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491" r:id="rId2"/>
    <p:sldId id="393" r:id="rId3"/>
    <p:sldId id="582" r:id="rId4"/>
    <p:sldId id="604" r:id="rId5"/>
    <p:sldId id="523" r:id="rId6"/>
    <p:sldId id="403" r:id="rId7"/>
    <p:sldId id="585" r:id="rId8"/>
    <p:sldId id="586" r:id="rId9"/>
    <p:sldId id="587" r:id="rId10"/>
    <p:sldId id="588" r:id="rId11"/>
    <p:sldId id="589" r:id="rId12"/>
    <p:sldId id="590" r:id="rId13"/>
    <p:sldId id="591" r:id="rId14"/>
    <p:sldId id="592" r:id="rId15"/>
    <p:sldId id="593" r:id="rId16"/>
    <p:sldId id="594" r:id="rId17"/>
    <p:sldId id="601" r:id="rId18"/>
    <p:sldId id="602" r:id="rId19"/>
    <p:sldId id="595" r:id="rId20"/>
    <p:sldId id="596" r:id="rId21"/>
    <p:sldId id="597" r:id="rId22"/>
    <p:sldId id="598" r:id="rId23"/>
    <p:sldId id="599" r:id="rId24"/>
    <p:sldId id="600" r:id="rId25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xmlns:mc="http://schemas.openxmlformats.org/markup-compatibility/2006" xmlns:a14="http://schemas.microsoft.com/office/drawing/2010/main" val="FF0000" mc:Ignorable=""/>
    </p:penClr>
    <p:extLst>
      <p:ext uri="{EC167BDD-8182-4AB7-AECC-EB403E3ABB37}">
        <p14:laserClr xmlns:p14="http://schemas.microsoft.com/office/powerpoint/2010/main">
          <a:srgbClr xmlns:mc="http://schemas.openxmlformats.org/markup-compatibility/2006" xmlns:a14="http://schemas.microsoft.com/office/drawing/2010/main" val="FF0000" mc:Ignorable="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xmlns:mc="http://schemas.openxmlformats.org/markup-compatibility/2006" xmlns:a14="http://schemas.microsoft.com/office/drawing/2010/main" val="6600FF" mc:Ignorable=""/>
    <a:srgbClr xmlns:mc="http://schemas.openxmlformats.org/markup-compatibility/2006" xmlns:a14="http://schemas.microsoft.com/office/drawing/2010/main" val="2A24AC" mc:Ignorable=""/>
    <a:srgbClr xmlns:mc="http://schemas.openxmlformats.org/markup-compatibility/2006" xmlns:a14="http://schemas.microsoft.com/office/drawing/2010/main" val="2923A5" mc:Ignorable=""/>
    <a:srgbClr xmlns:mc="http://schemas.openxmlformats.org/markup-compatibility/2006" xmlns:a14="http://schemas.microsoft.com/office/drawing/2010/main" val="2828A0" mc:Ignorable=""/>
    <a:srgbClr xmlns:mc="http://schemas.openxmlformats.org/markup-compatibility/2006" xmlns:a14="http://schemas.microsoft.com/office/drawing/2010/main" val="3333CC" mc:Ignorable=""/>
    <a:srgbClr xmlns:mc="http://schemas.openxmlformats.org/markup-compatibility/2006" xmlns:a14="http://schemas.microsoft.com/office/drawing/2010/main" val="FFFFFF" mc:Ignorable=""/>
    <a:srgbClr xmlns:mc="http://schemas.openxmlformats.org/markup-compatibility/2006" xmlns:a14="http://schemas.microsoft.com/office/drawing/2010/main" val="949494" mc:Ignorable=""/>
    <a:srgbClr xmlns:mc="http://schemas.openxmlformats.org/markup-compatibility/2006" xmlns:a14="http://schemas.microsoft.com/office/drawing/2010/main" val="BBE0E3" mc:Ignorable="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08" autoAdjust="0"/>
    <p:restoredTop sz="94660" autoAdjust="0"/>
  </p:normalViewPr>
  <p:slideViewPr>
    <p:cSldViewPr snapToGrid="0" snapToObjects="1">
      <p:cViewPr varScale="1">
        <p:scale>
          <a:sx n="121" d="100"/>
          <a:sy n="121" d="100"/>
        </p:scale>
        <p:origin x="-1350" y="-108"/>
      </p:cViewPr>
      <p:guideLst>
        <p:guide orient="horz" pos="62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napToObjects="1">
      <p:cViewPr varScale="1">
        <p:scale>
          <a:sx n="103" d="100"/>
          <a:sy n="103" d="100"/>
        </p:scale>
        <p:origin x="-3486" y="-8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image" Target="../media/image43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image" Target="../media/image4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image" Target="../media/image49.emf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0" rIns="91422" bIns="45710" numCol="1" anchor="t" anchorCtr="0" compatLnSpc="1">
            <a:prstTxWarp prst="textNoShape">
              <a:avLst/>
            </a:prstTxWarp>
          </a:bodyPr>
          <a:lstStyle>
            <a:lvl1pPr defTabSz="912813">
              <a:defRPr sz="1200" smtClean="0">
                <a:latin typeface="Helvetic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0" rIns="91422" bIns="45710" numCol="1" anchor="t" anchorCtr="0" compatLnSpc="1">
            <a:prstTxWarp prst="textNoShape">
              <a:avLst/>
            </a:prstTxWarp>
          </a:bodyPr>
          <a:lstStyle>
            <a:lvl1pPr algn="r" defTabSz="912813">
              <a:defRPr sz="1200" smtClean="0">
                <a:latin typeface="Helvetic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0" rIns="91422" bIns="45710" numCol="1" anchor="b" anchorCtr="0" compatLnSpc="1">
            <a:prstTxWarp prst="textNoShape">
              <a:avLst/>
            </a:prstTxWarp>
          </a:bodyPr>
          <a:lstStyle>
            <a:lvl1pPr defTabSz="912813">
              <a:defRPr sz="1200" smtClean="0">
                <a:latin typeface="Helvetic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0" rIns="91422" bIns="45710" numCol="1" anchor="b" anchorCtr="0" compatLnSpc="1">
            <a:prstTxWarp prst="textNoShape">
              <a:avLst/>
            </a:prstTxWarp>
          </a:bodyPr>
          <a:lstStyle>
            <a:lvl1pPr algn="r" defTabSz="912813">
              <a:defRPr sz="1200" smtClean="0">
                <a:latin typeface="Helvetica" pitchFamily="34" charset="0"/>
              </a:defRPr>
            </a:lvl1pPr>
          </a:lstStyle>
          <a:p>
            <a:pPr>
              <a:defRPr/>
            </a:pPr>
            <a:fld id="{D5C95770-8866-4617-AB94-5F84DCD40B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9047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0" rIns="91422" bIns="45710" numCol="1" anchor="t" anchorCtr="0" compatLnSpc="1">
            <a:prstTxWarp prst="textNoShape">
              <a:avLst/>
            </a:prstTxWarp>
          </a:bodyPr>
          <a:lstStyle>
            <a:lvl1pPr defTabSz="912813">
              <a:defRPr sz="1200" smtClean="0">
                <a:latin typeface="Helvetic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0" rIns="91422" bIns="45710" numCol="1" anchor="t" anchorCtr="0" compatLnSpc="1">
            <a:prstTxWarp prst="textNoShape">
              <a:avLst/>
            </a:prstTxWarp>
          </a:bodyPr>
          <a:lstStyle>
            <a:lvl1pPr algn="r" defTabSz="912813">
              <a:defRPr sz="1200" smtClean="0">
                <a:latin typeface="Helvetic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"/>
            </a:solidFill>
            <a:miter lim="800000"/>
            <a:headEnd/>
            <a:tailEnd/>
          </a:ln>
        </p:spPr>
      </p:sp>
      <p:sp>
        <p:nvSpPr>
          <p:cNvPr id="14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0" rIns="91422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0" rIns="91422" bIns="45710" numCol="1" anchor="b" anchorCtr="0" compatLnSpc="1">
            <a:prstTxWarp prst="textNoShape">
              <a:avLst/>
            </a:prstTxWarp>
          </a:bodyPr>
          <a:lstStyle>
            <a:lvl1pPr defTabSz="912813">
              <a:defRPr sz="1200" smtClean="0">
                <a:latin typeface="Helvetic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0" rIns="91422" bIns="45710" numCol="1" anchor="b" anchorCtr="0" compatLnSpc="1">
            <a:prstTxWarp prst="textNoShape">
              <a:avLst/>
            </a:prstTxWarp>
          </a:bodyPr>
          <a:lstStyle>
            <a:lvl1pPr algn="r" defTabSz="912813">
              <a:defRPr sz="1200" smtClean="0">
                <a:latin typeface="Helvetica" pitchFamily="34" charset="0"/>
              </a:defRPr>
            </a:lvl1pPr>
          </a:lstStyle>
          <a:p>
            <a:pPr>
              <a:defRPr/>
            </a:pPr>
            <a:fld id="{FA6D4607-1575-4000-B743-F28DF8B3F5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6072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6181B2-7372-42E2-AAE7-39957C190006}" type="slidenum">
              <a:rPr lang="en-US"/>
              <a:pPr/>
              <a:t>1</a:t>
            </a:fld>
            <a:endParaRPr lang="en-US"/>
          </a:p>
        </p:txBody>
      </p:sp>
      <p:sp>
        <p:nvSpPr>
          <p:cNvPr id="64515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3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16" name="Rectangle 3"/>
          <p:cNvSpPr>
            <a:spLocks noChangeArrowheads="1"/>
          </p:cNvSpPr>
          <p:nvPr/>
        </p:nvSpPr>
        <p:spPr bwMode="auto">
          <a:xfrm>
            <a:off x="3971925" y="8832850"/>
            <a:ext cx="3038475" cy="463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9407" tIns="0" rIns="19407" bIns="0" anchor="b"/>
          <a:lstStyle/>
          <a:p>
            <a:pPr algn="r" defTabSz="931863"/>
            <a:r>
              <a:rPr lang="en-US" sz="1100" i="1">
                <a:latin typeface="Times New Roman" pitchFamily="18" charset="0"/>
              </a:rPr>
              <a:t>1</a:t>
            </a:r>
          </a:p>
        </p:txBody>
      </p:sp>
      <p:sp>
        <p:nvSpPr>
          <p:cNvPr id="64517" name="Rectangle 4"/>
          <p:cNvSpPr>
            <a:spLocks noChangeArrowheads="1"/>
          </p:cNvSpPr>
          <p:nvPr/>
        </p:nvSpPr>
        <p:spPr bwMode="auto">
          <a:xfrm>
            <a:off x="0" y="8832850"/>
            <a:ext cx="3038475" cy="463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18" name="Rectangle 5"/>
          <p:cNvSpPr>
            <a:spLocks noChangeArrowheads="1"/>
          </p:cNvSpPr>
          <p:nvPr/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19" name="Rectangle 6"/>
          <p:cNvSpPr>
            <a:spLocks noChangeArrowheads="1"/>
          </p:cNvSpPr>
          <p:nvPr/>
        </p:nvSpPr>
        <p:spPr bwMode="auto">
          <a:xfrm>
            <a:off x="3971925" y="0"/>
            <a:ext cx="3038475" cy="463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20" name="Rectangle 7"/>
          <p:cNvSpPr>
            <a:spLocks noChangeArrowheads="1"/>
          </p:cNvSpPr>
          <p:nvPr/>
        </p:nvSpPr>
        <p:spPr bwMode="auto">
          <a:xfrm>
            <a:off x="3971925" y="8832850"/>
            <a:ext cx="3038475" cy="463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9407" tIns="0" rIns="19407" bIns="0" anchor="b"/>
          <a:lstStyle/>
          <a:p>
            <a:pPr algn="r" defTabSz="931863"/>
            <a:r>
              <a:rPr lang="en-US" sz="1100" i="1">
                <a:latin typeface="Times New Roman" pitchFamily="18" charset="0"/>
              </a:rPr>
              <a:t>1</a:t>
            </a:r>
          </a:p>
        </p:txBody>
      </p:sp>
      <p:sp>
        <p:nvSpPr>
          <p:cNvPr id="64521" name="Rectangle 8"/>
          <p:cNvSpPr>
            <a:spLocks noChangeArrowheads="1"/>
          </p:cNvSpPr>
          <p:nvPr/>
        </p:nvSpPr>
        <p:spPr bwMode="auto">
          <a:xfrm>
            <a:off x="0" y="8832850"/>
            <a:ext cx="3038475" cy="463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22" name="Rectangle 9"/>
          <p:cNvSpPr>
            <a:spLocks noChangeArrowheads="1"/>
          </p:cNvSpPr>
          <p:nvPr/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23" name="Rectangle 10"/>
          <p:cNvSpPr>
            <a:spLocks noChangeArrowheads="1"/>
          </p:cNvSpPr>
          <p:nvPr/>
        </p:nvSpPr>
        <p:spPr bwMode="auto">
          <a:xfrm>
            <a:off x="3971925" y="0"/>
            <a:ext cx="3038475" cy="463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24" name="Rectangle 11"/>
          <p:cNvSpPr>
            <a:spLocks noChangeArrowheads="1"/>
          </p:cNvSpPr>
          <p:nvPr/>
        </p:nvSpPr>
        <p:spPr bwMode="auto">
          <a:xfrm>
            <a:off x="3971925" y="8832850"/>
            <a:ext cx="3038475" cy="463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9407" tIns="0" rIns="19407" bIns="0" anchor="b"/>
          <a:lstStyle/>
          <a:p>
            <a:pPr algn="r" defTabSz="931863"/>
            <a:r>
              <a:rPr lang="en-US" sz="1100" i="1">
                <a:latin typeface="Times New Roman" pitchFamily="18" charset="0"/>
              </a:rPr>
              <a:t>1</a:t>
            </a:r>
          </a:p>
        </p:txBody>
      </p:sp>
      <p:sp>
        <p:nvSpPr>
          <p:cNvPr id="64525" name="Rectangle 12"/>
          <p:cNvSpPr>
            <a:spLocks noChangeArrowheads="1"/>
          </p:cNvSpPr>
          <p:nvPr/>
        </p:nvSpPr>
        <p:spPr bwMode="auto">
          <a:xfrm>
            <a:off x="0" y="8832850"/>
            <a:ext cx="3038475" cy="463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26" name="Rectangle 13"/>
          <p:cNvSpPr>
            <a:spLocks noChangeArrowheads="1"/>
          </p:cNvSpPr>
          <p:nvPr/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27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933450" y="4416425"/>
            <a:ext cx="5143500" cy="4181475"/>
          </a:xfrm>
          <a:noFill/>
          <a:ln/>
        </p:spPr>
        <p:txBody>
          <a:bodyPr lIns="92180" tIns="45281" rIns="92180" bIns="45281"/>
          <a:lstStyle/>
          <a:p>
            <a:pPr eaLnBrk="1" hangingPunct="1"/>
            <a:r>
              <a:rPr lang="en-US" smtClean="0"/>
              <a:t>Thank co-authors</a:t>
            </a:r>
          </a:p>
        </p:txBody>
      </p:sp>
      <p:sp>
        <p:nvSpPr>
          <p:cNvPr id="64528" name="Rectangle 15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9038" y="703263"/>
            <a:ext cx="4630737" cy="3473450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8BC5D2-7D27-4CC3-B8DC-0163233C153A}" type="slidenum">
              <a:rPr lang="en-US"/>
              <a:pPr/>
              <a:t>10</a:t>
            </a:fld>
            <a:endParaRPr lang="en-US"/>
          </a:p>
        </p:txBody>
      </p:sp>
      <p:sp>
        <p:nvSpPr>
          <p:cNvPr id="21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345" y="4416098"/>
            <a:ext cx="5607711" cy="4180921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5C263E-7191-48A5-B99E-BE3B47801C5C}" type="slidenum">
              <a:rPr lang="en-US"/>
              <a:pPr/>
              <a:t>11</a:t>
            </a:fld>
            <a:endParaRPr lang="en-US"/>
          </a:p>
        </p:txBody>
      </p:sp>
      <p:sp>
        <p:nvSpPr>
          <p:cNvPr id="24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345" y="4416098"/>
            <a:ext cx="5607711" cy="4180921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6D4607-1575-4000-B743-F28DF8B3F58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4081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6D4607-1575-4000-B743-F28DF8B3F58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9174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67F5F7-5675-4F64-982B-99AA262A974E}" type="slidenum">
              <a:rPr lang="en-US"/>
              <a:pPr/>
              <a:t>14</a:t>
            </a:fld>
            <a:endParaRPr lang="en-US"/>
          </a:p>
        </p:txBody>
      </p:sp>
      <p:sp>
        <p:nvSpPr>
          <p:cNvPr id="23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6434" y="699382"/>
            <a:ext cx="4600575" cy="3486150"/>
          </a:xfrm>
          <a:ln/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345" y="4416098"/>
            <a:ext cx="5607711" cy="4180921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7AED58-83BC-4090-8E2A-9144AEF7C8C4}" type="slidenum">
              <a:rPr lang="en-US"/>
              <a:pPr/>
              <a:t>15</a:t>
            </a:fld>
            <a:endParaRPr lang="en-US"/>
          </a:p>
        </p:txBody>
      </p:sp>
      <p:sp>
        <p:nvSpPr>
          <p:cNvPr id="23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700088"/>
            <a:ext cx="4648200" cy="3486150"/>
          </a:xfrm>
          <a:ln/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345" y="4416098"/>
            <a:ext cx="5607711" cy="4180921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6D4607-1575-4000-B743-F28DF8B3F587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5979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6D4607-1575-4000-B743-F28DF8B3F58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575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6D4607-1575-4000-B743-F28DF8B3F58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853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6D4607-1575-4000-B743-F28DF8B3F58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368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6D4607-1575-4000-B743-F28DF8B3F58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9134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6D4607-1575-4000-B743-F28DF8B3F58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9417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6D4607-1575-4000-B743-F28DF8B3F587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0800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6D4607-1575-4000-B743-F28DF8B3F587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9858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063658-BDE1-4267-AE63-6CA0F7146ECD}" type="slidenum">
              <a:rPr lang="en-US"/>
              <a:pPr/>
              <a:t>23</a:t>
            </a:fld>
            <a:endParaRPr lang="en-US"/>
          </a:p>
        </p:txBody>
      </p:sp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6D4607-1575-4000-B743-F28DF8B3F587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87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6D4607-1575-4000-B743-F28DF8B3F58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60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6D4607-1575-4000-B743-F28DF8B3F58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437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6D4607-1575-4000-B743-F28DF8B3F58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278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6D4607-1575-4000-B743-F28DF8B3F58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64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76B39D-26AF-4F24-8C69-6DDC3028E4A9}" type="slidenum">
              <a:rPr lang="en-US"/>
              <a:pPr/>
              <a:t>7</a:t>
            </a:fld>
            <a:endParaRPr lang="en-US"/>
          </a:p>
        </p:txBody>
      </p:sp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345" y="4416098"/>
            <a:ext cx="5607711" cy="4180921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6D4607-1575-4000-B743-F28DF8B3F58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0897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6D4607-1575-4000-B743-F28DF8B3F58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639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4150" y="152400"/>
            <a:ext cx="200025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152400"/>
            <a:ext cx="584835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467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371600"/>
            <a:ext cx="3924300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10100" y="1371600"/>
            <a:ext cx="3924300" cy="51054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467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371600"/>
            <a:ext cx="3924300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371600"/>
            <a:ext cx="3924300" cy="2476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0100" y="4000500"/>
            <a:ext cx="3924300" cy="2476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467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371600"/>
            <a:ext cx="3924300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3924300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467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371600"/>
            <a:ext cx="3924300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3924300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467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371600"/>
            <a:ext cx="3924300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10100" y="1371600"/>
            <a:ext cx="3924300" cy="51054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33400" y="152400"/>
            <a:ext cx="8001000" cy="6324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838200" y="152400"/>
            <a:ext cx="7467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371600"/>
            <a:ext cx="3924300" cy="2476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371600"/>
            <a:ext cx="3924300" cy="2476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33400" y="4000500"/>
            <a:ext cx="3924300" cy="2476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10100" y="4000500"/>
            <a:ext cx="3924300" cy="2476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305800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90600" y="1905000"/>
            <a:ext cx="7391400" cy="41910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90600" y="6172200"/>
            <a:ext cx="1676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0" y="6400800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DAA3292-4F01-4BC9-A45A-A8DBD5E1335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467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371600"/>
            <a:ext cx="3924300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371600"/>
            <a:ext cx="3924300" cy="2476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0100" y="4000500"/>
            <a:ext cx="3924300" cy="2476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371600"/>
            <a:ext cx="39243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39243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52400"/>
            <a:ext cx="7467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371600"/>
            <a:ext cx="8001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533400" y="1114425"/>
            <a:ext cx="8077200" cy="0"/>
          </a:xfrm>
          <a:prstGeom prst="line">
            <a:avLst/>
          </a:prstGeom>
          <a:noFill/>
          <a:ln w="25400">
            <a:solidFill>
              <a:srgbClr xmlns:mc="http://schemas.openxmlformats.org/markup-compatibility/2006" xmlns:a14="http://schemas.microsoft.com/office/drawing/2010/main" val="3366FF" mc:Ignorable="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34" name="Line 10"/>
          <p:cNvSpPr>
            <a:spLocks noChangeShapeType="1"/>
          </p:cNvSpPr>
          <p:nvPr/>
        </p:nvSpPr>
        <p:spPr bwMode="auto">
          <a:xfrm>
            <a:off x="533400" y="1190625"/>
            <a:ext cx="8077200" cy="0"/>
          </a:xfrm>
          <a:prstGeom prst="line">
            <a:avLst/>
          </a:prstGeom>
          <a:noFill/>
          <a:ln w="38100">
            <a:solidFill>
              <a:srgbClr xmlns:mc="http://schemas.openxmlformats.org/markup-compatibility/2006" xmlns:a14="http://schemas.microsoft.com/office/drawing/2010/main" val="0A1B9E" mc:Ignorable="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7756525" y="6632575"/>
            <a:ext cx="1295400" cy="225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algn="r">
              <a:defRPr/>
            </a:pPr>
            <a:r>
              <a:rPr lang="en-US" sz="900"/>
              <a:t>  Pascucci-</a:t>
            </a:r>
            <a:fld id="{0049095F-D376-4913-AEC1-4A3D0A6ED5F9}" type="slidenum">
              <a:rPr lang="en-US" sz="900"/>
              <a:pPr algn="r">
                <a:defRPr/>
              </a:pPr>
              <a:t>‹#›</a:t>
            </a:fld>
            <a:endParaRPr lang="en-US" sz="900"/>
          </a:p>
        </p:txBody>
      </p:sp>
      <p:sp>
        <p:nvSpPr>
          <p:cNvPr id="1051" name="Rectangle 27"/>
          <p:cNvSpPr>
            <a:spLocks noChangeArrowheads="1"/>
          </p:cNvSpPr>
          <p:nvPr/>
        </p:nvSpPr>
        <p:spPr bwMode="auto">
          <a:xfrm>
            <a:off x="76200" y="6629400"/>
            <a:ext cx="1758950" cy="225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900"/>
              <a:t>Utah April 2008</a:t>
            </a:r>
          </a:p>
        </p:txBody>
      </p:sp>
      <p:pic>
        <p:nvPicPr>
          <p:cNvPr id="10" name="Picture 15" descr="SCI_logo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-620" y="698400"/>
            <a:ext cx="838820" cy="368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1" name="Picture 8" descr="ViSUS-logo4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8505082" y="698400"/>
            <a:ext cx="638918" cy="59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Helvetic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Helvetic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Helvetic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Helvetic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Helvetic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Helvetic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Helvetic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Times" pitchFamily="18" charset="0"/>
        <a:buChar char="•"/>
        <a:defRPr sz="16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Times" pitchFamily="18" charset="0"/>
        <a:buChar char="•"/>
        <a:defRPr sz="16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Times" pitchFamily="18" charset="0"/>
        <a:buChar char="•"/>
        <a:defRPr sz="16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Times" pitchFamily="18" charset="0"/>
        <a:buChar char="•"/>
        <a:defRPr sz="16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Times" pitchFamily="18" charset="0"/>
        <a:buChar char="•"/>
        <a:defRPr sz="16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6.png"/><Relationship Id="rId5" Type="http://schemas.openxmlformats.org/officeDocument/2006/relationships/image" Target="../media/image45.emf"/><Relationship Id="rId4" Type="http://schemas.openxmlformats.org/officeDocument/2006/relationships/oleObject" Target="../embeddings/oleObject8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Excel_97-2003_Worksheet3.xls"/><Relationship Id="rId13" Type="http://schemas.openxmlformats.org/officeDocument/2006/relationships/image" Target="../media/image53.emf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50.emf"/><Relationship Id="rId12" Type="http://schemas.openxmlformats.org/officeDocument/2006/relationships/oleObject" Target="../embeddings/Microsoft_Excel_97-2003_Worksheet5.xls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Microsoft_Excel_97-2003_Worksheet2.xls"/><Relationship Id="rId11" Type="http://schemas.openxmlformats.org/officeDocument/2006/relationships/image" Target="../media/image52.emf"/><Relationship Id="rId5" Type="http://schemas.openxmlformats.org/officeDocument/2006/relationships/image" Target="../media/image49.emf"/><Relationship Id="rId10" Type="http://schemas.openxmlformats.org/officeDocument/2006/relationships/oleObject" Target="../embeddings/Microsoft_Excel_97-2003_Worksheet4.xls"/><Relationship Id="rId4" Type="http://schemas.openxmlformats.org/officeDocument/2006/relationships/oleObject" Target="../embeddings/Microsoft_Excel_97-2003_Worksheet1.xls"/><Relationship Id="rId9" Type="http://schemas.openxmlformats.org/officeDocument/2006/relationships/image" Target="../media/image51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file:///K:\ViSUS_DEMO\_NGA_DEMO_PRESENTATION\_Copy%20of%20demo_004_world_simple_time_series_world.bat" TargetMode="External"/><Relationship Id="rId13" Type="http://schemas.openxmlformats.org/officeDocument/2006/relationships/image" Target="../media/image29.png"/><Relationship Id="rId3" Type="http://schemas.openxmlformats.org/officeDocument/2006/relationships/hyperlink" Target="file:///K:\ViSUS_DEMO\_NGA_DEMO_PRESENTATION\_Copy%20of%20demo_005_difference_and_edge.bat" TargetMode="External"/><Relationship Id="rId7" Type="http://schemas.openxmlformats.org/officeDocument/2006/relationships/image" Target="../media/image56.png"/><Relationship Id="rId12" Type="http://schemas.openxmlformats.org/officeDocument/2006/relationships/hyperlink" Target="file:///K:\visus_3D_demo\BORG-DEMO-DVD\RUN_VISUS_FOX_DEMO_MIRANDA_RELATIVE_PATH-K.bat" TargetMode="External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6" Type="http://schemas.openxmlformats.org/officeDocument/2006/relationships/hyperlink" Target="file:///K:\visus_3D_demo\visfemale\runfox_local.bat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58.png"/><Relationship Id="rId5" Type="http://schemas.openxmlformats.org/officeDocument/2006/relationships/hyperlink" Target="file:///K:\ViSUS_DEMO\_search\demo0_pool.bat" TargetMode="External"/><Relationship Id="rId15" Type="http://schemas.openxmlformats.org/officeDocument/2006/relationships/image" Target="../media/image59.png"/><Relationship Id="rId10" Type="http://schemas.openxmlformats.org/officeDocument/2006/relationships/hyperlink" Target="file:///K:\ViSUS_DEMO\_NGA_DEMO_PRESENTATION\_Copy%20of%20demo_001_world_simple.bat" TargetMode="External"/><Relationship Id="rId4" Type="http://schemas.openxmlformats.org/officeDocument/2006/relationships/image" Target="../media/image54.png"/><Relationship Id="rId9" Type="http://schemas.openxmlformats.org/officeDocument/2006/relationships/image" Target="../media/image57.png"/><Relationship Id="rId14" Type="http://schemas.openxmlformats.org/officeDocument/2006/relationships/hyperlink" Target="file:///K:\visus_3D_demo\visus-oil-demo\run-K.bat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hyperlink" Target="file:///K:\visus_3D_demo\BORG-DEMO-DVD\RUN_VISUS_FOX_DEMO_MIRANDA_RELATIVE_PATH-K.bat" TargetMode="External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file:///C:\pascucci\data\demo-topology\contour-tree-viewer\_DEMO_3d-rho-spectrum-topology.bat" TargetMode="External"/><Relationship Id="rId13" Type="http://schemas.openxmlformats.org/officeDocument/2006/relationships/image" Target="../media/image1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pascucci\animations\climate\movie2\Temp+Cloud_0000_short.avi" TargetMode="External"/><Relationship Id="rId6" Type="http://schemas.openxmlformats.org/officeDocument/2006/relationships/image" Target="../media/image10.jpe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openxmlformats.org/officeDocument/2006/relationships/hyperlink" Target="file:///C:\pascucci\data\ViSUS-demo-CD-windows\RUN_VISUS_DEMO_PPM_WITH_FOX_high_res.bat" TargetMode="External"/><Relationship Id="rId4" Type="http://schemas.openxmlformats.org/officeDocument/2006/relationships/image" Target="../media/image8.jpeg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file:///H:\nga\data\nga\_NGA_DEMO_PRESENTATION\demo_005_difference_and_edge.bat" TargetMode="External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9" Type="http://schemas.openxmlformats.org/officeDocument/2006/relationships/image" Target="../media/image8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hyperlink" Target="file:///K:\ViSUS_DEMO\_NGA_DEMO_PRESENTATION\_Copy%20of%20demo_004_world_simple_time_series_world.bat" TargetMode="External"/><Relationship Id="rId3" Type="http://schemas.openxmlformats.org/officeDocument/2006/relationships/notesSlide" Target="../notesSlides/notesSlide5.xml"/><Relationship Id="rId7" Type="http://schemas.openxmlformats.org/officeDocument/2006/relationships/hyperlink" Target="file:///C:\pascucci\src\ViSUS-demo-CD-windows\RUN_VISUS_DEMO_PPM_new.bat" TargetMode="External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png"/><Relationship Id="rId11" Type="http://schemas.openxmlformats.org/officeDocument/2006/relationships/image" Target="../media/image28.png"/><Relationship Id="rId5" Type="http://schemas.openxmlformats.org/officeDocument/2006/relationships/hyperlink" Target="file:///C:\pascucci\data\visus-oil-demo\run.bat" TargetMode="External"/><Relationship Id="rId10" Type="http://schemas.openxmlformats.org/officeDocument/2006/relationships/image" Target="../media/image24.wmf"/><Relationship Id="rId4" Type="http://schemas.openxmlformats.org/officeDocument/2006/relationships/image" Target="../media/image25.png"/><Relationship Id="rId9" Type="http://schemas.openxmlformats.org/officeDocument/2006/relationships/oleObject" Target="../embeddings/oleObject1.bin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hyperlink" Target="file:///H:\nga\data\nga\_NGA_DEMO_PRESENTATION\demo_003_remote_a.bat" TargetMode="External"/><Relationship Id="rId11" Type="http://schemas.openxmlformats.org/officeDocument/2006/relationships/image" Target="../media/image42.png"/><Relationship Id="rId5" Type="http://schemas.openxmlformats.org/officeDocument/2006/relationships/image" Target="../media/image37.emf"/><Relationship Id="rId10" Type="http://schemas.openxmlformats.org/officeDocument/2006/relationships/image" Target="../media/image41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4.emf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43.emf"/><Relationship Id="rId4" Type="http://schemas.openxmlformats.org/officeDocument/2006/relationships/oleObject" Target="../embeddings/oleObject3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43.emf"/><Relationship Id="rId4" Type="http://schemas.openxmlformats.org/officeDocument/2006/relationships/oleObject" Target="../embeddings/oleObject5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1143000" y="5411788"/>
            <a:ext cx="6640513" cy="92075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>
              <a:alpha val="50195"/>
            </a:srgbClr>
          </a:solidFill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292100" indent="-292100" algn="ctr" eaLnBrk="1" hangingPunct="1">
              <a:spcBef>
                <a:spcPct val="20000"/>
              </a:spcBef>
            </a:pPr>
            <a:r>
              <a:rPr lang="en-US" altLang="en-US" sz="2400" dirty="0" err="1">
                <a:latin typeface="Helvetica" pitchFamily="34" charset="0"/>
              </a:rPr>
              <a:t>Valerio</a:t>
            </a:r>
            <a:r>
              <a:rPr lang="en-US" altLang="en-US" sz="2400" dirty="0">
                <a:latin typeface="Helvetica" pitchFamily="34" charset="0"/>
              </a:rPr>
              <a:t> </a:t>
            </a:r>
            <a:r>
              <a:rPr lang="en-US" altLang="en-US" sz="2400" dirty="0" err="1">
                <a:latin typeface="Helvetica" pitchFamily="34" charset="0"/>
              </a:rPr>
              <a:t>Pascucci</a:t>
            </a:r>
            <a:endParaRPr lang="en-US" altLang="en-US" sz="1800" dirty="0">
              <a:latin typeface="Courier New" pitchFamily="49" charset="0"/>
            </a:endParaRPr>
          </a:p>
          <a:p>
            <a:pPr marL="292100" indent="-292100" algn="ctr" eaLnBrk="1" hangingPunct="1">
              <a:spcBef>
                <a:spcPct val="20000"/>
              </a:spcBef>
            </a:pPr>
            <a:r>
              <a:rPr lang="en-US" sz="1800" dirty="0" smtClean="0">
                <a:latin typeface="Helvetica" pitchFamily="34" charset="0"/>
              </a:rPr>
              <a:t>Scientific Computing and Imaging Institute</a:t>
            </a:r>
            <a:br>
              <a:rPr lang="en-US" sz="1800" dirty="0" smtClean="0">
                <a:latin typeface="Helvetica" pitchFamily="34" charset="0"/>
              </a:rPr>
            </a:br>
            <a:r>
              <a:rPr lang="en-US" sz="1800" dirty="0" smtClean="0">
                <a:latin typeface="Helvetica" pitchFamily="34" charset="0"/>
              </a:rPr>
              <a:t>School of Computing</a:t>
            </a:r>
            <a:br>
              <a:rPr lang="en-US" sz="1800" dirty="0" smtClean="0">
                <a:latin typeface="Helvetica" pitchFamily="34" charset="0"/>
              </a:rPr>
            </a:br>
            <a:r>
              <a:rPr lang="en-US" sz="1800" dirty="0" smtClean="0">
                <a:latin typeface="Helvetica" pitchFamily="34" charset="0"/>
              </a:rPr>
              <a:t>University of Utah</a:t>
            </a:r>
            <a:endParaRPr lang="en-US" altLang="en-US" sz="1800" b="1" dirty="0">
              <a:latin typeface="Helvetica" pitchFamily="34" charset="0"/>
            </a:endParaRPr>
          </a:p>
        </p:txBody>
      </p:sp>
      <p:grpSp>
        <p:nvGrpSpPr>
          <p:cNvPr id="12292" name="Group 4"/>
          <p:cNvGrpSpPr>
            <a:grpSpLocks/>
          </p:cNvGrpSpPr>
          <p:nvPr/>
        </p:nvGrpSpPr>
        <p:grpSpPr bwMode="auto">
          <a:xfrm>
            <a:off x="419100" y="1798638"/>
            <a:ext cx="8305800" cy="196850"/>
            <a:chOff x="264" y="788"/>
            <a:chExt cx="5232" cy="124"/>
          </a:xfrm>
        </p:grpSpPr>
        <p:sp>
          <p:nvSpPr>
            <p:cNvPr id="12299" name="Rectangle 5"/>
            <p:cNvSpPr>
              <a:spLocks noChangeArrowheads="1"/>
            </p:cNvSpPr>
            <p:nvPr/>
          </p:nvSpPr>
          <p:spPr bwMode="auto">
            <a:xfrm>
              <a:off x="264" y="788"/>
              <a:ext cx="5232" cy="61"/>
            </a:xfrm>
            <a:prstGeom prst="rect">
              <a:avLst/>
            </a:prstGeom>
            <a:gradFill rotWithShape="0">
              <a:gsLst>
                <a:gs pos="0">
                  <a:srgbClr xmlns:mc="http://schemas.openxmlformats.org/markup-compatibility/2006" xmlns:a14="http://schemas.microsoft.com/office/drawing/2010/main" val="0E9BBA" mc:Ignorable=""/>
                </a:gs>
                <a:gs pos="50000">
                  <a:srgbClr xmlns:mc="http://schemas.openxmlformats.org/markup-compatibility/2006" xmlns:a14="http://schemas.microsoft.com/office/drawing/2010/main" val="12C2E9" mc:Ignorable=""/>
                </a:gs>
                <a:gs pos="100000">
                  <a:srgbClr xmlns:mc="http://schemas.openxmlformats.org/markup-compatibility/2006" xmlns:a14="http://schemas.microsoft.com/office/drawing/2010/main" val="0E9BBA" mc:Ignorable="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0" name="Rectangle 6"/>
            <p:cNvSpPr>
              <a:spLocks noChangeArrowheads="1"/>
            </p:cNvSpPr>
            <p:nvPr/>
          </p:nvSpPr>
          <p:spPr bwMode="auto">
            <a:xfrm>
              <a:off x="264" y="881"/>
              <a:ext cx="5232" cy="31"/>
            </a:xfrm>
            <a:prstGeom prst="rect">
              <a:avLst/>
            </a:prstGeom>
            <a:gradFill rotWithShape="0">
              <a:gsLst>
                <a:gs pos="0">
                  <a:srgbClr xmlns:mc="http://schemas.openxmlformats.org/markup-compatibility/2006" xmlns:a14="http://schemas.microsoft.com/office/drawing/2010/main" val="B200B2" mc:Ignorable=""/>
                </a:gs>
                <a:gs pos="50000">
                  <a:srgbClr xmlns:mc="http://schemas.openxmlformats.org/markup-compatibility/2006" xmlns:a14="http://schemas.microsoft.com/office/drawing/2010/main" val="FF00FF" mc:Ignorable=""/>
                </a:gs>
                <a:gs pos="100000">
                  <a:srgbClr xmlns:mc="http://schemas.openxmlformats.org/markup-compatibility/2006" xmlns:a14="http://schemas.microsoft.com/office/drawing/2010/main" val="B200B2" mc:Ignorable=""/>
                </a:gs>
              </a:gsLst>
              <a:lin ang="0" scaled="1"/>
            </a:gra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293" name="Rectangle 7"/>
          <p:cNvSpPr>
            <a:spLocks noChangeArrowheads="1"/>
          </p:cNvSpPr>
          <p:nvPr/>
        </p:nvSpPr>
        <p:spPr bwMode="auto">
          <a:xfrm>
            <a:off x="0" y="0"/>
            <a:ext cx="9144000" cy="1674813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2294" name="Picture 8" descr="ViSUS-logo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0475" y="5322888"/>
            <a:ext cx="1387475" cy="129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6" name="Text Box 10"/>
          <p:cNvSpPr txBox="1">
            <a:spLocks noChangeArrowheads="1"/>
          </p:cNvSpPr>
          <p:nvPr/>
        </p:nvSpPr>
        <p:spPr bwMode="auto">
          <a:xfrm>
            <a:off x="230188" y="555963"/>
            <a:ext cx="8799512" cy="107721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en-US" sz="3200" b="1" dirty="0" smtClean="0"/>
              <a:t>Multi-scale data streaming for interactive exploration of massive scientific data</a:t>
            </a:r>
          </a:p>
        </p:txBody>
      </p:sp>
      <p:pic>
        <p:nvPicPr>
          <p:cNvPr id="12297" name="Picture 11" descr="Bubbles_title"/>
          <p:cNvPicPr>
            <a:picLocks noChangeAspect="1" noChangeArrowheads="1"/>
          </p:cNvPicPr>
          <p:nvPr/>
        </p:nvPicPr>
        <p:blipFill>
          <a:blip r:embed="rId4" cstate="print"/>
          <a:srcRect l="19141" t="18985" r="21172" b="14714"/>
          <a:stretch>
            <a:fillRect/>
          </a:stretch>
        </p:blipFill>
        <p:spPr bwMode="auto">
          <a:xfrm>
            <a:off x="106900" y="3372040"/>
            <a:ext cx="2447698" cy="2039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Picture 12" descr="teaser-core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xmlns:mc="http://schemas.openxmlformats.org/markup-compatibility/2006" xmlns:a14="http://schemas.microsoft.com/office/drawing/2010/main" val="FFFFFF" mc:Ignorable=""/>
              </a:clrFrom>
              <a:clrTo>
                <a:srgbClr xmlns:mc="http://schemas.openxmlformats.org/markup-compatibility/2006" xmlns:a14="http://schemas.microsoft.com/office/drawing/2010/main" val="FFFFFF" mc:Ignorable="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54598" y="1946276"/>
            <a:ext cx="2351722" cy="1961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68" descr="C:\Documents and Settings\Valerio Pascucci\Desktop\segs_in_bbox.Y_OH_heatMap.legend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xmlns:mc="http://schemas.openxmlformats.org/markup-compatibility/2006" xmlns:a14="http://schemas.microsoft.com/office/drawing/2010/main" val="FBFBFB" mc:Ignorable=""/>
              </a:clrFrom>
              <a:clrTo>
                <a:srgbClr xmlns:mc="http://schemas.openxmlformats.org/markup-compatibility/2006" xmlns:a14="http://schemas.microsoft.com/office/drawing/2010/main" val="FBFBFB" mc:Ignorable="">
                  <a:alpha val="0"/>
                </a:srgbClr>
              </a:clrTo>
            </a:clrChange>
          </a:blip>
          <a:srcRect t="8579"/>
          <a:stretch>
            <a:fillRect/>
          </a:stretch>
        </p:blipFill>
        <p:spPr bwMode="auto">
          <a:xfrm>
            <a:off x="5944539" y="1995490"/>
            <a:ext cx="2822422" cy="1528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5" descr="SCI_log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473700"/>
            <a:ext cx="1955508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5" descr="dafif_ats"/>
          <p:cNvPicPr>
            <a:picLocks noChangeAspect="1" noChangeArrowheads="1"/>
          </p:cNvPicPr>
          <p:nvPr/>
        </p:nvPicPr>
        <p:blipFill>
          <a:blip r:embed="rId8" cstate="print">
            <a:lum bright="18000" contrast="12000"/>
          </a:blip>
          <a:srcRect/>
          <a:stretch>
            <a:fillRect/>
          </a:stretch>
        </p:blipFill>
        <p:spPr bwMode="auto">
          <a:xfrm>
            <a:off x="4934665" y="3524036"/>
            <a:ext cx="3597701" cy="17988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Line 2"/>
          <p:cNvSpPr>
            <a:spLocks noChangeShapeType="1"/>
          </p:cNvSpPr>
          <p:nvPr/>
        </p:nvSpPr>
        <p:spPr bwMode="auto">
          <a:xfrm>
            <a:off x="365125" y="6215063"/>
            <a:ext cx="731361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2995" name="Line 3"/>
          <p:cNvSpPr>
            <a:spLocks noChangeShapeType="1"/>
          </p:cNvSpPr>
          <p:nvPr/>
        </p:nvSpPr>
        <p:spPr bwMode="auto">
          <a:xfrm flipV="1">
            <a:off x="639763" y="1690688"/>
            <a:ext cx="0" cy="47990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2996" name="Text Box 4"/>
          <p:cNvSpPr txBox="1">
            <a:spLocks noChangeArrowheads="1"/>
          </p:cNvSpPr>
          <p:nvPr/>
        </p:nvSpPr>
        <p:spPr bwMode="auto">
          <a:xfrm>
            <a:off x="3357563" y="6248400"/>
            <a:ext cx="1328737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/>
              <a:t>Accuracy</a:t>
            </a:r>
          </a:p>
        </p:txBody>
      </p:sp>
      <p:sp>
        <p:nvSpPr>
          <p:cNvPr id="212997" name="Text Box 5"/>
          <p:cNvSpPr txBox="1">
            <a:spLocks noChangeArrowheads="1"/>
          </p:cNvSpPr>
          <p:nvPr/>
        </p:nvSpPr>
        <p:spPr bwMode="auto">
          <a:xfrm rot="-5400000">
            <a:off x="-62706" y="3891756"/>
            <a:ext cx="94773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/>
              <a:t>Speed</a:t>
            </a:r>
          </a:p>
        </p:txBody>
      </p:sp>
      <p:sp>
        <p:nvSpPr>
          <p:cNvPr id="212998" name="Text Box 6"/>
          <p:cNvSpPr txBox="1">
            <a:spLocks noChangeArrowheads="1"/>
          </p:cNvSpPr>
          <p:nvPr/>
        </p:nvSpPr>
        <p:spPr bwMode="auto">
          <a:xfrm>
            <a:off x="7086600" y="4098925"/>
            <a:ext cx="198120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45720" rIns="45720"/>
          <a:lstStyle/>
          <a:p>
            <a:r>
              <a:rPr lang="en-US" sz="200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Decimation:</a:t>
            </a:r>
          </a:p>
          <a:p>
            <a:r>
              <a:rPr lang="en-US" sz="200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full resolution data needed first</a:t>
            </a:r>
          </a:p>
        </p:txBody>
      </p:sp>
      <p:sp>
        <p:nvSpPr>
          <p:cNvPr id="212999" name="Freeform 7"/>
          <p:cNvSpPr>
            <a:spLocks/>
          </p:cNvSpPr>
          <p:nvPr/>
        </p:nvSpPr>
        <p:spPr bwMode="auto">
          <a:xfrm>
            <a:off x="1298575" y="2709863"/>
            <a:ext cx="5362575" cy="33861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83" y="1518"/>
              </a:cxn>
              <a:cxn ang="0">
                <a:pos x="4416" y="2112"/>
              </a:cxn>
            </a:cxnLst>
            <a:rect l="0" t="0" r="r" b="b"/>
            <a:pathLst>
              <a:path w="4416" h="2112">
                <a:moveTo>
                  <a:pt x="0" y="0"/>
                </a:moveTo>
                <a:cubicBezTo>
                  <a:pt x="147" y="253"/>
                  <a:pt x="147" y="1166"/>
                  <a:pt x="883" y="1518"/>
                </a:cubicBezTo>
                <a:cubicBezTo>
                  <a:pt x="1619" y="1870"/>
                  <a:pt x="3680" y="1988"/>
                  <a:pt x="4416" y="2112"/>
                </a:cubicBezTo>
              </a:path>
            </a:pathLst>
          </a:custGeom>
          <a:noFill/>
          <a:ln w="57150" cap="flat" cmpd="sng">
            <a:solidFill>
              <a:srgbClr xmlns:mc="http://schemas.openxmlformats.org/markup-compatibility/2006" xmlns:a14="http://schemas.microsoft.com/office/drawing/2010/main" val="FF0000" mc:Ignorable="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3000" name="Freeform 8"/>
          <p:cNvSpPr>
            <a:spLocks/>
          </p:cNvSpPr>
          <p:nvPr/>
        </p:nvSpPr>
        <p:spPr bwMode="auto">
          <a:xfrm>
            <a:off x="900113" y="2662238"/>
            <a:ext cx="5537200" cy="33845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10" y="1606"/>
              </a:cxn>
              <a:cxn ang="0">
                <a:pos x="4560" y="2112"/>
              </a:cxn>
            </a:cxnLst>
            <a:rect l="0" t="0" r="r" b="b"/>
            <a:pathLst>
              <a:path w="4560" h="2112">
                <a:moveTo>
                  <a:pt x="0" y="0"/>
                </a:moveTo>
                <a:cubicBezTo>
                  <a:pt x="152" y="268"/>
                  <a:pt x="150" y="1254"/>
                  <a:pt x="910" y="1606"/>
                </a:cubicBezTo>
                <a:cubicBezTo>
                  <a:pt x="1670" y="1958"/>
                  <a:pt x="3800" y="2007"/>
                  <a:pt x="4560" y="2112"/>
                </a:cubicBezTo>
              </a:path>
            </a:pathLst>
          </a:custGeom>
          <a:noFill/>
          <a:ln w="57150" cap="flat" cmpd="sng">
            <a:solidFill>
              <a:srgbClr xmlns:mc="http://schemas.openxmlformats.org/markup-compatibility/2006" xmlns:a14="http://schemas.microsoft.com/office/drawing/2010/main" val="114FFB" mc:Ignorable="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3001" name="Text Box 9"/>
          <p:cNvSpPr txBox="1">
            <a:spLocks noChangeArrowheads="1"/>
          </p:cNvSpPr>
          <p:nvPr/>
        </p:nvSpPr>
        <p:spPr bwMode="auto">
          <a:xfrm>
            <a:off x="715963" y="1752600"/>
            <a:ext cx="2865437" cy="854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ts val="2000"/>
              </a:lnSpc>
            </a:pPr>
            <a:r>
              <a:rPr lang="en-US" sz="2000">
                <a:solidFill>
                  <a:srgbClr xmlns:mc="http://schemas.openxmlformats.org/markup-compatibility/2006" xmlns:a14="http://schemas.microsoft.com/office/drawing/2010/main" val="114FFB" mc:Ignorable=""/>
                </a:solidFill>
              </a:rPr>
              <a:t>Progressive refinement:</a:t>
            </a:r>
            <a:br>
              <a:rPr lang="en-US" sz="2000">
                <a:solidFill>
                  <a:srgbClr xmlns:mc="http://schemas.openxmlformats.org/markup-compatibility/2006" xmlns:a14="http://schemas.microsoft.com/office/drawing/2010/main" val="114FFB" mc:Ignorable=""/>
                </a:solidFill>
              </a:rPr>
            </a:br>
            <a:r>
              <a:rPr lang="en-US" sz="2000">
                <a:solidFill>
                  <a:srgbClr xmlns:mc="http://schemas.openxmlformats.org/markup-compatibility/2006" xmlns:a14="http://schemas.microsoft.com/office/drawing/2010/main" val="114FFB" mc:Ignorable=""/>
                </a:solidFill>
              </a:rPr>
              <a:t>coarse representation </a:t>
            </a:r>
            <a:br>
              <a:rPr lang="en-US" sz="2000">
                <a:solidFill>
                  <a:srgbClr xmlns:mc="http://schemas.openxmlformats.org/markup-compatibility/2006" xmlns:a14="http://schemas.microsoft.com/office/drawing/2010/main" val="114FFB" mc:Ignorable=""/>
                </a:solidFill>
              </a:rPr>
            </a:br>
            <a:r>
              <a:rPr lang="en-US" sz="2000">
                <a:solidFill>
                  <a:srgbClr xmlns:mc="http://schemas.openxmlformats.org/markup-compatibility/2006" xmlns:a14="http://schemas.microsoft.com/office/drawing/2010/main" val="114FFB" mc:Ignorable=""/>
                </a:solidFill>
              </a:rPr>
              <a:t>immediately available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765175" y="4456113"/>
            <a:ext cx="1627188" cy="0"/>
            <a:chOff x="482" y="2807"/>
            <a:chExt cx="1025" cy="0"/>
          </a:xfrm>
        </p:grpSpPr>
        <p:sp>
          <p:nvSpPr>
            <p:cNvPr id="213003" name="Line 11"/>
            <p:cNvSpPr>
              <a:spLocks noChangeShapeType="1"/>
            </p:cNvSpPr>
            <p:nvPr/>
          </p:nvSpPr>
          <p:spPr bwMode="auto">
            <a:xfrm flipH="1">
              <a:off x="1104" y="2807"/>
              <a:ext cx="40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3004" name="Line 12"/>
            <p:cNvSpPr>
              <a:spLocks noChangeShapeType="1"/>
            </p:cNvSpPr>
            <p:nvPr/>
          </p:nvSpPr>
          <p:spPr bwMode="auto">
            <a:xfrm>
              <a:off x="482" y="2807"/>
              <a:ext cx="40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3005" name="Line 13"/>
            <p:cNvSpPr>
              <a:spLocks noChangeShapeType="1"/>
            </p:cNvSpPr>
            <p:nvPr/>
          </p:nvSpPr>
          <p:spPr bwMode="auto">
            <a:xfrm>
              <a:off x="851" y="2807"/>
              <a:ext cx="288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3006" name="Text Box 14"/>
          <p:cNvSpPr txBox="1">
            <a:spLocks noChangeArrowheads="1"/>
          </p:cNvSpPr>
          <p:nvPr/>
        </p:nvSpPr>
        <p:spPr bwMode="auto">
          <a:xfrm>
            <a:off x="2474913" y="4251325"/>
            <a:ext cx="3656012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/>
              <a:t>Challenge:</a:t>
            </a:r>
          </a:p>
          <a:p>
            <a:r>
              <a:rPr lang="en-US" sz="2000"/>
              <a:t>minimize the quality differential</a:t>
            </a:r>
          </a:p>
        </p:txBody>
      </p: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1830388" y="2682875"/>
            <a:ext cx="1096962" cy="1320800"/>
            <a:chOff x="1153" y="1690"/>
            <a:chExt cx="691" cy="832"/>
          </a:xfrm>
        </p:grpSpPr>
        <p:sp>
          <p:nvSpPr>
            <p:cNvPr id="213008" name="AutoShape 16"/>
            <p:cNvSpPr>
              <a:spLocks noChangeArrowheads="1"/>
            </p:cNvSpPr>
            <p:nvPr/>
          </p:nvSpPr>
          <p:spPr bwMode="auto">
            <a:xfrm>
              <a:off x="1164" y="1690"/>
              <a:ext cx="670" cy="832"/>
            </a:xfrm>
            <a:prstGeom prst="triangle">
              <a:avLst>
                <a:gd name="adj" fmla="val 50000"/>
              </a:avLst>
            </a:prstGeom>
            <a:noFill/>
            <a:ln w="28575">
              <a:solidFill>
                <a:schemeClr val="tx1"/>
              </a:solidFill>
              <a:prstDash val="dash"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009" name="Line 17"/>
            <p:cNvSpPr>
              <a:spLocks noChangeShapeType="1"/>
            </p:cNvSpPr>
            <p:nvPr/>
          </p:nvSpPr>
          <p:spPr bwMode="auto">
            <a:xfrm>
              <a:off x="1153" y="2241"/>
              <a:ext cx="69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3010" name="Line 18"/>
            <p:cNvSpPr>
              <a:spLocks noChangeShapeType="1"/>
            </p:cNvSpPr>
            <p:nvPr/>
          </p:nvSpPr>
          <p:spPr bwMode="auto">
            <a:xfrm>
              <a:off x="1778" y="1993"/>
              <a:ext cx="0" cy="230"/>
            </a:xfrm>
            <a:prstGeom prst="line">
              <a:avLst/>
            </a:prstGeom>
            <a:noFill/>
            <a:ln w="38100">
              <a:solidFill>
                <a:srgbClr xmlns:mc="http://schemas.openxmlformats.org/markup-compatibility/2006" xmlns:a14="http://schemas.microsoft.com/office/drawing/2010/main" val="114FFB" mc:Ignorable=""/>
              </a:solidFill>
              <a:round/>
              <a:headEnd type="none" w="sm" len="sm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6342063" y="4657725"/>
            <a:ext cx="1096962" cy="1320800"/>
            <a:chOff x="3995" y="2934"/>
            <a:chExt cx="691" cy="832"/>
          </a:xfrm>
        </p:grpSpPr>
        <p:sp>
          <p:nvSpPr>
            <p:cNvPr id="213012" name="Line 20"/>
            <p:cNvSpPr>
              <a:spLocks noChangeShapeType="1"/>
            </p:cNvSpPr>
            <p:nvPr/>
          </p:nvSpPr>
          <p:spPr bwMode="auto">
            <a:xfrm flipV="1">
              <a:off x="4624" y="3269"/>
              <a:ext cx="0" cy="230"/>
            </a:xfrm>
            <a:prstGeom prst="line">
              <a:avLst/>
            </a:prstGeom>
            <a:noFill/>
            <a:ln w="38100">
              <a:solidFill>
                <a:srgbClr xmlns:mc="http://schemas.openxmlformats.org/markup-compatibility/2006" xmlns:a14="http://schemas.microsoft.com/office/drawing/2010/main" val="FF0000" mc:Ignorable=""/>
              </a:solidFill>
              <a:round/>
              <a:headEnd type="none" w="sm" len="sm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3013" name="Line 21"/>
            <p:cNvSpPr>
              <a:spLocks noChangeShapeType="1"/>
            </p:cNvSpPr>
            <p:nvPr/>
          </p:nvSpPr>
          <p:spPr bwMode="auto">
            <a:xfrm>
              <a:off x="3995" y="3258"/>
              <a:ext cx="69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3014" name="AutoShape 22"/>
            <p:cNvSpPr>
              <a:spLocks noChangeArrowheads="1"/>
            </p:cNvSpPr>
            <p:nvPr/>
          </p:nvSpPr>
          <p:spPr bwMode="auto">
            <a:xfrm>
              <a:off x="4006" y="2934"/>
              <a:ext cx="670" cy="832"/>
            </a:xfrm>
            <a:prstGeom prst="triangle">
              <a:avLst>
                <a:gd name="adj" fmla="val 50000"/>
              </a:avLst>
            </a:prstGeom>
            <a:noFill/>
            <a:ln w="28575">
              <a:solidFill>
                <a:schemeClr val="tx1"/>
              </a:solidFill>
              <a:prstDash val="dash"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2057400" y="2782888"/>
            <a:ext cx="644525" cy="831850"/>
            <a:chOff x="2854" y="1583"/>
            <a:chExt cx="406" cy="524"/>
          </a:xfrm>
        </p:grpSpPr>
        <p:sp>
          <p:nvSpPr>
            <p:cNvPr id="213016" name="Line 24"/>
            <p:cNvSpPr>
              <a:spLocks noChangeShapeType="1"/>
            </p:cNvSpPr>
            <p:nvPr/>
          </p:nvSpPr>
          <p:spPr bwMode="auto">
            <a:xfrm>
              <a:off x="3106" y="1949"/>
              <a:ext cx="51" cy="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3017" name="Line 25"/>
            <p:cNvSpPr>
              <a:spLocks noChangeShapeType="1"/>
            </p:cNvSpPr>
            <p:nvPr/>
          </p:nvSpPr>
          <p:spPr bwMode="auto">
            <a:xfrm flipV="1">
              <a:off x="2977" y="1974"/>
              <a:ext cx="38" cy="10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3018" name="Line 26"/>
            <p:cNvSpPr>
              <a:spLocks noChangeShapeType="1"/>
            </p:cNvSpPr>
            <p:nvPr/>
          </p:nvSpPr>
          <p:spPr bwMode="auto">
            <a:xfrm flipV="1">
              <a:off x="3015" y="1843"/>
              <a:ext cx="45" cy="10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3019" name="Line 27"/>
            <p:cNvSpPr>
              <a:spLocks noChangeShapeType="1"/>
            </p:cNvSpPr>
            <p:nvPr/>
          </p:nvSpPr>
          <p:spPr bwMode="auto">
            <a:xfrm flipH="1">
              <a:off x="3106" y="1832"/>
              <a:ext cx="51" cy="14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3020" name="Line 28"/>
            <p:cNvSpPr>
              <a:spLocks noChangeShapeType="1"/>
            </p:cNvSpPr>
            <p:nvPr/>
          </p:nvSpPr>
          <p:spPr bwMode="auto">
            <a:xfrm flipH="1">
              <a:off x="3061" y="1725"/>
              <a:ext cx="45" cy="10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3021" name="Line 29"/>
            <p:cNvSpPr>
              <a:spLocks noChangeShapeType="1"/>
            </p:cNvSpPr>
            <p:nvPr/>
          </p:nvSpPr>
          <p:spPr bwMode="auto">
            <a:xfrm>
              <a:off x="2977" y="1867"/>
              <a:ext cx="89" cy="2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3022" name="Line 30"/>
            <p:cNvSpPr>
              <a:spLocks noChangeShapeType="1"/>
            </p:cNvSpPr>
            <p:nvPr/>
          </p:nvSpPr>
          <p:spPr bwMode="auto">
            <a:xfrm>
              <a:off x="3054" y="1619"/>
              <a:ext cx="192" cy="45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3023" name="Line 31"/>
            <p:cNvSpPr>
              <a:spLocks noChangeShapeType="1"/>
            </p:cNvSpPr>
            <p:nvPr/>
          </p:nvSpPr>
          <p:spPr bwMode="auto">
            <a:xfrm flipH="1">
              <a:off x="2883" y="1619"/>
              <a:ext cx="177" cy="4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3024" name="Oval 32"/>
            <p:cNvSpPr>
              <a:spLocks noChangeArrowheads="1"/>
            </p:cNvSpPr>
            <p:nvPr/>
          </p:nvSpPr>
          <p:spPr bwMode="auto">
            <a:xfrm>
              <a:off x="3034" y="1583"/>
              <a:ext cx="46" cy="63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025" name="Oval 33"/>
            <p:cNvSpPr>
              <a:spLocks noChangeArrowheads="1"/>
            </p:cNvSpPr>
            <p:nvPr/>
          </p:nvSpPr>
          <p:spPr bwMode="auto">
            <a:xfrm>
              <a:off x="3080" y="1698"/>
              <a:ext cx="46" cy="63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026" name="Oval 34"/>
            <p:cNvSpPr>
              <a:spLocks noChangeArrowheads="1"/>
            </p:cNvSpPr>
            <p:nvPr/>
          </p:nvSpPr>
          <p:spPr bwMode="auto">
            <a:xfrm>
              <a:off x="2989" y="1698"/>
              <a:ext cx="45" cy="63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027" name="Oval 35"/>
            <p:cNvSpPr>
              <a:spLocks noChangeArrowheads="1"/>
            </p:cNvSpPr>
            <p:nvPr/>
          </p:nvSpPr>
          <p:spPr bwMode="auto">
            <a:xfrm>
              <a:off x="3034" y="1813"/>
              <a:ext cx="46" cy="63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028" name="Oval 36"/>
            <p:cNvSpPr>
              <a:spLocks noChangeArrowheads="1"/>
            </p:cNvSpPr>
            <p:nvPr/>
          </p:nvSpPr>
          <p:spPr bwMode="auto">
            <a:xfrm>
              <a:off x="2989" y="1929"/>
              <a:ext cx="45" cy="63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029" name="Oval 37"/>
            <p:cNvSpPr>
              <a:spLocks noChangeArrowheads="1"/>
            </p:cNvSpPr>
            <p:nvPr/>
          </p:nvSpPr>
          <p:spPr bwMode="auto">
            <a:xfrm>
              <a:off x="3034" y="2044"/>
              <a:ext cx="46" cy="63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030" name="Oval 38"/>
            <p:cNvSpPr>
              <a:spLocks noChangeArrowheads="1"/>
            </p:cNvSpPr>
            <p:nvPr/>
          </p:nvSpPr>
          <p:spPr bwMode="auto">
            <a:xfrm>
              <a:off x="2944" y="2044"/>
              <a:ext cx="45" cy="63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031" name="Oval 39"/>
            <p:cNvSpPr>
              <a:spLocks noChangeArrowheads="1"/>
            </p:cNvSpPr>
            <p:nvPr/>
          </p:nvSpPr>
          <p:spPr bwMode="auto">
            <a:xfrm>
              <a:off x="3124" y="2044"/>
              <a:ext cx="46" cy="63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032" name="Oval 40"/>
            <p:cNvSpPr>
              <a:spLocks noChangeArrowheads="1"/>
            </p:cNvSpPr>
            <p:nvPr/>
          </p:nvSpPr>
          <p:spPr bwMode="auto">
            <a:xfrm>
              <a:off x="3215" y="2044"/>
              <a:ext cx="45" cy="63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033" name="Oval 41"/>
            <p:cNvSpPr>
              <a:spLocks noChangeArrowheads="1"/>
            </p:cNvSpPr>
            <p:nvPr/>
          </p:nvSpPr>
          <p:spPr bwMode="auto">
            <a:xfrm>
              <a:off x="3125" y="1813"/>
              <a:ext cx="46" cy="63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034" name="Oval 42"/>
            <p:cNvSpPr>
              <a:spLocks noChangeArrowheads="1"/>
            </p:cNvSpPr>
            <p:nvPr/>
          </p:nvSpPr>
          <p:spPr bwMode="auto">
            <a:xfrm>
              <a:off x="3170" y="1929"/>
              <a:ext cx="45" cy="63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035" name="Oval 43"/>
            <p:cNvSpPr>
              <a:spLocks noChangeArrowheads="1"/>
            </p:cNvSpPr>
            <p:nvPr/>
          </p:nvSpPr>
          <p:spPr bwMode="auto">
            <a:xfrm>
              <a:off x="3079" y="1929"/>
              <a:ext cx="46" cy="63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036" name="Oval 44"/>
            <p:cNvSpPr>
              <a:spLocks noChangeArrowheads="1"/>
            </p:cNvSpPr>
            <p:nvPr/>
          </p:nvSpPr>
          <p:spPr bwMode="auto">
            <a:xfrm flipH="1">
              <a:off x="3034" y="1583"/>
              <a:ext cx="46" cy="63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037" name="Oval 45"/>
            <p:cNvSpPr>
              <a:spLocks noChangeArrowheads="1"/>
            </p:cNvSpPr>
            <p:nvPr/>
          </p:nvSpPr>
          <p:spPr bwMode="auto">
            <a:xfrm flipH="1">
              <a:off x="2989" y="1698"/>
              <a:ext cx="45" cy="63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038" name="Oval 46"/>
            <p:cNvSpPr>
              <a:spLocks noChangeArrowheads="1"/>
            </p:cNvSpPr>
            <p:nvPr/>
          </p:nvSpPr>
          <p:spPr bwMode="auto">
            <a:xfrm flipH="1">
              <a:off x="2854" y="2044"/>
              <a:ext cx="46" cy="63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039" name="Oval 47"/>
            <p:cNvSpPr>
              <a:spLocks noChangeArrowheads="1"/>
            </p:cNvSpPr>
            <p:nvPr/>
          </p:nvSpPr>
          <p:spPr bwMode="auto">
            <a:xfrm flipH="1">
              <a:off x="2944" y="1813"/>
              <a:ext cx="45" cy="63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040" name="Oval 48"/>
            <p:cNvSpPr>
              <a:spLocks noChangeArrowheads="1"/>
            </p:cNvSpPr>
            <p:nvPr/>
          </p:nvSpPr>
          <p:spPr bwMode="auto">
            <a:xfrm flipH="1">
              <a:off x="2899" y="1929"/>
              <a:ext cx="45" cy="63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49"/>
          <p:cNvGrpSpPr>
            <a:grpSpLocks/>
          </p:cNvGrpSpPr>
          <p:nvPr/>
        </p:nvGrpSpPr>
        <p:grpSpPr bwMode="auto">
          <a:xfrm>
            <a:off x="6434138" y="5133975"/>
            <a:ext cx="931862" cy="833438"/>
            <a:chOff x="5108" y="3404"/>
            <a:chExt cx="587" cy="525"/>
          </a:xfrm>
        </p:grpSpPr>
        <p:sp>
          <p:nvSpPr>
            <p:cNvPr id="213042" name="Line 50"/>
            <p:cNvSpPr>
              <a:spLocks noChangeShapeType="1"/>
            </p:cNvSpPr>
            <p:nvPr/>
          </p:nvSpPr>
          <p:spPr bwMode="auto">
            <a:xfrm flipV="1">
              <a:off x="5321" y="3565"/>
              <a:ext cx="38" cy="10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3043" name="Line 51"/>
            <p:cNvSpPr>
              <a:spLocks noChangeShapeType="1"/>
            </p:cNvSpPr>
            <p:nvPr/>
          </p:nvSpPr>
          <p:spPr bwMode="auto">
            <a:xfrm flipV="1">
              <a:off x="5359" y="3434"/>
              <a:ext cx="45" cy="10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3044" name="Line 52"/>
            <p:cNvSpPr>
              <a:spLocks noChangeShapeType="1"/>
            </p:cNvSpPr>
            <p:nvPr/>
          </p:nvSpPr>
          <p:spPr bwMode="auto">
            <a:xfrm flipV="1">
              <a:off x="5218" y="3778"/>
              <a:ext cx="52" cy="10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3045" name="Line 53"/>
            <p:cNvSpPr>
              <a:spLocks noChangeShapeType="1"/>
            </p:cNvSpPr>
            <p:nvPr/>
          </p:nvSpPr>
          <p:spPr bwMode="auto">
            <a:xfrm flipV="1">
              <a:off x="5404" y="3778"/>
              <a:ext cx="46" cy="10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3046" name="Line 54"/>
            <p:cNvSpPr>
              <a:spLocks noChangeShapeType="1"/>
            </p:cNvSpPr>
            <p:nvPr/>
          </p:nvSpPr>
          <p:spPr bwMode="auto">
            <a:xfrm flipV="1">
              <a:off x="5501" y="3778"/>
              <a:ext cx="52" cy="10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3047" name="Line 55"/>
            <p:cNvSpPr>
              <a:spLocks noChangeShapeType="1"/>
            </p:cNvSpPr>
            <p:nvPr/>
          </p:nvSpPr>
          <p:spPr bwMode="auto">
            <a:xfrm flipH="1" flipV="1">
              <a:off x="5527" y="3778"/>
              <a:ext cx="58" cy="10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3048" name="Line 56"/>
            <p:cNvSpPr>
              <a:spLocks noChangeShapeType="1"/>
            </p:cNvSpPr>
            <p:nvPr/>
          </p:nvSpPr>
          <p:spPr bwMode="auto">
            <a:xfrm flipH="1" flipV="1">
              <a:off x="5636" y="3805"/>
              <a:ext cx="39" cy="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3049" name="Line 57"/>
            <p:cNvSpPr>
              <a:spLocks noChangeShapeType="1"/>
            </p:cNvSpPr>
            <p:nvPr/>
          </p:nvSpPr>
          <p:spPr bwMode="auto">
            <a:xfrm>
              <a:off x="5359" y="3776"/>
              <a:ext cx="39" cy="10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3050" name="Line 58"/>
            <p:cNvSpPr>
              <a:spLocks noChangeShapeType="1"/>
            </p:cNvSpPr>
            <p:nvPr/>
          </p:nvSpPr>
          <p:spPr bwMode="auto">
            <a:xfrm flipV="1">
              <a:off x="5321" y="3778"/>
              <a:ext cx="38" cy="10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3051" name="Line 59"/>
            <p:cNvSpPr>
              <a:spLocks noChangeShapeType="1"/>
            </p:cNvSpPr>
            <p:nvPr/>
          </p:nvSpPr>
          <p:spPr bwMode="auto">
            <a:xfrm flipH="1" flipV="1">
              <a:off x="5167" y="3778"/>
              <a:ext cx="51" cy="10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3052" name="Line 60"/>
            <p:cNvSpPr>
              <a:spLocks noChangeShapeType="1"/>
            </p:cNvSpPr>
            <p:nvPr/>
          </p:nvSpPr>
          <p:spPr bwMode="auto">
            <a:xfrm flipV="1">
              <a:off x="5133" y="3778"/>
              <a:ext cx="34" cy="10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3053" name="Line 61"/>
            <p:cNvSpPr>
              <a:spLocks noChangeShapeType="1"/>
            </p:cNvSpPr>
            <p:nvPr/>
          </p:nvSpPr>
          <p:spPr bwMode="auto">
            <a:xfrm>
              <a:off x="5501" y="3671"/>
              <a:ext cx="52" cy="10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3054" name="Line 62"/>
            <p:cNvSpPr>
              <a:spLocks noChangeShapeType="1"/>
            </p:cNvSpPr>
            <p:nvPr/>
          </p:nvSpPr>
          <p:spPr bwMode="auto">
            <a:xfrm>
              <a:off x="5218" y="3671"/>
              <a:ext cx="52" cy="10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3055" name="Line 63"/>
            <p:cNvSpPr>
              <a:spLocks noChangeShapeType="1"/>
            </p:cNvSpPr>
            <p:nvPr/>
          </p:nvSpPr>
          <p:spPr bwMode="auto">
            <a:xfrm flipH="1">
              <a:off x="5450" y="3423"/>
              <a:ext cx="51" cy="14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3056" name="Line 64"/>
            <p:cNvSpPr>
              <a:spLocks noChangeShapeType="1"/>
            </p:cNvSpPr>
            <p:nvPr/>
          </p:nvSpPr>
          <p:spPr bwMode="auto">
            <a:xfrm>
              <a:off x="5321" y="3458"/>
              <a:ext cx="89" cy="2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3057" name="Line 65"/>
            <p:cNvSpPr>
              <a:spLocks noChangeShapeType="1"/>
            </p:cNvSpPr>
            <p:nvPr/>
          </p:nvSpPr>
          <p:spPr bwMode="auto">
            <a:xfrm>
              <a:off x="5270" y="3565"/>
              <a:ext cx="89" cy="2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3058" name="Line 66"/>
            <p:cNvSpPr>
              <a:spLocks noChangeShapeType="1"/>
            </p:cNvSpPr>
            <p:nvPr/>
          </p:nvSpPr>
          <p:spPr bwMode="auto">
            <a:xfrm flipH="1">
              <a:off x="5437" y="3565"/>
              <a:ext cx="90" cy="2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3059" name="Line 67"/>
            <p:cNvSpPr>
              <a:spLocks noChangeShapeType="1"/>
            </p:cNvSpPr>
            <p:nvPr/>
          </p:nvSpPr>
          <p:spPr bwMode="auto">
            <a:xfrm>
              <a:off x="5492" y="3434"/>
              <a:ext cx="144" cy="3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3060" name="Line 68"/>
            <p:cNvSpPr>
              <a:spLocks noChangeShapeType="1"/>
            </p:cNvSpPr>
            <p:nvPr/>
          </p:nvSpPr>
          <p:spPr bwMode="auto">
            <a:xfrm flipH="1">
              <a:off x="5167" y="3434"/>
              <a:ext cx="144" cy="3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3061" name="Oval 69"/>
            <p:cNvSpPr>
              <a:spLocks noChangeArrowheads="1"/>
            </p:cNvSpPr>
            <p:nvPr/>
          </p:nvSpPr>
          <p:spPr bwMode="auto">
            <a:xfrm>
              <a:off x="5378" y="3404"/>
              <a:ext cx="46" cy="63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FF0000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062" name="Oval 70"/>
            <p:cNvSpPr>
              <a:spLocks noChangeArrowheads="1"/>
            </p:cNvSpPr>
            <p:nvPr/>
          </p:nvSpPr>
          <p:spPr bwMode="auto">
            <a:xfrm>
              <a:off x="5333" y="3520"/>
              <a:ext cx="45" cy="63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FF0000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063" name="Oval 71"/>
            <p:cNvSpPr>
              <a:spLocks noChangeArrowheads="1"/>
            </p:cNvSpPr>
            <p:nvPr/>
          </p:nvSpPr>
          <p:spPr bwMode="auto">
            <a:xfrm>
              <a:off x="5378" y="3635"/>
              <a:ext cx="46" cy="63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FF0000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064" name="Oval 72"/>
            <p:cNvSpPr>
              <a:spLocks noChangeArrowheads="1"/>
            </p:cNvSpPr>
            <p:nvPr/>
          </p:nvSpPr>
          <p:spPr bwMode="auto">
            <a:xfrm>
              <a:off x="5288" y="3635"/>
              <a:ext cx="45" cy="63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FF0000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065" name="Oval 73"/>
            <p:cNvSpPr>
              <a:spLocks noChangeArrowheads="1"/>
            </p:cNvSpPr>
            <p:nvPr/>
          </p:nvSpPr>
          <p:spPr bwMode="auto">
            <a:xfrm>
              <a:off x="5468" y="3635"/>
              <a:ext cx="46" cy="63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FF0000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066" name="Oval 74"/>
            <p:cNvSpPr>
              <a:spLocks noChangeArrowheads="1"/>
            </p:cNvSpPr>
            <p:nvPr/>
          </p:nvSpPr>
          <p:spPr bwMode="auto">
            <a:xfrm>
              <a:off x="5559" y="3635"/>
              <a:ext cx="45" cy="63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FF0000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067" name="Oval 75"/>
            <p:cNvSpPr>
              <a:spLocks noChangeArrowheads="1"/>
            </p:cNvSpPr>
            <p:nvPr/>
          </p:nvSpPr>
          <p:spPr bwMode="auto">
            <a:xfrm>
              <a:off x="5604" y="3751"/>
              <a:ext cx="45" cy="63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FF0000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068" name="Oval 76"/>
            <p:cNvSpPr>
              <a:spLocks noChangeArrowheads="1"/>
            </p:cNvSpPr>
            <p:nvPr/>
          </p:nvSpPr>
          <p:spPr bwMode="auto">
            <a:xfrm>
              <a:off x="5243" y="3751"/>
              <a:ext cx="45" cy="63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FF0000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069" name="Oval 77"/>
            <p:cNvSpPr>
              <a:spLocks noChangeArrowheads="1"/>
            </p:cNvSpPr>
            <p:nvPr/>
          </p:nvSpPr>
          <p:spPr bwMode="auto">
            <a:xfrm>
              <a:off x="5469" y="3404"/>
              <a:ext cx="46" cy="63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FF0000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070" name="Oval 78"/>
            <p:cNvSpPr>
              <a:spLocks noChangeArrowheads="1"/>
            </p:cNvSpPr>
            <p:nvPr/>
          </p:nvSpPr>
          <p:spPr bwMode="auto">
            <a:xfrm>
              <a:off x="5514" y="3520"/>
              <a:ext cx="45" cy="63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FF0000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071" name="Oval 79"/>
            <p:cNvSpPr>
              <a:spLocks noChangeArrowheads="1"/>
            </p:cNvSpPr>
            <p:nvPr/>
          </p:nvSpPr>
          <p:spPr bwMode="auto">
            <a:xfrm>
              <a:off x="5423" y="3520"/>
              <a:ext cx="46" cy="63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FF0000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072" name="Oval 80"/>
            <p:cNvSpPr>
              <a:spLocks noChangeArrowheads="1"/>
            </p:cNvSpPr>
            <p:nvPr/>
          </p:nvSpPr>
          <p:spPr bwMode="auto">
            <a:xfrm flipH="1">
              <a:off x="5198" y="3635"/>
              <a:ext cx="46" cy="63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FF0000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073" name="Oval 81"/>
            <p:cNvSpPr>
              <a:spLocks noChangeArrowheads="1"/>
            </p:cNvSpPr>
            <p:nvPr/>
          </p:nvSpPr>
          <p:spPr bwMode="auto">
            <a:xfrm flipH="1">
              <a:off x="5153" y="3751"/>
              <a:ext cx="46" cy="63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FF0000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074" name="Oval 82"/>
            <p:cNvSpPr>
              <a:spLocks noChangeArrowheads="1"/>
            </p:cNvSpPr>
            <p:nvPr/>
          </p:nvSpPr>
          <p:spPr bwMode="auto">
            <a:xfrm flipH="1">
              <a:off x="5288" y="3404"/>
              <a:ext cx="45" cy="63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FF0000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075" name="Oval 83"/>
            <p:cNvSpPr>
              <a:spLocks noChangeArrowheads="1"/>
            </p:cNvSpPr>
            <p:nvPr/>
          </p:nvSpPr>
          <p:spPr bwMode="auto">
            <a:xfrm flipH="1">
              <a:off x="5243" y="3520"/>
              <a:ext cx="45" cy="63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FF0000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076" name="Oval 84"/>
            <p:cNvSpPr>
              <a:spLocks noChangeArrowheads="1"/>
            </p:cNvSpPr>
            <p:nvPr/>
          </p:nvSpPr>
          <p:spPr bwMode="auto">
            <a:xfrm>
              <a:off x="5333" y="3751"/>
              <a:ext cx="45" cy="63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FF0000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077" name="Oval 85"/>
            <p:cNvSpPr>
              <a:spLocks noChangeArrowheads="1"/>
            </p:cNvSpPr>
            <p:nvPr/>
          </p:nvSpPr>
          <p:spPr bwMode="auto">
            <a:xfrm>
              <a:off x="5423" y="3751"/>
              <a:ext cx="46" cy="63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FF0000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078" name="Oval 86"/>
            <p:cNvSpPr>
              <a:spLocks noChangeArrowheads="1"/>
            </p:cNvSpPr>
            <p:nvPr/>
          </p:nvSpPr>
          <p:spPr bwMode="auto">
            <a:xfrm>
              <a:off x="5513" y="3751"/>
              <a:ext cx="46" cy="63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FF0000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079" name="Oval 87"/>
            <p:cNvSpPr>
              <a:spLocks noChangeArrowheads="1"/>
            </p:cNvSpPr>
            <p:nvPr/>
          </p:nvSpPr>
          <p:spPr bwMode="auto">
            <a:xfrm>
              <a:off x="5649" y="3866"/>
              <a:ext cx="46" cy="63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FF0000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080" name="Oval 88"/>
            <p:cNvSpPr>
              <a:spLocks noChangeArrowheads="1"/>
            </p:cNvSpPr>
            <p:nvPr/>
          </p:nvSpPr>
          <p:spPr bwMode="auto">
            <a:xfrm>
              <a:off x="5288" y="3866"/>
              <a:ext cx="46" cy="63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FF0000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081" name="Oval 89"/>
            <p:cNvSpPr>
              <a:spLocks noChangeArrowheads="1"/>
            </p:cNvSpPr>
            <p:nvPr/>
          </p:nvSpPr>
          <p:spPr bwMode="auto">
            <a:xfrm flipH="1">
              <a:off x="5199" y="3866"/>
              <a:ext cx="45" cy="63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FF0000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082" name="Oval 90"/>
            <p:cNvSpPr>
              <a:spLocks noChangeArrowheads="1"/>
            </p:cNvSpPr>
            <p:nvPr/>
          </p:nvSpPr>
          <p:spPr bwMode="auto">
            <a:xfrm>
              <a:off x="5378" y="3866"/>
              <a:ext cx="46" cy="63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FF0000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083" name="Oval 91"/>
            <p:cNvSpPr>
              <a:spLocks noChangeArrowheads="1"/>
            </p:cNvSpPr>
            <p:nvPr/>
          </p:nvSpPr>
          <p:spPr bwMode="auto">
            <a:xfrm>
              <a:off x="5469" y="3866"/>
              <a:ext cx="46" cy="63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FF0000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084" name="Oval 92"/>
            <p:cNvSpPr>
              <a:spLocks noChangeArrowheads="1"/>
            </p:cNvSpPr>
            <p:nvPr/>
          </p:nvSpPr>
          <p:spPr bwMode="auto">
            <a:xfrm>
              <a:off x="5559" y="3866"/>
              <a:ext cx="45" cy="63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FF0000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085" name="Oval 93"/>
            <p:cNvSpPr>
              <a:spLocks noChangeArrowheads="1"/>
            </p:cNvSpPr>
            <p:nvPr/>
          </p:nvSpPr>
          <p:spPr bwMode="auto">
            <a:xfrm>
              <a:off x="5108" y="3866"/>
              <a:ext cx="46" cy="63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FF0000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086" name="Oval 94"/>
            <p:cNvSpPr>
              <a:spLocks noChangeArrowheads="1"/>
            </p:cNvSpPr>
            <p:nvPr/>
          </p:nvSpPr>
          <p:spPr bwMode="auto">
            <a:xfrm>
              <a:off x="5604" y="3751"/>
              <a:ext cx="46" cy="63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FF0000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087" name="Oval 95"/>
            <p:cNvSpPr>
              <a:spLocks noChangeArrowheads="1"/>
            </p:cNvSpPr>
            <p:nvPr/>
          </p:nvSpPr>
          <p:spPr bwMode="auto">
            <a:xfrm>
              <a:off x="5649" y="3866"/>
              <a:ext cx="46" cy="63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FF0000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96"/>
          <p:cNvGrpSpPr>
            <a:grpSpLocks/>
          </p:cNvGrpSpPr>
          <p:nvPr/>
        </p:nvGrpSpPr>
        <p:grpSpPr bwMode="auto">
          <a:xfrm>
            <a:off x="7505700" y="2481263"/>
            <a:ext cx="647700" cy="603250"/>
            <a:chOff x="481" y="3081"/>
            <a:chExt cx="408" cy="380"/>
          </a:xfrm>
        </p:grpSpPr>
        <p:sp>
          <p:nvSpPr>
            <p:cNvPr id="213089" name="Line 97"/>
            <p:cNvSpPr>
              <a:spLocks noChangeShapeType="1"/>
            </p:cNvSpPr>
            <p:nvPr/>
          </p:nvSpPr>
          <p:spPr bwMode="auto">
            <a:xfrm flipV="1">
              <a:off x="605" y="3365"/>
              <a:ext cx="38" cy="7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3090" name="Line 98"/>
            <p:cNvSpPr>
              <a:spLocks noChangeShapeType="1"/>
            </p:cNvSpPr>
            <p:nvPr/>
          </p:nvSpPr>
          <p:spPr bwMode="auto">
            <a:xfrm flipV="1">
              <a:off x="643" y="3270"/>
              <a:ext cx="45" cy="7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3091" name="Line 99"/>
            <p:cNvSpPr>
              <a:spLocks noChangeShapeType="1"/>
            </p:cNvSpPr>
            <p:nvPr/>
          </p:nvSpPr>
          <p:spPr bwMode="auto">
            <a:xfrm flipH="1">
              <a:off x="734" y="3262"/>
              <a:ext cx="51" cy="10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3092" name="Line 100"/>
            <p:cNvSpPr>
              <a:spLocks noChangeShapeType="1"/>
            </p:cNvSpPr>
            <p:nvPr/>
          </p:nvSpPr>
          <p:spPr bwMode="auto">
            <a:xfrm flipH="1">
              <a:off x="689" y="3184"/>
              <a:ext cx="45" cy="7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3093" name="Line 101"/>
            <p:cNvSpPr>
              <a:spLocks noChangeShapeType="1"/>
            </p:cNvSpPr>
            <p:nvPr/>
          </p:nvSpPr>
          <p:spPr bwMode="auto">
            <a:xfrm>
              <a:off x="605" y="3287"/>
              <a:ext cx="89" cy="15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3094" name="Line 102"/>
            <p:cNvSpPr>
              <a:spLocks noChangeShapeType="1"/>
            </p:cNvSpPr>
            <p:nvPr/>
          </p:nvSpPr>
          <p:spPr bwMode="auto">
            <a:xfrm>
              <a:off x="553" y="3365"/>
              <a:ext cx="45" cy="7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3095" name="Line 103"/>
            <p:cNvSpPr>
              <a:spLocks noChangeShapeType="1"/>
            </p:cNvSpPr>
            <p:nvPr/>
          </p:nvSpPr>
          <p:spPr bwMode="auto">
            <a:xfrm flipH="1">
              <a:off x="768" y="3365"/>
              <a:ext cx="43" cy="7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3096" name="Line 104"/>
            <p:cNvSpPr>
              <a:spLocks noChangeShapeType="1"/>
            </p:cNvSpPr>
            <p:nvPr/>
          </p:nvSpPr>
          <p:spPr bwMode="auto">
            <a:xfrm>
              <a:off x="682" y="3107"/>
              <a:ext cx="189" cy="3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3097" name="Line 105"/>
            <p:cNvSpPr>
              <a:spLocks noChangeShapeType="1"/>
            </p:cNvSpPr>
            <p:nvPr/>
          </p:nvSpPr>
          <p:spPr bwMode="auto">
            <a:xfrm flipH="1">
              <a:off x="494" y="3107"/>
              <a:ext cx="194" cy="33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3098" name="Oval 106"/>
            <p:cNvSpPr>
              <a:spLocks noChangeArrowheads="1"/>
            </p:cNvSpPr>
            <p:nvPr/>
          </p:nvSpPr>
          <p:spPr bwMode="auto">
            <a:xfrm>
              <a:off x="662" y="3081"/>
              <a:ext cx="46" cy="46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099" name="Oval 107"/>
            <p:cNvSpPr>
              <a:spLocks noChangeArrowheads="1"/>
            </p:cNvSpPr>
            <p:nvPr/>
          </p:nvSpPr>
          <p:spPr bwMode="auto">
            <a:xfrm>
              <a:off x="708" y="3164"/>
              <a:ext cx="46" cy="46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100" name="Oval 108"/>
            <p:cNvSpPr>
              <a:spLocks noChangeArrowheads="1"/>
            </p:cNvSpPr>
            <p:nvPr/>
          </p:nvSpPr>
          <p:spPr bwMode="auto">
            <a:xfrm>
              <a:off x="617" y="3164"/>
              <a:ext cx="45" cy="46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101" name="Oval 109"/>
            <p:cNvSpPr>
              <a:spLocks noChangeArrowheads="1"/>
            </p:cNvSpPr>
            <p:nvPr/>
          </p:nvSpPr>
          <p:spPr bwMode="auto">
            <a:xfrm>
              <a:off x="662" y="3248"/>
              <a:ext cx="46" cy="46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102" name="Oval 110"/>
            <p:cNvSpPr>
              <a:spLocks noChangeArrowheads="1"/>
            </p:cNvSpPr>
            <p:nvPr/>
          </p:nvSpPr>
          <p:spPr bwMode="auto">
            <a:xfrm>
              <a:off x="617" y="3332"/>
              <a:ext cx="45" cy="46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103" name="Oval 111"/>
            <p:cNvSpPr>
              <a:spLocks noChangeArrowheads="1"/>
            </p:cNvSpPr>
            <p:nvPr/>
          </p:nvSpPr>
          <p:spPr bwMode="auto">
            <a:xfrm>
              <a:off x="662" y="3416"/>
              <a:ext cx="46" cy="45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104" name="Oval 112"/>
            <p:cNvSpPr>
              <a:spLocks noChangeArrowheads="1"/>
            </p:cNvSpPr>
            <p:nvPr/>
          </p:nvSpPr>
          <p:spPr bwMode="auto">
            <a:xfrm>
              <a:off x="572" y="3416"/>
              <a:ext cx="45" cy="45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105" name="Oval 113"/>
            <p:cNvSpPr>
              <a:spLocks noChangeArrowheads="1"/>
            </p:cNvSpPr>
            <p:nvPr/>
          </p:nvSpPr>
          <p:spPr bwMode="auto">
            <a:xfrm>
              <a:off x="753" y="3416"/>
              <a:ext cx="45" cy="45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106" name="Oval 114"/>
            <p:cNvSpPr>
              <a:spLocks noChangeArrowheads="1"/>
            </p:cNvSpPr>
            <p:nvPr/>
          </p:nvSpPr>
          <p:spPr bwMode="auto">
            <a:xfrm>
              <a:off x="843" y="3416"/>
              <a:ext cx="46" cy="45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107" name="Oval 115"/>
            <p:cNvSpPr>
              <a:spLocks noChangeArrowheads="1"/>
            </p:cNvSpPr>
            <p:nvPr/>
          </p:nvSpPr>
          <p:spPr bwMode="auto">
            <a:xfrm>
              <a:off x="753" y="3248"/>
              <a:ext cx="46" cy="46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108" name="Oval 116"/>
            <p:cNvSpPr>
              <a:spLocks noChangeArrowheads="1"/>
            </p:cNvSpPr>
            <p:nvPr/>
          </p:nvSpPr>
          <p:spPr bwMode="auto">
            <a:xfrm>
              <a:off x="798" y="3332"/>
              <a:ext cx="46" cy="46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109" name="Oval 117"/>
            <p:cNvSpPr>
              <a:spLocks noChangeArrowheads="1"/>
            </p:cNvSpPr>
            <p:nvPr/>
          </p:nvSpPr>
          <p:spPr bwMode="auto">
            <a:xfrm>
              <a:off x="708" y="3332"/>
              <a:ext cx="45" cy="46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110" name="Oval 118"/>
            <p:cNvSpPr>
              <a:spLocks noChangeArrowheads="1"/>
            </p:cNvSpPr>
            <p:nvPr/>
          </p:nvSpPr>
          <p:spPr bwMode="auto">
            <a:xfrm flipH="1">
              <a:off x="662" y="3081"/>
              <a:ext cx="46" cy="46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111" name="Oval 119"/>
            <p:cNvSpPr>
              <a:spLocks noChangeArrowheads="1"/>
            </p:cNvSpPr>
            <p:nvPr/>
          </p:nvSpPr>
          <p:spPr bwMode="auto">
            <a:xfrm flipH="1">
              <a:off x="617" y="3164"/>
              <a:ext cx="45" cy="46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112" name="Oval 120"/>
            <p:cNvSpPr>
              <a:spLocks noChangeArrowheads="1"/>
            </p:cNvSpPr>
            <p:nvPr/>
          </p:nvSpPr>
          <p:spPr bwMode="auto">
            <a:xfrm flipH="1">
              <a:off x="481" y="3416"/>
              <a:ext cx="46" cy="45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113" name="Oval 121"/>
            <p:cNvSpPr>
              <a:spLocks noChangeArrowheads="1"/>
            </p:cNvSpPr>
            <p:nvPr/>
          </p:nvSpPr>
          <p:spPr bwMode="auto">
            <a:xfrm flipH="1">
              <a:off x="572" y="3248"/>
              <a:ext cx="45" cy="46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114" name="Oval 122"/>
            <p:cNvSpPr>
              <a:spLocks noChangeArrowheads="1"/>
            </p:cNvSpPr>
            <p:nvPr/>
          </p:nvSpPr>
          <p:spPr bwMode="auto">
            <a:xfrm flipH="1">
              <a:off x="526" y="3332"/>
              <a:ext cx="46" cy="46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" name="Group 123"/>
          <p:cNvGrpSpPr>
            <a:grpSpLocks/>
          </p:cNvGrpSpPr>
          <p:nvPr/>
        </p:nvGrpSpPr>
        <p:grpSpPr bwMode="auto">
          <a:xfrm>
            <a:off x="5761038" y="2479675"/>
            <a:ext cx="792162" cy="736600"/>
            <a:chOff x="325" y="2495"/>
            <a:chExt cx="499" cy="464"/>
          </a:xfrm>
        </p:grpSpPr>
        <p:sp>
          <p:nvSpPr>
            <p:cNvPr id="213116" name="Line 124"/>
            <p:cNvSpPr>
              <a:spLocks noChangeShapeType="1"/>
            </p:cNvSpPr>
            <p:nvPr/>
          </p:nvSpPr>
          <p:spPr bwMode="auto">
            <a:xfrm flipV="1">
              <a:off x="494" y="2779"/>
              <a:ext cx="38" cy="7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3117" name="Line 125"/>
            <p:cNvSpPr>
              <a:spLocks noChangeShapeType="1"/>
            </p:cNvSpPr>
            <p:nvPr/>
          </p:nvSpPr>
          <p:spPr bwMode="auto">
            <a:xfrm flipV="1">
              <a:off x="532" y="2684"/>
              <a:ext cx="45" cy="7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3118" name="Line 126"/>
            <p:cNvSpPr>
              <a:spLocks noChangeShapeType="1"/>
            </p:cNvSpPr>
            <p:nvPr/>
          </p:nvSpPr>
          <p:spPr bwMode="auto">
            <a:xfrm>
              <a:off x="674" y="2856"/>
              <a:ext cx="52" cy="7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3119" name="Line 127"/>
            <p:cNvSpPr>
              <a:spLocks noChangeShapeType="1"/>
            </p:cNvSpPr>
            <p:nvPr/>
          </p:nvSpPr>
          <p:spPr bwMode="auto">
            <a:xfrm>
              <a:off x="391" y="2856"/>
              <a:ext cx="51" cy="7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3120" name="Line 128"/>
            <p:cNvSpPr>
              <a:spLocks noChangeShapeType="1"/>
            </p:cNvSpPr>
            <p:nvPr/>
          </p:nvSpPr>
          <p:spPr bwMode="auto">
            <a:xfrm flipH="1">
              <a:off x="623" y="2676"/>
              <a:ext cx="51" cy="10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3121" name="Line 129"/>
            <p:cNvSpPr>
              <a:spLocks noChangeShapeType="1"/>
            </p:cNvSpPr>
            <p:nvPr/>
          </p:nvSpPr>
          <p:spPr bwMode="auto">
            <a:xfrm flipH="1">
              <a:off x="578" y="2598"/>
              <a:ext cx="45" cy="7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3122" name="Line 130"/>
            <p:cNvSpPr>
              <a:spLocks noChangeShapeType="1"/>
            </p:cNvSpPr>
            <p:nvPr/>
          </p:nvSpPr>
          <p:spPr bwMode="auto">
            <a:xfrm>
              <a:off x="494" y="2701"/>
              <a:ext cx="89" cy="15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3123" name="Line 131"/>
            <p:cNvSpPr>
              <a:spLocks noChangeShapeType="1"/>
            </p:cNvSpPr>
            <p:nvPr/>
          </p:nvSpPr>
          <p:spPr bwMode="auto">
            <a:xfrm>
              <a:off x="442" y="2779"/>
              <a:ext cx="90" cy="1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3124" name="Line 132"/>
            <p:cNvSpPr>
              <a:spLocks noChangeShapeType="1"/>
            </p:cNvSpPr>
            <p:nvPr/>
          </p:nvSpPr>
          <p:spPr bwMode="auto">
            <a:xfrm flipH="1">
              <a:off x="611" y="2779"/>
              <a:ext cx="89" cy="1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3125" name="Line 133"/>
            <p:cNvSpPr>
              <a:spLocks noChangeShapeType="1"/>
            </p:cNvSpPr>
            <p:nvPr/>
          </p:nvSpPr>
          <p:spPr bwMode="auto">
            <a:xfrm>
              <a:off x="571" y="2521"/>
              <a:ext cx="238" cy="4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3126" name="Line 134"/>
            <p:cNvSpPr>
              <a:spLocks noChangeShapeType="1"/>
            </p:cNvSpPr>
            <p:nvPr/>
          </p:nvSpPr>
          <p:spPr bwMode="auto">
            <a:xfrm flipH="1">
              <a:off x="339" y="2521"/>
              <a:ext cx="238" cy="4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3127" name="Oval 135"/>
            <p:cNvSpPr>
              <a:spLocks noChangeArrowheads="1"/>
            </p:cNvSpPr>
            <p:nvPr/>
          </p:nvSpPr>
          <p:spPr bwMode="auto">
            <a:xfrm>
              <a:off x="551" y="2495"/>
              <a:ext cx="46" cy="46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128" name="Oval 136"/>
            <p:cNvSpPr>
              <a:spLocks noChangeArrowheads="1"/>
            </p:cNvSpPr>
            <p:nvPr/>
          </p:nvSpPr>
          <p:spPr bwMode="auto">
            <a:xfrm>
              <a:off x="597" y="2578"/>
              <a:ext cx="46" cy="46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129" name="Oval 137"/>
            <p:cNvSpPr>
              <a:spLocks noChangeArrowheads="1"/>
            </p:cNvSpPr>
            <p:nvPr/>
          </p:nvSpPr>
          <p:spPr bwMode="auto">
            <a:xfrm>
              <a:off x="506" y="2578"/>
              <a:ext cx="45" cy="46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130" name="Oval 138"/>
            <p:cNvSpPr>
              <a:spLocks noChangeArrowheads="1"/>
            </p:cNvSpPr>
            <p:nvPr/>
          </p:nvSpPr>
          <p:spPr bwMode="auto">
            <a:xfrm>
              <a:off x="551" y="2662"/>
              <a:ext cx="46" cy="46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131" name="Oval 139"/>
            <p:cNvSpPr>
              <a:spLocks noChangeArrowheads="1"/>
            </p:cNvSpPr>
            <p:nvPr/>
          </p:nvSpPr>
          <p:spPr bwMode="auto">
            <a:xfrm>
              <a:off x="506" y="2746"/>
              <a:ext cx="45" cy="46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132" name="Oval 140"/>
            <p:cNvSpPr>
              <a:spLocks noChangeArrowheads="1"/>
            </p:cNvSpPr>
            <p:nvPr/>
          </p:nvSpPr>
          <p:spPr bwMode="auto">
            <a:xfrm>
              <a:off x="551" y="2830"/>
              <a:ext cx="46" cy="45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133" name="Oval 141"/>
            <p:cNvSpPr>
              <a:spLocks noChangeArrowheads="1"/>
            </p:cNvSpPr>
            <p:nvPr/>
          </p:nvSpPr>
          <p:spPr bwMode="auto">
            <a:xfrm>
              <a:off x="461" y="2830"/>
              <a:ext cx="45" cy="45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134" name="Oval 142"/>
            <p:cNvSpPr>
              <a:spLocks noChangeArrowheads="1"/>
            </p:cNvSpPr>
            <p:nvPr/>
          </p:nvSpPr>
          <p:spPr bwMode="auto">
            <a:xfrm>
              <a:off x="642" y="2830"/>
              <a:ext cx="45" cy="45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135" name="Oval 143"/>
            <p:cNvSpPr>
              <a:spLocks noChangeArrowheads="1"/>
            </p:cNvSpPr>
            <p:nvPr/>
          </p:nvSpPr>
          <p:spPr bwMode="auto">
            <a:xfrm>
              <a:off x="732" y="2830"/>
              <a:ext cx="46" cy="45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136" name="Oval 144"/>
            <p:cNvSpPr>
              <a:spLocks noChangeArrowheads="1"/>
            </p:cNvSpPr>
            <p:nvPr/>
          </p:nvSpPr>
          <p:spPr bwMode="auto">
            <a:xfrm>
              <a:off x="778" y="2914"/>
              <a:ext cx="45" cy="45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137" name="Oval 145"/>
            <p:cNvSpPr>
              <a:spLocks noChangeArrowheads="1"/>
            </p:cNvSpPr>
            <p:nvPr/>
          </p:nvSpPr>
          <p:spPr bwMode="auto">
            <a:xfrm>
              <a:off x="415" y="2914"/>
              <a:ext cx="46" cy="45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138" name="Oval 146"/>
            <p:cNvSpPr>
              <a:spLocks noChangeArrowheads="1"/>
            </p:cNvSpPr>
            <p:nvPr/>
          </p:nvSpPr>
          <p:spPr bwMode="auto">
            <a:xfrm>
              <a:off x="642" y="2662"/>
              <a:ext cx="46" cy="46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139" name="Oval 147"/>
            <p:cNvSpPr>
              <a:spLocks noChangeArrowheads="1"/>
            </p:cNvSpPr>
            <p:nvPr/>
          </p:nvSpPr>
          <p:spPr bwMode="auto">
            <a:xfrm>
              <a:off x="687" y="2746"/>
              <a:ext cx="46" cy="46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140" name="Oval 148"/>
            <p:cNvSpPr>
              <a:spLocks noChangeArrowheads="1"/>
            </p:cNvSpPr>
            <p:nvPr/>
          </p:nvSpPr>
          <p:spPr bwMode="auto">
            <a:xfrm>
              <a:off x="597" y="2746"/>
              <a:ext cx="45" cy="46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141" name="Oval 149"/>
            <p:cNvSpPr>
              <a:spLocks noChangeArrowheads="1"/>
            </p:cNvSpPr>
            <p:nvPr/>
          </p:nvSpPr>
          <p:spPr bwMode="auto">
            <a:xfrm flipH="1">
              <a:off x="551" y="2495"/>
              <a:ext cx="46" cy="46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142" name="Oval 150"/>
            <p:cNvSpPr>
              <a:spLocks noChangeArrowheads="1"/>
            </p:cNvSpPr>
            <p:nvPr/>
          </p:nvSpPr>
          <p:spPr bwMode="auto">
            <a:xfrm flipH="1">
              <a:off x="506" y="2578"/>
              <a:ext cx="45" cy="46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143" name="Oval 151"/>
            <p:cNvSpPr>
              <a:spLocks noChangeArrowheads="1"/>
            </p:cNvSpPr>
            <p:nvPr/>
          </p:nvSpPr>
          <p:spPr bwMode="auto">
            <a:xfrm flipH="1">
              <a:off x="370" y="2830"/>
              <a:ext cx="46" cy="45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144" name="Oval 152"/>
            <p:cNvSpPr>
              <a:spLocks noChangeArrowheads="1"/>
            </p:cNvSpPr>
            <p:nvPr/>
          </p:nvSpPr>
          <p:spPr bwMode="auto">
            <a:xfrm flipH="1">
              <a:off x="325" y="2914"/>
              <a:ext cx="46" cy="45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145" name="Oval 153"/>
            <p:cNvSpPr>
              <a:spLocks noChangeArrowheads="1"/>
            </p:cNvSpPr>
            <p:nvPr/>
          </p:nvSpPr>
          <p:spPr bwMode="auto">
            <a:xfrm flipH="1">
              <a:off x="461" y="2662"/>
              <a:ext cx="45" cy="46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146" name="Oval 154"/>
            <p:cNvSpPr>
              <a:spLocks noChangeArrowheads="1"/>
            </p:cNvSpPr>
            <p:nvPr/>
          </p:nvSpPr>
          <p:spPr bwMode="auto">
            <a:xfrm flipH="1">
              <a:off x="415" y="2746"/>
              <a:ext cx="46" cy="46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147" name="Oval 155"/>
            <p:cNvSpPr>
              <a:spLocks noChangeArrowheads="1"/>
            </p:cNvSpPr>
            <p:nvPr/>
          </p:nvSpPr>
          <p:spPr bwMode="auto">
            <a:xfrm>
              <a:off x="506" y="2914"/>
              <a:ext cx="45" cy="45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148" name="Oval 156"/>
            <p:cNvSpPr>
              <a:spLocks noChangeArrowheads="1"/>
            </p:cNvSpPr>
            <p:nvPr/>
          </p:nvSpPr>
          <p:spPr bwMode="auto">
            <a:xfrm>
              <a:off x="597" y="2914"/>
              <a:ext cx="45" cy="45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149" name="Oval 157"/>
            <p:cNvSpPr>
              <a:spLocks noChangeArrowheads="1"/>
            </p:cNvSpPr>
            <p:nvPr/>
          </p:nvSpPr>
          <p:spPr bwMode="auto">
            <a:xfrm>
              <a:off x="687" y="2914"/>
              <a:ext cx="45" cy="45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150" name="Oval 158"/>
            <p:cNvSpPr>
              <a:spLocks noChangeArrowheads="1"/>
            </p:cNvSpPr>
            <p:nvPr/>
          </p:nvSpPr>
          <p:spPr bwMode="auto">
            <a:xfrm>
              <a:off x="778" y="2914"/>
              <a:ext cx="46" cy="45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" name="Group 159"/>
          <p:cNvGrpSpPr>
            <a:grpSpLocks/>
          </p:cNvGrpSpPr>
          <p:nvPr/>
        </p:nvGrpSpPr>
        <p:grpSpPr bwMode="auto">
          <a:xfrm>
            <a:off x="5976938" y="2479675"/>
            <a:ext cx="360362" cy="338138"/>
            <a:chOff x="939" y="3443"/>
            <a:chExt cx="227" cy="213"/>
          </a:xfrm>
        </p:grpSpPr>
        <p:sp>
          <p:nvSpPr>
            <p:cNvPr id="213152" name="Line 160"/>
            <p:cNvSpPr>
              <a:spLocks noChangeShapeType="1"/>
            </p:cNvSpPr>
            <p:nvPr/>
          </p:nvSpPr>
          <p:spPr bwMode="auto">
            <a:xfrm flipH="1">
              <a:off x="1056" y="3546"/>
              <a:ext cx="45" cy="7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3153" name="Line 161"/>
            <p:cNvSpPr>
              <a:spLocks noChangeShapeType="1"/>
            </p:cNvSpPr>
            <p:nvPr/>
          </p:nvSpPr>
          <p:spPr bwMode="auto">
            <a:xfrm>
              <a:off x="1049" y="3469"/>
              <a:ext cx="89" cy="15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3154" name="Line 162"/>
            <p:cNvSpPr>
              <a:spLocks noChangeShapeType="1"/>
            </p:cNvSpPr>
            <p:nvPr/>
          </p:nvSpPr>
          <p:spPr bwMode="auto">
            <a:xfrm flipH="1">
              <a:off x="965" y="3469"/>
              <a:ext cx="90" cy="15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3155" name="Oval 163"/>
            <p:cNvSpPr>
              <a:spLocks noChangeArrowheads="1"/>
            </p:cNvSpPr>
            <p:nvPr/>
          </p:nvSpPr>
          <p:spPr bwMode="auto">
            <a:xfrm>
              <a:off x="1029" y="3443"/>
              <a:ext cx="46" cy="46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156" name="Oval 164"/>
            <p:cNvSpPr>
              <a:spLocks noChangeArrowheads="1"/>
            </p:cNvSpPr>
            <p:nvPr/>
          </p:nvSpPr>
          <p:spPr bwMode="auto">
            <a:xfrm>
              <a:off x="1075" y="3526"/>
              <a:ext cx="46" cy="46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157" name="Oval 165"/>
            <p:cNvSpPr>
              <a:spLocks noChangeArrowheads="1"/>
            </p:cNvSpPr>
            <p:nvPr/>
          </p:nvSpPr>
          <p:spPr bwMode="auto">
            <a:xfrm>
              <a:off x="984" y="3526"/>
              <a:ext cx="45" cy="46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158" name="Oval 166"/>
            <p:cNvSpPr>
              <a:spLocks noChangeArrowheads="1"/>
            </p:cNvSpPr>
            <p:nvPr/>
          </p:nvSpPr>
          <p:spPr bwMode="auto">
            <a:xfrm>
              <a:off x="1029" y="3610"/>
              <a:ext cx="46" cy="46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159" name="Oval 167"/>
            <p:cNvSpPr>
              <a:spLocks noChangeArrowheads="1"/>
            </p:cNvSpPr>
            <p:nvPr/>
          </p:nvSpPr>
          <p:spPr bwMode="auto">
            <a:xfrm>
              <a:off x="1120" y="3610"/>
              <a:ext cx="46" cy="46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160" name="Oval 168"/>
            <p:cNvSpPr>
              <a:spLocks noChangeArrowheads="1"/>
            </p:cNvSpPr>
            <p:nvPr/>
          </p:nvSpPr>
          <p:spPr bwMode="auto">
            <a:xfrm flipH="1">
              <a:off x="1029" y="3443"/>
              <a:ext cx="46" cy="46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161" name="Oval 169"/>
            <p:cNvSpPr>
              <a:spLocks noChangeArrowheads="1"/>
            </p:cNvSpPr>
            <p:nvPr/>
          </p:nvSpPr>
          <p:spPr bwMode="auto">
            <a:xfrm flipH="1">
              <a:off x="984" y="3526"/>
              <a:ext cx="45" cy="46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162" name="Oval 170"/>
            <p:cNvSpPr>
              <a:spLocks noChangeArrowheads="1"/>
            </p:cNvSpPr>
            <p:nvPr/>
          </p:nvSpPr>
          <p:spPr bwMode="auto">
            <a:xfrm flipH="1">
              <a:off x="939" y="3610"/>
              <a:ext cx="45" cy="46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" name="Group 171"/>
          <p:cNvGrpSpPr>
            <a:grpSpLocks/>
          </p:cNvGrpSpPr>
          <p:nvPr/>
        </p:nvGrpSpPr>
        <p:grpSpPr bwMode="auto">
          <a:xfrm>
            <a:off x="3990975" y="2479675"/>
            <a:ext cx="935038" cy="869950"/>
            <a:chOff x="514" y="1440"/>
            <a:chExt cx="1096" cy="1020"/>
          </a:xfrm>
        </p:grpSpPr>
        <p:sp>
          <p:nvSpPr>
            <p:cNvPr id="213164" name="Line 172"/>
            <p:cNvSpPr>
              <a:spLocks noChangeShapeType="1"/>
            </p:cNvSpPr>
            <p:nvPr/>
          </p:nvSpPr>
          <p:spPr bwMode="auto">
            <a:xfrm flipV="1">
              <a:off x="912" y="1968"/>
              <a:ext cx="71" cy="13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3165" name="Line 173"/>
            <p:cNvSpPr>
              <a:spLocks noChangeShapeType="1"/>
            </p:cNvSpPr>
            <p:nvPr/>
          </p:nvSpPr>
          <p:spPr bwMode="auto">
            <a:xfrm flipV="1">
              <a:off x="983" y="1791"/>
              <a:ext cx="84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3166" name="Line 174"/>
            <p:cNvSpPr>
              <a:spLocks noChangeShapeType="1"/>
            </p:cNvSpPr>
            <p:nvPr/>
          </p:nvSpPr>
          <p:spPr bwMode="auto">
            <a:xfrm flipV="1">
              <a:off x="720" y="2256"/>
              <a:ext cx="96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3167" name="Line 175"/>
            <p:cNvSpPr>
              <a:spLocks noChangeShapeType="1"/>
            </p:cNvSpPr>
            <p:nvPr/>
          </p:nvSpPr>
          <p:spPr bwMode="auto">
            <a:xfrm flipV="1">
              <a:off x="1067" y="2256"/>
              <a:ext cx="85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3168" name="Line 176"/>
            <p:cNvSpPr>
              <a:spLocks noChangeShapeType="1"/>
            </p:cNvSpPr>
            <p:nvPr/>
          </p:nvSpPr>
          <p:spPr bwMode="auto">
            <a:xfrm flipV="1">
              <a:off x="1248" y="2256"/>
              <a:ext cx="96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3169" name="Line 177"/>
            <p:cNvSpPr>
              <a:spLocks noChangeShapeType="1"/>
            </p:cNvSpPr>
            <p:nvPr/>
          </p:nvSpPr>
          <p:spPr bwMode="auto">
            <a:xfrm flipH="1" flipV="1">
              <a:off x="1296" y="2256"/>
              <a:ext cx="108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3170" name="Line 178"/>
            <p:cNvSpPr>
              <a:spLocks noChangeShapeType="1"/>
            </p:cNvSpPr>
            <p:nvPr/>
          </p:nvSpPr>
          <p:spPr bwMode="auto">
            <a:xfrm flipH="1" flipV="1">
              <a:off x="1499" y="2292"/>
              <a:ext cx="73" cy="1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3171" name="Line 179"/>
            <p:cNvSpPr>
              <a:spLocks noChangeShapeType="1"/>
            </p:cNvSpPr>
            <p:nvPr/>
          </p:nvSpPr>
          <p:spPr bwMode="auto">
            <a:xfrm>
              <a:off x="983" y="2253"/>
              <a:ext cx="73" cy="14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3172" name="Line 180"/>
            <p:cNvSpPr>
              <a:spLocks noChangeShapeType="1"/>
            </p:cNvSpPr>
            <p:nvPr/>
          </p:nvSpPr>
          <p:spPr bwMode="auto">
            <a:xfrm flipV="1">
              <a:off x="912" y="2256"/>
              <a:ext cx="71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3173" name="Line 181"/>
            <p:cNvSpPr>
              <a:spLocks noChangeShapeType="1"/>
            </p:cNvSpPr>
            <p:nvPr/>
          </p:nvSpPr>
          <p:spPr bwMode="auto">
            <a:xfrm flipH="1" flipV="1">
              <a:off x="624" y="2256"/>
              <a:ext cx="96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3174" name="Line 182"/>
            <p:cNvSpPr>
              <a:spLocks noChangeShapeType="1"/>
            </p:cNvSpPr>
            <p:nvPr/>
          </p:nvSpPr>
          <p:spPr bwMode="auto">
            <a:xfrm flipV="1">
              <a:off x="561" y="2256"/>
              <a:ext cx="63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3175" name="Line 183"/>
            <p:cNvSpPr>
              <a:spLocks noChangeShapeType="1"/>
            </p:cNvSpPr>
            <p:nvPr/>
          </p:nvSpPr>
          <p:spPr bwMode="auto">
            <a:xfrm>
              <a:off x="1248" y="2112"/>
              <a:ext cx="96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3176" name="Line 184"/>
            <p:cNvSpPr>
              <a:spLocks noChangeShapeType="1"/>
            </p:cNvSpPr>
            <p:nvPr/>
          </p:nvSpPr>
          <p:spPr bwMode="auto">
            <a:xfrm>
              <a:off x="720" y="2112"/>
              <a:ext cx="96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3177" name="Line 185"/>
            <p:cNvSpPr>
              <a:spLocks noChangeShapeType="1"/>
            </p:cNvSpPr>
            <p:nvPr/>
          </p:nvSpPr>
          <p:spPr bwMode="auto">
            <a:xfrm flipH="1">
              <a:off x="1152" y="1776"/>
              <a:ext cx="96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3178" name="Line 186"/>
            <p:cNvSpPr>
              <a:spLocks noChangeShapeType="1"/>
            </p:cNvSpPr>
            <p:nvPr/>
          </p:nvSpPr>
          <p:spPr bwMode="auto">
            <a:xfrm flipH="1">
              <a:off x="1069" y="1632"/>
              <a:ext cx="83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3179" name="Line 187"/>
            <p:cNvSpPr>
              <a:spLocks noChangeShapeType="1"/>
            </p:cNvSpPr>
            <p:nvPr/>
          </p:nvSpPr>
          <p:spPr bwMode="auto">
            <a:xfrm>
              <a:off x="912" y="1824"/>
              <a:ext cx="166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3180" name="Line 188"/>
            <p:cNvSpPr>
              <a:spLocks noChangeShapeType="1"/>
            </p:cNvSpPr>
            <p:nvPr/>
          </p:nvSpPr>
          <p:spPr bwMode="auto">
            <a:xfrm>
              <a:off x="816" y="1968"/>
              <a:ext cx="167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3181" name="Line 189"/>
            <p:cNvSpPr>
              <a:spLocks noChangeShapeType="1"/>
            </p:cNvSpPr>
            <p:nvPr/>
          </p:nvSpPr>
          <p:spPr bwMode="auto">
            <a:xfrm flipH="1">
              <a:off x="1129" y="1968"/>
              <a:ext cx="167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3182" name="Line 190"/>
            <p:cNvSpPr>
              <a:spLocks noChangeShapeType="1"/>
            </p:cNvSpPr>
            <p:nvPr/>
          </p:nvSpPr>
          <p:spPr bwMode="auto">
            <a:xfrm>
              <a:off x="1056" y="1488"/>
              <a:ext cx="443" cy="7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3183" name="Line 191"/>
            <p:cNvSpPr>
              <a:spLocks noChangeShapeType="1"/>
            </p:cNvSpPr>
            <p:nvPr/>
          </p:nvSpPr>
          <p:spPr bwMode="auto">
            <a:xfrm flipH="1">
              <a:off x="624" y="1488"/>
              <a:ext cx="443" cy="7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3184" name="Oval 192"/>
            <p:cNvSpPr>
              <a:spLocks noChangeArrowheads="1"/>
            </p:cNvSpPr>
            <p:nvPr/>
          </p:nvSpPr>
          <p:spPr bwMode="auto">
            <a:xfrm>
              <a:off x="1019" y="1440"/>
              <a:ext cx="85" cy="85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185" name="Oval 193"/>
            <p:cNvSpPr>
              <a:spLocks noChangeArrowheads="1"/>
            </p:cNvSpPr>
            <p:nvPr/>
          </p:nvSpPr>
          <p:spPr bwMode="auto">
            <a:xfrm>
              <a:off x="1104" y="1595"/>
              <a:ext cx="85" cy="85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186" name="Oval 194"/>
            <p:cNvSpPr>
              <a:spLocks noChangeArrowheads="1"/>
            </p:cNvSpPr>
            <p:nvPr/>
          </p:nvSpPr>
          <p:spPr bwMode="auto">
            <a:xfrm>
              <a:off x="934" y="1595"/>
              <a:ext cx="85" cy="85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187" name="Oval 195"/>
            <p:cNvSpPr>
              <a:spLocks noChangeArrowheads="1"/>
            </p:cNvSpPr>
            <p:nvPr/>
          </p:nvSpPr>
          <p:spPr bwMode="auto">
            <a:xfrm>
              <a:off x="1019" y="1751"/>
              <a:ext cx="85" cy="85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188" name="Oval 196"/>
            <p:cNvSpPr>
              <a:spLocks noChangeArrowheads="1"/>
            </p:cNvSpPr>
            <p:nvPr/>
          </p:nvSpPr>
          <p:spPr bwMode="auto">
            <a:xfrm>
              <a:off x="934" y="1907"/>
              <a:ext cx="85" cy="85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189" name="Oval 197"/>
            <p:cNvSpPr>
              <a:spLocks noChangeArrowheads="1"/>
            </p:cNvSpPr>
            <p:nvPr/>
          </p:nvSpPr>
          <p:spPr bwMode="auto">
            <a:xfrm>
              <a:off x="1019" y="2063"/>
              <a:ext cx="85" cy="85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190" name="Oval 198"/>
            <p:cNvSpPr>
              <a:spLocks noChangeArrowheads="1"/>
            </p:cNvSpPr>
            <p:nvPr/>
          </p:nvSpPr>
          <p:spPr bwMode="auto">
            <a:xfrm>
              <a:off x="850" y="2063"/>
              <a:ext cx="85" cy="85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191" name="Oval 199"/>
            <p:cNvSpPr>
              <a:spLocks noChangeArrowheads="1"/>
            </p:cNvSpPr>
            <p:nvPr/>
          </p:nvSpPr>
          <p:spPr bwMode="auto">
            <a:xfrm>
              <a:off x="1187" y="2063"/>
              <a:ext cx="85" cy="85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192" name="Oval 200"/>
            <p:cNvSpPr>
              <a:spLocks noChangeArrowheads="1"/>
            </p:cNvSpPr>
            <p:nvPr/>
          </p:nvSpPr>
          <p:spPr bwMode="auto">
            <a:xfrm>
              <a:off x="1356" y="2063"/>
              <a:ext cx="85" cy="85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193" name="Oval 201"/>
            <p:cNvSpPr>
              <a:spLocks noChangeArrowheads="1"/>
            </p:cNvSpPr>
            <p:nvPr/>
          </p:nvSpPr>
          <p:spPr bwMode="auto">
            <a:xfrm>
              <a:off x="1440" y="2219"/>
              <a:ext cx="85" cy="85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194" name="Oval 202"/>
            <p:cNvSpPr>
              <a:spLocks noChangeArrowheads="1"/>
            </p:cNvSpPr>
            <p:nvPr/>
          </p:nvSpPr>
          <p:spPr bwMode="auto">
            <a:xfrm>
              <a:off x="766" y="2219"/>
              <a:ext cx="85" cy="85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195" name="Oval 203"/>
            <p:cNvSpPr>
              <a:spLocks noChangeArrowheads="1"/>
            </p:cNvSpPr>
            <p:nvPr/>
          </p:nvSpPr>
          <p:spPr bwMode="auto">
            <a:xfrm>
              <a:off x="1188" y="1751"/>
              <a:ext cx="85" cy="85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196" name="Oval 204"/>
            <p:cNvSpPr>
              <a:spLocks noChangeArrowheads="1"/>
            </p:cNvSpPr>
            <p:nvPr/>
          </p:nvSpPr>
          <p:spPr bwMode="auto">
            <a:xfrm>
              <a:off x="1272" y="1907"/>
              <a:ext cx="85" cy="85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197" name="Oval 205"/>
            <p:cNvSpPr>
              <a:spLocks noChangeArrowheads="1"/>
            </p:cNvSpPr>
            <p:nvPr/>
          </p:nvSpPr>
          <p:spPr bwMode="auto">
            <a:xfrm>
              <a:off x="1103" y="1907"/>
              <a:ext cx="85" cy="85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198" name="Oval 206"/>
            <p:cNvSpPr>
              <a:spLocks noChangeArrowheads="1"/>
            </p:cNvSpPr>
            <p:nvPr/>
          </p:nvSpPr>
          <p:spPr bwMode="auto">
            <a:xfrm flipH="1">
              <a:off x="1019" y="1440"/>
              <a:ext cx="85" cy="85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199" name="Oval 207"/>
            <p:cNvSpPr>
              <a:spLocks noChangeArrowheads="1"/>
            </p:cNvSpPr>
            <p:nvPr/>
          </p:nvSpPr>
          <p:spPr bwMode="auto">
            <a:xfrm flipH="1">
              <a:off x="934" y="1595"/>
              <a:ext cx="85" cy="85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200" name="Oval 208"/>
            <p:cNvSpPr>
              <a:spLocks noChangeArrowheads="1"/>
            </p:cNvSpPr>
            <p:nvPr/>
          </p:nvSpPr>
          <p:spPr bwMode="auto">
            <a:xfrm flipH="1">
              <a:off x="682" y="2063"/>
              <a:ext cx="85" cy="85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201" name="Oval 209"/>
            <p:cNvSpPr>
              <a:spLocks noChangeArrowheads="1"/>
            </p:cNvSpPr>
            <p:nvPr/>
          </p:nvSpPr>
          <p:spPr bwMode="auto">
            <a:xfrm flipH="1">
              <a:off x="598" y="2219"/>
              <a:ext cx="85" cy="85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202" name="Oval 210"/>
            <p:cNvSpPr>
              <a:spLocks noChangeArrowheads="1"/>
            </p:cNvSpPr>
            <p:nvPr/>
          </p:nvSpPr>
          <p:spPr bwMode="auto">
            <a:xfrm flipH="1">
              <a:off x="850" y="1751"/>
              <a:ext cx="85" cy="85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203" name="Oval 211"/>
            <p:cNvSpPr>
              <a:spLocks noChangeArrowheads="1"/>
            </p:cNvSpPr>
            <p:nvPr/>
          </p:nvSpPr>
          <p:spPr bwMode="auto">
            <a:xfrm flipH="1">
              <a:off x="766" y="1907"/>
              <a:ext cx="85" cy="85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204" name="Oval 212"/>
            <p:cNvSpPr>
              <a:spLocks noChangeArrowheads="1"/>
            </p:cNvSpPr>
            <p:nvPr/>
          </p:nvSpPr>
          <p:spPr bwMode="auto">
            <a:xfrm>
              <a:off x="934" y="2219"/>
              <a:ext cx="85" cy="85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205" name="Oval 213"/>
            <p:cNvSpPr>
              <a:spLocks noChangeArrowheads="1"/>
            </p:cNvSpPr>
            <p:nvPr/>
          </p:nvSpPr>
          <p:spPr bwMode="auto">
            <a:xfrm>
              <a:off x="1103" y="2219"/>
              <a:ext cx="85" cy="85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206" name="Oval 214"/>
            <p:cNvSpPr>
              <a:spLocks noChangeArrowheads="1"/>
            </p:cNvSpPr>
            <p:nvPr/>
          </p:nvSpPr>
          <p:spPr bwMode="auto">
            <a:xfrm>
              <a:off x="1271" y="2219"/>
              <a:ext cx="85" cy="85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207" name="Oval 215"/>
            <p:cNvSpPr>
              <a:spLocks noChangeArrowheads="1"/>
            </p:cNvSpPr>
            <p:nvPr/>
          </p:nvSpPr>
          <p:spPr bwMode="auto">
            <a:xfrm>
              <a:off x="1525" y="2375"/>
              <a:ext cx="85" cy="85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208" name="Oval 216"/>
            <p:cNvSpPr>
              <a:spLocks noChangeArrowheads="1"/>
            </p:cNvSpPr>
            <p:nvPr/>
          </p:nvSpPr>
          <p:spPr bwMode="auto">
            <a:xfrm>
              <a:off x="851" y="2375"/>
              <a:ext cx="85" cy="85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209" name="Oval 217"/>
            <p:cNvSpPr>
              <a:spLocks noChangeArrowheads="1"/>
            </p:cNvSpPr>
            <p:nvPr/>
          </p:nvSpPr>
          <p:spPr bwMode="auto">
            <a:xfrm flipH="1">
              <a:off x="683" y="2375"/>
              <a:ext cx="85" cy="85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210" name="Oval 218"/>
            <p:cNvSpPr>
              <a:spLocks noChangeArrowheads="1"/>
            </p:cNvSpPr>
            <p:nvPr/>
          </p:nvSpPr>
          <p:spPr bwMode="auto">
            <a:xfrm>
              <a:off x="1019" y="2375"/>
              <a:ext cx="85" cy="85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211" name="Oval 219"/>
            <p:cNvSpPr>
              <a:spLocks noChangeArrowheads="1"/>
            </p:cNvSpPr>
            <p:nvPr/>
          </p:nvSpPr>
          <p:spPr bwMode="auto">
            <a:xfrm>
              <a:off x="1188" y="2375"/>
              <a:ext cx="85" cy="85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212" name="Oval 220"/>
            <p:cNvSpPr>
              <a:spLocks noChangeArrowheads="1"/>
            </p:cNvSpPr>
            <p:nvPr/>
          </p:nvSpPr>
          <p:spPr bwMode="auto">
            <a:xfrm>
              <a:off x="1356" y="2375"/>
              <a:ext cx="85" cy="85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213" name="Oval 221"/>
            <p:cNvSpPr>
              <a:spLocks noChangeArrowheads="1"/>
            </p:cNvSpPr>
            <p:nvPr/>
          </p:nvSpPr>
          <p:spPr bwMode="auto">
            <a:xfrm>
              <a:off x="514" y="2375"/>
              <a:ext cx="85" cy="85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214" name="Oval 222"/>
            <p:cNvSpPr>
              <a:spLocks noChangeArrowheads="1"/>
            </p:cNvSpPr>
            <p:nvPr/>
          </p:nvSpPr>
          <p:spPr bwMode="auto">
            <a:xfrm>
              <a:off x="1441" y="2219"/>
              <a:ext cx="85" cy="85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215" name="Oval 223"/>
            <p:cNvSpPr>
              <a:spLocks noChangeArrowheads="1"/>
            </p:cNvSpPr>
            <p:nvPr/>
          </p:nvSpPr>
          <p:spPr bwMode="auto">
            <a:xfrm>
              <a:off x="1525" y="2375"/>
              <a:ext cx="85" cy="85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" name="Group 224"/>
          <p:cNvGrpSpPr>
            <a:grpSpLocks/>
          </p:cNvGrpSpPr>
          <p:nvPr/>
        </p:nvGrpSpPr>
        <p:grpSpPr bwMode="auto">
          <a:xfrm>
            <a:off x="4205288" y="2479675"/>
            <a:ext cx="504825" cy="471488"/>
            <a:chOff x="430" y="2985"/>
            <a:chExt cx="318" cy="297"/>
          </a:xfrm>
        </p:grpSpPr>
        <p:sp>
          <p:nvSpPr>
            <p:cNvPr id="213217" name="Line 225"/>
            <p:cNvSpPr>
              <a:spLocks noChangeShapeType="1"/>
            </p:cNvSpPr>
            <p:nvPr/>
          </p:nvSpPr>
          <p:spPr bwMode="auto">
            <a:xfrm flipV="1">
              <a:off x="547" y="3174"/>
              <a:ext cx="45" cy="7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3218" name="Line 226"/>
            <p:cNvSpPr>
              <a:spLocks noChangeShapeType="1"/>
            </p:cNvSpPr>
            <p:nvPr/>
          </p:nvSpPr>
          <p:spPr bwMode="auto">
            <a:xfrm flipH="1">
              <a:off x="638" y="3166"/>
              <a:ext cx="51" cy="10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3219" name="Line 227"/>
            <p:cNvSpPr>
              <a:spLocks noChangeShapeType="1"/>
            </p:cNvSpPr>
            <p:nvPr/>
          </p:nvSpPr>
          <p:spPr bwMode="auto">
            <a:xfrm flipH="1">
              <a:off x="593" y="3088"/>
              <a:ext cx="45" cy="7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3220" name="Line 228"/>
            <p:cNvSpPr>
              <a:spLocks noChangeShapeType="1"/>
            </p:cNvSpPr>
            <p:nvPr/>
          </p:nvSpPr>
          <p:spPr bwMode="auto">
            <a:xfrm>
              <a:off x="509" y="3191"/>
              <a:ext cx="40" cy="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3221" name="Line 229"/>
            <p:cNvSpPr>
              <a:spLocks noChangeShapeType="1"/>
            </p:cNvSpPr>
            <p:nvPr/>
          </p:nvSpPr>
          <p:spPr bwMode="auto">
            <a:xfrm>
              <a:off x="586" y="3011"/>
              <a:ext cx="138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3222" name="Line 230"/>
            <p:cNvSpPr>
              <a:spLocks noChangeShapeType="1"/>
            </p:cNvSpPr>
            <p:nvPr/>
          </p:nvSpPr>
          <p:spPr bwMode="auto">
            <a:xfrm flipH="1">
              <a:off x="453" y="3011"/>
              <a:ext cx="139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3223" name="Oval 231"/>
            <p:cNvSpPr>
              <a:spLocks noChangeArrowheads="1"/>
            </p:cNvSpPr>
            <p:nvPr/>
          </p:nvSpPr>
          <p:spPr bwMode="auto">
            <a:xfrm>
              <a:off x="566" y="2985"/>
              <a:ext cx="46" cy="46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224" name="Oval 232"/>
            <p:cNvSpPr>
              <a:spLocks noChangeArrowheads="1"/>
            </p:cNvSpPr>
            <p:nvPr/>
          </p:nvSpPr>
          <p:spPr bwMode="auto">
            <a:xfrm>
              <a:off x="612" y="3068"/>
              <a:ext cx="46" cy="46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225" name="Oval 233"/>
            <p:cNvSpPr>
              <a:spLocks noChangeArrowheads="1"/>
            </p:cNvSpPr>
            <p:nvPr/>
          </p:nvSpPr>
          <p:spPr bwMode="auto">
            <a:xfrm>
              <a:off x="521" y="3068"/>
              <a:ext cx="45" cy="46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226" name="Oval 234"/>
            <p:cNvSpPr>
              <a:spLocks noChangeArrowheads="1"/>
            </p:cNvSpPr>
            <p:nvPr/>
          </p:nvSpPr>
          <p:spPr bwMode="auto">
            <a:xfrm>
              <a:off x="566" y="3152"/>
              <a:ext cx="46" cy="46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227" name="Oval 235"/>
            <p:cNvSpPr>
              <a:spLocks noChangeArrowheads="1"/>
            </p:cNvSpPr>
            <p:nvPr/>
          </p:nvSpPr>
          <p:spPr bwMode="auto">
            <a:xfrm>
              <a:off x="521" y="3236"/>
              <a:ext cx="45" cy="46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228" name="Oval 236"/>
            <p:cNvSpPr>
              <a:spLocks noChangeArrowheads="1"/>
            </p:cNvSpPr>
            <p:nvPr/>
          </p:nvSpPr>
          <p:spPr bwMode="auto">
            <a:xfrm>
              <a:off x="657" y="3152"/>
              <a:ext cx="46" cy="46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229" name="Oval 237"/>
            <p:cNvSpPr>
              <a:spLocks noChangeArrowheads="1"/>
            </p:cNvSpPr>
            <p:nvPr/>
          </p:nvSpPr>
          <p:spPr bwMode="auto">
            <a:xfrm>
              <a:off x="702" y="3236"/>
              <a:ext cx="46" cy="46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230" name="Oval 238"/>
            <p:cNvSpPr>
              <a:spLocks noChangeArrowheads="1"/>
            </p:cNvSpPr>
            <p:nvPr/>
          </p:nvSpPr>
          <p:spPr bwMode="auto">
            <a:xfrm>
              <a:off x="612" y="3236"/>
              <a:ext cx="45" cy="46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231" name="Oval 239"/>
            <p:cNvSpPr>
              <a:spLocks noChangeArrowheads="1"/>
            </p:cNvSpPr>
            <p:nvPr/>
          </p:nvSpPr>
          <p:spPr bwMode="auto">
            <a:xfrm flipH="1">
              <a:off x="566" y="2985"/>
              <a:ext cx="46" cy="46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232" name="Oval 240"/>
            <p:cNvSpPr>
              <a:spLocks noChangeArrowheads="1"/>
            </p:cNvSpPr>
            <p:nvPr/>
          </p:nvSpPr>
          <p:spPr bwMode="auto">
            <a:xfrm flipH="1">
              <a:off x="521" y="3068"/>
              <a:ext cx="45" cy="46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233" name="Oval 241"/>
            <p:cNvSpPr>
              <a:spLocks noChangeArrowheads="1"/>
            </p:cNvSpPr>
            <p:nvPr/>
          </p:nvSpPr>
          <p:spPr bwMode="auto">
            <a:xfrm flipH="1">
              <a:off x="476" y="3152"/>
              <a:ext cx="45" cy="46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234" name="Oval 242"/>
            <p:cNvSpPr>
              <a:spLocks noChangeArrowheads="1"/>
            </p:cNvSpPr>
            <p:nvPr/>
          </p:nvSpPr>
          <p:spPr bwMode="auto">
            <a:xfrm flipH="1">
              <a:off x="430" y="3236"/>
              <a:ext cx="46" cy="46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" name="Group 243"/>
          <p:cNvGrpSpPr>
            <a:grpSpLocks/>
          </p:cNvGrpSpPr>
          <p:nvPr/>
        </p:nvGrpSpPr>
        <p:grpSpPr bwMode="auto">
          <a:xfrm>
            <a:off x="4349750" y="2479675"/>
            <a:ext cx="217488" cy="204788"/>
            <a:chOff x="888" y="3347"/>
            <a:chExt cx="137" cy="129"/>
          </a:xfrm>
        </p:grpSpPr>
        <p:sp>
          <p:nvSpPr>
            <p:cNvPr id="213236" name="Line 244"/>
            <p:cNvSpPr>
              <a:spLocks noChangeShapeType="1"/>
            </p:cNvSpPr>
            <p:nvPr/>
          </p:nvSpPr>
          <p:spPr bwMode="auto">
            <a:xfrm>
              <a:off x="953" y="3373"/>
              <a:ext cx="41" cy="7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3237" name="Line 245"/>
            <p:cNvSpPr>
              <a:spLocks noChangeShapeType="1"/>
            </p:cNvSpPr>
            <p:nvPr/>
          </p:nvSpPr>
          <p:spPr bwMode="auto">
            <a:xfrm flipH="1">
              <a:off x="917" y="3373"/>
              <a:ext cx="42" cy="7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3238" name="Oval 246"/>
            <p:cNvSpPr>
              <a:spLocks noChangeArrowheads="1"/>
            </p:cNvSpPr>
            <p:nvPr/>
          </p:nvSpPr>
          <p:spPr bwMode="auto">
            <a:xfrm>
              <a:off x="933" y="3347"/>
              <a:ext cx="46" cy="46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239" name="Oval 247"/>
            <p:cNvSpPr>
              <a:spLocks noChangeArrowheads="1"/>
            </p:cNvSpPr>
            <p:nvPr/>
          </p:nvSpPr>
          <p:spPr bwMode="auto">
            <a:xfrm>
              <a:off x="979" y="3430"/>
              <a:ext cx="46" cy="46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240" name="Oval 248"/>
            <p:cNvSpPr>
              <a:spLocks noChangeArrowheads="1"/>
            </p:cNvSpPr>
            <p:nvPr/>
          </p:nvSpPr>
          <p:spPr bwMode="auto">
            <a:xfrm>
              <a:off x="888" y="3430"/>
              <a:ext cx="45" cy="46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241" name="Oval 249"/>
            <p:cNvSpPr>
              <a:spLocks noChangeArrowheads="1"/>
            </p:cNvSpPr>
            <p:nvPr/>
          </p:nvSpPr>
          <p:spPr bwMode="auto">
            <a:xfrm flipH="1">
              <a:off x="933" y="3347"/>
              <a:ext cx="46" cy="46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242" name="Oval 250"/>
            <p:cNvSpPr>
              <a:spLocks noChangeArrowheads="1"/>
            </p:cNvSpPr>
            <p:nvPr/>
          </p:nvSpPr>
          <p:spPr bwMode="auto">
            <a:xfrm flipH="1">
              <a:off x="888" y="3430"/>
              <a:ext cx="45" cy="46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3243" name="Oval 251"/>
          <p:cNvSpPr>
            <a:spLocks noChangeArrowheads="1"/>
          </p:cNvSpPr>
          <p:nvPr/>
        </p:nvSpPr>
        <p:spPr bwMode="auto">
          <a:xfrm flipH="1">
            <a:off x="6121400" y="2479675"/>
            <a:ext cx="73025" cy="73025"/>
          </a:xfrm>
          <a:prstGeom prst="ellipse">
            <a:avLst/>
          </a:prstGeom>
          <a:solidFill>
            <a:srgbClr xmlns:mc="http://schemas.openxmlformats.org/markup-compatibility/2006" xmlns:a14="http://schemas.microsoft.com/office/drawing/2010/main" val="114FFB" mc:Ignorable="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3244" name="Oval 252"/>
          <p:cNvSpPr>
            <a:spLocks noChangeArrowheads="1"/>
          </p:cNvSpPr>
          <p:nvPr/>
        </p:nvSpPr>
        <p:spPr bwMode="auto">
          <a:xfrm flipH="1">
            <a:off x="7793038" y="2481263"/>
            <a:ext cx="73025" cy="73025"/>
          </a:xfrm>
          <a:prstGeom prst="ellipse">
            <a:avLst/>
          </a:prstGeom>
          <a:solidFill>
            <a:srgbClr xmlns:mc="http://schemas.openxmlformats.org/markup-compatibility/2006" xmlns:a14="http://schemas.microsoft.com/office/drawing/2010/main" val="114FFB" mc:Ignorable="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" name="Group 253"/>
          <p:cNvGrpSpPr>
            <a:grpSpLocks/>
          </p:cNvGrpSpPr>
          <p:nvPr/>
        </p:nvGrpSpPr>
        <p:grpSpPr bwMode="auto">
          <a:xfrm>
            <a:off x="7650163" y="2481263"/>
            <a:ext cx="360362" cy="338137"/>
            <a:chOff x="939" y="3443"/>
            <a:chExt cx="227" cy="213"/>
          </a:xfrm>
        </p:grpSpPr>
        <p:sp>
          <p:nvSpPr>
            <p:cNvPr id="213246" name="Line 254"/>
            <p:cNvSpPr>
              <a:spLocks noChangeShapeType="1"/>
            </p:cNvSpPr>
            <p:nvPr/>
          </p:nvSpPr>
          <p:spPr bwMode="auto">
            <a:xfrm flipH="1">
              <a:off x="1056" y="3546"/>
              <a:ext cx="45" cy="7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3247" name="Line 255"/>
            <p:cNvSpPr>
              <a:spLocks noChangeShapeType="1"/>
            </p:cNvSpPr>
            <p:nvPr/>
          </p:nvSpPr>
          <p:spPr bwMode="auto">
            <a:xfrm>
              <a:off x="1049" y="3469"/>
              <a:ext cx="89" cy="15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3248" name="Line 256"/>
            <p:cNvSpPr>
              <a:spLocks noChangeShapeType="1"/>
            </p:cNvSpPr>
            <p:nvPr/>
          </p:nvSpPr>
          <p:spPr bwMode="auto">
            <a:xfrm flipH="1">
              <a:off x="965" y="3469"/>
              <a:ext cx="90" cy="15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3249" name="Oval 257"/>
            <p:cNvSpPr>
              <a:spLocks noChangeArrowheads="1"/>
            </p:cNvSpPr>
            <p:nvPr/>
          </p:nvSpPr>
          <p:spPr bwMode="auto">
            <a:xfrm>
              <a:off x="1029" y="3443"/>
              <a:ext cx="46" cy="46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250" name="Oval 258"/>
            <p:cNvSpPr>
              <a:spLocks noChangeArrowheads="1"/>
            </p:cNvSpPr>
            <p:nvPr/>
          </p:nvSpPr>
          <p:spPr bwMode="auto">
            <a:xfrm>
              <a:off x="1075" y="3526"/>
              <a:ext cx="46" cy="46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251" name="Oval 259"/>
            <p:cNvSpPr>
              <a:spLocks noChangeArrowheads="1"/>
            </p:cNvSpPr>
            <p:nvPr/>
          </p:nvSpPr>
          <p:spPr bwMode="auto">
            <a:xfrm>
              <a:off x="984" y="3526"/>
              <a:ext cx="45" cy="46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252" name="Oval 260"/>
            <p:cNvSpPr>
              <a:spLocks noChangeArrowheads="1"/>
            </p:cNvSpPr>
            <p:nvPr/>
          </p:nvSpPr>
          <p:spPr bwMode="auto">
            <a:xfrm>
              <a:off x="1029" y="3610"/>
              <a:ext cx="46" cy="46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253" name="Oval 261"/>
            <p:cNvSpPr>
              <a:spLocks noChangeArrowheads="1"/>
            </p:cNvSpPr>
            <p:nvPr/>
          </p:nvSpPr>
          <p:spPr bwMode="auto">
            <a:xfrm>
              <a:off x="1120" y="3610"/>
              <a:ext cx="46" cy="46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254" name="Oval 262"/>
            <p:cNvSpPr>
              <a:spLocks noChangeArrowheads="1"/>
            </p:cNvSpPr>
            <p:nvPr/>
          </p:nvSpPr>
          <p:spPr bwMode="auto">
            <a:xfrm flipH="1">
              <a:off x="1029" y="3443"/>
              <a:ext cx="46" cy="46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255" name="Oval 263"/>
            <p:cNvSpPr>
              <a:spLocks noChangeArrowheads="1"/>
            </p:cNvSpPr>
            <p:nvPr/>
          </p:nvSpPr>
          <p:spPr bwMode="auto">
            <a:xfrm flipH="1">
              <a:off x="984" y="3526"/>
              <a:ext cx="45" cy="46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256" name="Oval 264"/>
            <p:cNvSpPr>
              <a:spLocks noChangeArrowheads="1"/>
            </p:cNvSpPr>
            <p:nvPr/>
          </p:nvSpPr>
          <p:spPr bwMode="auto">
            <a:xfrm flipH="1">
              <a:off x="939" y="3610"/>
              <a:ext cx="45" cy="46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114FFB" mc:Ignorable="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3257" name="AutoShape 265"/>
          <p:cNvSpPr>
            <a:spLocks noChangeArrowheads="1"/>
          </p:cNvSpPr>
          <p:nvPr/>
        </p:nvSpPr>
        <p:spPr bwMode="auto">
          <a:xfrm>
            <a:off x="7251700" y="2414588"/>
            <a:ext cx="1165225" cy="971550"/>
          </a:xfrm>
          <a:prstGeom prst="triangle">
            <a:avLst>
              <a:gd name="adj" fmla="val 50000"/>
            </a:avLst>
          </a:prstGeom>
          <a:noFill/>
          <a:ln w="12700">
            <a:solidFill>
              <a:schemeClr val="tx1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3258" name="AutoShape 266"/>
          <p:cNvSpPr>
            <a:spLocks noChangeArrowheads="1"/>
          </p:cNvSpPr>
          <p:nvPr/>
        </p:nvSpPr>
        <p:spPr bwMode="auto">
          <a:xfrm>
            <a:off x="3875088" y="2416175"/>
            <a:ext cx="1165225" cy="971550"/>
          </a:xfrm>
          <a:prstGeom prst="triangle">
            <a:avLst>
              <a:gd name="adj" fmla="val 50000"/>
            </a:avLst>
          </a:prstGeom>
          <a:noFill/>
          <a:ln w="12700">
            <a:solidFill>
              <a:schemeClr val="tx1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3259" name="AutoShape 267"/>
          <p:cNvSpPr>
            <a:spLocks noChangeArrowheads="1"/>
          </p:cNvSpPr>
          <p:nvPr/>
        </p:nvSpPr>
        <p:spPr bwMode="auto">
          <a:xfrm>
            <a:off x="5575300" y="2416175"/>
            <a:ext cx="1165225" cy="971550"/>
          </a:xfrm>
          <a:prstGeom prst="triangle">
            <a:avLst>
              <a:gd name="adj" fmla="val 50000"/>
            </a:avLst>
          </a:prstGeom>
          <a:noFill/>
          <a:ln w="12700">
            <a:solidFill>
              <a:schemeClr val="tx1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3260" name="Text Box 268"/>
          <p:cNvSpPr txBox="1">
            <a:spLocks noChangeArrowheads="1"/>
          </p:cNvSpPr>
          <p:nvPr/>
        </p:nvSpPr>
        <p:spPr bwMode="auto">
          <a:xfrm>
            <a:off x="3805238" y="1489075"/>
            <a:ext cx="46863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/>
              <a:t>Benefit: pipeline of progressive modules</a:t>
            </a:r>
          </a:p>
        </p:txBody>
      </p:sp>
      <p:grpSp>
        <p:nvGrpSpPr>
          <p:cNvPr id="14" name="Group 269"/>
          <p:cNvGrpSpPr>
            <a:grpSpLocks/>
          </p:cNvGrpSpPr>
          <p:nvPr/>
        </p:nvGrpSpPr>
        <p:grpSpPr bwMode="auto">
          <a:xfrm>
            <a:off x="3749675" y="1884363"/>
            <a:ext cx="3108325" cy="1644650"/>
            <a:chOff x="2362" y="1187"/>
            <a:chExt cx="1958" cy="1036"/>
          </a:xfrm>
        </p:grpSpPr>
        <p:sp>
          <p:nvSpPr>
            <p:cNvPr id="213262" name="Rectangle 270"/>
            <p:cNvSpPr>
              <a:spLocks noChangeArrowheads="1"/>
            </p:cNvSpPr>
            <p:nvPr/>
          </p:nvSpPr>
          <p:spPr bwMode="auto">
            <a:xfrm>
              <a:off x="2362" y="1187"/>
              <a:ext cx="1958" cy="1036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263" name="Text Box 271"/>
            <p:cNvSpPr txBox="1">
              <a:spLocks noChangeArrowheads="1"/>
            </p:cNvSpPr>
            <p:nvPr/>
          </p:nvSpPr>
          <p:spPr bwMode="auto">
            <a:xfrm>
              <a:off x="2572" y="1215"/>
              <a:ext cx="471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/>
                <a:t>Input</a:t>
              </a:r>
            </a:p>
          </p:txBody>
        </p:sp>
        <p:sp>
          <p:nvSpPr>
            <p:cNvPr id="213264" name="Text Box 272"/>
            <p:cNvSpPr txBox="1">
              <a:spLocks noChangeArrowheads="1"/>
            </p:cNvSpPr>
            <p:nvPr/>
          </p:nvSpPr>
          <p:spPr bwMode="auto">
            <a:xfrm>
              <a:off x="3563" y="1213"/>
              <a:ext cx="595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/>
                <a:t>Output</a:t>
              </a:r>
            </a:p>
          </p:txBody>
        </p:sp>
      </p:grpSp>
      <p:grpSp>
        <p:nvGrpSpPr>
          <p:cNvPr id="15" name="Group 273"/>
          <p:cNvGrpSpPr>
            <a:grpSpLocks/>
          </p:cNvGrpSpPr>
          <p:nvPr/>
        </p:nvGrpSpPr>
        <p:grpSpPr bwMode="auto">
          <a:xfrm>
            <a:off x="5426075" y="2333625"/>
            <a:ext cx="3108325" cy="1644650"/>
            <a:chOff x="3418" y="1470"/>
            <a:chExt cx="1958" cy="1036"/>
          </a:xfrm>
        </p:grpSpPr>
        <p:sp>
          <p:nvSpPr>
            <p:cNvPr id="213266" name="Rectangle 274"/>
            <p:cNvSpPr>
              <a:spLocks noChangeArrowheads="1"/>
            </p:cNvSpPr>
            <p:nvPr/>
          </p:nvSpPr>
          <p:spPr bwMode="auto">
            <a:xfrm>
              <a:off x="3418" y="1470"/>
              <a:ext cx="1958" cy="1036"/>
            </a:xfrm>
            <a:prstGeom prst="rect">
              <a:avLst/>
            </a:prstGeom>
            <a:noFill/>
            <a:ln w="38100">
              <a:solidFill>
                <a:srgbClr xmlns:mc="http://schemas.openxmlformats.org/markup-compatibility/2006" xmlns:a14="http://schemas.microsoft.com/office/drawing/2010/main" val="4F648E" mc:Ignorable="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267" name="Text Box 275"/>
            <p:cNvSpPr txBox="1">
              <a:spLocks noChangeArrowheads="1"/>
            </p:cNvSpPr>
            <p:nvPr/>
          </p:nvSpPr>
          <p:spPr bwMode="auto">
            <a:xfrm>
              <a:off x="4637" y="2227"/>
              <a:ext cx="595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xmlns:mc="http://schemas.openxmlformats.org/markup-compatibility/2006" xmlns:a14="http://schemas.microsoft.com/office/drawing/2010/main" val="4F648E" mc:Ignorable=""/>
                  </a:solidFill>
                </a:rPr>
                <a:t>Output</a:t>
              </a:r>
            </a:p>
          </p:txBody>
        </p:sp>
        <p:sp>
          <p:nvSpPr>
            <p:cNvPr id="213268" name="Text Box 276"/>
            <p:cNvSpPr txBox="1">
              <a:spLocks noChangeArrowheads="1"/>
            </p:cNvSpPr>
            <p:nvPr/>
          </p:nvSpPr>
          <p:spPr bwMode="auto">
            <a:xfrm>
              <a:off x="3625" y="2227"/>
              <a:ext cx="471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xmlns:mc="http://schemas.openxmlformats.org/markup-compatibility/2006" xmlns:a14="http://schemas.microsoft.com/office/drawing/2010/main" val="4F648E" mc:Ignorable=""/>
                  </a:solidFill>
                </a:rPr>
                <a:t>Input</a:t>
              </a:r>
            </a:p>
          </p:txBody>
        </p:sp>
      </p:grpSp>
      <p:grpSp>
        <p:nvGrpSpPr>
          <p:cNvPr id="16" name="Group 277"/>
          <p:cNvGrpSpPr>
            <a:grpSpLocks/>
          </p:cNvGrpSpPr>
          <p:nvPr/>
        </p:nvGrpSpPr>
        <p:grpSpPr bwMode="auto">
          <a:xfrm>
            <a:off x="6624638" y="2590800"/>
            <a:ext cx="731837" cy="365125"/>
            <a:chOff x="4139" y="1728"/>
            <a:chExt cx="461" cy="230"/>
          </a:xfrm>
        </p:grpSpPr>
        <p:sp>
          <p:nvSpPr>
            <p:cNvPr id="213270" name="Rectangle 278"/>
            <p:cNvSpPr>
              <a:spLocks noChangeArrowheads="1"/>
            </p:cNvSpPr>
            <p:nvPr/>
          </p:nvSpPr>
          <p:spPr bwMode="auto">
            <a:xfrm>
              <a:off x="4139" y="1728"/>
              <a:ext cx="461" cy="230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271" name="Line 279"/>
            <p:cNvSpPr>
              <a:spLocks noChangeShapeType="1"/>
            </p:cNvSpPr>
            <p:nvPr/>
          </p:nvSpPr>
          <p:spPr bwMode="auto">
            <a:xfrm rot="-5400000">
              <a:off x="4369" y="1670"/>
              <a:ext cx="2" cy="345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4F648E" mc:Ignorable="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280"/>
          <p:cNvGrpSpPr>
            <a:grpSpLocks/>
          </p:cNvGrpSpPr>
          <p:nvPr/>
        </p:nvGrpSpPr>
        <p:grpSpPr bwMode="auto">
          <a:xfrm>
            <a:off x="4935538" y="2590800"/>
            <a:ext cx="731837" cy="365125"/>
            <a:chOff x="4139" y="1728"/>
            <a:chExt cx="461" cy="230"/>
          </a:xfrm>
        </p:grpSpPr>
        <p:sp>
          <p:nvSpPr>
            <p:cNvPr id="213273" name="Rectangle 281"/>
            <p:cNvSpPr>
              <a:spLocks noChangeArrowheads="1"/>
            </p:cNvSpPr>
            <p:nvPr/>
          </p:nvSpPr>
          <p:spPr bwMode="auto">
            <a:xfrm>
              <a:off x="4139" y="1728"/>
              <a:ext cx="461" cy="230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274" name="Line 282"/>
            <p:cNvSpPr>
              <a:spLocks noChangeShapeType="1"/>
            </p:cNvSpPr>
            <p:nvPr/>
          </p:nvSpPr>
          <p:spPr bwMode="auto">
            <a:xfrm rot="-5400000">
              <a:off x="4369" y="1670"/>
              <a:ext cx="2" cy="34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3275" name="Rectangle 283"/>
          <p:cNvSpPr>
            <a:spLocks noGrp="1" noChangeArrowheads="1"/>
          </p:cNvSpPr>
          <p:nvPr>
            <p:ph type="title"/>
          </p:nvPr>
        </p:nvSpPr>
        <p:spPr>
          <a:xfrm>
            <a:off x="601897" y="152400"/>
            <a:ext cx="8229601" cy="914400"/>
          </a:xfrm>
          <a:noFill/>
        </p:spPr>
        <p:txBody>
          <a:bodyPr/>
          <a:lstStyle/>
          <a:p>
            <a:r>
              <a:rPr lang="en-US" sz="2800" dirty="0"/>
              <a:t>The use of top-down and bottom-up processes have a strong impact on the data stream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13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13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998" grpId="0"/>
      <p:bldP spid="212999" grpId="0" animBg="1"/>
      <p:bldP spid="213000" grpId="0" animBg="1"/>
      <p:bldP spid="213001" grpId="0"/>
      <p:bldP spid="213006" grpId="0"/>
      <p:bldP spid="213243" grpId="0" animBg="1"/>
      <p:bldP spid="213244" grpId="0" animBg="1"/>
      <p:bldP spid="213257" grpId="0" animBg="1"/>
      <p:bldP spid="213258" grpId="0" animBg="1"/>
      <p:bldP spid="213259" grpId="0" animBg="1"/>
      <p:bldP spid="21326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We Introduced Multi-resolution Cache </a:t>
            </a:r>
            <a:br>
              <a:rPr lang="en-US" sz="2800"/>
            </a:br>
            <a:r>
              <a:rPr lang="en-US" sz="2800"/>
              <a:t>Oblivious Layouts for Image Data</a:t>
            </a:r>
          </a:p>
        </p:txBody>
      </p:sp>
      <p:sp>
        <p:nvSpPr>
          <p:cNvPr id="239619" name="Rectangle 3"/>
          <p:cNvSpPr>
            <a:spLocks noGrp="1" noChangeArrowheads="1"/>
          </p:cNvSpPr>
          <p:nvPr>
            <p:ph type="body" sz="half" idx="1"/>
          </p:nvPr>
        </p:nvSpPr>
        <p:spPr>
          <a:noFill/>
        </p:spPr>
        <p:txBody>
          <a:bodyPr/>
          <a:lstStyle/>
          <a:p>
            <a:r>
              <a:rPr lang="en-US" b="0"/>
              <a:t>Z-order curve used to define a hierarchical sub-sampling over a grid</a:t>
            </a:r>
          </a:p>
        </p:txBody>
      </p:sp>
      <p:sp>
        <p:nvSpPr>
          <p:cNvPr id="239767" name="Rectangle 151"/>
          <p:cNvSpPr>
            <a:spLocks noChangeArrowheads="1"/>
          </p:cNvSpPr>
          <p:nvPr/>
        </p:nvSpPr>
        <p:spPr bwMode="auto">
          <a:xfrm>
            <a:off x="4572000" y="1392238"/>
            <a:ext cx="42672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27013" indent="-227013" eaLnBrk="1" hangingPunct="1">
              <a:spcBef>
                <a:spcPct val="20000"/>
              </a:spcBef>
              <a:buFontTx/>
              <a:buChar char="•"/>
            </a:pPr>
            <a:r>
              <a:rPr lang="en-US" sz="2400">
                <a:latin typeface="Helvetica" pitchFamily="34" charset="0"/>
              </a:rPr>
              <a:t>Improve access locality:</a:t>
            </a:r>
          </a:p>
          <a:p>
            <a:pPr marL="517525" lvl="1" indent="-176213" eaLnBrk="1" hangingPunct="1">
              <a:spcBef>
                <a:spcPct val="20000"/>
              </a:spcBef>
              <a:buFontTx/>
              <a:buChar char="–"/>
            </a:pPr>
            <a:r>
              <a:rPr lang="en-US" b="1">
                <a:latin typeface="Helvetica" pitchFamily="34" charset="0"/>
              </a:rPr>
              <a:t>Interleaving hierarchical levels</a:t>
            </a:r>
          </a:p>
          <a:p>
            <a:pPr marL="517525" lvl="1" indent="-176213" eaLnBrk="1" hangingPunct="1">
              <a:spcBef>
                <a:spcPct val="20000"/>
              </a:spcBef>
              <a:buFontTx/>
              <a:buChar char="–"/>
            </a:pPr>
            <a:r>
              <a:rPr lang="en-US" b="1">
                <a:latin typeface="Helvetica" pitchFamily="34" charset="0"/>
              </a:rPr>
              <a:t>Maintaining geometric proximity</a:t>
            </a:r>
          </a:p>
          <a:p>
            <a:pPr marL="227013" indent="-227013" eaLnBrk="1" hangingPunct="1">
              <a:spcBef>
                <a:spcPct val="20000"/>
              </a:spcBef>
              <a:buFontTx/>
              <a:buChar char="•"/>
            </a:pPr>
            <a:r>
              <a:rPr lang="en-US" sz="2400">
                <a:latin typeface="Helvetica" pitchFamily="34" charset="0"/>
              </a:rPr>
              <a:t>Data layout is independent </a:t>
            </a:r>
            <a:br>
              <a:rPr lang="en-US" sz="2400">
                <a:latin typeface="Helvetica" pitchFamily="34" charset="0"/>
              </a:rPr>
            </a:br>
            <a:r>
              <a:rPr lang="en-US" sz="2400">
                <a:latin typeface="Helvetica" pitchFamily="34" charset="0"/>
              </a:rPr>
              <a:t>of the traversal of the data</a:t>
            </a:r>
          </a:p>
          <a:p>
            <a:pPr marL="227013" indent="-227013" eaLnBrk="1" hangingPunct="1">
              <a:spcBef>
                <a:spcPct val="20000"/>
              </a:spcBef>
              <a:buFontTx/>
              <a:buChar char="•"/>
            </a:pPr>
            <a:r>
              <a:rPr lang="en-US" sz="2400">
                <a:latin typeface="Helvetica" pitchFamily="34" charset="0"/>
              </a:rPr>
              <a:t>Can be used with different block sizes</a:t>
            </a:r>
          </a:p>
        </p:txBody>
      </p:sp>
      <p:graphicFrame>
        <p:nvGraphicFramePr>
          <p:cNvPr id="239773" name="Object 157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4191000" y="4038600"/>
          <a:ext cx="5029200" cy="2468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7861" name="Slide" r:id="rId4" imgW="4571831" imgH="3428876" progId="PowerPoint.Slide.8">
                  <p:embed/>
                </p:oleObj>
              </mc:Choice>
              <mc:Fallback>
                <p:oleObj name="Slide" r:id="rId4" imgW="4571831" imgH="3428876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26154" b="8397"/>
                      <a:stretch>
                        <a:fillRect/>
                      </a:stretch>
                    </p:blipFill>
                    <p:spPr bwMode="auto">
                      <a:xfrm>
                        <a:off x="4191000" y="4038600"/>
                        <a:ext cx="5029200" cy="2468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9620" name="Picture 4" descr="Snap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609600" y="2590800"/>
            <a:ext cx="3741738" cy="3962400"/>
          </a:xfrm>
          <a:noFill/>
          <a:ln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152400"/>
            <a:ext cx="8280400" cy="908050"/>
          </a:xfrm>
          <a:noFill/>
          <a:ln/>
        </p:spPr>
        <p:txBody>
          <a:bodyPr lIns="90488" tIns="44450" rIns="90488" bIns="44450" anchor="b"/>
          <a:lstStyle/>
          <a:p>
            <a:r>
              <a:rPr lang="en-US" sz="2800"/>
              <a:t>We Introduced a Progressive Range Query Avoiding Unnecessary Data Access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133600" y="1343025"/>
            <a:ext cx="4876800" cy="457200"/>
            <a:chOff x="1728" y="816"/>
            <a:chExt cx="3072" cy="288"/>
          </a:xfrm>
        </p:grpSpPr>
        <p:sp>
          <p:nvSpPr>
            <p:cNvPr id="231428" name="Text Box 4"/>
            <p:cNvSpPr txBox="1">
              <a:spLocks noChangeArrowheads="1"/>
            </p:cNvSpPr>
            <p:nvPr/>
          </p:nvSpPr>
          <p:spPr bwMode="auto">
            <a:xfrm>
              <a:off x="1728" y="816"/>
              <a:ext cx="2799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b="1">
                  <a:latin typeface="Helvetica" pitchFamily="34" charset="0"/>
                </a:rPr>
                <a:t>Blocks touched by the region</a:t>
              </a:r>
            </a:p>
          </p:txBody>
        </p:sp>
        <p:sp>
          <p:nvSpPr>
            <p:cNvPr id="231429" name="Rectangle 5"/>
            <p:cNvSpPr>
              <a:spLocks noChangeArrowheads="1"/>
            </p:cNvSpPr>
            <p:nvPr/>
          </p:nvSpPr>
          <p:spPr bwMode="auto">
            <a:xfrm>
              <a:off x="4512" y="877"/>
              <a:ext cx="288" cy="204"/>
            </a:xfrm>
            <a:prstGeom prst="rect">
              <a:avLst/>
            </a:prstGeom>
            <a:solidFill>
              <a:schemeClr val="hlink">
                <a:alpha val="53000"/>
              </a:schemeClr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31430" name="Picture 6"/>
          <p:cNvPicPr>
            <a:picLocks noChangeAspect="1" noChangeArrowheads="1"/>
          </p:cNvPicPr>
          <p:nvPr/>
        </p:nvPicPr>
        <p:blipFill>
          <a:blip r:embed="rId3" cstate="print">
            <a:lum bright="-24000" contrast="36000"/>
          </a:blip>
          <a:srcRect l="-508" t="-394" b="1245"/>
          <a:stretch>
            <a:fillRect/>
          </a:stretch>
        </p:blipFill>
        <p:spPr bwMode="auto">
          <a:xfrm>
            <a:off x="636588" y="3797300"/>
            <a:ext cx="9750425" cy="2400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231431" name="Freeform 7"/>
          <p:cNvSpPr>
            <a:spLocks/>
          </p:cNvSpPr>
          <p:nvPr/>
        </p:nvSpPr>
        <p:spPr bwMode="auto">
          <a:xfrm>
            <a:off x="361950" y="2898775"/>
            <a:ext cx="371475" cy="1252538"/>
          </a:xfrm>
          <a:custGeom>
            <a:avLst/>
            <a:gdLst/>
            <a:ahLst/>
            <a:cxnLst>
              <a:cxn ang="0">
                <a:pos x="234" y="0"/>
              </a:cxn>
              <a:cxn ang="0">
                <a:pos x="52" y="368"/>
              </a:cxn>
              <a:cxn ang="0">
                <a:pos x="22" y="719"/>
              </a:cxn>
              <a:cxn ang="0">
                <a:pos x="183" y="787"/>
              </a:cxn>
            </a:cxnLst>
            <a:rect l="0" t="0" r="r" b="b"/>
            <a:pathLst>
              <a:path w="234" h="789">
                <a:moveTo>
                  <a:pt x="234" y="0"/>
                </a:moveTo>
                <a:cubicBezTo>
                  <a:pt x="205" y="61"/>
                  <a:pt x="87" y="248"/>
                  <a:pt x="52" y="368"/>
                </a:cubicBezTo>
                <a:cubicBezTo>
                  <a:pt x="17" y="488"/>
                  <a:pt x="0" y="650"/>
                  <a:pt x="22" y="719"/>
                </a:cubicBezTo>
                <a:cubicBezTo>
                  <a:pt x="43" y="789"/>
                  <a:pt x="113" y="788"/>
                  <a:pt x="183" y="787"/>
                </a:cubicBezTo>
              </a:path>
            </a:pathLst>
          </a:custGeom>
          <a:noFill/>
          <a:ln w="28575" cap="flat" cmpd="sng">
            <a:solidFill>
              <a:srgbClr xmlns:mc="http://schemas.openxmlformats.org/markup-compatibility/2006" xmlns:a14="http://schemas.microsoft.com/office/drawing/2010/main" val="000000" mc:Ignorable="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1432" name="Freeform 8"/>
          <p:cNvSpPr>
            <a:spLocks/>
          </p:cNvSpPr>
          <p:nvPr/>
        </p:nvSpPr>
        <p:spPr bwMode="auto">
          <a:xfrm>
            <a:off x="1036638" y="2889250"/>
            <a:ext cx="754062" cy="1538288"/>
          </a:xfrm>
          <a:custGeom>
            <a:avLst/>
            <a:gdLst/>
            <a:ahLst/>
            <a:cxnLst>
              <a:cxn ang="0">
                <a:pos x="475" y="0"/>
              </a:cxn>
              <a:cxn ang="0">
                <a:pos x="78" y="361"/>
              </a:cxn>
              <a:cxn ang="0">
                <a:pos x="36" y="772"/>
              </a:cxn>
              <a:cxn ang="0">
                <a:pos x="0" y="969"/>
              </a:cxn>
            </a:cxnLst>
            <a:rect l="0" t="0" r="r" b="b"/>
            <a:pathLst>
              <a:path w="475" h="969">
                <a:moveTo>
                  <a:pt x="475" y="0"/>
                </a:moveTo>
                <a:cubicBezTo>
                  <a:pt x="409" y="59"/>
                  <a:pt x="151" y="232"/>
                  <a:pt x="78" y="361"/>
                </a:cubicBezTo>
                <a:cubicBezTo>
                  <a:pt x="5" y="490"/>
                  <a:pt x="49" y="671"/>
                  <a:pt x="36" y="772"/>
                </a:cubicBezTo>
                <a:cubicBezTo>
                  <a:pt x="23" y="873"/>
                  <a:pt x="7" y="928"/>
                  <a:pt x="0" y="969"/>
                </a:cubicBezTo>
              </a:path>
            </a:pathLst>
          </a:custGeom>
          <a:noFill/>
          <a:ln w="28575" cap="flat" cmpd="sng">
            <a:solidFill>
              <a:srgbClr xmlns:mc="http://schemas.openxmlformats.org/markup-compatibility/2006" xmlns:a14="http://schemas.microsoft.com/office/drawing/2010/main" val="000000" mc:Ignorable="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1433" name="Text Box 9"/>
          <p:cNvSpPr txBox="1">
            <a:spLocks noChangeArrowheads="1"/>
          </p:cNvSpPr>
          <p:nvPr/>
        </p:nvSpPr>
        <p:spPr bwMode="auto">
          <a:xfrm>
            <a:off x="576263" y="2092325"/>
            <a:ext cx="406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b="1">
                <a:solidFill>
                  <a:srgbClr xmlns:mc="http://schemas.openxmlformats.org/markup-compatibility/2006" xmlns:a14="http://schemas.microsoft.com/office/drawing/2010/main" val="000000" mc:Ignorable="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231434" name="Text Box 10"/>
          <p:cNvSpPr txBox="1">
            <a:spLocks noChangeArrowheads="1"/>
          </p:cNvSpPr>
          <p:nvPr/>
        </p:nvSpPr>
        <p:spPr bwMode="auto">
          <a:xfrm>
            <a:off x="1570038" y="2092325"/>
            <a:ext cx="406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b="1">
                <a:solidFill>
                  <a:srgbClr xmlns:mc="http://schemas.openxmlformats.org/markup-compatibility/2006" xmlns:a14="http://schemas.microsoft.com/office/drawing/2010/main" val="000000" mc:Ignorable="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231435" name="Text Box 11"/>
          <p:cNvSpPr txBox="1">
            <a:spLocks noChangeArrowheads="1"/>
          </p:cNvSpPr>
          <p:nvPr/>
        </p:nvSpPr>
        <p:spPr bwMode="auto">
          <a:xfrm>
            <a:off x="2563813" y="2092325"/>
            <a:ext cx="406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b="1">
                <a:solidFill>
                  <a:srgbClr xmlns:mc="http://schemas.openxmlformats.org/markup-compatibility/2006" xmlns:a14="http://schemas.microsoft.com/office/drawing/2010/main" val="000000" mc:Ignorable=""/>
                </a:solidFill>
                <a:latin typeface="Courier New" pitchFamily="49" charset="0"/>
              </a:rPr>
              <a:t>2</a:t>
            </a:r>
          </a:p>
        </p:txBody>
      </p:sp>
      <p:sp>
        <p:nvSpPr>
          <p:cNvPr id="231436" name="Text Box 12"/>
          <p:cNvSpPr txBox="1">
            <a:spLocks noChangeArrowheads="1"/>
          </p:cNvSpPr>
          <p:nvPr/>
        </p:nvSpPr>
        <p:spPr bwMode="auto">
          <a:xfrm>
            <a:off x="3557588" y="2092325"/>
            <a:ext cx="406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b="1">
                <a:solidFill>
                  <a:srgbClr xmlns:mc="http://schemas.openxmlformats.org/markup-compatibility/2006" xmlns:a14="http://schemas.microsoft.com/office/drawing/2010/main" val="000000" mc:Ignorable=""/>
                </a:solidFill>
                <a:latin typeface="Courier New" pitchFamily="49" charset="0"/>
              </a:rPr>
              <a:t>3</a:t>
            </a:r>
          </a:p>
        </p:txBody>
      </p:sp>
      <p:sp>
        <p:nvSpPr>
          <p:cNvPr id="231437" name="Text Box 13"/>
          <p:cNvSpPr txBox="1">
            <a:spLocks noChangeArrowheads="1"/>
          </p:cNvSpPr>
          <p:nvPr/>
        </p:nvSpPr>
        <p:spPr bwMode="auto">
          <a:xfrm>
            <a:off x="4551363" y="2092325"/>
            <a:ext cx="406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b="1">
                <a:solidFill>
                  <a:srgbClr xmlns:mc="http://schemas.openxmlformats.org/markup-compatibility/2006" xmlns:a14="http://schemas.microsoft.com/office/drawing/2010/main" val="000000" mc:Ignorable=""/>
                </a:solidFill>
                <a:latin typeface="Courier New" pitchFamily="49" charset="0"/>
              </a:rPr>
              <a:t>4</a:t>
            </a:r>
          </a:p>
        </p:txBody>
      </p:sp>
      <p:sp>
        <p:nvSpPr>
          <p:cNvPr id="231438" name="Text Box 14"/>
          <p:cNvSpPr txBox="1">
            <a:spLocks noChangeArrowheads="1"/>
          </p:cNvSpPr>
          <p:nvPr/>
        </p:nvSpPr>
        <p:spPr bwMode="auto">
          <a:xfrm>
            <a:off x="5545138" y="2092325"/>
            <a:ext cx="406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b="1">
                <a:solidFill>
                  <a:srgbClr xmlns:mc="http://schemas.openxmlformats.org/markup-compatibility/2006" xmlns:a14="http://schemas.microsoft.com/office/drawing/2010/main" val="000000" mc:Ignorable=""/>
                </a:solidFill>
                <a:latin typeface="Courier New" pitchFamily="49" charset="0"/>
              </a:rPr>
              <a:t>5</a:t>
            </a:r>
          </a:p>
        </p:txBody>
      </p:sp>
      <p:sp>
        <p:nvSpPr>
          <p:cNvPr id="231439" name="Text Box 15"/>
          <p:cNvSpPr txBox="1">
            <a:spLocks noChangeArrowheads="1"/>
          </p:cNvSpPr>
          <p:nvPr/>
        </p:nvSpPr>
        <p:spPr bwMode="auto">
          <a:xfrm>
            <a:off x="6538913" y="2092325"/>
            <a:ext cx="406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b="1">
                <a:solidFill>
                  <a:srgbClr xmlns:mc="http://schemas.openxmlformats.org/markup-compatibility/2006" xmlns:a14="http://schemas.microsoft.com/office/drawing/2010/main" val="000000" mc:Ignorable=""/>
                </a:solidFill>
                <a:latin typeface="Courier New" pitchFamily="49" charset="0"/>
              </a:rPr>
              <a:t>6</a:t>
            </a:r>
          </a:p>
        </p:txBody>
      </p:sp>
      <p:sp>
        <p:nvSpPr>
          <p:cNvPr id="231440" name="Text Box 16"/>
          <p:cNvSpPr txBox="1">
            <a:spLocks noChangeArrowheads="1"/>
          </p:cNvSpPr>
          <p:nvPr/>
        </p:nvSpPr>
        <p:spPr bwMode="auto">
          <a:xfrm>
            <a:off x="7532688" y="2092325"/>
            <a:ext cx="406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b="1">
                <a:solidFill>
                  <a:srgbClr xmlns:mc="http://schemas.openxmlformats.org/markup-compatibility/2006" xmlns:a14="http://schemas.microsoft.com/office/drawing/2010/main" val="000000" mc:Ignorable=""/>
                </a:solidFill>
                <a:latin typeface="Courier New" pitchFamily="49" charset="0"/>
              </a:rPr>
              <a:t>7</a:t>
            </a:r>
          </a:p>
        </p:txBody>
      </p:sp>
      <p:sp>
        <p:nvSpPr>
          <p:cNvPr id="231441" name="Text Box 17"/>
          <p:cNvSpPr txBox="1">
            <a:spLocks noChangeArrowheads="1"/>
          </p:cNvSpPr>
          <p:nvPr/>
        </p:nvSpPr>
        <p:spPr bwMode="auto">
          <a:xfrm>
            <a:off x="8526463" y="2092325"/>
            <a:ext cx="406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b="1">
                <a:solidFill>
                  <a:srgbClr xmlns:mc="http://schemas.openxmlformats.org/markup-compatibility/2006" xmlns:a14="http://schemas.microsoft.com/office/drawing/2010/main" val="000000" mc:Ignorable=""/>
                </a:solidFill>
                <a:latin typeface="Courier New" pitchFamily="49" charset="0"/>
              </a:rPr>
              <a:t>8</a:t>
            </a:r>
          </a:p>
        </p:txBody>
      </p:sp>
      <p:sp>
        <p:nvSpPr>
          <p:cNvPr id="231442" name="Freeform 18"/>
          <p:cNvSpPr>
            <a:spLocks/>
          </p:cNvSpPr>
          <p:nvPr/>
        </p:nvSpPr>
        <p:spPr bwMode="auto">
          <a:xfrm>
            <a:off x="1023938" y="2832100"/>
            <a:ext cx="1747837" cy="2247900"/>
          </a:xfrm>
          <a:custGeom>
            <a:avLst/>
            <a:gdLst/>
            <a:ahLst/>
            <a:cxnLst>
              <a:cxn ang="0">
                <a:pos x="1101" y="0"/>
              </a:cxn>
              <a:cxn ang="0">
                <a:pos x="1042" y="145"/>
              </a:cxn>
              <a:cxn ang="0">
                <a:pos x="928" y="154"/>
              </a:cxn>
              <a:cxn ang="0">
                <a:pos x="480" y="209"/>
              </a:cxn>
              <a:cxn ang="0">
                <a:pos x="118" y="456"/>
              </a:cxn>
              <a:cxn ang="0">
                <a:pos x="68" y="977"/>
              </a:cxn>
              <a:cxn ang="0">
                <a:pos x="32" y="1311"/>
              </a:cxn>
              <a:cxn ang="0">
                <a:pos x="0" y="1416"/>
              </a:cxn>
            </a:cxnLst>
            <a:rect l="0" t="0" r="r" b="b"/>
            <a:pathLst>
              <a:path w="1101" h="1416">
                <a:moveTo>
                  <a:pt x="1101" y="0"/>
                </a:moveTo>
                <a:cubicBezTo>
                  <a:pt x="1091" y="23"/>
                  <a:pt x="1071" y="119"/>
                  <a:pt x="1042" y="145"/>
                </a:cubicBezTo>
                <a:cubicBezTo>
                  <a:pt x="1013" y="171"/>
                  <a:pt x="1022" y="143"/>
                  <a:pt x="928" y="154"/>
                </a:cubicBezTo>
                <a:cubicBezTo>
                  <a:pt x="834" y="165"/>
                  <a:pt x="615" y="159"/>
                  <a:pt x="480" y="209"/>
                </a:cubicBezTo>
                <a:cubicBezTo>
                  <a:pt x="345" y="259"/>
                  <a:pt x="187" y="328"/>
                  <a:pt x="118" y="456"/>
                </a:cubicBezTo>
                <a:cubicBezTo>
                  <a:pt x="49" y="584"/>
                  <a:pt x="82" y="835"/>
                  <a:pt x="68" y="977"/>
                </a:cubicBezTo>
                <a:cubicBezTo>
                  <a:pt x="54" y="1119"/>
                  <a:pt x="43" y="1238"/>
                  <a:pt x="32" y="1311"/>
                </a:cubicBezTo>
                <a:cubicBezTo>
                  <a:pt x="21" y="1384"/>
                  <a:pt x="7" y="1394"/>
                  <a:pt x="0" y="1416"/>
                </a:cubicBezTo>
              </a:path>
            </a:pathLst>
          </a:custGeom>
          <a:noFill/>
          <a:ln w="28575" cap="flat" cmpd="sng">
            <a:solidFill>
              <a:srgbClr xmlns:mc="http://schemas.openxmlformats.org/markup-compatibility/2006" xmlns:a14="http://schemas.microsoft.com/office/drawing/2010/main" val="000000" mc:Ignorable="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1443" name="Freeform 19"/>
          <p:cNvSpPr>
            <a:spLocks/>
          </p:cNvSpPr>
          <p:nvPr/>
        </p:nvSpPr>
        <p:spPr bwMode="auto">
          <a:xfrm>
            <a:off x="1038225" y="2889250"/>
            <a:ext cx="2705100" cy="2871788"/>
          </a:xfrm>
          <a:custGeom>
            <a:avLst/>
            <a:gdLst/>
            <a:ahLst/>
            <a:cxnLst>
              <a:cxn ang="0">
                <a:pos x="1704" y="0"/>
              </a:cxn>
              <a:cxn ang="0">
                <a:pos x="1623" y="132"/>
              </a:cxn>
              <a:cxn ang="0">
                <a:pos x="1389" y="173"/>
              </a:cxn>
              <a:cxn ang="0">
                <a:pos x="507" y="214"/>
              </a:cxn>
              <a:cxn ang="0">
                <a:pos x="145" y="461"/>
              </a:cxn>
              <a:cxn ang="0">
                <a:pos x="95" y="982"/>
              </a:cxn>
              <a:cxn ang="0">
                <a:pos x="36" y="1673"/>
              </a:cxn>
              <a:cxn ang="0">
                <a:pos x="0" y="1796"/>
              </a:cxn>
            </a:cxnLst>
            <a:rect l="0" t="0" r="r" b="b"/>
            <a:pathLst>
              <a:path w="1704" h="1809">
                <a:moveTo>
                  <a:pt x="1704" y="0"/>
                </a:moveTo>
                <a:cubicBezTo>
                  <a:pt x="1690" y="22"/>
                  <a:pt x="1675" y="103"/>
                  <a:pt x="1623" y="132"/>
                </a:cubicBezTo>
                <a:cubicBezTo>
                  <a:pt x="1571" y="161"/>
                  <a:pt x="1575" y="159"/>
                  <a:pt x="1389" y="173"/>
                </a:cubicBezTo>
                <a:cubicBezTo>
                  <a:pt x="1203" y="187"/>
                  <a:pt x="714" y="166"/>
                  <a:pt x="507" y="214"/>
                </a:cubicBezTo>
                <a:cubicBezTo>
                  <a:pt x="300" y="262"/>
                  <a:pt x="214" y="333"/>
                  <a:pt x="145" y="461"/>
                </a:cubicBezTo>
                <a:cubicBezTo>
                  <a:pt x="76" y="589"/>
                  <a:pt x="113" y="780"/>
                  <a:pt x="95" y="982"/>
                </a:cubicBezTo>
                <a:cubicBezTo>
                  <a:pt x="77" y="1184"/>
                  <a:pt x="52" y="1537"/>
                  <a:pt x="36" y="1673"/>
                </a:cubicBezTo>
                <a:cubicBezTo>
                  <a:pt x="20" y="1809"/>
                  <a:pt x="7" y="1771"/>
                  <a:pt x="0" y="1796"/>
                </a:cubicBezTo>
              </a:path>
            </a:pathLst>
          </a:custGeom>
          <a:noFill/>
          <a:ln w="28575" cap="flat" cmpd="sng">
            <a:solidFill>
              <a:srgbClr xmlns:mc="http://schemas.openxmlformats.org/markup-compatibility/2006" xmlns:a14="http://schemas.microsoft.com/office/drawing/2010/main" val="000000" mc:Ignorable="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1444" name="Rectangle 20"/>
          <p:cNvSpPr>
            <a:spLocks noChangeArrowheads="1"/>
          </p:cNvSpPr>
          <p:nvPr/>
        </p:nvSpPr>
        <p:spPr bwMode="auto">
          <a:xfrm>
            <a:off x="8902700" y="3878263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1445" name="Rectangle 21"/>
          <p:cNvSpPr>
            <a:spLocks noChangeArrowheads="1"/>
          </p:cNvSpPr>
          <p:nvPr/>
        </p:nvSpPr>
        <p:spPr bwMode="auto">
          <a:xfrm>
            <a:off x="6569075" y="3878263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1446" name="Rectangle 22"/>
          <p:cNvSpPr>
            <a:spLocks noChangeArrowheads="1"/>
          </p:cNvSpPr>
          <p:nvPr/>
        </p:nvSpPr>
        <p:spPr bwMode="auto">
          <a:xfrm>
            <a:off x="7151688" y="3878263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1447" name="Rectangle 23"/>
          <p:cNvSpPr>
            <a:spLocks noChangeArrowheads="1"/>
          </p:cNvSpPr>
          <p:nvPr/>
        </p:nvSpPr>
        <p:spPr bwMode="auto">
          <a:xfrm>
            <a:off x="7735888" y="3878263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1448" name="Rectangle 24"/>
          <p:cNvSpPr>
            <a:spLocks noChangeArrowheads="1"/>
          </p:cNvSpPr>
          <p:nvPr/>
        </p:nvSpPr>
        <p:spPr bwMode="auto">
          <a:xfrm>
            <a:off x="8318500" y="3878263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1449" name="Rectangle 25"/>
          <p:cNvSpPr>
            <a:spLocks noChangeArrowheads="1"/>
          </p:cNvSpPr>
          <p:nvPr/>
        </p:nvSpPr>
        <p:spPr bwMode="auto">
          <a:xfrm>
            <a:off x="5984875" y="3878263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1450" name="Rectangle 26"/>
          <p:cNvSpPr>
            <a:spLocks noChangeArrowheads="1"/>
          </p:cNvSpPr>
          <p:nvPr/>
        </p:nvSpPr>
        <p:spPr bwMode="auto">
          <a:xfrm>
            <a:off x="5402263" y="3878263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1451" name="Rectangle 27"/>
          <p:cNvSpPr>
            <a:spLocks noChangeArrowheads="1"/>
          </p:cNvSpPr>
          <p:nvPr/>
        </p:nvSpPr>
        <p:spPr bwMode="auto">
          <a:xfrm>
            <a:off x="4819650" y="3878263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1452" name="Rectangle 28"/>
          <p:cNvSpPr>
            <a:spLocks noChangeArrowheads="1"/>
          </p:cNvSpPr>
          <p:nvPr/>
        </p:nvSpPr>
        <p:spPr bwMode="auto">
          <a:xfrm>
            <a:off x="2486025" y="3878263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1453" name="Rectangle 29"/>
          <p:cNvSpPr>
            <a:spLocks noChangeArrowheads="1"/>
          </p:cNvSpPr>
          <p:nvPr/>
        </p:nvSpPr>
        <p:spPr bwMode="auto">
          <a:xfrm>
            <a:off x="3068638" y="3878263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1454" name="Rectangle 30"/>
          <p:cNvSpPr>
            <a:spLocks noChangeArrowheads="1"/>
          </p:cNvSpPr>
          <p:nvPr/>
        </p:nvSpPr>
        <p:spPr bwMode="auto">
          <a:xfrm>
            <a:off x="3652838" y="3878263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1455" name="Rectangle 31"/>
          <p:cNvSpPr>
            <a:spLocks noChangeArrowheads="1"/>
          </p:cNvSpPr>
          <p:nvPr/>
        </p:nvSpPr>
        <p:spPr bwMode="auto">
          <a:xfrm>
            <a:off x="4235450" y="3878263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1456" name="Rectangle 32"/>
          <p:cNvSpPr>
            <a:spLocks noChangeArrowheads="1"/>
          </p:cNvSpPr>
          <p:nvPr/>
        </p:nvSpPr>
        <p:spPr bwMode="auto">
          <a:xfrm>
            <a:off x="1901825" y="3878263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1457" name="Rectangle 33"/>
          <p:cNvSpPr>
            <a:spLocks noChangeArrowheads="1"/>
          </p:cNvSpPr>
          <p:nvPr/>
        </p:nvSpPr>
        <p:spPr bwMode="auto">
          <a:xfrm>
            <a:off x="1319213" y="3878263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1458" name="Rectangle 34"/>
          <p:cNvSpPr>
            <a:spLocks noChangeArrowheads="1"/>
          </p:cNvSpPr>
          <p:nvPr/>
        </p:nvSpPr>
        <p:spPr bwMode="auto">
          <a:xfrm>
            <a:off x="736600" y="3878263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1459" name="Rectangle 35"/>
          <p:cNvSpPr>
            <a:spLocks noChangeArrowheads="1"/>
          </p:cNvSpPr>
          <p:nvPr/>
        </p:nvSpPr>
        <p:spPr bwMode="auto">
          <a:xfrm>
            <a:off x="8902700" y="4546600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1460" name="Rectangle 36"/>
          <p:cNvSpPr>
            <a:spLocks noChangeArrowheads="1"/>
          </p:cNvSpPr>
          <p:nvPr/>
        </p:nvSpPr>
        <p:spPr bwMode="auto">
          <a:xfrm>
            <a:off x="6569075" y="4546600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1461" name="Rectangle 37"/>
          <p:cNvSpPr>
            <a:spLocks noChangeArrowheads="1"/>
          </p:cNvSpPr>
          <p:nvPr/>
        </p:nvSpPr>
        <p:spPr bwMode="auto">
          <a:xfrm>
            <a:off x="7151688" y="4546600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1462" name="Rectangle 38"/>
          <p:cNvSpPr>
            <a:spLocks noChangeArrowheads="1"/>
          </p:cNvSpPr>
          <p:nvPr/>
        </p:nvSpPr>
        <p:spPr bwMode="auto">
          <a:xfrm>
            <a:off x="7735888" y="4546600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1463" name="Rectangle 39"/>
          <p:cNvSpPr>
            <a:spLocks noChangeArrowheads="1"/>
          </p:cNvSpPr>
          <p:nvPr/>
        </p:nvSpPr>
        <p:spPr bwMode="auto">
          <a:xfrm>
            <a:off x="8318500" y="4546600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1464" name="Rectangle 40"/>
          <p:cNvSpPr>
            <a:spLocks noChangeArrowheads="1"/>
          </p:cNvSpPr>
          <p:nvPr/>
        </p:nvSpPr>
        <p:spPr bwMode="auto">
          <a:xfrm>
            <a:off x="5984875" y="4546600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1465" name="Rectangle 41"/>
          <p:cNvSpPr>
            <a:spLocks noChangeArrowheads="1"/>
          </p:cNvSpPr>
          <p:nvPr/>
        </p:nvSpPr>
        <p:spPr bwMode="auto">
          <a:xfrm>
            <a:off x="5402263" y="4546600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1466" name="Rectangle 42"/>
          <p:cNvSpPr>
            <a:spLocks noChangeArrowheads="1"/>
          </p:cNvSpPr>
          <p:nvPr/>
        </p:nvSpPr>
        <p:spPr bwMode="auto">
          <a:xfrm>
            <a:off x="4819650" y="4546600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1467" name="Rectangle 43"/>
          <p:cNvSpPr>
            <a:spLocks noChangeArrowheads="1"/>
          </p:cNvSpPr>
          <p:nvPr/>
        </p:nvSpPr>
        <p:spPr bwMode="auto">
          <a:xfrm>
            <a:off x="2486025" y="4546600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1468" name="Rectangle 44"/>
          <p:cNvSpPr>
            <a:spLocks noChangeArrowheads="1"/>
          </p:cNvSpPr>
          <p:nvPr/>
        </p:nvSpPr>
        <p:spPr bwMode="auto">
          <a:xfrm>
            <a:off x="3068638" y="4546600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1469" name="Rectangle 45"/>
          <p:cNvSpPr>
            <a:spLocks noChangeArrowheads="1"/>
          </p:cNvSpPr>
          <p:nvPr/>
        </p:nvSpPr>
        <p:spPr bwMode="auto">
          <a:xfrm>
            <a:off x="3652838" y="4546600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1470" name="Rectangle 46"/>
          <p:cNvSpPr>
            <a:spLocks noChangeArrowheads="1"/>
          </p:cNvSpPr>
          <p:nvPr/>
        </p:nvSpPr>
        <p:spPr bwMode="auto">
          <a:xfrm>
            <a:off x="4235450" y="4546600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1471" name="Rectangle 47"/>
          <p:cNvSpPr>
            <a:spLocks noChangeArrowheads="1"/>
          </p:cNvSpPr>
          <p:nvPr/>
        </p:nvSpPr>
        <p:spPr bwMode="auto">
          <a:xfrm>
            <a:off x="1901825" y="4546600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1472" name="Rectangle 48"/>
          <p:cNvSpPr>
            <a:spLocks noChangeArrowheads="1"/>
          </p:cNvSpPr>
          <p:nvPr/>
        </p:nvSpPr>
        <p:spPr bwMode="auto">
          <a:xfrm>
            <a:off x="1319213" y="4546600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1473" name="Rectangle 49"/>
          <p:cNvSpPr>
            <a:spLocks noChangeArrowheads="1"/>
          </p:cNvSpPr>
          <p:nvPr/>
        </p:nvSpPr>
        <p:spPr bwMode="auto">
          <a:xfrm>
            <a:off x="736600" y="4546600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1474" name="Rectangle 50"/>
          <p:cNvSpPr>
            <a:spLocks noChangeArrowheads="1"/>
          </p:cNvSpPr>
          <p:nvPr/>
        </p:nvSpPr>
        <p:spPr bwMode="auto">
          <a:xfrm>
            <a:off x="8902700" y="5214938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1475" name="Rectangle 51"/>
          <p:cNvSpPr>
            <a:spLocks noChangeArrowheads="1"/>
          </p:cNvSpPr>
          <p:nvPr/>
        </p:nvSpPr>
        <p:spPr bwMode="auto">
          <a:xfrm>
            <a:off x="6569075" y="5214938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1476" name="Rectangle 52"/>
          <p:cNvSpPr>
            <a:spLocks noChangeArrowheads="1"/>
          </p:cNvSpPr>
          <p:nvPr/>
        </p:nvSpPr>
        <p:spPr bwMode="auto">
          <a:xfrm>
            <a:off x="7151688" y="5214938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1477" name="Rectangle 53"/>
          <p:cNvSpPr>
            <a:spLocks noChangeArrowheads="1"/>
          </p:cNvSpPr>
          <p:nvPr/>
        </p:nvSpPr>
        <p:spPr bwMode="auto">
          <a:xfrm>
            <a:off x="7735888" y="5214938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1478" name="Rectangle 54"/>
          <p:cNvSpPr>
            <a:spLocks noChangeArrowheads="1"/>
          </p:cNvSpPr>
          <p:nvPr/>
        </p:nvSpPr>
        <p:spPr bwMode="auto">
          <a:xfrm>
            <a:off x="8318500" y="5214938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1479" name="Rectangle 55"/>
          <p:cNvSpPr>
            <a:spLocks noChangeArrowheads="1"/>
          </p:cNvSpPr>
          <p:nvPr/>
        </p:nvSpPr>
        <p:spPr bwMode="auto">
          <a:xfrm>
            <a:off x="5984875" y="5214938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1480" name="Rectangle 56"/>
          <p:cNvSpPr>
            <a:spLocks noChangeArrowheads="1"/>
          </p:cNvSpPr>
          <p:nvPr/>
        </p:nvSpPr>
        <p:spPr bwMode="auto">
          <a:xfrm>
            <a:off x="5402263" y="5214938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1481" name="Rectangle 57"/>
          <p:cNvSpPr>
            <a:spLocks noChangeArrowheads="1"/>
          </p:cNvSpPr>
          <p:nvPr/>
        </p:nvSpPr>
        <p:spPr bwMode="auto">
          <a:xfrm>
            <a:off x="4819650" y="5214938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1482" name="Rectangle 58"/>
          <p:cNvSpPr>
            <a:spLocks noChangeArrowheads="1"/>
          </p:cNvSpPr>
          <p:nvPr/>
        </p:nvSpPr>
        <p:spPr bwMode="auto">
          <a:xfrm>
            <a:off x="2486025" y="5214938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1483" name="Rectangle 59"/>
          <p:cNvSpPr>
            <a:spLocks noChangeArrowheads="1"/>
          </p:cNvSpPr>
          <p:nvPr/>
        </p:nvSpPr>
        <p:spPr bwMode="auto">
          <a:xfrm>
            <a:off x="3068638" y="5214938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1484" name="Rectangle 60"/>
          <p:cNvSpPr>
            <a:spLocks noChangeArrowheads="1"/>
          </p:cNvSpPr>
          <p:nvPr/>
        </p:nvSpPr>
        <p:spPr bwMode="auto">
          <a:xfrm>
            <a:off x="3652838" y="5214938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1485" name="Rectangle 61"/>
          <p:cNvSpPr>
            <a:spLocks noChangeArrowheads="1"/>
          </p:cNvSpPr>
          <p:nvPr/>
        </p:nvSpPr>
        <p:spPr bwMode="auto">
          <a:xfrm>
            <a:off x="4235450" y="5214938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1486" name="Rectangle 62"/>
          <p:cNvSpPr>
            <a:spLocks noChangeArrowheads="1"/>
          </p:cNvSpPr>
          <p:nvPr/>
        </p:nvSpPr>
        <p:spPr bwMode="auto">
          <a:xfrm>
            <a:off x="1901825" y="5214938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1487" name="Rectangle 63"/>
          <p:cNvSpPr>
            <a:spLocks noChangeArrowheads="1"/>
          </p:cNvSpPr>
          <p:nvPr/>
        </p:nvSpPr>
        <p:spPr bwMode="auto">
          <a:xfrm>
            <a:off x="1319213" y="5214938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1488" name="Rectangle 64"/>
          <p:cNvSpPr>
            <a:spLocks noChangeArrowheads="1"/>
          </p:cNvSpPr>
          <p:nvPr/>
        </p:nvSpPr>
        <p:spPr bwMode="auto">
          <a:xfrm>
            <a:off x="736600" y="5214938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1489" name="Rectangle 65"/>
          <p:cNvSpPr>
            <a:spLocks noChangeArrowheads="1"/>
          </p:cNvSpPr>
          <p:nvPr/>
        </p:nvSpPr>
        <p:spPr bwMode="auto">
          <a:xfrm>
            <a:off x="8902700" y="5884863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1490" name="Rectangle 66"/>
          <p:cNvSpPr>
            <a:spLocks noChangeArrowheads="1"/>
          </p:cNvSpPr>
          <p:nvPr/>
        </p:nvSpPr>
        <p:spPr bwMode="auto">
          <a:xfrm>
            <a:off x="6569075" y="5884863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1491" name="Rectangle 67"/>
          <p:cNvSpPr>
            <a:spLocks noChangeArrowheads="1"/>
          </p:cNvSpPr>
          <p:nvPr/>
        </p:nvSpPr>
        <p:spPr bwMode="auto">
          <a:xfrm>
            <a:off x="7151688" y="5884863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1492" name="Rectangle 68"/>
          <p:cNvSpPr>
            <a:spLocks noChangeArrowheads="1"/>
          </p:cNvSpPr>
          <p:nvPr/>
        </p:nvSpPr>
        <p:spPr bwMode="auto">
          <a:xfrm>
            <a:off x="7735888" y="5884863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1493" name="Rectangle 69"/>
          <p:cNvSpPr>
            <a:spLocks noChangeArrowheads="1"/>
          </p:cNvSpPr>
          <p:nvPr/>
        </p:nvSpPr>
        <p:spPr bwMode="auto">
          <a:xfrm>
            <a:off x="8318500" y="5884863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1494" name="Rectangle 70"/>
          <p:cNvSpPr>
            <a:spLocks noChangeArrowheads="1"/>
          </p:cNvSpPr>
          <p:nvPr/>
        </p:nvSpPr>
        <p:spPr bwMode="auto">
          <a:xfrm>
            <a:off x="5984875" y="5884863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1495" name="Rectangle 71"/>
          <p:cNvSpPr>
            <a:spLocks noChangeArrowheads="1"/>
          </p:cNvSpPr>
          <p:nvPr/>
        </p:nvSpPr>
        <p:spPr bwMode="auto">
          <a:xfrm>
            <a:off x="5402263" y="5884863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1496" name="Rectangle 72"/>
          <p:cNvSpPr>
            <a:spLocks noChangeArrowheads="1"/>
          </p:cNvSpPr>
          <p:nvPr/>
        </p:nvSpPr>
        <p:spPr bwMode="auto">
          <a:xfrm>
            <a:off x="4819650" y="5884863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1497" name="Rectangle 73"/>
          <p:cNvSpPr>
            <a:spLocks noChangeArrowheads="1"/>
          </p:cNvSpPr>
          <p:nvPr/>
        </p:nvSpPr>
        <p:spPr bwMode="auto">
          <a:xfrm>
            <a:off x="2486025" y="5884863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1498" name="Rectangle 74"/>
          <p:cNvSpPr>
            <a:spLocks noChangeArrowheads="1"/>
          </p:cNvSpPr>
          <p:nvPr/>
        </p:nvSpPr>
        <p:spPr bwMode="auto">
          <a:xfrm>
            <a:off x="3068638" y="5884863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1499" name="Rectangle 75"/>
          <p:cNvSpPr>
            <a:spLocks noChangeArrowheads="1"/>
          </p:cNvSpPr>
          <p:nvPr/>
        </p:nvSpPr>
        <p:spPr bwMode="auto">
          <a:xfrm>
            <a:off x="3652838" y="5884863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1500" name="Rectangle 76"/>
          <p:cNvSpPr>
            <a:spLocks noChangeArrowheads="1"/>
          </p:cNvSpPr>
          <p:nvPr/>
        </p:nvSpPr>
        <p:spPr bwMode="auto">
          <a:xfrm>
            <a:off x="4235450" y="5884863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1501" name="Rectangle 77"/>
          <p:cNvSpPr>
            <a:spLocks noChangeArrowheads="1"/>
          </p:cNvSpPr>
          <p:nvPr/>
        </p:nvSpPr>
        <p:spPr bwMode="auto">
          <a:xfrm>
            <a:off x="1901825" y="5884863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1502" name="Rectangle 78"/>
          <p:cNvSpPr>
            <a:spLocks noChangeArrowheads="1"/>
          </p:cNvSpPr>
          <p:nvPr/>
        </p:nvSpPr>
        <p:spPr bwMode="auto">
          <a:xfrm>
            <a:off x="1319213" y="5884863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1503" name="Rectangle 79"/>
          <p:cNvSpPr>
            <a:spLocks noChangeArrowheads="1"/>
          </p:cNvSpPr>
          <p:nvPr/>
        </p:nvSpPr>
        <p:spPr bwMode="auto">
          <a:xfrm>
            <a:off x="736600" y="5884863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1504" name="Rectangle 80"/>
          <p:cNvSpPr>
            <a:spLocks noChangeArrowheads="1"/>
          </p:cNvSpPr>
          <p:nvPr/>
        </p:nvSpPr>
        <p:spPr bwMode="auto">
          <a:xfrm>
            <a:off x="677863" y="5799138"/>
            <a:ext cx="352425" cy="4048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1505" name="Rectangle 81"/>
          <p:cNvSpPr>
            <a:spLocks noChangeArrowheads="1"/>
          </p:cNvSpPr>
          <p:nvPr/>
        </p:nvSpPr>
        <p:spPr bwMode="auto">
          <a:xfrm>
            <a:off x="1260475" y="5799138"/>
            <a:ext cx="352425" cy="4048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1506" name="Rectangle 82"/>
          <p:cNvSpPr>
            <a:spLocks noChangeArrowheads="1"/>
          </p:cNvSpPr>
          <p:nvPr/>
        </p:nvSpPr>
        <p:spPr bwMode="auto">
          <a:xfrm>
            <a:off x="1844675" y="5799138"/>
            <a:ext cx="352425" cy="4048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1507" name="Rectangle 83"/>
          <p:cNvSpPr>
            <a:spLocks noChangeArrowheads="1"/>
          </p:cNvSpPr>
          <p:nvPr/>
        </p:nvSpPr>
        <p:spPr bwMode="auto">
          <a:xfrm>
            <a:off x="2427288" y="5799138"/>
            <a:ext cx="352425" cy="4048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1508" name="Rectangle 84"/>
          <p:cNvSpPr>
            <a:spLocks noChangeArrowheads="1"/>
          </p:cNvSpPr>
          <p:nvPr/>
        </p:nvSpPr>
        <p:spPr bwMode="auto">
          <a:xfrm>
            <a:off x="3595688" y="5799138"/>
            <a:ext cx="352425" cy="4048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1509" name="Rectangle 85"/>
          <p:cNvSpPr>
            <a:spLocks noChangeArrowheads="1"/>
          </p:cNvSpPr>
          <p:nvPr/>
        </p:nvSpPr>
        <p:spPr bwMode="auto">
          <a:xfrm>
            <a:off x="4178300" y="5799138"/>
            <a:ext cx="352425" cy="4048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1510" name="Rectangle 86"/>
          <p:cNvSpPr>
            <a:spLocks noChangeArrowheads="1"/>
          </p:cNvSpPr>
          <p:nvPr/>
        </p:nvSpPr>
        <p:spPr bwMode="auto">
          <a:xfrm>
            <a:off x="4762500" y="5799138"/>
            <a:ext cx="352425" cy="4048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1511" name="Rectangle 87"/>
          <p:cNvSpPr>
            <a:spLocks noChangeArrowheads="1"/>
          </p:cNvSpPr>
          <p:nvPr/>
        </p:nvSpPr>
        <p:spPr bwMode="auto">
          <a:xfrm>
            <a:off x="5346700" y="5799138"/>
            <a:ext cx="352425" cy="4048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1512" name="Rectangle 88"/>
          <p:cNvSpPr>
            <a:spLocks noChangeArrowheads="1"/>
          </p:cNvSpPr>
          <p:nvPr/>
        </p:nvSpPr>
        <p:spPr bwMode="auto">
          <a:xfrm>
            <a:off x="5929313" y="5799138"/>
            <a:ext cx="352425" cy="4048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1513" name="Rectangle 89"/>
          <p:cNvSpPr>
            <a:spLocks noChangeArrowheads="1"/>
          </p:cNvSpPr>
          <p:nvPr/>
        </p:nvSpPr>
        <p:spPr bwMode="auto">
          <a:xfrm>
            <a:off x="6513513" y="5799138"/>
            <a:ext cx="352425" cy="4048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1514" name="Rectangle 90"/>
          <p:cNvSpPr>
            <a:spLocks noChangeArrowheads="1"/>
          </p:cNvSpPr>
          <p:nvPr/>
        </p:nvSpPr>
        <p:spPr bwMode="auto">
          <a:xfrm>
            <a:off x="7097713" y="5799138"/>
            <a:ext cx="352425" cy="4048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1515" name="Rectangle 91"/>
          <p:cNvSpPr>
            <a:spLocks noChangeArrowheads="1"/>
          </p:cNvSpPr>
          <p:nvPr/>
        </p:nvSpPr>
        <p:spPr bwMode="auto">
          <a:xfrm>
            <a:off x="7680325" y="5799138"/>
            <a:ext cx="352425" cy="4048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1516" name="Rectangle 92"/>
          <p:cNvSpPr>
            <a:spLocks noChangeArrowheads="1"/>
          </p:cNvSpPr>
          <p:nvPr/>
        </p:nvSpPr>
        <p:spPr bwMode="auto">
          <a:xfrm>
            <a:off x="8264525" y="5799138"/>
            <a:ext cx="352425" cy="4048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1517" name="Rectangle 93"/>
          <p:cNvSpPr>
            <a:spLocks noChangeArrowheads="1"/>
          </p:cNvSpPr>
          <p:nvPr/>
        </p:nvSpPr>
        <p:spPr bwMode="auto">
          <a:xfrm>
            <a:off x="8848725" y="5799138"/>
            <a:ext cx="352425" cy="4048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1518" name="Rectangle 94"/>
          <p:cNvSpPr>
            <a:spLocks noChangeArrowheads="1"/>
          </p:cNvSpPr>
          <p:nvPr/>
        </p:nvSpPr>
        <p:spPr bwMode="auto">
          <a:xfrm>
            <a:off x="3011488" y="5799138"/>
            <a:ext cx="352425" cy="4048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1519" name="Text Box 95"/>
          <p:cNvSpPr txBox="1">
            <a:spLocks noChangeArrowheads="1"/>
          </p:cNvSpPr>
          <p:nvPr/>
        </p:nvSpPr>
        <p:spPr bwMode="auto">
          <a:xfrm>
            <a:off x="590550" y="1860550"/>
            <a:ext cx="31559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latin typeface="Helvetica" pitchFamily="34" charset="0"/>
              </a:rPr>
              <a:t>Layout of blocks on disk</a:t>
            </a:r>
          </a:p>
        </p:txBody>
      </p:sp>
      <p:sp>
        <p:nvSpPr>
          <p:cNvPr id="231520" name="Text Box 96"/>
          <p:cNvSpPr txBox="1">
            <a:spLocks noChangeArrowheads="1"/>
          </p:cNvSpPr>
          <p:nvPr/>
        </p:nvSpPr>
        <p:spPr bwMode="auto">
          <a:xfrm>
            <a:off x="2655888" y="6232525"/>
            <a:ext cx="38322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latin typeface="Helvetica" pitchFamily="34" charset="0"/>
              </a:rPr>
              <a:t>Layout of blocks on the image</a:t>
            </a:r>
          </a:p>
        </p:txBody>
      </p:sp>
      <p:sp>
        <p:nvSpPr>
          <p:cNvPr id="231521" name="Text Box 97"/>
          <p:cNvSpPr txBox="1">
            <a:spLocks noChangeArrowheads="1"/>
          </p:cNvSpPr>
          <p:nvPr/>
        </p:nvSpPr>
        <p:spPr bwMode="auto">
          <a:xfrm>
            <a:off x="409575" y="3711575"/>
            <a:ext cx="406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b="1">
                <a:solidFill>
                  <a:srgbClr xmlns:mc="http://schemas.openxmlformats.org/markup-compatibility/2006" xmlns:a14="http://schemas.microsoft.com/office/drawing/2010/main" val="000000" mc:Ignorable="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231522" name="Text Box 98"/>
          <p:cNvSpPr txBox="1">
            <a:spLocks noChangeArrowheads="1"/>
          </p:cNvSpPr>
          <p:nvPr/>
        </p:nvSpPr>
        <p:spPr bwMode="auto">
          <a:xfrm>
            <a:off x="409575" y="4403725"/>
            <a:ext cx="406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b="1">
                <a:solidFill>
                  <a:srgbClr xmlns:mc="http://schemas.openxmlformats.org/markup-compatibility/2006" xmlns:a14="http://schemas.microsoft.com/office/drawing/2010/main" val="000000" mc:Ignorable="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231523" name="Text Box 99"/>
          <p:cNvSpPr txBox="1">
            <a:spLocks noChangeArrowheads="1"/>
          </p:cNvSpPr>
          <p:nvPr/>
        </p:nvSpPr>
        <p:spPr bwMode="auto">
          <a:xfrm>
            <a:off x="409575" y="5073650"/>
            <a:ext cx="406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b="1">
                <a:solidFill>
                  <a:srgbClr xmlns:mc="http://schemas.openxmlformats.org/markup-compatibility/2006" xmlns:a14="http://schemas.microsoft.com/office/drawing/2010/main" val="000000" mc:Ignorable=""/>
                </a:solidFill>
                <a:latin typeface="Courier New" pitchFamily="49" charset="0"/>
              </a:rPr>
              <a:t>2</a:t>
            </a:r>
          </a:p>
        </p:txBody>
      </p:sp>
      <p:sp>
        <p:nvSpPr>
          <p:cNvPr id="231524" name="Text Box 100"/>
          <p:cNvSpPr txBox="1">
            <a:spLocks noChangeArrowheads="1"/>
          </p:cNvSpPr>
          <p:nvPr/>
        </p:nvSpPr>
        <p:spPr bwMode="auto">
          <a:xfrm>
            <a:off x="409575" y="5699125"/>
            <a:ext cx="406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b="1">
                <a:solidFill>
                  <a:srgbClr xmlns:mc="http://schemas.openxmlformats.org/markup-compatibility/2006" xmlns:a14="http://schemas.microsoft.com/office/drawing/2010/main" val="000000" mc:Ignorable=""/>
                </a:solidFill>
                <a:latin typeface="Courier New" pitchFamily="49" charset="0"/>
              </a:rPr>
              <a:t>3</a:t>
            </a:r>
          </a:p>
        </p:txBody>
      </p:sp>
      <p:grpSp>
        <p:nvGrpSpPr>
          <p:cNvPr id="3" name="Group 101"/>
          <p:cNvGrpSpPr>
            <a:grpSpLocks/>
          </p:cNvGrpSpPr>
          <p:nvPr/>
        </p:nvGrpSpPr>
        <p:grpSpPr bwMode="auto">
          <a:xfrm>
            <a:off x="650875" y="2400300"/>
            <a:ext cx="16335375" cy="538163"/>
            <a:chOff x="188" y="3574"/>
            <a:chExt cx="10072" cy="292"/>
          </a:xfrm>
        </p:grpSpPr>
        <p:grpSp>
          <p:nvGrpSpPr>
            <p:cNvPr id="4" name="Group 102"/>
            <p:cNvGrpSpPr>
              <a:grpSpLocks/>
            </p:cNvGrpSpPr>
            <p:nvPr/>
          </p:nvGrpSpPr>
          <p:grpSpPr bwMode="auto">
            <a:xfrm>
              <a:off x="188" y="3574"/>
              <a:ext cx="5036" cy="282"/>
              <a:chOff x="186" y="3574"/>
              <a:chExt cx="5036" cy="282"/>
            </a:xfrm>
          </p:grpSpPr>
          <p:grpSp>
            <p:nvGrpSpPr>
              <p:cNvPr id="5" name="Group 103"/>
              <p:cNvGrpSpPr>
                <a:grpSpLocks/>
              </p:cNvGrpSpPr>
              <p:nvPr/>
            </p:nvGrpSpPr>
            <p:grpSpPr bwMode="auto">
              <a:xfrm>
                <a:off x="186" y="3574"/>
                <a:ext cx="2518" cy="282"/>
                <a:chOff x="176" y="3574"/>
                <a:chExt cx="2518" cy="282"/>
              </a:xfrm>
            </p:grpSpPr>
            <p:grpSp>
              <p:nvGrpSpPr>
                <p:cNvPr id="6" name="Group 104"/>
                <p:cNvGrpSpPr>
                  <a:grpSpLocks/>
                </p:cNvGrpSpPr>
                <p:nvPr/>
              </p:nvGrpSpPr>
              <p:grpSpPr bwMode="auto">
                <a:xfrm>
                  <a:off x="176" y="3574"/>
                  <a:ext cx="1259" cy="282"/>
                  <a:chOff x="0" y="3554"/>
                  <a:chExt cx="6547" cy="302"/>
                </a:xfrm>
              </p:grpSpPr>
              <p:sp>
                <p:nvSpPr>
                  <p:cNvPr id="231529" name="Rectangle 105"/>
                  <p:cNvSpPr>
                    <a:spLocks noChangeArrowheads="1"/>
                  </p:cNvSpPr>
                  <p:nvPr/>
                </p:nvSpPr>
                <p:spPr bwMode="auto">
                  <a:xfrm>
                    <a:off x="2958" y="3554"/>
                    <a:ext cx="2954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1530" name="Rectangle 106"/>
                  <p:cNvSpPr>
                    <a:spLocks noChangeArrowheads="1"/>
                  </p:cNvSpPr>
                  <p:nvPr/>
                </p:nvSpPr>
                <p:spPr bwMode="auto">
                  <a:xfrm>
                    <a:off x="1269" y="3554"/>
                    <a:ext cx="1687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1531" name="Rectangle 107"/>
                  <p:cNvSpPr>
                    <a:spLocks noChangeArrowheads="1"/>
                  </p:cNvSpPr>
                  <p:nvPr/>
                </p:nvSpPr>
                <p:spPr bwMode="auto">
                  <a:xfrm>
                    <a:off x="422" y="3554"/>
                    <a:ext cx="845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1532" name="Rectangle 108"/>
                  <p:cNvSpPr>
                    <a:spLocks noChangeArrowheads="1"/>
                  </p:cNvSpPr>
                  <p:nvPr/>
                </p:nvSpPr>
                <p:spPr bwMode="auto">
                  <a:xfrm>
                    <a:off x="0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1533" name="Rectangle 109"/>
                  <p:cNvSpPr>
                    <a:spLocks noChangeArrowheads="1"/>
                  </p:cNvSpPr>
                  <p:nvPr/>
                </p:nvSpPr>
                <p:spPr bwMode="auto">
                  <a:xfrm>
                    <a:off x="5912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534" name="Rectangle 110"/>
                  <p:cNvSpPr>
                    <a:spLocks noChangeArrowheads="1"/>
                  </p:cNvSpPr>
                  <p:nvPr/>
                </p:nvSpPr>
                <p:spPr bwMode="auto">
                  <a:xfrm>
                    <a:off x="5489" y="3554"/>
                    <a:ext cx="423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535" name="Rectangle 111"/>
                  <p:cNvSpPr>
                    <a:spLocks noChangeArrowheads="1"/>
                  </p:cNvSpPr>
                  <p:nvPr/>
                </p:nvSpPr>
                <p:spPr bwMode="auto">
                  <a:xfrm>
                    <a:off x="5067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536" name="Rectangle 112"/>
                  <p:cNvSpPr>
                    <a:spLocks noChangeArrowheads="1"/>
                  </p:cNvSpPr>
                  <p:nvPr/>
                </p:nvSpPr>
                <p:spPr bwMode="auto">
                  <a:xfrm>
                    <a:off x="4645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537" name="Rectangle 113"/>
                  <p:cNvSpPr>
                    <a:spLocks noChangeArrowheads="1"/>
                  </p:cNvSpPr>
                  <p:nvPr/>
                </p:nvSpPr>
                <p:spPr bwMode="auto">
                  <a:xfrm>
                    <a:off x="4223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538" name="Rectangle 114"/>
                  <p:cNvSpPr>
                    <a:spLocks noChangeArrowheads="1"/>
                  </p:cNvSpPr>
                  <p:nvPr/>
                </p:nvSpPr>
                <p:spPr bwMode="auto">
                  <a:xfrm>
                    <a:off x="3800" y="3554"/>
                    <a:ext cx="423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539" name="Rectangle 115"/>
                  <p:cNvSpPr>
                    <a:spLocks noChangeArrowheads="1"/>
                  </p:cNvSpPr>
                  <p:nvPr/>
                </p:nvSpPr>
                <p:spPr bwMode="auto">
                  <a:xfrm>
                    <a:off x="3378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540" name="Rectangle 116"/>
                  <p:cNvSpPr>
                    <a:spLocks noChangeArrowheads="1"/>
                  </p:cNvSpPr>
                  <p:nvPr/>
                </p:nvSpPr>
                <p:spPr bwMode="auto">
                  <a:xfrm>
                    <a:off x="2956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541" name="Rectangle 117"/>
                  <p:cNvSpPr>
                    <a:spLocks noChangeArrowheads="1"/>
                  </p:cNvSpPr>
                  <p:nvPr/>
                </p:nvSpPr>
                <p:spPr bwMode="auto">
                  <a:xfrm>
                    <a:off x="2534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542" name="Rectangle 118"/>
                  <p:cNvSpPr>
                    <a:spLocks noChangeArrowheads="1"/>
                  </p:cNvSpPr>
                  <p:nvPr/>
                </p:nvSpPr>
                <p:spPr bwMode="auto">
                  <a:xfrm>
                    <a:off x="2111" y="3554"/>
                    <a:ext cx="423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543" name="Rectangle 119"/>
                  <p:cNvSpPr>
                    <a:spLocks noChangeArrowheads="1"/>
                  </p:cNvSpPr>
                  <p:nvPr/>
                </p:nvSpPr>
                <p:spPr bwMode="auto">
                  <a:xfrm>
                    <a:off x="1689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544" name="Rectangle 120"/>
                  <p:cNvSpPr>
                    <a:spLocks noChangeArrowheads="1"/>
                  </p:cNvSpPr>
                  <p:nvPr/>
                </p:nvSpPr>
                <p:spPr bwMode="auto">
                  <a:xfrm>
                    <a:off x="1267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545" name="Rectangle 121"/>
                  <p:cNvSpPr>
                    <a:spLocks noChangeArrowheads="1"/>
                  </p:cNvSpPr>
                  <p:nvPr/>
                </p:nvSpPr>
                <p:spPr bwMode="auto">
                  <a:xfrm>
                    <a:off x="845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546" name="Rectangle 122"/>
                  <p:cNvSpPr>
                    <a:spLocks noChangeArrowheads="1"/>
                  </p:cNvSpPr>
                  <p:nvPr/>
                </p:nvSpPr>
                <p:spPr bwMode="auto">
                  <a:xfrm>
                    <a:off x="422" y="3554"/>
                    <a:ext cx="423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547" name="Rectangle 123"/>
                  <p:cNvSpPr>
                    <a:spLocks noChangeArrowheads="1"/>
                  </p:cNvSpPr>
                  <p:nvPr/>
                </p:nvSpPr>
                <p:spPr bwMode="auto">
                  <a:xfrm>
                    <a:off x="0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548" name="Line 124"/>
                  <p:cNvSpPr>
                    <a:spLocks noChangeShapeType="1"/>
                  </p:cNvSpPr>
                  <p:nvPr/>
                </p:nvSpPr>
                <p:spPr bwMode="auto">
                  <a:xfrm>
                    <a:off x="0" y="3554"/>
                    <a:ext cx="6334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549" name="Line 125"/>
                  <p:cNvSpPr>
                    <a:spLocks noChangeShapeType="1"/>
                  </p:cNvSpPr>
                  <p:nvPr/>
                </p:nvSpPr>
                <p:spPr bwMode="auto">
                  <a:xfrm>
                    <a:off x="0" y="3856"/>
                    <a:ext cx="6334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550" name="Line 126"/>
                  <p:cNvSpPr>
                    <a:spLocks noChangeShapeType="1"/>
                  </p:cNvSpPr>
                  <p:nvPr/>
                </p:nvSpPr>
                <p:spPr bwMode="auto">
                  <a:xfrm>
                    <a:off x="0" y="3554"/>
                    <a:ext cx="0" cy="302"/>
                  </a:xfrm>
                  <a:prstGeom prst="line">
                    <a:avLst/>
                  </a:prstGeom>
                  <a:noFill/>
                  <a:ln w="12700" cap="sq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551" name="Line 127"/>
                  <p:cNvSpPr>
                    <a:spLocks noChangeShapeType="1"/>
                  </p:cNvSpPr>
                  <p:nvPr/>
                </p:nvSpPr>
                <p:spPr bwMode="auto">
                  <a:xfrm>
                    <a:off x="422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552" name="Line 128"/>
                  <p:cNvSpPr>
                    <a:spLocks noChangeShapeType="1"/>
                  </p:cNvSpPr>
                  <p:nvPr/>
                </p:nvSpPr>
                <p:spPr bwMode="auto">
                  <a:xfrm>
                    <a:off x="845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553" name="Line 129"/>
                  <p:cNvSpPr>
                    <a:spLocks noChangeShapeType="1"/>
                  </p:cNvSpPr>
                  <p:nvPr/>
                </p:nvSpPr>
                <p:spPr bwMode="auto">
                  <a:xfrm>
                    <a:off x="1267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554" name="Line 130"/>
                  <p:cNvSpPr>
                    <a:spLocks noChangeShapeType="1"/>
                  </p:cNvSpPr>
                  <p:nvPr/>
                </p:nvSpPr>
                <p:spPr bwMode="auto">
                  <a:xfrm>
                    <a:off x="1689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555" name="Line 131"/>
                  <p:cNvSpPr>
                    <a:spLocks noChangeShapeType="1"/>
                  </p:cNvSpPr>
                  <p:nvPr/>
                </p:nvSpPr>
                <p:spPr bwMode="auto">
                  <a:xfrm>
                    <a:off x="2111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556" name="Line 132"/>
                  <p:cNvSpPr>
                    <a:spLocks noChangeShapeType="1"/>
                  </p:cNvSpPr>
                  <p:nvPr/>
                </p:nvSpPr>
                <p:spPr bwMode="auto">
                  <a:xfrm>
                    <a:off x="2534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557" name="Line 133"/>
                  <p:cNvSpPr>
                    <a:spLocks noChangeShapeType="1"/>
                  </p:cNvSpPr>
                  <p:nvPr/>
                </p:nvSpPr>
                <p:spPr bwMode="auto">
                  <a:xfrm>
                    <a:off x="2956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558" name="Line 134"/>
                  <p:cNvSpPr>
                    <a:spLocks noChangeShapeType="1"/>
                  </p:cNvSpPr>
                  <p:nvPr/>
                </p:nvSpPr>
                <p:spPr bwMode="auto">
                  <a:xfrm>
                    <a:off x="3378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559" name="Line 135"/>
                  <p:cNvSpPr>
                    <a:spLocks noChangeShapeType="1"/>
                  </p:cNvSpPr>
                  <p:nvPr/>
                </p:nvSpPr>
                <p:spPr bwMode="auto">
                  <a:xfrm>
                    <a:off x="3800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560" name="Line 136"/>
                  <p:cNvSpPr>
                    <a:spLocks noChangeShapeType="1"/>
                  </p:cNvSpPr>
                  <p:nvPr/>
                </p:nvSpPr>
                <p:spPr bwMode="auto">
                  <a:xfrm>
                    <a:off x="4223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561" name="Line 137"/>
                  <p:cNvSpPr>
                    <a:spLocks noChangeShapeType="1"/>
                  </p:cNvSpPr>
                  <p:nvPr/>
                </p:nvSpPr>
                <p:spPr bwMode="auto">
                  <a:xfrm>
                    <a:off x="4645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562" name="Line 138"/>
                  <p:cNvSpPr>
                    <a:spLocks noChangeShapeType="1"/>
                  </p:cNvSpPr>
                  <p:nvPr/>
                </p:nvSpPr>
                <p:spPr bwMode="auto">
                  <a:xfrm>
                    <a:off x="5067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563" name="Line 139"/>
                  <p:cNvSpPr>
                    <a:spLocks noChangeShapeType="1"/>
                  </p:cNvSpPr>
                  <p:nvPr/>
                </p:nvSpPr>
                <p:spPr bwMode="auto">
                  <a:xfrm>
                    <a:off x="5489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564" name="Line 140"/>
                  <p:cNvSpPr>
                    <a:spLocks noChangeShapeType="1"/>
                  </p:cNvSpPr>
                  <p:nvPr/>
                </p:nvSpPr>
                <p:spPr bwMode="auto">
                  <a:xfrm>
                    <a:off x="5912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565" name="Line 141"/>
                  <p:cNvSpPr>
                    <a:spLocks noChangeShapeType="1"/>
                  </p:cNvSpPr>
                  <p:nvPr/>
                </p:nvSpPr>
                <p:spPr bwMode="auto">
                  <a:xfrm>
                    <a:off x="6334" y="3554"/>
                    <a:ext cx="0" cy="302"/>
                  </a:xfrm>
                  <a:prstGeom prst="line">
                    <a:avLst/>
                  </a:prstGeom>
                  <a:noFill/>
                  <a:ln w="12700" cap="sq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7" name="Group 142"/>
                  <p:cNvGrpSpPr>
                    <a:grpSpLocks/>
                  </p:cNvGrpSpPr>
                  <p:nvPr/>
                </p:nvGrpSpPr>
                <p:grpSpPr bwMode="auto">
                  <a:xfrm>
                    <a:off x="213" y="3554"/>
                    <a:ext cx="6334" cy="302"/>
                    <a:chOff x="148" y="1309"/>
                    <a:chExt cx="6334" cy="302"/>
                  </a:xfrm>
                </p:grpSpPr>
                <p:sp>
                  <p:nvSpPr>
                    <p:cNvPr id="231567" name="Rectangle 1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0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568" name="Rectangle 1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37" y="1309"/>
                      <a:ext cx="423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569" name="Rectangle 1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15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570" name="Rectangle 1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93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571" name="Rectangle 1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71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572" name="Rectangle 14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48" y="1309"/>
                      <a:ext cx="423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573" name="Rectangle 1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26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574" name="Rectangle 1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04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575" name="Rectangle 1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82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576" name="Rectangle 1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59" y="1309"/>
                      <a:ext cx="423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577" name="Rectangle 1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37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578" name="Rectangle 15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15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579" name="Rectangle 15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93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580" name="Rectangle 1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70" y="1309"/>
                      <a:ext cx="423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581" name="Rectangle 1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582" name="Line 15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" y="1309"/>
                      <a:ext cx="6334" cy="0"/>
                    </a:xfrm>
                    <a:prstGeom prst="line">
                      <a:avLst/>
                    </a:prstGeom>
                    <a:noFill/>
                    <a:ln w="12700" cap="sq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583" name="Line 15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" y="1611"/>
                      <a:ext cx="6334" cy="0"/>
                    </a:xfrm>
                    <a:prstGeom prst="line">
                      <a:avLst/>
                    </a:prstGeom>
                    <a:noFill/>
                    <a:ln w="12700" cap="sq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584" name="Line 16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" y="1309"/>
                      <a:ext cx="0" cy="302"/>
                    </a:xfrm>
                    <a:prstGeom prst="line">
                      <a:avLst/>
                    </a:prstGeom>
                    <a:noFill/>
                    <a:ln w="12700" cap="sq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585" name="Line 16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0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586" name="Line 16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93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587" name="Line 16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15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588" name="Line 16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37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589" name="Line 16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59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590" name="Line 1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82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591" name="Line 16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04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592" name="Line 16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26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593" name="Line 16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48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594" name="Line 17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71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595" name="Line 17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793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596" name="Line 17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15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597" name="Line 17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637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598" name="Line 17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060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599" name="Line 17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82" y="1309"/>
                      <a:ext cx="0" cy="302"/>
                    </a:xfrm>
                    <a:prstGeom prst="line">
                      <a:avLst/>
                    </a:prstGeom>
                    <a:noFill/>
                    <a:ln w="12700" cap="sq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8" name="Group 176"/>
                <p:cNvGrpSpPr>
                  <a:grpSpLocks/>
                </p:cNvGrpSpPr>
                <p:nvPr/>
              </p:nvGrpSpPr>
              <p:grpSpPr bwMode="auto">
                <a:xfrm flipH="1">
                  <a:off x="1435" y="3574"/>
                  <a:ext cx="1259" cy="282"/>
                  <a:chOff x="0" y="3554"/>
                  <a:chExt cx="6547" cy="302"/>
                </a:xfrm>
              </p:grpSpPr>
              <p:sp>
                <p:nvSpPr>
                  <p:cNvPr id="231601" name="Rectangle 177"/>
                  <p:cNvSpPr>
                    <a:spLocks noChangeArrowheads="1"/>
                  </p:cNvSpPr>
                  <p:nvPr/>
                </p:nvSpPr>
                <p:spPr bwMode="auto">
                  <a:xfrm>
                    <a:off x="2958" y="3554"/>
                    <a:ext cx="2954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1602" name="Rectangle 178"/>
                  <p:cNvSpPr>
                    <a:spLocks noChangeArrowheads="1"/>
                  </p:cNvSpPr>
                  <p:nvPr/>
                </p:nvSpPr>
                <p:spPr bwMode="auto">
                  <a:xfrm>
                    <a:off x="1269" y="3554"/>
                    <a:ext cx="1687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1603" name="Rectangle 179"/>
                  <p:cNvSpPr>
                    <a:spLocks noChangeArrowheads="1"/>
                  </p:cNvSpPr>
                  <p:nvPr/>
                </p:nvSpPr>
                <p:spPr bwMode="auto">
                  <a:xfrm>
                    <a:off x="422" y="3554"/>
                    <a:ext cx="845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1604" name="Rectangle 18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1605" name="Rectangle 181"/>
                  <p:cNvSpPr>
                    <a:spLocks noChangeArrowheads="1"/>
                  </p:cNvSpPr>
                  <p:nvPr/>
                </p:nvSpPr>
                <p:spPr bwMode="auto">
                  <a:xfrm>
                    <a:off x="5912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606" name="Rectangle 182"/>
                  <p:cNvSpPr>
                    <a:spLocks noChangeArrowheads="1"/>
                  </p:cNvSpPr>
                  <p:nvPr/>
                </p:nvSpPr>
                <p:spPr bwMode="auto">
                  <a:xfrm>
                    <a:off x="5489" y="3554"/>
                    <a:ext cx="423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607" name="Rectangle 183"/>
                  <p:cNvSpPr>
                    <a:spLocks noChangeArrowheads="1"/>
                  </p:cNvSpPr>
                  <p:nvPr/>
                </p:nvSpPr>
                <p:spPr bwMode="auto">
                  <a:xfrm>
                    <a:off x="5067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608" name="Rectangle 184"/>
                  <p:cNvSpPr>
                    <a:spLocks noChangeArrowheads="1"/>
                  </p:cNvSpPr>
                  <p:nvPr/>
                </p:nvSpPr>
                <p:spPr bwMode="auto">
                  <a:xfrm>
                    <a:off x="4645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609" name="Rectangle 185"/>
                  <p:cNvSpPr>
                    <a:spLocks noChangeArrowheads="1"/>
                  </p:cNvSpPr>
                  <p:nvPr/>
                </p:nvSpPr>
                <p:spPr bwMode="auto">
                  <a:xfrm>
                    <a:off x="4223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610" name="Rectangle 186"/>
                  <p:cNvSpPr>
                    <a:spLocks noChangeArrowheads="1"/>
                  </p:cNvSpPr>
                  <p:nvPr/>
                </p:nvSpPr>
                <p:spPr bwMode="auto">
                  <a:xfrm>
                    <a:off x="3800" y="3554"/>
                    <a:ext cx="423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611" name="Rectangle 187"/>
                  <p:cNvSpPr>
                    <a:spLocks noChangeArrowheads="1"/>
                  </p:cNvSpPr>
                  <p:nvPr/>
                </p:nvSpPr>
                <p:spPr bwMode="auto">
                  <a:xfrm>
                    <a:off x="3378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612" name="Rectangle 188"/>
                  <p:cNvSpPr>
                    <a:spLocks noChangeArrowheads="1"/>
                  </p:cNvSpPr>
                  <p:nvPr/>
                </p:nvSpPr>
                <p:spPr bwMode="auto">
                  <a:xfrm>
                    <a:off x="2956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613" name="Rectangle 189"/>
                  <p:cNvSpPr>
                    <a:spLocks noChangeArrowheads="1"/>
                  </p:cNvSpPr>
                  <p:nvPr/>
                </p:nvSpPr>
                <p:spPr bwMode="auto">
                  <a:xfrm>
                    <a:off x="2534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614" name="Rectangle 190"/>
                  <p:cNvSpPr>
                    <a:spLocks noChangeArrowheads="1"/>
                  </p:cNvSpPr>
                  <p:nvPr/>
                </p:nvSpPr>
                <p:spPr bwMode="auto">
                  <a:xfrm>
                    <a:off x="2111" y="3554"/>
                    <a:ext cx="423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615" name="Rectangle 191"/>
                  <p:cNvSpPr>
                    <a:spLocks noChangeArrowheads="1"/>
                  </p:cNvSpPr>
                  <p:nvPr/>
                </p:nvSpPr>
                <p:spPr bwMode="auto">
                  <a:xfrm>
                    <a:off x="1689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616" name="Rectangle 192"/>
                  <p:cNvSpPr>
                    <a:spLocks noChangeArrowheads="1"/>
                  </p:cNvSpPr>
                  <p:nvPr/>
                </p:nvSpPr>
                <p:spPr bwMode="auto">
                  <a:xfrm>
                    <a:off x="1267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617" name="Rectangle 193"/>
                  <p:cNvSpPr>
                    <a:spLocks noChangeArrowheads="1"/>
                  </p:cNvSpPr>
                  <p:nvPr/>
                </p:nvSpPr>
                <p:spPr bwMode="auto">
                  <a:xfrm>
                    <a:off x="845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618" name="Rectangle 194"/>
                  <p:cNvSpPr>
                    <a:spLocks noChangeArrowheads="1"/>
                  </p:cNvSpPr>
                  <p:nvPr/>
                </p:nvSpPr>
                <p:spPr bwMode="auto">
                  <a:xfrm>
                    <a:off x="422" y="3554"/>
                    <a:ext cx="423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619" name="Rectangle 195"/>
                  <p:cNvSpPr>
                    <a:spLocks noChangeArrowheads="1"/>
                  </p:cNvSpPr>
                  <p:nvPr/>
                </p:nvSpPr>
                <p:spPr bwMode="auto">
                  <a:xfrm>
                    <a:off x="0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620" name="Line 196"/>
                  <p:cNvSpPr>
                    <a:spLocks noChangeShapeType="1"/>
                  </p:cNvSpPr>
                  <p:nvPr/>
                </p:nvSpPr>
                <p:spPr bwMode="auto">
                  <a:xfrm>
                    <a:off x="0" y="3554"/>
                    <a:ext cx="6334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621" name="Line 197"/>
                  <p:cNvSpPr>
                    <a:spLocks noChangeShapeType="1"/>
                  </p:cNvSpPr>
                  <p:nvPr/>
                </p:nvSpPr>
                <p:spPr bwMode="auto">
                  <a:xfrm>
                    <a:off x="0" y="3856"/>
                    <a:ext cx="6334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622" name="Line 198"/>
                  <p:cNvSpPr>
                    <a:spLocks noChangeShapeType="1"/>
                  </p:cNvSpPr>
                  <p:nvPr/>
                </p:nvSpPr>
                <p:spPr bwMode="auto">
                  <a:xfrm>
                    <a:off x="0" y="3554"/>
                    <a:ext cx="0" cy="302"/>
                  </a:xfrm>
                  <a:prstGeom prst="line">
                    <a:avLst/>
                  </a:prstGeom>
                  <a:noFill/>
                  <a:ln w="12700" cap="sq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623" name="Line 199"/>
                  <p:cNvSpPr>
                    <a:spLocks noChangeShapeType="1"/>
                  </p:cNvSpPr>
                  <p:nvPr/>
                </p:nvSpPr>
                <p:spPr bwMode="auto">
                  <a:xfrm>
                    <a:off x="422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624" name="Line 200"/>
                  <p:cNvSpPr>
                    <a:spLocks noChangeShapeType="1"/>
                  </p:cNvSpPr>
                  <p:nvPr/>
                </p:nvSpPr>
                <p:spPr bwMode="auto">
                  <a:xfrm>
                    <a:off x="845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625" name="Line 201"/>
                  <p:cNvSpPr>
                    <a:spLocks noChangeShapeType="1"/>
                  </p:cNvSpPr>
                  <p:nvPr/>
                </p:nvSpPr>
                <p:spPr bwMode="auto">
                  <a:xfrm>
                    <a:off x="1267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626" name="Line 202"/>
                  <p:cNvSpPr>
                    <a:spLocks noChangeShapeType="1"/>
                  </p:cNvSpPr>
                  <p:nvPr/>
                </p:nvSpPr>
                <p:spPr bwMode="auto">
                  <a:xfrm>
                    <a:off x="1689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627" name="Line 203"/>
                  <p:cNvSpPr>
                    <a:spLocks noChangeShapeType="1"/>
                  </p:cNvSpPr>
                  <p:nvPr/>
                </p:nvSpPr>
                <p:spPr bwMode="auto">
                  <a:xfrm>
                    <a:off x="2111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628" name="Line 204"/>
                  <p:cNvSpPr>
                    <a:spLocks noChangeShapeType="1"/>
                  </p:cNvSpPr>
                  <p:nvPr/>
                </p:nvSpPr>
                <p:spPr bwMode="auto">
                  <a:xfrm>
                    <a:off x="2534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629" name="Line 205"/>
                  <p:cNvSpPr>
                    <a:spLocks noChangeShapeType="1"/>
                  </p:cNvSpPr>
                  <p:nvPr/>
                </p:nvSpPr>
                <p:spPr bwMode="auto">
                  <a:xfrm>
                    <a:off x="2956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630" name="Line 206"/>
                  <p:cNvSpPr>
                    <a:spLocks noChangeShapeType="1"/>
                  </p:cNvSpPr>
                  <p:nvPr/>
                </p:nvSpPr>
                <p:spPr bwMode="auto">
                  <a:xfrm>
                    <a:off x="3378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631" name="Line 207"/>
                  <p:cNvSpPr>
                    <a:spLocks noChangeShapeType="1"/>
                  </p:cNvSpPr>
                  <p:nvPr/>
                </p:nvSpPr>
                <p:spPr bwMode="auto">
                  <a:xfrm>
                    <a:off x="3800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632" name="Line 208"/>
                  <p:cNvSpPr>
                    <a:spLocks noChangeShapeType="1"/>
                  </p:cNvSpPr>
                  <p:nvPr/>
                </p:nvSpPr>
                <p:spPr bwMode="auto">
                  <a:xfrm>
                    <a:off x="4223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633" name="Line 209"/>
                  <p:cNvSpPr>
                    <a:spLocks noChangeShapeType="1"/>
                  </p:cNvSpPr>
                  <p:nvPr/>
                </p:nvSpPr>
                <p:spPr bwMode="auto">
                  <a:xfrm>
                    <a:off x="4645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634" name="Line 210"/>
                  <p:cNvSpPr>
                    <a:spLocks noChangeShapeType="1"/>
                  </p:cNvSpPr>
                  <p:nvPr/>
                </p:nvSpPr>
                <p:spPr bwMode="auto">
                  <a:xfrm>
                    <a:off x="5067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635" name="Line 211"/>
                  <p:cNvSpPr>
                    <a:spLocks noChangeShapeType="1"/>
                  </p:cNvSpPr>
                  <p:nvPr/>
                </p:nvSpPr>
                <p:spPr bwMode="auto">
                  <a:xfrm>
                    <a:off x="5489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636" name="Line 212"/>
                  <p:cNvSpPr>
                    <a:spLocks noChangeShapeType="1"/>
                  </p:cNvSpPr>
                  <p:nvPr/>
                </p:nvSpPr>
                <p:spPr bwMode="auto">
                  <a:xfrm>
                    <a:off x="5912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637" name="Line 213"/>
                  <p:cNvSpPr>
                    <a:spLocks noChangeShapeType="1"/>
                  </p:cNvSpPr>
                  <p:nvPr/>
                </p:nvSpPr>
                <p:spPr bwMode="auto">
                  <a:xfrm>
                    <a:off x="6334" y="3554"/>
                    <a:ext cx="0" cy="302"/>
                  </a:xfrm>
                  <a:prstGeom prst="line">
                    <a:avLst/>
                  </a:prstGeom>
                  <a:noFill/>
                  <a:ln w="12700" cap="sq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9" name="Group 214"/>
                  <p:cNvGrpSpPr>
                    <a:grpSpLocks/>
                  </p:cNvGrpSpPr>
                  <p:nvPr/>
                </p:nvGrpSpPr>
                <p:grpSpPr bwMode="auto">
                  <a:xfrm>
                    <a:off x="213" y="3554"/>
                    <a:ext cx="6334" cy="302"/>
                    <a:chOff x="148" y="1309"/>
                    <a:chExt cx="6334" cy="302"/>
                  </a:xfrm>
                </p:grpSpPr>
                <p:sp>
                  <p:nvSpPr>
                    <p:cNvPr id="231639" name="Rectangle 2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0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640" name="Rectangle 2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37" y="1309"/>
                      <a:ext cx="423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641" name="Rectangle 2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15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642" name="Rectangle 2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93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643" name="Rectangle 2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71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644" name="Rectangle 2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48" y="1309"/>
                      <a:ext cx="423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645" name="Rectangle 2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26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646" name="Rectangle 2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04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647" name="Rectangle 2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82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648" name="Rectangle 2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59" y="1309"/>
                      <a:ext cx="423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649" name="Rectangle 2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37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650" name="Rectangle 2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15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651" name="Rectangle 2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93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652" name="Rectangle 2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70" y="1309"/>
                      <a:ext cx="423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653" name="Rectangle 2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654" name="Line 23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" y="1309"/>
                      <a:ext cx="6334" cy="0"/>
                    </a:xfrm>
                    <a:prstGeom prst="line">
                      <a:avLst/>
                    </a:prstGeom>
                    <a:noFill/>
                    <a:ln w="12700" cap="sq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655" name="Line 2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" y="1611"/>
                      <a:ext cx="6334" cy="0"/>
                    </a:xfrm>
                    <a:prstGeom prst="line">
                      <a:avLst/>
                    </a:prstGeom>
                    <a:noFill/>
                    <a:ln w="12700" cap="sq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656" name="Line 23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" y="1309"/>
                      <a:ext cx="0" cy="302"/>
                    </a:xfrm>
                    <a:prstGeom prst="line">
                      <a:avLst/>
                    </a:prstGeom>
                    <a:noFill/>
                    <a:ln w="12700" cap="sq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657" name="Line 2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0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658" name="Line 2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93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659" name="Line 23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15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660" name="Line 23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37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661" name="Line 23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59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662" name="Line 23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82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663" name="Line 2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04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664" name="Line 2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26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665" name="Line 24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48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666" name="Line 24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71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667" name="Line 24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793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668" name="Line 24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15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669" name="Line 24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637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670" name="Line 24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060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671" name="Line 24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82" y="1309"/>
                      <a:ext cx="0" cy="302"/>
                    </a:xfrm>
                    <a:prstGeom prst="line">
                      <a:avLst/>
                    </a:prstGeom>
                    <a:noFill/>
                    <a:ln w="12700" cap="sq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10" name="Group 248"/>
              <p:cNvGrpSpPr>
                <a:grpSpLocks/>
              </p:cNvGrpSpPr>
              <p:nvPr/>
            </p:nvGrpSpPr>
            <p:grpSpPr bwMode="auto">
              <a:xfrm>
                <a:off x="2704" y="3574"/>
                <a:ext cx="2518" cy="282"/>
                <a:chOff x="176" y="3574"/>
                <a:chExt cx="2518" cy="282"/>
              </a:xfrm>
            </p:grpSpPr>
            <p:grpSp>
              <p:nvGrpSpPr>
                <p:cNvPr id="11" name="Group 249"/>
                <p:cNvGrpSpPr>
                  <a:grpSpLocks/>
                </p:cNvGrpSpPr>
                <p:nvPr/>
              </p:nvGrpSpPr>
              <p:grpSpPr bwMode="auto">
                <a:xfrm>
                  <a:off x="176" y="3574"/>
                  <a:ext cx="1259" cy="282"/>
                  <a:chOff x="0" y="3554"/>
                  <a:chExt cx="6547" cy="302"/>
                </a:xfrm>
              </p:grpSpPr>
              <p:sp>
                <p:nvSpPr>
                  <p:cNvPr id="231674" name="Rectangle 250"/>
                  <p:cNvSpPr>
                    <a:spLocks noChangeArrowheads="1"/>
                  </p:cNvSpPr>
                  <p:nvPr/>
                </p:nvSpPr>
                <p:spPr bwMode="auto">
                  <a:xfrm>
                    <a:off x="2958" y="3554"/>
                    <a:ext cx="2954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1675" name="Rectangle 251"/>
                  <p:cNvSpPr>
                    <a:spLocks noChangeArrowheads="1"/>
                  </p:cNvSpPr>
                  <p:nvPr/>
                </p:nvSpPr>
                <p:spPr bwMode="auto">
                  <a:xfrm>
                    <a:off x="1269" y="3554"/>
                    <a:ext cx="1687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1676" name="Rectangle 252"/>
                  <p:cNvSpPr>
                    <a:spLocks noChangeArrowheads="1"/>
                  </p:cNvSpPr>
                  <p:nvPr/>
                </p:nvSpPr>
                <p:spPr bwMode="auto">
                  <a:xfrm>
                    <a:off x="422" y="3554"/>
                    <a:ext cx="845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1677" name="Rectangle 253"/>
                  <p:cNvSpPr>
                    <a:spLocks noChangeArrowheads="1"/>
                  </p:cNvSpPr>
                  <p:nvPr/>
                </p:nvSpPr>
                <p:spPr bwMode="auto">
                  <a:xfrm>
                    <a:off x="0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1678" name="Rectangle 254"/>
                  <p:cNvSpPr>
                    <a:spLocks noChangeArrowheads="1"/>
                  </p:cNvSpPr>
                  <p:nvPr/>
                </p:nvSpPr>
                <p:spPr bwMode="auto">
                  <a:xfrm>
                    <a:off x="5912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679" name="Rectangle 255"/>
                  <p:cNvSpPr>
                    <a:spLocks noChangeArrowheads="1"/>
                  </p:cNvSpPr>
                  <p:nvPr/>
                </p:nvSpPr>
                <p:spPr bwMode="auto">
                  <a:xfrm>
                    <a:off x="5489" y="3554"/>
                    <a:ext cx="423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680" name="Rectangle 256"/>
                  <p:cNvSpPr>
                    <a:spLocks noChangeArrowheads="1"/>
                  </p:cNvSpPr>
                  <p:nvPr/>
                </p:nvSpPr>
                <p:spPr bwMode="auto">
                  <a:xfrm>
                    <a:off x="5067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681" name="Rectangle 257"/>
                  <p:cNvSpPr>
                    <a:spLocks noChangeArrowheads="1"/>
                  </p:cNvSpPr>
                  <p:nvPr/>
                </p:nvSpPr>
                <p:spPr bwMode="auto">
                  <a:xfrm>
                    <a:off x="4645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682" name="Rectangle 258"/>
                  <p:cNvSpPr>
                    <a:spLocks noChangeArrowheads="1"/>
                  </p:cNvSpPr>
                  <p:nvPr/>
                </p:nvSpPr>
                <p:spPr bwMode="auto">
                  <a:xfrm>
                    <a:off x="4223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683" name="Rectangle 259"/>
                  <p:cNvSpPr>
                    <a:spLocks noChangeArrowheads="1"/>
                  </p:cNvSpPr>
                  <p:nvPr/>
                </p:nvSpPr>
                <p:spPr bwMode="auto">
                  <a:xfrm>
                    <a:off x="3800" y="3554"/>
                    <a:ext cx="423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684" name="Rectangle 260"/>
                  <p:cNvSpPr>
                    <a:spLocks noChangeArrowheads="1"/>
                  </p:cNvSpPr>
                  <p:nvPr/>
                </p:nvSpPr>
                <p:spPr bwMode="auto">
                  <a:xfrm>
                    <a:off x="3378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685" name="Rectangle 261"/>
                  <p:cNvSpPr>
                    <a:spLocks noChangeArrowheads="1"/>
                  </p:cNvSpPr>
                  <p:nvPr/>
                </p:nvSpPr>
                <p:spPr bwMode="auto">
                  <a:xfrm>
                    <a:off x="2956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686" name="Rectangle 262"/>
                  <p:cNvSpPr>
                    <a:spLocks noChangeArrowheads="1"/>
                  </p:cNvSpPr>
                  <p:nvPr/>
                </p:nvSpPr>
                <p:spPr bwMode="auto">
                  <a:xfrm>
                    <a:off x="2534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687" name="Rectangle 263"/>
                  <p:cNvSpPr>
                    <a:spLocks noChangeArrowheads="1"/>
                  </p:cNvSpPr>
                  <p:nvPr/>
                </p:nvSpPr>
                <p:spPr bwMode="auto">
                  <a:xfrm>
                    <a:off x="2111" y="3554"/>
                    <a:ext cx="423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688" name="Rectangle 264"/>
                  <p:cNvSpPr>
                    <a:spLocks noChangeArrowheads="1"/>
                  </p:cNvSpPr>
                  <p:nvPr/>
                </p:nvSpPr>
                <p:spPr bwMode="auto">
                  <a:xfrm>
                    <a:off x="1689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689" name="Rectangle 265"/>
                  <p:cNvSpPr>
                    <a:spLocks noChangeArrowheads="1"/>
                  </p:cNvSpPr>
                  <p:nvPr/>
                </p:nvSpPr>
                <p:spPr bwMode="auto">
                  <a:xfrm>
                    <a:off x="1267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690" name="Rectangle 266"/>
                  <p:cNvSpPr>
                    <a:spLocks noChangeArrowheads="1"/>
                  </p:cNvSpPr>
                  <p:nvPr/>
                </p:nvSpPr>
                <p:spPr bwMode="auto">
                  <a:xfrm>
                    <a:off x="845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691" name="Rectangle 267"/>
                  <p:cNvSpPr>
                    <a:spLocks noChangeArrowheads="1"/>
                  </p:cNvSpPr>
                  <p:nvPr/>
                </p:nvSpPr>
                <p:spPr bwMode="auto">
                  <a:xfrm>
                    <a:off x="422" y="3554"/>
                    <a:ext cx="423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692" name="Rectangle 268"/>
                  <p:cNvSpPr>
                    <a:spLocks noChangeArrowheads="1"/>
                  </p:cNvSpPr>
                  <p:nvPr/>
                </p:nvSpPr>
                <p:spPr bwMode="auto">
                  <a:xfrm>
                    <a:off x="0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693" name="Line 269"/>
                  <p:cNvSpPr>
                    <a:spLocks noChangeShapeType="1"/>
                  </p:cNvSpPr>
                  <p:nvPr/>
                </p:nvSpPr>
                <p:spPr bwMode="auto">
                  <a:xfrm>
                    <a:off x="0" y="3554"/>
                    <a:ext cx="6334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694" name="Line 270"/>
                  <p:cNvSpPr>
                    <a:spLocks noChangeShapeType="1"/>
                  </p:cNvSpPr>
                  <p:nvPr/>
                </p:nvSpPr>
                <p:spPr bwMode="auto">
                  <a:xfrm>
                    <a:off x="0" y="3856"/>
                    <a:ext cx="6334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695" name="Line 271"/>
                  <p:cNvSpPr>
                    <a:spLocks noChangeShapeType="1"/>
                  </p:cNvSpPr>
                  <p:nvPr/>
                </p:nvSpPr>
                <p:spPr bwMode="auto">
                  <a:xfrm>
                    <a:off x="0" y="3554"/>
                    <a:ext cx="0" cy="302"/>
                  </a:xfrm>
                  <a:prstGeom prst="line">
                    <a:avLst/>
                  </a:prstGeom>
                  <a:noFill/>
                  <a:ln w="12700" cap="sq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696" name="Line 272"/>
                  <p:cNvSpPr>
                    <a:spLocks noChangeShapeType="1"/>
                  </p:cNvSpPr>
                  <p:nvPr/>
                </p:nvSpPr>
                <p:spPr bwMode="auto">
                  <a:xfrm>
                    <a:off x="422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697" name="Line 273"/>
                  <p:cNvSpPr>
                    <a:spLocks noChangeShapeType="1"/>
                  </p:cNvSpPr>
                  <p:nvPr/>
                </p:nvSpPr>
                <p:spPr bwMode="auto">
                  <a:xfrm>
                    <a:off x="845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698" name="Line 274"/>
                  <p:cNvSpPr>
                    <a:spLocks noChangeShapeType="1"/>
                  </p:cNvSpPr>
                  <p:nvPr/>
                </p:nvSpPr>
                <p:spPr bwMode="auto">
                  <a:xfrm>
                    <a:off x="1267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699" name="Line 275"/>
                  <p:cNvSpPr>
                    <a:spLocks noChangeShapeType="1"/>
                  </p:cNvSpPr>
                  <p:nvPr/>
                </p:nvSpPr>
                <p:spPr bwMode="auto">
                  <a:xfrm>
                    <a:off x="1689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700" name="Line 276"/>
                  <p:cNvSpPr>
                    <a:spLocks noChangeShapeType="1"/>
                  </p:cNvSpPr>
                  <p:nvPr/>
                </p:nvSpPr>
                <p:spPr bwMode="auto">
                  <a:xfrm>
                    <a:off x="2111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701" name="Line 277"/>
                  <p:cNvSpPr>
                    <a:spLocks noChangeShapeType="1"/>
                  </p:cNvSpPr>
                  <p:nvPr/>
                </p:nvSpPr>
                <p:spPr bwMode="auto">
                  <a:xfrm>
                    <a:off x="2534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702" name="Line 278"/>
                  <p:cNvSpPr>
                    <a:spLocks noChangeShapeType="1"/>
                  </p:cNvSpPr>
                  <p:nvPr/>
                </p:nvSpPr>
                <p:spPr bwMode="auto">
                  <a:xfrm>
                    <a:off x="2956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703" name="Line 279"/>
                  <p:cNvSpPr>
                    <a:spLocks noChangeShapeType="1"/>
                  </p:cNvSpPr>
                  <p:nvPr/>
                </p:nvSpPr>
                <p:spPr bwMode="auto">
                  <a:xfrm>
                    <a:off x="3378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704" name="Line 280"/>
                  <p:cNvSpPr>
                    <a:spLocks noChangeShapeType="1"/>
                  </p:cNvSpPr>
                  <p:nvPr/>
                </p:nvSpPr>
                <p:spPr bwMode="auto">
                  <a:xfrm>
                    <a:off x="3800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705" name="Line 281"/>
                  <p:cNvSpPr>
                    <a:spLocks noChangeShapeType="1"/>
                  </p:cNvSpPr>
                  <p:nvPr/>
                </p:nvSpPr>
                <p:spPr bwMode="auto">
                  <a:xfrm>
                    <a:off x="4223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706" name="Line 282"/>
                  <p:cNvSpPr>
                    <a:spLocks noChangeShapeType="1"/>
                  </p:cNvSpPr>
                  <p:nvPr/>
                </p:nvSpPr>
                <p:spPr bwMode="auto">
                  <a:xfrm>
                    <a:off x="4645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707" name="Line 283"/>
                  <p:cNvSpPr>
                    <a:spLocks noChangeShapeType="1"/>
                  </p:cNvSpPr>
                  <p:nvPr/>
                </p:nvSpPr>
                <p:spPr bwMode="auto">
                  <a:xfrm>
                    <a:off x="5067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708" name="Line 284"/>
                  <p:cNvSpPr>
                    <a:spLocks noChangeShapeType="1"/>
                  </p:cNvSpPr>
                  <p:nvPr/>
                </p:nvSpPr>
                <p:spPr bwMode="auto">
                  <a:xfrm>
                    <a:off x="5489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709" name="Line 285"/>
                  <p:cNvSpPr>
                    <a:spLocks noChangeShapeType="1"/>
                  </p:cNvSpPr>
                  <p:nvPr/>
                </p:nvSpPr>
                <p:spPr bwMode="auto">
                  <a:xfrm>
                    <a:off x="5912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710" name="Line 286"/>
                  <p:cNvSpPr>
                    <a:spLocks noChangeShapeType="1"/>
                  </p:cNvSpPr>
                  <p:nvPr/>
                </p:nvSpPr>
                <p:spPr bwMode="auto">
                  <a:xfrm>
                    <a:off x="6334" y="3554"/>
                    <a:ext cx="0" cy="302"/>
                  </a:xfrm>
                  <a:prstGeom prst="line">
                    <a:avLst/>
                  </a:prstGeom>
                  <a:noFill/>
                  <a:ln w="12700" cap="sq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12" name="Group 287"/>
                  <p:cNvGrpSpPr>
                    <a:grpSpLocks/>
                  </p:cNvGrpSpPr>
                  <p:nvPr/>
                </p:nvGrpSpPr>
                <p:grpSpPr bwMode="auto">
                  <a:xfrm>
                    <a:off x="213" y="3554"/>
                    <a:ext cx="6334" cy="302"/>
                    <a:chOff x="148" y="1309"/>
                    <a:chExt cx="6334" cy="302"/>
                  </a:xfrm>
                </p:grpSpPr>
                <p:sp>
                  <p:nvSpPr>
                    <p:cNvPr id="231712" name="Rectangle 28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0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713" name="Rectangle 28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37" y="1309"/>
                      <a:ext cx="423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714" name="Rectangle 29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15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715" name="Rectangle 29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93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716" name="Rectangle 29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71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717" name="Rectangle 2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48" y="1309"/>
                      <a:ext cx="423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718" name="Rectangle 29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26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719" name="Rectangle 2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04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720" name="Rectangle 29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82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721" name="Rectangle 29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59" y="1309"/>
                      <a:ext cx="423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722" name="Rectangle 29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37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723" name="Rectangle 2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15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724" name="Rectangle 30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93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725" name="Rectangle 30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70" y="1309"/>
                      <a:ext cx="423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726" name="Rectangle 3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727" name="Line 30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" y="1309"/>
                      <a:ext cx="6334" cy="0"/>
                    </a:xfrm>
                    <a:prstGeom prst="line">
                      <a:avLst/>
                    </a:prstGeom>
                    <a:noFill/>
                    <a:ln w="12700" cap="sq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728" name="Line 30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" y="1611"/>
                      <a:ext cx="6334" cy="0"/>
                    </a:xfrm>
                    <a:prstGeom prst="line">
                      <a:avLst/>
                    </a:prstGeom>
                    <a:noFill/>
                    <a:ln w="12700" cap="sq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729" name="Line 30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" y="1309"/>
                      <a:ext cx="0" cy="302"/>
                    </a:xfrm>
                    <a:prstGeom prst="line">
                      <a:avLst/>
                    </a:prstGeom>
                    <a:noFill/>
                    <a:ln w="12700" cap="sq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730" name="Line 30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0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731" name="Line 30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93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732" name="Line 30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15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733" name="Line 3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37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734" name="Line 31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59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735" name="Line 3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82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736" name="Line 3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04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737" name="Line 3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26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738" name="Line 31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48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739" name="Line 3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71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740" name="Line 31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793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741" name="Line 3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15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742" name="Line 3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637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743" name="Line 3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060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744" name="Line 32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82" y="1309"/>
                      <a:ext cx="0" cy="302"/>
                    </a:xfrm>
                    <a:prstGeom prst="line">
                      <a:avLst/>
                    </a:prstGeom>
                    <a:noFill/>
                    <a:ln w="12700" cap="sq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3" name="Group 321"/>
                <p:cNvGrpSpPr>
                  <a:grpSpLocks/>
                </p:cNvGrpSpPr>
                <p:nvPr/>
              </p:nvGrpSpPr>
              <p:grpSpPr bwMode="auto">
                <a:xfrm flipH="1">
                  <a:off x="1435" y="3574"/>
                  <a:ext cx="1259" cy="282"/>
                  <a:chOff x="0" y="3554"/>
                  <a:chExt cx="6547" cy="302"/>
                </a:xfrm>
              </p:grpSpPr>
              <p:sp>
                <p:nvSpPr>
                  <p:cNvPr id="231746" name="Rectangle 322"/>
                  <p:cNvSpPr>
                    <a:spLocks noChangeArrowheads="1"/>
                  </p:cNvSpPr>
                  <p:nvPr/>
                </p:nvSpPr>
                <p:spPr bwMode="auto">
                  <a:xfrm>
                    <a:off x="2958" y="3554"/>
                    <a:ext cx="2954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1747" name="Rectangle 323"/>
                  <p:cNvSpPr>
                    <a:spLocks noChangeArrowheads="1"/>
                  </p:cNvSpPr>
                  <p:nvPr/>
                </p:nvSpPr>
                <p:spPr bwMode="auto">
                  <a:xfrm>
                    <a:off x="1269" y="3554"/>
                    <a:ext cx="1687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1748" name="Rectangle 324"/>
                  <p:cNvSpPr>
                    <a:spLocks noChangeArrowheads="1"/>
                  </p:cNvSpPr>
                  <p:nvPr/>
                </p:nvSpPr>
                <p:spPr bwMode="auto">
                  <a:xfrm>
                    <a:off x="422" y="3554"/>
                    <a:ext cx="845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1749" name="Rectangle 325"/>
                  <p:cNvSpPr>
                    <a:spLocks noChangeArrowheads="1"/>
                  </p:cNvSpPr>
                  <p:nvPr/>
                </p:nvSpPr>
                <p:spPr bwMode="auto">
                  <a:xfrm>
                    <a:off x="0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1750" name="Rectangle 326"/>
                  <p:cNvSpPr>
                    <a:spLocks noChangeArrowheads="1"/>
                  </p:cNvSpPr>
                  <p:nvPr/>
                </p:nvSpPr>
                <p:spPr bwMode="auto">
                  <a:xfrm>
                    <a:off x="5912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751" name="Rectangle 327"/>
                  <p:cNvSpPr>
                    <a:spLocks noChangeArrowheads="1"/>
                  </p:cNvSpPr>
                  <p:nvPr/>
                </p:nvSpPr>
                <p:spPr bwMode="auto">
                  <a:xfrm>
                    <a:off x="5489" y="3554"/>
                    <a:ext cx="423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752" name="Rectangle 328"/>
                  <p:cNvSpPr>
                    <a:spLocks noChangeArrowheads="1"/>
                  </p:cNvSpPr>
                  <p:nvPr/>
                </p:nvSpPr>
                <p:spPr bwMode="auto">
                  <a:xfrm>
                    <a:off x="5067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753" name="Rectangle 329"/>
                  <p:cNvSpPr>
                    <a:spLocks noChangeArrowheads="1"/>
                  </p:cNvSpPr>
                  <p:nvPr/>
                </p:nvSpPr>
                <p:spPr bwMode="auto">
                  <a:xfrm>
                    <a:off x="4645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754" name="Rectangle 330"/>
                  <p:cNvSpPr>
                    <a:spLocks noChangeArrowheads="1"/>
                  </p:cNvSpPr>
                  <p:nvPr/>
                </p:nvSpPr>
                <p:spPr bwMode="auto">
                  <a:xfrm>
                    <a:off x="4223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755" name="Rectangle 331"/>
                  <p:cNvSpPr>
                    <a:spLocks noChangeArrowheads="1"/>
                  </p:cNvSpPr>
                  <p:nvPr/>
                </p:nvSpPr>
                <p:spPr bwMode="auto">
                  <a:xfrm>
                    <a:off x="3800" y="3554"/>
                    <a:ext cx="423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756" name="Rectangle 332"/>
                  <p:cNvSpPr>
                    <a:spLocks noChangeArrowheads="1"/>
                  </p:cNvSpPr>
                  <p:nvPr/>
                </p:nvSpPr>
                <p:spPr bwMode="auto">
                  <a:xfrm>
                    <a:off x="3378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757" name="Rectangle 333"/>
                  <p:cNvSpPr>
                    <a:spLocks noChangeArrowheads="1"/>
                  </p:cNvSpPr>
                  <p:nvPr/>
                </p:nvSpPr>
                <p:spPr bwMode="auto">
                  <a:xfrm>
                    <a:off x="2956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758" name="Rectangle 334"/>
                  <p:cNvSpPr>
                    <a:spLocks noChangeArrowheads="1"/>
                  </p:cNvSpPr>
                  <p:nvPr/>
                </p:nvSpPr>
                <p:spPr bwMode="auto">
                  <a:xfrm>
                    <a:off x="2534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759" name="Rectangle 335"/>
                  <p:cNvSpPr>
                    <a:spLocks noChangeArrowheads="1"/>
                  </p:cNvSpPr>
                  <p:nvPr/>
                </p:nvSpPr>
                <p:spPr bwMode="auto">
                  <a:xfrm>
                    <a:off x="2111" y="3554"/>
                    <a:ext cx="423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760" name="Rectangle 336"/>
                  <p:cNvSpPr>
                    <a:spLocks noChangeArrowheads="1"/>
                  </p:cNvSpPr>
                  <p:nvPr/>
                </p:nvSpPr>
                <p:spPr bwMode="auto">
                  <a:xfrm>
                    <a:off x="1689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761" name="Rectangle 337"/>
                  <p:cNvSpPr>
                    <a:spLocks noChangeArrowheads="1"/>
                  </p:cNvSpPr>
                  <p:nvPr/>
                </p:nvSpPr>
                <p:spPr bwMode="auto">
                  <a:xfrm>
                    <a:off x="1267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762" name="Rectangle 338"/>
                  <p:cNvSpPr>
                    <a:spLocks noChangeArrowheads="1"/>
                  </p:cNvSpPr>
                  <p:nvPr/>
                </p:nvSpPr>
                <p:spPr bwMode="auto">
                  <a:xfrm>
                    <a:off x="845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763" name="Rectangle 339"/>
                  <p:cNvSpPr>
                    <a:spLocks noChangeArrowheads="1"/>
                  </p:cNvSpPr>
                  <p:nvPr/>
                </p:nvSpPr>
                <p:spPr bwMode="auto">
                  <a:xfrm>
                    <a:off x="422" y="3554"/>
                    <a:ext cx="423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764" name="Rectangle 34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765" name="Line 341"/>
                  <p:cNvSpPr>
                    <a:spLocks noChangeShapeType="1"/>
                  </p:cNvSpPr>
                  <p:nvPr/>
                </p:nvSpPr>
                <p:spPr bwMode="auto">
                  <a:xfrm>
                    <a:off x="0" y="3554"/>
                    <a:ext cx="6334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766" name="Line 342"/>
                  <p:cNvSpPr>
                    <a:spLocks noChangeShapeType="1"/>
                  </p:cNvSpPr>
                  <p:nvPr/>
                </p:nvSpPr>
                <p:spPr bwMode="auto">
                  <a:xfrm>
                    <a:off x="0" y="3856"/>
                    <a:ext cx="6334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767" name="Line 343"/>
                  <p:cNvSpPr>
                    <a:spLocks noChangeShapeType="1"/>
                  </p:cNvSpPr>
                  <p:nvPr/>
                </p:nvSpPr>
                <p:spPr bwMode="auto">
                  <a:xfrm>
                    <a:off x="0" y="3554"/>
                    <a:ext cx="0" cy="302"/>
                  </a:xfrm>
                  <a:prstGeom prst="line">
                    <a:avLst/>
                  </a:prstGeom>
                  <a:noFill/>
                  <a:ln w="12700" cap="sq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768" name="Line 344"/>
                  <p:cNvSpPr>
                    <a:spLocks noChangeShapeType="1"/>
                  </p:cNvSpPr>
                  <p:nvPr/>
                </p:nvSpPr>
                <p:spPr bwMode="auto">
                  <a:xfrm>
                    <a:off x="422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769" name="Line 345"/>
                  <p:cNvSpPr>
                    <a:spLocks noChangeShapeType="1"/>
                  </p:cNvSpPr>
                  <p:nvPr/>
                </p:nvSpPr>
                <p:spPr bwMode="auto">
                  <a:xfrm>
                    <a:off x="845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770" name="Line 346"/>
                  <p:cNvSpPr>
                    <a:spLocks noChangeShapeType="1"/>
                  </p:cNvSpPr>
                  <p:nvPr/>
                </p:nvSpPr>
                <p:spPr bwMode="auto">
                  <a:xfrm>
                    <a:off x="1267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771" name="Line 347"/>
                  <p:cNvSpPr>
                    <a:spLocks noChangeShapeType="1"/>
                  </p:cNvSpPr>
                  <p:nvPr/>
                </p:nvSpPr>
                <p:spPr bwMode="auto">
                  <a:xfrm>
                    <a:off x="1689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772" name="Line 348"/>
                  <p:cNvSpPr>
                    <a:spLocks noChangeShapeType="1"/>
                  </p:cNvSpPr>
                  <p:nvPr/>
                </p:nvSpPr>
                <p:spPr bwMode="auto">
                  <a:xfrm>
                    <a:off x="2111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773" name="Line 349"/>
                  <p:cNvSpPr>
                    <a:spLocks noChangeShapeType="1"/>
                  </p:cNvSpPr>
                  <p:nvPr/>
                </p:nvSpPr>
                <p:spPr bwMode="auto">
                  <a:xfrm>
                    <a:off x="2534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774" name="Line 350"/>
                  <p:cNvSpPr>
                    <a:spLocks noChangeShapeType="1"/>
                  </p:cNvSpPr>
                  <p:nvPr/>
                </p:nvSpPr>
                <p:spPr bwMode="auto">
                  <a:xfrm>
                    <a:off x="2956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775" name="Line 351"/>
                  <p:cNvSpPr>
                    <a:spLocks noChangeShapeType="1"/>
                  </p:cNvSpPr>
                  <p:nvPr/>
                </p:nvSpPr>
                <p:spPr bwMode="auto">
                  <a:xfrm>
                    <a:off x="3378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776" name="Line 352"/>
                  <p:cNvSpPr>
                    <a:spLocks noChangeShapeType="1"/>
                  </p:cNvSpPr>
                  <p:nvPr/>
                </p:nvSpPr>
                <p:spPr bwMode="auto">
                  <a:xfrm>
                    <a:off x="3800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777" name="Line 353"/>
                  <p:cNvSpPr>
                    <a:spLocks noChangeShapeType="1"/>
                  </p:cNvSpPr>
                  <p:nvPr/>
                </p:nvSpPr>
                <p:spPr bwMode="auto">
                  <a:xfrm>
                    <a:off x="4223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778" name="Line 354"/>
                  <p:cNvSpPr>
                    <a:spLocks noChangeShapeType="1"/>
                  </p:cNvSpPr>
                  <p:nvPr/>
                </p:nvSpPr>
                <p:spPr bwMode="auto">
                  <a:xfrm>
                    <a:off x="4645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779" name="Line 355"/>
                  <p:cNvSpPr>
                    <a:spLocks noChangeShapeType="1"/>
                  </p:cNvSpPr>
                  <p:nvPr/>
                </p:nvSpPr>
                <p:spPr bwMode="auto">
                  <a:xfrm>
                    <a:off x="5067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780" name="Line 356"/>
                  <p:cNvSpPr>
                    <a:spLocks noChangeShapeType="1"/>
                  </p:cNvSpPr>
                  <p:nvPr/>
                </p:nvSpPr>
                <p:spPr bwMode="auto">
                  <a:xfrm>
                    <a:off x="5489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781" name="Line 357"/>
                  <p:cNvSpPr>
                    <a:spLocks noChangeShapeType="1"/>
                  </p:cNvSpPr>
                  <p:nvPr/>
                </p:nvSpPr>
                <p:spPr bwMode="auto">
                  <a:xfrm>
                    <a:off x="5912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782" name="Line 358"/>
                  <p:cNvSpPr>
                    <a:spLocks noChangeShapeType="1"/>
                  </p:cNvSpPr>
                  <p:nvPr/>
                </p:nvSpPr>
                <p:spPr bwMode="auto">
                  <a:xfrm>
                    <a:off x="6334" y="3554"/>
                    <a:ext cx="0" cy="302"/>
                  </a:xfrm>
                  <a:prstGeom prst="line">
                    <a:avLst/>
                  </a:prstGeom>
                  <a:noFill/>
                  <a:ln w="12700" cap="sq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14" name="Group 359"/>
                  <p:cNvGrpSpPr>
                    <a:grpSpLocks/>
                  </p:cNvGrpSpPr>
                  <p:nvPr/>
                </p:nvGrpSpPr>
                <p:grpSpPr bwMode="auto">
                  <a:xfrm>
                    <a:off x="213" y="3554"/>
                    <a:ext cx="6334" cy="302"/>
                    <a:chOff x="148" y="1309"/>
                    <a:chExt cx="6334" cy="302"/>
                  </a:xfrm>
                </p:grpSpPr>
                <p:sp>
                  <p:nvSpPr>
                    <p:cNvPr id="231784" name="Rectangle 36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0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785" name="Rectangle 3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37" y="1309"/>
                      <a:ext cx="423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786" name="Rectangle 3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15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787" name="Rectangle 3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93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788" name="Rectangle 3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71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789" name="Rectangle 3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48" y="1309"/>
                      <a:ext cx="423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790" name="Rectangle 36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26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791" name="Rectangle 3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04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792" name="Rectangle 36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82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793" name="Rectangle 36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59" y="1309"/>
                      <a:ext cx="423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794" name="Rectangle 37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37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795" name="Rectangle 3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15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796" name="Rectangle 37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93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797" name="Rectangle 37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70" y="1309"/>
                      <a:ext cx="423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798" name="Rectangle 37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799" name="Line 37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" y="1309"/>
                      <a:ext cx="6334" cy="0"/>
                    </a:xfrm>
                    <a:prstGeom prst="line">
                      <a:avLst/>
                    </a:prstGeom>
                    <a:noFill/>
                    <a:ln w="12700" cap="sq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800" name="Line 37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" y="1611"/>
                      <a:ext cx="6334" cy="0"/>
                    </a:xfrm>
                    <a:prstGeom prst="line">
                      <a:avLst/>
                    </a:prstGeom>
                    <a:noFill/>
                    <a:ln w="12700" cap="sq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801" name="Line 37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" y="1309"/>
                      <a:ext cx="0" cy="302"/>
                    </a:xfrm>
                    <a:prstGeom prst="line">
                      <a:avLst/>
                    </a:prstGeom>
                    <a:noFill/>
                    <a:ln w="12700" cap="sq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802" name="Line 37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0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803" name="Line 37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93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804" name="Line 38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15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805" name="Line 38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37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806" name="Line 38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59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807" name="Line 38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82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808" name="Line 38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04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809" name="Line 3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26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810" name="Line 38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48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811" name="Line 38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71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812" name="Line 38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793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813" name="Line 38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15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814" name="Line 39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637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815" name="Line 39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060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816" name="Line 39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82" y="1309"/>
                      <a:ext cx="0" cy="302"/>
                    </a:xfrm>
                    <a:prstGeom prst="line">
                      <a:avLst/>
                    </a:prstGeom>
                    <a:noFill/>
                    <a:ln w="12700" cap="sq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</p:grpSp>
        </p:grpSp>
        <p:grpSp>
          <p:nvGrpSpPr>
            <p:cNvPr id="15" name="Group 393"/>
            <p:cNvGrpSpPr>
              <a:grpSpLocks/>
            </p:cNvGrpSpPr>
            <p:nvPr/>
          </p:nvGrpSpPr>
          <p:grpSpPr bwMode="auto">
            <a:xfrm>
              <a:off x="5224" y="3574"/>
              <a:ext cx="5036" cy="282"/>
              <a:chOff x="186" y="3574"/>
              <a:chExt cx="5036" cy="282"/>
            </a:xfrm>
          </p:grpSpPr>
          <p:grpSp>
            <p:nvGrpSpPr>
              <p:cNvPr id="16" name="Group 394"/>
              <p:cNvGrpSpPr>
                <a:grpSpLocks/>
              </p:cNvGrpSpPr>
              <p:nvPr/>
            </p:nvGrpSpPr>
            <p:grpSpPr bwMode="auto">
              <a:xfrm>
                <a:off x="186" y="3574"/>
                <a:ext cx="2518" cy="282"/>
                <a:chOff x="176" y="3574"/>
                <a:chExt cx="2518" cy="282"/>
              </a:xfrm>
            </p:grpSpPr>
            <p:grpSp>
              <p:nvGrpSpPr>
                <p:cNvPr id="17" name="Group 395"/>
                <p:cNvGrpSpPr>
                  <a:grpSpLocks/>
                </p:cNvGrpSpPr>
                <p:nvPr/>
              </p:nvGrpSpPr>
              <p:grpSpPr bwMode="auto">
                <a:xfrm>
                  <a:off x="176" y="3574"/>
                  <a:ext cx="1259" cy="282"/>
                  <a:chOff x="0" y="3554"/>
                  <a:chExt cx="6547" cy="302"/>
                </a:xfrm>
              </p:grpSpPr>
              <p:sp>
                <p:nvSpPr>
                  <p:cNvPr id="231820" name="Rectangle 396"/>
                  <p:cNvSpPr>
                    <a:spLocks noChangeArrowheads="1"/>
                  </p:cNvSpPr>
                  <p:nvPr/>
                </p:nvSpPr>
                <p:spPr bwMode="auto">
                  <a:xfrm>
                    <a:off x="2958" y="3554"/>
                    <a:ext cx="2954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1821" name="Rectangle 397"/>
                  <p:cNvSpPr>
                    <a:spLocks noChangeArrowheads="1"/>
                  </p:cNvSpPr>
                  <p:nvPr/>
                </p:nvSpPr>
                <p:spPr bwMode="auto">
                  <a:xfrm>
                    <a:off x="1269" y="3554"/>
                    <a:ext cx="1687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1822" name="Rectangle 398"/>
                  <p:cNvSpPr>
                    <a:spLocks noChangeArrowheads="1"/>
                  </p:cNvSpPr>
                  <p:nvPr/>
                </p:nvSpPr>
                <p:spPr bwMode="auto">
                  <a:xfrm>
                    <a:off x="422" y="3554"/>
                    <a:ext cx="845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1823" name="Rectangle 399"/>
                  <p:cNvSpPr>
                    <a:spLocks noChangeArrowheads="1"/>
                  </p:cNvSpPr>
                  <p:nvPr/>
                </p:nvSpPr>
                <p:spPr bwMode="auto">
                  <a:xfrm>
                    <a:off x="0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1824" name="Rectangle 400"/>
                  <p:cNvSpPr>
                    <a:spLocks noChangeArrowheads="1"/>
                  </p:cNvSpPr>
                  <p:nvPr/>
                </p:nvSpPr>
                <p:spPr bwMode="auto">
                  <a:xfrm>
                    <a:off x="5912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825" name="Rectangle 401"/>
                  <p:cNvSpPr>
                    <a:spLocks noChangeArrowheads="1"/>
                  </p:cNvSpPr>
                  <p:nvPr/>
                </p:nvSpPr>
                <p:spPr bwMode="auto">
                  <a:xfrm>
                    <a:off x="5489" y="3554"/>
                    <a:ext cx="423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826" name="Rectangle 402"/>
                  <p:cNvSpPr>
                    <a:spLocks noChangeArrowheads="1"/>
                  </p:cNvSpPr>
                  <p:nvPr/>
                </p:nvSpPr>
                <p:spPr bwMode="auto">
                  <a:xfrm>
                    <a:off x="5067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827" name="Rectangle 403"/>
                  <p:cNvSpPr>
                    <a:spLocks noChangeArrowheads="1"/>
                  </p:cNvSpPr>
                  <p:nvPr/>
                </p:nvSpPr>
                <p:spPr bwMode="auto">
                  <a:xfrm>
                    <a:off x="4645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828" name="Rectangle 404"/>
                  <p:cNvSpPr>
                    <a:spLocks noChangeArrowheads="1"/>
                  </p:cNvSpPr>
                  <p:nvPr/>
                </p:nvSpPr>
                <p:spPr bwMode="auto">
                  <a:xfrm>
                    <a:off x="4223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829" name="Rectangle 405"/>
                  <p:cNvSpPr>
                    <a:spLocks noChangeArrowheads="1"/>
                  </p:cNvSpPr>
                  <p:nvPr/>
                </p:nvSpPr>
                <p:spPr bwMode="auto">
                  <a:xfrm>
                    <a:off x="3800" y="3554"/>
                    <a:ext cx="423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830" name="Rectangle 406"/>
                  <p:cNvSpPr>
                    <a:spLocks noChangeArrowheads="1"/>
                  </p:cNvSpPr>
                  <p:nvPr/>
                </p:nvSpPr>
                <p:spPr bwMode="auto">
                  <a:xfrm>
                    <a:off x="3378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831" name="Rectangle 407"/>
                  <p:cNvSpPr>
                    <a:spLocks noChangeArrowheads="1"/>
                  </p:cNvSpPr>
                  <p:nvPr/>
                </p:nvSpPr>
                <p:spPr bwMode="auto">
                  <a:xfrm>
                    <a:off x="2956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832" name="Rectangle 408"/>
                  <p:cNvSpPr>
                    <a:spLocks noChangeArrowheads="1"/>
                  </p:cNvSpPr>
                  <p:nvPr/>
                </p:nvSpPr>
                <p:spPr bwMode="auto">
                  <a:xfrm>
                    <a:off x="2534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833" name="Rectangle 409"/>
                  <p:cNvSpPr>
                    <a:spLocks noChangeArrowheads="1"/>
                  </p:cNvSpPr>
                  <p:nvPr/>
                </p:nvSpPr>
                <p:spPr bwMode="auto">
                  <a:xfrm>
                    <a:off x="2111" y="3554"/>
                    <a:ext cx="423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834" name="Rectangle 410"/>
                  <p:cNvSpPr>
                    <a:spLocks noChangeArrowheads="1"/>
                  </p:cNvSpPr>
                  <p:nvPr/>
                </p:nvSpPr>
                <p:spPr bwMode="auto">
                  <a:xfrm>
                    <a:off x="1689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835" name="Rectangle 411"/>
                  <p:cNvSpPr>
                    <a:spLocks noChangeArrowheads="1"/>
                  </p:cNvSpPr>
                  <p:nvPr/>
                </p:nvSpPr>
                <p:spPr bwMode="auto">
                  <a:xfrm>
                    <a:off x="1267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836" name="Rectangle 412"/>
                  <p:cNvSpPr>
                    <a:spLocks noChangeArrowheads="1"/>
                  </p:cNvSpPr>
                  <p:nvPr/>
                </p:nvSpPr>
                <p:spPr bwMode="auto">
                  <a:xfrm>
                    <a:off x="845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837" name="Rectangle 413"/>
                  <p:cNvSpPr>
                    <a:spLocks noChangeArrowheads="1"/>
                  </p:cNvSpPr>
                  <p:nvPr/>
                </p:nvSpPr>
                <p:spPr bwMode="auto">
                  <a:xfrm>
                    <a:off x="422" y="3554"/>
                    <a:ext cx="423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838" name="Rectangle 414"/>
                  <p:cNvSpPr>
                    <a:spLocks noChangeArrowheads="1"/>
                  </p:cNvSpPr>
                  <p:nvPr/>
                </p:nvSpPr>
                <p:spPr bwMode="auto">
                  <a:xfrm>
                    <a:off x="0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839" name="Line 415"/>
                  <p:cNvSpPr>
                    <a:spLocks noChangeShapeType="1"/>
                  </p:cNvSpPr>
                  <p:nvPr/>
                </p:nvSpPr>
                <p:spPr bwMode="auto">
                  <a:xfrm>
                    <a:off x="0" y="3554"/>
                    <a:ext cx="6334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840" name="Line 416"/>
                  <p:cNvSpPr>
                    <a:spLocks noChangeShapeType="1"/>
                  </p:cNvSpPr>
                  <p:nvPr/>
                </p:nvSpPr>
                <p:spPr bwMode="auto">
                  <a:xfrm>
                    <a:off x="0" y="3856"/>
                    <a:ext cx="6334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841" name="Line 417"/>
                  <p:cNvSpPr>
                    <a:spLocks noChangeShapeType="1"/>
                  </p:cNvSpPr>
                  <p:nvPr/>
                </p:nvSpPr>
                <p:spPr bwMode="auto">
                  <a:xfrm>
                    <a:off x="0" y="3554"/>
                    <a:ext cx="0" cy="302"/>
                  </a:xfrm>
                  <a:prstGeom prst="line">
                    <a:avLst/>
                  </a:prstGeom>
                  <a:noFill/>
                  <a:ln w="12700" cap="sq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842" name="Line 418"/>
                  <p:cNvSpPr>
                    <a:spLocks noChangeShapeType="1"/>
                  </p:cNvSpPr>
                  <p:nvPr/>
                </p:nvSpPr>
                <p:spPr bwMode="auto">
                  <a:xfrm>
                    <a:off x="422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843" name="Line 419"/>
                  <p:cNvSpPr>
                    <a:spLocks noChangeShapeType="1"/>
                  </p:cNvSpPr>
                  <p:nvPr/>
                </p:nvSpPr>
                <p:spPr bwMode="auto">
                  <a:xfrm>
                    <a:off x="845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844" name="Line 420"/>
                  <p:cNvSpPr>
                    <a:spLocks noChangeShapeType="1"/>
                  </p:cNvSpPr>
                  <p:nvPr/>
                </p:nvSpPr>
                <p:spPr bwMode="auto">
                  <a:xfrm>
                    <a:off x="1267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845" name="Line 421"/>
                  <p:cNvSpPr>
                    <a:spLocks noChangeShapeType="1"/>
                  </p:cNvSpPr>
                  <p:nvPr/>
                </p:nvSpPr>
                <p:spPr bwMode="auto">
                  <a:xfrm>
                    <a:off x="1689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846" name="Line 422"/>
                  <p:cNvSpPr>
                    <a:spLocks noChangeShapeType="1"/>
                  </p:cNvSpPr>
                  <p:nvPr/>
                </p:nvSpPr>
                <p:spPr bwMode="auto">
                  <a:xfrm>
                    <a:off x="2111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847" name="Line 423"/>
                  <p:cNvSpPr>
                    <a:spLocks noChangeShapeType="1"/>
                  </p:cNvSpPr>
                  <p:nvPr/>
                </p:nvSpPr>
                <p:spPr bwMode="auto">
                  <a:xfrm>
                    <a:off x="2534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848" name="Line 424"/>
                  <p:cNvSpPr>
                    <a:spLocks noChangeShapeType="1"/>
                  </p:cNvSpPr>
                  <p:nvPr/>
                </p:nvSpPr>
                <p:spPr bwMode="auto">
                  <a:xfrm>
                    <a:off x="2956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849" name="Line 425"/>
                  <p:cNvSpPr>
                    <a:spLocks noChangeShapeType="1"/>
                  </p:cNvSpPr>
                  <p:nvPr/>
                </p:nvSpPr>
                <p:spPr bwMode="auto">
                  <a:xfrm>
                    <a:off x="3378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850" name="Line 426"/>
                  <p:cNvSpPr>
                    <a:spLocks noChangeShapeType="1"/>
                  </p:cNvSpPr>
                  <p:nvPr/>
                </p:nvSpPr>
                <p:spPr bwMode="auto">
                  <a:xfrm>
                    <a:off x="3800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851" name="Line 427"/>
                  <p:cNvSpPr>
                    <a:spLocks noChangeShapeType="1"/>
                  </p:cNvSpPr>
                  <p:nvPr/>
                </p:nvSpPr>
                <p:spPr bwMode="auto">
                  <a:xfrm>
                    <a:off x="4223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852" name="Line 428"/>
                  <p:cNvSpPr>
                    <a:spLocks noChangeShapeType="1"/>
                  </p:cNvSpPr>
                  <p:nvPr/>
                </p:nvSpPr>
                <p:spPr bwMode="auto">
                  <a:xfrm>
                    <a:off x="4645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853" name="Line 429"/>
                  <p:cNvSpPr>
                    <a:spLocks noChangeShapeType="1"/>
                  </p:cNvSpPr>
                  <p:nvPr/>
                </p:nvSpPr>
                <p:spPr bwMode="auto">
                  <a:xfrm>
                    <a:off x="5067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854" name="Line 430"/>
                  <p:cNvSpPr>
                    <a:spLocks noChangeShapeType="1"/>
                  </p:cNvSpPr>
                  <p:nvPr/>
                </p:nvSpPr>
                <p:spPr bwMode="auto">
                  <a:xfrm>
                    <a:off x="5489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855" name="Line 431"/>
                  <p:cNvSpPr>
                    <a:spLocks noChangeShapeType="1"/>
                  </p:cNvSpPr>
                  <p:nvPr/>
                </p:nvSpPr>
                <p:spPr bwMode="auto">
                  <a:xfrm>
                    <a:off x="5912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856" name="Line 432"/>
                  <p:cNvSpPr>
                    <a:spLocks noChangeShapeType="1"/>
                  </p:cNvSpPr>
                  <p:nvPr/>
                </p:nvSpPr>
                <p:spPr bwMode="auto">
                  <a:xfrm>
                    <a:off x="6334" y="3554"/>
                    <a:ext cx="0" cy="302"/>
                  </a:xfrm>
                  <a:prstGeom prst="line">
                    <a:avLst/>
                  </a:prstGeom>
                  <a:noFill/>
                  <a:ln w="12700" cap="sq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18" name="Group 433"/>
                  <p:cNvGrpSpPr>
                    <a:grpSpLocks/>
                  </p:cNvGrpSpPr>
                  <p:nvPr/>
                </p:nvGrpSpPr>
                <p:grpSpPr bwMode="auto">
                  <a:xfrm>
                    <a:off x="213" y="3554"/>
                    <a:ext cx="6334" cy="302"/>
                    <a:chOff x="148" y="1309"/>
                    <a:chExt cx="6334" cy="302"/>
                  </a:xfrm>
                </p:grpSpPr>
                <p:sp>
                  <p:nvSpPr>
                    <p:cNvPr id="231858" name="Rectangle 4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0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859" name="Rectangle 4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37" y="1309"/>
                      <a:ext cx="423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860" name="Rectangle 4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15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861" name="Rectangle 4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93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862" name="Rectangle 4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71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863" name="Rectangle 4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48" y="1309"/>
                      <a:ext cx="423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864" name="Rectangle 44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26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865" name="Rectangle 4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04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866" name="Rectangle 4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82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867" name="Rectangle 4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59" y="1309"/>
                      <a:ext cx="423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868" name="Rectangle 4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37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869" name="Rectangle 4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15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870" name="Rectangle 4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93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871" name="Rectangle 4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70" y="1309"/>
                      <a:ext cx="423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872" name="Rectangle 44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873" name="Line 4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" y="1309"/>
                      <a:ext cx="6334" cy="0"/>
                    </a:xfrm>
                    <a:prstGeom prst="line">
                      <a:avLst/>
                    </a:prstGeom>
                    <a:noFill/>
                    <a:ln w="12700" cap="sq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874" name="Line 45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" y="1611"/>
                      <a:ext cx="6334" cy="0"/>
                    </a:xfrm>
                    <a:prstGeom prst="line">
                      <a:avLst/>
                    </a:prstGeom>
                    <a:noFill/>
                    <a:ln w="12700" cap="sq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875" name="Line 45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" y="1309"/>
                      <a:ext cx="0" cy="302"/>
                    </a:xfrm>
                    <a:prstGeom prst="line">
                      <a:avLst/>
                    </a:prstGeom>
                    <a:noFill/>
                    <a:ln w="12700" cap="sq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876" name="Line 45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0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877" name="Line 45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93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878" name="Line 45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15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879" name="Line 45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37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880" name="Line 45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59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881" name="Line 45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82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882" name="Line 45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04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883" name="Line 45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26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884" name="Line 46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48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885" name="Line 46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71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886" name="Line 46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793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887" name="Line 46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15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888" name="Line 46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637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889" name="Line 46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060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890" name="Line 4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82" y="1309"/>
                      <a:ext cx="0" cy="302"/>
                    </a:xfrm>
                    <a:prstGeom prst="line">
                      <a:avLst/>
                    </a:prstGeom>
                    <a:noFill/>
                    <a:ln w="12700" cap="sq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9" name="Group 467"/>
                <p:cNvGrpSpPr>
                  <a:grpSpLocks/>
                </p:cNvGrpSpPr>
                <p:nvPr/>
              </p:nvGrpSpPr>
              <p:grpSpPr bwMode="auto">
                <a:xfrm flipH="1">
                  <a:off x="1435" y="3574"/>
                  <a:ext cx="1259" cy="282"/>
                  <a:chOff x="0" y="3554"/>
                  <a:chExt cx="6547" cy="302"/>
                </a:xfrm>
              </p:grpSpPr>
              <p:sp>
                <p:nvSpPr>
                  <p:cNvPr id="231892" name="Rectangle 468"/>
                  <p:cNvSpPr>
                    <a:spLocks noChangeArrowheads="1"/>
                  </p:cNvSpPr>
                  <p:nvPr/>
                </p:nvSpPr>
                <p:spPr bwMode="auto">
                  <a:xfrm>
                    <a:off x="2958" y="3554"/>
                    <a:ext cx="2954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1893" name="Rectangle 469"/>
                  <p:cNvSpPr>
                    <a:spLocks noChangeArrowheads="1"/>
                  </p:cNvSpPr>
                  <p:nvPr/>
                </p:nvSpPr>
                <p:spPr bwMode="auto">
                  <a:xfrm>
                    <a:off x="1269" y="3554"/>
                    <a:ext cx="1687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1894" name="Rectangle 470"/>
                  <p:cNvSpPr>
                    <a:spLocks noChangeArrowheads="1"/>
                  </p:cNvSpPr>
                  <p:nvPr/>
                </p:nvSpPr>
                <p:spPr bwMode="auto">
                  <a:xfrm>
                    <a:off x="422" y="3554"/>
                    <a:ext cx="845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1895" name="Rectangle 471"/>
                  <p:cNvSpPr>
                    <a:spLocks noChangeArrowheads="1"/>
                  </p:cNvSpPr>
                  <p:nvPr/>
                </p:nvSpPr>
                <p:spPr bwMode="auto">
                  <a:xfrm>
                    <a:off x="0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1896" name="Rectangle 472"/>
                  <p:cNvSpPr>
                    <a:spLocks noChangeArrowheads="1"/>
                  </p:cNvSpPr>
                  <p:nvPr/>
                </p:nvSpPr>
                <p:spPr bwMode="auto">
                  <a:xfrm>
                    <a:off x="5912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897" name="Rectangle 473"/>
                  <p:cNvSpPr>
                    <a:spLocks noChangeArrowheads="1"/>
                  </p:cNvSpPr>
                  <p:nvPr/>
                </p:nvSpPr>
                <p:spPr bwMode="auto">
                  <a:xfrm>
                    <a:off x="5489" y="3554"/>
                    <a:ext cx="423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898" name="Rectangle 474"/>
                  <p:cNvSpPr>
                    <a:spLocks noChangeArrowheads="1"/>
                  </p:cNvSpPr>
                  <p:nvPr/>
                </p:nvSpPr>
                <p:spPr bwMode="auto">
                  <a:xfrm>
                    <a:off x="5067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899" name="Rectangle 475"/>
                  <p:cNvSpPr>
                    <a:spLocks noChangeArrowheads="1"/>
                  </p:cNvSpPr>
                  <p:nvPr/>
                </p:nvSpPr>
                <p:spPr bwMode="auto">
                  <a:xfrm>
                    <a:off x="4645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900" name="Rectangle 476"/>
                  <p:cNvSpPr>
                    <a:spLocks noChangeArrowheads="1"/>
                  </p:cNvSpPr>
                  <p:nvPr/>
                </p:nvSpPr>
                <p:spPr bwMode="auto">
                  <a:xfrm>
                    <a:off x="4223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901" name="Rectangle 477"/>
                  <p:cNvSpPr>
                    <a:spLocks noChangeArrowheads="1"/>
                  </p:cNvSpPr>
                  <p:nvPr/>
                </p:nvSpPr>
                <p:spPr bwMode="auto">
                  <a:xfrm>
                    <a:off x="3800" y="3554"/>
                    <a:ext cx="423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902" name="Rectangle 478"/>
                  <p:cNvSpPr>
                    <a:spLocks noChangeArrowheads="1"/>
                  </p:cNvSpPr>
                  <p:nvPr/>
                </p:nvSpPr>
                <p:spPr bwMode="auto">
                  <a:xfrm>
                    <a:off x="3378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903" name="Rectangle 479"/>
                  <p:cNvSpPr>
                    <a:spLocks noChangeArrowheads="1"/>
                  </p:cNvSpPr>
                  <p:nvPr/>
                </p:nvSpPr>
                <p:spPr bwMode="auto">
                  <a:xfrm>
                    <a:off x="2956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904" name="Rectangle 480"/>
                  <p:cNvSpPr>
                    <a:spLocks noChangeArrowheads="1"/>
                  </p:cNvSpPr>
                  <p:nvPr/>
                </p:nvSpPr>
                <p:spPr bwMode="auto">
                  <a:xfrm>
                    <a:off x="2534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905" name="Rectangle 481"/>
                  <p:cNvSpPr>
                    <a:spLocks noChangeArrowheads="1"/>
                  </p:cNvSpPr>
                  <p:nvPr/>
                </p:nvSpPr>
                <p:spPr bwMode="auto">
                  <a:xfrm>
                    <a:off x="2111" y="3554"/>
                    <a:ext cx="423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906" name="Rectangle 482"/>
                  <p:cNvSpPr>
                    <a:spLocks noChangeArrowheads="1"/>
                  </p:cNvSpPr>
                  <p:nvPr/>
                </p:nvSpPr>
                <p:spPr bwMode="auto">
                  <a:xfrm>
                    <a:off x="1689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907" name="Rectangle 483"/>
                  <p:cNvSpPr>
                    <a:spLocks noChangeArrowheads="1"/>
                  </p:cNvSpPr>
                  <p:nvPr/>
                </p:nvSpPr>
                <p:spPr bwMode="auto">
                  <a:xfrm>
                    <a:off x="1267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908" name="Rectangle 484"/>
                  <p:cNvSpPr>
                    <a:spLocks noChangeArrowheads="1"/>
                  </p:cNvSpPr>
                  <p:nvPr/>
                </p:nvSpPr>
                <p:spPr bwMode="auto">
                  <a:xfrm>
                    <a:off x="845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909" name="Rectangle 485"/>
                  <p:cNvSpPr>
                    <a:spLocks noChangeArrowheads="1"/>
                  </p:cNvSpPr>
                  <p:nvPr/>
                </p:nvSpPr>
                <p:spPr bwMode="auto">
                  <a:xfrm>
                    <a:off x="422" y="3554"/>
                    <a:ext cx="423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910" name="Rectangle 486"/>
                  <p:cNvSpPr>
                    <a:spLocks noChangeArrowheads="1"/>
                  </p:cNvSpPr>
                  <p:nvPr/>
                </p:nvSpPr>
                <p:spPr bwMode="auto">
                  <a:xfrm>
                    <a:off x="0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911" name="Line 487"/>
                  <p:cNvSpPr>
                    <a:spLocks noChangeShapeType="1"/>
                  </p:cNvSpPr>
                  <p:nvPr/>
                </p:nvSpPr>
                <p:spPr bwMode="auto">
                  <a:xfrm>
                    <a:off x="0" y="3554"/>
                    <a:ext cx="6334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912" name="Line 488"/>
                  <p:cNvSpPr>
                    <a:spLocks noChangeShapeType="1"/>
                  </p:cNvSpPr>
                  <p:nvPr/>
                </p:nvSpPr>
                <p:spPr bwMode="auto">
                  <a:xfrm>
                    <a:off x="0" y="3856"/>
                    <a:ext cx="6334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913" name="Line 489"/>
                  <p:cNvSpPr>
                    <a:spLocks noChangeShapeType="1"/>
                  </p:cNvSpPr>
                  <p:nvPr/>
                </p:nvSpPr>
                <p:spPr bwMode="auto">
                  <a:xfrm>
                    <a:off x="0" y="3554"/>
                    <a:ext cx="0" cy="302"/>
                  </a:xfrm>
                  <a:prstGeom prst="line">
                    <a:avLst/>
                  </a:prstGeom>
                  <a:noFill/>
                  <a:ln w="12700" cap="sq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914" name="Line 490"/>
                  <p:cNvSpPr>
                    <a:spLocks noChangeShapeType="1"/>
                  </p:cNvSpPr>
                  <p:nvPr/>
                </p:nvSpPr>
                <p:spPr bwMode="auto">
                  <a:xfrm>
                    <a:off x="422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915" name="Line 491"/>
                  <p:cNvSpPr>
                    <a:spLocks noChangeShapeType="1"/>
                  </p:cNvSpPr>
                  <p:nvPr/>
                </p:nvSpPr>
                <p:spPr bwMode="auto">
                  <a:xfrm>
                    <a:off x="845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916" name="Line 492"/>
                  <p:cNvSpPr>
                    <a:spLocks noChangeShapeType="1"/>
                  </p:cNvSpPr>
                  <p:nvPr/>
                </p:nvSpPr>
                <p:spPr bwMode="auto">
                  <a:xfrm>
                    <a:off x="1267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917" name="Line 493"/>
                  <p:cNvSpPr>
                    <a:spLocks noChangeShapeType="1"/>
                  </p:cNvSpPr>
                  <p:nvPr/>
                </p:nvSpPr>
                <p:spPr bwMode="auto">
                  <a:xfrm>
                    <a:off x="1689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918" name="Line 494"/>
                  <p:cNvSpPr>
                    <a:spLocks noChangeShapeType="1"/>
                  </p:cNvSpPr>
                  <p:nvPr/>
                </p:nvSpPr>
                <p:spPr bwMode="auto">
                  <a:xfrm>
                    <a:off x="2111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919" name="Line 495"/>
                  <p:cNvSpPr>
                    <a:spLocks noChangeShapeType="1"/>
                  </p:cNvSpPr>
                  <p:nvPr/>
                </p:nvSpPr>
                <p:spPr bwMode="auto">
                  <a:xfrm>
                    <a:off x="2534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920" name="Line 496"/>
                  <p:cNvSpPr>
                    <a:spLocks noChangeShapeType="1"/>
                  </p:cNvSpPr>
                  <p:nvPr/>
                </p:nvSpPr>
                <p:spPr bwMode="auto">
                  <a:xfrm>
                    <a:off x="2956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921" name="Line 497"/>
                  <p:cNvSpPr>
                    <a:spLocks noChangeShapeType="1"/>
                  </p:cNvSpPr>
                  <p:nvPr/>
                </p:nvSpPr>
                <p:spPr bwMode="auto">
                  <a:xfrm>
                    <a:off x="3378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922" name="Line 498"/>
                  <p:cNvSpPr>
                    <a:spLocks noChangeShapeType="1"/>
                  </p:cNvSpPr>
                  <p:nvPr/>
                </p:nvSpPr>
                <p:spPr bwMode="auto">
                  <a:xfrm>
                    <a:off x="3800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923" name="Line 499"/>
                  <p:cNvSpPr>
                    <a:spLocks noChangeShapeType="1"/>
                  </p:cNvSpPr>
                  <p:nvPr/>
                </p:nvSpPr>
                <p:spPr bwMode="auto">
                  <a:xfrm>
                    <a:off x="4223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924" name="Line 500"/>
                  <p:cNvSpPr>
                    <a:spLocks noChangeShapeType="1"/>
                  </p:cNvSpPr>
                  <p:nvPr/>
                </p:nvSpPr>
                <p:spPr bwMode="auto">
                  <a:xfrm>
                    <a:off x="4645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925" name="Line 501"/>
                  <p:cNvSpPr>
                    <a:spLocks noChangeShapeType="1"/>
                  </p:cNvSpPr>
                  <p:nvPr/>
                </p:nvSpPr>
                <p:spPr bwMode="auto">
                  <a:xfrm>
                    <a:off x="5067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926" name="Line 502"/>
                  <p:cNvSpPr>
                    <a:spLocks noChangeShapeType="1"/>
                  </p:cNvSpPr>
                  <p:nvPr/>
                </p:nvSpPr>
                <p:spPr bwMode="auto">
                  <a:xfrm>
                    <a:off x="5489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927" name="Line 503"/>
                  <p:cNvSpPr>
                    <a:spLocks noChangeShapeType="1"/>
                  </p:cNvSpPr>
                  <p:nvPr/>
                </p:nvSpPr>
                <p:spPr bwMode="auto">
                  <a:xfrm>
                    <a:off x="5912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928" name="Line 504"/>
                  <p:cNvSpPr>
                    <a:spLocks noChangeShapeType="1"/>
                  </p:cNvSpPr>
                  <p:nvPr/>
                </p:nvSpPr>
                <p:spPr bwMode="auto">
                  <a:xfrm>
                    <a:off x="6334" y="3554"/>
                    <a:ext cx="0" cy="302"/>
                  </a:xfrm>
                  <a:prstGeom prst="line">
                    <a:avLst/>
                  </a:prstGeom>
                  <a:noFill/>
                  <a:ln w="12700" cap="sq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20" name="Group 505"/>
                  <p:cNvGrpSpPr>
                    <a:grpSpLocks/>
                  </p:cNvGrpSpPr>
                  <p:nvPr/>
                </p:nvGrpSpPr>
                <p:grpSpPr bwMode="auto">
                  <a:xfrm>
                    <a:off x="213" y="3554"/>
                    <a:ext cx="6334" cy="302"/>
                    <a:chOff x="148" y="1309"/>
                    <a:chExt cx="6334" cy="302"/>
                  </a:xfrm>
                </p:grpSpPr>
                <p:sp>
                  <p:nvSpPr>
                    <p:cNvPr id="231930" name="Rectangle 50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0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931" name="Rectangle 50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37" y="1309"/>
                      <a:ext cx="423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932" name="Rectangle 50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15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933" name="Rectangle 50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93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934" name="Rectangle 5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71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935" name="Rectangle 5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48" y="1309"/>
                      <a:ext cx="423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936" name="Rectangle 5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26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937" name="Rectangle 5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04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938" name="Rectangle 5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82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939" name="Rectangle 5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59" y="1309"/>
                      <a:ext cx="423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940" name="Rectangle 5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37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941" name="Rectangle 5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15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942" name="Rectangle 5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93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943" name="Rectangle 5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70" y="1309"/>
                      <a:ext cx="423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944" name="Rectangle 5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945" name="Line 52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" y="1309"/>
                      <a:ext cx="6334" cy="0"/>
                    </a:xfrm>
                    <a:prstGeom prst="line">
                      <a:avLst/>
                    </a:prstGeom>
                    <a:noFill/>
                    <a:ln w="12700" cap="sq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946" name="Line 5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" y="1611"/>
                      <a:ext cx="6334" cy="0"/>
                    </a:xfrm>
                    <a:prstGeom prst="line">
                      <a:avLst/>
                    </a:prstGeom>
                    <a:noFill/>
                    <a:ln w="12700" cap="sq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947" name="Line 52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" y="1309"/>
                      <a:ext cx="0" cy="302"/>
                    </a:xfrm>
                    <a:prstGeom prst="line">
                      <a:avLst/>
                    </a:prstGeom>
                    <a:noFill/>
                    <a:ln w="12700" cap="sq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948" name="Line 5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0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949" name="Line 5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93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950" name="Line 52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15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951" name="Line 5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37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952" name="Line 5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59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953" name="Line 5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82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954" name="Line 53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04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955" name="Line 5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26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956" name="Line 53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48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957" name="Line 5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71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958" name="Line 5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793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959" name="Line 53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15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960" name="Line 53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637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961" name="Line 53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060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962" name="Line 53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82" y="1309"/>
                      <a:ext cx="0" cy="302"/>
                    </a:xfrm>
                    <a:prstGeom prst="line">
                      <a:avLst/>
                    </a:prstGeom>
                    <a:noFill/>
                    <a:ln w="12700" cap="sq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21" name="Group 539"/>
              <p:cNvGrpSpPr>
                <a:grpSpLocks/>
              </p:cNvGrpSpPr>
              <p:nvPr/>
            </p:nvGrpSpPr>
            <p:grpSpPr bwMode="auto">
              <a:xfrm>
                <a:off x="2704" y="3574"/>
                <a:ext cx="2518" cy="282"/>
                <a:chOff x="176" y="3574"/>
                <a:chExt cx="2518" cy="282"/>
              </a:xfrm>
            </p:grpSpPr>
            <p:grpSp>
              <p:nvGrpSpPr>
                <p:cNvPr id="22" name="Group 540"/>
                <p:cNvGrpSpPr>
                  <a:grpSpLocks/>
                </p:cNvGrpSpPr>
                <p:nvPr/>
              </p:nvGrpSpPr>
              <p:grpSpPr bwMode="auto">
                <a:xfrm>
                  <a:off x="176" y="3574"/>
                  <a:ext cx="1259" cy="282"/>
                  <a:chOff x="0" y="3554"/>
                  <a:chExt cx="6547" cy="302"/>
                </a:xfrm>
              </p:grpSpPr>
              <p:sp>
                <p:nvSpPr>
                  <p:cNvPr id="231965" name="Rectangle 541"/>
                  <p:cNvSpPr>
                    <a:spLocks noChangeArrowheads="1"/>
                  </p:cNvSpPr>
                  <p:nvPr/>
                </p:nvSpPr>
                <p:spPr bwMode="auto">
                  <a:xfrm>
                    <a:off x="2958" y="3554"/>
                    <a:ext cx="2954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1966" name="Rectangle 542"/>
                  <p:cNvSpPr>
                    <a:spLocks noChangeArrowheads="1"/>
                  </p:cNvSpPr>
                  <p:nvPr/>
                </p:nvSpPr>
                <p:spPr bwMode="auto">
                  <a:xfrm>
                    <a:off x="1269" y="3554"/>
                    <a:ext cx="1687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1967" name="Rectangle 543"/>
                  <p:cNvSpPr>
                    <a:spLocks noChangeArrowheads="1"/>
                  </p:cNvSpPr>
                  <p:nvPr/>
                </p:nvSpPr>
                <p:spPr bwMode="auto">
                  <a:xfrm>
                    <a:off x="422" y="3554"/>
                    <a:ext cx="845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1968" name="Rectangle 544"/>
                  <p:cNvSpPr>
                    <a:spLocks noChangeArrowheads="1"/>
                  </p:cNvSpPr>
                  <p:nvPr/>
                </p:nvSpPr>
                <p:spPr bwMode="auto">
                  <a:xfrm>
                    <a:off x="0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1969" name="Rectangle 545"/>
                  <p:cNvSpPr>
                    <a:spLocks noChangeArrowheads="1"/>
                  </p:cNvSpPr>
                  <p:nvPr/>
                </p:nvSpPr>
                <p:spPr bwMode="auto">
                  <a:xfrm>
                    <a:off x="5912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970" name="Rectangle 546"/>
                  <p:cNvSpPr>
                    <a:spLocks noChangeArrowheads="1"/>
                  </p:cNvSpPr>
                  <p:nvPr/>
                </p:nvSpPr>
                <p:spPr bwMode="auto">
                  <a:xfrm>
                    <a:off x="5489" y="3554"/>
                    <a:ext cx="423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971" name="Rectangle 547"/>
                  <p:cNvSpPr>
                    <a:spLocks noChangeArrowheads="1"/>
                  </p:cNvSpPr>
                  <p:nvPr/>
                </p:nvSpPr>
                <p:spPr bwMode="auto">
                  <a:xfrm>
                    <a:off x="5067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972" name="Rectangle 548"/>
                  <p:cNvSpPr>
                    <a:spLocks noChangeArrowheads="1"/>
                  </p:cNvSpPr>
                  <p:nvPr/>
                </p:nvSpPr>
                <p:spPr bwMode="auto">
                  <a:xfrm>
                    <a:off x="4645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973" name="Rectangle 549"/>
                  <p:cNvSpPr>
                    <a:spLocks noChangeArrowheads="1"/>
                  </p:cNvSpPr>
                  <p:nvPr/>
                </p:nvSpPr>
                <p:spPr bwMode="auto">
                  <a:xfrm>
                    <a:off x="4223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974" name="Rectangle 550"/>
                  <p:cNvSpPr>
                    <a:spLocks noChangeArrowheads="1"/>
                  </p:cNvSpPr>
                  <p:nvPr/>
                </p:nvSpPr>
                <p:spPr bwMode="auto">
                  <a:xfrm>
                    <a:off x="3800" y="3554"/>
                    <a:ext cx="423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975" name="Rectangle 551"/>
                  <p:cNvSpPr>
                    <a:spLocks noChangeArrowheads="1"/>
                  </p:cNvSpPr>
                  <p:nvPr/>
                </p:nvSpPr>
                <p:spPr bwMode="auto">
                  <a:xfrm>
                    <a:off x="3378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976" name="Rectangle 552"/>
                  <p:cNvSpPr>
                    <a:spLocks noChangeArrowheads="1"/>
                  </p:cNvSpPr>
                  <p:nvPr/>
                </p:nvSpPr>
                <p:spPr bwMode="auto">
                  <a:xfrm>
                    <a:off x="2956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977" name="Rectangle 553"/>
                  <p:cNvSpPr>
                    <a:spLocks noChangeArrowheads="1"/>
                  </p:cNvSpPr>
                  <p:nvPr/>
                </p:nvSpPr>
                <p:spPr bwMode="auto">
                  <a:xfrm>
                    <a:off x="2534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978" name="Rectangle 554"/>
                  <p:cNvSpPr>
                    <a:spLocks noChangeArrowheads="1"/>
                  </p:cNvSpPr>
                  <p:nvPr/>
                </p:nvSpPr>
                <p:spPr bwMode="auto">
                  <a:xfrm>
                    <a:off x="2111" y="3554"/>
                    <a:ext cx="423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979" name="Rectangle 555"/>
                  <p:cNvSpPr>
                    <a:spLocks noChangeArrowheads="1"/>
                  </p:cNvSpPr>
                  <p:nvPr/>
                </p:nvSpPr>
                <p:spPr bwMode="auto">
                  <a:xfrm>
                    <a:off x="1689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980" name="Rectangle 556"/>
                  <p:cNvSpPr>
                    <a:spLocks noChangeArrowheads="1"/>
                  </p:cNvSpPr>
                  <p:nvPr/>
                </p:nvSpPr>
                <p:spPr bwMode="auto">
                  <a:xfrm>
                    <a:off x="1267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981" name="Rectangle 557"/>
                  <p:cNvSpPr>
                    <a:spLocks noChangeArrowheads="1"/>
                  </p:cNvSpPr>
                  <p:nvPr/>
                </p:nvSpPr>
                <p:spPr bwMode="auto">
                  <a:xfrm>
                    <a:off x="845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982" name="Rectangle 558"/>
                  <p:cNvSpPr>
                    <a:spLocks noChangeArrowheads="1"/>
                  </p:cNvSpPr>
                  <p:nvPr/>
                </p:nvSpPr>
                <p:spPr bwMode="auto">
                  <a:xfrm>
                    <a:off x="422" y="3554"/>
                    <a:ext cx="423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983" name="Rectangle 559"/>
                  <p:cNvSpPr>
                    <a:spLocks noChangeArrowheads="1"/>
                  </p:cNvSpPr>
                  <p:nvPr/>
                </p:nvSpPr>
                <p:spPr bwMode="auto">
                  <a:xfrm>
                    <a:off x="0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1984" name="Line 560"/>
                  <p:cNvSpPr>
                    <a:spLocks noChangeShapeType="1"/>
                  </p:cNvSpPr>
                  <p:nvPr/>
                </p:nvSpPr>
                <p:spPr bwMode="auto">
                  <a:xfrm>
                    <a:off x="0" y="3554"/>
                    <a:ext cx="6334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985" name="Line 561"/>
                  <p:cNvSpPr>
                    <a:spLocks noChangeShapeType="1"/>
                  </p:cNvSpPr>
                  <p:nvPr/>
                </p:nvSpPr>
                <p:spPr bwMode="auto">
                  <a:xfrm>
                    <a:off x="0" y="3856"/>
                    <a:ext cx="6334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986" name="Line 562"/>
                  <p:cNvSpPr>
                    <a:spLocks noChangeShapeType="1"/>
                  </p:cNvSpPr>
                  <p:nvPr/>
                </p:nvSpPr>
                <p:spPr bwMode="auto">
                  <a:xfrm>
                    <a:off x="0" y="3554"/>
                    <a:ext cx="0" cy="302"/>
                  </a:xfrm>
                  <a:prstGeom prst="line">
                    <a:avLst/>
                  </a:prstGeom>
                  <a:noFill/>
                  <a:ln w="12700" cap="sq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987" name="Line 563"/>
                  <p:cNvSpPr>
                    <a:spLocks noChangeShapeType="1"/>
                  </p:cNvSpPr>
                  <p:nvPr/>
                </p:nvSpPr>
                <p:spPr bwMode="auto">
                  <a:xfrm>
                    <a:off x="422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988" name="Line 564"/>
                  <p:cNvSpPr>
                    <a:spLocks noChangeShapeType="1"/>
                  </p:cNvSpPr>
                  <p:nvPr/>
                </p:nvSpPr>
                <p:spPr bwMode="auto">
                  <a:xfrm>
                    <a:off x="845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989" name="Line 565"/>
                  <p:cNvSpPr>
                    <a:spLocks noChangeShapeType="1"/>
                  </p:cNvSpPr>
                  <p:nvPr/>
                </p:nvSpPr>
                <p:spPr bwMode="auto">
                  <a:xfrm>
                    <a:off x="1267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990" name="Line 566"/>
                  <p:cNvSpPr>
                    <a:spLocks noChangeShapeType="1"/>
                  </p:cNvSpPr>
                  <p:nvPr/>
                </p:nvSpPr>
                <p:spPr bwMode="auto">
                  <a:xfrm>
                    <a:off x="1689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991" name="Line 567"/>
                  <p:cNvSpPr>
                    <a:spLocks noChangeShapeType="1"/>
                  </p:cNvSpPr>
                  <p:nvPr/>
                </p:nvSpPr>
                <p:spPr bwMode="auto">
                  <a:xfrm>
                    <a:off x="2111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992" name="Line 568"/>
                  <p:cNvSpPr>
                    <a:spLocks noChangeShapeType="1"/>
                  </p:cNvSpPr>
                  <p:nvPr/>
                </p:nvSpPr>
                <p:spPr bwMode="auto">
                  <a:xfrm>
                    <a:off x="2534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993" name="Line 569"/>
                  <p:cNvSpPr>
                    <a:spLocks noChangeShapeType="1"/>
                  </p:cNvSpPr>
                  <p:nvPr/>
                </p:nvSpPr>
                <p:spPr bwMode="auto">
                  <a:xfrm>
                    <a:off x="2956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994" name="Line 570"/>
                  <p:cNvSpPr>
                    <a:spLocks noChangeShapeType="1"/>
                  </p:cNvSpPr>
                  <p:nvPr/>
                </p:nvSpPr>
                <p:spPr bwMode="auto">
                  <a:xfrm>
                    <a:off x="3378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995" name="Line 571"/>
                  <p:cNvSpPr>
                    <a:spLocks noChangeShapeType="1"/>
                  </p:cNvSpPr>
                  <p:nvPr/>
                </p:nvSpPr>
                <p:spPr bwMode="auto">
                  <a:xfrm>
                    <a:off x="3800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996" name="Line 572"/>
                  <p:cNvSpPr>
                    <a:spLocks noChangeShapeType="1"/>
                  </p:cNvSpPr>
                  <p:nvPr/>
                </p:nvSpPr>
                <p:spPr bwMode="auto">
                  <a:xfrm>
                    <a:off x="4223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997" name="Line 573"/>
                  <p:cNvSpPr>
                    <a:spLocks noChangeShapeType="1"/>
                  </p:cNvSpPr>
                  <p:nvPr/>
                </p:nvSpPr>
                <p:spPr bwMode="auto">
                  <a:xfrm>
                    <a:off x="4645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998" name="Line 574"/>
                  <p:cNvSpPr>
                    <a:spLocks noChangeShapeType="1"/>
                  </p:cNvSpPr>
                  <p:nvPr/>
                </p:nvSpPr>
                <p:spPr bwMode="auto">
                  <a:xfrm>
                    <a:off x="5067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999" name="Line 575"/>
                  <p:cNvSpPr>
                    <a:spLocks noChangeShapeType="1"/>
                  </p:cNvSpPr>
                  <p:nvPr/>
                </p:nvSpPr>
                <p:spPr bwMode="auto">
                  <a:xfrm>
                    <a:off x="5489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000" name="Line 576"/>
                  <p:cNvSpPr>
                    <a:spLocks noChangeShapeType="1"/>
                  </p:cNvSpPr>
                  <p:nvPr/>
                </p:nvSpPr>
                <p:spPr bwMode="auto">
                  <a:xfrm>
                    <a:off x="5912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001" name="Line 577"/>
                  <p:cNvSpPr>
                    <a:spLocks noChangeShapeType="1"/>
                  </p:cNvSpPr>
                  <p:nvPr/>
                </p:nvSpPr>
                <p:spPr bwMode="auto">
                  <a:xfrm>
                    <a:off x="6334" y="3554"/>
                    <a:ext cx="0" cy="302"/>
                  </a:xfrm>
                  <a:prstGeom prst="line">
                    <a:avLst/>
                  </a:prstGeom>
                  <a:noFill/>
                  <a:ln w="12700" cap="sq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23" name="Group 578"/>
                  <p:cNvGrpSpPr>
                    <a:grpSpLocks/>
                  </p:cNvGrpSpPr>
                  <p:nvPr/>
                </p:nvGrpSpPr>
                <p:grpSpPr bwMode="auto">
                  <a:xfrm>
                    <a:off x="213" y="3554"/>
                    <a:ext cx="6334" cy="302"/>
                    <a:chOff x="148" y="1309"/>
                    <a:chExt cx="6334" cy="302"/>
                  </a:xfrm>
                </p:grpSpPr>
                <p:sp>
                  <p:nvSpPr>
                    <p:cNvPr id="232003" name="Rectangle 5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0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004" name="Rectangle 58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37" y="1309"/>
                      <a:ext cx="423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005" name="Rectangle 5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15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006" name="Rectangle 58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93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007" name="Rectangle 58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71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008" name="Rectangle 5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48" y="1309"/>
                      <a:ext cx="423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009" name="Rectangle 58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26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010" name="Rectangle 58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04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011" name="Rectangle 58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82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012" name="Rectangle 58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59" y="1309"/>
                      <a:ext cx="423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013" name="Rectangle 58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37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014" name="Rectangle 59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15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015" name="Rectangle 59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93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016" name="Rectangle 59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70" y="1309"/>
                      <a:ext cx="423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017" name="Rectangle 5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018" name="Line 59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" y="1309"/>
                      <a:ext cx="6334" cy="0"/>
                    </a:xfrm>
                    <a:prstGeom prst="line">
                      <a:avLst/>
                    </a:prstGeom>
                    <a:noFill/>
                    <a:ln w="12700" cap="sq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019" name="Line 5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" y="1611"/>
                      <a:ext cx="6334" cy="0"/>
                    </a:xfrm>
                    <a:prstGeom prst="line">
                      <a:avLst/>
                    </a:prstGeom>
                    <a:noFill/>
                    <a:ln w="12700" cap="sq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020" name="Line 59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" y="1309"/>
                      <a:ext cx="0" cy="302"/>
                    </a:xfrm>
                    <a:prstGeom prst="line">
                      <a:avLst/>
                    </a:prstGeom>
                    <a:noFill/>
                    <a:ln w="12700" cap="sq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021" name="Line 5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0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022" name="Line 5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93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023" name="Line 59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15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024" name="Line 60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37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025" name="Line 60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59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026" name="Line 60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82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027" name="Line 60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04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028" name="Line 60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26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029" name="Line 60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48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030" name="Line 60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71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031" name="Line 60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793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032" name="Line 60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15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033" name="Line 6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637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034" name="Line 61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060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035" name="Line 6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82" y="1309"/>
                      <a:ext cx="0" cy="302"/>
                    </a:xfrm>
                    <a:prstGeom prst="line">
                      <a:avLst/>
                    </a:prstGeom>
                    <a:noFill/>
                    <a:ln w="12700" cap="sq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24" name="Group 612"/>
                <p:cNvGrpSpPr>
                  <a:grpSpLocks/>
                </p:cNvGrpSpPr>
                <p:nvPr/>
              </p:nvGrpSpPr>
              <p:grpSpPr bwMode="auto">
                <a:xfrm flipH="1">
                  <a:off x="1435" y="3574"/>
                  <a:ext cx="1259" cy="282"/>
                  <a:chOff x="0" y="3554"/>
                  <a:chExt cx="6547" cy="302"/>
                </a:xfrm>
              </p:grpSpPr>
              <p:sp>
                <p:nvSpPr>
                  <p:cNvPr id="232037" name="Rectangle 613"/>
                  <p:cNvSpPr>
                    <a:spLocks noChangeArrowheads="1"/>
                  </p:cNvSpPr>
                  <p:nvPr/>
                </p:nvSpPr>
                <p:spPr bwMode="auto">
                  <a:xfrm>
                    <a:off x="2958" y="3554"/>
                    <a:ext cx="2954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2038" name="Rectangle 614"/>
                  <p:cNvSpPr>
                    <a:spLocks noChangeArrowheads="1"/>
                  </p:cNvSpPr>
                  <p:nvPr/>
                </p:nvSpPr>
                <p:spPr bwMode="auto">
                  <a:xfrm>
                    <a:off x="1269" y="3554"/>
                    <a:ext cx="1687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2039" name="Rectangle 615"/>
                  <p:cNvSpPr>
                    <a:spLocks noChangeArrowheads="1"/>
                  </p:cNvSpPr>
                  <p:nvPr/>
                </p:nvSpPr>
                <p:spPr bwMode="auto">
                  <a:xfrm>
                    <a:off x="422" y="3554"/>
                    <a:ext cx="845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2040" name="Rectangle 616"/>
                  <p:cNvSpPr>
                    <a:spLocks noChangeArrowheads="1"/>
                  </p:cNvSpPr>
                  <p:nvPr/>
                </p:nvSpPr>
                <p:spPr bwMode="auto">
                  <a:xfrm>
                    <a:off x="0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2041" name="Rectangle 617"/>
                  <p:cNvSpPr>
                    <a:spLocks noChangeArrowheads="1"/>
                  </p:cNvSpPr>
                  <p:nvPr/>
                </p:nvSpPr>
                <p:spPr bwMode="auto">
                  <a:xfrm>
                    <a:off x="5912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042" name="Rectangle 618"/>
                  <p:cNvSpPr>
                    <a:spLocks noChangeArrowheads="1"/>
                  </p:cNvSpPr>
                  <p:nvPr/>
                </p:nvSpPr>
                <p:spPr bwMode="auto">
                  <a:xfrm>
                    <a:off x="5489" y="3554"/>
                    <a:ext cx="423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043" name="Rectangle 619"/>
                  <p:cNvSpPr>
                    <a:spLocks noChangeArrowheads="1"/>
                  </p:cNvSpPr>
                  <p:nvPr/>
                </p:nvSpPr>
                <p:spPr bwMode="auto">
                  <a:xfrm>
                    <a:off x="5067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044" name="Rectangle 620"/>
                  <p:cNvSpPr>
                    <a:spLocks noChangeArrowheads="1"/>
                  </p:cNvSpPr>
                  <p:nvPr/>
                </p:nvSpPr>
                <p:spPr bwMode="auto">
                  <a:xfrm>
                    <a:off x="4645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045" name="Rectangle 621"/>
                  <p:cNvSpPr>
                    <a:spLocks noChangeArrowheads="1"/>
                  </p:cNvSpPr>
                  <p:nvPr/>
                </p:nvSpPr>
                <p:spPr bwMode="auto">
                  <a:xfrm>
                    <a:off x="4223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046" name="Rectangle 622"/>
                  <p:cNvSpPr>
                    <a:spLocks noChangeArrowheads="1"/>
                  </p:cNvSpPr>
                  <p:nvPr/>
                </p:nvSpPr>
                <p:spPr bwMode="auto">
                  <a:xfrm>
                    <a:off x="3800" y="3554"/>
                    <a:ext cx="423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047" name="Rectangle 623"/>
                  <p:cNvSpPr>
                    <a:spLocks noChangeArrowheads="1"/>
                  </p:cNvSpPr>
                  <p:nvPr/>
                </p:nvSpPr>
                <p:spPr bwMode="auto">
                  <a:xfrm>
                    <a:off x="3378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048" name="Rectangle 624"/>
                  <p:cNvSpPr>
                    <a:spLocks noChangeArrowheads="1"/>
                  </p:cNvSpPr>
                  <p:nvPr/>
                </p:nvSpPr>
                <p:spPr bwMode="auto">
                  <a:xfrm>
                    <a:off x="2956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049" name="Rectangle 625"/>
                  <p:cNvSpPr>
                    <a:spLocks noChangeArrowheads="1"/>
                  </p:cNvSpPr>
                  <p:nvPr/>
                </p:nvSpPr>
                <p:spPr bwMode="auto">
                  <a:xfrm>
                    <a:off x="2534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050" name="Rectangle 626"/>
                  <p:cNvSpPr>
                    <a:spLocks noChangeArrowheads="1"/>
                  </p:cNvSpPr>
                  <p:nvPr/>
                </p:nvSpPr>
                <p:spPr bwMode="auto">
                  <a:xfrm>
                    <a:off x="2111" y="3554"/>
                    <a:ext cx="423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051" name="Rectangle 627"/>
                  <p:cNvSpPr>
                    <a:spLocks noChangeArrowheads="1"/>
                  </p:cNvSpPr>
                  <p:nvPr/>
                </p:nvSpPr>
                <p:spPr bwMode="auto">
                  <a:xfrm>
                    <a:off x="1689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052" name="Rectangle 628"/>
                  <p:cNvSpPr>
                    <a:spLocks noChangeArrowheads="1"/>
                  </p:cNvSpPr>
                  <p:nvPr/>
                </p:nvSpPr>
                <p:spPr bwMode="auto">
                  <a:xfrm>
                    <a:off x="1267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053" name="Rectangle 629"/>
                  <p:cNvSpPr>
                    <a:spLocks noChangeArrowheads="1"/>
                  </p:cNvSpPr>
                  <p:nvPr/>
                </p:nvSpPr>
                <p:spPr bwMode="auto">
                  <a:xfrm>
                    <a:off x="845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054" name="Rectangle 630"/>
                  <p:cNvSpPr>
                    <a:spLocks noChangeArrowheads="1"/>
                  </p:cNvSpPr>
                  <p:nvPr/>
                </p:nvSpPr>
                <p:spPr bwMode="auto">
                  <a:xfrm>
                    <a:off x="422" y="3554"/>
                    <a:ext cx="423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055" name="Rectangle 631"/>
                  <p:cNvSpPr>
                    <a:spLocks noChangeArrowheads="1"/>
                  </p:cNvSpPr>
                  <p:nvPr/>
                </p:nvSpPr>
                <p:spPr bwMode="auto">
                  <a:xfrm>
                    <a:off x="0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056" name="Line 632"/>
                  <p:cNvSpPr>
                    <a:spLocks noChangeShapeType="1"/>
                  </p:cNvSpPr>
                  <p:nvPr/>
                </p:nvSpPr>
                <p:spPr bwMode="auto">
                  <a:xfrm>
                    <a:off x="0" y="3554"/>
                    <a:ext cx="6334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057" name="Line 633"/>
                  <p:cNvSpPr>
                    <a:spLocks noChangeShapeType="1"/>
                  </p:cNvSpPr>
                  <p:nvPr/>
                </p:nvSpPr>
                <p:spPr bwMode="auto">
                  <a:xfrm>
                    <a:off x="0" y="3856"/>
                    <a:ext cx="6334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058" name="Line 634"/>
                  <p:cNvSpPr>
                    <a:spLocks noChangeShapeType="1"/>
                  </p:cNvSpPr>
                  <p:nvPr/>
                </p:nvSpPr>
                <p:spPr bwMode="auto">
                  <a:xfrm>
                    <a:off x="0" y="3554"/>
                    <a:ext cx="0" cy="302"/>
                  </a:xfrm>
                  <a:prstGeom prst="line">
                    <a:avLst/>
                  </a:prstGeom>
                  <a:noFill/>
                  <a:ln w="12700" cap="sq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059" name="Line 635"/>
                  <p:cNvSpPr>
                    <a:spLocks noChangeShapeType="1"/>
                  </p:cNvSpPr>
                  <p:nvPr/>
                </p:nvSpPr>
                <p:spPr bwMode="auto">
                  <a:xfrm>
                    <a:off x="422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060" name="Line 636"/>
                  <p:cNvSpPr>
                    <a:spLocks noChangeShapeType="1"/>
                  </p:cNvSpPr>
                  <p:nvPr/>
                </p:nvSpPr>
                <p:spPr bwMode="auto">
                  <a:xfrm>
                    <a:off x="845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061" name="Line 637"/>
                  <p:cNvSpPr>
                    <a:spLocks noChangeShapeType="1"/>
                  </p:cNvSpPr>
                  <p:nvPr/>
                </p:nvSpPr>
                <p:spPr bwMode="auto">
                  <a:xfrm>
                    <a:off x="1267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062" name="Line 638"/>
                  <p:cNvSpPr>
                    <a:spLocks noChangeShapeType="1"/>
                  </p:cNvSpPr>
                  <p:nvPr/>
                </p:nvSpPr>
                <p:spPr bwMode="auto">
                  <a:xfrm>
                    <a:off x="1689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063" name="Line 639"/>
                  <p:cNvSpPr>
                    <a:spLocks noChangeShapeType="1"/>
                  </p:cNvSpPr>
                  <p:nvPr/>
                </p:nvSpPr>
                <p:spPr bwMode="auto">
                  <a:xfrm>
                    <a:off x="2111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064" name="Line 640"/>
                  <p:cNvSpPr>
                    <a:spLocks noChangeShapeType="1"/>
                  </p:cNvSpPr>
                  <p:nvPr/>
                </p:nvSpPr>
                <p:spPr bwMode="auto">
                  <a:xfrm>
                    <a:off x="2534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065" name="Line 641"/>
                  <p:cNvSpPr>
                    <a:spLocks noChangeShapeType="1"/>
                  </p:cNvSpPr>
                  <p:nvPr/>
                </p:nvSpPr>
                <p:spPr bwMode="auto">
                  <a:xfrm>
                    <a:off x="2956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066" name="Line 642"/>
                  <p:cNvSpPr>
                    <a:spLocks noChangeShapeType="1"/>
                  </p:cNvSpPr>
                  <p:nvPr/>
                </p:nvSpPr>
                <p:spPr bwMode="auto">
                  <a:xfrm>
                    <a:off x="3378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067" name="Line 643"/>
                  <p:cNvSpPr>
                    <a:spLocks noChangeShapeType="1"/>
                  </p:cNvSpPr>
                  <p:nvPr/>
                </p:nvSpPr>
                <p:spPr bwMode="auto">
                  <a:xfrm>
                    <a:off x="3800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068" name="Line 644"/>
                  <p:cNvSpPr>
                    <a:spLocks noChangeShapeType="1"/>
                  </p:cNvSpPr>
                  <p:nvPr/>
                </p:nvSpPr>
                <p:spPr bwMode="auto">
                  <a:xfrm>
                    <a:off x="4223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069" name="Line 645"/>
                  <p:cNvSpPr>
                    <a:spLocks noChangeShapeType="1"/>
                  </p:cNvSpPr>
                  <p:nvPr/>
                </p:nvSpPr>
                <p:spPr bwMode="auto">
                  <a:xfrm>
                    <a:off x="4645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070" name="Line 646"/>
                  <p:cNvSpPr>
                    <a:spLocks noChangeShapeType="1"/>
                  </p:cNvSpPr>
                  <p:nvPr/>
                </p:nvSpPr>
                <p:spPr bwMode="auto">
                  <a:xfrm>
                    <a:off x="5067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071" name="Line 647"/>
                  <p:cNvSpPr>
                    <a:spLocks noChangeShapeType="1"/>
                  </p:cNvSpPr>
                  <p:nvPr/>
                </p:nvSpPr>
                <p:spPr bwMode="auto">
                  <a:xfrm>
                    <a:off x="5489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072" name="Line 648"/>
                  <p:cNvSpPr>
                    <a:spLocks noChangeShapeType="1"/>
                  </p:cNvSpPr>
                  <p:nvPr/>
                </p:nvSpPr>
                <p:spPr bwMode="auto">
                  <a:xfrm>
                    <a:off x="5912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073" name="Line 649"/>
                  <p:cNvSpPr>
                    <a:spLocks noChangeShapeType="1"/>
                  </p:cNvSpPr>
                  <p:nvPr/>
                </p:nvSpPr>
                <p:spPr bwMode="auto">
                  <a:xfrm>
                    <a:off x="6334" y="3554"/>
                    <a:ext cx="0" cy="302"/>
                  </a:xfrm>
                  <a:prstGeom prst="line">
                    <a:avLst/>
                  </a:prstGeom>
                  <a:noFill/>
                  <a:ln w="12700" cap="sq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25" name="Group 650"/>
                  <p:cNvGrpSpPr>
                    <a:grpSpLocks/>
                  </p:cNvGrpSpPr>
                  <p:nvPr/>
                </p:nvGrpSpPr>
                <p:grpSpPr bwMode="auto">
                  <a:xfrm>
                    <a:off x="213" y="3554"/>
                    <a:ext cx="6334" cy="302"/>
                    <a:chOff x="148" y="1309"/>
                    <a:chExt cx="6334" cy="302"/>
                  </a:xfrm>
                </p:grpSpPr>
                <p:sp>
                  <p:nvSpPr>
                    <p:cNvPr id="232075" name="Rectangle 6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0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076" name="Rectangle 6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37" y="1309"/>
                      <a:ext cx="423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077" name="Rectangle 6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15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078" name="Rectangle 65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93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079" name="Rectangle 65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71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080" name="Rectangle 6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48" y="1309"/>
                      <a:ext cx="423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081" name="Rectangle 6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26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082" name="Rectangle 65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04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083" name="Rectangle 6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82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084" name="Rectangle 66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59" y="1309"/>
                      <a:ext cx="423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085" name="Rectangle 6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37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086" name="Rectangle 6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15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087" name="Rectangle 6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93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088" name="Rectangle 6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70" y="1309"/>
                      <a:ext cx="423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089" name="Rectangle 6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090" name="Line 6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" y="1309"/>
                      <a:ext cx="6334" cy="0"/>
                    </a:xfrm>
                    <a:prstGeom prst="line">
                      <a:avLst/>
                    </a:prstGeom>
                    <a:noFill/>
                    <a:ln w="12700" cap="sq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091" name="Line 66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" y="1611"/>
                      <a:ext cx="6334" cy="0"/>
                    </a:xfrm>
                    <a:prstGeom prst="line">
                      <a:avLst/>
                    </a:prstGeom>
                    <a:noFill/>
                    <a:ln w="12700" cap="sq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092" name="Line 66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" y="1309"/>
                      <a:ext cx="0" cy="302"/>
                    </a:xfrm>
                    <a:prstGeom prst="line">
                      <a:avLst/>
                    </a:prstGeom>
                    <a:noFill/>
                    <a:ln w="12700" cap="sq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093" name="Line 66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0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094" name="Line 67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93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095" name="Line 67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15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096" name="Line 67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37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097" name="Line 67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59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098" name="Line 67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82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099" name="Line 67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04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100" name="Line 67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26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101" name="Line 67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48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102" name="Line 67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71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103" name="Line 67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793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104" name="Line 68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15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105" name="Line 68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637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106" name="Line 68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060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107" name="Line 68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82" y="1309"/>
                      <a:ext cx="0" cy="302"/>
                    </a:xfrm>
                    <a:prstGeom prst="line">
                      <a:avLst/>
                    </a:prstGeom>
                    <a:noFill/>
                    <a:ln w="12700" cap="sq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</p:grpSp>
        </p:grpSp>
        <p:grpSp>
          <p:nvGrpSpPr>
            <p:cNvPr id="26" name="Group 684"/>
            <p:cNvGrpSpPr>
              <a:grpSpLocks/>
            </p:cNvGrpSpPr>
            <p:nvPr/>
          </p:nvGrpSpPr>
          <p:grpSpPr bwMode="auto">
            <a:xfrm>
              <a:off x="189" y="3584"/>
              <a:ext cx="7309" cy="282"/>
              <a:chOff x="188" y="3904"/>
              <a:chExt cx="7309" cy="282"/>
            </a:xfrm>
          </p:grpSpPr>
          <p:sp>
            <p:nvSpPr>
              <p:cNvPr id="232109" name="Rectangle 685"/>
              <p:cNvSpPr>
                <a:spLocks noChangeArrowheads="1"/>
              </p:cNvSpPr>
              <p:nvPr/>
            </p:nvSpPr>
            <p:spPr bwMode="auto">
              <a:xfrm>
                <a:off x="1406" y="3904"/>
                <a:ext cx="609" cy="282"/>
              </a:xfrm>
              <a:prstGeom prst="rect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EE1712" mc:Ignorable="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2110" name="Rectangle 686"/>
              <p:cNvSpPr>
                <a:spLocks noChangeArrowheads="1"/>
              </p:cNvSpPr>
              <p:nvPr/>
            </p:nvSpPr>
            <p:spPr bwMode="auto">
              <a:xfrm>
                <a:off x="188" y="3904"/>
                <a:ext cx="609" cy="282"/>
              </a:xfrm>
              <a:prstGeom prst="rect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EE1712" mc:Ignorable="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2111" name="Rectangle 687"/>
              <p:cNvSpPr>
                <a:spLocks noChangeArrowheads="1"/>
              </p:cNvSpPr>
              <p:nvPr/>
            </p:nvSpPr>
            <p:spPr bwMode="auto">
              <a:xfrm>
                <a:off x="797" y="3904"/>
                <a:ext cx="609" cy="282"/>
              </a:xfrm>
              <a:prstGeom prst="rect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EE1712" mc:Ignorable="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2112" name="Rectangle 688"/>
              <p:cNvSpPr>
                <a:spLocks noChangeArrowheads="1"/>
              </p:cNvSpPr>
              <p:nvPr/>
            </p:nvSpPr>
            <p:spPr bwMode="auto">
              <a:xfrm>
                <a:off x="3233" y="3904"/>
                <a:ext cx="609" cy="282"/>
              </a:xfrm>
              <a:prstGeom prst="rect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EE1712" mc:Ignorable="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2113" name="Rectangle 689"/>
              <p:cNvSpPr>
                <a:spLocks noChangeArrowheads="1"/>
              </p:cNvSpPr>
              <p:nvPr/>
            </p:nvSpPr>
            <p:spPr bwMode="auto">
              <a:xfrm>
                <a:off x="2015" y="3904"/>
                <a:ext cx="609" cy="282"/>
              </a:xfrm>
              <a:prstGeom prst="rect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EE1712" mc:Ignorable="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2114" name="Rectangle 690"/>
              <p:cNvSpPr>
                <a:spLocks noChangeArrowheads="1"/>
              </p:cNvSpPr>
              <p:nvPr/>
            </p:nvSpPr>
            <p:spPr bwMode="auto">
              <a:xfrm>
                <a:off x="2624" y="3904"/>
                <a:ext cx="609" cy="282"/>
              </a:xfrm>
              <a:prstGeom prst="rect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EE1712" mc:Ignorable="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2115" name="Rectangle 691"/>
              <p:cNvSpPr>
                <a:spLocks noChangeArrowheads="1"/>
              </p:cNvSpPr>
              <p:nvPr/>
            </p:nvSpPr>
            <p:spPr bwMode="auto">
              <a:xfrm>
                <a:off x="5061" y="3904"/>
                <a:ext cx="609" cy="282"/>
              </a:xfrm>
              <a:prstGeom prst="rect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EE1712" mc:Ignorable="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2116" name="Rectangle 692"/>
              <p:cNvSpPr>
                <a:spLocks noChangeArrowheads="1"/>
              </p:cNvSpPr>
              <p:nvPr/>
            </p:nvSpPr>
            <p:spPr bwMode="auto">
              <a:xfrm>
                <a:off x="3843" y="3904"/>
                <a:ext cx="609" cy="282"/>
              </a:xfrm>
              <a:prstGeom prst="rect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EE1712" mc:Ignorable="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2117" name="Rectangle 693"/>
              <p:cNvSpPr>
                <a:spLocks noChangeArrowheads="1"/>
              </p:cNvSpPr>
              <p:nvPr/>
            </p:nvSpPr>
            <p:spPr bwMode="auto">
              <a:xfrm>
                <a:off x="4452" y="3904"/>
                <a:ext cx="609" cy="282"/>
              </a:xfrm>
              <a:prstGeom prst="rect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EE1712" mc:Ignorable="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2118" name="Rectangle 694"/>
              <p:cNvSpPr>
                <a:spLocks noChangeArrowheads="1"/>
              </p:cNvSpPr>
              <p:nvPr/>
            </p:nvSpPr>
            <p:spPr bwMode="auto">
              <a:xfrm>
                <a:off x="6888" y="3904"/>
                <a:ext cx="609" cy="282"/>
              </a:xfrm>
              <a:prstGeom prst="rect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EE1712" mc:Ignorable="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2119" name="Rectangle 695"/>
              <p:cNvSpPr>
                <a:spLocks noChangeArrowheads="1"/>
              </p:cNvSpPr>
              <p:nvPr/>
            </p:nvSpPr>
            <p:spPr bwMode="auto">
              <a:xfrm>
                <a:off x="5670" y="3904"/>
                <a:ext cx="609" cy="282"/>
              </a:xfrm>
              <a:prstGeom prst="rect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EE1712" mc:Ignorable="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2120" name="Rectangle 696"/>
              <p:cNvSpPr>
                <a:spLocks noChangeArrowheads="1"/>
              </p:cNvSpPr>
              <p:nvPr/>
            </p:nvSpPr>
            <p:spPr bwMode="auto">
              <a:xfrm>
                <a:off x="6279" y="3904"/>
                <a:ext cx="609" cy="282"/>
              </a:xfrm>
              <a:prstGeom prst="rect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EE1712" mc:Ignorable="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32121" name="Rectangle 697"/>
          <p:cNvSpPr>
            <a:spLocks noChangeArrowheads="1"/>
          </p:cNvSpPr>
          <p:nvPr/>
        </p:nvSpPr>
        <p:spPr bwMode="auto">
          <a:xfrm>
            <a:off x="677863" y="5137150"/>
            <a:ext cx="352425" cy="40481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2122" name="Rectangle 698"/>
          <p:cNvSpPr>
            <a:spLocks noChangeArrowheads="1"/>
          </p:cNvSpPr>
          <p:nvPr/>
        </p:nvSpPr>
        <p:spPr bwMode="auto">
          <a:xfrm>
            <a:off x="677863" y="4475163"/>
            <a:ext cx="352425" cy="4048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2123" name="Rectangle 699"/>
          <p:cNvSpPr>
            <a:spLocks noChangeArrowheads="1"/>
          </p:cNvSpPr>
          <p:nvPr/>
        </p:nvSpPr>
        <p:spPr bwMode="auto">
          <a:xfrm>
            <a:off x="677863" y="3813175"/>
            <a:ext cx="352425" cy="40481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2124" name="Text Box 700"/>
          <p:cNvSpPr txBox="1">
            <a:spLocks noChangeArrowheads="1"/>
          </p:cNvSpPr>
          <p:nvPr/>
        </p:nvSpPr>
        <p:spPr bwMode="auto">
          <a:xfrm>
            <a:off x="2343150" y="3311525"/>
            <a:ext cx="917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latin typeface="Helvetica" pitchFamily="34" charset="0"/>
              </a:rPr>
              <a:t>image</a:t>
            </a:r>
          </a:p>
        </p:txBody>
      </p:sp>
      <p:sp>
        <p:nvSpPr>
          <p:cNvPr id="232125" name="Text Box 701"/>
          <p:cNvSpPr txBox="1">
            <a:spLocks noChangeArrowheads="1"/>
          </p:cNvSpPr>
          <p:nvPr/>
        </p:nvSpPr>
        <p:spPr bwMode="auto">
          <a:xfrm>
            <a:off x="3292475" y="3132138"/>
            <a:ext cx="8715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latin typeface="Helvetica" pitchFamily="34" charset="0"/>
              </a:rPr>
              <a:t>query</a:t>
            </a:r>
          </a:p>
        </p:txBody>
      </p:sp>
      <p:sp>
        <p:nvSpPr>
          <p:cNvPr id="232126" name="Text Box 702"/>
          <p:cNvSpPr txBox="1">
            <a:spLocks noChangeArrowheads="1"/>
          </p:cNvSpPr>
          <p:nvPr/>
        </p:nvSpPr>
        <p:spPr bwMode="auto">
          <a:xfrm>
            <a:off x="4062413" y="3249613"/>
            <a:ext cx="21859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latin typeface="Helvetica" pitchFamily="34" charset="0"/>
              </a:rPr>
              <a:t>data in the block</a:t>
            </a:r>
          </a:p>
        </p:txBody>
      </p:sp>
      <p:sp>
        <p:nvSpPr>
          <p:cNvPr id="232127" name="Line 703"/>
          <p:cNvSpPr>
            <a:spLocks noChangeShapeType="1"/>
          </p:cNvSpPr>
          <p:nvPr/>
        </p:nvSpPr>
        <p:spPr bwMode="auto">
          <a:xfrm>
            <a:off x="3749675" y="3505200"/>
            <a:ext cx="0" cy="3810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2128" name="Line 704"/>
          <p:cNvSpPr>
            <a:spLocks noChangeShapeType="1"/>
          </p:cNvSpPr>
          <p:nvPr/>
        </p:nvSpPr>
        <p:spPr bwMode="auto">
          <a:xfrm>
            <a:off x="3749675" y="3489325"/>
            <a:ext cx="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2129" name="Line 705"/>
          <p:cNvSpPr>
            <a:spLocks noChangeShapeType="1"/>
          </p:cNvSpPr>
          <p:nvPr/>
        </p:nvSpPr>
        <p:spPr bwMode="auto">
          <a:xfrm>
            <a:off x="3200400" y="3565525"/>
            <a:ext cx="328613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2130" name="Line 706"/>
          <p:cNvSpPr>
            <a:spLocks noChangeShapeType="1"/>
          </p:cNvSpPr>
          <p:nvPr/>
        </p:nvSpPr>
        <p:spPr bwMode="auto">
          <a:xfrm flipH="1">
            <a:off x="3886200" y="3565525"/>
            <a:ext cx="288925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27" name="Group 707"/>
          <p:cNvGrpSpPr>
            <a:grpSpLocks/>
          </p:cNvGrpSpPr>
          <p:nvPr/>
        </p:nvGrpSpPr>
        <p:grpSpPr bwMode="auto">
          <a:xfrm>
            <a:off x="668338" y="3813175"/>
            <a:ext cx="8558212" cy="2392363"/>
            <a:chOff x="421" y="2402"/>
            <a:chExt cx="5391" cy="1507"/>
          </a:xfrm>
        </p:grpSpPr>
        <p:grpSp>
          <p:nvGrpSpPr>
            <p:cNvPr id="28" name="Group 708"/>
            <p:cNvGrpSpPr>
              <a:grpSpLocks/>
            </p:cNvGrpSpPr>
            <p:nvPr/>
          </p:nvGrpSpPr>
          <p:grpSpPr bwMode="auto">
            <a:xfrm>
              <a:off x="421" y="2402"/>
              <a:ext cx="5391" cy="265"/>
              <a:chOff x="421" y="2402"/>
              <a:chExt cx="5391" cy="265"/>
            </a:xfrm>
          </p:grpSpPr>
          <p:sp>
            <p:nvSpPr>
              <p:cNvPr id="232133" name="Rectangle 709"/>
              <p:cNvSpPr>
                <a:spLocks noChangeArrowheads="1"/>
              </p:cNvSpPr>
              <p:nvPr/>
            </p:nvSpPr>
            <p:spPr bwMode="auto">
              <a:xfrm>
                <a:off x="421" y="2402"/>
                <a:ext cx="238" cy="26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2134" name="Rectangle 710"/>
              <p:cNvSpPr>
                <a:spLocks noChangeArrowheads="1"/>
              </p:cNvSpPr>
              <p:nvPr/>
            </p:nvSpPr>
            <p:spPr bwMode="auto">
              <a:xfrm>
                <a:off x="789" y="2402"/>
                <a:ext cx="238" cy="26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2135" name="Rectangle 711"/>
              <p:cNvSpPr>
                <a:spLocks noChangeArrowheads="1"/>
              </p:cNvSpPr>
              <p:nvPr/>
            </p:nvSpPr>
            <p:spPr bwMode="auto">
              <a:xfrm>
                <a:off x="1157" y="2402"/>
                <a:ext cx="238" cy="26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2136" name="Rectangle 712"/>
              <p:cNvSpPr>
                <a:spLocks noChangeArrowheads="1"/>
              </p:cNvSpPr>
              <p:nvPr/>
            </p:nvSpPr>
            <p:spPr bwMode="auto">
              <a:xfrm>
                <a:off x="1525" y="2402"/>
                <a:ext cx="238" cy="26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2137" name="Rectangle 713"/>
              <p:cNvSpPr>
                <a:spLocks noChangeArrowheads="1"/>
              </p:cNvSpPr>
              <p:nvPr/>
            </p:nvSpPr>
            <p:spPr bwMode="auto">
              <a:xfrm>
                <a:off x="1893" y="2402"/>
                <a:ext cx="238" cy="26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2138" name="Rectangle 714"/>
              <p:cNvSpPr>
                <a:spLocks noChangeArrowheads="1"/>
              </p:cNvSpPr>
              <p:nvPr/>
            </p:nvSpPr>
            <p:spPr bwMode="auto">
              <a:xfrm>
                <a:off x="2261" y="2402"/>
                <a:ext cx="238" cy="26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2139" name="Rectangle 715"/>
              <p:cNvSpPr>
                <a:spLocks noChangeArrowheads="1"/>
              </p:cNvSpPr>
              <p:nvPr/>
            </p:nvSpPr>
            <p:spPr bwMode="auto">
              <a:xfrm>
                <a:off x="2629" y="2402"/>
                <a:ext cx="238" cy="26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2140" name="Rectangle 716"/>
              <p:cNvSpPr>
                <a:spLocks noChangeArrowheads="1"/>
              </p:cNvSpPr>
              <p:nvPr/>
            </p:nvSpPr>
            <p:spPr bwMode="auto">
              <a:xfrm>
                <a:off x="2997" y="2402"/>
                <a:ext cx="238" cy="26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2141" name="Rectangle 717"/>
              <p:cNvSpPr>
                <a:spLocks noChangeArrowheads="1"/>
              </p:cNvSpPr>
              <p:nvPr/>
            </p:nvSpPr>
            <p:spPr bwMode="auto">
              <a:xfrm>
                <a:off x="3365" y="2402"/>
                <a:ext cx="238" cy="26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2142" name="Rectangle 718"/>
              <p:cNvSpPr>
                <a:spLocks noChangeArrowheads="1"/>
              </p:cNvSpPr>
              <p:nvPr/>
            </p:nvSpPr>
            <p:spPr bwMode="auto">
              <a:xfrm>
                <a:off x="3733" y="2402"/>
                <a:ext cx="238" cy="26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2143" name="Rectangle 719"/>
              <p:cNvSpPr>
                <a:spLocks noChangeArrowheads="1"/>
              </p:cNvSpPr>
              <p:nvPr/>
            </p:nvSpPr>
            <p:spPr bwMode="auto">
              <a:xfrm>
                <a:off x="4101" y="2402"/>
                <a:ext cx="238" cy="26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2144" name="Rectangle 720"/>
              <p:cNvSpPr>
                <a:spLocks noChangeArrowheads="1"/>
              </p:cNvSpPr>
              <p:nvPr/>
            </p:nvSpPr>
            <p:spPr bwMode="auto">
              <a:xfrm>
                <a:off x="4469" y="2402"/>
                <a:ext cx="238" cy="26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2145" name="Rectangle 721"/>
              <p:cNvSpPr>
                <a:spLocks noChangeArrowheads="1"/>
              </p:cNvSpPr>
              <p:nvPr/>
            </p:nvSpPr>
            <p:spPr bwMode="auto">
              <a:xfrm>
                <a:off x="4837" y="2402"/>
                <a:ext cx="238" cy="26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2146" name="Rectangle 722"/>
              <p:cNvSpPr>
                <a:spLocks noChangeArrowheads="1"/>
              </p:cNvSpPr>
              <p:nvPr/>
            </p:nvSpPr>
            <p:spPr bwMode="auto">
              <a:xfrm>
                <a:off x="5205" y="2402"/>
                <a:ext cx="238" cy="26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2147" name="Rectangle 723"/>
              <p:cNvSpPr>
                <a:spLocks noChangeArrowheads="1"/>
              </p:cNvSpPr>
              <p:nvPr/>
            </p:nvSpPr>
            <p:spPr bwMode="auto">
              <a:xfrm>
                <a:off x="5574" y="2402"/>
                <a:ext cx="238" cy="26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9" name="Group 724"/>
            <p:cNvGrpSpPr>
              <a:grpSpLocks/>
            </p:cNvGrpSpPr>
            <p:nvPr/>
          </p:nvGrpSpPr>
          <p:grpSpPr bwMode="auto">
            <a:xfrm>
              <a:off x="421" y="2816"/>
              <a:ext cx="5391" cy="265"/>
              <a:chOff x="421" y="2402"/>
              <a:chExt cx="5391" cy="265"/>
            </a:xfrm>
          </p:grpSpPr>
          <p:sp>
            <p:nvSpPr>
              <p:cNvPr id="232149" name="Rectangle 725"/>
              <p:cNvSpPr>
                <a:spLocks noChangeArrowheads="1"/>
              </p:cNvSpPr>
              <p:nvPr/>
            </p:nvSpPr>
            <p:spPr bwMode="auto">
              <a:xfrm>
                <a:off x="421" y="2402"/>
                <a:ext cx="238" cy="26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2150" name="Rectangle 726"/>
              <p:cNvSpPr>
                <a:spLocks noChangeArrowheads="1"/>
              </p:cNvSpPr>
              <p:nvPr/>
            </p:nvSpPr>
            <p:spPr bwMode="auto">
              <a:xfrm>
                <a:off x="789" y="2402"/>
                <a:ext cx="238" cy="26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2151" name="Rectangle 727"/>
              <p:cNvSpPr>
                <a:spLocks noChangeArrowheads="1"/>
              </p:cNvSpPr>
              <p:nvPr/>
            </p:nvSpPr>
            <p:spPr bwMode="auto">
              <a:xfrm>
                <a:off x="1157" y="2402"/>
                <a:ext cx="238" cy="26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2152" name="Rectangle 728"/>
              <p:cNvSpPr>
                <a:spLocks noChangeArrowheads="1"/>
              </p:cNvSpPr>
              <p:nvPr/>
            </p:nvSpPr>
            <p:spPr bwMode="auto">
              <a:xfrm>
                <a:off x="1525" y="2402"/>
                <a:ext cx="238" cy="26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2153" name="Rectangle 729"/>
              <p:cNvSpPr>
                <a:spLocks noChangeArrowheads="1"/>
              </p:cNvSpPr>
              <p:nvPr/>
            </p:nvSpPr>
            <p:spPr bwMode="auto">
              <a:xfrm>
                <a:off x="1893" y="2402"/>
                <a:ext cx="238" cy="26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2154" name="Rectangle 730"/>
              <p:cNvSpPr>
                <a:spLocks noChangeArrowheads="1"/>
              </p:cNvSpPr>
              <p:nvPr/>
            </p:nvSpPr>
            <p:spPr bwMode="auto">
              <a:xfrm>
                <a:off x="2261" y="2402"/>
                <a:ext cx="238" cy="26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2155" name="Rectangle 731"/>
              <p:cNvSpPr>
                <a:spLocks noChangeArrowheads="1"/>
              </p:cNvSpPr>
              <p:nvPr/>
            </p:nvSpPr>
            <p:spPr bwMode="auto">
              <a:xfrm>
                <a:off x="2629" y="2402"/>
                <a:ext cx="238" cy="26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2156" name="Rectangle 732"/>
              <p:cNvSpPr>
                <a:spLocks noChangeArrowheads="1"/>
              </p:cNvSpPr>
              <p:nvPr/>
            </p:nvSpPr>
            <p:spPr bwMode="auto">
              <a:xfrm>
                <a:off x="2997" y="2402"/>
                <a:ext cx="238" cy="26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2157" name="Rectangle 733"/>
              <p:cNvSpPr>
                <a:spLocks noChangeArrowheads="1"/>
              </p:cNvSpPr>
              <p:nvPr/>
            </p:nvSpPr>
            <p:spPr bwMode="auto">
              <a:xfrm>
                <a:off x="3365" y="2402"/>
                <a:ext cx="238" cy="26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2158" name="Rectangle 734"/>
              <p:cNvSpPr>
                <a:spLocks noChangeArrowheads="1"/>
              </p:cNvSpPr>
              <p:nvPr/>
            </p:nvSpPr>
            <p:spPr bwMode="auto">
              <a:xfrm>
                <a:off x="3733" y="2402"/>
                <a:ext cx="238" cy="26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2159" name="Rectangle 735"/>
              <p:cNvSpPr>
                <a:spLocks noChangeArrowheads="1"/>
              </p:cNvSpPr>
              <p:nvPr/>
            </p:nvSpPr>
            <p:spPr bwMode="auto">
              <a:xfrm>
                <a:off x="4101" y="2402"/>
                <a:ext cx="238" cy="26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2160" name="Rectangle 736"/>
              <p:cNvSpPr>
                <a:spLocks noChangeArrowheads="1"/>
              </p:cNvSpPr>
              <p:nvPr/>
            </p:nvSpPr>
            <p:spPr bwMode="auto">
              <a:xfrm>
                <a:off x="4469" y="2402"/>
                <a:ext cx="238" cy="26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2161" name="Rectangle 737"/>
              <p:cNvSpPr>
                <a:spLocks noChangeArrowheads="1"/>
              </p:cNvSpPr>
              <p:nvPr/>
            </p:nvSpPr>
            <p:spPr bwMode="auto">
              <a:xfrm>
                <a:off x="4837" y="2402"/>
                <a:ext cx="238" cy="26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2162" name="Rectangle 738"/>
              <p:cNvSpPr>
                <a:spLocks noChangeArrowheads="1"/>
              </p:cNvSpPr>
              <p:nvPr/>
            </p:nvSpPr>
            <p:spPr bwMode="auto">
              <a:xfrm>
                <a:off x="5205" y="2402"/>
                <a:ext cx="238" cy="26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2163" name="Rectangle 739"/>
              <p:cNvSpPr>
                <a:spLocks noChangeArrowheads="1"/>
              </p:cNvSpPr>
              <p:nvPr/>
            </p:nvSpPr>
            <p:spPr bwMode="auto">
              <a:xfrm>
                <a:off x="5574" y="2402"/>
                <a:ext cx="238" cy="26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0" name="Group 740"/>
            <p:cNvGrpSpPr>
              <a:grpSpLocks/>
            </p:cNvGrpSpPr>
            <p:nvPr/>
          </p:nvGrpSpPr>
          <p:grpSpPr bwMode="auto">
            <a:xfrm>
              <a:off x="421" y="3230"/>
              <a:ext cx="5391" cy="265"/>
              <a:chOff x="421" y="2402"/>
              <a:chExt cx="5391" cy="265"/>
            </a:xfrm>
          </p:grpSpPr>
          <p:sp>
            <p:nvSpPr>
              <p:cNvPr id="232165" name="Rectangle 741"/>
              <p:cNvSpPr>
                <a:spLocks noChangeArrowheads="1"/>
              </p:cNvSpPr>
              <p:nvPr/>
            </p:nvSpPr>
            <p:spPr bwMode="auto">
              <a:xfrm>
                <a:off x="421" y="2402"/>
                <a:ext cx="238" cy="26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2166" name="Rectangle 742"/>
              <p:cNvSpPr>
                <a:spLocks noChangeArrowheads="1"/>
              </p:cNvSpPr>
              <p:nvPr/>
            </p:nvSpPr>
            <p:spPr bwMode="auto">
              <a:xfrm>
                <a:off x="789" y="2402"/>
                <a:ext cx="238" cy="26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2167" name="Rectangle 743"/>
              <p:cNvSpPr>
                <a:spLocks noChangeArrowheads="1"/>
              </p:cNvSpPr>
              <p:nvPr/>
            </p:nvSpPr>
            <p:spPr bwMode="auto">
              <a:xfrm>
                <a:off x="1157" y="2402"/>
                <a:ext cx="238" cy="26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2168" name="Rectangle 744"/>
              <p:cNvSpPr>
                <a:spLocks noChangeArrowheads="1"/>
              </p:cNvSpPr>
              <p:nvPr/>
            </p:nvSpPr>
            <p:spPr bwMode="auto">
              <a:xfrm>
                <a:off x="1525" y="2402"/>
                <a:ext cx="238" cy="26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2169" name="Rectangle 745"/>
              <p:cNvSpPr>
                <a:spLocks noChangeArrowheads="1"/>
              </p:cNvSpPr>
              <p:nvPr/>
            </p:nvSpPr>
            <p:spPr bwMode="auto">
              <a:xfrm>
                <a:off x="1893" y="2402"/>
                <a:ext cx="238" cy="26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2170" name="Rectangle 746"/>
              <p:cNvSpPr>
                <a:spLocks noChangeArrowheads="1"/>
              </p:cNvSpPr>
              <p:nvPr/>
            </p:nvSpPr>
            <p:spPr bwMode="auto">
              <a:xfrm>
                <a:off x="2261" y="2402"/>
                <a:ext cx="238" cy="26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2171" name="Rectangle 747"/>
              <p:cNvSpPr>
                <a:spLocks noChangeArrowheads="1"/>
              </p:cNvSpPr>
              <p:nvPr/>
            </p:nvSpPr>
            <p:spPr bwMode="auto">
              <a:xfrm>
                <a:off x="2629" y="2402"/>
                <a:ext cx="238" cy="26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2172" name="Rectangle 748"/>
              <p:cNvSpPr>
                <a:spLocks noChangeArrowheads="1"/>
              </p:cNvSpPr>
              <p:nvPr/>
            </p:nvSpPr>
            <p:spPr bwMode="auto">
              <a:xfrm>
                <a:off x="2997" y="2402"/>
                <a:ext cx="238" cy="26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2173" name="Rectangle 749"/>
              <p:cNvSpPr>
                <a:spLocks noChangeArrowheads="1"/>
              </p:cNvSpPr>
              <p:nvPr/>
            </p:nvSpPr>
            <p:spPr bwMode="auto">
              <a:xfrm>
                <a:off x="3365" y="2402"/>
                <a:ext cx="238" cy="26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2174" name="Rectangle 750"/>
              <p:cNvSpPr>
                <a:spLocks noChangeArrowheads="1"/>
              </p:cNvSpPr>
              <p:nvPr/>
            </p:nvSpPr>
            <p:spPr bwMode="auto">
              <a:xfrm>
                <a:off x="3733" y="2402"/>
                <a:ext cx="238" cy="26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2175" name="Rectangle 751"/>
              <p:cNvSpPr>
                <a:spLocks noChangeArrowheads="1"/>
              </p:cNvSpPr>
              <p:nvPr/>
            </p:nvSpPr>
            <p:spPr bwMode="auto">
              <a:xfrm>
                <a:off x="4101" y="2402"/>
                <a:ext cx="238" cy="26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2176" name="Rectangle 752"/>
              <p:cNvSpPr>
                <a:spLocks noChangeArrowheads="1"/>
              </p:cNvSpPr>
              <p:nvPr/>
            </p:nvSpPr>
            <p:spPr bwMode="auto">
              <a:xfrm>
                <a:off x="4469" y="2402"/>
                <a:ext cx="238" cy="26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2177" name="Rectangle 753"/>
              <p:cNvSpPr>
                <a:spLocks noChangeArrowheads="1"/>
              </p:cNvSpPr>
              <p:nvPr/>
            </p:nvSpPr>
            <p:spPr bwMode="auto">
              <a:xfrm>
                <a:off x="4837" y="2402"/>
                <a:ext cx="238" cy="26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2178" name="Rectangle 754"/>
              <p:cNvSpPr>
                <a:spLocks noChangeArrowheads="1"/>
              </p:cNvSpPr>
              <p:nvPr/>
            </p:nvSpPr>
            <p:spPr bwMode="auto">
              <a:xfrm>
                <a:off x="5205" y="2402"/>
                <a:ext cx="238" cy="26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2179" name="Rectangle 755"/>
              <p:cNvSpPr>
                <a:spLocks noChangeArrowheads="1"/>
              </p:cNvSpPr>
              <p:nvPr/>
            </p:nvSpPr>
            <p:spPr bwMode="auto">
              <a:xfrm>
                <a:off x="5574" y="2402"/>
                <a:ext cx="238" cy="26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1" name="Group 756"/>
            <p:cNvGrpSpPr>
              <a:grpSpLocks/>
            </p:cNvGrpSpPr>
            <p:nvPr/>
          </p:nvGrpSpPr>
          <p:grpSpPr bwMode="auto">
            <a:xfrm>
              <a:off x="421" y="3644"/>
              <a:ext cx="5391" cy="265"/>
              <a:chOff x="421" y="2402"/>
              <a:chExt cx="5391" cy="265"/>
            </a:xfrm>
          </p:grpSpPr>
          <p:sp>
            <p:nvSpPr>
              <p:cNvPr id="232181" name="Rectangle 757"/>
              <p:cNvSpPr>
                <a:spLocks noChangeArrowheads="1"/>
              </p:cNvSpPr>
              <p:nvPr/>
            </p:nvSpPr>
            <p:spPr bwMode="auto">
              <a:xfrm>
                <a:off x="421" y="2402"/>
                <a:ext cx="238" cy="26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2182" name="Rectangle 758"/>
              <p:cNvSpPr>
                <a:spLocks noChangeArrowheads="1"/>
              </p:cNvSpPr>
              <p:nvPr/>
            </p:nvSpPr>
            <p:spPr bwMode="auto">
              <a:xfrm>
                <a:off x="789" y="2402"/>
                <a:ext cx="238" cy="26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2183" name="Rectangle 759"/>
              <p:cNvSpPr>
                <a:spLocks noChangeArrowheads="1"/>
              </p:cNvSpPr>
              <p:nvPr/>
            </p:nvSpPr>
            <p:spPr bwMode="auto">
              <a:xfrm>
                <a:off x="1157" y="2402"/>
                <a:ext cx="238" cy="26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2184" name="Rectangle 760"/>
              <p:cNvSpPr>
                <a:spLocks noChangeArrowheads="1"/>
              </p:cNvSpPr>
              <p:nvPr/>
            </p:nvSpPr>
            <p:spPr bwMode="auto">
              <a:xfrm>
                <a:off x="1525" y="2402"/>
                <a:ext cx="238" cy="26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2185" name="Rectangle 761"/>
              <p:cNvSpPr>
                <a:spLocks noChangeArrowheads="1"/>
              </p:cNvSpPr>
              <p:nvPr/>
            </p:nvSpPr>
            <p:spPr bwMode="auto">
              <a:xfrm>
                <a:off x="1893" y="2402"/>
                <a:ext cx="238" cy="26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2186" name="Rectangle 762"/>
              <p:cNvSpPr>
                <a:spLocks noChangeArrowheads="1"/>
              </p:cNvSpPr>
              <p:nvPr/>
            </p:nvSpPr>
            <p:spPr bwMode="auto">
              <a:xfrm>
                <a:off x="2261" y="2402"/>
                <a:ext cx="238" cy="26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2187" name="Rectangle 763"/>
              <p:cNvSpPr>
                <a:spLocks noChangeArrowheads="1"/>
              </p:cNvSpPr>
              <p:nvPr/>
            </p:nvSpPr>
            <p:spPr bwMode="auto">
              <a:xfrm>
                <a:off x="2629" y="2402"/>
                <a:ext cx="238" cy="26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2188" name="Rectangle 764"/>
              <p:cNvSpPr>
                <a:spLocks noChangeArrowheads="1"/>
              </p:cNvSpPr>
              <p:nvPr/>
            </p:nvSpPr>
            <p:spPr bwMode="auto">
              <a:xfrm>
                <a:off x="2997" y="2402"/>
                <a:ext cx="238" cy="26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2189" name="Rectangle 765"/>
              <p:cNvSpPr>
                <a:spLocks noChangeArrowheads="1"/>
              </p:cNvSpPr>
              <p:nvPr/>
            </p:nvSpPr>
            <p:spPr bwMode="auto">
              <a:xfrm>
                <a:off x="3365" y="2402"/>
                <a:ext cx="238" cy="26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2190" name="Rectangle 766"/>
              <p:cNvSpPr>
                <a:spLocks noChangeArrowheads="1"/>
              </p:cNvSpPr>
              <p:nvPr/>
            </p:nvSpPr>
            <p:spPr bwMode="auto">
              <a:xfrm>
                <a:off x="3733" y="2402"/>
                <a:ext cx="238" cy="26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2191" name="Rectangle 767"/>
              <p:cNvSpPr>
                <a:spLocks noChangeArrowheads="1"/>
              </p:cNvSpPr>
              <p:nvPr/>
            </p:nvSpPr>
            <p:spPr bwMode="auto">
              <a:xfrm>
                <a:off x="4101" y="2402"/>
                <a:ext cx="238" cy="26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2192" name="Rectangle 768"/>
              <p:cNvSpPr>
                <a:spLocks noChangeArrowheads="1"/>
              </p:cNvSpPr>
              <p:nvPr/>
            </p:nvSpPr>
            <p:spPr bwMode="auto">
              <a:xfrm>
                <a:off x="4469" y="2402"/>
                <a:ext cx="238" cy="26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2193" name="Rectangle 769"/>
              <p:cNvSpPr>
                <a:spLocks noChangeArrowheads="1"/>
              </p:cNvSpPr>
              <p:nvPr/>
            </p:nvSpPr>
            <p:spPr bwMode="auto">
              <a:xfrm>
                <a:off x="4837" y="2402"/>
                <a:ext cx="238" cy="26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2194" name="Rectangle 770"/>
              <p:cNvSpPr>
                <a:spLocks noChangeArrowheads="1"/>
              </p:cNvSpPr>
              <p:nvPr/>
            </p:nvSpPr>
            <p:spPr bwMode="auto">
              <a:xfrm>
                <a:off x="5205" y="2402"/>
                <a:ext cx="238" cy="26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2195" name="Rectangle 771"/>
              <p:cNvSpPr>
                <a:spLocks noChangeArrowheads="1"/>
              </p:cNvSpPr>
              <p:nvPr/>
            </p:nvSpPr>
            <p:spPr bwMode="auto">
              <a:xfrm>
                <a:off x="5574" y="2402"/>
                <a:ext cx="238" cy="26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32196" name="Rectangle 772"/>
          <p:cNvSpPr>
            <a:spLocks noChangeArrowheads="1"/>
          </p:cNvSpPr>
          <p:nvPr/>
        </p:nvSpPr>
        <p:spPr bwMode="auto">
          <a:xfrm>
            <a:off x="8640763" y="1238250"/>
            <a:ext cx="2178050" cy="539115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>
              <a:alpha val="85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0" name="Picture 2"/>
          <p:cNvPicPr>
            <a:picLocks noChangeAspect="1" noChangeArrowheads="1"/>
          </p:cNvPicPr>
          <p:nvPr/>
        </p:nvPicPr>
        <p:blipFill>
          <a:blip r:embed="rId3" cstate="print">
            <a:lum bright="-24000" contrast="36000"/>
          </a:blip>
          <a:srcRect l="-508" t="-394" b="1245"/>
          <a:stretch>
            <a:fillRect/>
          </a:stretch>
        </p:blipFill>
        <p:spPr bwMode="auto">
          <a:xfrm>
            <a:off x="636588" y="3797300"/>
            <a:ext cx="9750425" cy="2400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232451" name="Rectangle 3"/>
          <p:cNvSpPr>
            <a:spLocks noGrp="1" noChangeArrowheads="1"/>
          </p:cNvSpPr>
          <p:nvPr>
            <p:ph type="title"/>
          </p:nvPr>
        </p:nvSpPr>
        <p:spPr>
          <a:xfrm>
            <a:off x="574675" y="152400"/>
            <a:ext cx="8280400" cy="908050"/>
          </a:xfrm>
          <a:noFill/>
          <a:ln/>
        </p:spPr>
        <p:txBody>
          <a:bodyPr lIns="90488" tIns="44450" rIns="90488" bIns="44450" anchor="b"/>
          <a:lstStyle/>
          <a:p>
            <a:r>
              <a:rPr lang="en-US" sz="2800"/>
              <a:t>We Introduced a Progressive Range Query Avoiding Unnecessary Data Access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133600" y="1343025"/>
            <a:ext cx="4876800" cy="457200"/>
            <a:chOff x="1728" y="816"/>
            <a:chExt cx="3072" cy="288"/>
          </a:xfrm>
        </p:grpSpPr>
        <p:sp>
          <p:nvSpPr>
            <p:cNvPr id="232453" name="Text Box 5"/>
            <p:cNvSpPr txBox="1">
              <a:spLocks noChangeArrowheads="1"/>
            </p:cNvSpPr>
            <p:nvPr/>
          </p:nvSpPr>
          <p:spPr bwMode="auto">
            <a:xfrm>
              <a:off x="1728" y="816"/>
              <a:ext cx="2799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b="1">
                  <a:latin typeface="Helvetica" pitchFamily="34" charset="0"/>
                </a:rPr>
                <a:t>Blocks touched by the region</a:t>
              </a:r>
            </a:p>
          </p:txBody>
        </p:sp>
        <p:sp>
          <p:nvSpPr>
            <p:cNvPr id="232454" name="Rectangle 6"/>
            <p:cNvSpPr>
              <a:spLocks noChangeArrowheads="1"/>
            </p:cNvSpPr>
            <p:nvPr/>
          </p:nvSpPr>
          <p:spPr bwMode="auto">
            <a:xfrm>
              <a:off x="4512" y="877"/>
              <a:ext cx="288" cy="204"/>
            </a:xfrm>
            <a:prstGeom prst="rect">
              <a:avLst/>
            </a:prstGeom>
            <a:solidFill>
              <a:schemeClr val="hlink">
                <a:alpha val="53000"/>
              </a:schemeClr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2455" name="Rectangle 7"/>
          <p:cNvSpPr>
            <a:spLocks noChangeArrowheads="1"/>
          </p:cNvSpPr>
          <p:nvPr/>
        </p:nvSpPr>
        <p:spPr bwMode="auto">
          <a:xfrm>
            <a:off x="668338" y="3813175"/>
            <a:ext cx="377825" cy="420688"/>
          </a:xfrm>
          <a:prstGeom prst="rect">
            <a:avLst/>
          </a:prstGeom>
          <a:solidFill>
            <a:schemeClr val="bg1">
              <a:alpha val="36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2456" name="Rectangle 8"/>
          <p:cNvSpPr>
            <a:spLocks noChangeArrowheads="1"/>
          </p:cNvSpPr>
          <p:nvPr/>
        </p:nvSpPr>
        <p:spPr bwMode="auto">
          <a:xfrm>
            <a:off x="2420938" y="3813175"/>
            <a:ext cx="377825" cy="420688"/>
          </a:xfrm>
          <a:prstGeom prst="rect">
            <a:avLst/>
          </a:prstGeom>
          <a:solidFill>
            <a:schemeClr val="bg1">
              <a:alpha val="36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2457" name="Rectangle 9"/>
          <p:cNvSpPr>
            <a:spLocks noChangeArrowheads="1"/>
          </p:cNvSpPr>
          <p:nvPr/>
        </p:nvSpPr>
        <p:spPr bwMode="auto">
          <a:xfrm>
            <a:off x="3589338" y="3813175"/>
            <a:ext cx="377825" cy="420688"/>
          </a:xfrm>
          <a:prstGeom prst="rect">
            <a:avLst/>
          </a:prstGeom>
          <a:solidFill>
            <a:schemeClr val="bg1">
              <a:alpha val="36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2458" name="Rectangle 10"/>
          <p:cNvSpPr>
            <a:spLocks noChangeArrowheads="1"/>
          </p:cNvSpPr>
          <p:nvPr/>
        </p:nvSpPr>
        <p:spPr bwMode="auto">
          <a:xfrm>
            <a:off x="4173538" y="3813175"/>
            <a:ext cx="377825" cy="420688"/>
          </a:xfrm>
          <a:prstGeom prst="rect">
            <a:avLst/>
          </a:prstGeom>
          <a:solidFill>
            <a:schemeClr val="bg1">
              <a:alpha val="36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2459" name="Rectangle 11"/>
          <p:cNvSpPr>
            <a:spLocks noChangeArrowheads="1"/>
          </p:cNvSpPr>
          <p:nvPr/>
        </p:nvSpPr>
        <p:spPr bwMode="auto">
          <a:xfrm>
            <a:off x="4757738" y="3813175"/>
            <a:ext cx="377825" cy="420688"/>
          </a:xfrm>
          <a:prstGeom prst="rect">
            <a:avLst/>
          </a:prstGeom>
          <a:solidFill>
            <a:schemeClr val="bg1">
              <a:alpha val="36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2460" name="Rectangle 12"/>
          <p:cNvSpPr>
            <a:spLocks noChangeArrowheads="1"/>
          </p:cNvSpPr>
          <p:nvPr/>
        </p:nvSpPr>
        <p:spPr bwMode="auto">
          <a:xfrm>
            <a:off x="8262938" y="3813175"/>
            <a:ext cx="377825" cy="420688"/>
          </a:xfrm>
          <a:prstGeom prst="rect">
            <a:avLst/>
          </a:prstGeom>
          <a:solidFill>
            <a:schemeClr val="bg1">
              <a:alpha val="36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2461" name="Rectangle 13"/>
          <p:cNvSpPr>
            <a:spLocks noChangeArrowheads="1"/>
          </p:cNvSpPr>
          <p:nvPr/>
        </p:nvSpPr>
        <p:spPr bwMode="auto">
          <a:xfrm>
            <a:off x="668338" y="4470400"/>
            <a:ext cx="377825" cy="420688"/>
          </a:xfrm>
          <a:prstGeom prst="rect">
            <a:avLst/>
          </a:prstGeom>
          <a:solidFill>
            <a:schemeClr val="bg1">
              <a:alpha val="36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2462" name="Rectangle 14"/>
          <p:cNvSpPr>
            <a:spLocks noChangeArrowheads="1"/>
          </p:cNvSpPr>
          <p:nvPr/>
        </p:nvSpPr>
        <p:spPr bwMode="auto">
          <a:xfrm>
            <a:off x="2420938" y="4470400"/>
            <a:ext cx="377825" cy="420688"/>
          </a:xfrm>
          <a:prstGeom prst="rect">
            <a:avLst/>
          </a:prstGeom>
          <a:solidFill>
            <a:schemeClr val="bg1">
              <a:alpha val="36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2463" name="Rectangle 15"/>
          <p:cNvSpPr>
            <a:spLocks noChangeArrowheads="1"/>
          </p:cNvSpPr>
          <p:nvPr/>
        </p:nvSpPr>
        <p:spPr bwMode="auto">
          <a:xfrm>
            <a:off x="4173538" y="4470400"/>
            <a:ext cx="377825" cy="420688"/>
          </a:xfrm>
          <a:prstGeom prst="rect">
            <a:avLst/>
          </a:prstGeom>
          <a:solidFill>
            <a:schemeClr val="bg1">
              <a:alpha val="36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2464" name="Rectangle 16"/>
          <p:cNvSpPr>
            <a:spLocks noChangeArrowheads="1"/>
          </p:cNvSpPr>
          <p:nvPr/>
        </p:nvSpPr>
        <p:spPr bwMode="auto">
          <a:xfrm>
            <a:off x="7678738" y="4470400"/>
            <a:ext cx="377825" cy="420688"/>
          </a:xfrm>
          <a:prstGeom prst="rect">
            <a:avLst/>
          </a:prstGeom>
          <a:solidFill>
            <a:schemeClr val="bg1">
              <a:alpha val="36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2465" name="Rectangle 17"/>
          <p:cNvSpPr>
            <a:spLocks noChangeArrowheads="1"/>
          </p:cNvSpPr>
          <p:nvPr/>
        </p:nvSpPr>
        <p:spPr bwMode="auto">
          <a:xfrm>
            <a:off x="8262938" y="4470400"/>
            <a:ext cx="377825" cy="420688"/>
          </a:xfrm>
          <a:prstGeom prst="rect">
            <a:avLst/>
          </a:prstGeom>
          <a:solidFill>
            <a:schemeClr val="bg1">
              <a:alpha val="36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2466" name="Rectangle 18"/>
          <p:cNvSpPr>
            <a:spLocks noChangeArrowheads="1"/>
          </p:cNvSpPr>
          <p:nvPr/>
        </p:nvSpPr>
        <p:spPr bwMode="auto">
          <a:xfrm>
            <a:off x="668338" y="5127625"/>
            <a:ext cx="377825" cy="420688"/>
          </a:xfrm>
          <a:prstGeom prst="rect">
            <a:avLst/>
          </a:prstGeom>
          <a:solidFill>
            <a:schemeClr val="bg1">
              <a:alpha val="36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2467" name="Rectangle 19"/>
          <p:cNvSpPr>
            <a:spLocks noChangeArrowheads="1"/>
          </p:cNvSpPr>
          <p:nvPr/>
        </p:nvSpPr>
        <p:spPr bwMode="auto">
          <a:xfrm>
            <a:off x="1252538" y="5127625"/>
            <a:ext cx="377825" cy="420688"/>
          </a:xfrm>
          <a:prstGeom prst="rect">
            <a:avLst/>
          </a:prstGeom>
          <a:solidFill>
            <a:schemeClr val="bg1">
              <a:alpha val="36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2468" name="Rectangle 20"/>
          <p:cNvSpPr>
            <a:spLocks noChangeArrowheads="1"/>
          </p:cNvSpPr>
          <p:nvPr/>
        </p:nvSpPr>
        <p:spPr bwMode="auto">
          <a:xfrm>
            <a:off x="2420938" y="5127625"/>
            <a:ext cx="377825" cy="420688"/>
          </a:xfrm>
          <a:prstGeom prst="rect">
            <a:avLst/>
          </a:prstGeom>
          <a:solidFill>
            <a:schemeClr val="bg1">
              <a:alpha val="36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2469" name="Rectangle 21"/>
          <p:cNvSpPr>
            <a:spLocks noChangeArrowheads="1"/>
          </p:cNvSpPr>
          <p:nvPr/>
        </p:nvSpPr>
        <p:spPr bwMode="auto">
          <a:xfrm>
            <a:off x="3005138" y="5127625"/>
            <a:ext cx="377825" cy="420688"/>
          </a:xfrm>
          <a:prstGeom prst="rect">
            <a:avLst/>
          </a:prstGeom>
          <a:solidFill>
            <a:schemeClr val="bg1">
              <a:alpha val="36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2470" name="Rectangle 22"/>
          <p:cNvSpPr>
            <a:spLocks noChangeArrowheads="1"/>
          </p:cNvSpPr>
          <p:nvPr/>
        </p:nvSpPr>
        <p:spPr bwMode="auto">
          <a:xfrm>
            <a:off x="3589338" y="5127625"/>
            <a:ext cx="377825" cy="420688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BBE0E3" mc:Ignorable="">
              <a:alpha val="36000"/>
            </a:srgb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2471" name="Rectangle 23"/>
          <p:cNvSpPr>
            <a:spLocks noChangeArrowheads="1"/>
          </p:cNvSpPr>
          <p:nvPr/>
        </p:nvSpPr>
        <p:spPr bwMode="auto">
          <a:xfrm>
            <a:off x="4173538" y="5127625"/>
            <a:ext cx="377825" cy="420688"/>
          </a:xfrm>
          <a:prstGeom prst="rect">
            <a:avLst/>
          </a:prstGeom>
          <a:solidFill>
            <a:schemeClr val="bg1">
              <a:alpha val="36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2472" name="Rectangle 24"/>
          <p:cNvSpPr>
            <a:spLocks noChangeArrowheads="1"/>
          </p:cNvSpPr>
          <p:nvPr/>
        </p:nvSpPr>
        <p:spPr bwMode="auto">
          <a:xfrm>
            <a:off x="4757738" y="5127625"/>
            <a:ext cx="377825" cy="420688"/>
          </a:xfrm>
          <a:prstGeom prst="rect">
            <a:avLst/>
          </a:prstGeom>
          <a:solidFill>
            <a:schemeClr val="bg1">
              <a:alpha val="36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2473" name="Rectangle 25"/>
          <p:cNvSpPr>
            <a:spLocks noChangeArrowheads="1"/>
          </p:cNvSpPr>
          <p:nvPr/>
        </p:nvSpPr>
        <p:spPr bwMode="auto">
          <a:xfrm>
            <a:off x="8848725" y="5127625"/>
            <a:ext cx="377825" cy="420688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BBE0E3" mc:Ignorable="">
              <a:alpha val="36000"/>
            </a:srgb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2474" name="Rectangle 26"/>
          <p:cNvSpPr>
            <a:spLocks noChangeArrowheads="1"/>
          </p:cNvSpPr>
          <p:nvPr/>
        </p:nvSpPr>
        <p:spPr bwMode="auto">
          <a:xfrm>
            <a:off x="668338" y="5784850"/>
            <a:ext cx="377825" cy="420688"/>
          </a:xfrm>
          <a:prstGeom prst="rect">
            <a:avLst/>
          </a:prstGeom>
          <a:solidFill>
            <a:schemeClr val="bg1">
              <a:alpha val="36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2475" name="Rectangle 27"/>
          <p:cNvSpPr>
            <a:spLocks noChangeArrowheads="1"/>
          </p:cNvSpPr>
          <p:nvPr/>
        </p:nvSpPr>
        <p:spPr bwMode="auto">
          <a:xfrm>
            <a:off x="1252538" y="5784850"/>
            <a:ext cx="377825" cy="420688"/>
          </a:xfrm>
          <a:prstGeom prst="rect">
            <a:avLst/>
          </a:prstGeom>
          <a:solidFill>
            <a:schemeClr val="bg1">
              <a:alpha val="36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2476" name="Rectangle 28"/>
          <p:cNvSpPr>
            <a:spLocks noChangeArrowheads="1"/>
          </p:cNvSpPr>
          <p:nvPr/>
        </p:nvSpPr>
        <p:spPr bwMode="auto">
          <a:xfrm>
            <a:off x="1836738" y="5784850"/>
            <a:ext cx="377825" cy="420688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BBE0E3" mc:Ignorable="">
              <a:alpha val="36000"/>
            </a:srgb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2477" name="Rectangle 29"/>
          <p:cNvSpPr>
            <a:spLocks noChangeArrowheads="1"/>
          </p:cNvSpPr>
          <p:nvPr/>
        </p:nvSpPr>
        <p:spPr bwMode="auto">
          <a:xfrm>
            <a:off x="2420938" y="5784850"/>
            <a:ext cx="377825" cy="420688"/>
          </a:xfrm>
          <a:prstGeom prst="rect">
            <a:avLst/>
          </a:prstGeom>
          <a:solidFill>
            <a:schemeClr val="bg1">
              <a:alpha val="36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2478" name="Rectangle 30"/>
          <p:cNvSpPr>
            <a:spLocks noChangeArrowheads="1"/>
          </p:cNvSpPr>
          <p:nvPr/>
        </p:nvSpPr>
        <p:spPr bwMode="auto">
          <a:xfrm>
            <a:off x="3005138" y="5784850"/>
            <a:ext cx="377825" cy="420688"/>
          </a:xfrm>
          <a:prstGeom prst="rect">
            <a:avLst/>
          </a:prstGeom>
          <a:solidFill>
            <a:schemeClr val="bg1">
              <a:alpha val="36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2479" name="Rectangle 31"/>
          <p:cNvSpPr>
            <a:spLocks noChangeArrowheads="1"/>
          </p:cNvSpPr>
          <p:nvPr/>
        </p:nvSpPr>
        <p:spPr bwMode="auto">
          <a:xfrm>
            <a:off x="4173538" y="5784850"/>
            <a:ext cx="377825" cy="420688"/>
          </a:xfrm>
          <a:prstGeom prst="rect">
            <a:avLst/>
          </a:prstGeom>
          <a:solidFill>
            <a:schemeClr val="bg1">
              <a:alpha val="36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2480" name="Rectangle 32"/>
          <p:cNvSpPr>
            <a:spLocks noChangeArrowheads="1"/>
          </p:cNvSpPr>
          <p:nvPr/>
        </p:nvSpPr>
        <p:spPr bwMode="auto">
          <a:xfrm>
            <a:off x="5926138" y="5784850"/>
            <a:ext cx="377825" cy="420688"/>
          </a:xfrm>
          <a:prstGeom prst="rect">
            <a:avLst/>
          </a:prstGeom>
          <a:solidFill>
            <a:schemeClr val="bg1">
              <a:alpha val="36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2481" name="Freeform 33"/>
          <p:cNvSpPr>
            <a:spLocks/>
          </p:cNvSpPr>
          <p:nvPr/>
        </p:nvSpPr>
        <p:spPr bwMode="auto">
          <a:xfrm>
            <a:off x="361950" y="2898775"/>
            <a:ext cx="371475" cy="1252538"/>
          </a:xfrm>
          <a:custGeom>
            <a:avLst/>
            <a:gdLst/>
            <a:ahLst/>
            <a:cxnLst>
              <a:cxn ang="0">
                <a:pos x="234" y="0"/>
              </a:cxn>
              <a:cxn ang="0">
                <a:pos x="52" y="368"/>
              </a:cxn>
              <a:cxn ang="0">
                <a:pos x="22" y="719"/>
              </a:cxn>
              <a:cxn ang="0">
                <a:pos x="183" y="787"/>
              </a:cxn>
            </a:cxnLst>
            <a:rect l="0" t="0" r="r" b="b"/>
            <a:pathLst>
              <a:path w="234" h="789">
                <a:moveTo>
                  <a:pt x="234" y="0"/>
                </a:moveTo>
                <a:cubicBezTo>
                  <a:pt x="205" y="61"/>
                  <a:pt x="87" y="248"/>
                  <a:pt x="52" y="368"/>
                </a:cubicBezTo>
                <a:cubicBezTo>
                  <a:pt x="17" y="488"/>
                  <a:pt x="0" y="650"/>
                  <a:pt x="22" y="719"/>
                </a:cubicBezTo>
                <a:cubicBezTo>
                  <a:pt x="43" y="789"/>
                  <a:pt x="113" y="788"/>
                  <a:pt x="183" y="787"/>
                </a:cubicBezTo>
              </a:path>
            </a:pathLst>
          </a:custGeom>
          <a:noFill/>
          <a:ln w="28575" cap="flat" cmpd="sng">
            <a:solidFill>
              <a:srgbClr xmlns:mc="http://schemas.openxmlformats.org/markup-compatibility/2006" xmlns:a14="http://schemas.microsoft.com/office/drawing/2010/main" val="000000" mc:Ignorable="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2482" name="Freeform 34"/>
          <p:cNvSpPr>
            <a:spLocks/>
          </p:cNvSpPr>
          <p:nvPr/>
        </p:nvSpPr>
        <p:spPr bwMode="auto">
          <a:xfrm>
            <a:off x="1036638" y="2889250"/>
            <a:ext cx="754062" cy="1538288"/>
          </a:xfrm>
          <a:custGeom>
            <a:avLst/>
            <a:gdLst/>
            <a:ahLst/>
            <a:cxnLst>
              <a:cxn ang="0">
                <a:pos x="475" y="0"/>
              </a:cxn>
              <a:cxn ang="0">
                <a:pos x="78" y="361"/>
              </a:cxn>
              <a:cxn ang="0">
                <a:pos x="36" y="772"/>
              </a:cxn>
              <a:cxn ang="0">
                <a:pos x="0" y="969"/>
              </a:cxn>
            </a:cxnLst>
            <a:rect l="0" t="0" r="r" b="b"/>
            <a:pathLst>
              <a:path w="475" h="969">
                <a:moveTo>
                  <a:pt x="475" y="0"/>
                </a:moveTo>
                <a:cubicBezTo>
                  <a:pt x="409" y="59"/>
                  <a:pt x="151" y="232"/>
                  <a:pt x="78" y="361"/>
                </a:cubicBezTo>
                <a:cubicBezTo>
                  <a:pt x="5" y="490"/>
                  <a:pt x="49" y="671"/>
                  <a:pt x="36" y="772"/>
                </a:cubicBezTo>
                <a:cubicBezTo>
                  <a:pt x="23" y="873"/>
                  <a:pt x="7" y="928"/>
                  <a:pt x="0" y="969"/>
                </a:cubicBezTo>
              </a:path>
            </a:pathLst>
          </a:custGeom>
          <a:noFill/>
          <a:ln w="28575" cap="flat" cmpd="sng">
            <a:solidFill>
              <a:srgbClr xmlns:mc="http://schemas.openxmlformats.org/markup-compatibility/2006" xmlns:a14="http://schemas.microsoft.com/office/drawing/2010/main" val="000000" mc:Ignorable="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2483" name="Text Box 35"/>
          <p:cNvSpPr txBox="1">
            <a:spLocks noChangeArrowheads="1"/>
          </p:cNvSpPr>
          <p:nvPr/>
        </p:nvSpPr>
        <p:spPr bwMode="auto">
          <a:xfrm>
            <a:off x="576263" y="2092325"/>
            <a:ext cx="406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b="1">
                <a:solidFill>
                  <a:srgbClr xmlns:mc="http://schemas.openxmlformats.org/markup-compatibility/2006" xmlns:a14="http://schemas.microsoft.com/office/drawing/2010/main" val="000000" mc:Ignorable="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232484" name="Text Box 36"/>
          <p:cNvSpPr txBox="1">
            <a:spLocks noChangeArrowheads="1"/>
          </p:cNvSpPr>
          <p:nvPr/>
        </p:nvSpPr>
        <p:spPr bwMode="auto">
          <a:xfrm>
            <a:off x="1570038" y="2092325"/>
            <a:ext cx="406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b="1">
                <a:solidFill>
                  <a:srgbClr xmlns:mc="http://schemas.openxmlformats.org/markup-compatibility/2006" xmlns:a14="http://schemas.microsoft.com/office/drawing/2010/main" val="000000" mc:Ignorable="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232485" name="Text Box 37"/>
          <p:cNvSpPr txBox="1">
            <a:spLocks noChangeArrowheads="1"/>
          </p:cNvSpPr>
          <p:nvPr/>
        </p:nvSpPr>
        <p:spPr bwMode="auto">
          <a:xfrm>
            <a:off x="2563813" y="2092325"/>
            <a:ext cx="406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b="1">
                <a:solidFill>
                  <a:srgbClr xmlns:mc="http://schemas.openxmlformats.org/markup-compatibility/2006" xmlns:a14="http://schemas.microsoft.com/office/drawing/2010/main" val="000000" mc:Ignorable=""/>
                </a:solidFill>
                <a:latin typeface="Courier New" pitchFamily="49" charset="0"/>
              </a:rPr>
              <a:t>2</a:t>
            </a:r>
          </a:p>
        </p:txBody>
      </p:sp>
      <p:sp>
        <p:nvSpPr>
          <p:cNvPr id="232486" name="Text Box 38"/>
          <p:cNvSpPr txBox="1">
            <a:spLocks noChangeArrowheads="1"/>
          </p:cNvSpPr>
          <p:nvPr/>
        </p:nvSpPr>
        <p:spPr bwMode="auto">
          <a:xfrm>
            <a:off x="3557588" y="2092325"/>
            <a:ext cx="406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b="1">
                <a:solidFill>
                  <a:srgbClr xmlns:mc="http://schemas.openxmlformats.org/markup-compatibility/2006" xmlns:a14="http://schemas.microsoft.com/office/drawing/2010/main" val="000000" mc:Ignorable=""/>
                </a:solidFill>
                <a:latin typeface="Courier New" pitchFamily="49" charset="0"/>
              </a:rPr>
              <a:t>3</a:t>
            </a:r>
          </a:p>
        </p:txBody>
      </p:sp>
      <p:sp>
        <p:nvSpPr>
          <p:cNvPr id="232487" name="Text Box 39"/>
          <p:cNvSpPr txBox="1">
            <a:spLocks noChangeArrowheads="1"/>
          </p:cNvSpPr>
          <p:nvPr/>
        </p:nvSpPr>
        <p:spPr bwMode="auto">
          <a:xfrm>
            <a:off x="4551363" y="2092325"/>
            <a:ext cx="406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b="1">
                <a:solidFill>
                  <a:srgbClr xmlns:mc="http://schemas.openxmlformats.org/markup-compatibility/2006" xmlns:a14="http://schemas.microsoft.com/office/drawing/2010/main" val="000000" mc:Ignorable=""/>
                </a:solidFill>
                <a:latin typeface="Courier New" pitchFamily="49" charset="0"/>
              </a:rPr>
              <a:t>4</a:t>
            </a:r>
          </a:p>
        </p:txBody>
      </p:sp>
      <p:sp>
        <p:nvSpPr>
          <p:cNvPr id="232488" name="Text Box 40"/>
          <p:cNvSpPr txBox="1">
            <a:spLocks noChangeArrowheads="1"/>
          </p:cNvSpPr>
          <p:nvPr/>
        </p:nvSpPr>
        <p:spPr bwMode="auto">
          <a:xfrm>
            <a:off x="5545138" y="2092325"/>
            <a:ext cx="406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b="1">
                <a:solidFill>
                  <a:srgbClr xmlns:mc="http://schemas.openxmlformats.org/markup-compatibility/2006" xmlns:a14="http://schemas.microsoft.com/office/drawing/2010/main" val="000000" mc:Ignorable=""/>
                </a:solidFill>
                <a:latin typeface="Courier New" pitchFamily="49" charset="0"/>
              </a:rPr>
              <a:t>5</a:t>
            </a:r>
          </a:p>
        </p:txBody>
      </p:sp>
      <p:sp>
        <p:nvSpPr>
          <p:cNvPr id="232489" name="Text Box 41"/>
          <p:cNvSpPr txBox="1">
            <a:spLocks noChangeArrowheads="1"/>
          </p:cNvSpPr>
          <p:nvPr/>
        </p:nvSpPr>
        <p:spPr bwMode="auto">
          <a:xfrm>
            <a:off x="6538913" y="2092325"/>
            <a:ext cx="406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b="1">
                <a:solidFill>
                  <a:srgbClr xmlns:mc="http://schemas.openxmlformats.org/markup-compatibility/2006" xmlns:a14="http://schemas.microsoft.com/office/drawing/2010/main" val="000000" mc:Ignorable=""/>
                </a:solidFill>
                <a:latin typeface="Courier New" pitchFamily="49" charset="0"/>
              </a:rPr>
              <a:t>6</a:t>
            </a:r>
          </a:p>
        </p:txBody>
      </p:sp>
      <p:sp>
        <p:nvSpPr>
          <p:cNvPr id="232490" name="Text Box 42"/>
          <p:cNvSpPr txBox="1">
            <a:spLocks noChangeArrowheads="1"/>
          </p:cNvSpPr>
          <p:nvPr/>
        </p:nvSpPr>
        <p:spPr bwMode="auto">
          <a:xfrm>
            <a:off x="7532688" y="2092325"/>
            <a:ext cx="406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b="1">
                <a:solidFill>
                  <a:srgbClr xmlns:mc="http://schemas.openxmlformats.org/markup-compatibility/2006" xmlns:a14="http://schemas.microsoft.com/office/drawing/2010/main" val="000000" mc:Ignorable=""/>
                </a:solidFill>
                <a:latin typeface="Courier New" pitchFamily="49" charset="0"/>
              </a:rPr>
              <a:t>7</a:t>
            </a:r>
          </a:p>
        </p:txBody>
      </p:sp>
      <p:sp>
        <p:nvSpPr>
          <p:cNvPr id="232491" name="Text Box 43"/>
          <p:cNvSpPr txBox="1">
            <a:spLocks noChangeArrowheads="1"/>
          </p:cNvSpPr>
          <p:nvPr/>
        </p:nvSpPr>
        <p:spPr bwMode="auto">
          <a:xfrm>
            <a:off x="8526463" y="2092325"/>
            <a:ext cx="406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b="1">
                <a:solidFill>
                  <a:srgbClr xmlns:mc="http://schemas.openxmlformats.org/markup-compatibility/2006" xmlns:a14="http://schemas.microsoft.com/office/drawing/2010/main" val="000000" mc:Ignorable=""/>
                </a:solidFill>
                <a:latin typeface="Courier New" pitchFamily="49" charset="0"/>
              </a:rPr>
              <a:t>8</a:t>
            </a:r>
          </a:p>
        </p:txBody>
      </p:sp>
      <p:sp>
        <p:nvSpPr>
          <p:cNvPr id="232492" name="Freeform 44"/>
          <p:cNvSpPr>
            <a:spLocks/>
          </p:cNvSpPr>
          <p:nvPr/>
        </p:nvSpPr>
        <p:spPr bwMode="auto">
          <a:xfrm>
            <a:off x="1023938" y="2832100"/>
            <a:ext cx="1747837" cy="2247900"/>
          </a:xfrm>
          <a:custGeom>
            <a:avLst/>
            <a:gdLst/>
            <a:ahLst/>
            <a:cxnLst>
              <a:cxn ang="0">
                <a:pos x="1101" y="0"/>
              </a:cxn>
              <a:cxn ang="0">
                <a:pos x="1042" y="145"/>
              </a:cxn>
              <a:cxn ang="0">
                <a:pos x="928" y="154"/>
              </a:cxn>
              <a:cxn ang="0">
                <a:pos x="480" y="209"/>
              </a:cxn>
              <a:cxn ang="0">
                <a:pos x="118" y="456"/>
              </a:cxn>
              <a:cxn ang="0">
                <a:pos x="68" y="977"/>
              </a:cxn>
              <a:cxn ang="0">
                <a:pos x="32" y="1311"/>
              </a:cxn>
              <a:cxn ang="0">
                <a:pos x="0" y="1416"/>
              </a:cxn>
            </a:cxnLst>
            <a:rect l="0" t="0" r="r" b="b"/>
            <a:pathLst>
              <a:path w="1101" h="1416">
                <a:moveTo>
                  <a:pt x="1101" y="0"/>
                </a:moveTo>
                <a:cubicBezTo>
                  <a:pt x="1091" y="23"/>
                  <a:pt x="1071" y="119"/>
                  <a:pt x="1042" y="145"/>
                </a:cubicBezTo>
                <a:cubicBezTo>
                  <a:pt x="1013" y="171"/>
                  <a:pt x="1022" y="143"/>
                  <a:pt x="928" y="154"/>
                </a:cubicBezTo>
                <a:cubicBezTo>
                  <a:pt x="834" y="165"/>
                  <a:pt x="615" y="159"/>
                  <a:pt x="480" y="209"/>
                </a:cubicBezTo>
                <a:cubicBezTo>
                  <a:pt x="345" y="259"/>
                  <a:pt x="187" y="328"/>
                  <a:pt x="118" y="456"/>
                </a:cubicBezTo>
                <a:cubicBezTo>
                  <a:pt x="49" y="584"/>
                  <a:pt x="82" y="835"/>
                  <a:pt x="68" y="977"/>
                </a:cubicBezTo>
                <a:cubicBezTo>
                  <a:pt x="54" y="1119"/>
                  <a:pt x="43" y="1238"/>
                  <a:pt x="32" y="1311"/>
                </a:cubicBezTo>
                <a:cubicBezTo>
                  <a:pt x="21" y="1384"/>
                  <a:pt x="7" y="1394"/>
                  <a:pt x="0" y="1416"/>
                </a:cubicBezTo>
              </a:path>
            </a:pathLst>
          </a:custGeom>
          <a:noFill/>
          <a:ln w="28575" cap="flat" cmpd="sng">
            <a:solidFill>
              <a:srgbClr xmlns:mc="http://schemas.openxmlformats.org/markup-compatibility/2006" xmlns:a14="http://schemas.microsoft.com/office/drawing/2010/main" val="000000" mc:Ignorable="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2493" name="Freeform 45"/>
          <p:cNvSpPr>
            <a:spLocks/>
          </p:cNvSpPr>
          <p:nvPr/>
        </p:nvSpPr>
        <p:spPr bwMode="auto">
          <a:xfrm>
            <a:off x="1038225" y="2889250"/>
            <a:ext cx="2705100" cy="2871788"/>
          </a:xfrm>
          <a:custGeom>
            <a:avLst/>
            <a:gdLst/>
            <a:ahLst/>
            <a:cxnLst>
              <a:cxn ang="0">
                <a:pos x="1704" y="0"/>
              </a:cxn>
              <a:cxn ang="0">
                <a:pos x="1623" y="132"/>
              </a:cxn>
              <a:cxn ang="0">
                <a:pos x="1389" y="173"/>
              </a:cxn>
              <a:cxn ang="0">
                <a:pos x="507" y="214"/>
              </a:cxn>
              <a:cxn ang="0">
                <a:pos x="145" y="461"/>
              </a:cxn>
              <a:cxn ang="0">
                <a:pos x="95" y="982"/>
              </a:cxn>
              <a:cxn ang="0">
                <a:pos x="36" y="1673"/>
              </a:cxn>
              <a:cxn ang="0">
                <a:pos x="0" y="1796"/>
              </a:cxn>
            </a:cxnLst>
            <a:rect l="0" t="0" r="r" b="b"/>
            <a:pathLst>
              <a:path w="1704" h="1809">
                <a:moveTo>
                  <a:pt x="1704" y="0"/>
                </a:moveTo>
                <a:cubicBezTo>
                  <a:pt x="1690" y="22"/>
                  <a:pt x="1675" y="103"/>
                  <a:pt x="1623" y="132"/>
                </a:cubicBezTo>
                <a:cubicBezTo>
                  <a:pt x="1571" y="161"/>
                  <a:pt x="1575" y="159"/>
                  <a:pt x="1389" y="173"/>
                </a:cubicBezTo>
                <a:cubicBezTo>
                  <a:pt x="1203" y="187"/>
                  <a:pt x="714" y="166"/>
                  <a:pt x="507" y="214"/>
                </a:cubicBezTo>
                <a:cubicBezTo>
                  <a:pt x="300" y="262"/>
                  <a:pt x="214" y="333"/>
                  <a:pt x="145" y="461"/>
                </a:cubicBezTo>
                <a:cubicBezTo>
                  <a:pt x="76" y="589"/>
                  <a:pt x="113" y="780"/>
                  <a:pt x="95" y="982"/>
                </a:cubicBezTo>
                <a:cubicBezTo>
                  <a:pt x="77" y="1184"/>
                  <a:pt x="52" y="1537"/>
                  <a:pt x="36" y="1673"/>
                </a:cubicBezTo>
                <a:cubicBezTo>
                  <a:pt x="20" y="1809"/>
                  <a:pt x="7" y="1771"/>
                  <a:pt x="0" y="1796"/>
                </a:cubicBezTo>
              </a:path>
            </a:pathLst>
          </a:custGeom>
          <a:noFill/>
          <a:ln w="28575" cap="flat" cmpd="sng">
            <a:solidFill>
              <a:srgbClr xmlns:mc="http://schemas.openxmlformats.org/markup-compatibility/2006" xmlns:a14="http://schemas.microsoft.com/office/drawing/2010/main" val="000000" mc:Ignorable="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2494" name="Text Box 46"/>
          <p:cNvSpPr txBox="1">
            <a:spLocks noChangeArrowheads="1"/>
          </p:cNvSpPr>
          <p:nvPr/>
        </p:nvSpPr>
        <p:spPr bwMode="auto">
          <a:xfrm>
            <a:off x="590550" y="1860550"/>
            <a:ext cx="31559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latin typeface="Helvetica" pitchFamily="34" charset="0"/>
              </a:rPr>
              <a:t>Layout of blocks on disk</a:t>
            </a:r>
          </a:p>
        </p:txBody>
      </p:sp>
      <p:grpSp>
        <p:nvGrpSpPr>
          <p:cNvPr id="3" name="Group 47"/>
          <p:cNvGrpSpPr>
            <a:grpSpLocks/>
          </p:cNvGrpSpPr>
          <p:nvPr/>
        </p:nvGrpSpPr>
        <p:grpSpPr bwMode="auto">
          <a:xfrm>
            <a:off x="650875" y="2400300"/>
            <a:ext cx="16335375" cy="538163"/>
            <a:chOff x="188" y="3574"/>
            <a:chExt cx="10072" cy="292"/>
          </a:xfrm>
        </p:grpSpPr>
        <p:grpSp>
          <p:nvGrpSpPr>
            <p:cNvPr id="4" name="Group 48"/>
            <p:cNvGrpSpPr>
              <a:grpSpLocks/>
            </p:cNvGrpSpPr>
            <p:nvPr/>
          </p:nvGrpSpPr>
          <p:grpSpPr bwMode="auto">
            <a:xfrm>
              <a:off x="188" y="3574"/>
              <a:ext cx="5036" cy="282"/>
              <a:chOff x="186" y="3574"/>
              <a:chExt cx="5036" cy="282"/>
            </a:xfrm>
          </p:grpSpPr>
          <p:grpSp>
            <p:nvGrpSpPr>
              <p:cNvPr id="5" name="Group 49"/>
              <p:cNvGrpSpPr>
                <a:grpSpLocks/>
              </p:cNvGrpSpPr>
              <p:nvPr/>
            </p:nvGrpSpPr>
            <p:grpSpPr bwMode="auto">
              <a:xfrm>
                <a:off x="186" y="3574"/>
                <a:ext cx="2518" cy="282"/>
                <a:chOff x="176" y="3574"/>
                <a:chExt cx="2518" cy="282"/>
              </a:xfrm>
            </p:grpSpPr>
            <p:grpSp>
              <p:nvGrpSpPr>
                <p:cNvPr id="6" name="Group 50"/>
                <p:cNvGrpSpPr>
                  <a:grpSpLocks/>
                </p:cNvGrpSpPr>
                <p:nvPr/>
              </p:nvGrpSpPr>
              <p:grpSpPr bwMode="auto">
                <a:xfrm>
                  <a:off x="176" y="3574"/>
                  <a:ext cx="1259" cy="282"/>
                  <a:chOff x="0" y="3554"/>
                  <a:chExt cx="6547" cy="302"/>
                </a:xfrm>
              </p:grpSpPr>
              <p:sp>
                <p:nvSpPr>
                  <p:cNvPr id="232499" name="Rectangle 51"/>
                  <p:cNvSpPr>
                    <a:spLocks noChangeArrowheads="1"/>
                  </p:cNvSpPr>
                  <p:nvPr/>
                </p:nvSpPr>
                <p:spPr bwMode="auto">
                  <a:xfrm>
                    <a:off x="2958" y="3554"/>
                    <a:ext cx="2954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2500" name="Rectangle 52"/>
                  <p:cNvSpPr>
                    <a:spLocks noChangeArrowheads="1"/>
                  </p:cNvSpPr>
                  <p:nvPr/>
                </p:nvSpPr>
                <p:spPr bwMode="auto">
                  <a:xfrm>
                    <a:off x="1269" y="3554"/>
                    <a:ext cx="1687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2501" name="Rectangle 53"/>
                  <p:cNvSpPr>
                    <a:spLocks noChangeArrowheads="1"/>
                  </p:cNvSpPr>
                  <p:nvPr/>
                </p:nvSpPr>
                <p:spPr bwMode="auto">
                  <a:xfrm>
                    <a:off x="422" y="3554"/>
                    <a:ext cx="845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2502" name="Rectangle 54"/>
                  <p:cNvSpPr>
                    <a:spLocks noChangeArrowheads="1"/>
                  </p:cNvSpPr>
                  <p:nvPr/>
                </p:nvSpPr>
                <p:spPr bwMode="auto">
                  <a:xfrm>
                    <a:off x="0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2503" name="Rectangle 55"/>
                  <p:cNvSpPr>
                    <a:spLocks noChangeArrowheads="1"/>
                  </p:cNvSpPr>
                  <p:nvPr/>
                </p:nvSpPr>
                <p:spPr bwMode="auto">
                  <a:xfrm>
                    <a:off x="5912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504" name="Rectangle 56"/>
                  <p:cNvSpPr>
                    <a:spLocks noChangeArrowheads="1"/>
                  </p:cNvSpPr>
                  <p:nvPr/>
                </p:nvSpPr>
                <p:spPr bwMode="auto">
                  <a:xfrm>
                    <a:off x="5489" y="3554"/>
                    <a:ext cx="423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505" name="Rectangle 57"/>
                  <p:cNvSpPr>
                    <a:spLocks noChangeArrowheads="1"/>
                  </p:cNvSpPr>
                  <p:nvPr/>
                </p:nvSpPr>
                <p:spPr bwMode="auto">
                  <a:xfrm>
                    <a:off x="5067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506" name="Rectangle 58"/>
                  <p:cNvSpPr>
                    <a:spLocks noChangeArrowheads="1"/>
                  </p:cNvSpPr>
                  <p:nvPr/>
                </p:nvSpPr>
                <p:spPr bwMode="auto">
                  <a:xfrm>
                    <a:off x="4645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507" name="Rectangle 59"/>
                  <p:cNvSpPr>
                    <a:spLocks noChangeArrowheads="1"/>
                  </p:cNvSpPr>
                  <p:nvPr/>
                </p:nvSpPr>
                <p:spPr bwMode="auto">
                  <a:xfrm>
                    <a:off x="4223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508" name="Rectangle 60"/>
                  <p:cNvSpPr>
                    <a:spLocks noChangeArrowheads="1"/>
                  </p:cNvSpPr>
                  <p:nvPr/>
                </p:nvSpPr>
                <p:spPr bwMode="auto">
                  <a:xfrm>
                    <a:off x="3800" y="3554"/>
                    <a:ext cx="423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509" name="Rectangle 61"/>
                  <p:cNvSpPr>
                    <a:spLocks noChangeArrowheads="1"/>
                  </p:cNvSpPr>
                  <p:nvPr/>
                </p:nvSpPr>
                <p:spPr bwMode="auto">
                  <a:xfrm>
                    <a:off x="3378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510" name="Rectangle 62"/>
                  <p:cNvSpPr>
                    <a:spLocks noChangeArrowheads="1"/>
                  </p:cNvSpPr>
                  <p:nvPr/>
                </p:nvSpPr>
                <p:spPr bwMode="auto">
                  <a:xfrm>
                    <a:off x="2956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511" name="Rectangle 63"/>
                  <p:cNvSpPr>
                    <a:spLocks noChangeArrowheads="1"/>
                  </p:cNvSpPr>
                  <p:nvPr/>
                </p:nvSpPr>
                <p:spPr bwMode="auto">
                  <a:xfrm>
                    <a:off x="2534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512" name="Rectangle 64"/>
                  <p:cNvSpPr>
                    <a:spLocks noChangeArrowheads="1"/>
                  </p:cNvSpPr>
                  <p:nvPr/>
                </p:nvSpPr>
                <p:spPr bwMode="auto">
                  <a:xfrm>
                    <a:off x="2111" y="3554"/>
                    <a:ext cx="423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513" name="Rectangle 65"/>
                  <p:cNvSpPr>
                    <a:spLocks noChangeArrowheads="1"/>
                  </p:cNvSpPr>
                  <p:nvPr/>
                </p:nvSpPr>
                <p:spPr bwMode="auto">
                  <a:xfrm>
                    <a:off x="1689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514" name="Rectangle 66"/>
                  <p:cNvSpPr>
                    <a:spLocks noChangeArrowheads="1"/>
                  </p:cNvSpPr>
                  <p:nvPr/>
                </p:nvSpPr>
                <p:spPr bwMode="auto">
                  <a:xfrm>
                    <a:off x="1267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515" name="Rectangle 67"/>
                  <p:cNvSpPr>
                    <a:spLocks noChangeArrowheads="1"/>
                  </p:cNvSpPr>
                  <p:nvPr/>
                </p:nvSpPr>
                <p:spPr bwMode="auto">
                  <a:xfrm>
                    <a:off x="845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516" name="Rectangle 68"/>
                  <p:cNvSpPr>
                    <a:spLocks noChangeArrowheads="1"/>
                  </p:cNvSpPr>
                  <p:nvPr/>
                </p:nvSpPr>
                <p:spPr bwMode="auto">
                  <a:xfrm>
                    <a:off x="422" y="3554"/>
                    <a:ext cx="423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517" name="Rectangle 69"/>
                  <p:cNvSpPr>
                    <a:spLocks noChangeArrowheads="1"/>
                  </p:cNvSpPr>
                  <p:nvPr/>
                </p:nvSpPr>
                <p:spPr bwMode="auto">
                  <a:xfrm>
                    <a:off x="0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518" name="Line 70"/>
                  <p:cNvSpPr>
                    <a:spLocks noChangeShapeType="1"/>
                  </p:cNvSpPr>
                  <p:nvPr/>
                </p:nvSpPr>
                <p:spPr bwMode="auto">
                  <a:xfrm>
                    <a:off x="0" y="3554"/>
                    <a:ext cx="6334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519" name="Line 71"/>
                  <p:cNvSpPr>
                    <a:spLocks noChangeShapeType="1"/>
                  </p:cNvSpPr>
                  <p:nvPr/>
                </p:nvSpPr>
                <p:spPr bwMode="auto">
                  <a:xfrm>
                    <a:off x="0" y="3856"/>
                    <a:ext cx="6334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520" name="Line 72"/>
                  <p:cNvSpPr>
                    <a:spLocks noChangeShapeType="1"/>
                  </p:cNvSpPr>
                  <p:nvPr/>
                </p:nvSpPr>
                <p:spPr bwMode="auto">
                  <a:xfrm>
                    <a:off x="0" y="3554"/>
                    <a:ext cx="0" cy="302"/>
                  </a:xfrm>
                  <a:prstGeom prst="line">
                    <a:avLst/>
                  </a:prstGeom>
                  <a:noFill/>
                  <a:ln w="12700" cap="sq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521" name="Line 73"/>
                  <p:cNvSpPr>
                    <a:spLocks noChangeShapeType="1"/>
                  </p:cNvSpPr>
                  <p:nvPr/>
                </p:nvSpPr>
                <p:spPr bwMode="auto">
                  <a:xfrm>
                    <a:off x="422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522" name="Line 74"/>
                  <p:cNvSpPr>
                    <a:spLocks noChangeShapeType="1"/>
                  </p:cNvSpPr>
                  <p:nvPr/>
                </p:nvSpPr>
                <p:spPr bwMode="auto">
                  <a:xfrm>
                    <a:off x="845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523" name="Line 75"/>
                  <p:cNvSpPr>
                    <a:spLocks noChangeShapeType="1"/>
                  </p:cNvSpPr>
                  <p:nvPr/>
                </p:nvSpPr>
                <p:spPr bwMode="auto">
                  <a:xfrm>
                    <a:off x="1267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524" name="Line 76"/>
                  <p:cNvSpPr>
                    <a:spLocks noChangeShapeType="1"/>
                  </p:cNvSpPr>
                  <p:nvPr/>
                </p:nvSpPr>
                <p:spPr bwMode="auto">
                  <a:xfrm>
                    <a:off x="1689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525" name="Line 77"/>
                  <p:cNvSpPr>
                    <a:spLocks noChangeShapeType="1"/>
                  </p:cNvSpPr>
                  <p:nvPr/>
                </p:nvSpPr>
                <p:spPr bwMode="auto">
                  <a:xfrm>
                    <a:off x="2111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526" name="Line 78"/>
                  <p:cNvSpPr>
                    <a:spLocks noChangeShapeType="1"/>
                  </p:cNvSpPr>
                  <p:nvPr/>
                </p:nvSpPr>
                <p:spPr bwMode="auto">
                  <a:xfrm>
                    <a:off x="2534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527" name="Line 79"/>
                  <p:cNvSpPr>
                    <a:spLocks noChangeShapeType="1"/>
                  </p:cNvSpPr>
                  <p:nvPr/>
                </p:nvSpPr>
                <p:spPr bwMode="auto">
                  <a:xfrm>
                    <a:off x="2956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528" name="Line 80"/>
                  <p:cNvSpPr>
                    <a:spLocks noChangeShapeType="1"/>
                  </p:cNvSpPr>
                  <p:nvPr/>
                </p:nvSpPr>
                <p:spPr bwMode="auto">
                  <a:xfrm>
                    <a:off x="3378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529" name="Line 81"/>
                  <p:cNvSpPr>
                    <a:spLocks noChangeShapeType="1"/>
                  </p:cNvSpPr>
                  <p:nvPr/>
                </p:nvSpPr>
                <p:spPr bwMode="auto">
                  <a:xfrm>
                    <a:off x="3800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530" name="Line 82"/>
                  <p:cNvSpPr>
                    <a:spLocks noChangeShapeType="1"/>
                  </p:cNvSpPr>
                  <p:nvPr/>
                </p:nvSpPr>
                <p:spPr bwMode="auto">
                  <a:xfrm>
                    <a:off x="4223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531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4645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532" name="Line 84"/>
                  <p:cNvSpPr>
                    <a:spLocks noChangeShapeType="1"/>
                  </p:cNvSpPr>
                  <p:nvPr/>
                </p:nvSpPr>
                <p:spPr bwMode="auto">
                  <a:xfrm>
                    <a:off x="5067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533" name="Line 85"/>
                  <p:cNvSpPr>
                    <a:spLocks noChangeShapeType="1"/>
                  </p:cNvSpPr>
                  <p:nvPr/>
                </p:nvSpPr>
                <p:spPr bwMode="auto">
                  <a:xfrm>
                    <a:off x="5489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534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5912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535" name="Line 87"/>
                  <p:cNvSpPr>
                    <a:spLocks noChangeShapeType="1"/>
                  </p:cNvSpPr>
                  <p:nvPr/>
                </p:nvSpPr>
                <p:spPr bwMode="auto">
                  <a:xfrm>
                    <a:off x="6334" y="3554"/>
                    <a:ext cx="0" cy="302"/>
                  </a:xfrm>
                  <a:prstGeom prst="line">
                    <a:avLst/>
                  </a:prstGeom>
                  <a:noFill/>
                  <a:ln w="12700" cap="sq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7" name="Group 88"/>
                  <p:cNvGrpSpPr>
                    <a:grpSpLocks/>
                  </p:cNvGrpSpPr>
                  <p:nvPr/>
                </p:nvGrpSpPr>
                <p:grpSpPr bwMode="auto">
                  <a:xfrm>
                    <a:off x="213" y="3554"/>
                    <a:ext cx="6334" cy="302"/>
                    <a:chOff x="148" y="1309"/>
                    <a:chExt cx="6334" cy="302"/>
                  </a:xfrm>
                </p:grpSpPr>
                <p:sp>
                  <p:nvSpPr>
                    <p:cNvPr id="232537" name="Rectangle 8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0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538" name="Rectangle 9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37" y="1309"/>
                      <a:ext cx="423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539" name="Rectangle 9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15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540" name="Rectangle 9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93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541" name="Rectangle 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71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542" name="Rectangle 9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48" y="1309"/>
                      <a:ext cx="423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543" name="Rectangle 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26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544" name="Rectangle 9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04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545" name="Rectangle 9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82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546" name="Rectangle 9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59" y="1309"/>
                      <a:ext cx="423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547" name="Rectangle 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37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548" name="Rectangle 10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15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549" name="Rectangle 10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93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550" name="Rectangle 1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70" y="1309"/>
                      <a:ext cx="423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551" name="Rectangle 10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552" name="Line 10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" y="1309"/>
                      <a:ext cx="6334" cy="0"/>
                    </a:xfrm>
                    <a:prstGeom prst="line">
                      <a:avLst/>
                    </a:prstGeom>
                    <a:noFill/>
                    <a:ln w="12700" cap="sq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553" name="Line 10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" y="1611"/>
                      <a:ext cx="6334" cy="0"/>
                    </a:xfrm>
                    <a:prstGeom prst="line">
                      <a:avLst/>
                    </a:prstGeom>
                    <a:noFill/>
                    <a:ln w="12700" cap="sq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554" name="Line 10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" y="1309"/>
                      <a:ext cx="0" cy="302"/>
                    </a:xfrm>
                    <a:prstGeom prst="line">
                      <a:avLst/>
                    </a:prstGeom>
                    <a:noFill/>
                    <a:ln w="12700" cap="sq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555" name="Line 10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0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556" name="Line 10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93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557" name="Line 1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15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558" name="Line 11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37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559" name="Line 1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59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560" name="Line 1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82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561" name="Line 1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04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562" name="Line 11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26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563" name="Line 1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48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564" name="Line 11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71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565" name="Line 1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793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566" name="Line 1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15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567" name="Line 1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637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568" name="Line 12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060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569" name="Line 12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82" y="1309"/>
                      <a:ext cx="0" cy="302"/>
                    </a:xfrm>
                    <a:prstGeom prst="line">
                      <a:avLst/>
                    </a:prstGeom>
                    <a:noFill/>
                    <a:ln w="12700" cap="sq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8" name="Group 122"/>
                <p:cNvGrpSpPr>
                  <a:grpSpLocks/>
                </p:cNvGrpSpPr>
                <p:nvPr/>
              </p:nvGrpSpPr>
              <p:grpSpPr bwMode="auto">
                <a:xfrm flipH="1">
                  <a:off x="1435" y="3574"/>
                  <a:ext cx="1259" cy="282"/>
                  <a:chOff x="0" y="3554"/>
                  <a:chExt cx="6547" cy="302"/>
                </a:xfrm>
              </p:grpSpPr>
              <p:sp>
                <p:nvSpPr>
                  <p:cNvPr id="232571" name="Rectangle 123"/>
                  <p:cNvSpPr>
                    <a:spLocks noChangeArrowheads="1"/>
                  </p:cNvSpPr>
                  <p:nvPr/>
                </p:nvSpPr>
                <p:spPr bwMode="auto">
                  <a:xfrm>
                    <a:off x="2958" y="3554"/>
                    <a:ext cx="2954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2572" name="Rectangle 124"/>
                  <p:cNvSpPr>
                    <a:spLocks noChangeArrowheads="1"/>
                  </p:cNvSpPr>
                  <p:nvPr/>
                </p:nvSpPr>
                <p:spPr bwMode="auto">
                  <a:xfrm>
                    <a:off x="1269" y="3554"/>
                    <a:ext cx="1687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2573" name="Rectangle 125"/>
                  <p:cNvSpPr>
                    <a:spLocks noChangeArrowheads="1"/>
                  </p:cNvSpPr>
                  <p:nvPr/>
                </p:nvSpPr>
                <p:spPr bwMode="auto">
                  <a:xfrm>
                    <a:off x="422" y="3554"/>
                    <a:ext cx="845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2574" name="Rectangle 126"/>
                  <p:cNvSpPr>
                    <a:spLocks noChangeArrowheads="1"/>
                  </p:cNvSpPr>
                  <p:nvPr/>
                </p:nvSpPr>
                <p:spPr bwMode="auto">
                  <a:xfrm>
                    <a:off x="0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2575" name="Rectangle 127"/>
                  <p:cNvSpPr>
                    <a:spLocks noChangeArrowheads="1"/>
                  </p:cNvSpPr>
                  <p:nvPr/>
                </p:nvSpPr>
                <p:spPr bwMode="auto">
                  <a:xfrm>
                    <a:off x="5912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576" name="Rectangle 128"/>
                  <p:cNvSpPr>
                    <a:spLocks noChangeArrowheads="1"/>
                  </p:cNvSpPr>
                  <p:nvPr/>
                </p:nvSpPr>
                <p:spPr bwMode="auto">
                  <a:xfrm>
                    <a:off x="5489" y="3554"/>
                    <a:ext cx="423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577" name="Rectangle 129"/>
                  <p:cNvSpPr>
                    <a:spLocks noChangeArrowheads="1"/>
                  </p:cNvSpPr>
                  <p:nvPr/>
                </p:nvSpPr>
                <p:spPr bwMode="auto">
                  <a:xfrm>
                    <a:off x="5067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578" name="Rectangle 130"/>
                  <p:cNvSpPr>
                    <a:spLocks noChangeArrowheads="1"/>
                  </p:cNvSpPr>
                  <p:nvPr/>
                </p:nvSpPr>
                <p:spPr bwMode="auto">
                  <a:xfrm>
                    <a:off x="4645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579" name="Rectangle 131"/>
                  <p:cNvSpPr>
                    <a:spLocks noChangeArrowheads="1"/>
                  </p:cNvSpPr>
                  <p:nvPr/>
                </p:nvSpPr>
                <p:spPr bwMode="auto">
                  <a:xfrm>
                    <a:off x="4223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580" name="Rectangle 132"/>
                  <p:cNvSpPr>
                    <a:spLocks noChangeArrowheads="1"/>
                  </p:cNvSpPr>
                  <p:nvPr/>
                </p:nvSpPr>
                <p:spPr bwMode="auto">
                  <a:xfrm>
                    <a:off x="3800" y="3554"/>
                    <a:ext cx="423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581" name="Rectangle 133"/>
                  <p:cNvSpPr>
                    <a:spLocks noChangeArrowheads="1"/>
                  </p:cNvSpPr>
                  <p:nvPr/>
                </p:nvSpPr>
                <p:spPr bwMode="auto">
                  <a:xfrm>
                    <a:off x="3378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582" name="Rectangle 134"/>
                  <p:cNvSpPr>
                    <a:spLocks noChangeArrowheads="1"/>
                  </p:cNvSpPr>
                  <p:nvPr/>
                </p:nvSpPr>
                <p:spPr bwMode="auto">
                  <a:xfrm>
                    <a:off x="2956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583" name="Rectangle 135"/>
                  <p:cNvSpPr>
                    <a:spLocks noChangeArrowheads="1"/>
                  </p:cNvSpPr>
                  <p:nvPr/>
                </p:nvSpPr>
                <p:spPr bwMode="auto">
                  <a:xfrm>
                    <a:off x="2534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584" name="Rectangle 136"/>
                  <p:cNvSpPr>
                    <a:spLocks noChangeArrowheads="1"/>
                  </p:cNvSpPr>
                  <p:nvPr/>
                </p:nvSpPr>
                <p:spPr bwMode="auto">
                  <a:xfrm>
                    <a:off x="2111" y="3554"/>
                    <a:ext cx="423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585" name="Rectangle 137"/>
                  <p:cNvSpPr>
                    <a:spLocks noChangeArrowheads="1"/>
                  </p:cNvSpPr>
                  <p:nvPr/>
                </p:nvSpPr>
                <p:spPr bwMode="auto">
                  <a:xfrm>
                    <a:off x="1689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586" name="Rectangle 138"/>
                  <p:cNvSpPr>
                    <a:spLocks noChangeArrowheads="1"/>
                  </p:cNvSpPr>
                  <p:nvPr/>
                </p:nvSpPr>
                <p:spPr bwMode="auto">
                  <a:xfrm>
                    <a:off x="1267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587" name="Rectangle 139"/>
                  <p:cNvSpPr>
                    <a:spLocks noChangeArrowheads="1"/>
                  </p:cNvSpPr>
                  <p:nvPr/>
                </p:nvSpPr>
                <p:spPr bwMode="auto">
                  <a:xfrm>
                    <a:off x="845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588" name="Rectangle 140"/>
                  <p:cNvSpPr>
                    <a:spLocks noChangeArrowheads="1"/>
                  </p:cNvSpPr>
                  <p:nvPr/>
                </p:nvSpPr>
                <p:spPr bwMode="auto">
                  <a:xfrm>
                    <a:off x="422" y="3554"/>
                    <a:ext cx="423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589" name="Rectangle 141"/>
                  <p:cNvSpPr>
                    <a:spLocks noChangeArrowheads="1"/>
                  </p:cNvSpPr>
                  <p:nvPr/>
                </p:nvSpPr>
                <p:spPr bwMode="auto">
                  <a:xfrm>
                    <a:off x="0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590" name="Line 142"/>
                  <p:cNvSpPr>
                    <a:spLocks noChangeShapeType="1"/>
                  </p:cNvSpPr>
                  <p:nvPr/>
                </p:nvSpPr>
                <p:spPr bwMode="auto">
                  <a:xfrm>
                    <a:off x="0" y="3554"/>
                    <a:ext cx="6334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591" name="Line 143"/>
                  <p:cNvSpPr>
                    <a:spLocks noChangeShapeType="1"/>
                  </p:cNvSpPr>
                  <p:nvPr/>
                </p:nvSpPr>
                <p:spPr bwMode="auto">
                  <a:xfrm>
                    <a:off x="0" y="3856"/>
                    <a:ext cx="6334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592" name="Line 144"/>
                  <p:cNvSpPr>
                    <a:spLocks noChangeShapeType="1"/>
                  </p:cNvSpPr>
                  <p:nvPr/>
                </p:nvSpPr>
                <p:spPr bwMode="auto">
                  <a:xfrm>
                    <a:off x="0" y="3554"/>
                    <a:ext cx="0" cy="302"/>
                  </a:xfrm>
                  <a:prstGeom prst="line">
                    <a:avLst/>
                  </a:prstGeom>
                  <a:noFill/>
                  <a:ln w="12700" cap="sq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593" name="Line 145"/>
                  <p:cNvSpPr>
                    <a:spLocks noChangeShapeType="1"/>
                  </p:cNvSpPr>
                  <p:nvPr/>
                </p:nvSpPr>
                <p:spPr bwMode="auto">
                  <a:xfrm>
                    <a:off x="422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594" name="Line 146"/>
                  <p:cNvSpPr>
                    <a:spLocks noChangeShapeType="1"/>
                  </p:cNvSpPr>
                  <p:nvPr/>
                </p:nvSpPr>
                <p:spPr bwMode="auto">
                  <a:xfrm>
                    <a:off x="845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595" name="Line 147"/>
                  <p:cNvSpPr>
                    <a:spLocks noChangeShapeType="1"/>
                  </p:cNvSpPr>
                  <p:nvPr/>
                </p:nvSpPr>
                <p:spPr bwMode="auto">
                  <a:xfrm>
                    <a:off x="1267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596" name="Line 148"/>
                  <p:cNvSpPr>
                    <a:spLocks noChangeShapeType="1"/>
                  </p:cNvSpPr>
                  <p:nvPr/>
                </p:nvSpPr>
                <p:spPr bwMode="auto">
                  <a:xfrm>
                    <a:off x="1689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597" name="Line 149"/>
                  <p:cNvSpPr>
                    <a:spLocks noChangeShapeType="1"/>
                  </p:cNvSpPr>
                  <p:nvPr/>
                </p:nvSpPr>
                <p:spPr bwMode="auto">
                  <a:xfrm>
                    <a:off x="2111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598" name="Line 150"/>
                  <p:cNvSpPr>
                    <a:spLocks noChangeShapeType="1"/>
                  </p:cNvSpPr>
                  <p:nvPr/>
                </p:nvSpPr>
                <p:spPr bwMode="auto">
                  <a:xfrm>
                    <a:off x="2534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599" name="Line 151"/>
                  <p:cNvSpPr>
                    <a:spLocks noChangeShapeType="1"/>
                  </p:cNvSpPr>
                  <p:nvPr/>
                </p:nvSpPr>
                <p:spPr bwMode="auto">
                  <a:xfrm>
                    <a:off x="2956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600" name="Line 152"/>
                  <p:cNvSpPr>
                    <a:spLocks noChangeShapeType="1"/>
                  </p:cNvSpPr>
                  <p:nvPr/>
                </p:nvSpPr>
                <p:spPr bwMode="auto">
                  <a:xfrm>
                    <a:off x="3378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601" name="Line 153"/>
                  <p:cNvSpPr>
                    <a:spLocks noChangeShapeType="1"/>
                  </p:cNvSpPr>
                  <p:nvPr/>
                </p:nvSpPr>
                <p:spPr bwMode="auto">
                  <a:xfrm>
                    <a:off x="3800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602" name="Line 154"/>
                  <p:cNvSpPr>
                    <a:spLocks noChangeShapeType="1"/>
                  </p:cNvSpPr>
                  <p:nvPr/>
                </p:nvSpPr>
                <p:spPr bwMode="auto">
                  <a:xfrm>
                    <a:off x="4223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603" name="Line 155"/>
                  <p:cNvSpPr>
                    <a:spLocks noChangeShapeType="1"/>
                  </p:cNvSpPr>
                  <p:nvPr/>
                </p:nvSpPr>
                <p:spPr bwMode="auto">
                  <a:xfrm>
                    <a:off x="4645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604" name="Line 156"/>
                  <p:cNvSpPr>
                    <a:spLocks noChangeShapeType="1"/>
                  </p:cNvSpPr>
                  <p:nvPr/>
                </p:nvSpPr>
                <p:spPr bwMode="auto">
                  <a:xfrm>
                    <a:off x="5067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605" name="Line 157"/>
                  <p:cNvSpPr>
                    <a:spLocks noChangeShapeType="1"/>
                  </p:cNvSpPr>
                  <p:nvPr/>
                </p:nvSpPr>
                <p:spPr bwMode="auto">
                  <a:xfrm>
                    <a:off x="5489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606" name="Line 158"/>
                  <p:cNvSpPr>
                    <a:spLocks noChangeShapeType="1"/>
                  </p:cNvSpPr>
                  <p:nvPr/>
                </p:nvSpPr>
                <p:spPr bwMode="auto">
                  <a:xfrm>
                    <a:off x="5912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607" name="Line 159"/>
                  <p:cNvSpPr>
                    <a:spLocks noChangeShapeType="1"/>
                  </p:cNvSpPr>
                  <p:nvPr/>
                </p:nvSpPr>
                <p:spPr bwMode="auto">
                  <a:xfrm>
                    <a:off x="6334" y="3554"/>
                    <a:ext cx="0" cy="302"/>
                  </a:xfrm>
                  <a:prstGeom prst="line">
                    <a:avLst/>
                  </a:prstGeom>
                  <a:noFill/>
                  <a:ln w="12700" cap="sq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9" name="Group 160"/>
                  <p:cNvGrpSpPr>
                    <a:grpSpLocks/>
                  </p:cNvGrpSpPr>
                  <p:nvPr/>
                </p:nvGrpSpPr>
                <p:grpSpPr bwMode="auto">
                  <a:xfrm>
                    <a:off x="213" y="3554"/>
                    <a:ext cx="6334" cy="302"/>
                    <a:chOff x="148" y="1309"/>
                    <a:chExt cx="6334" cy="302"/>
                  </a:xfrm>
                </p:grpSpPr>
                <p:sp>
                  <p:nvSpPr>
                    <p:cNvPr id="232609" name="Rectangle 1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0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610" name="Rectangle 1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37" y="1309"/>
                      <a:ext cx="423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611" name="Rectangle 1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15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612" name="Rectangle 1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93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613" name="Rectangle 1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71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614" name="Rectangle 16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48" y="1309"/>
                      <a:ext cx="423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615" name="Rectangle 1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26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616" name="Rectangle 16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04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617" name="Rectangle 16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82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618" name="Rectangle 17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59" y="1309"/>
                      <a:ext cx="423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619" name="Rectangle 1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37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620" name="Rectangle 17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15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621" name="Rectangle 17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93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622" name="Rectangle 17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70" y="1309"/>
                      <a:ext cx="423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623" name="Rectangle 1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624" name="Line 17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" y="1309"/>
                      <a:ext cx="6334" cy="0"/>
                    </a:xfrm>
                    <a:prstGeom prst="line">
                      <a:avLst/>
                    </a:prstGeom>
                    <a:noFill/>
                    <a:ln w="12700" cap="sq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625" name="Line 17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" y="1611"/>
                      <a:ext cx="6334" cy="0"/>
                    </a:xfrm>
                    <a:prstGeom prst="line">
                      <a:avLst/>
                    </a:prstGeom>
                    <a:noFill/>
                    <a:ln w="12700" cap="sq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626" name="Line 17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" y="1309"/>
                      <a:ext cx="0" cy="302"/>
                    </a:xfrm>
                    <a:prstGeom prst="line">
                      <a:avLst/>
                    </a:prstGeom>
                    <a:noFill/>
                    <a:ln w="12700" cap="sq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627" name="Line 17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0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628" name="Line 18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93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629" name="Line 18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15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630" name="Line 18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37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631" name="Line 18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59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632" name="Line 18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82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633" name="Line 1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04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634" name="Line 18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26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635" name="Line 18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48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636" name="Line 18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71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637" name="Line 18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793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638" name="Line 19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15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639" name="Line 19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637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640" name="Line 19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060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641" name="Line 19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82" y="1309"/>
                      <a:ext cx="0" cy="302"/>
                    </a:xfrm>
                    <a:prstGeom prst="line">
                      <a:avLst/>
                    </a:prstGeom>
                    <a:noFill/>
                    <a:ln w="12700" cap="sq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10" name="Group 194"/>
              <p:cNvGrpSpPr>
                <a:grpSpLocks/>
              </p:cNvGrpSpPr>
              <p:nvPr/>
            </p:nvGrpSpPr>
            <p:grpSpPr bwMode="auto">
              <a:xfrm>
                <a:off x="2704" y="3574"/>
                <a:ext cx="2518" cy="282"/>
                <a:chOff x="176" y="3574"/>
                <a:chExt cx="2518" cy="282"/>
              </a:xfrm>
            </p:grpSpPr>
            <p:grpSp>
              <p:nvGrpSpPr>
                <p:cNvPr id="11" name="Group 195"/>
                <p:cNvGrpSpPr>
                  <a:grpSpLocks/>
                </p:cNvGrpSpPr>
                <p:nvPr/>
              </p:nvGrpSpPr>
              <p:grpSpPr bwMode="auto">
                <a:xfrm>
                  <a:off x="176" y="3574"/>
                  <a:ext cx="1259" cy="282"/>
                  <a:chOff x="0" y="3554"/>
                  <a:chExt cx="6547" cy="302"/>
                </a:xfrm>
              </p:grpSpPr>
              <p:sp>
                <p:nvSpPr>
                  <p:cNvPr id="232644" name="Rectangle 196"/>
                  <p:cNvSpPr>
                    <a:spLocks noChangeArrowheads="1"/>
                  </p:cNvSpPr>
                  <p:nvPr/>
                </p:nvSpPr>
                <p:spPr bwMode="auto">
                  <a:xfrm>
                    <a:off x="2958" y="3554"/>
                    <a:ext cx="2954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2645" name="Rectangle 197"/>
                  <p:cNvSpPr>
                    <a:spLocks noChangeArrowheads="1"/>
                  </p:cNvSpPr>
                  <p:nvPr/>
                </p:nvSpPr>
                <p:spPr bwMode="auto">
                  <a:xfrm>
                    <a:off x="1269" y="3554"/>
                    <a:ext cx="1687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2646" name="Rectangle 198"/>
                  <p:cNvSpPr>
                    <a:spLocks noChangeArrowheads="1"/>
                  </p:cNvSpPr>
                  <p:nvPr/>
                </p:nvSpPr>
                <p:spPr bwMode="auto">
                  <a:xfrm>
                    <a:off x="422" y="3554"/>
                    <a:ext cx="845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2647" name="Rectangle 199"/>
                  <p:cNvSpPr>
                    <a:spLocks noChangeArrowheads="1"/>
                  </p:cNvSpPr>
                  <p:nvPr/>
                </p:nvSpPr>
                <p:spPr bwMode="auto">
                  <a:xfrm>
                    <a:off x="0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2648" name="Rectangle 200"/>
                  <p:cNvSpPr>
                    <a:spLocks noChangeArrowheads="1"/>
                  </p:cNvSpPr>
                  <p:nvPr/>
                </p:nvSpPr>
                <p:spPr bwMode="auto">
                  <a:xfrm>
                    <a:off x="5912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649" name="Rectangle 201"/>
                  <p:cNvSpPr>
                    <a:spLocks noChangeArrowheads="1"/>
                  </p:cNvSpPr>
                  <p:nvPr/>
                </p:nvSpPr>
                <p:spPr bwMode="auto">
                  <a:xfrm>
                    <a:off x="5489" y="3554"/>
                    <a:ext cx="423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650" name="Rectangle 202"/>
                  <p:cNvSpPr>
                    <a:spLocks noChangeArrowheads="1"/>
                  </p:cNvSpPr>
                  <p:nvPr/>
                </p:nvSpPr>
                <p:spPr bwMode="auto">
                  <a:xfrm>
                    <a:off x="5067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651" name="Rectangle 203"/>
                  <p:cNvSpPr>
                    <a:spLocks noChangeArrowheads="1"/>
                  </p:cNvSpPr>
                  <p:nvPr/>
                </p:nvSpPr>
                <p:spPr bwMode="auto">
                  <a:xfrm>
                    <a:off x="4645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652" name="Rectangle 204"/>
                  <p:cNvSpPr>
                    <a:spLocks noChangeArrowheads="1"/>
                  </p:cNvSpPr>
                  <p:nvPr/>
                </p:nvSpPr>
                <p:spPr bwMode="auto">
                  <a:xfrm>
                    <a:off x="4223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653" name="Rectangle 205"/>
                  <p:cNvSpPr>
                    <a:spLocks noChangeArrowheads="1"/>
                  </p:cNvSpPr>
                  <p:nvPr/>
                </p:nvSpPr>
                <p:spPr bwMode="auto">
                  <a:xfrm>
                    <a:off x="3800" y="3554"/>
                    <a:ext cx="423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654" name="Rectangle 206"/>
                  <p:cNvSpPr>
                    <a:spLocks noChangeArrowheads="1"/>
                  </p:cNvSpPr>
                  <p:nvPr/>
                </p:nvSpPr>
                <p:spPr bwMode="auto">
                  <a:xfrm>
                    <a:off x="3378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655" name="Rectangle 207"/>
                  <p:cNvSpPr>
                    <a:spLocks noChangeArrowheads="1"/>
                  </p:cNvSpPr>
                  <p:nvPr/>
                </p:nvSpPr>
                <p:spPr bwMode="auto">
                  <a:xfrm>
                    <a:off x="2956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656" name="Rectangle 208"/>
                  <p:cNvSpPr>
                    <a:spLocks noChangeArrowheads="1"/>
                  </p:cNvSpPr>
                  <p:nvPr/>
                </p:nvSpPr>
                <p:spPr bwMode="auto">
                  <a:xfrm>
                    <a:off x="2534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657" name="Rectangle 209"/>
                  <p:cNvSpPr>
                    <a:spLocks noChangeArrowheads="1"/>
                  </p:cNvSpPr>
                  <p:nvPr/>
                </p:nvSpPr>
                <p:spPr bwMode="auto">
                  <a:xfrm>
                    <a:off x="2111" y="3554"/>
                    <a:ext cx="423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658" name="Rectangle 210"/>
                  <p:cNvSpPr>
                    <a:spLocks noChangeArrowheads="1"/>
                  </p:cNvSpPr>
                  <p:nvPr/>
                </p:nvSpPr>
                <p:spPr bwMode="auto">
                  <a:xfrm>
                    <a:off x="1689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659" name="Rectangle 211"/>
                  <p:cNvSpPr>
                    <a:spLocks noChangeArrowheads="1"/>
                  </p:cNvSpPr>
                  <p:nvPr/>
                </p:nvSpPr>
                <p:spPr bwMode="auto">
                  <a:xfrm>
                    <a:off x="1267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660" name="Rectangle 212"/>
                  <p:cNvSpPr>
                    <a:spLocks noChangeArrowheads="1"/>
                  </p:cNvSpPr>
                  <p:nvPr/>
                </p:nvSpPr>
                <p:spPr bwMode="auto">
                  <a:xfrm>
                    <a:off x="845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661" name="Rectangle 213"/>
                  <p:cNvSpPr>
                    <a:spLocks noChangeArrowheads="1"/>
                  </p:cNvSpPr>
                  <p:nvPr/>
                </p:nvSpPr>
                <p:spPr bwMode="auto">
                  <a:xfrm>
                    <a:off x="422" y="3554"/>
                    <a:ext cx="423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662" name="Rectangle 214"/>
                  <p:cNvSpPr>
                    <a:spLocks noChangeArrowheads="1"/>
                  </p:cNvSpPr>
                  <p:nvPr/>
                </p:nvSpPr>
                <p:spPr bwMode="auto">
                  <a:xfrm>
                    <a:off x="0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663" name="Line 215"/>
                  <p:cNvSpPr>
                    <a:spLocks noChangeShapeType="1"/>
                  </p:cNvSpPr>
                  <p:nvPr/>
                </p:nvSpPr>
                <p:spPr bwMode="auto">
                  <a:xfrm>
                    <a:off x="0" y="3554"/>
                    <a:ext cx="6334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664" name="Line 216"/>
                  <p:cNvSpPr>
                    <a:spLocks noChangeShapeType="1"/>
                  </p:cNvSpPr>
                  <p:nvPr/>
                </p:nvSpPr>
                <p:spPr bwMode="auto">
                  <a:xfrm>
                    <a:off x="0" y="3856"/>
                    <a:ext cx="6334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665" name="Line 217"/>
                  <p:cNvSpPr>
                    <a:spLocks noChangeShapeType="1"/>
                  </p:cNvSpPr>
                  <p:nvPr/>
                </p:nvSpPr>
                <p:spPr bwMode="auto">
                  <a:xfrm>
                    <a:off x="0" y="3554"/>
                    <a:ext cx="0" cy="302"/>
                  </a:xfrm>
                  <a:prstGeom prst="line">
                    <a:avLst/>
                  </a:prstGeom>
                  <a:noFill/>
                  <a:ln w="12700" cap="sq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666" name="Line 218"/>
                  <p:cNvSpPr>
                    <a:spLocks noChangeShapeType="1"/>
                  </p:cNvSpPr>
                  <p:nvPr/>
                </p:nvSpPr>
                <p:spPr bwMode="auto">
                  <a:xfrm>
                    <a:off x="422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667" name="Line 219"/>
                  <p:cNvSpPr>
                    <a:spLocks noChangeShapeType="1"/>
                  </p:cNvSpPr>
                  <p:nvPr/>
                </p:nvSpPr>
                <p:spPr bwMode="auto">
                  <a:xfrm>
                    <a:off x="845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668" name="Line 220"/>
                  <p:cNvSpPr>
                    <a:spLocks noChangeShapeType="1"/>
                  </p:cNvSpPr>
                  <p:nvPr/>
                </p:nvSpPr>
                <p:spPr bwMode="auto">
                  <a:xfrm>
                    <a:off x="1267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669" name="Line 221"/>
                  <p:cNvSpPr>
                    <a:spLocks noChangeShapeType="1"/>
                  </p:cNvSpPr>
                  <p:nvPr/>
                </p:nvSpPr>
                <p:spPr bwMode="auto">
                  <a:xfrm>
                    <a:off x="1689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670" name="Line 222"/>
                  <p:cNvSpPr>
                    <a:spLocks noChangeShapeType="1"/>
                  </p:cNvSpPr>
                  <p:nvPr/>
                </p:nvSpPr>
                <p:spPr bwMode="auto">
                  <a:xfrm>
                    <a:off x="2111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671" name="Line 223"/>
                  <p:cNvSpPr>
                    <a:spLocks noChangeShapeType="1"/>
                  </p:cNvSpPr>
                  <p:nvPr/>
                </p:nvSpPr>
                <p:spPr bwMode="auto">
                  <a:xfrm>
                    <a:off x="2534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672" name="Line 224"/>
                  <p:cNvSpPr>
                    <a:spLocks noChangeShapeType="1"/>
                  </p:cNvSpPr>
                  <p:nvPr/>
                </p:nvSpPr>
                <p:spPr bwMode="auto">
                  <a:xfrm>
                    <a:off x="2956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673" name="Line 225"/>
                  <p:cNvSpPr>
                    <a:spLocks noChangeShapeType="1"/>
                  </p:cNvSpPr>
                  <p:nvPr/>
                </p:nvSpPr>
                <p:spPr bwMode="auto">
                  <a:xfrm>
                    <a:off x="3378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674" name="Line 226"/>
                  <p:cNvSpPr>
                    <a:spLocks noChangeShapeType="1"/>
                  </p:cNvSpPr>
                  <p:nvPr/>
                </p:nvSpPr>
                <p:spPr bwMode="auto">
                  <a:xfrm>
                    <a:off x="3800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675" name="Line 227"/>
                  <p:cNvSpPr>
                    <a:spLocks noChangeShapeType="1"/>
                  </p:cNvSpPr>
                  <p:nvPr/>
                </p:nvSpPr>
                <p:spPr bwMode="auto">
                  <a:xfrm>
                    <a:off x="4223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676" name="Line 228"/>
                  <p:cNvSpPr>
                    <a:spLocks noChangeShapeType="1"/>
                  </p:cNvSpPr>
                  <p:nvPr/>
                </p:nvSpPr>
                <p:spPr bwMode="auto">
                  <a:xfrm>
                    <a:off x="4645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677" name="Line 229"/>
                  <p:cNvSpPr>
                    <a:spLocks noChangeShapeType="1"/>
                  </p:cNvSpPr>
                  <p:nvPr/>
                </p:nvSpPr>
                <p:spPr bwMode="auto">
                  <a:xfrm>
                    <a:off x="5067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678" name="Line 230"/>
                  <p:cNvSpPr>
                    <a:spLocks noChangeShapeType="1"/>
                  </p:cNvSpPr>
                  <p:nvPr/>
                </p:nvSpPr>
                <p:spPr bwMode="auto">
                  <a:xfrm>
                    <a:off x="5489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679" name="Line 231"/>
                  <p:cNvSpPr>
                    <a:spLocks noChangeShapeType="1"/>
                  </p:cNvSpPr>
                  <p:nvPr/>
                </p:nvSpPr>
                <p:spPr bwMode="auto">
                  <a:xfrm>
                    <a:off x="5912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680" name="Line 232"/>
                  <p:cNvSpPr>
                    <a:spLocks noChangeShapeType="1"/>
                  </p:cNvSpPr>
                  <p:nvPr/>
                </p:nvSpPr>
                <p:spPr bwMode="auto">
                  <a:xfrm>
                    <a:off x="6334" y="3554"/>
                    <a:ext cx="0" cy="302"/>
                  </a:xfrm>
                  <a:prstGeom prst="line">
                    <a:avLst/>
                  </a:prstGeom>
                  <a:noFill/>
                  <a:ln w="12700" cap="sq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12" name="Group 233"/>
                  <p:cNvGrpSpPr>
                    <a:grpSpLocks/>
                  </p:cNvGrpSpPr>
                  <p:nvPr/>
                </p:nvGrpSpPr>
                <p:grpSpPr bwMode="auto">
                  <a:xfrm>
                    <a:off x="213" y="3554"/>
                    <a:ext cx="6334" cy="302"/>
                    <a:chOff x="148" y="1309"/>
                    <a:chExt cx="6334" cy="302"/>
                  </a:xfrm>
                </p:grpSpPr>
                <p:sp>
                  <p:nvSpPr>
                    <p:cNvPr id="232682" name="Rectangle 2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0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683" name="Rectangle 2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37" y="1309"/>
                      <a:ext cx="423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684" name="Rectangle 2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15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685" name="Rectangle 2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93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686" name="Rectangle 2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71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687" name="Rectangle 2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48" y="1309"/>
                      <a:ext cx="423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688" name="Rectangle 24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26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689" name="Rectangle 2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04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690" name="Rectangle 2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82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691" name="Rectangle 2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59" y="1309"/>
                      <a:ext cx="423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692" name="Rectangle 2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37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693" name="Rectangle 2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15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694" name="Rectangle 2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93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695" name="Rectangle 2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70" y="1309"/>
                      <a:ext cx="423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696" name="Rectangle 24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697" name="Line 2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" y="1309"/>
                      <a:ext cx="6334" cy="0"/>
                    </a:xfrm>
                    <a:prstGeom prst="line">
                      <a:avLst/>
                    </a:prstGeom>
                    <a:noFill/>
                    <a:ln w="12700" cap="sq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698" name="Line 25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" y="1611"/>
                      <a:ext cx="6334" cy="0"/>
                    </a:xfrm>
                    <a:prstGeom prst="line">
                      <a:avLst/>
                    </a:prstGeom>
                    <a:noFill/>
                    <a:ln w="12700" cap="sq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699" name="Line 25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" y="1309"/>
                      <a:ext cx="0" cy="302"/>
                    </a:xfrm>
                    <a:prstGeom prst="line">
                      <a:avLst/>
                    </a:prstGeom>
                    <a:noFill/>
                    <a:ln w="12700" cap="sq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700" name="Line 25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0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701" name="Line 25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93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702" name="Line 25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15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703" name="Line 25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37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704" name="Line 25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59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705" name="Line 25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82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706" name="Line 25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04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707" name="Line 25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26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708" name="Line 26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48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709" name="Line 26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71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710" name="Line 26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793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711" name="Line 26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15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712" name="Line 26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637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713" name="Line 26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060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714" name="Line 2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82" y="1309"/>
                      <a:ext cx="0" cy="302"/>
                    </a:xfrm>
                    <a:prstGeom prst="line">
                      <a:avLst/>
                    </a:prstGeom>
                    <a:noFill/>
                    <a:ln w="12700" cap="sq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3" name="Group 267"/>
                <p:cNvGrpSpPr>
                  <a:grpSpLocks/>
                </p:cNvGrpSpPr>
                <p:nvPr/>
              </p:nvGrpSpPr>
              <p:grpSpPr bwMode="auto">
                <a:xfrm flipH="1">
                  <a:off x="1435" y="3574"/>
                  <a:ext cx="1259" cy="282"/>
                  <a:chOff x="0" y="3554"/>
                  <a:chExt cx="6547" cy="302"/>
                </a:xfrm>
              </p:grpSpPr>
              <p:sp>
                <p:nvSpPr>
                  <p:cNvPr id="232716" name="Rectangle 268"/>
                  <p:cNvSpPr>
                    <a:spLocks noChangeArrowheads="1"/>
                  </p:cNvSpPr>
                  <p:nvPr/>
                </p:nvSpPr>
                <p:spPr bwMode="auto">
                  <a:xfrm>
                    <a:off x="2958" y="3554"/>
                    <a:ext cx="2954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2717" name="Rectangle 269"/>
                  <p:cNvSpPr>
                    <a:spLocks noChangeArrowheads="1"/>
                  </p:cNvSpPr>
                  <p:nvPr/>
                </p:nvSpPr>
                <p:spPr bwMode="auto">
                  <a:xfrm>
                    <a:off x="1269" y="3554"/>
                    <a:ext cx="1687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2718" name="Rectangle 270"/>
                  <p:cNvSpPr>
                    <a:spLocks noChangeArrowheads="1"/>
                  </p:cNvSpPr>
                  <p:nvPr/>
                </p:nvSpPr>
                <p:spPr bwMode="auto">
                  <a:xfrm>
                    <a:off x="422" y="3554"/>
                    <a:ext cx="845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2719" name="Rectangle 271"/>
                  <p:cNvSpPr>
                    <a:spLocks noChangeArrowheads="1"/>
                  </p:cNvSpPr>
                  <p:nvPr/>
                </p:nvSpPr>
                <p:spPr bwMode="auto">
                  <a:xfrm>
                    <a:off x="0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2720" name="Rectangle 272"/>
                  <p:cNvSpPr>
                    <a:spLocks noChangeArrowheads="1"/>
                  </p:cNvSpPr>
                  <p:nvPr/>
                </p:nvSpPr>
                <p:spPr bwMode="auto">
                  <a:xfrm>
                    <a:off x="5912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721" name="Rectangle 273"/>
                  <p:cNvSpPr>
                    <a:spLocks noChangeArrowheads="1"/>
                  </p:cNvSpPr>
                  <p:nvPr/>
                </p:nvSpPr>
                <p:spPr bwMode="auto">
                  <a:xfrm>
                    <a:off x="5489" y="3554"/>
                    <a:ext cx="423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722" name="Rectangle 274"/>
                  <p:cNvSpPr>
                    <a:spLocks noChangeArrowheads="1"/>
                  </p:cNvSpPr>
                  <p:nvPr/>
                </p:nvSpPr>
                <p:spPr bwMode="auto">
                  <a:xfrm>
                    <a:off x="5067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723" name="Rectangle 275"/>
                  <p:cNvSpPr>
                    <a:spLocks noChangeArrowheads="1"/>
                  </p:cNvSpPr>
                  <p:nvPr/>
                </p:nvSpPr>
                <p:spPr bwMode="auto">
                  <a:xfrm>
                    <a:off x="4645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724" name="Rectangle 276"/>
                  <p:cNvSpPr>
                    <a:spLocks noChangeArrowheads="1"/>
                  </p:cNvSpPr>
                  <p:nvPr/>
                </p:nvSpPr>
                <p:spPr bwMode="auto">
                  <a:xfrm>
                    <a:off x="4223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725" name="Rectangle 277"/>
                  <p:cNvSpPr>
                    <a:spLocks noChangeArrowheads="1"/>
                  </p:cNvSpPr>
                  <p:nvPr/>
                </p:nvSpPr>
                <p:spPr bwMode="auto">
                  <a:xfrm>
                    <a:off x="3800" y="3554"/>
                    <a:ext cx="423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726" name="Rectangle 278"/>
                  <p:cNvSpPr>
                    <a:spLocks noChangeArrowheads="1"/>
                  </p:cNvSpPr>
                  <p:nvPr/>
                </p:nvSpPr>
                <p:spPr bwMode="auto">
                  <a:xfrm>
                    <a:off x="3378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727" name="Rectangle 279"/>
                  <p:cNvSpPr>
                    <a:spLocks noChangeArrowheads="1"/>
                  </p:cNvSpPr>
                  <p:nvPr/>
                </p:nvSpPr>
                <p:spPr bwMode="auto">
                  <a:xfrm>
                    <a:off x="2956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728" name="Rectangle 280"/>
                  <p:cNvSpPr>
                    <a:spLocks noChangeArrowheads="1"/>
                  </p:cNvSpPr>
                  <p:nvPr/>
                </p:nvSpPr>
                <p:spPr bwMode="auto">
                  <a:xfrm>
                    <a:off x="2534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729" name="Rectangle 281"/>
                  <p:cNvSpPr>
                    <a:spLocks noChangeArrowheads="1"/>
                  </p:cNvSpPr>
                  <p:nvPr/>
                </p:nvSpPr>
                <p:spPr bwMode="auto">
                  <a:xfrm>
                    <a:off x="2111" y="3554"/>
                    <a:ext cx="423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730" name="Rectangle 282"/>
                  <p:cNvSpPr>
                    <a:spLocks noChangeArrowheads="1"/>
                  </p:cNvSpPr>
                  <p:nvPr/>
                </p:nvSpPr>
                <p:spPr bwMode="auto">
                  <a:xfrm>
                    <a:off x="1689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731" name="Rectangle 283"/>
                  <p:cNvSpPr>
                    <a:spLocks noChangeArrowheads="1"/>
                  </p:cNvSpPr>
                  <p:nvPr/>
                </p:nvSpPr>
                <p:spPr bwMode="auto">
                  <a:xfrm>
                    <a:off x="1267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732" name="Rectangle 284"/>
                  <p:cNvSpPr>
                    <a:spLocks noChangeArrowheads="1"/>
                  </p:cNvSpPr>
                  <p:nvPr/>
                </p:nvSpPr>
                <p:spPr bwMode="auto">
                  <a:xfrm>
                    <a:off x="845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733" name="Rectangle 285"/>
                  <p:cNvSpPr>
                    <a:spLocks noChangeArrowheads="1"/>
                  </p:cNvSpPr>
                  <p:nvPr/>
                </p:nvSpPr>
                <p:spPr bwMode="auto">
                  <a:xfrm>
                    <a:off x="422" y="3554"/>
                    <a:ext cx="423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734" name="Rectangle 286"/>
                  <p:cNvSpPr>
                    <a:spLocks noChangeArrowheads="1"/>
                  </p:cNvSpPr>
                  <p:nvPr/>
                </p:nvSpPr>
                <p:spPr bwMode="auto">
                  <a:xfrm>
                    <a:off x="0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735" name="Line 287"/>
                  <p:cNvSpPr>
                    <a:spLocks noChangeShapeType="1"/>
                  </p:cNvSpPr>
                  <p:nvPr/>
                </p:nvSpPr>
                <p:spPr bwMode="auto">
                  <a:xfrm>
                    <a:off x="0" y="3554"/>
                    <a:ext cx="6334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736" name="Line 288"/>
                  <p:cNvSpPr>
                    <a:spLocks noChangeShapeType="1"/>
                  </p:cNvSpPr>
                  <p:nvPr/>
                </p:nvSpPr>
                <p:spPr bwMode="auto">
                  <a:xfrm>
                    <a:off x="0" y="3856"/>
                    <a:ext cx="6334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737" name="Line 289"/>
                  <p:cNvSpPr>
                    <a:spLocks noChangeShapeType="1"/>
                  </p:cNvSpPr>
                  <p:nvPr/>
                </p:nvSpPr>
                <p:spPr bwMode="auto">
                  <a:xfrm>
                    <a:off x="0" y="3554"/>
                    <a:ext cx="0" cy="302"/>
                  </a:xfrm>
                  <a:prstGeom prst="line">
                    <a:avLst/>
                  </a:prstGeom>
                  <a:noFill/>
                  <a:ln w="12700" cap="sq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738" name="Line 290"/>
                  <p:cNvSpPr>
                    <a:spLocks noChangeShapeType="1"/>
                  </p:cNvSpPr>
                  <p:nvPr/>
                </p:nvSpPr>
                <p:spPr bwMode="auto">
                  <a:xfrm>
                    <a:off x="422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739" name="Line 291"/>
                  <p:cNvSpPr>
                    <a:spLocks noChangeShapeType="1"/>
                  </p:cNvSpPr>
                  <p:nvPr/>
                </p:nvSpPr>
                <p:spPr bwMode="auto">
                  <a:xfrm>
                    <a:off x="845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740" name="Line 292"/>
                  <p:cNvSpPr>
                    <a:spLocks noChangeShapeType="1"/>
                  </p:cNvSpPr>
                  <p:nvPr/>
                </p:nvSpPr>
                <p:spPr bwMode="auto">
                  <a:xfrm>
                    <a:off x="1267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741" name="Line 293"/>
                  <p:cNvSpPr>
                    <a:spLocks noChangeShapeType="1"/>
                  </p:cNvSpPr>
                  <p:nvPr/>
                </p:nvSpPr>
                <p:spPr bwMode="auto">
                  <a:xfrm>
                    <a:off x="1689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742" name="Line 294"/>
                  <p:cNvSpPr>
                    <a:spLocks noChangeShapeType="1"/>
                  </p:cNvSpPr>
                  <p:nvPr/>
                </p:nvSpPr>
                <p:spPr bwMode="auto">
                  <a:xfrm>
                    <a:off x="2111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743" name="Line 295"/>
                  <p:cNvSpPr>
                    <a:spLocks noChangeShapeType="1"/>
                  </p:cNvSpPr>
                  <p:nvPr/>
                </p:nvSpPr>
                <p:spPr bwMode="auto">
                  <a:xfrm>
                    <a:off x="2534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744" name="Line 296"/>
                  <p:cNvSpPr>
                    <a:spLocks noChangeShapeType="1"/>
                  </p:cNvSpPr>
                  <p:nvPr/>
                </p:nvSpPr>
                <p:spPr bwMode="auto">
                  <a:xfrm>
                    <a:off x="2956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745" name="Line 297"/>
                  <p:cNvSpPr>
                    <a:spLocks noChangeShapeType="1"/>
                  </p:cNvSpPr>
                  <p:nvPr/>
                </p:nvSpPr>
                <p:spPr bwMode="auto">
                  <a:xfrm>
                    <a:off x="3378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746" name="Line 298"/>
                  <p:cNvSpPr>
                    <a:spLocks noChangeShapeType="1"/>
                  </p:cNvSpPr>
                  <p:nvPr/>
                </p:nvSpPr>
                <p:spPr bwMode="auto">
                  <a:xfrm>
                    <a:off x="3800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747" name="Line 299"/>
                  <p:cNvSpPr>
                    <a:spLocks noChangeShapeType="1"/>
                  </p:cNvSpPr>
                  <p:nvPr/>
                </p:nvSpPr>
                <p:spPr bwMode="auto">
                  <a:xfrm>
                    <a:off x="4223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748" name="Line 300"/>
                  <p:cNvSpPr>
                    <a:spLocks noChangeShapeType="1"/>
                  </p:cNvSpPr>
                  <p:nvPr/>
                </p:nvSpPr>
                <p:spPr bwMode="auto">
                  <a:xfrm>
                    <a:off x="4645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749" name="Line 301"/>
                  <p:cNvSpPr>
                    <a:spLocks noChangeShapeType="1"/>
                  </p:cNvSpPr>
                  <p:nvPr/>
                </p:nvSpPr>
                <p:spPr bwMode="auto">
                  <a:xfrm>
                    <a:off x="5067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750" name="Line 302"/>
                  <p:cNvSpPr>
                    <a:spLocks noChangeShapeType="1"/>
                  </p:cNvSpPr>
                  <p:nvPr/>
                </p:nvSpPr>
                <p:spPr bwMode="auto">
                  <a:xfrm>
                    <a:off x="5489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751" name="Line 303"/>
                  <p:cNvSpPr>
                    <a:spLocks noChangeShapeType="1"/>
                  </p:cNvSpPr>
                  <p:nvPr/>
                </p:nvSpPr>
                <p:spPr bwMode="auto">
                  <a:xfrm>
                    <a:off x="5912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752" name="Line 304"/>
                  <p:cNvSpPr>
                    <a:spLocks noChangeShapeType="1"/>
                  </p:cNvSpPr>
                  <p:nvPr/>
                </p:nvSpPr>
                <p:spPr bwMode="auto">
                  <a:xfrm>
                    <a:off x="6334" y="3554"/>
                    <a:ext cx="0" cy="302"/>
                  </a:xfrm>
                  <a:prstGeom prst="line">
                    <a:avLst/>
                  </a:prstGeom>
                  <a:noFill/>
                  <a:ln w="12700" cap="sq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14" name="Group 305"/>
                  <p:cNvGrpSpPr>
                    <a:grpSpLocks/>
                  </p:cNvGrpSpPr>
                  <p:nvPr/>
                </p:nvGrpSpPr>
                <p:grpSpPr bwMode="auto">
                  <a:xfrm>
                    <a:off x="213" y="3554"/>
                    <a:ext cx="6334" cy="302"/>
                    <a:chOff x="148" y="1309"/>
                    <a:chExt cx="6334" cy="302"/>
                  </a:xfrm>
                </p:grpSpPr>
                <p:sp>
                  <p:nvSpPr>
                    <p:cNvPr id="232754" name="Rectangle 30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0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755" name="Rectangle 30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37" y="1309"/>
                      <a:ext cx="423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756" name="Rectangle 30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15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757" name="Rectangle 30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93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758" name="Rectangle 3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71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759" name="Rectangle 3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48" y="1309"/>
                      <a:ext cx="423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760" name="Rectangle 3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26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761" name="Rectangle 3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04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762" name="Rectangle 3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82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763" name="Rectangle 3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59" y="1309"/>
                      <a:ext cx="423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764" name="Rectangle 3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37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765" name="Rectangle 3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15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766" name="Rectangle 3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93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767" name="Rectangle 3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70" y="1309"/>
                      <a:ext cx="423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768" name="Rectangle 3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769" name="Line 32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" y="1309"/>
                      <a:ext cx="6334" cy="0"/>
                    </a:xfrm>
                    <a:prstGeom prst="line">
                      <a:avLst/>
                    </a:prstGeom>
                    <a:noFill/>
                    <a:ln w="12700" cap="sq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770" name="Line 3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" y="1611"/>
                      <a:ext cx="6334" cy="0"/>
                    </a:xfrm>
                    <a:prstGeom prst="line">
                      <a:avLst/>
                    </a:prstGeom>
                    <a:noFill/>
                    <a:ln w="12700" cap="sq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771" name="Line 32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" y="1309"/>
                      <a:ext cx="0" cy="302"/>
                    </a:xfrm>
                    <a:prstGeom prst="line">
                      <a:avLst/>
                    </a:prstGeom>
                    <a:noFill/>
                    <a:ln w="12700" cap="sq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772" name="Line 3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0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773" name="Line 3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93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774" name="Line 32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15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775" name="Line 3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37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776" name="Line 3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59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777" name="Line 3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82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778" name="Line 33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04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779" name="Line 3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26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780" name="Line 33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48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781" name="Line 3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71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782" name="Line 3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793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783" name="Line 33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15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784" name="Line 33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637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785" name="Line 33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060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786" name="Line 33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82" y="1309"/>
                      <a:ext cx="0" cy="302"/>
                    </a:xfrm>
                    <a:prstGeom prst="line">
                      <a:avLst/>
                    </a:prstGeom>
                    <a:noFill/>
                    <a:ln w="12700" cap="sq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</p:grpSp>
        </p:grpSp>
        <p:grpSp>
          <p:nvGrpSpPr>
            <p:cNvPr id="15" name="Group 339"/>
            <p:cNvGrpSpPr>
              <a:grpSpLocks/>
            </p:cNvGrpSpPr>
            <p:nvPr/>
          </p:nvGrpSpPr>
          <p:grpSpPr bwMode="auto">
            <a:xfrm>
              <a:off x="5224" y="3574"/>
              <a:ext cx="5036" cy="282"/>
              <a:chOff x="186" y="3574"/>
              <a:chExt cx="5036" cy="282"/>
            </a:xfrm>
          </p:grpSpPr>
          <p:grpSp>
            <p:nvGrpSpPr>
              <p:cNvPr id="16" name="Group 340"/>
              <p:cNvGrpSpPr>
                <a:grpSpLocks/>
              </p:cNvGrpSpPr>
              <p:nvPr/>
            </p:nvGrpSpPr>
            <p:grpSpPr bwMode="auto">
              <a:xfrm>
                <a:off x="186" y="3574"/>
                <a:ext cx="2518" cy="282"/>
                <a:chOff x="176" y="3574"/>
                <a:chExt cx="2518" cy="282"/>
              </a:xfrm>
            </p:grpSpPr>
            <p:grpSp>
              <p:nvGrpSpPr>
                <p:cNvPr id="17" name="Group 341"/>
                <p:cNvGrpSpPr>
                  <a:grpSpLocks/>
                </p:cNvGrpSpPr>
                <p:nvPr/>
              </p:nvGrpSpPr>
              <p:grpSpPr bwMode="auto">
                <a:xfrm>
                  <a:off x="176" y="3574"/>
                  <a:ext cx="1259" cy="282"/>
                  <a:chOff x="0" y="3554"/>
                  <a:chExt cx="6547" cy="302"/>
                </a:xfrm>
              </p:grpSpPr>
              <p:sp>
                <p:nvSpPr>
                  <p:cNvPr id="232790" name="Rectangle 342"/>
                  <p:cNvSpPr>
                    <a:spLocks noChangeArrowheads="1"/>
                  </p:cNvSpPr>
                  <p:nvPr/>
                </p:nvSpPr>
                <p:spPr bwMode="auto">
                  <a:xfrm>
                    <a:off x="2958" y="3554"/>
                    <a:ext cx="2954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2791" name="Rectangle 343"/>
                  <p:cNvSpPr>
                    <a:spLocks noChangeArrowheads="1"/>
                  </p:cNvSpPr>
                  <p:nvPr/>
                </p:nvSpPr>
                <p:spPr bwMode="auto">
                  <a:xfrm>
                    <a:off x="1269" y="3554"/>
                    <a:ext cx="1687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2792" name="Rectangle 344"/>
                  <p:cNvSpPr>
                    <a:spLocks noChangeArrowheads="1"/>
                  </p:cNvSpPr>
                  <p:nvPr/>
                </p:nvSpPr>
                <p:spPr bwMode="auto">
                  <a:xfrm>
                    <a:off x="422" y="3554"/>
                    <a:ext cx="845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2793" name="Rectangle 345"/>
                  <p:cNvSpPr>
                    <a:spLocks noChangeArrowheads="1"/>
                  </p:cNvSpPr>
                  <p:nvPr/>
                </p:nvSpPr>
                <p:spPr bwMode="auto">
                  <a:xfrm>
                    <a:off x="0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2794" name="Rectangle 346"/>
                  <p:cNvSpPr>
                    <a:spLocks noChangeArrowheads="1"/>
                  </p:cNvSpPr>
                  <p:nvPr/>
                </p:nvSpPr>
                <p:spPr bwMode="auto">
                  <a:xfrm>
                    <a:off x="5912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795" name="Rectangle 347"/>
                  <p:cNvSpPr>
                    <a:spLocks noChangeArrowheads="1"/>
                  </p:cNvSpPr>
                  <p:nvPr/>
                </p:nvSpPr>
                <p:spPr bwMode="auto">
                  <a:xfrm>
                    <a:off x="5489" y="3554"/>
                    <a:ext cx="423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796" name="Rectangle 348"/>
                  <p:cNvSpPr>
                    <a:spLocks noChangeArrowheads="1"/>
                  </p:cNvSpPr>
                  <p:nvPr/>
                </p:nvSpPr>
                <p:spPr bwMode="auto">
                  <a:xfrm>
                    <a:off x="5067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797" name="Rectangle 349"/>
                  <p:cNvSpPr>
                    <a:spLocks noChangeArrowheads="1"/>
                  </p:cNvSpPr>
                  <p:nvPr/>
                </p:nvSpPr>
                <p:spPr bwMode="auto">
                  <a:xfrm>
                    <a:off x="4645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798" name="Rectangle 350"/>
                  <p:cNvSpPr>
                    <a:spLocks noChangeArrowheads="1"/>
                  </p:cNvSpPr>
                  <p:nvPr/>
                </p:nvSpPr>
                <p:spPr bwMode="auto">
                  <a:xfrm>
                    <a:off x="4223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799" name="Rectangle 351"/>
                  <p:cNvSpPr>
                    <a:spLocks noChangeArrowheads="1"/>
                  </p:cNvSpPr>
                  <p:nvPr/>
                </p:nvSpPr>
                <p:spPr bwMode="auto">
                  <a:xfrm>
                    <a:off x="3800" y="3554"/>
                    <a:ext cx="423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800" name="Rectangle 352"/>
                  <p:cNvSpPr>
                    <a:spLocks noChangeArrowheads="1"/>
                  </p:cNvSpPr>
                  <p:nvPr/>
                </p:nvSpPr>
                <p:spPr bwMode="auto">
                  <a:xfrm>
                    <a:off x="3378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801" name="Rectangle 353"/>
                  <p:cNvSpPr>
                    <a:spLocks noChangeArrowheads="1"/>
                  </p:cNvSpPr>
                  <p:nvPr/>
                </p:nvSpPr>
                <p:spPr bwMode="auto">
                  <a:xfrm>
                    <a:off x="2956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802" name="Rectangle 354"/>
                  <p:cNvSpPr>
                    <a:spLocks noChangeArrowheads="1"/>
                  </p:cNvSpPr>
                  <p:nvPr/>
                </p:nvSpPr>
                <p:spPr bwMode="auto">
                  <a:xfrm>
                    <a:off x="2534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803" name="Rectangle 355"/>
                  <p:cNvSpPr>
                    <a:spLocks noChangeArrowheads="1"/>
                  </p:cNvSpPr>
                  <p:nvPr/>
                </p:nvSpPr>
                <p:spPr bwMode="auto">
                  <a:xfrm>
                    <a:off x="2111" y="3554"/>
                    <a:ext cx="423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804" name="Rectangle 356"/>
                  <p:cNvSpPr>
                    <a:spLocks noChangeArrowheads="1"/>
                  </p:cNvSpPr>
                  <p:nvPr/>
                </p:nvSpPr>
                <p:spPr bwMode="auto">
                  <a:xfrm>
                    <a:off x="1689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805" name="Rectangle 357"/>
                  <p:cNvSpPr>
                    <a:spLocks noChangeArrowheads="1"/>
                  </p:cNvSpPr>
                  <p:nvPr/>
                </p:nvSpPr>
                <p:spPr bwMode="auto">
                  <a:xfrm>
                    <a:off x="1267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806" name="Rectangle 358"/>
                  <p:cNvSpPr>
                    <a:spLocks noChangeArrowheads="1"/>
                  </p:cNvSpPr>
                  <p:nvPr/>
                </p:nvSpPr>
                <p:spPr bwMode="auto">
                  <a:xfrm>
                    <a:off x="845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807" name="Rectangle 359"/>
                  <p:cNvSpPr>
                    <a:spLocks noChangeArrowheads="1"/>
                  </p:cNvSpPr>
                  <p:nvPr/>
                </p:nvSpPr>
                <p:spPr bwMode="auto">
                  <a:xfrm>
                    <a:off x="422" y="3554"/>
                    <a:ext cx="423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808" name="Rectangle 36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809" name="Line 361"/>
                  <p:cNvSpPr>
                    <a:spLocks noChangeShapeType="1"/>
                  </p:cNvSpPr>
                  <p:nvPr/>
                </p:nvSpPr>
                <p:spPr bwMode="auto">
                  <a:xfrm>
                    <a:off x="0" y="3554"/>
                    <a:ext cx="6334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810" name="Line 362"/>
                  <p:cNvSpPr>
                    <a:spLocks noChangeShapeType="1"/>
                  </p:cNvSpPr>
                  <p:nvPr/>
                </p:nvSpPr>
                <p:spPr bwMode="auto">
                  <a:xfrm>
                    <a:off x="0" y="3856"/>
                    <a:ext cx="6334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811" name="Line 363"/>
                  <p:cNvSpPr>
                    <a:spLocks noChangeShapeType="1"/>
                  </p:cNvSpPr>
                  <p:nvPr/>
                </p:nvSpPr>
                <p:spPr bwMode="auto">
                  <a:xfrm>
                    <a:off x="0" y="3554"/>
                    <a:ext cx="0" cy="302"/>
                  </a:xfrm>
                  <a:prstGeom prst="line">
                    <a:avLst/>
                  </a:prstGeom>
                  <a:noFill/>
                  <a:ln w="12700" cap="sq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812" name="Line 364"/>
                  <p:cNvSpPr>
                    <a:spLocks noChangeShapeType="1"/>
                  </p:cNvSpPr>
                  <p:nvPr/>
                </p:nvSpPr>
                <p:spPr bwMode="auto">
                  <a:xfrm>
                    <a:off x="422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813" name="Line 365"/>
                  <p:cNvSpPr>
                    <a:spLocks noChangeShapeType="1"/>
                  </p:cNvSpPr>
                  <p:nvPr/>
                </p:nvSpPr>
                <p:spPr bwMode="auto">
                  <a:xfrm>
                    <a:off x="845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814" name="Line 366"/>
                  <p:cNvSpPr>
                    <a:spLocks noChangeShapeType="1"/>
                  </p:cNvSpPr>
                  <p:nvPr/>
                </p:nvSpPr>
                <p:spPr bwMode="auto">
                  <a:xfrm>
                    <a:off x="1267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815" name="Line 367"/>
                  <p:cNvSpPr>
                    <a:spLocks noChangeShapeType="1"/>
                  </p:cNvSpPr>
                  <p:nvPr/>
                </p:nvSpPr>
                <p:spPr bwMode="auto">
                  <a:xfrm>
                    <a:off x="1689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816" name="Line 368"/>
                  <p:cNvSpPr>
                    <a:spLocks noChangeShapeType="1"/>
                  </p:cNvSpPr>
                  <p:nvPr/>
                </p:nvSpPr>
                <p:spPr bwMode="auto">
                  <a:xfrm>
                    <a:off x="2111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817" name="Line 369"/>
                  <p:cNvSpPr>
                    <a:spLocks noChangeShapeType="1"/>
                  </p:cNvSpPr>
                  <p:nvPr/>
                </p:nvSpPr>
                <p:spPr bwMode="auto">
                  <a:xfrm>
                    <a:off x="2534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818" name="Line 370"/>
                  <p:cNvSpPr>
                    <a:spLocks noChangeShapeType="1"/>
                  </p:cNvSpPr>
                  <p:nvPr/>
                </p:nvSpPr>
                <p:spPr bwMode="auto">
                  <a:xfrm>
                    <a:off x="2956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819" name="Line 371"/>
                  <p:cNvSpPr>
                    <a:spLocks noChangeShapeType="1"/>
                  </p:cNvSpPr>
                  <p:nvPr/>
                </p:nvSpPr>
                <p:spPr bwMode="auto">
                  <a:xfrm>
                    <a:off x="3378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820" name="Line 372"/>
                  <p:cNvSpPr>
                    <a:spLocks noChangeShapeType="1"/>
                  </p:cNvSpPr>
                  <p:nvPr/>
                </p:nvSpPr>
                <p:spPr bwMode="auto">
                  <a:xfrm>
                    <a:off x="3800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821" name="Line 373"/>
                  <p:cNvSpPr>
                    <a:spLocks noChangeShapeType="1"/>
                  </p:cNvSpPr>
                  <p:nvPr/>
                </p:nvSpPr>
                <p:spPr bwMode="auto">
                  <a:xfrm>
                    <a:off x="4223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822" name="Line 374"/>
                  <p:cNvSpPr>
                    <a:spLocks noChangeShapeType="1"/>
                  </p:cNvSpPr>
                  <p:nvPr/>
                </p:nvSpPr>
                <p:spPr bwMode="auto">
                  <a:xfrm>
                    <a:off x="4645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823" name="Line 375"/>
                  <p:cNvSpPr>
                    <a:spLocks noChangeShapeType="1"/>
                  </p:cNvSpPr>
                  <p:nvPr/>
                </p:nvSpPr>
                <p:spPr bwMode="auto">
                  <a:xfrm>
                    <a:off x="5067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824" name="Line 376"/>
                  <p:cNvSpPr>
                    <a:spLocks noChangeShapeType="1"/>
                  </p:cNvSpPr>
                  <p:nvPr/>
                </p:nvSpPr>
                <p:spPr bwMode="auto">
                  <a:xfrm>
                    <a:off x="5489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825" name="Line 377"/>
                  <p:cNvSpPr>
                    <a:spLocks noChangeShapeType="1"/>
                  </p:cNvSpPr>
                  <p:nvPr/>
                </p:nvSpPr>
                <p:spPr bwMode="auto">
                  <a:xfrm>
                    <a:off x="5912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826" name="Line 378"/>
                  <p:cNvSpPr>
                    <a:spLocks noChangeShapeType="1"/>
                  </p:cNvSpPr>
                  <p:nvPr/>
                </p:nvSpPr>
                <p:spPr bwMode="auto">
                  <a:xfrm>
                    <a:off x="6334" y="3554"/>
                    <a:ext cx="0" cy="302"/>
                  </a:xfrm>
                  <a:prstGeom prst="line">
                    <a:avLst/>
                  </a:prstGeom>
                  <a:noFill/>
                  <a:ln w="12700" cap="sq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18" name="Group 379"/>
                  <p:cNvGrpSpPr>
                    <a:grpSpLocks/>
                  </p:cNvGrpSpPr>
                  <p:nvPr/>
                </p:nvGrpSpPr>
                <p:grpSpPr bwMode="auto">
                  <a:xfrm>
                    <a:off x="213" y="3554"/>
                    <a:ext cx="6334" cy="302"/>
                    <a:chOff x="148" y="1309"/>
                    <a:chExt cx="6334" cy="302"/>
                  </a:xfrm>
                </p:grpSpPr>
                <p:sp>
                  <p:nvSpPr>
                    <p:cNvPr id="232828" name="Rectangle 38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0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829" name="Rectangle 3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37" y="1309"/>
                      <a:ext cx="423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830" name="Rectangle 38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15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831" name="Rectangle 38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93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832" name="Rectangle 3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71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833" name="Rectangle 38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48" y="1309"/>
                      <a:ext cx="423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834" name="Rectangle 38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26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835" name="Rectangle 38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04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836" name="Rectangle 38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82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837" name="Rectangle 38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59" y="1309"/>
                      <a:ext cx="423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838" name="Rectangle 39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37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839" name="Rectangle 39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15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840" name="Rectangle 39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93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841" name="Rectangle 3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70" y="1309"/>
                      <a:ext cx="423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842" name="Rectangle 39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843" name="Line 3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" y="1309"/>
                      <a:ext cx="6334" cy="0"/>
                    </a:xfrm>
                    <a:prstGeom prst="line">
                      <a:avLst/>
                    </a:prstGeom>
                    <a:noFill/>
                    <a:ln w="12700" cap="sq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844" name="Line 39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" y="1611"/>
                      <a:ext cx="6334" cy="0"/>
                    </a:xfrm>
                    <a:prstGeom prst="line">
                      <a:avLst/>
                    </a:prstGeom>
                    <a:noFill/>
                    <a:ln w="12700" cap="sq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845" name="Line 3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" y="1309"/>
                      <a:ext cx="0" cy="302"/>
                    </a:xfrm>
                    <a:prstGeom prst="line">
                      <a:avLst/>
                    </a:prstGeom>
                    <a:noFill/>
                    <a:ln w="12700" cap="sq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846" name="Line 3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0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847" name="Line 39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93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848" name="Line 40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15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849" name="Line 40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37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850" name="Line 40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59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851" name="Line 40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82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852" name="Line 40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04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853" name="Line 40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26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854" name="Line 40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48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855" name="Line 40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71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856" name="Line 40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793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857" name="Line 4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15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858" name="Line 41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637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859" name="Line 4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060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860" name="Line 4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82" y="1309"/>
                      <a:ext cx="0" cy="302"/>
                    </a:xfrm>
                    <a:prstGeom prst="line">
                      <a:avLst/>
                    </a:prstGeom>
                    <a:noFill/>
                    <a:ln w="12700" cap="sq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9" name="Group 413"/>
                <p:cNvGrpSpPr>
                  <a:grpSpLocks/>
                </p:cNvGrpSpPr>
                <p:nvPr/>
              </p:nvGrpSpPr>
              <p:grpSpPr bwMode="auto">
                <a:xfrm flipH="1">
                  <a:off x="1435" y="3574"/>
                  <a:ext cx="1259" cy="282"/>
                  <a:chOff x="0" y="3554"/>
                  <a:chExt cx="6547" cy="302"/>
                </a:xfrm>
              </p:grpSpPr>
              <p:sp>
                <p:nvSpPr>
                  <p:cNvPr id="232862" name="Rectangle 414"/>
                  <p:cNvSpPr>
                    <a:spLocks noChangeArrowheads="1"/>
                  </p:cNvSpPr>
                  <p:nvPr/>
                </p:nvSpPr>
                <p:spPr bwMode="auto">
                  <a:xfrm>
                    <a:off x="2958" y="3554"/>
                    <a:ext cx="2954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2863" name="Rectangle 415"/>
                  <p:cNvSpPr>
                    <a:spLocks noChangeArrowheads="1"/>
                  </p:cNvSpPr>
                  <p:nvPr/>
                </p:nvSpPr>
                <p:spPr bwMode="auto">
                  <a:xfrm>
                    <a:off x="1269" y="3554"/>
                    <a:ext cx="1687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2864" name="Rectangle 416"/>
                  <p:cNvSpPr>
                    <a:spLocks noChangeArrowheads="1"/>
                  </p:cNvSpPr>
                  <p:nvPr/>
                </p:nvSpPr>
                <p:spPr bwMode="auto">
                  <a:xfrm>
                    <a:off x="422" y="3554"/>
                    <a:ext cx="845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2865" name="Rectangle 417"/>
                  <p:cNvSpPr>
                    <a:spLocks noChangeArrowheads="1"/>
                  </p:cNvSpPr>
                  <p:nvPr/>
                </p:nvSpPr>
                <p:spPr bwMode="auto">
                  <a:xfrm>
                    <a:off x="0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2866" name="Rectangle 418"/>
                  <p:cNvSpPr>
                    <a:spLocks noChangeArrowheads="1"/>
                  </p:cNvSpPr>
                  <p:nvPr/>
                </p:nvSpPr>
                <p:spPr bwMode="auto">
                  <a:xfrm>
                    <a:off x="5912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867" name="Rectangle 419"/>
                  <p:cNvSpPr>
                    <a:spLocks noChangeArrowheads="1"/>
                  </p:cNvSpPr>
                  <p:nvPr/>
                </p:nvSpPr>
                <p:spPr bwMode="auto">
                  <a:xfrm>
                    <a:off x="5489" y="3554"/>
                    <a:ext cx="423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868" name="Rectangle 420"/>
                  <p:cNvSpPr>
                    <a:spLocks noChangeArrowheads="1"/>
                  </p:cNvSpPr>
                  <p:nvPr/>
                </p:nvSpPr>
                <p:spPr bwMode="auto">
                  <a:xfrm>
                    <a:off x="5067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869" name="Rectangle 421"/>
                  <p:cNvSpPr>
                    <a:spLocks noChangeArrowheads="1"/>
                  </p:cNvSpPr>
                  <p:nvPr/>
                </p:nvSpPr>
                <p:spPr bwMode="auto">
                  <a:xfrm>
                    <a:off x="4645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870" name="Rectangle 422"/>
                  <p:cNvSpPr>
                    <a:spLocks noChangeArrowheads="1"/>
                  </p:cNvSpPr>
                  <p:nvPr/>
                </p:nvSpPr>
                <p:spPr bwMode="auto">
                  <a:xfrm>
                    <a:off x="4223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871" name="Rectangle 423"/>
                  <p:cNvSpPr>
                    <a:spLocks noChangeArrowheads="1"/>
                  </p:cNvSpPr>
                  <p:nvPr/>
                </p:nvSpPr>
                <p:spPr bwMode="auto">
                  <a:xfrm>
                    <a:off x="3800" y="3554"/>
                    <a:ext cx="423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872" name="Rectangle 424"/>
                  <p:cNvSpPr>
                    <a:spLocks noChangeArrowheads="1"/>
                  </p:cNvSpPr>
                  <p:nvPr/>
                </p:nvSpPr>
                <p:spPr bwMode="auto">
                  <a:xfrm>
                    <a:off x="3378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873" name="Rectangle 425"/>
                  <p:cNvSpPr>
                    <a:spLocks noChangeArrowheads="1"/>
                  </p:cNvSpPr>
                  <p:nvPr/>
                </p:nvSpPr>
                <p:spPr bwMode="auto">
                  <a:xfrm>
                    <a:off x="2956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874" name="Rectangle 426"/>
                  <p:cNvSpPr>
                    <a:spLocks noChangeArrowheads="1"/>
                  </p:cNvSpPr>
                  <p:nvPr/>
                </p:nvSpPr>
                <p:spPr bwMode="auto">
                  <a:xfrm>
                    <a:off x="2534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875" name="Rectangle 427"/>
                  <p:cNvSpPr>
                    <a:spLocks noChangeArrowheads="1"/>
                  </p:cNvSpPr>
                  <p:nvPr/>
                </p:nvSpPr>
                <p:spPr bwMode="auto">
                  <a:xfrm>
                    <a:off x="2111" y="3554"/>
                    <a:ext cx="423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876" name="Rectangle 428"/>
                  <p:cNvSpPr>
                    <a:spLocks noChangeArrowheads="1"/>
                  </p:cNvSpPr>
                  <p:nvPr/>
                </p:nvSpPr>
                <p:spPr bwMode="auto">
                  <a:xfrm>
                    <a:off x="1689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877" name="Rectangle 429"/>
                  <p:cNvSpPr>
                    <a:spLocks noChangeArrowheads="1"/>
                  </p:cNvSpPr>
                  <p:nvPr/>
                </p:nvSpPr>
                <p:spPr bwMode="auto">
                  <a:xfrm>
                    <a:off x="1267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878" name="Rectangle 430"/>
                  <p:cNvSpPr>
                    <a:spLocks noChangeArrowheads="1"/>
                  </p:cNvSpPr>
                  <p:nvPr/>
                </p:nvSpPr>
                <p:spPr bwMode="auto">
                  <a:xfrm>
                    <a:off x="845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879" name="Rectangle 431"/>
                  <p:cNvSpPr>
                    <a:spLocks noChangeArrowheads="1"/>
                  </p:cNvSpPr>
                  <p:nvPr/>
                </p:nvSpPr>
                <p:spPr bwMode="auto">
                  <a:xfrm>
                    <a:off x="422" y="3554"/>
                    <a:ext cx="423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880" name="Rectangle 432"/>
                  <p:cNvSpPr>
                    <a:spLocks noChangeArrowheads="1"/>
                  </p:cNvSpPr>
                  <p:nvPr/>
                </p:nvSpPr>
                <p:spPr bwMode="auto">
                  <a:xfrm>
                    <a:off x="0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881" name="Line 433"/>
                  <p:cNvSpPr>
                    <a:spLocks noChangeShapeType="1"/>
                  </p:cNvSpPr>
                  <p:nvPr/>
                </p:nvSpPr>
                <p:spPr bwMode="auto">
                  <a:xfrm>
                    <a:off x="0" y="3554"/>
                    <a:ext cx="6334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882" name="Line 434"/>
                  <p:cNvSpPr>
                    <a:spLocks noChangeShapeType="1"/>
                  </p:cNvSpPr>
                  <p:nvPr/>
                </p:nvSpPr>
                <p:spPr bwMode="auto">
                  <a:xfrm>
                    <a:off x="0" y="3856"/>
                    <a:ext cx="6334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883" name="Line 435"/>
                  <p:cNvSpPr>
                    <a:spLocks noChangeShapeType="1"/>
                  </p:cNvSpPr>
                  <p:nvPr/>
                </p:nvSpPr>
                <p:spPr bwMode="auto">
                  <a:xfrm>
                    <a:off x="0" y="3554"/>
                    <a:ext cx="0" cy="302"/>
                  </a:xfrm>
                  <a:prstGeom prst="line">
                    <a:avLst/>
                  </a:prstGeom>
                  <a:noFill/>
                  <a:ln w="12700" cap="sq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884" name="Line 436"/>
                  <p:cNvSpPr>
                    <a:spLocks noChangeShapeType="1"/>
                  </p:cNvSpPr>
                  <p:nvPr/>
                </p:nvSpPr>
                <p:spPr bwMode="auto">
                  <a:xfrm>
                    <a:off x="422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885" name="Line 437"/>
                  <p:cNvSpPr>
                    <a:spLocks noChangeShapeType="1"/>
                  </p:cNvSpPr>
                  <p:nvPr/>
                </p:nvSpPr>
                <p:spPr bwMode="auto">
                  <a:xfrm>
                    <a:off x="845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886" name="Line 438"/>
                  <p:cNvSpPr>
                    <a:spLocks noChangeShapeType="1"/>
                  </p:cNvSpPr>
                  <p:nvPr/>
                </p:nvSpPr>
                <p:spPr bwMode="auto">
                  <a:xfrm>
                    <a:off x="1267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887" name="Line 439"/>
                  <p:cNvSpPr>
                    <a:spLocks noChangeShapeType="1"/>
                  </p:cNvSpPr>
                  <p:nvPr/>
                </p:nvSpPr>
                <p:spPr bwMode="auto">
                  <a:xfrm>
                    <a:off x="1689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888" name="Line 440"/>
                  <p:cNvSpPr>
                    <a:spLocks noChangeShapeType="1"/>
                  </p:cNvSpPr>
                  <p:nvPr/>
                </p:nvSpPr>
                <p:spPr bwMode="auto">
                  <a:xfrm>
                    <a:off x="2111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889" name="Line 441"/>
                  <p:cNvSpPr>
                    <a:spLocks noChangeShapeType="1"/>
                  </p:cNvSpPr>
                  <p:nvPr/>
                </p:nvSpPr>
                <p:spPr bwMode="auto">
                  <a:xfrm>
                    <a:off x="2534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890" name="Line 442"/>
                  <p:cNvSpPr>
                    <a:spLocks noChangeShapeType="1"/>
                  </p:cNvSpPr>
                  <p:nvPr/>
                </p:nvSpPr>
                <p:spPr bwMode="auto">
                  <a:xfrm>
                    <a:off x="2956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891" name="Line 443"/>
                  <p:cNvSpPr>
                    <a:spLocks noChangeShapeType="1"/>
                  </p:cNvSpPr>
                  <p:nvPr/>
                </p:nvSpPr>
                <p:spPr bwMode="auto">
                  <a:xfrm>
                    <a:off x="3378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892" name="Line 444"/>
                  <p:cNvSpPr>
                    <a:spLocks noChangeShapeType="1"/>
                  </p:cNvSpPr>
                  <p:nvPr/>
                </p:nvSpPr>
                <p:spPr bwMode="auto">
                  <a:xfrm>
                    <a:off x="3800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893" name="Line 445"/>
                  <p:cNvSpPr>
                    <a:spLocks noChangeShapeType="1"/>
                  </p:cNvSpPr>
                  <p:nvPr/>
                </p:nvSpPr>
                <p:spPr bwMode="auto">
                  <a:xfrm>
                    <a:off x="4223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894" name="Line 446"/>
                  <p:cNvSpPr>
                    <a:spLocks noChangeShapeType="1"/>
                  </p:cNvSpPr>
                  <p:nvPr/>
                </p:nvSpPr>
                <p:spPr bwMode="auto">
                  <a:xfrm>
                    <a:off x="4645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895" name="Line 447"/>
                  <p:cNvSpPr>
                    <a:spLocks noChangeShapeType="1"/>
                  </p:cNvSpPr>
                  <p:nvPr/>
                </p:nvSpPr>
                <p:spPr bwMode="auto">
                  <a:xfrm>
                    <a:off x="5067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896" name="Line 448"/>
                  <p:cNvSpPr>
                    <a:spLocks noChangeShapeType="1"/>
                  </p:cNvSpPr>
                  <p:nvPr/>
                </p:nvSpPr>
                <p:spPr bwMode="auto">
                  <a:xfrm>
                    <a:off x="5489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897" name="Line 449"/>
                  <p:cNvSpPr>
                    <a:spLocks noChangeShapeType="1"/>
                  </p:cNvSpPr>
                  <p:nvPr/>
                </p:nvSpPr>
                <p:spPr bwMode="auto">
                  <a:xfrm>
                    <a:off x="5912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898" name="Line 450"/>
                  <p:cNvSpPr>
                    <a:spLocks noChangeShapeType="1"/>
                  </p:cNvSpPr>
                  <p:nvPr/>
                </p:nvSpPr>
                <p:spPr bwMode="auto">
                  <a:xfrm>
                    <a:off x="6334" y="3554"/>
                    <a:ext cx="0" cy="302"/>
                  </a:xfrm>
                  <a:prstGeom prst="line">
                    <a:avLst/>
                  </a:prstGeom>
                  <a:noFill/>
                  <a:ln w="12700" cap="sq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20" name="Group 451"/>
                  <p:cNvGrpSpPr>
                    <a:grpSpLocks/>
                  </p:cNvGrpSpPr>
                  <p:nvPr/>
                </p:nvGrpSpPr>
                <p:grpSpPr bwMode="auto">
                  <a:xfrm>
                    <a:off x="213" y="3554"/>
                    <a:ext cx="6334" cy="302"/>
                    <a:chOff x="148" y="1309"/>
                    <a:chExt cx="6334" cy="302"/>
                  </a:xfrm>
                </p:grpSpPr>
                <p:sp>
                  <p:nvSpPr>
                    <p:cNvPr id="232900" name="Rectangle 4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0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901" name="Rectangle 4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37" y="1309"/>
                      <a:ext cx="423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902" name="Rectangle 45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15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903" name="Rectangle 45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93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904" name="Rectangle 4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71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905" name="Rectangle 4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48" y="1309"/>
                      <a:ext cx="423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906" name="Rectangle 45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26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907" name="Rectangle 4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04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908" name="Rectangle 46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82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909" name="Rectangle 4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59" y="1309"/>
                      <a:ext cx="423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910" name="Rectangle 4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37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911" name="Rectangle 4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15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912" name="Rectangle 4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93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913" name="Rectangle 4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70" y="1309"/>
                      <a:ext cx="423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914" name="Rectangle 46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915" name="Line 46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" y="1309"/>
                      <a:ext cx="6334" cy="0"/>
                    </a:xfrm>
                    <a:prstGeom prst="line">
                      <a:avLst/>
                    </a:prstGeom>
                    <a:noFill/>
                    <a:ln w="12700" cap="sq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916" name="Line 46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" y="1611"/>
                      <a:ext cx="6334" cy="0"/>
                    </a:xfrm>
                    <a:prstGeom prst="line">
                      <a:avLst/>
                    </a:prstGeom>
                    <a:noFill/>
                    <a:ln w="12700" cap="sq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917" name="Line 46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" y="1309"/>
                      <a:ext cx="0" cy="302"/>
                    </a:xfrm>
                    <a:prstGeom prst="line">
                      <a:avLst/>
                    </a:prstGeom>
                    <a:noFill/>
                    <a:ln w="12700" cap="sq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918" name="Line 47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0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919" name="Line 47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93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920" name="Line 47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15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921" name="Line 47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37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922" name="Line 47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59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923" name="Line 47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82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924" name="Line 47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04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925" name="Line 47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26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926" name="Line 47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48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927" name="Line 47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71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928" name="Line 48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793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929" name="Line 48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15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930" name="Line 48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637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931" name="Line 48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060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932" name="Line 48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82" y="1309"/>
                      <a:ext cx="0" cy="302"/>
                    </a:xfrm>
                    <a:prstGeom prst="line">
                      <a:avLst/>
                    </a:prstGeom>
                    <a:noFill/>
                    <a:ln w="12700" cap="sq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21" name="Group 485"/>
              <p:cNvGrpSpPr>
                <a:grpSpLocks/>
              </p:cNvGrpSpPr>
              <p:nvPr/>
            </p:nvGrpSpPr>
            <p:grpSpPr bwMode="auto">
              <a:xfrm>
                <a:off x="2704" y="3574"/>
                <a:ext cx="2518" cy="282"/>
                <a:chOff x="176" y="3574"/>
                <a:chExt cx="2518" cy="282"/>
              </a:xfrm>
            </p:grpSpPr>
            <p:grpSp>
              <p:nvGrpSpPr>
                <p:cNvPr id="22" name="Group 486"/>
                <p:cNvGrpSpPr>
                  <a:grpSpLocks/>
                </p:cNvGrpSpPr>
                <p:nvPr/>
              </p:nvGrpSpPr>
              <p:grpSpPr bwMode="auto">
                <a:xfrm>
                  <a:off x="176" y="3574"/>
                  <a:ext cx="1259" cy="282"/>
                  <a:chOff x="0" y="3554"/>
                  <a:chExt cx="6547" cy="302"/>
                </a:xfrm>
              </p:grpSpPr>
              <p:sp>
                <p:nvSpPr>
                  <p:cNvPr id="232935" name="Rectangle 487"/>
                  <p:cNvSpPr>
                    <a:spLocks noChangeArrowheads="1"/>
                  </p:cNvSpPr>
                  <p:nvPr/>
                </p:nvSpPr>
                <p:spPr bwMode="auto">
                  <a:xfrm>
                    <a:off x="2958" y="3554"/>
                    <a:ext cx="2954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2936" name="Rectangle 488"/>
                  <p:cNvSpPr>
                    <a:spLocks noChangeArrowheads="1"/>
                  </p:cNvSpPr>
                  <p:nvPr/>
                </p:nvSpPr>
                <p:spPr bwMode="auto">
                  <a:xfrm>
                    <a:off x="1269" y="3554"/>
                    <a:ext cx="1687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2937" name="Rectangle 489"/>
                  <p:cNvSpPr>
                    <a:spLocks noChangeArrowheads="1"/>
                  </p:cNvSpPr>
                  <p:nvPr/>
                </p:nvSpPr>
                <p:spPr bwMode="auto">
                  <a:xfrm>
                    <a:off x="422" y="3554"/>
                    <a:ext cx="845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2938" name="Rectangle 49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2939" name="Rectangle 491"/>
                  <p:cNvSpPr>
                    <a:spLocks noChangeArrowheads="1"/>
                  </p:cNvSpPr>
                  <p:nvPr/>
                </p:nvSpPr>
                <p:spPr bwMode="auto">
                  <a:xfrm>
                    <a:off x="5912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940" name="Rectangle 492"/>
                  <p:cNvSpPr>
                    <a:spLocks noChangeArrowheads="1"/>
                  </p:cNvSpPr>
                  <p:nvPr/>
                </p:nvSpPr>
                <p:spPr bwMode="auto">
                  <a:xfrm>
                    <a:off x="5489" y="3554"/>
                    <a:ext cx="423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941" name="Rectangle 493"/>
                  <p:cNvSpPr>
                    <a:spLocks noChangeArrowheads="1"/>
                  </p:cNvSpPr>
                  <p:nvPr/>
                </p:nvSpPr>
                <p:spPr bwMode="auto">
                  <a:xfrm>
                    <a:off x="5067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942" name="Rectangle 494"/>
                  <p:cNvSpPr>
                    <a:spLocks noChangeArrowheads="1"/>
                  </p:cNvSpPr>
                  <p:nvPr/>
                </p:nvSpPr>
                <p:spPr bwMode="auto">
                  <a:xfrm>
                    <a:off x="4645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943" name="Rectangle 495"/>
                  <p:cNvSpPr>
                    <a:spLocks noChangeArrowheads="1"/>
                  </p:cNvSpPr>
                  <p:nvPr/>
                </p:nvSpPr>
                <p:spPr bwMode="auto">
                  <a:xfrm>
                    <a:off x="4223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944" name="Rectangle 496"/>
                  <p:cNvSpPr>
                    <a:spLocks noChangeArrowheads="1"/>
                  </p:cNvSpPr>
                  <p:nvPr/>
                </p:nvSpPr>
                <p:spPr bwMode="auto">
                  <a:xfrm>
                    <a:off x="3800" y="3554"/>
                    <a:ext cx="423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945" name="Rectangle 497"/>
                  <p:cNvSpPr>
                    <a:spLocks noChangeArrowheads="1"/>
                  </p:cNvSpPr>
                  <p:nvPr/>
                </p:nvSpPr>
                <p:spPr bwMode="auto">
                  <a:xfrm>
                    <a:off x="3378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946" name="Rectangle 498"/>
                  <p:cNvSpPr>
                    <a:spLocks noChangeArrowheads="1"/>
                  </p:cNvSpPr>
                  <p:nvPr/>
                </p:nvSpPr>
                <p:spPr bwMode="auto">
                  <a:xfrm>
                    <a:off x="2956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947" name="Rectangle 499"/>
                  <p:cNvSpPr>
                    <a:spLocks noChangeArrowheads="1"/>
                  </p:cNvSpPr>
                  <p:nvPr/>
                </p:nvSpPr>
                <p:spPr bwMode="auto">
                  <a:xfrm>
                    <a:off x="2534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948" name="Rectangle 500"/>
                  <p:cNvSpPr>
                    <a:spLocks noChangeArrowheads="1"/>
                  </p:cNvSpPr>
                  <p:nvPr/>
                </p:nvSpPr>
                <p:spPr bwMode="auto">
                  <a:xfrm>
                    <a:off x="2111" y="3554"/>
                    <a:ext cx="423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949" name="Rectangle 501"/>
                  <p:cNvSpPr>
                    <a:spLocks noChangeArrowheads="1"/>
                  </p:cNvSpPr>
                  <p:nvPr/>
                </p:nvSpPr>
                <p:spPr bwMode="auto">
                  <a:xfrm>
                    <a:off x="1689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950" name="Rectangle 502"/>
                  <p:cNvSpPr>
                    <a:spLocks noChangeArrowheads="1"/>
                  </p:cNvSpPr>
                  <p:nvPr/>
                </p:nvSpPr>
                <p:spPr bwMode="auto">
                  <a:xfrm>
                    <a:off x="1267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951" name="Rectangle 503"/>
                  <p:cNvSpPr>
                    <a:spLocks noChangeArrowheads="1"/>
                  </p:cNvSpPr>
                  <p:nvPr/>
                </p:nvSpPr>
                <p:spPr bwMode="auto">
                  <a:xfrm>
                    <a:off x="845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952" name="Rectangle 504"/>
                  <p:cNvSpPr>
                    <a:spLocks noChangeArrowheads="1"/>
                  </p:cNvSpPr>
                  <p:nvPr/>
                </p:nvSpPr>
                <p:spPr bwMode="auto">
                  <a:xfrm>
                    <a:off x="422" y="3554"/>
                    <a:ext cx="423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953" name="Rectangle 505"/>
                  <p:cNvSpPr>
                    <a:spLocks noChangeArrowheads="1"/>
                  </p:cNvSpPr>
                  <p:nvPr/>
                </p:nvSpPr>
                <p:spPr bwMode="auto">
                  <a:xfrm>
                    <a:off x="0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2954" name="Line 506"/>
                  <p:cNvSpPr>
                    <a:spLocks noChangeShapeType="1"/>
                  </p:cNvSpPr>
                  <p:nvPr/>
                </p:nvSpPr>
                <p:spPr bwMode="auto">
                  <a:xfrm>
                    <a:off x="0" y="3554"/>
                    <a:ext cx="6334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955" name="Line 507"/>
                  <p:cNvSpPr>
                    <a:spLocks noChangeShapeType="1"/>
                  </p:cNvSpPr>
                  <p:nvPr/>
                </p:nvSpPr>
                <p:spPr bwMode="auto">
                  <a:xfrm>
                    <a:off x="0" y="3856"/>
                    <a:ext cx="6334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956" name="Line 508"/>
                  <p:cNvSpPr>
                    <a:spLocks noChangeShapeType="1"/>
                  </p:cNvSpPr>
                  <p:nvPr/>
                </p:nvSpPr>
                <p:spPr bwMode="auto">
                  <a:xfrm>
                    <a:off x="0" y="3554"/>
                    <a:ext cx="0" cy="302"/>
                  </a:xfrm>
                  <a:prstGeom prst="line">
                    <a:avLst/>
                  </a:prstGeom>
                  <a:noFill/>
                  <a:ln w="12700" cap="sq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957" name="Line 509"/>
                  <p:cNvSpPr>
                    <a:spLocks noChangeShapeType="1"/>
                  </p:cNvSpPr>
                  <p:nvPr/>
                </p:nvSpPr>
                <p:spPr bwMode="auto">
                  <a:xfrm>
                    <a:off x="422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958" name="Line 510"/>
                  <p:cNvSpPr>
                    <a:spLocks noChangeShapeType="1"/>
                  </p:cNvSpPr>
                  <p:nvPr/>
                </p:nvSpPr>
                <p:spPr bwMode="auto">
                  <a:xfrm>
                    <a:off x="845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959" name="Line 511"/>
                  <p:cNvSpPr>
                    <a:spLocks noChangeShapeType="1"/>
                  </p:cNvSpPr>
                  <p:nvPr/>
                </p:nvSpPr>
                <p:spPr bwMode="auto">
                  <a:xfrm>
                    <a:off x="1267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960" name="Line 512"/>
                  <p:cNvSpPr>
                    <a:spLocks noChangeShapeType="1"/>
                  </p:cNvSpPr>
                  <p:nvPr/>
                </p:nvSpPr>
                <p:spPr bwMode="auto">
                  <a:xfrm>
                    <a:off x="1689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961" name="Line 513"/>
                  <p:cNvSpPr>
                    <a:spLocks noChangeShapeType="1"/>
                  </p:cNvSpPr>
                  <p:nvPr/>
                </p:nvSpPr>
                <p:spPr bwMode="auto">
                  <a:xfrm>
                    <a:off x="2111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962" name="Line 514"/>
                  <p:cNvSpPr>
                    <a:spLocks noChangeShapeType="1"/>
                  </p:cNvSpPr>
                  <p:nvPr/>
                </p:nvSpPr>
                <p:spPr bwMode="auto">
                  <a:xfrm>
                    <a:off x="2534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963" name="Line 515"/>
                  <p:cNvSpPr>
                    <a:spLocks noChangeShapeType="1"/>
                  </p:cNvSpPr>
                  <p:nvPr/>
                </p:nvSpPr>
                <p:spPr bwMode="auto">
                  <a:xfrm>
                    <a:off x="2956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964" name="Line 516"/>
                  <p:cNvSpPr>
                    <a:spLocks noChangeShapeType="1"/>
                  </p:cNvSpPr>
                  <p:nvPr/>
                </p:nvSpPr>
                <p:spPr bwMode="auto">
                  <a:xfrm>
                    <a:off x="3378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965" name="Line 517"/>
                  <p:cNvSpPr>
                    <a:spLocks noChangeShapeType="1"/>
                  </p:cNvSpPr>
                  <p:nvPr/>
                </p:nvSpPr>
                <p:spPr bwMode="auto">
                  <a:xfrm>
                    <a:off x="3800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966" name="Line 518"/>
                  <p:cNvSpPr>
                    <a:spLocks noChangeShapeType="1"/>
                  </p:cNvSpPr>
                  <p:nvPr/>
                </p:nvSpPr>
                <p:spPr bwMode="auto">
                  <a:xfrm>
                    <a:off x="4223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967" name="Line 519"/>
                  <p:cNvSpPr>
                    <a:spLocks noChangeShapeType="1"/>
                  </p:cNvSpPr>
                  <p:nvPr/>
                </p:nvSpPr>
                <p:spPr bwMode="auto">
                  <a:xfrm>
                    <a:off x="4645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968" name="Line 520"/>
                  <p:cNvSpPr>
                    <a:spLocks noChangeShapeType="1"/>
                  </p:cNvSpPr>
                  <p:nvPr/>
                </p:nvSpPr>
                <p:spPr bwMode="auto">
                  <a:xfrm>
                    <a:off x="5067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969" name="Line 521"/>
                  <p:cNvSpPr>
                    <a:spLocks noChangeShapeType="1"/>
                  </p:cNvSpPr>
                  <p:nvPr/>
                </p:nvSpPr>
                <p:spPr bwMode="auto">
                  <a:xfrm>
                    <a:off x="5489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970" name="Line 522"/>
                  <p:cNvSpPr>
                    <a:spLocks noChangeShapeType="1"/>
                  </p:cNvSpPr>
                  <p:nvPr/>
                </p:nvSpPr>
                <p:spPr bwMode="auto">
                  <a:xfrm>
                    <a:off x="5912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971" name="Line 523"/>
                  <p:cNvSpPr>
                    <a:spLocks noChangeShapeType="1"/>
                  </p:cNvSpPr>
                  <p:nvPr/>
                </p:nvSpPr>
                <p:spPr bwMode="auto">
                  <a:xfrm>
                    <a:off x="6334" y="3554"/>
                    <a:ext cx="0" cy="302"/>
                  </a:xfrm>
                  <a:prstGeom prst="line">
                    <a:avLst/>
                  </a:prstGeom>
                  <a:noFill/>
                  <a:ln w="12700" cap="sq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23" name="Group 524"/>
                  <p:cNvGrpSpPr>
                    <a:grpSpLocks/>
                  </p:cNvGrpSpPr>
                  <p:nvPr/>
                </p:nvGrpSpPr>
                <p:grpSpPr bwMode="auto">
                  <a:xfrm>
                    <a:off x="213" y="3554"/>
                    <a:ext cx="6334" cy="302"/>
                    <a:chOff x="148" y="1309"/>
                    <a:chExt cx="6334" cy="302"/>
                  </a:xfrm>
                </p:grpSpPr>
                <p:sp>
                  <p:nvSpPr>
                    <p:cNvPr id="232973" name="Rectangle 5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0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974" name="Rectangle 5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37" y="1309"/>
                      <a:ext cx="423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975" name="Rectangle 5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15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976" name="Rectangle 5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93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977" name="Rectangle 5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71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978" name="Rectangle 5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48" y="1309"/>
                      <a:ext cx="423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979" name="Rectangle 5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26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980" name="Rectangle 5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04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981" name="Rectangle 5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82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982" name="Rectangle 5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59" y="1309"/>
                      <a:ext cx="423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983" name="Rectangle 5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37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984" name="Rectangle 5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15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985" name="Rectangle 5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93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986" name="Rectangle 5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70" y="1309"/>
                      <a:ext cx="423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987" name="Rectangle 5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988" name="Line 5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" y="1309"/>
                      <a:ext cx="6334" cy="0"/>
                    </a:xfrm>
                    <a:prstGeom prst="line">
                      <a:avLst/>
                    </a:prstGeom>
                    <a:noFill/>
                    <a:ln w="12700" cap="sq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989" name="Line 54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" y="1611"/>
                      <a:ext cx="6334" cy="0"/>
                    </a:xfrm>
                    <a:prstGeom prst="line">
                      <a:avLst/>
                    </a:prstGeom>
                    <a:noFill/>
                    <a:ln w="12700" cap="sq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990" name="Line 54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" y="1309"/>
                      <a:ext cx="0" cy="302"/>
                    </a:xfrm>
                    <a:prstGeom prst="line">
                      <a:avLst/>
                    </a:prstGeom>
                    <a:noFill/>
                    <a:ln w="12700" cap="sq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991" name="Line 54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0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992" name="Line 54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93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993" name="Line 54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15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994" name="Line 54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37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995" name="Line 54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59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996" name="Line 54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82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997" name="Line 5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04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998" name="Line 55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26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999" name="Line 55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48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3000" name="Line 55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71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3001" name="Line 55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793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3002" name="Line 55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15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3003" name="Line 55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637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3004" name="Line 55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060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3005" name="Line 55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82" y="1309"/>
                      <a:ext cx="0" cy="302"/>
                    </a:xfrm>
                    <a:prstGeom prst="line">
                      <a:avLst/>
                    </a:prstGeom>
                    <a:noFill/>
                    <a:ln w="12700" cap="sq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24" name="Group 558"/>
                <p:cNvGrpSpPr>
                  <a:grpSpLocks/>
                </p:cNvGrpSpPr>
                <p:nvPr/>
              </p:nvGrpSpPr>
              <p:grpSpPr bwMode="auto">
                <a:xfrm flipH="1">
                  <a:off x="1435" y="3574"/>
                  <a:ext cx="1259" cy="282"/>
                  <a:chOff x="0" y="3554"/>
                  <a:chExt cx="6547" cy="302"/>
                </a:xfrm>
              </p:grpSpPr>
              <p:sp>
                <p:nvSpPr>
                  <p:cNvPr id="233007" name="Rectangle 559"/>
                  <p:cNvSpPr>
                    <a:spLocks noChangeArrowheads="1"/>
                  </p:cNvSpPr>
                  <p:nvPr/>
                </p:nvSpPr>
                <p:spPr bwMode="auto">
                  <a:xfrm>
                    <a:off x="2958" y="3554"/>
                    <a:ext cx="2954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3008" name="Rectangle 560"/>
                  <p:cNvSpPr>
                    <a:spLocks noChangeArrowheads="1"/>
                  </p:cNvSpPr>
                  <p:nvPr/>
                </p:nvSpPr>
                <p:spPr bwMode="auto">
                  <a:xfrm>
                    <a:off x="1269" y="3554"/>
                    <a:ext cx="1687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3009" name="Rectangle 561"/>
                  <p:cNvSpPr>
                    <a:spLocks noChangeArrowheads="1"/>
                  </p:cNvSpPr>
                  <p:nvPr/>
                </p:nvSpPr>
                <p:spPr bwMode="auto">
                  <a:xfrm>
                    <a:off x="422" y="3554"/>
                    <a:ext cx="845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3010" name="Rectangle 562"/>
                  <p:cNvSpPr>
                    <a:spLocks noChangeArrowheads="1"/>
                  </p:cNvSpPr>
                  <p:nvPr/>
                </p:nvSpPr>
                <p:spPr bwMode="auto">
                  <a:xfrm>
                    <a:off x="0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3011" name="Rectangle 563"/>
                  <p:cNvSpPr>
                    <a:spLocks noChangeArrowheads="1"/>
                  </p:cNvSpPr>
                  <p:nvPr/>
                </p:nvSpPr>
                <p:spPr bwMode="auto">
                  <a:xfrm>
                    <a:off x="5912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3012" name="Rectangle 564"/>
                  <p:cNvSpPr>
                    <a:spLocks noChangeArrowheads="1"/>
                  </p:cNvSpPr>
                  <p:nvPr/>
                </p:nvSpPr>
                <p:spPr bwMode="auto">
                  <a:xfrm>
                    <a:off x="5489" y="3554"/>
                    <a:ext cx="423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3013" name="Rectangle 565"/>
                  <p:cNvSpPr>
                    <a:spLocks noChangeArrowheads="1"/>
                  </p:cNvSpPr>
                  <p:nvPr/>
                </p:nvSpPr>
                <p:spPr bwMode="auto">
                  <a:xfrm>
                    <a:off x="5067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3014" name="Rectangle 566"/>
                  <p:cNvSpPr>
                    <a:spLocks noChangeArrowheads="1"/>
                  </p:cNvSpPr>
                  <p:nvPr/>
                </p:nvSpPr>
                <p:spPr bwMode="auto">
                  <a:xfrm>
                    <a:off x="4645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3015" name="Rectangle 567"/>
                  <p:cNvSpPr>
                    <a:spLocks noChangeArrowheads="1"/>
                  </p:cNvSpPr>
                  <p:nvPr/>
                </p:nvSpPr>
                <p:spPr bwMode="auto">
                  <a:xfrm>
                    <a:off x="4223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3016" name="Rectangle 568"/>
                  <p:cNvSpPr>
                    <a:spLocks noChangeArrowheads="1"/>
                  </p:cNvSpPr>
                  <p:nvPr/>
                </p:nvSpPr>
                <p:spPr bwMode="auto">
                  <a:xfrm>
                    <a:off x="3800" y="3554"/>
                    <a:ext cx="423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3017" name="Rectangle 569"/>
                  <p:cNvSpPr>
                    <a:spLocks noChangeArrowheads="1"/>
                  </p:cNvSpPr>
                  <p:nvPr/>
                </p:nvSpPr>
                <p:spPr bwMode="auto">
                  <a:xfrm>
                    <a:off x="3378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3018" name="Rectangle 570"/>
                  <p:cNvSpPr>
                    <a:spLocks noChangeArrowheads="1"/>
                  </p:cNvSpPr>
                  <p:nvPr/>
                </p:nvSpPr>
                <p:spPr bwMode="auto">
                  <a:xfrm>
                    <a:off x="2956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3019" name="Rectangle 571"/>
                  <p:cNvSpPr>
                    <a:spLocks noChangeArrowheads="1"/>
                  </p:cNvSpPr>
                  <p:nvPr/>
                </p:nvSpPr>
                <p:spPr bwMode="auto">
                  <a:xfrm>
                    <a:off x="2534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3020" name="Rectangle 572"/>
                  <p:cNvSpPr>
                    <a:spLocks noChangeArrowheads="1"/>
                  </p:cNvSpPr>
                  <p:nvPr/>
                </p:nvSpPr>
                <p:spPr bwMode="auto">
                  <a:xfrm>
                    <a:off x="2111" y="3554"/>
                    <a:ext cx="423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3021" name="Rectangle 573"/>
                  <p:cNvSpPr>
                    <a:spLocks noChangeArrowheads="1"/>
                  </p:cNvSpPr>
                  <p:nvPr/>
                </p:nvSpPr>
                <p:spPr bwMode="auto">
                  <a:xfrm>
                    <a:off x="1689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3022" name="Rectangle 574"/>
                  <p:cNvSpPr>
                    <a:spLocks noChangeArrowheads="1"/>
                  </p:cNvSpPr>
                  <p:nvPr/>
                </p:nvSpPr>
                <p:spPr bwMode="auto">
                  <a:xfrm>
                    <a:off x="1267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3023" name="Rectangle 575"/>
                  <p:cNvSpPr>
                    <a:spLocks noChangeArrowheads="1"/>
                  </p:cNvSpPr>
                  <p:nvPr/>
                </p:nvSpPr>
                <p:spPr bwMode="auto">
                  <a:xfrm>
                    <a:off x="845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3024" name="Rectangle 576"/>
                  <p:cNvSpPr>
                    <a:spLocks noChangeArrowheads="1"/>
                  </p:cNvSpPr>
                  <p:nvPr/>
                </p:nvSpPr>
                <p:spPr bwMode="auto">
                  <a:xfrm>
                    <a:off x="422" y="3554"/>
                    <a:ext cx="423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3025" name="Rectangle 577"/>
                  <p:cNvSpPr>
                    <a:spLocks noChangeArrowheads="1"/>
                  </p:cNvSpPr>
                  <p:nvPr/>
                </p:nvSpPr>
                <p:spPr bwMode="auto">
                  <a:xfrm>
                    <a:off x="0" y="3554"/>
                    <a:ext cx="422" cy="302"/>
                  </a:xfrm>
                  <a:prstGeom prst="rect">
                    <a:avLst/>
                  </a:prstGeom>
                  <a:solidFill>
                    <a:srgbClr xmlns:mc="http://schemas.openxmlformats.org/markup-compatibility/2006" xmlns:a14="http://schemas.microsoft.com/office/drawing/2010/main" val="969696" mc:Ignorable="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3026" name="Line 578"/>
                  <p:cNvSpPr>
                    <a:spLocks noChangeShapeType="1"/>
                  </p:cNvSpPr>
                  <p:nvPr/>
                </p:nvSpPr>
                <p:spPr bwMode="auto">
                  <a:xfrm>
                    <a:off x="0" y="3554"/>
                    <a:ext cx="6334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3027" name="Line 579"/>
                  <p:cNvSpPr>
                    <a:spLocks noChangeShapeType="1"/>
                  </p:cNvSpPr>
                  <p:nvPr/>
                </p:nvSpPr>
                <p:spPr bwMode="auto">
                  <a:xfrm>
                    <a:off x="0" y="3856"/>
                    <a:ext cx="6334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3028" name="Line 580"/>
                  <p:cNvSpPr>
                    <a:spLocks noChangeShapeType="1"/>
                  </p:cNvSpPr>
                  <p:nvPr/>
                </p:nvSpPr>
                <p:spPr bwMode="auto">
                  <a:xfrm>
                    <a:off x="0" y="3554"/>
                    <a:ext cx="0" cy="302"/>
                  </a:xfrm>
                  <a:prstGeom prst="line">
                    <a:avLst/>
                  </a:prstGeom>
                  <a:noFill/>
                  <a:ln w="12700" cap="sq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3029" name="Line 581"/>
                  <p:cNvSpPr>
                    <a:spLocks noChangeShapeType="1"/>
                  </p:cNvSpPr>
                  <p:nvPr/>
                </p:nvSpPr>
                <p:spPr bwMode="auto">
                  <a:xfrm>
                    <a:off x="422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3030" name="Line 582"/>
                  <p:cNvSpPr>
                    <a:spLocks noChangeShapeType="1"/>
                  </p:cNvSpPr>
                  <p:nvPr/>
                </p:nvSpPr>
                <p:spPr bwMode="auto">
                  <a:xfrm>
                    <a:off x="845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3031" name="Line 583"/>
                  <p:cNvSpPr>
                    <a:spLocks noChangeShapeType="1"/>
                  </p:cNvSpPr>
                  <p:nvPr/>
                </p:nvSpPr>
                <p:spPr bwMode="auto">
                  <a:xfrm>
                    <a:off x="1267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3032" name="Line 584"/>
                  <p:cNvSpPr>
                    <a:spLocks noChangeShapeType="1"/>
                  </p:cNvSpPr>
                  <p:nvPr/>
                </p:nvSpPr>
                <p:spPr bwMode="auto">
                  <a:xfrm>
                    <a:off x="1689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3033" name="Line 585"/>
                  <p:cNvSpPr>
                    <a:spLocks noChangeShapeType="1"/>
                  </p:cNvSpPr>
                  <p:nvPr/>
                </p:nvSpPr>
                <p:spPr bwMode="auto">
                  <a:xfrm>
                    <a:off x="2111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3034" name="Line 586"/>
                  <p:cNvSpPr>
                    <a:spLocks noChangeShapeType="1"/>
                  </p:cNvSpPr>
                  <p:nvPr/>
                </p:nvSpPr>
                <p:spPr bwMode="auto">
                  <a:xfrm>
                    <a:off x="2534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3035" name="Line 587"/>
                  <p:cNvSpPr>
                    <a:spLocks noChangeShapeType="1"/>
                  </p:cNvSpPr>
                  <p:nvPr/>
                </p:nvSpPr>
                <p:spPr bwMode="auto">
                  <a:xfrm>
                    <a:off x="2956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3036" name="Line 588"/>
                  <p:cNvSpPr>
                    <a:spLocks noChangeShapeType="1"/>
                  </p:cNvSpPr>
                  <p:nvPr/>
                </p:nvSpPr>
                <p:spPr bwMode="auto">
                  <a:xfrm>
                    <a:off x="3378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3037" name="Line 589"/>
                  <p:cNvSpPr>
                    <a:spLocks noChangeShapeType="1"/>
                  </p:cNvSpPr>
                  <p:nvPr/>
                </p:nvSpPr>
                <p:spPr bwMode="auto">
                  <a:xfrm>
                    <a:off x="3800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3038" name="Line 590"/>
                  <p:cNvSpPr>
                    <a:spLocks noChangeShapeType="1"/>
                  </p:cNvSpPr>
                  <p:nvPr/>
                </p:nvSpPr>
                <p:spPr bwMode="auto">
                  <a:xfrm>
                    <a:off x="4223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3039" name="Line 591"/>
                  <p:cNvSpPr>
                    <a:spLocks noChangeShapeType="1"/>
                  </p:cNvSpPr>
                  <p:nvPr/>
                </p:nvSpPr>
                <p:spPr bwMode="auto">
                  <a:xfrm>
                    <a:off x="4645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3040" name="Line 592"/>
                  <p:cNvSpPr>
                    <a:spLocks noChangeShapeType="1"/>
                  </p:cNvSpPr>
                  <p:nvPr/>
                </p:nvSpPr>
                <p:spPr bwMode="auto">
                  <a:xfrm>
                    <a:off x="5067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3041" name="Line 593"/>
                  <p:cNvSpPr>
                    <a:spLocks noChangeShapeType="1"/>
                  </p:cNvSpPr>
                  <p:nvPr/>
                </p:nvSpPr>
                <p:spPr bwMode="auto">
                  <a:xfrm>
                    <a:off x="5489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3042" name="Line 594"/>
                  <p:cNvSpPr>
                    <a:spLocks noChangeShapeType="1"/>
                  </p:cNvSpPr>
                  <p:nvPr/>
                </p:nvSpPr>
                <p:spPr bwMode="auto">
                  <a:xfrm>
                    <a:off x="5912" y="3554"/>
                    <a:ext cx="0" cy="302"/>
                  </a:xfrm>
                  <a:prstGeom prst="line">
                    <a:avLst/>
                  </a:prstGeom>
                  <a:noFill/>
                  <a:ln w="127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3043" name="Line 595"/>
                  <p:cNvSpPr>
                    <a:spLocks noChangeShapeType="1"/>
                  </p:cNvSpPr>
                  <p:nvPr/>
                </p:nvSpPr>
                <p:spPr bwMode="auto">
                  <a:xfrm>
                    <a:off x="6334" y="3554"/>
                    <a:ext cx="0" cy="302"/>
                  </a:xfrm>
                  <a:prstGeom prst="line">
                    <a:avLst/>
                  </a:prstGeom>
                  <a:noFill/>
                  <a:ln w="12700" cap="sq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25" name="Group 596"/>
                  <p:cNvGrpSpPr>
                    <a:grpSpLocks/>
                  </p:cNvGrpSpPr>
                  <p:nvPr/>
                </p:nvGrpSpPr>
                <p:grpSpPr bwMode="auto">
                  <a:xfrm>
                    <a:off x="213" y="3554"/>
                    <a:ext cx="6334" cy="302"/>
                    <a:chOff x="148" y="1309"/>
                    <a:chExt cx="6334" cy="302"/>
                  </a:xfrm>
                </p:grpSpPr>
                <p:sp>
                  <p:nvSpPr>
                    <p:cNvPr id="233045" name="Rectangle 59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0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3046" name="Rectangle 59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37" y="1309"/>
                      <a:ext cx="423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3047" name="Rectangle 5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15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3048" name="Rectangle 60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93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3049" name="Rectangle 60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71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3050" name="Rectangle 6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48" y="1309"/>
                      <a:ext cx="423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3051" name="Rectangle 60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26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3052" name="Rectangle 60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04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3053" name="Rectangle 60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82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3054" name="Rectangle 60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59" y="1309"/>
                      <a:ext cx="423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3055" name="Rectangle 60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37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3056" name="Rectangle 60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15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3057" name="Rectangle 60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93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3058" name="Rectangle 6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70" y="1309"/>
                      <a:ext cx="423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3059" name="Rectangle 6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" y="1309"/>
                      <a:ext cx="422" cy="302"/>
                    </a:xfrm>
                    <a:prstGeom prst="rect">
                      <a:avLst/>
                    </a:prstGeom>
                    <a:solidFill>
                      <a:srgbClr xmlns:mc="http://schemas.openxmlformats.org/markup-compatibility/2006" xmlns:a14="http://schemas.microsoft.com/office/drawing/2010/main" val="969696" mc:Ignorable="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3060" name="Line 6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" y="1309"/>
                      <a:ext cx="6334" cy="0"/>
                    </a:xfrm>
                    <a:prstGeom prst="line">
                      <a:avLst/>
                    </a:prstGeom>
                    <a:noFill/>
                    <a:ln w="12700" cap="sq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3061" name="Line 6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" y="1611"/>
                      <a:ext cx="6334" cy="0"/>
                    </a:xfrm>
                    <a:prstGeom prst="line">
                      <a:avLst/>
                    </a:prstGeom>
                    <a:noFill/>
                    <a:ln w="12700" cap="sq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3062" name="Line 61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" y="1309"/>
                      <a:ext cx="0" cy="302"/>
                    </a:xfrm>
                    <a:prstGeom prst="line">
                      <a:avLst/>
                    </a:prstGeom>
                    <a:noFill/>
                    <a:ln w="12700" cap="sq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3063" name="Line 6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0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3064" name="Line 61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93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3065" name="Line 6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15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3066" name="Line 6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37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3067" name="Line 6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59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3068" name="Line 62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82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3069" name="Line 62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04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3070" name="Line 6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26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3071" name="Line 62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48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3072" name="Line 6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71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3073" name="Line 6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793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3074" name="Line 62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15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3075" name="Line 6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637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3076" name="Line 6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060" y="1309"/>
                      <a:ext cx="0" cy="30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3077" name="Line 6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82" y="1309"/>
                      <a:ext cx="0" cy="302"/>
                    </a:xfrm>
                    <a:prstGeom prst="line">
                      <a:avLst/>
                    </a:prstGeom>
                    <a:noFill/>
                    <a:ln w="12700" cap="sq">
                      <a:solidFill>
                        <a:srgbClr xmlns:mc="http://schemas.openxmlformats.org/markup-compatibility/2006" xmlns:a14="http://schemas.microsoft.com/office/drawing/2010/main" val="000000" mc:Ignorable="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</p:grpSp>
        </p:grpSp>
        <p:grpSp>
          <p:nvGrpSpPr>
            <p:cNvPr id="26" name="Group 630"/>
            <p:cNvGrpSpPr>
              <a:grpSpLocks/>
            </p:cNvGrpSpPr>
            <p:nvPr/>
          </p:nvGrpSpPr>
          <p:grpSpPr bwMode="auto">
            <a:xfrm>
              <a:off x="189" y="3584"/>
              <a:ext cx="7309" cy="282"/>
              <a:chOff x="188" y="3904"/>
              <a:chExt cx="7309" cy="282"/>
            </a:xfrm>
          </p:grpSpPr>
          <p:sp>
            <p:nvSpPr>
              <p:cNvPr id="233079" name="Rectangle 631"/>
              <p:cNvSpPr>
                <a:spLocks noChangeArrowheads="1"/>
              </p:cNvSpPr>
              <p:nvPr/>
            </p:nvSpPr>
            <p:spPr bwMode="auto">
              <a:xfrm>
                <a:off x="1406" y="3904"/>
                <a:ext cx="609" cy="282"/>
              </a:xfrm>
              <a:prstGeom prst="rect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EE1712" mc:Ignorable="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3080" name="Rectangle 632"/>
              <p:cNvSpPr>
                <a:spLocks noChangeArrowheads="1"/>
              </p:cNvSpPr>
              <p:nvPr/>
            </p:nvSpPr>
            <p:spPr bwMode="auto">
              <a:xfrm>
                <a:off x="188" y="3904"/>
                <a:ext cx="609" cy="282"/>
              </a:xfrm>
              <a:prstGeom prst="rect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EE1712" mc:Ignorable="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3081" name="Rectangle 633"/>
              <p:cNvSpPr>
                <a:spLocks noChangeArrowheads="1"/>
              </p:cNvSpPr>
              <p:nvPr/>
            </p:nvSpPr>
            <p:spPr bwMode="auto">
              <a:xfrm>
                <a:off x="797" y="3904"/>
                <a:ext cx="609" cy="282"/>
              </a:xfrm>
              <a:prstGeom prst="rect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EE1712" mc:Ignorable="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3082" name="Rectangle 634"/>
              <p:cNvSpPr>
                <a:spLocks noChangeArrowheads="1"/>
              </p:cNvSpPr>
              <p:nvPr/>
            </p:nvSpPr>
            <p:spPr bwMode="auto">
              <a:xfrm>
                <a:off x="3233" y="3904"/>
                <a:ext cx="609" cy="282"/>
              </a:xfrm>
              <a:prstGeom prst="rect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EE1712" mc:Ignorable="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3083" name="Rectangle 635"/>
              <p:cNvSpPr>
                <a:spLocks noChangeArrowheads="1"/>
              </p:cNvSpPr>
              <p:nvPr/>
            </p:nvSpPr>
            <p:spPr bwMode="auto">
              <a:xfrm>
                <a:off x="2015" y="3904"/>
                <a:ext cx="609" cy="282"/>
              </a:xfrm>
              <a:prstGeom prst="rect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EE1712" mc:Ignorable="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3084" name="Rectangle 636"/>
              <p:cNvSpPr>
                <a:spLocks noChangeArrowheads="1"/>
              </p:cNvSpPr>
              <p:nvPr/>
            </p:nvSpPr>
            <p:spPr bwMode="auto">
              <a:xfrm>
                <a:off x="2624" y="3904"/>
                <a:ext cx="609" cy="282"/>
              </a:xfrm>
              <a:prstGeom prst="rect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EE1712" mc:Ignorable="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3085" name="Rectangle 637"/>
              <p:cNvSpPr>
                <a:spLocks noChangeArrowheads="1"/>
              </p:cNvSpPr>
              <p:nvPr/>
            </p:nvSpPr>
            <p:spPr bwMode="auto">
              <a:xfrm>
                <a:off x="5061" y="3904"/>
                <a:ext cx="609" cy="282"/>
              </a:xfrm>
              <a:prstGeom prst="rect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EE1712" mc:Ignorable="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3086" name="Rectangle 638"/>
              <p:cNvSpPr>
                <a:spLocks noChangeArrowheads="1"/>
              </p:cNvSpPr>
              <p:nvPr/>
            </p:nvSpPr>
            <p:spPr bwMode="auto">
              <a:xfrm>
                <a:off x="3843" y="3904"/>
                <a:ext cx="609" cy="282"/>
              </a:xfrm>
              <a:prstGeom prst="rect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EE1712" mc:Ignorable="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3087" name="Rectangle 639"/>
              <p:cNvSpPr>
                <a:spLocks noChangeArrowheads="1"/>
              </p:cNvSpPr>
              <p:nvPr/>
            </p:nvSpPr>
            <p:spPr bwMode="auto">
              <a:xfrm>
                <a:off x="4452" y="3904"/>
                <a:ext cx="609" cy="282"/>
              </a:xfrm>
              <a:prstGeom prst="rect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EE1712" mc:Ignorable="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3088" name="Rectangle 640"/>
              <p:cNvSpPr>
                <a:spLocks noChangeArrowheads="1"/>
              </p:cNvSpPr>
              <p:nvPr/>
            </p:nvSpPr>
            <p:spPr bwMode="auto">
              <a:xfrm>
                <a:off x="6888" y="3904"/>
                <a:ext cx="609" cy="282"/>
              </a:xfrm>
              <a:prstGeom prst="rect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EE1712" mc:Ignorable="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3089" name="Rectangle 641"/>
              <p:cNvSpPr>
                <a:spLocks noChangeArrowheads="1"/>
              </p:cNvSpPr>
              <p:nvPr/>
            </p:nvSpPr>
            <p:spPr bwMode="auto">
              <a:xfrm>
                <a:off x="5670" y="3904"/>
                <a:ext cx="609" cy="282"/>
              </a:xfrm>
              <a:prstGeom prst="rect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EE1712" mc:Ignorable="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3090" name="Rectangle 642"/>
              <p:cNvSpPr>
                <a:spLocks noChangeArrowheads="1"/>
              </p:cNvSpPr>
              <p:nvPr/>
            </p:nvSpPr>
            <p:spPr bwMode="auto">
              <a:xfrm>
                <a:off x="6279" y="3904"/>
                <a:ext cx="609" cy="282"/>
              </a:xfrm>
              <a:prstGeom prst="rect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EE1712" mc:Ignorable="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33091" name="Text Box 643"/>
          <p:cNvSpPr txBox="1">
            <a:spLocks noChangeArrowheads="1"/>
          </p:cNvSpPr>
          <p:nvPr/>
        </p:nvSpPr>
        <p:spPr bwMode="auto">
          <a:xfrm>
            <a:off x="2343150" y="3311525"/>
            <a:ext cx="917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latin typeface="Helvetica" pitchFamily="34" charset="0"/>
              </a:rPr>
              <a:t>image</a:t>
            </a:r>
          </a:p>
        </p:txBody>
      </p:sp>
      <p:sp>
        <p:nvSpPr>
          <p:cNvPr id="233092" name="Text Box 644"/>
          <p:cNvSpPr txBox="1">
            <a:spLocks noChangeArrowheads="1"/>
          </p:cNvSpPr>
          <p:nvPr/>
        </p:nvSpPr>
        <p:spPr bwMode="auto">
          <a:xfrm>
            <a:off x="3292475" y="3132138"/>
            <a:ext cx="8715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latin typeface="Helvetica" pitchFamily="34" charset="0"/>
              </a:rPr>
              <a:t>query</a:t>
            </a:r>
          </a:p>
        </p:txBody>
      </p:sp>
      <p:sp>
        <p:nvSpPr>
          <p:cNvPr id="233093" name="Text Box 645"/>
          <p:cNvSpPr txBox="1">
            <a:spLocks noChangeArrowheads="1"/>
          </p:cNvSpPr>
          <p:nvPr/>
        </p:nvSpPr>
        <p:spPr bwMode="auto">
          <a:xfrm>
            <a:off x="4062413" y="3249613"/>
            <a:ext cx="21859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latin typeface="Helvetica" pitchFamily="34" charset="0"/>
              </a:rPr>
              <a:t>data in the block</a:t>
            </a:r>
          </a:p>
        </p:txBody>
      </p:sp>
      <p:sp>
        <p:nvSpPr>
          <p:cNvPr id="233094" name="Rectangle 646"/>
          <p:cNvSpPr>
            <a:spLocks noChangeArrowheads="1"/>
          </p:cNvSpPr>
          <p:nvPr/>
        </p:nvSpPr>
        <p:spPr bwMode="auto">
          <a:xfrm>
            <a:off x="8902700" y="3878263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095" name="Rectangle 647"/>
          <p:cNvSpPr>
            <a:spLocks noChangeArrowheads="1"/>
          </p:cNvSpPr>
          <p:nvPr/>
        </p:nvSpPr>
        <p:spPr bwMode="auto">
          <a:xfrm>
            <a:off x="6569075" y="3878263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096" name="Rectangle 648"/>
          <p:cNvSpPr>
            <a:spLocks noChangeArrowheads="1"/>
          </p:cNvSpPr>
          <p:nvPr/>
        </p:nvSpPr>
        <p:spPr bwMode="auto">
          <a:xfrm>
            <a:off x="7151688" y="3878263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097" name="Rectangle 649"/>
          <p:cNvSpPr>
            <a:spLocks noChangeArrowheads="1"/>
          </p:cNvSpPr>
          <p:nvPr/>
        </p:nvSpPr>
        <p:spPr bwMode="auto">
          <a:xfrm>
            <a:off x="7735888" y="3878263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098" name="Rectangle 650"/>
          <p:cNvSpPr>
            <a:spLocks noChangeArrowheads="1"/>
          </p:cNvSpPr>
          <p:nvPr/>
        </p:nvSpPr>
        <p:spPr bwMode="auto">
          <a:xfrm>
            <a:off x="8318500" y="3878263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099" name="Rectangle 651"/>
          <p:cNvSpPr>
            <a:spLocks noChangeArrowheads="1"/>
          </p:cNvSpPr>
          <p:nvPr/>
        </p:nvSpPr>
        <p:spPr bwMode="auto">
          <a:xfrm>
            <a:off x="5984875" y="3878263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00" name="Rectangle 652"/>
          <p:cNvSpPr>
            <a:spLocks noChangeArrowheads="1"/>
          </p:cNvSpPr>
          <p:nvPr/>
        </p:nvSpPr>
        <p:spPr bwMode="auto">
          <a:xfrm>
            <a:off x="5402263" y="3878263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01" name="Rectangle 653"/>
          <p:cNvSpPr>
            <a:spLocks noChangeArrowheads="1"/>
          </p:cNvSpPr>
          <p:nvPr/>
        </p:nvSpPr>
        <p:spPr bwMode="auto">
          <a:xfrm>
            <a:off x="4819650" y="3878263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02" name="Rectangle 654"/>
          <p:cNvSpPr>
            <a:spLocks noChangeArrowheads="1"/>
          </p:cNvSpPr>
          <p:nvPr/>
        </p:nvSpPr>
        <p:spPr bwMode="auto">
          <a:xfrm>
            <a:off x="2486025" y="3878263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03" name="Rectangle 655"/>
          <p:cNvSpPr>
            <a:spLocks noChangeArrowheads="1"/>
          </p:cNvSpPr>
          <p:nvPr/>
        </p:nvSpPr>
        <p:spPr bwMode="auto">
          <a:xfrm>
            <a:off x="3068638" y="3878263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04" name="Rectangle 656"/>
          <p:cNvSpPr>
            <a:spLocks noChangeArrowheads="1"/>
          </p:cNvSpPr>
          <p:nvPr/>
        </p:nvSpPr>
        <p:spPr bwMode="auto">
          <a:xfrm>
            <a:off x="3652838" y="3878263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05" name="Rectangle 657"/>
          <p:cNvSpPr>
            <a:spLocks noChangeArrowheads="1"/>
          </p:cNvSpPr>
          <p:nvPr/>
        </p:nvSpPr>
        <p:spPr bwMode="auto">
          <a:xfrm>
            <a:off x="4235450" y="3878263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06" name="Rectangle 658"/>
          <p:cNvSpPr>
            <a:spLocks noChangeArrowheads="1"/>
          </p:cNvSpPr>
          <p:nvPr/>
        </p:nvSpPr>
        <p:spPr bwMode="auto">
          <a:xfrm>
            <a:off x="1901825" y="3878263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07" name="Rectangle 659"/>
          <p:cNvSpPr>
            <a:spLocks noChangeArrowheads="1"/>
          </p:cNvSpPr>
          <p:nvPr/>
        </p:nvSpPr>
        <p:spPr bwMode="auto">
          <a:xfrm>
            <a:off x="1319213" y="3878263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08" name="Rectangle 660"/>
          <p:cNvSpPr>
            <a:spLocks noChangeArrowheads="1"/>
          </p:cNvSpPr>
          <p:nvPr/>
        </p:nvSpPr>
        <p:spPr bwMode="auto">
          <a:xfrm>
            <a:off x="736600" y="3878263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09" name="Rectangle 661"/>
          <p:cNvSpPr>
            <a:spLocks noChangeArrowheads="1"/>
          </p:cNvSpPr>
          <p:nvPr/>
        </p:nvSpPr>
        <p:spPr bwMode="auto">
          <a:xfrm>
            <a:off x="8902700" y="4546600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10" name="Rectangle 662"/>
          <p:cNvSpPr>
            <a:spLocks noChangeArrowheads="1"/>
          </p:cNvSpPr>
          <p:nvPr/>
        </p:nvSpPr>
        <p:spPr bwMode="auto">
          <a:xfrm>
            <a:off x="6569075" y="4546600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11" name="Rectangle 663"/>
          <p:cNvSpPr>
            <a:spLocks noChangeArrowheads="1"/>
          </p:cNvSpPr>
          <p:nvPr/>
        </p:nvSpPr>
        <p:spPr bwMode="auto">
          <a:xfrm>
            <a:off x="7151688" y="4546600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12" name="Rectangle 664"/>
          <p:cNvSpPr>
            <a:spLocks noChangeArrowheads="1"/>
          </p:cNvSpPr>
          <p:nvPr/>
        </p:nvSpPr>
        <p:spPr bwMode="auto">
          <a:xfrm>
            <a:off x="7735888" y="4546600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13" name="Rectangle 665"/>
          <p:cNvSpPr>
            <a:spLocks noChangeArrowheads="1"/>
          </p:cNvSpPr>
          <p:nvPr/>
        </p:nvSpPr>
        <p:spPr bwMode="auto">
          <a:xfrm>
            <a:off x="8318500" y="4546600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14" name="Rectangle 666"/>
          <p:cNvSpPr>
            <a:spLocks noChangeArrowheads="1"/>
          </p:cNvSpPr>
          <p:nvPr/>
        </p:nvSpPr>
        <p:spPr bwMode="auto">
          <a:xfrm>
            <a:off x="5984875" y="4546600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15" name="Rectangle 667"/>
          <p:cNvSpPr>
            <a:spLocks noChangeArrowheads="1"/>
          </p:cNvSpPr>
          <p:nvPr/>
        </p:nvSpPr>
        <p:spPr bwMode="auto">
          <a:xfrm>
            <a:off x="5402263" y="4546600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16" name="Rectangle 668"/>
          <p:cNvSpPr>
            <a:spLocks noChangeArrowheads="1"/>
          </p:cNvSpPr>
          <p:nvPr/>
        </p:nvSpPr>
        <p:spPr bwMode="auto">
          <a:xfrm>
            <a:off x="4819650" y="4546600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17" name="Rectangle 669"/>
          <p:cNvSpPr>
            <a:spLocks noChangeArrowheads="1"/>
          </p:cNvSpPr>
          <p:nvPr/>
        </p:nvSpPr>
        <p:spPr bwMode="auto">
          <a:xfrm>
            <a:off x="2486025" y="4546600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18" name="Rectangle 670"/>
          <p:cNvSpPr>
            <a:spLocks noChangeArrowheads="1"/>
          </p:cNvSpPr>
          <p:nvPr/>
        </p:nvSpPr>
        <p:spPr bwMode="auto">
          <a:xfrm>
            <a:off x="3068638" y="4546600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19" name="Rectangle 671"/>
          <p:cNvSpPr>
            <a:spLocks noChangeArrowheads="1"/>
          </p:cNvSpPr>
          <p:nvPr/>
        </p:nvSpPr>
        <p:spPr bwMode="auto">
          <a:xfrm>
            <a:off x="3652838" y="4546600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20" name="Rectangle 672"/>
          <p:cNvSpPr>
            <a:spLocks noChangeArrowheads="1"/>
          </p:cNvSpPr>
          <p:nvPr/>
        </p:nvSpPr>
        <p:spPr bwMode="auto">
          <a:xfrm>
            <a:off x="4235450" y="4546600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21" name="Rectangle 673"/>
          <p:cNvSpPr>
            <a:spLocks noChangeArrowheads="1"/>
          </p:cNvSpPr>
          <p:nvPr/>
        </p:nvSpPr>
        <p:spPr bwMode="auto">
          <a:xfrm>
            <a:off x="1901825" y="4546600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22" name="Rectangle 674"/>
          <p:cNvSpPr>
            <a:spLocks noChangeArrowheads="1"/>
          </p:cNvSpPr>
          <p:nvPr/>
        </p:nvSpPr>
        <p:spPr bwMode="auto">
          <a:xfrm>
            <a:off x="736600" y="4546600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23" name="Rectangle 675"/>
          <p:cNvSpPr>
            <a:spLocks noChangeArrowheads="1"/>
          </p:cNvSpPr>
          <p:nvPr/>
        </p:nvSpPr>
        <p:spPr bwMode="auto">
          <a:xfrm>
            <a:off x="8902700" y="5214938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24" name="Rectangle 676"/>
          <p:cNvSpPr>
            <a:spLocks noChangeArrowheads="1"/>
          </p:cNvSpPr>
          <p:nvPr/>
        </p:nvSpPr>
        <p:spPr bwMode="auto">
          <a:xfrm>
            <a:off x="6569075" y="5214938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25" name="Rectangle 677"/>
          <p:cNvSpPr>
            <a:spLocks noChangeArrowheads="1"/>
          </p:cNvSpPr>
          <p:nvPr/>
        </p:nvSpPr>
        <p:spPr bwMode="auto">
          <a:xfrm>
            <a:off x="7151688" y="5214938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26" name="Rectangle 678"/>
          <p:cNvSpPr>
            <a:spLocks noChangeArrowheads="1"/>
          </p:cNvSpPr>
          <p:nvPr/>
        </p:nvSpPr>
        <p:spPr bwMode="auto">
          <a:xfrm>
            <a:off x="8318500" y="5214938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27" name="Rectangle 679"/>
          <p:cNvSpPr>
            <a:spLocks noChangeArrowheads="1"/>
          </p:cNvSpPr>
          <p:nvPr/>
        </p:nvSpPr>
        <p:spPr bwMode="auto">
          <a:xfrm>
            <a:off x="5984875" y="5214938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28" name="Rectangle 680"/>
          <p:cNvSpPr>
            <a:spLocks noChangeArrowheads="1"/>
          </p:cNvSpPr>
          <p:nvPr/>
        </p:nvSpPr>
        <p:spPr bwMode="auto">
          <a:xfrm>
            <a:off x="5402263" y="5214938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29" name="Rectangle 681"/>
          <p:cNvSpPr>
            <a:spLocks noChangeArrowheads="1"/>
          </p:cNvSpPr>
          <p:nvPr/>
        </p:nvSpPr>
        <p:spPr bwMode="auto">
          <a:xfrm>
            <a:off x="4819650" y="5214938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30" name="Rectangle 682"/>
          <p:cNvSpPr>
            <a:spLocks noChangeArrowheads="1"/>
          </p:cNvSpPr>
          <p:nvPr/>
        </p:nvSpPr>
        <p:spPr bwMode="auto">
          <a:xfrm>
            <a:off x="2486025" y="5214938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31" name="Rectangle 683"/>
          <p:cNvSpPr>
            <a:spLocks noChangeArrowheads="1"/>
          </p:cNvSpPr>
          <p:nvPr/>
        </p:nvSpPr>
        <p:spPr bwMode="auto">
          <a:xfrm>
            <a:off x="3068638" y="5214938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32" name="Rectangle 684"/>
          <p:cNvSpPr>
            <a:spLocks noChangeArrowheads="1"/>
          </p:cNvSpPr>
          <p:nvPr/>
        </p:nvSpPr>
        <p:spPr bwMode="auto">
          <a:xfrm>
            <a:off x="3652838" y="5214938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33" name="Rectangle 685"/>
          <p:cNvSpPr>
            <a:spLocks noChangeArrowheads="1"/>
          </p:cNvSpPr>
          <p:nvPr/>
        </p:nvSpPr>
        <p:spPr bwMode="auto">
          <a:xfrm>
            <a:off x="4235450" y="5214938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34" name="Rectangle 686"/>
          <p:cNvSpPr>
            <a:spLocks noChangeArrowheads="1"/>
          </p:cNvSpPr>
          <p:nvPr/>
        </p:nvSpPr>
        <p:spPr bwMode="auto">
          <a:xfrm>
            <a:off x="1901825" y="5214938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35" name="Rectangle 687"/>
          <p:cNvSpPr>
            <a:spLocks noChangeArrowheads="1"/>
          </p:cNvSpPr>
          <p:nvPr/>
        </p:nvSpPr>
        <p:spPr bwMode="auto">
          <a:xfrm>
            <a:off x="1319213" y="5214938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36" name="Rectangle 688"/>
          <p:cNvSpPr>
            <a:spLocks noChangeArrowheads="1"/>
          </p:cNvSpPr>
          <p:nvPr/>
        </p:nvSpPr>
        <p:spPr bwMode="auto">
          <a:xfrm>
            <a:off x="736600" y="5214938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37" name="Rectangle 689"/>
          <p:cNvSpPr>
            <a:spLocks noChangeArrowheads="1"/>
          </p:cNvSpPr>
          <p:nvPr/>
        </p:nvSpPr>
        <p:spPr bwMode="auto">
          <a:xfrm>
            <a:off x="8902700" y="5884863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38" name="Rectangle 690"/>
          <p:cNvSpPr>
            <a:spLocks noChangeArrowheads="1"/>
          </p:cNvSpPr>
          <p:nvPr/>
        </p:nvSpPr>
        <p:spPr bwMode="auto">
          <a:xfrm>
            <a:off x="6569075" y="5884863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39" name="Rectangle 691"/>
          <p:cNvSpPr>
            <a:spLocks noChangeArrowheads="1"/>
          </p:cNvSpPr>
          <p:nvPr/>
        </p:nvSpPr>
        <p:spPr bwMode="auto">
          <a:xfrm>
            <a:off x="7151688" y="5884863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40" name="Rectangle 692"/>
          <p:cNvSpPr>
            <a:spLocks noChangeArrowheads="1"/>
          </p:cNvSpPr>
          <p:nvPr/>
        </p:nvSpPr>
        <p:spPr bwMode="auto">
          <a:xfrm>
            <a:off x="7735888" y="5884863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41" name="Rectangle 693"/>
          <p:cNvSpPr>
            <a:spLocks noChangeArrowheads="1"/>
          </p:cNvSpPr>
          <p:nvPr/>
        </p:nvSpPr>
        <p:spPr bwMode="auto">
          <a:xfrm>
            <a:off x="8318500" y="5884863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42" name="Rectangle 694"/>
          <p:cNvSpPr>
            <a:spLocks noChangeArrowheads="1"/>
          </p:cNvSpPr>
          <p:nvPr/>
        </p:nvSpPr>
        <p:spPr bwMode="auto">
          <a:xfrm>
            <a:off x="5984875" y="5884863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43" name="Rectangle 695"/>
          <p:cNvSpPr>
            <a:spLocks noChangeArrowheads="1"/>
          </p:cNvSpPr>
          <p:nvPr/>
        </p:nvSpPr>
        <p:spPr bwMode="auto">
          <a:xfrm>
            <a:off x="5402263" y="5884863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44" name="Rectangle 696"/>
          <p:cNvSpPr>
            <a:spLocks noChangeArrowheads="1"/>
          </p:cNvSpPr>
          <p:nvPr/>
        </p:nvSpPr>
        <p:spPr bwMode="auto">
          <a:xfrm>
            <a:off x="4819650" y="5884863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45" name="Rectangle 697"/>
          <p:cNvSpPr>
            <a:spLocks noChangeArrowheads="1"/>
          </p:cNvSpPr>
          <p:nvPr/>
        </p:nvSpPr>
        <p:spPr bwMode="auto">
          <a:xfrm>
            <a:off x="2486025" y="5884863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46" name="Rectangle 698"/>
          <p:cNvSpPr>
            <a:spLocks noChangeArrowheads="1"/>
          </p:cNvSpPr>
          <p:nvPr/>
        </p:nvSpPr>
        <p:spPr bwMode="auto">
          <a:xfrm>
            <a:off x="3068638" y="5884863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47" name="Rectangle 699"/>
          <p:cNvSpPr>
            <a:spLocks noChangeArrowheads="1"/>
          </p:cNvSpPr>
          <p:nvPr/>
        </p:nvSpPr>
        <p:spPr bwMode="auto">
          <a:xfrm>
            <a:off x="3652838" y="5884863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48" name="Rectangle 700"/>
          <p:cNvSpPr>
            <a:spLocks noChangeArrowheads="1"/>
          </p:cNvSpPr>
          <p:nvPr/>
        </p:nvSpPr>
        <p:spPr bwMode="auto">
          <a:xfrm>
            <a:off x="4235450" y="5884863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49" name="Rectangle 701"/>
          <p:cNvSpPr>
            <a:spLocks noChangeArrowheads="1"/>
          </p:cNvSpPr>
          <p:nvPr/>
        </p:nvSpPr>
        <p:spPr bwMode="auto">
          <a:xfrm>
            <a:off x="1901825" y="5884863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50" name="Rectangle 702"/>
          <p:cNvSpPr>
            <a:spLocks noChangeArrowheads="1"/>
          </p:cNvSpPr>
          <p:nvPr/>
        </p:nvSpPr>
        <p:spPr bwMode="auto">
          <a:xfrm>
            <a:off x="1319213" y="5884863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51" name="Rectangle 703"/>
          <p:cNvSpPr>
            <a:spLocks noChangeArrowheads="1"/>
          </p:cNvSpPr>
          <p:nvPr/>
        </p:nvSpPr>
        <p:spPr bwMode="auto">
          <a:xfrm>
            <a:off x="736600" y="5884863"/>
            <a:ext cx="184150" cy="130175"/>
          </a:xfrm>
          <a:prstGeom prst="rect">
            <a:avLst/>
          </a:prstGeom>
          <a:solidFill>
            <a:schemeClr val="hlink">
              <a:alpha val="53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52" name="Rectangle 704"/>
          <p:cNvSpPr>
            <a:spLocks noChangeArrowheads="1"/>
          </p:cNvSpPr>
          <p:nvPr/>
        </p:nvSpPr>
        <p:spPr bwMode="auto">
          <a:xfrm>
            <a:off x="677863" y="5799138"/>
            <a:ext cx="352425" cy="4048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53" name="Rectangle 705"/>
          <p:cNvSpPr>
            <a:spLocks noChangeArrowheads="1"/>
          </p:cNvSpPr>
          <p:nvPr/>
        </p:nvSpPr>
        <p:spPr bwMode="auto">
          <a:xfrm>
            <a:off x="1260475" y="5799138"/>
            <a:ext cx="352425" cy="4048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54" name="Rectangle 706"/>
          <p:cNvSpPr>
            <a:spLocks noChangeArrowheads="1"/>
          </p:cNvSpPr>
          <p:nvPr/>
        </p:nvSpPr>
        <p:spPr bwMode="auto">
          <a:xfrm>
            <a:off x="1844675" y="5799138"/>
            <a:ext cx="352425" cy="40481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55" name="Rectangle 707"/>
          <p:cNvSpPr>
            <a:spLocks noChangeArrowheads="1"/>
          </p:cNvSpPr>
          <p:nvPr/>
        </p:nvSpPr>
        <p:spPr bwMode="auto">
          <a:xfrm>
            <a:off x="2427288" y="5799138"/>
            <a:ext cx="352425" cy="4048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56" name="Rectangle 708"/>
          <p:cNvSpPr>
            <a:spLocks noChangeArrowheads="1"/>
          </p:cNvSpPr>
          <p:nvPr/>
        </p:nvSpPr>
        <p:spPr bwMode="auto">
          <a:xfrm>
            <a:off x="3595688" y="5799138"/>
            <a:ext cx="352425" cy="4048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57" name="Rectangle 709"/>
          <p:cNvSpPr>
            <a:spLocks noChangeArrowheads="1"/>
          </p:cNvSpPr>
          <p:nvPr/>
        </p:nvSpPr>
        <p:spPr bwMode="auto">
          <a:xfrm>
            <a:off x="4178300" y="5799138"/>
            <a:ext cx="352425" cy="4048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58" name="Rectangle 710"/>
          <p:cNvSpPr>
            <a:spLocks noChangeArrowheads="1"/>
          </p:cNvSpPr>
          <p:nvPr/>
        </p:nvSpPr>
        <p:spPr bwMode="auto">
          <a:xfrm>
            <a:off x="4762500" y="5799138"/>
            <a:ext cx="352425" cy="4048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59" name="Rectangle 711"/>
          <p:cNvSpPr>
            <a:spLocks noChangeArrowheads="1"/>
          </p:cNvSpPr>
          <p:nvPr/>
        </p:nvSpPr>
        <p:spPr bwMode="auto">
          <a:xfrm>
            <a:off x="5346700" y="5799138"/>
            <a:ext cx="352425" cy="4048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60" name="Rectangle 712"/>
          <p:cNvSpPr>
            <a:spLocks noChangeArrowheads="1"/>
          </p:cNvSpPr>
          <p:nvPr/>
        </p:nvSpPr>
        <p:spPr bwMode="auto">
          <a:xfrm>
            <a:off x="5929313" y="5799138"/>
            <a:ext cx="352425" cy="4048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61" name="Rectangle 713"/>
          <p:cNvSpPr>
            <a:spLocks noChangeArrowheads="1"/>
          </p:cNvSpPr>
          <p:nvPr/>
        </p:nvSpPr>
        <p:spPr bwMode="auto">
          <a:xfrm>
            <a:off x="6513513" y="5799138"/>
            <a:ext cx="352425" cy="4048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62" name="Rectangle 714"/>
          <p:cNvSpPr>
            <a:spLocks noChangeArrowheads="1"/>
          </p:cNvSpPr>
          <p:nvPr/>
        </p:nvSpPr>
        <p:spPr bwMode="auto">
          <a:xfrm>
            <a:off x="7097713" y="5799138"/>
            <a:ext cx="352425" cy="4048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63" name="Rectangle 715"/>
          <p:cNvSpPr>
            <a:spLocks noChangeArrowheads="1"/>
          </p:cNvSpPr>
          <p:nvPr/>
        </p:nvSpPr>
        <p:spPr bwMode="auto">
          <a:xfrm>
            <a:off x="7680325" y="5799138"/>
            <a:ext cx="352425" cy="4048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64" name="Rectangle 716"/>
          <p:cNvSpPr>
            <a:spLocks noChangeArrowheads="1"/>
          </p:cNvSpPr>
          <p:nvPr/>
        </p:nvSpPr>
        <p:spPr bwMode="auto">
          <a:xfrm>
            <a:off x="8264525" y="5799138"/>
            <a:ext cx="352425" cy="4048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65" name="Rectangle 717"/>
          <p:cNvSpPr>
            <a:spLocks noChangeArrowheads="1"/>
          </p:cNvSpPr>
          <p:nvPr/>
        </p:nvSpPr>
        <p:spPr bwMode="auto">
          <a:xfrm>
            <a:off x="8848725" y="5799138"/>
            <a:ext cx="352425" cy="4048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66" name="Rectangle 718"/>
          <p:cNvSpPr>
            <a:spLocks noChangeArrowheads="1"/>
          </p:cNvSpPr>
          <p:nvPr/>
        </p:nvSpPr>
        <p:spPr bwMode="auto">
          <a:xfrm>
            <a:off x="3011488" y="5799138"/>
            <a:ext cx="352425" cy="4048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67" name="Text Box 719"/>
          <p:cNvSpPr txBox="1">
            <a:spLocks noChangeArrowheads="1"/>
          </p:cNvSpPr>
          <p:nvPr/>
        </p:nvSpPr>
        <p:spPr bwMode="auto">
          <a:xfrm>
            <a:off x="2655888" y="6232525"/>
            <a:ext cx="38322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latin typeface="Helvetica" pitchFamily="34" charset="0"/>
              </a:rPr>
              <a:t>Layout of blocks on the image</a:t>
            </a:r>
          </a:p>
        </p:txBody>
      </p:sp>
      <p:sp>
        <p:nvSpPr>
          <p:cNvPr id="233168" name="Text Box 720"/>
          <p:cNvSpPr txBox="1">
            <a:spLocks noChangeArrowheads="1"/>
          </p:cNvSpPr>
          <p:nvPr/>
        </p:nvSpPr>
        <p:spPr bwMode="auto">
          <a:xfrm>
            <a:off x="409575" y="3711575"/>
            <a:ext cx="406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b="1">
                <a:solidFill>
                  <a:srgbClr xmlns:mc="http://schemas.openxmlformats.org/markup-compatibility/2006" xmlns:a14="http://schemas.microsoft.com/office/drawing/2010/main" val="000000" mc:Ignorable="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233169" name="Text Box 721"/>
          <p:cNvSpPr txBox="1">
            <a:spLocks noChangeArrowheads="1"/>
          </p:cNvSpPr>
          <p:nvPr/>
        </p:nvSpPr>
        <p:spPr bwMode="auto">
          <a:xfrm>
            <a:off x="409575" y="4403725"/>
            <a:ext cx="406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b="1">
                <a:solidFill>
                  <a:srgbClr xmlns:mc="http://schemas.openxmlformats.org/markup-compatibility/2006" xmlns:a14="http://schemas.microsoft.com/office/drawing/2010/main" val="000000" mc:Ignorable="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233170" name="Text Box 722"/>
          <p:cNvSpPr txBox="1">
            <a:spLocks noChangeArrowheads="1"/>
          </p:cNvSpPr>
          <p:nvPr/>
        </p:nvSpPr>
        <p:spPr bwMode="auto">
          <a:xfrm>
            <a:off x="409575" y="5073650"/>
            <a:ext cx="406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b="1">
                <a:solidFill>
                  <a:srgbClr xmlns:mc="http://schemas.openxmlformats.org/markup-compatibility/2006" xmlns:a14="http://schemas.microsoft.com/office/drawing/2010/main" val="000000" mc:Ignorable=""/>
                </a:solidFill>
                <a:latin typeface="Courier New" pitchFamily="49" charset="0"/>
              </a:rPr>
              <a:t>2</a:t>
            </a:r>
          </a:p>
        </p:txBody>
      </p:sp>
      <p:sp>
        <p:nvSpPr>
          <p:cNvPr id="233171" name="Text Box 723"/>
          <p:cNvSpPr txBox="1">
            <a:spLocks noChangeArrowheads="1"/>
          </p:cNvSpPr>
          <p:nvPr/>
        </p:nvSpPr>
        <p:spPr bwMode="auto">
          <a:xfrm>
            <a:off x="409575" y="5699125"/>
            <a:ext cx="406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b="1">
                <a:solidFill>
                  <a:srgbClr xmlns:mc="http://schemas.openxmlformats.org/markup-compatibility/2006" xmlns:a14="http://schemas.microsoft.com/office/drawing/2010/main" val="000000" mc:Ignorable=""/>
                </a:solidFill>
                <a:latin typeface="Courier New" pitchFamily="49" charset="0"/>
              </a:rPr>
              <a:t>3</a:t>
            </a:r>
          </a:p>
        </p:txBody>
      </p:sp>
      <p:sp>
        <p:nvSpPr>
          <p:cNvPr id="233172" name="Rectangle 724"/>
          <p:cNvSpPr>
            <a:spLocks noChangeArrowheads="1"/>
          </p:cNvSpPr>
          <p:nvPr/>
        </p:nvSpPr>
        <p:spPr bwMode="auto">
          <a:xfrm>
            <a:off x="677863" y="5137150"/>
            <a:ext cx="352425" cy="40481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73" name="Rectangle 725"/>
          <p:cNvSpPr>
            <a:spLocks noChangeArrowheads="1"/>
          </p:cNvSpPr>
          <p:nvPr/>
        </p:nvSpPr>
        <p:spPr bwMode="auto">
          <a:xfrm>
            <a:off x="677863" y="4475163"/>
            <a:ext cx="352425" cy="4048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74" name="Rectangle 726"/>
          <p:cNvSpPr>
            <a:spLocks noChangeArrowheads="1"/>
          </p:cNvSpPr>
          <p:nvPr/>
        </p:nvSpPr>
        <p:spPr bwMode="auto">
          <a:xfrm>
            <a:off x="677863" y="3813175"/>
            <a:ext cx="352425" cy="40481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75" name="Line 727"/>
          <p:cNvSpPr>
            <a:spLocks noChangeShapeType="1"/>
          </p:cNvSpPr>
          <p:nvPr/>
        </p:nvSpPr>
        <p:spPr bwMode="auto">
          <a:xfrm>
            <a:off x="3749675" y="3505200"/>
            <a:ext cx="0" cy="3810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3176" name="Line 728"/>
          <p:cNvSpPr>
            <a:spLocks noChangeShapeType="1"/>
          </p:cNvSpPr>
          <p:nvPr/>
        </p:nvSpPr>
        <p:spPr bwMode="auto">
          <a:xfrm>
            <a:off x="3749675" y="3489325"/>
            <a:ext cx="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3177" name="Line 729"/>
          <p:cNvSpPr>
            <a:spLocks noChangeShapeType="1"/>
          </p:cNvSpPr>
          <p:nvPr/>
        </p:nvSpPr>
        <p:spPr bwMode="auto">
          <a:xfrm>
            <a:off x="3200400" y="3565525"/>
            <a:ext cx="328613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3178" name="Line 730"/>
          <p:cNvSpPr>
            <a:spLocks noChangeShapeType="1"/>
          </p:cNvSpPr>
          <p:nvPr/>
        </p:nvSpPr>
        <p:spPr bwMode="auto">
          <a:xfrm flipH="1">
            <a:off x="3886200" y="3565525"/>
            <a:ext cx="288925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3179" name="Rectangle 731"/>
          <p:cNvSpPr>
            <a:spLocks noChangeArrowheads="1"/>
          </p:cNvSpPr>
          <p:nvPr/>
        </p:nvSpPr>
        <p:spPr bwMode="auto">
          <a:xfrm>
            <a:off x="8848725" y="3813175"/>
            <a:ext cx="377825" cy="420688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80" name="Rectangle 732"/>
          <p:cNvSpPr>
            <a:spLocks noChangeArrowheads="1"/>
          </p:cNvSpPr>
          <p:nvPr/>
        </p:nvSpPr>
        <p:spPr bwMode="auto">
          <a:xfrm>
            <a:off x="8848725" y="4470400"/>
            <a:ext cx="377825" cy="420688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81" name="Rectangle 733"/>
          <p:cNvSpPr>
            <a:spLocks noChangeArrowheads="1"/>
          </p:cNvSpPr>
          <p:nvPr/>
        </p:nvSpPr>
        <p:spPr bwMode="auto">
          <a:xfrm>
            <a:off x="8848725" y="5784850"/>
            <a:ext cx="377825" cy="420688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82" name="Rectangle 734"/>
          <p:cNvSpPr>
            <a:spLocks noChangeArrowheads="1"/>
          </p:cNvSpPr>
          <p:nvPr/>
        </p:nvSpPr>
        <p:spPr bwMode="auto">
          <a:xfrm>
            <a:off x="8262938" y="5127625"/>
            <a:ext cx="377825" cy="420688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83" name="Rectangle 735"/>
          <p:cNvSpPr>
            <a:spLocks noChangeArrowheads="1"/>
          </p:cNvSpPr>
          <p:nvPr/>
        </p:nvSpPr>
        <p:spPr bwMode="auto">
          <a:xfrm>
            <a:off x="8262938" y="5784850"/>
            <a:ext cx="377825" cy="420688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84" name="Rectangle 736"/>
          <p:cNvSpPr>
            <a:spLocks noChangeArrowheads="1"/>
          </p:cNvSpPr>
          <p:nvPr/>
        </p:nvSpPr>
        <p:spPr bwMode="auto">
          <a:xfrm>
            <a:off x="5926138" y="3813175"/>
            <a:ext cx="377825" cy="420688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85" name="Rectangle 737"/>
          <p:cNvSpPr>
            <a:spLocks noChangeArrowheads="1"/>
          </p:cNvSpPr>
          <p:nvPr/>
        </p:nvSpPr>
        <p:spPr bwMode="auto">
          <a:xfrm>
            <a:off x="6510338" y="3813175"/>
            <a:ext cx="377825" cy="420688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86" name="Rectangle 738"/>
          <p:cNvSpPr>
            <a:spLocks noChangeArrowheads="1"/>
          </p:cNvSpPr>
          <p:nvPr/>
        </p:nvSpPr>
        <p:spPr bwMode="auto">
          <a:xfrm>
            <a:off x="7094538" y="3813175"/>
            <a:ext cx="377825" cy="420688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87" name="Rectangle 739"/>
          <p:cNvSpPr>
            <a:spLocks noChangeArrowheads="1"/>
          </p:cNvSpPr>
          <p:nvPr/>
        </p:nvSpPr>
        <p:spPr bwMode="auto">
          <a:xfrm>
            <a:off x="7678738" y="3813175"/>
            <a:ext cx="377825" cy="420688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88" name="Rectangle 740"/>
          <p:cNvSpPr>
            <a:spLocks noChangeArrowheads="1"/>
          </p:cNvSpPr>
          <p:nvPr/>
        </p:nvSpPr>
        <p:spPr bwMode="auto">
          <a:xfrm>
            <a:off x="5926138" y="4470400"/>
            <a:ext cx="377825" cy="420688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89" name="Rectangle 741"/>
          <p:cNvSpPr>
            <a:spLocks noChangeArrowheads="1"/>
          </p:cNvSpPr>
          <p:nvPr/>
        </p:nvSpPr>
        <p:spPr bwMode="auto">
          <a:xfrm>
            <a:off x="6510338" y="4470400"/>
            <a:ext cx="377825" cy="420688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90" name="Rectangle 742"/>
          <p:cNvSpPr>
            <a:spLocks noChangeArrowheads="1"/>
          </p:cNvSpPr>
          <p:nvPr/>
        </p:nvSpPr>
        <p:spPr bwMode="auto">
          <a:xfrm>
            <a:off x="7094538" y="4470400"/>
            <a:ext cx="377825" cy="420688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91" name="Rectangle 743"/>
          <p:cNvSpPr>
            <a:spLocks noChangeArrowheads="1"/>
          </p:cNvSpPr>
          <p:nvPr/>
        </p:nvSpPr>
        <p:spPr bwMode="auto">
          <a:xfrm>
            <a:off x="5926138" y="5127625"/>
            <a:ext cx="377825" cy="420688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92" name="Rectangle 744"/>
          <p:cNvSpPr>
            <a:spLocks noChangeArrowheads="1"/>
          </p:cNvSpPr>
          <p:nvPr/>
        </p:nvSpPr>
        <p:spPr bwMode="auto">
          <a:xfrm>
            <a:off x="6510338" y="5127625"/>
            <a:ext cx="377825" cy="420688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93" name="Rectangle 745"/>
          <p:cNvSpPr>
            <a:spLocks noChangeArrowheads="1"/>
          </p:cNvSpPr>
          <p:nvPr/>
        </p:nvSpPr>
        <p:spPr bwMode="auto">
          <a:xfrm>
            <a:off x="7094538" y="5127625"/>
            <a:ext cx="377825" cy="420688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94" name="Rectangle 746"/>
          <p:cNvSpPr>
            <a:spLocks noChangeArrowheads="1"/>
          </p:cNvSpPr>
          <p:nvPr/>
        </p:nvSpPr>
        <p:spPr bwMode="auto">
          <a:xfrm>
            <a:off x="6510338" y="5784850"/>
            <a:ext cx="377825" cy="420688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95" name="Rectangle 747"/>
          <p:cNvSpPr>
            <a:spLocks noChangeArrowheads="1"/>
          </p:cNvSpPr>
          <p:nvPr/>
        </p:nvSpPr>
        <p:spPr bwMode="auto">
          <a:xfrm>
            <a:off x="7094538" y="5784850"/>
            <a:ext cx="377825" cy="420688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96" name="Rectangle 748"/>
          <p:cNvSpPr>
            <a:spLocks noChangeArrowheads="1"/>
          </p:cNvSpPr>
          <p:nvPr/>
        </p:nvSpPr>
        <p:spPr bwMode="auto">
          <a:xfrm>
            <a:off x="7678738" y="5784850"/>
            <a:ext cx="377825" cy="420688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97" name="Rectangle 749"/>
          <p:cNvSpPr>
            <a:spLocks noChangeArrowheads="1"/>
          </p:cNvSpPr>
          <p:nvPr/>
        </p:nvSpPr>
        <p:spPr bwMode="auto">
          <a:xfrm>
            <a:off x="7735888" y="5214938"/>
            <a:ext cx="184150" cy="13017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98" name="Rectangle 750"/>
          <p:cNvSpPr>
            <a:spLocks noChangeArrowheads="1"/>
          </p:cNvSpPr>
          <p:nvPr/>
        </p:nvSpPr>
        <p:spPr bwMode="auto">
          <a:xfrm>
            <a:off x="7678738" y="5127625"/>
            <a:ext cx="377825" cy="420688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199" name="Rectangle 751"/>
          <p:cNvSpPr>
            <a:spLocks noChangeArrowheads="1"/>
          </p:cNvSpPr>
          <p:nvPr/>
        </p:nvSpPr>
        <p:spPr bwMode="auto">
          <a:xfrm>
            <a:off x="1252538" y="3813175"/>
            <a:ext cx="377825" cy="420688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200" name="Rectangle 752"/>
          <p:cNvSpPr>
            <a:spLocks noChangeArrowheads="1"/>
          </p:cNvSpPr>
          <p:nvPr/>
        </p:nvSpPr>
        <p:spPr bwMode="auto">
          <a:xfrm>
            <a:off x="1836738" y="3813175"/>
            <a:ext cx="377825" cy="420688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201" name="Rectangle 753"/>
          <p:cNvSpPr>
            <a:spLocks noChangeArrowheads="1"/>
          </p:cNvSpPr>
          <p:nvPr/>
        </p:nvSpPr>
        <p:spPr bwMode="auto">
          <a:xfrm>
            <a:off x="3005138" y="3813175"/>
            <a:ext cx="377825" cy="420688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202" name="Rectangle 754"/>
          <p:cNvSpPr>
            <a:spLocks noChangeArrowheads="1"/>
          </p:cNvSpPr>
          <p:nvPr/>
        </p:nvSpPr>
        <p:spPr bwMode="auto">
          <a:xfrm>
            <a:off x="5341938" y="3813175"/>
            <a:ext cx="377825" cy="420688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203" name="Rectangle 755"/>
          <p:cNvSpPr>
            <a:spLocks noChangeArrowheads="1"/>
          </p:cNvSpPr>
          <p:nvPr/>
        </p:nvSpPr>
        <p:spPr bwMode="auto">
          <a:xfrm>
            <a:off x="1836738" y="4470400"/>
            <a:ext cx="377825" cy="420688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204" name="Rectangle 756"/>
          <p:cNvSpPr>
            <a:spLocks noChangeArrowheads="1"/>
          </p:cNvSpPr>
          <p:nvPr/>
        </p:nvSpPr>
        <p:spPr bwMode="auto">
          <a:xfrm>
            <a:off x="3005138" y="4470400"/>
            <a:ext cx="377825" cy="420688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205" name="Rectangle 757"/>
          <p:cNvSpPr>
            <a:spLocks noChangeArrowheads="1"/>
          </p:cNvSpPr>
          <p:nvPr/>
        </p:nvSpPr>
        <p:spPr bwMode="auto">
          <a:xfrm>
            <a:off x="3589338" y="4470400"/>
            <a:ext cx="377825" cy="420688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206" name="Rectangle 758"/>
          <p:cNvSpPr>
            <a:spLocks noChangeArrowheads="1"/>
          </p:cNvSpPr>
          <p:nvPr/>
        </p:nvSpPr>
        <p:spPr bwMode="auto">
          <a:xfrm>
            <a:off x="4757738" y="4470400"/>
            <a:ext cx="377825" cy="420688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207" name="Rectangle 759"/>
          <p:cNvSpPr>
            <a:spLocks noChangeArrowheads="1"/>
          </p:cNvSpPr>
          <p:nvPr/>
        </p:nvSpPr>
        <p:spPr bwMode="auto">
          <a:xfrm>
            <a:off x="5341938" y="4470400"/>
            <a:ext cx="377825" cy="420688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208" name="Rectangle 760"/>
          <p:cNvSpPr>
            <a:spLocks noChangeArrowheads="1"/>
          </p:cNvSpPr>
          <p:nvPr/>
        </p:nvSpPr>
        <p:spPr bwMode="auto">
          <a:xfrm>
            <a:off x="1836738" y="5127625"/>
            <a:ext cx="377825" cy="420688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209" name="Rectangle 761"/>
          <p:cNvSpPr>
            <a:spLocks noChangeArrowheads="1"/>
          </p:cNvSpPr>
          <p:nvPr/>
        </p:nvSpPr>
        <p:spPr bwMode="auto">
          <a:xfrm>
            <a:off x="5341938" y="5127625"/>
            <a:ext cx="377825" cy="420688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210" name="Rectangle 762"/>
          <p:cNvSpPr>
            <a:spLocks noChangeArrowheads="1"/>
          </p:cNvSpPr>
          <p:nvPr/>
        </p:nvSpPr>
        <p:spPr bwMode="auto">
          <a:xfrm>
            <a:off x="3589338" y="5784850"/>
            <a:ext cx="377825" cy="420688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211" name="Rectangle 763"/>
          <p:cNvSpPr>
            <a:spLocks noChangeArrowheads="1"/>
          </p:cNvSpPr>
          <p:nvPr/>
        </p:nvSpPr>
        <p:spPr bwMode="auto">
          <a:xfrm>
            <a:off x="4757738" y="5784850"/>
            <a:ext cx="377825" cy="420688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212" name="Rectangle 764"/>
          <p:cNvSpPr>
            <a:spLocks noChangeArrowheads="1"/>
          </p:cNvSpPr>
          <p:nvPr/>
        </p:nvSpPr>
        <p:spPr bwMode="auto">
          <a:xfrm>
            <a:off x="5341938" y="5784850"/>
            <a:ext cx="377825" cy="420688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213" name="Rectangle 765"/>
          <p:cNvSpPr>
            <a:spLocks noChangeArrowheads="1"/>
          </p:cNvSpPr>
          <p:nvPr/>
        </p:nvSpPr>
        <p:spPr bwMode="auto">
          <a:xfrm>
            <a:off x="1319213" y="4546600"/>
            <a:ext cx="184150" cy="13017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214" name="Rectangle 766"/>
          <p:cNvSpPr>
            <a:spLocks noChangeArrowheads="1"/>
          </p:cNvSpPr>
          <p:nvPr/>
        </p:nvSpPr>
        <p:spPr bwMode="auto">
          <a:xfrm>
            <a:off x="4605338" y="2400300"/>
            <a:ext cx="987425" cy="538163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215" name="Rectangle 767"/>
          <p:cNvSpPr>
            <a:spLocks noChangeArrowheads="1"/>
          </p:cNvSpPr>
          <p:nvPr/>
        </p:nvSpPr>
        <p:spPr bwMode="auto">
          <a:xfrm>
            <a:off x="8548688" y="2411413"/>
            <a:ext cx="987425" cy="538162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216" name="Rectangle 768"/>
          <p:cNvSpPr>
            <a:spLocks noChangeArrowheads="1"/>
          </p:cNvSpPr>
          <p:nvPr/>
        </p:nvSpPr>
        <p:spPr bwMode="auto">
          <a:xfrm>
            <a:off x="1252538" y="4470400"/>
            <a:ext cx="377825" cy="420688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217" name="Rectangle 769"/>
          <p:cNvSpPr>
            <a:spLocks noChangeArrowheads="1"/>
          </p:cNvSpPr>
          <p:nvPr/>
        </p:nvSpPr>
        <p:spPr bwMode="auto">
          <a:xfrm>
            <a:off x="5592763" y="2400300"/>
            <a:ext cx="987425" cy="538163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218" name="Rectangle 770"/>
          <p:cNvSpPr>
            <a:spLocks noChangeArrowheads="1"/>
          </p:cNvSpPr>
          <p:nvPr/>
        </p:nvSpPr>
        <p:spPr bwMode="auto">
          <a:xfrm>
            <a:off x="8640763" y="1238250"/>
            <a:ext cx="2178050" cy="539115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>
              <a:alpha val="85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4" name="Picture 2"/>
          <p:cNvPicPr>
            <a:picLocks noChangeAspect="1" noChangeArrowheads="1"/>
          </p:cNvPicPr>
          <p:nvPr/>
        </p:nvPicPr>
        <p:blipFill>
          <a:blip r:embed="rId3" cstate="print"/>
          <a:srcRect t="7451"/>
          <a:stretch>
            <a:fillRect/>
          </a:stretch>
        </p:blipFill>
        <p:spPr bwMode="auto">
          <a:xfrm>
            <a:off x="381000" y="3048000"/>
            <a:ext cx="4567238" cy="31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3475" name="Rectangle 3"/>
          <p:cNvSpPr>
            <a:spLocks noGrp="1" noChangeArrowheads="1"/>
          </p:cNvSpPr>
          <p:nvPr>
            <p:ph type="title"/>
          </p:nvPr>
        </p:nvSpPr>
        <p:spPr>
          <a:xfrm>
            <a:off x="984250" y="120650"/>
            <a:ext cx="7467600" cy="914400"/>
          </a:xfrm>
        </p:spPr>
        <p:txBody>
          <a:bodyPr/>
          <a:lstStyle/>
          <a:p>
            <a:r>
              <a:rPr lang="en-US" sz="2800"/>
              <a:t>We Provided a Fast Address Computation Based on Simple Bit Manipulation</a:t>
            </a:r>
          </a:p>
        </p:txBody>
      </p:sp>
      <p:sp>
        <p:nvSpPr>
          <p:cNvPr id="23347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55600" y="1371600"/>
            <a:ext cx="4038600" cy="3048000"/>
          </a:xfrm>
          <a:noFill/>
        </p:spPr>
        <p:txBody>
          <a:bodyPr/>
          <a:lstStyle/>
          <a:p>
            <a:pPr algn="just"/>
            <a:r>
              <a:rPr lang="en-US" sz="2300"/>
              <a:t>Simple bit manipulations to convert row major to hierarchical Z-order</a:t>
            </a:r>
          </a:p>
        </p:txBody>
      </p:sp>
      <p:sp>
        <p:nvSpPr>
          <p:cNvPr id="233478" name="Text Box 6"/>
          <p:cNvSpPr txBox="1">
            <a:spLocks noChangeArrowheads="1"/>
          </p:cNvSpPr>
          <p:nvPr/>
        </p:nvSpPr>
        <p:spPr bwMode="auto">
          <a:xfrm>
            <a:off x="4000500" y="5638800"/>
            <a:ext cx="4016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eaLnBrk="1" hangingPunct="1"/>
            <a:r>
              <a:rPr lang="en-US" sz="2800" b="1">
                <a:solidFill>
                  <a:srgbClr xmlns:mc="http://schemas.openxmlformats.org/markup-compatibility/2006" xmlns:a14="http://schemas.microsoft.com/office/drawing/2010/main" val="FF3300" mc:Ignorable=""/>
                </a:solidFill>
                <a:effectLst>
                  <a:outerShdw blurRad="38100" dist="38100" dir="2700000" algn="tl">
                    <a:srgbClr xmlns:mc="http://schemas.openxmlformats.org/markup-compatibility/2006" xmlns:a14="http://schemas.microsoft.com/office/drawing/2010/main" val="C0C0C0" mc:Ignorable=""/>
                  </a:outerShdw>
                </a:effectLst>
              </a:rPr>
              <a:t>?</a:t>
            </a:r>
          </a:p>
        </p:txBody>
      </p:sp>
      <p:pic>
        <p:nvPicPr>
          <p:cNvPr id="233479" name="Picture 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xmlns:mc="http://schemas.openxmlformats.org/markup-compatibility/2006" xmlns:a14="http://schemas.microsoft.com/office/drawing/2010/main" val="FFFFFF" mc:Ignorable=""/>
              </a:clrFrom>
              <a:clrTo>
                <a:srgbClr xmlns:mc="http://schemas.openxmlformats.org/markup-compatibility/2006" xmlns:a14="http://schemas.microsoft.com/office/drawing/2010/main" val="FFFFFF" mc:Ignorable="">
                  <a:alpha val="0"/>
                </a:srgbClr>
              </a:clrTo>
            </a:clrChange>
          </a:blip>
          <a:srcRect l="2034" t="10114" r="41499" b="32248"/>
          <a:stretch>
            <a:fillRect/>
          </a:stretch>
        </p:blipFill>
        <p:spPr bwMode="auto">
          <a:xfrm>
            <a:off x="5181600" y="3048000"/>
            <a:ext cx="3276600" cy="282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3480" name="Rectangle 8"/>
          <p:cNvSpPr>
            <a:spLocks noChangeArrowheads="1"/>
          </p:cNvSpPr>
          <p:nvPr/>
        </p:nvSpPr>
        <p:spPr bwMode="auto">
          <a:xfrm>
            <a:off x="4749800" y="1371600"/>
            <a:ext cx="40386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just" eaLnBrk="1" hangingPunct="1">
              <a:spcBef>
                <a:spcPct val="20000"/>
              </a:spcBef>
              <a:buFontTx/>
              <a:buChar char="•"/>
            </a:pPr>
            <a:r>
              <a:rPr lang="en-US" sz="2300" b="1">
                <a:latin typeface="Helvetica" pitchFamily="34" charset="0"/>
              </a:rPr>
              <a:t>3D version (also nD): basic Z shape replaced by a connected pair of Z shapes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>
          <a:xfrm>
            <a:off x="946150" y="152400"/>
            <a:ext cx="7467600" cy="914400"/>
          </a:xfrm>
        </p:spPr>
        <p:txBody>
          <a:bodyPr/>
          <a:lstStyle/>
          <a:p>
            <a:r>
              <a:rPr lang="en-US" sz="2800"/>
              <a:t>Cache-Oblivious Data Layouts Scale Well Across Different Storage Blocking Factors</a:t>
            </a:r>
          </a:p>
        </p:txBody>
      </p:sp>
      <p:sp>
        <p:nvSpPr>
          <p:cNvPr id="2355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1600" y="1295400"/>
            <a:ext cx="3925888" cy="5105400"/>
          </a:xfrm>
        </p:spPr>
        <p:txBody>
          <a:bodyPr/>
          <a:lstStyle/>
          <a:p>
            <a:pPr>
              <a:buFontTx/>
              <a:buNone/>
            </a:pPr>
            <a:r>
              <a:rPr lang="en-US"/>
              <a:t/>
            </a:r>
            <a:br>
              <a:rPr lang="en-US"/>
            </a:br>
            <a:r>
              <a:rPr lang="en-US"/>
              <a:t>Formal analysis </a:t>
            </a:r>
            <a:br>
              <a:rPr lang="en-US"/>
            </a:br>
            <a:r>
              <a:rPr lang="en-US"/>
              <a:t>predicts performance </a:t>
            </a:r>
            <a:br>
              <a:rPr lang="en-US"/>
            </a:br>
            <a:r>
              <a:rPr lang="en-US"/>
              <a:t>and scalability</a:t>
            </a:r>
          </a:p>
          <a:p>
            <a:pPr>
              <a:buFontTx/>
              <a:buNone/>
            </a:pPr>
            <a:r>
              <a:rPr lang="en-US"/>
              <a:t/>
            </a:r>
            <a:br>
              <a:rPr lang="en-US"/>
            </a:br>
            <a:r>
              <a:rPr lang="en-US"/>
              <a:t>Performance improved </a:t>
            </a:r>
            <a:br>
              <a:rPr lang="en-US"/>
            </a:br>
            <a:r>
              <a:rPr lang="en-US"/>
              <a:t>by orders of magnitude</a:t>
            </a:r>
          </a:p>
          <a:p>
            <a:pPr>
              <a:buFontTx/>
              <a:buNone/>
            </a:pPr>
            <a:r>
              <a:rPr lang="en-US"/>
              <a:t/>
            </a:r>
            <a:br>
              <a:rPr lang="en-US"/>
            </a:br>
            <a:r>
              <a:rPr lang="en-US"/>
              <a:t>Independence of </a:t>
            </a:r>
            <a:br>
              <a:rPr lang="en-US"/>
            </a:br>
            <a:r>
              <a:rPr lang="en-US"/>
              <a:t>architecture </a:t>
            </a:r>
            <a:br>
              <a:rPr lang="en-US"/>
            </a:br>
            <a:r>
              <a:rPr lang="en-US"/>
              <a:t>and storage </a:t>
            </a:r>
            <a:br>
              <a:rPr lang="en-US"/>
            </a:br>
            <a:r>
              <a:rPr lang="en-US"/>
              <a:t>characteristics</a:t>
            </a:r>
          </a:p>
        </p:txBody>
      </p:sp>
      <p:graphicFrame>
        <p:nvGraphicFramePr>
          <p:cNvPr id="235524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5892800" y="1600200"/>
          <a:ext cx="2952750" cy="187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897" name="Chart" r:id="rId4" imgW="11791881" imgH="8553635" progId="Excel.Sheet.8">
                  <p:embed/>
                </p:oleObj>
              </mc:Choice>
              <mc:Fallback>
                <p:oleObj name="Chart" r:id="rId4" imgW="11791881" imgH="8553635" progId="Excel.Shee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750" t="14807" r="40218" b="7692"/>
                      <a:stretch>
                        <a:fillRect/>
                      </a:stretch>
                    </p:blipFill>
                    <p:spPr bwMode="auto">
                      <a:xfrm>
                        <a:off x="5892800" y="1600200"/>
                        <a:ext cx="2952750" cy="187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 mc:Ignorable="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25" name="Rectangle 5"/>
          <p:cNvSpPr>
            <a:spLocks noChangeArrowheads="1"/>
          </p:cNvSpPr>
          <p:nvPr/>
        </p:nvSpPr>
        <p:spPr bwMode="auto">
          <a:xfrm>
            <a:off x="5353050" y="1373188"/>
            <a:ext cx="1371600" cy="19034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35526" name="Object 6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3594100" y="1558925"/>
          <a:ext cx="2792413" cy="193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898" name="Chart" r:id="rId6" imgW="11791881" imgH="8553635" progId="Excel.Sheet.8">
                  <p:embed/>
                </p:oleObj>
              </mc:Choice>
              <mc:Fallback>
                <p:oleObj name="Chart" r:id="rId6" imgW="11791881" imgH="8553635" progId="Excel.Sheet.8">
                  <p:embed/>
                  <p:pic>
                    <p:nvPicPr>
                      <p:cNvPr id="0" name="Picture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546" t="13445" r="18056" b="7570"/>
                      <a:stretch>
                        <a:fillRect/>
                      </a:stretch>
                    </p:blipFill>
                    <p:spPr bwMode="auto">
                      <a:xfrm>
                        <a:off x="3594100" y="1558925"/>
                        <a:ext cx="2792413" cy="193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 mc:Ignorable="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27" name="Object 7"/>
          <p:cNvGraphicFramePr>
            <a:graphicFrameLocks noGrp="1" noChangeAspect="1"/>
          </p:cNvGraphicFramePr>
          <p:nvPr>
            <p:ph sz="half" idx="2"/>
          </p:nvPr>
        </p:nvGraphicFramePr>
        <p:xfrm>
          <a:off x="4876800" y="6019800"/>
          <a:ext cx="3171825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899" name="Chart" r:id="rId8" imgW="11791881" imgH="8896535" progId="Excel.Sheet.8">
                  <p:embed/>
                </p:oleObj>
              </mc:Choice>
              <mc:Fallback>
                <p:oleObj name="Chart" r:id="rId8" imgW="11791881" imgH="8896535" progId="Excel.Sheet.8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5328" t="15611" r="32042" b="80070"/>
                      <a:stretch>
                        <a:fillRect/>
                      </a:stretch>
                    </p:blipFill>
                    <p:spPr bwMode="auto">
                      <a:xfrm>
                        <a:off x="4876800" y="6019800"/>
                        <a:ext cx="3171825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28" name="Object 8"/>
          <p:cNvGraphicFramePr>
            <a:graphicFrameLocks noChangeAspect="1"/>
          </p:cNvGraphicFramePr>
          <p:nvPr/>
        </p:nvGraphicFramePr>
        <p:xfrm>
          <a:off x="3714750" y="3846513"/>
          <a:ext cx="2655888" cy="198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00" name="Chart" r:id="rId10" imgW="11791881" imgH="8896535" progId="Excel.Sheet.8">
                  <p:embed/>
                </p:oleObj>
              </mc:Choice>
              <mc:Fallback>
                <p:oleObj name="Chart" r:id="rId10" imgW="11791881" imgH="8896535" progId="Excel.Sheet.8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0945" r="24309" b="7469"/>
                      <a:stretch>
                        <a:fillRect/>
                      </a:stretch>
                    </p:blipFill>
                    <p:spPr bwMode="auto">
                      <a:xfrm>
                        <a:off x="3714750" y="3846513"/>
                        <a:ext cx="2655888" cy="1987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29" name="Object 9"/>
          <p:cNvGraphicFramePr>
            <a:graphicFrameLocks noChangeAspect="1"/>
          </p:cNvGraphicFramePr>
          <p:nvPr/>
        </p:nvGraphicFramePr>
        <p:xfrm>
          <a:off x="6289675" y="3848100"/>
          <a:ext cx="2649538" cy="200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01" name="Chart" r:id="rId12" imgW="11791881" imgH="8896535" progId="Excel.Sheet.8">
                  <p:embed/>
                </p:oleObj>
              </mc:Choice>
              <mc:Fallback>
                <p:oleObj name="Chart" r:id="rId12" imgW="11791881" imgH="8896535" progId="Excel.Sheet.8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211" t="11232" r="25394" b="9122"/>
                      <a:stretch>
                        <a:fillRect/>
                      </a:stretch>
                    </p:blipFill>
                    <p:spPr bwMode="auto">
                      <a:xfrm>
                        <a:off x="6289675" y="3848100"/>
                        <a:ext cx="2649538" cy="2000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30" name="Text Box 10"/>
          <p:cNvSpPr txBox="1">
            <a:spLocks noChangeArrowheads="1"/>
          </p:cNvSpPr>
          <p:nvPr/>
        </p:nvSpPr>
        <p:spPr bwMode="auto">
          <a:xfrm>
            <a:off x="4191000" y="3352800"/>
            <a:ext cx="11461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000"/>
              <a:t>subsampling rate</a:t>
            </a:r>
          </a:p>
        </p:txBody>
      </p:sp>
      <p:sp>
        <p:nvSpPr>
          <p:cNvPr id="235531" name="Text Box 11"/>
          <p:cNvSpPr txBox="1">
            <a:spLocks noChangeArrowheads="1"/>
          </p:cNvSpPr>
          <p:nvPr/>
        </p:nvSpPr>
        <p:spPr bwMode="auto">
          <a:xfrm>
            <a:off x="4254500" y="5746750"/>
            <a:ext cx="11461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000"/>
              <a:t>subsampling rate</a:t>
            </a:r>
          </a:p>
        </p:txBody>
      </p:sp>
      <p:sp>
        <p:nvSpPr>
          <p:cNvPr id="235532" name="Text Box 12"/>
          <p:cNvSpPr txBox="1">
            <a:spLocks noChangeArrowheads="1"/>
          </p:cNvSpPr>
          <p:nvPr/>
        </p:nvSpPr>
        <p:spPr bwMode="auto">
          <a:xfrm>
            <a:off x="6784975" y="3352800"/>
            <a:ext cx="11461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000"/>
              <a:t>subsampling rate</a:t>
            </a:r>
          </a:p>
        </p:txBody>
      </p:sp>
      <p:sp>
        <p:nvSpPr>
          <p:cNvPr id="235533" name="Text Box 13"/>
          <p:cNvSpPr txBox="1">
            <a:spLocks noChangeArrowheads="1"/>
          </p:cNvSpPr>
          <p:nvPr/>
        </p:nvSpPr>
        <p:spPr bwMode="auto">
          <a:xfrm>
            <a:off x="6848475" y="5746750"/>
            <a:ext cx="11461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000"/>
              <a:t>subsampling rate</a:t>
            </a:r>
          </a:p>
        </p:txBody>
      </p:sp>
      <p:sp>
        <p:nvSpPr>
          <p:cNvPr id="235534" name="Text Box 14"/>
          <p:cNvSpPr txBox="1">
            <a:spLocks noChangeArrowheads="1"/>
          </p:cNvSpPr>
          <p:nvPr/>
        </p:nvSpPr>
        <p:spPr bwMode="auto">
          <a:xfrm>
            <a:off x="4356100" y="1371600"/>
            <a:ext cx="17399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/>
              <a:t>32KB Disk Block Size</a:t>
            </a:r>
          </a:p>
        </p:txBody>
      </p:sp>
      <p:sp>
        <p:nvSpPr>
          <p:cNvPr id="235535" name="Text Box 15"/>
          <p:cNvSpPr txBox="1">
            <a:spLocks noChangeArrowheads="1"/>
          </p:cNvSpPr>
          <p:nvPr/>
        </p:nvSpPr>
        <p:spPr bwMode="auto">
          <a:xfrm>
            <a:off x="6934200" y="1371600"/>
            <a:ext cx="17399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/>
              <a:t>64KB Disk Block Size</a:t>
            </a:r>
          </a:p>
        </p:txBody>
      </p:sp>
      <p:sp>
        <p:nvSpPr>
          <p:cNvPr id="235536" name="Text Box 16"/>
          <p:cNvSpPr txBox="1">
            <a:spLocks noChangeArrowheads="1"/>
          </p:cNvSpPr>
          <p:nvPr/>
        </p:nvSpPr>
        <p:spPr bwMode="auto">
          <a:xfrm>
            <a:off x="4416425" y="3657600"/>
            <a:ext cx="17557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/>
              <a:t>Desktop Performance</a:t>
            </a:r>
          </a:p>
        </p:txBody>
      </p:sp>
      <p:sp>
        <p:nvSpPr>
          <p:cNvPr id="235537" name="Text Box 17"/>
          <p:cNvSpPr txBox="1">
            <a:spLocks noChangeArrowheads="1"/>
          </p:cNvSpPr>
          <p:nvPr/>
        </p:nvSpPr>
        <p:spPr bwMode="auto">
          <a:xfrm>
            <a:off x="7010400" y="3657600"/>
            <a:ext cx="16652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/>
              <a:t>Laptop Performance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We Demonstrated Performance and Scalability in a Variety of Applications</a:t>
            </a:r>
          </a:p>
        </p:txBody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7572" name="Picture 4">
            <a:hlinkClick r:id="rId3" action="ppaction://program"/>
          </p:cNvPr>
          <p:cNvPicPr>
            <a:picLocks noChangeAspect="1" noChangeArrowheads="1"/>
          </p:cNvPicPr>
          <p:nvPr/>
        </p:nvPicPr>
        <p:blipFill>
          <a:blip r:embed="rId4" cstate="print"/>
          <a:srcRect r="39352" b="54382"/>
          <a:stretch>
            <a:fillRect/>
          </a:stretch>
        </p:blipFill>
        <p:spPr bwMode="auto">
          <a:xfrm>
            <a:off x="3397250" y="3048000"/>
            <a:ext cx="291147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7573" name="Picture 5">
            <a:hlinkClick r:id="rId5" action="ppaction://program"/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6" cstate="print"/>
          <a:srcRect l="427"/>
          <a:stretch>
            <a:fillRect/>
          </a:stretch>
        </p:blipFill>
        <p:spPr>
          <a:xfrm>
            <a:off x="4343400" y="3387725"/>
            <a:ext cx="1112838" cy="455613"/>
          </a:xfrm>
          <a:ln/>
        </p:spPr>
      </p:pic>
      <p:pic>
        <p:nvPicPr>
          <p:cNvPr id="237574" name="Picture 6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xmlns:mc="http://schemas.openxmlformats.org/markup-compatibility/2006" xmlns:a14="http://schemas.microsoft.com/office/drawing/2010/main" val="FFFFFF" mc:Ignorable=""/>
              </a:clrFrom>
              <a:clrTo>
                <a:srgbClr xmlns:mc="http://schemas.openxmlformats.org/markup-compatibility/2006" xmlns:a14="http://schemas.microsoft.com/office/drawing/2010/main" val="FFFFFF" mc:Ignorable="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11650" y="3749675"/>
            <a:ext cx="190500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7575" name="Picture 7">
            <a:hlinkClick r:id="rId8" action="ppaction://program"/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xmlns:mc="http://schemas.openxmlformats.org/markup-compatibility/2006" xmlns:a14="http://schemas.microsoft.com/office/drawing/2010/main" val="FFFFFF" mc:Ignorable=""/>
              </a:clrFrom>
              <a:clrTo>
                <a:srgbClr xmlns:mc="http://schemas.openxmlformats.org/markup-compatibility/2006" xmlns:a14="http://schemas.microsoft.com/office/drawing/2010/main" val="FFFFFF" mc:Ignorable="">
                  <a:alpha val="0"/>
                </a:srgbClr>
              </a:clrTo>
            </a:clrChange>
            <a:lum bright="12000" contrast="24000"/>
          </a:blip>
          <a:srcRect/>
          <a:stretch>
            <a:fillRect/>
          </a:stretch>
        </p:blipFill>
        <p:spPr bwMode="auto">
          <a:xfrm>
            <a:off x="6877050" y="3048000"/>
            <a:ext cx="1909763" cy="254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7576" name="Picture 8">
            <a:hlinkClick r:id="rId10" action="ppaction://program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114925" y="1371600"/>
            <a:ext cx="3419475" cy="196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7577" name="Picture 9" descr="visus-bgl">
            <a:hlinkClick r:id="rId12" action="ppaction://program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33400" y="1371600"/>
            <a:ext cx="3116263" cy="2662238"/>
          </a:xfrm>
          <a:prstGeom prst="rect">
            <a:avLst/>
          </a:prstGeom>
          <a:noFill/>
        </p:spPr>
      </p:pic>
      <p:pic>
        <p:nvPicPr>
          <p:cNvPr id="237578" name="Picture 10">
            <a:hlinkClick r:id="rId14" action="ppaction://program"/>
          </p:cNvPr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xmlns:mc="http://schemas.openxmlformats.org/markup-compatibility/2006" xmlns:a14="http://schemas.microsoft.com/office/drawing/2010/main" val="000000" mc:Ignorable=""/>
              </a:clrFrom>
              <a:clrTo>
                <a:srgbClr xmlns:mc="http://schemas.openxmlformats.org/markup-compatibility/2006" xmlns:a14="http://schemas.microsoft.com/office/drawing/2010/main" val="000000" mc:Ignorable="">
                  <a:alpha val="0"/>
                </a:srgbClr>
              </a:clrTo>
            </a:clrChange>
          </a:blip>
          <a:srcRect l="192" t="7030" r="5312" b="10210"/>
          <a:stretch>
            <a:fillRect/>
          </a:stretch>
        </p:blipFill>
        <p:spPr bwMode="auto">
          <a:xfrm>
            <a:off x="273050" y="4268788"/>
            <a:ext cx="3502025" cy="191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7579" name="Picture 11">
            <a:hlinkClick r:id="rId16" action="ppaction://program"/>
          </p:cNvPr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xmlns:mc="http://schemas.openxmlformats.org/markup-compatibility/2006" xmlns:a14="http://schemas.microsoft.com/office/drawing/2010/main" val="1A334D" mc:Ignorable=""/>
              </a:clrFrom>
              <a:clrTo>
                <a:srgbClr xmlns:mc="http://schemas.openxmlformats.org/markup-compatibility/2006" xmlns:a14="http://schemas.microsoft.com/office/drawing/2010/main" val="1A334D" mc:Ignorable="">
                  <a:alpha val="0"/>
                </a:srgbClr>
              </a:clrTo>
            </a:clrChange>
          </a:blip>
          <a:srcRect l="18266" t="11484" r="2435" b="28127"/>
          <a:stretch>
            <a:fillRect/>
          </a:stretch>
        </p:blipFill>
        <p:spPr bwMode="auto">
          <a:xfrm>
            <a:off x="3517900" y="4465638"/>
            <a:ext cx="4643438" cy="220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3"/>
          <p:cNvGrpSpPr>
            <a:grpSpLocks/>
          </p:cNvGrpSpPr>
          <p:nvPr/>
        </p:nvGrpSpPr>
        <p:grpSpPr bwMode="auto">
          <a:xfrm>
            <a:off x="8405813" y="3810000"/>
            <a:ext cx="357187" cy="685800"/>
            <a:chOff x="5199" y="2460"/>
            <a:chExt cx="414" cy="199"/>
          </a:xfrm>
        </p:grpSpPr>
        <p:sp>
          <p:nvSpPr>
            <p:cNvPr id="251964" name="Line 60"/>
            <p:cNvSpPr>
              <a:spLocks noChangeShapeType="1"/>
            </p:cNvSpPr>
            <p:nvPr/>
          </p:nvSpPr>
          <p:spPr bwMode="auto">
            <a:xfrm flipH="1">
              <a:off x="5199" y="2460"/>
              <a:ext cx="133" cy="1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51965" name="Line 61"/>
            <p:cNvSpPr>
              <a:spLocks noChangeShapeType="1"/>
            </p:cNvSpPr>
            <p:nvPr/>
          </p:nvSpPr>
          <p:spPr bwMode="auto">
            <a:xfrm flipH="1">
              <a:off x="5315" y="2460"/>
              <a:ext cx="50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51966" name="Line 62"/>
            <p:cNvSpPr>
              <a:spLocks noChangeShapeType="1"/>
            </p:cNvSpPr>
            <p:nvPr/>
          </p:nvSpPr>
          <p:spPr bwMode="auto">
            <a:xfrm>
              <a:off x="5406" y="2460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51971" name="Line 67"/>
            <p:cNvSpPr>
              <a:spLocks noChangeShapeType="1"/>
            </p:cNvSpPr>
            <p:nvPr/>
          </p:nvSpPr>
          <p:spPr bwMode="auto">
            <a:xfrm>
              <a:off x="5480" y="2460"/>
              <a:ext cx="133" cy="1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51972" name="Line 68"/>
            <p:cNvSpPr>
              <a:spLocks noChangeShapeType="1"/>
            </p:cNvSpPr>
            <p:nvPr/>
          </p:nvSpPr>
          <p:spPr bwMode="auto">
            <a:xfrm>
              <a:off x="5447" y="2460"/>
              <a:ext cx="50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74"/>
          <p:cNvGrpSpPr>
            <a:grpSpLocks/>
          </p:cNvGrpSpPr>
          <p:nvPr/>
        </p:nvGrpSpPr>
        <p:grpSpPr bwMode="auto">
          <a:xfrm>
            <a:off x="7010400" y="3810000"/>
            <a:ext cx="357188" cy="685800"/>
            <a:chOff x="5199" y="2460"/>
            <a:chExt cx="414" cy="199"/>
          </a:xfrm>
        </p:grpSpPr>
        <p:sp>
          <p:nvSpPr>
            <p:cNvPr id="251979" name="Line 75"/>
            <p:cNvSpPr>
              <a:spLocks noChangeShapeType="1"/>
            </p:cNvSpPr>
            <p:nvPr/>
          </p:nvSpPr>
          <p:spPr bwMode="auto">
            <a:xfrm flipH="1">
              <a:off x="5199" y="2460"/>
              <a:ext cx="133" cy="1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51980" name="Line 76"/>
            <p:cNvSpPr>
              <a:spLocks noChangeShapeType="1"/>
            </p:cNvSpPr>
            <p:nvPr/>
          </p:nvSpPr>
          <p:spPr bwMode="auto">
            <a:xfrm flipH="1">
              <a:off x="5315" y="2460"/>
              <a:ext cx="50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51981" name="Line 77"/>
            <p:cNvSpPr>
              <a:spLocks noChangeShapeType="1"/>
            </p:cNvSpPr>
            <p:nvPr/>
          </p:nvSpPr>
          <p:spPr bwMode="auto">
            <a:xfrm>
              <a:off x="5406" y="2460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51982" name="Line 78"/>
            <p:cNvSpPr>
              <a:spLocks noChangeShapeType="1"/>
            </p:cNvSpPr>
            <p:nvPr/>
          </p:nvSpPr>
          <p:spPr bwMode="auto">
            <a:xfrm>
              <a:off x="5480" y="2460"/>
              <a:ext cx="133" cy="1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51983" name="Line 79"/>
            <p:cNvSpPr>
              <a:spLocks noChangeShapeType="1"/>
            </p:cNvSpPr>
            <p:nvPr/>
          </p:nvSpPr>
          <p:spPr bwMode="auto">
            <a:xfrm>
              <a:off x="5447" y="2460"/>
              <a:ext cx="50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80"/>
          <p:cNvGrpSpPr>
            <a:grpSpLocks/>
          </p:cNvGrpSpPr>
          <p:nvPr/>
        </p:nvGrpSpPr>
        <p:grpSpPr bwMode="auto">
          <a:xfrm>
            <a:off x="7475538" y="3810000"/>
            <a:ext cx="357187" cy="685800"/>
            <a:chOff x="5199" y="2460"/>
            <a:chExt cx="414" cy="199"/>
          </a:xfrm>
        </p:grpSpPr>
        <p:sp>
          <p:nvSpPr>
            <p:cNvPr id="251985" name="Line 81"/>
            <p:cNvSpPr>
              <a:spLocks noChangeShapeType="1"/>
            </p:cNvSpPr>
            <p:nvPr/>
          </p:nvSpPr>
          <p:spPr bwMode="auto">
            <a:xfrm flipH="1">
              <a:off x="5199" y="2460"/>
              <a:ext cx="133" cy="1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51986" name="Line 82"/>
            <p:cNvSpPr>
              <a:spLocks noChangeShapeType="1"/>
            </p:cNvSpPr>
            <p:nvPr/>
          </p:nvSpPr>
          <p:spPr bwMode="auto">
            <a:xfrm flipH="1">
              <a:off x="5315" y="2460"/>
              <a:ext cx="50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51987" name="Line 83"/>
            <p:cNvSpPr>
              <a:spLocks noChangeShapeType="1"/>
            </p:cNvSpPr>
            <p:nvPr/>
          </p:nvSpPr>
          <p:spPr bwMode="auto">
            <a:xfrm>
              <a:off x="5406" y="2460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51988" name="Line 84"/>
            <p:cNvSpPr>
              <a:spLocks noChangeShapeType="1"/>
            </p:cNvSpPr>
            <p:nvPr/>
          </p:nvSpPr>
          <p:spPr bwMode="auto">
            <a:xfrm>
              <a:off x="5480" y="2460"/>
              <a:ext cx="133" cy="1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51989" name="Line 85"/>
            <p:cNvSpPr>
              <a:spLocks noChangeShapeType="1"/>
            </p:cNvSpPr>
            <p:nvPr/>
          </p:nvSpPr>
          <p:spPr bwMode="auto">
            <a:xfrm>
              <a:off x="5447" y="2460"/>
              <a:ext cx="50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86"/>
          <p:cNvGrpSpPr>
            <a:grpSpLocks/>
          </p:cNvGrpSpPr>
          <p:nvPr/>
        </p:nvGrpSpPr>
        <p:grpSpPr bwMode="auto">
          <a:xfrm>
            <a:off x="7940675" y="3810000"/>
            <a:ext cx="357188" cy="685800"/>
            <a:chOff x="5199" y="2460"/>
            <a:chExt cx="414" cy="199"/>
          </a:xfrm>
        </p:grpSpPr>
        <p:sp>
          <p:nvSpPr>
            <p:cNvPr id="251991" name="Line 87"/>
            <p:cNvSpPr>
              <a:spLocks noChangeShapeType="1"/>
            </p:cNvSpPr>
            <p:nvPr/>
          </p:nvSpPr>
          <p:spPr bwMode="auto">
            <a:xfrm flipH="1">
              <a:off x="5199" y="2460"/>
              <a:ext cx="133" cy="1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51992" name="Line 88"/>
            <p:cNvSpPr>
              <a:spLocks noChangeShapeType="1"/>
            </p:cNvSpPr>
            <p:nvPr/>
          </p:nvSpPr>
          <p:spPr bwMode="auto">
            <a:xfrm flipH="1">
              <a:off x="5315" y="2460"/>
              <a:ext cx="50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51993" name="Line 89"/>
            <p:cNvSpPr>
              <a:spLocks noChangeShapeType="1"/>
            </p:cNvSpPr>
            <p:nvPr/>
          </p:nvSpPr>
          <p:spPr bwMode="auto">
            <a:xfrm>
              <a:off x="5406" y="2460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51994" name="Line 90"/>
            <p:cNvSpPr>
              <a:spLocks noChangeShapeType="1"/>
            </p:cNvSpPr>
            <p:nvPr/>
          </p:nvSpPr>
          <p:spPr bwMode="auto">
            <a:xfrm>
              <a:off x="5480" y="2460"/>
              <a:ext cx="133" cy="1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51995" name="Line 91"/>
            <p:cNvSpPr>
              <a:spLocks noChangeShapeType="1"/>
            </p:cNvSpPr>
            <p:nvPr/>
          </p:nvSpPr>
          <p:spPr bwMode="auto">
            <a:xfrm>
              <a:off x="5447" y="2460"/>
              <a:ext cx="50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1996" name="Rectangle 92"/>
          <p:cNvSpPr>
            <a:spLocks noChangeArrowheads="1"/>
          </p:cNvSpPr>
          <p:nvPr/>
        </p:nvSpPr>
        <p:spPr bwMode="auto">
          <a:xfrm>
            <a:off x="6781800" y="3810000"/>
            <a:ext cx="2362200" cy="685800"/>
          </a:xfrm>
          <a:prstGeom prst="rect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47"/>
          <p:cNvGrpSpPr>
            <a:grpSpLocks/>
          </p:cNvGrpSpPr>
          <p:nvPr/>
        </p:nvGrpSpPr>
        <p:grpSpPr bwMode="auto">
          <a:xfrm>
            <a:off x="5105400" y="4876800"/>
            <a:ext cx="2209800" cy="1066800"/>
            <a:chOff x="4224" y="2016"/>
            <a:chExt cx="1392" cy="672"/>
          </a:xfrm>
        </p:grpSpPr>
        <p:sp>
          <p:nvSpPr>
            <p:cNvPr id="251952" name="Line 48"/>
            <p:cNvSpPr>
              <a:spLocks noChangeShapeType="1"/>
            </p:cNvSpPr>
            <p:nvPr/>
          </p:nvSpPr>
          <p:spPr bwMode="auto">
            <a:xfrm flipH="1">
              <a:off x="4320" y="2016"/>
              <a:ext cx="384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51953" name="Line 49"/>
            <p:cNvSpPr>
              <a:spLocks noChangeShapeType="1"/>
            </p:cNvSpPr>
            <p:nvPr/>
          </p:nvSpPr>
          <p:spPr bwMode="auto">
            <a:xfrm flipH="1">
              <a:off x="4656" y="2016"/>
              <a:ext cx="144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51954" name="Line 50"/>
            <p:cNvSpPr>
              <a:spLocks noChangeShapeType="1"/>
            </p:cNvSpPr>
            <p:nvPr/>
          </p:nvSpPr>
          <p:spPr bwMode="auto">
            <a:xfrm>
              <a:off x="4920" y="2016"/>
              <a:ext cx="0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51955" name="Oval 51"/>
            <p:cNvSpPr>
              <a:spLocks noChangeArrowheads="1"/>
            </p:cNvSpPr>
            <p:nvPr/>
          </p:nvSpPr>
          <p:spPr bwMode="auto">
            <a:xfrm>
              <a:off x="4800" y="2448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1956" name="Oval 52"/>
            <p:cNvSpPr>
              <a:spLocks noChangeArrowheads="1"/>
            </p:cNvSpPr>
            <p:nvPr/>
          </p:nvSpPr>
          <p:spPr bwMode="auto">
            <a:xfrm>
              <a:off x="4224" y="2448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1957" name="Oval 53"/>
            <p:cNvSpPr>
              <a:spLocks noChangeArrowheads="1"/>
            </p:cNvSpPr>
            <p:nvPr/>
          </p:nvSpPr>
          <p:spPr bwMode="auto">
            <a:xfrm>
              <a:off x="4512" y="2448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" name="Group 54"/>
            <p:cNvGrpSpPr>
              <a:grpSpLocks/>
            </p:cNvGrpSpPr>
            <p:nvPr/>
          </p:nvGrpSpPr>
          <p:grpSpPr bwMode="auto">
            <a:xfrm flipH="1">
              <a:off x="5040" y="2016"/>
              <a:ext cx="576" cy="672"/>
              <a:chOff x="4320" y="2112"/>
              <a:chExt cx="576" cy="672"/>
            </a:xfrm>
          </p:grpSpPr>
          <p:sp>
            <p:nvSpPr>
              <p:cNvPr id="251959" name="Line 55"/>
              <p:cNvSpPr>
                <a:spLocks noChangeShapeType="1"/>
              </p:cNvSpPr>
              <p:nvPr/>
            </p:nvSpPr>
            <p:spPr bwMode="auto">
              <a:xfrm flipH="1">
                <a:off x="4416" y="2112"/>
                <a:ext cx="384" cy="5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1960" name="Line 56"/>
              <p:cNvSpPr>
                <a:spLocks noChangeShapeType="1"/>
              </p:cNvSpPr>
              <p:nvPr/>
            </p:nvSpPr>
            <p:spPr bwMode="auto">
              <a:xfrm flipH="1">
                <a:off x="4752" y="2112"/>
                <a:ext cx="144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1961" name="Oval 57"/>
              <p:cNvSpPr>
                <a:spLocks noChangeArrowheads="1"/>
              </p:cNvSpPr>
              <p:nvPr/>
            </p:nvSpPr>
            <p:spPr bwMode="auto">
              <a:xfrm>
                <a:off x="4320" y="2544"/>
                <a:ext cx="240" cy="24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1962" name="Oval 58"/>
              <p:cNvSpPr>
                <a:spLocks noChangeArrowheads="1"/>
              </p:cNvSpPr>
              <p:nvPr/>
            </p:nvSpPr>
            <p:spPr bwMode="auto">
              <a:xfrm>
                <a:off x="4608" y="2544"/>
                <a:ext cx="240" cy="24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51936" name="Line 32"/>
          <p:cNvSpPr>
            <a:spLocks noChangeShapeType="1"/>
          </p:cNvSpPr>
          <p:nvPr/>
        </p:nvSpPr>
        <p:spPr bwMode="auto">
          <a:xfrm flipH="1">
            <a:off x="6705600" y="2895600"/>
            <a:ext cx="6096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We Are Moving Towards a Distributed</a:t>
            </a:r>
            <a:br>
              <a:rPr lang="en-US" sz="2800"/>
            </a:br>
            <a:r>
              <a:rPr lang="en-US" sz="2800"/>
              <a:t> Storage and Processing Environment</a:t>
            </a:r>
          </a:p>
        </p:txBody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9388"/>
            <a:ext cx="8458200" cy="4799012"/>
          </a:xfrm>
        </p:spPr>
        <p:txBody>
          <a:bodyPr/>
          <a:lstStyle/>
          <a:p>
            <a:r>
              <a:rPr lang="en-US"/>
              <a:t>Distributed storage</a:t>
            </a:r>
          </a:p>
          <a:p>
            <a:r>
              <a:rPr lang="en-US"/>
              <a:t>Data redundancy</a:t>
            </a:r>
          </a:p>
          <a:p>
            <a:r>
              <a:rPr lang="en-US"/>
              <a:t>Security</a:t>
            </a:r>
          </a:p>
          <a:p>
            <a:r>
              <a:rPr lang="en-US"/>
              <a:t>Heterogeneous collaborative</a:t>
            </a:r>
            <a:br>
              <a:rPr lang="en-US"/>
            </a:br>
            <a:r>
              <a:rPr lang="en-US"/>
              <a:t>infrastructure</a:t>
            </a:r>
          </a:p>
          <a:p>
            <a:r>
              <a:rPr lang="en-US"/>
              <a:t>Multi-scale collaborative </a:t>
            </a:r>
            <a:br>
              <a:rPr lang="en-US"/>
            </a:br>
            <a:r>
              <a:rPr lang="en-US"/>
              <a:t>interfaces accessing shared </a:t>
            </a:r>
            <a:br>
              <a:rPr lang="en-US"/>
            </a:br>
            <a:r>
              <a:rPr lang="en-US"/>
              <a:t>data sources:</a:t>
            </a:r>
          </a:p>
          <a:p>
            <a:pPr lvl="1"/>
            <a:r>
              <a:rPr lang="en-US" sz="2400" b="0"/>
              <a:t>data collection and validation</a:t>
            </a:r>
          </a:p>
          <a:p>
            <a:pPr lvl="1"/>
            <a:r>
              <a:rPr lang="en-US" sz="2400" b="0"/>
              <a:t>interactive analytics</a:t>
            </a:r>
          </a:p>
          <a:p>
            <a:pPr lvl="1"/>
            <a:r>
              <a:rPr lang="en-US" sz="2400" b="0"/>
              <a:t>decision making</a:t>
            </a:r>
          </a:p>
          <a:p>
            <a:pPr lvl="1"/>
            <a:endParaRPr lang="en-US" sz="2400" b="0"/>
          </a:p>
        </p:txBody>
      </p:sp>
      <p:sp>
        <p:nvSpPr>
          <p:cNvPr id="251975" name="AutoShape 71"/>
          <p:cNvSpPr>
            <a:spLocks noChangeArrowheads="1"/>
          </p:cNvSpPr>
          <p:nvPr/>
        </p:nvSpPr>
        <p:spPr bwMode="auto">
          <a:xfrm>
            <a:off x="5334000" y="3657600"/>
            <a:ext cx="1600200" cy="12954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51934" name="Picture 30" descr="ViSUS_LDRD_2003_report_Page_4_Image_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3749675"/>
            <a:ext cx="1447800" cy="108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1937" name="Line 33"/>
          <p:cNvSpPr>
            <a:spLocks noChangeShapeType="1"/>
          </p:cNvSpPr>
          <p:nvPr/>
        </p:nvSpPr>
        <p:spPr bwMode="auto">
          <a:xfrm flipH="1">
            <a:off x="7239000" y="2895600"/>
            <a:ext cx="2286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1938" name="Line 34"/>
          <p:cNvSpPr>
            <a:spLocks noChangeShapeType="1"/>
          </p:cNvSpPr>
          <p:nvPr/>
        </p:nvSpPr>
        <p:spPr bwMode="auto">
          <a:xfrm>
            <a:off x="7658100" y="28956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1942" name="Oval 38"/>
          <p:cNvSpPr>
            <a:spLocks noChangeArrowheads="1"/>
          </p:cNvSpPr>
          <p:nvPr/>
        </p:nvSpPr>
        <p:spPr bwMode="auto">
          <a:xfrm>
            <a:off x="7467600" y="3581400"/>
            <a:ext cx="3810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1944" name="Oval 40"/>
          <p:cNvSpPr>
            <a:spLocks noChangeArrowheads="1"/>
          </p:cNvSpPr>
          <p:nvPr/>
        </p:nvSpPr>
        <p:spPr bwMode="auto">
          <a:xfrm>
            <a:off x="7010400" y="3581400"/>
            <a:ext cx="3810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" name="Group 45"/>
          <p:cNvGrpSpPr>
            <a:grpSpLocks/>
          </p:cNvGrpSpPr>
          <p:nvPr/>
        </p:nvGrpSpPr>
        <p:grpSpPr bwMode="auto">
          <a:xfrm flipH="1">
            <a:off x="7848600" y="2895600"/>
            <a:ext cx="914400" cy="1066800"/>
            <a:chOff x="4320" y="2112"/>
            <a:chExt cx="576" cy="672"/>
          </a:xfrm>
        </p:grpSpPr>
        <p:sp>
          <p:nvSpPr>
            <p:cNvPr id="251945" name="Line 41"/>
            <p:cNvSpPr>
              <a:spLocks noChangeShapeType="1"/>
            </p:cNvSpPr>
            <p:nvPr/>
          </p:nvSpPr>
          <p:spPr bwMode="auto">
            <a:xfrm flipH="1">
              <a:off x="4416" y="2112"/>
              <a:ext cx="384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51946" name="Line 42"/>
            <p:cNvSpPr>
              <a:spLocks noChangeShapeType="1"/>
            </p:cNvSpPr>
            <p:nvPr/>
          </p:nvSpPr>
          <p:spPr bwMode="auto">
            <a:xfrm flipH="1">
              <a:off x="4752" y="2112"/>
              <a:ext cx="144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51947" name="Oval 43"/>
            <p:cNvSpPr>
              <a:spLocks noChangeArrowheads="1"/>
            </p:cNvSpPr>
            <p:nvPr/>
          </p:nvSpPr>
          <p:spPr bwMode="auto">
            <a:xfrm>
              <a:off x="4320" y="2544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1948" name="Oval 44"/>
            <p:cNvSpPr>
              <a:spLocks noChangeArrowheads="1"/>
            </p:cNvSpPr>
            <p:nvPr/>
          </p:nvSpPr>
          <p:spPr bwMode="auto">
            <a:xfrm>
              <a:off x="4608" y="2544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1976" name="AutoShape 72"/>
          <p:cNvSpPr>
            <a:spLocks noChangeArrowheads="1"/>
          </p:cNvSpPr>
          <p:nvPr/>
        </p:nvSpPr>
        <p:spPr bwMode="auto">
          <a:xfrm>
            <a:off x="6934200" y="5486400"/>
            <a:ext cx="762000" cy="92551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51929" name="Picture 2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xmlns:mc="http://schemas.openxmlformats.org/markup-compatibility/2006" xmlns:a14="http://schemas.microsoft.com/office/drawing/2010/main" val="FFFFFF" mc:Ignorable=""/>
              </a:clrFrom>
              <a:clrTo>
                <a:srgbClr xmlns:mc="http://schemas.openxmlformats.org/markup-compatibility/2006" xmlns:a14="http://schemas.microsoft.com/office/drawing/2010/main" val="FFFFFF" mc:Ignorable="">
                  <a:alpha val="0"/>
                </a:srgbClr>
              </a:clrTo>
            </a:clrChange>
            <a:lum bright="12000" contrast="24000"/>
          </a:blip>
          <a:srcRect/>
          <a:stretch>
            <a:fillRect/>
          </a:stretch>
        </p:blipFill>
        <p:spPr bwMode="auto">
          <a:xfrm>
            <a:off x="7010400" y="5410200"/>
            <a:ext cx="685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1997" name="AutoShape 93"/>
          <p:cNvSpPr>
            <a:spLocks noChangeArrowheads="1"/>
          </p:cNvSpPr>
          <p:nvPr/>
        </p:nvSpPr>
        <p:spPr bwMode="auto">
          <a:xfrm>
            <a:off x="6437313" y="1373188"/>
            <a:ext cx="2170112" cy="175101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51928" name="Picture 24" descr="visus-bgl">
            <a:hlinkClick r:id="rId5" action="ppaction://program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08763" y="1466850"/>
            <a:ext cx="1828800" cy="1562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	</a:t>
            </a:r>
          </a:p>
        </p:txBody>
      </p:sp>
      <p:sp>
        <p:nvSpPr>
          <p:cNvPr id="256004" name="Rectangle 4"/>
          <p:cNvSpPr>
            <a:spLocks noChangeArrowheads="1"/>
          </p:cNvSpPr>
          <p:nvPr/>
        </p:nvSpPr>
        <p:spPr bwMode="auto">
          <a:xfrm>
            <a:off x="292100" y="168913"/>
            <a:ext cx="8763000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n-US" sz="2800" b="1" dirty="0" smtClean="0">
                <a:solidFill>
                  <a:schemeClr val="tx2"/>
                </a:solidFill>
                <a:latin typeface="Helvetica" pitchFamily="34" charset="0"/>
              </a:rPr>
              <a:t>We Address the Need </a:t>
            </a:r>
            <a:r>
              <a:rPr lang="en-US" sz="2800" b="1" dirty="0" smtClean="0">
                <a:solidFill>
                  <a:schemeClr val="tx2"/>
                </a:solidFill>
                <a:latin typeface="Helvetica" pitchFamily="34" charset="0"/>
              </a:rPr>
              <a:t>for </a:t>
            </a:r>
            <a:br>
              <a:rPr lang="en-US" sz="2800" b="1" dirty="0" smtClean="0">
                <a:solidFill>
                  <a:schemeClr val="tx2"/>
                </a:solidFill>
                <a:latin typeface="Helvetica" pitchFamily="34" charset="0"/>
              </a:rPr>
            </a:br>
            <a:r>
              <a:rPr lang="en-US" sz="2800" b="1" dirty="0" smtClean="0">
                <a:solidFill>
                  <a:schemeClr val="tx2"/>
                </a:solidFill>
                <a:latin typeface="Helvetica" pitchFamily="34" charset="0"/>
              </a:rPr>
              <a:t>Scalable Algorithms and Infrastructures</a:t>
            </a:r>
            <a:endParaRPr lang="en-US" sz="2800" b="1" dirty="0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256006" name="Rectangle 6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 smtClean="0"/>
              <a:t>Data formats that minimize I/O and memory transfer for most frequent operations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New </a:t>
            </a:r>
            <a:r>
              <a:rPr lang="en-US" dirty="0"/>
              <a:t>algorithms and data structures for management of large collections of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time </a:t>
            </a:r>
            <a:r>
              <a:rPr lang="en-US" dirty="0"/>
              <a:t>dependent </a:t>
            </a:r>
            <a:r>
              <a:rPr lang="en-US" dirty="0" smtClean="0"/>
              <a:t>information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New theoretical models that predict the behavior of modern architectures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New algorithms that are “intrinsically scalable” with respect to: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Processing capabilities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Diversity of hardware available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Locality of data</a:t>
            </a:r>
            <a:endParaRPr lang="en-US" dirty="0"/>
          </a:p>
          <a:p>
            <a:pPr>
              <a:lnSpc>
                <a:spcPct val="80000"/>
              </a:lnSpc>
            </a:pPr>
            <a:r>
              <a:rPr lang="en-US" dirty="0" smtClean="0"/>
              <a:t>Can </a:t>
            </a:r>
            <a:r>
              <a:rPr lang="en-US" dirty="0"/>
              <a:t>benefit a variety of </a:t>
            </a:r>
            <a:r>
              <a:rPr lang="en-US" dirty="0" smtClean="0"/>
              <a:t>tools</a:t>
            </a:r>
            <a:endParaRPr lang="en-US" dirty="0"/>
          </a:p>
          <a:p>
            <a:pPr>
              <a:lnSpc>
                <a:spcPct val="80000"/>
              </a:lnSpc>
            </a:pPr>
            <a:r>
              <a:rPr lang="en-US" dirty="0"/>
              <a:t>Scalable system </a:t>
            </a:r>
            <a:r>
              <a:rPr lang="en-US" dirty="0" smtClean="0"/>
              <a:t>infrastructures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We provide real-time access to large scale </a:t>
            </a:r>
            <a:br>
              <a:rPr lang="en-US" sz="2800"/>
            </a:br>
            <a:r>
              <a:rPr lang="en-US" sz="2800"/>
              <a:t>time dependent data and sensory data</a:t>
            </a:r>
          </a:p>
        </p:txBody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8839200" cy="5105400"/>
          </a:xfrm>
        </p:spPr>
        <p:txBody>
          <a:bodyPr/>
          <a:lstStyle/>
          <a:p>
            <a:r>
              <a:rPr lang="en-US"/>
              <a:t>Blue Marble Earth (next generation) provided by NASA:</a:t>
            </a:r>
          </a:p>
          <a:p>
            <a:pPr lvl="1"/>
            <a:r>
              <a:rPr lang="en-US"/>
              <a:t>Twelve months in 2004 (11GB per month)</a:t>
            </a:r>
          </a:p>
          <a:p>
            <a:pPr lvl="1"/>
            <a:r>
              <a:rPr lang="en-US"/>
              <a:t>Resolution: 86400 x 43200 pixels (500 meters per pixel)</a:t>
            </a:r>
          </a:p>
          <a:p>
            <a:r>
              <a:rPr lang="en-US"/>
              <a:t>Lightning events from distributed sensing devices over Central Europe (Blitzortung.org)</a:t>
            </a:r>
          </a:p>
        </p:txBody>
      </p:sp>
      <p:pic>
        <p:nvPicPr>
          <p:cNvPr id="217092" name="Picture 4" descr="series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250" y="3835400"/>
            <a:ext cx="5484813" cy="274320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265488" y="3373438"/>
            <a:ext cx="5143500" cy="2193925"/>
            <a:chOff x="2057" y="2087"/>
            <a:chExt cx="3240" cy="1382"/>
          </a:xfrm>
        </p:grpSpPr>
        <p:sp>
          <p:nvSpPr>
            <p:cNvPr id="217094" name="Rectangle 6"/>
            <p:cNvSpPr>
              <a:spLocks noChangeArrowheads="1"/>
            </p:cNvSpPr>
            <p:nvPr/>
          </p:nvSpPr>
          <p:spPr bwMode="auto">
            <a:xfrm>
              <a:off x="2057" y="2649"/>
              <a:ext cx="345" cy="259"/>
            </a:xfrm>
            <a:prstGeom prst="rect">
              <a:avLst/>
            </a:prstGeom>
            <a:noFill/>
            <a:ln w="19050">
              <a:solidFill>
                <a:srgbClr xmlns:mc="http://schemas.openxmlformats.org/markup-compatibility/2006" xmlns:a14="http://schemas.microsoft.com/office/drawing/2010/main" val="FF00FF" mc:Ignorable="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095" name="Line 7"/>
            <p:cNvSpPr>
              <a:spLocks noChangeShapeType="1"/>
            </p:cNvSpPr>
            <p:nvPr/>
          </p:nvSpPr>
          <p:spPr bwMode="auto">
            <a:xfrm flipV="1">
              <a:off x="2057" y="2087"/>
              <a:ext cx="1404" cy="557"/>
            </a:xfrm>
            <a:prstGeom prst="line">
              <a:avLst/>
            </a:prstGeom>
            <a:noFill/>
            <a:ln w="19050">
              <a:solidFill>
                <a:srgbClr xmlns:mc="http://schemas.openxmlformats.org/markup-compatibility/2006" xmlns:a14="http://schemas.microsoft.com/office/drawing/2010/main" val="FF00FF" mc:Ignorable="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7096" name="Line 8"/>
            <p:cNvSpPr>
              <a:spLocks noChangeShapeType="1"/>
            </p:cNvSpPr>
            <p:nvPr/>
          </p:nvSpPr>
          <p:spPr bwMode="auto">
            <a:xfrm>
              <a:off x="2057" y="2910"/>
              <a:ext cx="1404" cy="556"/>
            </a:xfrm>
            <a:prstGeom prst="line">
              <a:avLst/>
            </a:prstGeom>
            <a:noFill/>
            <a:ln w="19050">
              <a:solidFill>
                <a:srgbClr xmlns:mc="http://schemas.openxmlformats.org/markup-compatibility/2006" xmlns:a14="http://schemas.microsoft.com/office/drawing/2010/main" val="FF00FF" mc:Ignorable="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pic>
          <p:nvPicPr>
            <p:cNvPr id="217097" name="Picture 9" descr="series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454" y="2087"/>
              <a:ext cx="1843" cy="1382"/>
            </a:xfrm>
            <a:prstGeom prst="rect">
              <a:avLst/>
            </a:prstGeom>
            <a:noFill/>
            <a:ln w="19050">
              <a:solidFill>
                <a:srgbClr xmlns:mc="http://schemas.openxmlformats.org/markup-compatibility/2006" xmlns:a14="http://schemas.microsoft.com/office/drawing/2010/main" val="FF00FF" mc:Ignorable=""/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Massive Scientific Simulations are Source of Great Challenges and Opportunities</a:t>
            </a:r>
          </a:p>
        </p:txBody>
      </p:sp>
      <p:pic>
        <p:nvPicPr>
          <p:cNvPr id="13315" name="Picture 4" descr="hw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650" y="1371600"/>
            <a:ext cx="3679825" cy="1531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317" name="Text Box 6"/>
          <p:cNvSpPr txBox="1">
            <a:spLocks noChangeArrowheads="1"/>
          </p:cNvSpPr>
          <p:nvPr/>
        </p:nvSpPr>
        <p:spPr bwMode="auto">
          <a:xfrm>
            <a:off x="224631" y="1268413"/>
            <a:ext cx="1604963" cy="40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/>
              <a:t>BlueGene</a:t>
            </a:r>
            <a:r>
              <a:rPr lang="en-US" b="1" dirty="0" smtClean="0"/>
              <a:t>/L</a:t>
            </a:r>
            <a:endParaRPr lang="en-US" b="1" dirty="0"/>
          </a:p>
        </p:txBody>
      </p:sp>
      <p:pic>
        <p:nvPicPr>
          <p:cNvPr id="13318" name="Picture 10" descr="im_500_surface_solid_core_side_iso=0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xmlns:mc="http://schemas.openxmlformats.org/markup-compatibility/2006" xmlns:a14="http://schemas.microsoft.com/office/drawing/2010/main" val="FFFFFF" mc:Ignorable=""/>
              </a:clrFrom>
              <a:clrTo>
                <a:srgbClr xmlns:mc="http://schemas.openxmlformats.org/markup-compatibility/2006" xmlns:a14="http://schemas.microsoft.com/office/drawing/2010/main" val="FFFFFF" mc:Ignorable="">
                  <a:alpha val="0"/>
                </a:srgbClr>
              </a:clrTo>
            </a:clrChange>
          </a:blip>
          <a:srcRect l="5110" t="9851" r="6696" b="13466"/>
          <a:stretch>
            <a:fillRect/>
          </a:stretch>
        </p:blipFill>
        <p:spPr bwMode="auto">
          <a:xfrm>
            <a:off x="5568950" y="4667250"/>
            <a:ext cx="2655888" cy="169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1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xmlns:mc="http://schemas.openxmlformats.org/markup-compatibility/2006" xmlns:a14="http://schemas.microsoft.com/office/drawing/2010/main" val="1A334D" mc:Ignorable=""/>
              </a:clrFrom>
              <a:clrTo>
                <a:srgbClr xmlns:mc="http://schemas.openxmlformats.org/markup-compatibility/2006" xmlns:a14="http://schemas.microsoft.com/office/drawing/2010/main" val="1A334D" mc:Ignorable="">
                  <a:alpha val="0"/>
                </a:srgbClr>
              </a:clrTo>
            </a:clrChange>
          </a:blip>
          <a:srcRect l="6082" t="3265" r="12250" b="5305"/>
          <a:stretch>
            <a:fillRect/>
          </a:stretch>
        </p:blipFill>
        <p:spPr bwMode="auto">
          <a:xfrm>
            <a:off x="6427788" y="3051175"/>
            <a:ext cx="2201862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1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xmlns:mc="http://schemas.openxmlformats.org/markup-compatibility/2006" xmlns:a14="http://schemas.microsoft.com/office/drawing/2010/main" val="000000" mc:Ignorable=""/>
              </a:clrFrom>
              <a:clrTo>
                <a:srgbClr xmlns:mc="http://schemas.openxmlformats.org/markup-compatibility/2006" xmlns:a14="http://schemas.microsoft.com/office/drawing/2010/main" val="000000" mc:Ignorable="">
                  <a:alpha val="0"/>
                </a:srgbClr>
              </a:clrTo>
            </a:clrChange>
          </a:blip>
          <a:srcRect t="7193" b="2805"/>
          <a:stretch>
            <a:fillRect/>
          </a:stretch>
        </p:blipFill>
        <p:spPr bwMode="auto">
          <a:xfrm>
            <a:off x="7007225" y="1216025"/>
            <a:ext cx="1928813" cy="122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14">
            <a:hlinkClick r:id="rId8" action="ppaction://program"/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xmlns:mc="http://schemas.openxmlformats.org/markup-compatibility/2006" xmlns:a14="http://schemas.microsoft.com/office/drawing/2010/main" val="FFFFFF" mc:Ignorable=""/>
              </a:clrFrom>
              <a:clrTo>
                <a:srgbClr xmlns:mc="http://schemas.openxmlformats.org/markup-compatibility/2006" xmlns:a14="http://schemas.microsoft.com/office/drawing/2010/main" val="FFFFFF" mc:Ignorable="">
                  <a:alpha val="0"/>
                </a:srgbClr>
              </a:clrTo>
            </a:clrChange>
          </a:blip>
          <a:srcRect l="49107"/>
          <a:stretch>
            <a:fillRect/>
          </a:stretch>
        </p:blipFill>
        <p:spPr bwMode="auto">
          <a:xfrm>
            <a:off x="422275" y="4325938"/>
            <a:ext cx="1663700" cy="18510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13322" name="Picture 15" descr="miranda-high-res2">
            <a:hlinkClick r:id="rId10" action="ppaction://program"/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xmlns:mc="http://schemas.openxmlformats.org/markup-compatibility/2006" xmlns:a14="http://schemas.microsoft.com/office/drawing/2010/main" val="FFFFFF" mc:Ignorable=""/>
              </a:clrFrom>
              <a:clrTo>
                <a:srgbClr xmlns:mc="http://schemas.openxmlformats.org/markup-compatibility/2006" xmlns:a14="http://schemas.microsoft.com/office/drawing/2010/main" val="FFFFFF" mc:Ignorable="">
                  <a:alpha val="0"/>
                </a:srgbClr>
              </a:clrTo>
            </a:clrChange>
          </a:blip>
          <a:srcRect b="12347"/>
          <a:stretch>
            <a:fillRect/>
          </a:stretch>
        </p:blipFill>
        <p:spPr bwMode="auto">
          <a:xfrm>
            <a:off x="4879975" y="1674813"/>
            <a:ext cx="2114550" cy="143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3" name="Text Box 16"/>
          <p:cNvSpPr txBox="1">
            <a:spLocks noChangeArrowheads="1"/>
          </p:cNvSpPr>
          <p:nvPr/>
        </p:nvSpPr>
        <p:spPr bwMode="auto">
          <a:xfrm>
            <a:off x="339725" y="6162675"/>
            <a:ext cx="21494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/>
              <a:t>Molecular Dynamics</a:t>
            </a:r>
          </a:p>
        </p:txBody>
      </p:sp>
      <p:sp>
        <p:nvSpPr>
          <p:cNvPr id="13324" name="Text Box 17"/>
          <p:cNvSpPr txBox="1">
            <a:spLocks noChangeArrowheads="1"/>
          </p:cNvSpPr>
          <p:nvPr/>
        </p:nvSpPr>
        <p:spPr bwMode="auto">
          <a:xfrm>
            <a:off x="6334125" y="6281738"/>
            <a:ext cx="18907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/>
              <a:t>Material Sciences</a:t>
            </a:r>
          </a:p>
        </p:txBody>
      </p:sp>
      <p:sp>
        <p:nvSpPr>
          <p:cNvPr id="13325" name="Text Box 18"/>
          <p:cNvSpPr txBox="1">
            <a:spLocks noChangeArrowheads="1"/>
          </p:cNvSpPr>
          <p:nvPr/>
        </p:nvSpPr>
        <p:spPr bwMode="auto">
          <a:xfrm>
            <a:off x="7283450" y="2324100"/>
            <a:ext cx="13462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/>
              <a:t>Subsurface </a:t>
            </a:r>
            <a:br>
              <a:rPr lang="en-US" sz="1600" b="1"/>
            </a:br>
            <a:r>
              <a:rPr lang="en-US" sz="1600" b="1"/>
              <a:t>Modeling</a:t>
            </a:r>
          </a:p>
        </p:txBody>
      </p:sp>
      <p:sp>
        <p:nvSpPr>
          <p:cNvPr id="13326" name="Text Box 19"/>
          <p:cNvSpPr txBox="1">
            <a:spLocks noChangeArrowheads="1"/>
          </p:cNvSpPr>
          <p:nvPr/>
        </p:nvSpPr>
        <p:spPr bwMode="auto">
          <a:xfrm>
            <a:off x="4941888" y="3017838"/>
            <a:ext cx="1651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/>
              <a:t>Hydrodynamic </a:t>
            </a:r>
            <a:br>
              <a:rPr lang="en-US" sz="1600" b="1"/>
            </a:br>
            <a:r>
              <a:rPr lang="en-US" sz="1600" b="1"/>
              <a:t>Instabilities</a:t>
            </a:r>
          </a:p>
        </p:txBody>
      </p:sp>
      <p:sp>
        <p:nvSpPr>
          <p:cNvPr id="13327" name="Text Box 20"/>
          <p:cNvSpPr txBox="1">
            <a:spLocks noChangeArrowheads="1"/>
          </p:cNvSpPr>
          <p:nvPr/>
        </p:nvSpPr>
        <p:spPr bwMode="auto">
          <a:xfrm>
            <a:off x="6145213" y="4389438"/>
            <a:ext cx="25781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/>
              <a:t>Combustion Simulations</a:t>
            </a:r>
          </a:p>
        </p:txBody>
      </p:sp>
      <p:sp>
        <p:nvSpPr>
          <p:cNvPr id="13328" name="Line 21"/>
          <p:cNvSpPr>
            <a:spLocks noChangeShapeType="1"/>
          </p:cNvSpPr>
          <p:nvPr/>
        </p:nvSpPr>
        <p:spPr bwMode="auto">
          <a:xfrm>
            <a:off x="4573588" y="2155825"/>
            <a:ext cx="3063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29" name="Line 22"/>
          <p:cNvSpPr>
            <a:spLocks noChangeShapeType="1"/>
          </p:cNvSpPr>
          <p:nvPr/>
        </p:nvSpPr>
        <p:spPr bwMode="auto">
          <a:xfrm>
            <a:off x="5065713" y="3678238"/>
            <a:ext cx="1268412" cy="1682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30" name="Line 23"/>
          <p:cNvSpPr>
            <a:spLocks noChangeShapeType="1"/>
          </p:cNvSpPr>
          <p:nvPr/>
        </p:nvSpPr>
        <p:spPr bwMode="auto">
          <a:xfrm>
            <a:off x="4999038" y="3976688"/>
            <a:ext cx="1017587" cy="635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31" name="Line 24"/>
          <p:cNvSpPr>
            <a:spLocks noChangeShapeType="1"/>
          </p:cNvSpPr>
          <p:nvPr/>
        </p:nvSpPr>
        <p:spPr bwMode="auto">
          <a:xfrm rot="5400000">
            <a:off x="3731419" y="4202907"/>
            <a:ext cx="2746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33" name="Line 28"/>
          <p:cNvSpPr>
            <a:spLocks noChangeShapeType="1"/>
          </p:cNvSpPr>
          <p:nvPr/>
        </p:nvSpPr>
        <p:spPr bwMode="auto">
          <a:xfrm>
            <a:off x="4573588" y="1504950"/>
            <a:ext cx="23161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34" name="Text Box 29"/>
          <p:cNvSpPr txBox="1">
            <a:spLocks noChangeArrowheads="1"/>
          </p:cNvSpPr>
          <p:nvPr/>
        </p:nvSpPr>
        <p:spPr bwMode="auto">
          <a:xfrm>
            <a:off x="3076575" y="6361113"/>
            <a:ext cx="18684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/>
              <a:t>Climate Modeling</a:t>
            </a:r>
          </a:p>
        </p:txBody>
      </p:sp>
      <p:pic>
        <p:nvPicPr>
          <p:cNvPr id="377891" name="Temp+Cloud_0000_short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489200" y="4403725"/>
            <a:ext cx="2952750" cy="197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5585" name="Picture 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489190" y="2359207"/>
            <a:ext cx="2390785" cy="159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5586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22274" y="2711242"/>
            <a:ext cx="2066915" cy="1388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100877" y="3865533"/>
            <a:ext cx="1640193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Roadrunner</a:t>
            </a:r>
            <a:endParaRPr lang="en-US" b="1" dirty="0"/>
          </a:p>
        </p:txBody>
      </p: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2563453" y="3583903"/>
            <a:ext cx="1026243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Jaguar</a:t>
            </a:r>
            <a:endParaRPr lang="en-US" b="1" dirty="0"/>
          </a:p>
        </p:txBody>
      </p:sp>
      <p:sp>
        <p:nvSpPr>
          <p:cNvPr id="13332" name="Line 25"/>
          <p:cNvSpPr>
            <a:spLocks noChangeShapeType="1"/>
          </p:cNvSpPr>
          <p:nvPr/>
        </p:nvSpPr>
        <p:spPr bwMode="auto">
          <a:xfrm rot="5400000">
            <a:off x="1587876" y="4180682"/>
            <a:ext cx="306387" cy="1111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66" fill="hold"/>
                                        <p:tgtEl>
                                          <p:spTgt spid="3778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7789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778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778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7891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>
            <a:hlinkClick r:id="rId3" action="ppaction://program"/>
          </p:cNvPr>
          <p:cNvPicPr>
            <a:picLocks noChangeAspect="1" noChangeArrowheads="1"/>
          </p:cNvPicPr>
          <p:nvPr/>
        </p:nvPicPr>
        <p:blipFill>
          <a:blip r:embed="rId4" cstate="print">
            <a:lum contrast="12000"/>
          </a:blip>
          <a:srcRect/>
          <a:stretch>
            <a:fillRect/>
          </a:stretch>
        </p:blipFill>
        <p:spPr bwMode="auto">
          <a:xfrm>
            <a:off x="6324600" y="3352800"/>
            <a:ext cx="236220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762000" y="3124200"/>
            <a:ext cx="1828800" cy="457200"/>
            <a:chOff x="3168" y="1386"/>
            <a:chExt cx="1152" cy="288"/>
          </a:xfrm>
        </p:grpSpPr>
        <p:sp>
          <p:nvSpPr>
            <p:cNvPr id="176132" name="Line 4"/>
            <p:cNvSpPr>
              <a:spLocks noChangeShapeType="1"/>
            </p:cNvSpPr>
            <p:nvPr/>
          </p:nvSpPr>
          <p:spPr bwMode="auto">
            <a:xfrm rot="5400000" flipV="1">
              <a:off x="3744" y="816"/>
              <a:ext cx="0" cy="115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6133" name="Line 5"/>
            <p:cNvSpPr>
              <a:spLocks noChangeShapeType="1"/>
            </p:cNvSpPr>
            <p:nvPr/>
          </p:nvSpPr>
          <p:spPr bwMode="auto">
            <a:xfrm flipV="1">
              <a:off x="3168" y="1386"/>
              <a:ext cx="0" cy="2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762000" y="5562600"/>
            <a:ext cx="1828800" cy="457200"/>
            <a:chOff x="3168" y="1386"/>
            <a:chExt cx="1152" cy="288"/>
          </a:xfrm>
        </p:grpSpPr>
        <p:sp>
          <p:nvSpPr>
            <p:cNvPr id="176135" name="Line 7"/>
            <p:cNvSpPr>
              <a:spLocks noChangeShapeType="1"/>
            </p:cNvSpPr>
            <p:nvPr/>
          </p:nvSpPr>
          <p:spPr bwMode="auto">
            <a:xfrm rot="5400000" flipV="1">
              <a:off x="3744" y="816"/>
              <a:ext cx="0" cy="115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6136" name="Line 8"/>
            <p:cNvSpPr>
              <a:spLocks noChangeShapeType="1"/>
            </p:cNvSpPr>
            <p:nvPr/>
          </p:nvSpPr>
          <p:spPr bwMode="auto">
            <a:xfrm flipV="1">
              <a:off x="3168" y="1386"/>
              <a:ext cx="0" cy="2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137" name="AutoShape 9"/>
          <p:cNvSpPr>
            <a:spLocks noChangeArrowheads="1"/>
          </p:cNvSpPr>
          <p:nvPr/>
        </p:nvSpPr>
        <p:spPr bwMode="auto">
          <a:xfrm>
            <a:off x="533400" y="5773738"/>
            <a:ext cx="381000" cy="381000"/>
          </a:xfrm>
          <a:prstGeom prst="flowChartMagneticDisk">
            <a:avLst/>
          </a:prstGeom>
          <a:solidFill>
            <a:srgbClr xmlns:mc="http://schemas.openxmlformats.org/markup-compatibility/2006" xmlns:a14="http://schemas.microsoft.com/office/drawing/2010/main" val="33CCFF" mc:Ignorable="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6138" name="Line 10"/>
          <p:cNvSpPr>
            <a:spLocks noChangeShapeType="1"/>
          </p:cNvSpPr>
          <p:nvPr/>
        </p:nvSpPr>
        <p:spPr bwMode="auto">
          <a:xfrm rot="5400000" flipV="1">
            <a:off x="6134100" y="40386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6139" name="Rectangle 11"/>
          <p:cNvSpPr>
            <a:spLocks noGrp="1" noChangeArrowheads="1"/>
          </p:cNvSpPr>
          <p:nvPr>
            <p:ph type="title"/>
          </p:nvPr>
        </p:nvSpPr>
        <p:spPr>
          <a:xfrm>
            <a:off x="774700" y="184150"/>
            <a:ext cx="7772400" cy="914400"/>
          </a:xfrm>
        </p:spPr>
        <p:txBody>
          <a:bodyPr/>
          <a:lstStyle/>
          <a:p>
            <a:r>
              <a:rPr lang="en-US" sz="2800"/>
              <a:t>We Allow Distributed Computations at </a:t>
            </a:r>
            <a:br>
              <a:rPr lang="en-US" sz="2800"/>
            </a:br>
            <a:r>
              <a:rPr lang="en-US" sz="2800"/>
              <a:t>Different Stages of the Data Stream</a:t>
            </a:r>
          </a:p>
        </p:txBody>
      </p:sp>
      <p:sp>
        <p:nvSpPr>
          <p:cNvPr id="176140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229600" cy="457200"/>
          </a:xfrm>
        </p:spPr>
        <p:txBody>
          <a:bodyPr/>
          <a:lstStyle/>
          <a:p>
            <a:pPr algn="ctr"/>
            <a:r>
              <a:rPr lang="en-US" b="0"/>
              <a:t>Progressive Image Differencing + Editable GPU filter.</a:t>
            </a:r>
          </a:p>
        </p:txBody>
      </p:sp>
      <p:sp>
        <p:nvSpPr>
          <p:cNvPr id="176141" name="Line 13"/>
          <p:cNvSpPr>
            <a:spLocks noChangeShapeType="1"/>
          </p:cNvSpPr>
          <p:nvPr/>
        </p:nvSpPr>
        <p:spPr bwMode="auto">
          <a:xfrm>
            <a:off x="3200400" y="4238625"/>
            <a:ext cx="457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6142" name="AutoShape 14"/>
          <p:cNvSpPr>
            <a:spLocks noChangeArrowheads="1"/>
          </p:cNvSpPr>
          <p:nvPr/>
        </p:nvSpPr>
        <p:spPr bwMode="auto">
          <a:xfrm>
            <a:off x="2971800" y="4086225"/>
            <a:ext cx="304800" cy="304800"/>
          </a:xfrm>
          <a:prstGeom prst="flowChartOr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6143" name="Line 15"/>
          <p:cNvSpPr>
            <a:spLocks noChangeShapeType="1"/>
          </p:cNvSpPr>
          <p:nvPr/>
        </p:nvSpPr>
        <p:spPr bwMode="auto">
          <a:xfrm flipV="1">
            <a:off x="3124200" y="4391025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76144" name="Picture 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" y="4629150"/>
            <a:ext cx="2362200" cy="152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6145" name="Line 17"/>
          <p:cNvSpPr>
            <a:spLocks noChangeShapeType="1"/>
          </p:cNvSpPr>
          <p:nvPr/>
        </p:nvSpPr>
        <p:spPr bwMode="auto">
          <a:xfrm rot="10800000" flipV="1">
            <a:off x="3124200" y="368935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76146" name="Picture 1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66800" y="2208213"/>
            <a:ext cx="2362200" cy="152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6147" name="Picture 19"/>
          <p:cNvPicPr>
            <a:picLocks noChangeAspect="1" noChangeArrowheads="1"/>
          </p:cNvPicPr>
          <p:nvPr/>
        </p:nvPicPr>
        <p:blipFill>
          <a:blip r:embed="rId7" cstate="print">
            <a:lum bright="24000"/>
          </a:blip>
          <a:srcRect/>
          <a:stretch>
            <a:fillRect/>
          </a:stretch>
        </p:blipFill>
        <p:spPr bwMode="auto">
          <a:xfrm>
            <a:off x="3686175" y="3360738"/>
            <a:ext cx="2362200" cy="150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6148" name="Text Box 20"/>
          <p:cNvSpPr txBox="1">
            <a:spLocks noChangeArrowheads="1"/>
          </p:cNvSpPr>
          <p:nvPr/>
        </p:nvSpPr>
        <p:spPr bwMode="auto">
          <a:xfrm>
            <a:off x="984250" y="3886200"/>
            <a:ext cx="1987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en-US"/>
              <a:t>Two data sources</a:t>
            </a:r>
            <a:br>
              <a:rPr lang="en-US"/>
            </a:br>
            <a:r>
              <a:rPr lang="en-US"/>
              <a:t> (11 GB each)</a:t>
            </a:r>
          </a:p>
        </p:txBody>
      </p:sp>
      <p:sp>
        <p:nvSpPr>
          <p:cNvPr id="176149" name="Text Box 21"/>
          <p:cNvSpPr txBox="1">
            <a:spLocks noChangeArrowheads="1"/>
          </p:cNvSpPr>
          <p:nvPr/>
        </p:nvSpPr>
        <p:spPr bwMode="auto">
          <a:xfrm>
            <a:off x="3581400" y="4800600"/>
            <a:ext cx="2635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en-US">
                <a:latin typeface="Helvetica" pitchFamily="34" charset="0"/>
              </a:rPr>
              <a:t>Progressive differencing</a:t>
            </a:r>
          </a:p>
          <a:p>
            <a:pPr algn="ctr" eaLnBrk="1" hangingPunct="1"/>
            <a:r>
              <a:rPr lang="en-US">
                <a:latin typeface="Helvetica" pitchFamily="34" charset="0"/>
              </a:rPr>
              <a:t>Computed in real-time.</a:t>
            </a:r>
          </a:p>
        </p:txBody>
      </p:sp>
      <p:sp>
        <p:nvSpPr>
          <p:cNvPr id="176150" name="Text Box 22"/>
          <p:cNvSpPr txBox="1">
            <a:spLocks noChangeArrowheads="1"/>
          </p:cNvSpPr>
          <p:nvPr/>
        </p:nvSpPr>
        <p:spPr bwMode="auto">
          <a:xfrm>
            <a:off x="6254750" y="4800600"/>
            <a:ext cx="2432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en-US">
                <a:latin typeface="Helvetica" pitchFamily="34" charset="0"/>
              </a:rPr>
              <a:t>Streaming edge </a:t>
            </a:r>
            <a:br>
              <a:rPr lang="en-US">
                <a:latin typeface="Helvetica" pitchFamily="34" charset="0"/>
              </a:rPr>
            </a:br>
            <a:r>
              <a:rPr lang="en-US">
                <a:latin typeface="Helvetica" pitchFamily="34" charset="0"/>
              </a:rPr>
              <a:t>detection on the GPU.</a:t>
            </a:r>
          </a:p>
        </p:txBody>
      </p:sp>
      <p:sp>
        <p:nvSpPr>
          <p:cNvPr id="176151" name="AutoShape 23"/>
          <p:cNvSpPr>
            <a:spLocks noChangeArrowheads="1"/>
          </p:cNvSpPr>
          <p:nvPr/>
        </p:nvSpPr>
        <p:spPr bwMode="auto">
          <a:xfrm>
            <a:off x="533400" y="3352800"/>
            <a:ext cx="381000" cy="381000"/>
          </a:xfrm>
          <a:prstGeom prst="flowChartMagneticDisk">
            <a:avLst/>
          </a:prstGeom>
          <a:solidFill>
            <a:srgbClr xmlns:mc="http://schemas.openxmlformats.org/markup-compatibility/2006" xmlns:a14="http://schemas.microsoft.com/office/drawing/2010/main" val="33CCFF" mc:Ignorable="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6152" name="Line 24"/>
          <p:cNvSpPr>
            <a:spLocks noChangeShapeType="1"/>
          </p:cNvSpPr>
          <p:nvPr/>
        </p:nvSpPr>
        <p:spPr bwMode="auto">
          <a:xfrm rot="5400000" flipV="1">
            <a:off x="869950" y="545465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6153" name="Line 25"/>
          <p:cNvSpPr>
            <a:spLocks noChangeShapeType="1"/>
          </p:cNvSpPr>
          <p:nvPr/>
        </p:nvSpPr>
        <p:spPr bwMode="auto">
          <a:xfrm rot="5400000" flipV="1">
            <a:off x="869950" y="301625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We are Developing Progressive Scheme</a:t>
            </a:r>
            <a:br>
              <a:rPr lang="en-US" sz="2800"/>
            </a:br>
            <a:r>
              <a:rPr lang="en-US" sz="2800"/>
              <a:t>for Content Based Image Processing</a:t>
            </a:r>
          </a:p>
        </p:txBody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371600"/>
            <a:ext cx="5638800" cy="3282950"/>
          </a:xfrm>
        </p:spPr>
        <p:txBody>
          <a:bodyPr/>
          <a:lstStyle/>
          <a:p>
            <a:r>
              <a:rPr lang="en-US"/>
              <a:t>Hypothesis: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Progressive Analysis: </a:t>
            </a:r>
          </a:p>
        </p:txBody>
      </p:sp>
      <p:pic>
        <p:nvPicPr>
          <p:cNvPr id="2529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0550" y="1447800"/>
            <a:ext cx="19748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293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35750" y="1524000"/>
            <a:ext cx="19748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293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4495800"/>
            <a:ext cx="3730625" cy="175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2937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" y="4495800"/>
            <a:ext cx="3725863" cy="175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2938" name="Line 10"/>
          <p:cNvSpPr>
            <a:spLocks noChangeShapeType="1"/>
          </p:cNvSpPr>
          <p:nvPr/>
        </p:nvSpPr>
        <p:spPr bwMode="auto">
          <a:xfrm>
            <a:off x="5413375" y="2514600"/>
            <a:ext cx="914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52400"/>
            <a:ext cx="7696200" cy="914400"/>
          </a:xfrm>
          <a:noFill/>
        </p:spPr>
        <p:txBody>
          <a:bodyPr/>
          <a:lstStyle/>
          <a:p>
            <a:r>
              <a:rPr lang="en-US" sz="2800"/>
              <a:t>Capability to query database servers for retrieving original information for validation</a:t>
            </a:r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371600"/>
            <a:ext cx="8001000" cy="1822450"/>
          </a:xfrm>
        </p:spPr>
        <p:txBody>
          <a:bodyPr/>
          <a:lstStyle/>
          <a:p>
            <a:r>
              <a:rPr lang="en-US"/>
              <a:t>Implemented functionalities to query the database servers established for the Proteus and Wormhole projects</a:t>
            </a:r>
          </a:p>
          <a:p>
            <a:r>
              <a:rPr lang="en-US"/>
              <a:t>Interactively query image database to retrieve original imagery in GeoTIFF and NITF formats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001713" y="3544888"/>
            <a:ext cx="7140575" cy="2743200"/>
            <a:chOff x="606" y="2233"/>
            <a:chExt cx="4498" cy="1728"/>
          </a:xfrm>
        </p:grpSpPr>
        <p:pic>
          <p:nvPicPr>
            <p:cNvPr id="218117" name="Picture 5" descr="database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6" y="2233"/>
              <a:ext cx="2079" cy="1728"/>
            </a:xfrm>
            <a:prstGeom prst="rect">
              <a:avLst/>
            </a:prstGeom>
            <a:noFill/>
          </p:spPr>
        </p:pic>
        <p:pic>
          <p:nvPicPr>
            <p:cNvPr id="218118" name="Picture 6" descr="database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25" y="2233"/>
              <a:ext cx="2079" cy="172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20028" y="202060"/>
            <a:ext cx="8534400" cy="908050"/>
          </a:xfrm>
        </p:spPr>
        <p:txBody>
          <a:bodyPr/>
          <a:lstStyle/>
          <a:p>
            <a:r>
              <a:rPr lang="en-US" sz="2800" dirty="0"/>
              <a:t>Our Preliminary Tests Show Potential for </a:t>
            </a:r>
            <a:br>
              <a:rPr lang="en-US" sz="2800" dirty="0"/>
            </a:br>
            <a:r>
              <a:rPr lang="en-US" sz="2800" dirty="0"/>
              <a:t>Orders of Magnitude in Performance Gains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346200"/>
            <a:ext cx="8382000" cy="5067300"/>
          </a:xfrm>
        </p:spPr>
        <p:txBody>
          <a:bodyPr/>
          <a:lstStyle/>
          <a:p>
            <a:r>
              <a:rPr lang="en-US" sz="2000" dirty="0"/>
              <a:t>We are extending the </a:t>
            </a:r>
            <a:r>
              <a:rPr lang="en-US" sz="2000" dirty="0" err="1" smtClean="0"/>
              <a:t>ViSUS</a:t>
            </a:r>
            <a:r>
              <a:rPr lang="en-US" sz="2000" dirty="0" smtClean="0"/>
              <a:t> </a:t>
            </a:r>
            <a:r>
              <a:rPr lang="en-US" sz="2000" dirty="0"/>
              <a:t>tools with KML interpretation and visualization capability (faster than Google Earth).</a:t>
            </a:r>
          </a:p>
          <a:p>
            <a:r>
              <a:rPr lang="en-US" sz="2000" dirty="0"/>
              <a:t>We have incorporated basic management of geo-tagged points, lines, and polygons with time stamps</a:t>
            </a:r>
          </a:p>
          <a:p>
            <a:r>
              <a:rPr lang="en-US" sz="2000" dirty="0"/>
              <a:t>1TB of imagery can be presented instantly while 20MB of KML data takes 20 seconds.</a:t>
            </a:r>
          </a:p>
          <a:p>
            <a:endParaRPr lang="en-US" sz="2000" dirty="0"/>
          </a:p>
        </p:txBody>
      </p:sp>
      <p:pic>
        <p:nvPicPr>
          <p:cNvPr id="1925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0750" y="3589338"/>
            <a:ext cx="5238750" cy="300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2517" name="Picture 5"/>
          <p:cNvPicPr>
            <a:picLocks noChangeAspect="1" noChangeArrowheads="1"/>
          </p:cNvPicPr>
          <p:nvPr/>
        </p:nvPicPr>
        <p:blipFill>
          <a:blip r:embed="rId4" cstate="print"/>
          <a:srcRect l="8969" t="6255" r="21077" b="12444"/>
          <a:stretch>
            <a:fillRect/>
          </a:stretch>
        </p:blipFill>
        <p:spPr bwMode="auto">
          <a:xfrm>
            <a:off x="5645150" y="3394075"/>
            <a:ext cx="2971800" cy="1981200"/>
          </a:xfrm>
          <a:prstGeom prst="rect">
            <a:avLst/>
          </a:prstGeom>
          <a:noFill/>
          <a:ln w="38100">
            <a:solidFill>
              <a:srgbClr xmlns:mc="http://schemas.openxmlformats.org/markup-compatibility/2006" xmlns:a14="http://schemas.microsoft.com/office/drawing/2010/main" val="6600FF" mc:Ignorable=""/>
            </a:solidFill>
            <a:miter lim="800000"/>
            <a:headEnd/>
            <a:tailEnd/>
          </a:ln>
          <a:effectLst/>
        </p:spPr>
      </p:pic>
      <p:sp>
        <p:nvSpPr>
          <p:cNvPr id="192518" name="Rectangle 6"/>
          <p:cNvSpPr>
            <a:spLocks noChangeArrowheads="1"/>
          </p:cNvSpPr>
          <p:nvPr/>
        </p:nvSpPr>
        <p:spPr bwMode="auto">
          <a:xfrm>
            <a:off x="3359150" y="4156075"/>
            <a:ext cx="533400" cy="381000"/>
          </a:xfrm>
          <a:prstGeom prst="rect">
            <a:avLst/>
          </a:prstGeom>
          <a:noFill/>
          <a:ln w="38100">
            <a:solidFill>
              <a:srgbClr xmlns:mc="http://schemas.openxmlformats.org/markup-compatibility/2006" xmlns:a14="http://schemas.microsoft.com/office/drawing/2010/main" val="6600FF" mc:Ignorable="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2519" name="Line 7"/>
          <p:cNvSpPr>
            <a:spLocks noChangeShapeType="1"/>
          </p:cNvSpPr>
          <p:nvPr/>
        </p:nvSpPr>
        <p:spPr bwMode="auto">
          <a:xfrm>
            <a:off x="3349625" y="4556125"/>
            <a:ext cx="2286000" cy="838200"/>
          </a:xfrm>
          <a:prstGeom prst="line">
            <a:avLst/>
          </a:prstGeom>
          <a:noFill/>
          <a:ln w="57150">
            <a:solidFill>
              <a:srgbClr xmlns:mc="http://schemas.openxmlformats.org/markup-compatibility/2006" xmlns:a14="http://schemas.microsoft.com/office/drawing/2010/main" val="6600FF" mc:Ignorable="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We Are Moving Towards Support of a Combination of Different Data Types</a:t>
            </a:r>
          </a:p>
        </p:txBody>
      </p:sp>
      <p:sp>
        <p:nvSpPr>
          <p:cNvPr id="17715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296988"/>
            <a:ext cx="8458200" cy="4799012"/>
          </a:xfrm>
        </p:spPr>
        <p:txBody>
          <a:bodyPr/>
          <a:lstStyle/>
          <a:p>
            <a:r>
              <a:rPr lang="en-US" b="0"/>
              <a:t>Concurrent access to several information sources requires similar techniques for a variety of data types.</a:t>
            </a:r>
          </a:p>
        </p:txBody>
      </p:sp>
      <p:grpSp>
        <p:nvGrpSpPr>
          <p:cNvPr id="2" name="Group 48"/>
          <p:cNvGrpSpPr>
            <a:grpSpLocks/>
          </p:cNvGrpSpPr>
          <p:nvPr/>
        </p:nvGrpSpPr>
        <p:grpSpPr bwMode="auto">
          <a:xfrm>
            <a:off x="3733800" y="2095500"/>
            <a:ext cx="2854325" cy="1497013"/>
            <a:chOff x="336" y="2757"/>
            <a:chExt cx="2099" cy="1102"/>
          </a:xfrm>
        </p:grpSpPr>
        <p:pic>
          <p:nvPicPr>
            <p:cNvPr id="177158" name="Picture 6" descr="dafif_bdry"/>
            <p:cNvPicPr>
              <a:picLocks noChangeAspect="1" noChangeArrowheads="1"/>
            </p:cNvPicPr>
            <p:nvPr/>
          </p:nvPicPr>
          <p:blipFill>
            <a:blip r:embed="rId3" cstate="print">
              <a:lum bright="12000" contrast="12000"/>
            </a:blip>
            <a:srcRect/>
            <a:stretch>
              <a:fillRect/>
            </a:stretch>
          </p:blipFill>
          <p:spPr bwMode="auto">
            <a:xfrm>
              <a:off x="336" y="2757"/>
              <a:ext cx="2099" cy="10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77170" name="Text Box 18"/>
            <p:cNvSpPr txBox="1">
              <a:spLocks noChangeArrowheads="1"/>
            </p:cNvSpPr>
            <p:nvPr/>
          </p:nvSpPr>
          <p:spPr bwMode="auto">
            <a:xfrm>
              <a:off x="1257" y="3690"/>
              <a:ext cx="1159" cy="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900" b="1">
                  <a:ea typeface="ＭＳ Ｐゴシック" pitchFamily="-80" charset="-128"/>
                </a:rPr>
                <a:t>AIRSPACE BOUNDARIES</a:t>
              </a:r>
            </a:p>
          </p:txBody>
        </p:sp>
      </p:grpSp>
      <p:grpSp>
        <p:nvGrpSpPr>
          <p:cNvPr id="3" name="Group 47"/>
          <p:cNvGrpSpPr>
            <a:grpSpLocks/>
          </p:cNvGrpSpPr>
          <p:nvPr/>
        </p:nvGrpSpPr>
        <p:grpSpPr bwMode="auto">
          <a:xfrm>
            <a:off x="762000" y="2095500"/>
            <a:ext cx="2854325" cy="1503363"/>
            <a:chOff x="336" y="1680"/>
            <a:chExt cx="2099" cy="1106"/>
          </a:xfrm>
        </p:grpSpPr>
        <p:pic>
          <p:nvPicPr>
            <p:cNvPr id="177157" name="Picture 5" descr="dafif_ats"/>
            <p:cNvPicPr>
              <a:picLocks noChangeAspect="1" noChangeArrowheads="1"/>
            </p:cNvPicPr>
            <p:nvPr/>
          </p:nvPicPr>
          <p:blipFill>
            <a:blip r:embed="rId4" cstate="print">
              <a:lum bright="18000" contrast="12000"/>
            </a:blip>
            <a:srcRect/>
            <a:stretch>
              <a:fillRect/>
            </a:stretch>
          </p:blipFill>
          <p:spPr bwMode="auto">
            <a:xfrm>
              <a:off x="336" y="1680"/>
              <a:ext cx="2099" cy="10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77171" name="Text Box 19"/>
            <p:cNvSpPr txBox="1">
              <a:spLocks noChangeArrowheads="1"/>
            </p:cNvSpPr>
            <p:nvPr/>
          </p:nvSpPr>
          <p:spPr bwMode="auto">
            <a:xfrm>
              <a:off x="1259" y="2618"/>
              <a:ext cx="1135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900" b="1">
                  <a:ea typeface="ＭＳ Ｐゴシック" pitchFamily="-80" charset="-128"/>
                </a:rPr>
                <a:t>COMMERCIAL AIRWAYS</a:t>
              </a:r>
            </a:p>
          </p:txBody>
        </p:sp>
      </p:grpSp>
      <p:grpSp>
        <p:nvGrpSpPr>
          <p:cNvPr id="4" name="Group 49"/>
          <p:cNvGrpSpPr>
            <a:grpSpLocks/>
          </p:cNvGrpSpPr>
          <p:nvPr/>
        </p:nvGrpSpPr>
        <p:grpSpPr bwMode="auto">
          <a:xfrm>
            <a:off x="6629400" y="2095500"/>
            <a:ext cx="2135188" cy="3390900"/>
            <a:chOff x="4111" y="1488"/>
            <a:chExt cx="1345" cy="2184"/>
          </a:xfrm>
        </p:grpSpPr>
        <p:pic>
          <p:nvPicPr>
            <p:cNvPr id="177159" name="Picture 7" descr="countries"/>
            <p:cNvPicPr>
              <a:picLocks noChangeAspect="1" noChangeArrowheads="1"/>
            </p:cNvPicPr>
            <p:nvPr/>
          </p:nvPicPr>
          <p:blipFill>
            <a:blip r:embed="rId5" cstate="print">
              <a:lum bright="18000" contrast="18000"/>
            </a:blip>
            <a:srcRect/>
            <a:stretch>
              <a:fillRect/>
            </a:stretch>
          </p:blipFill>
          <p:spPr bwMode="auto">
            <a:xfrm>
              <a:off x="4176" y="1488"/>
              <a:ext cx="1256" cy="62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77160" name="Picture 8" descr="states"/>
            <p:cNvPicPr>
              <a:picLocks noChangeAspect="1" noChangeArrowheads="1"/>
            </p:cNvPicPr>
            <p:nvPr/>
          </p:nvPicPr>
          <p:blipFill>
            <a:blip r:embed="rId6" cstate="print">
              <a:lum bright="18000" contrast="18000"/>
            </a:blip>
            <a:srcRect/>
            <a:stretch>
              <a:fillRect/>
            </a:stretch>
          </p:blipFill>
          <p:spPr bwMode="auto">
            <a:xfrm>
              <a:off x="4176" y="2170"/>
              <a:ext cx="1256" cy="62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77161" name="Picture 9" descr="countries1"/>
            <p:cNvPicPr>
              <a:picLocks noChangeAspect="1" noChangeArrowheads="1"/>
            </p:cNvPicPr>
            <p:nvPr/>
          </p:nvPicPr>
          <p:blipFill>
            <a:blip r:embed="rId7" cstate="print">
              <a:lum bright="18000" contrast="18000"/>
            </a:blip>
            <a:srcRect/>
            <a:stretch>
              <a:fillRect/>
            </a:stretch>
          </p:blipFill>
          <p:spPr bwMode="auto">
            <a:xfrm>
              <a:off x="4176" y="1488"/>
              <a:ext cx="1270" cy="63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77162" name="Picture 10" descr="states1"/>
            <p:cNvPicPr>
              <a:picLocks noChangeAspect="1" noChangeArrowheads="1"/>
            </p:cNvPicPr>
            <p:nvPr/>
          </p:nvPicPr>
          <p:blipFill>
            <a:blip r:embed="rId8" cstate="print">
              <a:lum bright="18000" contrast="18000"/>
            </a:blip>
            <a:srcRect/>
            <a:stretch>
              <a:fillRect/>
            </a:stretch>
          </p:blipFill>
          <p:spPr bwMode="auto">
            <a:xfrm>
              <a:off x="4176" y="2170"/>
              <a:ext cx="1256" cy="629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</p:spPr>
        </p:pic>
        <p:pic>
          <p:nvPicPr>
            <p:cNvPr id="177163" name="Picture 11" descr="counties1"/>
            <p:cNvPicPr>
              <a:picLocks noChangeAspect="1" noChangeArrowheads="1"/>
            </p:cNvPicPr>
            <p:nvPr/>
          </p:nvPicPr>
          <p:blipFill>
            <a:blip r:embed="rId9" cstate="print">
              <a:lum bright="18000" contrast="18000"/>
            </a:blip>
            <a:srcRect/>
            <a:stretch>
              <a:fillRect/>
            </a:stretch>
          </p:blipFill>
          <p:spPr bwMode="auto">
            <a:xfrm>
              <a:off x="4176" y="2852"/>
              <a:ext cx="1256" cy="629"/>
            </a:xfrm>
            <a:prstGeom prst="rect">
              <a:avLst/>
            </a:prstGeom>
            <a:noFill/>
            <a:ln w="38100">
              <a:solidFill>
                <a:srgbClr xmlns:mc="http://schemas.openxmlformats.org/markup-compatibility/2006" xmlns:a14="http://schemas.microsoft.com/office/drawing/2010/main" val="FE0000" mc:Ignorable=""/>
              </a:solidFill>
              <a:miter lim="800000"/>
              <a:headEnd/>
              <a:tailEnd/>
            </a:ln>
          </p:spPr>
        </p:pic>
        <p:sp>
          <p:nvSpPr>
            <p:cNvPr id="177164" name="Rectangle 12"/>
            <p:cNvSpPr>
              <a:spLocks noChangeArrowheads="1"/>
            </p:cNvSpPr>
            <p:nvPr/>
          </p:nvSpPr>
          <p:spPr bwMode="auto">
            <a:xfrm>
              <a:off x="4284" y="1582"/>
              <a:ext cx="359" cy="181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165" name="Rectangle 13"/>
            <p:cNvSpPr>
              <a:spLocks noChangeArrowheads="1"/>
            </p:cNvSpPr>
            <p:nvPr/>
          </p:nvSpPr>
          <p:spPr bwMode="auto">
            <a:xfrm>
              <a:off x="4822" y="2350"/>
              <a:ext cx="359" cy="180"/>
            </a:xfrm>
            <a:prstGeom prst="rect">
              <a:avLst/>
            </a:prstGeom>
            <a:noFill/>
            <a:ln w="28575">
              <a:solidFill>
                <a:srgbClr xmlns:mc="http://schemas.openxmlformats.org/markup-compatibility/2006" xmlns:a14="http://schemas.microsoft.com/office/drawing/2010/main" val="FE0000" mc:Ignorable="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166" name="Line 14"/>
            <p:cNvSpPr>
              <a:spLocks noChangeShapeType="1"/>
            </p:cNvSpPr>
            <p:nvPr/>
          </p:nvSpPr>
          <p:spPr bwMode="auto">
            <a:xfrm flipH="1">
              <a:off x="4169" y="2350"/>
              <a:ext cx="659" cy="495"/>
            </a:xfrm>
            <a:prstGeom prst="line">
              <a:avLst/>
            </a:prstGeom>
            <a:noFill/>
            <a:ln w="38100">
              <a:solidFill>
                <a:srgbClr xmlns:mc="http://schemas.openxmlformats.org/markup-compatibility/2006" xmlns:a14="http://schemas.microsoft.com/office/drawing/2010/main" val="FE0000" mc:Ignorable="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7167" name="Line 15"/>
            <p:cNvSpPr>
              <a:spLocks noChangeShapeType="1"/>
            </p:cNvSpPr>
            <p:nvPr/>
          </p:nvSpPr>
          <p:spPr bwMode="auto">
            <a:xfrm>
              <a:off x="5181" y="2350"/>
              <a:ext cx="251" cy="498"/>
            </a:xfrm>
            <a:prstGeom prst="line">
              <a:avLst/>
            </a:prstGeom>
            <a:noFill/>
            <a:ln w="38100">
              <a:solidFill>
                <a:srgbClr xmlns:mc="http://schemas.openxmlformats.org/markup-compatibility/2006" xmlns:a14="http://schemas.microsoft.com/office/drawing/2010/main" val="FE0000" mc:Ignorable="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7168" name="Line 16"/>
            <p:cNvSpPr>
              <a:spLocks noChangeShapeType="1"/>
            </p:cNvSpPr>
            <p:nvPr/>
          </p:nvSpPr>
          <p:spPr bwMode="auto">
            <a:xfrm>
              <a:off x="4643" y="1764"/>
              <a:ext cx="797" cy="391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7169" name="Line 17"/>
            <p:cNvSpPr>
              <a:spLocks noChangeShapeType="1"/>
            </p:cNvSpPr>
            <p:nvPr/>
          </p:nvSpPr>
          <p:spPr bwMode="auto">
            <a:xfrm flipH="1">
              <a:off x="4164" y="1764"/>
              <a:ext cx="123" cy="391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7172" name="Text Box 20"/>
            <p:cNvSpPr txBox="1">
              <a:spLocks noChangeArrowheads="1"/>
            </p:cNvSpPr>
            <p:nvPr/>
          </p:nvSpPr>
          <p:spPr bwMode="auto">
            <a:xfrm>
              <a:off x="4111" y="3515"/>
              <a:ext cx="1345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000">
                  <a:ea typeface="ＭＳ Ｐゴシック" pitchFamily="-80" charset="-128"/>
                </a:rPr>
                <a:t>BOUNDARIES OF US COUNTIES</a:t>
              </a:r>
            </a:p>
          </p:txBody>
        </p:sp>
      </p:grpSp>
      <p:sp>
        <p:nvSpPr>
          <p:cNvPr id="177202" name="Rectangle 50"/>
          <p:cNvSpPr>
            <a:spLocks noChangeArrowheads="1"/>
          </p:cNvSpPr>
          <p:nvPr/>
        </p:nvSpPr>
        <p:spPr bwMode="auto">
          <a:xfrm>
            <a:off x="609600" y="3505200"/>
            <a:ext cx="83058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lnSpc>
                <a:spcPct val="95000"/>
              </a:lnSpc>
              <a:spcBef>
                <a:spcPct val="20000"/>
              </a:spcBef>
              <a:buFontTx/>
              <a:buChar char="•"/>
            </a:pPr>
            <a:r>
              <a:rPr lang="en-US" sz="2000" b="1">
                <a:latin typeface="Helvetica" pitchFamily="34" charset="0"/>
              </a:rPr>
              <a:t>Algorithmic directions:</a:t>
            </a:r>
          </a:p>
          <a:p>
            <a:pPr marL="742950" lvl="1" indent="-285750" eaLnBrk="1" hangingPunct="1">
              <a:lnSpc>
                <a:spcPct val="95000"/>
              </a:lnSpc>
              <a:spcBef>
                <a:spcPct val="20000"/>
              </a:spcBef>
              <a:buFontTx/>
              <a:buChar char="–"/>
            </a:pPr>
            <a:r>
              <a:rPr lang="en-US" sz="2000" b="1">
                <a:latin typeface="Helvetica" pitchFamily="34" charset="0"/>
              </a:rPr>
              <a:t>integration with other frameworks </a:t>
            </a:r>
          </a:p>
          <a:p>
            <a:pPr marL="742950" lvl="1" indent="-285750" eaLnBrk="1" hangingPunct="1">
              <a:lnSpc>
                <a:spcPct val="95000"/>
              </a:lnSpc>
              <a:spcBef>
                <a:spcPct val="20000"/>
              </a:spcBef>
              <a:buFontTx/>
              <a:buChar char="–"/>
            </a:pPr>
            <a:r>
              <a:rPr lang="en-US" sz="2000" b="1">
                <a:latin typeface="Helvetica" pitchFamily="34" charset="0"/>
              </a:rPr>
              <a:t>progressive streaming infrastructure for</a:t>
            </a:r>
            <a:br>
              <a:rPr lang="en-US" sz="2000" b="1">
                <a:latin typeface="Helvetica" pitchFamily="34" charset="0"/>
              </a:rPr>
            </a:br>
            <a:r>
              <a:rPr lang="en-US" sz="2000" b="1">
                <a:latin typeface="Helvetica" pitchFamily="34" charset="0"/>
              </a:rPr>
              <a:t>“vector data” (points, lines, polygons);</a:t>
            </a:r>
          </a:p>
          <a:p>
            <a:pPr marL="742950" lvl="1" indent="-285750" eaLnBrk="1" hangingPunct="1">
              <a:lnSpc>
                <a:spcPct val="95000"/>
              </a:lnSpc>
              <a:spcBef>
                <a:spcPct val="20000"/>
              </a:spcBef>
              <a:buFontTx/>
              <a:buChar char="–"/>
            </a:pPr>
            <a:r>
              <a:rPr lang="en-US" sz="2000" b="1">
                <a:latin typeface="Helvetica" pitchFamily="34" charset="0"/>
              </a:rPr>
              <a:t>uncertainty/incompleteness in the data</a:t>
            </a:r>
          </a:p>
          <a:p>
            <a:pPr marL="742950" lvl="1" indent="-285750" eaLnBrk="1" hangingPunct="1">
              <a:lnSpc>
                <a:spcPct val="95000"/>
              </a:lnSpc>
              <a:spcBef>
                <a:spcPct val="20000"/>
              </a:spcBef>
              <a:buFontTx/>
              <a:buChar char="–"/>
            </a:pPr>
            <a:r>
              <a:rPr lang="en-US" sz="2000" b="1">
                <a:latin typeface="Helvetica" pitchFamily="34" charset="0"/>
              </a:rPr>
              <a:t>progressive resolution of queries</a:t>
            </a:r>
            <a:br>
              <a:rPr lang="en-US" sz="2000" b="1">
                <a:latin typeface="Helvetica" pitchFamily="34" charset="0"/>
              </a:rPr>
            </a:br>
            <a:r>
              <a:rPr lang="en-US" sz="2000" b="1">
                <a:latin typeface="Helvetica" pitchFamily="34" charset="0"/>
              </a:rPr>
              <a:t>with quantification and visualization of error/confidence;</a:t>
            </a:r>
          </a:p>
          <a:p>
            <a:pPr marL="742950" lvl="1" indent="-285750" eaLnBrk="1" hangingPunct="1">
              <a:lnSpc>
                <a:spcPct val="95000"/>
              </a:lnSpc>
              <a:spcBef>
                <a:spcPct val="20000"/>
              </a:spcBef>
              <a:buFontTx/>
              <a:buChar char="–"/>
            </a:pPr>
            <a:r>
              <a:rPr lang="en-US" sz="2000" b="1">
                <a:latin typeface="Helvetica" pitchFamily="34" charset="0"/>
              </a:rPr>
              <a:t>on-line update of internal data structures to render </a:t>
            </a:r>
            <a:br>
              <a:rPr lang="en-US" sz="2000" b="1">
                <a:latin typeface="Helvetica" pitchFamily="34" charset="0"/>
              </a:rPr>
            </a:br>
            <a:r>
              <a:rPr lang="en-US" sz="2000" b="1">
                <a:latin typeface="Helvetica" pitchFamily="34" charset="0"/>
              </a:rPr>
              <a:t>new data immediately available.</a:t>
            </a:r>
          </a:p>
          <a:p>
            <a:pPr marL="742950" lvl="1" indent="-285750" eaLnBrk="1" hangingPunct="1">
              <a:lnSpc>
                <a:spcPct val="95000"/>
              </a:lnSpc>
              <a:spcBef>
                <a:spcPct val="20000"/>
              </a:spcBef>
            </a:pPr>
            <a:endParaRPr lang="en-US" sz="2000" b="1">
              <a:latin typeface="Helvetica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Sources of Large Data are Becoming More Diverse and Ubiquitous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95585" name="Picture 1" descr="C:\talk_CI\microscop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371600"/>
            <a:ext cx="1886666" cy="1990814"/>
          </a:xfrm>
          <a:prstGeom prst="rect">
            <a:avLst/>
          </a:prstGeom>
          <a:noFill/>
        </p:spPr>
      </p:pic>
      <p:pic>
        <p:nvPicPr>
          <p:cNvPr id="195588" name="Picture 4" descr="C:\talk_CI\brai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92572" y="2822573"/>
            <a:ext cx="2626016" cy="2213861"/>
          </a:xfrm>
          <a:prstGeom prst="rect">
            <a:avLst/>
          </a:prstGeom>
          <a:noFill/>
        </p:spPr>
      </p:pic>
      <p:pic>
        <p:nvPicPr>
          <p:cNvPr id="195589" name="Picture 5" descr="C:\talk_CI\female.png"/>
          <p:cNvPicPr>
            <a:picLocks noChangeAspect="1" noChangeArrowheads="1"/>
          </p:cNvPicPr>
          <p:nvPr/>
        </p:nvPicPr>
        <p:blipFill>
          <a:blip r:embed="rId5" cstate="print"/>
          <a:srcRect l="12309" t="2886" b="14974"/>
          <a:stretch>
            <a:fillRect/>
          </a:stretch>
        </p:blipFill>
        <p:spPr bwMode="auto">
          <a:xfrm>
            <a:off x="3441215" y="1262240"/>
            <a:ext cx="5393611" cy="1941646"/>
          </a:xfrm>
          <a:prstGeom prst="rect">
            <a:avLst/>
          </a:prstGeom>
          <a:noFill/>
        </p:spPr>
      </p:pic>
      <p:pic>
        <p:nvPicPr>
          <p:cNvPr id="5" name="Picture 4" descr="wate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87845" y="2879303"/>
            <a:ext cx="3321871" cy="1990814"/>
          </a:xfrm>
          <a:prstGeom prst="rect">
            <a:avLst/>
          </a:prstGeom>
          <a:noFill/>
        </p:spPr>
      </p:pic>
      <p:pic>
        <p:nvPicPr>
          <p:cNvPr id="195586" name="Picture 2" descr="C:\talk_CI\pan1.png"/>
          <p:cNvPicPr>
            <a:picLocks noChangeAspect="1" noChangeArrowheads="1"/>
          </p:cNvPicPr>
          <p:nvPr/>
        </p:nvPicPr>
        <p:blipFill>
          <a:blip r:embed="rId7" cstate="print"/>
          <a:srcRect b="22287"/>
          <a:stretch>
            <a:fillRect/>
          </a:stretch>
        </p:blipFill>
        <p:spPr bwMode="auto">
          <a:xfrm>
            <a:off x="405636" y="4503821"/>
            <a:ext cx="6414760" cy="1436914"/>
          </a:xfrm>
          <a:prstGeom prst="rect">
            <a:avLst/>
          </a:prstGeom>
          <a:noFill/>
        </p:spPr>
      </p:pic>
      <p:pic>
        <p:nvPicPr>
          <p:cNvPr id="195587" name="Picture 3" descr="C:\talk_CI\pan2.png"/>
          <p:cNvPicPr>
            <a:picLocks noChangeAspect="1" noChangeArrowheads="1"/>
          </p:cNvPicPr>
          <p:nvPr/>
        </p:nvPicPr>
        <p:blipFill>
          <a:blip r:embed="rId8" cstate="print"/>
          <a:srcRect b="22089"/>
          <a:stretch>
            <a:fillRect/>
          </a:stretch>
        </p:blipFill>
        <p:spPr bwMode="auto">
          <a:xfrm>
            <a:off x="2420066" y="5036434"/>
            <a:ext cx="6414760" cy="14405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to Space </a:t>
            </a:r>
            <a:r>
              <a:rPr lang="en-US" dirty="0" err="1" smtClean="0"/>
              <a:t>Awarness</a:t>
            </a:r>
            <a:endParaRPr lang="en-US" dirty="0"/>
          </a:p>
        </p:txBody>
      </p:sp>
      <p:pic>
        <p:nvPicPr>
          <p:cNvPr id="6" name="clip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09602" y="1243174"/>
            <a:ext cx="8018406" cy="45103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114300"/>
            <a:ext cx="8312150" cy="908050"/>
          </a:xfrm>
        </p:spPr>
        <p:txBody>
          <a:bodyPr/>
          <a:lstStyle/>
          <a:p>
            <a:r>
              <a:rPr lang="en-US" sz="2800" dirty="0" smtClean="0"/>
              <a:t>A </a:t>
            </a:r>
            <a:r>
              <a:rPr lang="en-US" sz="2800" dirty="0" err="1" smtClean="0"/>
              <a:t>Cyberinfrastructure</a:t>
            </a:r>
            <a:r>
              <a:rPr lang="en-US" sz="2800" dirty="0" smtClean="0"/>
              <a:t> Requires Efficient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Data Management and </a:t>
            </a:r>
            <a:r>
              <a:rPr lang="en-US" sz="2800" dirty="0" smtClean="0"/>
              <a:t>Processing</a:t>
            </a:r>
            <a:endParaRPr lang="en-US" sz="2800" dirty="0"/>
          </a:p>
        </p:txBody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8300" y="1508125"/>
            <a:ext cx="8520113" cy="4957763"/>
          </a:xfrm>
        </p:spPr>
        <p:txBody>
          <a:bodyPr/>
          <a:lstStyle/>
          <a:p>
            <a:pPr>
              <a:spcAft>
                <a:spcPts val="700"/>
              </a:spcAft>
            </a:pPr>
            <a:r>
              <a:rPr lang="en-US" dirty="0"/>
              <a:t>Advanced data storage techniques:</a:t>
            </a:r>
          </a:p>
          <a:p>
            <a:pPr lvl="1">
              <a:spcAft>
                <a:spcPts val="700"/>
              </a:spcAft>
            </a:pPr>
            <a:r>
              <a:rPr lang="en-US" sz="1800" dirty="0"/>
              <a:t>Data re-organization.</a:t>
            </a:r>
            <a:endParaRPr lang="en-US" sz="500" dirty="0"/>
          </a:p>
          <a:p>
            <a:pPr lvl="1">
              <a:spcAft>
                <a:spcPts val="700"/>
              </a:spcAft>
            </a:pPr>
            <a:r>
              <a:rPr lang="en-US" sz="1800" dirty="0"/>
              <a:t>Compression.</a:t>
            </a:r>
          </a:p>
          <a:p>
            <a:pPr>
              <a:spcAft>
                <a:spcPts val="700"/>
              </a:spcAft>
            </a:pPr>
            <a:r>
              <a:rPr lang="en-US" dirty="0"/>
              <a:t>Advanced algorithmic techniques:</a:t>
            </a:r>
          </a:p>
          <a:p>
            <a:pPr lvl="1">
              <a:spcAft>
                <a:spcPts val="700"/>
              </a:spcAft>
            </a:pPr>
            <a:r>
              <a:rPr lang="en-US" dirty="0"/>
              <a:t> </a:t>
            </a:r>
            <a:r>
              <a:rPr lang="en-US" sz="1800" dirty="0"/>
              <a:t>Streaming.</a:t>
            </a:r>
          </a:p>
          <a:p>
            <a:pPr lvl="1">
              <a:spcAft>
                <a:spcPts val="700"/>
              </a:spcAft>
            </a:pPr>
            <a:r>
              <a:rPr lang="en-US" sz="1800" dirty="0"/>
              <a:t> Progressive multi-resolution.</a:t>
            </a:r>
          </a:p>
          <a:p>
            <a:pPr lvl="1">
              <a:spcAft>
                <a:spcPts val="700"/>
              </a:spcAft>
            </a:pPr>
            <a:r>
              <a:rPr lang="en-US" sz="1800" dirty="0"/>
              <a:t>Out of core computations.</a:t>
            </a:r>
          </a:p>
          <a:p>
            <a:pPr>
              <a:spcAft>
                <a:spcPts val="700"/>
              </a:spcAft>
            </a:pPr>
            <a:r>
              <a:rPr lang="en-US" dirty="0"/>
              <a:t>Scalability across a wide range of running conditions: </a:t>
            </a:r>
          </a:p>
          <a:p>
            <a:pPr lvl="1">
              <a:spcAft>
                <a:spcPts val="700"/>
              </a:spcAft>
            </a:pPr>
            <a:r>
              <a:rPr lang="en-US" dirty="0"/>
              <a:t> </a:t>
            </a:r>
            <a:r>
              <a:rPr lang="en-US" sz="1800" dirty="0"/>
              <a:t>From laptop, to office desktop, </a:t>
            </a:r>
            <a:br>
              <a:rPr lang="en-US" sz="1800" dirty="0"/>
            </a:br>
            <a:r>
              <a:rPr lang="en-US" sz="1800" dirty="0"/>
              <a:t> to cluster of PC, to BG/L.</a:t>
            </a:r>
          </a:p>
          <a:p>
            <a:pPr lvl="1">
              <a:spcAft>
                <a:spcPts val="700"/>
              </a:spcAft>
            </a:pPr>
            <a:r>
              <a:rPr lang="en-US" sz="1800" dirty="0"/>
              <a:t> Memory, to disk, to remote </a:t>
            </a:r>
            <a:br>
              <a:rPr lang="en-US" sz="1800" dirty="0"/>
            </a:br>
            <a:r>
              <a:rPr lang="en-US" sz="1800" dirty="0"/>
              <a:t> data access.</a:t>
            </a:r>
          </a:p>
          <a:p>
            <a:pPr lvl="1">
              <a:spcAft>
                <a:spcPts val="700"/>
              </a:spcAft>
            </a:pPr>
            <a:endParaRPr lang="en-US" sz="1800" dirty="0"/>
          </a:p>
          <a:p>
            <a:pPr lvl="1">
              <a:spcAft>
                <a:spcPts val="700"/>
              </a:spcAft>
            </a:pPr>
            <a:endParaRPr lang="en-US" sz="1800" dirty="0"/>
          </a:p>
        </p:txBody>
      </p:sp>
      <p:pic>
        <p:nvPicPr>
          <p:cNvPr id="384004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xmlns:mc="http://schemas.openxmlformats.org/markup-compatibility/2006" xmlns:a14="http://schemas.microsoft.com/office/drawing/2010/main" val="000000" mc:Ignorable=""/>
              </a:clrFrom>
              <a:clrTo>
                <a:srgbClr xmlns:mc="http://schemas.openxmlformats.org/markup-compatibility/2006" xmlns:a14="http://schemas.microsoft.com/office/drawing/2010/main" val="000000" mc:Ignorable="">
                  <a:alpha val="0"/>
                </a:srgbClr>
              </a:clrTo>
            </a:clrChange>
          </a:blip>
          <a:srcRect l="5515" r="-7056" b="3276"/>
          <a:stretch>
            <a:fillRect/>
          </a:stretch>
        </p:blipFill>
        <p:spPr bwMode="auto">
          <a:xfrm>
            <a:off x="4918075" y="3348038"/>
            <a:ext cx="1987550" cy="10779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384005" name="Picture 5">
            <a:hlinkClick r:id="rId5" action="ppaction://program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xmlns:mc="http://schemas.openxmlformats.org/markup-compatibility/2006" xmlns:a14="http://schemas.microsoft.com/office/drawing/2010/main" val="000000" mc:Ignorable=""/>
              </a:clrFrom>
              <a:clrTo>
                <a:srgbClr xmlns:mc="http://schemas.openxmlformats.org/markup-compatibility/2006" xmlns:a14="http://schemas.microsoft.com/office/drawing/2010/main" val="000000" mc:Ignorable="">
                  <a:alpha val="0"/>
                </a:srgbClr>
              </a:clrTo>
            </a:clrChange>
          </a:blip>
          <a:srcRect l="5498" b="3745"/>
          <a:stretch>
            <a:fillRect/>
          </a:stretch>
        </p:blipFill>
        <p:spPr bwMode="auto">
          <a:xfrm>
            <a:off x="6918325" y="3332163"/>
            <a:ext cx="1855788" cy="11017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384006" name="Line 6"/>
          <p:cNvSpPr>
            <a:spLocks noChangeShapeType="1"/>
          </p:cNvSpPr>
          <p:nvPr/>
        </p:nvSpPr>
        <p:spPr bwMode="auto">
          <a:xfrm>
            <a:off x="6664325" y="3905250"/>
            <a:ext cx="24606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 flipH="1">
            <a:off x="5038725" y="5570538"/>
            <a:ext cx="1001713" cy="398462"/>
            <a:chOff x="3871" y="3584"/>
            <a:chExt cx="631" cy="251"/>
          </a:xfrm>
        </p:grpSpPr>
        <p:sp>
          <p:nvSpPr>
            <p:cNvPr id="384008" name="Line 8"/>
            <p:cNvSpPr>
              <a:spLocks noChangeAspect="1" noChangeShapeType="1"/>
            </p:cNvSpPr>
            <p:nvPr/>
          </p:nvSpPr>
          <p:spPr bwMode="auto">
            <a:xfrm>
              <a:off x="3871" y="3584"/>
              <a:ext cx="631" cy="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9"/>
            <p:cNvGrpSpPr>
              <a:grpSpLocks noChangeAspect="1"/>
            </p:cNvGrpSpPr>
            <p:nvPr/>
          </p:nvGrpSpPr>
          <p:grpSpPr bwMode="auto">
            <a:xfrm flipH="1">
              <a:off x="3876" y="3673"/>
              <a:ext cx="626" cy="162"/>
              <a:chOff x="6201" y="10553"/>
              <a:chExt cx="1980" cy="661"/>
            </a:xfrm>
          </p:grpSpPr>
          <p:sp>
            <p:nvSpPr>
              <p:cNvPr id="384010" name="Freeform 10"/>
              <p:cNvSpPr>
                <a:spLocks noChangeAspect="1"/>
              </p:cNvSpPr>
              <p:nvPr/>
            </p:nvSpPr>
            <p:spPr bwMode="auto">
              <a:xfrm flipH="1">
                <a:off x="6201" y="10553"/>
                <a:ext cx="1980" cy="66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46" y="138"/>
                  </a:cxn>
                  <a:cxn ang="0">
                    <a:pos x="1212" y="378"/>
                  </a:cxn>
                </a:cxnLst>
                <a:rect l="0" t="0" r="r" b="b"/>
                <a:pathLst>
                  <a:path w="1212" h="378">
                    <a:moveTo>
                      <a:pt x="0" y="0"/>
                    </a:moveTo>
                    <a:cubicBezTo>
                      <a:pt x="140" y="23"/>
                      <a:pt x="644" y="75"/>
                      <a:pt x="846" y="138"/>
                    </a:cubicBezTo>
                    <a:cubicBezTo>
                      <a:pt x="1039" y="206"/>
                      <a:pt x="1136" y="328"/>
                      <a:pt x="1212" y="378"/>
                    </a:cubicBezTo>
                  </a:path>
                </a:pathLst>
              </a:custGeom>
              <a:noFill/>
              <a:ln w="12700" cmpd="sng">
                <a:solidFill>
                  <a:srgbClr xmlns:mc="http://schemas.openxmlformats.org/markup-compatibility/2006" xmlns:a14="http://schemas.microsoft.com/office/drawing/2010/main" val="DDDDDD" mc:Ignorable=""/>
                </a:solidFill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11" name="Freeform 11"/>
              <p:cNvSpPr>
                <a:spLocks noChangeAspect="1"/>
              </p:cNvSpPr>
              <p:nvPr/>
            </p:nvSpPr>
            <p:spPr bwMode="auto">
              <a:xfrm flipH="1">
                <a:off x="6201" y="10553"/>
                <a:ext cx="1980" cy="66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46" y="138"/>
                  </a:cxn>
                  <a:cxn ang="0">
                    <a:pos x="1212" y="378"/>
                  </a:cxn>
                </a:cxnLst>
                <a:rect l="0" t="0" r="r" b="b"/>
                <a:pathLst>
                  <a:path w="1212" h="378">
                    <a:moveTo>
                      <a:pt x="0" y="0"/>
                    </a:moveTo>
                    <a:cubicBezTo>
                      <a:pt x="140" y="23"/>
                      <a:pt x="644" y="75"/>
                      <a:pt x="846" y="138"/>
                    </a:cubicBezTo>
                    <a:cubicBezTo>
                      <a:pt x="1039" y="206"/>
                      <a:pt x="1136" y="328"/>
                      <a:pt x="1212" y="378"/>
                    </a:cubicBez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12"/>
            <p:cNvGrpSpPr>
              <a:grpSpLocks noChangeAspect="1"/>
            </p:cNvGrpSpPr>
            <p:nvPr/>
          </p:nvGrpSpPr>
          <p:grpSpPr bwMode="auto">
            <a:xfrm flipH="1">
              <a:off x="3957" y="3622"/>
              <a:ext cx="545" cy="95"/>
              <a:chOff x="6201" y="10466"/>
              <a:chExt cx="1966" cy="354"/>
            </a:xfrm>
          </p:grpSpPr>
          <p:sp>
            <p:nvSpPr>
              <p:cNvPr id="384013" name="Freeform 13"/>
              <p:cNvSpPr>
                <a:spLocks noChangeAspect="1"/>
              </p:cNvSpPr>
              <p:nvPr/>
            </p:nvSpPr>
            <p:spPr bwMode="auto">
              <a:xfrm>
                <a:off x="6201" y="10466"/>
                <a:ext cx="1966" cy="354"/>
              </a:xfrm>
              <a:custGeom>
                <a:avLst/>
                <a:gdLst/>
                <a:ahLst/>
                <a:cxnLst>
                  <a:cxn ang="0">
                    <a:pos x="1954" y="0"/>
                  </a:cxn>
                  <a:cxn ang="0">
                    <a:pos x="767" y="112"/>
                  </a:cxn>
                  <a:cxn ang="0">
                    <a:pos x="0" y="352"/>
                  </a:cxn>
                </a:cxnLst>
                <a:rect l="0" t="0" r="r" b="b"/>
                <a:pathLst>
                  <a:path w="1954" h="352">
                    <a:moveTo>
                      <a:pt x="1954" y="0"/>
                    </a:moveTo>
                    <a:cubicBezTo>
                      <a:pt x="1756" y="19"/>
                      <a:pt x="1111" y="68"/>
                      <a:pt x="767" y="112"/>
                    </a:cubicBezTo>
                    <a:cubicBezTo>
                      <a:pt x="423" y="156"/>
                      <a:pt x="160" y="302"/>
                      <a:pt x="0" y="352"/>
                    </a:cubicBezTo>
                  </a:path>
                </a:pathLst>
              </a:custGeom>
              <a:noFill/>
              <a:ln w="12700" cmpd="sng">
                <a:solidFill>
                  <a:srgbClr xmlns:mc="http://schemas.openxmlformats.org/markup-compatibility/2006" xmlns:a14="http://schemas.microsoft.com/office/drawing/2010/main" val="DDDDDD" mc:Ignorable=""/>
                </a:solidFill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14" name="Freeform 14"/>
              <p:cNvSpPr>
                <a:spLocks noChangeAspect="1"/>
              </p:cNvSpPr>
              <p:nvPr/>
            </p:nvSpPr>
            <p:spPr bwMode="auto">
              <a:xfrm>
                <a:off x="6201" y="10466"/>
                <a:ext cx="1966" cy="354"/>
              </a:xfrm>
              <a:custGeom>
                <a:avLst/>
                <a:gdLst/>
                <a:ahLst/>
                <a:cxnLst>
                  <a:cxn ang="0">
                    <a:pos x="1954" y="0"/>
                  </a:cxn>
                  <a:cxn ang="0">
                    <a:pos x="767" y="112"/>
                  </a:cxn>
                  <a:cxn ang="0">
                    <a:pos x="0" y="352"/>
                  </a:cxn>
                </a:cxnLst>
                <a:rect l="0" t="0" r="r" b="b"/>
                <a:pathLst>
                  <a:path w="1954" h="352">
                    <a:moveTo>
                      <a:pt x="1954" y="0"/>
                    </a:moveTo>
                    <a:cubicBezTo>
                      <a:pt x="1756" y="19"/>
                      <a:pt x="1111" y="68"/>
                      <a:pt x="767" y="112"/>
                    </a:cubicBezTo>
                    <a:cubicBezTo>
                      <a:pt x="423" y="156"/>
                      <a:pt x="160" y="302"/>
                      <a:pt x="0" y="352"/>
                    </a:cubicBez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5638800" y="5238750"/>
            <a:ext cx="933450" cy="633413"/>
            <a:chOff x="4968" y="3073"/>
            <a:chExt cx="588" cy="399"/>
          </a:xfrm>
        </p:grpSpPr>
        <p:grpSp>
          <p:nvGrpSpPr>
            <p:cNvPr id="6" name="Group 16"/>
            <p:cNvGrpSpPr>
              <a:grpSpLocks/>
            </p:cNvGrpSpPr>
            <p:nvPr/>
          </p:nvGrpSpPr>
          <p:grpSpPr bwMode="auto">
            <a:xfrm>
              <a:off x="4968" y="3073"/>
              <a:ext cx="588" cy="399"/>
              <a:chOff x="6756" y="1048"/>
              <a:chExt cx="739" cy="500"/>
            </a:xfrm>
          </p:grpSpPr>
          <p:sp>
            <p:nvSpPr>
              <p:cNvPr id="384017" name="Oval 17"/>
              <p:cNvSpPr>
                <a:spLocks noChangeArrowheads="1"/>
              </p:cNvSpPr>
              <p:nvPr/>
            </p:nvSpPr>
            <p:spPr bwMode="auto">
              <a:xfrm>
                <a:off x="6756" y="1272"/>
                <a:ext cx="739" cy="276"/>
              </a:xfrm>
              <a:prstGeom prst="ellipse">
                <a:avLst/>
              </a:prstGeom>
              <a:solidFill>
                <a:srgbClr xmlns:mc="http://schemas.openxmlformats.org/markup-compatibility/2006" xmlns:a14="http://schemas.microsoft.com/office/drawing/2010/main" val="A8BCA2" mc:Ignorable="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4018" name="AutoShape 18"/>
              <p:cNvSpPr>
                <a:spLocks noChangeAspect="1" noChangeArrowheads="1" noTextEdit="1"/>
              </p:cNvSpPr>
              <p:nvPr/>
            </p:nvSpPr>
            <p:spPr bwMode="auto">
              <a:xfrm>
                <a:off x="6869" y="1048"/>
                <a:ext cx="522" cy="4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19" name="Freeform 19"/>
              <p:cNvSpPr>
                <a:spLocks/>
              </p:cNvSpPr>
              <p:nvPr/>
            </p:nvSpPr>
            <p:spPr bwMode="auto">
              <a:xfrm>
                <a:off x="6869" y="1049"/>
                <a:ext cx="473" cy="450"/>
              </a:xfrm>
              <a:custGeom>
                <a:avLst/>
                <a:gdLst/>
                <a:ahLst/>
                <a:cxnLst>
                  <a:cxn ang="0">
                    <a:pos x="679" y="0"/>
                  </a:cxn>
                  <a:cxn ang="0">
                    <a:pos x="753" y="1"/>
                  </a:cxn>
                  <a:cxn ang="0">
                    <a:pos x="827" y="2"/>
                  </a:cxn>
                  <a:cxn ang="0">
                    <a:pos x="900" y="3"/>
                  </a:cxn>
                  <a:cxn ang="0">
                    <a:pos x="973" y="6"/>
                  </a:cxn>
                  <a:cxn ang="0">
                    <a:pos x="1047" y="9"/>
                  </a:cxn>
                  <a:cxn ang="0">
                    <a:pos x="1119" y="12"/>
                  </a:cxn>
                  <a:cxn ang="0">
                    <a:pos x="1191" y="16"/>
                  </a:cxn>
                  <a:cxn ang="0">
                    <a:pos x="1263" y="20"/>
                  </a:cxn>
                  <a:cxn ang="0">
                    <a:pos x="1335" y="25"/>
                  </a:cxn>
                  <a:cxn ang="0">
                    <a:pos x="1408" y="31"/>
                  </a:cxn>
                  <a:cxn ang="0">
                    <a:pos x="1481" y="36"/>
                  </a:cxn>
                  <a:cxn ang="0">
                    <a:pos x="1553" y="42"/>
                  </a:cxn>
                  <a:cxn ang="0">
                    <a:pos x="1626" y="48"/>
                  </a:cxn>
                  <a:cxn ang="0">
                    <a:pos x="1699" y="56"/>
                  </a:cxn>
                  <a:cxn ang="0">
                    <a:pos x="1773" y="63"/>
                  </a:cxn>
                  <a:cxn ang="0">
                    <a:pos x="1875" y="87"/>
                  </a:cxn>
                  <a:cxn ang="0">
                    <a:pos x="1888" y="220"/>
                  </a:cxn>
                  <a:cxn ang="0">
                    <a:pos x="1877" y="416"/>
                  </a:cxn>
                  <a:cxn ang="0">
                    <a:pos x="1856" y="666"/>
                  </a:cxn>
                  <a:cxn ang="0">
                    <a:pos x="1825" y="934"/>
                  </a:cxn>
                  <a:cxn ang="0">
                    <a:pos x="1779" y="1086"/>
                  </a:cxn>
                  <a:cxn ang="0">
                    <a:pos x="1575" y="1086"/>
                  </a:cxn>
                  <a:cxn ang="0">
                    <a:pos x="1760" y="1117"/>
                  </a:cxn>
                  <a:cxn ang="0">
                    <a:pos x="1782" y="1165"/>
                  </a:cxn>
                  <a:cxn ang="0">
                    <a:pos x="1774" y="1240"/>
                  </a:cxn>
                  <a:cxn ang="0">
                    <a:pos x="1620" y="1576"/>
                  </a:cxn>
                  <a:cxn ang="0">
                    <a:pos x="1436" y="1794"/>
                  </a:cxn>
                  <a:cxn ang="0">
                    <a:pos x="1343" y="1780"/>
                  </a:cxn>
                  <a:cxn ang="0">
                    <a:pos x="1256" y="1764"/>
                  </a:cxn>
                  <a:cxn ang="0">
                    <a:pos x="1174" y="1747"/>
                  </a:cxn>
                  <a:cxn ang="0">
                    <a:pos x="1096" y="1729"/>
                  </a:cxn>
                  <a:cxn ang="0">
                    <a:pos x="1019" y="1709"/>
                  </a:cxn>
                  <a:cxn ang="0">
                    <a:pos x="942" y="1690"/>
                  </a:cxn>
                  <a:cxn ang="0">
                    <a:pos x="864" y="1670"/>
                  </a:cxn>
                  <a:cxn ang="0">
                    <a:pos x="571" y="1631"/>
                  </a:cxn>
                  <a:cxn ang="0">
                    <a:pos x="503" y="1624"/>
                  </a:cxn>
                  <a:cxn ang="0">
                    <a:pos x="441" y="1617"/>
                  </a:cxn>
                  <a:cxn ang="0">
                    <a:pos x="384" y="1609"/>
                  </a:cxn>
                  <a:cxn ang="0">
                    <a:pos x="327" y="1600"/>
                  </a:cxn>
                  <a:cxn ang="0">
                    <a:pos x="269" y="1588"/>
                  </a:cxn>
                  <a:cxn ang="0">
                    <a:pos x="206" y="1575"/>
                  </a:cxn>
                  <a:cxn ang="0">
                    <a:pos x="137" y="1557"/>
                  </a:cxn>
                  <a:cxn ang="0">
                    <a:pos x="59" y="1534"/>
                  </a:cxn>
                  <a:cxn ang="0">
                    <a:pos x="0" y="1430"/>
                  </a:cxn>
                  <a:cxn ang="0">
                    <a:pos x="259" y="1193"/>
                  </a:cxn>
                  <a:cxn ang="0">
                    <a:pos x="524" y="1008"/>
                  </a:cxn>
                  <a:cxn ang="0">
                    <a:pos x="550" y="935"/>
                  </a:cxn>
                  <a:cxn ang="0">
                    <a:pos x="705" y="934"/>
                  </a:cxn>
                  <a:cxn ang="0">
                    <a:pos x="547" y="816"/>
                  </a:cxn>
                  <a:cxn ang="0">
                    <a:pos x="562" y="604"/>
                  </a:cxn>
                  <a:cxn ang="0">
                    <a:pos x="578" y="372"/>
                  </a:cxn>
                  <a:cxn ang="0">
                    <a:pos x="604" y="132"/>
                  </a:cxn>
                  <a:cxn ang="0">
                    <a:pos x="641" y="0"/>
                  </a:cxn>
                </a:cxnLst>
                <a:rect l="0" t="0" r="r" b="b"/>
                <a:pathLst>
                  <a:path w="1890" h="1800">
                    <a:moveTo>
                      <a:pt x="641" y="0"/>
                    </a:moveTo>
                    <a:lnTo>
                      <a:pt x="679" y="0"/>
                    </a:lnTo>
                    <a:lnTo>
                      <a:pt x="716" y="0"/>
                    </a:lnTo>
                    <a:lnTo>
                      <a:pt x="753" y="1"/>
                    </a:lnTo>
                    <a:lnTo>
                      <a:pt x="790" y="1"/>
                    </a:lnTo>
                    <a:lnTo>
                      <a:pt x="827" y="2"/>
                    </a:lnTo>
                    <a:lnTo>
                      <a:pt x="864" y="2"/>
                    </a:lnTo>
                    <a:lnTo>
                      <a:pt x="900" y="3"/>
                    </a:lnTo>
                    <a:lnTo>
                      <a:pt x="937" y="4"/>
                    </a:lnTo>
                    <a:lnTo>
                      <a:pt x="973" y="6"/>
                    </a:lnTo>
                    <a:lnTo>
                      <a:pt x="1010" y="7"/>
                    </a:lnTo>
                    <a:lnTo>
                      <a:pt x="1047" y="9"/>
                    </a:lnTo>
                    <a:lnTo>
                      <a:pt x="1083" y="11"/>
                    </a:lnTo>
                    <a:lnTo>
                      <a:pt x="1119" y="12"/>
                    </a:lnTo>
                    <a:lnTo>
                      <a:pt x="1155" y="14"/>
                    </a:lnTo>
                    <a:lnTo>
                      <a:pt x="1191" y="16"/>
                    </a:lnTo>
                    <a:lnTo>
                      <a:pt x="1228" y="18"/>
                    </a:lnTo>
                    <a:lnTo>
                      <a:pt x="1263" y="20"/>
                    </a:lnTo>
                    <a:lnTo>
                      <a:pt x="1300" y="22"/>
                    </a:lnTo>
                    <a:lnTo>
                      <a:pt x="1335" y="25"/>
                    </a:lnTo>
                    <a:lnTo>
                      <a:pt x="1372" y="27"/>
                    </a:lnTo>
                    <a:lnTo>
                      <a:pt x="1408" y="31"/>
                    </a:lnTo>
                    <a:lnTo>
                      <a:pt x="1444" y="33"/>
                    </a:lnTo>
                    <a:lnTo>
                      <a:pt x="1481" y="36"/>
                    </a:lnTo>
                    <a:lnTo>
                      <a:pt x="1516" y="39"/>
                    </a:lnTo>
                    <a:lnTo>
                      <a:pt x="1553" y="42"/>
                    </a:lnTo>
                    <a:lnTo>
                      <a:pt x="1589" y="45"/>
                    </a:lnTo>
                    <a:lnTo>
                      <a:pt x="1626" y="48"/>
                    </a:lnTo>
                    <a:lnTo>
                      <a:pt x="1662" y="52"/>
                    </a:lnTo>
                    <a:lnTo>
                      <a:pt x="1699" y="56"/>
                    </a:lnTo>
                    <a:lnTo>
                      <a:pt x="1736" y="60"/>
                    </a:lnTo>
                    <a:lnTo>
                      <a:pt x="1773" y="63"/>
                    </a:lnTo>
                    <a:lnTo>
                      <a:pt x="1810" y="67"/>
                    </a:lnTo>
                    <a:lnTo>
                      <a:pt x="1875" y="87"/>
                    </a:lnTo>
                    <a:lnTo>
                      <a:pt x="1890" y="155"/>
                    </a:lnTo>
                    <a:lnTo>
                      <a:pt x="1888" y="220"/>
                    </a:lnTo>
                    <a:lnTo>
                      <a:pt x="1883" y="309"/>
                    </a:lnTo>
                    <a:lnTo>
                      <a:pt x="1877" y="416"/>
                    </a:lnTo>
                    <a:lnTo>
                      <a:pt x="1867" y="536"/>
                    </a:lnTo>
                    <a:lnTo>
                      <a:pt x="1856" y="666"/>
                    </a:lnTo>
                    <a:lnTo>
                      <a:pt x="1841" y="800"/>
                    </a:lnTo>
                    <a:lnTo>
                      <a:pt x="1825" y="934"/>
                    </a:lnTo>
                    <a:lnTo>
                      <a:pt x="1806" y="1064"/>
                    </a:lnTo>
                    <a:lnTo>
                      <a:pt x="1779" y="1086"/>
                    </a:lnTo>
                    <a:lnTo>
                      <a:pt x="1587" y="1049"/>
                    </a:lnTo>
                    <a:lnTo>
                      <a:pt x="1575" y="1086"/>
                    </a:lnTo>
                    <a:lnTo>
                      <a:pt x="1741" y="1102"/>
                    </a:lnTo>
                    <a:lnTo>
                      <a:pt x="1760" y="1117"/>
                    </a:lnTo>
                    <a:lnTo>
                      <a:pt x="1760" y="1154"/>
                    </a:lnTo>
                    <a:lnTo>
                      <a:pt x="1782" y="1165"/>
                    </a:lnTo>
                    <a:lnTo>
                      <a:pt x="1786" y="1206"/>
                    </a:lnTo>
                    <a:lnTo>
                      <a:pt x="1774" y="1240"/>
                    </a:lnTo>
                    <a:lnTo>
                      <a:pt x="1767" y="1299"/>
                    </a:lnTo>
                    <a:lnTo>
                      <a:pt x="1620" y="1576"/>
                    </a:lnTo>
                    <a:lnTo>
                      <a:pt x="1485" y="1800"/>
                    </a:lnTo>
                    <a:lnTo>
                      <a:pt x="1436" y="1794"/>
                    </a:lnTo>
                    <a:lnTo>
                      <a:pt x="1388" y="1787"/>
                    </a:lnTo>
                    <a:lnTo>
                      <a:pt x="1343" y="1780"/>
                    </a:lnTo>
                    <a:lnTo>
                      <a:pt x="1299" y="1773"/>
                    </a:lnTo>
                    <a:lnTo>
                      <a:pt x="1256" y="1764"/>
                    </a:lnTo>
                    <a:lnTo>
                      <a:pt x="1215" y="1756"/>
                    </a:lnTo>
                    <a:lnTo>
                      <a:pt x="1174" y="1747"/>
                    </a:lnTo>
                    <a:lnTo>
                      <a:pt x="1136" y="1738"/>
                    </a:lnTo>
                    <a:lnTo>
                      <a:pt x="1096" y="1729"/>
                    </a:lnTo>
                    <a:lnTo>
                      <a:pt x="1058" y="1719"/>
                    </a:lnTo>
                    <a:lnTo>
                      <a:pt x="1019" y="1709"/>
                    </a:lnTo>
                    <a:lnTo>
                      <a:pt x="981" y="1699"/>
                    </a:lnTo>
                    <a:lnTo>
                      <a:pt x="942" y="1690"/>
                    </a:lnTo>
                    <a:lnTo>
                      <a:pt x="903" y="1680"/>
                    </a:lnTo>
                    <a:lnTo>
                      <a:pt x="864" y="1670"/>
                    </a:lnTo>
                    <a:lnTo>
                      <a:pt x="823" y="1661"/>
                    </a:lnTo>
                    <a:lnTo>
                      <a:pt x="571" y="1631"/>
                    </a:lnTo>
                    <a:lnTo>
                      <a:pt x="536" y="1627"/>
                    </a:lnTo>
                    <a:lnTo>
                      <a:pt x="503" y="1624"/>
                    </a:lnTo>
                    <a:lnTo>
                      <a:pt x="472" y="1620"/>
                    </a:lnTo>
                    <a:lnTo>
                      <a:pt x="441" y="1617"/>
                    </a:lnTo>
                    <a:lnTo>
                      <a:pt x="412" y="1613"/>
                    </a:lnTo>
                    <a:lnTo>
                      <a:pt x="384" y="1609"/>
                    </a:lnTo>
                    <a:lnTo>
                      <a:pt x="356" y="1605"/>
                    </a:lnTo>
                    <a:lnTo>
                      <a:pt x="327" y="1600"/>
                    </a:lnTo>
                    <a:lnTo>
                      <a:pt x="298" y="1595"/>
                    </a:lnTo>
                    <a:lnTo>
                      <a:pt x="269" y="1588"/>
                    </a:lnTo>
                    <a:lnTo>
                      <a:pt x="238" y="1582"/>
                    </a:lnTo>
                    <a:lnTo>
                      <a:pt x="206" y="1575"/>
                    </a:lnTo>
                    <a:lnTo>
                      <a:pt x="173" y="1566"/>
                    </a:lnTo>
                    <a:lnTo>
                      <a:pt x="137" y="1557"/>
                    </a:lnTo>
                    <a:lnTo>
                      <a:pt x="99" y="1546"/>
                    </a:lnTo>
                    <a:lnTo>
                      <a:pt x="59" y="1534"/>
                    </a:lnTo>
                    <a:lnTo>
                      <a:pt x="17" y="1511"/>
                    </a:lnTo>
                    <a:lnTo>
                      <a:pt x="0" y="1430"/>
                    </a:lnTo>
                    <a:lnTo>
                      <a:pt x="32" y="1390"/>
                    </a:lnTo>
                    <a:lnTo>
                      <a:pt x="259" y="1193"/>
                    </a:lnTo>
                    <a:lnTo>
                      <a:pt x="420" y="1080"/>
                    </a:lnTo>
                    <a:lnTo>
                      <a:pt x="524" y="1008"/>
                    </a:lnTo>
                    <a:lnTo>
                      <a:pt x="537" y="967"/>
                    </a:lnTo>
                    <a:lnTo>
                      <a:pt x="550" y="935"/>
                    </a:lnTo>
                    <a:lnTo>
                      <a:pt x="701" y="956"/>
                    </a:lnTo>
                    <a:lnTo>
                      <a:pt x="705" y="934"/>
                    </a:lnTo>
                    <a:lnTo>
                      <a:pt x="537" y="911"/>
                    </a:lnTo>
                    <a:lnTo>
                      <a:pt x="547" y="816"/>
                    </a:lnTo>
                    <a:lnTo>
                      <a:pt x="554" y="713"/>
                    </a:lnTo>
                    <a:lnTo>
                      <a:pt x="562" y="604"/>
                    </a:lnTo>
                    <a:lnTo>
                      <a:pt x="570" y="490"/>
                    </a:lnTo>
                    <a:lnTo>
                      <a:pt x="578" y="372"/>
                    </a:lnTo>
                    <a:lnTo>
                      <a:pt x="590" y="252"/>
                    </a:lnTo>
                    <a:lnTo>
                      <a:pt x="604" y="132"/>
                    </a:lnTo>
                    <a:lnTo>
                      <a:pt x="624" y="12"/>
                    </a:lnTo>
                    <a:lnTo>
                      <a:pt x="641" y="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00335B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20" name="Freeform 20"/>
              <p:cNvSpPr>
                <a:spLocks/>
              </p:cNvSpPr>
              <p:nvPr/>
            </p:nvSpPr>
            <p:spPr bwMode="auto">
              <a:xfrm>
                <a:off x="7003" y="1052"/>
                <a:ext cx="42" cy="225"/>
              </a:xfrm>
              <a:custGeom>
                <a:avLst/>
                <a:gdLst/>
                <a:ahLst/>
                <a:cxnLst>
                  <a:cxn ang="0">
                    <a:pos x="169" y="56"/>
                  </a:cxn>
                  <a:cxn ang="0">
                    <a:pos x="82" y="0"/>
                  </a:cxn>
                  <a:cxn ang="0">
                    <a:pos x="66" y="112"/>
                  </a:cxn>
                  <a:cxn ang="0">
                    <a:pos x="53" y="223"/>
                  </a:cxn>
                  <a:cxn ang="0">
                    <a:pos x="40" y="335"/>
                  </a:cxn>
                  <a:cxn ang="0">
                    <a:pos x="31" y="447"/>
                  </a:cxn>
                  <a:cxn ang="0">
                    <a:pos x="22" y="559"/>
                  </a:cxn>
                  <a:cxn ang="0">
                    <a:pos x="14" y="672"/>
                  </a:cxn>
                  <a:cxn ang="0">
                    <a:pos x="7" y="785"/>
                  </a:cxn>
                  <a:cxn ang="0">
                    <a:pos x="0" y="898"/>
                  </a:cxn>
                  <a:cxn ang="0">
                    <a:pos x="96" y="844"/>
                  </a:cxn>
                  <a:cxn ang="0">
                    <a:pos x="169" y="56"/>
                  </a:cxn>
                </a:cxnLst>
                <a:rect l="0" t="0" r="r" b="b"/>
                <a:pathLst>
                  <a:path w="169" h="898">
                    <a:moveTo>
                      <a:pt x="169" y="56"/>
                    </a:moveTo>
                    <a:lnTo>
                      <a:pt x="82" y="0"/>
                    </a:lnTo>
                    <a:lnTo>
                      <a:pt x="66" y="112"/>
                    </a:lnTo>
                    <a:lnTo>
                      <a:pt x="53" y="223"/>
                    </a:lnTo>
                    <a:lnTo>
                      <a:pt x="40" y="335"/>
                    </a:lnTo>
                    <a:lnTo>
                      <a:pt x="31" y="447"/>
                    </a:lnTo>
                    <a:lnTo>
                      <a:pt x="22" y="559"/>
                    </a:lnTo>
                    <a:lnTo>
                      <a:pt x="14" y="672"/>
                    </a:lnTo>
                    <a:lnTo>
                      <a:pt x="7" y="785"/>
                    </a:lnTo>
                    <a:lnTo>
                      <a:pt x="0" y="898"/>
                    </a:lnTo>
                    <a:lnTo>
                      <a:pt x="96" y="844"/>
                    </a:lnTo>
                    <a:lnTo>
                      <a:pt x="169" y="56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21" name="Freeform 21"/>
              <p:cNvSpPr>
                <a:spLocks/>
              </p:cNvSpPr>
              <p:nvPr/>
            </p:nvSpPr>
            <p:spPr bwMode="auto">
              <a:xfrm>
                <a:off x="7005" y="1053"/>
                <a:ext cx="40" cy="211"/>
              </a:xfrm>
              <a:custGeom>
                <a:avLst/>
                <a:gdLst/>
                <a:ahLst/>
                <a:cxnLst>
                  <a:cxn ang="0">
                    <a:pos x="162" y="54"/>
                  </a:cxn>
                  <a:cxn ang="0">
                    <a:pos x="151" y="48"/>
                  </a:cxn>
                  <a:cxn ang="0">
                    <a:pos x="141" y="41"/>
                  </a:cxn>
                  <a:cxn ang="0">
                    <a:pos x="130" y="34"/>
                  </a:cxn>
                  <a:cxn ang="0">
                    <a:pos x="120" y="27"/>
                  </a:cxn>
                  <a:cxn ang="0">
                    <a:pos x="109" y="20"/>
                  </a:cxn>
                  <a:cxn ang="0">
                    <a:pos x="99" y="13"/>
                  </a:cxn>
                  <a:cxn ang="0">
                    <a:pos x="89" y="6"/>
                  </a:cxn>
                  <a:cxn ang="0">
                    <a:pos x="78" y="0"/>
                  </a:cxn>
                  <a:cxn ang="0">
                    <a:pos x="62" y="105"/>
                  </a:cxn>
                  <a:cxn ang="0">
                    <a:pos x="49" y="209"/>
                  </a:cxn>
                  <a:cxn ang="0">
                    <a:pos x="38" y="315"/>
                  </a:cxn>
                  <a:cxn ang="0">
                    <a:pos x="28" y="421"/>
                  </a:cxn>
                  <a:cxn ang="0">
                    <a:pos x="20" y="526"/>
                  </a:cxn>
                  <a:cxn ang="0">
                    <a:pos x="12" y="632"/>
                  </a:cxn>
                  <a:cxn ang="0">
                    <a:pos x="6" y="739"/>
                  </a:cxn>
                  <a:cxn ang="0">
                    <a:pos x="0" y="846"/>
                  </a:cxn>
                  <a:cxn ang="0">
                    <a:pos x="11" y="840"/>
                  </a:cxn>
                  <a:cxn ang="0">
                    <a:pos x="23" y="832"/>
                  </a:cxn>
                  <a:cxn ang="0">
                    <a:pos x="34" y="826"/>
                  </a:cxn>
                  <a:cxn ang="0">
                    <a:pos x="46" y="820"/>
                  </a:cxn>
                  <a:cxn ang="0">
                    <a:pos x="57" y="813"/>
                  </a:cxn>
                  <a:cxn ang="0">
                    <a:pos x="69" y="807"/>
                  </a:cxn>
                  <a:cxn ang="0">
                    <a:pos x="80" y="801"/>
                  </a:cxn>
                  <a:cxn ang="0">
                    <a:pos x="92" y="795"/>
                  </a:cxn>
                  <a:cxn ang="0">
                    <a:pos x="101" y="702"/>
                  </a:cxn>
                  <a:cxn ang="0">
                    <a:pos x="109" y="609"/>
                  </a:cxn>
                  <a:cxn ang="0">
                    <a:pos x="119" y="517"/>
                  </a:cxn>
                  <a:cxn ang="0">
                    <a:pos x="127" y="424"/>
                  </a:cxn>
                  <a:cxn ang="0">
                    <a:pos x="136" y="332"/>
                  </a:cxn>
                  <a:cxn ang="0">
                    <a:pos x="144" y="240"/>
                  </a:cxn>
                  <a:cxn ang="0">
                    <a:pos x="153" y="146"/>
                  </a:cxn>
                  <a:cxn ang="0">
                    <a:pos x="162" y="54"/>
                  </a:cxn>
                </a:cxnLst>
                <a:rect l="0" t="0" r="r" b="b"/>
                <a:pathLst>
                  <a:path w="162" h="846">
                    <a:moveTo>
                      <a:pt x="162" y="54"/>
                    </a:moveTo>
                    <a:lnTo>
                      <a:pt x="151" y="48"/>
                    </a:lnTo>
                    <a:lnTo>
                      <a:pt x="141" y="41"/>
                    </a:lnTo>
                    <a:lnTo>
                      <a:pt x="130" y="34"/>
                    </a:lnTo>
                    <a:lnTo>
                      <a:pt x="120" y="27"/>
                    </a:lnTo>
                    <a:lnTo>
                      <a:pt x="109" y="20"/>
                    </a:lnTo>
                    <a:lnTo>
                      <a:pt x="99" y="13"/>
                    </a:lnTo>
                    <a:lnTo>
                      <a:pt x="89" y="6"/>
                    </a:lnTo>
                    <a:lnTo>
                      <a:pt x="78" y="0"/>
                    </a:lnTo>
                    <a:lnTo>
                      <a:pt x="62" y="105"/>
                    </a:lnTo>
                    <a:lnTo>
                      <a:pt x="49" y="209"/>
                    </a:lnTo>
                    <a:lnTo>
                      <a:pt x="38" y="315"/>
                    </a:lnTo>
                    <a:lnTo>
                      <a:pt x="28" y="421"/>
                    </a:lnTo>
                    <a:lnTo>
                      <a:pt x="20" y="526"/>
                    </a:lnTo>
                    <a:lnTo>
                      <a:pt x="12" y="632"/>
                    </a:lnTo>
                    <a:lnTo>
                      <a:pt x="6" y="739"/>
                    </a:lnTo>
                    <a:lnTo>
                      <a:pt x="0" y="846"/>
                    </a:lnTo>
                    <a:lnTo>
                      <a:pt x="11" y="840"/>
                    </a:lnTo>
                    <a:lnTo>
                      <a:pt x="23" y="832"/>
                    </a:lnTo>
                    <a:lnTo>
                      <a:pt x="34" y="826"/>
                    </a:lnTo>
                    <a:lnTo>
                      <a:pt x="46" y="820"/>
                    </a:lnTo>
                    <a:lnTo>
                      <a:pt x="57" y="813"/>
                    </a:lnTo>
                    <a:lnTo>
                      <a:pt x="69" y="807"/>
                    </a:lnTo>
                    <a:lnTo>
                      <a:pt x="80" y="801"/>
                    </a:lnTo>
                    <a:lnTo>
                      <a:pt x="92" y="795"/>
                    </a:lnTo>
                    <a:lnTo>
                      <a:pt x="101" y="702"/>
                    </a:lnTo>
                    <a:lnTo>
                      <a:pt x="109" y="609"/>
                    </a:lnTo>
                    <a:lnTo>
                      <a:pt x="119" y="517"/>
                    </a:lnTo>
                    <a:lnTo>
                      <a:pt x="127" y="424"/>
                    </a:lnTo>
                    <a:lnTo>
                      <a:pt x="136" y="332"/>
                    </a:lnTo>
                    <a:lnTo>
                      <a:pt x="144" y="240"/>
                    </a:lnTo>
                    <a:lnTo>
                      <a:pt x="153" y="146"/>
                    </a:lnTo>
                    <a:lnTo>
                      <a:pt x="162" y="54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E47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22" name="Freeform 22"/>
              <p:cNvSpPr>
                <a:spLocks/>
              </p:cNvSpPr>
              <p:nvPr/>
            </p:nvSpPr>
            <p:spPr bwMode="auto">
              <a:xfrm>
                <a:off x="7006" y="1053"/>
                <a:ext cx="39" cy="198"/>
              </a:xfrm>
              <a:custGeom>
                <a:avLst/>
                <a:gdLst/>
                <a:ahLst/>
                <a:cxnLst>
                  <a:cxn ang="0">
                    <a:pos x="157" y="54"/>
                  </a:cxn>
                  <a:cxn ang="0">
                    <a:pos x="146" y="47"/>
                  </a:cxn>
                  <a:cxn ang="0">
                    <a:pos x="137" y="41"/>
                  </a:cxn>
                  <a:cxn ang="0">
                    <a:pos x="126" y="33"/>
                  </a:cxn>
                  <a:cxn ang="0">
                    <a:pos x="116" y="27"/>
                  </a:cxn>
                  <a:cxn ang="0">
                    <a:pos x="105" y="20"/>
                  </a:cxn>
                  <a:cxn ang="0">
                    <a:pos x="96" y="14"/>
                  </a:cxn>
                  <a:cxn ang="0">
                    <a:pos x="86" y="6"/>
                  </a:cxn>
                  <a:cxn ang="0">
                    <a:pos x="75" y="0"/>
                  </a:cxn>
                  <a:cxn ang="0">
                    <a:pos x="61" y="98"/>
                  </a:cxn>
                  <a:cxn ang="0">
                    <a:pos x="48" y="197"/>
                  </a:cxn>
                  <a:cxn ang="0">
                    <a:pos x="38" y="295"/>
                  </a:cxn>
                  <a:cxn ang="0">
                    <a:pos x="28" y="395"/>
                  </a:cxn>
                  <a:cxn ang="0">
                    <a:pos x="20" y="493"/>
                  </a:cxn>
                  <a:cxn ang="0">
                    <a:pos x="13" y="593"/>
                  </a:cxn>
                  <a:cxn ang="0">
                    <a:pos x="6" y="693"/>
                  </a:cxn>
                  <a:cxn ang="0">
                    <a:pos x="0" y="794"/>
                  </a:cxn>
                  <a:cxn ang="0">
                    <a:pos x="11" y="787"/>
                  </a:cxn>
                  <a:cxn ang="0">
                    <a:pos x="23" y="782"/>
                  </a:cxn>
                  <a:cxn ang="0">
                    <a:pos x="34" y="776"/>
                  </a:cxn>
                  <a:cxn ang="0">
                    <a:pos x="46" y="769"/>
                  </a:cxn>
                  <a:cxn ang="0">
                    <a:pos x="56" y="763"/>
                  </a:cxn>
                  <a:cxn ang="0">
                    <a:pos x="68" y="757"/>
                  </a:cxn>
                  <a:cxn ang="0">
                    <a:pos x="79" y="751"/>
                  </a:cxn>
                  <a:cxn ang="0">
                    <a:pos x="91" y="744"/>
                  </a:cxn>
                  <a:cxn ang="0">
                    <a:pos x="99" y="658"/>
                  </a:cxn>
                  <a:cxn ang="0">
                    <a:pos x="108" y="573"/>
                  </a:cxn>
                  <a:cxn ang="0">
                    <a:pos x="116" y="486"/>
                  </a:cxn>
                  <a:cxn ang="0">
                    <a:pos x="124" y="400"/>
                  </a:cxn>
                  <a:cxn ang="0">
                    <a:pos x="132" y="313"/>
                  </a:cxn>
                  <a:cxn ang="0">
                    <a:pos x="140" y="227"/>
                  </a:cxn>
                  <a:cxn ang="0">
                    <a:pos x="148" y="140"/>
                  </a:cxn>
                  <a:cxn ang="0">
                    <a:pos x="157" y="54"/>
                  </a:cxn>
                </a:cxnLst>
                <a:rect l="0" t="0" r="r" b="b"/>
                <a:pathLst>
                  <a:path w="157" h="794">
                    <a:moveTo>
                      <a:pt x="157" y="54"/>
                    </a:moveTo>
                    <a:lnTo>
                      <a:pt x="146" y="47"/>
                    </a:lnTo>
                    <a:lnTo>
                      <a:pt x="137" y="41"/>
                    </a:lnTo>
                    <a:lnTo>
                      <a:pt x="126" y="33"/>
                    </a:lnTo>
                    <a:lnTo>
                      <a:pt x="116" y="27"/>
                    </a:lnTo>
                    <a:lnTo>
                      <a:pt x="105" y="20"/>
                    </a:lnTo>
                    <a:lnTo>
                      <a:pt x="96" y="14"/>
                    </a:lnTo>
                    <a:lnTo>
                      <a:pt x="86" y="6"/>
                    </a:lnTo>
                    <a:lnTo>
                      <a:pt x="75" y="0"/>
                    </a:lnTo>
                    <a:lnTo>
                      <a:pt x="61" y="98"/>
                    </a:lnTo>
                    <a:lnTo>
                      <a:pt x="48" y="197"/>
                    </a:lnTo>
                    <a:lnTo>
                      <a:pt x="38" y="295"/>
                    </a:lnTo>
                    <a:lnTo>
                      <a:pt x="28" y="395"/>
                    </a:lnTo>
                    <a:lnTo>
                      <a:pt x="20" y="493"/>
                    </a:lnTo>
                    <a:lnTo>
                      <a:pt x="13" y="593"/>
                    </a:lnTo>
                    <a:lnTo>
                      <a:pt x="6" y="693"/>
                    </a:lnTo>
                    <a:lnTo>
                      <a:pt x="0" y="794"/>
                    </a:lnTo>
                    <a:lnTo>
                      <a:pt x="11" y="787"/>
                    </a:lnTo>
                    <a:lnTo>
                      <a:pt x="23" y="782"/>
                    </a:lnTo>
                    <a:lnTo>
                      <a:pt x="34" y="776"/>
                    </a:lnTo>
                    <a:lnTo>
                      <a:pt x="46" y="769"/>
                    </a:lnTo>
                    <a:lnTo>
                      <a:pt x="56" y="763"/>
                    </a:lnTo>
                    <a:lnTo>
                      <a:pt x="68" y="757"/>
                    </a:lnTo>
                    <a:lnTo>
                      <a:pt x="79" y="751"/>
                    </a:lnTo>
                    <a:lnTo>
                      <a:pt x="91" y="744"/>
                    </a:lnTo>
                    <a:lnTo>
                      <a:pt x="99" y="658"/>
                    </a:lnTo>
                    <a:lnTo>
                      <a:pt x="108" y="573"/>
                    </a:lnTo>
                    <a:lnTo>
                      <a:pt x="116" y="486"/>
                    </a:lnTo>
                    <a:lnTo>
                      <a:pt x="124" y="400"/>
                    </a:lnTo>
                    <a:lnTo>
                      <a:pt x="132" y="313"/>
                    </a:lnTo>
                    <a:lnTo>
                      <a:pt x="140" y="227"/>
                    </a:lnTo>
                    <a:lnTo>
                      <a:pt x="148" y="140"/>
                    </a:lnTo>
                    <a:lnTo>
                      <a:pt x="157" y="54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9149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23" name="Freeform 23"/>
              <p:cNvSpPr>
                <a:spLocks/>
              </p:cNvSpPr>
              <p:nvPr/>
            </p:nvSpPr>
            <p:spPr bwMode="auto">
              <a:xfrm>
                <a:off x="7008" y="1053"/>
                <a:ext cx="37" cy="186"/>
              </a:xfrm>
              <a:custGeom>
                <a:avLst/>
                <a:gdLst/>
                <a:ahLst/>
                <a:cxnLst>
                  <a:cxn ang="0">
                    <a:pos x="150" y="53"/>
                  </a:cxn>
                  <a:cxn ang="0">
                    <a:pos x="140" y="47"/>
                  </a:cxn>
                  <a:cxn ang="0">
                    <a:pos x="131" y="40"/>
                  </a:cxn>
                  <a:cxn ang="0">
                    <a:pos x="121" y="33"/>
                  </a:cxn>
                  <a:cxn ang="0">
                    <a:pos x="111" y="27"/>
                  </a:cxn>
                  <a:cxn ang="0">
                    <a:pos x="102" y="21"/>
                  </a:cxn>
                  <a:cxn ang="0">
                    <a:pos x="92" y="14"/>
                  </a:cxn>
                  <a:cxn ang="0">
                    <a:pos x="82" y="7"/>
                  </a:cxn>
                  <a:cxn ang="0">
                    <a:pos x="72" y="0"/>
                  </a:cxn>
                  <a:cxn ang="0">
                    <a:pos x="58" y="93"/>
                  </a:cxn>
                  <a:cxn ang="0">
                    <a:pos x="46" y="185"/>
                  </a:cxn>
                  <a:cxn ang="0">
                    <a:pos x="36" y="277"/>
                  </a:cxn>
                  <a:cxn ang="0">
                    <a:pos x="27" y="370"/>
                  </a:cxn>
                  <a:cxn ang="0">
                    <a:pos x="19" y="463"/>
                  </a:cxn>
                  <a:cxn ang="0">
                    <a:pos x="13" y="555"/>
                  </a:cxn>
                  <a:cxn ang="0">
                    <a:pos x="6" y="648"/>
                  </a:cxn>
                  <a:cxn ang="0">
                    <a:pos x="0" y="742"/>
                  </a:cxn>
                  <a:cxn ang="0">
                    <a:pos x="12" y="736"/>
                  </a:cxn>
                  <a:cxn ang="0">
                    <a:pos x="22" y="731"/>
                  </a:cxn>
                  <a:cxn ang="0">
                    <a:pos x="34" y="724"/>
                  </a:cxn>
                  <a:cxn ang="0">
                    <a:pos x="45" y="719"/>
                  </a:cxn>
                  <a:cxn ang="0">
                    <a:pos x="56" y="714"/>
                  </a:cxn>
                  <a:cxn ang="0">
                    <a:pos x="67" y="709"/>
                  </a:cxn>
                  <a:cxn ang="0">
                    <a:pos x="78" y="702"/>
                  </a:cxn>
                  <a:cxn ang="0">
                    <a:pos x="89" y="697"/>
                  </a:cxn>
                  <a:cxn ang="0">
                    <a:pos x="96" y="617"/>
                  </a:cxn>
                  <a:cxn ang="0">
                    <a:pos x="104" y="536"/>
                  </a:cxn>
                  <a:cxn ang="0">
                    <a:pos x="112" y="455"/>
                  </a:cxn>
                  <a:cxn ang="0">
                    <a:pos x="119" y="375"/>
                  </a:cxn>
                  <a:cxn ang="0">
                    <a:pos x="127" y="294"/>
                  </a:cxn>
                  <a:cxn ang="0">
                    <a:pos x="135" y="215"/>
                  </a:cxn>
                  <a:cxn ang="0">
                    <a:pos x="142" y="134"/>
                  </a:cxn>
                  <a:cxn ang="0">
                    <a:pos x="150" y="53"/>
                  </a:cxn>
                </a:cxnLst>
                <a:rect l="0" t="0" r="r" b="b"/>
                <a:pathLst>
                  <a:path w="150" h="742">
                    <a:moveTo>
                      <a:pt x="150" y="53"/>
                    </a:moveTo>
                    <a:lnTo>
                      <a:pt x="140" y="47"/>
                    </a:lnTo>
                    <a:lnTo>
                      <a:pt x="131" y="40"/>
                    </a:lnTo>
                    <a:lnTo>
                      <a:pt x="121" y="33"/>
                    </a:lnTo>
                    <a:lnTo>
                      <a:pt x="111" y="27"/>
                    </a:lnTo>
                    <a:lnTo>
                      <a:pt x="102" y="21"/>
                    </a:lnTo>
                    <a:lnTo>
                      <a:pt x="92" y="14"/>
                    </a:lnTo>
                    <a:lnTo>
                      <a:pt x="82" y="7"/>
                    </a:lnTo>
                    <a:lnTo>
                      <a:pt x="72" y="0"/>
                    </a:lnTo>
                    <a:lnTo>
                      <a:pt x="58" y="93"/>
                    </a:lnTo>
                    <a:lnTo>
                      <a:pt x="46" y="185"/>
                    </a:lnTo>
                    <a:lnTo>
                      <a:pt x="36" y="277"/>
                    </a:lnTo>
                    <a:lnTo>
                      <a:pt x="27" y="370"/>
                    </a:lnTo>
                    <a:lnTo>
                      <a:pt x="19" y="463"/>
                    </a:lnTo>
                    <a:lnTo>
                      <a:pt x="13" y="555"/>
                    </a:lnTo>
                    <a:lnTo>
                      <a:pt x="6" y="648"/>
                    </a:lnTo>
                    <a:lnTo>
                      <a:pt x="0" y="742"/>
                    </a:lnTo>
                    <a:lnTo>
                      <a:pt x="12" y="736"/>
                    </a:lnTo>
                    <a:lnTo>
                      <a:pt x="22" y="731"/>
                    </a:lnTo>
                    <a:lnTo>
                      <a:pt x="34" y="724"/>
                    </a:lnTo>
                    <a:lnTo>
                      <a:pt x="45" y="719"/>
                    </a:lnTo>
                    <a:lnTo>
                      <a:pt x="56" y="714"/>
                    </a:lnTo>
                    <a:lnTo>
                      <a:pt x="67" y="709"/>
                    </a:lnTo>
                    <a:lnTo>
                      <a:pt x="78" y="702"/>
                    </a:lnTo>
                    <a:lnTo>
                      <a:pt x="89" y="697"/>
                    </a:lnTo>
                    <a:lnTo>
                      <a:pt x="96" y="617"/>
                    </a:lnTo>
                    <a:lnTo>
                      <a:pt x="104" y="536"/>
                    </a:lnTo>
                    <a:lnTo>
                      <a:pt x="112" y="455"/>
                    </a:lnTo>
                    <a:lnTo>
                      <a:pt x="119" y="375"/>
                    </a:lnTo>
                    <a:lnTo>
                      <a:pt x="127" y="294"/>
                    </a:lnTo>
                    <a:lnTo>
                      <a:pt x="135" y="215"/>
                    </a:lnTo>
                    <a:lnTo>
                      <a:pt x="142" y="134"/>
                    </a:lnTo>
                    <a:lnTo>
                      <a:pt x="150" y="53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964F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24" name="Freeform 24"/>
              <p:cNvSpPr>
                <a:spLocks/>
              </p:cNvSpPr>
              <p:nvPr/>
            </p:nvSpPr>
            <p:spPr bwMode="auto">
              <a:xfrm>
                <a:off x="7009" y="1054"/>
                <a:ext cx="36" cy="172"/>
              </a:xfrm>
              <a:custGeom>
                <a:avLst/>
                <a:gdLst/>
                <a:ahLst/>
                <a:cxnLst>
                  <a:cxn ang="0">
                    <a:pos x="144" y="51"/>
                  </a:cxn>
                  <a:cxn ang="0">
                    <a:pos x="134" y="45"/>
                  </a:cxn>
                  <a:cxn ang="0">
                    <a:pos x="125" y="39"/>
                  </a:cxn>
                  <a:cxn ang="0">
                    <a:pos x="115" y="32"/>
                  </a:cxn>
                  <a:cxn ang="0">
                    <a:pos x="106" y="26"/>
                  </a:cxn>
                  <a:cxn ang="0">
                    <a:pos x="97" y="20"/>
                  </a:cxn>
                  <a:cxn ang="0">
                    <a:pos x="87" y="14"/>
                  </a:cxn>
                  <a:cxn ang="0">
                    <a:pos x="79" y="6"/>
                  </a:cxn>
                  <a:cxn ang="0">
                    <a:pos x="69" y="0"/>
                  </a:cxn>
                  <a:cxn ang="0">
                    <a:pos x="56" y="87"/>
                  </a:cxn>
                  <a:cxn ang="0">
                    <a:pos x="44" y="173"/>
                  </a:cxn>
                  <a:cxn ang="0">
                    <a:pos x="34" y="258"/>
                  </a:cxn>
                  <a:cxn ang="0">
                    <a:pos x="26" y="343"/>
                  </a:cxn>
                  <a:cxn ang="0">
                    <a:pos x="18" y="429"/>
                  </a:cxn>
                  <a:cxn ang="0">
                    <a:pos x="12" y="515"/>
                  </a:cxn>
                  <a:cxn ang="0">
                    <a:pos x="7" y="601"/>
                  </a:cxn>
                  <a:cxn ang="0">
                    <a:pos x="0" y="689"/>
                  </a:cxn>
                  <a:cxn ang="0">
                    <a:pos x="11" y="684"/>
                  </a:cxn>
                  <a:cxn ang="0">
                    <a:pos x="22" y="678"/>
                  </a:cxn>
                  <a:cxn ang="0">
                    <a:pos x="33" y="673"/>
                  </a:cxn>
                  <a:cxn ang="0">
                    <a:pos x="43" y="668"/>
                  </a:cxn>
                  <a:cxn ang="0">
                    <a:pos x="55" y="663"/>
                  </a:cxn>
                  <a:cxn ang="0">
                    <a:pos x="65" y="658"/>
                  </a:cxn>
                  <a:cxn ang="0">
                    <a:pos x="76" y="652"/>
                  </a:cxn>
                  <a:cxn ang="0">
                    <a:pos x="86" y="647"/>
                  </a:cxn>
                  <a:cxn ang="0">
                    <a:pos x="93" y="573"/>
                  </a:cxn>
                  <a:cxn ang="0">
                    <a:pos x="101" y="498"/>
                  </a:cxn>
                  <a:cxn ang="0">
                    <a:pos x="108" y="424"/>
                  </a:cxn>
                  <a:cxn ang="0">
                    <a:pos x="115" y="350"/>
                  </a:cxn>
                  <a:cxn ang="0">
                    <a:pos x="123" y="275"/>
                  </a:cxn>
                  <a:cxn ang="0">
                    <a:pos x="129" y="200"/>
                  </a:cxn>
                  <a:cxn ang="0">
                    <a:pos x="136" y="126"/>
                  </a:cxn>
                  <a:cxn ang="0">
                    <a:pos x="144" y="51"/>
                  </a:cxn>
                </a:cxnLst>
                <a:rect l="0" t="0" r="r" b="b"/>
                <a:pathLst>
                  <a:path w="144" h="689">
                    <a:moveTo>
                      <a:pt x="144" y="51"/>
                    </a:moveTo>
                    <a:lnTo>
                      <a:pt x="134" y="45"/>
                    </a:lnTo>
                    <a:lnTo>
                      <a:pt x="125" y="39"/>
                    </a:lnTo>
                    <a:lnTo>
                      <a:pt x="115" y="32"/>
                    </a:lnTo>
                    <a:lnTo>
                      <a:pt x="106" y="26"/>
                    </a:lnTo>
                    <a:lnTo>
                      <a:pt x="97" y="20"/>
                    </a:lnTo>
                    <a:lnTo>
                      <a:pt x="87" y="14"/>
                    </a:lnTo>
                    <a:lnTo>
                      <a:pt x="79" y="6"/>
                    </a:lnTo>
                    <a:lnTo>
                      <a:pt x="69" y="0"/>
                    </a:lnTo>
                    <a:lnTo>
                      <a:pt x="56" y="87"/>
                    </a:lnTo>
                    <a:lnTo>
                      <a:pt x="44" y="173"/>
                    </a:lnTo>
                    <a:lnTo>
                      <a:pt x="34" y="258"/>
                    </a:lnTo>
                    <a:lnTo>
                      <a:pt x="26" y="343"/>
                    </a:lnTo>
                    <a:lnTo>
                      <a:pt x="18" y="429"/>
                    </a:lnTo>
                    <a:lnTo>
                      <a:pt x="12" y="515"/>
                    </a:lnTo>
                    <a:lnTo>
                      <a:pt x="7" y="601"/>
                    </a:lnTo>
                    <a:lnTo>
                      <a:pt x="0" y="689"/>
                    </a:lnTo>
                    <a:lnTo>
                      <a:pt x="11" y="684"/>
                    </a:lnTo>
                    <a:lnTo>
                      <a:pt x="22" y="678"/>
                    </a:lnTo>
                    <a:lnTo>
                      <a:pt x="33" y="673"/>
                    </a:lnTo>
                    <a:lnTo>
                      <a:pt x="43" y="668"/>
                    </a:lnTo>
                    <a:lnTo>
                      <a:pt x="55" y="663"/>
                    </a:lnTo>
                    <a:lnTo>
                      <a:pt x="65" y="658"/>
                    </a:lnTo>
                    <a:lnTo>
                      <a:pt x="76" y="652"/>
                    </a:lnTo>
                    <a:lnTo>
                      <a:pt x="86" y="647"/>
                    </a:lnTo>
                    <a:lnTo>
                      <a:pt x="93" y="573"/>
                    </a:lnTo>
                    <a:lnTo>
                      <a:pt x="101" y="498"/>
                    </a:lnTo>
                    <a:lnTo>
                      <a:pt x="108" y="424"/>
                    </a:lnTo>
                    <a:lnTo>
                      <a:pt x="115" y="350"/>
                    </a:lnTo>
                    <a:lnTo>
                      <a:pt x="123" y="275"/>
                    </a:lnTo>
                    <a:lnTo>
                      <a:pt x="129" y="200"/>
                    </a:lnTo>
                    <a:lnTo>
                      <a:pt x="136" y="126"/>
                    </a:lnTo>
                    <a:lnTo>
                      <a:pt x="144" y="51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994F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25" name="Freeform 25"/>
              <p:cNvSpPr>
                <a:spLocks/>
              </p:cNvSpPr>
              <p:nvPr/>
            </p:nvSpPr>
            <p:spPr bwMode="auto">
              <a:xfrm>
                <a:off x="7011" y="1055"/>
                <a:ext cx="34" cy="158"/>
              </a:xfrm>
              <a:custGeom>
                <a:avLst/>
                <a:gdLst/>
                <a:ahLst/>
                <a:cxnLst>
                  <a:cxn ang="0">
                    <a:pos x="137" y="48"/>
                  </a:cxn>
                  <a:cxn ang="0">
                    <a:pos x="127" y="42"/>
                  </a:cxn>
                  <a:cxn ang="0">
                    <a:pos x="119" y="37"/>
                  </a:cxn>
                  <a:cxn ang="0">
                    <a:pos x="109" y="31"/>
                  </a:cxn>
                  <a:cxn ang="0">
                    <a:pos x="101" y="24"/>
                  </a:cxn>
                  <a:cxn ang="0">
                    <a:pos x="92" y="18"/>
                  </a:cxn>
                  <a:cxn ang="0">
                    <a:pos x="82" y="12"/>
                  </a:cxn>
                  <a:cxn ang="0">
                    <a:pos x="74" y="6"/>
                  </a:cxn>
                  <a:cxn ang="0">
                    <a:pos x="65" y="0"/>
                  </a:cxn>
                  <a:cxn ang="0">
                    <a:pos x="52" y="80"/>
                  </a:cxn>
                  <a:cxn ang="0">
                    <a:pos x="40" y="159"/>
                  </a:cxn>
                  <a:cxn ang="0">
                    <a:pos x="31" y="238"/>
                  </a:cxn>
                  <a:cxn ang="0">
                    <a:pos x="24" y="316"/>
                  </a:cxn>
                  <a:cxn ang="0">
                    <a:pos x="16" y="395"/>
                  </a:cxn>
                  <a:cxn ang="0">
                    <a:pos x="11" y="474"/>
                  </a:cxn>
                  <a:cxn ang="0">
                    <a:pos x="5" y="555"/>
                  </a:cxn>
                  <a:cxn ang="0">
                    <a:pos x="0" y="636"/>
                  </a:cxn>
                  <a:cxn ang="0">
                    <a:pos x="10" y="630"/>
                  </a:cxn>
                  <a:cxn ang="0">
                    <a:pos x="21" y="626"/>
                  </a:cxn>
                  <a:cxn ang="0">
                    <a:pos x="31" y="621"/>
                  </a:cxn>
                  <a:cxn ang="0">
                    <a:pos x="42" y="616"/>
                  </a:cxn>
                  <a:cxn ang="0">
                    <a:pos x="52" y="612"/>
                  </a:cxn>
                  <a:cxn ang="0">
                    <a:pos x="62" y="606"/>
                  </a:cxn>
                  <a:cxn ang="0">
                    <a:pos x="73" y="602"/>
                  </a:cxn>
                  <a:cxn ang="0">
                    <a:pos x="83" y="597"/>
                  </a:cxn>
                  <a:cxn ang="0">
                    <a:pos x="90" y="528"/>
                  </a:cxn>
                  <a:cxn ang="0">
                    <a:pos x="97" y="460"/>
                  </a:cxn>
                  <a:cxn ang="0">
                    <a:pos x="103" y="391"/>
                  </a:cxn>
                  <a:cxn ang="0">
                    <a:pos x="111" y="323"/>
                  </a:cxn>
                  <a:cxn ang="0">
                    <a:pos x="117" y="255"/>
                  </a:cxn>
                  <a:cxn ang="0">
                    <a:pos x="123" y="185"/>
                  </a:cxn>
                  <a:cxn ang="0">
                    <a:pos x="130" y="117"/>
                  </a:cxn>
                  <a:cxn ang="0">
                    <a:pos x="137" y="48"/>
                  </a:cxn>
                </a:cxnLst>
                <a:rect l="0" t="0" r="r" b="b"/>
                <a:pathLst>
                  <a:path w="137" h="636">
                    <a:moveTo>
                      <a:pt x="137" y="48"/>
                    </a:moveTo>
                    <a:lnTo>
                      <a:pt x="127" y="42"/>
                    </a:lnTo>
                    <a:lnTo>
                      <a:pt x="119" y="37"/>
                    </a:lnTo>
                    <a:lnTo>
                      <a:pt x="109" y="31"/>
                    </a:lnTo>
                    <a:lnTo>
                      <a:pt x="101" y="24"/>
                    </a:lnTo>
                    <a:lnTo>
                      <a:pt x="92" y="18"/>
                    </a:lnTo>
                    <a:lnTo>
                      <a:pt x="82" y="12"/>
                    </a:lnTo>
                    <a:lnTo>
                      <a:pt x="74" y="6"/>
                    </a:lnTo>
                    <a:lnTo>
                      <a:pt x="65" y="0"/>
                    </a:lnTo>
                    <a:lnTo>
                      <a:pt x="52" y="80"/>
                    </a:lnTo>
                    <a:lnTo>
                      <a:pt x="40" y="159"/>
                    </a:lnTo>
                    <a:lnTo>
                      <a:pt x="31" y="238"/>
                    </a:lnTo>
                    <a:lnTo>
                      <a:pt x="24" y="316"/>
                    </a:lnTo>
                    <a:lnTo>
                      <a:pt x="16" y="395"/>
                    </a:lnTo>
                    <a:lnTo>
                      <a:pt x="11" y="474"/>
                    </a:lnTo>
                    <a:lnTo>
                      <a:pt x="5" y="555"/>
                    </a:lnTo>
                    <a:lnTo>
                      <a:pt x="0" y="636"/>
                    </a:lnTo>
                    <a:lnTo>
                      <a:pt x="10" y="630"/>
                    </a:lnTo>
                    <a:lnTo>
                      <a:pt x="21" y="626"/>
                    </a:lnTo>
                    <a:lnTo>
                      <a:pt x="31" y="621"/>
                    </a:lnTo>
                    <a:lnTo>
                      <a:pt x="42" y="616"/>
                    </a:lnTo>
                    <a:lnTo>
                      <a:pt x="52" y="612"/>
                    </a:lnTo>
                    <a:lnTo>
                      <a:pt x="62" y="606"/>
                    </a:lnTo>
                    <a:lnTo>
                      <a:pt x="73" y="602"/>
                    </a:lnTo>
                    <a:lnTo>
                      <a:pt x="83" y="597"/>
                    </a:lnTo>
                    <a:lnTo>
                      <a:pt x="90" y="528"/>
                    </a:lnTo>
                    <a:lnTo>
                      <a:pt x="97" y="460"/>
                    </a:lnTo>
                    <a:lnTo>
                      <a:pt x="103" y="391"/>
                    </a:lnTo>
                    <a:lnTo>
                      <a:pt x="111" y="323"/>
                    </a:lnTo>
                    <a:lnTo>
                      <a:pt x="117" y="255"/>
                    </a:lnTo>
                    <a:lnTo>
                      <a:pt x="123" y="185"/>
                    </a:lnTo>
                    <a:lnTo>
                      <a:pt x="130" y="117"/>
                    </a:lnTo>
                    <a:lnTo>
                      <a:pt x="137" y="48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9B51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26" name="Freeform 26"/>
              <p:cNvSpPr>
                <a:spLocks/>
              </p:cNvSpPr>
              <p:nvPr/>
            </p:nvSpPr>
            <p:spPr bwMode="auto">
              <a:xfrm>
                <a:off x="7012" y="1055"/>
                <a:ext cx="33" cy="146"/>
              </a:xfrm>
              <a:custGeom>
                <a:avLst/>
                <a:gdLst/>
                <a:ahLst/>
                <a:cxnLst>
                  <a:cxn ang="0">
                    <a:pos x="130" y="47"/>
                  </a:cxn>
                  <a:cxn ang="0">
                    <a:pos x="121" y="41"/>
                  </a:cxn>
                  <a:cxn ang="0">
                    <a:pos x="113" y="36"/>
                  </a:cxn>
                  <a:cxn ang="0">
                    <a:pos x="105" y="30"/>
                  </a:cxn>
                  <a:cxn ang="0">
                    <a:pos x="96" y="23"/>
                  </a:cxn>
                  <a:cxn ang="0">
                    <a:pos x="88" y="18"/>
                  </a:cxn>
                  <a:cxn ang="0">
                    <a:pos x="78" y="12"/>
                  </a:cxn>
                  <a:cxn ang="0">
                    <a:pos x="70" y="7"/>
                  </a:cxn>
                  <a:cxn ang="0">
                    <a:pos x="62" y="0"/>
                  </a:cxn>
                  <a:cxn ang="0">
                    <a:pos x="49" y="74"/>
                  </a:cxn>
                  <a:cxn ang="0">
                    <a:pos x="39" y="146"/>
                  </a:cxn>
                  <a:cxn ang="0">
                    <a:pos x="30" y="218"/>
                  </a:cxn>
                  <a:cxn ang="0">
                    <a:pos x="23" y="290"/>
                  </a:cxn>
                  <a:cxn ang="0">
                    <a:pos x="17" y="363"/>
                  </a:cxn>
                  <a:cxn ang="0">
                    <a:pos x="10" y="435"/>
                  </a:cxn>
                  <a:cxn ang="0">
                    <a:pos x="5" y="508"/>
                  </a:cxn>
                  <a:cxn ang="0">
                    <a:pos x="0" y="582"/>
                  </a:cxn>
                  <a:cxn ang="0">
                    <a:pos x="10" y="578"/>
                  </a:cxn>
                  <a:cxn ang="0">
                    <a:pos x="21" y="574"/>
                  </a:cxn>
                  <a:cxn ang="0">
                    <a:pos x="30" y="570"/>
                  </a:cxn>
                  <a:cxn ang="0">
                    <a:pos x="41" y="565"/>
                  </a:cxn>
                  <a:cxn ang="0">
                    <a:pos x="51" y="560"/>
                  </a:cxn>
                  <a:cxn ang="0">
                    <a:pos x="62" y="556"/>
                  </a:cxn>
                  <a:cxn ang="0">
                    <a:pos x="71" y="551"/>
                  </a:cxn>
                  <a:cxn ang="0">
                    <a:pos x="82" y="547"/>
                  </a:cxn>
                  <a:cxn ang="0">
                    <a:pos x="88" y="484"/>
                  </a:cxn>
                  <a:cxn ang="0">
                    <a:pos x="93" y="422"/>
                  </a:cxn>
                  <a:cxn ang="0">
                    <a:pos x="99" y="359"/>
                  </a:cxn>
                  <a:cxn ang="0">
                    <a:pos x="106" y="297"/>
                  </a:cxn>
                  <a:cxn ang="0">
                    <a:pos x="112" y="234"/>
                  </a:cxn>
                  <a:cxn ang="0">
                    <a:pos x="118" y="172"/>
                  </a:cxn>
                  <a:cxn ang="0">
                    <a:pos x="123" y="109"/>
                  </a:cxn>
                  <a:cxn ang="0">
                    <a:pos x="130" y="47"/>
                  </a:cxn>
                </a:cxnLst>
                <a:rect l="0" t="0" r="r" b="b"/>
                <a:pathLst>
                  <a:path w="130" h="582">
                    <a:moveTo>
                      <a:pt x="130" y="47"/>
                    </a:moveTo>
                    <a:lnTo>
                      <a:pt x="121" y="41"/>
                    </a:lnTo>
                    <a:lnTo>
                      <a:pt x="113" y="36"/>
                    </a:lnTo>
                    <a:lnTo>
                      <a:pt x="105" y="30"/>
                    </a:lnTo>
                    <a:lnTo>
                      <a:pt x="96" y="23"/>
                    </a:lnTo>
                    <a:lnTo>
                      <a:pt x="88" y="18"/>
                    </a:lnTo>
                    <a:lnTo>
                      <a:pt x="78" y="12"/>
                    </a:lnTo>
                    <a:lnTo>
                      <a:pt x="70" y="7"/>
                    </a:lnTo>
                    <a:lnTo>
                      <a:pt x="62" y="0"/>
                    </a:lnTo>
                    <a:lnTo>
                      <a:pt x="49" y="74"/>
                    </a:lnTo>
                    <a:lnTo>
                      <a:pt x="39" y="146"/>
                    </a:lnTo>
                    <a:lnTo>
                      <a:pt x="30" y="218"/>
                    </a:lnTo>
                    <a:lnTo>
                      <a:pt x="23" y="290"/>
                    </a:lnTo>
                    <a:lnTo>
                      <a:pt x="17" y="363"/>
                    </a:lnTo>
                    <a:lnTo>
                      <a:pt x="10" y="435"/>
                    </a:lnTo>
                    <a:lnTo>
                      <a:pt x="5" y="508"/>
                    </a:lnTo>
                    <a:lnTo>
                      <a:pt x="0" y="582"/>
                    </a:lnTo>
                    <a:lnTo>
                      <a:pt x="10" y="578"/>
                    </a:lnTo>
                    <a:lnTo>
                      <a:pt x="21" y="574"/>
                    </a:lnTo>
                    <a:lnTo>
                      <a:pt x="30" y="570"/>
                    </a:lnTo>
                    <a:lnTo>
                      <a:pt x="41" y="565"/>
                    </a:lnTo>
                    <a:lnTo>
                      <a:pt x="51" y="560"/>
                    </a:lnTo>
                    <a:lnTo>
                      <a:pt x="62" y="556"/>
                    </a:lnTo>
                    <a:lnTo>
                      <a:pt x="71" y="551"/>
                    </a:lnTo>
                    <a:lnTo>
                      <a:pt x="82" y="547"/>
                    </a:lnTo>
                    <a:lnTo>
                      <a:pt x="88" y="484"/>
                    </a:lnTo>
                    <a:lnTo>
                      <a:pt x="93" y="422"/>
                    </a:lnTo>
                    <a:lnTo>
                      <a:pt x="99" y="359"/>
                    </a:lnTo>
                    <a:lnTo>
                      <a:pt x="106" y="297"/>
                    </a:lnTo>
                    <a:lnTo>
                      <a:pt x="112" y="234"/>
                    </a:lnTo>
                    <a:lnTo>
                      <a:pt x="118" y="172"/>
                    </a:lnTo>
                    <a:lnTo>
                      <a:pt x="123" y="109"/>
                    </a:lnTo>
                    <a:lnTo>
                      <a:pt x="130" y="47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9E5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27" name="Freeform 27"/>
              <p:cNvSpPr>
                <a:spLocks/>
              </p:cNvSpPr>
              <p:nvPr/>
            </p:nvSpPr>
            <p:spPr bwMode="auto">
              <a:xfrm>
                <a:off x="7014" y="1055"/>
                <a:ext cx="31" cy="133"/>
              </a:xfrm>
              <a:custGeom>
                <a:avLst/>
                <a:gdLst/>
                <a:ahLst/>
                <a:cxnLst>
                  <a:cxn ang="0">
                    <a:pos x="124" y="46"/>
                  </a:cxn>
                  <a:cxn ang="0">
                    <a:pos x="115" y="40"/>
                  </a:cxn>
                  <a:cxn ang="0">
                    <a:pos x="107" y="35"/>
                  </a:cxn>
                  <a:cxn ang="0">
                    <a:pos x="99" y="29"/>
                  </a:cxn>
                  <a:cxn ang="0">
                    <a:pos x="91" y="23"/>
                  </a:cxn>
                  <a:cxn ang="0">
                    <a:pos x="83" y="18"/>
                  </a:cxn>
                  <a:cxn ang="0">
                    <a:pos x="74" y="12"/>
                  </a:cxn>
                  <a:cxn ang="0">
                    <a:pos x="66" y="7"/>
                  </a:cxn>
                  <a:cxn ang="0">
                    <a:pos x="58" y="0"/>
                  </a:cxn>
                  <a:cxn ang="0">
                    <a:pos x="46" y="67"/>
                  </a:cxn>
                  <a:cxn ang="0">
                    <a:pos x="36" y="134"/>
                  </a:cxn>
                  <a:cxn ang="0">
                    <a:pos x="28" y="199"/>
                  </a:cxn>
                  <a:cxn ang="0">
                    <a:pos x="21" y="265"/>
                  </a:cxn>
                  <a:cxn ang="0">
                    <a:pos x="15" y="330"/>
                  </a:cxn>
                  <a:cxn ang="0">
                    <a:pos x="10" y="396"/>
                  </a:cxn>
                  <a:cxn ang="0">
                    <a:pos x="5" y="463"/>
                  </a:cxn>
                  <a:cxn ang="0">
                    <a:pos x="0" y="531"/>
                  </a:cxn>
                  <a:cxn ang="0">
                    <a:pos x="10" y="527"/>
                  </a:cxn>
                  <a:cxn ang="0">
                    <a:pos x="20" y="523"/>
                  </a:cxn>
                  <a:cxn ang="0">
                    <a:pos x="30" y="519"/>
                  </a:cxn>
                  <a:cxn ang="0">
                    <a:pos x="40" y="514"/>
                  </a:cxn>
                  <a:cxn ang="0">
                    <a:pos x="49" y="511"/>
                  </a:cxn>
                  <a:cxn ang="0">
                    <a:pos x="59" y="507"/>
                  </a:cxn>
                  <a:cxn ang="0">
                    <a:pos x="69" y="503"/>
                  </a:cxn>
                  <a:cxn ang="0">
                    <a:pos x="79" y="499"/>
                  </a:cxn>
                  <a:cxn ang="0">
                    <a:pos x="84" y="442"/>
                  </a:cxn>
                  <a:cxn ang="0">
                    <a:pos x="90" y="386"/>
                  </a:cxn>
                  <a:cxn ang="0">
                    <a:pos x="95" y="329"/>
                  </a:cxn>
                  <a:cxn ang="0">
                    <a:pos x="102" y="273"/>
                  </a:cxn>
                  <a:cxn ang="0">
                    <a:pos x="107" y="216"/>
                  </a:cxn>
                  <a:cxn ang="0">
                    <a:pos x="112" y="159"/>
                  </a:cxn>
                  <a:cxn ang="0">
                    <a:pos x="118" y="103"/>
                  </a:cxn>
                  <a:cxn ang="0">
                    <a:pos x="124" y="46"/>
                  </a:cxn>
                </a:cxnLst>
                <a:rect l="0" t="0" r="r" b="b"/>
                <a:pathLst>
                  <a:path w="124" h="531">
                    <a:moveTo>
                      <a:pt x="124" y="46"/>
                    </a:moveTo>
                    <a:lnTo>
                      <a:pt x="115" y="40"/>
                    </a:lnTo>
                    <a:lnTo>
                      <a:pt x="107" y="35"/>
                    </a:lnTo>
                    <a:lnTo>
                      <a:pt x="99" y="29"/>
                    </a:lnTo>
                    <a:lnTo>
                      <a:pt x="91" y="23"/>
                    </a:lnTo>
                    <a:lnTo>
                      <a:pt x="83" y="18"/>
                    </a:lnTo>
                    <a:lnTo>
                      <a:pt x="74" y="12"/>
                    </a:lnTo>
                    <a:lnTo>
                      <a:pt x="66" y="7"/>
                    </a:lnTo>
                    <a:lnTo>
                      <a:pt x="58" y="0"/>
                    </a:lnTo>
                    <a:lnTo>
                      <a:pt x="46" y="67"/>
                    </a:lnTo>
                    <a:lnTo>
                      <a:pt x="36" y="134"/>
                    </a:lnTo>
                    <a:lnTo>
                      <a:pt x="28" y="199"/>
                    </a:lnTo>
                    <a:lnTo>
                      <a:pt x="21" y="265"/>
                    </a:lnTo>
                    <a:lnTo>
                      <a:pt x="15" y="330"/>
                    </a:lnTo>
                    <a:lnTo>
                      <a:pt x="10" y="396"/>
                    </a:lnTo>
                    <a:lnTo>
                      <a:pt x="5" y="463"/>
                    </a:lnTo>
                    <a:lnTo>
                      <a:pt x="0" y="531"/>
                    </a:lnTo>
                    <a:lnTo>
                      <a:pt x="10" y="527"/>
                    </a:lnTo>
                    <a:lnTo>
                      <a:pt x="20" y="523"/>
                    </a:lnTo>
                    <a:lnTo>
                      <a:pt x="30" y="519"/>
                    </a:lnTo>
                    <a:lnTo>
                      <a:pt x="40" y="514"/>
                    </a:lnTo>
                    <a:lnTo>
                      <a:pt x="49" y="511"/>
                    </a:lnTo>
                    <a:lnTo>
                      <a:pt x="59" y="507"/>
                    </a:lnTo>
                    <a:lnTo>
                      <a:pt x="69" y="503"/>
                    </a:lnTo>
                    <a:lnTo>
                      <a:pt x="79" y="499"/>
                    </a:lnTo>
                    <a:lnTo>
                      <a:pt x="84" y="442"/>
                    </a:lnTo>
                    <a:lnTo>
                      <a:pt x="90" y="386"/>
                    </a:lnTo>
                    <a:lnTo>
                      <a:pt x="95" y="329"/>
                    </a:lnTo>
                    <a:lnTo>
                      <a:pt x="102" y="273"/>
                    </a:lnTo>
                    <a:lnTo>
                      <a:pt x="107" y="216"/>
                    </a:lnTo>
                    <a:lnTo>
                      <a:pt x="112" y="159"/>
                    </a:lnTo>
                    <a:lnTo>
                      <a:pt x="118" y="103"/>
                    </a:lnTo>
                    <a:lnTo>
                      <a:pt x="124" y="46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A056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28" name="Freeform 28"/>
              <p:cNvSpPr>
                <a:spLocks/>
              </p:cNvSpPr>
              <p:nvPr/>
            </p:nvSpPr>
            <p:spPr bwMode="auto">
              <a:xfrm>
                <a:off x="7015" y="1056"/>
                <a:ext cx="30" cy="119"/>
              </a:xfrm>
              <a:custGeom>
                <a:avLst/>
                <a:gdLst/>
                <a:ahLst/>
                <a:cxnLst>
                  <a:cxn ang="0">
                    <a:pos x="117" y="44"/>
                  </a:cxn>
                  <a:cxn ang="0">
                    <a:pos x="109" y="39"/>
                  </a:cxn>
                  <a:cxn ang="0">
                    <a:pos x="101" y="33"/>
                  </a:cxn>
                  <a:cxn ang="0">
                    <a:pos x="94" y="28"/>
                  </a:cxn>
                  <a:cxn ang="0">
                    <a:pos x="85" y="22"/>
                  </a:cxn>
                  <a:cxn ang="0">
                    <a:pos x="78" y="17"/>
                  </a:cxn>
                  <a:cxn ang="0">
                    <a:pos x="70" y="11"/>
                  </a:cxn>
                  <a:cxn ang="0">
                    <a:pos x="62" y="6"/>
                  </a:cxn>
                  <a:cxn ang="0">
                    <a:pos x="54" y="0"/>
                  </a:cxn>
                  <a:cxn ang="0">
                    <a:pos x="42" y="61"/>
                  </a:cxn>
                  <a:cxn ang="0">
                    <a:pos x="33" y="121"/>
                  </a:cxn>
                  <a:cxn ang="0">
                    <a:pos x="26" y="179"/>
                  </a:cxn>
                  <a:cxn ang="0">
                    <a:pos x="19" y="238"/>
                  </a:cxn>
                  <a:cxn ang="0">
                    <a:pos x="13" y="297"/>
                  </a:cxn>
                  <a:cxn ang="0">
                    <a:pos x="9" y="356"/>
                  </a:cxn>
                  <a:cxn ang="0">
                    <a:pos x="4" y="417"/>
                  </a:cxn>
                  <a:cxn ang="0">
                    <a:pos x="0" y="479"/>
                  </a:cxn>
                  <a:cxn ang="0">
                    <a:pos x="9" y="475"/>
                  </a:cxn>
                  <a:cxn ang="0">
                    <a:pos x="18" y="472"/>
                  </a:cxn>
                  <a:cxn ang="0">
                    <a:pos x="28" y="467"/>
                  </a:cxn>
                  <a:cxn ang="0">
                    <a:pos x="38" y="463"/>
                  </a:cxn>
                  <a:cxn ang="0">
                    <a:pos x="48" y="460"/>
                  </a:cxn>
                  <a:cxn ang="0">
                    <a:pos x="57" y="456"/>
                  </a:cxn>
                  <a:cxn ang="0">
                    <a:pos x="66" y="453"/>
                  </a:cxn>
                  <a:cxn ang="0">
                    <a:pos x="76" y="449"/>
                  </a:cxn>
                  <a:cxn ang="0">
                    <a:pos x="81" y="398"/>
                  </a:cxn>
                  <a:cxn ang="0">
                    <a:pos x="86" y="348"/>
                  </a:cxn>
                  <a:cxn ang="0">
                    <a:pos x="92" y="298"/>
                  </a:cxn>
                  <a:cxn ang="0">
                    <a:pos x="97" y="246"/>
                  </a:cxn>
                  <a:cxn ang="0">
                    <a:pos x="101" y="196"/>
                  </a:cxn>
                  <a:cxn ang="0">
                    <a:pos x="106" y="146"/>
                  </a:cxn>
                  <a:cxn ang="0">
                    <a:pos x="111" y="95"/>
                  </a:cxn>
                  <a:cxn ang="0">
                    <a:pos x="117" y="44"/>
                  </a:cxn>
                </a:cxnLst>
                <a:rect l="0" t="0" r="r" b="b"/>
                <a:pathLst>
                  <a:path w="117" h="479">
                    <a:moveTo>
                      <a:pt x="117" y="44"/>
                    </a:moveTo>
                    <a:lnTo>
                      <a:pt x="109" y="39"/>
                    </a:lnTo>
                    <a:lnTo>
                      <a:pt x="101" y="33"/>
                    </a:lnTo>
                    <a:lnTo>
                      <a:pt x="94" y="28"/>
                    </a:lnTo>
                    <a:lnTo>
                      <a:pt x="85" y="22"/>
                    </a:lnTo>
                    <a:lnTo>
                      <a:pt x="78" y="17"/>
                    </a:lnTo>
                    <a:lnTo>
                      <a:pt x="70" y="11"/>
                    </a:lnTo>
                    <a:lnTo>
                      <a:pt x="62" y="6"/>
                    </a:lnTo>
                    <a:lnTo>
                      <a:pt x="54" y="0"/>
                    </a:lnTo>
                    <a:lnTo>
                      <a:pt x="42" y="61"/>
                    </a:lnTo>
                    <a:lnTo>
                      <a:pt x="33" y="121"/>
                    </a:lnTo>
                    <a:lnTo>
                      <a:pt x="26" y="179"/>
                    </a:lnTo>
                    <a:lnTo>
                      <a:pt x="19" y="238"/>
                    </a:lnTo>
                    <a:lnTo>
                      <a:pt x="13" y="297"/>
                    </a:lnTo>
                    <a:lnTo>
                      <a:pt x="9" y="356"/>
                    </a:lnTo>
                    <a:lnTo>
                      <a:pt x="4" y="417"/>
                    </a:lnTo>
                    <a:lnTo>
                      <a:pt x="0" y="479"/>
                    </a:lnTo>
                    <a:lnTo>
                      <a:pt x="9" y="475"/>
                    </a:lnTo>
                    <a:lnTo>
                      <a:pt x="18" y="472"/>
                    </a:lnTo>
                    <a:lnTo>
                      <a:pt x="28" y="467"/>
                    </a:lnTo>
                    <a:lnTo>
                      <a:pt x="38" y="463"/>
                    </a:lnTo>
                    <a:lnTo>
                      <a:pt x="48" y="460"/>
                    </a:lnTo>
                    <a:lnTo>
                      <a:pt x="57" y="456"/>
                    </a:lnTo>
                    <a:lnTo>
                      <a:pt x="66" y="453"/>
                    </a:lnTo>
                    <a:lnTo>
                      <a:pt x="76" y="449"/>
                    </a:lnTo>
                    <a:lnTo>
                      <a:pt x="81" y="398"/>
                    </a:lnTo>
                    <a:lnTo>
                      <a:pt x="86" y="348"/>
                    </a:lnTo>
                    <a:lnTo>
                      <a:pt x="92" y="298"/>
                    </a:lnTo>
                    <a:lnTo>
                      <a:pt x="97" y="246"/>
                    </a:lnTo>
                    <a:lnTo>
                      <a:pt x="101" y="196"/>
                    </a:lnTo>
                    <a:lnTo>
                      <a:pt x="106" y="146"/>
                    </a:lnTo>
                    <a:lnTo>
                      <a:pt x="111" y="95"/>
                    </a:lnTo>
                    <a:lnTo>
                      <a:pt x="117" y="44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A55B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29" name="Freeform 29"/>
              <p:cNvSpPr>
                <a:spLocks/>
              </p:cNvSpPr>
              <p:nvPr/>
            </p:nvSpPr>
            <p:spPr bwMode="auto">
              <a:xfrm>
                <a:off x="7017" y="1056"/>
                <a:ext cx="28" cy="106"/>
              </a:xfrm>
              <a:custGeom>
                <a:avLst/>
                <a:gdLst/>
                <a:ahLst/>
                <a:cxnLst>
                  <a:cxn ang="0">
                    <a:pos x="111" y="41"/>
                  </a:cxn>
                  <a:cxn ang="0">
                    <a:pos x="103" y="36"/>
                  </a:cxn>
                  <a:cxn ang="0">
                    <a:pos x="96" y="31"/>
                  </a:cxn>
                  <a:cxn ang="0">
                    <a:pos x="89" y="26"/>
                  </a:cxn>
                  <a:cxn ang="0">
                    <a:pos x="81" y="20"/>
                  </a:cxn>
                  <a:cxn ang="0">
                    <a:pos x="73" y="15"/>
                  </a:cxn>
                  <a:cxn ang="0">
                    <a:pos x="66" y="10"/>
                  </a:cxn>
                  <a:cxn ang="0">
                    <a:pos x="58" y="5"/>
                  </a:cxn>
                  <a:cxn ang="0">
                    <a:pos x="51" y="0"/>
                  </a:cxn>
                  <a:cxn ang="0">
                    <a:pos x="40" y="54"/>
                  </a:cxn>
                  <a:cxn ang="0">
                    <a:pos x="31" y="106"/>
                  </a:cxn>
                  <a:cxn ang="0">
                    <a:pos x="24" y="159"/>
                  </a:cxn>
                  <a:cxn ang="0">
                    <a:pos x="18" y="211"/>
                  </a:cxn>
                  <a:cxn ang="0">
                    <a:pos x="13" y="262"/>
                  </a:cxn>
                  <a:cxn ang="0">
                    <a:pos x="8" y="315"/>
                  </a:cxn>
                  <a:cxn ang="0">
                    <a:pos x="4" y="369"/>
                  </a:cxn>
                  <a:cxn ang="0">
                    <a:pos x="0" y="424"/>
                  </a:cxn>
                  <a:cxn ang="0">
                    <a:pos x="9" y="420"/>
                  </a:cxn>
                  <a:cxn ang="0">
                    <a:pos x="18" y="417"/>
                  </a:cxn>
                  <a:cxn ang="0">
                    <a:pos x="27" y="414"/>
                  </a:cxn>
                  <a:cxn ang="0">
                    <a:pos x="36" y="411"/>
                  </a:cxn>
                  <a:cxn ang="0">
                    <a:pos x="46" y="408"/>
                  </a:cxn>
                  <a:cxn ang="0">
                    <a:pos x="55" y="405"/>
                  </a:cxn>
                  <a:cxn ang="0">
                    <a:pos x="64" y="402"/>
                  </a:cxn>
                  <a:cxn ang="0">
                    <a:pos x="73" y="398"/>
                  </a:cxn>
                  <a:cxn ang="0">
                    <a:pos x="78" y="353"/>
                  </a:cxn>
                  <a:cxn ang="0">
                    <a:pos x="82" y="309"/>
                  </a:cxn>
                  <a:cxn ang="0">
                    <a:pos x="88" y="264"/>
                  </a:cxn>
                  <a:cxn ang="0">
                    <a:pos x="92" y="219"/>
                  </a:cxn>
                  <a:cxn ang="0">
                    <a:pos x="97" y="175"/>
                  </a:cxn>
                  <a:cxn ang="0">
                    <a:pos x="101" y="130"/>
                  </a:cxn>
                  <a:cxn ang="0">
                    <a:pos x="106" y="86"/>
                  </a:cxn>
                  <a:cxn ang="0">
                    <a:pos x="111" y="41"/>
                  </a:cxn>
                </a:cxnLst>
                <a:rect l="0" t="0" r="r" b="b"/>
                <a:pathLst>
                  <a:path w="111" h="424">
                    <a:moveTo>
                      <a:pt x="111" y="41"/>
                    </a:moveTo>
                    <a:lnTo>
                      <a:pt x="103" y="36"/>
                    </a:lnTo>
                    <a:lnTo>
                      <a:pt x="96" y="31"/>
                    </a:lnTo>
                    <a:lnTo>
                      <a:pt x="89" y="26"/>
                    </a:lnTo>
                    <a:lnTo>
                      <a:pt x="81" y="20"/>
                    </a:lnTo>
                    <a:lnTo>
                      <a:pt x="73" y="15"/>
                    </a:lnTo>
                    <a:lnTo>
                      <a:pt x="66" y="10"/>
                    </a:lnTo>
                    <a:lnTo>
                      <a:pt x="58" y="5"/>
                    </a:lnTo>
                    <a:lnTo>
                      <a:pt x="51" y="0"/>
                    </a:lnTo>
                    <a:lnTo>
                      <a:pt x="40" y="54"/>
                    </a:lnTo>
                    <a:lnTo>
                      <a:pt x="31" y="106"/>
                    </a:lnTo>
                    <a:lnTo>
                      <a:pt x="24" y="159"/>
                    </a:lnTo>
                    <a:lnTo>
                      <a:pt x="18" y="211"/>
                    </a:lnTo>
                    <a:lnTo>
                      <a:pt x="13" y="262"/>
                    </a:lnTo>
                    <a:lnTo>
                      <a:pt x="8" y="315"/>
                    </a:lnTo>
                    <a:lnTo>
                      <a:pt x="4" y="369"/>
                    </a:lnTo>
                    <a:lnTo>
                      <a:pt x="0" y="424"/>
                    </a:lnTo>
                    <a:lnTo>
                      <a:pt x="9" y="420"/>
                    </a:lnTo>
                    <a:lnTo>
                      <a:pt x="18" y="417"/>
                    </a:lnTo>
                    <a:lnTo>
                      <a:pt x="27" y="414"/>
                    </a:lnTo>
                    <a:lnTo>
                      <a:pt x="36" y="411"/>
                    </a:lnTo>
                    <a:lnTo>
                      <a:pt x="46" y="408"/>
                    </a:lnTo>
                    <a:lnTo>
                      <a:pt x="55" y="405"/>
                    </a:lnTo>
                    <a:lnTo>
                      <a:pt x="64" y="402"/>
                    </a:lnTo>
                    <a:lnTo>
                      <a:pt x="73" y="398"/>
                    </a:lnTo>
                    <a:lnTo>
                      <a:pt x="78" y="353"/>
                    </a:lnTo>
                    <a:lnTo>
                      <a:pt x="82" y="309"/>
                    </a:lnTo>
                    <a:lnTo>
                      <a:pt x="88" y="264"/>
                    </a:lnTo>
                    <a:lnTo>
                      <a:pt x="92" y="219"/>
                    </a:lnTo>
                    <a:lnTo>
                      <a:pt x="97" y="175"/>
                    </a:lnTo>
                    <a:lnTo>
                      <a:pt x="101" y="130"/>
                    </a:lnTo>
                    <a:lnTo>
                      <a:pt x="106" y="86"/>
                    </a:lnTo>
                    <a:lnTo>
                      <a:pt x="111" y="41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A85E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30" name="Freeform 30"/>
              <p:cNvSpPr>
                <a:spLocks/>
              </p:cNvSpPr>
              <p:nvPr/>
            </p:nvSpPr>
            <p:spPr bwMode="auto">
              <a:xfrm>
                <a:off x="7019" y="1057"/>
                <a:ext cx="25" cy="93"/>
              </a:xfrm>
              <a:custGeom>
                <a:avLst/>
                <a:gdLst/>
                <a:ahLst/>
                <a:cxnLst>
                  <a:cxn ang="0">
                    <a:pos x="104" y="39"/>
                  </a:cxn>
                  <a:cxn ang="0">
                    <a:pos x="96" y="34"/>
                  </a:cxn>
                  <a:cxn ang="0">
                    <a:pos x="90" y="30"/>
                  </a:cxn>
                  <a:cxn ang="0">
                    <a:pos x="83" y="25"/>
                  </a:cxn>
                  <a:cxn ang="0">
                    <a:pos x="75" y="19"/>
                  </a:cxn>
                  <a:cxn ang="0">
                    <a:pos x="68" y="15"/>
                  </a:cxn>
                  <a:cxn ang="0">
                    <a:pos x="62" y="10"/>
                  </a:cxn>
                  <a:cxn ang="0">
                    <a:pos x="54" y="5"/>
                  </a:cxn>
                  <a:cxn ang="0">
                    <a:pos x="47" y="0"/>
                  </a:cxn>
                  <a:cxn ang="0">
                    <a:pos x="37" y="48"/>
                  </a:cxn>
                  <a:cxn ang="0">
                    <a:pos x="28" y="94"/>
                  </a:cxn>
                  <a:cxn ang="0">
                    <a:pos x="22" y="140"/>
                  </a:cxn>
                  <a:cxn ang="0">
                    <a:pos x="17" y="185"/>
                  </a:cxn>
                  <a:cxn ang="0">
                    <a:pos x="12" y="230"/>
                  </a:cxn>
                  <a:cxn ang="0">
                    <a:pos x="8" y="276"/>
                  </a:cxn>
                  <a:cxn ang="0">
                    <a:pos x="4" y="323"/>
                  </a:cxn>
                  <a:cxn ang="0">
                    <a:pos x="0" y="372"/>
                  </a:cxn>
                  <a:cxn ang="0">
                    <a:pos x="9" y="369"/>
                  </a:cxn>
                  <a:cxn ang="0">
                    <a:pos x="18" y="366"/>
                  </a:cxn>
                  <a:cxn ang="0">
                    <a:pos x="27" y="363"/>
                  </a:cxn>
                  <a:cxn ang="0">
                    <a:pos x="36" y="360"/>
                  </a:cxn>
                  <a:cxn ang="0">
                    <a:pos x="44" y="358"/>
                  </a:cxn>
                  <a:cxn ang="0">
                    <a:pos x="53" y="355"/>
                  </a:cxn>
                  <a:cxn ang="0">
                    <a:pos x="62" y="351"/>
                  </a:cxn>
                  <a:cxn ang="0">
                    <a:pos x="71" y="348"/>
                  </a:cxn>
                  <a:cxn ang="0">
                    <a:pos x="75" y="310"/>
                  </a:cxn>
                  <a:cxn ang="0">
                    <a:pos x="80" y="271"/>
                  </a:cxn>
                  <a:cxn ang="0">
                    <a:pos x="84" y="233"/>
                  </a:cxn>
                  <a:cxn ang="0">
                    <a:pos x="88" y="194"/>
                  </a:cxn>
                  <a:cxn ang="0">
                    <a:pos x="91" y="156"/>
                  </a:cxn>
                  <a:cxn ang="0">
                    <a:pos x="95" y="117"/>
                  </a:cxn>
                  <a:cxn ang="0">
                    <a:pos x="99" y="78"/>
                  </a:cxn>
                  <a:cxn ang="0">
                    <a:pos x="104" y="39"/>
                  </a:cxn>
                </a:cxnLst>
                <a:rect l="0" t="0" r="r" b="b"/>
                <a:pathLst>
                  <a:path w="104" h="372">
                    <a:moveTo>
                      <a:pt x="104" y="39"/>
                    </a:moveTo>
                    <a:lnTo>
                      <a:pt x="96" y="34"/>
                    </a:lnTo>
                    <a:lnTo>
                      <a:pt x="90" y="30"/>
                    </a:lnTo>
                    <a:lnTo>
                      <a:pt x="83" y="25"/>
                    </a:lnTo>
                    <a:lnTo>
                      <a:pt x="75" y="19"/>
                    </a:lnTo>
                    <a:lnTo>
                      <a:pt x="68" y="15"/>
                    </a:lnTo>
                    <a:lnTo>
                      <a:pt x="62" y="10"/>
                    </a:lnTo>
                    <a:lnTo>
                      <a:pt x="54" y="5"/>
                    </a:lnTo>
                    <a:lnTo>
                      <a:pt x="47" y="0"/>
                    </a:lnTo>
                    <a:lnTo>
                      <a:pt x="37" y="48"/>
                    </a:lnTo>
                    <a:lnTo>
                      <a:pt x="28" y="94"/>
                    </a:lnTo>
                    <a:lnTo>
                      <a:pt x="22" y="140"/>
                    </a:lnTo>
                    <a:lnTo>
                      <a:pt x="17" y="185"/>
                    </a:lnTo>
                    <a:lnTo>
                      <a:pt x="12" y="230"/>
                    </a:lnTo>
                    <a:lnTo>
                      <a:pt x="8" y="276"/>
                    </a:lnTo>
                    <a:lnTo>
                      <a:pt x="4" y="323"/>
                    </a:lnTo>
                    <a:lnTo>
                      <a:pt x="0" y="372"/>
                    </a:lnTo>
                    <a:lnTo>
                      <a:pt x="9" y="369"/>
                    </a:lnTo>
                    <a:lnTo>
                      <a:pt x="18" y="366"/>
                    </a:lnTo>
                    <a:lnTo>
                      <a:pt x="27" y="363"/>
                    </a:lnTo>
                    <a:lnTo>
                      <a:pt x="36" y="360"/>
                    </a:lnTo>
                    <a:lnTo>
                      <a:pt x="44" y="358"/>
                    </a:lnTo>
                    <a:lnTo>
                      <a:pt x="53" y="355"/>
                    </a:lnTo>
                    <a:lnTo>
                      <a:pt x="62" y="351"/>
                    </a:lnTo>
                    <a:lnTo>
                      <a:pt x="71" y="348"/>
                    </a:lnTo>
                    <a:lnTo>
                      <a:pt x="75" y="310"/>
                    </a:lnTo>
                    <a:lnTo>
                      <a:pt x="80" y="271"/>
                    </a:lnTo>
                    <a:lnTo>
                      <a:pt x="84" y="233"/>
                    </a:lnTo>
                    <a:lnTo>
                      <a:pt x="88" y="194"/>
                    </a:lnTo>
                    <a:lnTo>
                      <a:pt x="91" y="156"/>
                    </a:lnTo>
                    <a:lnTo>
                      <a:pt x="95" y="117"/>
                    </a:lnTo>
                    <a:lnTo>
                      <a:pt x="99" y="78"/>
                    </a:lnTo>
                    <a:lnTo>
                      <a:pt x="104" y="39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AA60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31" name="Freeform 31"/>
              <p:cNvSpPr>
                <a:spLocks/>
              </p:cNvSpPr>
              <p:nvPr/>
            </p:nvSpPr>
            <p:spPr bwMode="auto">
              <a:xfrm>
                <a:off x="7020" y="1057"/>
                <a:ext cx="24" cy="80"/>
              </a:xfrm>
              <a:custGeom>
                <a:avLst/>
                <a:gdLst/>
                <a:ahLst/>
                <a:cxnLst>
                  <a:cxn ang="0">
                    <a:pos x="98" y="39"/>
                  </a:cxn>
                  <a:cxn ang="0">
                    <a:pos x="91" y="34"/>
                  </a:cxn>
                  <a:cxn ang="0">
                    <a:pos x="84" y="29"/>
                  </a:cxn>
                  <a:cxn ang="0">
                    <a:pos x="78" y="25"/>
                  </a:cxn>
                  <a:cxn ang="0">
                    <a:pos x="71" y="20"/>
                  </a:cxn>
                  <a:cxn ang="0">
                    <a:pos x="64" y="14"/>
                  </a:cxn>
                  <a:cxn ang="0">
                    <a:pos x="58" y="10"/>
                  </a:cxn>
                  <a:cxn ang="0">
                    <a:pos x="51" y="5"/>
                  </a:cxn>
                  <a:cxn ang="0">
                    <a:pos x="44" y="0"/>
                  </a:cxn>
                  <a:cxn ang="0">
                    <a:pos x="35" y="42"/>
                  </a:cxn>
                  <a:cxn ang="0">
                    <a:pos x="26" y="81"/>
                  </a:cxn>
                  <a:cxn ang="0">
                    <a:pos x="20" y="120"/>
                  </a:cxn>
                  <a:cxn ang="0">
                    <a:pos x="15" y="159"/>
                  </a:cxn>
                  <a:cxn ang="0">
                    <a:pos x="11" y="198"/>
                  </a:cxn>
                  <a:cxn ang="0">
                    <a:pos x="8" y="237"/>
                  </a:cxn>
                  <a:cxn ang="0">
                    <a:pos x="5" y="277"/>
                  </a:cxn>
                  <a:cxn ang="0">
                    <a:pos x="0" y="320"/>
                  </a:cxn>
                  <a:cxn ang="0">
                    <a:pos x="9" y="318"/>
                  </a:cxn>
                  <a:cxn ang="0">
                    <a:pos x="18" y="315"/>
                  </a:cxn>
                  <a:cxn ang="0">
                    <a:pos x="26" y="313"/>
                  </a:cxn>
                  <a:cxn ang="0">
                    <a:pos x="35" y="310"/>
                  </a:cxn>
                  <a:cxn ang="0">
                    <a:pos x="43" y="307"/>
                  </a:cxn>
                  <a:cxn ang="0">
                    <a:pos x="53" y="305"/>
                  </a:cxn>
                  <a:cxn ang="0">
                    <a:pos x="61" y="302"/>
                  </a:cxn>
                  <a:cxn ang="0">
                    <a:pos x="69" y="300"/>
                  </a:cxn>
                  <a:cxn ang="0">
                    <a:pos x="77" y="235"/>
                  </a:cxn>
                  <a:cxn ang="0">
                    <a:pos x="84" y="169"/>
                  </a:cxn>
                  <a:cxn ang="0">
                    <a:pos x="90" y="104"/>
                  </a:cxn>
                  <a:cxn ang="0">
                    <a:pos x="98" y="39"/>
                  </a:cxn>
                </a:cxnLst>
                <a:rect l="0" t="0" r="r" b="b"/>
                <a:pathLst>
                  <a:path w="98" h="320">
                    <a:moveTo>
                      <a:pt x="98" y="39"/>
                    </a:moveTo>
                    <a:lnTo>
                      <a:pt x="91" y="34"/>
                    </a:lnTo>
                    <a:lnTo>
                      <a:pt x="84" y="29"/>
                    </a:lnTo>
                    <a:lnTo>
                      <a:pt x="78" y="25"/>
                    </a:lnTo>
                    <a:lnTo>
                      <a:pt x="71" y="20"/>
                    </a:lnTo>
                    <a:lnTo>
                      <a:pt x="64" y="14"/>
                    </a:lnTo>
                    <a:lnTo>
                      <a:pt x="58" y="10"/>
                    </a:lnTo>
                    <a:lnTo>
                      <a:pt x="51" y="5"/>
                    </a:lnTo>
                    <a:lnTo>
                      <a:pt x="44" y="0"/>
                    </a:lnTo>
                    <a:lnTo>
                      <a:pt x="35" y="42"/>
                    </a:lnTo>
                    <a:lnTo>
                      <a:pt x="26" y="81"/>
                    </a:lnTo>
                    <a:lnTo>
                      <a:pt x="20" y="120"/>
                    </a:lnTo>
                    <a:lnTo>
                      <a:pt x="15" y="159"/>
                    </a:lnTo>
                    <a:lnTo>
                      <a:pt x="11" y="198"/>
                    </a:lnTo>
                    <a:lnTo>
                      <a:pt x="8" y="237"/>
                    </a:lnTo>
                    <a:lnTo>
                      <a:pt x="5" y="277"/>
                    </a:lnTo>
                    <a:lnTo>
                      <a:pt x="0" y="320"/>
                    </a:lnTo>
                    <a:lnTo>
                      <a:pt x="9" y="318"/>
                    </a:lnTo>
                    <a:lnTo>
                      <a:pt x="18" y="315"/>
                    </a:lnTo>
                    <a:lnTo>
                      <a:pt x="26" y="313"/>
                    </a:lnTo>
                    <a:lnTo>
                      <a:pt x="35" y="310"/>
                    </a:lnTo>
                    <a:lnTo>
                      <a:pt x="43" y="307"/>
                    </a:lnTo>
                    <a:lnTo>
                      <a:pt x="53" y="305"/>
                    </a:lnTo>
                    <a:lnTo>
                      <a:pt x="61" y="302"/>
                    </a:lnTo>
                    <a:lnTo>
                      <a:pt x="69" y="300"/>
                    </a:lnTo>
                    <a:lnTo>
                      <a:pt x="77" y="235"/>
                    </a:lnTo>
                    <a:lnTo>
                      <a:pt x="84" y="169"/>
                    </a:lnTo>
                    <a:lnTo>
                      <a:pt x="90" y="104"/>
                    </a:lnTo>
                    <a:lnTo>
                      <a:pt x="98" y="39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AD60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32" name="Freeform 32"/>
              <p:cNvSpPr>
                <a:spLocks/>
              </p:cNvSpPr>
              <p:nvPr/>
            </p:nvSpPr>
            <p:spPr bwMode="auto">
              <a:xfrm>
                <a:off x="7022" y="1058"/>
                <a:ext cx="22" cy="67"/>
              </a:xfrm>
              <a:custGeom>
                <a:avLst/>
                <a:gdLst/>
                <a:ahLst/>
                <a:cxnLst>
                  <a:cxn ang="0">
                    <a:pos x="91" y="37"/>
                  </a:cxn>
                  <a:cxn ang="0">
                    <a:pos x="84" y="32"/>
                  </a:cxn>
                  <a:cxn ang="0">
                    <a:pos x="78" y="28"/>
                  </a:cxn>
                  <a:cxn ang="0">
                    <a:pos x="72" y="23"/>
                  </a:cxn>
                  <a:cxn ang="0">
                    <a:pos x="65" y="19"/>
                  </a:cxn>
                  <a:cxn ang="0">
                    <a:pos x="58" y="13"/>
                  </a:cxn>
                  <a:cxn ang="0">
                    <a:pos x="52" y="9"/>
                  </a:cxn>
                  <a:cxn ang="0">
                    <a:pos x="46" y="4"/>
                  </a:cxn>
                  <a:cxn ang="0">
                    <a:pos x="39" y="0"/>
                  </a:cxn>
                  <a:cxn ang="0">
                    <a:pos x="31" y="35"/>
                  </a:cxn>
                  <a:cxn ang="0">
                    <a:pos x="24" y="69"/>
                  </a:cxn>
                  <a:cxn ang="0">
                    <a:pos x="18" y="101"/>
                  </a:cxn>
                  <a:cxn ang="0">
                    <a:pos x="13" y="133"/>
                  </a:cxn>
                  <a:cxn ang="0">
                    <a:pos x="10" y="165"/>
                  </a:cxn>
                  <a:cxn ang="0">
                    <a:pos x="7" y="198"/>
                  </a:cxn>
                  <a:cxn ang="0">
                    <a:pos x="3" y="232"/>
                  </a:cxn>
                  <a:cxn ang="0">
                    <a:pos x="0" y="268"/>
                  </a:cxn>
                  <a:cxn ang="0">
                    <a:pos x="8" y="266"/>
                  </a:cxn>
                  <a:cxn ang="0">
                    <a:pos x="16" y="264"/>
                  </a:cxn>
                  <a:cxn ang="0">
                    <a:pos x="25" y="261"/>
                  </a:cxn>
                  <a:cxn ang="0">
                    <a:pos x="33" y="258"/>
                  </a:cxn>
                  <a:cxn ang="0">
                    <a:pos x="40" y="256"/>
                  </a:cxn>
                  <a:cxn ang="0">
                    <a:pos x="49" y="254"/>
                  </a:cxn>
                  <a:cxn ang="0">
                    <a:pos x="57" y="252"/>
                  </a:cxn>
                  <a:cxn ang="0">
                    <a:pos x="65" y="250"/>
                  </a:cxn>
                  <a:cxn ang="0">
                    <a:pos x="72" y="197"/>
                  </a:cxn>
                  <a:cxn ang="0">
                    <a:pos x="78" y="143"/>
                  </a:cxn>
                  <a:cxn ang="0">
                    <a:pos x="84" y="91"/>
                  </a:cxn>
                  <a:cxn ang="0">
                    <a:pos x="91" y="37"/>
                  </a:cxn>
                </a:cxnLst>
                <a:rect l="0" t="0" r="r" b="b"/>
                <a:pathLst>
                  <a:path w="91" h="268">
                    <a:moveTo>
                      <a:pt x="91" y="37"/>
                    </a:moveTo>
                    <a:lnTo>
                      <a:pt x="84" y="32"/>
                    </a:lnTo>
                    <a:lnTo>
                      <a:pt x="78" y="28"/>
                    </a:lnTo>
                    <a:lnTo>
                      <a:pt x="72" y="23"/>
                    </a:lnTo>
                    <a:lnTo>
                      <a:pt x="65" y="19"/>
                    </a:lnTo>
                    <a:lnTo>
                      <a:pt x="58" y="13"/>
                    </a:lnTo>
                    <a:lnTo>
                      <a:pt x="52" y="9"/>
                    </a:lnTo>
                    <a:lnTo>
                      <a:pt x="46" y="4"/>
                    </a:lnTo>
                    <a:lnTo>
                      <a:pt x="39" y="0"/>
                    </a:lnTo>
                    <a:lnTo>
                      <a:pt x="31" y="35"/>
                    </a:lnTo>
                    <a:lnTo>
                      <a:pt x="24" y="69"/>
                    </a:lnTo>
                    <a:lnTo>
                      <a:pt x="18" y="101"/>
                    </a:lnTo>
                    <a:lnTo>
                      <a:pt x="13" y="133"/>
                    </a:lnTo>
                    <a:lnTo>
                      <a:pt x="10" y="165"/>
                    </a:lnTo>
                    <a:lnTo>
                      <a:pt x="7" y="198"/>
                    </a:lnTo>
                    <a:lnTo>
                      <a:pt x="3" y="232"/>
                    </a:lnTo>
                    <a:lnTo>
                      <a:pt x="0" y="268"/>
                    </a:lnTo>
                    <a:lnTo>
                      <a:pt x="8" y="266"/>
                    </a:lnTo>
                    <a:lnTo>
                      <a:pt x="16" y="264"/>
                    </a:lnTo>
                    <a:lnTo>
                      <a:pt x="25" y="261"/>
                    </a:lnTo>
                    <a:lnTo>
                      <a:pt x="33" y="258"/>
                    </a:lnTo>
                    <a:lnTo>
                      <a:pt x="40" y="256"/>
                    </a:lnTo>
                    <a:lnTo>
                      <a:pt x="49" y="254"/>
                    </a:lnTo>
                    <a:lnTo>
                      <a:pt x="57" y="252"/>
                    </a:lnTo>
                    <a:lnTo>
                      <a:pt x="65" y="250"/>
                    </a:lnTo>
                    <a:lnTo>
                      <a:pt x="72" y="197"/>
                    </a:lnTo>
                    <a:lnTo>
                      <a:pt x="78" y="143"/>
                    </a:lnTo>
                    <a:lnTo>
                      <a:pt x="84" y="91"/>
                    </a:lnTo>
                    <a:lnTo>
                      <a:pt x="91" y="37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B266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33" name="Freeform 33"/>
              <p:cNvSpPr>
                <a:spLocks/>
              </p:cNvSpPr>
              <p:nvPr/>
            </p:nvSpPr>
            <p:spPr bwMode="auto">
              <a:xfrm>
                <a:off x="7023" y="1058"/>
                <a:ext cx="21" cy="54"/>
              </a:xfrm>
              <a:custGeom>
                <a:avLst/>
                <a:gdLst/>
                <a:ahLst/>
                <a:cxnLst>
                  <a:cxn ang="0">
                    <a:pos x="84" y="35"/>
                  </a:cxn>
                  <a:cxn ang="0">
                    <a:pos x="77" y="31"/>
                  </a:cxn>
                  <a:cxn ang="0">
                    <a:pos x="72" y="27"/>
                  </a:cxn>
                  <a:cxn ang="0">
                    <a:pos x="66" y="22"/>
                  </a:cxn>
                  <a:cxn ang="0">
                    <a:pos x="61" y="18"/>
                  </a:cxn>
                  <a:cxn ang="0">
                    <a:pos x="54" y="13"/>
                  </a:cxn>
                  <a:cxn ang="0">
                    <a:pos x="48" y="8"/>
                  </a:cxn>
                  <a:cxn ang="0">
                    <a:pos x="43" y="4"/>
                  </a:cxn>
                  <a:cxn ang="0">
                    <a:pos x="36" y="0"/>
                  </a:cxn>
                  <a:cxn ang="0">
                    <a:pos x="28" y="29"/>
                  </a:cxn>
                  <a:cxn ang="0">
                    <a:pos x="22" y="56"/>
                  </a:cxn>
                  <a:cxn ang="0">
                    <a:pos x="17" y="82"/>
                  </a:cxn>
                  <a:cxn ang="0">
                    <a:pos x="12" y="107"/>
                  </a:cxn>
                  <a:cxn ang="0">
                    <a:pos x="9" y="132"/>
                  </a:cxn>
                  <a:cxn ang="0">
                    <a:pos x="6" y="158"/>
                  </a:cxn>
                  <a:cxn ang="0">
                    <a:pos x="3" y="185"/>
                  </a:cxn>
                  <a:cxn ang="0">
                    <a:pos x="0" y="214"/>
                  </a:cxn>
                  <a:cxn ang="0">
                    <a:pos x="8" y="212"/>
                  </a:cxn>
                  <a:cxn ang="0">
                    <a:pos x="16" y="211"/>
                  </a:cxn>
                  <a:cxn ang="0">
                    <a:pos x="24" y="209"/>
                  </a:cxn>
                  <a:cxn ang="0">
                    <a:pos x="32" y="207"/>
                  </a:cxn>
                  <a:cxn ang="0">
                    <a:pos x="40" y="206"/>
                  </a:cxn>
                  <a:cxn ang="0">
                    <a:pos x="48" y="204"/>
                  </a:cxn>
                  <a:cxn ang="0">
                    <a:pos x="55" y="202"/>
                  </a:cxn>
                  <a:cxn ang="0">
                    <a:pos x="64" y="200"/>
                  </a:cxn>
                  <a:cxn ang="0">
                    <a:pos x="69" y="159"/>
                  </a:cxn>
                  <a:cxn ang="0">
                    <a:pos x="74" y="118"/>
                  </a:cxn>
                  <a:cxn ang="0">
                    <a:pos x="78" y="77"/>
                  </a:cxn>
                  <a:cxn ang="0">
                    <a:pos x="84" y="35"/>
                  </a:cxn>
                </a:cxnLst>
                <a:rect l="0" t="0" r="r" b="b"/>
                <a:pathLst>
                  <a:path w="84" h="214">
                    <a:moveTo>
                      <a:pt x="84" y="35"/>
                    </a:moveTo>
                    <a:lnTo>
                      <a:pt x="77" y="31"/>
                    </a:lnTo>
                    <a:lnTo>
                      <a:pt x="72" y="27"/>
                    </a:lnTo>
                    <a:lnTo>
                      <a:pt x="66" y="22"/>
                    </a:lnTo>
                    <a:lnTo>
                      <a:pt x="61" y="18"/>
                    </a:lnTo>
                    <a:lnTo>
                      <a:pt x="54" y="13"/>
                    </a:lnTo>
                    <a:lnTo>
                      <a:pt x="48" y="8"/>
                    </a:lnTo>
                    <a:lnTo>
                      <a:pt x="43" y="4"/>
                    </a:lnTo>
                    <a:lnTo>
                      <a:pt x="36" y="0"/>
                    </a:lnTo>
                    <a:lnTo>
                      <a:pt x="28" y="29"/>
                    </a:lnTo>
                    <a:lnTo>
                      <a:pt x="22" y="56"/>
                    </a:lnTo>
                    <a:lnTo>
                      <a:pt x="17" y="82"/>
                    </a:lnTo>
                    <a:lnTo>
                      <a:pt x="12" y="107"/>
                    </a:lnTo>
                    <a:lnTo>
                      <a:pt x="9" y="132"/>
                    </a:lnTo>
                    <a:lnTo>
                      <a:pt x="6" y="158"/>
                    </a:lnTo>
                    <a:lnTo>
                      <a:pt x="3" y="185"/>
                    </a:lnTo>
                    <a:lnTo>
                      <a:pt x="0" y="214"/>
                    </a:lnTo>
                    <a:lnTo>
                      <a:pt x="8" y="212"/>
                    </a:lnTo>
                    <a:lnTo>
                      <a:pt x="16" y="211"/>
                    </a:lnTo>
                    <a:lnTo>
                      <a:pt x="24" y="209"/>
                    </a:lnTo>
                    <a:lnTo>
                      <a:pt x="32" y="207"/>
                    </a:lnTo>
                    <a:lnTo>
                      <a:pt x="40" y="206"/>
                    </a:lnTo>
                    <a:lnTo>
                      <a:pt x="48" y="204"/>
                    </a:lnTo>
                    <a:lnTo>
                      <a:pt x="55" y="202"/>
                    </a:lnTo>
                    <a:lnTo>
                      <a:pt x="64" y="200"/>
                    </a:lnTo>
                    <a:lnTo>
                      <a:pt x="69" y="159"/>
                    </a:lnTo>
                    <a:lnTo>
                      <a:pt x="74" y="118"/>
                    </a:lnTo>
                    <a:lnTo>
                      <a:pt x="78" y="77"/>
                    </a:lnTo>
                    <a:lnTo>
                      <a:pt x="84" y="35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B56802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34" name="Freeform 34"/>
              <p:cNvSpPr>
                <a:spLocks/>
              </p:cNvSpPr>
              <p:nvPr/>
            </p:nvSpPr>
            <p:spPr bwMode="auto">
              <a:xfrm>
                <a:off x="7025" y="1059"/>
                <a:ext cx="19" cy="40"/>
              </a:xfrm>
              <a:custGeom>
                <a:avLst/>
                <a:gdLst/>
                <a:ahLst/>
                <a:cxnLst>
                  <a:cxn ang="0">
                    <a:pos x="79" y="33"/>
                  </a:cxn>
                  <a:cxn ang="0">
                    <a:pos x="35" y="0"/>
                  </a:cxn>
                  <a:cxn ang="0">
                    <a:pos x="26" y="23"/>
                  </a:cxn>
                  <a:cxn ang="0">
                    <a:pos x="20" y="43"/>
                  </a:cxn>
                  <a:cxn ang="0">
                    <a:pos x="16" y="63"/>
                  </a:cxn>
                  <a:cxn ang="0">
                    <a:pos x="12" y="81"/>
                  </a:cxn>
                  <a:cxn ang="0">
                    <a:pos x="8" y="99"/>
                  </a:cxn>
                  <a:cxn ang="0">
                    <a:pos x="6" y="118"/>
                  </a:cxn>
                  <a:cxn ang="0">
                    <a:pos x="3" y="139"/>
                  </a:cxn>
                  <a:cxn ang="0">
                    <a:pos x="0" y="162"/>
                  </a:cxn>
                  <a:cxn ang="0">
                    <a:pos x="63" y="151"/>
                  </a:cxn>
                  <a:cxn ang="0">
                    <a:pos x="79" y="33"/>
                  </a:cxn>
                </a:cxnLst>
                <a:rect l="0" t="0" r="r" b="b"/>
                <a:pathLst>
                  <a:path w="79" h="162">
                    <a:moveTo>
                      <a:pt x="79" y="33"/>
                    </a:moveTo>
                    <a:lnTo>
                      <a:pt x="35" y="0"/>
                    </a:lnTo>
                    <a:lnTo>
                      <a:pt x="26" y="23"/>
                    </a:lnTo>
                    <a:lnTo>
                      <a:pt x="20" y="43"/>
                    </a:lnTo>
                    <a:lnTo>
                      <a:pt x="16" y="63"/>
                    </a:lnTo>
                    <a:lnTo>
                      <a:pt x="12" y="81"/>
                    </a:lnTo>
                    <a:lnTo>
                      <a:pt x="8" y="99"/>
                    </a:lnTo>
                    <a:lnTo>
                      <a:pt x="6" y="118"/>
                    </a:lnTo>
                    <a:lnTo>
                      <a:pt x="3" y="139"/>
                    </a:lnTo>
                    <a:lnTo>
                      <a:pt x="0" y="162"/>
                    </a:lnTo>
                    <a:lnTo>
                      <a:pt x="63" y="151"/>
                    </a:lnTo>
                    <a:lnTo>
                      <a:pt x="79" y="33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B76B05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35" name="Freeform 35"/>
              <p:cNvSpPr>
                <a:spLocks/>
              </p:cNvSpPr>
              <p:nvPr/>
            </p:nvSpPr>
            <p:spPr bwMode="auto">
              <a:xfrm>
                <a:off x="7003" y="1263"/>
                <a:ext cx="305" cy="55"/>
              </a:xfrm>
              <a:custGeom>
                <a:avLst/>
                <a:gdLst/>
                <a:ahLst/>
                <a:cxnLst>
                  <a:cxn ang="0">
                    <a:pos x="1123" y="141"/>
                  </a:cxn>
                  <a:cxn ang="0">
                    <a:pos x="99" y="0"/>
                  </a:cxn>
                  <a:cxn ang="0">
                    <a:pos x="0" y="54"/>
                  </a:cxn>
                  <a:cxn ang="0">
                    <a:pos x="172" y="79"/>
                  </a:cxn>
                  <a:cxn ang="0">
                    <a:pos x="1135" y="214"/>
                  </a:cxn>
                  <a:cxn ang="0">
                    <a:pos x="1220" y="220"/>
                  </a:cxn>
                  <a:cxn ang="0">
                    <a:pos x="1123" y="141"/>
                  </a:cxn>
                </a:cxnLst>
                <a:rect l="0" t="0" r="r" b="b"/>
                <a:pathLst>
                  <a:path w="1220" h="220">
                    <a:moveTo>
                      <a:pt x="1123" y="141"/>
                    </a:moveTo>
                    <a:lnTo>
                      <a:pt x="99" y="0"/>
                    </a:lnTo>
                    <a:lnTo>
                      <a:pt x="0" y="54"/>
                    </a:lnTo>
                    <a:lnTo>
                      <a:pt x="172" y="79"/>
                    </a:lnTo>
                    <a:lnTo>
                      <a:pt x="1135" y="214"/>
                    </a:lnTo>
                    <a:lnTo>
                      <a:pt x="1220" y="220"/>
                    </a:lnTo>
                    <a:lnTo>
                      <a:pt x="1123" y="141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36" name="Freeform 36"/>
              <p:cNvSpPr>
                <a:spLocks/>
              </p:cNvSpPr>
              <p:nvPr/>
            </p:nvSpPr>
            <p:spPr bwMode="auto">
              <a:xfrm>
                <a:off x="7003" y="1263"/>
                <a:ext cx="288" cy="53"/>
              </a:xfrm>
              <a:custGeom>
                <a:avLst/>
                <a:gdLst/>
                <a:ahLst/>
                <a:cxnLst>
                  <a:cxn ang="0">
                    <a:pos x="1026" y="127"/>
                  </a:cxn>
                  <a:cxn ang="0">
                    <a:pos x="966" y="119"/>
                  </a:cxn>
                  <a:cxn ang="0">
                    <a:pos x="907" y="111"/>
                  </a:cxn>
                  <a:cxn ang="0">
                    <a:pos x="847" y="102"/>
                  </a:cxn>
                  <a:cxn ang="0">
                    <a:pos x="788" y="95"/>
                  </a:cxn>
                  <a:cxn ang="0">
                    <a:pos x="728" y="87"/>
                  </a:cxn>
                  <a:cxn ang="0">
                    <a:pos x="667" y="78"/>
                  </a:cxn>
                  <a:cxn ang="0">
                    <a:pos x="608" y="70"/>
                  </a:cxn>
                  <a:cxn ang="0">
                    <a:pos x="548" y="61"/>
                  </a:cxn>
                  <a:cxn ang="0">
                    <a:pos x="489" y="53"/>
                  </a:cxn>
                  <a:cxn ang="0">
                    <a:pos x="428" y="45"/>
                  </a:cxn>
                  <a:cxn ang="0">
                    <a:pos x="368" y="36"/>
                  </a:cxn>
                  <a:cxn ang="0">
                    <a:pos x="309" y="29"/>
                  </a:cxn>
                  <a:cxn ang="0">
                    <a:pos x="248" y="21"/>
                  </a:cxn>
                  <a:cxn ang="0">
                    <a:pos x="189" y="12"/>
                  </a:cxn>
                  <a:cxn ang="0">
                    <a:pos x="129" y="4"/>
                  </a:cxn>
                  <a:cxn ang="0">
                    <a:pos x="86" y="7"/>
                  </a:cxn>
                  <a:cxn ang="0">
                    <a:pos x="62" y="21"/>
                  </a:cxn>
                  <a:cxn ang="0">
                    <a:pos x="38" y="34"/>
                  </a:cxn>
                  <a:cxn ang="0">
                    <a:pos x="13" y="48"/>
                  </a:cxn>
                  <a:cxn ang="0">
                    <a:pos x="21" y="57"/>
                  </a:cxn>
                  <a:cxn ang="0">
                    <a:pos x="63" y="64"/>
                  </a:cxn>
                  <a:cxn ang="0">
                    <a:pos x="104" y="69"/>
                  </a:cxn>
                  <a:cxn ang="0">
                    <a:pos x="146" y="75"/>
                  </a:cxn>
                  <a:cxn ang="0">
                    <a:pos x="195" y="82"/>
                  </a:cxn>
                  <a:cxn ang="0">
                    <a:pos x="251" y="90"/>
                  </a:cxn>
                  <a:cxn ang="0">
                    <a:pos x="308" y="98"/>
                  </a:cxn>
                  <a:cxn ang="0">
                    <a:pos x="364" y="105"/>
                  </a:cxn>
                  <a:cxn ang="0">
                    <a:pos x="421" y="114"/>
                  </a:cxn>
                  <a:cxn ang="0">
                    <a:pos x="477" y="121"/>
                  </a:cxn>
                  <a:cxn ang="0">
                    <a:pos x="533" y="129"/>
                  </a:cxn>
                  <a:cxn ang="0">
                    <a:pos x="589" y="137"/>
                  </a:cxn>
                  <a:cxn ang="0">
                    <a:pos x="645" y="145"/>
                  </a:cxn>
                  <a:cxn ang="0">
                    <a:pos x="702" y="153"/>
                  </a:cxn>
                  <a:cxn ang="0">
                    <a:pos x="757" y="161"/>
                  </a:cxn>
                  <a:cxn ang="0">
                    <a:pos x="814" y="168"/>
                  </a:cxn>
                  <a:cxn ang="0">
                    <a:pos x="870" y="177"/>
                  </a:cxn>
                  <a:cxn ang="0">
                    <a:pos x="926" y="184"/>
                  </a:cxn>
                  <a:cxn ang="0">
                    <a:pos x="982" y="192"/>
                  </a:cxn>
                  <a:cxn ang="0">
                    <a:pos x="1038" y="200"/>
                  </a:cxn>
                  <a:cxn ang="0">
                    <a:pos x="1076" y="205"/>
                  </a:cxn>
                  <a:cxn ang="0">
                    <a:pos x="1098" y="206"/>
                  </a:cxn>
                  <a:cxn ang="0">
                    <a:pos x="1120" y="208"/>
                  </a:cxn>
                  <a:cxn ang="0">
                    <a:pos x="1142" y="209"/>
                  </a:cxn>
                  <a:cxn ang="0">
                    <a:pos x="1140" y="201"/>
                  </a:cxn>
                  <a:cxn ang="0">
                    <a:pos x="1116" y="181"/>
                  </a:cxn>
                  <a:cxn ang="0">
                    <a:pos x="1092" y="161"/>
                  </a:cxn>
                  <a:cxn ang="0">
                    <a:pos x="1068" y="141"/>
                  </a:cxn>
                </a:cxnLst>
                <a:rect l="0" t="0" r="r" b="b"/>
                <a:pathLst>
                  <a:path w="1153" h="210">
                    <a:moveTo>
                      <a:pt x="1055" y="132"/>
                    </a:moveTo>
                    <a:lnTo>
                      <a:pt x="1026" y="127"/>
                    </a:lnTo>
                    <a:lnTo>
                      <a:pt x="996" y="123"/>
                    </a:lnTo>
                    <a:lnTo>
                      <a:pt x="966" y="119"/>
                    </a:lnTo>
                    <a:lnTo>
                      <a:pt x="936" y="115"/>
                    </a:lnTo>
                    <a:lnTo>
                      <a:pt x="907" y="111"/>
                    </a:lnTo>
                    <a:lnTo>
                      <a:pt x="877" y="106"/>
                    </a:lnTo>
                    <a:lnTo>
                      <a:pt x="847" y="102"/>
                    </a:lnTo>
                    <a:lnTo>
                      <a:pt x="817" y="98"/>
                    </a:lnTo>
                    <a:lnTo>
                      <a:pt x="788" y="95"/>
                    </a:lnTo>
                    <a:lnTo>
                      <a:pt x="757" y="91"/>
                    </a:lnTo>
                    <a:lnTo>
                      <a:pt x="728" y="87"/>
                    </a:lnTo>
                    <a:lnTo>
                      <a:pt x="698" y="82"/>
                    </a:lnTo>
                    <a:lnTo>
                      <a:pt x="667" y="78"/>
                    </a:lnTo>
                    <a:lnTo>
                      <a:pt x="638" y="74"/>
                    </a:lnTo>
                    <a:lnTo>
                      <a:pt x="608" y="70"/>
                    </a:lnTo>
                    <a:lnTo>
                      <a:pt x="579" y="66"/>
                    </a:lnTo>
                    <a:lnTo>
                      <a:pt x="548" y="61"/>
                    </a:lnTo>
                    <a:lnTo>
                      <a:pt x="518" y="57"/>
                    </a:lnTo>
                    <a:lnTo>
                      <a:pt x="489" y="53"/>
                    </a:lnTo>
                    <a:lnTo>
                      <a:pt x="458" y="49"/>
                    </a:lnTo>
                    <a:lnTo>
                      <a:pt x="428" y="45"/>
                    </a:lnTo>
                    <a:lnTo>
                      <a:pt x="399" y="40"/>
                    </a:lnTo>
                    <a:lnTo>
                      <a:pt x="368" y="36"/>
                    </a:lnTo>
                    <a:lnTo>
                      <a:pt x="338" y="32"/>
                    </a:lnTo>
                    <a:lnTo>
                      <a:pt x="309" y="29"/>
                    </a:lnTo>
                    <a:lnTo>
                      <a:pt x="278" y="25"/>
                    </a:lnTo>
                    <a:lnTo>
                      <a:pt x="248" y="21"/>
                    </a:lnTo>
                    <a:lnTo>
                      <a:pt x="219" y="16"/>
                    </a:lnTo>
                    <a:lnTo>
                      <a:pt x="189" y="12"/>
                    </a:lnTo>
                    <a:lnTo>
                      <a:pt x="158" y="8"/>
                    </a:lnTo>
                    <a:lnTo>
                      <a:pt x="129" y="4"/>
                    </a:lnTo>
                    <a:lnTo>
                      <a:pt x="99" y="0"/>
                    </a:lnTo>
                    <a:lnTo>
                      <a:pt x="86" y="7"/>
                    </a:lnTo>
                    <a:lnTo>
                      <a:pt x="75" y="13"/>
                    </a:lnTo>
                    <a:lnTo>
                      <a:pt x="62" y="21"/>
                    </a:lnTo>
                    <a:lnTo>
                      <a:pt x="50" y="27"/>
                    </a:lnTo>
                    <a:lnTo>
                      <a:pt x="38" y="34"/>
                    </a:lnTo>
                    <a:lnTo>
                      <a:pt x="25" y="40"/>
                    </a:lnTo>
                    <a:lnTo>
                      <a:pt x="13" y="48"/>
                    </a:lnTo>
                    <a:lnTo>
                      <a:pt x="0" y="54"/>
                    </a:lnTo>
                    <a:lnTo>
                      <a:pt x="21" y="57"/>
                    </a:lnTo>
                    <a:lnTo>
                      <a:pt x="42" y="60"/>
                    </a:lnTo>
                    <a:lnTo>
                      <a:pt x="63" y="64"/>
                    </a:lnTo>
                    <a:lnTo>
                      <a:pt x="84" y="66"/>
                    </a:lnTo>
                    <a:lnTo>
                      <a:pt x="104" y="69"/>
                    </a:lnTo>
                    <a:lnTo>
                      <a:pt x="125" y="72"/>
                    </a:lnTo>
                    <a:lnTo>
                      <a:pt x="146" y="75"/>
                    </a:lnTo>
                    <a:lnTo>
                      <a:pt x="167" y="78"/>
                    </a:lnTo>
                    <a:lnTo>
                      <a:pt x="195" y="82"/>
                    </a:lnTo>
                    <a:lnTo>
                      <a:pt x="223" y="85"/>
                    </a:lnTo>
                    <a:lnTo>
                      <a:pt x="251" y="90"/>
                    </a:lnTo>
                    <a:lnTo>
                      <a:pt x="280" y="94"/>
                    </a:lnTo>
                    <a:lnTo>
                      <a:pt x="308" y="98"/>
                    </a:lnTo>
                    <a:lnTo>
                      <a:pt x="336" y="101"/>
                    </a:lnTo>
                    <a:lnTo>
                      <a:pt x="364" y="105"/>
                    </a:lnTo>
                    <a:lnTo>
                      <a:pt x="392" y="110"/>
                    </a:lnTo>
                    <a:lnTo>
                      <a:pt x="421" y="114"/>
                    </a:lnTo>
                    <a:lnTo>
                      <a:pt x="449" y="117"/>
                    </a:lnTo>
                    <a:lnTo>
                      <a:pt x="477" y="121"/>
                    </a:lnTo>
                    <a:lnTo>
                      <a:pt x="505" y="125"/>
                    </a:lnTo>
                    <a:lnTo>
                      <a:pt x="533" y="129"/>
                    </a:lnTo>
                    <a:lnTo>
                      <a:pt x="561" y="133"/>
                    </a:lnTo>
                    <a:lnTo>
                      <a:pt x="589" y="137"/>
                    </a:lnTo>
                    <a:lnTo>
                      <a:pt x="617" y="141"/>
                    </a:lnTo>
                    <a:lnTo>
                      <a:pt x="645" y="145"/>
                    </a:lnTo>
                    <a:lnTo>
                      <a:pt x="674" y="148"/>
                    </a:lnTo>
                    <a:lnTo>
                      <a:pt x="702" y="153"/>
                    </a:lnTo>
                    <a:lnTo>
                      <a:pt x="730" y="157"/>
                    </a:lnTo>
                    <a:lnTo>
                      <a:pt x="757" y="161"/>
                    </a:lnTo>
                    <a:lnTo>
                      <a:pt x="786" y="164"/>
                    </a:lnTo>
                    <a:lnTo>
                      <a:pt x="814" y="168"/>
                    </a:lnTo>
                    <a:lnTo>
                      <a:pt x="842" y="172"/>
                    </a:lnTo>
                    <a:lnTo>
                      <a:pt x="870" y="177"/>
                    </a:lnTo>
                    <a:lnTo>
                      <a:pt x="897" y="180"/>
                    </a:lnTo>
                    <a:lnTo>
                      <a:pt x="926" y="184"/>
                    </a:lnTo>
                    <a:lnTo>
                      <a:pt x="954" y="188"/>
                    </a:lnTo>
                    <a:lnTo>
                      <a:pt x="982" y="192"/>
                    </a:lnTo>
                    <a:lnTo>
                      <a:pt x="1010" y="195"/>
                    </a:lnTo>
                    <a:lnTo>
                      <a:pt x="1038" y="200"/>
                    </a:lnTo>
                    <a:lnTo>
                      <a:pt x="1066" y="204"/>
                    </a:lnTo>
                    <a:lnTo>
                      <a:pt x="1076" y="205"/>
                    </a:lnTo>
                    <a:lnTo>
                      <a:pt x="1088" y="205"/>
                    </a:lnTo>
                    <a:lnTo>
                      <a:pt x="1098" y="206"/>
                    </a:lnTo>
                    <a:lnTo>
                      <a:pt x="1110" y="207"/>
                    </a:lnTo>
                    <a:lnTo>
                      <a:pt x="1120" y="208"/>
                    </a:lnTo>
                    <a:lnTo>
                      <a:pt x="1132" y="208"/>
                    </a:lnTo>
                    <a:lnTo>
                      <a:pt x="1142" y="209"/>
                    </a:lnTo>
                    <a:lnTo>
                      <a:pt x="1153" y="210"/>
                    </a:lnTo>
                    <a:lnTo>
                      <a:pt x="1140" y="201"/>
                    </a:lnTo>
                    <a:lnTo>
                      <a:pt x="1129" y="190"/>
                    </a:lnTo>
                    <a:lnTo>
                      <a:pt x="1116" y="181"/>
                    </a:lnTo>
                    <a:lnTo>
                      <a:pt x="1104" y="170"/>
                    </a:lnTo>
                    <a:lnTo>
                      <a:pt x="1092" y="161"/>
                    </a:lnTo>
                    <a:lnTo>
                      <a:pt x="1079" y="151"/>
                    </a:lnTo>
                    <a:lnTo>
                      <a:pt x="1068" y="141"/>
                    </a:lnTo>
                    <a:lnTo>
                      <a:pt x="1055" y="132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E47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37" name="Freeform 37"/>
              <p:cNvSpPr>
                <a:spLocks/>
              </p:cNvSpPr>
              <p:nvPr/>
            </p:nvSpPr>
            <p:spPr bwMode="auto">
              <a:xfrm>
                <a:off x="7003" y="1263"/>
                <a:ext cx="272" cy="50"/>
              </a:xfrm>
              <a:custGeom>
                <a:avLst/>
                <a:gdLst/>
                <a:ahLst/>
                <a:cxnLst>
                  <a:cxn ang="0">
                    <a:pos x="961" y="118"/>
                  </a:cxn>
                  <a:cxn ang="0">
                    <a:pos x="906" y="111"/>
                  </a:cxn>
                  <a:cxn ang="0">
                    <a:pos x="850" y="103"/>
                  </a:cxn>
                  <a:cxn ang="0">
                    <a:pos x="795" y="95"/>
                  </a:cxn>
                  <a:cxn ang="0">
                    <a:pos x="740" y="88"/>
                  </a:cxn>
                  <a:cxn ang="0">
                    <a:pos x="683" y="80"/>
                  </a:cxn>
                  <a:cxn ang="0">
                    <a:pos x="628" y="72"/>
                  </a:cxn>
                  <a:cxn ang="0">
                    <a:pos x="572" y="65"/>
                  </a:cxn>
                  <a:cxn ang="0">
                    <a:pos x="517" y="57"/>
                  </a:cxn>
                  <a:cxn ang="0">
                    <a:pos x="461" y="50"/>
                  </a:cxn>
                  <a:cxn ang="0">
                    <a:pos x="405" y="42"/>
                  </a:cxn>
                  <a:cxn ang="0">
                    <a:pos x="350" y="34"/>
                  </a:cxn>
                  <a:cxn ang="0">
                    <a:pos x="294" y="27"/>
                  </a:cxn>
                  <a:cxn ang="0">
                    <a:pos x="238" y="18"/>
                  </a:cxn>
                  <a:cxn ang="0">
                    <a:pos x="182" y="11"/>
                  </a:cxn>
                  <a:cxn ang="0">
                    <a:pos x="127" y="4"/>
                  </a:cxn>
                  <a:cxn ang="0">
                    <a:pos x="86" y="7"/>
                  </a:cxn>
                  <a:cxn ang="0">
                    <a:pos x="62" y="21"/>
                  </a:cxn>
                  <a:cxn ang="0">
                    <a:pos x="38" y="34"/>
                  </a:cxn>
                  <a:cxn ang="0">
                    <a:pos x="13" y="48"/>
                  </a:cxn>
                  <a:cxn ang="0">
                    <a:pos x="20" y="57"/>
                  </a:cxn>
                  <a:cxn ang="0">
                    <a:pos x="61" y="62"/>
                  </a:cxn>
                  <a:cxn ang="0">
                    <a:pos x="102" y="68"/>
                  </a:cxn>
                  <a:cxn ang="0">
                    <a:pos x="142" y="73"/>
                  </a:cxn>
                  <a:cxn ang="0">
                    <a:pos x="188" y="79"/>
                  </a:cxn>
                  <a:cxn ang="0">
                    <a:pos x="240" y="87"/>
                  </a:cxn>
                  <a:cxn ang="0">
                    <a:pos x="292" y="94"/>
                  </a:cxn>
                  <a:cxn ang="0">
                    <a:pos x="344" y="101"/>
                  </a:cxn>
                  <a:cxn ang="0">
                    <a:pos x="397" y="109"/>
                  </a:cxn>
                  <a:cxn ang="0">
                    <a:pos x="449" y="116"/>
                  </a:cxn>
                  <a:cxn ang="0">
                    <a:pos x="501" y="123"/>
                  </a:cxn>
                  <a:cxn ang="0">
                    <a:pos x="553" y="131"/>
                  </a:cxn>
                  <a:cxn ang="0">
                    <a:pos x="607" y="139"/>
                  </a:cxn>
                  <a:cxn ang="0">
                    <a:pos x="659" y="146"/>
                  </a:cxn>
                  <a:cxn ang="0">
                    <a:pos x="711" y="154"/>
                  </a:cxn>
                  <a:cxn ang="0">
                    <a:pos x="764" y="161"/>
                  </a:cxn>
                  <a:cxn ang="0">
                    <a:pos x="816" y="168"/>
                  </a:cxn>
                  <a:cxn ang="0">
                    <a:pos x="868" y="176"/>
                  </a:cxn>
                  <a:cxn ang="0">
                    <a:pos x="920" y="183"/>
                  </a:cxn>
                  <a:cxn ang="0">
                    <a:pos x="973" y="190"/>
                  </a:cxn>
                  <a:cxn ang="0">
                    <a:pos x="1009" y="194"/>
                  </a:cxn>
                  <a:cxn ang="0">
                    <a:pos x="1031" y="196"/>
                  </a:cxn>
                  <a:cxn ang="0">
                    <a:pos x="1053" y="198"/>
                  </a:cxn>
                  <a:cxn ang="0">
                    <a:pos x="1075" y="200"/>
                  </a:cxn>
                  <a:cxn ang="0">
                    <a:pos x="1074" y="191"/>
                  </a:cxn>
                  <a:cxn ang="0">
                    <a:pos x="1050" y="171"/>
                  </a:cxn>
                  <a:cxn ang="0">
                    <a:pos x="1026" y="151"/>
                  </a:cxn>
                  <a:cxn ang="0">
                    <a:pos x="1002" y="132"/>
                  </a:cxn>
                </a:cxnLst>
                <a:rect l="0" t="0" r="r" b="b"/>
                <a:pathLst>
                  <a:path w="1087" h="201">
                    <a:moveTo>
                      <a:pt x="989" y="122"/>
                    </a:moveTo>
                    <a:lnTo>
                      <a:pt x="961" y="118"/>
                    </a:lnTo>
                    <a:lnTo>
                      <a:pt x="934" y="115"/>
                    </a:lnTo>
                    <a:lnTo>
                      <a:pt x="906" y="111"/>
                    </a:lnTo>
                    <a:lnTo>
                      <a:pt x="879" y="106"/>
                    </a:lnTo>
                    <a:lnTo>
                      <a:pt x="850" y="103"/>
                    </a:lnTo>
                    <a:lnTo>
                      <a:pt x="822" y="99"/>
                    </a:lnTo>
                    <a:lnTo>
                      <a:pt x="795" y="95"/>
                    </a:lnTo>
                    <a:lnTo>
                      <a:pt x="767" y="92"/>
                    </a:lnTo>
                    <a:lnTo>
                      <a:pt x="740" y="88"/>
                    </a:lnTo>
                    <a:lnTo>
                      <a:pt x="711" y="83"/>
                    </a:lnTo>
                    <a:lnTo>
                      <a:pt x="683" y="80"/>
                    </a:lnTo>
                    <a:lnTo>
                      <a:pt x="656" y="76"/>
                    </a:lnTo>
                    <a:lnTo>
                      <a:pt x="628" y="72"/>
                    </a:lnTo>
                    <a:lnTo>
                      <a:pt x="601" y="69"/>
                    </a:lnTo>
                    <a:lnTo>
                      <a:pt x="572" y="65"/>
                    </a:lnTo>
                    <a:lnTo>
                      <a:pt x="544" y="60"/>
                    </a:lnTo>
                    <a:lnTo>
                      <a:pt x="517" y="57"/>
                    </a:lnTo>
                    <a:lnTo>
                      <a:pt x="489" y="53"/>
                    </a:lnTo>
                    <a:lnTo>
                      <a:pt x="461" y="50"/>
                    </a:lnTo>
                    <a:lnTo>
                      <a:pt x="433" y="46"/>
                    </a:lnTo>
                    <a:lnTo>
                      <a:pt x="405" y="42"/>
                    </a:lnTo>
                    <a:lnTo>
                      <a:pt x="378" y="38"/>
                    </a:lnTo>
                    <a:lnTo>
                      <a:pt x="350" y="34"/>
                    </a:lnTo>
                    <a:lnTo>
                      <a:pt x="321" y="30"/>
                    </a:lnTo>
                    <a:lnTo>
                      <a:pt x="294" y="27"/>
                    </a:lnTo>
                    <a:lnTo>
                      <a:pt x="266" y="23"/>
                    </a:lnTo>
                    <a:lnTo>
                      <a:pt x="238" y="18"/>
                    </a:lnTo>
                    <a:lnTo>
                      <a:pt x="211" y="15"/>
                    </a:lnTo>
                    <a:lnTo>
                      <a:pt x="182" y="11"/>
                    </a:lnTo>
                    <a:lnTo>
                      <a:pt x="154" y="7"/>
                    </a:lnTo>
                    <a:lnTo>
                      <a:pt x="127" y="4"/>
                    </a:lnTo>
                    <a:lnTo>
                      <a:pt x="99" y="0"/>
                    </a:lnTo>
                    <a:lnTo>
                      <a:pt x="86" y="7"/>
                    </a:lnTo>
                    <a:lnTo>
                      <a:pt x="75" y="13"/>
                    </a:lnTo>
                    <a:lnTo>
                      <a:pt x="62" y="21"/>
                    </a:lnTo>
                    <a:lnTo>
                      <a:pt x="50" y="27"/>
                    </a:lnTo>
                    <a:lnTo>
                      <a:pt x="38" y="34"/>
                    </a:lnTo>
                    <a:lnTo>
                      <a:pt x="25" y="40"/>
                    </a:lnTo>
                    <a:lnTo>
                      <a:pt x="13" y="48"/>
                    </a:lnTo>
                    <a:lnTo>
                      <a:pt x="0" y="54"/>
                    </a:lnTo>
                    <a:lnTo>
                      <a:pt x="20" y="57"/>
                    </a:lnTo>
                    <a:lnTo>
                      <a:pt x="41" y="59"/>
                    </a:lnTo>
                    <a:lnTo>
                      <a:pt x="61" y="62"/>
                    </a:lnTo>
                    <a:lnTo>
                      <a:pt x="81" y="65"/>
                    </a:lnTo>
                    <a:lnTo>
                      <a:pt x="102" y="68"/>
                    </a:lnTo>
                    <a:lnTo>
                      <a:pt x="122" y="71"/>
                    </a:lnTo>
                    <a:lnTo>
                      <a:pt x="142" y="73"/>
                    </a:lnTo>
                    <a:lnTo>
                      <a:pt x="161" y="76"/>
                    </a:lnTo>
                    <a:lnTo>
                      <a:pt x="188" y="79"/>
                    </a:lnTo>
                    <a:lnTo>
                      <a:pt x="214" y="83"/>
                    </a:lnTo>
                    <a:lnTo>
                      <a:pt x="240" y="87"/>
                    </a:lnTo>
                    <a:lnTo>
                      <a:pt x="266" y="91"/>
                    </a:lnTo>
                    <a:lnTo>
                      <a:pt x="292" y="94"/>
                    </a:lnTo>
                    <a:lnTo>
                      <a:pt x="318" y="98"/>
                    </a:lnTo>
                    <a:lnTo>
                      <a:pt x="344" y="101"/>
                    </a:lnTo>
                    <a:lnTo>
                      <a:pt x="371" y="105"/>
                    </a:lnTo>
                    <a:lnTo>
                      <a:pt x="397" y="109"/>
                    </a:lnTo>
                    <a:lnTo>
                      <a:pt x="423" y="113"/>
                    </a:lnTo>
                    <a:lnTo>
                      <a:pt x="449" y="116"/>
                    </a:lnTo>
                    <a:lnTo>
                      <a:pt x="475" y="120"/>
                    </a:lnTo>
                    <a:lnTo>
                      <a:pt x="501" y="123"/>
                    </a:lnTo>
                    <a:lnTo>
                      <a:pt x="527" y="127"/>
                    </a:lnTo>
                    <a:lnTo>
                      <a:pt x="553" y="131"/>
                    </a:lnTo>
                    <a:lnTo>
                      <a:pt x="581" y="135"/>
                    </a:lnTo>
                    <a:lnTo>
                      <a:pt x="607" y="139"/>
                    </a:lnTo>
                    <a:lnTo>
                      <a:pt x="633" y="142"/>
                    </a:lnTo>
                    <a:lnTo>
                      <a:pt x="659" y="146"/>
                    </a:lnTo>
                    <a:lnTo>
                      <a:pt x="685" y="149"/>
                    </a:lnTo>
                    <a:lnTo>
                      <a:pt x="711" y="154"/>
                    </a:lnTo>
                    <a:lnTo>
                      <a:pt x="738" y="157"/>
                    </a:lnTo>
                    <a:lnTo>
                      <a:pt x="764" y="161"/>
                    </a:lnTo>
                    <a:lnTo>
                      <a:pt x="790" y="164"/>
                    </a:lnTo>
                    <a:lnTo>
                      <a:pt x="816" y="168"/>
                    </a:lnTo>
                    <a:lnTo>
                      <a:pt x="842" y="171"/>
                    </a:lnTo>
                    <a:lnTo>
                      <a:pt x="868" y="176"/>
                    </a:lnTo>
                    <a:lnTo>
                      <a:pt x="894" y="179"/>
                    </a:lnTo>
                    <a:lnTo>
                      <a:pt x="920" y="183"/>
                    </a:lnTo>
                    <a:lnTo>
                      <a:pt x="947" y="186"/>
                    </a:lnTo>
                    <a:lnTo>
                      <a:pt x="973" y="190"/>
                    </a:lnTo>
                    <a:lnTo>
                      <a:pt x="999" y="193"/>
                    </a:lnTo>
                    <a:lnTo>
                      <a:pt x="1009" y="194"/>
                    </a:lnTo>
                    <a:lnTo>
                      <a:pt x="1020" y="195"/>
                    </a:lnTo>
                    <a:lnTo>
                      <a:pt x="1031" y="196"/>
                    </a:lnTo>
                    <a:lnTo>
                      <a:pt x="1042" y="196"/>
                    </a:lnTo>
                    <a:lnTo>
                      <a:pt x="1053" y="198"/>
                    </a:lnTo>
                    <a:lnTo>
                      <a:pt x="1064" y="199"/>
                    </a:lnTo>
                    <a:lnTo>
                      <a:pt x="1075" y="200"/>
                    </a:lnTo>
                    <a:lnTo>
                      <a:pt x="1087" y="201"/>
                    </a:lnTo>
                    <a:lnTo>
                      <a:pt x="1074" y="191"/>
                    </a:lnTo>
                    <a:lnTo>
                      <a:pt x="1062" y="181"/>
                    </a:lnTo>
                    <a:lnTo>
                      <a:pt x="1050" y="171"/>
                    </a:lnTo>
                    <a:lnTo>
                      <a:pt x="1039" y="161"/>
                    </a:lnTo>
                    <a:lnTo>
                      <a:pt x="1026" y="151"/>
                    </a:lnTo>
                    <a:lnTo>
                      <a:pt x="1015" y="142"/>
                    </a:lnTo>
                    <a:lnTo>
                      <a:pt x="1002" y="132"/>
                    </a:lnTo>
                    <a:lnTo>
                      <a:pt x="989" y="122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9149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38" name="Freeform 38"/>
              <p:cNvSpPr>
                <a:spLocks/>
              </p:cNvSpPr>
              <p:nvPr/>
            </p:nvSpPr>
            <p:spPr bwMode="auto">
              <a:xfrm>
                <a:off x="7003" y="1263"/>
                <a:ext cx="255" cy="48"/>
              </a:xfrm>
              <a:custGeom>
                <a:avLst/>
                <a:gdLst/>
                <a:ahLst/>
                <a:cxnLst>
                  <a:cxn ang="0">
                    <a:pos x="894" y="111"/>
                  </a:cxn>
                  <a:cxn ang="0">
                    <a:pos x="843" y="103"/>
                  </a:cxn>
                  <a:cxn ang="0">
                    <a:pos x="792" y="96"/>
                  </a:cxn>
                  <a:cxn ang="0">
                    <a:pos x="741" y="89"/>
                  </a:cxn>
                  <a:cxn ang="0">
                    <a:pos x="689" y="81"/>
                  </a:cxn>
                  <a:cxn ang="0">
                    <a:pos x="638" y="75"/>
                  </a:cxn>
                  <a:cxn ang="0">
                    <a:pos x="587" y="68"/>
                  </a:cxn>
                  <a:cxn ang="0">
                    <a:pos x="536" y="60"/>
                  </a:cxn>
                  <a:cxn ang="0">
                    <a:pos x="485" y="53"/>
                  </a:cxn>
                  <a:cxn ang="0">
                    <a:pos x="433" y="46"/>
                  </a:cxn>
                  <a:cxn ang="0">
                    <a:pos x="381" y="38"/>
                  </a:cxn>
                  <a:cxn ang="0">
                    <a:pos x="330" y="32"/>
                  </a:cxn>
                  <a:cxn ang="0">
                    <a:pos x="279" y="25"/>
                  </a:cxn>
                  <a:cxn ang="0">
                    <a:pos x="227" y="17"/>
                  </a:cxn>
                  <a:cxn ang="0">
                    <a:pos x="175" y="10"/>
                  </a:cxn>
                  <a:cxn ang="0">
                    <a:pos x="124" y="3"/>
                  </a:cxn>
                  <a:cxn ang="0">
                    <a:pos x="85" y="6"/>
                  </a:cxn>
                  <a:cxn ang="0">
                    <a:pos x="61" y="20"/>
                  </a:cxn>
                  <a:cxn ang="0">
                    <a:pos x="37" y="34"/>
                  </a:cxn>
                  <a:cxn ang="0">
                    <a:pos x="13" y="48"/>
                  </a:cxn>
                  <a:cxn ang="0">
                    <a:pos x="19" y="57"/>
                  </a:cxn>
                  <a:cxn ang="0">
                    <a:pos x="58" y="62"/>
                  </a:cxn>
                  <a:cxn ang="0">
                    <a:pos x="97" y="67"/>
                  </a:cxn>
                  <a:cxn ang="0">
                    <a:pos x="135" y="72"/>
                  </a:cxn>
                  <a:cxn ang="0">
                    <a:pos x="179" y="78"/>
                  </a:cxn>
                  <a:cxn ang="0">
                    <a:pos x="227" y="85"/>
                  </a:cxn>
                  <a:cxn ang="0">
                    <a:pos x="275" y="92"/>
                  </a:cxn>
                  <a:cxn ang="0">
                    <a:pos x="325" y="98"/>
                  </a:cxn>
                  <a:cxn ang="0">
                    <a:pos x="373" y="105"/>
                  </a:cxn>
                  <a:cxn ang="0">
                    <a:pos x="421" y="112"/>
                  </a:cxn>
                  <a:cxn ang="0">
                    <a:pos x="469" y="119"/>
                  </a:cxn>
                  <a:cxn ang="0">
                    <a:pos x="517" y="125"/>
                  </a:cxn>
                  <a:cxn ang="0">
                    <a:pos x="566" y="133"/>
                  </a:cxn>
                  <a:cxn ang="0">
                    <a:pos x="614" y="139"/>
                  </a:cxn>
                  <a:cxn ang="0">
                    <a:pos x="662" y="146"/>
                  </a:cxn>
                  <a:cxn ang="0">
                    <a:pos x="711" y="153"/>
                  </a:cxn>
                  <a:cxn ang="0">
                    <a:pos x="760" y="160"/>
                  </a:cxn>
                  <a:cxn ang="0">
                    <a:pos x="808" y="166"/>
                  </a:cxn>
                  <a:cxn ang="0">
                    <a:pos x="857" y="172"/>
                  </a:cxn>
                  <a:cxn ang="0">
                    <a:pos x="905" y="180"/>
                  </a:cxn>
                  <a:cxn ang="0">
                    <a:pos x="940" y="184"/>
                  </a:cxn>
                  <a:cxn ang="0">
                    <a:pos x="963" y="186"/>
                  </a:cxn>
                  <a:cxn ang="0">
                    <a:pos x="986" y="188"/>
                  </a:cxn>
                  <a:cxn ang="0">
                    <a:pos x="1009" y="190"/>
                  </a:cxn>
                  <a:cxn ang="0">
                    <a:pos x="1008" y="182"/>
                  </a:cxn>
                  <a:cxn ang="0">
                    <a:pos x="983" y="162"/>
                  </a:cxn>
                  <a:cxn ang="0">
                    <a:pos x="958" y="143"/>
                  </a:cxn>
                  <a:cxn ang="0">
                    <a:pos x="933" y="123"/>
                  </a:cxn>
                </a:cxnLst>
                <a:rect l="0" t="0" r="r" b="b"/>
                <a:pathLst>
                  <a:path w="1021" h="191">
                    <a:moveTo>
                      <a:pt x="921" y="114"/>
                    </a:moveTo>
                    <a:lnTo>
                      <a:pt x="894" y="111"/>
                    </a:lnTo>
                    <a:lnTo>
                      <a:pt x="869" y="106"/>
                    </a:lnTo>
                    <a:lnTo>
                      <a:pt x="843" y="103"/>
                    </a:lnTo>
                    <a:lnTo>
                      <a:pt x="818" y="99"/>
                    </a:lnTo>
                    <a:lnTo>
                      <a:pt x="792" y="96"/>
                    </a:lnTo>
                    <a:lnTo>
                      <a:pt x="767" y="93"/>
                    </a:lnTo>
                    <a:lnTo>
                      <a:pt x="741" y="89"/>
                    </a:lnTo>
                    <a:lnTo>
                      <a:pt x="716" y="85"/>
                    </a:lnTo>
                    <a:lnTo>
                      <a:pt x="689" y="81"/>
                    </a:lnTo>
                    <a:lnTo>
                      <a:pt x="664" y="78"/>
                    </a:lnTo>
                    <a:lnTo>
                      <a:pt x="638" y="75"/>
                    </a:lnTo>
                    <a:lnTo>
                      <a:pt x="612" y="71"/>
                    </a:lnTo>
                    <a:lnTo>
                      <a:pt x="587" y="68"/>
                    </a:lnTo>
                    <a:lnTo>
                      <a:pt x="561" y="64"/>
                    </a:lnTo>
                    <a:lnTo>
                      <a:pt x="536" y="60"/>
                    </a:lnTo>
                    <a:lnTo>
                      <a:pt x="510" y="56"/>
                    </a:lnTo>
                    <a:lnTo>
                      <a:pt x="485" y="53"/>
                    </a:lnTo>
                    <a:lnTo>
                      <a:pt x="458" y="50"/>
                    </a:lnTo>
                    <a:lnTo>
                      <a:pt x="433" y="46"/>
                    </a:lnTo>
                    <a:lnTo>
                      <a:pt x="407" y="43"/>
                    </a:lnTo>
                    <a:lnTo>
                      <a:pt x="381" y="38"/>
                    </a:lnTo>
                    <a:lnTo>
                      <a:pt x="356" y="35"/>
                    </a:lnTo>
                    <a:lnTo>
                      <a:pt x="330" y="32"/>
                    </a:lnTo>
                    <a:lnTo>
                      <a:pt x="305" y="28"/>
                    </a:lnTo>
                    <a:lnTo>
                      <a:pt x="279" y="25"/>
                    </a:lnTo>
                    <a:lnTo>
                      <a:pt x="252" y="21"/>
                    </a:lnTo>
                    <a:lnTo>
                      <a:pt x="227" y="17"/>
                    </a:lnTo>
                    <a:lnTo>
                      <a:pt x="201" y="14"/>
                    </a:lnTo>
                    <a:lnTo>
                      <a:pt x="175" y="10"/>
                    </a:lnTo>
                    <a:lnTo>
                      <a:pt x="149" y="7"/>
                    </a:lnTo>
                    <a:lnTo>
                      <a:pt x="124" y="3"/>
                    </a:lnTo>
                    <a:lnTo>
                      <a:pt x="98" y="0"/>
                    </a:lnTo>
                    <a:lnTo>
                      <a:pt x="85" y="6"/>
                    </a:lnTo>
                    <a:lnTo>
                      <a:pt x="74" y="13"/>
                    </a:lnTo>
                    <a:lnTo>
                      <a:pt x="61" y="20"/>
                    </a:lnTo>
                    <a:lnTo>
                      <a:pt x="50" y="27"/>
                    </a:lnTo>
                    <a:lnTo>
                      <a:pt x="37" y="34"/>
                    </a:lnTo>
                    <a:lnTo>
                      <a:pt x="24" y="40"/>
                    </a:lnTo>
                    <a:lnTo>
                      <a:pt x="13" y="48"/>
                    </a:lnTo>
                    <a:lnTo>
                      <a:pt x="0" y="54"/>
                    </a:lnTo>
                    <a:lnTo>
                      <a:pt x="19" y="57"/>
                    </a:lnTo>
                    <a:lnTo>
                      <a:pt x="39" y="59"/>
                    </a:lnTo>
                    <a:lnTo>
                      <a:pt x="58" y="62"/>
                    </a:lnTo>
                    <a:lnTo>
                      <a:pt x="78" y="65"/>
                    </a:lnTo>
                    <a:lnTo>
                      <a:pt x="97" y="67"/>
                    </a:lnTo>
                    <a:lnTo>
                      <a:pt x="116" y="70"/>
                    </a:lnTo>
                    <a:lnTo>
                      <a:pt x="135" y="72"/>
                    </a:lnTo>
                    <a:lnTo>
                      <a:pt x="155" y="75"/>
                    </a:lnTo>
                    <a:lnTo>
                      <a:pt x="179" y="78"/>
                    </a:lnTo>
                    <a:lnTo>
                      <a:pt x="203" y="81"/>
                    </a:lnTo>
                    <a:lnTo>
                      <a:pt x="227" y="85"/>
                    </a:lnTo>
                    <a:lnTo>
                      <a:pt x="251" y="89"/>
                    </a:lnTo>
                    <a:lnTo>
                      <a:pt x="275" y="92"/>
                    </a:lnTo>
                    <a:lnTo>
                      <a:pt x="299" y="95"/>
                    </a:lnTo>
                    <a:lnTo>
                      <a:pt x="325" y="98"/>
                    </a:lnTo>
                    <a:lnTo>
                      <a:pt x="349" y="102"/>
                    </a:lnTo>
                    <a:lnTo>
                      <a:pt x="373" y="105"/>
                    </a:lnTo>
                    <a:lnTo>
                      <a:pt x="397" y="109"/>
                    </a:lnTo>
                    <a:lnTo>
                      <a:pt x="421" y="112"/>
                    </a:lnTo>
                    <a:lnTo>
                      <a:pt x="445" y="116"/>
                    </a:lnTo>
                    <a:lnTo>
                      <a:pt x="469" y="119"/>
                    </a:lnTo>
                    <a:lnTo>
                      <a:pt x="493" y="122"/>
                    </a:lnTo>
                    <a:lnTo>
                      <a:pt x="517" y="125"/>
                    </a:lnTo>
                    <a:lnTo>
                      <a:pt x="542" y="128"/>
                    </a:lnTo>
                    <a:lnTo>
                      <a:pt x="566" y="133"/>
                    </a:lnTo>
                    <a:lnTo>
                      <a:pt x="590" y="136"/>
                    </a:lnTo>
                    <a:lnTo>
                      <a:pt x="614" y="139"/>
                    </a:lnTo>
                    <a:lnTo>
                      <a:pt x="638" y="142"/>
                    </a:lnTo>
                    <a:lnTo>
                      <a:pt x="662" y="146"/>
                    </a:lnTo>
                    <a:lnTo>
                      <a:pt x="686" y="149"/>
                    </a:lnTo>
                    <a:lnTo>
                      <a:pt x="711" y="153"/>
                    </a:lnTo>
                    <a:lnTo>
                      <a:pt x="735" y="156"/>
                    </a:lnTo>
                    <a:lnTo>
                      <a:pt x="760" y="160"/>
                    </a:lnTo>
                    <a:lnTo>
                      <a:pt x="784" y="163"/>
                    </a:lnTo>
                    <a:lnTo>
                      <a:pt x="808" y="166"/>
                    </a:lnTo>
                    <a:lnTo>
                      <a:pt x="832" y="169"/>
                    </a:lnTo>
                    <a:lnTo>
                      <a:pt x="857" y="172"/>
                    </a:lnTo>
                    <a:lnTo>
                      <a:pt x="881" y="177"/>
                    </a:lnTo>
                    <a:lnTo>
                      <a:pt x="905" y="180"/>
                    </a:lnTo>
                    <a:lnTo>
                      <a:pt x="929" y="183"/>
                    </a:lnTo>
                    <a:lnTo>
                      <a:pt x="940" y="184"/>
                    </a:lnTo>
                    <a:lnTo>
                      <a:pt x="952" y="185"/>
                    </a:lnTo>
                    <a:lnTo>
                      <a:pt x="963" y="186"/>
                    </a:lnTo>
                    <a:lnTo>
                      <a:pt x="975" y="187"/>
                    </a:lnTo>
                    <a:lnTo>
                      <a:pt x="986" y="188"/>
                    </a:lnTo>
                    <a:lnTo>
                      <a:pt x="998" y="189"/>
                    </a:lnTo>
                    <a:lnTo>
                      <a:pt x="1009" y="190"/>
                    </a:lnTo>
                    <a:lnTo>
                      <a:pt x="1021" y="191"/>
                    </a:lnTo>
                    <a:lnTo>
                      <a:pt x="1008" y="182"/>
                    </a:lnTo>
                    <a:lnTo>
                      <a:pt x="996" y="171"/>
                    </a:lnTo>
                    <a:lnTo>
                      <a:pt x="983" y="162"/>
                    </a:lnTo>
                    <a:lnTo>
                      <a:pt x="971" y="153"/>
                    </a:lnTo>
                    <a:lnTo>
                      <a:pt x="958" y="143"/>
                    </a:lnTo>
                    <a:lnTo>
                      <a:pt x="946" y="134"/>
                    </a:lnTo>
                    <a:lnTo>
                      <a:pt x="933" y="123"/>
                    </a:lnTo>
                    <a:lnTo>
                      <a:pt x="921" y="114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964F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39" name="Freeform 39"/>
              <p:cNvSpPr>
                <a:spLocks/>
              </p:cNvSpPr>
              <p:nvPr/>
            </p:nvSpPr>
            <p:spPr bwMode="auto">
              <a:xfrm>
                <a:off x="7003" y="1263"/>
                <a:ext cx="239" cy="46"/>
              </a:xfrm>
              <a:custGeom>
                <a:avLst/>
                <a:gdLst/>
                <a:ahLst/>
                <a:cxnLst>
                  <a:cxn ang="0">
                    <a:pos x="829" y="101"/>
                  </a:cxn>
                  <a:cxn ang="0">
                    <a:pos x="781" y="95"/>
                  </a:cxn>
                  <a:cxn ang="0">
                    <a:pos x="734" y="88"/>
                  </a:cxn>
                  <a:cxn ang="0">
                    <a:pos x="687" y="81"/>
                  </a:cxn>
                  <a:cxn ang="0">
                    <a:pos x="640" y="75"/>
                  </a:cxn>
                  <a:cxn ang="0">
                    <a:pos x="593" y="69"/>
                  </a:cxn>
                  <a:cxn ang="0">
                    <a:pos x="546" y="61"/>
                  </a:cxn>
                  <a:cxn ang="0">
                    <a:pos x="499" y="55"/>
                  </a:cxn>
                  <a:cxn ang="0">
                    <a:pos x="452" y="49"/>
                  </a:cxn>
                  <a:cxn ang="0">
                    <a:pos x="405" y="43"/>
                  </a:cxn>
                  <a:cxn ang="0">
                    <a:pos x="357" y="35"/>
                  </a:cxn>
                  <a:cxn ang="0">
                    <a:pos x="310" y="29"/>
                  </a:cxn>
                  <a:cxn ang="0">
                    <a:pos x="263" y="23"/>
                  </a:cxn>
                  <a:cxn ang="0">
                    <a:pos x="216" y="16"/>
                  </a:cxn>
                  <a:cxn ang="0">
                    <a:pos x="169" y="9"/>
                  </a:cxn>
                  <a:cxn ang="0">
                    <a:pos x="122" y="3"/>
                  </a:cxn>
                  <a:cxn ang="0">
                    <a:pos x="85" y="6"/>
                  </a:cxn>
                  <a:cxn ang="0">
                    <a:pos x="61" y="20"/>
                  </a:cxn>
                  <a:cxn ang="0">
                    <a:pos x="37" y="34"/>
                  </a:cxn>
                  <a:cxn ang="0">
                    <a:pos x="13" y="48"/>
                  </a:cxn>
                  <a:cxn ang="0">
                    <a:pos x="19" y="56"/>
                  </a:cxn>
                  <a:cxn ang="0">
                    <a:pos x="57" y="61"/>
                  </a:cxn>
                  <a:cxn ang="0">
                    <a:pos x="93" y="66"/>
                  </a:cxn>
                  <a:cxn ang="0">
                    <a:pos x="131" y="71"/>
                  </a:cxn>
                  <a:cxn ang="0">
                    <a:pos x="172" y="76"/>
                  </a:cxn>
                  <a:cxn ang="0">
                    <a:pos x="217" y="82"/>
                  </a:cxn>
                  <a:cxn ang="0">
                    <a:pos x="261" y="89"/>
                  </a:cxn>
                  <a:cxn ang="0">
                    <a:pos x="305" y="95"/>
                  </a:cxn>
                  <a:cxn ang="0">
                    <a:pos x="350" y="101"/>
                  </a:cxn>
                  <a:cxn ang="0">
                    <a:pos x="394" y="107"/>
                  </a:cxn>
                  <a:cxn ang="0">
                    <a:pos x="439" y="114"/>
                  </a:cxn>
                  <a:cxn ang="0">
                    <a:pos x="482" y="120"/>
                  </a:cxn>
                  <a:cxn ang="0">
                    <a:pos x="526" y="125"/>
                  </a:cxn>
                  <a:cxn ang="0">
                    <a:pos x="571" y="132"/>
                  </a:cxn>
                  <a:cxn ang="0">
                    <a:pos x="615" y="138"/>
                  </a:cxn>
                  <a:cxn ang="0">
                    <a:pos x="660" y="144"/>
                  </a:cxn>
                  <a:cxn ang="0">
                    <a:pos x="704" y="150"/>
                  </a:cxn>
                  <a:cxn ang="0">
                    <a:pos x="749" y="157"/>
                  </a:cxn>
                  <a:cxn ang="0">
                    <a:pos x="793" y="163"/>
                  </a:cxn>
                  <a:cxn ang="0">
                    <a:pos x="838" y="169"/>
                  </a:cxn>
                  <a:cxn ang="0">
                    <a:pos x="871" y="173"/>
                  </a:cxn>
                  <a:cxn ang="0">
                    <a:pos x="895" y="176"/>
                  </a:cxn>
                  <a:cxn ang="0">
                    <a:pos x="918" y="179"/>
                  </a:cxn>
                  <a:cxn ang="0">
                    <a:pos x="942" y="181"/>
                  </a:cxn>
                  <a:cxn ang="0">
                    <a:pos x="941" y="172"/>
                  </a:cxn>
                  <a:cxn ang="0">
                    <a:pos x="916" y="154"/>
                  </a:cxn>
                  <a:cxn ang="0">
                    <a:pos x="891" y="134"/>
                  </a:cxn>
                  <a:cxn ang="0">
                    <a:pos x="865" y="114"/>
                  </a:cxn>
                </a:cxnLst>
                <a:rect l="0" t="0" r="r" b="b"/>
                <a:pathLst>
                  <a:path w="954" h="182">
                    <a:moveTo>
                      <a:pt x="853" y="104"/>
                    </a:moveTo>
                    <a:lnTo>
                      <a:pt x="829" y="101"/>
                    </a:lnTo>
                    <a:lnTo>
                      <a:pt x="806" y="98"/>
                    </a:lnTo>
                    <a:lnTo>
                      <a:pt x="781" y="95"/>
                    </a:lnTo>
                    <a:lnTo>
                      <a:pt x="758" y="92"/>
                    </a:lnTo>
                    <a:lnTo>
                      <a:pt x="734" y="88"/>
                    </a:lnTo>
                    <a:lnTo>
                      <a:pt x="711" y="84"/>
                    </a:lnTo>
                    <a:lnTo>
                      <a:pt x="687" y="81"/>
                    </a:lnTo>
                    <a:lnTo>
                      <a:pt x="664" y="78"/>
                    </a:lnTo>
                    <a:lnTo>
                      <a:pt x="640" y="75"/>
                    </a:lnTo>
                    <a:lnTo>
                      <a:pt x="617" y="72"/>
                    </a:lnTo>
                    <a:lnTo>
                      <a:pt x="593" y="69"/>
                    </a:lnTo>
                    <a:lnTo>
                      <a:pt x="570" y="66"/>
                    </a:lnTo>
                    <a:lnTo>
                      <a:pt x="546" y="61"/>
                    </a:lnTo>
                    <a:lnTo>
                      <a:pt x="523" y="58"/>
                    </a:lnTo>
                    <a:lnTo>
                      <a:pt x="499" y="55"/>
                    </a:lnTo>
                    <a:lnTo>
                      <a:pt x="475" y="52"/>
                    </a:lnTo>
                    <a:lnTo>
                      <a:pt x="452" y="49"/>
                    </a:lnTo>
                    <a:lnTo>
                      <a:pt x="428" y="46"/>
                    </a:lnTo>
                    <a:lnTo>
                      <a:pt x="405" y="43"/>
                    </a:lnTo>
                    <a:lnTo>
                      <a:pt x="381" y="38"/>
                    </a:lnTo>
                    <a:lnTo>
                      <a:pt x="357" y="35"/>
                    </a:lnTo>
                    <a:lnTo>
                      <a:pt x="334" y="32"/>
                    </a:lnTo>
                    <a:lnTo>
                      <a:pt x="310" y="29"/>
                    </a:lnTo>
                    <a:lnTo>
                      <a:pt x="287" y="26"/>
                    </a:lnTo>
                    <a:lnTo>
                      <a:pt x="263" y="23"/>
                    </a:lnTo>
                    <a:lnTo>
                      <a:pt x="240" y="20"/>
                    </a:lnTo>
                    <a:lnTo>
                      <a:pt x="216" y="16"/>
                    </a:lnTo>
                    <a:lnTo>
                      <a:pt x="192" y="12"/>
                    </a:lnTo>
                    <a:lnTo>
                      <a:pt x="169" y="9"/>
                    </a:lnTo>
                    <a:lnTo>
                      <a:pt x="145" y="6"/>
                    </a:lnTo>
                    <a:lnTo>
                      <a:pt x="122" y="3"/>
                    </a:lnTo>
                    <a:lnTo>
                      <a:pt x="98" y="0"/>
                    </a:lnTo>
                    <a:lnTo>
                      <a:pt x="85" y="6"/>
                    </a:lnTo>
                    <a:lnTo>
                      <a:pt x="74" y="13"/>
                    </a:lnTo>
                    <a:lnTo>
                      <a:pt x="61" y="20"/>
                    </a:lnTo>
                    <a:lnTo>
                      <a:pt x="50" y="27"/>
                    </a:lnTo>
                    <a:lnTo>
                      <a:pt x="37" y="34"/>
                    </a:lnTo>
                    <a:lnTo>
                      <a:pt x="24" y="40"/>
                    </a:lnTo>
                    <a:lnTo>
                      <a:pt x="13" y="48"/>
                    </a:lnTo>
                    <a:lnTo>
                      <a:pt x="0" y="54"/>
                    </a:lnTo>
                    <a:lnTo>
                      <a:pt x="19" y="56"/>
                    </a:lnTo>
                    <a:lnTo>
                      <a:pt x="38" y="58"/>
                    </a:lnTo>
                    <a:lnTo>
                      <a:pt x="57" y="61"/>
                    </a:lnTo>
                    <a:lnTo>
                      <a:pt x="76" y="64"/>
                    </a:lnTo>
                    <a:lnTo>
                      <a:pt x="93" y="66"/>
                    </a:lnTo>
                    <a:lnTo>
                      <a:pt x="112" y="68"/>
                    </a:lnTo>
                    <a:lnTo>
                      <a:pt x="131" y="71"/>
                    </a:lnTo>
                    <a:lnTo>
                      <a:pt x="150" y="73"/>
                    </a:lnTo>
                    <a:lnTo>
                      <a:pt x="172" y="76"/>
                    </a:lnTo>
                    <a:lnTo>
                      <a:pt x="194" y="79"/>
                    </a:lnTo>
                    <a:lnTo>
                      <a:pt x="217" y="82"/>
                    </a:lnTo>
                    <a:lnTo>
                      <a:pt x="239" y="85"/>
                    </a:lnTo>
                    <a:lnTo>
                      <a:pt x="261" y="89"/>
                    </a:lnTo>
                    <a:lnTo>
                      <a:pt x="283" y="92"/>
                    </a:lnTo>
                    <a:lnTo>
                      <a:pt x="305" y="95"/>
                    </a:lnTo>
                    <a:lnTo>
                      <a:pt x="328" y="98"/>
                    </a:lnTo>
                    <a:lnTo>
                      <a:pt x="350" y="101"/>
                    </a:lnTo>
                    <a:lnTo>
                      <a:pt x="372" y="104"/>
                    </a:lnTo>
                    <a:lnTo>
                      <a:pt x="394" y="107"/>
                    </a:lnTo>
                    <a:lnTo>
                      <a:pt x="416" y="111"/>
                    </a:lnTo>
                    <a:lnTo>
                      <a:pt x="439" y="114"/>
                    </a:lnTo>
                    <a:lnTo>
                      <a:pt x="460" y="117"/>
                    </a:lnTo>
                    <a:lnTo>
                      <a:pt x="482" y="120"/>
                    </a:lnTo>
                    <a:lnTo>
                      <a:pt x="504" y="122"/>
                    </a:lnTo>
                    <a:lnTo>
                      <a:pt x="526" y="125"/>
                    </a:lnTo>
                    <a:lnTo>
                      <a:pt x="549" y="128"/>
                    </a:lnTo>
                    <a:lnTo>
                      <a:pt x="571" y="132"/>
                    </a:lnTo>
                    <a:lnTo>
                      <a:pt x="593" y="135"/>
                    </a:lnTo>
                    <a:lnTo>
                      <a:pt x="615" y="138"/>
                    </a:lnTo>
                    <a:lnTo>
                      <a:pt x="637" y="141"/>
                    </a:lnTo>
                    <a:lnTo>
                      <a:pt x="660" y="144"/>
                    </a:lnTo>
                    <a:lnTo>
                      <a:pt x="682" y="147"/>
                    </a:lnTo>
                    <a:lnTo>
                      <a:pt x="704" y="150"/>
                    </a:lnTo>
                    <a:lnTo>
                      <a:pt x="726" y="154"/>
                    </a:lnTo>
                    <a:lnTo>
                      <a:pt x="749" y="157"/>
                    </a:lnTo>
                    <a:lnTo>
                      <a:pt x="771" y="160"/>
                    </a:lnTo>
                    <a:lnTo>
                      <a:pt x="793" y="163"/>
                    </a:lnTo>
                    <a:lnTo>
                      <a:pt x="815" y="166"/>
                    </a:lnTo>
                    <a:lnTo>
                      <a:pt x="838" y="169"/>
                    </a:lnTo>
                    <a:lnTo>
                      <a:pt x="860" y="172"/>
                    </a:lnTo>
                    <a:lnTo>
                      <a:pt x="871" y="173"/>
                    </a:lnTo>
                    <a:lnTo>
                      <a:pt x="884" y="174"/>
                    </a:lnTo>
                    <a:lnTo>
                      <a:pt x="895" y="176"/>
                    </a:lnTo>
                    <a:lnTo>
                      <a:pt x="907" y="177"/>
                    </a:lnTo>
                    <a:lnTo>
                      <a:pt x="918" y="179"/>
                    </a:lnTo>
                    <a:lnTo>
                      <a:pt x="931" y="180"/>
                    </a:lnTo>
                    <a:lnTo>
                      <a:pt x="942" y="181"/>
                    </a:lnTo>
                    <a:lnTo>
                      <a:pt x="954" y="182"/>
                    </a:lnTo>
                    <a:lnTo>
                      <a:pt x="941" y="172"/>
                    </a:lnTo>
                    <a:lnTo>
                      <a:pt x="929" y="163"/>
                    </a:lnTo>
                    <a:lnTo>
                      <a:pt x="916" y="154"/>
                    </a:lnTo>
                    <a:lnTo>
                      <a:pt x="904" y="143"/>
                    </a:lnTo>
                    <a:lnTo>
                      <a:pt x="891" y="134"/>
                    </a:lnTo>
                    <a:lnTo>
                      <a:pt x="879" y="124"/>
                    </a:lnTo>
                    <a:lnTo>
                      <a:pt x="865" y="114"/>
                    </a:lnTo>
                    <a:lnTo>
                      <a:pt x="853" y="104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994F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40" name="Freeform 40"/>
              <p:cNvSpPr>
                <a:spLocks/>
              </p:cNvSpPr>
              <p:nvPr/>
            </p:nvSpPr>
            <p:spPr bwMode="auto">
              <a:xfrm>
                <a:off x="7003" y="1263"/>
                <a:ext cx="222" cy="43"/>
              </a:xfrm>
              <a:custGeom>
                <a:avLst/>
                <a:gdLst/>
                <a:ahLst/>
                <a:cxnLst>
                  <a:cxn ang="0">
                    <a:pos x="763" y="92"/>
                  </a:cxn>
                  <a:cxn ang="0">
                    <a:pos x="720" y="87"/>
                  </a:cxn>
                  <a:cxn ang="0">
                    <a:pos x="677" y="80"/>
                  </a:cxn>
                  <a:cxn ang="0">
                    <a:pos x="634" y="74"/>
                  </a:cxn>
                  <a:cxn ang="0">
                    <a:pos x="591" y="69"/>
                  </a:cxn>
                  <a:cxn ang="0">
                    <a:pos x="548" y="62"/>
                  </a:cxn>
                  <a:cxn ang="0">
                    <a:pos x="505" y="56"/>
                  </a:cxn>
                  <a:cxn ang="0">
                    <a:pos x="463" y="51"/>
                  </a:cxn>
                  <a:cxn ang="0">
                    <a:pos x="420" y="45"/>
                  </a:cxn>
                  <a:cxn ang="0">
                    <a:pos x="377" y="38"/>
                  </a:cxn>
                  <a:cxn ang="0">
                    <a:pos x="334" y="33"/>
                  </a:cxn>
                  <a:cxn ang="0">
                    <a:pos x="291" y="27"/>
                  </a:cxn>
                  <a:cxn ang="0">
                    <a:pos x="248" y="21"/>
                  </a:cxn>
                  <a:cxn ang="0">
                    <a:pos x="205" y="14"/>
                  </a:cxn>
                  <a:cxn ang="0">
                    <a:pos x="162" y="9"/>
                  </a:cxn>
                  <a:cxn ang="0">
                    <a:pos x="120" y="3"/>
                  </a:cxn>
                  <a:cxn ang="0">
                    <a:pos x="85" y="6"/>
                  </a:cxn>
                  <a:cxn ang="0">
                    <a:pos x="61" y="20"/>
                  </a:cxn>
                  <a:cxn ang="0">
                    <a:pos x="37" y="34"/>
                  </a:cxn>
                  <a:cxn ang="0">
                    <a:pos x="13" y="48"/>
                  </a:cxn>
                  <a:cxn ang="0">
                    <a:pos x="18" y="56"/>
                  </a:cxn>
                  <a:cxn ang="0">
                    <a:pos x="55" y="60"/>
                  </a:cxn>
                  <a:cxn ang="0">
                    <a:pos x="90" y="66"/>
                  </a:cxn>
                  <a:cxn ang="0">
                    <a:pos x="126" y="70"/>
                  </a:cxn>
                  <a:cxn ang="0">
                    <a:pos x="184" y="77"/>
                  </a:cxn>
                  <a:cxn ang="0">
                    <a:pos x="265" y="89"/>
                  </a:cxn>
                  <a:cxn ang="0">
                    <a:pos x="345" y="100"/>
                  </a:cxn>
                  <a:cxn ang="0">
                    <a:pos x="427" y="112"/>
                  </a:cxn>
                  <a:cxn ang="0">
                    <a:pos x="508" y="122"/>
                  </a:cxn>
                  <a:cxn ang="0">
                    <a:pos x="589" y="134"/>
                  </a:cxn>
                  <a:cxn ang="0">
                    <a:pos x="670" y="145"/>
                  </a:cxn>
                  <a:cxn ang="0">
                    <a:pos x="750" y="157"/>
                  </a:cxn>
                  <a:cxn ang="0">
                    <a:pos x="803" y="163"/>
                  </a:cxn>
                  <a:cxn ang="0">
                    <a:pos x="827" y="166"/>
                  </a:cxn>
                  <a:cxn ang="0">
                    <a:pos x="852" y="169"/>
                  </a:cxn>
                  <a:cxn ang="0">
                    <a:pos x="876" y="171"/>
                  </a:cxn>
                  <a:cxn ang="0">
                    <a:pos x="876" y="163"/>
                  </a:cxn>
                  <a:cxn ang="0">
                    <a:pos x="849" y="144"/>
                  </a:cxn>
                  <a:cxn ang="0">
                    <a:pos x="823" y="124"/>
                  </a:cxn>
                  <a:cxn ang="0">
                    <a:pos x="797" y="104"/>
                  </a:cxn>
                </a:cxnLst>
                <a:rect l="0" t="0" r="r" b="b"/>
                <a:pathLst>
                  <a:path w="888" h="172">
                    <a:moveTo>
                      <a:pt x="785" y="95"/>
                    </a:moveTo>
                    <a:lnTo>
                      <a:pt x="763" y="92"/>
                    </a:lnTo>
                    <a:lnTo>
                      <a:pt x="742" y="89"/>
                    </a:lnTo>
                    <a:lnTo>
                      <a:pt x="720" y="87"/>
                    </a:lnTo>
                    <a:lnTo>
                      <a:pt x="699" y="83"/>
                    </a:lnTo>
                    <a:lnTo>
                      <a:pt x="677" y="80"/>
                    </a:lnTo>
                    <a:lnTo>
                      <a:pt x="656" y="77"/>
                    </a:lnTo>
                    <a:lnTo>
                      <a:pt x="634" y="74"/>
                    </a:lnTo>
                    <a:lnTo>
                      <a:pt x="613" y="71"/>
                    </a:lnTo>
                    <a:lnTo>
                      <a:pt x="591" y="69"/>
                    </a:lnTo>
                    <a:lnTo>
                      <a:pt x="570" y="66"/>
                    </a:lnTo>
                    <a:lnTo>
                      <a:pt x="548" y="62"/>
                    </a:lnTo>
                    <a:lnTo>
                      <a:pt x="527" y="59"/>
                    </a:lnTo>
                    <a:lnTo>
                      <a:pt x="505" y="56"/>
                    </a:lnTo>
                    <a:lnTo>
                      <a:pt x="485" y="54"/>
                    </a:lnTo>
                    <a:lnTo>
                      <a:pt x="463" y="51"/>
                    </a:lnTo>
                    <a:lnTo>
                      <a:pt x="442" y="48"/>
                    </a:lnTo>
                    <a:lnTo>
                      <a:pt x="420" y="45"/>
                    </a:lnTo>
                    <a:lnTo>
                      <a:pt x="398" y="42"/>
                    </a:lnTo>
                    <a:lnTo>
                      <a:pt x="377" y="38"/>
                    </a:lnTo>
                    <a:lnTo>
                      <a:pt x="355" y="36"/>
                    </a:lnTo>
                    <a:lnTo>
                      <a:pt x="334" y="33"/>
                    </a:lnTo>
                    <a:lnTo>
                      <a:pt x="312" y="30"/>
                    </a:lnTo>
                    <a:lnTo>
                      <a:pt x="291" y="27"/>
                    </a:lnTo>
                    <a:lnTo>
                      <a:pt x="269" y="24"/>
                    </a:lnTo>
                    <a:lnTo>
                      <a:pt x="248" y="21"/>
                    </a:lnTo>
                    <a:lnTo>
                      <a:pt x="226" y="17"/>
                    </a:lnTo>
                    <a:lnTo>
                      <a:pt x="205" y="14"/>
                    </a:lnTo>
                    <a:lnTo>
                      <a:pt x="183" y="12"/>
                    </a:lnTo>
                    <a:lnTo>
                      <a:pt x="162" y="9"/>
                    </a:lnTo>
                    <a:lnTo>
                      <a:pt x="141" y="6"/>
                    </a:lnTo>
                    <a:lnTo>
                      <a:pt x="120" y="3"/>
                    </a:lnTo>
                    <a:lnTo>
                      <a:pt x="98" y="0"/>
                    </a:lnTo>
                    <a:lnTo>
                      <a:pt x="85" y="6"/>
                    </a:lnTo>
                    <a:lnTo>
                      <a:pt x="74" y="13"/>
                    </a:lnTo>
                    <a:lnTo>
                      <a:pt x="61" y="20"/>
                    </a:lnTo>
                    <a:lnTo>
                      <a:pt x="50" y="27"/>
                    </a:lnTo>
                    <a:lnTo>
                      <a:pt x="37" y="34"/>
                    </a:lnTo>
                    <a:lnTo>
                      <a:pt x="24" y="40"/>
                    </a:lnTo>
                    <a:lnTo>
                      <a:pt x="13" y="48"/>
                    </a:lnTo>
                    <a:lnTo>
                      <a:pt x="0" y="54"/>
                    </a:lnTo>
                    <a:lnTo>
                      <a:pt x="18" y="56"/>
                    </a:lnTo>
                    <a:lnTo>
                      <a:pt x="36" y="58"/>
                    </a:lnTo>
                    <a:lnTo>
                      <a:pt x="55" y="60"/>
                    </a:lnTo>
                    <a:lnTo>
                      <a:pt x="73" y="62"/>
                    </a:lnTo>
                    <a:lnTo>
                      <a:pt x="90" y="66"/>
                    </a:lnTo>
                    <a:lnTo>
                      <a:pt x="108" y="68"/>
                    </a:lnTo>
                    <a:lnTo>
                      <a:pt x="126" y="70"/>
                    </a:lnTo>
                    <a:lnTo>
                      <a:pt x="144" y="72"/>
                    </a:lnTo>
                    <a:lnTo>
                      <a:pt x="184" y="77"/>
                    </a:lnTo>
                    <a:lnTo>
                      <a:pt x="224" y="83"/>
                    </a:lnTo>
                    <a:lnTo>
                      <a:pt x="265" y="89"/>
                    </a:lnTo>
                    <a:lnTo>
                      <a:pt x="306" y="95"/>
                    </a:lnTo>
                    <a:lnTo>
                      <a:pt x="345" y="100"/>
                    </a:lnTo>
                    <a:lnTo>
                      <a:pt x="386" y="105"/>
                    </a:lnTo>
                    <a:lnTo>
                      <a:pt x="427" y="112"/>
                    </a:lnTo>
                    <a:lnTo>
                      <a:pt x="468" y="117"/>
                    </a:lnTo>
                    <a:lnTo>
                      <a:pt x="508" y="122"/>
                    </a:lnTo>
                    <a:lnTo>
                      <a:pt x="548" y="128"/>
                    </a:lnTo>
                    <a:lnTo>
                      <a:pt x="589" y="134"/>
                    </a:lnTo>
                    <a:lnTo>
                      <a:pt x="629" y="139"/>
                    </a:lnTo>
                    <a:lnTo>
                      <a:pt x="670" y="145"/>
                    </a:lnTo>
                    <a:lnTo>
                      <a:pt x="710" y="150"/>
                    </a:lnTo>
                    <a:lnTo>
                      <a:pt x="750" y="157"/>
                    </a:lnTo>
                    <a:lnTo>
                      <a:pt x="791" y="162"/>
                    </a:lnTo>
                    <a:lnTo>
                      <a:pt x="803" y="163"/>
                    </a:lnTo>
                    <a:lnTo>
                      <a:pt x="815" y="165"/>
                    </a:lnTo>
                    <a:lnTo>
                      <a:pt x="827" y="166"/>
                    </a:lnTo>
                    <a:lnTo>
                      <a:pt x="840" y="167"/>
                    </a:lnTo>
                    <a:lnTo>
                      <a:pt x="852" y="169"/>
                    </a:lnTo>
                    <a:lnTo>
                      <a:pt x="864" y="170"/>
                    </a:lnTo>
                    <a:lnTo>
                      <a:pt x="876" y="171"/>
                    </a:lnTo>
                    <a:lnTo>
                      <a:pt x="888" y="172"/>
                    </a:lnTo>
                    <a:lnTo>
                      <a:pt x="876" y="163"/>
                    </a:lnTo>
                    <a:lnTo>
                      <a:pt x="862" y="154"/>
                    </a:lnTo>
                    <a:lnTo>
                      <a:pt x="849" y="144"/>
                    </a:lnTo>
                    <a:lnTo>
                      <a:pt x="837" y="134"/>
                    </a:lnTo>
                    <a:lnTo>
                      <a:pt x="823" y="124"/>
                    </a:lnTo>
                    <a:lnTo>
                      <a:pt x="811" y="115"/>
                    </a:lnTo>
                    <a:lnTo>
                      <a:pt x="797" y="104"/>
                    </a:lnTo>
                    <a:lnTo>
                      <a:pt x="785" y="95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9B51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41" name="Freeform 41"/>
              <p:cNvSpPr>
                <a:spLocks/>
              </p:cNvSpPr>
              <p:nvPr/>
            </p:nvSpPr>
            <p:spPr bwMode="auto">
              <a:xfrm>
                <a:off x="7004" y="1263"/>
                <a:ext cx="205" cy="41"/>
              </a:xfrm>
              <a:custGeom>
                <a:avLst/>
                <a:gdLst/>
                <a:ahLst/>
                <a:cxnLst>
                  <a:cxn ang="0">
                    <a:pos x="677" y="81"/>
                  </a:cxn>
                  <a:cxn ang="0">
                    <a:pos x="600" y="70"/>
                  </a:cxn>
                  <a:cxn ang="0">
                    <a:pos x="522" y="59"/>
                  </a:cxn>
                  <a:cxn ang="0">
                    <a:pos x="445" y="49"/>
                  </a:cxn>
                  <a:cxn ang="0">
                    <a:pos x="367" y="37"/>
                  </a:cxn>
                  <a:cxn ang="0">
                    <a:pos x="290" y="27"/>
                  </a:cxn>
                  <a:cxn ang="0">
                    <a:pos x="213" y="16"/>
                  </a:cxn>
                  <a:cxn ang="0">
                    <a:pos x="135" y="5"/>
                  </a:cxn>
                  <a:cxn ang="0">
                    <a:pos x="84" y="6"/>
                  </a:cxn>
                  <a:cxn ang="0">
                    <a:pos x="60" y="20"/>
                  </a:cxn>
                  <a:cxn ang="0">
                    <a:pos x="37" y="34"/>
                  </a:cxn>
                  <a:cxn ang="0">
                    <a:pos x="13" y="48"/>
                  </a:cxn>
                  <a:cxn ang="0">
                    <a:pos x="17" y="56"/>
                  </a:cxn>
                  <a:cxn ang="0">
                    <a:pos x="52" y="60"/>
                  </a:cxn>
                  <a:cxn ang="0">
                    <a:pos x="86" y="64"/>
                  </a:cxn>
                  <a:cxn ang="0">
                    <a:pos x="121" y="68"/>
                  </a:cxn>
                  <a:cxn ang="0">
                    <a:pos x="174" y="75"/>
                  </a:cxn>
                  <a:cxn ang="0">
                    <a:pos x="247" y="85"/>
                  </a:cxn>
                  <a:cxn ang="0">
                    <a:pos x="319" y="95"/>
                  </a:cxn>
                  <a:cxn ang="0">
                    <a:pos x="393" y="105"/>
                  </a:cxn>
                  <a:cxn ang="0">
                    <a:pos x="466" y="116"/>
                  </a:cxn>
                  <a:cxn ang="0">
                    <a:pos x="538" y="126"/>
                  </a:cxn>
                  <a:cxn ang="0">
                    <a:pos x="611" y="136"/>
                  </a:cxn>
                  <a:cxn ang="0">
                    <a:pos x="683" y="146"/>
                  </a:cxn>
                  <a:cxn ang="0">
                    <a:pos x="732" y="153"/>
                  </a:cxn>
                  <a:cxn ang="0">
                    <a:pos x="757" y="156"/>
                  </a:cxn>
                  <a:cxn ang="0">
                    <a:pos x="783" y="159"/>
                  </a:cxn>
                  <a:cxn ang="0">
                    <a:pos x="808" y="162"/>
                  </a:cxn>
                  <a:cxn ang="0">
                    <a:pos x="808" y="155"/>
                  </a:cxn>
                  <a:cxn ang="0">
                    <a:pos x="782" y="135"/>
                  </a:cxn>
                  <a:cxn ang="0">
                    <a:pos x="755" y="115"/>
                  </a:cxn>
                  <a:cxn ang="0">
                    <a:pos x="728" y="96"/>
                  </a:cxn>
                </a:cxnLst>
                <a:rect l="0" t="0" r="r" b="b"/>
                <a:pathLst>
                  <a:path w="820" h="164">
                    <a:moveTo>
                      <a:pt x="716" y="87"/>
                    </a:moveTo>
                    <a:lnTo>
                      <a:pt x="677" y="81"/>
                    </a:lnTo>
                    <a:lnTo>
                      <a:pt x="638" y="76"/>
                    </a:lnTo>
                    <a:lnTo>
                      <a:pt x="600" y="70"/>
                    </a:lnTo>
                    <a:lnTo>
                      <a:pt x="561" y="65"/>
                    </a:lnTo>
                    <a:lnTo>
                      <a:pt x="522" y="59"/>
                    </a:lnTo>
                    <a:lnTo>
                      <a:pt x="484" y="54"/>
                    </a:lnTo>
                    <a:lnTo>
                      <a:pt x="445" y="49"/>
                    </a:lnTo>
                    <a:lnTo>
                      <a:pt x="406" y="43"/>
                    </a:lnTo>
                    <a:lnTo>
                      <a:pt x="367" y="37"/>
                    </a:lnTo>
                    <a:lnTo>
                      <a:pt x="329" y="32"/>
                    </a:lnTo>
                    <a:lnTo>
                      <a:pt x="290" y="27"/>
                    </a:lnTo>
                    <a:lnTo>
                      <a:pt x="251" y="22"/>
                    </a:lnTo>
                    <a:lnTo>
                      <a:pt x="213" y="16"/>
                    </a:lnTo>
                    <a:lnTo>
                      <a:pt x="174" y="10"/>
                    </a:lnTo>
                    <a:lnTo>
                      <a:pt x="135" y="5"/>
                    </a:lnTo>
                    <a:lnTo>
                      <a:pt x="97" y="0"/>
                    </a:lnTo>
                    <a:lnTo>
                      <a:pt x="84" y="6"/>
                    </a:lnTo>
                    <a:lnTo>
                      <a:pt x="73" y="13"/>
                    </a:lnTo>
                    <a:lnTo>
                      <a:pt x="60" y="20"/>
                    </a:lnTo>
                    <a:lnTo>
                      <a:pt x="49" y="27"/>
                    </a:lnTo>
                    <a:lnTo>
                      <a:pt x="37" y="34"/>
                    </a:lnTo>
                    <a:lnTo>
                      <a:pt x="25" y="40"/>
                    </a:lnTo>
                    <a:lnTo>
                      <a:pt x="13" y="48"/>
                    </a:lnTo>
                    <a:lnTo>
                      <a:pt x="0" y="54"/>
                    </a:lnTo>
                    <a:lnTo>
                      <a:pt x="17" y="56"/>
                    </a:lnTo>
                    <a:lnTo>
                      <a:pt x="35" y="58"/>
                    </a:lnTo>
                    <a:lnTo>
                      <a:pt x="52" y="60"/>
                    </a:lnTo>
                    <a:lnTo>
                      <a:pt x="69" y="61"/>
                    </a:lnTo>
                    <a:lnTo>
                      <a:pt x="86" y="64"/>
                    </a:lnTo>
                    <a:lnTo>
                      <a:pt x="103" y="66"/>
                    </a:lnTo>
                    <a:lnTo>
                      <a:pt x="121" y="68"/>
                    </a:lnTo>
                    <a:lnTo>
                      <a:pt x="137" y="70"/>
                    </a:lnTo>
                    <a:lnTo>
                      <a:pt x="174" y="75"/>
                    </a:lnTo>
                    <a:lnTo>
                      <a:pt x="211" y="80"/>
                    </a:lnTo>
                    <a:lnTo>
                      <a:pt x="247" y="85"/>
                    </a:lnTo>
                    <a:lnTo>
                      <a:pt x="283" y="90"/>
                    </a:lnTo>
                    <a:lnTo>
                      <a:pt x="319" y="95"/>
                    </a:lnTo>
                    <a:lnTo>
                      <a:pt x="356" y="100"/>
                    </a:lnTo>
                    <a:lnTo>
                      <a:pt x="393" y="105"/>
                    </a:lnTo>
                    <a:lnTo>
                      <a:pt x="429" y="111"/>
                    </a:lnTo>
                    <a:lnTo>
                      <a:pt x="466" y="116"/>
                    </a:lnTo>
                    <a:lnTo>
                      <a:pt x="502" y="121"/>
                    </a:lnTo>
                    <a:lnTo>
                      <a:pt x="538" y="126"/>
                    </a:lnTo>
                    <a:lnTo>
                      <a:pt x="574" y="131"/>
                    </a:lnTo>
                    <a:lnTo>
                      <a:pt x="611" y="136"/>
                    </a:lnTo>
                    <a:lnTo>
                      <a:pt x="648" y="141"/>
                    </a:lnTo>
                    <a:lnTo>
                      <a:pt x="683" y="146"/>
                    </a:lnTo>
                    <a:lnTo>
                      <a:pt x="720" y="151"/>
                    </a:lnTo>
                    <a:lnTo>
                      <a:pt x="732" y="153"/>
                    </a:lnTo>
                    <a:lnTo>
                      <a:pt x="745" y="155"/>
                    </a:lnTo>
                    <a:lnTo>
                      <a:pt x="757" y="156"/>
                    </a:lnTo>
                    <a:lnTo>
                      <a:pt x="770" y="158"/>
                    </a:lnTo>
                    <a:lnTo>
                      <a:pt x="783" y="159"/>
                    </a:lnTo>
                    <a:lnTo>
                      <a:pt x="795" y="161"/>
                    </a:lnTo>
                    <a:lnTo>
                      <a:pt x="808" y="162"/>
                    </a:lnTo>
                    <a:lnTo>
                      <a:pt x="820" y="164"/>
                    </a:lnTo>
                    <a:lnTo>
                      <a:pt x="808" y="155"/>
                    </a:lnTo>
                    <a:lnTo>
                      <a:pt x="795" y="144"/>
                    </a:lnTo>
                    <a:lnTo>
                      <a:pt x="782" y="135"/>
                    </a:lnTo>
                    <a:lnTo>
                      <a:pt x="768" y="125"/>
                    </a:lnTo>
                    <a:lnTo>
                      <a:pt x="755" y="115"/>
                    </a:lnTo>
                    <a:lnTo>
                      <a:pt x="742" y="105"/>
                    </a:lnTo>
                    <a:lnTo>
                      <a:pt x="728" y="96"/>
                    </a:lnTo>
                    <a:lnTo>
                      <a:pt x="716" y="87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9E5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42" name="Freeform 42"/>
              <p:cNvSpPr>
                <a:spLocks/>
              </p:cNvSpPr>
              <p:nvPr/>
            </p:nvSpPr>
            <p:spPr bwMode="auto">
              <a:xfrm>
                <a:off x="7004" y="1263"/>
                <a:ext cx="188" cy="39"/>
              </a:xfrm>
              <a:custGeom>
                <a:avLst/>
                <a:gdLst/>
                <a:ahLst/>
                <a:cxnLst>
                  <a:cxn ang="0">
                    <a:pos x="613" y="72"/>
                  </a:cxn>
                  <a:cxn ang="0">
                    <a:pos x="544" y="62"/>
                  </a:cxn>
                  <a:cxn ang="0">
                    <a:pos x="475" y="53"/>
                  </a:cxn>
                  <a:cxn ang="0">
                    <a:pos x="406" y="44"/>
                  </a:cxn>
                  <a:cxn ang="0">
                    <a:pos x="338" y="33"/>
                  </a:cxn>
                  <a:cxn ang="0">
                    <a:pos x="269" y="24"/>
                  </a:cxn>
                  <a:cxn ang="0">
                    <a:pos x="200" y="14"/>
                  </a:cxn>
                  <a:cxn ang="0">
                    <a:pos x="131" y="5"/>
                  </a:cxn>
                  <a:cxn ang="0">
                    <a:pos x="84" y="6"/>
                  </a:cxn>
                  <a:cxn ang="0">
                    <a:pos x="60" y="20"/>
                  </a:cxn>
                  <a:cxn ang="0">
                    <a:pos x="37" y="34"/>
                  </a:cxn>
                  <a:cxn ang="0">
                    <a:pos x="13" y="48"/>
                  </a:cxn>
                  <a:cxn ang="0">
                    <a:pos x="17" y="56"/>
                  </a:cxn>
                  <a:cxn ang="0">
                    <a:pos x="50" y="59"/>
                  </a:cxn>
                  <a:cxn ang="0">
                    <a:pos x="83" y="62"/>
                  </a:cxn>
                  <a:cxn ang="0">
                    <a:pos x="115" y="67"/>
                  </a:cxn>
                  <a:cxn ang="0">
                    <a:pos x="165" y="73"/>
                  </a:cxn>
                  <a:cxn ang="0">
                    <a:pos x="229" y="82"/>
                  </a:cxn>
                  <a:cxn ang="0">
                    <a:pos x="294" y="92"/>
                  </a:cxn>
                  <a:cxn ang="0">
                    <a:pos x="359" y="100"/>
                  </a:cxn>
                  <a:cxn ang="0">
                    <a:pos x="424" y="110"/>
                  </a:cxn>
                  <a:cxn ang="0">
                    <a:pos x="489" y="118"/>
                  </a:cxn>
                  <a:cxn ang="0">
                    <a:pos x="554" y="127"/>
                  </a:cxn>
                  <a:cxn ang="0">
                    <a:pos x="618" y="137"/>
                  </a:cxn>
                  <a:cxn ang="0">
                    <a:pos x="663" y="143"/>
                  </a:cxn>
                  <a:cxn ang="0">
                    <a:pos x="689" y="146"/>
                  </a:cxn>
                  <a:cxn ang="0">
                    <a:pos x="716" y="149"/>
                  </a:cxn>
                  <a:cxn ang="0">
                    <a:pos x="741" y="153"/>
                  </a:cxn>
                  <a:cxn ang="0">
                    <a:pos x="741" y="145"/>
                  </a:cxn>
                  <a:cxn ang="0">
                    <a:pos x="715" y="125"/>
                  </a:cxn>
                  <a:cxn ang="0">
                    <a:pos x="687" y="106"/>
                  </a:cxn>
                  <a:cxn ang="0">
                    <a:pos x="661" y="87"/>
                  </a:cxn>
                </a:cxnLst>
                <a:rect l="0" t="0" r="r" b="b"/>
                <a:pathLst>
                  <a:path w="753" h="155">
                    <a:moveTo>
                      <a:pt x="648" y="77"/>
                    </a:moveTo>
                    <a:lnTo>
                      <a:pt x="613" y="72"/>
                    </a:lnTo>
                    <a:lnTo>
                      <a:pt x="579" y="68"/>
                    </a:lnTo>
                    <a:lnTo>
                      <a:pt x="544" y="62"/>
                    </a:lnTo>
                    <a:lnTo>
                      <a:pt x="510" y="57"/>
                    </a:lnTo>
                    <a:lnTo>
                      <a:pt x="475" y="53"/>
                    </a:lnTo>
                    <a:lnTo>
                      <a:pt x="441" y="48"/>
                    </a:lnTo>
                    <a:lnTo>
                      <a:pt x="406" y="44"/>
                    </a:lnTo>
                    <a:lnTo>
                      <a:pt x="373" y="38"/>
                    </a:lnTo>
                    <a:lnTo>
                      <a:pt x="338" y="33"/>
                    </a:lnTo>
                    <a:lnTo>
                      <a:pt x="304" y="29"/>
                    </a:lnTo>
                    <a:lnTo>
                      <a:pt x="269" y="24"/>
                    </a:lnTo>
                    <a:lnTo>
                      <a:pt x="235" y="20"/>
                    </a:lnTo>
                    <a:lnTo>
                      <a:pt x="200" y="14"/>
                    </a:lnTo>
                    <a:lnTo>
                      <a:pt x="166" y="9"/>
                    </a:lnTo>
                    <a:lnTo>
                      <a:pt x="131" y="5"/>
                    </a:lnTo>
                    <a:lnTo>
                      <a:pt x="97" y="0"/>
                    </a:lnTo>
                    <a:lnTo>
                      <a:pt x="84" y="6"/>
                    </a:lnTo>
                    <a:lnTo>
                      <a:pt x="73" y="13"/>
                    </a:lnTo>
                    <a:lnTo>
                      <a:pt x="60" y="20"/>
                    </a:lnTo>
                    <a:lnTo>
                      <a:pt x="49" y="27"/>
                    </a:lnTo>
                    <a:lnTo>
                      <a:pt x="37" y="34"/>
                    </a:lnTo>
                    <a:lnTo>
                      <a:pt x="25" y="40"/>
                    </a:lnTo>
                    <a:lnTo>
                      <a:pt x="13" y="48"/>
                    </a:lnTo>
                    <a:lnTo>
                      <a:pt x="0" y="54"/>
                    </a:lnTo>
                    <a:lnTo>
                      <a:pt x="17" y="56"/>
                    </a:lnTo>
                    <a:lnTo>
                      <a:pt x="34" y="57"/>
                    </a:lnTo>
                    <a:lnTo>
                      <a:pt x="50" y="59"/>
                    </a:lnTo>
                    <a:lnTo>
                      <a:pt x="66" y="61"/>
                    </a:lnTo>
                    <a:lnTo>
                      <a:pt x="83" y="62"/>
                    </a:lnTo>
                    <a:lnTo>
                      <a:pt x="100" y="65"/>
                    </a:lnTo>
                    <a:lnTo>
                      <a:pt x="115" y="67"/>
                    </a:lnTo>
                    <a:lnTo>
                      <a:pt x="132" y="69"/>
                    </a:lnTo>
                    <a:lnTo>
                      <a:pt x="165" y="73"/>
                    </a:lnTo>
                    <a:lnTo>
                      <a:pt x="197" y="78"/>
                    </a:lnTo>
                    <a:lnTo>
                      <a:pt x="229" y="82"/>
                    </a:lnTo>
                    <a:lnTo>
                      <a:pt x="262" y="87"/>
                    </a:lnTo>
                    <a:lnTo>
                      <a:pt x="294" y="92"/>
                    </a:lnTo>
                    <a:lnTo>
                      <a:pt x="327" y="96"/>
                    </a:lnTo>
                    <a:lnTo>
                      <a:pt x="359" y="100"/>
                    </a:lnTo>
                    <a:lnTo>
                      <a:pt x="392" y="104"/>
                    </a:lnTo>
                    <a:lnTo>
                      <a:pt x="424" y="110"/>
                    </a:lnTo>
                    <a:lnTo>
                      <a:pt x="456" y="114"/>
                    </a:lnTo>
                    <a:lnTo>
                      <a:pt x="489" y="118"/>
                    </a:lnTo>
                    <a:lnTo>
                      <a:pt x="521" y="123"/>
                    </a:lnTo>
                    <a:lnTo>
                      <a:pt x="554" y="127"/>
                    </a:lnTo>
                    <a:lnTo>
                      <a:pt x="586" y="132"/>
                    </a:lnTo>
                    <a:lnTo>
                      <a:pt x="618" y="137"/>
                    </a:lnTo>
                    <a:lnTo>
                      <a:pt x="651" y="141"/>
                    </a:lnTo>
                    <a:lnTo>
                      <a:pt x="663" y="143"/>
                    </a:lnTo>
                    <a:lnTo>
                      <a:pt x="677" y="144"/>
                    </a:lnTo>
                    <a:lnTo>
                      <a:pt x="689" y="146"/>
                    </a:lnTo>
                    <a:lnTo>
                      <a:pt x="702" y="147"/>
                    </a:lnTo>
                    <a:lnTo>
                      <a:pt x="716" y="149"/>
                    </a:lnTo>
                    <a:lnTo>
                      <a:pt x="728" y="150"/>
                    </a:lnTo>
                    <a:lnTo>
                      <a:pt x="741" y="153"/>
                    </a:lnTo>
                    <a:lnTo>
                      <a:pt x="753" y="155"/>
                    </a:lnTo>
                    <a:lnTo>
                      <a:pt x="741" y="145"/>
                    </a:lnTo>
                    <a:lnTo>
                      <a:pt x="728" y="135"/>
                    </a:lnTo>
                    <a:lnTo>
                      <a:pt x="715" y="125"/>
                    </a:lnTo>
                    <a:lnTo>
                      <a:pt x="701" y="116"/>
                    </a:lnTo>
                    <a:lnTo>
                      <a:pt x="687" y="106"/>
                    </a:lnTo>
                    <a:lnTo>
                      <a:pt x="675" y="97"/>
                    </a:lnTo>
                    <a:lnTo>
                      <a:pt x="661" y="87"/>
                    </a:lnTo>
                    <a:lnTo>
                      <a:pt x="648" y="77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A056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43" name="Freeform 43"/>
              <p:cNvSpPr>
                <a:spLocks/>
              </p:cNvSpPr>
              <p:nvPr/>
            </p:nvSpPr>
            <p:spPr bwMode="auto">
              <a:xfrm>
                <a:off x="7004" y="1263"/>
                <a:ext cx="171" cy="37"/>
              </a:xfrm>
              <a:custGeom>
                <a:avLst/>
                <a:gdLst/>
                <a:ahLst/>
                <a:cxnLst>
                  <a:cxn ang="0">
                    <a:pos x="549" y="64"/>
                  </a:cxn>
                  <a:cxn ang="0">
                    <a:pos x="489" y="55"/>
                  </a:cxn>
                  <a:cxn ang="0">
                    <a:pos x="429" y="47"/>
                  </a:cxn>
                  <a:cxn ang="0">
                    <a:pos x="369" y="38"/>
                  </a:cxn>
                  <a:cxn ang="0">
                    <a:pos x="308" y="30"/>
                  </a:cxn>
                  <a:cxn ang="0">
                    <a:pos x="247" y="22"/>
                  </a:cxn>
                  <a:cxn ang="0">
                    <a:pos x="188" y="12"/>
                  </a:cxn>
                  <a:cxn ang="0">
                    <a:pos x="127" y="4"/>
                  </a:cxn>
                  <a:cxn ang="0">
                    <a:pos x="85" y="6"/>
                  </a:cxn>
                  <a:cxn ang="0">
                    <a:pos x="61" y="20"/>
                  </a:cxn>
                  <a:cxn ang="0">
                    <a:pos x="37" y="33"/>
                  </a:cxn>
                  <a:cxn ang="0">
                    <a:pos x="13" y="47"/>
                  </a:cxn>
                  <a:cxn ang="0">
                    <a:pos x="16" y="55"/>
                  </a:cxn>
                  <a:cxn ang="0">
                    <a:pos x="48" y="58"/>
                  </a:cxn>
                  <a:cxn ang="0">
                    <a:pos x="80" y="61"/>
                  </a:cxn>
                  <a:cxn ang="0">
                    <a:pos x="111" y="65"/>
                  </a:cxn>
                  <a:cxn ang="0">
                    <a:pos x="155" y="71"/>
                  </a:cxn>
                  <a:cxn ang="0">
                    <a:pos x="213" y="79"/>
                  </a:cxn>
                  <a:cxn ang="0">
                    <a:pos x="269" y="87"/>
                  </a:cxn>
                  <a:cxn ang="0">
                    <a:pos x="326" y="95"/>
                  </a:cxn>
                  <a:cxn ang="0">
                    <a:pos x="383" y="103"/>
                  </a:cxn>
                  <a:cxn ang="0">
                    <a:pos x="440" y="111"/>
                  </a:cxn>
                  <a:cxn ang="0">
                    <a:pos x="496" y="119"/>
                  </a:cxn>
                  <a:cxn ang="0">
                    <a:pos x="554" y="126"/>
                  </a:cxn>
                  <a:cxn ang="0">
                    <a:pos x="595" y="133"/>
                  </a:cxn>
                  <a:cxn ang="0">
                    <a:pos x="622" y="136"/>
                  </a:cxn>
                  <a:cxn ang="0">
                    <a:pos x="648" y="140"/>
                  </a:cxn>
                  <a:cxn ang="0">
                    <a:pos x="674" y="143"/>
                  </a:cxn>
                  <a:cxn ang="0">
                    <a:pos x="674" y="136"/>
                  </a:cxn>
                  <a:cxn ang="0">
                    <a:pos x="647" y="116"/>
                  </a:cxn>
                  <a:cxn ang="0">
                    <a:pos x="619" y="97"/>
                  </a:cxn>
                  <a:cxn ang="0">
                    <a:pos x="593" y="77"/>
                  </a:cxn>
                </a:cxnLst>
                <a:rect l="0" t="0" r="r" b="b"/>
                <a:pathLst>
                  <a:path w="687" h="145">
                    <a:moveTo>
                      <a:pt x="580" y="68"/>
                    </a:moveTo>
                    <a:lnTo>
                      <a:pt x="549" y="64"/>
                    </a:lnTo>
                    <a:lnTo>
                      <a:pt x="519" y="59"/>
                    </a:lnTo>
                    <a:lnTo>
                      <a:pt x="489" y="55"/>
                    </a:lnTo>
                    <a:lnTo>
                      <a:pt x="459" y="51"/>
                    </a:lnTo>
                    <a:lnTo>
                      <a:pt x="429" y="47"/>
                    </a:lnTo>
                    <a:lnTo>
                      <a:pt x="399" y="43"/>
                    </a:lnTo>
                    <a:lnTo>
                      <a:pt x="369" y="38"/>
                    </a:lnTo>
                    <a:lnTo>
                      <a:pt x="338" y="34"/>
                    </a:lnTo>
                    <a:lnTo>
                      <a:pt x="308" y="30"/>
                    </a:lnTo>
                    <a:lnTo>
                      <a:pt x="278" y="26"/>
                    </a:lnTo>
                    <a:lnTo>
                      <a:pt x="247" y="22"/>
                    </a:lnTo>
                    <a:lnTo>
                      <a:pt x="218" y="16"/>
                    </a:lnTo>
                    <a:lnTo>
                      <a:pt x="188" y="12"/>
                    </a:lnTo>
                    <a:lnTo>
                      <a:pt x="157" y="8"/>
                    </a:lnTo>
                    <a:lnTo>
                      <a:pt x="127" y="4"/>
                    </a:lnTo>
                    <a:lnTo>
                      <a:pt x="97" y="0"/>
                    </a:lnTo>
                    <a:lnTo>
                      <a:pt x="85" y="6"/>
                    </a:lnTo>
                    <a:lnTo>
                      <a:pt x="73" y="13"/>
                    </a:lnTo>
                    <a:lnTo>
                      <a:pt x="61" y="20"/>
                    </a:lnTo>
                    <a:lnTo>
                      <a:pt x="49" y="27"/>
                    </a:lnTo>
                    <a:lnTo>
                      <a:pt x="37" y="33"/>
                    </a:lnTo>
                    <a:lnTo>
                      <a:pt x="25" y="40"/>
                    </a:lnTo>
                    <a:lnTo>
                      <a:pt x="13" y="47"/>
                    </a:lnTo>
                    <a:lnTo>
                      <a:pt x="0" y="54"/>
                    </a:lnTo>
                    <a:lnTo>
                      <a:pt x="16" y="55"/>
                    </a:lnTo>
                    <a:lnTo>
                      <a:pt x="32" y="57"/>
                    </a:lnTo>
                    <a:lnTo>
                      <a:pt x="48" y="58"/>
                    </a:lnTo>
                    <a:lnTo>
                      <a:pt x="64" y="60"/>
                    </a:lnTo>
                    <a:lnTo>
                      <a:pt x="80" y="61"/>
                    </a:lnTo>
                    <a:lnTo>
                      <a:pt x="96" y="64"/>
                    </a:lnTo>
                    <a:lnTo>
                      <a:pt x="111" y="65"/>
                    </a:lnTo>
                    <a:lnTo>
                      <a:pt x="127" y="67"/>
                    </a:lnTo>
                    <a:lnTo>
                      <a:pt x="155" y="71"/>
                    </a:lnTo>
                    <a:lnTo>
                      <a:pt x="183" y="75"/>
                    </a:lnTo>
                    <a:lnTo>
                      <a:pt x="213" y="79"/>
                    </a:lnTo>
                    <a:lnTo>
                      <a:pt x="241" y="83"/>
                    </a:lnTo>
                    <a:lnTo>
                      <a:pt x="269" y="87"/>
                    </a:lnTo>
                    <a:lnTo>
                      <a:pt x="297" y="91"/>
                    </a:lnTo>
                    <a:lnTo>
                      <a:pt x="326" y="95"/>
                    </a:lnTo>
                    <a:lnTo>
                      <a:pt x="355" y="99"/>
                    </a:lnTo>
                    <a:lnTo>
                      <a:pt x="383" y="103"/>
                    </a:lnTo>
                    <a:lnTo>
                      <a:pt x="411" y="106"/>
                    </a:lnTo>
                    <a:lnTo>
                      <a:pt x="440" y="111"/>
                    </a:lnTo>
                    <a:lnTo>
                      <a:pt x="468" y="115"/>
                    </a:lnTo>
                    <a:lnTo>
                      <a:pt x="496" y="119"/>
                    </a:lnTo>
                    <a:lnTo>
                      <a:pt x="525" y="122"/>
                    </a:lnTo>
                    <a:lnTo>
                      <a:pt x="554" y="126"/>
                    </a:lnTo>
                    <a:lnTo>
                      <a:pt x="582" y="131"/>
                    </a:lnTo>
                    <a:lnTo>
                      <a:pt x="595" y="133"/>
                    </a:lnTo>
                    <a:lnTo>
                      <a:pt x="608" y="135"/>
                    </a:lnTo>
                    <a:lnTo>
                      <a:pt x="622" y="136"/>
                    </a:lnTo>
                    <a:lnTo>
                      <a:pt x="635" y="138"/>
                    </a:lnTo>
                    <a:lnTo>
                      <a:pt x="648" y="140"/>
                    </a:lnTo>
                    <a:lnTo>
                      <a:pt x="661" y="141"/>
                    </a:lnTo>
                    <a:lnTo>
                      <a:pt x="674" y="143"/>
                    </a:lnTo>
                    <a:lnTo>
                      <a:pt x="687" y="145"/>
                    </a:lnTo>
                    <a:lnTo>
                      <a:pt x="674" y="136"/>
                    </a:lnTo>
                    <a:lnTo>
                      <a:pt x="660" y="125"/>
                    </a:lnTo>
                    <a:lnTo>
                      <a:pt x="647" y="116"/>
                    </a:lnTo>
                    <a:lnTo>
                      <a:pt x="633" y="106"/>
                    </a:lnTo>
                    <a:lnTo>
                      <a:pt x="619" y="97"/>
                    </a:lnTo>
                    <a:lnTo>
                      <a:pt x="607" y="88"/>
                    </a:lnTo>
                    <a:lnTo>
                      <a:pt x="593" y="77"/>
                    </a:lnTo>
                    <a:lnTo>
                      <a:pt x="580" y="68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A55B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44" name="Freeform 44"/>
              <p:cNvSpPr>
                <a:spLocks/>
              </p:cNvSpPr>
              <p:nvPr/>
            </p:nvSpPr>
            <p:spPr bwMode="auto">
              <a:xfrm>
                <a:off x="7004" y="1263"/>
                <a:ext cx="155" cy="34"/>
              </a:xfrm>
              <a:custGeom>
                <a:avLst/>
                <a:gdLst/>
                <a:ahLst/>
                <a:cxnLst>
                  <a:cxn ang="0">
                    <a:pos x="484" y="55"/>
                  </a:cxn>
                  <a:cxn ang="0">
                    <a:pos x="432" y="48"/>
                  </a:cxn>
                  <a:cxn ang="0">
                    <a:pos x="380" y="40"/>
                  </a:cxn>
                  <a:cxn ang="0">
                    <a:pos x="329" y="33"/>
                  </a:cxn>
                  <a:cxn ang="0">
                    <a:pos x="277" y="26"/>
                  </a:cxn>
                  <a:cxn ang="0">
                    <a:pos x="224" y="18"/>
                  </a:cxn>
                  <a:cxn ang="0">
                    <a:pos x="173" y="11"/>
                  </a:cxn>
                  <a:cxn ang="0">
                    <a:pos x="121" y="4"/>
                  </a:cxn>
                  <a:cxn ang="0">
                    <a:pos x="83" y="6"/>
                  </a:cxn>
                  <a:cxn ang="0">
                    <a:pos x="59" y="20"/>
                  </a:cxn>
                  <a:cxn ang="0">
                    <a:pos x="35" y="33"/>
                  </a:cxn>
                  <a:cxn ang="0">
                    <a:pos x="11" y="47"/>
                  </a:cxn>
                  <a:cxn ang="0">
                    <a:pos x="14" y="55"/>
                  </a:cxn>
                  <a:cxn ang="0">
                    <a:pos x="44" y="58"/>
                  </a:cxn>
                  <a:cxn ang="0">
                    <a:pos x="74" y="61"/>
                  </a:cxn>
                  <a:cxn ang="0">
                    <a:pos x="104" y="65"/>
                  </a:cxn>
                  <a:cxn ang="0">
                    <a:pos x="144" y="69"/>
                  </a:cxn>
                  <a:cxn ang="0">
                    <a:pos x="193" y="76"/>
                  </a:cxn>
                  <a:cxn ang="0">
                    <a:pos x="242" y="82"/>
                  </a:cxn>
                  <a:cxn ang="0">
                    <a:pos x="290" y="90"/>
                  </a:cxn>
                  <a:cxn ang="0">
                    <a:pos x="339" y="96"/>
                  </a:cxn>
                  <a:cxn ang="0">
                    <a:pos x="388" y="103"/>
                  </a:cxn>
                  <a:cxn ang="0">
                    <a:pos x="438" y="110"/>
                  </a:cxn>
                  <a:cxn ang="0">
                    <a:pos x="487" y="117"/>
                  </a:cxn>
                  <a:cxn ang="0">
                    <a:pos x="524" y="122"/>
                  </a:cxn>
                  <a:cxn ang="0">
                    <a:pos x="552" y="126"/>
                  </a:cxn>
                  <a:cxn ang="0">
                    <a:pos x="578" y="129"/>
                  </a:cxn>
                  <a:cxn ang="0">
                    <a:pos x="605" y="134"/>
                  </a:cxn>
                  <a:cxn ang="0">
                    <a:pos x="605" y="126"/>
                  </a:cxn>
                  <a:cxn ang="0">
                    <a:pos x="578" y="106"/>
                  </a:cxn>
                  <a:cxn ang="0">
                    <a:pos x="551" y="88"/>
                  </a:cxn>
                  <a:cxn ang="0">
                    <a:pos x="523" y="69"/>
                  </a:cxn>
                </a:cxnLst>
                <a:rect l="0" t="0" r="r" b="b"/>
                <a:pathLst>
                  <a:path w="618" h="136">
                    <a:moveTo>
                      <a:pt x="510" y="59"/>
                    </a:moveTo>
                    <a:lnTo>
                      <a:pt x="484" y="55"/>
                    </a:lnTo>
                    <a:lnTo>
                      <a:pt x="457" y="52"/>
                    </a:lnTo>
                    <a:lnTo>
                      <a:pt x="432" y="48"/>
                    </a:lnTo>
                    <a:lnTo>
                      <a:pt x="406" y="45"/>
                    </a:lnTo>
                    <a:lnTo>
                      <a:pt x="380" y="40"/>
                    </a:lnTo>
                    <a:lnTo>
                      <a:pt x="354" y="37"/>
                    </a:lnTo>
                    <a:lnTo>
                      <a:pt x="329" y="33"/>
                    </a:lnTo>
                    <a:lnTo>
                      <a:pt x="303" y="29"/>
                    </a:lnTo>
                    <a:lnTo>
                      <a:pt x="277" y="26"/>
                    </a:lnTo>
                    <a:lnTo>
                      <a:pt x="250" y="22"/>
                    </a:lnTo>
                    <a:lnTo>
                      <a:pt x="224" y="18"/>
                    </a:lnTo>
                    <a:lnTo>
                      <a:pt x="199" y="14"/>
                    </a:lnTo>
                    <a:lnTo>
                      <a:pt x="173" y="11"/>
                    </a:lnTo>
                    <a:lnTo>
                      <a:pt x="147" y="7"/>
                    </a:lnTo>
                    <a:lnTo>
                      <a:pt x="121" y="4"/>
                    </a:lnTo>
                    <a:lnTo>
                      <a:pt x="95" y="0"/>
                    </a:lnTo>
                    <a:lnTo>
                      <a:pt x="83" y="6"/>
                    </a:lnTo>
                    <a:lnTo>
                      <a:pt x="71" y="13"/>
                    </a:lnTo>
                    <a:lnTo>
                      <a:pt x="59" y="20"/>
                    </a:lnTo>
                    <a:lnTo>
                      <a:pt x="48" y="27"/>
                    </a:lnTo>
                    <a:lnTo>
                      <a:pt x="35" y="33"/>
                    </a:lnTo>
                    <a:lnTo>
                      <a:pt x="24" y="40"/>
                    </a:lnTo>
                    <a:lnTo>
                      <a:pt x="11" y="47"/>
                    </a:lnTo>
                    <a:lnTo>
                      <a:pt x="0" y="54"/>
                    </a:lnTo>
                    <a:lnTo>
                      <a:pt x="14" y="55"/>
                    </a:lnTo>
                    <a:lnTo>
                      <a:pt x="30" y="56"/>
                    </a:lnTo>
                    <a:lnTo>
                      <a:pt x="44" y="58"/>
                    </a:lnTo>
                    <a:lnTo>
                      <a:pt x="59" y="59"/>
                    </a:lnTo>
                    <a:lnTo>
                      <a:pt x="74" y="61"/>
                    </a:lnTo>
                    <a:lnTo>
                      <a:pt x="89" y="62"/>
                    </a:lnTo>
                    <a:lnTo>
                      <a:pt x="104" y="65"/>
                    </a:lnTo>
                    <a:lnTo>
                      <a:pt x="120" y="66"/>
                    </a:lnTo>
                    <a:lnTo>
                      <a:pt x="144" y="69"/>
                    </a:lnTo>
                    <a:lnTo>
                      <a:pt x="169" y="72"/>
                    </a:lnTo>
                    <a:lnTo>
                      <a:pt x="193" y="76"/>
                    </a:lnTo>
                    <a:lnTo>
                      <a:pt x="217" y="79"/>
                    </a:lnTo>
                    <a:lnTo>
                      <a:pt x="242" y="82"/>
                    </a:lnTo>
                    <a:lnTo>
                      <a:pt x="266" y="85"/>
                    </a:lnTo>
                    <a:lnTo>
                      <a:pt x="290" y="90"/>
                    </a:lnTo>
                    <a:lnTo>
                      <a:pt x="315" y="93"/>
                    </a:lnTo>
                    <a:lnTo>
                      <a:pt x="339" y="96"/>
                    </a:lnTo>
                    <a:lnTo>
                      <a:pt x="363" y="100"/>
                    </a:lnTo>
                    <a:lnTo>
                      <a:pt x="388" y="103"/>
                    </a:lnTo>
                    <a:lnTo>
                      <a:pt x="413" y="106"/>
                    </a:lnTo>
                    <a:lnTo>
                      <a:pt x="438" y="110"/>
                    </a:lnTo>
                    <a:lnTo>
                      <a:pt x="462" y="114"/>
                    </a:lnTo>
                    <a:lnTo>
                      <a:pt x="487" y="117"/>
                    </a:lnTo>
                    <a:lnTo>
                      <a:pt x="511" y="120"/>
                    </a:lnTo>
                    <a:lnTo>
                      <a:pt x="524" y="122"/>
                    </a:lnTo>
                    <a:lnTo>
                      <a:pt x="538" y="124"/>
                    </a:lnTo>
                    <a:lnTo>
                      <a:pt x="552" y="126"/>
                    </a:lnTo>
                    <a:lnTo>
                      <a:pt x="565" y="127"/>
                    </a:lnTo>
                    <a:lnTo>
                      <a:pt x="578" y="129"/>
                    </a:lnTo>
                    <a:lnTo>
                      <a:pt x="591" y="132"/>
                    </a:lnTo>
                    <a:lnTo>
                      <a:pt x="605" y="134"/>
                    </a:lnTo>
                    <a:lnTo>
                      <a:pt x="618" y="136"/>
                    </a:lnTo>
                    <a:lnTo>
                      <a:pt x="605" y="126"/>
                    </a:lnTo>
                    <a:lnTo>
                      <a:pt x="591" y="116"/>
                    </a:lnTo>
                    <a:lnTo>
                      <a:pt x="578" y="106"/>
                    </a:lnTo>
                    <a:lnTo>
                      <a:pt x="564" y="97"/>
                    </a:lnTo>
                    <a:lnTo>
                      <a:pt x="551" y="88"/>
                    </a:lnTo>
                    <a:lnTo>
                      <a:pt x="537" y="78"/>
                    </a:lnTo>
                    <a:lnTo>
                      <a:pt x="523" y="69"/>
                    </a:lnTo>
                    <a:lnTo>
                      <a:pt x="510" y="59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A85E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45" name="Freeform 45"/>
              <p:cNvSpPr>
                <a:spLocks/>
              </p:cNvSpPr>
              <p:nvPr/>
            </p:nvSpPr>
            <p:spPr bwMode="auto">
              <a:xfrm>
                <a:off x="7004" y="1263"/>
                <a:ext cx="138" cy="32"/>
              </a:xfrm>
              <a:custGeom>
                <a:avLst/>
                <a:gdLst/>
                <a:ahLst/>
                <a:cxnLst>
                  <a:cxn ang="0">
                    <a:pos x="420" y="47"/>
                  </a:cxn>
                  <a:cxn ang="0">
                    <a:pos x="377" y="40"/>
                  </a:cxn>
                  <a:cxn ang="0">
                    <a:pos x="333" y="34"/>
                  </a:cxn>
                  <a:cxn ang="0">
                    <a:pos x="290" y="28"/>
                  </a:cxn>
                  <a:cxn ang="0">
                    <a:pos x="246" y="22"/>
                  </a:cxn>
                  <a:cxn ang="0">
                    <a:pos x="203" y="15"/>
                  </a:cxn>
                  <a:cxn ang="0">
                    <a:pos x="159" y="9"/>
                  </a:cxn>
                  <a:cxn ang="0">
                    <a:pos x="117" y="3"/>
                  </a:cxn>
                  <a:cxn ang="0">
                    <a:pos x="83" y="6"/>
                  </a:cxn>
                  <a:cxn ang="0">
                    <a:pos x="59" y="20"/>
                  </a:cxn>
                  <a:cxn ang="0">
                    <a:pos x="35" y="33"/>
                  </a:cxn>
                  <a:cxn ang="0">
                    <a:pos x="11" y="47"/>
                  </a:cxn>
                  <a:cxn ang="0">
                    <a:pos x="14" y="54"/>
                  </a:cxn>
                  <a:cxn ang="0">
                    <a:pos x="42" y="57"/>
                  </a:cxn>
                  <a:cxn ang="0">
                    <a:pos x="71" y="60"/>
                  </a:cxn>
                  <a:cxn ang="0">
                    <a:pos x="100" y="62"/>
                  </a:cxn>
                  <a:cxn ang="0">
                    <a:pos x="135" y="67"/>
                  </a:cxn>
                  <a:cxn ang="0">
                    <a:pos x="176" y="72"/>
                  </a:cxn>
                  <a:cxn ang="0">
                    <a:pos x="217" y="78"/>
                  </a:cxn>
                  <a:cxn ang="0">
                    <a:pos x="258" y="84"/>
                  </a:cxn>
                  <a:cxn ang="0">
                    <a:pos x="299" y="90"/>
                  </a:cxn>
                  <a:cxn ang="0">
                    <a:pos x="339" y="96"/>
                  </a:cxn>
                  <a:cxn ang="0">
                    <a:pos x="380" y="101"/>
                  </a:cxn>
                  <a:cxn ang="0">
                    <a:pos x="421" y="106"/>
                  </a:cxn>
                  <a:cxn ang="0">
                    <a:pos x="455" y="112"/>
                  </a:cxn>
                  <a:cxn ang="0">
                    <a:pos x="483" y="116"/>
                  </a:cxn>
                  <a:cxn ang="0">
                    <a:pos x="511" y="120"/>
                  </a:cxn>
                  <a:cxn ang="0">
                    <a:pos x="538" y="124"/>
                  </a:cxn>
                  <a:cxn ang="0">
                    <a:pos x="538" y="117"/>
                  </a:cxn>
                  <a:cxn ang="0">
                    <a:pos x="511" y="98"/>
                  </a:cxn>
                  <a:cxn ang="0">
                    <a:pos x="483" y="78"/>
                  </a:cxn>
                  <a:cxn ang="0">
                    <a:pos x="455" y="59"/>
                  </a:cxn>
                </a:cxnLst>
                <a:rect l="0" t="0" r="r" b="b"/>
                <a:pathLst>
                  <a:path w="552" h="126">
                    <a:moveTo>
                      <a:pt x="442" y="50"/>
                    </a:moveTo>
                    <a:lnTo>
                      <a:pt x="420" y="47"/>
                    </a:lnTo>
                    <a:lnTo>
                      <a:pt x="398" y="44"/>
                    </a:lnTo>
                    <a:lnTo>
                      <a:pt x="377" y="40"/>
                    </a:lnTo>
                    <a:lnTo>
                      <a:pt x="355" y="37"/>
                    </a:lnTo>
                    <a:lnTo>
                      <a:pt x="333" y="34"/>
                    </a:lnTo>
                    <a:lnTo>
                      <a:pt x="311" y="31"/>
                    </a:lnTo>
                    <a:lnTo>
                      <a:pt x="290" y="28"/>
                    </a:lnTo>
                    <a:lnTo>
                      <a:pt x="268" y="25"/>
                    </a:lnTo>
                    <a:lnTo>
                      <a:pt x="246" y="22"/>
                    </a:lnTo>
                    <a:lnTo>
                      <a:pt x="225" y="18"/>
                    </a:lnTo>
                    <a:lnTo>
                      <a:pt x="203" y="15"/>
                    </a:lnTo>
                    <a:lnTo>
                      <a:pt x="181" y="12"/>
                    </a:lnTo>
                    <a:lnTo>
                      <a:pt x="159" y="9"/>
                    </a:lnTo>
                    <a:lnTo>
                      <a:pt x="139" y="6"/>
                    </a:lnTo>
                    <a:lnTo>
                      <a:pt x="117" y="3"/>
                    </a:lnTo>
                    <a:lnTo>
                      <a:pt x="95" y="0"/>
                    </a:lnTo>
                    <a:lnTo>
                      <a:pt x="83" y="6"/>
                    </a:lnTo>
                    <a:lnTo>
                      <a:pt x="71" y="13"/>
                    </a:lnTo>
                    <a:lnTo>
                      <a:pt x="59" y="20"/>
                    </a:lnTo>
                    <a:lnTo>
                      <a:pt x="48" y="26"/>
                    </a:lnTo>
                    <a:lnTo>
                      <a:pt x="35" y="33"/>
                    </a:lnTo>
                    <a:lnTo>
                      <a:pt x="24" y="39"/>
                    </a:lnTo>
                    <a:lnTo>
                      <a:pt x="11" y="47"/>
                    </a:lnTo>
                    <a:lnTo>
                      <a:pt x="0" y="53"/>
                    </a:lnTo>
                    <a:lnTo>
                      <a:pt x="14" y="54"/>
                    </a:lnTo>
                    <a:lnTo>
                      <a:pt x="28" y="56"/>
                    </a:lnTo>
                    <a:lnTo>
                      <a:pt x="42" y="57"/>
                    </a:lnTo>
                    <a:lnTo>
                      <a:pt x="57" y="58"/>
                    </a:lnTo>
                    <a:lnTo>
                      <a:pt x="71" y="60"/>
                    </a:lnTo>
                    <a:lnTo>
                      <a:pt x="85" y="61"/>
                    </a:lnTo>
                    <a:lnTo>
                      <a:pt x="100" y="62"/>
                    </a:lnTo>
                    <a:lnTo>
                      <a:pt x="115" y="64"/>
                    </a:lnTo>
                    <a:lnTo>
                      <a:pt x="135" y="67"/>
                    </a:lnTo>
                    <a:lnTo>
                      <a:pt x="155" y="70"/>
                    </a:lnTo>
                    <a:lnTo>
                      <a:pt x="176" y="72"/>
                    </a:lnTo>
                    <a:lnTo>
                      <a:pt x="196" y="75"/>
                    </a:lnTo>
                    <a:lnTo>
                      <a:pt x="217" y="78"/>
                    </a:lnTo>
                    <a:lnTo>
                      <a:pt x="237" y="81"/>
                    </a:lnTo>
                    <a:lnTo>
                      <a:pt x="258" y="84"/>
                    </a:lnTo>
                    <a:lnTo>
                      <a:pt x="278" y="87"/>
                    </a:lnTo>
                    <a:lnTo>
                      <a:pt x="299" y="90"/>
                    </a:lnTo>
                    <a:lnTo>
                      <a:pt x="318" y="93"/>
                    </a:lnTo>
                    <a:lnTo>
                      <a:pt x="339" y="96"/>
                    </a:lnTo>
                    <a:lnTo>
                      <a:pt x="359" y="98"/>
                    </a:lnTo>
                    <a:lnTo>
                      <a:pt x="380" y="101"/>
                    </a:lnTo>
                    <a:lnTo>
                      <a:pt x="401" y="104"/>
                    </a:lnTo>
                    <a:lnTo>
                      <a:pt x="421" y="106"/>
                    </a:lnTo>
                    <a:lnTo>
                      <a:pt x="442" y="110"/>
                    </a:lnTo>
                    <a:lnTo>
                      <a:pt x="455" y="112"/>
                    </a:lnTo>
                    <a:lnTo>
                      <a:pt x="469" y="114"/>
                    </a:lnTo>
                    <a:lnTo>
                      <a:pt x="483" y="116"/>
                    </a:lnTo>
                    <a:lnTo>
                      <a:pt x="497" y="118"/>
                    </a:lnTo>
                    <a:lnTo>
                      <a:pt x="511" y="120"/>
                    </a:lnTo>
                    <a:lnTo>
                      <a:pt x="524" y="122"/>
                    </a:lnTo>
                    <a:lnTo>
                      <a:pt x="538" y="124"/>
                    </a:lnTo>
                    <a:lnTo>
                      <a:pt x="552" y="126"/>
                    </a:lnTo>
                    <a:lnTo>
                      <a:pt x="538" y="117"/>
                    </a:lnTo>
                    <a:lnTo>
                      <a:pt x="524" y="107"/>
                    </a:lnTo>
                    <a:lnTo>
                      <a:pt x="511" y="98"/>
                    </a:lnTo>
                    <a:lnTo>
                      <a:pt x="497" y="88"/>
                    </a:lnTo>
                    <a:lnTo>
                      <a:pt x="483" y="78"/>
                    </a:lnTo>
                    <a:lnTo>
                      <a:pt x="469" y="69"/>
                    </a:lnTo>
                    <a:lnTo>
                      <a:pt x="455" y="59"/>
                    </a:lnTo>
                    <a:lnTo>
                      <a:pt x="442" y="5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AA60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46" name="Freeform 46"/>
              <p:cNvSpPr>
                <a:spLocks/>
              </p:cNvSpPr>
              <p:nvPr/>
            </p:nvSpPr>
            <p:spPr bwMode="auto">
              <a:xfrm>
                <a:off x="7004" y="1263"/>
                <a:ext cx="121" cy="29"/>
              </a:xfrm>
              <a:custGeom>
                <a:avLst/>
                <a:gdLst/>
                <a:ahLst/>
                <a:cxnLst>
                  <a:cxn ang="0">
                    <a:pos x="356" y="38"/>
                  </a:cxn>
                  <a:cxn ang="0">
                    <a:pos x="322" y="33"/>
                  </a:cxn>
                  <a:cxn ang="0">
                    <a:pos x="287" y="28"/>
                  </a:cxn>
                  <a:cxn ang="0">
                    <a:pos x="251" y="23"/>
                  </a:cxn>
                  <a:cxn ang="0">
                    <a:pos x="217" y="17"/>
                  </a:cxn>
                  <a:cxn ang="0">
                    <a:pos x="181" y="12"/>
                  </a:cxn>
                  <a:cxn ang="0">
                    <a:pos x="147" y="7"/>
                  </a:cxn>
                  <a:cxn ang="0">
                    <a:pos x="112" y="2"/>
                  </a:cxn>
                  <a:cxn ang="0">
                    <a:pos x="83" y="6"/>
                  </a:cxn>
                  <a:cxn ang="0">
                    <a:pos x="59" y="20"/>
                  </a:cxn>
                  <a:cxn ang="0">
                    <a:pos x="36" y="33"/>
                  </a:cxn>
                  <a:cxn ang="0">
                    <a:pos x="12" y="47"/>
                  </a:cxn>
                  <a:cxn ang="0">
                    <a:pos x="13" y="54"/>
                  </a:cxn>
                  <a:cxn ang="0">
                    <a:pos x="40" y="56"/>
                  </a:cxn>
                  <a:cxn ang="0">
                    <a:pos x="67" y="59"/>
                  </a:cxn>
                  <a:cxn ang="0">
                    <a:pos x="95" y="61"/>
                  </a:cxn>
                  <a:cxn ang="0">
                    <a:pos x="125" y="65"/>
                  </a:cxn>
                  <a:cxn ang="0">
                    <a:pos x="157" y="70"/>
                  </a:cxn>
                  <a:cxn ang="0">
                    <a:pos x="191" y="74"/>
                  </a:cxn>
                  <a:cxn ang="0">
                    <a:pos x="223" y="78"/>
                  </a:cxn>
                  <a:cxn ang="0">
                    <a:pos x="257" y="83"/>
                  </a:cxn>
                  <a:cxn ang="0">
                    <a:pos x="290" y="88"/>
                  </a:cxn>
                  <a:cxn ang="0">
                    <a:pos x="323" y="92"/>
                  </a:cxn>
                  <a:cxn ang="0">
                    <a:pos x="356" y="97"/>
                  </a:cxn>
                  <a:cxn ang="0">
                    <a:pos x="386" y="101"/>
                  </a:cxn>
                  <a:cxn ang="0">
                    <a:pos x="415" y="105"/>
                  </a:cxn>
                  <a:cxn ang="0">
                    <a:pos x="443" y="111"/>
                  </a:cxn>
                  <a:cxn ang="0">
                    <a:pos x="471" y="115"/>
                  </a:cxn>
                  <a:cxn ang="0">
                    <a:pos x="471" y="107"/>
                  </a:cxn>
                  <a:cxn ang="0">
                    <a:pos x="443" y="89"/>
                  </a:cxn>
                  <a:cxn ang="0">
                    <a:pos x="416" y="70"/>
                  </a:cxn>
                  <a:cxn ang="0">
                    <a:pos x="387" y="50"/>
                  </a:cxn>
                </a:cxnLst>
                <a:rect l="0" t="0" r="r" b="b"/>
                <a:pathLst>
                  <a:path w="485" h="117">
                    <a:moveTo>
                      <a:pt x="374" y="40"/>
                    </a:moveTo>
                    <a:lnTo>
                      <a:pt x="356" y="38"/>
                    </a:lnTo>
                    <a:lnTo>
                      <a:pt x="339" y="35"/>
                    </a:lnTo>
                    <a:lnTo>
                      <a:pt x="322" y="33"/>
                    </a:lnTo>
                    <a:lnTo>
                      <a:pt x="304" y="30"/>
                    </a:lnTo>
                    <a:lnTo>
                      <a:pt x="287" y="28"/>
                    </a:lnTo>
                    <a:lnTo>
                      <a:pt x="269" y="25"/>
                    </a:lnTo>
                    <a:lnTo>
                      <a:pt x="251" y="23"/>
                    </a:lnTo>
                    <a:lnTo>
                      <a:pt x="235" y="20"/>
                    </a:lnTo>
                    <a:lnTo>
                      <a:pt x="217" y="17"/>
                    </a:lnTo>
                    <a:lnTo>
                      <a:pt x="199" y="15"/>
                    </a:lnTo>
                    <a:lnTo>
                      <a:pt x="181" y="12"/>
                    </a:lnTo>
                    <a:lnTo>
                      <a:pt x="165" y="10"/>
                    </a:lnTo>
                    <a:lnTo>
                      <a:pt x="147" y="7"/>
                    </a:lnTo>
                    <a:lnTo>
                      <a:pt x="129" y="5"/>
                    </a:lnTo>
                    <a:lnTo>
                      <a:pt x="112" y="2"/>
                    </a:lnTo>
                    <a:lnTo>
                      <a:pt x="95" y="0"/>
                    </a:lnTo>
                    <a:lnTo>
                      <a:pt x="83" y="6"/>
                    </a:lnTo>
                    <a:lnTo>
                      <a:pt x="71" y="13"/>
                    </a:lnTo>
                    <a:lnTo>
                      <a:pt x="59" y="20"/>
                    </a:lnTo>
                    <a:lnTo>
                      <a:pt x="48" y="26"/>
                    </a:lnTo>
                    <a:lnTo>
                      <a:pt x="36" y="33"/>
                    </a:lnTo>
                    <a:lnTo>
                      <a:pt x="24" y="39"/>
                    </a:lnTo>
                    <a:lnTo>
                      <a:pt x="12" y="47"/>
                    </a:lnTo>
                    <a:lnTo>
                      <a:pt x="0" y="53"/>
                    </a:lnTo>
                    <a:lnTo>
                      <a:pt x="13" y="54"/>
                    </a:lnTo>
                    <a:lnTo>
                      <a:pt x="27" y="55"/>
                    </a:lnTo>
                    <a:lnTo>
                      <a:pt x="40" y="56"/>
                    </a:lnTo>
                    <a:lnTo>
                      <a:pt x="54" y="57"/>
                    </a:lnTo>
                    <a:lnTo>
                      <a:pt x="67" y="59"/>
                    </a:lnTo>
                    <a:lnTo>
                      <a:pt x="81" y="60"/>
                    </a:lnTo>
                    <a:lnTo>
                      <a:pt x="95" y="61"/>
                    </a:lnTo>
                    <a:lnTo>
                      <a:pt x="108" y="62"/>
                    </a:lnTo>
                    <a:lnTo>
                      <a:pt x="125" y="65"/>
                    </a:lnTo>
                    <a:lnTo>
                      <a:pt x="142" y="67"/>
                    </a:lnTo>
                    <a:lnTo>
                      <a:pt x="157" y="70"/>
                    </a:lnTo>
                    <a:lnTo>
                      <a:pt x="174" y="72"/>
                    </a:lnTo>
                    <a:lnTo>
                      <a:pt x="191" y="74"/>
                    </a:lnTo>
                    <a:lnTo>
                      <a:pt x="208" y="76"/>
                    </a:lnTo>
                    <a:lnTo>
                      <a:pt x="223" y="78"/>
                    </a:lnTo>
                    <a:lnTo>
                      <a:pt x="240" y="80"/>
                    </a:lnTo>
                    <a:lnTo>
                      <a:pt x="257" y="83"/>
                    </a:lnTo>
                    <a:lnTo>
                      <a:pt x="273" y="85"/>
                    </a:lnTo>
                    <a:lnTo>
                      <a:pt x="290" y="88"/>
                    </a:lnTo>
                    <a:lnTo>
                      <a:pt x="306" y="90"/>
                    </a:lnTo>
                    <a:lnTo>
                      <a:pt x="323" y="92"/>
                    </a:lnTo>
                    <a:lnTo>
                      <a:pt x="339" y="95"/>
                    </a:lnTo>
                    <a:lnTo>
                      <a:pt x="356" y="97"/>
                    </a:lnTo>
                    <a:lnTo>
                      <a:pt x="373" y="99"/>
                    </a:lnTo>
                    <a:lnTo>
                      <a:pt x="386" y="101"/>
                    </a:lnTo>
                    <a:lnTo>
                      <a:pt x="401" y="103"/>
                    </a:lnTo>
                    <a:lnTo>
                      <a:pt x="415" y="105"/>
                    </a:lnTo>
                    <a:lnTo>
                      <a:pt x="429" y="107"/>
                    </a:lnTo>
                    <a:lnTo>
                      <a:pt x="443" y="111"/>
                    </a:lnTo>
                    <a:lnTo>
                      <a:pt x="456" y="113"/>
                    </a:lnTo>
                    <a:lnTo>
                      <a:pt x="471" y="115"/>
                    </a:lnTo>
                    <a:lnTo>
                      <a:pt x="485" y="117"/>
                    </a:lnTo>
                    <a:lnTo>
                      <a:pt x="471" y="107"/>
                    </a:lnTo>
                    <a:lnTo>
                      <a:pt x="457" y="98"/>
                    </a:lnTo>
                    <a:lnTo>
                      <a:pt x="443" y="89"/>
                    </a:lnTo>
                    <a:lnTo>
                      <a:pt x="429" y="79"/>
                    </a:lnTo>
                    <a:lnTo>
                      <a:pt x="416" y="70"/>
                    </a:lnTo>
                    <a:lnTo>
                      <a:pt x="401" y="60"/>
                    </a:lnTo>
                    <a:lnTo>
                      <a:pt x="387" y="50"/>
                    </a:lnTo>
                    <a:lnTo>
                      <a:pt x="374" y="4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AD60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47" name="Freeform 47"/>
              <p:cNvSpPr>
                <a:spLocks/>
              </p:cNvSpPr>
              <p:nvPr/>
            </p:nvSpPr>
            <p:spPr bwMode="auto">
              <a:xfrm>
                <a:off x="7004" y="1263"/>
                <a:ext cx="105" cy="27"/>
              </a:xfrm>
              <a:custGeom>
                <a:avLst/>
                <a:gdLst/>
                <a:ahLst/>
                <a:cxnLst>
                  <a:cxn ang="0">
                    <a:pos x="292" y="30"/>
                  </a:cxn>
                  <a:cxn ang="0">
                    <a:pos x="266" y="26"/>
                  </a:cxn>
                  <a:cxn ang="0">
                    <a:pos x="240" y="22"/>
                  </a:cxn>
                  <a:cxn ang="0">
                    <a:pos x="214" y="17"/>
                  </a:cxn>
                  <a:cxn ang="0">
                    <a:pos x="187" y="14"/>
                  </a:cxn>
                  <a:cxn ang="0">
                    <a:pos x="161" y="10"/>
                  </a:cxn>
                  <a:cxn ang="0">
                    <a:pos x="134" y="6"/>
                  </a:cxn>
                  <a:cxn ang="0">
                    <a:pos x="108" y="2"/>
                  </a:cxn>
                  <a:cxn ang="0">
                    <a:pos x="83" y="6"/>
                  </a:cxn>
                  <a:cxn ang="0">
                    <a:pos x="59" y="20"/>
                  </a:cxn>
                  <a:cxn ang="0">
                    <a:pos x="36" y="33"/>
                  </a:cxn>
                  <a:cxn ang="0">
                    <a:pos x="12" y="47"/>
                  </a:cxn>
                  <a:cxn ang="0">
                    <a:pos x="12" y="54"/>
                  </a:cxn>
                  <a:cxn ang="0">
                    <a:pos x="38" y="56"/>
                  </a:cxn>
                  <a:cxn ang="0">
                    <a:pos x="64" y="58"/>
                  </a:cxn>
                  <a:cxn ang="0">
                    <a:pos x="90" y="59"/>
                  </a:cxn>
                  <a:cxn ang="0">
                    <a:pos x="116" y="62"/>
                  </a:cxn>
                  <a:cxn ang="0">
                    <a:pos x="141" y="66"/>
                  </a:cxn>
                  <a:cxn ang="0">
                    <a:pos x="166" y="69"/>
                  </a:cxn>
                  <a:cxn ang="0">
                    <a:pos x="191" y="73"/>
                  </a:cxn>
                  <a:cxn ang="0">
                    <a:pos x="216" y="76"/>
                  </a:cxn>
                  <a:cxn ang="0">
                    <a:pos x="241" y="80"/>
                  </a:cxn>
                  <a:cxn ang="0">
                    <a:pos x="266" y="83"/>
                  </a:cxn>
                  <a:cxn ang="0">
                    <a:pos x="291" y="87"/>
                  </a:cxn>
                  <a:cxn ang="0">
                    <a:pos x="318" y="91"/>
                  </a:cxn>
                  <a:cxn ang="0">
                    <a:pos x="347" y="96"/>
                  </a:cxn>
                  <a:cxn ang="0">
                    <a:pos x="375" y="100"/>
                  </a:cxn>
                  <a:cxn ang="0">
                    <a:pos x="404" y="105"/>
                  </a:cxn>
                  <a:cxn ang="0">
                    <a:pos x="405" y="98"/>
                  </a:cxn>
                  <a:cxn ang="0">
                    <a:pos x="377" y="79"/>
                  </a:cxn>
                  <a:cxn ang="0">
                    <a:pos x="349" y="60"/>
                  </a:cxn>
                  <a:cxn ang="0">
                    <a:pos x="321" y="42"/>
                  </a:cxn>
                </a:cxnLst>
                <a:rect l="0" t="0" r="r" b="b"/>
                <a:pathLst>
                  <a:path w="419" h="107">
                    <a:moveTo>
                      <a:pt x="306" y="32"/>
                    </a:moveTo>
                    <a:lnTo>
                      <a:pt x="292" y="30"/>
                    </a:lnTo>
                    <a:lnTo>
                      <a:pt x="280" y="28"/>
                    </a:lnTo>
                    <a:lnTo>
                      <a:pt x="266" y="26"/>
                    </a:lnTo>
                    <a:lnTo>
                      <a:pt x="254" y="24"/>
                    </a:lnTo>
                    <a:lnTo>
                      <a:pt x="240" y="22"/>
                    </a:lnTo>
                    <a:lnTo>
                      <a:pt x="226" y="20"/>
                    </a:lnTo>
                    <a:lnTo>
                      <a:pt x="214" y="17"/>
                    </a:lnTo>
                    <a:lnTo>
                      <a:pt x="200" y="15"/>
                    </a:lnTo>
                    <a:lnTo>
                      <a:pt x="187" y="14"/>
                    </a:lnTo>
                    <a:lnTo>
                      <a:pt x="174" y="12"/>
                    </a:lnTo>
                    <a:lnTo>
                      <a:pt x="161" y="10"/>
                    </a:lnTo>
                    <a:lnTo>
                      <a:pt x="147" y="8"/>
                    </a:lnTo>
                    <a:lnTo>
                      <a:pt x="134" y="6"/>
                    </a:lnTo>
                    <a:lnTo>
                      <a:pt x="121" y="4"/>
                    </a:lnTo>
                    <a:lnTo>
                      <a:pt x="108" y="2"/>
                    </a:lnTo>
                    <a:lnTo>
                      <a:pt x="95" y="0"/>
                    </a:lnTo>
                    <a:lnTo>
                      <a:pt x="83" y="6"/>
                    </a:lnTo>
                    <a:lnTo>
                      <a:pt x="71" y="13"/>
                    </a:lnTo>
                    <a:lnTo>
                      <a:pt x="59" y="20"/>
                    </a:lnTo>
                    <a:lnTo>
                      <a:pt x="48" y="26"/>
                    </a:lnTo>
                    <a:lnTo>
                      <a:pt x="36" y="33"/>
                    </a:lnTo>
                    <a:lnTo>
                      <a:pt x="24" y="39"/>
                    </a:lnTo>
                    <a:lnTo>
                      <a:pt x="12" y="47"/>
                    </a:lnTo>
                    <a:lnTo>
                      <a:pt x="0" y="53"/>
                    </a:lnTo>
                    <a:lnTo>
                      <a:pt x="12" y="54"/>
                    </a:lnTo>
                    <a:lnTo>
                      <a:pt x="26" y="55"/>
                    </a:lnTo>
                    <a:lnTo>
                      <a:pt x="38" y="56"/>
                    </a:lnTo>
                    <a:lnTo>
                      <a:pt x="52" y="57"/>
                    </a:lnTo>
                    <a:lnTo>
                      <a:pt x="64" y="58"/>
                    </a:lnTo>
                    <a:lnTo>
                      <a:pt x="77" y="58"/>
                    </a:lnTo>
                    <a:lnTo>
                      <a:pt x="90" y="59"/>
                    </a:lnTo>
                    <a:lnTo>
                      <a:pt x="103" y="60"/>
                    </a:lnTo>
                    <a:lnTo>
                      <a:pt x="116" y="62"/>
                    </a:lnTo>
                    <a:lnTo>
                      <a:pt x="128" y="64"/>
                    </a:lnTo>
                    <a:lnTo>
                      <a:pt x="141" y="66"/>
                    </a:lnTo>
                    <a:lnTo>
                      <a:pt x="153" y="68"/>
                    </a:lnTo>
                    <a:lnTo>
                      <a:pt x="166" y="69"/>
                    </a:lnTo>
                    <a:lnTo>
                      <a:pt x="178" y="71"/>
                    </a:lnTo>
                    <a:lnTo>
                      <a:pt x="191" y="73"/>
                    </a:lnTo>
                    <a:lnTo>
                      <a:pt x="203" y="74"/>
                    </a:lnTo>
                    <a:lnTo>
                      <a:pt x="216" y="76"/>
                    </a:lnTo>
                    <a:lnTo>
                      <a:pt x="228" y="78"/>
                    </a:lnTo>
                    <a:lnTo>
                      <a:pt x="241" y="80"/>
                    </a:lnTo>
                    <a:lnTo>
                      <a:pt x="254" y="81"/>
                    </a:lnTo>
                    <a:lnTo>
                      <a:pt x="266" y="83"/>
                    </a:lnTo>
                    <a:lnTo>
                      <a:pt x="279" y="85"/>
                    </a:lnTo>
                    <a:lnTo>
                      <a:pt x="291" y="87"/>
                    </a:lnTo>
                    <a:lnTo>
                      <a:pt x="304" y="89"/>
                    </a:lnTo>
                    <a:lnTo>
                      <a:pt x="318" y="91"/>
                    </a:lnTo>
                    <a:lnTo>
                      <a:pt x="332" y="93"/>
                    </a:lnTo>
                    <a:lnTo>
                      <a:pt x="347" y="96"/>
                    </a:lnTo>
                    <a:lnTo>
                      <a:pt x="361" y="98"/>
                    </a:lnTo>
                    <a:lnTo>
                      <a:pt x="375" y="100"/>
                    </a:lnTo>
                    <a:lnTo>
                      <a:pt x="390" y="102"/>
                    </a:lnTo>
                    <a:lnTo>
                      <a:pt x="404" y="105"/>
                    </a:lnTo>
                    <a:lnTo>
                      <a:pt x="419" y="107"/>
                    </a:lnTo>
                    <a:lnTo>
                      <a:pt x="405" y="98"/>
                    </a:lnTo>
                    <a:lnTo>
                      <a:pt x="391" y="89"/>
                    </a:lnTo>
                    <a:lnTo>
                      <a:pt x="377" y="79"/>
                    </a:lnTo>
                    <a:lnTo>
                      <a:pt x="362" y="70"/>
                    </a:lnTo>
                    <a:lnTo>
                      <a:pt x="349" y="60"/>
                    </a:lnTo>
                    <a:lnTo>
                      <a:pt x="334" y="51"/>
                    </a:lnTo>
                    <a:lnTo>
                      <a:pt x="321" y="42"/>
                    </a:lnTo>
                    <a:lnTo>
                      <a:pt x="306" y="32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B266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48" name="Freeform 48"/>
              <p:cNvSpPr>
                <a:spLocks/>
              </p:cNvSpPr>
              <p:nvPr/>
            </p:nvSpPr>
            <p:spPr bwMode="auto">
              <a:xfrm>
                <a:off x="7004" y="1263"/>
                <a:ext cx="88" cy="25"/>
              </a:xfrm>
              <a:custGeom>
                <a:avLst/>
                <a:gdLst/>
                <a:ahLst/>
                <a:cxnLst>
                  <a:cxn ang="0">
                    <a:pos x="237" y="23"/>
                  </a:cxn>
                  <a:cxn ang="0">
                    <a:pos x="219" y="20"/>
                  </a:cxn>
                  <a:cxn ang="0">
                    <a:pos x="201" y="17"/>
                  </a:cxn>
                  <a:cxn ang="0">
                    <a:pos x="184" y="14"/>
                  </a:cxn>
                  <a:cxn ang="0">
                    <a:pos x="166" y="11"/>
                  </a:cxn>
                  <a:cxn ang="0">
                    <a:pos x="147" y="8"/>
                  </a:cxn>
                  <a:cxn ang="0">
                    <a:pos x="129" y="5"/>
                  </a:cxn>
                  <a:cxn ang="0">
                    <a:pos x="111" y="3"/>
                  </a:cxn>
                  <a:cxn ang="0">
                    <a:pos x="94" y="0"/>
                  </a:cxn>
                  <a:cxn ang="0">
                    <a:pos x="82" y="6"/>
                  </a:cxn>
                  <a:cxn ang="0">
                    <a:pos x="71" y="13"/>
                  </a:cxn>
                  <a:cxn ang="0">
                    <a:pos x="58" y="20"/>
                  </a:cxn>
                  <a:cxn ang="0">
                    <a:pos x="47" y="26"/>
                  </a:cxn>
                  <a:cxn ang="0">
                    <a:pos x="35" y="33"/>
                  </a:cxn>
                  <a:cxn ang="0">
                    <a:pos x="24" y="39"/>
                  </a:cxn>
                  <a:cxn ang="0">
                    <a:pos x="11" y="47"/>
                  </a:cxn>
                  <a:cxn ang="0">
                    <a:pos x="0" y="53"/>
                  </a:cxn>
                  <a:cxn ang="0">
                    <a:pos x="12" y="54"/>
                  </a:cxn>
                  <a:cxn ang="0">
                    <a:pos x="24" y="54"/>
                  </a:cxn>
                  <a:cxn ang="0">
                    <a:pos x="36" y="55"/>
                  </a:cxn>
                  <a:cxn ang="0">
                    <a:pos x="49" y="56"/>
                  </a:cxn>
                  <a:cxn ang="0">
                    <a:pos x="60" y="57"/>
                  </a:cxn>
                  <a:cxn ang="0">
                    <a:pos x="73" y="57"/>
                  </a:cxn>
                  <a:cxn ang="0">
                    <a:pos x="84" y="58"/>
                  </a:cxn>
                  <a:cxn ang="0">
                    <a:pos x="97" y="59"/>
                  </a:cxn>
                  <a:cxn ang="0">
                    <a:pos x="114" y="61"/>
                  </a:cxn>
                  <a:cxn ang="0">
                    <a:pos x="130" y="64"/>
                  </a:cxn>
                  <a:cxn ang="0">
                    <a:pos x="148" y="67"/>
                  </a:cxn>
                  <a:cxn ang="0">
                    <a:pos x="165" y="69"/>
                  </a:cxn>
                  <a:cxn ang="0">
                    <a:pos x="181" y="71"/>
                  </a:cxn>
                  <a:cxn ang="0">
                    <a:pos x="199" y="73"/>
                  </a:cxn>
                  <a:cxn ang="0">
                    <a:pos x="216" y="76"/>
                  </a:cxn>
                  <a:cxn ang="0">
                    <a:pos x="233" y="78"/>
                  </a:cxn>
                  <a:cxn ang="0">
                    <a:pos x="247" y="81"/>
                  </a:cxn>
                  <a:cxn ang="0">
                    <a:pos x="262" y="83"/>
                  </a:cxn>
                  <a:cxn ang="0">
                    <a:pos x="277" y="87"/>
                  </a:cxn>
                  <a:cxn ang="0">
                    <a:pos x="292" y="89"/>
                  </a:cxn>
                  <a:cxn ang="0">
                    <a:pos x="307" y="91"/>
                  </a:cxn>
                  <a:cxn ang="0">
                    <a:pos x="322" y="93"/>
                  </a:cxn>
                  <a:cxn ang="0">
                    <a:pos x="336" y="96"/>
                  </a:cxn>
                  <a:cxn ang="0">
                    <a:pos x="351" y="98"/>
                  </a:cxn>
                  <a:cxn ang="0">
                    <a:pos x="336" y="89"/>
                  </a:cxn>
                  <a:cxn ang="0">
                    <a:pos x="323" y="79"/>
                  </a:cxn>
                  <a:cxn ang="0">
                    <a:pos x="308" y="70"/>
                  </a:cxn>
                  <a:cxn ang="0">
                    <a:pos x="294" y="60"/>
                  </a:cxn>
                  <a:cxn ang="0">
                    <a:pos x="280" y="51"/>
                  </a:cxn>
                  <a:cxn ang="0">
                    <a:pos x="265" y="42"/>
                  </a:cxn>
                  <a:cxn ang="0">
                    <a:pos x="252" y="32"/>
                  </a:cxn>
                  <a:cxn ang="0">
                    <a:pos x="237" y="23"/>
                  </a:cxn>
                </a:cxnLst>
                <a:rect l="0" t="0" r="r" b="b"/>
                <a:pathLst>
                  <a:path w="351" h="98">
                    <a:moveTo>
                      <a:pt x="237" y="23"/>
                    </a:moveTo>
                    <a:lnTo>
                      <a:pt x="219" y="20"/>
                    </a:lnTo>
                    <a:lnTo>
                      <a:pt x="201" y="17"/>
                    </a:lnTo>
                    <a:lnTo>
                      <a:pt x="184" y="14"/>
                    </a:lnTo>
                    <a:lnTo>
                      <a:pt x="166" y="11"/>
                    </a:lnTo>
                    <a:lnTo>
                      <a:pt x="147" y="8"/>
                    </a:lnTo>
                    <a:lnTo>
                      <a:pt x="129" y="5"/>
                    </a:lnTo>
                    <a:lnTo>
                      <a:pt x="111" y="3"/>
                    </a:lnTo>
                    <a:lnTo>
                      <a:pt x="94" y="0"/>
                    </a:lnTo>
                    <a:lnTo>
                      <a:pt x="82" y="6"/>
                    </a:lnTo>
                    <a:lnTo>
                      <a:pt x="71" y="13"/>
                    </a:lnTo>
                    <a:lnTo>
                      <a:pt x="58" y="20"/>
                    </a:lnTo>
                    <a:lnTo>
                      <a:pt x="47" y="26"/>
                    </a:lnTo>
                    <a:lnTo>
                      <a:pt x="35" y="33"/>
                    </a:lnTo>
                    <a:lnTo>
                      <a:pt x="24" y="39"/>
                    </a:lnTo>
                    <a:lnTo>
                      <a:pt x="11" y="47"/>
                    </a:lnTo>
                    <a:lnTo>
                      <a:pt x="0" y="53"/>
                    </a:lnTo>
                    <a:lnTo>
                      <a:pt x="12" y="54"/>
                    </a:lnTo>
                    <a:lnTo>
                      <a:pt x="24" y="54"/>
                    </a:lnTo>
                    <a:lnTo>
                      <a:pt x="36" y="55"/>
                    </a:lnTo>
                    <a:lnTo>
                      <a:pt x="49" y="56"/>
                    </a:lnTo>
                    <a:lnTo>
                      <a:pt x="60" y="57"/>
                    </a:lnTo>
                    <a:lnTo>
                      <a:pt x="73" y="57"/>
                    </a:lnTo>
                    <a:lnTo>
                      <a:pt x="84" y="58"/>
                    </a:lnTo>
                    <a:lnTo>
                      <a:pt x="97" y="59"/>
                    </a:lnTo>
                    <a:lnTo>
                      <a:pt x="114" y="61"/>
                    </a:lnTo>
                    <a:lnTo>
                      <a:pt x="130" y="64"/>
                    </a:lnTo>
                    <a:lnTo>
                      <a:pt x="148" y="67"/>
                    </a:lnTo>
                    <a:lnTo>
                      <a:pt x="165" y="69"/>
                    </a:lnTo>
                    <a:lnTo>
                      <a:pt x="181" y="71"/>
                    </a:lnTo>
                    <a:lnTo>
                      <a:pt x="199" y="73"/>
                    </a:lnTo>
                    <a:lnTo>
                      <a:pt x="216" y="76"/>
                    </a:lnTo>
                    <a:lnTo>
                      <a:pt x="233" y="78"/>
                    </a:lnTo>
                    <a:lnTo>
                      <a:pt x="247" y="81"/>
                    </a:lnTo>
                    <a:lnTo>
                      <a:pt x="262" y="83"/>
                    </a:lnTo>
                    <a:lnTo>
                      <a:pt x="277" y="87"/>
                    </a:lnTo>
                    <a:lnTo>
                      <a:pt x="292" y="89"/>
                    </a:lnTo>
                    <a:lnTo>
                      <a:pt x="307" y="91"/>
                    </a:lnTo>
                    <a:lnTo>
                      <a:pt x="322" y="93"/>
                    </a:lnTo>
                    <a:lnTo>
                      <a:pt x="336" y="96"/>
                    </a:lnTo>
                    <a:lnTo>
                      <a:pt x="351" y="98"/>
                    </a:lnTo>
                    <a:lnTo>
                      <a:pt x="336" y="89"/>
                    </a:lnTo>
                    <a:lnTo>
                      <a:pt x="323" y="79"/>
                    </a:lnTo>
                    <a:lnTo>
                      <a:pt x="308" y="70"/>
                    </a:lnTo>
                    <a:lnTo>
                      <a:pt x="294" y="60"/>
                    </a:lnTo>
                    <a:lnTo>
                      <a:pt x="280" y="51"/>
                    </a:lnTo>
                    <a:lnTo>
                      <a:pt x="265" y="42"/>
                    </a:lnTo>
                    <a:lnTo>
                      <a:pt x="252" y="32"/>
                    </a:lnTo>
                    <a:lnTo>
                      <a:pt x="237" y="23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B56802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49" name="Freeform 49"/>
              <p:cNvSpPr>
                <a:spLocks/>
              </p:cNvSpPr>
              <p:nvPr/>
            </p:nvSpPr>
            <p:spPr bwMode="auto">
              <a:xfrm>
                <a:off x="7004" y="1263"/>
                <a:ext cx="71" cy="22"/>
              </a:xfrm>
              <a:custGeom>
                <a:avLst/>
                <a:gdLst/>
                <a:ahLst/>
                <a:cxnLst>
                  <a:cxn ang="0">
                    <a:pos x="169" y="13"/>
                  </a:cxn>
                  <a:cxn ang="0">
                    <a:pos x="94" y="0"/>
                  </a:cxn>
                  <a:cxn ang="0">
                    <a:pos x="0" y="53"/>
                  </a:cxn>
                  <a:cxn ang="0">
                    <a:pos x="92" y="57"/>
                  </a:cxn>
                  <a:cxn ang="0">
                    <a:pos x="164" y="68"/>
                  </a:cxn>
                  <a:cxn ang="0">
                    <a:pos x="284" y="89"/>
                  </a:cxn>
                  <a:cxn ang="0">
                    <a:pos x="169" y="13"/>
                  </a:cxn>
                </a:cxnLst>
                <a:rect l="0" t="0" r="r" b="b"/>
                <a:pathLst>
                  <a:path w="284" h="89">
                    <a:moveTo>
                      <a:pt x="169" y="13"/>
                    </a:moveTo>
                    <a:lnTo>
                      <a:pt x="94" y="0"/>
                    </a:lnTo>
                    <a:lnTo>
                      <a:pt x="0" y="53"/>
                    </a:lnTo>
                    <a:lnTo>
                      <a:pt x="92" y="57"/>
                    </a:lnTo>
                    <a:lnTo>
                      <a:pt x="164" y="68"/>
                    </a:lnTo>
                    <a:lnTo>
                      <a:pt x="284" y="89"/>
                    </a:lnTo>
                    <a:lnTo>
                      <a:pt x="169" y="13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B76B05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50" name="Freeform 50"/>
              <p:cNvSpPr>
                <a:spLocks/>
              </p:cNvSpPr>
              <p:nvPr/>
            </p:nvSpPr>
            <p:spPr bwMode="auto">
              <a:xfrm>
                <a:off x="7284" y="1072"/>
                <a:ext cx="46" cy="246"/>
              </a:xfrm>
              <a:custGeom>
                <a:avLst/>
                <a:gdLst/>
                <a:ahLst/>
                <a:cxnLst>
                  <a:cxn ang="0">
                    <a:pos x="0" y="893"/>
                  </a:cxn>
                  <a:cxn ang="0">
                    <a:pos x="87" y="54"/>
                  </a:cxn>
                  <a:cxn ang="0">
                    <a:pos x="185" y="0"/>
                  </a:cxn>
                  <a:cxn ang="0">
                    <a:pos x="179" y="126"/>
                  </a:cxn>
                  <a:cxn ang="0">
                    <a:pos x="170" y="258"/>
                  </a:cxn>
                  <a:cxn ang="0">
                    <a:pos x="158" y="393"/>
                  </a:cxn>
                  <a:cxn ang="0">
                    <a:pos x="146" y="527"/>
                  </a:cxn>
                  <a:cxn ang="0">
                    <a:pos x="131" y="657"/>
                  </a:cxn>
                  <a:cxn ang="0">
                    <a:pos x="116" y="778"/>
                  </a:cxn>
                  <a:cxn ang="0">
                    <a:pos x="102" y="887"/>
                  </a:cxn>
                  <a:cxn ang="0">
                    <a:pos x="87" y="981"/>
                  </a:cxn>
                  <a:cxn ang="0">
                    <a:pos x="0" y="893"/>
                  </a:cxn>
                </a:cxnLst>
                <a:rect l="0" t="0" r="r" b="b"/>
                <a:pathLst>
                  <a:path w="185" h="981">
                    <a:moveTo>
                      <a:pt x="0" y="893"/>
                    </a:moveTo>
                    <a:lnTo>
                      <a:pt x="87" y="54"/>
                    </a:lnTo>
                    <a:lnTo>
                      <a:pt x="185" y="0"/>
                    </a:lnTo>
                    <a:lnTo>
                      <a:pt x="179" y="126"/>
                    </a:lnTo>
                    <a:lnTo>
                      <a:pt x="170" y="258"/>
                    </a:lnTo>
                    <a:lnTo>
                      <a:pt x="158" y="393"/>
                    </a:lnTo>
                    <a:lnTo>
                      <a:pt x="146" y="527"/>
                    </a:lnTo>
                    <a:lnTo>
                      <a:pt x="131" y="657"/>
                    </a:lnTo>
                    <a:lnTo>
                      <a:pt x="116" y="778"/>
                    </a:lnTo>
                    <a:lnTo>
                      <a:pt x="102" y="887"/>
                    </a:lnTo>
                    <a:lnTo>
                      <a:pt x="87" y="981"/>
                    </a:lnTo>
                    <a:lnTo>
                      <a:pt x="0" y="893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51" name="Freeform 51"/>
              <p:cNvSpPr>
                <a:spLocks/>
              </p:cNvSpPr>
              <p:nvPr/>
            </p:nvSpPr>
            <p:spPr bwMode="auto">
              <a:xfrm>
                <a:off x="7284" y="1086"/>
                <a:ext cx="45" cy="232"/>
              </a:xfrm>
              <a:custGeom>
                <a:avLst/>
                <a:gdLst/>
                <a:ahLst/>
                <a:cxnLst>
                  <a:cxn ang="0">
                    <a:pos x="0" y="836"/>
                  </a:cxn>
                  <a:cxn ang="0">
                    <a:pos x="11" y="739"/>
                  </a:cxn>
                  <a:cxn ang="0">
                    <a:pos x="21" y="641"/>
                  </a:cxn>
                  <a:cxn ang="0">
                    <a:pos x="31" y="543"/>
                  </a:cxn>
                  <a:cxn ang="0">
                    <a:pos x="41" y="445"/>
                  </a:cxn>
                  <a:cxn ang="0">
                    <a:pos x="52" y="348"/>
                  </a:cxn>
                  <a:cxn ang="0">
                    <a:pos x="62" y="250"/>
                  </a:cxn>
                  <a:cxn ang="0">
                    <a:pos x="71" y="152"/>
                  </a:cxn>
                  <a:cxn ang="0">
                    <a:pos x="82" y="54"/>
                  </a:cxn>
                  <a:cxn ang="0">
                    <a:pos x="94" y="47"/>
                  </a:cxn>
                  <a:cxn ang="0">
                    <a:pos x="106" y="41"/>
                  </a:cxn>
                  <a:cxn ang="0">
                    <a:pos x="119" y="33"/>
                  </a:cxn>
                  <a:cxn ang="0">
                    <a:pos x="131" y="27"/>
                  </a:cxn>
                  <a:cxn ang="0">
                    <a:pos x="143" y="20"/>
                  </a:cxn>
                  <a:cxn ang="0">
                    <a:pos x="155" y="14"/>
                  </a:cxn>
                  <a:cxn ang="0">
                    <a:pos x="167" y="6"/>
                  </a:cxn>
                  <a:cxn ang="0">
                    <a:pos x="179" y="0"/>
                  </a:cxn>
                  <a:cxn ang="0">
                    <a:pos x="173" y="123"/>
                  </a:cxn>
                  <a:cxn ang="0">
                    <a:pos x="163" y="249"/>
                  </a:cxn>
                  <a:cxn ang="0">
                    <a:pos x="153" y="375"/>
                  </a:cxn>
                  <a:cxn ang="0">
                    <a:pos x="142" y="498"/>
                  </a:cxn>
                  <a:cxn ang="0">
                    <a:pos x="129" y="618"/>
                  </a:cxn>
                  <a:cxn ang="0">
                    <a:pos x="115" y="730"/>
                  </a:cxn>
                  <a:cxn ang="0">
                    <a:pos x="102" y="833"/>
                  </a:cxn>
                  <a:cxn ang="0">
                    <a:pos x="87" y="924"/>
                  </a:cxn>
                  <a:cxn ang="0">
                    <a:pos x="77" y="913"/>
                  </a:cxn>
                  <a:cxn ang="0">
                    <a:pos x="65" y="902"/>
                  </a:cxn>
                  <a:cxn ang="0">
                    <a:pos x="55" y="891"/>
                  </a:cxn>
                  <a:cxn ang="0">
                    <a:pos x="43" y="880"/>
                  </a:cxn>
                  <a:cxn ang="0">
                    <a:pos x="33" y="869"/>
                  </a:cxn>
                  <a:cxn ang="0">
                    <a:pos x="21" y="858"/>
                  </a:cxn>
                  <a:cxn ang="0">
                    <a:pos x="11" y="847"/>
                  </a:cxn>
                  <a:cxn ang="0">
                    <a:pos x="0" y="836"/>
                  </a:cxn>
                </a:cxnLst>
                <a:rect l="0" t="0" r="r" b="b"/>
                <a:pathLst>
                  <a:path w="179" h="924">
                    <a:moveTo>
                      <a:pt x="0" y="836"/>
                    </a:moveTo>
                    <a:lnTo>
                      <a:pt x="11" y="739"/>
                    </a:lnTo>
                    <a:lnTo>
                      <a:pt x="21" y="641"/>
                    </a:lnTo>
                    <a:lnTo>
                      <a:pt x="31" y="543"/>
                    </a:lnTo>
                    <a:lnTo>
                      <a:pt x="41" y="445"/>
                    </a:lnTo>
                    <a:lnTo>
                      <a:pt x="52" y="348"/>
                    </a:lnTo>
                    <a:lnTo>
                      <a:pt x="62" y="250"/>
                    </a:lnTo>
                    <a:lnTo>
                      <a:pt x="71" y="152"/>
                    </a:lnTo>
                    <a:lnTo>
                      <a:pt x="82" y="54"/>
                    </a:lnTo>
                    <a:lnTo>
                      <a:pt x="94" y="47"/>
                    </a:lnTo>
                    <a:lnTo>
                      <a:pt x="106" y="41"/>
                    </a:lnTo>
                    <a:lnTo>
                      <a:pt x="119" y="33"/>
                    </a:lnTo>
                    <a:lnTo>
                      <a:pt x="131" y="27"/>
                    </a:lnTo>
                    <a:lnTo>
                      <a:pt x="143" y="20"/>
                    </a:lnTo>
                    <a:lnTo>
                      <a:pt x="155" y="14"/>
                    </a:lnTo>
                    <a:lnTo>
                      <a:pt x="167" y="6"/>
                    </a:lnTo>
                    <a:lnTo>
                      <a:pt x="179" y="0"/>
                    </a:lnTo>
                    <a:lnTo>
                      <a:pt x="173" y="123"/>
                    </a:lnTo>
                    <a:lnTo>
                      <a:pt x="163" y="249"/>
                    </a:lnTo>
                    <a:lnTo>
                      <a:pt x="153" y="375"/>
                    </a:lnTo>
                    <a:lnTo>
                      <a:pt x="142" y="498"/>
                    </a:lnTo>
                    <a:lnTo>
                      <a:pt x="129" y="618"/>
                    </a:lnTo>
                    <a:lnTo>
                      <a:pt x="115" y="730"/>
                    </a:lnTo>
                    <a:lnTo>
                      <a:pt x="102" y="833"/>
                    </a:lnTo>
                    <a:lnTo>
                      <a:pt x="87" y="924"/>
                    </a:lnTo>
                    <a:lnTo>
                      <a:pt x="77" y="913"/>
                    </a:lnTo>
                    <a:lnTo>
                      <a:pt x="65" y="902"/>
                    </a:lnTo>
                    <a:lnTo>
                      <a:pt x="55" y="891"/>
                    </a:lnTo>
                    <a:lnTo>
                      <a:pt x="43" y="880"/>
                    </a:lnTo>
                    <a:lnTo>
                      <a:pt x="33" y="869"/>
                    </a:lnTo>
                    <a:lnTo>
                      <a:pt x="21" y="858"/>
                    </a:lnTo>
                    <a:lnTo>
                      <a:pt x="11" y="847"/>
                    </a:lnTo>
                    <a:lnTo>
                      <a:pt x="0" y="836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E47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52" name="Freeform 52"/>
              <p:cNvSpPr>
                <a:spLocks/>
              </p:cNvSpPr>
              <p:nvPr/>
            </p:nvSpPr>
            <p:spPr bwMode="auto">
              <a:xfrm>
                <a:off x="7284" y="1101"/>
                <a:ext cx="43" cy="217"/>
              </a:xfrm>
              <a:custGeom>
                <a:avLst/>
                <a:gdLst/>
                <a:ahLst/>
                <a:cxnLst>
                  <a:cxn ang="0">
                    <a:pos x="0" y="779"/>
                  </a:cxn>
                  <a:cxn ang="0">
                    <a:pos x="10" y="688"/>
                  </a:cxn>
                  <a:cxn ang="0">
                    <a:pos x="19" y="598"/>
                  </a:cxn>
                  <a:cxn ang="0">
                    <a:pos x="29" y="507"/>
                  </a:cxn>
                  <a:cxn ang="0">
                    <a:pos x="38" y="416"/>
                  </a:cxn>
                  <a:cxn ang="0">
                    <a:pos x="47" y="325"/>
                  </a:cxn>
                  <a:cxn ang="0">
                    <a:pos x="57" y="234"/>
                  </a:cxn>
                  <a:cxn ang="0">
                    <a:pos x="67" y="144"/>
                  </a:cxn>
                  <a:cxn ang="0">
                    <a:pos x="77" y="53"/>
                  </a:cxn>
                  <a:cxn ang="0">
                    <a:pos x="89" y="47"/>
                  </a:cxn>
                  <a:cxn ang="0">
                    <a:pos x="101" y="39"/>
                  </a:cxn>
                  <a:cxn ang="0">
                    <a:pos x="113" y="33"/>
                  </a:cxn>
                  <a:cxn ang="0">
                    <a:pos x="126" y="27"/>
                  </a:cxn>
                  <a:cxn ang="0">
                    <a:pos x="137" y="19"/>
                  </a:cxn>
                  <a:cxn ang="0">
                    <a:pos x="150" y="13"/>
                  </a:cxn>
                  <a:cxn ang="0">
                    <a:pos x="161" y="7"/>
                  </a:cxn>
                  <a:cxn ang="0">
                    <a:pos x="174" y="0"/>
                  </a:cxn>
                  <a:cxn ang="0">
                    <a:pos x="167" y="121"/>
                  </a:cxn>
                  <a:cxn ang="0">
                    <a:pos x="157" y="240"/>
                  </a:cxn>
                  <a:cxn ang="0">
                    <a:pos x="148" y="358"/>
                  </a:cxn>
                  <a:cxn ang="0">
                    <a:pos x="137" y="471"/>
                  </a:cxn>
                  <a:cxn ang="0">
                    <a:pos x="126" y="579"/>
                  </a:cxn>
                  <a:cxn ang="0">
                    <a:pos x="113" y="682"/>
                  </a:cxn>
                  <a:cxn ang="0">
                    <a:pos x="101" y="778"/>
                  </a:cxn>
                  <a:cxn ang="0">
                    <a:pos x="87" y="867"/>
                  </a:cxn>
                  <a:cxn ang="0">
                    <a:pos x="77" y="856"/>
                  </a:cxn>
                  <a:cxn ang="0">
                    <a:pos x="65" y="845"/>
                  </a:cxn>
                  <a:cxn ang="0">
                    <a:pos x="55" y="834"/>
                  </a:cxn>
                  <a:cxn ang="0">
                    <a:pos x="43" y="823"/>
                  </a:cxn>
                  <a:cxn ang="0">
                    <a:pos x="33" y="812"/>
                  </a:cxn>
                  <a:cxn ang="0">
                    <a:pos x="21" y="801"/>
                  </a:cxn>
                  <a:cxn ang="0">
                    <a:pos x="11" y="790"/>
                  </a:cxn>
                  <a:cxn ang="0">
                    <a:pos x="0" y="779"/>
                  </a:cxn>
                </a:cxnLst>
                <a:rect l="0" t="0" r="r" b="b"/>
                <a:pathLst>
                  <a:path w="174" h="867">
                    <a:moveTo>
                      <a:pt x="0" y="779"/>
                    </a:moveTo>
                    <a:lnTo>
                      <a:pt x="10" y="688"/>
                    </a:lnTo>
                    <a:lnTo>
                      <a:pt x="19" y="598"/>
                    </a:lnTo>
                    <a:lnTo>
                      <a:pt x="29" y="507"/>
                    </a:lnTo>
                    <a:lnTo>
                      <a:pt x="38" y="416"/>
                    </a:lnTo>
                    <a:lnTo>
                      <a:pt x="47" y="325"/>
                    </a:lnTo>
                    <a:lnTo>
                      <a:pt x="57" y="234"/>
                    </a:lnTo>
                    <a:lnTo>
                      <a:pt x="67" y="144"/>
                    </a:lnTo>
                    <a:lnTo>
                      <a:pt x="77" y="53"/>
                    </a:lnTo>
                    <a:lnTo>
                      <a:pt x="89" y="47"/>
                    </a:lnTo>
                    <a:lnTo>
                      <a:pt x="101" y="39"/>
                    </a:lnTo>
                    <a:lnTo>
                      <a:pt x="113" y="33"/>
                    </a:lnTo>
                    <a:lnTo>
                      <a:pt x="126" y="27"/>
                    </a:lnTo>
                    <a:lnTo>
                      <a:pt x="137" y="19"/>
                    </a:lnTo>
                    <a:lnTo>
                      <a:pt x="150" y="13"/>
                    </a:lnTo>
                    <a:lnTo>
                      <a:pt x="161" y="7"/>
                    </a:lnTo>
                    <a:lnTo>
                      <a:pt x="174" y="0"/>
                    </a:lnTo>
                    <a:lnTo>
                      <a:pt x="167" y="121"/>
                    </a:lnTo>
                    <a:lnTo>
                      <a:pt x="157" y="240"/>
                    </a:lnTo>
                    <a:lnTo>
                      <a:pt x="148" y="358"/>
                    </a:lnTo>
                    <a:lnTo>
                      <a:pt x="137" y="471"/>
                    </a:lnTo>
                    <a:lnTo>
                      <a:pt x="126" y="579"/>
                    </a:lnTo>
                    <a:lnTo>
                      <a:pt x="113" y="682"/>
                    </a:lnTo>
                    <a:lnTo>
                      <a:pt x="101" y="778"/>
                    </a:lnTo>
                    <a:lnTo>
                      <a:pt x="87" y="867"/>
                    </a:lnTo>
                    <a:lnTo>
                      <a:pt x="77" y="856"/>
                    </a:lnTo>
                    <a:lnTo>
                      <a:pt x="65" y="845"/>
                    </a:lnTo>
                    <a:lnTo>
                      <a:pt x="55" y="834"/>
                    </a:lnTo>
                    <a:lnTo>
                      <a:pt x="43" y="823"/>
                    </a:lnTo>
                    <a:lnTo>
                      <a:pt x="33" y="812"/>
                    </a:lnTo>
                    <a:lnTo>
                      <a:pt x="21" y="801"/>
                    </a:lnTo>
                    <a:lnTo>
                      <a:pt x="11" y="790"/>
                    </a:lnTo>
                    <a:lnTo>
                      <a:pt x="0" y="779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9149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53" name="Freeform 53"/>
              <p:cNvSpPr>
                <a:spLocks/>
              </p:cNvSpPr>
              <p:nvPr/>
            </p:nvSpPr>
            <p:spPr bwMode="auto">
              <a:xfrm>
                <a:off x="7284" y="1115"/>
                <a:ext cx="42" cy="203"/>
              </a:xfrm>
              <a:custGeom>
                <a:avLst/>
                <a:gdLst/>
                <a:ahLst/>
                <a:cxnLst>
                  <a:cxn ang="0">
                    <a:pos x="0" y="722"/>
                  </a:cxn>
                  <a:cxn ang="0">
                    <a:pos x="9" y="639"/>
                  </a:cxn>
                  <a:cxn ang="0">
                    <a:pos x="18" y="555"/>
                  </a:cxn>
                  <a:cxn ang="0">
                    <a:pos x="27" y="471"/>
                  </a:cxn>
                  <a:cxn ang="0">
                    <a:pos x="36" y="387"/>
                  </a:cxn>
                  <a:cxn ang="0">
                    <a:pos x="44" y="304"/>
                  </a:cxn>
                  <a:cxn ang="0">
                    <a:pos x="54" y="219"/>
                  </a:cxn>
                  <a:cxn ang="0">
                    <a:pos x="62" y="135"/>
                  </a:cxn>
                  <a:cxn ang="0">
                    <a:pos x="71" y="51"/>
                  </a:cxn>
                  <a:cxn ang="0">
                    <a:pos x="84" y="45"/>
                  </a:cxn>
                  <a:cxn ang="0">
                    <a:pos x="96" y="39"/>
                  </a:cxn>
                  <a:cxn ang="0">
                    <a:pos x="108" y="32"/>
                  </a:cxn>
                  <a:cxn ang="0">
                    <a:pos x="121" y="25"/>
                  </a:cxn>
                  <a:cxn ang="0">
                    <a:pos x="132" y="19"/>
                  </a:cxn>
                  <a:cxn ang="0">
                    <a:pos x="145" y="13"/>
                  </a:cxn>
                  <a:cxn ang="0">
                    <a:pos x="156" y="6"/>
                  </a:cxn>
                  <a:cxn ang="0">
                    <a:pos x="169" y="0"/>
                  </a:cxn>
                  <a:cxn ang="0">
                    <a:pos x="160" y="118"/>
                  </a:cxn>
                  <a:cxn ang="0">
                    <a:pos x="152" y="231"/>
                  </a:cxn>
                  <a:cxn ang="0">
                    <a:pos x="143" y="339"/>
                  </a:cxn>
                  <a:cxn ang="0">
                    <a:pos x="133" y="442"/>
                  </a:cxn>
                  <a:cxn ang="0">
                    <a:pos x="124" y="540"/>
                  </a:cxn>
                  <a:cxn ang="0">
                    <a:pos x="112" y="633"/>
                  </a:cxn>
                  <a:cxn ang="0">
                    <a:pos x="101" y="724"/>
                  </a:cxn>
                  <a:cxn ang="0">
                    <a:pos x="87" y="810"/>
                  </a:cxn>
                  <a:cxn ang="0">
                    <a:pos x="77" y="799"/>
                  </a:cxn>
                  <a:cxn ang="0">
                    <a:pos x="65" y="788"/>
                  </a:cxn>
                  <a:cxn ang="0">
                    <a:pos x="55" y="777"/>
                  </a:cxn>
                  <a:cxn ang="0">
                    <a:pos x="43" y="766"/>
                  </a:cxn>
                  <a:cxn ang="0">
                    <a:pos x="33" y="755"/>
                  </a:cxn>
                  <a:cxn ang="0">
                    <a:pos x="21" y="744"/>
                  </a:cxn>
                  <a:cxn ang="0">
                    <a:pos x="11" y="733"/>
                  </a:cxn>
                  <a:cxn ang="0">
                    <a:pos x="0" y="722"/>
                  </a:cxn>
                </a:cxnLst>
                <a:rect l="0" t="0" r="r" b="b"/>
                <a:pathLst>
                  <a:path w="169" h="810">
                    <a:moveTo>
                      <a:pt x="0" y="722"/>
                    </a:moveTo>
                    <a:lnTo>
                      <a:pt x="9" y="639"/>
                    </a:lnTo>
                    <a:lnTo>
                      <a:pt x="18" y="555"/>
                    </a:lnTo>
                    <a:lnTo>
                      <a:pt x="27" y="471"/>
                    </a:lnTo>
                    <a:lnTo>
                      <a:pt x="36" y="387"/>
                    </a:lnTo>
                    <a:lnTo>
                      <a:pt x="44" y="304"/>
                    </a:lnTo>
                    <a:lnTo>
                      <a:pt x="54" y="219"/>
                    </a:lnTo>
                    <a:lnTo>
                      <a:pt x="62" y="135"/>
                    </a:lnTo>
                    <a:lnTo>
                      <a:pt x="71" y="51"/>
                    </a:lnTo>
                    <a:lnTo>
                      <a:pt x="84" y="45"/>
                    </a:lnTo>
                    <a:lnTo>
                      <a:pt x="96" y="39"/>
                    </a:lnTo>
                    <a:lnTo>
                      <a:pt x="108" y="32"/>
                    </a:lnTo>
                    <a:lnTo>
                      <a:pt x="121" y="25"/>
                    </a:lnTo>
                    <a:lnTo>
                      <a:pt x="132" y="19"/>
                    </a:lnTo>
                    <a:lnTo>
                      <a:pt x="145" y="13"/>
                    </a:lnTo>
                    <a:lnTo>
                      <a:pt x="156" y="6"/>
                    </a:lnTo>
                    <a:lnTo>
                      <a:pt x="169" y="0"/>
                    </a:lnTo>
                    <a:lnTo>
                      <a:pt x="160" y="118"/>
                    </a:lnTo>
                    <a:lnTo>
                      <a:pt x="152" y="231"/>
                    </a:lnTo>
                    <a:lnTo>
                      <a:pt x="143" y="339"/>
                    </a:lnTo>
                    <a:lnTo>
                      <a:pt x="133" y="442"/>
                    </a:lnTo>
                    <a:lnTo>
                      <a:pt x="124" y="540"/>
                    </a:lnTo>
                    <a:lnTo>
                      <a:pt x="112" y="633"/>
                    </a:lnTo>
                    <a:lnTo>
                      <a:pt x="101" y="724"/>
                    </a:lnTo>
                    <a:lnTo>
                      <a:pt x="87" y="810"/>
                    </a:lnTo>
                    <a:lnTo>
                      <a:pt x="77" y="799"/>
                    </a:lnTo>
                    <a:lnTo>
                      <a:pt x="65" y="788"/>
                    </a:lnTo>
                    <a:lnTo>
                      <a:pt x="55" y="777"/>
                    </a:lnTo>
                    <a:lnTo>
                      <a:pt x="43" y="766"/>
                    </a:lnTo>
                    <a:lnTo>
                      <a:pt x="33" y="755"/>
                    </a:lnTo>
                    <a:lnTo>
                      <a:pt x="21" y="744"/>
                    </a:lnTo>
                    <a:lnTo>
                      <a:pt x="11" y="733"/>
                    </a:lnTo>
                    <a:lnTo>
                      <a:pt x="0" y="722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964F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54" name="Freeform 54"/>
              <p:cNvSpPr>
                <a:spLocks/>
              </p:cNvSpPr>
              <p:nvPr/>
            </p:nvSpPr>
            <p:spPr bwMode="auto">
              <a:xfrm>
                <a:off x="7284" y="1129"/>
                <a:ext cx="41" cy="189"/>
              </a:xfrm>
              <a:custGeom>
                <a:avLst/>
                <a:gdLst/>
                <a:ahLst/>
                <a:cxnLst>
                  <a:cxn ang="0">
                    <a:pos x="0" y="664"/>
                  </a:cxn>
                  <a:cxn ang="0">
                    <a:pos x="9" y="587"/>
                  </a:cxn>
                  <a:cxn ang="0">
                    <a:pos x="17" y="511"/>
                  </a:cxn>
                  <a:cxn ang="0">
                    <a:pos x="25" y="433"/>
                  </a:cxn>
                  <a:cxn ang="0">
                    <a:pos x="34" y="357"/>
                  </a:cxn>
                  <a:cxn ang="0">
                    <a:pos x="41" y="279"/>
                  </a:cxn>
                  <a:cxn ang="0">
                    <a:pos x="50" y="203"/>
                  </a:cxn>
                  <a:cxn ang="0">
                    <a:pos x="58" y="125"/>
                  </a:cxn>
                  <a:cxn ang="0">
                    <a:pos x="66" y="49"/>
                  </a:cxn>
                  <a:cxn ang="0">
                    <a:pos x="79" y="43"/>
                  </a:cxn>
                  <a:cxn ang="0">
                    <a:pos x="90" y="36"/>
                  </a:cxn>
                  <a:cxn ang="0">
                    <a:pos x="103" y="30"/>
                  </a:cxn>
                  <a:cxn ang="0">
                    <a:pos x="114" y="24"/>
                  </a:cxn>
                  <a:cxn ang="0">
                    <a:pos x="127" y="18"/>
                  </a:cxn>
                  <a:cxn ang="0">
                    <a:pos x="138" y="12"/>
                  </a:cxn>
                  <a:cxn ang="0">
                    <a:pos x="151" y="6"/>
                  </a:cxn>
                  <a:cxn ang="0">
                    <a:pos x="162" y="0"/>
                  </a:cxn>
                  <a:cxn ang="0">
                    <a:pos x="153" y="116"/>
                  </a:cxn>
                  <a:cxn ang="0">
                    <a:pos x="145" y="222"/>
                  </a:cxn>
                  <a:cxn ang="0">
                    <a:pos x="137" y="320"/>
                  </a:cxn>
                  <a:cxn ang="0">
                    <a:pos x="129" y="412"/>
                  </a:cxn>
                  <a:cxn ang="0">
                    <a:pos x="120" y="500"/>
                  </a:cxn>
                  <a:cxn ang="0">
                    <a:pos x="110" y="585"/>
                  </a:cxn>
                  <a:cxn ang="0">
                    <a:pos x="100" y="669"/>
                  </a:cxn>
                  <a:cxn ang="0">
                    <a:pos x="87" y="752"/>
                  </a:cxn>
                  <a:cxn ang="0">
                    <a:pos x="77" y="741"/>
                  </a:cxn>
                  <a:cxn ang="0">
                    <a:pos x="65" y="730"/>
                  </a:cxn>
                  <a:cxn ang="0">
                    <a:pos x="55" y="719"/>
                  </a:cxn>
                  <a:cxn ang="0">
                    <a:pos x="43" y="708"/>
                  </a:cxn>
                  <a:cxn ang="0">
                    <a:pos x="33" y="697"/>
                  </a:cxn>
                  <a:cxn ang="0">
                    <a:pos x="21" y="686"/>
                  </a:cxn>
                  <a:cxn ang="0">
                    <a:pos x="11" y="675"/>
                  </a:cxn>
                  <a:cxn ang="0">
                    <a:pos x="0" y="664"/>
                  </a:cxn>
                </a:cxnLst>
                <a:rect l="0" t="0" r="r" b="b"/>
                <a:pathLst>
                  <a:path w="162" h="752">
                    <a:moveTo>
                      <a:pt x="0" y="664"/>
                    </a:moveTo>
                    <a:lnTo>
                      <a:pt x="9" y="587"/>
                    </a:lnTo>
                    <a:lnTo>
                      <a:pt x="17" y="511"/>
                    </a:lnTo>
                    <a:lnTo>
                      <a:pt x="25" y="433"/>
                    </a:lnTo>
                    <a:lnTo>
                      <a:pt x="34" y="357"/>
                    </a:lnTo>
                    <a:lnTo>
                      <a:pt x="41" y="279"/>
                    </a:lnTo>
                    <a:lnTo>
                      <a:pt x="50" y="203"/>
                    </a:lnTo>
                    <a:lnTo>
                      <a:pt x="58" y="125"/>
                    </a:lnTo>
                    <a:lnTo>
                      <a:pt x="66" y="49"/>
                    </a:lnTo>
                    <a:lnTo>
                      <a:pt x="79" y="43"/>
                    </a:lnTo>
                    <a:lnTo>
                      <a:pt x="90" y="36"/>
                    </a:lnTo>
                    <a:lnTo>
                      <a:pt x="103" y="30"/>
                    </a:lnTo>
                    <a:lnTo>
                      <a:pt x="114" y="24"/>
                    </a:lnTo>
                    <a:lnTo>
                      <a:pt x="127" y="18"/>
                    </a:lnTo>
                    <a:lnTo>
                      <a:pt x="138" y="12"/>
                    </a:lnTo>
                    <a:lnTo>
                      <a:pt x="151" y="6"/>
                    </a:lnTo>
                    <a:lnTo>
                      <a:pt x="162" y="0"/>
                    </a:lnTo>
                    <a:lnTo>
                      <a:pt x="153" y="116"/>
                    </a:lnTo>
                    <a:lnTo>
                      <a:pt x="145" y="222"/>
                    </a:lnTo>
                    <a:lnTo>
                      <a:pt x="137" y="320"/>
                    </a:lnTo>
                    <a:lnTo>
                      <a:pt x="129" y="412"/>
                    </a:lnTo>
                    <a:lnTo>
                      <a:pt x="120" y="500"/>
                    </a:lnTo>
                    <a:lnTo>
                      <a:pt x="110" y="585"/>
                    </a:lnTo>
                    <a:lnTo>
                      <a:pt x="100" y="669"/>
                    </a:lnTo>
                    <a:lnTo>
                      <a:pt x="87" y="752"/>
                    </a:lnTo>
                    <a:lnTo>
                      <a:pt x="77" y="741"/>
                    </a:lnTo>
                    <a:lnTo>
                      <a:pt x="65" y="730"/>
                    </a:lnTo>
                    <a:lnTo>
                      <a:pt x="55" y="719"/>
                    </a:lnTo>
                    <a:lnTo>
                      <a:pt x="43" y="708"/>
                    </a:lnTo>
                    <a:lnTo>
                      <a:pt x="33" y="697"/>
                    </a:lnTo>
                    <a:lnTo>
                      <a:pt x="21" y="686"/>
                    </a:lnTo>
                    <a:lnTo>
                      <a:pt x="11" y="675"/>
                    </a:lnTo>
                    <a:lnTo>
                      <a:pt x="0" y="664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994F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55" name="Freeform 55"/>
              <p:cNvSpPr>
                <a:spLocks/>
              </p:cNvSpPr>
              <p:nvPr/>
            </p:nvSpPr>
            <p:spPr bwMode="auto">
              <a:xfrm>
                <a:off x="7284" y="1144"/>
                <a:ext cx="39" cy="174"/>
              </a:xfrm>
              <a:custGeom>
                <a:avLst/>
                <a:gdLst/>
                <a:ahLst/>
                <a:cxnLst>
                  <a:cxn ang="0">
                    <a:pos x="0" y="608"/>
                  </a:cxn>
                  <a:cxn ang="0">
                    <a:pos x="8" y="538"/>
                  </a:cxn>
                  <a:cxn ang="0">
                    <a:pos x="15" y="468"/>
                  </a:cxn>
                  <a:cxn ang="0">
                    <a:pos x="23" y="398"/>
                  </a:cxn>
                  <a:cxn ang="0">
                    <a:pos x="31" y="329"/>
                  </a:cxn>
                  <a:cxn ang="0">
                    <a:pos x="38" y="259"/>
                  </a:cxn>
                  <a:cxn ang="0">
                    <a:pos x="46" y="189"/>
                  </a:cxn>
                  <a:cxn ang="0">
                    <a:pos x="54" y="120"/>
                  </a:cxn>
                  <a:cxn ang="0">
                    <a:pos x="61" y="49"/>
                  </a:cxn>
                  <a:cxn ang="0">
                    <a:pos x="74" y="43"/>
                  </a:cxn>
                  <a:cxn ang="0">
                    <a:pos x="85" y="37"/>
                  </a:cxn>
                  <a:cxn ang="0">
                    <a:pos x="98" y="31"/>
                  </a:cxn>
                  <a:cxn ang="0">
                    <a:pos x="109" y="24"/>
                  </a:cxn>
                  <a:cxn ang="0">
                    <a:pos x="121" y="18"/>
                  </a:cxn>
                  <a:cxn ang="0">
                    <a:pos x="133" y="13"/>
                  </a:cxn>
                  <a:cxn ang="0">
                    <a:pos x="145" y="6"/>
                  </a:cxn>
                  <a:cxn ang="0">
                    <a:pos x="157" y="0"/>
                  </a:cxn>
                  <a:cxn ang="0">
                    <a:pos x="147" y="113"/>
                  </a:cxn>
                  <a:cxn ang="0">
                    <a:pos x="139" y="214"/>
                  </a:cxn>
                  <a:cxn ang="0">
                    <a:pos x="131" y="303"/>
                  </a:cxn>
                  <a:cxn ang="0">
                    <a:pos x="125" y="384"/>
                  </a:cxn>
                  <a:cxn ang="0">
                    <a:pos x="117" y="462"/>
                  </a:cxn>
                  <a:cxn ang="0">
                    <a:pos x="109" y="537"/>
                  </a:cxn>
                  <a:cxn ang="0">
                    <a:pos x="99" y="615"/>
                  </a:cxn>
                  <a:cxn ang="0">
                    <a:pos x="87" y="696"/>
                  </a:cxn>
                  <a:cxn ang="0">
                    <a:pos x="77" y="685"/>
                  </a:cxn>
                  <a:cxn ang="0">
                    <a:pos x="65" y="674"/>
                  </a:cxn>
                  <a:cxn ang="0">
                    <a:pos x="55" y="663"/>
                  </a:cxn>
                  <a:cxn ang="0">
                    <a:pos x="43" y="652"/>
                  </a:cxn>
                  <a:cxn ang="0">
                    <a:pos x="33" y="641"/>
                  </a:cxn>
                  <a:cxn ang="0">
                    <a:pos x="21" y="630"/>
                  </a:cxn>
                  <a:cxn ang="0">
                    <a:pos x="11" y="619"/>
                  </a:cxn>
                  <a:cxn ang="0">
                    <a:pos x="0" y="608"/>
                  </a:cxn>
                </a:cxnLst>
                <a:rect l="0" t="0" r="r" b="b"/>
                <a:pathLst>
                  <a:path w="157" h="696">
                    <a:moveTo>
                      <a:pt x="0" y="608"/>
                    </a:moveTo>
                    <a:lnTo>
                      <a:pt x="8" y="538"/>
                    </a:lnTo>
                    <a:lnTo>
                      <a:pt x="15" y="468"/>
                    </a:lnTo>
                    <a:lnTo>
                      <a:pt x="23" y="398"/>
                    </a:lnTo>
                    <a:lnTo>
                      <a:pt x="31" y="329"/>
                    </a:lnTo>
                    <a:lnTo>
                      <a:pt x="38" y="259"/>
                    </a:lnTo>
                    <a:lnTo>
                      <a:pt x="46" y="189"/>
                    </a:lnTo>
                    <a:lnTo>
                      <a:pt x="54" y="120"/>
                    </a:lnTo>
                    <a:lnTo>
                      <a:pt x="61" y="49"/>
                    </a:lnTo>
                    <a:lnTo>
                      <a:pt x="74" y="43"/>
                    </a:lnTo>
                    <a:lnTo>
                      <a:pt x="85" y="37"/>
                    </a:lnTo>
                    <a:lnTo>
                      <a:pt x="98" y="31"/>
                    </a:lnTo>
                    <a:lnTo>
                      <a:pt x="109" y="24"/>
                    </a:lnTo>
                    <a:lnTo>
                      <a:pt x="121" y="18"/>
                    </a:lnTo>
                    <a:lnTo>
                      <a:pt x="133" y="13"/>
                    </a:lnTo>
                    <a:lnTo>
                      <a:pt x="145" y="6"/>
                    </a:lnTo>
                    <a:lnTo>
                      <a:pt x="157" y="0"/>
                    </a:lnTo>
                    <a:lnTo>
                      <a:pt x="147" y="113"/>
                    </a:lnTo>
                    <a:lnTo>
                      <a:pt x="139" y="214"/>
                    </a:lnTo>
                    <a:lnTo>
                      <a:pt x="131" y="303"/>
                    </a:lnTo>
                    <a:lnTo>
                      <a:pt x="125" y="384"/>
                    </a:lnTo>
                    <a:lnTo>
                      <a:pt x="117" y="462"/>
                    </a:lnTo>
                    <a:lnTo>
                      <a:pt x="109" y="537"/>
                    </a:lnTo>
                    <a:lnTo>
                      <a:pt x="99" y="615"/>
                    </a:lnTo>
                    <a:lnTo>
                      <a:pt x="87" y="696"/>
                    </a:lnTo>
                    <a:lnTo>
                      <a:pt x="77" y="685"/>
                    </a:lnTo>
                    <a:lnTo>
                      <a:pt x="65" y="674"/>
                    </a:lnTo>
                    <a:lnTo>
                      <a:pt x="55" y="663"/>
                    </a:lnTo>
                    <a:lnTo>
                      <a:pt x="43" y="652"/>
                    </a:lnTo>
                    <a:lnTo>
                      <a:pt x="33" y="641"/>
                    </a:lnTo>
                    <a:lnTo>
                      <a:pt x="21" y="630"/>
                    </a:lnTo>
                    <a:lnTo>
                      <a:pt x="11" y="619"/>
                    </a:lnTo>
                    <a:lnTo>
                      <a:pt x="0" y="608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9B51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56" name="Freeform 56"/>
              <p:cNvSpPr>
                <a:spLocks/>
              </p:cNvSpPr>
              <p:nvPr/>
            </p:nvSpPr>
            <p:spPr bwMode="auto">
              <a:xfrm>
                <a:off x="7284" y="1158"/>
                <a:ext cx="38" cy="160"/>
              </a:xfrm>
              <a:custGeom>
                <a:avLst/>
                <a:gdLst/>
                <a:ahLst/>
                <a:cxnLst>
                  <a:cxn ang="0">
                    <a:pos x="0" y="550"/>
                  </a:cxn>
                  <a:cxn ang="0">
                    <a:pos x="7" y="488"/>
                  </a:cxn>
                  <a:cxn ang="0">
                    <a:pos x="14" y="425"/>
                  </a:cxn>
                  <a:cxn ang="0">
                    <a:pos x="20" y="362"/>
                  </a:cxn>
                  <a:cxn ang="0">
                    <a:pos x="28" y="298"/>
                  </a:cxn>
                  <a:cxn ang="0">
                    <a:pos x="35" y="235"/>
                  </a:cxn>
                  <a:cxn ang="0">
                    <a:pos x="42" y="173"/>
                  </a:cxn>
                  <a:cxn ang="0">
                    <a:pos x="48" y="110"/>
                  </a:cxn>
                  <a:cxn ang="0">
                    <a:pos x="56" y="47"/>
                  </a:cxn>
                  <a:cxn ang="0">
                    <a:pos x="68" y="41"/>
                  </a:cxn>
                  <a:cxn ang="0">
                    <a:pos x="80" y="35"/>
                  </a:cxn>
                  <a:cxn ang="0">
                    <a:pos x="92" y="29"/>
                  </a:cxn>
                  <a:cxn ang="0">
                    <a:pos x="104" y="23"/>
                  </a:cxn>
                  <a:cxn ang="0">
                    <a:pos x="115" y="16"/>
                  </a:cxn>
                  <a:cxn ang="0">
                    <a:pos x="128" y="11"/>
                  </a:cxn>
                  <a:cxn ang="0">
                    <a:pos x="139" y="5"/>
                  </a:cxn>
                  <a:cxn ang="0">
                    <a:pos x="152" y="0"/>
                  </a:cxn>
                  <a:cxn ang="0">
                    <a:pos x="142" y="111"/>
                  </a:cxn>
                  <a:cxn ang="0">
                    <a:pos x="133" y="204"/>
                  </a:cxn>
                  <a:cxn ang="0">
                    <a:pos x="126" y="285"/>
                  </a:cxn>
                  <a:cxn ang="0">
                    <a:pos x="121" y="356"/>
                  </a:cxn>
                  <a:cxn ang="0">
                    <a:pos x="114" y="423"/>
                  </a:cxn>
                  <a:cxn ang="0">
                    <a:pos x="107" y="489"/>
                  </a:cxn>
                  <a:cxn ang="0">
                    <a:pos x="99" y="559"/>
                  </a:cxn>
                  <a:cxn ang="0">
                    <a:pos x="87" y="638"/>
                  </a:cxn>
                  <a:cxn ang="0">
                    <a:pos x="77" y="627"/>
                  </a:cxn>
                  <a:cxn ang="0">
                    <a:pos x="65" y="616"/>
                  </a:cxn>
                  <a:cxn ang="0">
                    <a:pos x="55" y="605"/>
                  </a:cxn>
                  <a:cxn ang="0">
                    <a:pos x="43" y="594"/>
                  </a:cxn>
                  <a:cxn ang="0">
                    <a:pos x="33" y="583"/>
                  </a:cxn>
                  <a:cxn ang="0">
                    <a:pos x="21" y="572"/>
                  </a:cxn>
                  <a:cxn ang="0">
                    <a:pos x="11" y="561"/>
                  </a:cxn>
                  <a:cxn ang="0">
                    <a:pos x="0" y="550"/>
                  </a:cxn>
                </a:cxnLst>
                <a:rect l="0" t="0" r="r" b="b"/>
                <a:pathLst>
                  <a:path w="152" h="638">
                    <a:moveTo>
                      <a:pt x="0" y="550"/>
                    </a:moveTo>
                    <a:lnTo>
                      <a:pt x="7" y="488"/>
                    </a:lnTo>
                    <a:lnTo>
                      <a:pt x="14" y="425"/>
                    </a:lnTo>
                    <a:lnTo>
                      <a:pt x="20" y="362"/>
                    </a:lnTo>
                    <a:lnTo>
                      <a:pt x="28" y="298"/>
                    </a:lnTo>
                    <a:lnTo>
                      <a:pt x="35" y="235"/>
                    </a:lnTo>
                    <a:lnTo>
                      <a:pt x="42" y="173"/>
                    </a:lnTo>
                    <a:lnTo>
                      <a:pt x="48" y="110"/>
                    </a:lnTo>
                    <a:lnTo>
                      <a:pt x="56" y="47"/>
                    </a:lnTo>
                    <a:lnTo>
                      <a:pt x="68" y="41"/>
                    </a:lnTo>
                    <a:lnTo>
                      <a:pt x="80" y="35"/>
                    </a:lnTo>
                    <a:lnTo>
                      <a:pt x="92" y="29"/>
                    </a:lnTo>
                    <a:lnTo>
                      <a:pt x="104" y="23"/>
                    </a:lnTo>
                    <a:lnTo>
                      <a:pt x="115" y="16"/>
                    </a:lnTo>
                    <a:lnTo>
                      <a:pt x="128" y="11"/>
                    </a:lnTo>
                    <a:lnTo>
                      <a:pt x="139" y="5"/>
                    </a:lnTo>
                    <a:lnTo>
                      <a:pt x="152" y="0"/>
                    </a:lnTo>
                    <a:lnTo>
                      <a:pt x="142" y="111"/>
                    </a:lnTo>
                    <a:lnTo>
                      <a:pt x="133" y="204"/>
                    </a:lnTo>
                    <a:lnTo>
                      <a:pt x="126" y="285"/>
                    </a:lnTo>
                    <a:lnTo>
                      <a:pt x="121" y="356"/>
                    </a:lnTo>
                    <a:lnTo>
                      <a:pt x="114" y="423"/>
                    </a:lnTo>
                    <a:lnTo>
                      <a:pt x="107" y="489"/>
                    </a:lnTo>
                    <a:lnTo>
                      <a:pt x="99" y="559"/>
                    </a:lnTo>
                    <a:lnTo>
                      <a:pt x="87" y="638"/>
                    </a:lnTo>
                    <a:lnTo>
                      <a:pt x="77" y="627"/>
                    </a:lnTo>
                    <a:lnTo>
                      <a:pt x="65" y="616"/>
                    </a:lnTo>
                    <a:lnTo>
                      <a:pt x="55" y="605"/>
                    </a:lnTo>
                    <a:lnTo>
                      <a:pt x="43" y="594"/>
                    </a:lnTo>
                    <a:lnTo>
                      <a:pt x="33" y="583"/>
                    </a:lnTo>
                    <a:lnTo>
                      <a:pt x="21" y="572"/>
                    </a:lnTo>
                    <a:lnTo>
                      <a:pt x="11" y="561"/>
                    </a:lnTo>
                    <a:lnTo>
                      <a:pt x="0" y="55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9E5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57" name="Freeform 57"/>
              <p:cNvSpPr>
                <a:spLocks/>
              </p:cNvSpPr>
              <p:nvPr/>
            </p:nvSpPr>
            <p:spPr bwMode="auto">
              <a:xfrm>
                <a:off x="7284" y="1172"/>
                <a:ext cx="37" cy="146"/>
              </a:xfrm>
              <a:custGeom>
                <a:avLst/>
                <a:gdLst/>
                <a:ahLst/>
                <a:cxnLst>
                  <a:cxn ang="0">
                    <a:pos x="0" y="494"/>
                  </a:cxn>
                  <a:cxn ang="0">
                    <a:pos x="7" y="439"/>
                  </a:cxn>
                  <a:cxn ang="0">
                    <a:pos x="13" y="382"/>
                  </a:cxn>
                  <a:cxn ang="0">
                    <a:pos x="19" y="327"/>
                  </a:cxn>
                  <a:cxn ang="0">
                    <a:pos x="25" y="270"/>
                  </a:cxn>
                  <a:cxn ang="0">
                    <a:pos x="32" y="215"/>
                  </a:cxn>
                  <a:cxn ang="0">
                    <a:pos x="38" y="158"/>
                  </a:cxn>
                  <a:cxn ang="0">
                    <a:pos x="44" y="102"/>
                  </a:cxn>
                  <a:cxn ang="0">
                    <a:pos x="51" y="45"/>
                  </a:cxn>
                  <a:cxn ang="0">
                    <a:pos x="63" y="40"/>
                  </a:cxn>
                  <a:cxn ang="0">
                    <a:pos x="75" y="34"/>
                  </a:cxn>
                  <a:cxn ang="0">
                    <a:pos x="87" y="29"/>
                  </a:cxn>
                  <a:cxn ang="0">
                    <a:pos x="99" y="23"/>
                  </a:cxn>
                  <a:cxn ang="0">
                    <a:pos x="110" y="18"/>
                  </a:cxn>
                  <a:cxn ang="0">
                    <a:pos x="123" y="12"/>
                  </a:cxn>
                  <a:cxn ang="0">
                    <a:pos x="134" y="7"/>
                  </a:cxn>
                  <a:cxn ang="0">
                    <a:pos x="147" y="0"/>
                  </a:cxn>
                  <a:cxn ang="0">
                    <a:pos x="135" y="109"/>
                  </a:cxn>
                  <a:cxn ang="0">
                    <a:pos x="127" y="196"/>
                  </a:cxn>
                  <a:cxn ang="0">
                    <a:pos x="121" y="267"/>
                  </a:cxn>
                  <a:cxn ang="0">
                    <a:pos x="116" y="328"/>
                  </a:cxn>
                  <a:cxn ang="0">
                    <a:pos x="111" y="385"/>
                  </a:cxn>
                  <a:cxn ang="0">
                    <a:pos x="106" y="441"/>
                  </a:cxn>
                  <a:cxn ang="0">
                    <a:pos x="98" y="506"/>
                  </a:cxn>
                  <a:cxn ang="0">
                    <a:pos x="87" y="582"/>
                  </a:cxn>
                  <a:cxn ang="0">
                    <a:pos x="77" y="571"/>
                  </a:cxn>
                  <a:cxn ang="0">
                    <a:pos x="65" y="560"/>
                  </a:cxn>
                  <a:cxn ang="0">
                    <a:pos x="55" y="549"/>
                  </a:cxn>
                  <a:cxn ang="0">
                    <a:pos x="43" y="538"/>
                  </a:cxn>
                  <a:cxn ang="0">
                    <a:pos x="33" y="527"/>
                  </a:cxn>
                  <a:cxn ang="0">
                    <a:pos x="21" y="516"/>
                  </a:cxn>
                  <a:cxn ang="0">
                    <a:pos x="11" y="505"/>
                  </a:cxn>
                  <a:cxn ang="0">
                    <a:pos x="0" y="494"/>
                  </a:cxn>
                </a:cxnLst>
                <a:rect l="0" t="0" r="r" b="b"/>
                <a:pathLst>
                  <a:path w="147" h="582">
                    <a:moveTo>
                      <a:pt x="0" y="494"/>
                    </a:moveTo>
                    <a:lnTo>
                      <a:pt x="7" y="439"/>
                    </a:lnTo>
                    <a:lnTo>
                      <a:pt x="13" y="382"/>
                    </a:lnTo>
                    <a:lnTo>
                      <a:pt x="19" y="327"/>
                    </a:lnTo>
                    <a:lnTo>
                      <a:pt x="25" y="270"/>
                    </a:lnTo>
                    <a:lnTo>
                      <a:pt x="32" y="215"/>
                    </a:lnTo>
                    <a:lnTo>
                      <a:pt x="38" y="158"/>
                    </a:lnTo>
                    <a:lnTo>
                      <a:pt x="44" y="102"/>
                    </a:lnTo>
                    <a:lnTo>
                      <a:pt x="51" y="45"/>
                    </a:lnTo>
                    <a:lnTo>
                      <a:pt x="63" y="40"/>
                    </a:lnTo>
                    <a:lnTo>
                      <a:pt x="75" y="34"/>
                    </a:lnTo>
                    <a:lnTo>
                      <a:pt x="87" y="29"/>
                    </a:lnTo>
                    <a:lnTo>
                      <a:pt x="99" y="23"/>
                    </a:lnTo>
                    <a:lnTo>
                      <a:pt x="110" y="18"/>
                    </a:lnTo>
                    <a:lnTo>
                      <a:pt x="123" y="12"/>
                    </a:lnTo>
                    <a:lnTo>
                      <a:pt x="134" y="7"/>
                    </a:lnTo>
                    <a:lnTo>
                      <a:pt x="147" y="0"/>
                    </a:lnTo>
                    <a:lnTo>
                      <a:pt x="135" y="109"/>
                    </a:lnTo>
                    <a:lnTo>
                      <a:pt x="127" y="196"/>
                    </a:lnTo>
                    <a:lnTo>
                      <a:pt x="121" y="267"/>
                    </a:lnTo>
                    <a:lnTo>
                      <a:pt x="116" y="328"/>
                    </a:lnTo>
                    <a:lnTo>
                      <a:pt x="111" y="385"/>
                    </a:lnTo>
                    <a:lnTo>
                      <a:pt x="106" y="441"/>
                    </a:lnTo>
                    <a:lnTo>
                      <a:pt x="98" y="506"/>
                    </a:lnTo>
                    <a:lnTo>
                      <a:pt x="87" y="582"/>
                    </a:lnTo>
                    <a:lnTo>
                      <a:pt x="77" y="571"/>
                    </a:lnTo>
                    <a:lnTo>
                      <a:pt x="65" y="560"/>
                    </a:lnTo>
                    <a:lnTo>
                      <a:pt x="55" y="549"/>
                    </a:lnTo>
                    <a:lnTo>
                      <a:pt x="43" y="538"/>
                    </a:lnTo>
                    <a:lnTo>
                      <a:pt x="33" y="527"/>
                    </a:lnTo>
                    <a:lnTo>
                      <a:pt x="21" y="516"/>
                    </a:lnTo>
                    <a:lnTo>
                      <a:pt x="11" y="505"/>
                    </a:lnTo>
                    <a:lnTo>
                      <a:pt x="0" y="494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A056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58" name="Freeform 58"/>
              <p:cNvSpPr>
                <a:spLocks/>
              </p:cNvSpPr>
              <p:nvPr/>
            </p:nvSpPr>
            <p:spPr bwMode="auto">
              <a:xfrm>
                <a:off x="7284" y="1186"/>
                <a:ext cx="35" cy="132"/>
              </a:xfrm>
              <a:custGeom>
                <a:avLst/>
                <a:gdLst/>
                <a:ahLst/>
                <a:cxnLst>
                  <a:cxn ang="0">
                    <a:pos x="0" y="436"/>
                  </a:cxn>
                  <a:cxn ang="0">
                    <a:pos x="6" y="387"/>
                  </a:cxn>
                  <a:cxn ang="0">
                    <a:pos x="12" y="338"/>
                  </a:cxn>
                  <a:cxn ang="0">
                    <a:pos x="17" y="289"/>
                  </a:cxn>
                  <a:cxn ang="0">
                    <a:pos x="23" y="240"/>
                  </a:cxn>
                  <a:cxn ang="0">
                    <a:pos x="29" y="191"/>
                  </a:cxn>
                  <a:cxn ang="0">
                    <a:pos x="35" y="142"/>
                  </a:cxn>
                  <a:cxn ang="0">
                    <a:pos x="40" y="93"/>
                  </a:cxn>
                  <a:cxn ang="0">
                    <a:pos x="45" y="44"/>
                  </a:cxn>
                  <a:cxn ang="0">
                    <a:pos x="58" y="39"/>
                  </a:cxn>
                  <a:cxn ang="0">
                    <a:pos x="69" y="32"/>
                  </a:cxn>
                  <a:cxn ang="0">
                    <a:pos x="82" y="27"/>
                  </a:cxn>
                  <a:cxn ang="0">
                    <a:pos x="93" y="22"/>
                  </a:cxn>
                  <a:cxn ang="0">
                    <a:pos x="105" y="17"/>
                  </a:cxn>
                  <a:cxn ang="0">
                    <a:pos x="117" y="10"/>
                  </a:cxn>
                  <a:cxn ang="0">
                    <a:pos x="129" y="5"/>
                  </a:cxn>
                  <a:cxn ang="0">
                    <a:pos x="142" y="0"/>
                  </a:cxn>
                  <a:cxn ang="0">
                    <a:pos x="129" y="106"/>
                  </a:cxn>
                  <a:cxn ang="0">
                    <a:pos x="121" y="186"/>
                  </a:cxn>
                  <a:cxn ang="0">
                    <a:pos x="115" y="248"/>
                  </a:cxn>
                  <a:cxn ang="0">
                    <a:pos x="112" y="298"/>
                  </a:cxn>
                  <a:cxn ang="0">
                    <a:pos x="108" y="344"/>
                  </a:cxn>
                  <a:cxn ang="0">
                    <a:pos x="104" y="392"/>
                  </a:cxn>
                  <a:cxn ang="0">
                    <a:pos x="98" y="450"/>
                  </a:cxn>
                  <a:cxn ang="0">
                    <a:pos x="87" y="524"/>
                  </a:cxn>
                  <a:cxn ang="0">
                    <a:pos x="77" y="513"/>
                  </a:cxn>
                  <a:cxn ang="0">
                    <a:pos x="65" y="502"/>
                  </a:cxn>
                  <a:cxn ang="0">
                    <a:pos x="55" y="491"/>
                  </a:cxn>
                  <a:cxn ang="0">
                    <a:pos x="43" y="480"/>
                  </a:cxn>
                  <a:cxn ang="0">
                    <a:pos x="33" y="469"/>
                  </a:cxn>
                  <a:cxn ang="0">
                    <a:pos x="21" y="458"/>
                  </a:cxn>
                  <a:cxn ang="0">
                    <a:pos x="11" y="447"/>
                  </a:cxn>
                  <a:cxn ang="0">
                    <a:pos x="0" y="436"/>
                  </a:cxn>
                </a:cxnLst>
                <a:rect l="0" t="0" r="r" b="b"/>
                <a:pathLst>
                  <a:path w="142" h="524">
                    <a:moveTo>
                      <a:pt x="0" y="436"/>
                    </a:moveTo>
                    <a:lnTo>
                      <a:pt x="6" y="387"/>
                    </a:lnTo>
                    <a:lnTo>
                      <a:pt x="12" y="338"/>
                    </a:lnTo>
                    <a:lnTo>
                      <a:pt x="17" y="289"/>
                    </a:lnTo>
                    <a:lnTo>
                      <a:pt x="23" y="240"/>
                    </a:lnTo>
                    <a:lnTo>
                      <a:pt x="29" y="191"/>
                    </a:lnTo>
                    <a:lnTo>
                      <a:pt x="35" y="142"/>
                    </a:lnTo>
                    <a:lnTo>
                      <a:pt x="40" y="93"/>
                    </a:lnTo>
                    <a:lnTo>
                      <a:pt x="45" y="44"/>
                    </a:lnTo>
                    <a:lnTo>
                      <a:pt x="58" y="39"/>
                    </a:lnTo>
                    <a:lnTo>
                      <a:pt x="69" y="32"/>
                    </a:lnTo>
                    <a:lnTo>
                      <a:pt x="82" y="27"/>
                    </a:lnTo>
                    <a:lnTo>
                      <a:pt x="93" y="22"/>
                    </a:lnTo>
                    <a:lnTo>
                      <a:pt x="105" y="17"/>
                    </a:lnTo>
                    <a:lnTo>
                      <a:pt x="117" y="10"/>
                    </a:lnTo>
                    <a:lnTo>
                      <a:pt x="129" y="5"/>
                    </a:lnTo>
                    <a:lnTo>
                      <a:pt x="142" y="0"/>
                    </a:lnTo>
                    <a:lnTo>
                      <a:pt x="129" y="106"/>
                    </a:lnTo>
                    <a:lnTo>
                      <a:pt x="121" y="186"/>
                    </a:lnTo>
                    <a:lnTo>
                      <a:pt x="115" y="248"/>
                    </a:lnTo>
                    <a:lnTo>
                      <a:pt x="112" y="298"/>
                    </a:lnTo>
                    <a:lnTo>
                      <a:pt x="108" y="344"/>
                    </a:lnTo>
                    <a:lnTo>
                      <a:pt x="104" y="392"/>
                    </a:lnTo>
                    <a:lnTo>
                      <a:pt x="98" y="450"/>
                    </a:lnTo>
                    <a:lnTo>
                      <a:pt x="87" y="524"/>
                    </a:lnTo>
                    <a:lnTo>
                      <a:pt x="77" y="513"/>
                    </a:lnTo>
                    <a:lnTo>
                      <a:pt x="65" y="502"/>
                    </a:lnTo>
                    <a:lnTo>
                      <a:pt x="55" y="491"/>
                    </a:lnTo>
                    <a:lnTo>
                      <a:pt x="43" y="480"/>
                    </a:lnTo>
                    <a:lnTo>
                      <a:pt x="33" y="469"/>
                    </a:lnTo>
                    <a:lnTo>
                      <a:pt x="21" y="458"/>
                    </a:lnTo>
                    <a:lnTo>
                      <a:pt x="11" y="447"/>
                    </a:lnTo>
                    <a:lnTo>
                      <a:pt x="0" y="436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A55B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59" name="Freeform 59"/>
              <p:cNvSpPr>
                <a:spLocks/>
              </p:cNvSpPr>
              <p:nvPr/>
            </p:nvSpPr>
            <p:spPr bwMode="auto">
              <a:xfrm>
                <a:off x="7284" y="1201"/>
                <a:ext cx="34" cy="117"/>
              </a:xfrm>
              <a:custGeom>
                <a:avLst/>
                <a:gdLst/>
                <a:ahLst/>
                <a:cxnLst>
                  <a:cxn ang="0">
                    <a:pos x="0" y="380"/>
                  </a:cxn>
                  <a:cxn ang="0">
                    <a:pos x="6" y="339"/>
                  </a:cxn>
                  <a:cxn ang="0">
                    <a:pos x="11" y="297"/>
                  </a:cxn>
                  <a:cxn ang="0">
                    <a:pos x="15" y="255"/>
                  </a:cxn>
                  <a:cxn ang="0">
                    <a:pos x="20" y="212"/>
                  </a:cxn>
                  <a:cxn ang="0">
                    <a:pos x="25" y="170"/>
                  </a:cxn>
                  <a:cxn ang="0">
                    <a:pos x="30" y="128"/>
                  </a:cxn>
                  <a:cxn ang="0">
                    <a:pos x="35" y="86"/>
                  </a:cxn>
                  <a:cxn ang="0">
                    <a:pos x="40" y="44"/>
                  </a:cxn>
                  <a:cxn ang="0">
                    <a:pos x="53" y="39"/>
                  </a:cxn>
                  <a:cxn ang="0">
                    <a:pos x="64" y="33"/>
                  </a:cxn>
                  <a:cxn ang="0">
                    <a:pos x="77" y="28"/>
                  </a:cxn>
                  <a:cxn ang="0">
                    <a:pos x="88" y="22"/>
                  </a:cxn>
                  <a:cxn ang="0">
                    <a:pos x="100" y="17"/>
                  </a:cxn>
                  <a:cxn ang="0">
                    <a:pos x="111" y="11"/>
                  </a:cxn>
                  <a:cxn ang="0">
                    <a:pos x="124" y="6"/>
                  </a:cxn>
                  <a:cxn ang="0">
                    <a:pos x="135" y="0"/>
                  </a:cxn>
                  <a:cxn ang="0">
                    <a:pos x="123" y="104"/>
                  </a:cxn>
                  <a:cxn ang="0">
                    <a:pos x="114" y="178"/>
                  </a:cxn>
                  <a:cxn ang="0">
                    <a:pos x="110" y="231"/>
                  </a:cxn>
                  <a:cxn ang="0">
                    <a:pos x="108" y="271"/>
                  </a:cxn>
                  <a:cxn ang="0">
                    <a:pos x="106" y="306"/>
                  </a:cxn>
                  <a:cxn ang="0">
                    <a:pos x="103" y="345"/>
                  </a:cxn>
                  <a:cxn ang="0">
                    <a:pos x="97" y="396"/>
                  </a:cxn>
                  <a:cxn ang="0">
                    <a:pos x="87" y="468"/>
                  </a:cxn>
                  <a:cxn ang="0">
                    <a:pos x="77" y="457"/>
                  </a:cxn>
                  <a:cxn ang="0">
                    <a:pos x="65" y="446"/>
                  </a:cxn>
                  <a:cxn ang="0">
                    <a:pos x="55" y="435"/>
                  </a:cxn>
                  <a:cxn ang="0">
                    <a:pos x="43" y="424"/>
                  </a:cxn>
                  <a:cxn ang="0">
                    <a:pos x="33" y="413"/>
                  </a:cxn>
                  <a:cxn ang="0">
                    <a:pos x="21" y="402"/>
                  </a:cxn>
                  <a:cxn ang="0">
                    <a:pos x="11" y="391"/>
                  </a:cxn>
                  <a:cxn ang="0">
                    <a:pos x="0" y="380"/>
                  </a:cxn>
                </a:cxnLst>
                <a:rect l="0" t="0" r="r" b="b"/>
                <a:pathLst>
                  <a:path w="135" h="468">
                    <a:moveTo>
                      <a:pt x="0" y="380"/>
                    </a:moveTo>
                    <a:lnTo>
                      <a:pt x="6" y="339"/>
                    </a:lnTo>
                    <a:lnTo>
                      <a:pt x="11" y="297"/>
                    </a:lnTo>
                    <a:lnTo>
                      <a:pt x="15" y="255"/>
                    </a:lnTo>
                    <a:lnTo>
                      <a:pt x="20" y="212"/>
                    </a:lnTo>
                    <a:lnTo>
                      <a:pt x="25" y="170"/>
                    </a:lnTo>
                    <a:lnTo>
                      <a:pt x="30" y="128"/>
                    </a:lnTo>
                    <a:lnTo>
                      <a:pt x="35" y="86"/>
                    </a:lnTo>
                    <a:lnTo>
                      <a:pt x="40" y="44"/>
                    </a:lnTo>
                    <a:lnTo>
                      <a:pt x="53" y="39"/>
                    </a:lnTo>
                    <a:lnTo>
                      <a:pt x="64" y="33"/>
                    </a:lnTo>
                    <a:lnTo>
                      <a:pt x="77" y="28"/>
                    </a:lnTo>
                    <a:lnTo>
                      <a:pt x="88" y="22"/>
                    </a:lnTo>
                    <a:lnTo>
                      <a:pt x="100" y="17"/>
                    </a:lnTo>
                    <a:lnTo>
                      <a:pt x="111" y="11"/>
                    </a:lnTo>
                    <a:lnTo>
                      <a:pt x="124" y="6"/>
                    </a:lnTo>
                    <a:lnTo>
                      <a:pt x="135" y="0"/>
                    </a:lnTo>
                    <a:lnTo>
                      <a:pt x="123" y="104"/>
                    </a:lnTo>
                    <a:lnTo>
                      <a:pt x="114" y="178"/>
                    </a:lnTo>
                    <a:lnTo>
                      <a:pt x="110" y="231"/>
                    </a:lnTo>
                    <a:lnTo>
                      <a:pt x="108" y="271"/>
                    </a:lnTo>
                    <a:lnTo>
                      <a:pt x="106" y="306"/>
                    </a:lnTo>
                    <a:lnTo>
                      <a:pt x="103" y="345"/>
                    </a:lnTo>
                    <a:lnTo>
                      <a:pt x="97" y="396"/>
                    </a:lnTo>
                    <a:lnTo>
                      <a:pt x="87" y="468"/>
                    </a:lnTo>
                    <a:lnTo>
                      <a:pt x="77" y="457"/>
                    </a:lnTo>
                    <a:lnTo>
                      <a:pt x="65" y="446"/>
                    </a:lnTo>
                    <a:lnTo>
                      <a:pt x="55" y="435"/>
                    </a:lnTo>
                    <a:lnTo>
                      <a:pt x="43" y="424"/>
                    </a:lnTo>
                    <a:lnTo>
                      <a:pt x="33" y="413"/>
                    </a:lnTo>
                    <a:lnTo>
                      <a:pt x="21" y="402"/>
                    </a:lnTo>
                    <a:lnTo>
                      <a:pt x="11" y="391"/>
                    </a:lnTo>
                    <a:lnTo>
                      <a:pt x="0" y="38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A85E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60" name="Freeform 60"/>
              <p:cNvSpPr>
                <a:spLocks/>
              </p:cNvSpPr>
              <p:nvPr/>
            </p:nvSpPr>
            <p:spPr bwMode="auto">
              <a:xfrm>
                <a:off x="7284" y="1215"/>
                <a:ext cx="33" cy="103"/>
              </a:xfrm>
              <a:custGeom>
                <a:avLst/>
                <a:gdLst/>
                <a:ahLst/>
                <a:cxnLst>
                  <a:cxn ang="0">
                    <a:pos x="0" y="322"/>
                  </a:cxn>
                  <a:cxn ang="0">
                    <a:pos x="5" y="288"/>
                  </a:cxn>
                  <a:cxn ang="0">
                    <a:pos x="9" y="252"/>
                  </a:cxn>
                  <a:cxn ang="0">
                    <a:pos x="13" y="218"/>
                  </a:cxn>
                  <a:cxn ang="0">
                    <a:pos x="18" y="182"/>
                  </a:cxn>
                  <a:cxn ang="0">
                    <a:pos x="22" y="147"/>
                  </a:cxn>
                  <a:cxn ang="0">
                    <a:pos x="27" y="112"/>
                  </a:cxn>
                  <a:cxn ang="0">
                    <a:pos x="31" y="76"/>
                  </a:cxn>
                  <a:cxn ang="0">
                    <a:pos x="35" y="42"/>
                  </a:cxn>
                  <a:cxn ang="0">
                    <a:pos x="47" y="37"/>
                  </a:cxn>
                  <a:cxn ang="0">
                    <a:pos x="59" y="31"/>
                  </a:cxn>
                  <a:cxn ang="0">
                    <a:pos x="71" y="26"/>
                  </a:cxn>
                  <a:cxn ang="0">
                    <a:pos x="83" y="21"/>
                  </a:cxn>
                  <a:cxn ang="0">
                    <a:pos x="94" y="16"/>
                  </a:cxn>
                  <a:cxn ang="0">
                    <a:pos x="106" y="10"/>
                  </a:cxn>
                  <a:cxn ang="0">
                    <a:pos x="119" y="5"/>
                  </a:cxn>
                  <a:cxn ang="0">
                    <a:pos x="130" y="0"/>
                  </a:cxn>
                  <a:cxn ang="0">
                    <a:pos x="116" y="102"/>
                  </a:cxn>
                  <a:cxn ang="0">
                    <a:pos x="108" y="169"/>
                  </a:cxn>
                  <a:cxn ang="0">
                    <a:pos x="105" y="213"/>
                  </a:cxn>
                  <a:cxn ang="0">
                    <a:pos x="104" y="242"/>
                  </a:cxn>
                  <a:cxn ang="0">
                    <a:pos x="103" y="267"/>
                  </a:cxn>
                  <a:cxn ang="0">
                    <a:pos x="101" y="296"/>
                  </a:cxn>
                  <a:cxn ang="0">
                    <a:pos x="97" y="341"/>
                  </a:cxn>
                  <a:cxn ang="0">
                    <a:pos x="87" y="410"/>
                  </a:cxn>
                  <a:cxn ang="0">
                    <a:pos x="77" y="399"/>
                  </a:cxn>
                  <a:cxn ang="0">
                    <a:pos x="65" y="388"/>
                  </a:cxn>
                  <a:cxn ang="0">
                    <a:pos x="55" y="377"/>
                  </a:cxn>
                  <a:cxn ang="0">
                    <a:pos x="43" y="366"/>
                  </a:cxn>
                  <a:cxn ang="0">
                    <a:pos x="33" y="355"/>
                  </a:cxn>
                  <a:cxn ang="0">
                    <a:pos x="21" y="344"/>
                  </a:cxn>
                  <a:cxn ang="0">
                    <a:pos x="11" y="333"/>
                  </a:cxn>
                  <a:cxn ang="0">
                    <a:pos x="0" y="322"/>
                  </a:cxn>
                </a:cxnLst>
                <a:rect l="0" t="0" r="r" b="b"/>
                <a:pathLst>
                  <a:path w="130" h="410">
                    <a:moveTo>
                      <a:pt x="0" y="322"/>
                    </a:moveTo>
                    <a:lnTo>
                      <a:pt x="5" y="288"/>
                    </a:lnTo>
                    <a:lnTo>
                      <a:pt x="9" y="252"/>
                    </a:lnTo>
                    <a:lnTo>
                      <a:pt x="13" y="218"/>
                    </a:lnTo>
                    <a:lnTo>
                      <a:pt x="18" y="182"/>
                    </a:lnTo>
                    <a:lnTo>
                      <a:pt x="22" y="147"/>
                    </a:lnTo>
                    <a:lnTo>
                      <a:pt x="27" y="112"/>
                    </a:lnTo>
                    <a:lnTo>
                      <a:pt x="31" y="76"/>
                    </a:lnTo>
                    <a:lnTo>
                      <a:pt x="35" y="42"/>
                    </a:lnTo>
                    <a:lnTo>
                      <a:pt x="47" y="37"/>
                    </a:lnTo>
                    <a:lnTo>
                      <a:pt x="59" y="31"/>
                    </a:lnTo>
                    <a:lnTo>
                      <a:pt x="71" y="26"/>
                    </a:lnTo>
                    <a:lnTo>
                      <a:pt x="83" y="21"/>
                    </a:lnTo>
                    <a:lnTo>
                      <a:pt x="94" y="16"/>
                    </a:lnTo>
                    <a:lnTo>
                      <a:pt x="106" y="10"/>
                    </a:lnTo>
                    <a:lnTo>
                      <a:pt x="119" y="5"/>
                    </a:lnTo>
                    <a:lnTo>
                      <a:pt x="130" y="0"/>
                    </a:lnTo>
                    <a:lnTo>
                      <a:pt x="116" y="102"/>
                    </a:lnTo>
                    <a:lnTo>
                      <a:pt x="108" y="169"/>
                    </a:lnTo>
                    <a:lnTo>
                      <a:pt x="105" y="213"/>
                    </a:lnTo>
                    <a:lnTo>
                      <a:pt x="104" y="242"/>
                    </a:lnTo>
                    <a:lnTo>
                      <a:pt x="103" y="267"/>
                    </a:lnTo>
                    <a:lnTo>
                      <a:pt x="101" y="296"/>
                    </a:lnTo>
                    <a:lnTo>
                      <a:pt x="97" y="341"/>
                    </a:lnTo>
                    <a:lnTo>
                      <a:pt x="87" y="410"/>
                    </a:lnTo>
                    <a:lnTo>
                      <a:pt x="77" y="399"/>
                    </a:lnTo>
                    <a:lnTo>
                      <a:pt x="65" y="388"/>
                    </a:lnTo>
                    <a:lnTo>
                      <a:pt x="55" y="377"/>
                    </a:lnTo>
                    <a:lnTo>
                      <a:pt x="43" y="366"/>
                    </a:lnTo>
                    <a:lnTo>
                      <a:pt x="33" y="355"/>
                    </a:lnTo>
                    <a:lnTo>
                      <a:pt x="21" y="344"/>
                    </a:lnTo>
                    <a:lnTo>
                      <a:pt x="11" y="333"/>
                    </a:lnTo>
                    <a:lnTo>
                      <a:pt x="0" y="322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AA60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61" name="Freeform 61"/>
              <p:cNvSpPr>
                <a:spLocks/>
              </p:cNvSpPr>
              <p:nvPr/>
            </p:nvSpPr>
            <p:spPr bwMode="auto">
              <a:xfrm>
                <a:off x="7284" y="1229"/>
                <a:ext cx="31" cy="89"/>
              </a:xfrm>
              <a:custGeom>
                <a:avLst/>
                <a:gdLst/>
                <a:ahLst/>
                <a:cxnLst>
                  <a:cxn ang="0">
                    <a:pos x="0" y="265"/>
                  </a:cxn>
                  <a:cxn ang="0">
                    <a:pos x="8" y="210"/>
                  </a:cxn>
                  <a:cxn ang="0">
                    <a:pos x="15" y="153"/>
                  </a:cxn>
                  <a:cxn ang="0">
                    <a:pos x="22" y="97"/>
                  </a:cxn>
                  <a:cxn ang="0">
                    <a:pos x="30" y="39"/>
                  </a:cxn>
                  <a:cxn ang="0">
                    <a:pos x="42" y="34"/>
                  </a:cxn>
                  <a:cxn ang="0">
                    <a:pos x="54" y="30"/>
                  </a:cxn>
                  <a:cxn ang="0">
                    <a:pos x="66" y="25"/>
                  </a:cxn>
                  <a:cxn ang="0">
                    <a:pos x="78" y="19"/>
                  </a:cxn>
                  <a:cxn ang="0">
                    <a:pos x="89" y="15"/>
                  </a:cxn>
                  <a:cxn ang="0">
                    <a:pos x="101" y="10"/>
                  </a:cxn>
                  <a:cxn ang="0">
                    <a:pos x="113" y="5"/>
                  </a:cxn>
                  <a:cxn ang="0">
                    <a:pos x="125" y="0"/>
                  </a:cxn>
                  <a:cxn ang="0">
                    <a:pos x="110" y="98"/>
                  </a:cxn>
                  <a:cxn ang="0">
                    <a:pos x="102" y="160"/>
                  </a:cxn>
                  <a:cxn ang="0">
                    <a:pos x="100" y="194"/>
                  </a:cxn>
                  <a:cxn ang="0">
                    <a:pos x="100" y="213"/>
                  </a:cxn>
                  <a:cxn ang="0">
                    <a:pos x="100" y="228"/>
                  </a:cxn>
                  <a:cxn ang="0">
                    <a:pos x="100" y="249"/>
                  </a:cxn>
                  <a:cxn ang="0">
                    <a:pos x="96" y="286"/>
                  </a:cxn>
                  <a:cxn ang="0">
                    <a:pos x="87" y="353"/>
                  </a:cxn>
                  <a:cxn ang="0">
                    <a:pos x="77" y="342"/>
                  </a:cxn>
                  <a:cxn ang="0">
                    <a:pos x="65" y="331"/>
                  </a:cxn>
                  <a:cxn ang="0">
                    <a:pos x="55" y="320"/>
                  </a:cxn>
                  <a:cxn ang="0">
                    <a:pos x="43" y="309"/>
                  </a:cxn>
                  <a:cxn ang="0">
                    <a:pos x="33" y="298"/>
                  </a:cxn>
                  <a:cxn ang="0">
                    <a:pos x="21" y="287"/>
                  </a:cxn>
                  <a:cxn ang="0">
                    <a:pos x="11" y="276"/>
                  </a:cxn>
                  <a:cxn ang="0">
                    <a:pos x="0" y="265"/>
                  </a:cxn>
                </a:cxnLst>
                <a:rect l="0" t="0" r="r" b="b"/>
                <a:pathLst>
                  <a:path w="125" h="353">
                    <a:moveTo>
                      <a:pt x="0" y="265"/>
                    </a:moveTo>
                    <a:lnTo>
                      <a:pt x="8" y="210"/>
                    </a:lnTo>
                    <a:lnTo>
                      <a:pt x="15" y="153"/>
                    </a:lnTo>
                    <a:lnTo>
                      <a:pt x="22" y="97"/>
                    </a:lnTo>
                    <a:lnTo>
                      <a:pt x="30" y="39"/>
                    </a:lnTo>
                    <a:lnTo>
                      <a:pt x="42" y="34"/>
                    </a:lnTo>
                    <a:lnTo>
                      <a:pt x="54" y="30"/>
                    </a:lnTo>
                    <a:lnTo>
                      <a:pt x="66" y="25"/>
                    </a:lnTo>
                    <a:lnTo>
                      <a:pt x="78" y="19"/>
                    </a:lnTo>
                    <a:lnTo>
                      <a:pt x="89" y="15"/>
                    </a:lnTo>
                    <a:lnTo>
                      <a:pt x="101" y="10"/>
                    </a:lnTo>
                    <a:lnTo>
                      <a:pt x="113" y="5"/>
                    </a:lnTo>
                    <a:lnTo>
                      <a:pt x="125" y="0"/>
                    </a:lnTo>
                    <a:lnTo>
                      <a:pt x="110" y="98"/>
                    </a:lnTo>
                    <a:lnTo>
                      <a:pt x="102" y="160"/>
                    </a:lnTo>
                    <a:lnTo>
                      <a:pt x="100" y="194"/>
                    </a:lnTo>
                    <a:lnTo>
                      <a:pt x="100" y="213"/>
                    </a:lnTo>
                    <a:lnTo>
                      <a:pt x="100" y="228"/>
                    </a:lnTo>
                    <a:lnTo>
                      <a:pt x="100" y="249"/>
                    </a:lnTo>
                    <a:lnTo>
                      <a:pt x="96" y="286"/>
                    </a:lnTo>
                    <a:lnTo>
                      <a:pt x="87" y="353"/>
                    </a:lnTo>
                    <a:lnTo>
                      <a:pt x="77" y="342"/>
                    </a:lnTo>
                    <a:lnTo>
                      <a:pt x="65" y="331"/>
                    </a:lnTo>
                    <a:lnTo>
                      <a:pt x="55" y="320"/>
                    </a:lnTo>
                    <a:lnTo>
                      <a:pt x="43" y="309"/>
                    </a:lnTo>
                    <a:lnTo>
                      <a:pt x="33" y="298"/>
                    </a:lnTo>
                    <a:lnTo>
                      <a:pt x="21" y="287"/>
                    </a:lnTo>
                    <a:lnTo>
                      <a:pt x="11" y="276"/>
                    </a:lnTo>
                    <a:lnTo>
                      <a:pt x="0" y="265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AD60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62" name="Freeform 62"/>
              <p:cNvSpPr>
                <a:spLocks/>
              </p:cNvSpPr>
              <p:nvPr/>
            </p:nvSpPr>
            <p:spPr bwMode="auto">
              <a:xfrm>
                <a:off x="7284" y="1244"/>
                <a:ext cx="30" cy="74"/>
              </a:xfrm>
              <a:custGeom>
                <a:avLst/>
                <a:gdLst/>
                <a:ahLst/>
                <a:cxnLst>
                  <a:cxn ang="0">
                    <a:pos x="0" y="208"/>
                  </a:cxn>
                  <a:cxn ang="0">
                    <a:pos x="7" y="166"/>
                  </a:cxn>
                  <a:cxn ang="0">
                    <a:pos x="13" y="124"/>
                  </a:cxn>
                  <a:cxn ang="0">
                    <a:pos x="19" y="81"/>
                  </a:cxn>
                  <a:cxn ang="0">
                    <a:pos x="24" y="39"/>
                  </a:cxn>
                  <a:cxn ang="0">
                    <a:pos x="37" y="34"/>
                  </a:cxn>
                  <a:cxn ang="0">
                    <a:pos x="48" y="29"/>
                  </a:cxn>
                  <a:cxn ang="0">
                    <a:pos x="61" y="24"/>
                  </a:cxn>
                  <a:cxn ang="0">
                    <a:pos x="73" y="19"/>
                  </a:cxn>
                  <a:cxn ang="0">
                    <a:pos x="84" y="15"/>
                  </a:cxn>
                  <a:cxn ang="0">
                    <a:pos x="96" y="10"/>
                  </a:cxn>
                  <a:cxn ang="0">
                    <a:pos x="108" y="5"/>
                  </a:cxn>
                  <a:cxn ang="0">
                    <a:pos x="120" y="0"/>
                  </a:cxn>
                  <a:cxn ang="0">
                    <a:pos x="104" y="96"/>
                  </a:cxn>
                  <a:cxn ang="0">
                    <a:pos x="97" y="151"/>
                  </a:cxn>
                  <a:cxn ang="0">
                    <a:pos x="94" y="176"/>
                  </a:cxn>
                  <a:cxn ang="0">
                    <a:pos x="96" y="184"/>
                  </a:cxn>
                  <a:cxn ang="0">
                    <a:pos x="98" y="189"/>
                  </a:cxn>
                  <a:cxn ang="0">
                    <a:pos x="99" y="200"/>
                  </a:cxn>
                  <a:cxn ang="0">
                    <a:pos x="96" y="232"/>
                  </a:cxn>
                  <a:cxn ang="0">
                    <a:pos x="87" y="296"/>
                  </a:cxn>
                  <a:cxn ang="0">
                    <a:pos x="77" y="285"/>
                  </a:cxn>
                  <a:cxn ang="0">
                    <a:pos x="65" y="274"/>
                  </a:cxn>
                  <a:cxn ang="0">
                    <a:pos x="55" y="263"/>
                  </a:cxn>
                  <a:cxn ang="0">
                    <a:pos x="43" y="252"/>
                  </a:cxn>
                  <a:cxn ang="0">
                    <a:pos x="33" y="241"/>
                  </a:cxn>
                  <a:cxn ang="0">
                    <a:pos x="21" y="230"/>
                  </a:cxn>
                  <a:cxn ang="0">
                    <a:pos x="11" y="219"/>
                  </a:cxn>
                  <a:cxn ang="0">
                    <a:pos x="0" y="208"/>
                  </a:cxn>
                </a:cxnLst>
                <a:rect l="0" t="0" r="r" b="b"/>
                <a:pathLst>
                  <a:path w="120" h="296">
                    <a:moveTo>
                      <a:pt x="0" y="208"/>
                    </a:moveTo>
                    <a:lnTo>
                      <a:pt x="7" y="166"/>
                    </a:lnTo>
                    <a:lnTo>
                      <a:pt x="13" y="124"/>
                    </a:lnTo>
                    <a:lnTo>
                      <a:pt x="19" y="81"/>
                    </a:lnTo>
                    <a:lnTo>
                      <a:pt x="24" y="39"/>
                    </a:lnTo>
                    <a:lnTo>
                      <a:pt x="37" y="34"/>
                    </a:lnTo>
                    <a:lnTo>
                      <a:pt x="48" y="29"/>
                    </a:lnTo>
                    <a:lnTo>
                      <a:pt x="61" y="24"/>
                    </a:lnTo>
                    <a:lnTo>
                      <a:pt x="73" y="19"/>
                    </a:lnTo>
                    <a:lnTo>
                      <a:pt x="84" y="15"/>
                    </a:lnTo>
                    <a:lnTo>
                      <a:pt x="96" y="10"/>
                    </a:lnTo>
                    <a:lnTo>
                      <a:pt x="108" y="5"/>
                    </a:lnTo>
                    <a:lnTo>
                      <a:pt x="120" y="0"/>
                    </a:lnTo>
                    <a:lnTo>
                      <a:pt x="104" y="96"/>
                    </a:lnTo>
                    <a:lnTo>
                      <a:pt x="97" y="151"/>
                    </a:lnTo>
                    <a:lnTo>
                      <a:pt x="94" y="176"/>
                    </a:lnTo>
                    <a:lnTo>
                      <a:pt x="96" y="184"/>
                    </a:lnTo>
                    <a:lnTo>
                      <a:pt x="98" y="189"/>
                    </a:lnTo>
                    <a:lnTo>
                      <a:pt x="99" y="200"/>
                    </a:lnTo>
                    <a:lnTo>
                      <a:pt x="96" y="232"/>
                    </a:lnTo>
                    <a:lnTo>
                      <a:pt x="87" y="296"/>
                    </a:lnTo>
                    <a:lnTo>
                      <a:pt x="77" y="285"/>
                    </a:lnTo>
                    <a:lnTo>
                      <a:pt x="65" y="274"/>
                    </a:lnTo>
                    <a:lnTo>
                      <a:pt x="55" y="263"/>
                    </a:lnTo>
                    <a:lnTo>
                      <a:pt x="43" y="252"/>
                    </a:lnTo>
                    <a:lnTo>
                      <a:pt x="33" y="241"/>
                    </a:lnTo>
                    <a:lnTo>
                      <a:pt x="21" y="230"/>
                    </a:lnTo>
                    <a:lnTo>
                      <a:pt x="11" y="219"/>
                    </a:lnTo>
                    <a:lnTo>
                      <a:pt x="0" y="208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B266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63" name="Freeform 63"/>
              <p:cNvSpPr>
                <a:spLocks/>
              </p:cNvSpPr>
              <p:nvPr/>
            </p:nvSpPr>
            <p:spPr bwMode="auto">
              <a:xfrm>
                <a:off x="7284" y="1258"/>
                <a:ext cx="29" cy="60"/>
              </a:xfrm>
              <a:custGeom>
                <a:avLst/>
                <a:gdLst/>
                <a:ahLst/>
                <a:cxnLst>
                  <a:cxn ang="0">
                    <a:pos x="0" y="151"/>
                  </a:cxn>
                  <a:cxn ang="0">
                    <a:pos x="6" y="123"/>
                  </a:cxn>
                  <a:cxn ang="0">
                    <a:pos x="10" y="95"/>
                  </a:cxn>
                  <a:cxn ang="0">
                    <a:pos x="15" y="67"/>
                  </a:cxn>
                  <a:cxn ang="0">
                    <a:pos x="19" y="37"/>
                  </a:cxn>
                  <a:cxn ang="0">
                    <a:pos x="31" y="32"/>
                  </a:cxn>
                  <a:cxn ang="0">
                    <a:pos x="43" y="28"/>
                  </a:cxn>
                  <a:cxn ang="0">
                    <a:pos x="55" y="23"/>
                  </a:cxn>
                  <a:cxn ang="0">
                    <a:pos x="67" y="19"/>
                  </a:cxn>
                  <a:cxn ang="0">
                    <a:pos x="79" y="13"/>
                  </a:cxn>
                  <a:cxn ang="0">
                    <a:pos x="90" y="9"/>
                  </a:cxn>
                  <a:cxn ang="0">
                    <a:pos x="103" y="4"/>
                  </a:cxn>
                  <a:cxn ang="0">
                    <a:pos x="114" y="0"/>
                  </a:cxn>
                  <a:cxn ang="0">
                    <a:pos x="98" y="94"/>
                  </a:cxn>
                  <a:cxn ang="0">
                    <a:pos x="90" y="142"/>
                  </a:cxn>
                  <a:cxn ang="0">
                    <a:pos x="89" y="158"/>
                  </a:cxn>
                  <a:cxn ang="0">
                    <a:pos x="91" y="156"/>
                  </a:cxn>
                  <a:cxn ang="0">
                    <a:pos x="94" y="149"/>
                  </a:cxn>
                  <a:cxn ang="0">
                    <a:pos x="97" y="153"/>
                  </a:cxn>
                  <a:cxn ang="0">
                    <a:pos x="96" y="178"/>
                  </a:cxn>
                  <a:cxn ang="0">
                    <a:pos x="87" y="239"/>
                  </a:cxn>
                  <a:cxn ang="0">
                    <a:pos x="77" y="228"/>
                  </a:cxn>
                  <a:cxn ang="0">
                    <a:pos x="65" y="217"/>
                  </a:cxn>
                  <a:cxn ang="0">
                    <a:pos x="55" y="206"/>
                  </a:cxn>
                  <a:cxn ang="0">
                    <a:pos x="43" y="195"/>
                  </a:cxn>
                  <a:cxn ang="0">
                    <a:pos x="33" y="184"/>
                  </a:cxn>
                  <a:cxn ang="0">
                    <a:pos x="21" y="173"/>
                  </a:cxn>
                  <a:cxn ang="0">
                    <a:pos x="11" y="162"/>
                  </a:cxn>
                  <a:cxn ang="0">
                    <a:pos x="0" y="151"/>
                  </a:cxn>
                </a:cxnLst>
                <a:rect l="0" t="0" r="r" b="b"/>
                <a:pathLst>
                  <a:path w="114" h="239">
                    <a:moveTo>
                      <a:pt x="0" y="151"/>
                    </a:moveTo>
                    <a:lnTo>
                      <a:pt x="6" y="123"/>
                    </a:lnTo>
                    <a:lnTo>
                      <a:pt x="10" y="95"/>
                    </a:lnTo>
                    <a:lnTo>
                      <a:pt x="15" y="67"/>
                    </a:lnTo>
                    <a:lnTo>
                      <a:pt x="19" y="37"/>
                    </a:lnTo>
                    <a:lnTo>
                      <a:pt x="31" y="32"/>
                    </a:lnTo>
                    <a:lnTo>
                      <a:pt x="43" y="28"/>
                    </a:lnTo>
                    <a:lnTo>
                      <a:pt x="55" y="23"/>
                    </a:lnTo>
                    <a:lnTo>
                      <a:pt x="67" y="19"/>
                    </a:lnTo>
                    <a:lnTo>
                      <a:pt x="79" y="13"/>
                    </a:lnTo>
                    <a:lnTo>
                      <a:pt x="90" y="9"/>
                    </a:lnTo>
                    <a:lnTo>
                      <a:pt x="103" y="4"/>
                    </a:lnTo>
                    <a:lnTo>
                      <a:pt x="114" y="0"/>
                    </a:lnTo>
                    <a:lnTo>
                      <a:pt x="98" y="94"/>
                    </a:lnTo>
                    <a:lnTo>
                      <a:pt x="90" y="142"/>
                    </a:lnTo>
                    <a:lnTo>
                      <a:pt x="89" y="158"/>
                    </a:lnTo>
                    <a:lnTo>
                      <a:pt x="91" y="156"/>
                    </a:lnTo>
                    <a:lnTo>
                      <a:pt x="94" y="149"/>
                    </a:lnTo>
                    <a:lnTo>
                      <a:pt x="97" y="153"/>
                    </a:lnTo>
                    <a:lnTo>
                      <a:pt x="96" y="178"/>
                    </a:lnTo>
                    <a:lnTo>
                      <a:pt x="87" y="239"/>
                    </a:lnTo>
                    <a:lnTo>
                      <a:pt x="77" y="228"/>
                    </a:lnTo>
                    <a:lnTo>
                      <a:pt x="65" y="217"/>
                    </a:lnTo>
                    <a:lnTo>
                      <a:pt x="55" y="206"/>
                    </a:lnTo>
                    <a:lnTo>
                      <a:pt x="43" y="195"/>
                    </a:lnTo>
                    <a:lnTo>
                      <a:pt x="33" y="184"/>
                    </a:lnTo>
                    <a:lnTo>
                      <a:pt x="21" y="173"/>
                    </a:lnTo>
                    <a:lnTo>
                      <a:pt x="11" y="162"/>
                    </a:lnTo>
                    <a:lnTo>
                      <a:pt x="0" y="151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B56802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64" name="Freeform 64"/>
              <p:cNvSpPr>
                <a:spLocks/>
              </p:cNvSpPr>
              <p:nvPr/>
            </p:nvSpPr>
            <p:spPr bwMode="auto">
              <a:xfrm>
                <a:off x="7284" y="1272"/>
                <a:ext cx="27" cy="46"/>
              </a:xfrm>
              <a:custGeom>
                <a:avLst/>
                <a:gdLst/>
                <a:ahLst/>
                <a:cxnLst>
                  <a:cxn ang="0">
                    <a:pos x="0" y="94"/>
                  </a:cxn>
                  <a:cxn ang="0">
                    <a:pos x="15" y="37"/>
                  </a:cxn>
                  <a:cxn ang="0">
                    <a:pos x="108" y="0"/>
                  </a:cxn>
                  <a:cxn ang="0">
                    <a:pos x="91" y="91"/>
                  </a:cxn>
                  <a:cxn ang="0">
                    <a:pos x="83" y="133"/>
                  </a:cxn>
                  <a:cxn ang="0">
                    <a:pos x="83" y="141"/>
                  </a:cxn>
                  <a:cxn ang="0">
                    <a:pos x="86" y="128"/>
                  </a:cxn>
                  <a:cxn ang="0">
                    <a:pos x="91" y="110"/>
                  </a:cxn>
                  <a:cxn ang="0">
                    <a:pos x="94" y="104"/>
                  </a:cxn>
                  <a:cxn ang="0">
                    <a:pos x="94" y="123"/>
                  </a:cxn>
                  <a:cxn ang="0">
                    <a:pos x="87" y="182"/>
                  </a:cxn>
                  <a:cxn ang="0">
                    <a:pos x="0" y="94"/>
                  </a:cxn>
                </a:cxnLst>
                <a:rect l="0" t="0" r="r" b="b"/>
                <a:pathLst>
                  <a:path w="108" h="182">
                    <a:moveTo>
                      <a:pt x="0" y="94"/>
                    </a:moveTo>
                    <a:lnTo>
                      <a:pt x="15" y="37"/>
                    </a:lnTo>
                    <a:lnTo>
                      <a:pt x="108" y="0"/>
                    </a:lnTo>
                    <a:lnTo>
                      <a:pt x="91" y="91"/>
                    </a:lnTo>
                    <a:lnTo>
                      <a:pt x="83" y="133"/>
                    </a:lnTo>
                    <a:lnTo>
                      <a:pt x="83" y="141"/>
                    </a:lnTo>
                    <a:lnTo>
                      <a:pt x="86" y="128"/>
                    </a:lnTo>
                    <a:lnTo>
                      <a:pt x="91" y="110"/>
                    </a:lnTo>
                    <a:lnTo>
                      <a:pt x="94" y="104"/>
                    </a:lnTo>
                    <a:lnTo>
                      <a:pt x="94" y="123"/>
                    </a:lnTo>
                    <a:lnTo>
                      <a:pt x="87" y="182"/>
                    </a:lnTo>
                    <a:lnTo>
                      <a:pt x="0" y="94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B76B05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65" name="Freeform 65"/>
              <p:cNvSpPr>
                <a:spLocks/>
              </p:cNvSpPr>
              <p:nvPr/>
            </p:nvSpPr>
            <p:spPr bwMode="auto">
              <a:xfrm>
                <a:off x="7049" y="1279"/>
                <a:ext cx="209" cy="43"/>
              </a:xfrm>
              <a:custGeom>
                <a:avLst/>
                <a:gdLst/>
                <a:ahLst/>
                <a:cxnLst>
                  <a:cxn ang="0">
                    <a:pos x="837" y="117"/>
                  </a:cxn>
                  <a:cxn ang="0">
                    <a:pos x="812" y="114"/>
                  </a:cxn>
                  <a:cxn ang="0">
                    <a:pos x="789" y="109"/>
                  </a:cxn>
                  <a:cxn ang="0">
                    <a:pos x="766" y="107"/>
                  </a:cxn>
                  <a:cxn ang="0">
                    <a:pos x="743" y="104"/>
                  </a:cxn>
                  <a:cxn ang="0">
                    <a:pos x="721" y="102"/>
                  </a:cxn>
                  <a:cxn ang="0">
                    <a:pos x="700" y="100"/>
                  </a:cxn>
                  <a:cxn ang="0">
                    <a:pos x="678" y="98"/>
                  </a:cxn>
                  <a:cxn ang="0">
                    <a:pos x="657" y="96"/>
                  </a:cxn>
                  <a:cxn ang="0">
                    <a:pos x="636" y="95"/>
                  </a:cxn>
                  <a:cxn ang="0">
                    <a:pos x="614" y="94"/>
                  </a:cxn>
                  <a:cxn ang="0">
                    <a:pos x="593" y="93"/>
                  </a:cxn>
                  <a:cxn ang="0">
                    <a:pos x="571" y="92"/>
                  </a:cxn>
                  <a:cxn ang="0">
                    <a:pos x="548" y="92"/>
                  </a:cxn>
                  <a:cxn ang="0">
                    <a:pos x="525" y="91"/>
                  </a:cxn>
                  <a:cxn ang="0">
                    <a:pos x="502" y="91"/>
                  </a:cxn>
                  <a:cxn ang="0">
                    <a:pos x="477" y="91"/>
                  </a:cxn>
                  <a:cxn ang="0">
                    <a:pos x="470" y="80"/>
                  </a:cxn>
                  <a:cxn ang="0">
                    <a:pos x="460" y="72"/>
                  </a:cxn>
                  <a:cxn ang="0">
                    <a:pos x="450" y="64"/>
                  </a:cxn>
                  <a:cxn ang="0">
                    <a:pos x="438" y="58"/>
                  </a:cxn>
                  <a:cxn ang="0">
                    <a:pos x="427" y="53"/>
                  </a:cxn>
                  <a:cxn ang="0">
                    <a:pos x="414" y="49"/>
                  </a:cxn>
                  <a:cxn ang="0">
                    <a:pos x="402" y="45"/>
                  </a:cxn>
                  <a:cxn ang="0">
                    <a:pos x="388" y="43"/>
                  </a:cxn>
                  <a:cxn ang="0">
                    <a:pos x="376" y="42"/>
                  </a:cxn>
                  <a:cxn ang="0">
                    <a:pos x="363" y="42"/>
                  </a:cxn>
                  <a:cxn ang="0">
                    <a:pos x="352" y="43"/>
                  </a:cxn>
                  <a:cxn ang="0">
                    <a:pos x="340" y="44"/>
                  </a:cxn>
                  <a:cxn ang="0">
                    <a:pos x="331" y="48"/>
                  </a:cxn>
                  <a:cxn ang="0">
                    <a:pos x="321" y="50"/>
                  </a:cxn>
                  <a:cxn ang="0">
                    <a:pos x="314" y="54"/>
                  </a:cxn>
                  <a:cxn ang="0">
                    <a:pos x="309" y="58"/>
                  </a:cxn>
                  <a:cxn ang="0">
                    <a:pos x="291" y="55"/>
                  </a:cxn>
                  <a:cxn ang="0">
                    <a:pos x="273" y="51"/>
                  </a:cxn>
                  <a:cxn ang="0">
                    <a:pos x="254" y="48"/>
                  </a:cxn>
                  <a:cxn ang="0">
                    <a:pos x="236" y="43"/>
                  </a:cxn>
                  <a:cxn ang="0">
                    <a:pos x="216" y="39"/>
                  </a:cxn>
                  <a:cxn ang="0">
                    <a:pos x="197" y="36"/>
                  </a:cxn>
                  <a:cxn ang="0">
                    <a:pos x="177" y="32"/>
                  </a:cxn>
                  <a:cxn ang="0">
                    <a:pos x="158" y="28"/>
                  </a:cxn>
                  <a:cxn ang="0">
                    <a:pos x="138" y="23"/>
                  </a:cxn>
                  <a:cxn ang="0">
                    <a:pos x="119" y="20"/>
                  </a:cxn>
                  <a:cxn ang="0">
                    <a:pos x="99" y="16"/>
                  </a:cxn>
                  <a:cxn ang="0">
                    <a:pos x="80" y="13"/>
                  </a:cxn>
                  <a:cxn ang="0">
                    <a:pos x="60" y="9"/>
                  </a:cxn>
                  <a:cxn ang="0">
                    <a:pos x="40" y="6"/>
                  </a:cxn>
                  <a:cxn ang="0">
                    <a:pos x="21" y="4"/>
                  </a:cxn>
                  <a:cxn ang="0">
                    <a:pos x="2" y="0"/>
                  </a:cxn>
                  <a:cxn ang="0">
                    <a:pos x="0" y="53"/>
                  </a:cxn>
                  <a:cxn ang="0">
                    <a:pos x="821" y="174"/>
                  </a:cxn>
                  <a:cxn ang="0">
                    <a:pos x="837" y="117"/>
                  </a:cxn>
                </a:cxnLst>
                <a:rect l="0" t="0" r="r" b="b"/>
                <a:pathLst>
                  <a:path w="837" h="174">
                    <a:moveTo>
                      <a:pt x="837" y="117"/>
                    </a:moveTo>
                    <a:lnTo>
                      <a:pt x="812" y="114"/>
                    </a:lnTo>
                    <a:lnTo>
                      <a:pt x="789" y="109"/>
                    </a:lnTo>
                    <a:lnTo>
                      <a:pt x="766" y="107"/>
                    </a:lnTo>
                    <a:lnTo>
                      <a:pt x="743" y="104"/>
                    </a:lnTo>
                    <a:lnTo>
                      <a:pt x="721" y="102"/>
                    </a:lnTo>
                    <a:lnTo>
                      <a:pt x="700" y="100"/>
                    </a:lnTo>
                    <a:lnTo>
                      <a:pt x="678" y="98"/>
                    </a:lnTo>
                    <a:lnTo>
                      <a:pt x="657" y="96"/>
                    </a:lnTo>
                    <a:lnTo>
                      <a:pt x="636" y="95"/>
                    </a:lnTo>
                    <a:lnTo>
                      <a:pt x="614" y="94"/>
                    </a:lnTo>
                    <a:lnTo>
                      <a:pt x="593" y="93"/>
                    </a:lnTo>
                    <a:lnTo>
                      <a:pt x="571" y="92"/>
                    </a:lnTo>
                    <a:lnTo>
                      <a:pt x="548" y="92"/>
                    </a:lnTo>
                    <a:lnTo>
                      <a:pt x="525" y="91"/>
                    </a:lnTo>
                    <a:lnTo>
                      <a:pt x="502" y="91"/>
                    </a:lnTo>
                    <a:lnTo>
                      <a:pt x="477" y="91"/>
                    </a:lnTo>
                    <a:lnTo>
                      <a:pt x="470" y="80"/>
                    </a:lnTo>
                    <a:lnTo>
                      <a:pt x="460" y="72"/>
                    </a:lnTo>
                    <a:lnTo>
                      <a:pt x="450" y="64"/>
                    </a:lnTo>
                    <a:lnTo>
                      <a:pt x="438" y="58"/>
                    </a:lnTo>
                    <a:lnTo>
                      <a:pt x="427" y="53"/>
                    </a:lnTo>
                    <a:lnTo>
                      <a:pt x="414" y="49"/>
                    </a:lnTo>
                    <a:lnTo>
                      <a:pt x="402" y="45"/>
                    </a:lnTo>
                    <a:lnTo>
                      <a:pt x="388" y="43"/>
                    </a:lnTo>
                    <a:lnTo>
                      <a:pt x="376" y="42"/>
                    </a:lnTo>
                    <a:lnTo>
                      <a:pt x="363" y="42"/>
                    </a:lnTo>
                    <a:lnTo>
                      <a:pt x="352" y="43"/>
                    </a:lnTo>
                    <a:lnTo>
                      <a:pt x="340" y="44"/>
                    </a:lnTo>
                    <a:lnTo>
                      <a:pt x="331" y="48"/>
                    </a:lnTo>
                    <a:lnTo>
                      <a:pt x="321" y="50"/>
                    </a:lnTo>
                    <a:lnTo>
                      <a:pt x="314" y="54"/>
                    </a:lnTo>
                    <a:lnTo>
                      <a:pt x="309" y="58"/>
                    </a:lnTo>
                    <a:lnTo>
                      <a:pt x="291" y="55"/>
                    </a:lnTo>
                    <a:lnTo>
                      <a:pt x="273" y="51"/>
                    </a:lnTo>
                    <a:lnTo>
                      <a:pt x="254" y="48"/>
                    </a:lnTo>
                    <a:lnTo>
                      <a:pt x="236" y="43"/>
                    </a:lnTo>
                    <a:lnTo>
                      <a:pt x="216" y="39"/>
                    </a:lnTo>
                    <a:lnTo>
                      <a:pt x="197" y="36"/>
                    </a:lnTo>
                    <a:lnTo>
                      <a:pt x="177" y="32"/>
                    </a:lnTo>
                    <a:lnTo>
                      <a:pt x="158" y="28"/>
                    </a:lnTo>
                    <a:lnTo>
                      <a:pt x="138" y="23"/>
                    </a:lnTo>
                    <a:lnTo>
                      <a:pt x="119" y="20"/>
                    </a:lnTo>
                    <a:lnTo>
                      <a:pt x="99" y="16"/>
                    </a:lnTo>
                    <a:lnTo>
                      <a:pt x="80" y="13"/>
                    </a:lnTo>
                    <a:lnTo>
                      <a:pt x="60" y="9"/>
                    </a:lnTo>
                    <a:lnTo>
                      <a:pt x="40" y="6"/>
                    </a:lnTo>
                    <a:lnTo>
                      <a:pt x="21" y="4"/>
                    </a:lnTo>
                    <a:lnTo>
                      <a:pt x="2" y="0"/>
                    </a:lnTo>
                    <a:lnTo>
                      <a:pt x="0" y="53"/>
                    </a:lnTo>
                    <a:lnTo>
                      <a:pt x="821" y="174"/>
                    </a:lnTo>
                    <a:lnTo>
                      <a:pt x="837" y="117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00335B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66" name="Freeform 66"/>
              <p:cNvSpPr>
                <a:spLocks/>
              </p:cNvSpPr>
              <p:nvPr/>
            </p:nvSpPr>
            <p:spPr bwMode="auto">
              <a:xfrm>
                <a:off x="7048" y="1281"/>
                <a:ext cx="207" cy="46"/>
              </a:xfrm>
              <a:custGeom>
                <a:avLst/>
                <a:gdLst/>
                <a:ahLst/>
                <a:cxnLst>
                  <a:cxn ang="0">
                    <a:pos x="830" y="115"/>
                  </a:cxn>
                  <a:cxn ang="0">
                    <a:pos x="830" y="137"/>
                  </a:cxn>
                  <a:cxn ang="0">
                    <a:pos x="819" y="181"/>
                  </a:cxn>
                  <a:cxn ang="0">
                    <a:pos x="746" y="170"/>
                  </a:cxn>
                  <a:cxn ang="0">
                    <a:pos x="749" y="142"/>
                  </a:cxn>
                  <a:cxn ang="0">
                    <a:pos x="643" y="129"/>
                  </a:cxn>
                  <a:cxn ang="0">
                    <a:pos x="635" y="154"/>
                  </a:cxn>
                  <a:cxn ang="0">
                    <a:pos x="464" y="134"/>
                  </a:cxn>
                  <a:cxn ang="0">
                    <a:pos x="441" y="123"/>
                  </a:cxn>
                  <a:cxn ang="0">
                    <a:pos x="420" y="116"/>
                  </a:cxn>
                  <a:cxn ang="0">
                    <a:pos x="403" y="111"/>
                  </a:cxn>
                  <a:cxn ang="0">
                    <a:pos x="387" y="108"/>
                  </a:cxn>
                  <a:cxn ang="0">
                    <a:pos x="371" y="107"/>
                  </a:cxn>
                  <a:cxn ang="0">
                    <a:pos x="357" y="108"/>
                  </a:cxn>
                  <a:cxn ang="0">
                    <a:pos x="343" y="111"/>
                  </a:cxn>
                  <a:cxn ang="0">
                    <a:pos x="328" y="115"/>
                  </a:cxn>
                  <a:cxn ang="0">
                    <a:pos x="163" y="90"/>
                  </a:cxn>
                  <a:cxn ang="0">
                    <a:pos x="172" y="66"/>
                  </a:cxn>
                  <a:cxn ang="0">
                    <a:pos x="73" y="52"/>
                  </a:cxn>
                  <a:cxn ang="0">
                    <a:pos x="71" y="71"/>
                  </a:cxn>
                  <a:cxn ang="0">
                    <a:pos x="0" y="61"/>
                  </a:cxn>
                  <a:cxn ang="0">
                    <a:pos x="17" y="0"/>
                  </a:cxn>
                  <a:cxn ang="0">
                    <a:pos x="36" y="3"/>
                  </a:cxn>
                  <a:cxn ang="0">
                    <a:pos x="56" y="6"/>
                  </a:cxn>
                  <a:cxn ang="0">
                    <a:pos x="74" y="9"/>
                  </a:cxn>
                  <a:cxn ang="0">
                    <a:pos x="93" y="12"/>
                  </a:cxn>
                  <a:cxn ang="0">
                    <a:pos x="112" y="17"/>
                  </a:cxn>
                  <a:cxn ang="0">
                    <a:pos x="132" y="20"/>
                  </a:cxn>
                  <a:cxn ang="0">
                    <a:pos x="151" y="23"/>
                  </a:cxn>
                  <a:cxn ang="0">
                    <a:pos x="170" y="27"/>
                  </a:cxn>
                  <a:cxn ang="0">
                    <a:pos x="188" y="31"/>
                  </a:cxn>
                  <a:cxn ang="0">
                    <a:pos x="207" y="34"/>
                  </a:cxn>
                  <a:cxn ang="0">
                    <a:pos x="226" y="39"/>
                  </a:cxn>
                  <a:cxn ang="0">
                    <a:pos x="245" y="43"/>
                  </a:cxn>
                  <a:cxn ang="0">
                    <a:pos x="264" y="47"/>
                  </a:cxn>
                  <a:cxn ang="0">
                    <a:pos x="282" y="51"/>
                  </a:cxn>
                  <a:cxn ang="0">
                    <a:pos x="301" y="56"/>
                  </a:cxn>
                  <a:cxn ang="0">
                    <a:pos x="320" y="61"/>
                  </a:cxn>
                  <a:cxn ang="0">
                    <a:pos x="348" y="50"/>
                  </a:cxn>
                  <a:cxn ang="0">
                    <a:pos x="374" y="45"/>
                  </a:cxn>
                  <a:cxn ang="0">
                    <a:pos x="397" y="45"/>
                  </a:cxn>
                  <a:cxn ang="0">
                    <a:pos x="418" y="48"/>
                  </a:cxn>
                  <a:cxn ang="0">
                    <a:pos x="437" y="55"/>
                  </a:cxn>
                  <a:cxn ang="0">
                    <a:pos x="453" y="65"/>
                  </a:cxn>
                  <a:cxn ang="0">
                    <a:pos x="465" y="75"/>
                  </a:cxn>
                  <a:cxn ang="0">
                    <a:pos x="475" y="88"/>
                  </a:cxn>
                  <a:cxn ang="0">
                    <a:pos x="498" y="88"/>
                  </a:cxn>
                  <a:cxn ang="0">
                    <a:pos x="520" y="88"/>
                  </a:cxn>
                  <a:cxn ang="0">
                    <a:pos x="543" y="89"/>
                  </a:cxn>
                  <a:cxn ang="0">
                    <a:pos x="565" y="89"/>
                  </a:cxn>
                  <a:cxn ang="0">
                    <a:pos x="587" y="90"/>
                  </a:cxn>
                  <a:cxn ang="0">
                    <a:pos x="609" y="90"/>
                  </a:cxn>
                  <a:cxn ang="0">
                    <a:pos x="631" y="91"/>
                  </a:cxn>
                  <a:cxn ang="0">
                    <a:pos x="653" y="93"/>
                  </a:cxn>
                  <a:cxn ang="0">
                    <a:pos x="675" y="94"/>
                  </a:cxn>
                  <a:cxn ang="0">
                    <a:pos x="696" y="96"/>
                  </a:cxn>
                  <a:cxn ang="0">
                    <a:pos x="718" y="98"/>
                  </a:cxn>
                  <a:cxn ang="0">
                    <a:pos x="740" y="101"/>
                  </a:cxn>
                  <a:cxn ang="0">
                    <a:pos x="763" y="104"/>
                  </a:cxn>
                  <a:cxn ang="0">
                    <a:pos x="785" y="108"/>
                  </a:cxn>
                  <a:cxn ang="0">
                    <a:pos x="807" y="111"/>
                  </a:cxn>
                  <a:cxn ang="0">
                    <a:pos x="830" y="115"/>
                  </a:cxn>
                </a:cxnLst>
                <a:rect l="0" t="0" r="r" b="b"/>
                <a:pathLst>
                  <a:path w="830" h="181">
                    <a:moveTo>
                      <a:pt x="830" y="115"/>
                    </a:moveTo>
                    <a:lnTo>
                      <a:pt x="830" y="137"/>
                    </a:lnTo>
                    <a:lnTo>
                      <a:pt x="819" y="181"/>
                    </a:lnTo>
                    <a:lnTo>
                      <a:pt x="746" y="170"/>
                    </a:lnTo>
                    <a:lnTo>
                      <a:pt x="749" y="142"/>
                    </a:lnTo>
                    <a:lnTo>
                      <a:pt x="643" y="129"/>
                    </a:lnTo>
                    <a:lnTo>
                      <a:pt x="635" y="154"/>
                    </a:lnTo>
                    <a:lnTo>
                      <a:pt x="464" y="134"/>
                    </a:lnTo>
                    <a:lnTo>
                      <a:pt x="441" y="123"/>
                    </a:lnTo>
                    <a:lnTo>
                      <a:pt x="420" y="116"/>
                    </a:lnTo>
                    <a:lnTo>
                      <a:pt x="403" y="111"/>
                    </a:lnTo>
                    <a:lnTo>
                      <a:pt x="387" y="108"/>
                    </a:lnTo>
                    <a:lnTo>
                      <a:pt x="371" y="107"/>
                    </a:lnTo>
                    <a:lnTo>
                      <a:pt x="357" y="108"/>
                    </a:lnTo>
                    <a:lnTo>
                      <a:pt x="343" y="111"/>
                    </a:lnTo>
                    <a:lnTo>
                      <a:pt x="328" y="115"/>
                    </a:lnTo>
                    <a:lnTo>
                      <a:pt x="163" y="90"/>
                    </a:lnTo>
                    <a:lnTo>
                      <a:pt x="172" y="66"/>
                    </a:lnTo>
                    <a:lnTo>
                      <a:pt x="73" y="52"/>
                    </a:lnTo>
                    <a:lnTo>
                      <a:pt x="71" y="71"/>
                    </a:lnTo>
                    <a:lnTo>
                      <a:pt x="0" y="61"/>
                    </a:lnTo>
                    <a:lnTo>
                      <a:pt x="17" y="0"/>
                    </a:lnTo>
                    <a:lnTo>
                      <a:pt x="36" y="3"/>
                    </a:lnTo>
                    <a:lnTo>
                      <a:pt x="56" y="6"/>
                    </a:lnTo>
                    <a:lnTo>
                      <a:pt x="74" y="9"/>
                    </a:lnTo>
                    <a:lnTo>
                      <a:pt x="93" y="12"/>
                    </a:lnTo>
                    <a:lnTo>
                      <a:pt x="112" y="17"/>
                    </a:lnTo>
                    <a:lnTo>
                      <a:pt x="132" y="20"/>
                    </a:lnTo>
                    <a:lnTo>
                      <a:pt x="151" y="23"/>
                    </a:lnTo>
                    <a:lnTo>
                      <a:pt x="170" y="27"/>
                    </a:lnTo>
                    <a:lnTo>
                      <a:pt x="188" y="31"/>
                    </a:lnTo>
                    <a:lnTo>
                      <a:pt x="207" y="34"/>
                    </a:lnTo>
                    <a:lnTo>
                      <a:pt x="226" y="39"/>
                    </a:lnTo>
                    <a:lnTo>
                      <a:pt x="245" y="43"/>
                    </a:lnTo>
                    <a:lnTo>
                      <a:pt x="264" y="47"/>
                    </a:lnTo>
                    <a:lnTo>
                      <a:pt x="282" y="51"/>
                    </a:lnTo>
                    <a:lnTo>
                      <a:pt x="301" y="56"/>
                    </a:lnTo>
                    <a:lnTo>
                      <a:pt x="320" y="61"/>
                    </a:lnTo>
                    <a:lnTo>
                      <a:pt x="348" y="50"/>
                    </a:lnTo>
                    <a:lnTo>
                      <a:pt x="374" y="45"/>
                    </a:lnTo>
                    <a:lnTo>
                      <a:pt x="397" y="45"/>
                    </a:lnTo>
                    <a:lnTo>
                      <a:pt x="418" y="48"/>
                    </a:lnTo>
                    <a:lnTo>
                      <a:pt x="437" y="55"/>
                    </a:lnTo>
                    <a:lnTo>
                      <a:pt x="453" y="65"/>
                    </a:lnTo>
                    <a:lnTo>
                      <a:pt x="465" y="75"/>
                    </a:lnTo>
                    <a:lnTo>
                      <a:pt x="475" y="88"/>
                    </a:lnTo>
                    <a:lnTo>
                      <a:pt x="498" y="88"/>
                    </a:lnTo>
                    <a:lnTo>
                      <a:pt x="520" y="88"/>
                    </a:lnTo>
                    <a:lnTo>
                      <a:pt x="543" y="89"/>
                    </a:lnTo>
                    <a:lnTo>
                      <a:pt x="565" y="89"/>
                    </a:lnTo>
                    <a:lnTo>
                      <a:pt x="587" y="90"/>
                    </a:lnTo>
                    <a:lnTo>
                      <a:pt x="609" y="90"/>
                    </a:lnTo>
                    <a:lnTo>
                      <a:pt x="631" y="91"/>
                    </a:lnTo>
                    <a:lnTo>
                      <a:pt x="653" y="93"/>
                    </a:lnTo>
                    <a:lnTo>
                      <a:pt x="675" y="94"/>
                    </a:lnTo>
                    <a:lnTo>
                      <a:pt x="696" y="96"/>
                    </a:lnTo>
                    <a:lnTo>
                      <a:pt x="718" y="98"/>
                    </a:lnTo>
                    <a:lnTo>
                      <a:pt x="740" y="101"/>
                    </a:lnTo>
                    <a:lnTo>
                      <a:pt x="763" y="104"/>
                    </a:lnTo>
                    <a:lnTo>
                      <a:pt x="785" y="108"/>
                    </a:lnTo>
                    <a:lnTo>
                      <a:pt x="807" y="111"/>
                    </a:lnTo>
                    <a:lnTo>
                      <a:pt x="830" y="115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67" name="Freeform 67"/>
              <p:cNvSpPr>
                <a:spLocks/>
              </p:cNvSpPr>
              <p:nvPr/>
            </p:nvSpPr>
            <p:spPr bwMode="auto">
              <a:xfrm>
                <a:off x="7033" y="1073"/>
                <a:ext cx="267" cy="216"/>
              </a:xfrm>
              <a:custGeom>
                <a:avLst/>
                <a:gdLst/>
                <a:ahLst/>
                <a:cxnLst>
                  <a:cxn ang="0">
                    <a:pos x="1068" y="64"/>
                  </a:cxn>
                  <a:cxn ang="0">
                    <a:pos x="989" y="860"/>
                  </a:cxn>
                  <a:cxn ang="0">
                    <a:pos x="0" y="734"/>
                  </a:cxn>
                  <a:cxn ang="0">
                    <a:pos x="74" y="0"/>
                  </a:cxn>
                  <a:cxn ang="0">
                    <a:pos x="1068" y="64"/>
                  </a:cxn>
                </a:cxnLst>
                <a:rect l="0" t="0" r="r" b="b"/>
                <a:pathLst>
                  <a:path w="1068" h="860">
                    <a:moveTo>
                      <a:pt x="1068" y="64"/>
                    </a:moveTo>
                    <a:lnTo>
                      <a:pt x="989" y="860"/>
                    </a:lnTo>
                    <a:lnTo>
                      <a:pt x="0" y="734"/>
                    </a:lnTo>
                    <a:lnTo>
                      <a:pt x="74" y="0"/>
                    </a:lnTo>
                    <a:lnTo>
                      <a:pt x="1068" y="64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057AD1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68" name="Freeform 68"/>
              <p:cNvSpPr>
                <a:spLocks/>
              </p:cNvSpPr>
              <p:nvPr/>
            </p:nvSpPr>
            <p:spPr bwMode="auto">
              <a:xfrm>
                <a:off x="7256" y="1320"/>
                <a:ext cx="51" cy="13"/>
              </a:xfrm>
              <a:custGeom>
                <a:avLst/>
                <a:gdLst/>
                <a:ahLst/>
                <a:cxnLst>
                  <a:cxn ang="0">
                    <a:pos x="202" y="24"/>
                  </a:cxn>
                  <a:cxn ang="0">
                    <a:pos x="196" y="51"/>
                  </a:cxn>
                  <a:cxn ang="0">
                    <a:pos x="0" y="26"/>
                  </a:cxn>
                  <a:cxn ang="0">
                    <a:pos x="5" y="0"/>
                  </a:cxn>
                  <a:cxn ang="0">
                    <a:pos x="202" y="24"/>
                  </a:cxn>
                </a:cxnLst>
                <a:rect l="0" t="0" r="r" b="b"/>
                <a:pathLst>
                  <a:path w="202" h="51">
                    <a:moveTo>
                      <a:pt x="202" y="24"/>
                    </a:moveTo>
                    <a:lnTo>
                      <a:pt x="196" y="51"/>
                    </a:lnTo>
                    <a:lnTo>
                      <a:pt x="0" y="26"/>
                    </a:lnTo>
                    <a:lnTo>
                      <a:pt x="5" y="0"/>
                    </a:lnTo>
                    <a:lnTo>
                      <a:pt x="202" y="24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69" name="Freeform 69"/>
              <p:cNvSpPr>
                <a:spLocks/>
              </p:cNvSpPr>
              <p:nvPr/>
            </p:nvSpPr>
            <p:spPr bwMode="auto">
              <a:xfrm>
                <a:off x="7256" y="1320"/>
                <a:ext cx="50" cy="12"/>
              </a:xfrm>
              <a:custGeom>
                <a:avLst/>
                <a:gdLst/>
                <a:ahLst/>
                <a:cxnLst>
                  <a:cxn ang="0">
                    <a:pos x="201" y="24"/>
                  </a:cxn>
                  <a:cxn ang="0">
                    <a:pos x="200" y="30"/>
                  </a:cxn>
                  <a:cxn ang="0">
                    <a:pos x="199" y="36"/>
                  </a:cxn>
                  <a:cxn ang="0">
                    <a:pos x="197" y="43"/>
                  </a:cxn>
                  <a:cxn ang="0">
                    <a:pos x="196" y="49"/>
                  </a:cxn>
                  <a:cxn ang="0">
                    <a:pos x="183" y="48"/>
                  </a:cxn>
                  <a:cxn ang="0">
                    <a:pos x="171" y="46"/>
                  </a:cxn>
                  <a:cxn ang="0">
                    <a:pos x="159" y="45"/>
                  </a:cxn>
                  <a:cxn ang="0">
                    <a:pos x="147" y="43"/>
                  </a:cxn>
                  <a:cxn ang="0">
                    <a:pos x="134" y="42"/>
                  </a:cxn>
                  <a:cxn ang="0">
                    <a:pos x="122" y="40"/>
                  </a:cxn>
                  <a:cxn ang="0">
                    <a:pos x="109" y="39"/>
                  </a:cxn>
                  <a:cxn ang="0">
                    <a:pos x="98" y="36"/>
                  </a:cxn>
                  <a:cxn ang="0">
                    <a:pos x="85" y="35"/>
                  </a:cxn>
                  <a:cxn ang="0">
                    <a:pos x="73" y="34"/>
                  </a:cxn>
                  <a:cxn ang="0">
                    <a:pos x="61" y="32"/>
                  </a:cxn>
                  <a:cxn ang="0">
                    <a:pos x="49" y="31"/>
                  </a:cxn>
                  <a:cxn ang="0">
                    <a:pos x="37" y="29"/>
                  </a:cxn>
                  <a:cxn ang="0">
                    <a:pos x="25" y="28"/>
                  </a:cxn>
                  <a:cxn ang="0">
                    <a:pos x="12" y="26"/>
                  </a:cxn>
                  <a:cxn ang="0">
                    <a:pos x="0" y="25"/>
                  </a:cxn>
                  <a:cxn ang="0">
                    <a:pos x="2" y="19"/>
                  </a:cxn>
                  <a:cxn ang="0">
                    <a:pos x="3" y="12"/>
                  </a:cxn>
                  <a:cxn ang="0">
                    <a:pos x="4" y="6"/>
                  </a:cxn>
                  <a:cxn ang="0">
                    <a:pos x="5" y="0"/>
                  </a:cxn>
                  <a:cxn ang="0">
                    <a:pos x="16" y="1"/>
                  </a:cxn>
                  <a:cxn ang="0">
                    <a:pos x="29" y="3"/>
                  </a:cxn>
                  <a:cxn ang="0">
                    <a:pos x="41" y="4"/>
                  </a:cxn>
                  <a:cxn ang="0">
                    <a:pos x="53" y="6"/>
                  </a:cxn>
                  <a:cxn ang="0">
                    <a:pos x="65" y="7"/>
                  </a:cxn>
                  <a:cxn ang="0">
                    <a:pos x="78" y="9"/>
                  </a:cxn>
                  <a:cxn ang="0">
                    <a:pos x="89" y="10"/>
                  </a:cxn>
                  <a:cxn ang="0">
                    <a:pos x="102" y="11"/>
                  </a:cxn>
                  <a:cxn ang="0">
                    <a:pos x="114" y="13"/>
                  </a:cxn>
                  <a:cxn ang="0">
                    <a:pos x="127" y="15"/>
                  </a:cxn>
                  <a:cxn ang="0">
                    <a:pos x="140" y="17"/>
                  </a:cxn>
                  <a:cxn ang="0">
                    <a:pos x="152" y="18"/>
                  </a:cxn>
                  <a:cxn ang="0">
                    <a:pos x="164" y="20"/>
                  </a:cxn>
                  <a:cxn ang="0">
                    <a:pos x="176" y="21"/>
                  </a:cxn>
                  <a:cxn ang="0">
                    <a:pos x="189" y="23"/>
                  </a:cxn>
                  <a:cxn ang="0">
                    <a:pos x="201" y="24"/>
                  </a:cxn>
                </a:cxnLst>
                <a:rect l="0" t="0" r="r" b="b"/>
                <a:pathLst>
                  <a:path w="201" h="49">
                    <a:moveTo>
                      <a:pt x="201" y="24"/>
                    </a:moveTo>
                    <a:lnTo>
                      <a:pt x="200" y="30"/>
                    </a:lnTo>
                    <a:lnTo>
                      <a:pt x="199" y="36"/>
                    </a:lnTo>
                    <a:lnTo>
                      <a:pt x="197" y="43"/>
                    </a:lnTo>
                    <a:lnTo>
                      <a:pt x="196" y="49"/>
                    </a:lnTo>
                    <a:lnTo>
                      <a:pt x="183" y="48"/>
                    </a:lnTo>
                    <a:lnTo>
                      <a:pt x="171" y="46"/>
                    </a:lnTo>
                    <a:lnTo>
                      <a:pt x="159" y="45"/>
                    </a:lnTo>
                    <a:lnTo>
                      <a:pt x="147" y="43"/>
                    </a:lnTo>
                    <a:lnTo>
                      <a:pt x="134" y="42"/>
                    </a:lnTo>
                    <a:lnTo>
                      <a:pt x="122" y="40"/>
                    </a:lnTo>
                    <a:lnTo>
                      <a:pt x="109" y="39"/>
                    </a:lnTo>
                    <a:lnTo>
                      <a:pt x="98" y="36"/>
                    </a:lnTo>
                    <a:lnTo>
                      <a:pt x="85" y="35"/>
                    </a:lnTo>
                    <a:lnTo>
                      <a:pt x="73" y="34"/>
                    </a:lnTo>
                    <a:lnTo>
                      <a:pt x="61" y="32"/>
                    </a:lnTo>
                    <a:lnTo>
                      <a:pt x="49" y="31"/>
                    </a:lnTo>
                    <a:lnTo>
                      <a:pt x="37" y="29"/>
                    </a:lnTo>
                    <a:lnTo>
                      <a:pt x="25" y="28"/>
                    </a:lnTo>
                    <a:lnTo>
                      <a:pt x="12" y="26"/>
                    </a:lnTo>
                    <a:lnTo>
                      <a:pt x="0" y="25"/>
                    </a:lnTo>
                    <a:lnTo>
                      <a:pt x="2" y="19"/>
                    </a:lnTo>
                    <a:lnTo>
                      <a:pt x="3" y="12"/>
                    </a:lnTo>
                    <a:lnTo>
                      <a:pt x="4" y="6"/>
                    </a:lnTo>
                    <a:lnTo>
                      <a:pt x="5" y="0"/>
                    </a:lnTo>
                    <a:lnTo>
                      <a:pt x="16" y="1"/>
                    </a:lnTo>
                    <a:lnTo>
                      <a:pt x="29" y="3"/>
                    </a:lnTo>
                    <a:lnTo>
                      <a:pt x="41" y="4"/>
                    </a:lnTo>
                    <a:lnTo>
                      <a:pt x="53" y="6"/>
                    </a:lnTo>
                    <a:lnTo>
                      <a:pt x="65" y="7"/>
                    </a:lnTo>
                    <a:lnTo>
                      <a:pt x="78" y="9"/>
                    </a:lnTo>
                    <a:lnTo>
                      <a:pt x="89" y="10"/>
                    </a:lnTo>
                    <a:lnTo>
                      <a:pt x="102" y="11"/>
                    </a:lnTo>
                    <a:lnTo>
                      <a:pt x="114" y="13"/>
                    </a:lnTo>
                    <a:lnTo>
                      <a:pt x="127" y="15"/>
                    </a:lnTo>
                    <a:lnTo>
                      <a:pt x="140" y="17"/>
                    </a:lnTo>
                    <a:lnTo>
                      <a:pt x="152" y="18"/>
                    </a:lnTo>
                    <a:lnTo>
                      <a:pt x="164" y="20"/>
                    </a:lnTo>
                    <a:lnTo>
                      <a:pt x="176" y="21"/>
                    </a:lnTo>
                    <a:lnTo>
                      <a:pt x="189" y="23"/>
                    </a:lnTo>
                    <a:lnTo>
                      <a:pt x="201" y="24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934C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70" name="Freeform 70"/>
              <p:cNvSpPr>
                <a:spLocks/>
              </p:cNvSpPr>
              <p:nvPr/>
            </p:nvSpPr>
            <p:spPr bwMode="auto">
              <a:xfrm>
                <a:off x="7256" y="1320"/>
                <a:ext cx="50" cy="12"/>
              </a:xfrm>
              <a:custGeom>
                <a:avLst/>
                <a:gdLst/>
                <a:ahLst/>
                <a:cxnLst>
                  <a:cxn ang="0">
                    <a:pos x="201" y="24"/>
                  </a:cxn>
                  <a:cxn ang="0">
                    <a:pos x="200" y="29"/>
                  </a:cxn>
                  <a:cxn ang="0">
                    <a:pos x="199" y="35"/>
                  </a:cxn>
                  <a:cxn ang="0">
                    <a:pos x="197" y="42"/>
                  </a:cxn>
                  <a:cxn ang="0">
                    <a:pos x="196" y="47"/>
                  </a:cxn>
                  <a:cxn ang="0">
                    <a:pos x="183" y="46"/>
                  </a:cxn>
                  <a:cxn ang="0">
                    <a:pos x="171" y="44"/>
                  </a:cxn>
                  <a:cxn ang="0">
                    <a:pos x="159" y="43"/>
                  </a:cxn>
                  <a:cxn ang="0">
                    <a:pos x="147" y="41"/>
                  </a:cxn>
                  <a:cxn ang="0">
                    <a:pos x="134" y="40"/>
                  </a:cxn>
                  <a:cxn ang="0">
                    <a:pos x="122" y="38"/>
                  </a:cxn>
                  <a:cxn ang="0">
                    <a:pos x="109" y="37"/>
                  </a:cxn>
                  <a:cxn ang="0">
                    <a:pos x="98" y="34"/>
                  </a:cxn>
                  <a:cxn ang="0">
                    <a:pos x="85" y="33"/>
                  </a:cxn>
                  <a:cxn ang="0">
                    <a:pos x="73" y="32"/>
                  </a:cxn>
                  <a:cxn ang="0">
                    <a:pos x="61" y="30"/>
                  </a:cxn>
                  <a:cxn ang="0">
                    <a:pos x="49" y="29"/>
                  </a:cxn>
                  <a:cxn ang="0">
                    <a:pos x="37" y="27"/>
                  </a:cxn>
                  <a:cxn ang="0">
                    <a:pos x="25" y="26"/>
                  </a:cxn>
                  <a:cxn ang="0">
                    <a:pos x="12" y="24"/>
                  </a:cxn>
                  <a:cxn ang="0">
                    <a:pos x="0" y="23"/>
                  </a:cxn>
                  <a:cxn ang="0">
                    <a:pos x="2" y="18"/>
                  </a:cxn>
                  <a:cxn ang="0">
                    <a:pos x="3" y="11"/>
                  </a:cxn>
                  <a:cxn ang="0">
                    <a:pos x="4" y="6"/>
                  </a:cxn>
                  <a:cxn ang="0">
                    <a:pos x="5" y="0"/>
                  </a:cxn>
                  <a:cxn ang="0">
                    <a:pos x="16" y="1"/>
                  </a:cxn>
                  <a:cxn ang="0">
                    <a:pos x="29" y="3"/>
                  </a:cxn>
                  <a:cxn ang="0">
                    <a:pos x="41" y="4"/>
                  </a:cxn>
                  <a:cxn ang="0">
                    <a:pos x="53" y="6"/>
                  </a:cxn>
                  <a:cxn ang="0">
                    <a:pos x="65" y="7"/>
                  </a:cxn>
                  <a:cxn ang="0">
                    <a:pos x="78" y="9"/>
                  </a:cxn>
                  <a:cxn ang="0">
                    <a:pos x="89" y="10"/>
                  </a:cxn>
                  <a:cxn ang="0">
                    <a:pos x="102" y="11"/>
                  </a:cxn>
                  <a:cxn ang="0">
                    <a:pos x="114" y="14"/>
                  </a:cxn>
                  <a:cxn ang="0">
                    <a:pos x="127" y="15"/>
                  </a:cxn>
                  <a:cxn ang="0">
                    <a:pos x="140" y="17"/>
                  </a:cxn>
                  <a:cxn ang="0">
                    <a:pos x="152" y="18"/>
                  </a:cxn>
                  <a:cxn ang="0">
                    <a:pos x="164" y="20"/>
                  </a:cxn>
                  <a:cxn ang="0">
                    <a:pos x="176" y="21"/>
                  </a:cxn>
                  <a:cxn ang="0">
                    <a:pos x="189" y="23"/>
                  </a:cxn>
                  <a:cxn ang="0">
                    <a:pos x="201" y="24"/>
                  </a:cxn>
                </a:cxnLst>
                <a:rect l="0" t="0" r="r" b="b"/>
                <a:pathLst>
                  <a:path w="201" h="47">
                    <a:moveTo>
                      <a:pt x="201" y="24"/>
                    </a:moveTo>
                    <a:lnTo>
                      <a:pt x="200" y="29"/>
                    </a:lnTo>
                    <a:lnTo>
                      <a:pt x="199" y="35"/>
                    </a:lnTo>
                    <a:lnTo>
                      <a:pt x="197" y="42"/>
                    </a:lnTo>
                    <a:lnTo>
                      <a:pt x="196" y="47"/>
                    </a:lnTo>
                    <a:lnTo>
                      <a:pt x="183" y="46"/>
                    </a:lnTo>
                    <a:lnTo>
                      <a:pt x="171" y="44"/>
                    </a:lnTo>
                    <a:lnTo>
                      <a:pt x="159" y="43"/>
                    </a:lnTo>
                    <a:lnTo>
                      <a:pt x="147" y="41"/>
                    </a:lnTo>
                    <a:lnTo>
                      <a:pt x="134" y="40"/>
                    </a:lnTo>
                    <a:lnTo>
                      <a:pt x="122" y="38"/>
                    </a:lnTo>
                    <a:lnTo>
                      <a:pt x="109" y="37"/>
                    </a:lnTo>
                    <a:lnTo>
                      <a:pt x="98" y="34"/>
                    </a:lnTo>
                    <a:lnTo>
                      <a:pt x="85" y="33"/>
                    </a:lnTo>
                    <a:lnTo>
                      <a:pt x="73" y="32"/>
                    </a:lnTo>
                    <a:lnTo>
                      <a:pt x="61" y="30"/>
                    </a:lnTo>
                    <a:lnTo>
                      <a:pt x="49" y="29"/>
                    </a:lnTo>
                    <a:lnTo>
                      <a:pt x="37" y="27"/>
                    </a:lnTo>
                    <a:lnTo>
                      <a:pt x="25" y="26"/>
                    </a:lnTo>
                    <a:lnTo>
                      <a:pt x="12" y="24"/>
                    </a:lnTo>
                    <a:lnTo>
                      <a:pt x="0" y="23"/>
                    </a:lnTo>
                    <a:lnTo>
                      <a:pt x="2" y="18"/>
                    </a:lnTo>
                    <a:lnTo>
                      <a:pt x="3" y="11"/>
                    </a:lnTo>
                    <a:lnTo>
                      <a:pt x="4" y="6"/>
                    </a:lnTo>
                    <a:lnTo>
                      <a:pt x="5" y="0"/>
                    </a:lnTo>
                    <a:lnTo>
                      <a:pt x="16" y="1"/>
                    </a:lnTo>
                    <a:lnTo>
                      <a:pt x="29" y="3"/>
                    </a:lnTo>
                    <a:lnTo>
                      <a:pt x="41" y="4"/>
                    </a:lnTo>
                    <a:lnTo>
                      <a:pt x="53" y="6"/>
                    </a:lnTo>
                    <a:lnTo>
                      <a:pt x="65" y="7"/>
                    </a:lnTo>
                    <a:lnTo>
                      <a:pt x="78" y="9"/>
                    </a:lnTo>
                    <a:lnTo>
                      <a:pt x="89" y="10"/>
                    </a:lnTo>
                    <a:lnTo>
                      <a:pt x="102" y="11"/>
                    </a:lnTo>
                    <a:lnTo>
                      <a:pt x="114" y="14"/>
                    </a:lnTo>
                    <a:lnTo>
                      <a:pt x="127" y="15"/>
                    </a:lnTo>
                    <a:lnTo>
                      <a:pt x="140" y="17"/>
                    </a:lnTo>
                    <a:lnTo>
                      <a:pt x="152" y="18"/>
                    </a:lnTo>
                    <a:lnTo>
                      <a:pt x="164" y="20"/>
                    </a:lnTo>
                    <a:lnTo>
                      <a:pt x="176" y="21"/>
                    </a:lnTo>
                    <a:lnTo>
                      <a:pt x="189" y="23"/>
                    </a:lnTo>
                    <a:lnTo>
                      <a:pt x="201" y="24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9951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71" name="Freeform 71"/>
              <p:cNvSpPr>
                <a:spLocks/>
              </p:cNvSpPr>
              <p:nvPr/>
            </p:nvSpPr>
            <p:spPr bwMode="auto">
              <a:xfrm>
                <a:off x="7256" y="1320"/>
                <a:ext cx="50" cy="12"/>
              </a:xfrm>
              <a:custGeom>
                <a:avLst/>
                <a:gdLst/>
                <a:ahLst/>
                <a:cxnLst>
                  <a:cxn ang="0">
                    <a:pos x="201" y="24"/>
                  </a:cxn>
                  <a:cxn ang="0">
                    <a:pos x="200" y="29"/>
                  </a:cxn>
                  <a:cxn ang="0">
                    <a:pos x="199" y="34"/>
                  </a:cxn>
                  <a:cxn ang="0">
                    <a:pos x="197" y="40"/>
                  </a:cxn>
                  <a:cxn ang="0">
                    <a:pos x="196" y="45"/>
                  </a:cxn>
                  <a:cxn ang="0">
                    <a:pos x="183" y="44"/>
                  </a:cxn>
                  <a:cxn ang="0">
                    <a:pos x="171" y="42"/>
                  </a:cxn>
                  <a:cxn ang="0">
                    <a:pos x="159" y="41"/>
                  </a:cxn>
                  <a:cxn ang="0">
                    <a:pos x="147" y="40"/>
                  </a:cxn>
                  <a:cxn ang="0">
                    <a:pos x="134" y="38"/>
                  </a:cxn>
                  <a:cxn ang="0">
                    <a:pos x="122" y="37"/>
                  </a:cxn>
                  <a:cxn ang="0">
                    <a:pos x="109" y="34"/>
                  </a:cxn>
                  <a:cxn ang="0">
                    <a:pos x="98" y="33"/>
                  </a:cxn>
                  <a:cxn ang="0">
                    <a:pos x="85" y="31"/>
                  </a:cxn>
                  <a:cxn ang="0">
                    <a:pos x="73" y="30"/>
                  </a:cxn>
                  <a:cxn ang="0">
                    <a:pos x="61" y="28"/>
                  </a:cxn>
                  <a:cxn ang="0">
                    <a:pos x="49" y="27"/>
                  </a:cxn>
                  <a:cxn ang="0">
                    <a:pos x="37" y="25"/>
                  </a:cxn>
                  <a:cxn ang="0">
                    <a:pos x="25" y="24"/>
                  </a:cxn>
                  <a:cxn ang="0">
                    <a:pos x="12" y="22"/>
                  </a:cxn>
                  <a:cxn ang="0">
                    <a:pos x="0" y="21"/>
                  </a:cxn>
                  <a:cxn ang="0">
                    <a:pos x="2" y="16"/>
                  </a:cxn>
                  <a:cxn ang="0">
                    <a:pos x="3" y="10"/>
                  </a:cxn>
                  <a:cxn ang="0">
                    <a:pos x="3" y="5"/>
                  </a:cxn>
                  <a:cxn ang="0">
                    <a:pos x="4" y="0"/>
                  </a:cxn>
                  <a:cxn ang="0">
                    <a:pos x="16" y="1"/>
                  </a:cxn>
                  <a:cxn ang="0">
                    <a:pos x="28" y="3"/>
                  </a:cxn>
                  <a:cxn ang="0">
                    <a:pos x="40" y="4"/>
                  </a:cxn>
                  <a:cxn ang="0">
                    <a:pos x="53" y="6"/>
                  </a:cxn>
                  <a:cxn ang="0">
                    <a:pos x="65" y="7"/>
                  </a:cxn>
                  <a:cxn ang="0">
                    <a:pos x="77" y="9"/>
                  </a:cxn>
                  <a:cxn ang="0">
                    <a:pos x="89" y="10"/>
                  </a:cxn>
                  <a:cxn ang="0">
                    <a:pos x="102" y="11"/>
                  </a:cxn>
                  <a:cxn ang="0">
                    <a:pos x="114" y="14"/>
                  </a:cxn>
                  <a:cxn ang="0">
                    <a:pos x="127" y="15"/>
                  </a:cxn>
                  <a:cxn ang="0">
                    <a:pos x="140" y="17"/>
                  </a:cxn>
                  <a:cxn ang="0">
                    <a:pos x="152" y="18"/>
                  </a:cxn>
                  <a:cxn ang="0">
                    <a:pos x="164" y="20"/>
                  </a:cxn>
                  <a:cxn ang="0">
                    <a:pos x="176" y="21"/>
                  </a:cxn>
                  <a:cxn ang="0">
                    <a:pos x="189" y="23"/>
                  </a:cxn>
                  <a:cxn ang="0">
                    <a:pos x="201" y="24"/>
                  </a:cxn>
                </a:cxnLst>
                <a:rect l="0" t="0" r="r" b="b"/>
                <a:pathLst>
                  <a:path w="201" h="45">
                    <a:moveTo>
                      <a:pt x="201" y="24"/>
                    </a:moveTo>
                    <a:lnTo>
                      <a:pt x="200" y="29"/>
                    </a:lnTo>
                    <a:lnTo>
                      <a:pt x="199" y="34"/>
                    </a:lnTo>
                    <a:lnTo>
                      <a:pt x="197" y="40"/>
                    </a:lnTo>
                    <a:lnTo>
                      <a:pt x="196" y="45"/>
                    </a:lnTo>
                    <a:lnTo>
                      <a:pt x="183" y="44"/>
                    </a:lnTo>
                    <a:lnTo>
                      <a:pt x="171" y="42"/>
                    </a:lnTo>
                    <a:lnTo>
                      <a:pt x="159" y="41"/>
                    </a:lnTo>
                    <a:lnTo>
                      <a:pt x="147" y="40"/>
                    </a:lnTo>
                    <a:lnTo>
                      <a:pt x="134" y="38"/>
                    </a:lnTo>
                    <a:lnTo>
                      <a:pt x="122" y="37"/>
                    </a:lnTo>
                    <a:lnTo>
                      <a:pt x="109" y="34"/>
                    </a:lnTo>
                    <a:lnTo>
                      <a:pt x="98" y="33"/>
                    </a:lnTo>
                    <a:lnTo>
                      <a:pt x="85" y="31"/>
                    </a:lnTo>
                    <a:lnTo>
                      <a:pt x="73" y="30"/>
                    </a:lnTo>
                    <a:lnTo>
                      <a:pt x="61" y="28"/>
                    </a:lnTo>
                    <a:lnTo>
                      <a:pt x="49" y="27"/>
                    </a:lnTo>
                    <a:lnTo>
                      <a:pt x="37" y="25"/>
                    </a:lnTo>
                    <a:lnTo>
                      <a:pt x="25" y="24"/>
                    </a:lnTo>
                    <a:lnTo>
                      <a:pt x="12" y="22"/>
                    </a:lnTo>
                    <a:lnTo>
                      <a:pt x="0" y="21"/>
                    </a:lnTo>
                    <a:lnTo>
                      <a:pt x="2" y="16"/>
                    </a:lnTo>
                    <a:lnTo>
                      <a:pt x="3" y="10"/>
                    </a:lnTo>
                    <a:lnTo>
                      <a:pt x="3" y="5"/>
                    </a:lnTo>
                    <a:lnTo>
                      <a:pt x="4" y="0"/>
                    </a:lnTo>
                    <a:lnTo>
                      <a:pt x="16" y="1"/>
                    </a:lnTo>
                    <a:lnTo>
                      <a:pt x="28" y="3"/>
                    </a:lnTo>
                    <a:lnTo>
                      <a:pt x="40" y="4"/>
                    </a:lnTo>
                    <a:lnTo>
                      <a:pt x="53" y="6"/>
                    </a:lnTo>
                    <a:lnTo>
                      <a:pt x="65" y="7"/>
                    </a:lnTo>
                    <a:lnTo>
                      <a:pt x="77" y="9"/>
                    </a:lnTo>
                    <a:lnTo>
                      <a:pt x="89" y="10"/>
                    </a:lnTo>
                    <a:lnTo>
                      <a:pt x="102" y="11"/>
                    </a:lnTo>
                    <a:lnTo>
                      <a:pt x="114" y="14"/>
                    </a:lnTo>
                    <a:lnTo>
                      <a:pt x="127" y="15"/>
                    </a:lnTo>
                    <a:lnTo>
                      <a:pt x="140" y="17"/>
                    </a:lnTo>
                    <a:lnTo>
                      <a:pt x="152" y="18"/>
                    </a:lnTo>
                    <a:lnTo>
                      <a:pt x="164" y="20"/>
                    </a:lnTo>
                    <a:lnTo>
                      <a:pt x="176" y="21"/>
                    </a:lnTo>
                    <a:lnTo>
                      <a:pt x="189" y="23"/>
                    </a:lnTo>
                    <a:lnTo>
                      <a:pt x="201" y="24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A05B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72" name="Freeform 72"/>
              <p:cNvSpPr>
                <a:spLocks/>
              </p:cNvSpPr>
              <p:nvPr/>
            </p:nvSpPr>
            <p:spPr bwMode="auto">
              <a:xfrm>
                <a:off x="7256" y="1321"/>
                <a:ext cx="50" cy="10"/>
              </a:xfrm>
              <a:custGeom>
                <a:avLst/>
                <a:gdLst/>
                <a:ahLst/>
                <a:cxnLst>
                  <a:cxn ang="0">
                    <a:pos x="201" y="24"/>
                  </a:cxn>
                  <a:cxn ang="0">
                    <a:pos x="200" y="28"/>
                  </a:cxn>
                  <a:cxn ang="0">
                    <a:pos x="199" y="33"/>
                  </a:cxn>
                  <a:cxn ang="0">
                    <a:pos x="197" y="38"/>
                  </a:cxn>
                  <a:cxn ang="0">
                    <a:pos x="196" y="43"/>
                  </a:cxn>
                  <a:cxn ang="0">
                    <a:pos x="183" y="42"/>
                  </a:cxn>
                  <a:cxn ang="0">
                    <a:pos x="171" y="40"/>
                  </a:cxn>
                  <a:cxn ang="0">
                    <a:pos x="159" y="39"/>
                  </a:cxn>
                  <a:cxn ang="0">
                    <a:pos x="147" y="38"/>
                  </a:cxn>
                  <a:cxn ang="0">
                    <a:pos x="134" y="36"/>
                  </a:cxn>
                  <a:cxn ang="0">
                    <a:pos x="122" y="35"/>
                  </a:cxn>
                  <a:cxn ang="0">
                    <a:pos x="109" y="32"/>
                  </a:cxn>
                  <a:cxn ang="0">
                    <a:pos x="98" y="31"/>
                  </a:cxn>
                  <a:cxn ang="0">
                    <a:pos x="85" y="29"/>
                  </a:cxn>
                  <a:cxn ang="0">
                    <a:pos x="73" y="28"/>
                  </a:cxn>
                  <a:cxn ang="0">
                    <a:pos x="61" y="26"/>
                  </a:cxn>
                  <a:cxn ang="0">
                    <a:pos x="49" y="25"/>
                  </a:cxn>
                  <a:cxn ang="0">
                    <a:pos x="37" y="23"/>
                  </a:cxn>
                  <a:cxn ang="0">
                    <a:pos x="25" y="22"/>
                  </a:cxn>
                  <a:cxn ang="0">
                    <a:pos x="12" y="20"/>
                  </a:cxn>
                  <a:cxn ang="0">
                    <a:pos x="0" y="19"/>
                  </a:cxn>
                  <a:cxn ang="0">
                    <a:pos x="2" y="14"/>
                  </a:cxn>
                  <a:cxn ang="0">
                    <a:pos x="3" y="9"/>
                  </a:cxn>
                  <a:cxn ang="0">
                    <a:pos x="3" y="4"/>
                  </a:cxn>
                  <a:cxn ang="0">
                    <a:pos x="4" y="0"/>
                  </a:cxn>
                  <a:cxn ang="0">
                    <a:pos x="16" y="1"/>
                  </a:cxn>
                  <a:cxn ang="0">
                    <a:pos x="28" y="3"/>
                  </a:cxn>
                  <a:cxn ang="0">
                    <a:pos x="40" y="4"/>
                  </a:cxn>
                  <a:cxn ang="0">
                    <a:pos x="53" y="6"/>
                  </a:cxn>
                  <a:cxn ang="0">
                    <a:pos x="64" y="7"/>
                  </a:cxn>
                  <a:cxn ang="0">
                    <a:pos x="77" y="9"/>
                  </a:cxn>
                  <a:cxn ang="0">
                    <a:pos x="89" y="10"/>
                  </a:cxn>
                  <a:cxn ang="0">
                    <a:pos x="102" y="12"/>
                  </a:cxn>
                  <a:cxn ang="0">
                    <a:pos x="114" y="14"/>
                  </a:cxn>
                  <a:cxn ang="0">
                    <a:pos x="126" y="15"/>
                  </a:cxn>
                  <a:cxn ang="0">
                    <a:pos x="139" y="17"/>
                  </a:cxn>
                  <a:cxn ang="0">
                    <a:pos x="151" y="18"/>
                  </a:cxn>
                  <a:cxn ang="0">
                    <a:pos x="164" y="20"/>
                  </a:cxn>
                  <a:cxn ang="0">
                    <a:pos x="176" y="21"/>
                  </a:cxn>
                  <a:cxn ang="0">
                    <a:pos x="189" y="23"/>
                  </a:cxn>
                  <a:cxn ang="0">
                    <a:pos x="201" y="24"/>
                  </a:cxn>
                </a:cxnLst>
                <a:rect l="0" t="0" r="r" b="b"/>
                <a:pathLst>
                  <a:path w="201" h="43">
                    <a:moveTo>
                      <a:pt x="201" y="24"/>
                    </a:moveTo>
                    <a:lnTo>
                      <a:pt x="200" y="28"/>
                    </a:lnTo>
                    <a:lnTo>
                      <a:pt x="199" y="33"/>
                    </a:lnTo>
                    <a:lnTo>
                      <a:pt x="197" y="38"/>
                    </a:lnTo>
                    <a:lnTo>
                      <a:pt x="196" y="43"/>
                    </a:lnTo>
                    <a:lnTo>
                      <a:pt x="183" y="42"/>
                    </a:lnTo>
                    <a:lnTo>
                      <a:pt x="171" y="40"/>
                    </a:lnTo>
                    <a:lnTo>
                      <a:pt x="159" y="39"/>
                    </a:lnTo>
                    <a:lnTo>
                      <a:pt x="147" y="38"/>
                    </a:lnTo>
                    <a:lnTo>
                      <a:pt x="134" y="36"/>
                    </a:lnTo>
                    <a:lnTo>
                      <a:pt x="122" y="35"/>
                    </a:lnTo>
                    <a:lnTo>
                      <a:pt x="109" y="32"/>
                    </a:lnTo>
                    <a:lnTo>
                      <a:pt x="98" y="31"/>
                    </a:lnTo>
                    <a:lnTo>
                      <a:pt x="85" y="29"/>
                    </a:lnTo>
                    <a:lnTo>
                      <a:pt x="73" y="28"/>
                    </a:lnTo>
                    <a:lnTo>
                      <a:pt x="61" y="26"/>
                    </a:lnTo>
                    <a:lnTo>
                      <a:pt x="49" y="25"/>
                    </a:lnTo>
                    <a:lnTo>
                      <a:pt x="37" y="23"/>
                    </a:lnTo>
                    <a:lnTo>
                      <a:pt x="25" y="22"/>
                    </a:lnTo>
                    <a:lnTo>
                      <a:pt x="12" y="20"/>
                    </a:lnTo>
                    <a:lnTo>
                      <a:pt x="0" y="19"/>
                    </a:lnTo>
                    <a:lnTo>
                      <a:pt x="2" y="14"/>
                    </a:lnTo>
                    <a:lnTo>
                      <a:pt x="3" y="9"/>
                    </a:lnTo>
                    <a:lnTo>
                      <a:pt x="3" y="4"/>
                    </a:lnTo>
                    <a:lnTo>
                      <a:pt x="4" y="0"/>
                    </a:lnTo>
                    <a:lnTo>
                      <a:pt x="16" y="1"/>
                    </a:lnTo>
                    <a:lnTo>
                      <a:pt x="28" y="3"/>
                    </a:lnTo>
                    <a:lnTo>
                      <a:pt x="40" y="4"/>
                    </a:lnTo>
                    <a:lnTo>
                      <a:pt x="53" y="6"/>
                    </a:lnTo>
                    <a:lnTo>
                      <a:pt x="64" y="7"/>
                    </a:lnTo>
                    <a:lnTo>
                      <a:pt x="77" y="9"/>
                    </a:lnTo>
                    <a:lnTo>
                      <a:pt x="89" y="10"/>
                    </a:lnTo>
                    <a:lnTo>
                      <a:pt x="102" y="12"/>
                    </a:lnTo>
                    <a:lnTo>
                      <a:pt x="114" y="14"/>
                    </a:lnTo>
                    <a:lnTo>
                      <a:pt x="126" y="15"/>
                    </a:lnTo>
                    <a:lnTo>
                      <a:pt x="139" y="17"/>
                    </a:lnTo>
                    <a:lnTo>
                      <a:pt x="151" y="18"/>
                    </a:lnTo>
                    <a:lnTo>
                      <a:pt x="164" y="20"/>
                    </a:lnTo>
                    <a:lnTo>
                      <a:pt x="176" y="21"/>
                    </a:lnTo>
                    <a:lnTo>
                      <a:pt x="189" y="23"/>
                    </a:lnTo>
                    <a:lnTo>
                      <a:pt x="201" y="24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A863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73" name="Freeform 73"/>
              <p:cNvSpPr>
                <a:spLocks/>
              </p:cNvSpPr>
              <p:nvPr/>
            </p:nvSpPr>
            <p:spPr bwMode="auto">
              <a:xfrm>
                <a:off x="7256" y="1321"/>
                <a:ext cx="50" cy="10"/>
              </a:xfrm>
              <a:custGeom>
                <a:avLst/>
                <a:gdLst/>
                <a:ahLst/>
                <a:cxnLst>
                  <a:cxn ang="0">
                    <a:pos x="201" y="24"/>
                  </a:cxn>
                  <a:cxn ang="0">
                    <a:pos x="200" y="28"/>
                  </a:cxn>
                  <a:cxn ang="0">
                    <a:pos x="199" y="32"/>
                  </a:cxn>
                  <a:cxn ang="0">
                    <a:pos x="197" y="38"/>
                  </a:cxn>
                  <a:cxn ang="0">
                    <a:pos x="196" y="42"/>
                  </a:cxn>
                  <a:cxn ang="0">
                    <a:pos x="183" y="40"/>
                  </a:cxn>
                  <a:cxn ang="0">
                    <a:pos x="171" y="39"/>
                  </a:cxn>
                  <a:cxn ang="0">
                    <a:pos x="159" y="37"/>
                  </a:cxn>
                  <a:cxn ang="0">
                    <a:pos x="147" y="36"/>
                  </a:cxn>
                  <a:cxn ang="0">
                    <a:pos x="134" y="34"/>
                  </a:cxn>
                  <a:cxn ang="0">
                    <a:pos x="122" y="32"/>
                  </a:cxn>
                  <a:cxn ang="0">
                    <a:pos x="109" y="30"/>
                  </a:cxn>
                  <a:cxn ang="0">
                    <a:pos x="98" y="29"/>
                  </a:cxn>
                  <a:cxn ang="0">
                    <a:pos x="85" y="27"/>
                  </a:cxn>
                  <a:cxn ang="0">
                    <a:pos x="73" y="26"/>
                  </a:cxn>
                  <a:cxn ang="0">
                    <a:pos x="61" y="24"/>
                  </a:cxn>
                  <a:cxn ang="0">
                    <a:pos x="49" y="23"/>
                  </a:cxn>
                  <a:cxn ang="0">
                    <a:pos x="37" y="21"/>
                  </a:cxn>
                  <a:cxn ang="0">
                    <a:pos x="25" y="20"/>
                  </a:cxn>
                  <a:cxn ang="0">
                    <a:pos x="12" y="18"/>
                  </a:cxn>
                  <a:cxn ang="0">
                    <a:pos x="0" y="17"/>
                  </a:cxn>
                  <a:cxn ang="0">
                    <a:pos x="2" y="13"/>
                  </a:cxn>
                  <a:cxn ang="0">
                    <a:pos x="3" y="8"/>
                  </a:cxn>
                  <a:cxn ang="0">
                    <a:pos x="3" y="4"/>
                  </a:cxn>
                  <a:cxn ang="0">
                    <a:pos x="4" y="0"/>
                  </a:cxn>
                  <a:cxn ang="0">
                    <a:pos x="16" y="1"/>
                  </a:cxn>
                  <a:cxn ang="0">
                    <a:pos x="28" y="3"/>
                  </a:cxn>
                  <a:cxn ang="0">
                    <a:pos x="40" y="4"/>
                  </a:cxn>
                  <a:cxn ang="0">
                    <a:pos x="53" y="6"/>
                  </a:cxn>
                  <a:cxn ang="0">
                    <a:pos x="64" y="7"/>
                  </a:cxn>
                  <a:cxn ang="0">
                    <a:pos x="77" y="9"/>
                  </a:cxn>
                  <a:cxn ang="0">
                    <a:pos x="89" y="11"/>
                  </a:cxn>
                  <a:cxn ang="0">
                    <a:pos x="102" y="12"/>
                  </a:cxn>
                  <a:cxn ang="0">
                    <a:pos x="114" y="14"/>
                  </a:cxn>
                  <a:cxn ang="0">
                    <a:pos x="126" y="15"/>
                  </a:cxn>
                  <a:cxn ang="0">
                    <a:pos x="139" y="17"/>
                  </a:cxn>
                  <a:cxn ang="0">
                    <a:pos x="151" y="18"/>
                  </a:cxn>
                  <a:cxn ang="0">
                    <a:pos x="164" y="20"/>
                  </a:cxn>
                  <a:cxn ang="0">
                    <a:pos x="176" y="21"/>
                  </a:cxn>
                  <a:cxn ang="0">
                    <a:pos x="189" y="23"/>
                  </a:cxn>
                  <a:cxn ang="0">
                    <a:pos x="201" y="24"/>
                  </a:cxn>
                </a:cxnLst>
                <a:rect l="0" t="0" r="r" b="b"/>
                <a:pathLst>
                  <a:path w="201" h="42">
                    <a:moveTo>
                      <a:pt x="201" y="24"/>
                    </a:moveTo>
                    <a:lnTo>
                      <a:pt x="200" y="28"/>
                    </a:lnTo>
                    <a:lnTo>
                      <a:pt x="199" y="32"/>
                    </a:lnTo>
                    <a:lnTo>
                      <a:pt x="197" y="38"/>
                    </a:lnTo>
                    <a:lnTo>
                      <a:pt x="196" y="42"/>
                    </a:lnTo>
                    <a:lnTo>
                      <a:pt x="183" y="40"/>
                    </a:lnTo>
                    <a:lnTo>
                      <a:pt x="171" y="39"/>
                    </a:lnTo>
                    <a:lnTo>
                      <a:pt x="159" y="37"/>
                    </a:lnTo>
                    <a:lnTo>
                      <a:pt x="147" y="36"/>
                    </a:lnTo>
                    <a:lnTo>
                      <a:pt x="134" y="34"/>
                    </a:lnTo>
                    <a:lnTo>
                      <a:pt x="122" y="32"/>
                    </a:lnTo>
                    <a:lnTo>
                      <a:pt x="109" y="30"/>
                    </a:lnTo>
                    <a:lnTo>
                      <a:pt x="98" y="29"/>
                    </a:lnTo>
                    <a:lnTo>
                      <a:pt x="85" y="27"/>
                    </a:lnTo>
                    <a:lnTo>
                      <a:pt x="73" y="26"/>
                    </a:lnTo>
                    <a:lnTo>
                      <a:pt x="61" y="24"/>
                    </a:lnTo>
                    <a:lnTo>
                      <a:pt x="49" y="23"/>
                    </a:lnTo>
                    <a:lnTo>
                      <a:pt x="37" y="21"/>
                    </a:lnTo>
                    <a:lnTo>
                      <a:pt x="25" y="20"/>
                    </a:lnTo>
                    <a:lnTo>
                      <a:pt x="12" y="18"/>
                    </a:lnTo>
                    <a:lnTo>
                      <a:pt x="0" y="17"/>
                    </a:lnTo>
                    <a:lnTo>
                      <a:pt x="2" y="13"/>
                    </a:lnTo>
                    <a:lnTo>
                      <a:pt x="3" y="8"/>
                    </a:lnTo>
                    <a:lnTo>
                      <a:pt x="3" y="4"/>
                    </a:lnTo>
                    <a:lnTo>
                      <a:pt x="4" y="0"/>
                    </a:lnTo>
                    <a:lnTo>
                      <a:pt x="16" y="1"/>
                    </a:lnTo>
                    <a:lnTo>
                      <a:pt x="28" y="3"/>
                    </a:lnTo>
                    <a:lnTo>
                      <a:pt x="40" y="4"/>
                    </a:lnTo>
                    <a:lnTo>
                      <a:pt x="53" y="6"/>
                    </a:lnTo>
                    <a:lnTo>
                      <a:pt x="64" y="7"/>
                    </a:lnTo>
                    <a:lnTo>
                      <a:pt x="77" y="9"/>
                    </a:lnTo>
                    <a:lnTo>
                      <a:pt x="89" y="11"/>
                    </a:lnTo>
                    <a:lnTo>
                      <a:pt x="102" y="12"/>
                    </a:lnTo>
                    <a:lnTo>
                      <a:pt x="114" y="14"/>
                    </a:lnTo>
                    <a:lnTo>
                      <a:pt x="126" y="15"/>
                    </a:lnTo>
                    <a:lnTo>
                      <a:pt x="139" y="17"/>
                    </a:lnTo>
                    <a:lnTo>
                      <a:pt x="151" y="18"/>
                    </a:lnTo>
                    <a:lnTo>
                      <a:pt x="164" y="20"/>
                    </a:lnTo>
                    <a:lnTo>
                      <a:pt x="176" y="21"/>
                    </a:lnTo>
                    <a:lnTo>
                      <a:pt x="189" y="23"/>
                    </a:lnTo>
                    <a:lnTo>
                      <a:pt x="201" y="24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AD68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74" name="Freeform 74"/>
              <p:cNvSpPr>
                <a:spLocks/>
              </p:cNvSpPr>
              <p:nvPr/>
            </p:nvSpPr>
            <p:spPr bwMode="auto">
              <a:xfrm>
                <a:off x="7256" y="1321"/>
                <a:ext cx="50" cy="10"/>
              </a:xfrm>
              <a:custGeom>
                <a:avLst/>
                <a:gdLst/>
                <a:ahLst/>
                <a:cxnLst>
                  <a:cxn ang="0">
                    <a:pos x="200" y="24"/>
                  </a:cxn>
                  <a:cxn ang="0">
                    <a:pos x="199" y="28"/>
                  </a:cxn>
                  <a:cxn ang="0">
                    <a:pos x="198" y="31"/>
                  </a:cxn>
                  <a:cxn ang="0">
                    <a:pos x="197" y="36"/>
                  </a:cxn>
                  <a:cxn ang="0">
                    <a:pos x="196" y="40"/>
                  </a:cxn>
                  <a:cxn ang="0">
                    <a:pos x="183" y="39"/>
                  </a:cxn>
                  <a:cxn ang="0">
                    <a:pos x="171" y="37"/>
                  </a:cxn>
                  <a:cxn ang="0">
                    <a:pos x="159" y="36"/>
                  </a:cxn>
                  <a:cxn ang="0">
                    <a:pos x="147" y="34"/>
                  </a:cxn>
                  <a:cxn ang="0">
                    <a:pos x="134" y="33"/>
                  </a:cxn>
                  <a:cxn ang="0">
                    <a:pos x="122" y="30"/>
                  </a:cxn>
                  <a:cxn ang="0">
                    <a:pos x="109" y="29"/>
                  </a:cxn>
                  <a:cxn ang="0">
                    <a:pos x="98" y="27"/>
                  </a:cxn>
                  <a:cxn ang="0">
                    <a:pos x="85" y="26"/>
                  </a:cxn>
                  <a:cxn ang="0">
                    <a:pos x="73" y="24"/>
                  </a:cxn>
                  <a:cxn ang="0">
                    <a:pos x="61" y="23"/>
                  </a:cxn>
                  <a:cxn ang="0">
                    <a:pos x="49" y="21"/>
                  </a:cxn>
                  <a:cxn ang="0">
                    <a:pos x="37" y="20"/>
                  </a:cxn>
                  <a:cxn ang="0">
                    <a:pos x="25" y="19"/>
                  </a:cxn>
                  <a:cxn ang="0">
                    <a:pos x="12" y="17"/>
                  </a:cxn>
                  <a:cxn ang="0">
                    <a:pos x="0" y="16"/>
                  </a:cxn>
                  <a:cxn ang="0">
                    <a:pos x="2" y="12"/>
                  </a:cxn>
                  <a:cxn ang="0">
                    <a:pos x="3" y="7"/>
                  </a:cxn>
                  <a:cxn ang="0">
                    <a:pos x="3" y="4"/>
                  </a:cxn>
                  <a:cxn ang="0">
                    <a:pos x="4" y="0"/>
                  </a:cxn>
                  <a:cxn ang="0">
                    <a:pos x="16" y="1"/>
                  </a:cxn>
                  <a:cxn ang="0">
                    <a:pos x="28" y="3"/>
                  </a:cxn>
                  <a:cxn ang="0">
                    <a:pos x="40" y="4"/>
                  </a:cxn>
                  <a:cxn ang="0">
                    <a:pos x="53" y="6"/>
                  </a:cxn>
                  <a:cxn ang="0">
                    <a:pos x="64" y="7"/>
                  </a:cxn>
                  <a:cxn ang="0">
                    <a:pos x="77" y="10"/>
                  </a:cxn>
                  <a:cxn ang="0">
                    <a:pos x="89" y="11"/>
                  </a:cxn>
                  <a:cxn ang="0">
                    <a:pos x="102" y="12"/>
                  </a:cxn>
                  <a:cxn ang="0">
                    <a:pos x="113" y="14"/>
                  </a:cxn>
                  <a:cxn ang="0">
                    <a:pos x="126" y="15"/>
                  </a:cxn>
                  <a:cxn ang="0">
                    <a:pos x="139" y="17"/>
                  </a:cxn>
                  <a:cxn ang="0">
                    <a:pos x="151" y="18"/>
                  </a:cxn>
                  <a:cxn ang="0">
                    <a:pos x="164" y="20"/>
                  </a:cxn>
                  <a:cxn ang="0">
                    <a:pos x="175" y="21"/>
                  </a:cxn>
                  <a:cxn ang="0">
                    <a:pos x="188" y="23"/>
                  </a:cxn>
                  <a:cxn ang="0">
                    <a:pos x="200" y="24"/>
                  </a:cxn>
                </a:cxnLst>
                <a:rect l="0" t="0" r="r" b="b"/>
                <a:pathLst>
                  <a:path w="200" h="40">
                    <a:moveTo>
                      <a:pt x="200" y="24"/>
                    </a:moveTo>
                    <a:lnTo>
                      <a:pt x="199" y="28"/>
                    </a:lnTo>
                    <a:lnTo>
                      <a:pt x="198" y="31"/>
                    </a:lnTo>
                    <a:lnTo>
                      <a:pt x="197" y="36"/>
                    </a:lnTo>
                    <a:lnTo>
                      <a:pt x="196" y="40"/>
                    </a:lnTo>
                    <a:lnTo>
                      <a:pt x="183" y="39"/>
                    </a:lnTo>
                    <a:lnTo>
                      <a:pt x="171" y="37"/>
                    </a:lnTo>
                    <a:lnTo>
                      <a:pt x="159" y="36"/>
                    </a:lnTo>
                    <a:lnTo>
                      <a:pt x="147" y="34"/>
                    </a:lnTo>
                    <a:lnTo>
                      <a:pt x="134" y="33"/>
                    </a:lnTo>
                    <a:lnTo>
                      <a:pt x="122" y="30"/>
                    </a:lnTo>
                    <a:lnTo>
                      <a:pt x="109" y="29"/>
                    </a:lnTo>
                    <a:lnTo>
                      <a:pt x="98" y="27"/>
                    </a:lnTo>
                    <a:lnTo>
                      <a:pt x="85" y="26"/>
                    </a:lnTo>
                    <a:lnTo>
                      <a:pt x="73" y="24"/>
                    </a:lnTo>
                    <a:lnTo>
                      <a:pt x="61" y="23"/>
                    </a:lnTo>
                    <a:lnTo>
                      <a:pt x="49" y="21"/>
                    </a:lnTo>
                    <a:lnTo>
                      <a:pt x="37" y="20"/>
                    </a:lnTo>
                    <a:lnTo>
                      <a:pt x="25" y="19"/>
                    </a:lnTo>
                    <a:lnTo>
                      <a:pt x="12" y="17"/>
                    </a:lnTo>
                    <a:lnTo>
                      <a:pt x="0" y="16"/>
                    </a:lnTo>
                    <a:lnTo>
                      <a:pt x="2" y="12"/>
                    </a:lnTo>
                    <a:lnTo>
                      <a:pt x="3" y="7"/>
                    </a:lnTo>
                    <a:lnTo>
                      <a:pt x="3" y="4"/>
                    </a:lnTo>
                    <a:lnTo>
                      <a:pt x="4" y="0"/>
                    </a:lnTo>
                    <a:lnTo>
                      <a:pt x="16" y="1"/>
                    </a:lnTo>
                    <a:lnTo>
                      <a:pt x="28" y="3"/>
                    </a:lnTo>
                    <a:lnTo>
                      <a:pt x="40" y="4"/>
                    </a:lnTo>
                    <a:lnTo>
                      <a:pt x="53" y="6"/>
                    </a:lnTo>
                    <a:lnTo>
                      <a:pt x="64" y="7"/>
                    </a:lnTo>
                    <a:lnTo>
                      <a:pt x="77" y="10"/>
                    </a:lnTo>
                    <a:lnTo>
                      <a:pt x="89" y="11"/>
                    </a:lnTo>
                    <a:lnTo>
                      <a:pt x="102" y="12"/>
                    </a:lnTo>
                    <a:lnTo>
                      <a:pt x="113" y="14"/>
                    </a:lnTo>
                    <a:lnTo>
                      <a:pt x="126" y="15"/>
                    </a:lnTo>
                    <a:lnTo>
                      <a:pt x="139" y="17"/>
                    </a:lnTo>
                    <a:lnTo>
                      <a:pt x="151" y="18"/>
                    </a:lnTo>
                    <a:lnTo>
                      <a:pt x="164" y="20"/>
                    </a:lnTo>
                    <a:lnTo>
                      <a:pt x="175" y="21"/>
                    </a:lnTo>
                    <a:lnTo>
                      <a:pt x="188" y="23"/>
                    </a:lnTo>
                    <a:lnTo>
                      <a:pt x="200" y="24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B570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75" name="Freeform 75"/>
              <p:cNvSpPr>
                <a:spLocks/>
              </p:cNvSpPr>
              <p:nvPr/>
            </p:nvSpPr>
            <p:spPr bwMode="auto">
              <a:xfrm>
                <a:off x="7256" y="1322"/>
                <a:ext cx="50" cy="9"/>
              </a:xfrm>
              <a:custGeom>
                <a:avLst/>
                <a:gdLst/>
                <a:ahLst/>
                <a:cxnLst>
                  <a:cxn ang="0">
                    <a:pos x="200" y="24"/>
                  </a:cxn>
                  <a:cxn ang="0">
                    <a:pos x="199" y="27"/>
                  </a:cxn>
                  <a:cxn ang="0">
                    <a:pos x="198" y="30"/>
                  </a:cxn>
                  <a:cxn ang="0">
                    <a:pos x="197" y="34"/>
                  </a:cxn>
                  <a:cxn ang="0">
                    <a:pos x="196" y="38"/>
                  </a:cxn>
                  <a:cxn ang="0">
                    <a:pos x="183" y="37"/>
                  </a:cxn>
                  <a:cxn ang="0">
                    <a:pos x="171" y="35"/>
                  </a:cxn>
                  <a:cxn ang="0">
                    <a:pos x="159" y="34"/>
                  </a:cxn>
                  <a:cxn ang="0">
                    <a:pos x="147" y="32"/>
                  </a:cxn>
                  <a:cxn ang="0">
                    <a:pos x="134" y="30"/>
                  </a:cxn>
                  <a:cxn ang="0">
                    <a:pos x="122" y="28"/>
                  </a:cxn>
                  <a:cxn ang="0">
                    <a:pos x="109" y="27"/>
                  </a:cxn>
                  <a:cxn ang="0">
                    <a:pos x="98" y="25"/>
                  </a:cxn>
                  <a:cxn ang="0">
                    <a:pos x="85" y="24"/>
                  </a:cxn>
                  <a:cxn ang="0">
                    <a:pos x="73" y="23"/>
                  </a:cxn>
                  <a:cxn ang="0">
                    <a:pos x="61" y="21"/>
                  </a:cxn>
                  <a:cxn ang="0">
                    <a:pos x="49" y="20"/>
                  </a:cxn>
                  <a:cxn ang="0">
                    <a:pos x="37" y="18"/>
                  </a:cxn>
                  <a:cxn ang="0">
                    <a:pos x="25" y="17"/>
                  </a:cxn>
                  <a:cxn ang="0">
                    <a:pos x="12" y="15"/>
                  </a:cxn>
                  <a:cxn ang="0">
                    <a:pos x="0" y="14"/>
                  </a:cxn>
                  <a:cxn ang="0">
                    <a:pos x="2" y="11"/>
                  </a:cxn>
                  <a:cxn ang="0">
                    <a:pos x="3" y="7"/>
                  </a:cxn>
                  <a:cxn ang="0">
                    <a:pos x="3" y="4"/>
                  </a:cxn>
                  <a:cxn ang="0">
                    <a:pos x="4" y="0"/>
                  </a:cxn>
                  <a:cxn ang="0">
                    <a:pos x="15" y="1"/>
                  </a:cxn>
                  <a:cxn ang="0">
                    <a:pos x="28" y="3"/>
                  </a:cxn>
                  <a:cxn ang="0">
                    <a:pos x="40" y="4"/>
                  </a:cxn>
                  <a:cxn ang="0">
                    <a:pos x="52" y="6"/>
                  </a:cxn>
                  <a:cxn ang="0">
                    <a:pos x="64" y="7"/>
                  </a:cxn>
                  <a:cxn ang="0">
                    <a:pos x="77" y="10"/>
                  </a:cxn>
                  <a:cxn ang="0">
                    <a:pos x="88" y="11"/>
                  </a:cxn>
                  <a:cxn ang="0">
                    <a:pos x="101" y="12"/>
                  </a:cxn>
                  <a:cxn ang="0">
                    <a:pos x="113" y="14"/>
                  </a:cxn>
                  <a:cxn ang="0">
                    <a:pos x="126" y="15"/>
                  </a:cxn>
                  <a:cxn ang="0">
                    <a:pos x="139" y="17"/>
                  </a:cxn>
                  <a:cxn ang="0">
                    <a:pos x="151" y="18"/>
                  </a:cxn>
                  <a:cxn ang="0">
                    <a:pos x="163" y="20"/>
                  </a:cxn>
                  <a:cxn ang="0">
                    <a:pos x="175" y="21"/>
                  </a:cxn>
                  <a:cxn ang="0">
                    <a:pos x="188" y="23"/>
                  </a:cxn>
                  <a:cxn ang="0">
                    <a:pos x="200" y="24"/>
                  </a:cxn>
                </a:cxnLst>
                <a:rect l="0" t="0" r="r" b="b"/>
                <a:pathLst>
                  <a:path w="200" h="38">
                    <a:moveTo>
                      <a:pt x="200" y="24"/>
                    </a:moveTo>
                    <a:lnTo>
                      <a:pt x="199" y="27"/>
                    </a:lnTo>
                    <a:lnTo>
                      <a:pt x="198" y="30"/>
                    </a:lnTo>
                    <a:lnTo>
                      <a:pt x="197" y="34"/>
                    </a:lnTo>
                    <a:lnTo>
                      <a:pt x="196" y="38"/>
                    </a:lnTo>
                    <a:lnTo>
                      <a:pt x="183" y="37"/>
                    </a:lnTo>
                    <a:lnTo>
                      <a:pt x="171" y="35"/>
                    </a:lnTo>
                    <a:lnTo>
                      <a:pt x="159" y="34"/>
                    </a:lnTo>
                    <a:lnTo>
                      <a:pt x="147" y="32"/>
                    </a:lnTo>
                    <a:lnTo>
                      <a:pt x="134" y="30"/>
                    </a:lnTo>
                    <a:lnTo>
                      <a:pt x="122" y="28"/>
                    </a:lnTo>
                    <a:lnTo>
                      <a:pt x="109" y="27"/>
                    </a:lnTo>
                    <a:lnTo>
                      <a:pt x="98" y="25"/>
                    </a:lnTo>
                    <a:lnTo>
                      <a:pt x="85" y="24"/>
                    </a:lnTo>
                    <a:lnTo>
                      <a:pt x="73" y="23"/>
                    </a:lnTo>
                    <a:lnTo>
                      <a:pt x="61" y="21"/>
                    </a:lnTo>
                    <a:lnTo>
                      <a:pt x="49" y="20"/>
                    </a:lnTo>
                    <a:lnTo>
                      <a:pt x="37" y="18"/>
                    </a:lnTo>
                    <a:lnTo>
                      <a:pt x="25" y="17"/>
                    </a:lnTo>
                    <a:lnTo>
                      <a:pt x="12" y="15"/>
                    </a:lnTo>
                    <a:lnTo>
                      <a:pt x="0" y="14"/>
                    </a:lnTo>
                    <a:lnTo>
                      <a:pt x="2" y="11"/>
                    </a:lnTo>
                    <a:lnTo>
                      <a:pt x="3" y="7"/>
                    </a:lnTo>
                    <a:lnTo>
                      <a:pt x="3" y="4"/>
                    </a:lnTo>
                    <a:lnTo>
                      <a:pt x="4" y="0"/>
                    </a:lnTo>
                    <a:lnTo>
                      <a:pt x="15" y="1"/>
                    </a:lnTo>
                    <a:lnTo>
                      <a:pt x="28" y="3"/>
                    </a:lnTo>
                    <a:lnTo>
                      <a:pt x="40" y="4"/>
                    </a:lnTo>
                    <a:lnTo>
                      <a:pt x="52" y="6"/>
                    </a:lnTo>
                    <a:lnTo>
                      <a:pt x="64" y="7"/>
                    </a:lnTo>
                    <a:lnTo>
                      <a:pt x="77" y="10"/>
                    </a:lnTo>
                    <a:lnTo>
                      <a:pt x="88" y="11"/>
                    </a:lnTo>
                    <a:lnTo>
                      <a:pt x="101" y="12"/>
                    </a:lnTo>
                    <a:lnTo>
                      <a:pt x="113" y="14"/>
                    </a:lnTo>
                    <a:lnTo>
                      <a:pt x="126" y="15"/>
                    </a:lnTo>
                    <a:lnTo>
                      <a:pt x="139" y="17"/>
                    </a:lnTo>
                    <a:lnTo>
                      <a:pt x="151" y="18"/>
                    </a:lnTo>
                    <a:lnTo>
                      <a:pt x="163" y="20"/>
                    </a:lnTo>
                    <a:lnTo>
                      <a:pt x="175" y="21"/>
                    </a:lnTo>
                    <a:lnTo>
                      <a:pt x="188" y="23"/>
                    </a:lnTo>
                    <a:lnTo>
                      <a:pt x="200" y="24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BC77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76" name="Freeform 76"/>
              <p:cNvSpPr>
                <a:spLocks/>
              </p:cNvSpPr>
              <p:nvPr/>
            </p:nvSpPr>
            <p:spPr bwMode="auto">
              <a:xfrm>
                <a:off x="7256" y="1322"/>
                <a:ext cx="50" cy="9"/>
              </a:xfrm>
              <a:custGeom>
                <a:avLst/>
                <a:gdLst/>
                <a:ahLst/>
                <a:cxnLst>
                  <a:cxn ang="0">
                    <a:pos x="200" y="24"/>
                  </a:cxn>
                  <a:cxn ang="0">
                    <a:pos x="199" y="27"/>
                  </a:cxn>
                  <a:cxn ang="0">
                    <a:pos x="198" y="29"/>
                  </a:cxn>
                  <a:cxn ang="0">
                    <a:pos x="197" y="33"/>
                  </a:cxn>
                  <a:cxn ang="0">
                    <a:pos x="196" y="36"/>
                  </a:cxn>
                  <a:cxn ang="0">
                    <a:pos x="183" y="35"/>
                  </a:cxn>
                  <a:cxn ang="0">
                    <a:pos x="171" y="33"/>
                  </a:cxn>
                  <a:cxn ang="0">
                    <a:pos x="159" y="32"/>
                  </a:cxn>
                  <a:cxn ang="0">
                    <a:pos x="147" y="29"/>
                  </a:cxn>
                  <a:cxn ang="0">
                    <a:pos x="134" y="28"/>
                  </a:cxn>
                  <a:cxn ang="0">
                    <a:pos x="122" y="26"/>
                  </a:cxn>
                  <a:cxn ang="0">
                    <a:pos x="109" y="25"/>
                  </a:cxn>
                  <a:cxn ang="0">
                    <a:pos x="98" y="23"/>
                  </a:cxn>
                  <a:cxn ang="0">
                    <a:pos x="85" y="22"/>
                  </a:cxn>
                  <a:cxn ang="0">
                    <a:pos x="73" y="21"/>
                  </a:cxn>
                  <a:cxn ang="0">
                    <a:pos x="61" y="19"/>
                  </a:cxn>
                  <a:cxn ang="0">
                    <a:pos x="49" y="18"/>
                  </a:cxn>
                  <a:cxn ang="0">
                    <a:pos x="37" y="16"/>
                  </a:cxn>
                  <a:cxn ang="0">
                    <a:pos x="25" y="15"/>
                  </a:cxn>
                  <a:cxn ang="0">
                    <a:pos x="12" y="13"/>
                  </a:cxn>
                  <a:cxn ang="0">
                    <a:pos x="0" y="12"/>
                  </a:cxn>
                  <a:cxn ang="0">
                    <a:pos x="2" y="9"/>
                  </a:cxn>
                  <a:cxn ang="0">
                    <a:pos x="3" y="5"/>
                  </a:cxn>
                  <a:cxn ang="0">
                    <a:pos x="3" y="3"/>
                  </a:cxn>
                  <a:cxn ang="0">
                    <a:pos x="4" y="0"/>
                  </a:cxn>
                  <a:cxn ang="0">
                    <a:pos x="15" y="1"/>
                  </a:cxn>
                  <a:cxn ang="0">
                    <a:pos x="28" y="3"/>
                  </a:cxn>
                  <a:cxn ang="0">
                    <a:pos x="40" y="4"/>
                  </a:cxn>
                  <a:cxn ang="0">
                    <a:pos x="52" y="6"/>
                  </a:cxn>
                  <a:cxn ang="0">
                    <a:pos x="64" y="8"/>
                  </a:cxn>
                  <a:cxn ang="0">
                    <a:pos x="77" y="10"/>
                  </a:cxn>
                  <a:cxn ang="0">
                    <a:pos x="88" y="11"/>
                  </a:cxn>
                  <a:cxn ang="0">
                    <a:pos x="101" y="12"/>
                  </a:cxn>
                  <a:cxn ang="0">
                    <a:pos x="113" y="14"/>
                  </a:cxn>
                  <a:cxn ang="0">
                    <a:pos x="126" y="15"/>
                  </a:cxn>
                  <a:cxn ang="0">
                    <a:pos x="139" y="17"/>
                  </a:cxn>
                  <a:cxn ang="0">
                    <a:pos x="151" y="18"/>
                  </a:cxn>
                  <a:cxn ang="0">
                    <a:pos x="163" y="20"/>
                  </a:cxn>
                  <a:cxn ang="0">
                    <a:pos x="175" y="21"/>
                  </a:cxn>
                  <a:cxn ang="0">
                    <a:pos x="188" y="23"/>
                  </a:cxn>
                  <a:cxn ang="0">
                    <a:pos x="200" y="24"/>
                  </a:cxn>
                </a:cxnLst>
                <a:rect l="0" t="0" r="r" b="b"/>
                <a:pathLst>
                  <a:path w="200" h="36">
                    <a:moveTo>
                      <a:pt x="200" y="24"/>
                    </a:moveTo>
                    <a:lnTo>
                      <a:pt x="199" y="27"/>
                    </a:lnTo>
                    <a:lnTo>
                      <a:pt x="198" y="29"/>
                    </a:lnTo>
                    <a:lnTo>
                      <a:pt x="197" y="33"/>
                    </a:lnTo>
                    <a:lnTo>
                      <a:pt x="196" y="36"/>
                    </a:lnTo>
                    <a:lnTo>
                      <a:pt x="183" y="35"/>
                    </a:lnTo>
                    <a:lnTo>
                      <a:pt x="171" y="33"/>
                    </a:lnTo>
                    <a:lnTo>
                      <a:pt x="159" y="32"/>
                    </a:lnTo>
                    <a:lnTo>
                      <a:pt x="147" y="29"/>
                    </a:lnTo>
                    <a:lnTo>
                      <a:pt x="134" y="28"/>
                    </a:lnTo>
                    <a:lnTo>
                      <a:pt x="122" y="26"/>
                    </a:lnTo>
                    <a:lnTo>
                      <a:pt x="109" y="25"/>
                    </a:lnTo>
                    <a:lnTo>
                      <a:pt x="98" y="23"/>
                    </a:lnTo>
                    <a:lnTo>
                      <a:pt x="85" y="22"/>
                    </a:lnTo>
                    <a:lnTo>
                      <a:pt x="73" y="21"/>
                    </a:lnTo>
                    <a:lnTo>
                      <a:pt x="61" y="19"/>
                    </a:lnTo>
                    <a:lnTo>
                      <a:pt x="49" y="18"/>
                    </a:lnTo>
                    <a:lnTo>
                      <a:pt x="37" y="16"/>
                    </a:lnTo>
                    <a:lnTo>
                      <a:pt x="25" y="15"/>
                    </a:lnTo>
                    <a:lnTo>
                      <a:pt x="12" y="13"/>
                    </a:lnTo>
                    <a:lnTo>
                      <a:pt x="0" y="12"/>
                    </a:lnTo>
                    <a:lnTo>
                      <a:pt x="2" y="9"/>
                    </a:lnTo>
                    <a:lnTo>
                      <a:pt x="3" y="5"/>
                    </a:lnTo>
                    <a:lnTo>
                      <a:pt x="3" y="3"/>
                    </a:lnTo>
                    <a:lnTo>
                      <a:pt x="4" y="0"/>
                    </a:lnTo>
                    <a:lnTo>
                      <a:pt x="15" y="1"/>
                    </a:lnTo>
                    <a:lnTo>
                      <a:pt x="28" y="3"/>
                    </a:lnTo>
                    <a:lnTo>
                      <a:pt x="40" y="4"/>
                    </a:lnTo>
                    <a:lnTo>
                      <a:pt x="52" y="6"/>
                    </a:lnTo>
                    <a:lnTo>
                      <a:pt x="64" y="8"/>
                    </a:lnTo>
                    <a:lnTo>
                      <a:pt x="77" y="10"/>
                    </a:lnTo>
                    <a:lnTo>
                      <a:pt x="88" y="11"/>
                    </a:lnTo>
                    <a:lnTo>
                      <a:pt x="101" y="12"/>
                    </a:lnTo>
                    <a:lnTo>
                      <a:pt x="113" y="14"/>
                    </a:lnTo>
                    <a:lnTo>
                      <a:pt x="126" y="15"/>
                    </a:lnTo>
                    <a:lnTo>
                      <a:pt x="139" y="17"/>
                    </a:lnTo>
                    <a:lnTo>
                      <a:pt x="151" y="18"/>
                    </a:lnTo>
                    <a:lnTo>
                      <a:pt x="163" y="20"/>
                    </a:lnTo>
                    <a:lnTo>
                      <a:pt x="175" y="21"/>
                    </a:lnTo>
                    <a:lnTo>
                      <a:pt x="188" y="23"/>
                    </a:lnTo>
                    <a:lnTo>
                      <a:pt x="200" y="24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482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77" name="Freeform 77"/>
              <p:cNvSpPr>
                <a:spLocks/>
              </p:cNvSpPr>
              <p:nvPr/>
            </p:nvSpPr>
            <p:spPr bwMode="auto">
              <a:xfrm>
                <a:off x="7256" y="1322"/>
                <a:ext cx="50" cy="8"/>
              </a:xfrm>
              <a:custGeom>
                <a:avLst/>
                <a:gdLst/>
                <a:ahLst/>
                <a:cxnLst>
                  <a:cxn ang="0">
                    <a:pos x="200" y="24"/>
                  </a:cxn>
                  <a:cxn ang="0">
                    <a:pos x="199" y="26"/>
                  </a:cxn>
                  <a:cxn ang="0">
                    <a:pos x="198" y="28"/>
                  </a:cxn>
                  <a:cxn ang="0">
                    <a:pos x="197" y="32"/>
                  </a:cxn>
                  <a:cxn ang="0">
                    <a:pos x="196" y="34"/>
                  </a:cxn>
                  <a:cxn ang="0">
                    <a:pos x="183" y="33"/>
                  </a:cxn>
                  <a:cxn ang="0">
                    <a:pos x="171" y="31"/>
                  </a:cxn>
                  <a:cxn ang="0">
                    <a:pos x="159" y="30"/>
                  </a:cxn>
                  <a:cxn ang="0">
                    <a:pos x="147" y="27"/>
                  </a:cxn>
                  <a:cxn ang="0">
                    <a:pos x="134" y="26"/>
                  </a:cxn>
                  <a:cxn ang="0">
                    <a:pos x="122" y="24"/>
                  </a:cxn>
                  <a:cxn ang="0">
                    <a:pos x="109" y="23"/>
                  </a:cxn>
                  <a:cxn ang="0">
                    <a:pos x="98" y="21"/>
                  </a:cxn>
                  <a:cxn ang="0">
                    <a:pos x="85" y="20"/>
                  </a:cxn>
                  <a:cxn ang="0">
                    <a:pos x="73" y="19"/>
                  </a:cxn>
                  <a:cxn ang="0">
                    <a:pos x="61" y="17"/>
                  </a:cxn>
                  <a:cxn ang="0">
                    <a:pos x="49" y="16"/>
                  </a:cxn>
                  <a:cxn ang="0">
                    <a:pos x="37" y="14"/>
                  </a:cxn>
                  <a:cxn ang="0">
                    <a:pos x="25" y="13"/>
                  </a:cxn>
                  <a:cxn ang="0">
                    <a:pos x="12" y="11"/>
                  </a:cxn>
                  <a:cxn ang="0">
                    <a:pos x="0" y="10"/>
                  </a:cxn>
                  <a:cxn ang="0">
                    <a:pos x="2" y="8"/>
                  </a:cxn>
                  <a:cxn ang="0">
                    <a:pos x="3" y="4"/>
                  </a:cxn>
                  <a:cxn ang="0">
                    <a:pos x="3" y="2"/>
                  </a:cxn>
                  <a:cxn ang="0">
                    <a:pos x="4" y="0"/>
                  </a:cxn>
                  <a:cxn ang="0">
                    <a:pos x="15" y="1"/>
                  </a:cxn>
                  <a:cxn ang="0">
                    <a:pos x="28" y="3"/>
                  </a:cxn>
                  <a:cxn ang="0">
                    <a:pos x="40" y="4"/>
                  </a:cxn>
                  <a:cxn ang="0">
                    <a:pos x="52" y="7"/>
                  </a:cxn>
                  <a:cxn ang="0">
                    <a:pos x="64" y="8"/>
                  </a:cxn>
                  <a:cxn ang="0">
                    <a:pos x="77" y="10"/>
                  </a:cxn>
                  <a:cxn ang="0">
                    <a:pos x="88" y="11"/>
                  </a:cxn>
                  <a:cxn ang="0">
                    <a:pos x="101" y="12"/>
                  </a:cxn>
                  <a:cxn ang="0">
                    <a:pos x="113" y="14"/>
                  </a:cxn>
                  <a:cxn ang="0">
                    <a:pos x="126" y="15"/>
                  </a:cxn>
                  <a:cxn ang="0">
                    <a:pos x="139" y="17"/>
                  </a:cxn>
                  <a:cxn ang="0">
                    <a:pos x="151" y="18"/>
                  </a:cxn>
                  <a:cxn ang="0">
                    <a:pos x="163" y="20"/>
                  </a:cxn>
                  <a:cxn ang="0">
                    <a:pos x="175" y="21"/>
                  </a:cxn>
                  <a:cxn ang="0">
                    <a:pos x="188" y="23"/>
                  </a:cxn>
                  <a:cxn ang="0">
                    <a:pos x="200" y="24"/>
                  </a:cxn>
                </a:cxnLst>
                <a:rect l="0" t="0" r="r" b="b"/>
                <a:pathLst>
                  <a:path w="200" h="34">
                    <a:moveTo>
                      <a:pt x="200" y="24"/>
                    </a:moveTo>
                    <a:lnTo>
                      <a:pt x="199" y="26"/>
                    </a:lnTo>
                    <a:lnTo>
                      <a:pt x="198" y="28"/>
                    </a:lnTo>
                    <a:lnTo>
                      <a:pt x="197" y="32"/>
                    </a:lnTo>
                    <a:lnTo>
                      <a:pt x="196" y="34"/>
                    </a:lnTo>
                    <a:lnTo>
                      <a:pt x="183" y="33"/>
                    </a:lnTo>
                    <a:lnTo>
                      <a:pt x="171" y="31"/>
                    </a:lnTo>
                    <a:lnTo>
                      <a:pt x="159" y="30"/>
                    </a:lnTo>
                    <a:lnTo>
                      <a:pt x="147" y="27"/>
                    </a:lnTo>
                    <a:lnTo>
                      <a:pt x="134" y="26"/>
                    </a:lnTo>
                    <a:lnTo>
                      <a:pt x="122" y="24"/>
                    </a:lnTo>
                    <a:lnTo>
                      <a:pt x="109" y="23"/>
                    </a:lnTo>
                    <a:lnTo>
                      <a:pt x="98" y="21"/>
                    </a:lnTo>
                    <a:lnTo>
                      <a:pt x="85" y="20"/>
                    </a:lnTo>
                    <a:lnTo>
                      <a:pt x="73" y="19"/>
                    </a:lnTo>
                    <a:lnTo>
                      <a:pt x="61" y="17"/>
                    </a:lnTo>
                    <a:lnTo>
                      <a:pt x="49" y="16"/>
                    </a:lnTo>
                    <a:lnTo>
                      <a:pt x="37" y="14"/>
                    </a:lnTo>
                    <a:lnTo>
                      <a:pt x="25" y="13"/>
                    </a:lnTo>
                    <a:lnTo>
                      <a:pt x="12" y="11"/>
                    </a:lnTo>
                    <a:lnTo>
                      <a:pt x="0" y="10"/>
                    </a:lnTo>
                    <a:lnTo>
                      <a:pt x="2" y="8"/>
                    </a:lnTo>
                    <a:lnTo>
                      <a:pt x="3" y="4"/>
                    </a:lnTo>
                    <a:lnTo>
                      <a:pt x="3" y="2"/>
                    </a:lnTo>
                    <a:lnTo>
                      <a:pt x="4" y="0"/>
                    </a:lnTo>
                    <a:lnTo>
                      <a:pt x="15" y="1"/>
                    </a:lnTo>
                    <a:lnTo>
                      <a:pt x="28" y="3"/>
                    </a:lnTo>
                    <a:lnTo>
                      <a:pt x="40" y="4"/>
                    </a:lnTo>
                    <a:lnTo>
                      <a:pt x="52" y="7"/>
                    </a:lnTo>
                    <a:lnTo>
                      <a:pt x="64" y="8"/>
                    </a:lnTo>
                    <a:lnTo>
                      <a:pt x="77" y="10"/>
                    </a:lnTo>
                    <a:lnTo>
                      <a:pt x="88" y="11"/>
                    </a:lnTo>
                    <a:lnTo>
                      <a:pt x="101" y="12"/>
                    </a:lnTo>
                    <a:lnTo>
                      <a:pt x="113" y="14"/>
                    </a:lnTo>
                    <a:lnTo>
                      <a:pt x="126" y="15"/>
                    </a:lnTo>
                    <a:lnTo>
                      <a:pt x="139" y="17"/>
                    </a:lnTo>
                    <a:lnTo>
                      <a:pt x="151" y="18"/>
                    </a:lnTo>
                    <a:lnTo>
                      <a:pt x="163" y="20"/>
                    </a:lnTo>
                    <a:lnTo>
                      <a:pt x="175" y="21"/>
                    </a:lnTo>
                    <a:lnTo>
                      <a:pt x="188" y="23"/>
                    </a:lnTo>
                    <a:lnTo>
                      <a:pt x="200" y="24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987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78" name="Freeform 78"/>
              <p:cNvSpPr>
                <a:spLocks/>
              </p:cNvSpPr>
              <p:nvPr/>
            </p:nvSpPr>
            <p:spPr bwMode="auto">
              <a:xfrm>
                <a:off x="7256" y="1322"/>
                <a:ext cx="50" cy="8"/>
              </a:xfrm>
              <a:custGeom>
                <a:avLst/>
                <a:gdLst/>
                <a:ahLst/>
                <a:cxnLst>
                  <a:cxn ang="0">
                    <a:pos x="200" y="24"/>
                  </a:cxn>
                  <a:cxn ang="0">
                    <a:pos x="196" y="32"/>
                  </a:cxn>
                  <a:cxn ang="0">
                    <a:pos x="0" y="8"/>
                  </a:cxn>
                  <a:cxn ang="0">
                    <a:pos x="4" y="0"/>
                  </a:cxn>
                  <a:cxn ang="0">
                    <a:pos x="200" y="24"/>
                  </a:cxn>
                </a:cxnLst>
                <a:rect l="0" t="0" r="r" b="b"/>
                <a:pathLst>
                  <a:path w="200" h="32">
                    <a:moveTo>
                      <a:pt x="200" y="24"/>
                    </a:moveTo>
                    <a:lnTo>
                      <a:pt x="196" y="32"/>
                    </a:lnTo>
                    <a:lnTo>
                      <a:pt x="0" y="8"/>
                    </a:lnTo>
                    <a:lnTo>
                      <a:pt x="4" y="0"/>
                    </a:lnTo>
                    <a:lnTo>
                      <a:pt x="200" y="24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D18E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79" name="Freeform 79"/>
              <p:cNvSpPr>
                <a:spLocks/>
              </p:cNvSpPr>
              <p:nvPr/>
            </p:nvSpPr>
            <p:spPr bwMode="auto">
              <a:xfrm>
                <a:off x="7211" y="1316"/>
                <a:ext cx="19" cy="4"/>
              </a:xfrm>
              <a:custGeom>
                <a:avLst/>
                <a:gdLst/>
                <a:ahLst/>
                <a:cxnLst>
                  <a:cxn ang="0">
                    <a:pos x="76" y="8"/>
                  </a:cxn>
                  <a:cxn ang="0">
                    <a:pos x="74" y="19"/>
                  </a:cxn>
                  <a:cxn ang="0">
                    <a:pos x="0" y="9"/>
                  </a:cxn>
                  <a:cxn ang="0">
                    <a:pos x="1" y="0"/>
                  </a:cxn>
                  <a:cxn ang="0">
                    <a:pos x="76" y="8"/>
                  </a:cxn>
                </a:cxnLst>
                <a:rect l="0" t="0" r="r" b="b"/>
                <a:pathLst>
                  <a:path w="76" h="19">
                    <a:moveTo>
                      <a:pt x="76" y="8"/>
                    </a:moveTo>
                    <a:lnTo>
                      <a:pt x="74" y="19"/>
                    </a:lnTo>
                    <a:lnTo>
                      <a:pt x="0" y="9"/>
                    </a:lnTo>
                    <a:lnTo>
                      <a:pt x="1" y="0"/>
                    </a:lnTo>
                    <a:lnTo>
                      <a:pt x="76" y="8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80" name="Freeform 80"/>
              <p:cNvSpPr>
                <a:spLocks/>
              </p:cNvSpPr>
              <p:nvPr/>
            </p:nvSpPr>
            <p:spPr bwMode="auto">
              <a:xfrm>
                <a:off x="7211" y="1316"/>
                <a:ext cx="19" cy="4"/>
              </a:xfrm>
              <a:custGeom>
                <a:avLst/>
                <a:gdLst/>
                <a:ahLst/>
                <a:cxnLst>
                  <a:cxn ang="0">
                    <a:pos x="76" y="9"/>
                  </a:cxn>
                  <a:cxn ang="0">
                    <a:pos x="75" y="12"/>
                  </a:cxn>
                  <a:cxn ang="0">
                    <a:pos x="75" y="14"/>
                  </a:cxn>
                  <a:cxn ang="0">
                    <a:pos x="75" y="17"/>
                  </a:cxn>
                  <a:cxn ang="0">
                    <a:pos x="74" y="19"/>
                  </a:cxn>
                  <a:cxn ang="0">
                    <a:pos x="64" y="18"/>
                  </a:cxn>
                  <a:cxn ang="0">
                    <a:pos x="55" y="17"/>
                  </a:cxn>
                  <a:cxn ang="0">
                    <a:pos x="46" y="16"/>
                  </a:cxn>
                  <a:cxn ang="0">
                    <a:pos x="36" y="14"/>
                  </a:cxn>
                  <a:cxn ang="0">
                    <a:pos x="27" y="13"/>
                  </a:cxn>
                  <a:cxn ang="0">
                    <a:pos x="17" y="12"/>
                  </a:cxn>
                  <a:cxn ang="0">
                    <a:pos x="9" y="11"/>
                  </a:cxn>
                  <a:cxn ang="0">
                    <a:pos x="0" y="9"/>
                  </a:cxn>
                  <a:cxn ang="0">
                    <a:pos x="1" y="7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0" y="1"/>
                  </a:cxn>
                  <a:cxn ang="0">
                    <a:pos x="19" y="2"/>
                  </a:cxn>
                  <a:cxn ang="0">
                    <a:pos x="29" y="3"/>
                  </a:cxn>
                  <a:cxn ang="0">
                    <a:pos x="38" y="4"/>
                  </a:cxn>
                  <a:cxn ang="0">
                    <a:pos x="48" y="6"/>
                  </a:cxn>
                  <a:cxn ang="0">
                    <a:pos x="57" y="7"/>
                  </a:cxn>
                  <a:cxn ang="0">
                    <a:pos x="66" y="8"/>
                  </a:cxn>
                  <a:cxn ang="0">
                    <a:pos x="76" y="9"/>
                  </a:cxn>
                </a:cxnLst>
                <a:rect l="0" t="0" r="r" b="b"/>
                <a:pathLst>
                  <a:path w="76" h="19">
                    <a:moveTo>
                      <a:pt x="76" y="9"/>
                    </a:moveTo>
                    <a:lnTo>
                      <a:pt x="75" y="12"/>
                    </a:lnTo>
                    <a:lnTo>
                      <a:pt x="75" y="14"/>
                    </a:lnTo>
                    <a:lnTo>
                      <a:pt x="75" y="17"/>
                    </a:lnTo>
                    <a:lnTo>
                      <a:pt x="74" y="19"/>
                    </a:lnTo>
                    <a:lnTo>
                      <a:pt x="64" y="18"/>
                    </a:lnTo>
                    <a:lnTo>
                      <a:pt x="55" y="17"/>
                    </a:lnTo>
                    <a:lnTo>
                      <a:pt x="46" y="16"/>
                    </a:lnTo>
                    <a:lnTo>
                      <a:pt x="36" y="14"/>
                    </a:lnTo>
                    <a:lnTo>
                      <a:pt x="27" y="13"/>
                    </a:lnTo>
                    <a:lnTo>
                      <a:pt x="17" y="12"/>
                    </a:lnTo>
                    <a:lnTo>
                      <a:pt x="9" y="11"/>
                    </a:lnTo>
                    <a:lnTo>
                      <a:pt x="0" y="9"/>
                    </a:lnTo>
                    <a:lnTo>
                      <a:pt x="1" y="7"/>
                    </a:lnTo>
                    <a:lnTo>
                      <a:pt x="1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0" y="1"/>
                    </a:lnTo>
                    <a:lnTo>
                      <a:pt x="19" y="2"/>
                    </a:lnTo>
                    <a:lnTo>
                      <a:pt x="29" y="3"/>
                    </a:lnTo>
                    <a:lnTo>
                      <a:pt x="38" y="4"/>
                    </a:lnTo>
                    <a:lnTo>
                      <a:pt x="48" y="6"/>
                    </a:lnTo>
                    <a:lnTo>
                      <a:pt x="57" y="7"/>
                    </a:lnTo>
                    <a:lnTo>
                      <a:pt x="66" y="8"/>
                    </a:lnTo>
                    <a:lnTo>
                      <a:pt x="76" y="9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934C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81" name="Freeform 81"/>
              <p:cNvSpPr>
                <a:spLocks/>
              </p:cNvSpPr>
              <p:nvPr/>
            </p:nvSpPr>
            <p:spPr bwMode="auto">
              <a:xfrm>
                <a:off x="7211" y="1316"/>
                <a:ext cx="19" cy="4"/>
              </a:xfrm>
              <a:custGeom>
                <a:avLst/>
                <a:gdLst/>
                <a:ahLst/>
                <a:cxnLst>
                  <a:cxn ang="0">
                    <a:pos x="76" y="9"/>
                  </a:cxn>
                  <a:cxn ang="0">
                    <a:pos x="75" y="12"/>
                  </a:cxn>
                  <a:cxn ang="0">
                    <a:pos x="75" y="14"/>
                  </a:cxn>
                  <a:cxn ang="0">
                    <a:pos x="75" y="17"/>
                  </a:cxn>
                  <a:cxn ang="0">
                    <a:pos x="74" y="19"/>
                  </a:cxn>
                  <a:cxn ang="0">
                    <a:pos x="64" y="18"/>
                  </a:cxn>
                  <a:cxn ang="0">
                    <a:pos x="55" y="17"/>
                  </a:cxn>
                  <a:cxn ang="0">
                    <a:pos x="46" y="16"/>
                  </a:cxn>
                  <a:cxn ang="0">
                    <a:pos x="36" y="14"/>
                  </a:cxn>
                  <a:cxn ang="0">
                    <a:pos x="27" y="13"/>
                  </a:cxn>
                  <a:cxn ang="0">
                    <a:pos x="17" y="12"/>
                  </a:cxn>
                  <a:cxn ang="0">
                    <a:pos x="9" y="11"/>
                  </a:cxn>
                  <a:cxn ang="0">
                    <a:pos x="0" y="9"/>
                  </a:cxn>
                  <a:cxn ang="0">
                    <a:pos x="1" y="7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0" y="1"/>
                  </a:cxn>
                  <a:cxn ang="0">
                    <a:pos x="19" y="2"/>
                  </a:cxn>
                  <a:cxn ang="0">
                    <a:pos x="29" y="3"/>
                  </a:cxn>
                  <a:cxn ang="0">
                    <a:pos x="38" y="4"/>
                  </a:cxn>
                  <a:cxn ang="0">
                    <a:pos x="48" y="6"/>
                  </a:cxn>
                  <a:cxn ang="0">
                    <a:pos x="57" y="7"/>
                  </a:cxn>
                  <a:cxn ang="0">
                    <a:pos x="66" y="8"/>
                  </a:cxn>
                  <a:cxn ang="0">
                    <a:pos x="76" y="9"/>
                  </a:cxn>
                </a:cxnLst>
                <a:rect l="0" t="0" r="r" b="b"/>
                <a:pathLst>
                  <a:path w="76" h="19">
                    <a:moveTo>
                      <a:pt x="76" y="9"/>
                    </a:moveTo>
                    <a:lnTo>
                      <a:pt x="75" y="12"/>
                    </a:lnTo>
                    <a:lnTo>
                      <a:pt x="75" y="14"/>
                    </a:lnTo>
                    <a:lnTo>
                      <a:pt x="75" y="17"/>
                    </a:lnTo>
                    <a:lnTo>
                      <a:pt x="74" y="19"/>
                    </a:lnTo>
                    <a:lnTo>
                      <a:pt x="64" y="18"/>
                    </a:lnTo>
                    <a:lnTo>
                      <a:pt x="55" y="17"/>
                    </a:lnTo>
                    <a:lnTo>
                      <a:pt x="46" y="16"/>
                    </a:lnTo>
                    <a:lnTo>
                      <a:pt x="36" y="14"/>
                    </a:lnTo>
                    <a:lnTo>
                      <a:pt x="27" y="13"/>
                    </a:lnTo>
                    <a:lnTo>
                      <a:pt x="17" y="12"/>
                    </a:lnTo>
                    <a:lnTo>
                      <a:pt x="9" y="11"/>
                    </a:lnTo>
                    <a:lnTo>
                      <a:pt x="0" y="9"/>
                    </a:lnTo>
                    <a:lnTo>
                      <a:pt x="1" y="7"/>
                    </a:lnTo>
                    <a:lnTo>
                      <a:pt x="1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0" y="1"/>
                    </a:lnTo>
                    <a:lnTo>
                      <a:pt x="19" y="2"/>
                    </a:lnTo>
                    <a:lnTo>
                      <a:pt x="29" y="3"/>
                    </a:lnTo>
                    <a:lnTo>
                      <a:pt x="38" y="4"/>
                    </a:lnTo>
                    <a:lnTo>
                      <a:pt x="48" y="6"/>
                    </a:lnTo>
                    <a:lnTo>
                      <a:pt x="57" y="7"/>
                    </a:lnTo>
                    <a:lnTo>
                      <a:pt x="66" y="8"/>
                    </a:lnTo>
                    <a:lnTo>
                      <a:pt x="76" y="9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9951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82" name="Freeform 82"/>
              <p:cNvSpPr>
                <a:spLocks/>
              </p:cNvSpPr>
              <p:nvPr/>
            </p:nvSpPr>
            <p:spPr bwMode="auto">
              <a:xfrm>
                <a:off x="7211" y="1316"/>
                <a:ext cx="19" cy="4"/>
              </a:xfrm>
              <a:custGeom>
                <a:avLst/>
                <a:gdLst/>
                <a:ahLst/>
                <a:cxnLst>
                  <a:cxn ang="0">
                    <a:pos x="76" y="8"/>
                  </a:cxn>
                  <a:cxn ang="0">
                    <a:pos x="75" y="11"/>
                  </a:cxn>
                  <a:cxn ang="0">
                    <a:pos x="75" y="13"/>
                  </a:cxn>
                  <a:cxn ang="0">
                    <a:pos x="75" y="15"/>
                  </a:cxn>
                  <a:cxn ang="0">
                    <a:pos x="74" y="17"/>
                  </a:cxn>
                  <a:cxn ang="0">
                    <a:pos x="64" y="16"/>
                  </a:cxn>
                  <a:cxn ang="0">
                    <a:pos x="55" y="15"/>
                  </a:cxn>
                  <a:cxn ang="0">
                    <a:pos x="46" y="14"/>
                  </a:cxn>
                  <a:cxn ang="0">
                    <a:pos x="36" y="12"/>
                  </a:cxn>
                  <a:cxn ang="0">
                    <a:pos x="27" y="11"/>
                  </a:cxn>
                  <a:cxn ang="0">
                    <a:pos x="17" y="10"/>
                  </a:cxn>
                  <a:cxn ang="0">
                    <a:pos x="9" y="8"/>
                  </a:cxn>
                  <a:cxn ang="0">
                    <a:pos x="0" y="7"/>
                  </a:cxn>
                  <a:cxn ang="0">
                    <a:pos x="1" y="5"/>
                  </a:cxn>
                  <a:cxn ang="0">
                    <a:pos x="1" y="3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0" y="1"/>
                  </a:cxn>
                  <a:cxn ang="0">
                    <a:pos x="19" y="2"/>
                  </a:cxn>
                  <a:cxn ang="0">
                    <a:pos x="29" y="3"/>
                  </a:cxn>
                  <a:cxn ang="0">
                    <a:pos x="38" y="4"/>
                  </a:cxn>
                  <a:cxn ang="0">
                    <a:pos x="48" y="5"/>
                  </a:cxn>
                  <a:cxn ang="0">
                    <a:pos x="57" y="6"/>
                  </a:cxn>
                  <a:cxn ang="0">
                    <a:pos x="66" y="7"/>
                  </a:cxn>
                  <a:cxn ang="0">
                    <a:pos x="76" y="8"/>
                  </a:cxn>
                </a:cxnLst>
                <a:rect l="0" t="0" r="r" b="b"/>
                <a:pathLst>
                  <a:path w="76" h="17">
                    <a:moveTo>
                      <a:pt x="76" y="8"/>
                    </a:moveTo>
                    <a:lnTo>
                      <a:pt x="75" y="11"/>
                    </a:lnTo>
                    <a:lnTo>
                      <a:pt x="75" y="13"/>
                    </a:lnTo>
                    <a:lnTo>
                      <a:pt x="75" y="15"/>
                    </a:lnTo>
                    <a:lnTo>
                      <a:pt x="74" y="17"/>
                    </a:lnTo>
                    <a:lnTo>
                      <a:pt x="64" y="16"/>
                    </a:lnTo>
                    <a:lnTo>
                      <a:pt x="55" y="15"/>
                    </a:lnTo>
                    <a:lnTo>
                      <a:pt x="46" y="14"/>
                    </a:lnTo>
                    <a:lnTo>
                      <a:pt x="36" y="12"/>
                    </a:lnTo>
                    <a:lnTo>
                      <a:pt x="27" y="11"/>
                    </a:lnTo>
                    <a:lnTo>
                      <a:pt x="17" y="10"/>
                    </a:lnTo>
                    <a:lnTo>
                      <a:pt x="9" y="8"/>
                    </a:lnTo>
                    <a:lnTo>
                      <a:pt x="0" y="7"/>
                    </a:lnTo>
                    <a:lnTo>
                      <a:pt x="1" y="5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0" y="1"/>
                    </a:lnTo>
                    <a:lnTo>
                      <a:pt x="19" y="2"/>
                    </a:lnTo>
                    <a:lnTo>
                      <a:pt x="29" y="3"/>
                    </a:lnTo>
                    <a:lnTo>
                      <a:pt x="38" y="4"/>
                    </a:lnTo>
                    <a:lnTo>
                      <a:pt x="48" y="5"/>
                    </a:lnTo>
                    <a:lnTo>
                      <a:pt x="57" y="6"/>
                    </a:lnTo>
                    <a:lnTo>
                      <a:pt x="66" y="7"/>
                    </a:lnTo>
                    <a:lnTo>
                      <a:pt x="76" y="8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A05B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83" name="Freeform 83"/>
              <p:cNvSpPr>
                <a:spLocks/>
              </p:cNvSpPr>
              <p:nvPr/>
            </p:nvSpPr>
            <p:spPr bwMode="auto">
              <a:xfrm>
                <a:off x="7211" y="1316"/>
                <a:ext cx="19" cy="4"/>
              </a:xfrm>
              <a:custGeom>
                <a:avLst/>
                <a:gdLst/>
                <a:ahLst/>
                <a:cxnLst>
                  <a:cxn ang="0">
                    <a:pos x="76" y="10"/>
                  </a:cxn>
                  <a:cxn ang="0">
                    <a:pos x="75" y="12"/>
                  </a:cxn>
                  <a:cxn ang="0">
                    <a:pos x="75" y="13"/>
                  </a:cxn>
                  <a:cxn ang="0">
                    <a:pos x="75" y="15"/>
                  </a:cxn>
                  <a:cxn ang="0">
                    <a:pos x="74" y="17"/>
                  </a:cxn>
                  <a:cxn ang="0">
                    <a:pos x="64" y="16"/>
                  </a:cxn>
                  <a:cxn ang="0">
                    <a:pos x="55" y="15"/>
                  </a:cxn>
                  <a:cxn ang="0">
                    <a:pos x="46" y="14"/>
                  </a:cxn>
                  <a:cxn ang="0">
                    <a:pos x="36" y="12"/>
                  </a:cxn>
                  <a:cxn ang="0">
                    <a:pos x="27" y="11"/>
                  </a:cxn>
                  <a:cxn ang="0">
                    <a:pos x="17" y="10"/>
                  </a:cxn>
                  <a:cxn ang="0">
                    <a:pos x="9" y="8"/>
                  </a:cxn>
                  <a:cxn ang="0">
                    <a:pos x="0" y="7"/>
                  </a:cxn>
                  <a:cxn ang="0">
                    <a:pos x="1" y="5"/>
                  </a:cxn>
                  <a:cxn ang="0">
                    <a:pos x="1" y="3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0" y="1"/>
                  </a:cxn>
                  <a:cxn ang="0">
                    <a:pos x="19" y="2"/>
                  </a:cxn>
                  <a:cxn ang="0">
                    <a:pos x="29" y="3"/>
                  </a:cxn>
                  <a:cxn ang="0">
                    <a:pos x="38" y="4"/>
                  </a:cxn>
                  <a:cxn ang="0">
                    <a:pos x="48" y="6"/>
                  </a:cxn>
                  <a:cxn ang="0">
                    <a:pos x="57" y="7"/>
                  </a:cxn>
                  <a:cxn ang="0">
                    <a:pos x="66" y="8"/>
                  </a:cxn>
                  <a:cxn ang="0">
                    <a:pos x="76" y="10"/>
                  </a:cxn>
                </a:cxnLst>
                <a:rect l="0" t="0" r="r" b="b"/>
                <a:pathLst>
                  <a:path w="76" h="17">
                    <a:moveTo>
                      <a:pt x="76" y="10"/>
                    </a:moveTo>
                    <a:lnTo>
                      <a:pt x="75" y="12"/>
                    </a:lnTo>
                    <a:lnTo>
                      <a:pt x="75" y="13"/>
                    </a:lnTo>
                    <a:lnTo>
                      <a:pt x="75" y="15"/>
                    </a:lnTo>
                    <a:lnTo>
                      <a:pt x="74" y="17"/>
                    </a:lnTo>
                    <a:lnTo>
                      <a:pt x="64" y="16"/>
                    </a:lnTo>
                    <a:lnTo>
                      <a:pt x="55" y="15"/>
                    </a:lnTo>
                    <a:lnTo>
                      <a:pt x="46" y="14"/>
                    </a:lnTo>
                    <a:lnTo>
                      <a:pt x="36" y="12"/>
                    </a:lnTo>
                    <a:lnTo>
                      <a:pt x="27" y="11"/>
                    </a:lnTo>
                    <a:lnTo>
                      <a:pt x="17" y="10"/>
                    </a:lnTo>
                    <a:lnTo>
                      <a:pt x="9" y="8"/>
                    </a:lnTo>
                    <a:lnTo>
                      <a:pt x="0" y="7"/>
                    </a:lnTo>
                    <a:lnTo>
                      <a:pt x="1" y="5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0" y="1"/>
                    </a:lnTo>
                    <a:lnTo>
                      <a:pt x="19" y="2"/>
                    </a:lnTo>
                    <a:lnTo>
                      <a:pt x="29" y="3"/>
                    </a:lnTo>
                    <a:lnTo>
                      <a:pt x="38" y="4"/>
                    </a:lnTo>
                    <a:lnTo>
                      <a:pt x="48" y="6"/>
                    </a:lnTo>
                    <a:lnTo>
                      <a:pt x="57" y="7"/>
                    </a:lnTo>
                    <a:lnTo>
                      <a:pt x="66" y="8"/>
                    </a:lnTo>
                    <a:lnTo>
                      <a:pt x="76" y="1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A863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84" name="Freeform 84"/>
              <p:cNvSpPr>
                <a:spLocks/>
              </p:cNvSpPr>
              <p:nvPr/>
            </p:nvSpPr>
            <p:spPr bwMode="auto">
              <a:xfrm>
                <a:off x="7211" y="1316"/>
                <a:ext cx="19" cy="4"/>
              </a:xfrm>
              <a:custGeom>
                <a:avLst/>
                <a:gdLst/>
                <a:ahLst/>
                <a:cxnLst>
                  <a:cxn ang="0">
                    <a:pos x="76" y="9"/>
                  </a:cxn>
                  <a:cxn ang="0">
                    <a:pos x="75" y="10"/>
                  </a:cxn>
                  <a:cxn ang="0">
                    <a:pos x="75" y="12"/>
                  </a:cxn>
                  <a:cxn ang="0">
                    <a:pos x="75" y="13"/>
                  </a:cxn>
                  <a:cxn ang="0">
                    <a:pos x="74" y="15"/>
                  </a:cxn>
                  <a:cxn ang="0">
                    <a:pos x="64" y="14"/>
                  </a:cxn>
                  <a:cxn ang="0">
                    <a:pos x="55" y="13"/>
                  </a:cxn>
                  <a:cxn ang="0">
                    <a:pos x="46" y="12"/>
                  </a:cxn>
                  <a:cxn ang="0">
                    <a:pos x="36" y="11"/>
                  </a:cxn>
                  <a:cxn ang="0">
                    <a:pos x="27" y="10"/>
                  </a:cxn>
                  <a:cxn ang="0">
                    <a:pos x="17" y="9"/>
                  </a:cxn>
                  <a:cxn ang="0">
                    <a:pos x="9" y="7"/>
                  </a:cxn>
                  <a:cxn ang="0">
                    <a:pos x="0" y="6"/>
                  </a:cxn>
                  <a:cxn ang="0">
                    <a:pos x="1" y="4"/>
                  </a:cxn>
                  <a:cxn ang="0">
                    <a:pos x="1" y="3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" y="1"/>
                  </a:cxn>
                  <a:cxn ang="0">
                    <a:pos x="19" y="2"/>
                  </a:cxn>
                  <a:cxn ang="0">
                    <a:pos x="29" y="3"/>
                  </a:cxn>
                  <a:cxn ang="0">
                    <a:pos x="38" y="4"/>
                  </a:cxn>
                  <a:cxn ang="0">
                    <a:pos x="48" y="5"/>
                  </a:cxn>
                  <a:cxn ang="0">
                    <a:pos x="57" y="6"/>
                  </a:cxn>
                  <a:cxn ang="0">
                    <a:pos x="66" y="7"/>
                  </a:cxn>
                  <a:cxn ang="0">
                    <a:pos x="76" y="9"/>
                  </a:cxn>
                </a:cxnLst>
                <a:rect l="0" t="0" r="r" b="b"/>
                <a:pathLst>
                  <a:path w="76" h="15">
                    <a:moveTo>
                      <a:pt x="76" y="9"/>
                    </a:moveTo>
                    <a:lnTo>
                      <a:pt x="75" y="10"/>
                    </a:lnTo>
                    <a:lnTo>
                      <a:pt x="75" y="12"/>
                    </a:lnTo>
                    <a:lnTo>
                      <a:pt x="75" y="13"/>
                    </a:lnTo>
                    <a:lnTo>
                      <a:pt x="74" y="15"/>
                    </a:lnTo>
                    <a:lnTo>
                      <a:pt x="64" y="14"/>
                    </a:lnTo>
                    <a:lnTo>
                      <a:pt x="55" y="13"/>
                    </a:lnTo>
                    <a:lnTo>
                      <a:pt x="46" y="12"/>
                    </a:lnTo>
                    <a:lnTo>
                      <a:pt x="36" y="11"/>
                    </a:lnTo>
                    <a:lnTo>
                      <a:pt x="27" y="10"/>
                    </a:lnTo>
                    <a:lnTo>
                      <a:pt x="17" y="9"/>
                    </a:lnTo>
                    <a:lnTo>
                      <a:pt x="9" y="7"/>
                    </a:lnTo>
                    <a:lnTo>
                      <a:pt x="0" y="6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" y="1"/>
                    </a:lnTo>
                    <a:lnTo>
                      <a:pt x="19" y="2"/>
                    </a:lnTo>
                    <a:lnTo>
                      <a:pt x="29" y="3"/>
                    </a:lnTo>
                    <a:lnTo>
                      <a:pt x="38" y="4"/>
                    </a:lnTo>
                    <a:lnTo>
                      <a:pt x="48" y="5"/>
                    </a:lnTo>
                    <a:lnTo>
                      <a:pt x="57" y="6"/>
                    </a:lnTo>
                    <a:lnTo>
                      <a:pt x="66" y="7"/>
                    </a:lnTo>
                    <a:lnTo>
                      <a:pt x="76" y="9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AD68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85" name="Freeform 85"/>
              <p:cNvSpPr>
                <a:spLocks/>
              </p:cNvSpPr>
              <p:nvPr/>
            </p:nvSpPr>
            <p:spPr bwMode="auto">
              <a:xfrm>
                <a:off x="7211" y="1316"/>
                <a:ext cx="19" cy="4"/>
              </a:xfrm>
              <a:custGeom>
                <a:avLst/>
                <a:gdLst/>
                <a:ahLst/>
                <a:cxnLst>
                  <a:cxn ang="0">
                    <a:pos x="76" y="10"/>
                  </a:cxn>
                  <a:cxn ang="0">
                    <a:pos x="75" y="11"/>
                  </a:cxn>
                  <a:cxn ang="0">
                    <a:pos x="75" y="12"/>
                  </a:cxn>
                  <a:cxn ang="0">
                    <a:pos x="75" y="14"/>
                  </a:cxn>
                  <a:cxn ang="0">
                    <a:pos x="74" y="15"/>
                  </a:cxn>
                  <a:cxn ang="0">
                    <a:pos x="64" y="14"/>
                  </a:cxn>
                  <a:cxn ang="0">
                    <a:pos x="55" y="13"/>
                  </a:cxn>
                  <a:cxn ang="0">
                    <a:pos x="46" y="12"/>
                  </a:cxn>
                  <a:cxn ang="0">
                    <a:pos x="36" y="10"/>
                  </a:cxn>
                  <a:cxn ang="0">
                    <a:pos x="27" y="9"/>
                  </a:cxn>
                  <a:cxn ang="0">
                    <a:pos x="17" y="7"/>
                  </a:cxn>
                  <a:cxn ang="0">
                    <a:pos x="9" y="6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1" y="3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" y="1"/>
                  </a:cxn>
                  <a:cxn ang="0">
                    <a:pos x="19" y="2"/>
                  </a:cxn>
                  <a:cxn ang="0">
                    <a:pos x="29" y="3"/>
                  </a:cxn>
                  <a:cxn ang="0">
                    <a:pos x="38" y="4"/>
                  </a:cxn>
                  <a:cxn ang="0">
                    <a:pos x="48" y="6"/>
                  </a:cxn>
                  <a:cxn ang="0">
                    <a:pos x="57" y="7"/>
                  </a:cxn>
                  <a:cxn ang="0">
                    <a:pos x="66" y="9"/>
                  </a:cxn>
                  <a:cxn ang="0">
                    <a:pos x="76" y="10"/>
                  </a:cxn>
                </a:cxnLst>
                <a:rect l="0" t="0" r="r" b="b"/>
                <a:pathLst>
                  <a:path w="76" h="15">
                    <a:moveTo>
                      <a:pt x="76" y="10"/>
                    </a:moveTo>
                    <a:lnTo>
                      <a:pt x="75" y="11"/>
                    </a:lnTo>
                    <a:lnTo>
                      <a:pt x="75" y="12"/>
                    </a:lnTo>
                    <a:lnTo>
                      <a:pt x="75" y="14"/>
                    </a:lnTo>
                    <a:lnTo>
                      <a:pt x="74" y="15"/>
                    </a:lnTo>
                    <a:lnTo>
                      <a:pt x="64" y="14"/>
                    </a:lnTo>
                    <a:lnTo>
                      <a:pt x="55" y="13"/>
                    </a:lnTo>
                    <a:lnTo>
                      <a:pt x="46" y="12"/>
                    </a:lnTo>
                    <a:lnTo>
                      <a:pt x="36" y="10"/>
                    </a:lnTo>
                    <a:lnTo>
                      <a:pt x="27" y="9"/>
                    </a:lnTo>
                    <a:lnTo>
                      <a:pt x="17" y="7"/>
                    </a:lnTo>
                    <a:lnTo>
                      <a:pt x="9" y="6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1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" y="1"/>
                    </a:lnTo>
                    <a:lnTo>
                      <a:pt x="19" y="2"/>
                    </a:lnTo>
                    <a:lnTo>
                      <a:pt x="29" y="3"/>
                    </a:lnTo>
                    <a:lnTo>
                      <a:pt x="38" y="4"/>
                    </a:lnTo>
                    <a:lnTo>
                      <a:pt x="48" y="6"/>
                    </a:lnTo>
                    <a:lnTo>
                      <a:pt x="57" y="7"/>
                    </a:lnTo>
                    <a:lnTo>
                      <a:pt x="66" y="9"/>
                    </a:lnTo>
                    <a:lnTo>
                      <a:pt x="76" y="1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B570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86" name="Freeform 86"/>
              <p:cNvSpPr>
                <a:spLocks/>
              </p:cNvSpPr>
              <p:nvPr/>
            </p:nvSpPr>
            <p:spPr bwMode="auto">
              <a:xfrm>
                <a:off x="7211" y="1316"/>
                <a:ext cx="19" cy="4"/>
              </a:xfrm>
              <a:custGeom>
                <a:avLst/>
                <a:gdLst/>
                <a:ahLst/>
                <a:cxnLst>
                  <a:cxn ang="0">
                    <a:pos x="76" y="10"/>
                  </a:cxn>
                  <a:cxn ang="0">
                    <a:pos x="75" y="11"/>
                  </a:cxn>
                  <a:cxn ang="0">
                    <a:pos x="75" y="12"/>
                  </a:cxn>
                  <a:cxn ang="0">
                    <a:pos x="75" y="14"/>
                  </a:cxn>
                  <a:cxn ang="0">
                    <a:pos x="74" y="15"/>
                  </a:cxn>
                  <a:cxn ang="0">
                    <a:pos x="64" y="14"/>
                  </a:cxn>
                  <a:cxn ang="0">
                    <a:pos x="55" y="13"/>
                  </a:cxn>
                  <a:cxn ang="0">
                    <a:pos x="46" y="12"/>
                  </a:cxn>
                  <a:cxn ang="0">
                    <a:pos x="36" y="10"/>
                  </a:cxn>
                  <a:cxn ang="0">
                    <a:pos x="27" y="9"/>
                  </a:cxn>
                  <a:cxn ang="0">
                    <a:pos x="17" y="7"/>
                  </a:cxn>
                  <a:cxn ang="0">
                    <a:pos x="9" y="6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" y="1"/>
                  </a:cxn>
                  <a:cxn ang="0">
                    <a:pos x="18" y="2"/>
                  </a:cxn>
                  <a:cxn ang="0">
                    <a:pos x="28" y="3"/>
                  </a:cxn>
                  <a:cxn ang="0">
                    <a:pos x="37" y="4"/>
                  </a:cxn>
                  <a:cxn ang="0">
                    <a:pos x="47" y="6"/>
                  </a:cxn>
                  <a:cxn ang="0">
                    <a:pos x="56" y="7"/>
                  </a:cxn>
                  <a:cxn ang="0">
                    <a:pos x="66" y="9"/>
                  </a:cxn>
                  <a:cxn ang="0">
                    <a:pos x="76" y="10"/>
                  </a:cxn>
                </a:cxnLst>
                <a:rect l="0" t="0" r="r" b="b"/>
                <a:pathLst>
                  <a:path w="76" h="15">
                    <a:moveTo>
                      <a:pt x="76" y="10"/>
                    </a:moveTo>
                    <a:lnTo>
                      <a:pt x="75" y="11"/>
                    </a:lnTo>
                    <a:lnTo>
                      <a:pt x="75" y="12"/>
                    </a:lnTo>
                    <a:lnTo>
                      <a:pt x="75" y="14"/>
                    </a:lnTo>
                    <a:lnTo>
                      <a:pt x="74" y="15"/>
                    </a:lnTo>
                    <a:lnTo>
                      <a:pt x="64" y="14"/>
                    </a:lnTo>
                    <a:lnTo>
                      <a:pt x="55" y="13"/>
                    </a:lnTo>
                    <a:lnTo>
                      <a:pt x="46" y="12"/>
                    </a:lnTo>
                    <a:lnTo>
                      <a:pt x="36" y="10"/>
                    </a:lnTo>
                    <a:lnTo>
                      <a:pt x="27" y="9"/>
                    </a:lnTo>
                    <a:lnTo>
                      <a:pt x="17" y="7"/>
                    </a:lnTo>
                    <a:lnTo>
                      <a:pt x="9" y="6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" y="1"/>
                    </a:lnTo>
                    <a:lnTo>
                      <a:pt x="18" y="2"/>
                    </a:lnTo>
                    <a:lnTo>
                      <a:pt x="28" y="3"/>
                    </a:lnTo>
                    <a:lnTo>
                      <a:pt x="37" y="4"/>
                    </a:lnTo>
                    <a:lnTo>
                      <a:pt x="47" y="6"/>
                    </a:lnTo>
                    <a:lnTo>
                      <a:pt x="56" y="7"/>
                    </a:lnTo>
                    <a:lnTo>
                      <a:pt x="66" y="9"/>
                    </a:lnTo>
                    <a:lnTo>
                      <a:pt x="76" y="1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BC77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87" name="Freeform 87"/>
              <p:cNvSpPr>
                <a:spLocks/>
              </p:cNvSpPr>
              <p:nvPr/>
            </p:nvSpPr>
            <p:spPr bwMode="auto">
              <a:xfrm>
                <a:off x="7211" y="1316"/>
                <a:ext cx="19" cy="3"/>
              </a:xfrm>
              <a:custGeom>
                <a:avLst/>
                <a:gdLst/>
                <a:ahLst/>
                <a:cxnLst>
                  <a:cxn ang="0">
                    <a:pos x="76" y="9"/>
                  </a:cxn>
                  <a:cxn ang="0">
                    <a:pos x="75" y="10"/>
                  </a:cxn>
                  <a:cxn ang="0">
                    <a:pos x="75" y="11"/>
                  </a:cxn>
                  <a:cxn ang="0">
                    <a:pos x="75" y="12"/>
                  </a:cxn>
                  <a:cxn ang="0">
                    <a:pos x="74" y="13"/>
                  </a:cxn>
                  <a:cxn ang="0">
                    <a:pos x="64" y="12"/>
                  </a:cxn>
                  <a:cxn ang="0">
                    <a:pos x="55" y="11"/>
                  </a:cxn>
                  <a:cxn ang="0">
                    <a:pos x="46" y="10"/>
                  </a:cxn>
                  <a:cxn ang="0">
                    <a:pos x="36" y="9"/>
                  </a:cxn>
                  <a:cxn ang="0">
                    <a:pos x="27" y="8"/>
                  </a:cxn>
                  <a:cxn ang="0">
                    <a:pos x="17" y="6"/>
                  </a:cxn>
                  <a:cxn ang="0">
                    <a:pos x="9" y="5"/>
                  </a:cxn>
                  <a:cxn ang="0">
                    <a:pos x="0" y="4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" y="1"/>
                  </a:cxn>
                  <a:cxn ang="0">
                    <a:pos x="18" y="2"/>
                  </a:cxn>
                  <a:cxn ang="0">
                    <a:pos x="28" y="3"/>
                  </a:cxn>
                  <a:cxn ang="0">
                    <a:pos x="37" y="4"/>
                  </a:cxn>
                  <a:cxn ang="0">
                    <a:pos x="47" y="5"/>
                  </a:cxn>
                  <a:cxn ang="0">
                    <a:pos x="56" y="6"/>
                  </a:cxn>
                  <a:cxn ang="0">
                    <a:pos x="66" y="8"/>
                  </a:cxn>
                  <a:cxn ang="0">
                    <a:pos x="76" y="9"/>
                  </a:cxn>
                </a:cxnLst>
                <a:rect l="0" t="0" r="r" b="b"/>
                <a:pathLst>
                  <a:path w="76" h="13">
                    <a:moveTo>
                      <a:pt x="76" y="9"/>
                    </a:moveTo>
                    <a:lnTo>
                      <a:pt x="75" y="10"/>
                    </a:lnTo>
                    <a:lnTo>
                      <a:pt x="75" y="11"/>
                    </a:lnTo>
                    <a:lnTo>
                      <a:pt x="75" y="12"/>
                    </a:lnTo>
                    <a:lnTo>
                      <a:pt x="74" y="13"/>
                    </a:lnTo>
                    <a:lnTo>
                      <a:pt x="64" y="12"/>
                    </a:lnTo>
                    <a:lnTo>
                      <a:pt x="55" y="11"/>
                    </a:lnTo>
                    <a:lnTo>
                      <a:pt x="46" y="10"/>
                    </a:lnTo>
                    <a:lnTo>
                      <a:pt x="36" y="9"/>
                    </a:lnTo>
                    <a:lnTo>
                      <a:pt x="27" y="8"/>
                    </a:lnTo>
                    <a:lnTo>
                      <a:pt x="17" y="6"/>
                    </a:lnTo>
                    <a:lnTo>
                      <a:pt x="9" y="5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" y="1"/>
                    </a:lnTo>
                    <a:lnTo>
                      <a:pt x="18" y="2"/>
                    </a:lnTo>
                    <a:lnTo>
                      <a:pt x="28" y="3"/>
                    </a:lnTo>
                    <a:lnTo>
                      <a:pt x="37" y="4"/>
                    </a:lnTo>
                    <a:lnTo>
                      <a:pt x="47" y="5"/>
                    </a:lnTo>
                    <a:lnTo>
                      <a:pt x="56" y="6"/>
                    </a:lnTo>
                    <a:lnTo>
                      <a:pt x="66" y="8"/>
                    </a:lnTo>
                    <a:lnTo>
                      <a:pt x="76" y="9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482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88" name="Freeform 88"/>
              <p:cNvSpPr>
                <a:spLocks/>
              </p:cNvSpPr>
              <p:nvPr/>
            </p:nvSpPr>
            <p:spPr bwMode="auto">
              <a:xfrm>
                <a:off x="7211" y="1316"/>
                <a:ext cx="18" cy="3"/>
              </a:xfrm>
              <a:custGeom>
                <a:avLst/>
                <a:gdLst/>
                <a:ahLst/>
                <a:cxnLst>
                  <a:cxn ang="0">
                    <a:pos x="75" y="10"/>
                  </a:cxn>
                  <a:cxn ang="0">
                    <a:pos x="75" y="11"/>
                  </a:cxn>
                  <a:cxn ang="0">
                    <a:pos x="75" y="11"/>
                  </a:cxn>
                  <a:cxn ang="0">
                    <a:pos x="74" y="12"/>
                  </a:cxn>
                  <a:cxn ang="0">
                    <a:pos x="74" y="13"/>
                  </a:cxn>
                  <a:cxn ang="0">
                    <a:pos x="64" y="12"/>
                  </a:cxn>
                  <a:cxn ang="0">
                    <a:pos x="55" y="11"/>
                  </a:cxn>
                  <a:cxn ang="0">
                    <a:pos x="46" y="10"/>
                  </a:cxn>
                  <a:cxn ang="0">
                    <a:pos x="36" y="8"/>
                  </a:cxn>
                  <a:cxn ang="0">
                    <a:pos x="27" y="6"/>
                  </a:cxn>
                  <a:cxn ang="0">
                    <a:pos x="17" y="5"/>
                  </a:cxn>
                  <a:cxn ang="0">
                    <a:pos x="9" y="4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" y="1"/>
                  </a:cxn>
                  <a:cxn ang="0">
                    <a:pos x="18" y="2"/>
                  </a:cxn>
                  <a:cxn ang="0">
                    <a:pos x="28" y="3"/>
                  </a:cxn>
                  <a:cxn ang="0">
                    <a:pos x="37" y="4"/>
                  </a:cxn>
                  <a:cxn ang="0">
                    <a:pos x="47" y="6"/>
                  </a:cxn>
                  <a:cxn ang="0">
                    <a:pos x="56" y="8"/>
                  </a:cxn>
                  <a:cxn ang="0">
                    <a:pos x="65" y="9"/>
                  </a:cxn>
                  <a:cxn ang="0">
                    <a:pos x="75" y="10"/>
                  </a:cxn>
                </a:cxnLst>
                <a:rect l="0" t="0" r="r" b="b"/>
                <a:pathLst>
                  <a:path w="75" h="13">
                    <a:moveTo>
                      <a:pt x="75" y="10"/>
                    </a:moveTo>
                    <a:lnTo>
                      <a:pt x="75" y="11"/>
                    </a:lnTo>
                    <a:lnTo>
                      <a:pt x="75" y="11"/>
                    </a:lnTo>
                    <a:lnTo>
                      <a:pt x="74" y="12"/>
                    </a:lnTo>
                    <a:lnTo>
                      <a:pt x="74" y="13"/>
                    </a:lnTo>
                    <a:lnTo>
                      <a:pt x="64" y="12"/>
                    </a:lnTo>
                    <a:lnTo>
                      <a:pt x="55" y="11"/>
                    </a:lnTo>
                    <a:lnTo>
                      <a:pt x="46" y="10"/>
                    </a:lnTo>
                    <a:lnTo>
                      <a:pt x="36" y="8"/>
                    </a:lnTo>
                    <a:lnTo>
                      <a:pt x="27" y="6"/>
                    </a:lnTo>
                    <a:lnTo>
                      <a:pt x="17" y="5"/>
                    </a:lnTo>
                    <a:lnTo>
                      <a:pt x="9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" y="1"/>
                    </a:lnTo>
                    <a:lnTo>
                      <a:pt x="18" y="2"/>
                    </a:lnTo>
                    <a:lnTo>
                      <a:pt x="28" y="3"/>
                    </a:lnTo>
                    <a:lnTo>
                      <a:pt x="37" y="4"/>
                    </a:lnTo>
                    <a:lnTo>
                      <a:pt x="47" y="6"/>
                    </a:lnTo>
                    <a:lnTo>
                      <a:pt x="56" y="8"/>
                    </a:lnTo>
                    <a:lnTo>
                      <a:pt x="65" y="9"/>
                    </a:lnTo>
                    <a:lnTo>
                      <a:pt x="75" y="1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987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89" name="Freeform 89"/>
              <p:cNvSpPr>
                <a:spLocks/>
              </p:cNvSpPr>
              <p:nvPr/>
            </p:nvSpPr>
            <p:spPr bwMode="auto">
              <a:xfrm>
                <a:off x="7211" y="1316"/>
                <a:ext cx="18" cy="3"/>
              </a:xfrm>
              <a:custGeom>
                <a:avLst/>
                <a:gdLst/>
                <a:ahLst/>
                <a:cxnLst>
                  <a:cxn ang="0">
                    <a:pos x="75" y="10"/>
                  </a:cxn>
                  <a:cxn ang="0">
                    <a:pos x="74" y="13"/>
                  </a:cxn>
                  <a:cxn ang="0">
                    <a:pos x="0" y="3"/>
                  </a:cxn>
                  <a:cxn ang="0">
                    <a:pos x="1" y="0"/>
                  </a:cxn>
                  <a:cxn ang="0">
                    <a:pos x="75" y="10"/>
                  </a:cxn>
                </a:cxnLst>
                <a:rect l="0" t="0" r="r" b="b"/>
                <a:pathLst>
                  <a:path w="75" h="13">
                    <a:moveTo>
                      <a:pt x="75" y="10"/>
                    </a:moveTo>
                    <a:lnTo>
                      <a:pt x="74" y="13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75" y="1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D18E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90" name="Freeform 90"/>
              <p:cNvSpPr>
                <a:spLocks/>
              </p:cNvSpPr>
              <p:nvPr/>
            </p:nvSpPr>
            <p:spPr bwMode="auto">
              <a:xfrm>
                <a:off x="7068" y="1297"/>
                <a:ext cx="19" cy="5"/>
              </a:xfrm>
              <a:custGeom>
                <a:avLst/>
                <a:gdLst/>
                <a:ahLst/>
                <a:cxnLst>
                  <a:cxn ang="0">
                    <a:pos x="77" y="8"/>
                  </a:cxn>
                  <a:cxn ang="0">
                    <a:pos x="75" y="19"/>
                  </a:cxn>
                  <a:cxn ang="0">
                    <a:pos x="0" y="9"/>
                  </a:cxn>
                  <a:cxn ang="0">
                    <a:pos x="2" y="0"/>
                  </a:cxn>
                  <a:cxn ang="0">
                    <a:pos x="77" y="8"/>
                  </a:cxn>
                </a:cxnLst>
                <a:rect l="0" t="0" r="r" b="b"/>
                <a:pathLst>
                  <a:path w="77" h="19">
                    <a:moveTo>
                      <a:pt x="77" y="8"/>
                    </a:moveTo>
                    <a:lnTo>
                      <a:pt x="75" y="19"/>
                    </a:lnTo>
                    <a:lnTo>
                      <a:pt x="0" y="9"/>
                    </a:lnTo>
                    <a:lnTo>
                      <a:pt x="2" y="0"/>
                    </a:lnTo>
                    <a:lnTo>
                      <a:pt x="77" y="8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91" name="Freeform 91"/>
              <p:cNvSpPr>
                <a:spLocks/>
              </p:cNvSpPr>
              <p:nvPr/>
            </p:nvSpPr>
            <p:spPr bwMode="auto">
              <a:xfrm>
                <a:off x="7068" y="1297"/>
                <a:ext cx="19" cy="5"/>
              </a:xfrm>
              <a:custGeom>
                <a:avLst/>
                <a:gdLst/>
                <a:ahLst/>
                <a:cxnLst>
                  <a:cxn ang="0">
                    <a:pos x="77" y="9"/>
                  </a:cxn>
                  <a:cxn ang="0">
                    <a:pos x="77" y="11"/>
                  </a:cxn>
                  <a:cxn ang="0">
                    <a:pos x="76" y="13"/>
                  </a:cxn>
                  <a:cxn ang="0">
                    <a:pos x="76" y="17"/>
                  </a:cxn>
                  <a:cxn ang="0">
                    <a:pos x="75" y="19"/>
                  </a:cxn>
                  <a:cxn ang="0">
                    <a:pos x="66" y="18"/>
                  </a:cxn>
                  <a:cxn ang="0">
                    <a:pos x="56" y="17"/>
                  </a:cxn>
                  <a:cxn ang="0">
                    <a:pos x="47" y="15"/>
                  </a:cxn>
                  <a:cxn ang="0">
                    <a:pos x="37" y="13"/>
                  </a:cxn>
                  <a:cxn ang="0">
                    <a:pos x="28" y="12"/>
                  </a:cxn>
                  <a:cxn ang="0">
                    <a:pos x="18" y="11"/>
                  </a:cxn>
                  <a:cxn ang="0">
                    <a:pos x="9" y="10"/>
                  </a:cxn>
                  <a:cxn ang="0">
                    <a:pos x="0" y="9"/>
                  </a:cxn>
                  <a:cxn ang="0">
                    <a:pos x="1" y="7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2" y="0"/>
                  </a:cxn>
                  <a:cxn ang="0">
                    <a:pos x="11" y="1"/>
                  </a:cxn>
                  <a:cxn ang="0">
                    <a:pos x="21" y="2"/>
                  </a:cxn>
                  <a:cxn ang="0">
                    <a:pos x="30" y="3"/>
                  </a:cxn>
                  <a:cxn ang="0">
                    <a:pos x="39" y="4"/>
                  </a:cxn>
                  <a:cxn ang="0">
                    <a:pos x="49" y="6"/>
                  </a:cxn>
                  <a:cxn ang="0">
                    <a:pos x="58" y="7"/>
                  </a:cxn>
                  <a:cxn ang="0">
                    <a:pos x="68" y="8"/>
                  </a:cxn>
                  <a:cxn ang="0">
                    <a:pos x="77" y="9"/>
                  </a:cxn>
                </a:cxnLst>
                <a:rect l="0" t="0" r="r" b="b"/>
                <a:pathLst>
                  <a:path w="77" h="19">
                    <a:moveTo>
                      <a:pt x="77" y="9"/>
                    </a:moveTo>
                    <a:lnTo>
                      <a:pt x="77" y="11"/>
                    </a:lnTo>
                    <a:lnTo>
                      <a:pt x="76" y="13"/>
                    </a:lnTo>
                    <a:lnTo>
                      <a:pt x="76" y="17"/>
                    </a:lnTo>
                    <a:lnTo>
                      <a:pt x="75" y="19"/>
                    </a:lnTo>
                    <a:lnTo>
                      <a:pt x="66" y="18"/>
                    </a:lnTo>
                    <a:lnTo>
                      <a:pt x="56" y="17"/>
                    </a:lnTo>
                    <a:lnTo>
                      <a:pt x="47" y="15"/>
                    </a:lnTo>
                    <a:lnTo>
                      <a:pt x="37" y="13"/>
                    </a:lnTo>
                    <a:lnTo>
                      <a:pt x="28" y="12"/>
                    </a:lnTo>
                    <a:lnTo>
                      <a:pt x="18" y="11"/>
                    </a:lnTo>
                    <a:lnTo>
                      <a:pt x="9" y="10"/>
                    </a:lnTo>
                    <a:lnTo>
                      <a:pt x="0" y="9"/>
                    </a:lnTo>
                    <a:lnTo>
                      <a:pt x="1" y="7"/>
                    </a:lnTo>
                    <a:lnTo>
                      <a:pt x="1" y="4"/>
                    </a:lnTo>
                    <a:lnTo>
                      <a:pt x="1" y="2"/>
                    </a:lnTo>
                    <a:lnTo>
                      <a:pt x="2" y="0"/>
                    </a:lnTo>
                    <a:lnTo>
                      <a:pt x="11" y="1"/>
                    </a:lnTo>
                    <a:lnTo>
                      <a:pt x="21" y="2"/>
                    </a:lnTo>
                    <a:lnTo>
                      <a:pt x="30" y="3"/>
                    </a:lnTo>
                    <a:lnTo>
                      <a:pt x="39" y="4"/>
                    </a:lnTo>
                    <a:lnTo>
                      <a:pt x="49" y="6"/>
                    </a:lnTo>
                    <a:lnTo>
                      <a:pt x="58" y="7"/>
                    </a:lnTo>
                    <a:lnTo>
                      <a:pt x="68" y="8"/>
                    </a:lnTo>
                    <a:lnTo>
                      <a:pt x="77" y="9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934C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92" name="Freeform 92"/>
              <p:cNvSpPr>
                <a:spLocks/>
              </p:cNvSpPr>
              <p:nvPr/>
            </p:nvSpPr>
            <p:spPr bwMode="auto">
              <a:xfrm>
                <a:off x="7068" y="1297"/>
                <a:ext cx="19" cy="5"/>
              </a:xfrm>
              <a:custGeom>
                <a:avLst/>
                <a:gdLst/>
                <a:ahLst/>
                <a:cxnLst>
                  <a:cxn ang="0">
                    <a:pos x="77" y="9"/>
                  </a:cxn>
                  <a:cxn ang="0">
                    <a:pos x="77" y="11"/>
                  </a:cxn>
                  <a:cxn ang="0">
                    <a:pos x="76" y="13"/>
                  </a:cxn>
                  <a:cxn ang="0">
                    <a:pos x="76" y="15"/>
                  </a:cxn>
                  <a:cxn ang="0">
                    <a:pos x="75" y="18"/>
                  </a:cxn>
                  <a:cxn ang="0">
                    <a:pos x="66" y="17"/>
                  </a:cxn>
                  <a:cxn ang="0">
                    <a:pos x="56" y="15"/>
                  </a:cxn>
                  <a:cxn ang="0">
                    <a:pos x="47" y="14"/>
                  </a:cxn>
                  <a:cxn ang="0">
                    <a:pos x="37" y="13"/>
                  </a:cxn>
                  <a:cxn ang="0">
                    <a:pos x="28" y="12"/>
                  </a:cxn>
                  <a:cxn ang="0">
                    <a:pos x="18" y="11"/>
                  </a:cxn>
                  <a:cxn ang="0">
                    <a:pos x="9" y="10"/>
                  </a:cxn>
                  <a:cxn ang="0">
                    <a:pos x="0" y="9"/>
                  </a:cxn>
                  <a:cxn ang="0">
                    <a:pos x="1" y="7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2" y="0"/>
                  </a:cxn>
                  <a:cxn ang="0">
                    <a:pos x="11" y="1"/>
                  </a:cxn>
                  <a:cxn ang="0">
                    <a:pos x="21" y="2"/>
                  </a:cxn>
                  <a:cxn ang="0">
                    <a:pos x="30" y="3"/>
                  </a:cxn>
                  <a:cxn ang="0">
                    <a:pos x="39" y="4"/>
                  </a:cxn>
                  <a:cxn ang="0">
                    <a:pos x="49" y="6"/>
                  </a:cxn>
                  <a:cxn ang="0">
                    <a:pos x="58" y="7"/>
                  </a:cxn>
                  <a:cxn ang="0">
                    <a:pos x="68" y="8"/>
                  </a:cxn>
                  <a:cxn ang="0">
                    <a:pos x="77" y="9"/>
                  </a:cxn>
                </a:cxnLst>
                <a:rect l="0" t="0" r="r" b="b"/>
                <a:pathLst>
                  <a:path w="77" h="18">
                    <a:moveTo>
                      <a:pt x="77" y="9"/>
                    </a:moveTo>
                    <a:lnTo>
                      <a:pt x="77" y="11"/>
                    </a:lnTo>
                    <a:lnTo>
                      <a:pt x="76" y="13"/>
                    </a:lnTo>
                    <a:lnTo>
                      <a:pt x="76" y="15"/>
                    </a:lnTo>
                    <a:lnTo>
                      <a:pt x="75" y="18"/>
                    </a:lnTo>
                    <a:lnTo>
                      <a:pt x="66" y="17"/>
                    </a:lnTo>
                    <a:lnTo>
                      <a:pt x="56" y="15"/>
                    </a:lnTo>
                    <a:lnTo>
                      <a:pt x="47" y="14"/>
                    </a:lnTo>
                    <a:lnTo>
                      <a:pt x="37" y="13"/>
                    </a:lnTo>
                    <a:lnTo>
                      <a:pt x="28" y="12"/>
                    </a:lnTo>
                    <a:lnTo>
                      <a:pt x="18" y="11"/>
                    </a:lnTo>
                    <a:lnTo>
                      <a:pt x="9" y="10"/>
                    </a:lnTo>
                    <a:lnTo>
                      <a:pt x="0" y="9"/>
                    </a:lnTo>
                    <a:lnTo>
                      <a:pt x="1" y="7"/>
                    </a:lnTo>
                    <a:lnTo>
                      <a:pt x="1" y="4"/>
                    </a:lnTo>
                    <a:lnTo>
                      <a:pt x="1" y="2"/>
                    </a:lnTo>
                    <a:lnTo>
                      <a:pt x="2" y="0"/>
                    </a:lnTo>
                    <a:lnTo>
                      <a:pt x="11" y="1"/>
                    </a:lnTo>
                    <a:lnTo>
                      <a:pt x="21" y="2"/>
                    </a:lnTo>
                    <a:lnTo>
                      <a:pt x="30" y="3"/>
                    </a:lnTo>
                    <a:lnTo>
                      <a:pt x="39" y="4"/>
                    </a:lnTo>
                    <a:lnTo>
                      <a:pt x="49" y="6"/>
                    </a:lnTo>
                    <a:lnTo>
                      <a:pt x="58" y="7"/>
                    </a:lnTo>
                    <a:lnTo>
                      <a:pt x="68" y="8"/>
                    </a:lnTo>
                    <a:lnTo>
                      <a:pt x="77" y="9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9951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93" name="Freeform 93"/>
              <p:cNvSpPr>
                <a:spLocks/>
              </p:cNvSpPr>
              <p:nvPr/>
            </p:nvSpPr>
            <p:spPr bwMode="auto">
              <a:xfrm>
                <a:off x="7068" y="1297"/>
                <a:ext cx="19" cy="5"/>
              </a:xfrm>
              <a:custGeom>
                <a:avLst/>
                <a:gdLst/>
                <a:ahLst/>
                <a:cxnLst>
                  <a:cxn ang="0">
                    <a:pos x="77" y="8"/>
                  </a:cxn>
                  <a:cxn ang="0">
                    <a:pos x="77" y="10"/>
                  </a:cxn>
                  <a:cxn ang="0">
                    <a:pos x="76" y="12"/>
                  </a:cxn>
                  <a:cxn ang="0">
                    <a:pos x="76" y="14"/>
                  </a:cxn>
                  <a:cxn ang="0">
                    <a:pos x="75" y="17"/>
                  </a:cxn>
                  <a:cxn ang="0">
                    <a:pos x="66" y="16"/>
                  </a:cxn>
                  <a:cxn ang="0">
                    <a:pos x="56" y="14"/>
                  </a:cxn>
                  <a:cxn ang="0">
                    <a:pos x="47" y="13"/>
                  </a:cxn>
                  <a:cxn ang="0">
                    <a:pos x="37" y="11"/>
                  </a:cxn>
                  <a:cxn ang="0">
                    <a:pos x="28" y="10"/>
                  </a:cxn>
                  <a:cxn ang="0">
                    <a:pos x="18" y="9"/>
                  </a:cxn>
                  <a:cxn ang="0">
                    <a:pos x="9" y="8"/>
                  </a:cxn>
                  <a:cxn ang="0">
                    <a:pos x="0" y="7"/>
                  </a:cxn>
                  <a:cxn ang="0">
                    <a:pos x="1" y="5"/>
                  </a:cxn>
                  <a:cxn ang="0">
                    <a:pos x="1" y="3"/>
                  </a:cxn>
                  <a:cxn ang="0">
                    <a:pos x="1" y="2"/>
                  </a:cxn>
                  <a:cxn ang="0">
                    <a:pos x="2" y="0"/>
                  </a:cxn>
                  <a:cxn ang="0">
                    <a:pos x="11" y="1"/>
                  </a:cxn>
                  <a:cxn ang="0">
                    <a:pos x="21" y="2"/>
                  </a:cxn>
                  <a:cxn ang="0">
                    <a:pos x="30" y="3"/>
                  </a:cxn>
                  <a:cxn ang="0">
                    <a:pos x="39" y="4"/>
                  </a:cxn>
                  <a:cxn ang="0">
                    <a:pos x="49" y="5"/>
                  </a:cxn>
                  <a:cxn ang="0">
                    <a:pos x="58" y="6"/>
                  </a:cxn>
                  <a:cxn ang="0">
                    <a:pos x="68" y="7"/>
                  </a:cxn>
                  <a:cxn ang="0">
                    <a:pos x="77" y="8"/>
                  </a:cxn>
                </a:cxnLst>
                <a:rect l="0" t="0" r="r" b="b"/>
                <a:pathLst>
                  <a:path w="77" h="17">
                    <a:moveTo>
                      <a:pt x="77" y="8"/>
                    </a:moveTo>
                    <a:lnTo>
                      <a:pt x="77" y="10"/>
                    </a:lnTo>
                    <a:lnTo>
                      <a:pt x="76" y="12"/>
                    </a:lnTo>
                    <a:lnTo>
                      <a:pt x="76" y="14"/>
                    </a:lnTo>
                    <a:lnTo>
                      <a:pt x="75" y="17"/>
                    </a:lnTo>
                    <a:lnTo>
                      <a:pt x="66" y="16"/>
                    </a:lnTo>
                    <a:lnTo>
                      <a:pt x="56" y="14"/>
                    </a:lnTo>
                    <a:lnTo>
                      <a:pt x="47" y="13"/>
                    </a:lnTo>
                    <a:lnTo>
                      <a:pt x="37" y="11"/>
                    </a:lnTo>
                    <a:lnTo>
                      <a:pt x="28" y="10"/>
                    </a:lnTo>
                    <a:lnTo>
                      <a:pt x="18" y="9"/>
                    </a:lnTo>
                    <a:lnTo>
                      <a:pt x="9" y="8"/>
                    </a:lnTo>
                    <a:lnTo>
                      <a:pt x="0" y="7"/>
                    </a:lnTo>
                    <a:lnTo>
                      <a:pt x="1" y="5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2" y="0"/>
                    </a:lnTo>
                    <a:lnTo>
                      <a:pt x="11" y="1"/>
                    </a:lnTo>
                    <a:lnTo>
                      <a:pt x="21" y="2"/>
                    </a:lnTo>
                    <a:lnTo>
                      <a:pt x="30" y="3"/>
                    </a:lnTo>
                    <a:lnTo>
                      <a:pt x="39" y="4"/>
                    </a:lnTo>
                    <a:lnTo>
                      <a:pt x="49" y="5"/>
                    </a:lnTo>
                    <a:lnTo>
                      <a:pt x="58" y="6"/>
                    </a:lnTo>
                    <a:lnTo>
                      <a:pt x="68" y="7"/>
                    </a:lnTo>
                    <a:lnTo>
                      <a:pt x="77" y="8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A05B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94" name="Freeform 94"/>
              <p:cNvSpPr>
                <a:spLocks/>
              </p:cNvSpPr>
              <p:nvPr/>
            </p:nvSpPr>
            <p:spPr bwMode="auto">
              <a:xfrm>
                <a:off x="7068" y="1297"/>
                <a:ext cx="19" cy="5"/>
              </a:xfrm>
              <a:custGeom>
                <a:avLst/>
                <a:gdLst/>
                <a:ahLst/>
                <a:cxnLst>
                  <a:cxn ang="0">
                    <a:pos x="77" y="9"/>
                  </a:cxn>
                  <a:cxn ang="0">
                    <a:pos x="77" y="11"/>
                  </a:cxn>
                  <a:cxn ang="0">
                    <a:pos x="76" y="12"/>
                  </a:cxn>
                  <a:cxn ang="0">
                    <a:pos x="76" y="14"/>
                  </a:cxn>
                  <a:cxn ang="0">
                    <a:pos x="75" y="17"/>
                  </a:cxn>
                  <a:cxn ang="0">
                    <a:pos x="66" y="16"/>
                  </a:cxn>
                  <a:cxn ang="0">
                    <a:pos x="56" y="14"/>
                  </a:cxn>
                  <a:cxn ang="0">
                    <a:pos x="47" y="13"/>
                  </a:cxn>
                  <a:cxn ang="0">
                    <a:pos x="37" y="11"/>
                  </a:cxn>
                  <a:cxn ang="0">
                    <a:pos x="28" y="10"/>
                  </a:cxn>
                  <a:cxn ang="0">
                    <a:pos x="18" y="9"/>
                  </a:cxn>
                  <a:cxn ang="0">
                    <a:pos x="9" y="8"/>
                  </a:cxn>
                  <a:cxn ang="0">
                    <a:pos x="0" y="7"/>
                  </a:cxn>
                  <a:cxn ang="0">
                    <a:pos x="1" y="5"/>
                  </a:cxn>
                  <a:cxn ang="0">
                    <a:pos x="1" y="3"/>
                  </a:cxn>
                  <a:cxn ang="0">
                    <a:pos x="1" y="2"/>
                  </a:cxn>
                  <a:cxn ang="0">
                    <a:pos x="2" y="0"/>
                  </a:cxn>
                  <a:cxn ang="0">
                    <a:pos x="11" y="1"/>
                  </a:cxn>
                  <a:cxn ang="0">
                    <a:pos x="21" y="2"/>
                  </a:cxn>
                  <a:cxn ang="0">
                    <a:pos x="30" y="3"/>
                  </a:cxn>
                  <a:cxn ang="0">
                    <a:pos x="39" y="4"/>
                  </a:cxn>
                  <a:cxn ang="0">
                    <a:pos x="49" y="6"/>
                  </a:cxn>
                  <a:cxn ang="0">
                    <a:pos x="58" y="7"/>
                  </a:cxn>
                  <a:cxn ang="0">
                    <a:pos x="68" y="8"/>
                  </a:cxn>
                  <a:cxn ang="0">
                    <a:pos x="77" y="9"/>
                  </a:cxn>
                </a:cxnLst>
                <a:rect l="0" t="0" r="r" b="b"/>
                <a:pathLst>
                  <a:path w="77" h="17">
                    <a:moveTo>
                      <a:pt x="77" y="9"/>
                    </a:moveTo>
                    <a:lnTo>
                      <a:pt x="77" y="11"/>
                    </a:lnTo>
                    <a:lnTo>
                      <a:pt x="76" y="12"/>
                    </a:lnTo>
                    <a:lnTo>
                      <a:pt x="76" y="14"/>
                    </a:lnTo>
                    <a:lnTo>
                      <a:pt x="75" y="17"/>
                    </a:lnTo>
                    <a:lnTo>
                      <a:pt x="66" y="16"/>
                    </a:lnTo>
                    <a:lnTo>
                      <a:pt x="56" y="14"/>
                    </a:lnTo>
                    <a:lnTo>
                      <a:pt x="47" y="13"/>
                    </a:lnTo>
                    <a:lnTo>
                      <a:pt x="37" y="11"/>
                    </a:lnTo>
                    <a:lnTo>
                      <a:pt x="28" y="10"/>
                    </a:lnTo>
                    <a:lnTo>
                      <a:pt x="18" y="9"/>
                    </a:lnTo>
                    <a:lnTo>
                      <a:pt x="9" y="8"/>
                    </a:lnTo>
                    <a:lnTo>
                      <a:pt x="0" y="7"/>
                    </a:lnTo>
                    <a:lnTo>
                      <a:pt x="1" y="5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2" y="0"/>
                    </a:lnTo>
                    <a:lnTo>
                      <a:pt x="11" y="1"/>
                    </a:lnTo>
                    <a:lnTo>
                      <a:pt x="21" y="2"/>
                    </a:lnTo>
                    <a:lnTo>
                      <a:pt x="30" y="3"/>
                    </a:lnTo>
                    <a:lnTo>
                      <a:pt x="39" y="4"/>
                    </a:lnTo>
                    <a:lnTo>
                      <a:pt x="49" y="6"/>
                    </a:lnTo>
                    <a:lnTo>
                      <a:pt x="58" y="7"/>
                    </a:lnTo>
                    <a:lnTo>
                      <a:pt x="68" y="8"/>
                    </a:lnTo>
                    <a:lnTo>
                      <a:pt x="77" y="9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A863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95" name="Freeform 95"/>
              <p:cNvSpPr>
                <a:spLocks/>
              </p:cNvSpPr>
              <p:nvPr/>
            </p:nvSpPr>
            <p:spPr bwMode="auto">
              <a:xfrm>
                <a:off x="7068" y="1298"/>
                <a:ext cx="19" cy="3"/>
              </a:xfrm>
              <a:custGeom>
                <a:avLst/>
                <a:gdLst/>
                <a:ahLst/>
                <a:cxnLst>
                  <a:cxn ang="0">
                    <a:pos x="77" y="8"/>
                  </a:cxn>
                  <a:cxn ang="0">
                    <a:pos x="77" y="9"/>
                  </a:cxn>
                  <a:cxn ang="0">
                    <a:pos x="76" y="11"/>
                  </a:cxn>
                  <a:cxn ang="0">
                    <a:pos x="76" y="12"/>
                  </a:cxn>
                  <a:cxn ang="0">
                    <a:pos x="75" y="15"/>
                  </a:cxn>
                  <a:cxn ang="0">
                    <a:pos x="66" y="13"/>
                  </a:cxn>
                  <a:cxn ang="0">
                    <a:pos x="56" y="12"/>
                  </a:cxn>
                  <a:cxn ang="0">
                    <a:pos x="47" y="11"/>
                  </a:cxn>
                  <a:cxn ang="0">
                    <a:pos x="37" y="10"/>
                  </a:cxn>
                  <a:cxn ang="0">
                    <a:pos x="28" y="9"/>
                  </a:cxn>
                  <a:cxn ang="0">
                    <a:pos x="18" y="8"/>
                  </a:cxn>
                  <a:cxn ang="0">
                    <a:pos x="9" y="7"/>
                  </a:cxn>
                  <a:cxn ang="0">
                    <a:pos x="0" y="6"/>
                  </a:cxn>
                  <a:cxn ang="0">
                    <a:pos x="1" y="4"/>
                  </a:cxn>
                  <a:cxn ang="0">
                    <a:pos x="1" y="3"/>
                  </a:cxn>
                  <a:cxn ang="0">
                    <a:pos x="1" y="1"/>
                  </a:cxn>
                  <a:cxn ang="0">
                    <a:pos x="2" y="0"/>
                  </a:cxn>
                  <a:cxn ang="0">
                    <a:pos x="11" y="1"/>
                  </a:cxn>
                  <a:cxn ang="0">
                    <a:pos x="21" y="2"/>
                  </a:cxn>
                  <a:cxn ang="0">
                    <a:pos x="30" y="3"/>
                  </a:cxn>
                  <a:cxn ang="0">
                    <a:pos x="39" y="4"/>
                  </a:cxn>
                  <a:cxn ang="0">
                    <a:pos x="49" y="5"/>
                  </a:cxn>
                  <a:cxn ang="0">
                    <a:pos x="58" y="6"/>
                  </a:cxn>
                  <a:cxn ang="0">
                    <a:pos x="68" y="7"/>
                  </a:cxn>
                  <a:cxn ang="0">
                    <a:pos x="77" y="8"/>
                  </a:cxn>
                </a:cxnLst>
                <a:rect l="0" t="0" r="r" b="b"/>
                <a:pathLst>
                  <a:path w="77" h="15">
                    <a:moveTo>
                      <a:pt x="77" y="8"/>
                    </a:moveTo>
                    <a:lnTo>
                      <a:pt x="77" y="9"/>
                    </a:lnTo>
                    <a:lnTo>
                      <a:pt x="76" y="11"/>
                    </a:lnTo>
                    <a:lnTo>
                      <a:pt x="76" y="12"/>
                    </a:lnTo>
                    <a:lnTo>
                      <a:pt x="75" y="15"/>
                    </a:lnTo>
                    <a:lnTo>
                      <a:pt x="66" y="13"/>
                    </a:lnTo>
                    <a:lnTo>
                      <a:pt x="56" y="12"/>
                    </a:lnTo>
                    <a:lnTo>
                      <a:pt x="47" y="11"/>
                    </a:lnTo>
                    <a:lnTo>
                      <a:pt x="37" y="10"/>
                    </a:lnTo>
                    <a:lnTo>
                      <a:pt x="28" y="9"/>
                    </a:lnTo>
                    <a:lnTo>
                      <a:pt x="18" y="8"/>
                    </a:lnTo>
                    <a:lnTo>
                      <a:pt x="9" y="7"/>
                    </a:lnTo>
                    <a:lnTo>
                      <a:pt x="0" y="6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11" y="1"/>
                    </a:lnTo>
                    <a:lnTo>
                      <a:pt x="21" y="2"/>
                    </a:lnTo>
                    <a:lnTo>
                      <a:pt x="30" y="3"/>
                    </a:lnTo>
                    <a:lnTo>
                      <a:pt x="39" y="4"/>
                    </a:lnTo>
                    <a:lnTo>
                      <a:pt x="49" y="5"/>
                    </a:lnTo>
                    <a:lnTo>
                      <a:pt x="58" y="6"/>
                    </a:lnTo>
                    <a:lnTo>
                      <a:pt x="68" y="7"/>
                    </a:lnTo>
                    <a:lnTo>
                      <a:pt x="77" y="8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AD68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96" name="Freeform 96"/>
              <p:cNvSpPr>
                <a:spLocks/>
              </p:cNvSpPr>
              <p:nvPr/>
            </p:nvSpPr>
            <p:spPr bwMode="auto">
              <a:xfrm>
                <a:off x="7068" y="1298"/>
                <a:ext cx="19" cy="3"/>
              </a:xfrm>
              <a:custGeom>
                <a:avLst/>
                <a:gdLst/>
                <a:ahLst/>
                <a:cxnLst>
                  <a:cxn ang="0">
                    <a:pos x="77" y="8"/>
                  </a:cxn>
                  <a:cxn ang="0">
                    <a:pos x="76" y="9"/>
                  </a:cxn>
                  <a:cxn ang="0">
                    <a:pos x="76" y="11"/>
                  </a:cxn>
                  <a:cxn ang="0">
                    <a:pos x="76" y="12"/>
                  </a:cxn>
                  <a:cxn ang="0">
                    <a:pos x="75" y="15"/>
                  </a:cxn>
                  <a:cxn ang="0">
                    <a:pos x="66" y="13"/>
                  </a:cxn>
                  <a:cxn ang="0">
                    <a:pos x="56" y="12"/>
                  </a:cxn>
                  <a:cxn ang="0">
                    <a:pos x="47" y="11"/>
                  </a:cxn>
                  <a:cxn ang="0">
                    <a:pos x="37" y="9"/>
                  </a:cxn>
                  <a:cxn ang="0">
                    <a:pos x="28" y="8"/>
                  </a:cxn>
                  <a:cxn ang="0">
                    <a:pos x="18" y="7"/>
                  </a:cxn>
                  <a:cxn ang="0">
                    <a:pos x="9" y="6"/>
                  </a:cxn>
                  <a:cxn ang="0">
                    <a:pos x="0" y="5"/>
                  </a:cxn>
                  <a:cxn ang="0">
                    <a:pos x="1" y="4"/>
                  </a:cxn>
                  <a:cxn ang="0">
                    <a:pos x="1" y="3"/>
                  </a:cxn>
                  <a:cxn ang="0">
                    <a:pos x="1" y="1"/>
                  </a:cxn>
                  <a:cxn ang="0">
                    <a:pos x="2" y="0"/>
                  </a:cxn>
                  <a:cxn ang="0">
                    <a:pos x="11" y="1"/>
                  </a:cxn>
                  <a:cxn ang="0">
                    <a:pos x="21" y="2"/>
                  </a:cxn>
                  <a:cxn ang="0">
                    <a:pos x="30" y="3"/>
                  </a:cxn>
                  <a:cxn ang="0">
                    <a:pos x="39" y="4"/>
                  </a:cxn>
                  <a:cxn ang="0">
                    <a:pos x="49" y="5"/>
                  </a:cxn>
                  <a:cxn ang="0">
                    <a:pos x="58" y="6"/>
                  </a:cxn>
                  <a:cxn ang="0">
                    <a:pos x="68" y="7"/>
                  </a:cxn>
                  <a:cxn ang="0">
                    <a:pos x="77" y="8"/>
                  </a:cxn>
                </a:cxnLst>
                <a:rect l="0" t="0" r="r" b="b"/>
                <a:pathLst>
                  <a:path w="77" h="15">
                    <a:moveTo>
                      <a:pt x="77" y="8"/>
                    </a:moveTo>
                    <a:lnTo>
                      <a:pt x="76" y="9"/>
                    </a:lnTo>
                    <a:lnTo>
                      <a:pt x="76" y="11"/>
                    </a:lnTo>
                    <a:lnTo>
                      <a:pt x="76" y="12"/>
                    </a:lnTo>
                    <a:lnTo>
                      <a:pt x="75" y="15"/>
                    </a:lnTo>
                    <a:lnTo>
                      <a:pt x="66" y="13"/>
                    </a:lnTo>
                    <a:lnTo>
                      <a:pt x="56" y="12"/>
                    </a:lnTo>
                    <a:lnTo>
                      <a:pt x="47" y="11"/>
                    </a:lnTo>
                    <a:lnTo>
                      <a:pt x="37" y="9"/>
                    </a:lnTo>
                    <a:lnTo>
                      <a:pt x="28" y="8"/>
                    </a:lnTo>
                    <a:lnTo>
                      <a:pt x="18" y="7"/>
                    </a:lnTo>
                    <a:lnTo>
                      <a:pt x="9" y="6"/>
                    </a:lnTo>
                    <a:lnTo>
                      <a:pt x="0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11" y="1"/>
                    </a:lnTo>
                    <a:lnTo>
                      <a:pt x="21" y="2"/>
                    </a:lnTo>
                    <a:lnTo>
                      <a:pt x="30" y="3"/>
                    </a:lnTo>
                    <a:lnTo>
                      <a:pt x="39" y="4"/>
                    </a:lnTo>
                    <a:lnTo>
                      <a:pt x="49" y="5"/>
                    </a:lnTo>
                    <a:lnTo>
                      <a:pt x="58" y="6"/>
                    </a:lnTo>
                    <a:lnTo>
                      <a:pt x="68" y="7"/>
                    </a:lnTo>
                    <a:lnTo>
                      <a:pt x="77" y="8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B570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97" name="Freeform 97"/>
              <p:cNvSpPr>
                <a:spLocks/>
              </p:cNvSpPr>
              <p:nvPr/>
            </p:nvSpPr>
            <p:spPr bwMode="auto">
              <a:xfrm>
                <a:off x="7068" y="1298"/>
                <a:ext cx="19" cy="3"/>
              </a:xfrm>
              <a:custGeom>
                <a:avLst/>
                <a:gdLst/>
                <a:ahLst/>
                <a:cxnLst>
                  <a:cxn ang="0">
                    <a:pos x="77" y="9"/>
                  </a:cxn>
                  <a:cxn ang="0">
                    <a:pos x="76" y="10"/>
                  </a:cxn>
                  <a:cxn ang="0">
                    <a:pos x="76" y="11"/>
                  </a:cxn>
                  <a:cxn ang="0">
                    <a:pos x="76" y="13"/>
                  </a:cxn>
                  <a:cxn ang="0">
                    <a:pos x="75" y="15"/>
                  </a:cxn>
                  <a:cxn ang="0">
                    <a:pos x="66" y="13"/>
                  </a:cxn>
                  <a:cxn ang="0">
                    <a:pos x="56" y="12"/>
                  </a:cxn>
                  <a:cxn ang="0">
                    <a:pos x="47" y="11"/>
                  </a:cxn>
                  <a:cxn ang="0">
                    <a:pos x="37" y="9"/>
                  </a:cxn>
                  <a:cxn ang="0">
                    <a:pos x="28" y="8"/>
                  </a:cxn>
                  <a:cxn ang="0">
                    <a:pos x="18" y="7"/>
                  </a:cxn>
                  <a:cxn ang="0">
                    <a:pos x="9" y="6"/>
                  </a:cxn>
                  <a:cxn ang="0">
                    <a:pos x="0" y="5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" y="1"/>
                  </a:cxn>
                  <a:cxn ang="0">
                    <a:pos x="21" y="2"/>
                  </a:cxn>
                  <a:cxn ang="0">
                    <a:pos x="30" y="3"/>
                  </a:cxn>
                  <a:cxn ang="0">
                    <a:pos x="39" y="4"/>
                  </a:cxn>
                  <a:cxn ang="0">
                    <a:pos x="49" y="6"/>
                  </a:cxn>
                  <a:cxn ang="0">
                    <a:pos x="58" y="7"/>
                  </a:cxn>
                  <a:cxn ang="0">
                    <a:pos x="68" y="8"/>
                  </a:cxn>
                  <a:cxn ang="0">
                    <a:pos x="77" y="9"/>
                  </a:cxn>
                </a:cxnLst>
                <a:rect l="0" t="0" r="r" b="b"/>
                <a:pathLst>
                  <a:path w="77" h="15">
                    <a:moveTo>
                      <a:pt x="77" y="9"/>
                    </a:moveTo>
                    <a:lnTo>
                      <a:pt x="76" y="10"/>
                    </a:lnTo>
                    <a:lnTo>
                      <a:pt x="76" y="11"/>
                    </a:lnTo>
                    <a:lnTo>
                      <a:pt x="76" y="13"/>
                    </a:lnTo>
                    <a:lnTo>
                      <a:pt x="75" y="15"/>
                    </a:lnTo>
                    <a:lnTo>
                      <a:pt x="66" y="13"/>
                    </a:lnTo>
                    <a:lnTo>
                      <a:pt x="56" y="12"/>
                    </a:lnTo>
                    <a:lnTo>
                      <a:pt x="47" y="11"/>
                    </a:lnTo>
                    <a:lnTo>
                      <a:pt x="37" y="9"/>
                    </a:lnTo>
                    <a:lnTo>
                      <a:pt x="28" y="8"/>
                    </a:lnTo>
                    <a:lnTo>
                      <a:pt x="18" y="7"/>
                    </a:lnTo>
                    <a:lnTo>
                      <a:pt x="9" y="6"/>
                    </a:lnTo>
                    <a:lnTo>
                      <a:pt x="0" y="5"/>
                    </a:lnTo>
                    <a:lnTo>
                      <a:pt x="1" y="4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" y="1"/>
                    </a:lnTo>
                    <a:lnTo>
                      <a:pt x="21" y="2"/>
                    </a:lnTo>
                    <a:lnTo>
                      <a:pt x="30" y="3"/>
                    </a:lnTo>
                    <a:lnTo>
                      <a:pt x="39" y="4"/>
                    </a:lnTo>
                    <a:lnTo>
                      <a:pt x="49" y="6"/>
                    </a:lnTo>
                    <a:lnTo>
                      <a:pt x="58" y="7"/>
                    </a:lnTo>
                    <a:lnTo>
                      <a:pt x="68" y="8"/>
                    </a:lnTo>
                    <a:lnTo>
                      <a:pt x="77" y="9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BC77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98" name="Freeform 98"/>
              <p:cNvSpPr>
                <a:spLocks/>
              </p:cNvSpPr>
              <p:nvPr/>
            </p:nvSpPr>
            <p:spPr bwMode="auto">
              <a:xfrm>
                <a:off x="7068" y="1298"/>
                <a:ext cx="19" cy="3"/>
              </a:xfrm>
              <a:custGeom>
                <a:avLst/>
                <a:gdLst/>
                <a:ahLst/>
                <a:cxnLst>
                  <a:cxn ang="0">
                    <a:pos x="77" y="8"/>
                  </a:cxn>
                  <a:cxn ang="0">
                    <a:pos x="76" y="9"/>
                  </a:cxn>
                  <a:cxn ang="0">
                    <a:pos x="76" y="10"/>
                  </a:cxn>
                  <a:cxn ang="0">
                    <a:pos x="76" y="11"/>
                  </a:cxn>
                  <a:cxn ang="0">
                    <a:pos x="75" y="12"/>
                  </a:cxn>
                  <a:cxn ang="0">
                    <a:pos x="66" y="11"/>
                  </a:cxn>
                  <a:cxn ang="0">
                    <a:pos x="56" y="10"/>
                  </a:cxn>
                  <a:cxn ang="0">
                    <a:pos x="47" y="9"/>
                  </a:cxn>
                  <a:cxn ang="0">
                    <a:pos x="37" y="8"/>
                  </a:cxn>
                  <a:cxn ang="0">
                    <a:pos x="28" y="7"/>
                  </a:cxn>
                  <a:cxn ang="0">
                    <a:pos x="18" y="6"/>
                  </a:cxn>
                  <a:cxn ang="0">
                    <a:pos x="9" y="5"/>
                  </a:cxn>
                  <a:cxn ang="0">
                    <a:pos x="0" y="4"/>
                  </a:cxn>
                  <a:cxn ang="0">
                    <a:pos x="1" y="3"/>
                  </a:cxn>
                  <a:cxn ang="0">
                    <a:pos x="1" y="2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" y="1"/>
                  </a:cxn>
                  <a:cxn ang="0">
                    <a:pos x="21" y="2"/>
                  </a:cxn>
                  <a:cxn ang="0">
                    <a:pos x="30" y="3"/>
                  </a:cxn>
                  <a:cxn ang="0">
                    <a:pos x="39" y="4"/>
                  </a:cxn>
                  <a:cxn ang="0">
                    <a:pos x="49" y="5"/>
                  </a:cxn>
                  <a:cxn ang="0">
                    <a:pos x="58" y="6"/>
                  </a:cxn>
                  <a:cxn ang="0">
                    <a:pos x="68" y="7"/>
                  </a:cxn>
                  <a:cxn ang="0">
                    <a:pos x="77" y="8"/>
                  </a:cxn>
                </a:cxnLst>
                <a:rect l="0" t="0" r="r" b="b"/>
                <a:pathLst>
                  <a:path w="77" h="12">
                    <a:moveTo>
                      <a:pt x="77" y="8"/>
                    </a:moveTo>
                    <a:lnTo>
                      <a:pt x="76" y="9"/>
                    </a:lnTo>
                    <a:lnTo>
                      <a:pt x="76" y="10"/>
                    </a:lnTo>
                    <a:lnTo>
                      <a:pt x="76" y="11"/>
                    </a:lnTo>
                    <a:lnTo>
                      <a:pt x="75" y="12"/>
                    </a:lnTo>
                    <a:lnTo>
                      <a:pt x="66" y="11"/>
                    </a:lnTo>
                    <a:lnTo>
                      <a:pt x="56" y="10"/>
                    </a:lnTo>
                    <a:lnTo>
                      <a:pt x="47" y="9"/>
                    </a:lnTo>
                    <a:lnTo>
                      <a:pt x="37" y="8"/>
                    </a:lnTo>
                    <a:lnTo>
                      <a:pt x="28" y="7"/>
                    </a:lnTo>
                    <a:lnTo>
                      <a:pt x="18" y="6"/>
                    </a:lnTo>
                    <a:lnTo>
                      <a:pt x="9" y="5"/>
                    </a:lnTo>
                    <a:lnTo>
                      <a:pt x="0" y="4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" y="1"/>
                    </a:lnTo>
                    <a:lnTo>
                      <a:pt x="21" y="2"/>
                    </a:lnTo>
                    <a:lnTo>
                      <a:pt x="30" y="3"/>
                    </a:lnTo>
                    <a:lnTo>
                      <a:pt x="39" y="4"/>
                    </a:lnTo>
                    <a:lnTo>
                      <a:pt x="49" y="5"/>
                    </a:lnTo>
                    <a:lnTo>
                      <a:pt x="58" y="6"/>
                    </a:lnTo>
                    <a:lnTo>
                      <a:pt x="68" y="7"/>
                    </a:lnTo>
                    <a:lnTo>
                      <a:pt x="77" y="8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482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099" name="Freeform 99"/>
              <p:cNvSpPr>
                <a:spLocks/>
              </p:cNvSpPr>
              <p:nvPr/>
            </p:nvSpPr>
            <p:spPr bwMode="auto">
              <a:xfrm>
                <a:off x="7068" y="1298"/>
                <a:ext cx="19" cy="3"/>
              </a:xfrm>
              <a:custGeom>
                <a:avLst/>
                <a:gdLst/>
                <a:ahLst/>
                <a:cxnLst>
                  <a:cxn ang="0">
                    <a:pos x="77" y="9"/>
                  </a:cxn>
                  <a:cxn ang="0">
                    <a:pos x="76" y="10"/>
                  </a:cxn>
                  <a:cxn ang="0">
                    <a:pos x="76" y="10"/>
                  </a:cxn>
                  <a:cxn ang="0">
                    <a:pos x="76" y="11"/>
                  </a:cxn>
                  <a:cxn ang="0">
                    <a:pos x="75" y="12"/>
                  </a:cxn>
                  <a:cxn ang="0">
                    <a:pos x="66" y="11"/>
                  </a:cxn>
                  <a:cxn ang="0">
                    <a:pos x="56" y="10"/>
                  </a:cxn>
                  <a:cxn ang="0">
                    <a:pos x="47" y="9"/>
                  </a:cxn>
                  <a:cxn ang="0">
                    <a:pos x="37" y="7"/>
                  </a:cxn>
                  <a:cxn ang="0">
                    <a:pos x="28" y="6"/>
                  </a:cxn>
                  <a:cxn ang="0">
                    <a:pos x="18" y="5"/>
                  </a:cxn>
                  <a:cxn ang="0">
                    <a:pos x="9" y="4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" y="1"/>
                  </a:cxn>
                  <a:cxn ang="0">
                    <a:pos x="21" y="2"/>
                  </a:cxn>
                  <a:cxn ang="0">
                    <a:pos x="30" y="3"/>
                  </a:cxn>
                  <a:cxn ang="0">
                    <a:pos x="39" y="4"/>
                  </a:cxn>
                  <a:cxn ang="0">
                    <a:pos x="49" y="6"/>
                  </a:cxn>
                  <a:cxn ang="0">
                    <a:pos x="58" y="7"/>
                  </a:cxn>
                  <a:cxn ang="0">
                    <a:pos x="68" y="8"/>
                  </a:cxn>
                  <a:cxn ang="0">
                    <a:pos x="77" y="9"/>
                  </a:cxn>
                </a:cxnLst>
                <a:rect l="0" t="0" r="r" b="b"/>
                <a:pathLst>
                  <a:path w="77" h="12">
                    <a:moveTo>
                      <a:pt x="77" y="9"/>
                    </a:moveTo>
                    <a:lnTo>
                      <a:pt x="76" y="10"/>
                    </a:lnTo>
                    <a:lnTo>
                      <a:pt x="76" y="10"/>
                    </a:lnTo>
                    <a:lnTo>
                      <a:pt x="76" y="11"/>
                    </a:lnTo>
                    <a:lnTo>
                      <a:pt x="75" y="12"/>
                    </a:lnTo>
                    <a:lnTo>
                      <a:pt x="66" y="11"/>
                    </a:lnTo>
                    <a:lnTo>
                      <a:pt x="56" y="10"/>
                    </a:lnTo>
                    <a:lnTo>
                      <a:pt x="47" y="9"/>
                    </a:lnTo>
                    <a:lnTo>
                      <a:pt x="37" y="7"/>
                    </a:lnTo>
                    <a:lnTo>
                      <a:pt x="28" y="6"/>
                    </a:lnTo>
                    <a:lnTo>
                      <a:pt x="18" y="5"/>
                    </a:lnTo>
                    <a:lnTo>
                      <a:pt x="9" y="4"/>
                    </a:lnTo>
                    <a:lnTo>
                      <a:pt x="0" y="3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" y="1"/>
                    </a:lnTo>
                    <a:lnTo>
                      <a:pt x="21" y="2"/>
                    </a:lnTo>
                    <a:lnTo>
                      <a:pt x="30" y="3"/>
                    </a:lnTo>
                    <a:lnTo>
                      <a:pt x="39" y="4"/>
                    </a:lnTo>
                    <a:lnTo>
                      <a:pt x="49" y="6"/>
                    </a:lnTo>
                    <a:lnTo>
                      <a:pt x="58" y="7"/>
                    </a:lnTo>
                    <a:lnTo>
                      <a:pt x="68" y="8"/>
                    </a:lnTo>
                    <a:lnTo>
                      <a:pt x="77" y="9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987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00" name="Freeform 100"/>
              <p:cNvSpPr>
                <a:spLocks/>
              </p:cNvSpPr>
              <p:nvPr/>
            </p:nvSpPr>
            <p:spPr bwMode="auto">
              <a:xfrm>
                <a:off x="7068" y="1298"/>
                <a:ext cx="19" cy="3"/>
              </a:xfrm>
              <a:custGeom>
                <a:avLst/>
                <a:gdLst/>
                <a:ahLst/>
                <a:cxnLst>
                  <a:cxn ang="0">
                    <a:pos x="77" y="9"/>
                  </a:cxn>
                  <a:cxn ang="0">
                    <a:pos x="75" y="12"/>
                  </a:cxn>
                  <a:cxn ang="0">
                    <a:pos x="0" y="3"/>
                  </a:cxn>
                  <a:cxn ang="0">
                    <a:pos x="1" y="0"/>
                  </a:cxn>
                  <a:cxn ang="0">
                    <a:pos x="77" y="9"/>
                  </a:cxn>
                </a:cxnLst>
                <a:rect l="0" t="0" r="r" b="b"/>
                <a:pathLst>
                  <a:path w="77" h="12">
                    <a:moveTo>
                      <a:pt x="77" y="9"/>
                    </a:moveTo>
                    <a:lnTo>
                      <a:pt x="75" y="12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77" y="9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D18E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01" name="Freeform 101"/>
              <p:cNvSpPr>
                <a:spLocks/>
              </p:cNvSpPr>
              <p:nvPr/>
            </p:nvSpPr>
            <p:spPr bwMode="auto">
              <a:xfrm>
                <a:off x="7004" y="1286"/>
                <a:ext cx="42" cy="11"/>
              </a:xfrm>
              <a:custGeom>
                <a:avLst/>
                <a:gdLst/>
                <a:ahLst/>
                <a:cxnLst>
                  <a:cxn ang="0">
                    <a:pos x="167" y="22"/>
                  </a:cxn>
                  <a:cxn ang="0">
                    <a:pos x="162" y="45"/>
                  </a:cxn>
                  <a:cxn ang="0">
                    <a:pos x="0" y="21"/>
                  </a:cxn>
                  <a:cxn ang="0">
                    <a:pos x="3" y="0"/>
                  </a:cxn>
                  <a:cxn ang="0">
                    <a:pos x="167" y="22"/>
                  </a:cxn>
                </a:cxnLst>
                <a:rect l="0" t="0" r="r" b="b"/>
                <a:pathLst>
                  <a:path w="167" h="45">
                    <a:moveTo>
                      <a:pt x="167" y="22"/>
                    </a:moveTo>
                    <a:lnTo>
                      <a:pt x="162" y="45"/>
                    </a:lnTo>
                    <a:lnTo>
                      <a:pt x="0" y="21"/>
                    </a:lnTo>
                    <a:lnTo>
                      <a:pt x="3" y="0"/>
                    </a:lnTo>
                    <a:lnTo>
                      <a:pt x="167" y="22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02" name="Freeform 102"/>
              <p:cNvSpPr>
                <a:spLocks/>
              </p:cNvSpPr>
              <p:nvPr/>
            </p:nvSpPr>
            <p:spPr bwMode="auto">
              <a:xfrm>
                <a:off x="7004" y="1286"/>
                <a:ext cx="42" cy="11"/>
              </a:xfrm>
              <a:custGeom>
                <a:avLst/>
                <a:gdLst/>
                <a:ahLst/>
                <a:cxnLst>
                  <a:cxn ang="0">
                    <a:pos x="167" y="23"/>
                  </a:cxn>
                  <a:cxn ang="0">
                    <a:pos x="166" y="28"/>
                  </a:cxn>
                  <a:cxn ang="0">
                    <a:pos x="165" y="33"/>
                  </a:cxn>
                  <a:cxn ang="0">
                    <a:pos x="163" y="38"/>
                  </a:cxn>
                  <a:cxn ang="0">
                    <a:pos x="162" y="44"/>
                  </a:cxn>
                  <a:cxn ang="0">
                    <a:pos x="142" y="41"/>
                  </a:cxn>
                  <a:cxn ang="0">
                    <a:pos x="122" y="37"/>
                  </a:cxn>
                  <a:cxn ang="0">
                    <a:pos x="101" y="34"/>
                  </a:cxn>
                  <a:cxn ang="0">
                    <a:pos x="81" y="32"/>
                  </a:cxn>
                  <a:cxn ang="0">
                    <a:pos x="60" y="29"/>
                  </a:cxn>
                  <a:cxn ang="0">
                    <a:pos x="40" y="26"/>
                  </a:cxn>
                  <a:cxn ang="0">
                    <a:pos x="19" y="24"/>
                  </a:cxn>
                  <a:cxn ang="0">
                    <a:pos x="0" y="21"/>
                  </a:cxn>
                  <a:cxn ang="0">
                    <a:pos x="1" y="15"/>
                  </a:cxn>
                  <a:cxn ang="0">
                    <a:pos x="2" y="10"/>
                  </a:cxn>
                  <a:cxn ang="0">
                    <a:pos x="2" y="5"/>
                  </a:cxn>
                  <a:cxn ang="0">
                    <a:pos x="3" y="0"/>
                  </a:cxn>
                  <a:cxn ang="0">
                    <a:pos x="24" y="3"/>
                  </a:cxn>
                  <a:cxn ang="0">
                    <a:pos x="45" y="6"/>
                  </a:cxn>
                  <a:cxn ang="0">
                    <a:pos x="64" y="9"/>
                  </a:cxn>
                  <a:cxn ang="0">
                    <a:pos x="85" y="11"/>
                  </a:cxn>
                  <a:cxn ang="0">
                    <a:pos x="105" y="14"/>
                  </a:cxn>
                  <a:cxn ang="0">
                    <a:pos x="126" y="18"/>
                  </a:cxn>
                  <a:cxn ang="0">
                    <a:pos x="146" y="20"/>
                  </a:cxn>
                  <a:cxn ang="0">
                    <a:pos x="167" y="23"/>
                  </a:cxn>
                </a:cxnLst>
                <a:rect l="0" t="0" r="r" b="b"/>
                <a:pathLst>
                  <a:path w="167" h="44">
                    <a:moveTo>
                      <a:pt x="167" y="23"/>
                    </a:moveTo>
                    <a:lnTo>
                      <a:pt x="166" y="28"/>
                    </a:lnTo>
                    <a:lnTo>
                      <a:pt x="165" y="33"/>
                    </a:lnTo>
                    <a:lnTo>
                      <a:pt x="163" y="38"/>
                    </a:lnTo>
                    <a:lnTo>
                      <a:pt x="162" y="44"/>
                    </a:lnTo>
                    <a:lnTo>
                      <a:pt x="142" y="41"/>
                    </a:lnTo>
                    <a:lnTo>
                      <a:pt x="122" y="37"/>
                    </a:lnTo>
                    <a:lnTo>
                      <a:pt x="101" y="34"/>
                    </a:lnTo>
                    <a:lnTo>
                      <a:pt x="81" y="32"/>
                    </a:lnTo>
                    <a:lnTo>
                      <a:pt x="60" y="29"/>
                    </a:lnTo>
                    <a:lnTo>
                      <a:pt x="40" y="26"/>
                    </a:lnTo>
                    <a:lnTo>
                      <a:pt x="19" y="24"/>
                    </a:lnTo>
                    <a:lnTo>
                      <a:pt x="0" y="21"/>
                    </a:lnTo>
                    <a:lnTo>
                      <a:pt x="1" y="15"/>
                    </a:lnTo>
                    <a:lnTo>
                      <a:pt x="2" y="10"/>
                    </a:lnTo>
                    <a:lnTo>
                      <a:pt x="2" y="5"/>
                    </a:lnTo>
                    <a:lnTo>
                      <a:pt x="3" y="0"/>
                    </a:lnTo>
                    <a:lnTo>
                      <a:pt x="24" y="3"/>
                    </a:lnTo>
                    <a:lnTo>
                      <a:pt x="45" y="6"/>
                    </a:lnTo>
                    <a:lnTo>
                      <a:pt x="64" y="9"/>
                    </a:lnTo>
                    <a:lnTo>
                      <a:pt x="85" y="11"/>
                    </a:lnTo>
                    <a:lnTo>
                      <a:pt x="105" y="14"/>
                    </a:lnTo>
                    <a:lnTo>
                      <a:pt x="126" y="18"/>
                    </a:lnTo>
                    <a:lnTo>
                      <a:pt x="146" y="20"/>
                    </a:lnTo>
                    <a:lnTo>
                      <a:pt x="167" y="23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934C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03" name="Freeform 103"/>
              <p:cNvSpPr>
                <a:spLocks/>
              </p:cNvSpPr>
              <p:nvPr/>
            </p:nvSpPr>
            <p:spPr bwMode="auto">
              <a:xfrm>
                <a:off x="7004" y="1286"/>
                <a:ext cx="42" cy="11"/>
              </a:xfrm>
              <a:custGeom>
                <a:avLst/>
                <a:gdLst/>
                <a:ahLst/>
                <a:cxnLst>
                  <a:cxn ang="0">
                    <a:pos x="167" y="23"/>
                  </a:cxn>
                  <a:cxn ang="0">
                    <a:pos x="166" y="27"/>
                  </a:cxn>
                  <a:cxn ang="0">
                    <a:pos x="165" y="32"/>
                  </a:cxn>
                  <a:cxn ang="0">
                    <a:pos x="163" y="36"/>
                  </a:cxn>
                  <a:cxn ang="0">
                    <a:pos x="162" y="42"/>
                  </a:cxn>
                  <a:cxn ang="0">
                    <a:pos x="142" y="39"/>
                  </a:cxn>
                  <a:cxn ang="0">
                    <a:pos x="122" y="36"/>
                  </a:cxn>
                  <a:cxn ang="0">
                    <a:pos x="101" y="33"/>
                  </a:cxn>
                  <a:cxn ang="0">
                    <a:pos x="81" y="30"/>
                  </a:cxn>
                  <a:cxn ang="0">
                    <a:pos x="60" y="27"/>
                  </a:cxn>
                  <a:cxn ang="0">
                    <a:pos x="40" y="24"/>
                  </a:cxn>
                  <a:cxn ang="0">
                    <a:pos x="19" y="22"/>
                  </a:cxn>
                  <a:cxn ang="0">
                    <a:pos x="0" y="19"/>
                  </a:cxn>
                  <a:cxn ang="0">
                    <a:pos x="1" y="13"/>
                  </a:cxn>
                  <a:cxn ang="0">
                    <a:pos x="2" y="9"/>
                  </a:cxn>
                  <a:cxn ang="0">
                    <a:pos x="2" y="4"/>
                  </a:cxn>
                  <a:cxn ang="0">
                    <a:pos x="3" y="0"/>
                  </a:cxn>
                  <a:cxn ang="0">
                    <a:pos x="24" y="3"/>
                  </a:cxn>
                  <a:cxn ang="0">
                    <a:pos x="44" y="5"/>
                  </a:cxn>
                  <a:cxn ang="0">
                    <a:pos x="64" y="8"/>
                  </a:cxn>
                  <a:cxn ang="0">
                    <a:pos x="85" y="11"/>
                  </a:cxn>
                  <a:cxn ang="0">
                    <a:pos x="105" y="14"/>
                  </a:cxn>
                  <a:cxn ang="0">
                    <a:pos x="126" y="18"/>
                  </a:cxn>
                  <a:cxn ang="0">
                    <a:pos x="146" y="20"/>
                  </a:cxn>
                  <a:cxn ang="0">
                    <a:pos x="167" y="23"/>
                  </a:cxn>
                </a:cxnLst>
                <a:rect l="0" t="0" r="r" b="b"/>
                <a:pathLst>
                  <a:path w="167" h="42">
                    <a:moveTo>
                      <a:pt x="167" y="23"/>
                    </a:moveTo>
                    <a:lnTo>
                      <a:pt x="166" y="27"/>
                    </a:lnTo>
                    <a:lnTo>
                      <a:pt x="165" y="32"/>
                    </a:lnTo>
                    <a:lnTo>
                      <a:pt x="163" y="36"/>
                    </a:lnTo>
                    <a:lnTo>
                      <a:pt x="162" y="42"/>
                    </a:lnTo>
                    <a:lnTo>
                      <a:pt x="142" y="39"/>
                    </a:lnTo>
                    <a:lnTo>
                      <a:pt x="122" y="36"/>
                    </a:lnTo>
                    <a:lnTo>
                      <a:pt x="101" y="33"/>
                    </a:lnTo>
                    <a:lnTo>
                      <a:pt x="81" y="30"/>
                    </a:lnTo>
                    <a:lnTo>
                      <a:pt x="60" y="27"/>
                    </a:lnTo>
                    <a:lnTo>
                      <a:pt x="40" y="24"/>
                    </a:lnTo>
                    <a:lnTo>
                      <a:pt x="19" y="22"/>
                    </a:lnTo>
                    <a:lnTo>
                      <a:pt x="0" y="19"/>
                    </a:lnTo>
                    <a:lnTo>
                      <a:pt x="1" y="13"/>
                    </a:lnTo>
                    <a:lnTo>
                      <a:pt x="2" y="9"/>
                    </a:lnTo>
                    <a:lnTo>
                      <a:pt x="2" y="4"/>
                    </a:lnTo>
                    <a:lnTo>
                      <a:pt x="3" y="0"/>
                    </a:lnTo>
                    <a:lnTo>
                      <a:pt x="24" y="3"/>
                    </a:lnTo>
                    <a:lnTo>
                      <a:pt x="44" y="5"/>
                    </a:lnTo>
                    <a:lnTo>
                      <a:pt x="64" y="8"/>
                    </a:lnTo>
                    <a:lnTo>
                      <a:pt x="85" y="11"/>
                    </a:lnTo>
                    <a:lnTo>
                      <a:pt x="105" y="14"/>
                    </a:lnTo>
                    <a:lnTo>
                      <a:pt x="126" y="18"/>
                    </a:lnTo>
                    <a:lnTo>
                      <a:pt x="146" y="20"/>
                    </a:lnTo>
                    <a:lnTo>
                      <a:pt x="167" y="23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9951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04" name="Freeform 104"/>
              <p:cNvSpPr>
                <a:spLocks/>
              </p:cNvSpPr>
              <p:nvPr/>
            </p:nvSpPr>
            <p:spPr bwMode="auto">
              <a:xfrm>
                <a:off x="7004" y="1286"/>
                <a:ext cx="42" cy="10"/>
              </a:xfrm>
              <a:custGeom>
                <a:avLst/>
                <a:gdLst/>
                <a:ahLst/>
                <a:cxnLst>
                  <a:cxn ang="0">
                    <a:pos x="167" y="23"/>
                  </a:cxn>
                  <a:cxn ang="0">
                    <a:pos x="166" y="27"/>
                  </a:cxn>
                  <a:cxn ang="0">
                    <a:pos x="165" y="31"/>
                  </a:cxn>
                  <a:cxn ang="0">
                    <a:pos x="163" y="35"/>
                  </a:cxn>
                  <a:cxn ang="0">
                    <a:pos x="162" y="40"/>
                  </a:cxn>
                  <a:cxn ang="0">
                    <a:pos x="142" y="36"/>
                  </a:cxn>
                  <a:cxn ang="0">
                    <a:pos x="122" y="34"/>
                  </a:cxn>
                  <a:cxn ang="0">
                    <a:pos x="101" y="31"/>
                  </a:cxn>
                  <a:cxn ang="0">
                    <a:pos x="81" y="28"/>
                  </a:cxn>
                  <a:cxn ang="0">
                    <a:pos x="60" y="26"/>
                  </a:cxn>
                  <a:cxn ang="0">
                    <a:pos x="40" y="23"/>
                  </a:cxn>
                  <a:cxn ang="0">
                    <a:pos x="19" y="20"/>
                  </a:cxn>
                  <a:cxn ang="0">
                    <a:pos x="0" y="17"/>
                  </a:cxn>
                  <a:cxn ang="0">
                    <a:pos x="1" y="12"/>
                  </a:cxn>
                  <a:cxn ang="0">
                    <a:pos x="2" y="8"/>
                  </a:cxn>
                  <a:cxn ang="0">
                    <a:pos x="2" y="4"/>
                  </a:cxn>
                  <a:cxn ang="0">
                    <a:pos x="3" y="0"/>
                  </a:cxn>
                  <a:cxn ang="0">
                    <a:pos x="24" y="3"/>
                  </a:cxn>
                  <a:cxn ang="0">
                    <a:pos x="44" y="5"/>
                  </a:cxn>
                  <a:cxn ang="0">
                    <a:pos x="64" y="8"/>
                  </a:cxn>
                  <a:cxn ang="0">
                    <a:pos x="85" y="11"/>
                  </a:cxn>
                  <a:cxn ang="0">
                    <a:pos x="105" y="13"/>
                  </a:cxn>
                  <a:cxn ang="0">
                    <a:pos x="126" y="17"/>
                  </a:cxn>
                  <a:cxn ang="0">
                    <a:pos x="146" y="20"/>
                  </a:cxn>
                  <a:cxn ang="0">
                    <a:pos x="167" y="23"/>
                  </a:cxn>
                </a:cxnLst>
                <a:rect l="0" t="0" r="r" b="b"/>
                <a:pathLst>
                  <a:path w="167" h="40">
                    <a:moveTo>
                      <a:pt x="167" y="23"/>
                    </a:moveTo>
                    <a:lnTo>
                      <a:pt x="166" y="27"/>
                    </a:lnTo>
                    <a:lnTo>
                      <a:pt x="165" y="31"/>
                    </a:lnTo>
                    <a:lnTo>
                      <a:pt x="163" y="35"/>
                    </a:lnTo>
                    <a:lnTo>
                      <a:pt x="162" y="40"/>
                    </a:lnTo>
                    <a:lnTo>
                      <a:pt x="142" y="36"/>
                    </a:lnTo>
                    <a:lnTo>
                      <a:pt x="122" y="34"/>
                    </a:lnTo>
                    <a:lnTo>
                      <a:pt x="101" y="31"/>
                    </a:lnTo>
                    <a:lnTo>
                      <a:pt x="81" y="28"/>
                    </a:lnTo>
                    <a:lnTo>
                      <a:pt x="60" y="26"/>
                    </a:lnTo>
                    <a:lnTo>
                      <a:pt x="40" y="23"/>
                    </a:lnTo>
                    <a:lnTo>
                      <a:pt x="19" y="20"/>
                    </a:lnTo>
                    <a:lnTo>
                      <a:pt x="0" y="17"/>
                    </a:lnTo>
                    <a:lnTo>
                      <a:pt x="1" y="12"/>
                    </a:lnTo>
                    <a:lnTo>
                      <a:pt x="2" y="8"/>
                    </a:lnTo>
                    <a:lnTo>
                      <a:pt x="2" y="4"/>
                    </a:lnTo>
                    <a:lnTo>
                      <a:pt x="3" y="0"/>
                    </a:lnTo>
                    <a:lnTo>
                      <a:pt x="24" y="3"/>
                    </a:lnTo>
                    <a:lnTo>
                      <a:pt x="44" y="5"/>
                    </a:lnTo>
                    <a:lnTo>
                      <a:pt x="64" y="8"/>
                    </a:lnTo>
                    <a:lnTo>
                      <a:pt x="85" y="11"/>
                    </a:lnTo>
                    <a:lnTo>
                      <a:pt x="105" y="13"/>
                    </a:lnTo>
                    <a:lnTo>
                      <a:pt x="126" y="17"/>
                    </a:lnTo>
                    <a:lnTo>
                      <a:pt x="146" y="20"/>
                    </a:lnTo>
                    <a:lnTo>
                      <a:pt x="167" y="23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A05B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05" name="Freeform 105"/>
              <p:cNvSpPr>
                <a:spLocks/>
              </p:cNvSpPr>
              <p:nvPr/>
            </p:nvSpPr>
            <p:spPr bwMode="auto">
              <a:xfrm>
                <a:off x="7004" y="1287"/>
                <a:ext cx="42" cy="9"/>
              </a:xfrm>
              <a:custGeom>
                <a:avLst/>
                <a:gdLst/>
                <a:ahLst/>
                <a:cxnLst>
                  <a:cxn ang="0">
                    <a:pos x="167" y="22"/>
                  </a:cxn>
                  <a:cxn ang="0">
                    <a:pos x="166" y="26"/>
                  </a:cxn>
                  <a:cxn ang="0">
                    <a:pos x="165" y="30"/>
                  </a:cxn>
                  <a:cxn ang="0">
                    <a:pos x="163" y="34"/>
                  </a:cxn>
                  <a:cxn ang="0">
                    <a:pos x="162" y="39"/>
                  </a:cxn>
                  <a:cxn ang="0">
                    <a:pos x="142" y="35"/>
                  </a:cxn>
                  <a:cxn ang="0">
                    <a:pos x="122" y="32"/>
                  </a:cxn>
                  <a:cxn ang="0">
                    <a:pos x="101" y="29"/>
                  </a:cxn>
                  <a:cxn ang="0">
                    <a:pos x="81" y="27"/>
                  </a:cxn>
                  <a:cxn ang="0">
                    <a:pos x="60" y="24"/>
                  </a:cxn>
                  <a:cxn ang="0">
                    <a:pos x="40" y="21"/>
                  </a:cxn>
                  <a:cxn ang="0">
                    <a:pos x="19" y="19"/>
                  </a:cxn>
                  <a:cxn ang="0">
                    <a:pos x="0" y="16"/>
                  </a:cxn>
                  <a:cxn ang="0">
                    <a:pos x="1" y="11"/>
                  </a:cxn>
                  <a:cxn ang="0">
                    <a:pos x="2" y="7"/>
                  </a:cxn>
                  <a:cxn ang="0">
                    <a:pos x="2" y="4"/>
                  </a:cxn>
                  <a:cxn ang="0">
                    <a:pos x="3" y="0"/>
                  </a:cxn>
                  <a:cxn ang="0">
                    <a:pos x="24" y="3"/>
                  </a:cxn>
                  <a:cxn ang="0">
                    <a:pos x="44" y="5"/>
                  </a:cxn>
                  <a:cxn ang="0">
                    <a:pos x="64" y="8"/>
                  </a:cxn>
                  <a:cxn ang="0">
                    <a:pos x="84" y="10"/>
                  </a:cxn>
                  <a:cxn ang="0">
                    <a:pos x="105" y="13"/>
                  </a:cxn>
                  <a:cxn ang="0">
                    <a:pos x="125" y="17"/>
                  </a:cxn>
                  <a:cxn ang="0">
                    <a:pos x="146" y="19"/>
                  </a:cxn>
                  <a:cxn ang="0">
                    <a:pos x="167" y="22"/>
                  </a:cxn>
                </a:cxnLst>
                <a:rect l="0" t="0" r="r" b="b"/>
                <a:pathLst>
                  <a:path w="167" h="39">
                    <a:moveTo>
                      <a:pt x="167" y="22"/>
                    </a:moveTo>
                    <a:lnTo>
                      <a:pt x="166" y="26"/>
                    </a:lnTo>
                    <a:lnTo>
                      <a:pt x="165" y="30"/>
                    </a:lnTo>
                    <a:lnTo>
                      <a:pt x="163" y="34"/>
                    </a:lnTo>
                    <a:lnTo>
                      <a:pt x="162" y="39"/>
                    </a:lnTo>
                    <a:lnTo>
                      <a:pt x="142" y="35"/>
                    </a:lnTo>
                    <a:lnTo>
                      <a:pt x="122" y="32"/>
                    </a:lnTo>
                    <a:lnTo>
                      <a:pt x="101" y="29"/>
                    </a:lnTo>
                    <a:lnTo>
                      <a:pt x="81" y="27"/>
                    </a:lnTo>
                    <a:lnTo>
                      <a:pt x="60" y="24"/>
                    </a:lnTo>
                    <a:lnTo>
                      <a:pt x="40" y="21"/>
                    </a:lnTo>
                    <a:lnTo>
                      <a:pt x="19" y="19"/>
                    </a:lnTo>
                    <a:lnTo>
                      <a:pt x="0" y="16"/>
                    </a:lnTo>
                    <a:lnTo>
                      <a:pt x="1" y="11"/>
                    </a:lnTo>
                    <a:lnTo>
                      <a:pt x="2" y="7"/>
                    </a:lnTo>
                    <a:lnTo>
                      <a:pt x="2" y="4"/>
                    </a:lnTo>
                    <a:lnTo>
                      <a:pt x="3" y="0"/>
                    </a:lnTo>
                    <a:lnTo>
                      <a:pt x="24" y="3"/>
                    </a:lnTo>
                    <a:lnTo>
                      <a:pt x="44" y="5"/>
                    </a:lnTo>
                    <a:lnTo>
                      <a:pt x="64" y="8"/>
                    </a:lnTo>
                    <a:lnTo>
                      <a:pt x="84" y="10"/>
                    </a:lnTo>
                    <a:lnTo>
                      <a:pt x="105" y="13"/>
                    </a:lnTo>
                    <a:lnTo>
                      <a:pt x="125" y="17"/>
                    </a:lnTo>
                    <a:lnTo>
                      <a:pt x="146" y="19"/>
                    </a:lnTo>
                    <a:lnTo>
                      <a:pt x="167" y="22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A863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06" name="Freeform 106"/>
              <p:cNvSpPr>
                <a:spLocks/>
              </p:cNvSpPr>
              <p:nvPr/>
            </p:nvSpPr>
            <p:spPr bwMode="auto">
              <a:xfrm>
                <a:off x="7004" y="1287"/>
                <a:ext cx="42" cy="9"/>
              </a:xfrm>
              <a:custGeom>
                <a:avLst/>
                <a:gdLst/>
                <a:ahLst/>
                <a:cxnLst>
                  <a:cxn ang="0">
                    <a:pos x="167" y="22"/>
                  </a:cxn>
                  <a:cxn ang="0">
                    <a:pos x="166" y="26"/>
                  </a:cxn>
                  <a:cxn ang="0">
                    <a:pos x="165" y="29"/>
                  </a:cxn>
                  <a:cxn ang="0">
                    <a:pos x="163" y="32"/>
                  </a:cxn>
                  <a:cxn ang="0">
                    <a:pos x="162" y="37"/>
                  </a:cxn>
                  <a:cxn ang="0">
                    <a:pos x="142" y="33"/>
                  </a:cxn>
                  <a:cxn ang="0">
                    <a:pos x="122" y="31"/>
                  </a:cxn>
                  <a:cxn ang="0">
                    <a:pos x="101" y="28"/>
                  </a:cxn>
                  <a:cxn ang="0">
                    <a:pos x="81" y="25"/>
                  </a:cxn>
                  <a:cxn ang="0">
                    <a:pos x="60" y="22"/>
                  </a:cxn>
                  <a:cxn ang="0">
                    <a:pos x="40" y="19"/>
                  </a:cxn>
                  <a:cxn ang="0">
                    <a:pos x="19" y="17"/>
                  </a:cxn>
                  <a:cxn ang="0">
                    <a:pos x="0" y="14"/>
                  </a:cxn>
                  <a:cxn ang="0">
                    <a:pos x="1" y="10"/>
                  </a:cxn>
                  <a:cxn ang="0">
                    <a:pos x="2" y="6"/>
                  </a:cxn>
                  <a:cxn ang="0">
                    <a:pos x="2" y="3"/>
                  </a:cxn>
                  <a:cxn ang="0">
                    <a:pos x="3" y="0"/>
                  </a:cxn>
                  <a:cxn ang="0">
                    <a:pos x="24" y="3"/>
                  </a:cxn>
                  <a:cxn ang="0">
                    <a:pos x="44" y="5"/>
                  </a:cxn>
                  <a:cxn ang="0">
                    <a:pos x="64" y="8"/>
                  </a:cxn>
                  <a:cxn ang="0">
                    <a:pos x="84" y="10"/>
                  </a:cxn>
                  <a:cxn ang="0">
                    <a:pos x="105" y="14"/>
                  </a:cxn>
                  <a:cxn ang="0">
                    <a:pos x="125" y="17"/>
                  </a:cxn>
                  <a:cxn ang="0">
                    <a:pos x="146" y="19"/>
                  </a:cxn>
                  <a:cxn ang="0">
                    <a:pos x="167" y="22"/>
                  </a:cxn>
                </a:cxnLst>
                <a:rect l="0" t="0" r="r" b="b"/>
                <a:pathLst>
                  <a:path w="167" h="37">
                    <a:moveTo>
                      <a:pt x="167" y="22"/>
                    </a:moveTo>
                    <a:lnTo>
                      <a:pt x="166" y="26"/>
                    </a:lnTo>
                    <a:lnTo>
                      <a:pt x="165" y="29"/>
                    </a:lnTo>
                    <a:lnTo>
                      <a:pt x="163" y="32"/>
                    </a:lnTo>
                    <a:lnTo>
                      <a:pt x="162" y="37"/>
                    </a:lnTo>
                    <a:lnTo>
                      <a:pt x="142" y="33"/>
                    </a:lnTo>
                    <a:lnTo>
                      <a:pt x="122" y="31"/>
                    </a:lnTo>
                    <a:lnTo>
                      <a:pt x="101" y="28"/>
                    </a:lnTo>
                    <a:lnTo>
                      <a:pt x="81" y="25"/>
                    </a:lnTo>
                    <a:lnTo>
                      <a:pt x="60" y="22"/>
                    </a:lnTo>
                    <a:lnTo>
                      <a:pt x="40" y="19"/>
                    </a:lnTo>
                    <a:lnTo>
                      <a:pt x="19" y="17"/>
                    </a:lnTo>
                    <a:lnTo>
                      <a:pt x="0" y="14"/>
                    </a:lnTo>
                    <a:lnTo>
                      <a:pt x="1" y="10"/>
                    </a:lnTo>
                    <a:lnTo>
                      <a:pt x="2" y="6"/>
                    </a:lnTo>
                    <a:lnTo>
                      <a:pt x="2" y="3"/>
                    </a:lnTo>
                    <a:lnTo>
                      <a:pt x="3" y="0"/>
                    </a:lnTo>
                    <a:lnTo>
                      <a:pt x="24" y="3"/>
                    </a:lnTo>
                    <a:lnTo>
                      <a:pt x="44" y="5"/>
                    </a:lnTo>
                    <a:lnTo>
                      <a:pt x="64" y="8"/>
                    </a:lnTo>
                    <a:lnTo>
                      <a:pt x="84" y="10"/>
                    </a:lnTo>
                    <a:lnTo>
                      <a:pt x="105" y="14"/>
                    </a:lnTo>
                    <a:lnTo>
                      <a:pt x="125" y="17"/>
                    </a:lnTo>
                    <a:lnTo>
                      <a:pt x="146" y="19"/>
                    </a:lnTo>
                    <a:lnTo>
                      <a:pt x="167" y="22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AD68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07" name="Freeform 107"/>
              <p:cNvSpPr>
                <a:spLocks/>
              </p:cNvSpPr>
              <p:nvPr/>
            </p:nvSpPr>
            <p:spPr bwMode="auto">
              <a:xfrm>
                <a:off x="7004" y="1287"/>
                <a:ext cx="42" cy="9"/>
              </a:xfrm>
              <a:custGeom>
                <a:avLst/>
                <a:gdLst/>
                <a:ahLst/>
                <a:cxnLst>
                  <a:cxn ang="0">
                    <a:pos x="166" y="22"/>
                  </a:cxn>
                  <a:cxn ang="0">
                    <a:pos x="165" y="25"/>
                  </a:cxn>
                  <a:cxn ang="0">
                    <a:pos x="164" y="28"/>
                  </a:cxn>
                  <a:cxn ang="0">
                    <a:pos x="163" y="31"/>
                  </a:cxn>
                  <a:cxn ang="0">
                    <a:pos x="162" y="35"/>
                  </a:cxn>
                  <a:cxn ang="0">
                    <a:pos x="142" y="31"/>
                  </a:cxn>
                  <a:cxn ang="0">
                    <a:pos x="122" y="29"/>
                  </a:cxn>
                  <a:cxn ang="0">
                    <a:pos x="101" y="26"/>
                  </a:cxn>
                  <a:cxn ang="0">
                    <a:pos x="81" y="23"/>
                  </a:cxn>
                  <a:cxn ang="0">
                    <a:pos x="60" y="21"/>
                  </a:cxn>
                  <a:cxn ang="0">
                    <a:pos x="40" y="18"/>
                  </a:cxn>
                  <a:cxn ang="0">
                    <a:pos x="19" y="15"/>
                  </a:cxn>
                  <a:cxn ang="0">
                    <a:pos x="0" y="11"/>
                  </a:cxn>
                  <a:cxn ang="0">
                    <a:pos x="1" y="8"/>
                  </a:cxn>
                  <a:cxn ang="0">
                    <a:pos x="2" y="5"/>
                  </a:cxn>
                  <a:cxn ang="0">
                    <a:pos x="2" y="3"/>
                  </a:cxn>
                  <a:cxn ang="0">
                    <a:pos x="3" y="0"/>
                  </a:cxn>
                  <a:cxn ang="0">
                    <a:pos x="24" y="3"/>
                  </a:cxn>
                  <a:cxn ang="0">
                    <a:pos x="44" y="5"/>
                  </a:cxn>
                  <a:cxn ang="0">
                    <a:pos x="64" y="8"/>
                  </a:cxn>
                  <a:cxn ang="0">
                    <a:pos x="84" y="10"/>
                  </a:cxn>
                  <a:cxn ang="0">
                    <a:pos x="105" y="14"/>
                  </a:cxn>
                  <a:cxn ang="0">
                    <a:pos x="125" y="17"/>
                  </a:cxn>
                  <a:cxn ang="0">
                    <a:pos x="146" y="19"/>
                  </a:cxn>
                  <a:cxn ang="0">
                    <a:pos x="166" y="22"/>
                  </a:cxn>
                </a:cxnLst>
                <a:rect l="0" t="0" r="r" b="b"/>
                <a:pathLst>
                  <a:path w="166" h="35">
                    <a:moveTo>
                      <a:pt x="166" y="22"/>
                    </a:moveTo>
                    <a:lnTo>
                      <a:pt x="165" y="25"/>
                    </a:lnTo>
                    <a:lnTo>
                      <a:pt x="164" y="28"/>
                    </a:lnTo>
                    <a:lnTo>
                      <a:pt x="163" y="31"/>
                    </a:lnTo>
                    <a:lnTo>
                      <a:pt x="162" y="35"/>
                    </a:lnTo>
                    <a:lnTo>
                      <a:pt x="142" y="31"/>
                    </a:lnTo>
                    <a:lnTo>
                      <a:pt x="122" y="29"/>
                    </a:lnTo>
                    <a:lnTo>
                      <a:pt x="101" y="26"/>
                    </a:lnTo>
                    <a:lnTo>
                      <a:pt x="81" y="23"/>
                    </a:lnTo>
                    <a:lnTo>
                      <a:pt x="60" y="21"/>
                    </a:lnTo>
                    <a:lnTo>
                      <a:pt x="40" y="18"/>
                    </a:lnTo>
                    <a:lnTo>
                      <a:pt x="19" y="15"/>
                    </a:lnTo>
                    <a:lnTo>
                      <a:pt x="0" y="11"/>
                    </a:lnTo>
                    <a:lnTo>
                      <a:pt x="1" y="8"/>
                    </a:lnTo>
                    <a:lnTo>
                      <a:pt x="2" y="5"/>
                    </a:lnTo>
                    <a:lnTo>
                      <a:pt x="2" y="3"/>
                    </a:lnTo>
                    <a:lnTo>
                      <a:pt x="3" y="0"/>
                    </a:lnTo>
                    <a:lnTo>
                      <a:pt x="24" y="3"/>
                    </a:lnTo>
                    <a:lnTo>
                      <a:pt x="44" y="5"/>
                    </a:lnTo>
                    <a:lnTo>
                      <a:pt x="64" y="8"/>
                    </a:lnTo>
                    <a:lnTo>
                      <a:pt x="84" y="10"/>
                    </a:lnTo>
                    <a:lnTo>
                      <a:pt x="105" y="14"/>
                    </a:lnTo>
                    <a:lnTo>
                      <a:pt x="125" y="17"/>
                    </a:lnTo>
                    <a:lnTo>
                      <a:pt x="146" y="19"/>
                    </a:lnTo>
                    <a:lnTo>
                      <a:pt x="166" y="22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B570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08" name="Freeform 108"/>
              <p:cNvSpPr>
                <a:spLocks/>
              </p:cNvSpPr>
              <p:nvPr/>
            </p:nvSpPr>
            <p:spPr bwMode="auto">
              <a:xfrm>
                <a:off x="7004" y="1287"/>
                <a:ext cx="42" cy="9"/>
              </a:xfrm>
              <a:custGeom>
                <a:avLst/>
                <a:gdLst/>
                <a:ahLst/>
                <a:cxnLst>
                  <a:cxn ang="0">
                    <a:pos x="166" y="23"/>
                  </a:cxn>
                  <a:cxn ang="0">
                    <a:pos x="165" y="25"/>
                  </a:cxn>
                  <a:cxn ang="0">
                    <a:pos x="164" y="28"/>
                  </a:cxn>
                  <a:cxn ang="0">
                    <a:pos x="163" y="31"/>
                  </a:cxn>
                  <a:cxn ang="0">
                    <a:pos x="162" y="33"/>
                  </a:cxn>
                  <a:cxn ang="0">
                    <a:pos x="142" y="30"/>
                  </a:cxn>
                  <a:cxn ang="0">
                    <a:pos x="122" y="28"/>
                  </a:cxn>
                  <a:cxn ang="0">
                    <a:pos x="101" y="25"/>
                  </a:cxn>
                  <a:cxn ang="0">
                    <a:pos x="81" y="22"/>
                  </a:cxn>
                  <a:cxn ang="0">
                    <a:pos x="60" y="20"/>
                  </a:cxn>
                  <a:cxn ang="0">
                    <a:pos x="40" y="17"/>
                  </a:cxn>
                  <a:cxn ang="0">
                    <a:pos x="19" y="15"/>
                  </a:cxn>
                  <a:cxn ang="0">
                    <a:pos x="0" y="11"/>
                  </a:cxn>
                  <a:cxn ang="0">
                    <a:pos x="1" y="8"/>
                  </a:cxn>
                  <a:cxn ang="0">
                    <a:pos x="2" y="5"/>
                  </a:cxn>
                  <a:cxn ang="0">
                    <a:pos x="2" y="3"/>
                  </a:cxn>
                  <a:cxn ang="0">
                    <a:pos x="3" y="0"/>
                  </a:cxn>
                  <a:cxn ang="0">
                    <a:pos x="24" y="3"/>
                  </a:cxn>
                  <a:cxn ang="0">
                    <a:pos x="44" y="6"/>
                  </a:cxn>
                  <a:cxn ang="0">
                    <a:pos x="64" y="9"/>
                  </a:cxn>
                  <a:cxn ang="0">
                    <a:pos x="84" y="11"/>
                  </a:cxn>
                  <a:cxn ang="0">
                    <a:pos x="105" y="15"/>
                  </a:cxn>
                  <a:cxn ang="0">
                    <a:pos x="125" y="18"/>
                  </a:cxn>
                  <a:cxn ang="0">
                    <a:pos x="146" y="20"/>
                  </a:cxn>
                  <a:cxn ang="0">
                    <a:pos x="166" y="23"/>
                  </a:cxn>
                </a:cxnLst>
                <a:rect l="0" t="0" r="r" b="b"/>
                <a:pathLst>
                  <a:path w="166" h="33">
                    <a:moveTo>
                      <a:pt x="166" y="23"/>
                    </a:moveTo>
                    <a:lnTo>
                      <a:pt x="165" y="25"/>
                    </a:lnTo>
                    <a:lnTo>
                      <a:pt x="164" y="28"/>
                    </a:lnTo>
                    <a:lnTo>
                      <a:pt x="163" y="31"/>
                    </a:lnTo>
                    <a:lnTo>
                      <a:pt x="162" y="33"/>
                    </a:lnTo>
                    <a:lnTo>
                      <a:pt x="142" y="30"/>
                    </a:lnTo>
                    <a:lnTo>
                      <a:pt x="122" y="28"/>
                    </a:lnTo>
                    <a:lnTo>
                      <a:pt x="101" y="25"/>
                    </a:lnTo>
                    <a:lnTo>
                      <a:pt x="81" y="22"/>
                    </a:lnTo>
                    <a:lnTo>
                      <a:pt x="60" y="20"/>
                    </a:lnTo>
                    <a:lnTo>
                      <a:pt x="40" y="17"/>
                    </a:lnTo>
                    <a:lnTo>
                      <a:pt x="19" y="15"/>
                    </a:lnTo>
                    <a:lnTo>
                      <a:pt x="0" y="11"/>
                    </a:lnTo>
                    <a:lnTo>
                      <a:pt x="1" y="8"/>
                    </a:lnTo>
                    <a:lnTo>
                      <a:pt x="2" y="5"/>
                    </a:lnTo>
                    <a:lnTo>
                      <a:pt x="2" y="3"/>
                    </a:lnTo>
                    <a:lnTo>
                      <a:pt x="3" y="0"/>
                    </a:lnTo>
                    <a:lnTo>
                      <a:pt x="24" y="3"/>
                    </a:lnTo>
                    <a:lnTo>
                      <a:pt x="44" y="6"/>
                    </a:lnTo>
                    <a:lnTo>
                      <a:pt x="64" y="9"/>
                    </a:lnTo>
                    <a:lnTo>
                      <a:pt x="84" y="11"/>
                    </a:lnTo>
                    <a:lnTo>
                      <a:pt x="105" y="15"/>
                    </a:lnTo>
                    <a:lnTo>
                      <a:pt x="125" y="18"/>
                    </a:lnTo>
                    <a:lnTo>
                      <a:pt x="146" y="20"/>
                    </a:lnTo>
                    <a:lnTo>
                      <a:pt x="166" y="23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BC77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09" name="Freeform 109"/>
              <p:cNvSpPr>
                <a:spLocks/>
              </p:cNvSpPr>
              <p:nvPr/>
            </p:nvSpPr>
            <p:spPr bwMode="auto">
              <a:xfrm>
                <a:off x="7004" y="1288"/>
                <a:ext cx="42" cy="8"/>
              </a:xfrm>
              <a:custGeom>
                <a:avLst/>
                <a:gdLst/>
                <a:ahLst/>
                <a:cxnLst>
                  <a:cxn ang="0">
                    <a:pos x="166" y="23"/>
                  </a:cxn>
                  <a:cxn ang="0">
                    <a:pos x="165" y="25"/>
                  </a:cxn>
                  <a:cxn ang="0">
                    <a:pos x="164" y="27"/>
                  </a:cxn>
                  <a:cxn ang="0">
                    <a:pos x="163" y="30"/>
                  </a:cxn>
                  <a:cxn ang="0">
                    <a:pos x="162" y="32"/>
                  </a:cxn>
                  <a:cxn ang="0">
                    <a:pos x="142" y="29"/>
                  </a:cxn>
                  <a:cxn ang="0">
                    <a:pos x="122" y="26"/>
                  </a:cxn>
                  <a:cxn ang="0">
                    <a:pos x="101" y="23"/>
                  </a:cxn>
                  <a:cxn ang="0">
                    <a:pos x="81" y="21"/>
                  </a:cxn>
                  <a:cxn ang="0">
                    <a:pos x="60" y="18"/>
                  </a:cxn>
                  <a:cxn ang="0">
                    <a:pos x="40" y="15"/>
                  </a:cxn>
                  <a:cxn ang="0">
                    <a:pos x="19" y="13"/>
                  </a:cxn>
                  <a:cxn ang="0">
                    <a:pos x="0" y="9"/>
                  </a:cxn>
                  <a:cxn ang="0">
                    <a:pos x="1" y="7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24" y="3"/>
                  </a:cxn>
                  <a:cxn ang="0">
                    <a:pos x="44" y="5"/>
                  </a:cxn>
                  <a:cxn ang="0">
                    <a:pos x="64" y="8"/>
                  </a:cxn>
                  <a:cxn ang="0">
                    <a:pos x="84" y="12"/>
                  </a:cxn>
                  <a:cxn ang="0">
                    <a:pos x="105" y="15"/>
                  </a:cxn>
                  <a:cxn ang="0">
                    <a:pos x="125" y="18"/>
                  </a:cxn>
                  <a:cxn ang="0">
                    <a:pos x="146" y="20"/>
                  </a:cxn>
                  <a:cxn ang="0">
                    <a:pos x="166" y="23"/>
                  </a:cxn>
                </a:cxnLst>
                <a:rect l="0" t="0" r="r" b="b"/>
                <a:pathLst>
                  <a:path w="166" h="32">
                    <a:moveTo>
                      <a:pt x="166" y="23"/>
                    </a:moveTo>
                    <a:lnTo>
                      <a:pt x="165" y="25"/>
                    </a:lnTo>
                    <a:lnTo>
                      <a:pt x="164" y="27"/>
                    </a:lnTo>
                    <a:lnTo>
                      <a:pt x="163" y="30"/>
                    </a:lnTo>
                    <a:lnTo>
                      <a:pt x="162" y="32"/>
                    </a:lnTo>
                    <a:lnTo>
                      <a:pt x="142" y="29"/>
                    </a:lnTo>
                    <a:lnTo>
                      <a:pt x="122" y="26"/>
                    </a:lnTo>
                    <a:lnTo>
                      <a:pt x="101" y="23"/>
                    </a:lnTo>
                    <a:lnTo>
                      <a:pt x="81" y="21"/>
                    </a:lnTo>
                    <a:lnTo>
                      <a:pt x="60" y="18"/>
                    </a:lnTo>
                    <a:lnTo>
                      <a:pt x="40" y="15"/>
                    </a:lnTo>
                    <a:lnTo>
                      <a:pt x="19" y="13"/>
                    </a:lnTo>
                    <a:lnTo>
                      <a:pt x="0" y="9"/>
                    </a:lnTo>
                    <a:lnTo>
                      <a:pt x="1" y="7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24" y="3"/>
                    </a:lnTo>
                    <a:lnTo>
                      <a:pt x="44" y="5"/>
                    </a:lnTo>
                    <a:lnTo>
                      <a:pt x="64" y="8"/>
                    </a:lnTo>
                    <a:lnTo>
                      <a:pt x="84" y="12"/>
                    </a:lnTo>
                    <a:lnTo>
                      <a:pt x="105" y="15"/>
                    </a:lnTo>
                    <a:lnTo>
                      <a:pt x="125" y="18"/>
                    </a:lnTo>
                    <a:lnTo>
                      <a:pt x="146" y="20"/>
                    </a:lnTo>
                    <a:lnTo>
                      <a:pt x="166" y="23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482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10" name="Freeform 110"/>
              <p:cNvSpPr>
                <a:spLocks/>
              </p:cNvSpPr>
              <p:nvPr/>
            </p:nvSpPr>
            <p:spPr bwMode="auto">
              <a:xfrm>
                <a:off x="7004" y="1288"/>
                <a:ext cx="42" cy="7"/>
              </a:xfrm>
              <a:custGeom>
                <a:avLst/>
                <a:gdLst/>
                <a:ahLst/>
                <a:cxnLst>
                  <a:cxn ang="0">
                    <a:pos x="166" y="22"/>
                  </a:cxn>
                  <a:cxn ang="0">
                    <a:pos x="165" y="24"/>
                  </a:cxn>
                  <a:cxn ang="0">
                    <a:pos x="165" y="26"/>
                  </a:cxn>
                  <a:cxn ang="0">
                    <a:pos x="164" y="28"/>
                  </a:cxn>
                  <a:cxn ang="0">
                    <a:pos x="163" y="30"/>
                  </a:cxn>
                  <a:cxn ang="0">
                    <a:pos x="143" y="27"/>
                  </a:cxn>
                  <a:cxn ang="0">
                    <a:pos x="122" y="25"/>
                  </a:cxn>
                  <a:cxn ang="0">
                    <a:pos x="102" y="22"/>
                  </a:cxn>
                  <a:cxn ang="0">
                    <a:pos x="81" y="19"/>
                  </a:cxn>
                  <a:cxn ang="0">
                    <a:pos x="61" y="17"/>
                  </a:cxn>
                  <a:cxn ang="0">
                    <a:pos x="40" y="14"/>
                  </a:cxn>
                  <a:cxn ang="0">
                    <a:pos x="21" y="11"/>
                  </a:cxn>
                  <a:cxn ang="0">
                    <a:pos x="0" y="7"/>
                  </a:cxn>
                  <a:cxn ang="0">
                    <a:pos x="1" y="5"/>
                  </a:cxn>
                  <a:cxn ang="0">
                    <a:pos x="1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3" y="3"/>
                  </a:cxn>
                  <a:cxn ang="0">
                    <a:pos x="44" y="5"/>
                  </a:cxn>
                  <a:cxn ang="0">
                    <a:pos x="63" y="8"/>
                  </a:cxn>
                  <a:cxn ang="0">
                    <a:pos x="84" y="11"/>
                  </a:cxn>
                  <a:cxn ang="0">
                    <a:pos x="104" y="14"/>
                  </a:cxn>
                  <a:cxn ang="0">
                    <a:pos x="125" y="17"/>
                  </a:cxn>
                  <a:cxn ang="0">
                    <a:pos x="145" y="19"/>
                  </a:cxn>
                  <a:cxn ang="0">
                    <a:pos x="166" y="22"/>
                  </a:cxn>
                </a:cxnLst>
                <a:rect l="0" t="0" r="r" b="b"/>
                <a:pathLst>
                  <a:path w="166" h="30">
                    <a:moveTo>
                      <a:pt x="166" y="22"/>
                    </a:moveTo>
                    <a:lnTo>
                      <a:pt x="165" y="24"/>
                    </a:lnTo>
                    <a:lnTo>
                      <a:pt x="165" y="26"/>
                    </a:lnTo>
                    <a:lnTo>
                      <a:pt x="164" y="28"/>
                    </a:lnTo>
                    <a:lnTo>
                      <a:pt x="163" y="30"/>
                    </a:lnTo>
                    <a:lnTo>
                      <a:pt x="143" y="27"/>
                    </a:lnTo>
                    <a:lnTo>
                      <a:pt x="122" y="25"/>
                    </a:lnTo>
                    <a:lnTo>
                      <a:pt x="102" y="22"/>
                    </a:lnTo>
                    <a:lnTo>
                      <a:pt x="81" y="19"/>
                    </a:lnTo>
                    <a:lnTo>
                      <a:pt x="61" y="17"/>
                    </a:lnTo>
                    <a:lnTo>
                      <a:pt x="40" y="14"/>
                    </a:lnTo>
                    <a:lnTo>
                      <a:pt x="21" y="11"/>
                    </a:lnTo>
                    <a:lnTo>
                      <a:pt x="0" y="7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3" y="3"/>
                    </a:lnTo>
                    <a:lnTo>
                      <a:pt x="44" y="5"/>
                    </a:lnTo>
                    <a:lnTo>
                      <a:pt x="63" y="8"/>
                    </a:lnTo>
                    <a:lnTo>
                      <a:pt x="84" y="11"/>
                    </a:lnTo>
                    <a:lnTo>
                      <a:pt x="104" y="14"/>
                    </a:lnTo>
                    <a:lnTo>
                      <a:pt x="125" y="17"/>
                    </a:lnTo>
                    <a:lnTo>
                      <a:pt x="145" y="19"/>
                    </a:lnTo>
                    <a:lnTo>
                      <a:pt x="166" y="22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987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11" name="Freeform 111"/>
              <p:cNvSpPr>
                <a:spLocks/>
              </p:cNvSpPr>
              <p:nvPr/>
            </p:nvSpPr>
            <p:spPr bwMode="auto">
              <a:xfrm>
                <a:off x="7004" y="1288"/>
                <a:ext cx="42" cy="7"/>
              </a:xfrm>
              <a:custGeom>
                <a:avLst/>
                <a:gdLst/>
                <a:ahLst/>
                <a:cxnLst>
                  <a:cxn ang="0">
                    <a:pos x="166" y="22"/>
                  </a:cxn>
                  <a:cxn ang="0">
                    <a:pos x="163" y="28"/>
                  </a:cxn>
                  <a:cxn ang="0">
                    <a:pos x="0" y="6"/>
                  </a:cxn>
                  <a:cxn ang="0">
                    <a:pos x="2" y="0"/>
                  </a:cxn>
                  <a:cxn ang="0">
                    <a:pos x="166" y="22"/>
                  </a:cxn>
                </a:cxnLst>
                <a:rect l="0" t="0" r="r" b="b"/>
                <a:pathLst>
                  <a:path w="166" h="28">
                    <a:moveTo>
                      <a:pt x="166" y="22"/>
                    </a:moveTo>
                    <a:lnTo>
                      <a:pt x="163" y="28"/>
                    </a:lnTo>
                    <a:lnTo>
                      <a:pt x="0" y="6"/>
                    </a:lnTo>
                    <a:lnTo>
                      <a:pt x="2" y="0"/>
                    </a:lnTo>
                    <a:lnTo>
                      <a:pt x="166" y="22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D18E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12" name="Freeform 112"/>
              <p:cNvSpPr>
                <a:spLocks/>
              </p:cNvSpPr>
              <p:nvPr/>
            </p:nvSpPr>
            <p:spPr bwMode="auto">
              <a:xfrm>
                <a:off x="7254" y="1329"/>
                <a:ext cx="50" cy="12"/>
              </a:xfrm>
              <a:custGeom>
                <a:avLst/>
                <a:gdLst/>
                <a:ahLst/>
                <a:cxnLst>
                  <a:cxn ang="0">
                    <a:pos x="202" y="24"/>
                  </a:cxn>
                  <a:cxn ang="0">
                    <a:pos x="196" y="52"/>
                  </a:cxn>
                  <a:cxn ang="0">
                    <a:pos x="0" y="28"/>
                  </a:cxn>
                  <a:cxn ang="0">
                    <a:pos x="4" y="0"/>
                  </a:cxn>
                  <a:cxn ang="0">
                    <a:pos x="202" y="24"/>
                  </a:cxn>
                </a:cxnLst>
                <a:rect l="0" t="0" r="r" b="b"/>
                <a:pathLst>
                  <a:path w="202" h="52">
                    <a:moveTo>
                      <a:pt x="202" y="24"/>
                    </a:moveTo>
                    <a:lnTo>
                      <a:pt x="196" y="52"/>
                    </a:lnTo>
                    <a:lnTo>
                      <a:pt x="0" y="28"/>
                    </a:lnTo>
                    <a:lnTo>
                      <a:pt x="4" y="0"/>
                    </a:lnTo>
                    <a:lnTo>
                      <a:pt x="202" y="24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13" name="Freeform 113"/>
              <p:cNvSpPr>
                <a:spLocks/>
              </p:cNvSpPr>
              <p:nvPr/>
            </p:nvSpPr>
            <p:spPr bwMode="auto">
              <a:xfrm>
                <a:off x="7254" y="1329"/>
                <a:ext cx="50" cy="12"/>
              </a:xfrm>
              <a:custGeom>
                <a:avLst/>
                <a:gdLst/>
                <a:ahLst/>
                <a:cxnLst>
                  <a:cxn ang="0">
                    <a:pos x="202" y="25"/>
                  </a:cxn>
                  <a:cxn ang="0">
                    <a:pos x="201" y="31"/>
                  </a:cxn>
                  <a:cxn ang="0">
                    <a:pos x="199" y="37"/>
                  </a:cxn>
                  <a:cxn ang="0">
                    <a:pos x="198" y="43"/>
                  </a:cxn>
                  <a:cxn ang="0">
                    <a:pos x="196" y="50"/>
                  </a:cxn>
                  <a:cxn ang="0">
                    <a:pos x="183" y="49"/>
                  </a:cxn>
                  <a:cxn ang="0">
                    <a:pos x="171" y="47"/>
                  </a:cxn>
                  <a:cxn ang="0">
                    <a:pos x="159" y="45"/>
                  </a:cxn>
                  <a:cxn ang="0">
                    <a:pos x="146" y="44"/>
                  </a:cxn>
                  <a:cxn ang="0">
                    <a:pos x="134" y="42"/>
                  </a:cxn>
                  <a:cxn ang="0">
                    <a:pos x="121" y="41"/>
                  </a:cxn>
                  <a:cxn ang="0">
                    <a:pos x="109" y="39"/>
                  </a:cxn>
                  <a:cxn ang="0">
                    <a:pos x="97" y="38"/>
                  </a:cxn>
                  <a:cxn ang="0">
                    <a:pos x="85" y="36"/>
                  </a:cxn>
                  <a:cxn ang="0">
                    <a:pos x="72" y="35"/>
                  </a:cxn>
                  <a:cxn ang="0">
                    <a:pos x="61" y="33"/>
                  </a:cxn>
                  <a:cxn ang="0">
                    <a:pos x="48" y="32"/>
                  </a:cxn>
                  <a:cxn ang="0">
                    <a:pos x="37" y="30"/>
                  </a:cxn>
                  <a:cxn ang="0">
                    <a:pos x="24" y="29"/>
                  </a:cxn>
                  <a:cxn ang="0">
                    <a:pos x="12" y="27"/>
                  </a:cxn>
                  <a:cxn ang="0">
                    <a:pos x="0" y="26"/>
                  </a:cxn>
                  <a:cxn ang="0">
                    <a:pos x="1" y="19"/>
                  </a:cxn>
                  <a:cxn ang="0">
                    <a:pos x="2" y="13"/>
                  </a:cxn>
                  <a:cxn ang="0">
                    <a:pos x="3" y="7"/>
                  </a:cxn>
                  <a:cxn ang="0">
                    <a:pos x="4" y="0"/>
                  </a:cxn>
                  <a:cxn ang="0">
                    <a:pos x="16" y="1"/>
                  </a:cxn>
                  <a:cxn ang="0">
                    <a:pos x="28" y="4"/>
                  </a:cxn>
                  <a:cxn ang="0">
                    <a:pos x="41" y="5"/>
                  </a:cxn>
                  <a:cxn ang="0">
                    <a:pos x="52" y="7"/>
                  </a:cxn>
                  <a:cxn ang="0">
                    <a:pos x="65" y="8"/>
                  </a:cxn>
                  <a:cxn ang="0">
                    <a:pos x="77" y="10"/>
                  </a:cxn>
                  <a:cxn ang="0">
                    <a:pos x="90" y="11"/>
                  </a:cxn>
                  <a:cxn ang="0">
                    <a:pos x="101" y="12"/>
                  </a:cxn>
                  <a:cxn ang="0">
                    <a:pos x="114" y="14"/>
                  </a:cxn>
                  <a:cxn ang="0">
                    <a:pos x="127" y="15"/>
                  </a:cxn>
                  <a:cxn ang="0">
                    <a:pos x="139" y="17"/>
                  </a:cxn>
                  <a:cxn ang="0">
                    <a:pos x="152" y="18"/>
                  </a:cxn>
                  <a:cxn ang="0">
                    <a:pos x="164" y="20"/>
                  </a:cxn>
                  <a:cxn ang="0">
                    <a:pos x="177" y="21"/>
                  </a:cxn>
                  <a:cxn ang="0">
                    <a:pos x="189" y="23"/>
                  </a:cxn>
                  <a:cxn ang="0">
                    <a:pos x="202" y="25"/>
                  </a:cxn>
                </a:cxnLst>
                <a:rect l="0" t="0" r="r" b="b"/>
                <a:pathLst>
                  <a:path w="202" h="50">
                    <a:moveTo>
                      <a:pt x="202" y="25"/>
                    </a:moveTo>
                    <a:lnTo>
                      <a:pt x="201" y="31"/>
                    </a:lnTo>
                    <a:lnTo>
                      <a:pt x="199" y="37"/>
                    </a:lnTo>
                    <a:lnTo>
                      <a:pt x="198" y="43"/>
                    </a:lnTo>
                    <a:lnTo>
                      <a:pt x="196" y="50"/>
                    </a:lnTo>
                    <a:lnTo>
                      <a:pt x="183" y="49"/>
                    </a:lnTo>
                    <a:lnTo>
                      <a:pt x="171" y="47"/>
                    </a:lnTo>
                    <a:lnTo>
                      <a:pt x="159" y="45"/>
                    </a:lnTo>
                    <a:lnTo>
                      <a:pt x="146" y="44"/>
                    </a:lnTo>
                    <a:lnTo>
                      <a:pt x="134" y="42"/>
                    </a:lnTo>
                    <a:lnTo>
                      <a:pt x="121" y="41"/>
                    </a:lnTo>
                    <a:lnTo>
                      <a:pt x="109" y="39"/>
                    </a:lnTo>
                    <a:lnTo>
                      <a:pt x="97" y="38"/>
                    </a:lnTo>
                    <a:lnTo>
                      <a:pt x="85" y="36"/>
                    </a:lnTo>
                    <a:lnTo>
                      <a:pt x="72" y="35"/>
                    </a:lnTo>
                    <a:lnTo>
                      <a:pt x="61" y="33"/>
                    </a:lnTo>
                    <a:lnTo>
                      <a:pt x="48" y="32"/>
                    </a:lnTo>
                    <a:lnTo>
                      <a:pt x="37" y="30"/>
                    </a:lnTo>
                    <a:lnTo>
                      <a:pt x="24" y="29"/>
                    </a:lnTo>
                    <a:lnTo>
                      <a:pt x="12" y="27"/>
                    </a:lnTo>
                    <a:lnTo>
                      <a:pt x="0" y="26"/>
                    </a:lnTo>
                    <a:lnTo>
                      <a:pt x="1" y="19"/>
                    </a:lnTo>
                    <a:lnTo>
                      <a:pt x="2" y="13"/>
                    </a:lnTo>
                    <a:lnTo>
                      <a:pt x="3" y="7"/>
                    </a:lnTo>
                    <a:lnTo>
                      <a:pt x="4" y="0"/>
                    </a:lnTo>
                    <a:lnTo>
                      <a:pt x="16" y="1"/>
                    </a:lnTo>
                    <a:lnTo>
                      <a:pt x="28" y="4"/>
                    </a:lnTo>
                    <a:lnTo>
                      <a:pt x="41" y="5"/>
                    </a:lnTo>
                    <a:lnTo>
                      <a:pt x="52" y="7"/>
                    </a:lnTo>
                    <a:lnTo>
                      <a:pt x="65" y="8"/>
                    </a:lnTo>
                    <a:lnTo>
                      <a:pt x="77" y="10"/>
                    </a:lnTo>
                    <a:lnTo>
                      <a:pt x="90" y="11"/>
                    </a:lnTo>
                    <a:lnTo>
                      <a:pt x="101" y="12"/>
                    </a:lnTo>
                    <a:lnTo>
                      <a:pt x="114" y="14"/>
                    </a:lnTo>
                    <a:lnTo>
                      <a:pt x="127" y="15"/>
                    </a:lnTo>
                    <a:lnTo>
                      <a:pt x="139" y="17"/>
                    </a:lnTo>
                    <a:lnTo>
                      <a:pt x="152" y="18"/>
                    </a:lnTo>
                    <a:lnTo>
                      <a:pt x="164" y="20"/>
                    </a:lnTo>
                    <a:lnTo>
                      <a:pt x="177" y="21"/>
                    </a:lnTo>
                    <a:lnTo>
                      <a:pt x="189" y="23"/>
                    </a:lnTo>
                    <a:lnTo>
                      <a:pt x="202" y="25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934C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14" name="Freeform 114"/>
              <p:cNvSpPr>
                <a:spLocks/>
              </p:cNvSpPr>
              <p:nvPr/>
            </p:nvSpPr>
            <p:spPr bwMode="auto">
              <a:xfrm>
                <a:off x="7254" y="1329"/>
                <a:ext cx="50" cy="12"/>
              </a:xfrm>
              <a:custGeom>
                <a:avLst/>
                <a:gdLst/>
                <a:ahLst/>
                <a:cxnLst>
                  <a:cxn ang="0">
                    <a:pos x="201" y="25"/>
                  </a:cxn>
                  <a:cxn ang="0">
                    <a:pos x="200" y="30"/>
                  </a:cxn>
                  <a:cxn ang="0">
                    <a:pos x="199" y="36"/>
                  </a:cxn>
                  <a:cxn ang="0">
                    <a:pos x="197" y="42"/>
                  </a:cxn>
                  <a:cxn ang="0">
                    <a:pos x="196" y="48"/>
                  </a:cxn>
                  <a:cxn ang="0">
                    <a:pos x="183" y="47"/>
                  </a:cxn>
                  <a:cxn ang="0">
                    <a:pos x="171" y="44"/>
                  </a:cxn>
                  <a:cxn ang="0">
                    <a:pos x="159" y="43"/>
                  </a:cxn>
                  <a:cxn ang="0">
                    <a:pos x="146" y="42"/>
                  </a:cxn>
                  <a:cxn ang="0">
                    <a:pos x="134" y="40"/>
                  </a:cxn>
                  <a:cxn ang="0">
                    <a:pos x="121" y="39"/>
                  </a:cxn>
                  <a:cxn ang="0">
                    <a:pos x="109" y="37"/>
                  </a:cxn>
                  <a:cxn ang="0">
                    <a:pos x="97" y="36"/>
                  </a:cxn>
                  <a:cxn ang="0">
                    <a:pos x="85" y="34"/>
                  </a:cxn>
                  <a:cxn ang="0">
                    <a:pos x="72" y="33"/>
                  </a:cxn>
                  <a:cxn ang="0">
                    <a:pos x="61" y="31"/>
                  </a:cxn>
                  <a:cxn ang="0">
                    <a:pos x="48" y="30"/>
                  </a:cxn>
                  <a:cxn ang="0">
                    <a:pos x="37" y="28"/>
                  </a:cxn>
                  <a:cxn ang="0">
                    <a:pos x="24" y="27"/>
                  </a:cxn>
                  <a:cxn ang="0">
                    <a:pos x="12" y="25"/>
                  </a:cxn>
                  <a:cxn ang="0">
                    <a:pos x="0" y="24"/>
                  </a:cxn>
                  <a:cxn ang="0">
                    <a:pos x="1" y="18"/>
                  </a:cxn>
                  <a:cxn ang="0">
                    <a:pos x="2" y="12"/>
                  </a:cxn>
                  <a:cxn ang="0">
                    <a:pos x="3" y="7"/>
                  </a:cxn>
                  <a:cxn ang="0">
                    <a:pos x="4" y="0"/>
                  </a:cxn>
                  <a:cxn ang="0">
                    <a:pos x="16" y="2"/>
                  </a:cxn>
                  <a:cxn ang="0">
                    <a:pos x="28" y="4"/>
                  </a:cxn>
                  <a:cxn ang="0">
                    <a:pos x="41" y="5"/>
                  </a:cxn>
                  <a:cxn ang="0">
                    <a:pos x="52" y="7"/>
                  </a:cxn>
                  <a:cxn ang="0">
                    <a:pos x="65" y="8"/>
                  </a:cxn>
                  <a:cxn ang="0">
                    <a:pos x="77" y="10"/>
                  </a:cxn>
                  <a:cxn ang="0">
                    <a:pos x="89" y="11"/>
                  </a:cxn>
                  <a:cxn ang="0">
                    <a:pos x="101" y="12"/>
                  </a:cxn>
                  <a:cxn ang="0">
                    <a:pos x="114" y="14"/>
                  </a:cxn>
                  <a:cxn ang="0">
                    <a:pos x="127" y="15"/>
                  </a:cxn>
                  <a:cxn ang="0">
                    <a:pos x="139" y="17"/>
                  </a:cxn>
                  <a:cxn ang="0">
                    <a:pos x="152" y="18"/>
                  </a:cxn>
                  <a:cxn ang="0">
                    <a:pos x="163" y="20"/>
                  </a:cxn>
                  <a:cxn ang="0">
                    <a:pos x="176" y="21"/>
                  </a:cxn>
                  <a:cxn ang="0">
                    <a:pos x="188" y="24"/>
                  </a:cxn>
                  <a:cxn ang="0">
                    <a:pos x="201" y="25"/>
                  </a:cxn>
                </a:cxnLst>
                <a:rect l="0" t="0" r="r" b="b"/>
                <a:pathLst>
                  <a:path w="201" h="48">
                    <a:moveTo>
                      <a:pt x="201" y="25"/>
                    </a:moveTo>
                    <a:lnTo>
                      <a:pt x="200" y="30"/>
                    </a:lnTo>
                    <a:lnTo>
                      <a:pt x="199" y="36"/>
                    </a:lnTo>
                    <a:lnTo>
                      <a:pt x="197" y="42"/>
                    </a:lnTo>
                    <a:lnTo>
                      <a:pt x="196" y="48"/>
                    </a:lnTo>
                    <a:lnTo>
                      <a:pt x="183" y="47"/>
                    </a:lnTo>
                    <a:lnTo>
                      <a:pt x="171" y="44"/>
                    </a:lnTo>
                    <a:lnTo>
                      <a:pt x="159" y="43"/>
                    </a:lnTo>
                    <a:lnTo>
                      <a:pt x="146" y="42"/>
                    </a:lnTo>
                    <a:lnTo>
                      <a:pt x="134" y="40"/>
                    </a:lnTo>
                    <a:lnTo>
                      <a:pt x="121" y="39"/>
                    </a:lnTo>
                    <a:lnTo>
                      <a:pt x="109" y="37"/>
                    </a:lnTo>
                    <a:lnTo>
                      <a:pt x="97" y="36"/>
                    </a:lnTo>
                    <a:lnTo>
                      <a:pt x="85" y="34"/>
                    </a:lnTo>
                    <a:lnTo>
                      <a:pt x="72" y="33"/>
                    </a:lnTo>
                    <a:lnTo>
                      <a:pt x="61" y="31"/>
                    </a:lnTo>
                    <a:lnTo>
                      <a:pt x="48" y="30"/>
                    </a:lnTo>
                    <a:lnTo>
                      <a:pt x="37" y="28"/>
                    </a:lnTo>
                    <a:lnTo>
                      <a:pt x="24" y="27"/>
                    </a:lnTo>
                    <a:lnTo>
                      <a:pt x="12" y="25"/>
                    </a:lnTo>
                    <a:lnTo>
                      <a:pt x="0" y="24"/>
                    </a:lnTo>
                    <a:lnTo>
                      <a:pt x="1" y="18"/>
                    </a:lnTo>
                    <a:lnTo>
                      <a:pt x="2" y="12"/>
                    </a:lnTo>
                    <a:lnTo>
                      <a:pt x="3" y="7"/>
                    </a:lnTo>
                    <a:lnTo>
                      <a:pt x="4" y="0"/>
                    </a:lnTo>
                    <a:lnTo>
                      <a:pt x="16" y="2"/>
                    </a:lnTo>
                    <a:lnTo>
                      <a:pt x="28" y="4"/>
                    </a:lnTo>
                    <a:lnTo>
                      <a:pt x="41" y="5"/>
                    </a:lnTo>
                    <a:lnTo>
                      <a:pt x="52" y="7"/>
                    </a:lnTo>
                    <a:lnTo>
                      <a:pt x="65" y="8"/>
                    </a:lnTo>
                    <a:lnTo>
                      <a:pt x="77" y="10"/>
                    </a:lnTo>
                    <a:lnTo>
                      <a:pt x="89" y="11"/>
                    </a:lnTo>
                    <a:lnTo>
                      <a:pt x="101" y="12"/>
                    </a:lnTo>
                    <a:lnTo>
                      <a:pt x="114" y="14"/>
                    </a:lnTo>
                    <a:lnTo>
                      <a:pt x="127" y="15"/>
                    </a:lnTo>
                    <a:lnTo>
                      <a:pt x="139" y="17"/>
                    </a:lnTo>
                    <a:lnTo>
                      <a:pt x="152" y="18"/>
                    </a:lnTo>
                    <a:lnTo>
                      <a:pt x="163" y="20"/>
                    </a:lnTo>
                    <a:lnTo>
                      <a:pt x="176" y="21"/>
                    </a:lnTo>
                    <a:lnTo>
                      <a:pt x="188" y="24"/>
                    </a:lnTo>
                    <a:lnTo>
                      <a:pt x="201" y="25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9951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15" name="Freeform 115"/>
              <p:cNvSpPr>
                <a:spLocks/>
              </p:cNvSpPr>
              <p:nvPr/>
            </p:nvSpPr>
            <p:spPr bwMode="auto">
              <a:xfrm>
                <a:off x="7254" y="1329"/>
                <a:ext cx="50" cy="12"/>
              </a:xfrm>
              <a:custGeom>
                <a:avLst/>
                <a:gdLst/>
                <a:ahLst/>
                <a:cxnLst>
                  <a:cxn ang="0">
                    <a:pos x="201" y="24"/>
                  </a:cxn>
                  <a:cxn ang="0">
                    <a:pos x="200" y="29"/>
                  </a:cxn>
                  <a:cxn ang="0">
                    <a:pos x="199" y="34"/>
                  </a:cxn>
                  <a:cxn ang="0">
                    <a:pos x="197" y="40"/>
                  </a:cxn>
                  <a:cxn ang="0">
                    <a:pos x="196" y="46"/>
                  </a:cxn>
                  <a:cxn ang="0">
                    <a:pos x="183" y="44"/>
                  </a:cxn>
                  <a:cxn ang="0">
                    <a:pos x="171" y="42"/>
                  </a:cxn>
                  <a:cxn ang="0">
                    <a:pos x="159" y="40"/>
                  </a:cxn>
                  <a:cxn ang="0">
                    <a:pos x="146" y="39"/>
                  </a:cxn>
                  <a:cxn ang="0">
                    <a:pos x="134" y="37"/>
                  </a:cxn>
                  <a:cxn ang="0">
                    <a:pos x="121" y="36"/>
                  </a:cxn>
                  <a:cxn ang="0">
                    <a:pos x="109" y="34"/>
                  </a:cxn>
                  <a:cxn ang="0">
                    <a:pos x="97" y="33"/>
                  </a:cxn>
                  <a:cxn ang="0">
                    <a:pos x="85" y="31"/>
                  </a:cxn>
                  <a:cxn ang="0">
                    <a:pos x="72" y="30"/>
                  </a:cxn>
                  <a:cxn ang="0">
                    <a:pos x="61" y="28"/>
                  </a:cxn>
                  <a:cxn ang="0">
                    <a:pos x="48" y="27"/>
                  </a:cxn>
                  <a:cxn ang="0">
                    <a:pos x="37" y="25"/>
                  </a:cxn>
                  <a:cxn ang="0">
                    <a:pos x="24" y="24"/>
                  </a:cxn>
                  <a:cxn ang="0">
                    <a:pos x="12" y="22"/>
                  </a:cxn>
                  <a:cxn ang="0">
                    <a:pos x="0" y="20"/>
                  </a:cxn>
                  <a:cxn ang="0">
                    <a:pos x="1" y="15"/>
                  </a:cxn>
                  <a:cxn ang="0">
                    <a:pos x="2" y="10"/>
                  </a:cxn>
                  <a:cxn ang="0">
                    <a:pos x="2" y="5"/>
                  </a:cxn>
                  <a:cxn ang="0">
                    <a:pos x="3" y="0"/>
                  </a:cxn>
                  <a:cxn ang="0">
                    <a:pos x="16" y="1"/>
                  </a:cxn>
                  <a:cxn ang="0">
                    <a:pos x="27" y="3"/>
                  </a:cxn>
                  <a:cxn ang="0">
                    <a:pos x="40" y="4"/>
                  </a:cxn>
                  <a:cxn ang="0">
                    <a:pos x="52" y="6"/>
                  </a:cxn>
                  <a:cxn ang="0">
                    <a:pos x="65" y="7"/>
                  </a:cxn>
                  <a:cxn ang="0">
                    <a:pos x="76" y="9"/>
                  </a:cxn>
                  <a:cxn ang="0">
                    <a:pos x="89" y="10"/>
                  </a:cxn>
                  <a:cxn ang="0">
                    <a:pos x="101" y="12"/>
                  </a:cxn>
                  <a:cxn ang="0">
                    <a:pos x="114" y="13"/>
                  </a:cxn>
                  <a:cxn ang="0">
                    <a:pos x="127" y="15"/>
                  </a:cxn>
                  <a:cxn ang="0">
                    <a:pos x="139" y="16"/>
                  </a:cxn>
                  <a:cxn ang="0">
                    <a:pos x="152" y="18"/>
                  </a:cxn>
                  <a:cxn ang="0">
                    <a:pos x="163" y="19"/>
                  </a:cxn>
                  <a:cxn ang="0">
                    <a:pos x="176" y="20"/>
                  </a:cxn>
                  <a:cxn ang="0">
                    <a:pos x="188" y="23"/>
                  </a:cxn>
                  <a:cxn ang="0">
                    <a:pos x="201" y="24"/>
                  </a:cxn>
                </a:cxnLst>
                <a:rect l="0" t="0" r="r" b="b"/>
                <a:pathLst>
                  <a:path w="201" h="46">
                    <a:moveTo>
                      <a:pt x="201" y="24"/>
                    </a:moveTo>
                    <a:lnTo>
                      <a:pt x="200" y="29"/>
                    </a:lnTo>
                    <a:lnTo>
                      <a:pt x="199" y="34"/>
                    </a:lnTo>
                    <a:lnTo>
                      <a:pt x="197" y="40"/>
                    </a:lnTo>
                    <a:lnTo>
                      <a:pt x="196" y="46"/>
                    </a:lnTo>
                    <a:lnTo>
                      <a:pt x="183" y="44"/>
                    </a:lnTo>
                    <a:lnTo>
                      <a:pt x="171" y="42"/>
                    </a:lnTo>
                    <a:lnTo>
                      <a:pt x="159" y="40"/>
                    </a:lnTo>
                    <a:lnTo>
                      <a:pt x="146" y="39"/>
                    </a:lnTo>
                    <a:lnTo>
                      <a:pt x="134" y="37"/>
                    </a:lnTo>
                    <a:lnTo>
                      <a:pt x="121" y="36"/>
                    </a:lnTo>
                    <a:lnTo>
                      <a:pt x="109" y="34"/>
                    </a:lnTo>
                    <a:lnTo>
                      <a:pt x="97" y="33"/>
                    </a:lnTo>
                    <a:lnTo>
                      <a:pt x="85" y="31"/>
                    </a:lnTo>
                    <a:lnTo>
                      <a:pt x="72" y="30"/>
                    </a:lnTo>
                    <a:lnTo>
                      <a:pt x="61" y="28"/>
                    </a:lnTo>
                    <a:lnTo>
                      <a:pt x="48" y="27"/>
                    </a:lnTo>
                    <a:lnTo>
                      <a:pt x="37" y="25"/>
                    </a:lnTo>
                    <a:lnTo>
                      <a:pt x="24" y="24"/>
                    </a:lnTo>
                    <a:lnTo>
                      <a:pt x="12" y="22"/>
                    </a:lnTo>
                    <a:lnTo>
                      <a:pt x="0" y="20"/>
                    </a:lnTo>
                    <a:lnTo>
                      <a:pt x="1" y="15"/>
                    </a:lnTo>
                    <a:lnTo>
                      <a:pt x="2" y="10"/>
                    </a:lnTo>
                    <a:lnTo>
                      <a:pt x="2" y="5"/>
                    </a:lnTo>
                    <a:lnTo>
                      <a:pt x="3" y="0"/>
                    </a:lnTo>
                    <a:lnTo>
                      <a:pt x="16" y="1"/>
                    </a:lnTo>
                    <a:lnTo>
                      <a:pt x="27" y="3"/>
                    </a:lnTo>
                    <a:lnTo>
                      <a:pt x="40" y="4"/>
                    </a:lnTo>
                    <a:lnTo>
                      <a:pt x="52" y="6"/>
                    </a:lnTo>
                    <a:lnTo>
                      <a:pt x="65" y="7"/>
                    </a:lnTo>
                    <a:lnTo>
                      <a:pt x="76" y="9"/>
                    </a:lnTo>
                    <a:lnTo>
                      <a:pt x="89" y="10"/>
                    </a:lnTo>
                    <a:lnTo>
                      <a:pt x="101" y="12"/>
                    </a:lnTo>
                    <a:lnTo>
                      <a:pt x="114" y="13"/>
                    </a:lnTo>
                    <a:lnTo>
                      <a:pt x="127" y="15"/>
                    </a:lnTo>
                    <a:lnTo>
                      <a:pt x="139" y="16"/>
                    </a:lnTo>
                    <a:lnTo>
                      <a:pt x="152" y="18"/>
                    </a:lnTo>
                    <a:lnTo>
                      <a:pt x="163" y="19"/>
                    </a:lnTo>
                    <a:lnTo>
                      <a:pt x="176" y="20"/>
                    </a:lnTo>
                    <a:lnTo>
                      <a:pt x="188" y="23"/>
                    </a:lnTo>
                    <a:lnTo>
                      <a:pt x="201" y="24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A05B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16" name="Freeform 116"/>
              <p:cNvSpPr>
                <a:spLocks/>
              </p:cNvSpPr>
              <p:nvPr/>
            </p:nvSpPr>
            <p:spPr bwMode="auto">
              <a:xfrm>
                <a:off x="7254" y="1330"/>
                <a:ext cx="50" cy="11"/>
              </a:xfrm>
              <a:custGeom>
                <a:avLst/>
                <a:gdLst/>
                <a:ahLst/>
                <a:cxnLst>
                  <a:cxn ang="0">
                    <a:pos x="201" y="24"/>
                  </a:cxn>
                  <a:cxn ang="0">
                    <a:pos x="200" y="29"/>
                  </a:cxn>
                  <a:cxn ang="0">
                    <a:pos x="199" y="33"/>
                  </a:cxn>
                  <a:cxn ang="0">
                    <a:pos x="197" y="38"/>
                  </a:cxn>
                  <a:cxn ang="0">
                    <a:pos x="196" y="44"/>
                  </a:cxn>
                  <a:cxn ang="0">
                    <a:pos x="183" y="41"/>
                  </a:cxn>
                  <a:cxn ang="0">
                    <a:pos x="171" y="40"/>
                  </a:cxn>
                  <a:cxn ang="0">
                    <a:pos x="159" y="38"/>
                  </a:cxn>
                  <a:cxn ang="0">
                    <a:pos x="146" y="37"/>
                  </a:cxn>
                  <a:cxn ang="0">
                    <a:pos x="134" y="35"/>
                  </a:cxn>
                  <a:cxn ang="0">
                    <a:pos x="121" y="34"/>
                  </a:cxn>
                  <a:cxn ang="0">
                    <a:pos x="109" y="32"/>
                  </a:cxn>
                  <a:cxn ang="0">
                    <a:pos x="97" y="31"/>
                  </a:cxn>
                  <a:cxn ang="0">
                    <a:pos x="85" y="29"/>
                  </a:cxn>
                  <a:cxn ang="0">
                    <a:pos x="72" y="28"/>
                  </a:cxn>
                  <a:cxn ang="0">
                    <a:pos x="61" y="26"/>
                  </a:cxn>
                  <a:cxn ang="0">
                    <a:pos x="48" y="25"/>
                  </a:cxn>
                  <a:cxn ang="0">
                    <a:pos x="37" y="23"/>
                  </a:cxn>
                  <a:cxn ang="0">
                    <a:pos x="24" y="22"/>
                  </a:cxn>
                  <a:cxn ang="0">
                    <a:pos x="12" y="19"/>
                  </a:cxn>
                  <a:cxn ang="0">
                    <a:pos x="0" y="18"/>
                  </a:cxn>
                  <a:cxn ang="0">
                    <a:pos x="1" y="13"/>
                  </a:cxn>
                  <a:cxn ang="0">
                    <a:pos x="2" y="9"/>
                  </a:cxn>
                  <a:cxn ang="0">
                    <a:pos x="2" y="4"/>
                  </a:cxn>
                  <a:cxn ang="0">
                    <a:pos x="3" y="0"/>
                  </a:cxn>
                  <a:cxn ang="0">
                    <a:pos x="16" y="1"/>
                  </a:cxn>
                  <a:cxn ang="0">
                    <a:pos x="27" y="3"/>
                  </a:cxn>
                  <a:cxn ang="0">
                    <a:pos x="40" y="4"/>
                  </a:cxn>
                  <a:cxn ang="0">
                    <a:pos x="52" y="6"/>
                  </a:cxn>
                  <a:cxn ang="0">
                    <a:pos x="64" y="7"/>
                  </a:cxn>
                  <a:cxn ang="0">
                    <a:pos x="76" y="9"/>
                  </a:cxn>
                  <a:cxn ang="0">
                    <a:pos x="89" y="10"/>
                  </a:cxn>
                  <a:cxn ang="0">
                    <a:pos x="101" y="12"/>
                  </a:cxn>
                  <a:cxn ang="0">
                    <a:pos x="114" y="13"/>
                  </a:cxn>
                  <a:cxn ang="0">
                    <a:pos x="126" y="15"/>
                  </a:cxn>
                  <a:cxn ang="0">
                    <a:pos x="138" y="16"/>
                  </a:cxn>
                  <a:cxn ang="0">
                    <a:pos x="151" y="18"/>
                  </a:cxn>
                  <a:cxn ang="0">
                    <a:pos x="163" y="19"/>
                  </a:cxn>
                  <a:cxn ang="0">
                    <a:pos x="176" y="21"/>
                  </a:cxn>
                  <a:cxn ang="0">
                    <a:pos x="188" y="23"/>
                  </a:cxn>
                  <a:cxn ang="0">
                    <a:pos x="201" y="24"/>
                  </a:cxn>
                </a:cxnLst>
                <a:rect l="0" t="0" r="r" b="b"/>
                <a:pathLst>
                  <a:path w="201" h="44">
                    <a:moveTo>
                      <a:pt x="201" y="24"/>
                    </a:moveTo>
                    <a:lnTo>
                      <a:pt x="200" y="29"/>
                    </a:lnTo>
                    <a:lnTo>
                      <a:pt x="199" y="33"/>
                    </a:lnTo>
                    <a:lnTo>
                      <a:pt x="197" y="38"/>
                    </a:lnTo>
                    <a:lnTo>
                      <a:pt x="196" y="44"/>
                    </a:lnTo>
                    <a:lnTo>
                      <a:pt x="183" y="41"/>
                    </a:lnTo>
                    <a:lnTo>
                      <a:pt x="171" y="40"/>
                    </a:lnTo>
                    <a:lnTo>
                      <a:pt x="159" y="38"/>
                    </a:lnTo>
                    <a:lnTo>
                      <a:pt x="146" y="37"/>
                    </a:lnTo>
                    <a:lnTo>
                      <a:pt x="134" y="35"/>
                    </a:lnTo>
                    <a:lnTo>
                      <a:pt x="121" y="34"/>
                    </a:lnTo>
                    <a:lnTo>
                      <a:pt x="109" y="32"/>
                    </a:lnTo>
                    <a:lnTo>
                      <a:pt x="97" y="31"/>
                    </a:lnTo>
                    <a:lnTo>
                      <a:pt x="85" y="29"/>
                    </a:lnTo>
                    <a:lnTo>
                      <a:pt x="72" y="28"/>
                    </a:lnTo>
                    <a:lnTo>
                      <a:pt x="61" y="26"/>
                    </a:lnTo>
                    <a:lnTo>
                      <a:pt x="48" y="25"/>
                    </a:lnTo>
                    <a:lnTo>
                      <a:pt x="37" y="23"/>
                    </a:lnTo>
                    <a:lnTo>
                      <a:pt x="24" y="22"/>
                    </a:lnTo>
                    <a:lnTo>
                      <a:pt x="12" y="19"/>
                    </a:lnTo>
                    <a:lnTo>
                      <a:pt x="0" y="18"/>
                    </a:lnTo>
                    <a:lnTo>
                      <a:pt x="1" y="13"/>
                    </a:lnTo>
                    <a:lnTo>
                      <a:pt x="2" y="9"/>
                    </a:lnTo>
                    <a:lnTo>
                      <a:pt x="2" y="4"/>
                    </a:lnTo>
                    <a:lnTo>
                      <a:pt x="3" y="0"/>
                    </a:lnTo>
                    <a:lnTo>
                      <a:pt x="16" y="1"/>
                    </a:lnTo>
                    <a:lnTo>
                      <a:pt x="27" y="3"/>
                    </a:lnTo>
                    <a:lnTo>
                      <a:pt x="40" y="4"/>
                    </a:lnTo>
                    <a:lnTo>
                      <a:pt x="52" y="6"/>
                    </a:lnTo>
                    <a:lnTo>
                      <a:pt x="64" y="7"/>
                    </a:lnTo>
                    <a:lnTo>
                      <a:pt x="76" y="9"/>
                    </a:lnTo>
                    <a:lnTo>
                      <a:pt x="89" y="10"/>
                    </a:lnTo>
                    <a:lnTo>
                      <a:pt x="101" y="12"/>
                    </a:lnTo>
                    <a:lnTo>
                      <a:pt x="114" y="13"/>
                    </a:lnTo>
                    <a:lnTo>
                      <a:pt x="126" y="15"/>
                    </a:lnTo>
                    <a:lnTo>
                      <a:pt x="138" y="16"/>
                    </a:lnTo>
                    <a:lnTo>
                      <a:pt x="151" y="18"/>
                    </a:lnTo>
                    <a:lnTo>
                      <a:pt x="163" y="19"/>
                    </a:lnTo>
                    <a:lnTo>
                      <a:pt x="176" y="21"/>
                    </a:lnTo>
                    <a:lnTo>
                      <a:pt x="188" y="23"/>
                    </a:lnTo>
                    <a:lnTo>
                      <a:pt x="201" y="24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A863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17" name="Freeform 117"/>
              <p:cNvSpPr>
                <a:spLocks/>
              </p:cNvSpPr>
              <p:nvPr/>
            </p:nvSpPr>
            <p:spPr bwMode="auto">
              <a:xfrm>
                <a:off x="7254" y="1330"/>
                <a:ext cx="50" cy="10"/>
              </a:xfrm>
              <a:custGeom>
                <a:avLst/>
                <a:gdLst/>
                <a:ahLst/>
                <a:cxnLst>
                  <a:cxn ang="0">
                    <a:pos x="201" y="24"/>
                  </a:cxn>
                  <a:cxn ang="0">
                    <a:pos x="200" y="28"/>
                  </a:cxn>
                  <a:cxn ang="0">
                    <a:pos x="199" y="32"/>
                  </a:cxn>
                  <a:cxn ang="0">
                    <a:pos x="197" y="37"/>
                  </a:cxn>
                  <a:cxn ang="0">
                    <a:pos x="196" y="42"/>
                  </a:cxn>
                  <a:cxn ang="0">
                    <a:pos x="183" y="40"/>
                  </a:cxn>
                  <a:cxn ang="0">
                    <a:pos x="171" y="38"/>
                  </a:cxn>
                  <a:cxn ang="0">
                    <a:pos x="159" y="37"/>
                  </a:cxn>
                  <a:cxn ang="0">
                    <a:pos x="146" y="35"/>
                  </a:cxn>
                  <a:cxn ang="0">
                    <a:pos x="134" y="34"/>
                  </a:cxn>
                  <a:cxn ang="0">
                    <a:pos x="121" y="32"/>
                  </a:cxn>
                  <a:cxn ang="0">
                    <a:pos x="109" y="31"/>
                  </a:cxn>
                  <a:cxn ang="0">
                    <a:pos x="97" y="29"/>
                  </a:cxn>
                  <a:cxn ang="0">
                    <a:pos x="85" y="28"/>
                  </a:cxn>
                  <a:cxn ang="0">
                    <a:pos x="72" y="26"/>
                  </a:cxn>
                  <a:cxn ang="0">
                    <a:pos x="61" y="25"/>
                  </a:cxn>
                  <a:cxn ang="0">
                    <a:pos x="48" y="23"/>
                  </a:cxn>
                  <a:cxn ang="0">
                    <a:pos x="37" y="22"/>
                  </a:cxn>
                  <a:cxn ang="0">
                    <a:pos x="24" y="21"/>
                  </a:cxn>
                  <a:cxn ang="0">
                    <a:pos x="12" y="18"/>
                  </a:cxn>
                  <a:cxn ang="0">
                    <a:pos x="0" y="17"/>
                  </a:cxn>
                  <a:cxn ang="0">
                    <a:pos x="1" y="13"/>
                  </a:cxn>
                  <a:cxn ang="0">
                    <a:pos x="2" y="8"/>
                  </a:cxn>
                  <a:cxn ang="0">
                    <a:pos x="2" y="4"/>
                  </a:cxn>
                  <a:cxn ang="0">
                    <a:pos x="3" y="0"/>
                  </a:cxn>
                  <a:cxn ang="0">
                    <a:pos x="16" y="1"/>
                  </a:cxn>
                  <a:cxn ang="0">
                    <a:pos x="27" y="3"/>
                  </a:cxn>
                  <a:cxn ang="0">
                    <a:pos x="40" y="4"/>
                  </a:cxn>
                  <a:cxn ang="0">
                    <a:pos x="52" y="6"/>
                  </a:cxn>
                  <a:cxn ang="0">
                    <a:pos x="64" y="7"/>
                  </a:cxn>
                  <a:cxn ang="0">
                    <a:pos x="76" y="9"/>
                  </a:cxn>
                  <a:cxn ang="0">
                    <a:pos x="89" y="10"/>
                  </a:cxn>
                  <a:cxn ang="0">
                    <a:pos x="101" y="12"/>
                  </a:cxn>
                  <a:cxn ang="0">
                    <a:pos x="114" y="13"/>
                  </a:cxn>
                  <a:cxn ang="0">
                    <a:pos x="126" y="15"/>
                  </a:cxn>
                  <a:cxn ang="0">
                    <a:pos x="138" y="16"/>
                  </a:cxn>
                  <a:cxn ang="0">
                    <a:pos x="151" y="18"/>
                  </a:cxn>
                  <a:cxn ang="0">
                    <a:pos x="163" y="20"/>
                  </a:cxn>
                  <a:cxn ang="0">
                    <a:pos x="176" y="21"/>
                  </a:cxn>
                  <a:cxn ang="0">
                    <a:pos x="188" y="23"/>
                  </a:cxn>
                  <a:cxn ang="0">
                    <a:pos x="201" y="24"/>
                  </a:cxn>
                </a:cxnLst>
                <a:rect l="0" t="0" r="r" b="b"/>
                <a:pathLst>
                  <a:path w="201" h="42">
                    <a:moveTo>
                      <a:pt x="201" y="24"/>
                    </a:moveTo>
                    <a:lnTo>
                      <a:pt x="200" y="28"/>
                    </a:lnTo>
                    <a:lnTo>
                      <a:pt x="199" y="32"/>
                    </a:lnTo>
                    <a:lnTo>
                      <a:pt x="197" y="37"/>
                    </a:lnTo>
                    <a:lnTo>
                      <a:pt x="196" y="42"/>
                    </a:lnTo>
                    <a:lnTo>
                      <a:pt x="183" y="40"/>
                    </a:lnTo>
                    <a:lnTo>
                      <a:pt x="171" y="38"/>
                    </a:lnTo>
                    <a:lnTo>
                      <a:pt x="159" y="37"/>
                    </a:lnTo>
                    <a:lnTo>
                      <a:pt x="146" y="35"/>
                    </a:lnTo>
                    <a:lnTo>
                      <a:pt x="134" y="34"/>
                    </a:lnTo>
                    <a:lnTo>
                      <a:pt x="121" y="32"/>
                    </a:lnTo>
                    <a:lnTo>
                      <a:pt x="109" y="31"/>
                    </a:lnTo>
                    <a:lnTo>
                      <a:pt x="97" y="29"/>
                    </a:lnTo>
                    <a:lnTo>
                      <a:pt x="85" y="28"/>
                    </a:lnTo>
                    <a:lnTo>
                      <a:pt x="72" y="26"/>
                    </a:lnTo>
                    <a:lnTo>
                      <a:pt x="61" y="25"/>
                    </a:lnTo>
                    <a:lnTo>
                      <a:pt x="48" y="23"/>
                    </a:lnTo>
                    <a:lnTo>
                      <a:pt x="37" y="22"/>
                    </a:lnTo>
                    <a:lnTo>
                      <a:pt x="24" y="21"/>
                    </a:lnTo>
                    <a:lnTo>
                      <a:pt x="12" y="18"/>
                    </a:lnTo>
                    <a:lnTo>
                      <a:pt x="0" y="17"/>
                    </a:lnTo>
                    <a:lnTo>
                      <a:pt x="1" y="13"/>
                    </a:lnTo>
                    <a:lnTo>
                      <a:pt x="2" y="8"/>
                    </a:lnTo>
                    <a:lnTo>
                      <a:pt x="2" y="4"/>
                    </a:lnTo>
                    <a:lnTo>
                      <a:pt x="3" y="0"/>
                    </a:lnTo>
                    <a:lnTo>
                      <a:pt x="16" y="1"/>
                    </a:lnTo>
                    <a:lnTo>
                      <a:pt x="27" y="3"/>
                    </a:lnTo>
                    <a:lnTo>
                      <a:pt x="40" y="4"/>
                    </a:lnTo>
                    <a:lnTo>
                      <a:pt x="52" y="6"/>
                    </a:lnTo>
                    <a:lnTo>
                      <a:pt x="64" y="7"/>
                    </a:lnTo>
                    <a:lnTo>
                      <a:pt x="76" y="9"/>
                    </a:lnTo>
                    <a:lnTo>
                      <a:pt x="89" y="10"/>
                    </a:lnTo>
                    <a:lnTo>
                      <a:pt x="101" y="12"/>
                    </a:lnTo>
                    <a:lnTo>
                      <a:pt x="114" y="13"/>
                    </a:lnTo>
                    <a:lnTo>
                      <a:pt x="126" y="15"/>
                    </a:lnTo>
                    <a:lnTo>
                      <a:pt x="138" y="16"/>
                    </a:lnTo>
                    <a:lnTo>
                      <a:pt x="151" y="18"/>
                    </a:lnTo>
                    <a:lnTo>
                      <a:pt x="163" y="20"/>
                    </a:lnTo>
                    <a:lnTo>
                      <a:pt x="176" y="21"/>
                    </a:lnTo>
                    <a:lnTo>
                      <a:pt x="188" y="23"/>
                    </a:lnTo>
                    <a:lnTo>
                      <a:pt x="201" y="24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AD68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18" name="Freeform 118"/>
              <p:cNvSpPr>
                <a:spLocks/>
              </p:cNvSpPr>
              <p:nvPr/>
            </p:nvSpPr>
            <p:spPr bwMode="auto">
              <a:xfrm>
                <a:off x="7254" y="1330"/>
                <a:ext cx="50" cy="10"/>
              </a:xfrm>
              <a:custGeom>
                <a:avLst/>
                <a:gdLst/>
                <a:ahLst/>
                <a:cxnLst>
                  <a:cxn ang="0">
                    <a:pos x="201" y="24"/>
                  </a:cxn>
                  <a:cxn ang="0">
                    <a:pos x="200" y="28"/>
                  </a:cxn>
                  <a:cxn ang="0">
                    <a:pos x="199" y="31"/>
                  </a:cxn>
                  <a:cxn ang="0">
                    <a:pos x="197" y="35"/>
                  </a:cxn>
                  <a:cxn ang="0">
                    <a:pos x="196" y="39"/>
                  </a:cxn>
                  <a:cxn ang="0">
                    <a:pos x="183" y="38"/>
                  </a:cxn>
                  <a:cxn ang="0">
                    <a:pos x="171" y="36"/>
                  </a:cxn>
                  <a:cxn ang="0">
                    <a:pos x="159" y="35"/>
                  </a:cxn>
                  <a:cxn ang="0">
                    <a:pos x="146" y="33"/>
                  </a:cxn>
                  <a:cxn ang="0">
                    <a:pos x="134" y="32"/>
                  </a:cxn>
                  <a:cxn ang="0">
                    <a:pos x="121" y="30"/>
                  </a:cxn>
                  <a:cxn ang="0">
                    <a:pos x="109" y="29"/>
                  </a:cxn>
                  <a:cxn ang="0">
                    <a:pos x="97" y="27"/>
                  </a:cxn>
                  <a:cxn ang="0">
                    <a:pos x="85" y="26"/>
                  </a:cxn>
                  <a:cxn ang="0">
                    <a:pos x="72" y="24"/>
                  </a:cxn>
                  <a:cxn ang="0">
                    <a:pos x="61" y="23"/>
                  </a:cxn>
                  <a:cxn ang="0">
                    <a:pos x="48" y="21"/>
                  </a:cxn>
                  <a:cxn ang="0">
                    <a:pos x="37" y="20"/>
                  </a:cxn>
                  <a:cxn ang="0">
                    <a:pos x="24" y="19"/>
                  </a:cxn>
                  <a:cxn ang="0">
                    <a:pos x="12" y="16"/>
                  </a:cxn>
                  <a:cxn ang="0">
                    <a:pos x="0" y="15"/>
                  </a:cxn>
                  <a:cxn ang="0">
                    <a:pos x="1" y="11"/>
                  </a:cxn>
                  <a:cxn ang="0">
                    <a:pos x="2" y="7"/>
                  </a:cxn>
                  <a:cxn ang="0">
                    <a:pos x="2" y="4"/>
                  </a:cxn>
                  <a:cxn ang="0">
                    <a:pos x="3" y="0"/>
                  </a:cxn>
                  <a:cxn ang="0">
                    <a:pos x="16" y="1"/>
                  </a:cxn>
                  <a:cxn ang="0">
                    <a:pos x="27" y="3"/>
                  </a:cxn>
                  <a:cxn ang="0">
                    <a:pos x="40" y="4"/>
                  </a:cxn>
                  <a:cxn ang="0">
                    <a:pos x="52" y="6"/>
                  </a:cxn>
                  <a:cxn ang="0">
                    <a:pos x="64" y="7"/>
                  </a:cxn>
                  <a:cxn ang="0">
                    <a:pos x="76" y="9"/>
                  </a:cxn>
                  <a:cxn ang="0">
                    <a:pos x="89" y="10"/>
                  </a:cxn>
                  <a:cxn ang="0">
                    <a:pos x="101" y="12"/>
                  </a:cxn>
                  <a:cxn ang="0">
                    <a:pos x="114" y="13"/>
                  </a:cxn>
                  <a:cxn ang="0">
                    <a:pos x="126" y="15"/>
                  </a:cxn>
                  <a:cxn ang="0">
                    <a:pos x="138" y="16"/>
                  </a:cxn>
                  <a:cxn ang="0">
                    <a:pos x="151" y="19"/>
                  </a:cxn>
                  <a:cxn ang="0">
                    <a:pos x="163" y="20"/>
                  </a:cxn>
                  <a:cxn ang="0">
                    <a:pos x="176" y="21"/>
                  </a:cxn>
                  <a:cxn ang="0">
                    <a:pos x="188" y="23"/>
                  </a:cxn>
                  <a:cxn ang="0">
                    <a:pos x="201" y="24"/>
                  </a:cxn>
                </a:cxnLst>
                <a:rect l="0" t="0" r="r" b="b"/>
                <a:pathLst>
                  <a:path w="201" h="39">
                    <a:moveTo>
                      <a:pt x="201" y="24"/>
                    </a:moveTo>
                    <a:lnTo>
                      <a:pt x="200" y="28"/>
                    </a:lnTo>
                    <a:lnTo>
                      <a:pt x="199" y="31"/>
                    </a:lnTo>
                    <a:lnTo>
                      <a:pt x="197" y="35"/>
                    </a:lnTo>
                    <a:lnTo>
                      <a:pt x="196" y="39"/>
                    </a:lnTo>
                    <a:lnTo>
                      <a:pt x="183" y="38"/>
                    </a:lnTo>
                    <a:lnTo>
                      <a:pt x="171" y="36"/>
                    </a:lnTo>
                    <a:lnTo>
                      <a:pt x="159" y="35"/>
                    </a:lnTo>
                    <a:lnTo>
                      <a:pt x="146" y="33"/>
                    </a:lnTo>
                    <a:lnTo>
                      <a:pt x="134" y="32"/>
                    </a:lnTo>
                    <a:lnTo>
                      <a:pt x="121" y="30"/>
                    </a:lnTo>
                    <a:lnTo>
                      <a:pt x="109" y="29"/>
                    </a:lnTo>
                    <a:lnTo>
                      <a:pt x="97" y="27"/>
                    </a:lnTo>
                    <a:lnTo>
                      <a:pt x="85" y="26"/>
                    </a:lnTo>
                    <a:lnTo>
                      <a:pt x="72" y="24"/>
                    </a:lnTo>
                    <a:lnTo>
                      <a:pt x="61" y="23"/>
                    </a:lnTo>
                    <a:lnTo>
                      <a:pt x="48" y="21"/>
                    </a:lnTo>
                    <a:lnTo>
                      <a:pt x="37" y="20"/>
                    </a:lnTo>
                    <a:lnTo>
                      <a:pt x="24" y="19"/>
                    </a:lnTo>
                    <a:lnTo>
                      <a:pt x="12" y="16"/>
                    </a:lnTo>
                    <a:lnTo>
                      <a:pt x="0" y="15"/>
                    </a:lnTo>
                    <a:lnTo>
                      <a:pt x="1" y="11"/>
                    </a:lnTo>
                    <a:lnTo>
                      <a:pt x="2" y="7"/>
                    </a:lnTo>
                    <a:lnTo>
                      <a:pt x="2" y="4"/>
                    </a:lnTo>
                    <a:lnTo>
                      <a:pt x="3" y="0"/>
                    </a:lnTo>
                    <a:lnTo>
                      <a:pt x="16" y="1"/>
                    </a:lnTo>
                    <a:lnTo>
                      <a:pt x="27" y="3"/>
                    </a:lnTo>
                    <a:lnTo>
                      <a:pt x="40" y="4"/>
                    </a:lnTo>
                    <a:lnTo>
                      <a:pt x="52" y="6"/>
                    </a:lnTo>
                    <a:lnTo>
                      <a:pt x="64" y="7"/>
                    </a:lnTo>
                    <a:lnTo>
                      <a:pt x="76" y="9"/>
                    </a:lnTo>
                    <a:lnTo>
                      <a:pt x="89" y="10"/>
                    </a:lnTo>
                    <a:lnTo>
                      <a:pt x="101" y="12"/>
                    </a:lnTo>
                    <a:lnTo>
                      <a:pt x="114" y="13"/>
                    </a:lnTo>
                    <a:lnTo>
                      <a:pt x="126" y="15"/>
                    </a:lnTo>
                    <a:lnTo>
                      <a:pt x="138" y="16"/>
                    </a:lnTo>
                    <a:lnTo>
                      <a:pt x="151" y="19"/>
                    </a:lnTo>
                    <a:lnTo>
                      <a:pt x="163" y="20"/>
                    </a:lnTo>
                    <a:lnTo>
                      <a:pt x="176" y="21"/>
                    </a:lnTo>
                    <a:lnTo>
                      <a:pt x="188" y="23"/>
                    </a:lnTo>
                    <a:lnTo>
                      <a:pt x="201" y="24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B570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19" name="Freeform 119"/>
              <p:cNvSpPr>
                <a:spLocks/>
              </p:cNvSpPr>
              <p:nvPr/>
            </p:nvSpPr>
            <p:spPr bwMode="auto">
              <a:xfrm>
                <a:off x="7254" y="1331"/>
                <a:ext cx="50" cy="9"/>
              </a:xfrm>
              <a:custGeom>
                <a:avLst/>
                <a:gdLst/>
                <a:ahLst/>
                <a:cxnLst>
                  <a:cxn ang="0">
                    <a:pos x="200" y="23"/>
                  </a:cxn>
                  <a:cxn ang="0">
                    <a:pos x="199" y="26"/>
                  </a:cxn>
                  <a:cxn ang="0">
                    <a:pos x="198" y="29"/>
                  </a:cxn>
                  <a:cxn ang="0">
                    <a:pos x="197" y="33"/>
                  </a:cxn>
                  <a:cxn ang="0">
                    <a:pos x="196" y="36"/>
                  </a:cxn>
                  <a:cxn ang="0">
                    <a:pos x="183" y="35"/>
                  </a:cxn>
                  <a:cxn ang="0">
                    <a:pos x="171" y="33"/>
                  </a:cxn>
                  <a:cxn ang="0">
                    <a:pos x="159" y="32"/>
                  </a:cxn>
                  <a:cxn ang="0">
                    <a:pos x="146" y="30"/>
                  </a:cxn>
                  <a:cxn ang="0">
                    <a:pos x="134" y="29"/>
                  </a:cxn>
                  <a:cxn ang="0">
                    <a:pos x="121" y="27"/>
                  </a:cxn>
                  <a:cxn ang="0">
                    <a:pos x="109" y="26"/>
                  </a:cxn>
                  <a:cxn ang="0">
                    <a:pos x="97" y="24"/>
                  </a:cxn>
                  <a:cxn ang="0">
                    <a:pos x="85" y="23"/>
                  </a:cxn>
                  <a:cxn ang="0">
                    <a:pos x="72" y="22"/>
                  </a:cxn>
                  <a:cxn ang="0">
                    <a:pos x="61" y="20"/>
                  </a:cxn>
                  <a:cxn ang="0">
                    <a:pos x="48" y="19"/>
                  </a:cxn>
                  <a:cxn ang="0">
                    <a:pos x="37" y="17"/>
                  </a:cxn>
                  <a:cxn ang="0">
                    <a:pos x="24" y="15"/>
                  </a:cxn>
                  <a:cxn ang="0">
                    <a:pos x="12" y="13"/>
                  </a:cxn>
                  <a:cxn ang="0">
                    <a:pos x="0" y="12"/>
                  </a:cxn>
                  <a:cxn ang="0">
                    <a:pos x="1" y="9"/>
                  </a:cxn>
                  <a:cxn ang="0">
                    <a:pos x="2" y="6"/>
                  </a:cxn>
                  <a:cxn ang="0">
                    <a:pos x="2" y="3"/>
                  </a:cxn>
                  <a:cxn ang="0">
                    <a:pos x="3" y="0"/>
                  </a:cxn>
                  <a:cxn ang="0">
                    <a:pos x="15" y="1"/>
                  </a:cxn>
                  <a:cxn ang="0">
                    <a:pos x="27" y="3"/>
                  </a:cxn>
                  <a:cxn ang="0">
                    <a:pos x="40" y="4"/>
                  </a:cxn>
                  <a:cxn ang="0">
                    <a:pos x="51" y="5"/>
                  </a:cxn>
                  <a:cxn ang="0">
                    <a:pos x="64" y="7"/>
                  </a:cxn>
                  <a:cxn ang="0">
                    <a:pos x="76" y="8"/>
                  </a:cxn>
                  <a:cxn ang="0">
                    <a:pos x="88" y="10"/>
                  </a:cxn>
                  <a:cxn ang="0">
                    <a:pos x="100" y="11"/>
                  </a:cxn>
                  <a:cxn ang="0">
                    <a:pos x="113" y="12"/>
                  </a:cxn>
                  <a:cxn ang="0">
                    <a:pos x="126" y="14"/>
                  </a:cxn>
                  <a:cxn ang="0">
                    <a:pos x="138" y="15"/>
                  </a:cxn>
                  <a:cxn ang="0">
                    <a:pos x="151" y="18"/>
                  </a:cxn>
                  <a:cxn ang="0">
                    <a:pos x="162" y="19"/>
                  </a:cxn>
                  <a:cxn ang="0">
                    <a:pos x="175" y="20"/>
                  </a:cxn>
                  <a:cxn ang="0">
                    <a:pos x="187" y="22"/>
                  </a:cxn>
                  <a:cxn ang="0">
                    <a:pos x="200" y="23"/>
                  </a:cxn>
                </a:cxnLst>
                <a:rect l="0" t="0" r="r" b="b"/>
                <a:pathLst>
                  <a:path w="200" h="36">
                    <a:moveTo>
                      <a:pt x="200" y="23"/>
                    </a:moveTo>
                    <a:lnTo>
                      <a:pt x="199" y="26"/>
                    </a:lnTo>
                    <a:lnTo>
                      <a:pt x="198" y="29"/>
                    </a:lnTo>
                    <a:lnTo>
                      <a:pt x="197" y="33"/>
                    </a:lnTo>
                    <a:lnTo>
                      <a:pt x="196" y="36"/>
                    </a:lnTo>
                    <a:lnTo>
                      <a:pt x="183" y="35"/>
                    </a:lnTo>
                    <a:lnTo>
                      <a:pt x="171" y="33"/>
                    </a:lnTo>
                    <a:lnTo>
                      <a:pt x="159" y="32"/>
                    </a:lnTo>
                    <a:lnTo>
                      <a:pt x="146" y="30"/>
                    </a:lnTo>
                    <a:lnTo>
                      <a:pt x="134" y="29"/>
                    </a:lnTo>
                    <a:lnTo>
                      <a:pt x="121" y="27"/>
                    </a:lnTo>
                    <a:lnTo>
                      <a:pt x="109" y="26"/>
                    </a:lnTo>
                    <a:lnTo>
                      <a:pt x="97" y="24"/>
                    </a:lnTo>
                    <a:lnTo>
                      <a:pt x="85" y="23"/>
                    </a:lnTo>
                    <a:lnTo>
                      <a:pt x="72" y="22"/>
                    </a:lnTo>
                    <a:lnTo>
                      <a:pt x="61" y="20"/>
                    </a:lnTo>
                    <a:lnTo>
                      <a:pt x="48" y="19"/>
                    </a:lnTo>
                    <a:lnTo>
                      <a:pt x="37" y="17"/>
                    </a:lnTo>
                    <a:lnTo>
                      <a:pt x="24" y="15"/>
                    </a:lnTo>
                    <a:lnTo>
                      <a:pt x="12" y="13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2" y="6"/>
                    </a:lnTo>
                    <a:lnTo>
                      <a:pt x="2" y="3"/>
                    </a:lnTo>
                    <a:lnTo>
                      <a:pt x="3" y="0"/>
                    </a:lnTo>
                    <a:lnTo>
                      <a:pt x="15" y="1"/>
                    </a:lnTo>
                    <a:lnTo>
                      <a:pt x="27" y="3"/>
                    </a:lnTo>
                    <a:lnTo>
                      <a:pt x="40" y="4"/>
                    </a:lnTo>
                    <a:lnTo>
                      <a:pt x="51" y="5"/>
                    </a:lnTo>
                    <a:lnTo>
                      <a:pt x="64" y="7"/>
                    </a:lnTo>
                    <a:lnTo>
                      <a:pt x="76" y="8"/>
                    </a:lnTo>
                    <a:lnTo>
                      <a:pt x="88" y="10"/>
                    </a:lnTo>
                    <a:lnTo>
                      <a:pt x="100" y="11"/>
                    </a:lnTo>
                    <a:lnTo>
                      <a:pt x="113" y="12"/>
                    </a:lnTo>
                    <a:lnTo>
                      <a:pt x="126" y="14"/>
                    </a:lnTo>
                    <a:lnTo>
                      <a:pt x="138" y="15"/>
                    </a:lnTo>
                    <a:lnTo>
                      <a:pt x="151" y="18"/>
                    </a:lnTo>
                    <a:lnTo>
                      <a:pt x="162" y="19"/>
                    </a:lnTo>
                    <a:lnTo>
                      <a:pt x="175" y="20"/>
                    </a:lnTo>
                    <a:lnTo>
                      <a:pt x="187" y="22"/>
                    </a:lnTo>
                    <a:lnTo>
                      <a:pt x="200" y="23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BC77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20" name="Freeform 120"/>
              <p:cNvSpPr>
                <a:spLocks/>
              </p:cNvSpPr>
              <p:nvPr/>
            </p:nvSpPr>
            <p:spPr bwMode="auto">
              <a:xfrm>
                <a:off x="7254" y="1331"/>
                <a:ext cx="50" cy="9"/>
              </a:xfrm>
              <a:custGeom>
                <a:avLst/>
                <a:gdLst/>
                <a:ahLst/>
                <a:cxnLst>
                  <a:cxn ang="0">
                    <a:pos x="200" y="23"/>
                  </a:cxn>
                  <a:cxn ang="0">
                    <a:pos x="199" y="26"/>
                  </a:cxn>
                  <a:cxn ang="0">
                    <a:pos x="198" y="28"/>
                  </a:cxn>
                  <a:cxn ang="0">
                    <a:pos x="197" y="31"/>
                  </a:cxn>
                  <a:cxn ang="0">
                    <a:pos x="196" y="34"/>
                  </a:cxn>
                  <a:cxn ang="0">
                    <a:pos x="183" y="33"/>
                  </a:cxn>
                  <a:cxn ang="0">
                    <a:pos x="171" y="31"/>
                  </a:cxn>
                  <a:cxn ang="0">
                    <a:pos x="159" y="30"/>
                  </a:cxn>
                  <a:cxn ang="0">
                    <a:pos x="146" y="28"/>
                  </a:cxn>
                  <a:cxn ang="0">
                    <a:pos x="134" y="27"/>
                  </a:cxn>
                  <a:cxn ang="0">
                    <a:pos x="121" y="25"/>
                  </a:cxn>
                  <a:cxn ang="0">
                    <a:pos x="109" y="24"/>
                  </a:cxn>
                  <a:cxn ang="0">
                    <a:pos x="97" y="22"/>
                  </a:cxn>
                  <a:cxn ang="0">
                    <a:pos x="85" y="21"/>
                  </a:cxn>
                  <a:cxn ang="0">
                    <a:pos x="72" y="20"/>
                  </a:cxn>
                  <a:cxn ang="0">
                    <a:pos x="61" y="18"/>
                  </a:cxn>
                  <a:cxn ang="0">
                    <a:pos x="48" y="17"/>
                  </a:cxn>
                  <a:cxn ang="0">
                    <a:pos x="37" y="14"/>
                  </a:cxn>
                  <a:cxn ang="0">
                    <a:pos x="24" y="13"/>
                  </a:cxn>
                  <a:cxn ang="0">
                    <a:pos x="12" y="11"/>
                  </a:cxn>
                  <a:cxn ang="0">
                    <a:pos x="0" y="10"/>
                  </a:cxn>
                  <a:cxn ang="0">
                    <a:pos x="1" y="8"/>
                  </a:cxn>
                  <a:cxn ang="0">
                    <a:pos x="2" y="5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5" y="1"/>
                  </a:cxn>
                  <a:cxn ang="0">
                    <a:pos x="27" y="3"/>
                  </a:cxn>
                  <a:cxn ang="0">
                    <a:pos x="40" y="4"/>
                  </a:cxn>
                  <a:cxn ang="0">
                    <a:pos x="51" y="5"/>
                  </a:cxn>
                  <a:cxn ang="0">
                    <a:pos x="64" y="7"/>
                  </a:cxn>
                  <a:cxn ang="0">
                    <a:pos x="76" y="8"/>
                  </a:cxn>
                  <a:cxn ang="0">
                    <a:pos x="88" y="10"/>
                  </a:cxn>
                  <a:cxn ang="0">
                    <a:pos x="100" y="11"/>
                  </a:cxn>
                  <a:cxn ang="0">
                    <a:pos x="113" y="12"/>
                  </a:cxn>
                  <a:cxn ang="0">
                    <a:pos x="126" y="14"/>
                  </a:cxn>
                  <a:cxn ang="0">
                    <a:pos x="138" y="16"/>
                  </a:cxn>
                  <a:cxn ang="0">
                    <a:pos x="151" y="18"/>
                  </a:cxn>
                  <a:cxn ang="0">
                    <a:pos x="162" y="19"/>
                  </a:cxn>
                  <a:cxn ang="0">
                    <a:pos x="175" y="20"/>
                  </a:cxn>
                  <a:cxn ang="0">
                    <a:pos x="187" y="22"/>
                  </a:cxn>
                  <a:cxn ang="0">
                    <a:pos x="200" y="23"/>
                  </a:cxn>
                </a:cxnLst>
                <a:rect l="0" t="0" r="r" b="b"/>
                <a:pathLst>
                  <a:path w="200" h="34">
                    <a:moveTo>
                      <a:pt x="200" y="23"/>
                    </a:moveTo>
                    <a:lnTo>
                      <a:pt x="199" y="26"/>
                    </a:lnTo>
                    <a:lnTo>
                      <a:pt x="198" y="28"/>
                    </a:lnTo>
                    <a:lnTo>
                      <a:pt x="197" y="31"/>
                    </a:lnTo>
                    <a:lnTo>
                      <a:pt x="196" y="34"/>
                    </a:lnTo>
                    <a:lnTo>
                      <a:pt x="183" y="33"/>
                    </a:lnTo>
                    <a:lnTo>
                      <a:pt x="171" y="31"/>
                    </a:lnTo>
                    <a:lnTo>
                      <a:pt x="159" y="30"/>
                    </a:lnTo>
                    <a:lnTo>
                      <a:pt x="146" y="28"/>
                    </a:lnTo>
                    <a:lnTo>
                      <a:pt x="134" y="27"/>
                    </a:lnTo>
                    <a:lnTo>
                      <a:pt x="121" y="25"/>
                    </a:lnTo>
                    <a:lnTo>
                      <a:pt x="109" y="24"/>
                    </a:lnTo>
                    <a:lnTo>
                      <a:pt x="97" y="22"/>
                    </a:lnTo>
                    <a:lnTo>
                      <a:pt x="85" y="21"/>
                    </a:lnTo>
                    <a:lnTo>
                      <a:pt x="72" y="20"/>
                    </a:lnTo>
                    <a:lnTo>
                      <a:pt x="61" y="18"/>
                    </a:lnTo>
                    <a:lnTo>
                      <a:pt x="48" y="17"/>
                    </a:lnTo>
                    <a:lnTo>
                      <a:pt x="37" y="14"/>
                    </a:lnTo>
                    <a:lnTo>
                      <a:pt x="24" y="13"/>
                    </a:lnTo>
                    <a:lnTo>
                      <a:pt x="12" y="11"/>
                    </a:lnTo>
                    <a:lnTo>
                      <a:pt x="0" y="10"/>
                    </a:lnTo>
                    <a:lnTo>
                      <a:pt x="1" y="8"/>
                    </a:lnTo>
                    <a:lnTo>
                      <a:pt x="2" y="5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5" y="1"/>
                    </a:lnTo>
                    <a:lnTo>
                      <a:pt x="27" y="3"/>
                    </a:lnTo>
                    <a:lnTo>
                      <a:pt x="40" y="4"/>
                    </a:lnTo>
                    <a:lnTo>
                      <a:pt x="51" y="5"/>
                    </a:lnTo>
                    <a:lnTo>
                      <a:pt x="64" y="7"/>
                    </a:lnTo>
                    <a:lnTo>
                      <a:pt x="76" y="8"/>
                    </a:lnTo>
                    <a:lnTo>
                      <a:pt x="88" y="10"/>
                    </a:lnTo>
                    <a:lnTo>
                      <a:pt x="100" y="11"/>
                    </a:lnTo>
                    <a:lnTo>
                      <a:pt x="113" y="12"/>
                    </a:lnTo>
                    <a:lnTo>
                      <a:pt x="126" y="14"/>
                    </a:lnTo>
                    <a:lnTo>
                      <a:pt x="138" y="16"/>
                    </a:lnTo>
                    <a:lnTo>
                      <a:pt x="151" y="18"/>
                    </a:lnTo>
                    <a:lnTo>
                      <a:pt x="162" y="19"/>
                    </a:lnTo>
                    <a:lnTo>
                      <a:pt x="175" y="20"/>
                    </a:lnTo>
                    <a:lnTo>
                      <a:pt x="187" y="22"/>
                    </a:lnTo>
                    <a:lnTo>
                      <a:pt x="200" y="23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482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21" name="Freeform 121"/>
              <p:cNvSpPr>
                <a:spLocks/>
              </p:cNvSpPr>
              <p:nvPr/>
            </p:nvSpPr>
            <p:spPr bwMode="auto">
              <a:xfrm>
                <a:off x="7254" y="1331"/>
                <a:ext cx="50" cy="8"/>
              </a:xfrm>
              <a:custGeom>
                <a:avLst/>
                <a:gdLst/>
                <a:ahLst/>
                <a:cxnLst>
                  <a:cxn ang="0">
                    <a:pos x="200" y="23"/>
                  </a:cxn>
                  <a:cxn ang="0">
                    <a:pos x="199" y="25"/>
                  </a:cxn>
                  <a:cxn ang="0">
                    <a:pos x="198" y="27"/>
                  </a:cxn>
                  <a:cxn ang="0">
                    <a:pos x="197" y="30"/>
                  </a:cxn>
                  <a:cxn ang="0">
                    <a:pos x="196" y="32"/>
                  </a:cxn>
                  <a:cxn ang="0">
                    <a:pos x="183" y="31"/>
                  </a:cxn>
                  <a:cxn ang="0">
                    <a:pos x="171" y="29"/>
                  </a:cxn>
                  <a:cxn ang="0">
                    <a:pos x="159" y="28"/>
                  </a:cxn>
                  <a:cxn ang="0">
                    <a:pos x="146" y="27"/>
                  </a:cxn>
                  <a:cxn ang="0">
                    <a:pos x="134" y="25"/>
                  </a:cxn>
                  <a:cxn ang="0">
                    <a:pos x="121" y="24"/>
                  </a:cxn>
                  <a:cxn ang="0">
                    <a:pos x="109" y="22"/>
                  </a:cxn>
                  <a:cxn ang="0">
                    <a:pos x="97" y="21"/>
                  </a:cxn>
                  <a:cxn ang="0">
                    <a:pos x="85" y="19"/>
                  </a:cxn>
                  <a:cxn ang="0">
                    <a:pos x="72" y="18"/>
                  </a:cxn>
                  <a:cxn ang="0">
                    <a:pos x="61" y="16"/>
                  </a:cxn>
                  <a:cxn ang="0">
                    <a:pos x="48" y="15"/>
                  </a:cxn>
                  <a:cxn ang="0">
                    <a:pos x="37" y="12"/>
                  </a:cxn>
                  <a:cxn ang="0">
                    <a:pos x="24" y="11"/>
                  </a:cxn>
                  <a:cxn ang="0">
                    <a:pos x="12" y="9"/>
                  </a:cxn>
                  <a:cxn ang="0">
                    <a:pos x="0" y="8"/>
                  </a:cxn>
                  <a:cxn ang="0">
                    <a:pos x="1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5" y="1"/>
                  </a:cxn>
                  <a:cxn ang="0">
                    <a:pos x="27" y="3"/>
                  </a:cxn>
                  <a:cxn ang="0">
                    <a:pos x="40" y="4"/>
                  </a:cxn>
                  <a:cxn ang="0">
                    <a:pos x="51" y="5"/>
                  </a:cxn>
                  <a:cxn ang="0">
                    <a:pos x="64" y="7"/>
                  </a:cxn>
                  <a:cxn ang="0">
                    <a:pos x="76" y="8"/>
                  </a:cxn>
                  <a:cxn ang="0">
                    <a:pos x="88" y="10"/>
                  </a:cxn>
                  <a:cxn ang="0">
                    <a:pos x="100" y="11"/>
                  </a:cxn>
                  <a:cxn ang="0">
                    <a:pos x="113" y="12"/>
                  </a:cxn>
                  <a:cxn ang="0">
                    <a:pos x="126" y="15"/>
                  </a:cxn>
                  <a:cxn ang="0">
                    <a:pos x="138" y="16"/>
                  </a:cxn>
                  <a:cxn ang="0">
                    <a:pos x="151" y="18"/>
                  </a:cxn>
                  <a:cxn ang="0">
                    <a:pos x="162" y="19"/>
                  </a:cxn>
                  <a:cxn ang="0">
                    <a:pos x="175" y="20"/>
                  </a:cxn>
                  <a:cxn ang="0">
                    <a:pos x="187" y="22"/>
                  </a:cxn>
                  <a:cxn ang="0">
                    <a:pos x="200" y="23"/>
                  </a:cxn>
                </a:cxnLst>
                <a:rect l="0" t="0" r="r" b="b"/>
                <a:pathLst>
                  <a:path w="200" h="32">
                    <a:moveTo>
                      <a:pt x="200" y="23"/>
                    </a:moveTo>
                    <a:lnTo>
                      <a:pt x="199" y="25"/>
                    </a:lnTo>
                    <a:lnTo>
                      <a:pt x="198" y="27"/>
                    </a:lnTo>
                    <a:lnTo>
                      <a:pt x="197" y="30"/>
                    </a:lnTo>
                    <a:lnTo>
                      <a:pt x="196" y="32"/>
                    </a:lnTo>
                    <a:lnTo>
                      <a:pt x="183" y="31"/>
                    </a:lnTo>
                    <a:lnTo>
                      <a:pt x="171" y="29"/>
                    </a:lnTo>
                    <a:lnTo>
                      <a:pt x="159" y="28"/>
                    </a:lnTo>
                    <a:lnTo>
                      <a:pt x="146" y="27"/>
                    </a:lnTo>
                    <a:lnTo>
                      <a:pt x="134" y="25"/>
                    </a:lnTo>
                    <a:lnTo>
                      <a:pt x="121" y="24"/>
                    </a:lnTo>
                    <a:lnTo>
                      <a:pt x="109" y="22"/>
                    </a:lnTo>
                    <a:lnTo>
                      <a:pt x="97" y="21"/>
                    </a:lnTo>
                    <a:lnTo>
                      <a:pt x="85" y="19"/>
                    </a:lnTo>
                    <a:lnTo>
                      <a:pt x="72" y="18"/>
                    </a:lnTo>
                    <a:lnTo>
                      <a:pt x="61" y="16"/>
                    </a:lnTo>
                    <a:lnTo>
                      <a:pt x="48" y="15"/>
                    </a:lnTo>
                    <a:lnTo>
                      <a:pt x="37" y="12"/>
                    </a:lnTo>
                    <a:lnTo>
                      <a:pt x="24" y="11"/>
                    </a:lnTo>
                    <a:lnTo>
                      <a:pt x="12" y="9"/>
                    </a:lnTo>
                    <a:lnTo>
                      <a:pt x="0" y="8"/>
                    </a:lnTo>
                    <a:lnTo>
                      <a:pt x="1" y="6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5" y="1"/>
                    </a:lnTo>
                    <a:lnTo>
                      <a:pt x="27" y="3"/>
                    </a:lnTo>
                    <a:lnTo>
                      <a:pt x="40" y="4"/>
                    </a:lnTo>
                    <a:lnTo>
                      <a:pt x="51" y="5"/>
                    </a:lnTo>
                    <a:lnTo>
                      <a:pt x="64" y="7"/>
                    </a:lnTo>
                    <a:lnTo>
                      <a:pt x="76" y="8"/>
                    </a:lnTo>
                    <a:lnTo>
                      <a:pt x="88" y="10"/>
                    </a:lnTo>
                    <a:lnTo>
                      <a:pt x="100" y="11"/>
                    </a:lnTo>
                    <a:lnTo>
                      <a:pt x="113" y="12"/>
                    </a:lnTo>
                    <a:lnTo>
                      <a:pt x="126" y="15"/>
                    </a:lnTo>
                    <a:lnTo>
                      <a:pt x="138" y="16"/>
                    </a:lnTo>
                    <a:lnTo>
                      <a:pt x="151" y="18"/>
                    </a:lnTo>
                    <a:lnTo>
                      <a:pt x="162" y="19"/>
                    </a:lnTo>
                    <a:lnTo>
                      <a:pt x="175" y="20"/>
                    </a:lnTo>
                    <a:lnTo>
                      <a:pt x="187" y="22"/>
                    </a:lnTo>
                    <a:lnTo>
                      <a:pt x="200" y="23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987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22" name="Freeform 122"/>
              <p:cNvSpPr>
                <a:spLocks/>
              </p:cNvSpPr>
              <p:nvPr/>
            </p:nvSpPr>
            <p:spPr bwMode="auto">
              <a:xfrm>
                <a:off x="7254" y="1331"/>
                <a:ext cx="50" cy="8"/>
              </a:xfrm>
              <a:custGeom>
                <a:avLst/>
                <a:gdLst/>
                <a:ahLst/>
                <a:cxnLst>
                  <a:cxn ang="0">
                    <a:pos x="200" y="23"/>
                  </a:cxn>
                  <a:cxn ang="0">
                    <a:pos x="196" y="30"/>
                  </a:cxn>
                  <a:cxn ang="0">
                    <a:pos x="0" y="7"/>
                  </a:cxn>
                  <a:cxn ang="0">
                    <a:pos x="3" y="0"/>
                  </a:cxn>
                  <a:cxn ang="0">
                    <a:pos x="200" y="23"/>
                  </a:cxn>
                </a:cxnLst>
                <a:rect l="0" t="0" r="r" b="b"/>
                <a:pathLst>
                  <a:path w="200" h="30">
                    <a:moveTo>
                      <a:pt x="200" y="23"/>
                    </a:moveTo>
                    <a:lnTo>
                      <a:pt x="196" y="30"/>
                    </a:lnTo>
                    <a:lnTo>
                      <a:pt x="0" y="7"/>
                    </a:lnTo>
                    <a:lnTo>
                      <a:pt x="3" y="0"/>
                    </a:lnTo>
                    <a:lnTo>
                      <a:pt x="200" y="23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D18E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23" name="Freeform 123"/>
              <p:cNvSpPr>
                <a:spLocks/>
              </p:cNvSpPr>
              <p:nvPr/>
            </p:nvSpPr>
            <p:spPr bwMode="auto">
              <a:xfrm>
                <a:off x="7002" y="1293"/>
                <a:ext cx="42" cy="12"/>
              </a:xfrm>
              <a:custGeom>
                <a:avLst/>
                <a:gdLst/>
                <a:ahLst/>
                <a:cxnLst>
                  <a:cxn ang="0">
                    <a:pos x="169" y="22"/>
                  </a:cxn>
                  <a:cxn ang="0">
                    <a:pos x="162" y="45"/>
                  </a:cxn>
                  <a:cxn ang="0">
                    <a:pos x="0" y="21"/>
                  </a:cxn>
                  <a:cxn ang="0">
                    <a:pos x="3" y="0"/>
                  </a:cxn>
                  <a:cxn ang="0">
                    <a:pos x="169" y="22"/>
                  </a:cxn>
                </a:cxnLst>
                <a:rect l="0" t="0" r="r" b="b"/>
                <a:pathLst>
                  <a:path w="169" h="45">
                    <a:moveTo>
                      <a:pt x="169" y="22"/>
                    </a:moveTo>
                    <a:lnTo>
                      <a:pt x="162" y="45"/>
                    </a:lnTo>
                    <a:lnTo>
                      <a:pt x="0" y="21"/>
                    </a:lnTo>
                    <a:lnTo>
                      <a:pt x="3" y="0"/>
                    </a:lnTo>
                    <a:lnTo>
                      <a:pt x="169" y="22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24" name="Freeform 124"/>
              <p:cNvSpPr>
                <a:spLocks/>
              </p:cNvSpPr>
              <p:nvPr/>
            </p:nvSpPr>
            <p:spPr bwMode="auto">
              <a:xfrm>
                <a:off x="7002" y="1294"/>
                <a:ext cx="42" cy="10"/>
              </a:xfrm>
              <a:custGeom>
                <a:avLst/>
                <a:gdLst/>
                <a:ahLst/>
                <a:cxnLst>
                  <a:cxn ang="0">
                    <a:pos x="168" y="22"/>
                  </a:cxn>
                  <a:cxn ang="0">
                    <a:pos x="166" y="27"/>
                  </a:cxn>
                  <a:cxn ang="0">
                    <a:pos x="165" y="33"/>
                  </a:cxn>
                  <a:cxn ang="0">
                    <a:pos x="164" y="38"/>
                  </a:cxn>
                  <a:cxn ang="0">
                    <a:pos x="163" y="43"/>
                  </a:cxn>
                  <a:cxn ang="0">
                    <a:pos x="143" y="40"/>
                  </a:cxn>
                  <a:cxn ang="0">
                    <a:pos x="123" y="38"/>
                  </a:cxn>
                  <a:cxn ang="0">
                    <a:pos x="103" y="35"/>
                  </a:cxn>
                  <a:cxn ang="0">
                    <a:pos x="82" y="32"/>
                  </a:cxn>
                  <a:cxn ang="0">
                    <a:pos x="62" y="28"/>
                  </a:cxn>
                  <a:cxn ang="0">
                    <a:pos x="41" y="25"/>
                  </a:cxn>
                  <a:cxn ang="0">
                    <a:pos x="21" y="23"/>
                  </a:cxn>
                  <a:cxn ang="0">
                    <a:pos x="0" y="20"/>
                  </a:cxn>
                  <a:cxn ang="0">
                    <a:pos x="1" y="15"/>
                  </a:cxn>
                  <a:cxn ang="0">
                    <a:pos x="2" y="10"/>
                  </a:cxn>
                  <a:cxn ang="0">
                    <a:pos x="2" y="5"/>
                  </a:cxn>
                  <a:cxn ang="0">
                    <a:pos x="3" y="0"/>
                  </a:cxn>
                  <a:cxn ang="0">
                    <a:pos x="24" y="3"/>
                  </a:cxn>
                  <a:cxn ang="0">
                    <a:pos x="45" y="5"/>
                  </a:cxn>
                  <a:cxn ang="0">
                    <a:pos x="65" y="8"/>
                  </a:cxn>
                  <a:cxn ang="0">
                    <a:pos x="86" y="11"/>
                  </a:cxn>
                  <a:cxn ang="0">
                    <a:pos x="106" y="14"/>
                  </a:cxn>
                  <a:cxn ang="0">
                    <a:pos x="127" y="17"/>
                  </a:cxn>
                  <a:cxn ang="0">
                    <a:pos x="147" y="19"/>
                  </a:cxn>
                  <a:cxn ang="0">
                    <a:pos x="168" y="22"/>
                  </a:cxn>
                </a:cxnLst>
                <a:rect l="0" t="0" r="r" b="b"/>
                <a:pathLst>
                  <a:path w="168" h="43">
                    <a:moveTo>
                      <a:pt x="168" y="22"/>
                    </a:moveTo>
                    <a:lnTo>
                      <a:pt x="166" y="27"/>
                    </a:lnTo>
                    <a:lnTo>
                      <a:pt x="165" y="33"/>
                    </a:lnTo>
                    <a:lnTo>
                      <a:pt x="164" y="38"/>
                    </a:lnTo>
                    <a:lnTo>
                      <a:pt x="163" y="43"/>
                    </a:lnTo>
                    <a:lnTo>
                      <a:pt x="143" y="40"/>
                    </a:lnTo>
                    <a:lnTo>
                      <a:pt x="123" y="38"/>
                    </a:lnTo>
                    <a:lnTo>
                      <a:pt x="103" y="35"/>
                    </a:lnTo>
                    <a:lnTo>
                      <a:pt x="82" y="32"/>
                    </a:lnTo>
                    <a:lnTo>
                      <a:pt x="62" y="28"/>
                    </a:lnTo>
                    <a:lnTo>
                      <a:pt x="41" y="25"/>
                    </a:lnTo>
                    <a:lnTo>
                      <a:pt x="21" y="23"/>
                    </a:lnTo>
                    <a:lnTo>
                      <a:pt x="0" y="20"/>
                    </a:lnTo>
                    <a:lnTo>
                      <a:pt x="1" y="15"/>
                    </a:lnTo>
                    <a:lnTo>
                      <a:pt x="2" y="10"/>
                    </a:lnTo>
                    <a:lnTo>
                      <a:pt x="2" y="5"/>
                    </a:lnTo>
                    <a:lnTo>
                      <a:pt x="3" y="0"/>
                    </a:lnTo>
                    <a:lnTo>
                      <a:pt x="24" y="3"/>
                    </a:lnTo>
                    <a:lnTo>
                      <a:pt x="45" y="5"/>
                    </a:lnTo>
                    <a:lnTo>
                      <a:pt x="65" y="8"/>
                    </a:lnTo>
                    <a:lnTo>
                      <a:pt x="86" y="11"/>
                    </a:lnTo>
                    <a:lnTo>
                      <a:pt x="106" y="14"/>
                    </a:lnTo>
                    <a:lnTo>
                      <a:pt x="127" y="17"/>
                    </a:lnTo>
                    <a:lnTo>
                      <a:pt x="147" y="19"/>
                    </a:lnTo>
                    <a:lnTo>
                      <a:pt x="168" y="22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934C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25" name="Freeform 125"/>
              <p:cNvSpPr>
                <a:spLocks/>
              </p:cNvSpPr>
              <p:nvPr/>
            </p:nvSpPr>
            <p:spPr bwMode="auto">
              <a:xfrm>
                <a:off x="7002" y="1294"/>
                <a:ext cx="42" cy="10"/>
              </a:xfrm>
              <a:custGeom>
                <a:avLst/>
                <a:gdLst/>
                <a:ahLst/>
                <a:cxnLst>
                  <a:cxn ang="0">
                    <a:pos x="168" y="23"/>
                  </a:cxn>
                  <a:cxn ang="0">
                    <a:pos x="166" y="27"/>
                  </a:cxn>
                  <a:cxn ang="0">
                    <a:pos x="165" y="33"/>
                  </a:cxn>
                  <a:cxn ang="0">
                    <a:pos x="164" y="37"/>
                  </a:cxn>
                  <a:cxn ang="0">
                    <a:pos x="163" y="42"/>
                  </a:cxn>
                  <a:cxn ang="0">
                    <a:pos x="143" y="39"/>
                  </a:cxn>
                  <a:cxn ang="0">
                    <a:pos x="123" y="37"/>
                  </a:cxn>
                  <a:cxn ang="0">
                    <a:pos x="103" y="34"/>
                  </a:cxn>
                  <a:cxn ang="0">
                    <a:pos x="82" y="30"/>
                  </a:cxn>
                  <a:cxn ang="0">
                    <a:pos x="62" y="27"/>
                  </a:cxn>
                  <a:cxn ang="0">
                    <a:pos x="41" y="24"/>
                  </a:cxn>
                  <a:cxn ang="0">
                    <a:pos x="21" y="22"/>
                  </a:cxn>
                  <a:cxn ang="0">
                    <a:pos x="0" y="19"/>
                  </a:cxn>
                  <a:cxn ang="0">
                    <a:pos x="1" y="14"/>
                  </a:cxn>
                  <a:cxn ang="0">
                    <a:pos x="2" y="10"/>
                  </a:cxn>
                  <a:cxn ang="0">
                    <a:pos x="2" y="4"/>
                  </a:cxn>
                  <a:cxn ang="0">
                    <a:pos x="3" y="0"/>
                  </a:cxn>
                  <a:cxn ang="0">
                    <a:pos x="24" y="3"/>
                  </a:cxn>
                  <a:cxn ang="0">
                    <a:pos x="45" y="5"/>
                  </a:cxn>
                  <a:cxn ang="0">
                    <a:pos x="65" y="8"/>
                  </a:cxn>
                  <a:cxn ang="0">
                    <a:pos x="86" y="12"/>
                  </a:cxn>
                  <a:cxn ang="0">
                    <a:pos x="106" y="15"/>
                  </a:cxn>
                  <a:cxn ang="0">
                    <a:pos x="127" y="18"/>
                  </a:cxn>
                  <a:cxn ang="0">
                    <a:pos x="147" y="20"/>
                  </a:cxn>
                  <a:cxn ang="0">
                    <a:pos x="168" y="23"/>
                  </a:cxn>
                </a:cxnLst>
                <a:rect l="0" t="0" r="r" b="b"/>
                <a:pathLst>
                  <a:path w="168" h="42">
                    <a:moveTo>
                      <a:pt x="168" y="23"/>
                    </a:moveTo>
                    <a:lnTo>
                      <a:pt x="166" y="27"/>
                    </a:lnTo>
                    <a:lnTo>
                      <a:pt x="165" y="33"/>
                    </a:lnTo>
                    <a:lnTo>
                      <a:pt x="164" y="37"/>
                    </a:lnTo>
                    <a:lnTo>
                      <a:pt x="163" y="42"/>
                    </a:lnTo>
                    <a:lnTo>
                      <a:pt x="143" y="39"/>
                    </a:lnTo>
                    <a:lnTo>
                      <a:pt x="123" y="37"/>
                    </a:lnTo>
                    <a:lnTo>
                      <a:pt x="103" y="34"/>
                    </a:lnTo>
                    <a:lnTo>
                      <a:pt x="82" y="30"/>
                    </a:lnTo>
                    <a:lnTo>
                      <a:pt x="62" y="27"/>
                    </a:lnTo>
                    <a:lnTo>
                      <a:pt x="41" y="24"/>
                    </a:lnTo>
                    <a:lnTo>
                      <a:pt x="21" y="22"/>
                    </a:lnTo>
                    <a:lnTo>
                      <a:pt x="0" y="19"/>
                    </a:lnTo>
                    <a:lnTo>
                      <a:pt x="1" y="14"/>
                    </a:lnTo>
                    <a:lnTo>
                      <a:pt x="2" y="10"/>
                    </a:lnTo>
                    <a:lnTo>
                      <a:pt x="2" y="4"/>
                    </a:lnTo>
                    <a:lnTo>
                      <a:pt x="3" y="0"/>
                    </a:lnTo>
                    <a:lnTo>
                      <a:pt x="24" y="3"/>
                    </a:lnTo>
                    <a:lnTo>
                      <a:pt x="45" y="5"/>
                    </a:lnTo>
                    <a:lnTo>
                      <a:pt x="65" y="8"/>
                    </a:lnTo>
                    <a:lnTo>
                      <a:pt x="86" y="12"/>
                    </a:lnTo>
                    <a:lnTo>
                      <a:pt x="106" y="15"/>
                    </a:lnTo>
                    <a:lnTo>
                      <a:pt x="127" y="18"/>
                    </a:lnTo>
                    <a:lnTo>
                      <a:pt x="147" y="20"/>
                    </a:lnTo>
                    <a:lnTo>
                      <a:pt x="168" y="23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9951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26" name="Freeform 126"/>
              <p:cNvSpPr>
                <a:spLocks/>
              </p:cNvSpPr>
              <p:nvPr/>
            </p:nvSpPr>
            <p:spPr bwMode="auto">
              <a:xfrm>
                <a:off x="7002" y="1294"/>
                <a:ext cx="42" cy="10"/>
              </a:xfrm>
              <a:custGeom>
                <a:avLst/>
                <a:gdLst/>
                <a:ahLst/>
                <a:cxnLst>
                  <a:cxn ang="0">
                    <a:pos x="168" y="23"/>
                  </a:cxn>
                  <a:cxn ang="0">
                    <a:pos x="166" y="27"/>
                  </a:cxn>
                  <a:cxn ang="0">
                    <a:pos x="165" y="32"/>
                  </a:cxn>
                  <a:cxn ang="0">
                    <a:pos x="164" y="36"/>
                  </a:cxn>
                  <a:cxn ang="0">
                    <a:pos x="163" y="40"/>
                  </a:cxn>
                  <a:cxn ang="0">
                    <a:pos x="143" y="37"/>
                  </a:cxn>
                  <a:cxn ang="0">
                    <a:pos x="123" y="35"/>
                  </a:cxn>
                  <a:cxn ang="0">
                    <a:pos x="103" y="32"/>
                  </a:cxn>
                  <a:cxn ang="0">
                    <a:pos x="82" y="28"/>
                  </a:cxn>
                  <a:cxn ang="0">
                    <a:pos x="62" y="26"/>
                  </a:cxn>
                  <a:cxn ang="0">
                    <a:pos x="41" y="23"/>
                  </a:cxn>
                  <a:cxn ang="0">
                    <a:pos x="21" y="20"/>
                  </a:cxn>
                  <a:cxn ang="0">
                    <a:pos x="0" y="17"/>
                  </a:cxn>
                  <a:cxn ang="0">
                    <a:pos x="1" y="13"/>
                  </a:cxn>
                  <a:cxn ang="0">
                    <a:pos x="2" y="9"/>
                  </a:cxn>
                  <a:cxn ang="0">
                    <a:pos x="2" y="4"/>
                  </a:cxn>
                  <a:cxn ang="0">
                    <a:pos x="3" y="0"/>
                  </a:cxn>
                  <a:cxn ang="0">
                    <a:pos x="24" y="3"/>
                  </a:cxn>
                  <a:cxn ang="0">
                    <a:pos x="44" y="5"/>
                  </a:cxn>
                  <a:cxn ang="0">
                    <a:pos x="65" y="9"/>
                  </a:cxn>
                  <a:cxn ang="0">
                    <a:pos x="86" y="12"/>
                  </a:cxn>
                  <a:cxn ang="0">
                    <a:pos x="106" y="14"/>
                  </a:cxn>
                  <a:cxn ang="0">
                    <a:pos x="127" y="17"/>
                  </a:cxn>
                  <a:cxn ang="0">
                    <a:pos x="147" y="20"/>
                  </a:cxn>
                  <a:cxn ang="0">
                    <a:pos x="168" y="23"/>
                  </a:cxn>
                </a:cxnLst>
                <a:rect l="0" t="0" r="r" b="b"/>
                <a:pathLst>
                  <a:path w="168" h="40">
                    <a:moveTo>
                      <a:pt x="168" y="23"/>
                    </a:moveTo>
                    <a:lnTo>
                      <a:pt x="166" y="27"/>
                    </a:lnTo>
                    <a:lnTo>
                      <a:pt x="165" y="32"/>
                    </a:lnTo>
                    <a:lnTo>
                      <a:pt x="164" y="36"/>
                    </a:lnTo>
                    <a:lnTo>
                      <a:pt x="163" y="40"/>
                    </a:lnTo>
                    <a:lnTo>
                      <a:pt x="143" y="37"/>
                    </a:lnTo>
                    <a:lnTo>
                      <a:pt x="123" y="35"/>
                    </a:lnTo>
                    <a:lnTo>
                      <a:pt x="103" y="32"/>
                    </a:lnTo>
                    <a:lnTo>
                      <a:pt x="82" y="28"/>
                    </a:lnTo>
                    <a:lnTo>
                      <a:pt x="62" y="26"/>
                    </a:lnTo>
                    <a:lnTo>
                      <a:pt x="41" y="23"/>
                    </a:lnTo>
                    <a:lnTo>
                      <a:pt x="21" y="20"/>
                    </a:lnTo>
                    <a:lnTo>
                      <a:pt x="0" y="17"/>
                    </a:lnTo>
                    <a:lnTo>
                      <a:pt x="1" y="13"/>
                    </a:lnTo>
                    <a:lnTo>
                      <a:pt x="2" y="9"/>
                    </a:lnTo>
                    <a:lnTo>
                      <a:pt x="2" y="4"/>
                    </a:lnTo>
                    <a:lnTo>
                      <a:pt x="3" y="0"/>
                    </a:lnTo>
                    <a:lnTo>
                      <a:pt x="24" y="3"/>
                    </a:lnTo>
                    <a:lnTo>
                      <a:pt x="44" y="5"/>
                    </a:lnTo>
                    <a:lnTo>
                      <a:pt x="65" y="9"/>
                    </a:lnTo>
                    <a:lnTo>
                      <a:pt x="86" y="12"/>
                    </a:lnTo>
                    <a:lnTo>
                      <a:pt x="106" y="14"/>
                    </a:lnTo>
                    <a:lnTo>
                      <a:pt x="127" y="17"/>
                    </a:lnTo>
                    <a:lnTo>
                      <a:pt x="147" y="20"/>
                    </a:lnTo>
                    <a:lnTo>
                      <a:pt x="168" y="23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A05B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27" name="Freeform 127"/>
              <p:cNvSpPr>
                <a:spLocks/>
              </p:cNvSpPr>
              <p:nvPr/>
            </p:nvSpPr>
            <p:spPr bwMode="auto">
              <a:xfrm>
                <a:off x="7002" y="1294"/>
                <a:ext cx="42" cy="10"/>
              </a:xfrm>
              <a:custGeom>
                <a:avLst/>
                <a:gdLst/>
                <a:ahLst/>
                <a:cxnLst>
                  <a:cxn ang="0">
                    <a:pos x="168" y="22"/>
                  </a:cxn>
                  <a:cxn ang="0">
                    <a:pos x="166" y="26"/>
                  </a:cxn>
                  <a:cxn ang="0">
                    <a:pos x="165" y="31"/>
                  </a:cxn>
                  <a:cxn ang="0">
                    <a:pos x="164" y="35"/>
                  </a:cxn>
                  <a:cxn ang="0">
                    <a:pos x="163" y="39"/>
                  </a:cxn>
                  <a:cxn ang="0">
                    <a:pos x="143" y="36"/>
                  </a:cxn>
                  <a:cxn ang="0">
                    <a:pos x="123" y="33"/>
                  </a:cxn>
                  <a:cxn ang="0">
                    <a:pos x="103" y="30"/>
                  </a:cxn>
                  <a:cxn ang="0">
                    <a:pos x="82" y="27"/>
                  </a:cxn>
                  <a:cxn ang="0">
                    <a:pos x="62" y="24"/>
                  </a:cxn>
                  <a:cxn ang="0">
                    <a:pos x="41" y="21"/>
                  </a:cxn>
                  <a:cxn ang="0">
                    <a:pos x="21" y="19"/>
                  </a:cxn>
                  <a:cxn ang="0">
                    <a:pos x="0" y="16"/>
                  </a:cxn>
                  <a:cxn ang="0">
                    <a:pos x="1" y="12"/>
                  </a:cxn>
                  <a:cxn ang="0">
                    <a:pos x="2" y="8"/>
                  </a:cxn>
                  <a:cxn ang="0">
                    <a:pos x="2" y="4"/>
                  </a:cxn>
                  <a:cxn ang="0">
                    <a:pos x="3" y="0"/>
                  </a:cxn>
                  <a:cxn ang="0">
                    <a:pos x="24" y="3"/>
                  </a:cxn>
                  <a:cxn ang="0">
                    <a:pos x="44" y="5"/>
                  </a:cxn>
                  <a:cxn ang="0">
                    <a:pos x="65" y="9"/>
                  </a:cxn>
                  <a:cxn ang="0">
                    <a:pos x="86" y="11"/>
                  </a:cxn>
                  <a:cxn ang="0">
                    <a:pos x="106" y="14"/>
                  </a:cxn>
                  <a:cxn ang="0">
                    <a:pos x="127" y="17"/>
                  </a:cxn>
                  <a:cxn ang="0">
                    <a:pos x="147" y="19"/>
                  </a:cxn>
                  <a:cxn ang="0">
                    <a:pos x="168" y="22"/>
                  </a:cxn>
                </a:cxnLst>
                <a:rect l="0" t="0" r="r" b="b"/>
                <a:pathLst>
                  <a:path w="168" h="39">
                    <a:moveTo>
                      <a:pt x="168" y="22"/>
                    </a:moveTo>
                    <a:lnTo>
                      <a:pt x="166" y="26"/>
                    </a:lnTo>
                    <a:lnTo>
                      <a:pt x="165" y="31"/>
                    </a:lnTo>
                    <a:lnTo>
                      <a:pt x="164" y="35"/>
                    </a:lnTo>
                    <a:lnTo>
                      <a:pt x="163" y="39"/>
                    </a:lnTo>
                    <a:lnTo>
                      <a:pt x="143" y="36"/>
                    </a:lnTo>
                    <a:lnTo>
                      <a:pt x="123" y="33"/>
                    </a:lnTo>
                    <a:lnTo>
                      <a:pt x="103" y="30"/>
                    </a:lnTo>
                    <a:lnTo>
                      <a:pt x="82" y="27"/>
                    </a:lnTo>
                    <a:lnTo>
                      <a:pt x="62" y="24"/>
                    </a:lnTo>
                    <a:lnTo>
                      <a:pt x="41" y="21"/>
                    </a:lnTo>
                    <a:lnTo>
                      <a:pt x="21" y="19"/>
                    </a:lnTo>
                    <a:lnTo>
                      <a:pt x="0" y="16"/>
                    </a:lnTo>
                    <a:lnTo>
                      <a:pt x="1" y="12"/>
                    </a:lnTo>
                    <a:lnTo>
                      <a:pt x="2" y="8"/>
                    </a:lnTo>
                    <a:lnTo>
                      <a:pt x="2" y="4"/>
                    </a:lnTo>
                    <a:lnTo>
                      <a:pt x="3" y="0"/>
                    </a:lnTo>
                    <a:lnTo>
                      <a:pt x="24" y="3"/>
                    </a:lnTo>
                    <a:lnTo>
                      <a:pt x="44" y="5"/>
                    </a:lnTo>
                    <a:lnTo>
                      <a:pt x="65" y="9"/>
                    </a:lnTo>
                    <a:lnTo>
                      <a:pt x="86" y="11"/>
                    </a:lnTo>
                    <a:lnTo>
                      <a:pt x="106" y="14"/>
                    </a:lnTo>
                    <a:lnTo>
                      <a:pt x="127" y="17"/>
                    </a:lnTo>
                    <a:lnTo>
                      <a:pt x="147" y="19"/>
                    </a:lnTo>
                    <a:lnTo>
                      <a:pt x="168" y="22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A863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28" name="Freeform 128"/>
              <p:cNvSpPr>
                <a:spLocks/>
              </p:cNvSpPr>
              <p:nvPr/>
            </p:nvSpPr>
            <p:spPr bwMode="auto">
              <a:xfrm>
                <a:off x="7002" y="1294"/>
                <a:ext cx="42" cy="9"/>
              </a:xfrm>
              <a:custGeom>
                <a:avLst/>
                <a:gdLst/>
                <a:ahLst/>
                <a:cxnLst>
                  <a:cxn ang="0">
                    <a:pos x="168" y="22"/>
                  </a:cxn>
                  <a:cxn ang="0">
                    <a:pos x="166" y="26"/>
                  </a:cxn>
                  <a:cxn ang="0">
                    <a:pos x="165" y="30"/>
                  </a:cxn>
                  <a:cxn ang="0">
                    <a:pos x="164" y="33"/>
                  </a:cxn>
                  <a:cxn ang="0">
                    <a:pos x="163" y="37"/>
                  </a:cxn>
                  <a:cxn ang="0">
                    <a:pos x="143" y="34"/>
                  </a:cxn>
                  <a:cxn ang="0">
                    <a:pos x="123" y="32"/>
                  </a:cxn>
                  <a:cxn ang="0">
                    <a:pos x="103" y="29"/>
                  </a:cxn>
                  <a:cxn ang="0">
                    <a:pos x="82" y="25"/>
                  </a:cxn>
                  <a:cxn ang="0">
                    <a:pos x="62" y="22"/>
                  </a:cxn>
                  <a:cxn ang="0">
                    <a:pos x="41" y="19"/>
                  </a:cxn>
                  <a:cxn ang="0">
                    <a:pos x="21" y="17"/>
                  </a:cxn>
                  <a:cxn ang="0">
                    <a:pos x="0" y="14"/>
                  </a:cxn>
                  <a:cxn ang="0">
                    <a:pos x="1" y="11"/>
                  </a:cxn>
                  <a:cxn ang="0">
                    <a:pos x="2" y="7"/>
                  </a:cxn>
                  <a:cxn ang="0">
                    <a:pos x="2" y="3"/>
                  </a:cxn>
                  <a:cxn ang="0">
                    <a:pos x="3" y="0"/>
                  </a:cxn>
                  <a:cxn ang="0">
                    <a:pos x="24" y="3"/>
                  </a:cxn>
                  <a:cxn ang="0">
                    <a:pos x="44" y="5"/>
                  </a:cxn>
                  <a:cxn ang="0">
                    <a:pos x="65" y="9"/>
                  </a:cxn>
                  <a:cxn ang="0">
                    <a:pos x="85" y="11"/>
                  </a:cxn>
                  <a:cxn ang="0">
                    <a:pos x="106" y="14"/>
                  </a:cxn>
                  <a:cxn ang="0">
                    <a:pos x="126" y="17"/>
                  </a:cxn>
                  <a:cxn ang="0">
                    <a:pos x="147" y="19"/>
                  </a:cxn>
                  <a:cxn ang="0">
                    <a:pos x="168" y="22"/>
                  </a:cxn>
                </a:cxnLst>
                <a:rect l="0" t="0" r="r" b="b"/>
                <a:pathLst>
                  <a:path w="168" h="37">
                    <a:moveTo>
                      <a:pt x="168" y="22"/>
                    </a:moveTo>
                    <a:lnTo>
                      <a:pt x="166" y="26"/>
                    </a:lnTo>
                    <a:lnTo>
                      <a:pt x="165" y="30"/>
                    </a:lnTo>
                    <a:lnTo>
                      <a:pt x="164" y="33"/>
                    </a:lnTo>
                    <a:lnTo>
                      <a:pt x="163" y="37"/>
                    </a:lnTo>
                    <a:lnTo>
                      <a:pt x="143" y="34"/>
                    </a:lnTo>
                    <a:lnTo>
                      <a:pt x="123" y="32"/>
                    </a:lnTo>
                    <a:lnTo>
                      <a:pt x="103" y="29"/>
                    </a:lnTo>
                    <a:lnTo>
                      <a:pt x="82" y="25"/>
                    </a:lnTo>
                    <a:lnTo>
                      <a:pt x="62" y="22"/>
                    </a:lnTo>
                    <a:lnTo>
                      <a:pt x="41" y="19"/>
                    </a:lnTo>
                    <a:lnTo>
                      <a:pt x="21" y="17"/>
                    </a:lnTo>
                    <a:lnTo>
                      <a:pt x="0" y="14"/>
                    </a:lnTo>
                    <a:lnTo>
                      <a:pt x="1" y="11"/>
                    </a:lnTo>
                    <a:lnTo>
                      <a:pt x="2" y="7"/>
                    </a:lnTo>
                    <a:lnTo>
                      <a:pt x="2" y="3"/>
                    </a:lnTo>
                    <a:lnTo>
                      <a:pt x="3" y="0"/>
                    </a:lnTo>
                    <a:lnTo>
                      <a:pt x="24" y="3"/>
                    </a:lnTo>
                    <a:lnTo>
                      <a:pt x="44" y="5"/>
                    </a:lnTo>
                    <a:lnTo>
                      <a:pt x="65" y="9"/>
                    </a:lnTo>
                    <a:lnTo>
                      <a:pt x="85" y="11"/>
                    </a:lnTo>
                    <a:lnTo>
                      <a:pt x="106" y="14"/>
                    </a:lnTo>
                    <a:lnTo>
                      <a:pt x="126" y="17"/>
                    </a:lnTo>
                    <a:lnTo>
                      <a:pt x="147" y="19"/>
                    </a:lnTo>
                    <a:lnTo>
                      <a:pt x="168" y="22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AD68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29" name="Freeform 129"/>
              <p:cNvSpPr>
                <a:spLocks/>
              </p:cNvSpPr>
              <p:nvPr/>
            </p:nvSpPr>
            <p:spPr bwMode="auto">
              <a:xfrm>
                <a:off x="7002" y="1295"/>
                <a:ext cx="42" cy="8"/>
              </a:xfrm>
              <a:custGeom>
                <a:avLst/>
                <a:gdLst/>
                <a:ahLst/>
                <a:cxnLst>
                  <a:cxn ang="0">
                    <a:pos x="166" y="22"/>
                  </a:cxn>
                  <a:cxn ang="0">
                    <a:pos x="165" y="25"/>
                  </a:cxn>
                  <a:cxn ang="0">
                    <a:pos x="165" y="29"/>
                  </a:cxn>
                  <a:cxn ang="0">
                    <a:pos x="164" y="32"/>
                  </a:cxn>
                  <a:cxn ang="0">
                    <a:pos x="163" y="35"/>
                  </a:cxn>
                  <a:cxn ang="0">
                    <a:pos x="143" y="32"/>
                  </a:cxn>
                  <a:cxn ang="0">
                    <a:pos x="123" y="30"/>
                  </a:cxn>
                  <a:cxn ang="0">
                    <a:pos x="103" y="26"/>
                  </a:cxn>
                  <a:cxn ang="0">
                    <a:pos x="82" y="23"/>
                  </a:cxn>
                  <a:cxn ang="0">
                    <a:pos x="62" y="21"/>
                  </a:cxn>
                  <a:cxn ang="0">
                    <a:pos x="41" y="18"/>
                  </a:cxn>
                  <a:cxn ang="0">
                    <a:pos x="21" y="15"/>
                  </a:cxn>
                  <a:cxn ang="0">
                    <a:pos x="0" y="12"/>
                  </a:cxn>
                  <a:cxn ang="0">
                    <a:pos x="1" y="9"/>
                  </a:cxn>
                  <a:cxn ang="0">
                    <a:pos x="2" y="6"/>
                  </a:cxn>
                  <a:cxn ang="0">
                    <a:pos x="2" y="3"/>
                  </a:cxn>
                  <a:cxn ang="0">
                    <a:pos x="3" y="0"/>
                  </a:cxn>
                  <a:cxn ang="0">
                    <a:pos x="24" y="3"/>
                  </a:cxn>
                  <a:cxn ang="0">
                    <a:pos x="44" y="6"/>
                  </a:cxn>
                  <a:cxn ang="0">
                    <a:pos x="65" y="9"/>
                  </a:cxn>
                  <a:cxn ang="0">
                    <a:pos x="85" y="11"/>
                  </a:cxn>
                  <a:cxn ang="0">
                    <a:pos x="106" y="14"/>
                  </a:cxn>
                  <a:cxn ang="0">
                    <a:pos x="126" y="17"/>
                  </a:cxn>
                  <a:cxn ang="0">
                    <a:pos x="147" y="19"/>
                  </a:cxn>
                  <a:cxn ang="0">
                    <a:pos x="166" y="22"/>
                  </a:cxn>
                </a:cxnLst>
                <a:rect l="0" t="0" r="r" b="b"/>
                <a:pathLst>
                  <a:path w="166" h="35">
                    <a:moveTo>
                      <a:pt x="166" y="22"/>
                    </a:moveTo>
                    <a:lnTo>
                      <a:pt x="165" y="25"/>
                    </a:lnTo>
                    <a:lnTo>
                      <a:pt x="165" y="29"/>
                    </a:lnTo>
                    <a:lnTo>
                      <a:pt x="164" y="32"/>
                    </a:lnTo>
                    <a:lnTo>
                      <a:pt x="163" y="35"/>
                    </a:lnTo>
                    <a:lnTo>
                      <a:pt x="143" y="32"/>
                    </a:lnTo>
                    <a:lnTo>
                      <a:pt x="123" y="30"/>
                    </a:lnTo>
                    <a:lnTo>
                      <a:pt x="103" y="26"/>
                    </a:lnTo>
                    <a:lnTo>
                      <a:pt x="82" y="23"/>
                    </a:lnTo>
                    <a:lnTo>
                      <a:pt x="62" y="21"/>
                    </a:lnTo>
                    <a:lnTo>
                      <a:pt x="41" y="18"/>
                    </a:lnTo>
                    <a:lnTo>
                      <a:pt x="21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2" y="6"/>
                    </a:lnTo>
                    <a:lnTo>
                      <a:pt x="2" y="3"/>
                    </a:lnTo>
                    <a:lnTo>
                      <a:pt x="3" y="0"/>
                    </a:lnTo>
                    <a:lnTo>
                      <a:pt x="24" y="3"/>
                    </a:lnTo>
                    <a:lnTo>
                      <a:pt x="44" y="6"/>
                    </a:lnTo>
                    <a:lnTo>
                      <a:pt x="65" y="9"/>
                    </a:lnTo>
                    <a:lnTo>
                      <a:pt x="85" y="11"/>
                    </a:lnTo>
                    <a:lnTo>
                      <a:pt x="106" y="14"/>
                    </a:lnTo>
                    <a:lnTo>
                      <a:pt x="126" y="17"/>
                    </a:lnTo>
                    <a:lnTo>
                      <a:pt x="147" y="19"/>
                    </a:lnTo>
                    <a:lnTo>
                      <a:pt x="166" y="22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B570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30" name="Freeform 130"/>
              <p:cNvSpPr>
                <a:spLocks/>
              </p:cNvSpPr>
              <p:nvPr/>
            </p:nvSpPr>
            <p:spPr bwMode="auto">
              <a:xfrm>
                <a:off x="7002" y="1295"/>
                <a:ext cx="42" cy="8"/>
              </a:xfrm>
              <a:custGeom>
                <a:avLst/>
                <a:gdLst/>
                <a:ahLst/>
                <a:cxnLst>
                  <a:cxn ang="0">
                    <a:pos x="166" y="23"/>
                  </a:cxn>
                  <a:cxn ang="0">
                    <a:pos x="165" y="25"/>
                  </a:cxn>
                  <a:cxn ang="0">
                    <a:pos x="165" y="29"/>
                  </a:cxn>
                  <a:cxn ang="0">
                    <a:pos x="164" y="32"/>
                  </a:cxn>
                  <a:cxn ang="0">
                    <a:pos x="163" y="34"/>
                  </a:cxn>
                  <a:cxn ang="0">
                    <a:pos x="143" y="31"/>
                  </a:cxn>
                  <a:cxn ang="0">
                    <a:pos x="123" y="29"/>
                  </a:cxn>
                  <a:cxn ang="0">
                    <a:pos x="103" y="25"/>
                  </a:cxn>
                  <a:cxn ang="0">
                    <a:pos x="82" y="22"/>
                  </a:cxn>
                  <a:cxn ang="0">
                    <a:pos x="62" y="20"/>
                  </a:cxn>
                  <a:cxn ang="0">
                    <a:pos x="41" y="17"/>
                  </a:cxn>
                  <a:cxn ang="0">
                    <a:pos x="21" y="15"/>
                  </a:cxn>
                  <a:cxn ang="0">
                    <a:pos x="0" y="12"/>
                  </a:cxn>
                  <a:cxn ang="0">
                    <a:pos x="1" y="9"/>
                  </a:cxn>
                  <a:cxn ang="0">
                    <a:pos x="2" y="6"/>
                  </a:cxn>
                  <a:cxn ang="0">
                    <a:pos x="2" y="3"/>
                  </a:cxn>
                  <a:cxn ang="0">
                    <a:pos x="3" y="0"/>
                  </a:cxn>
                  <a:cxn ang="0">
                    <a:pos x="24" y="3"/>
                  </a:cxn>
                  <a:cxn ang="0">
                    <a:pos x="44" y="7"/>
                  </a:cxn>
                  <a:cxn ang="0">
                    <a:pos x="65" y="10"/>
                  </a:cxn>
                  <a:cxn ang="0">
                    <a:pos x="85" y="12"/>
                  </a:cxn>
                  <a:cxn ang="0">
                    <a:pos x="106" y="15"/>
                  </a:cxn>
                  <a:cxn ang="0">
                    <a:pos x="126" y="18"/>
                  </a:cxn>
                  <a:cxn ang="0">
                    <a:pos x="147" y="20"/>
                  </a:cxn>
                  <a:cxn ang="0">
                    <a:pos x="166" y="23"/>
                  </a:cxn>
                </a:cxnLst>
                <a:rect l="0" t="0" r="r" b="b"/>
                <a:pathLst>
                  <a:path w="166" h="34">
                    <a:moveTo>
                      <a:pt x="166" y="23"/>
                    </a:moveTo>
                    <a:lnTo>
                      <a:pt x="165" y="25"/>
                    </a:lnTo>
                    <a:lnTo>
                      <a:pt x="165" y="29"/>
                    </a:lnTo>
                    <a:lnTo>
                      <a:pt x="164" y="32"/>
                    </a:lnTo>
                    <a:lnTo>
                      <a:pt x="163" y="34"/>
                    </a:lnTo>
                    <a:lnTo>
                      <a:pt x="143" y="31"/>
                    </a:lnTo>
                    <a:lnTo>
                      <a:pt x="123" y="29"/>
                    </a:lnTo>
                    <a:lnTo>
                      <a:pt x="103" y="25"/>
                    </a:lnTo>
                    <a:lnTo>
                      <a:pt x="82" y="22"/>
                    </a:lnTo>
                    <a:lnTo>
                      <a:pt x="62" y="20"/>
                    </a:lnTo>
                    <a:lnTo>
                      <a:pt x="41" y="17"/>
                    </a:lnTo>
                    <a:lnTo>
                      <a:pt x="21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2" y="6"/>
                    </a:lnTo>
                    <a:lnTo>
                      <a:pt x="2" y="3"/>
                    </a:lnTo>
                    <a:lnTo>
                      <a:pt x="3" y="0"/>
                    </a:lnTo>
                    <a:lnTo>
                      <a:pt x="24" y="3"/>
                    </a:lnTo>
                    <a:lnTo>
                      <a:pt x="44" y="7"/>
                    </a:lnTo>
                    <a:lnTo>
                      <a:pt x="65" y="10"/>
                    </a:lnTo>
                    <a:lnTo>
                      <a:pt x="85" y="12"/>
                    </a:lnTo>
                    <a:lnTo>
                      <a:pt x="106" y="15"/>
                    </a:lnTo>
                    <a:lnTo>
                      <a:pt x="126" y="18"/>
                    </a:lnTo>
                    <a:lnTo>
                      <a:pt x="147" y="20"/>
                    </a:lnTo>
                    <a:lnTo>
                      <a:pt x="166" y="23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BC77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31" name="Freeform 131"/>
              <p:cNvSpPr>
                <a:spLocks/>
              </p:cNvSpPr>
              <p:nvPr/>
            </p:nvSpPr>
            <p:spPr bwMode="auto">
              <a:xfrm>
                <a:off x="7002" y="1295"/>
                <a:ext cx="42" cy="8"/>
              </a:xfrm>
              <a:custGeom>
                <a:avLst/>
                <a:gdLst/>
                <a:ahLst/>
                <a:cxnLst>
                  <a:cxn ang="0">
                    <a:pos x="166" y="23"/>
                  </a:cxn>
                  <a:cxn ang="0">
                    <a:pos x="165" y="25"/>
                  </a:cxn>
                  <a:cxn ang="0">
                    <a:pos x="165" y="28"/>
                  </a:cxn>
                  <a:cxn ang="0">
                    <a:pos x="164" y="31"/>
                  </a:cxn>
                  <a:cxn ang="0">
                    <a:pos x="163" y="33"/>
                  </a:cxn>
                  <a:cxn ang="0">
                    <a:pos x="143" y="30"/>
                  </a:cxn>
                  <a:cxn ang="0">
                    <a:pos x="123" y="27"/>
                  </a:cxn>
                  <a:cxn ang="0">
                    <a:pos x="103" y="23"/>
                  </a:cxn>
                  <a:cxn ang="0">
                    <a:pos x="82" y="21"/>
                  </a:cxn>
                  <a:cxn ang="0">
                    <a:pos x="62" y="18"/>
                  </a:cxn>
                  <a:cxn ang="0">
                    <a:pos x="41" y="15"/>
                  </a:cxn>
                  <a:cxn ang="0">
                    <a:pos x="21" y="13"/>
                  </a:cxn>
                  <a:cxn ang="0">
                    <a:pos x="0" y="10"/>
                  </a:cxn>
                  <a:cxn ang="0">
                    <a:pos x="1" y="8"/>
                  </a:cxn>
                  <a:cxn ang="0">
                    <a:pos x="2" y="5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24" y="3"/>
                  </a:cxn>
                  <a:cxn ang="0">
                    <a:pos x="44" y="6"/>
                  </a:cxn>
                  <a:cxn ang="0">
                    <a:pos x="65" y="9"/>
                  </a:cxn>
                  <a:cxn ang="0">
                    <a:pos x="85" y="12"/>
                  </a:cxn>
                  <a:cxn ang="0">
                    <a:pos x="106" y="15"/>
                  </a:cxn>
                  <a:cxn ang="0">
                    <a:pos x="126" y="18"/>
                  </a:cxn>
                  <a:cxn ang="0">
                    <a:pos x="147" y="20"/>
                  </a:cxn>
                  <a:cxn ang="0">
                    <a:pos x="166" y="23"/>
                  </a:cxn>
                </a:cxnLst>
                <a:rect l="0" t="0" r="r" b="b"/>
                <a:pathLst>
                  <a:path w="166" h="33">
                    <a:moveTo>
                      <a:pt x="166" y="23"/>
                    </a:moveTo>
                    <a:lnTo>
                      <a:pt x="165" y="25"/>
                    </a:lnTo>
                    <a:lnTo>
                      <a:pt x="165" y="28"/>
                    </a:lnTo>
                    <a:lnTo>
                      <a:pt x="164" y="31"/>
                    </a:lnTo>
                    <a:lnTo>
                      <a:pt x="163" y="33"/>
                    </a:lnTo>
                    <a:lnTo>
                      <a:pt x="143" y="30"/>
                    </a:lnTo>
                    <a:lnTo>
                      <a:pt x="123" y="27"/>
                    </a:lnTo>
                    <a:lnTo>
                      <a:pt x="103" y="23"/>
                    </a:lnTo>
                    <a:lnTo>
                      <a:pt x="82" y="21"/>
                    </a:lnTo>
                    <a:lnTo>
                      <a:pt x="62" y="18"/>
                    </a:lnTo>
                    <a:lnTo>
                      <a:pt x="41" y="15"/>
                    </a:lnTo>
                    <a:lnTo>
                      <a:pt x="21" y="13"/>
                    </a:lnTo>
                    <a:lnTo>
                      <a:pt x="0" y="10"/>
                    </a:lnTo>
                    <a:lnTo>
                      <a:pt x="1" y="8"/>
                    </a:lnTo>
                    <a:lnTo>
                      <a:pt x="2" y="5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24" y="3"/>
                    </a:lnTo>
                    <a:lnTo>
                      <a:pt x="44" y="6"/>
                    </a:lnTo>
                    <a:lnTo>
                      <a:pt x="65" y="9"/>
                    </a:lnTo>
                    <a:lnTo>
                      <a:pt x="85" y="12"/>
                    </a:lnTo>
                    <a:lnTo>
                      <a:pt x="106" y="15"/>
                    </a:lnTo>
                    <a:lnTo>
                      <a:pt x="126" y="18"/>
                    </a:lnTo>
                    <a:lnTo>
                      <a:pt x="147" y="20"/>
                    </a:lnTo>
                    <a:lnTo>
                      <a:pt x="166" y="23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482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32" name="Freeform 132"/>
              <p:cNvSpPr>
                <a:spLocks/>
              </p:cNvSpPr>
              <p:nvPr/>
            </p:nvSpPr>
            <p:spPr bwMode="auto">
              <a:xfrm>
                <a:off x="7002" y="1295"/>
                <a:ext cx="42" cy="8"/>
              </a:xfrm>
              <a:custGeom>
                <a:avLst/>
                <a:gdLst/>
                <a:ahLst/>
                <a:cxnLst>
                  <a:cxn ang="0">
                    <a:pos x="166" y="23"/>
                  </a:cxn>
                  <a:cxn ang="0">
                    <a:pos x="165" y="26"/>
                  </a:cxn>
                  <a:cxn ang="0">
                    <a:pos x="165" y="27"/>
                  </a:cxn>
                  <a:cxn ang="0">
                    <a:pos x="164" y="29"/>
                  </a:cxn>
                  <a:cxn ang="0">
                    <a:pos x="163" y="31"/>
                  </a:cxn>
                  <a:cxn ang="0">
                    <a:pos x="143" y="28"/>
                  </a:cxn>
                  <a:cxn ang="0">
                    <a:pos x="123" y="26"/>
                  </a:cxn>
                  <a:cxn ang="0">
                    <a:pos x="103" y="22"/>
                  </a:cxn>
                  <a:cxn ang="0">
                    <a:pos x="82" y="19"/>
                  </a:cxn>
                  <a:cxn ang="0">
                    <a:pos x="62" y="17"/>
                  </a:cxn>
                  <a:cxn ang="0">
                    <a:pos x="41" y="14"/>
                  </a:cxn>
                  <a:cxn ang="0">
                    <a:pos x="21" y="11"/>
                  </a:cxn>
                  <a:cxn ang="0">
                    <a:pos x="0" y="8"/>
                  </a:cxn>
                  <a:cxn ang="0">
                    <a:pos x="1" y="6"/>
                  </a:cxn>
                  <a:cxn ang="0">
                    <a:pos x="2" y="5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24" y="4"/>
                  </a:cxn>
                  <a:cxn ang="0">
                    <a:pos x="44" y="6"/>
                  </a:cxn>
                  <a:cxn ang="0">
                    <a:pos x="65" y="9"/>
                  </a:cxn>
                  <a:cxn ang="0">
                    <a:pos x="85" y="12"/>
                  </a:cxn>
                  <a:cxn ang="0">
                    <a:pos x="106" y="14"/>
                  </a:cxn>
                  <a:cxn ang="0">
                    <a:pos x="126" y="17"/>
                  </a:cxn>
                  <a:cxn ang="0">
                    <a:pos x="147" y="20"/>
                  </a:cxn>
                  <a:cxn ang="0">
                    <a:pos x="166" y="23"/>
                  </a:cxn>
                </a:cxnLst>
                <a:rect l="0" t="0" r="r" b="b"/>
                <a:pathLst>
                  <a:path w="166" h="31">
                    <a:moveTo>
                      <a:pt x="166" y="23"/>
                    </a:moveTo>
                    <a:lnTo>
                      <a:pt x="165" y="26"/>
                    </a:lnTo>
                    <a:lnTo>
                      <a:pt x="165" y="27"/>
                    </a:lnTo>
                    <a:lnTo>
                      <a:pt x="164" y="29"/>
                    </a:lnTo>
                    <a:lnTo>
                      <a:pt x="163" y="31"/>
                    </a:lnTo>
                    <a:lnTo>
                      <a:pt x="143" y="28"/>
                    </a:lnTo>
                    <a:lnTo>
                      <a:pt x="123" y="26"/>
                    </a:lnTo>
                    <a:lnTo>
                      <a:pt x="103" y="22"/>
                    </a:lnTo>
                    <a:lnTo>
                      <a:pt x="82" y="19"/>
                    </a:lnTo>
                    <a:lnTo>
                      <a:pt x="62" y="17"/>
                    </a:lnTo>
                    <a:lnTo>
                      <a:pt x="41" y="14"/>
                    </a:lnTo>
                    <a:lnTo>
                      <a:pt x="21" y="11"/>
                    </a:lnTo>
                    <a:lnTo>
                      <a:pt x="0" y="8"/>
                    </a:lnTo>
                    <a:lnTo>
                      <a:pt x="1" y="6"/>
                    </a:lnTo>
                    <a:lnTo>
                      <a:pt x="2" y="5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24" y="4"/>
                    </a:lnTo>
                    <a:lnTo>
                      <a:pt x="44" y="6"/>
                    </a:lnTo>
                    <a:lnTo>
                      <a:pt x="65" y="9"/>
                    </a:lnTo>
                    <a:lnTo>
                      <a:pt x="85" y="12"/>
                    </a:lnTo>
                    <a:lnTo>
                      <a:pt x="106" y="14"/>
                    </a:lnTo>
                    <a:lnTo>
                      <a:pt x="126" y="17"/>
                    </a:lnTo>
                    <a:lnTo>
                      <a:pt x="147" y="20"/>
                    </a:lnTo>
                    <a:lnTo>
                      <a:pt x="166" y="23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987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33" name="Freeform 133"/>
              <p:cNvSpPr>
                <a:spLocks/>
              </p:cNvSpPr>
              <p:nvPr/>
            </p:nvSpPr>
            <p:spPr bwMode="auto">
              <a:xfrm>
                <a:off x="7002" y="1295"/>
                <a:ext cx="42" cy="7"/>
              </a:xfrm>
              <a:custGeom>
                <a:avLst/>
                <a:gdLst/>
                <a:ahLst/>
                <a:cxnLst>
                  <a:cxn ang="0">
                    <a:pos x="166" y="22"/>
                  </a:cxn>
                  <a:cxn ang="0">
                    <a:pos x="163" y="29"/>
                  </a:cxn>
                  <a:cxn ang="0">
                    <a:pos x="0" y="7"/>
                  </a:cxn>
                  <a:cxn ang="0">
                    <a:pos x="2" y="0"/>
                  </a:cxn>
                  <a:cxn ang="0">
                    <a:pos x="166" y="22"/>
                  </a:cxn>
                </a:cxnLst>
                <a:rect l="0" t="0" r="r" b="b"/>
                <a:pathLst>
                  <a:path w="166" h="29">
                    <a:moveTo>
                      <a:pt x="166" y="22"/>
                    </a:moveTo>
                    <a:lnTo>
                      <a:pt x="163" y="29"/>
                    </a:lnTo>
                    <a:lnTo>
                      <a:pt x="0" y="7"/>
                    </a:lnTo>
                    <a:lnTo>
                      <a:pt x="2" y="0"/>
                    </a:lnTo>
                    <a:lnTo>
                      <a:pt x="166" y="22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D18E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34" name="Freeform 134"/>
              <p:cNvSpPr>
                <a:spLocks/>
              </p:cNvSpPr>
              <p:nvPr/>
            </p:nvSpPr>
            <p:spPr bwMode="auto">
              <a:xfrm>
                <a:off x="6870" y="1407"/>
                <a:ext cx="369" cy="92"/>
              </a:xfrm>
              <a:custGeom>
                <a:avLst/>
                <a:gdLst/>
                <a:ahLst/>
                <a:cxnLst>
                  <a:cxn ang="0">
                    <a:pos x="1437" y="263"/>
                  </a:cxn>
                  <a:cxn ang="0">
                    <a:pos x="1355" y="253"/>
                  </a:cxn>
                  <a:cxn ang="0">
                    <a:pos x="1276" y="241"/>
                  </a:cxn>
                  <a:cxn ang="0">
                    <a:pos x="1195" y="229"/>
                  </a:cxn>
                  <a:cxn ang="0">
                    <a:pos x="1117" y="215"/>
                  </a:cxn>
                  <a:cxn ang="0">
                    <a:pos x="1037" y="201"/>
                  </a:cxn>
                  <a:cxn ang="0">
                    <a:pos x="958" y="185"/>
                  </a:cxn>
                  <a:cxn ang="0">
                    <a:pos x="878" y="168"/>
                  </a:cxn>
                  <a:cxn ang="0">
                    <a:pos x="559" y="109"/>
                  </a:cxn>
                  <a:cxn ang="0">
                    <a:pos x="486" y="101"/>
                  </a:cxn>
                  <a:cxn ang="0">
                    <a:pos x="415" y="93"/>
                  </a:cxn>
                  <a:cxn ang="0">
                    <a:pos x="345" y="83"/>
                  </a:cxn>
                  <a:cxn ang="0">
                    <a:pos x="276" y="72"/>
                  </a:cxn>
                  <a:cxn ang="0">
                    <a:pos x="208" y="58"/>
                  </a:cxn>
                  <a:cxn ang="0">
                    <a:pos x="139" y="41"/>
                  </a:cxn>
                  <a:cxn ang="0">
                    <a:pos x="70" y="23"/>
                  </a:cxn>
                  <a:cxn ang="0">
                    <a:pos x="0" y="0"/>
                  </a:cxn>
                  <a:cxn ang="0">
                    <a:pos x="51" y="105"/>
                  </a:cxn>
                  <a:cxn ang="0">
                    <a:pos x="114" y="125"/>
                  </a:cxn>
                  <a:cxn ang="0">
                    <a:pos x="176" y="141"/>
                  </a:cxn>
                  <a:cxn ang="0">
                    <a:pos x="236" y="153"/>
                  </a:cxn>
                  <a:cxn ang="0">
                    <a:pos x="297" y="165"/>
                  </a:cxn>
                  <a:cxn ang="0">
                    <a:pos x="359" y="173"/>
                  </a:cxn>
                  <a:cxn ang="0">
                    <a:pos x="423" y="182"/>
                  </a:cxn>
                  <a:cxn ang="0">
                    <a:pos x="488" y="191"/>
                  </a:cxn>
                  <a:cxn ang="0">
                    <a:pos x="740" y="232"/>
                  </a:cxn>
                  <a:cxn ang="0">
                    <a:pos x="974" y="277"/>
                  </a:cxn>
                  <a:cxn ang="0">
                    <a:pos x="1040" y="294"/>
                  </a:cxn>
                  <a:cxn ang="0">
                    <a:pos x="1106" y="309"/>
                  </a:cxn>
                  <a:cxn ang="0">
                    <a:pos x="1171" y="324"/>
                  </a:cxn>
                  <a:cxn ang="0">
                    <a:pos x="1236" y="337"/>
                  </a:cxn>
                  <a:cxn ang="0">
                    <a:pos x="1302" y="348"/>
                  </a:cxn>
                  <a:cxn ang="0">
                    <a:pos x="1369" y="357"/>
                  </a:cxn>
                  <a:cxn ang="0">
                    <a:pos x="1438" y="364"/>
                  </a:cxn>
                  <a:cxn ang="0">
                    <a:pos x="1479" y="269"/>
                  </a:cxn>
                </a:cxnLst>
                <a:rect l="0" t="0" r="r" b="b"/>
                <a:pathLst>
                  <a:path w="1479" h="366">
                    <a:moveTo>
                      <a:pt x="1479" y="269"/>
                    </a:moveTo>
                    <a:lnTo>
                      <a:pt x="1437" y="263"/>
                    </a:lnTo>
                    <a:lnTo>
                      <a:pt x="1396" y="258"/>
                    </a:lnTo>
                    <a:lnTo>
                      <a:pt x="1355" y="253"/>
                    </a:lnTo>
                    <a:lnTo>
                      <a:pt x="1315" y="247"/>
                    </a:lnTo>
                    <a:lnTo>
                      <a:pt x="1276" y="241"/>
                    </a:lnTo>
                    <a:lnTo>
                      <a:pt x="1235" y="235"/>
                    </a:lnTo>
                    <a:lnTo>
                      <a:pt x="1195" y="229"/>
                    </a:lnTo>
                    <a:lnTo>
                      <a:pt x="1156" y="222"/>
                    </a:lnTo>
                    <a:lnTo>
                      <a:pt x="1117" y="215"/>
                    </a:lnTo>
                    <a:lnTo>
                      <a:pt x="1077" y="208"/>
                    </a:lnTo>
                    <a:lnTo>
                      <a:pt x="1037" y="201"/>
                    </a:lnTo>
                    <a:lnTo>
                      <a:pt x="998" y="193"/>
                    </a:lnTo>
                    <a:lnTo>
                      <a:pt x="958" y="185"/>
                    </a:lnTo>
                    <a:lnTo>
                      <a:pt x="918" y="176"/>
                    </a:lnTo>
                    <a:lnTo>
                      <a:pt x="878" y="168"/>
                    </a:lnTo>
                    <a:lnTo>
                      <a:pt x="838" y="159"/>
                    </a:lnTo>
                    <a:lnTo>
                      <a:pt x="559" y="109"/>
                    </a:lnTo>
                    <a:lnTo>
                      <a:pt x="523" y="105"/>
                    </a:lnTo>
                    <a:lnTo>
                      <a:pt x="486" y="101"/>
                    </a:lnTo>
                    <a:lnTo>
                      <a:pt x="451" y="97"/>
                    </a:lnTo>
                    <a:lnTo>
                      <a:pt x="415" y="93"/>
                    </a:lnTo>
                    <a:lnTo>
                      <a:pt x="380" y="87"/>
                    </a:lnTo>
                    <a:lnTo>
                      <a:pt x="345" y="83"/>
                    </a:lnTo>
                    <a:lnTo>
                      <a:pt x="311" y="77"/>
                    </a:lnTo>
                    <a:lnTo>
                      <a:pt x="276" y="72"/>
                    </a:lnTo>
                    <a:lnTo>
                      <a:pt x="242" y="64"/>
                    </a:lnTo>
                    <a:lnTo>
                      <a:pt x="208" y="58"/>
                    </a:lnTo>
                    <a:lnTo>
                      <a:pt x="174" y="50"/>
                    </a:lnTo>
                    <a:lnTo>
                      <a:pt x="139" y="41"/>
                    </a:lnTo>
                    <a:lnTo>
                      <a:pt x="105" y="32"/>
                    </a:lnTo>
                    <a:lnTo>
                      <a:pt x="70" y="23"/>
                    </a:lnTo>
                    <a:lnTo>
                      <a:pt x="36" y="11"/>
                    </a:lnTo>
                    <a:lnTo>
                      <a:pt x="0" y="0"/>
                    </a:lnTo>
                    <a:lnTo>
                      <a:pt x="19" y="94"/>
                    </a:lnTo>
                    <a:lnTo>
                      <a:pt x="51" y="105"/>
                    </a:lnTo>
                    <a:lnTo>
                      <a:pt x="83" y="116"/>
                    </a:lnTo>
                    <a:lnTo>
                      <a:pt x="114" y="125"/>
                    </a:lnTo>
                    <a:lnTo>
                      <a:pt x="145" y="134"/>
                    </a:lnTo>
                    <a:lnTo>
                      <a:pt x="176" y="141"/>
                    </a:lnTo>
                    <a:lnTo>
                      <a:pt x="206" y="148"/>
                    </a:lnTo>
                    <a:lnTo>
                      <a:pt x="236" y="153"/>
                    </a:lnTo>
                    <a:lnTo>
                      <a:pt x="267" y="160"/>
                    </a:lnTo>
                    <a:lnTo>
                      <a:pt x="297" y="165"/>
                    </a:lnTo>
                    <a:lnTo>
                      <a:pt x="328" y="169"/>
                    </a:lnTo>
                    <a:lnTo>
                      <a:pt x="359" y="173"/>
                    </a:lnTo>
                    <a:lnTo>
                      <a:pt x="391" y="178"/>
                    </a:lnTo>
                    <a:lnTo>
                      <a:pt x="423" y="182"/>
                    </a:lnTo>
                    <a:lnTo>
                      <a:pt x="455" y="186"/>
                    </a:lnTo>
                    <a:lnTo>
                      <a:pt x="488" y="191"/>
                    </a:lnTo>
                    <a:lnTo>
                      <a:pt x="523" y="195"/>
                    </a:lnTo>
                    <a:lnTo>
                      <a:pt x="740" y="232"/>
                    </a:lnTo>
                    <a:lnTo>
                      <a:pt x="940" y="269"/>
                    </a:lnTo>
                    <a:lnTo>
                      <a:pt x="974" y="277"/>
                    </a:lnTo>
                    <a:lnTo>
                      <a:pt x="1007" y="285"/>
                    </a:lnTo>
                    <a:lnTo>
                      <a:pt x="1040" y="294"/>
                    </a:lnTo>
                    <a:lnTo>
                      <a:pt x="1074" y="302"/>
                    </a:lnTo>
                    <a:lnTo>
                      <a:pt x="1106" y="309"/>
                    </a:lnTo>
                    <a:lnTo>
                      <a:pt x="1139" y="317"/>
                    </a:lnTo>
                    <a:lnTo>
                      <a:pt x="1171" y="324"/>
                    </a:lnTo>
                    <a:lnTo>
                      <a:pt x="1204" y="330"/>
                    </a:lnTo>
                    <a:lnTo>
                      <a:pt x="1236" y="337"/>
                    </a:lnTo>
                    <a:lnTo>
                      <a:pt x="1269" y="343"/>
                    </a:lnTo>
                    <a:lnTo>
                      <a:pt x="1302" y="348"/>
                    </a:lnTo>
                    <a:lnTo>
                      <a:pt x="1335" y="352"/>
                    </a:lnTo>
                    <a:lnTo>
                      <a:pt x="1369" y="357"/>
                    </a:lnTo>
                    <a:lnTo>
                      <a:pt x="1403" y="361"/>
                    </a:lnTo>
                    <a:lnTo>
                      <a:pt x="1438" y="364"/>
                    </a:lnTo>
                    <a:lnTo>
                      <a:pt x="1472" y="366"/>
                    </a:lnTo>
                    <a:lnTo>
                      <a:pt x="1479" y="269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B76B05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35" name="Freeform 135"/>
              <p:cNvSpPr>
                <a:spLocks/>
              </p:cNvSpPr>
              <p:nvPr/>
            </p:nvSpPr>
            <p:spPr bwMode="auto">
              <a:xfrm>
                <a:off x="6869" y="1401"/>
                <a:ext cx="375" cy="82"/>
              </a:xfrm>
              <a:custGeom>
                <a:avLst/>
                <a:gdLst/>
                <a:ahLst/>
                <a:cxnLst>
                  <a:cxn ang="0">
                    <a:pos x="1498" y="273"/>
                  </a:cxn>
                  <a:cxn ang="0">
                    <a:pos x="1419" y="263"/>
                  </a:cxn>
                  <a:cxn ang="0">
                    <a:pos x="1339" y="253"/>
                  </a:cxn>
                  <a:cxn ang="0">
                    <a:pos x="1260" y="241"/>
                  </a:cxn>
                  <a:cxn ang="0">
                    <a:pos x="1181" y="229"/>
                  </a:cxn>
                  <a:cxn ang="0">
                    <a:pos x="1103" y="216"/>
                  </a:cxn>
                  <a:cxn ang="0">
                    <a:pos x="1025" y="201"/>
                  </a:cxn>
                  <a:cxn ang="0">
                    <a:pos x="947" y="187"/>
                  </a:cxn>
                  <a:cxn ang="0">
                    <a:pos x="869" y="171"/>
                  </a:cxn>
                  <a:cxn ang="0">
                    <a:pos x="797" y="156"/>
                  </a:cxn>
                  <a:cxn ang="0">
                    <a:pos x="725" y="143"/>
                  </a:cxn>
                  <a:cxn ang="0">
                    <a:pos x="653" y="131"/>
                  </a:cxn>
                  <a:cxn ang="0">
                    <a:pos x="582" y="119"/>
                  </a:cxn>
                  <a:cxn ang="0">
                    <a:pos x="511" y="108"/>
                  </a:cxn>
                  <a:cxn ang="0">
                    <a:pos x="440" y="98"/>
                  </a:cxn>
                  <a:cxn ang="0">
                    <a:pos x="368" y="87"/>
                  </a:cxn>
                  <a:cxn ang="0">
                    <a:pos x="295" y="77"/>
                  </a:cxn>
                  <a:cxn ang="0">
                    <a:pos x="21" y="0"/>
                  </a:cxn>
                  <a:cxn ang="0">
                    <a:pos x="33" y="52"/>
                  </a:cxn>
                  <a:cxn ang="0">
                    <a:pos x="288" y="117"/>
                  </a:cxn>
                  <a:cxn ang="0">
                    <a:pos x="365" y="127"/>
                  </a:cxn>
                  <a:cxn ang="0">
                    <a:pos x="442" y="139"/>
                  </a:cxn>
                  <a:cxn ang="0">
                    <a:pos x="519" y="151"/>
                  </a:cxn>
                  <a:cxn ang="0">
                    <a:pos x="596" y="163"/>
                  </a:cxn>
                  <a:cxn ang="0">
                    <a:pos x="672" y="176"/>
                  </a:cxn>
                  <a:cxn ang="0">
                    <a:pos x="750" y="189"/>
                  </a:cxn>
                  <a:cxn ang="0">
                    <a:pos x="827" y="202"/>
                  </a:cxn>
                  <a:cxn ang="0">
                    <a:pos x="903" y="217"/>
                  </a:cxn>
                  <a:cxn ang="0">
                    <a:pos x="980" y="234"/>
                  </a:cxn>
                  <a:cxn ang="0">
                    <a:pos x="1056" y="250"/>
                  </a:cxn>
                  <a:cxn ang="0">
                    <a:pos x="1131" y="265"/>
                  </a:cxn>
                  <a:cxn ang="0">
                    <a:pos x="1208" y="279"/>
                  </a:cxn>
                  <a:cxn ang="0">
                    <a:pos x="1284" y="292"/>
                  </a:cxn>
                  <a:cxn ang="0">
                    <a:pos x="1361" y="307"/>
                  </a:cxn>
                  <a:cxn ang="0">
                    <a:pos x="1438" y="321"/>
                  </a:cxn>
                  <a:cxn ang="0">
                    <a:pos x="1485" y="299"/>
                  </a:cxn>
                </a:cxnLst>
                <a:rect l="0" t="0" r="r" b="b"/>
                <a:pathLst>
                  <a:path w="1498" h="328">
                    <a:moveTo>
                      <a:pt x="1485" y="299"/>
                    </a:moveTo>
                    <a:lnTo>
                      <a:pt x="1498" y="273"/>
                    </a:lnTo>
                    <a:lnTo>
                      <a:pt x="1459" y="267"/>
                    </a:lnTo>
                    <a:lnTo>
                      <a:pt x="1419" y="263"/>
                    </a:lnTo>
                    <a:lnTo>
                      <a:pt x="1379" y="258"/>
                    </a:lnTo>
                    <a:lnTo>
                      <a:pt x="1339" y="253"/>
                    </a:lnTo>
                    <a:lnTo>
                      <a:pt x="1300" y="246"/>
                    </a:lnTo>
                    <a:lnTo>
                      <a:pt x="1260" y="241"/>
                    </a:lnTo>
                    <a:lnTo>
                      <a:pt x="1221" y="235"/>
                    </a:lnTo>
                    <a:lnTo>
                      <a:pt x="1181" y="229"/>
                    </a:lnTo>
                    <a:lnTo>
                      <a:pt x="1143" y="222"/>
                    </a:lnTo>
                    <a:lnTo>
                      <a:pt x="1103" y="216"/>
                    </a:lnTo>
                    <a:lnTo>
                      <a:pt x="1064" y="209"/>
                    </a:lnTo>
                    <a:lnTo>
                      <a:pt x="1025" y="201"/>
                    </a:lnTo>
                    <a:lnTo>
                      <a:pt x="986" y="194"/>
                    </a:lnTo>
                    <a:lnTo>
                      <a:pt x="947" y="187"/>
                    </a:lnTo>
                    <a:lnTo>
                      <a:pt x="908" y="179"/>
                    </a:lnTo>
                    <a:lnTo>
                      <a:pt x="869" y="171"/>
                    </a:lnTo>
                    <a:lnTo>
                      <a:pt x="832" y="164"/>
                    </a:lnTo>
                    <a:lnTo>
                      <a:pt x="797" y="156"/>
                    </a:lnTo>
                    <a:lnTo>
                      <a:pt x="761" y="150"/>
                    </a:lnTo>
                    <a:lnTo>
                      <a:pt x="725" y="143"/>
                    </a:lnTo>
                    <a:lnTo>
                      <a:pt x="689" y="136"/>
                    </a:lnTo>
                    <a:lnTo>
                      <a:pt x="653" y="131"/>
                    </a:lnTo>
                    <a:lnTo>
                      <a:pt x="618" y="125"/>
                    </a:lnTo>
                    <a:lnTo>
                      <a:pt x="582" y="119"/>
                    </a:lnTo>
                    <a:lnTo>
                      <a:pt x="547" y="113"/>
                    </a:lnTo>
                    <a:lnTo>
                      <a:pt x="511" y="108"/>
                    </a:lnTo>
                    <a:lnTo>
                      <a:pt x="476" y="103"/>
                    </a:lnTo>
                    <a:lnTo>
                      <a:pt x="440" y="98"/>
                    </a:lnTo>
                    <a:lnTo>
                      <a:pt x="404" y="93"/>
                    </a:lnTo>
                    <a:lnTo>
                      <a:pt x="368" y="87"/>
                    </a:lnTo>
                    <a:lnTo>
                      <a:pt x="331" y="82"/>
                    </a:lnTo>
                    <a:lnTo>
                      <a:pt x="295" y="77"/>
                    </a:lnTo>
                    <a:lnTo>
                      <a:pt x="122" y="35"/>
                    </a:lnTo>
                    <a:lnTo>
                      <a:pt x="21" y="0"/>
                    </a:lnTo>
                    <a:lnTo>
                      <a:pt x="0" y="25"/>
                    </a:lnTo>
                    <a:lnTo>
                      <a:pt x="33" y="52"/>
                    </a:lnTo>
                    <a:lnTo>
                      <a:pt x="249" y="111"/>
                    </a:lnTo>
                    <a:lnTo>
                      <a:pt x="288" y="117"/>
                    </a:lnTo>
                    <a:lnTo>
                      <a:pt x="326" y="122"/>
                    </a:lnTo>
                    <a:lnTo>
                      <a:pt x="365" y="127"/>
                    </a:lnTo>
                    <a:lnTo>
                      <a:pt x="404" y="133"/>
                    </a:lnTo>
                    <a:lnTo>
                      <a:pt x="442" y="139"/>
                    </a:lnTo>
                    <a:lnTo>
                      <a:pt x="480" y="145"/>
                    </a:lnTo>
                    <a:lnTo>
                      <a:pt x="519" y="151"/>
                    </a:lnTo>
                    <a:lnTo>
                      <a:pt x="557" y="156"/>
                    </a:lnTo>
                    <a:lnTo>
                      <a:pt x="596" y="163"/>
                    </a:lnTo>
                    <a:lnTo>
                      <a:pt x="635" y="169"/>
                    </a:lnTo>
                    <a:lnTo>
                      <a:pt x="672" y="176"/>
                    </a:lnTo>
                    <a:lnTo>
                      <a:pt x="711" y="183"/>
                    </a:lnTo>
                    <a:lnTo>
                      <a:pt x="750" y="189"/>
                    </a:lnTo>
                    <a:lnTo>
                      <a:pt x="788" y="195"/>
                    </a:lnTo>
                    <a:lnTo>
                      <a:pt x="827" y="202"/>
                    </a:lnTo>
                    <a:lnTo>
                      <a:pt x="866" y="209"/>
                    </a:lnTo>
                    <a:lnTo>
                      <a:pt x="903" y="217"/>
                    </a:lnTo>
                    <a:lnTo>
                      <a:pt x="942" y="227"/>
                    </a:lnTo>
                    <a:lnTo>
                      <a:pt x="980" y="234"/>
                    </a:lnTo>
                    <a:lnTo>
                      <a:pt x="1017" y="242"/>
                    </a:lnTo>
                    <a:lnTo>
                      <a:pt x="1056" y="250"/>
                    </a:lnTo>
                    <a:lnTo>
                      <a:pt x="1094" y="258"/>
                    </a:lnTo>
                    <a:lnTo>
                      <a:pt x="1131" y="265"/>
                    </a:lnTo>
                    <a:lnTo>
                      <a:pt x="1170" y="272"/>
                    </a:lnTo>
                    <a:lnTo>
                      <a:pt x="1208" y="279"/>
                    </a:lnTo>
                    <a:lnTo>
                      <a:pt x="1246" y="286"/>
                    </a:lnTo>
                    <a:lnTo>
                      <a:pt x="1284" y="292"/>
                    </a:lnTo>
                    <a:lnTo>
                      <a:pt x="1323" y="300"/>
                    </a:lnTo>
                    <a:lnTo>
                      <a:pt x="1361" y="307"/>
                    </a:lnTo>
                    <a:lnTo>
                      <a:pt x="1399" y="313"/>
                    </a:lnTo>
                    <a:lnTo>
                      <a:pt x="1438" y="321"/>
                    </a:lnTo>
                    <a:lnTo>
                      <a:pt x="1476" y="328"/>
                    </a:lnTo>
                    <a:lnTo>
                      <a:pt x="1485" y="299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B76B05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36" name="Freeform 136"/>
              <p:cNvSpPr>
                <a:spLocks/>
              </p:cNvSpPr>
              <p:nvPr/>
            </p:nvSpPr>
            <p:spPr bwMode="auto">
              <a:xfrm>
                <a:off x="6869" y="1401"/>
                <a:ext cx="374" cy="82"/>
              </a:xfrm>
              <a:custGeom>
                <a:avLst/>
                <a:gdLst/>
                <a:ahLst/>
                <a:cxnLst>
                  <a:cxn ang="0">
                    <a:pos x="1485" y="293"/>
                  </a:cxn>
                  <a:cxn ang="0">
                    <a:pos x="1491" y="280"/>
                  </a:cxn>
                  <a:cxn ang="0">
                    <a:pos x="1454" y="268"/>
                  </a:cxn>
                  <a:cxn ang="0">
                    <a:pos x="1375" y="259"/>
                  </a:cxn>
                  <a:cxn ang="0">
                    <a:pos x="1297" y="248"/>
                  </a:cxn>
                  <a:cxn ang="0">
                    <a:pos x="1218" y="236"/>
                  </a:cxn>
                  <a:cxn ang="0">
                    <a:pos x="1140" y="223"/>
                  </a:cxn>
                  <a:cxn ang="0">
                    <a:pos x="1061" y="210"/>
                  </a:cxn>
                  <a:cxn ang="0">
                    <a:pos x="984" y="195"/>
                  </a:cxn>
                  <a:cxn ang="0">
                    <a:pos x="906" y="181"/>
                  </a:cxn>
                  <a:cxn ang="0">
                    <a:pos x="830" y="165"/>
                  </a:cxn>
                  <a:cxn ang="0">
                    <a:pos x="758" y="151"/>
                  </a:cxn>
                  <a:cxn ang="0">
                    <a:pos x="687" y="138"/>
                  </a:cxn>
                  <a:cxn ang="0">
                    <a:pos x="616" y="126"/>
                  </a:cxn>
                  <a:cxn ang="0">
                    <a:pos x="545" y="115"/>
                  </a:cxn>
                  <a:cxn ang="0">
                    <a:pos x="474" y="103"/>
                  </a:cxn>
                  <a:cxn ang="0">
                    <a:pos x="403" y="93"/>
                  </a:cxn>
                  <a:cxn ang="0">
                    <a:pos x="330" y="82"/>
                  </a:cxn>
                  <a:cxn ang="0">
                    <a:pos x="283" y="74"/>
                  </a:cxn>
                  <a:cxn ang="0">
                    <a:pos x="261" y="68"/>
                  </a:cxn>
                  <a:cxn ang="0">
                    <a:pos x="239" y="63"/>
                  </a:cxn>
                  <a:cxn ang="0">
                    <a:pos x="219" y="58"/>
                  </a:cxn>
                  <a:cxn ang="0">
                    <a:pos x="197" y="53"/>
                  </a:cxn>
                  <a:cxn ang="0">
                    <a:pos x="175" y="48"/>
                  </a:cxn>
                  <a:cxn ang="0">
                    <a:pos x="153" y="42"/>
                  </a:cxn>
                  <a:cxn ang="0">
                    <a:pos x="131" y="37"/>
                  </a:cxn>
                  <a:cxn ang="0">
                    <a:pos x="108" y="30"/>
                  </a:cxn>
                  <a:cxn ang="0">
                    <a:pos x="83" y="21"/>
                  </a:cxn>
                  <a:cxn ang="0">
                    <a:pos x="58" y="13"/>
                  </a:cxn>
                  <a:cxn ang="0">
                    <a:pos x="32" y="5"/>
                  </a:cxn>
                  <a:cxn ang="0">
                    <a:pos x="15" y="7"/>
                  </a:cxn>
                  <a:cxn ang="0">
                    <a:pos x="5" y="19"/>
                  </a:cxn>
                  <a:cxn ang="0">
                    <a:pos x="4" y="28"/>
                  </a:cxn>
                  <a:cxn ang="0">
                    <a:pos x="13" y="34"/>
                  </a:cxn>
                  <a:cxn ang="0">
                    <a:pos x="22" y="40"/>
                  </a:cxn>
                  <a:cxn ang="0">
                    <a:pos x="30" y="45"/>
                  </a:cxn>
                  <a:cxn ang="0">
                    <a:pos x="48" y="53"/>
                  </a:cxn>
                  <a:cxn ang="0">
                    <a:pos x="75" y="60"/>
                  </a:cxn>
                  <a:cxn ang="0">
                    <a:pos x="103" y="67"/>
                  </a:cxn>
                  <a:cxn ang="0">
                    <a:pos x="130" y="75"/>
                  </a:cxn>
                  <a:cxn ang="0">
                    <a:pos x="158" y="82"/>
                  </a:cxn>
                  <a:cxn ang="0">
                    <a:pos x="185" y="90"/>
                  </a:cxn>
                  <a:cxn ang="0">
                    <a:pos x="212" y="98"/>
                  </a:cxn>
                  <a:cxn ang="0">
                    <a:pos x="239" y="105"/>
                  </a:cxn>
                  <a:cxn ang="0">
                    <a:pos x="292" y="115"/>
                  </a:cxn>
                  <a:cxn ang="0">
                    <a:pos x="368" y="125"/>
                  </a:cxn>
                  <a:cxn ang="0">
                    <a:pos x="444" y="137"/>
                  </a:cxn>
                  <a:cxn ang="0">
                    <a:pos x="521" y="149"/>
                  </a:cxn>
                  <a:cxn ang="0">
                    <a:pos x="596" y="162"/>
                  </a:cxn>
                  <a:cxn ang="0">
                    <a:pos x="672" y="174"/>
                  </a:cxn>
                  <a:cxn ang="0">
                    <a:pos x="749" y="188"/>
                  </a:cxn>
                  <a:cxn ang="0">
                    <a:pos x="826" y="200"/>
                  </a:cxn>
                  <a:cxn ang="0">
                    <a:pos x="902" y="216"/>
                  </a:cxn>
                  <a:cxn ang="0">
                    <a:pos x="979" y="233"/>
                  </a:cxn>
                  <a:cxn ang="0">
                    <a:pos x="1055" y="248"/>
                  </a:cxn>
                  <a:cxn ang="0">
                    <a:pos x="1130" y="262"/>
                  </a:cxn>
                  <a:cxn ang="0">
                    <a:pos x="1207" y="277"/>
                  </a:cxn>
                  <a:cxn ang="0">
                    <a:pos x="1283" y="290"/>
                  </a:cxn>
                  <a:cxn ang="0">
                    <a:pos x="1360" y="305"/>
                  </a:cxn>
                  <a:cxn ang="0">
                    <a:pos x="1437" y="319"/>
                  </a:cxn>
                  <a:cxn ang="0">
                    <a:pos x="1477" y="319"/>
                  </a:cxn>
                  <a:cxn ang="0">
                    <a:pos x="1481" y="305"/>
                  </a:cxn>
                </a:cxnLst>
                <a:rect l="0" t="0" r="r" b="b"/>
                <a:pathLst>
                  <a:path w="1494" h="326">
                    <a:moveTo>
                      <a:pt x="1483" y="298"/>
                    </a:moveTo>
                    <a:lnTo>
                      <a:pt x="1485" y="293"/>
                    </a:lnTo>
                    <a:lnTo>
                      <a:pt x="1488" y="286"/>
                    </a:lnTo>
                    <a:lnTo>
                      <a:pt x="1491" y="280"/>
                    </a:lnTo>
                    <a:lnTo>
                      <a:pt x="1494" y="274"/>
                    </a:lnTo>
                    <a:lnTo>
                      <a:pt x="1454" y="268"/>
                    </a:lnTo>
                    <a:lnTo>
                      <a:pt x="1415" y="264"/>
                    </a:lnTo>
                    <a:lnTo>
                      <a:pt x="1375" y="259"/>
                    </a:lnTo>
                    <a:lnTo>
                      <a:pt x="1336" y="254"/>
                    </a:lnTo>
                    <a:lnTo>
                      <a:pt x="1297" y="248"/>
                    </a:lnTo>
                    <a:lnTo>
                      <a:pt x="1257" y="242"/>
                    </a:lnTo>
                    <a:lnTo>
                      <a:pt x="1218" y="236"/>
                    </a:lnTo>
                    <a:lnTo>
                      <a:pt x="1179" y="230"/>
                    </a:lnTo>
                    <a:lnTo>
                      <a:pt x="1140" y="223"/>
                    </a:lnTo>
                    <a:lnTo>
                      <a:pt x="1101" y="217"/>
                    </a:lnTo>
                    <a:lnTo>
                      <a:pt x="1061" y="210"/>
                    </a:lnTo>
                    <a:lnTo>
                      <a:pt x="1023" y="202"/>
                    </a:lnTo>
                    <a:lnTo>
                      <a:pt x="984" y="195"/>
                    </a:lnTo>
                    <a:lnTo>
                      <a:pt x="945" y="188"/>
                    </a:lnTo>
                    <a:lnTo>
                      <a:pt x="906" y="181"/>
                    </a:lnTo>
                    <a:lnTo>
                      <a:pt x="867" y="172"/>
                    </a:lnTo>
                    <a:lnTo>
                      <a:pt x="830" y="165"/>
                    </a:lnTo>
                    <a:lnTo>
                      <a:pt x="795" y="157"/>
                    </a:lnTo>
                    <a:lnTo>
                      <a:pt x="758" y="151"/>
                    </a:lnTo>
                    <a:lnTo>
                      <a:pt x="723" y="145"/>
                    </a:lnTo>
                    <a:lnTo>
                      <a:pt x="687" y="138"/>
                    </a:lnTo>
                    <a:lnTo>
                      <a:pt x="651" y="132"/>
                    </a:lnTo>
                    <a:lnTo>
                      <a:pt x="616" y="126"/>
                    </a:lnTo>
                    <a:lnTo>
                      <a:pt x="580" y="120"/>
                    </a:lnTo>
                    <a:lnTo>
                      <a:pt x="545" y="115"/>
                    </a:lnTo>
                    <a:lnTo>
                      <a:pt x="510" y="109"/>
                    </a:lnTo>
                    <a:lnTo>
                      <a:pt x="474" y="103"/>
                    </a:lnTo>
                    <a:lnTo>
                      <a:pt x="438" y="98"/>
                    </a:lnTo>
                    <a:lnTo>
                      <a:pt x="403" y="93"/>
                    </a:lnTo>
                    <a:lnTo>
                      <a:pt x="367" y="87"/>
                    </a:lnTo>
                    <a:lnTo>
                      <a:pt x="330" y="82"/>
                    </a:lnTo>
                    <a:lnTo>
                      <a:pt x="294" y="77"/>
                    </a:lnTo>
                    <a:lnTo>
                      <a:pt x="283" y="74"/>
                    </a:lnTo>
                    <a:lnTo>
                      <a:pt x="272" y="72"/>
                    </a:lnTo>
                    <a:lnTo>
                      <a:pt x="261" y="68"/>
                    </a:lnTo>
                    <a:lnTo>
                      <a:pt x="251" y="66"/>
                    </a:lnTo>
                    <a:lnTo>
                      <a:pt x="239" y="63"/>
                    </a:lnTo>
                    <a:lnTo>
                      <a:pt x="229" y="61"/>
                    </a:lnTo>
                    <a:lnTo>
                      <a:pt x="219" y="58"/>
                    </a:lnTo>
                    <a:lnTo>
                      <a:pt x="207" y="55"/>
                    </a:lnTo>
                    <a:lnTo>
                      <a:pt x="197" y="53"/>
                    </a:lnTo>
                    <a:lnTo>
                      <a:pt x="186" y="50"/>
                    </a:lnTo>
                    <a:lnTo>
                      <a:pt x="175" y="48"/>
                    </a:lnTo>
                    <a:lnTo>
                      <a:pt x="164" y="44"/>
                    </a:lnTo>
                    <a:lnTo>
                      <a:pt x="153" y="42"/>
                    </a:lnTo>
                    <a:lnTo>
                      <a:pt x="142" y="39"/>
                    </a:lnTo>
                    <a:lnTo>
                      <a:pt x="131" y="37"/>
                    </a:lnTo>
                    <a:lnTo>
                      <a:pt x="120" y="34"/>
                    </a:lnTo>
                    <a:lnTo>
                      <a:pt x="108" y="30"/>
                    </a:lnTo>
                    <a:lnTo>
                      <a:pt x="95" y="26"/>
                    </a:lnTo>
                    <a:lnTo>
                      <a:pt x="83" y="21"/>
                    </a:lnTo>
                    <a:lnTo>
                      <a:pt x="70" y="17"/>
                    </a:lnTo>
                    <a:lnTo>
                      <a:pt x="58" y="13"/>
                    </a:lnTo>
                    <a:lnTo>
                      <a:pt x="45" y="9"/>
                    </a:lnTo>
                    <a:lnTo>
                      <a:pt x="32" y="5"/>
                    </a:lnTo>
                    <a:lnTo>
                      <a:pt x="20" y="0"/>
                    </a:lnTo>
                    <a:lnTo>
                      <a:pt x="15" y="7"/>
                    </a:lnTo>
                    <a:lnTo>
                      <a:pt x="9" y="13"/>
                    </a:lnTo>
                    <a:lnTo>
                      <a:pt x="5" y="19"/>
                    </a:lnTo>
                    <a:lnTo>
                      <a:pt x="0" y="24"/>
                    </a:lnTo>
                    <a:lnTo>
                      <a:pt x="4" y="28"/>
                    </a:lnTo>
                    <a:lnTo>
                      <a:pt x="8" y="31"/>
                    </a:lnTo>
                    <a:lnTo>
                      <a:pt x="13" y="34"/>
                    </a:lnTo>
                    <a:lnTo>
                      <a:pt x="18" y="37"/>
                    </a:lnTo>
                    <a:lnTo>
                      <a:pt x="22" y="40"/>
                    </a:lnTo>
                    <a:lnTo>
                      <a:pt x="26" y="43"/>
                    </a:lnTo>
                    <a:lnTo>
                      <a:pt x="30" y="45"/>
                    </a:lnTo>
                    <a:lnTo>
                      <a:pt x="35" y="49"/>
                    </a:lnTo>
                    <a:lnTo>
                      <a:pt x="48" y="53"/>
                    </a:lnTo>
                    <a:lnTo>
                      <a:pt x="62" y="56"/>
                    </a:lnTo>
                    <a:lnTo>
                      <a:pt x="75" y="60"/>
                    </a:lnTo>
                    <a:lnTo>
                      <a:pt x="89" y="63"/>
                    </a:lnTo>
                    <a:lnTo>
                      <a:pt x="103" y="67"/>
                    </a:lnTo>
                    <a:lnTo>
                      <a:pt x="116" y="71"/>
                    </a:lnTo>
                    <a:lnTo>
                      <a:pt x="130" y="75"/>
                    </a:lnTo>
                    <a:lnTo>
                      <a:pt x="144" y="79"/>
                    </a:lnTo>
                    <a:lnTo>
                      <a:pt x="158" y="82"/>
                    </a:lnTo>
                    <a:lnTo>
                      <a:pt x="172" y="86"/>
                    </a:lnTo>
                    <a:lnTo>
                      <a:pt x="185" y="90"/>
                    </a:lnTo>
                    <a:lnTo>
                      <a:pt x="199" y="94"/>
                    </a:lnTo>
                    <a:lnTo>
                      <a:pt x="212" y="98"/>
                    </a:lnTo>
                    <a:lnTo>
                      <a:pt x="226" y="102"/>
                    </a:lnTo>
                    <a:lnTo>
                      <a:pt x="239" y="105"/>
                    </a:lnTo>
                    <a:lnTo>
                      <a:pt x="253" y="109"/>
                    </a:lnTo>
                    <a:lnTo>
                      <a:pt x="292" y="115"/>
                    </a:lnTo>
                    <a:lnTo>
                      <a:pt x="330" y="120"/>
                    </a:lnTo>
                    <a:lnTo>
                      <a:pt x="368" y="125"/>
                    </a:lnTo>
                    <a:lnTo>
                      <a:pt x="407" y="131"/>
                    </a:lnTo>
                    <a:lnTo>
                      <a:pt x="444" y="137"/>
                    </a:lnTo>
                    <a:lnTo>
                      <a:pt x="482" y="143"/>
                    </a:lnTo>
                    <a:lnTo>
                      <a:pt x="521" y="149"/>
                    </a:lnTo>
                    <a:lnTo>
                      <a:pt x="558" y="155"/>
                    </a:lnTo>
                    <a:lnTo>
                      <a:pt x="596" y="162"/>
                    </a:lnTo>
                    <a:lnTo>
                      <a:pt x="635" y="168"/>
                    </a:lnTo>
                    <a:lnTo>
                      <a:pt x="672" y="174"/>
                    </a:lnTo>
                    <a:lnTo>
                      <a:pt x="711" y="181"/>
                    </a:lnTo>
                    <a:lnTo>
                      <a:pt x="749" y="188"/>
                    </a:lnTo>
                    <a:lnTo>
                      <a:pt x="787" y="194"/>
                    </a:lnTo>
                    <a:lnTo>
                      <a:pt x="826" y="200"/>
                    </a:lnTo>
                    <a:lnTo>
                      <a:pt x="865" y="208"/>
                    </a:lnTo>
                    <a:lnTo>
                      <a:pt x="902" y="216"/>
                    </a:lnTo>
                    <a:lnTo>
                      <a:pt x="941" y="224"/>
                    </a:lnTo>
                    <a:lnTo>
                      <a:pt x="979" y="233"/>
                    </a:lnTo>
                    <a:lnTo>
                      <a:pt x="1016" y="240"/>
                    </a:lnTo>
                    <a:lnTo>
                      <a:pt x="1055" y="248"/>
                    </a:lnTo>
                    <a:lnTo>
                      <a:pt x="1093" y="255"/>
                    </a:lnTo>
                    <a:lnTo>
                      <a:pt x="1130" y="262"/>
                    </a:lnTo>
                    <a:lnTo>
                      <a:pt x="1169" y="269"/>
                    </a:lnTo>
                    <a:lnTo>
                      <a:pt x="1207" y="277"/>
                    </a:lnTo>
                    <a:lnTo>
                      <a:pt x="1245" y="284"/>
                    </a:lnTo>
                    <a:lnTo>
                      <a:pt x="1283" y="290"/>
                    </a:lnTo>
                    <a:lnTo>
                      <a:pt x="1322" y="298"/>
                    </a:lnTo>
                    <a:lnTo>
                      <a:pt x="1360" y="305"/>
                    </a:lnTo>
                    <a:lnTo>
                      <a:pt x="1398" y="311"/>
                    </a:lnTo>
                    <a:lnTo>
                      <a:pt x="1437" y="319"/>
                    </a:lnTo>
                    <a:lnTo>
                      <a:pt x="1475" y="326"/>
                    </a:lnTo>
                    <a:lnTo>
                      <a:pt x="1477" y="319"/>
                    </a:lnTo>
                    <a:lnTo>
                      <a:pt x="1478" y="311"/>
                    </a:lnTo>
                    <a:lnTo>
                      <a:pt x="1481" y="305"/>
                    </a:lnTo>
                    <a:lnTo>
                      <a:pt x="1483" y="298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BA6D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37" name="Freeform 137"/>
              <p:cNvSpPr>
                <a:spLocks/>
              </p:cNvSpPr>
              <p:nvPr/>
            </p:nvSpPr>
            <p:spPr bwMode="auto">
              <a:xfrm>
                <a:off x="6870" y="1401"/>
                <a:ext cx="372" cy="81"/>
              </a:xfrm>
              <a:custGeom>
                <a:avLst/>
                <a:gdLst/>
                <a:ahLst/>
                <a:cxnLst>
                  <a:cxn ang="0">
                    <a:pos x="1483" y="293"/>
                  </a:cxn>
                  <a:cxn ang="0">
                    <a:pos x="1489" y="281"/>
                  </a:cxn>
                  <a:cxn ang="0">
                    <a:pos x="1451" y="270"/>
                  </a:cxn>
                  <a:cxn ang="0">
                    <a:pos x="1372" y="260"/>
                  </a:cxn>
                  <a:cxn ang="0">
                    <a:pos x="1293" y="249"/>
                  </a:cxn>
                  <a:cxn ang="0">
                    <a:pos x="1215" y="237"/>
                  </a:cxn>
                  <a:cxn ang="0">
                    <a:pos x="1138" y="225"/>
                  </a:cxn>
                  <a:cxn ang="0">
                    <a:pos x="1059" y="211"/>
                  </a:cxn>
                  <a:cxn ang="0">
                    <a:pos x="981" y="196"/>
                  </a:cxn>
                  <a:cxn ang="0">
                    <a:pos x="902" y="182"/>
                  </a:cxn>
                  <a:cxn ang="0">
                    <a:pos x="827" y="166"/>
                  </a:cxn>
                  <a:cxn ang="0">
                    <a:pos x="756" y="152"/>
                  </a:cxn>
                  <a:cxn ang="0">
                    <a:pos x="685" y="139"/>
                  </a:cxn>
                  <a:cxn ang="0">
                    <a:pos x="614" y="127"/>
                  </a:cxn>
                  <a:cxn ang="0">
                    <a:pos x="544" y="116"/>
                  </a:cxn>
                  <a:cxn ang="0">
                    <a:pos x="473" y="104"/>
                  </a:cxn>
                  <a:cxn ang="0">
                    <a:pos x="402" y="94"/>
                  </a:cxn>
                  <a:cxn ang="0">
                    <a:pos x="329" y="82"/>
                  </a:cxn>
                  <a:cxn ang="0">
                    <a:pos x="282" y="74"/>
                  </a:cxn>
                  <a:cxn ang="0">
                    <a:pos x="260" y="69"/>
                  </a:cxn>
                  <a:cxn ang="0">
                    <a:pos x="238" y="63"/>
                  </a:cxn>
                  <a:cxn ang="0">
                    <a:pos x="217" y="58"/>
                  </a:cxn>
                  <a:cxn ang="0">
                    <a:pos x="195" y="52"/>
                  </a:cxn>
                  <a:cxn ang="0">
                    <a:pos x="173" y="47"/>
                  </a:cxn>
                  <a:cxn ang="0">
                    <a:pos x="151" y="41"/>
                  </a:cxn>
                  <a:cxn ang="0">
                    <a:pos x="129" y="36"/>
                  </a:cxn>
                  <a:cxn ang="0">
                    <a:pos x="106" y="29"/>
                  </a:cxn>
                  <a:cxn ang="0">
                    <a:pos x="81" y="21"/>
                  </a:cxn>
                  <a:cxn ang="0">
                    <a:pos x="56" y="13"/>
                  </a:cxn>
                  <a:cxn ang="0">
                    <a:pos x="30" y="5"/>
                  </a:cxn>
                  <a:cxn ang="0">
                    <a:pos x="14" y="7"/>
                  </a:cxn>
                  <a:cxn ang="0">
                    <a:pos x="4" y="18"/>
                  </a:cxn>
                  <a:cxn ang="0">
                    <a:pos x="4" y="27"/>
                  </a:cxn>
                  <a:cxn ang="0">
                    <a:pos x="14" y="32"/>
                  </a:cxn>
                  <a:cxn ang="0">
                    <a:pos x="22" y="38"/>
                  </a:cxn>
                  <a:cxn ang="0">
                    <a:pos x="31" y="43"/>
                  </a:cxn>
                  <a:cxn ang="0">
                    <a:pos x="49" y="51"/>
                  </a:cxn>
                  <a:cxn ang="0">
                    <a:pos x="77" y="58"/>
                  </a:cxn>
                  <a:cxn ang="0">
                    <a:pos x="105" y="65"/>
                  </a:cxn>
                  <a:cxn ang="0">
                    <a:pos x="133" y="73"/>
                  </a:cxn>
                  <a:cxn ang="0">
                    <a:pos x="160" y="80"/>
                  </a:cxn>
                  <a:cxn ang="0">
                    <a:pos x="188" y="87"/>
                  </a:cxn>
                  <a:cxn ang="0">
                    <a:pos x="215" y="95"/>
                  </a:cxn>
                  <a:cxn ang="0">
                    <a:pos x="244" y="102"/>
                  </a:cxn>
                  <a:cxn ang="0">
                    <a:pos x="296" y="111"/>
                  </a:cxn>
                  <a:cxn ang="0">
                    <a:pos x="372" y="123"/>
                  </a:cxn>
                  <a:cxn ang="0">
                    <a:pos x="448" y="134"/>
                  </a:cxn>
                  <a:cxn ang="0">
                    <a:pos x="523" y="147"/>
                  </a:cxn>
                  <a:cxn ang="0">
                    <a:pos x="597" y="160"/>
                  </a:cxn>
                  <a:cxn ang="0">
                    <a:pos x="672" y="173"/>
                  </a:cxn>
                  <a:cxn ang="0">
                    <a:pos x="749" y="186"/>
                  </a:cxn>
                  <a:cxn ang="0">
                    <a:pos x="825" y="199"/>
                  </a:cxn>
                  <a:cxn ang="0">
                    <a:pos x="901" y="215"/>
                  </a:cxn>
                  <a:cxn ang="0">
                    <a:pos x="978" y="231"/>
                  </a:cxn>
                  <a:cxn ang="0">
                    <a:pos x="1054" y="245"/>
                  </a:cxn>
                  <a:cxn ang="0">
                    <a:pos x="1129" y="260"/>
                  </a:cxn>
                  <a:cxn ang="0">
                    <a:pos x="1206" y="274"/>
                  </a:cxn>
                  <a:cxn ang="0">
                    <a:pos x="1282" y="288"/>
                  </a:cxn>
                  <a:cxn ang="0">
                    <a:pos x="1359" y="302"/>
                  </a:cxn>
                  <a:cxn ang="0">
                    <a:pos x="1436" y="317"/>
                  </a:cxn>
                  <a:cxn ang="0">
                    <a:pos x="1476" y="317"/>
                  </a:cxn>
                  <a:cxn ang="0">
                    <a:pos x="1480" y="304"/>
                  </a:cxn>
                </a:cxnLst>
                <a:rect l="0" t="0" r="r" b="b"/>
                <a:pathLst>
                  <a:path w="1491" h="324">
                    <a:moveTo>
                      <a:pt x="1481" y="298"/>
                    </a:moveTo>
                    <a:lnTo>
                      <a:pt x="1483" y="293"/>
                    </a:lnTo>
                    <a:lnTo>
                      <a:pt x="1486" y="286"/>
                    </a:lnTo>
                    <a:lnTo>
                      <a:pt x="1489" y="281"/>
                    </a:lnTo>
                    <a:lnTo>
                      <a:pt x="1491" y="275"/>
                    </a:lnTo>
                    <a:lnTo>
                      <a:pt x="1451" y="270"/>
                    </a:lnTo>
                    <a:lnTo>
                      <a:pt x="1412" y="265"/>
                    </a:lnTo>
                    <a:lnTo>
                      <a:pt x="1372" y="260"/>
                    </a:lnTo>
                    <a:lnTo>
                      <a:pt x="1333" y="255"/>
                    </a:lnTo>
                    <a:lnTo>
                      <a:pt x="1293" y="249"/>
                    </a:lnTo>
                    <a:lnTo>
                      <a:pt x="1255" y="243"/>
                    </a:lnTo>
                    <a:lnTo>
                      <a:pt x="1215" y="237"/>
                    </a:lnTo>
                    <a:lnTo>
                      <a:pt x="1176" y="231"/>
                    </a:lnTo>
                    <a:lnTo>
                      <a:pt x="1138" y="225"/>
                    </a:lnTo>
                    <a:lnTo>
                      <a:pt x="1098" y="218"/>
                    </a:lnTo>
                    <a:lnTo>
                      <a:pt x="1059" y="211"/>
                    </a:lnTo>
                    <a:lnTo>
                      <a:pt x="1021" y="204"/>
                    </a:lnTo>
                    <a:lnTo>
                      <a:pt x="981" y="196"/>
                    </a:lnTo>
                    <a:lnTo>
                      <a:pt x="942" y="189"/>
                    </a:lnTo>
                    <a:lnTo>
                      <a:pt x="902" y="182"/>
                    </a:lnTo>
                    <a:lnTo>
                      <a:pt x="864" y="173"/>
                    </a:lnTo>
                    <a:lnTo>
                      <a:pt x="827" y="166"/>
                    </a:lnTo>
                    <a:lnTo>
                      <a:pt x="792" y="159"/>
                    </a:lnTo>
                    <a:lnTo>
                      <a:pt x="756" y="152"/>
                    </a:lnTo>
                    <a:lnTo>
                      <a:pt x="720" y="146"/>
                    </a:lnTo>
                    <a:lnTo>
                      <a:pt x="685" y="139"/>
                    </a:lnTo>
                    <a:lnTo>
                      <a:pt x="649" y="133"/>
                    </a:lnTo>
                    <a:lnTo>
                      <a:pt x="614" y="127"/>
                    </a:lnTo>
                    <a:lnTo>
                      <a:pt x="579" y="121"/>
                    </a:lnTo>
                    <a:lnTo>
                      <a:pt x="544" y="116"/>
                    </a:lnTo>
                    <a:lnTo>
                      <a:pt x="508" y="109"/>
                    </a:lnTo>
                    <a:lnTo>
                      <a:pt x="473" y="104"/>
                    </a:lnTo>
                    <a:lnTo>
                      <a:pt x="437" y="99"/>
                    </a:lnTo>
                    <a:lnTo>
                      <a:pt x="402" y="94"/>
                    </a:lnTo>
                    <a:lnTo>
                      <a:pt x="366" y="87"/>
                    </a:lnTo>
                    <a:lnTo>
                      <a:pt x="329" y="82"/>
                    </a:lnTo>
                    <a:lnTo>
                      <a:pt x="293" y="77"/>
                    </a:lnTo>
                    <a:lnTo>
                      <a:pt x="282" y="74"/>
                    </a:lnTo>
                    <a:lnTo>
                      <a:pt x="271" y="72"/>
                    </a:lnTo>
                    <a:lnTo>
                      <a:pt x="260" y="69"/>
                    </a:lnTo>
                    <a:lnTo>
                      <a:pt x="250" y="65"/>
                    </a:lnTo>
                    <a:lnTo>
                      <a:pt x="238" y="63"/>
                    </a:lnTo>
                    <a:lnTo>
                      <a:pt x="228" y="60"/>
                    </a:lnTo>
                    <a:lnTo>
                      <a:pt x="217" y="58"/>
                    </a:lnTo>
                    <a:lnTo>
                      <a:pt x="206" y="55"/>
                    </a:lnTo>
                    <a:lnTo>
                      <a:pt x="195" y="52"/>
                    </a:lnTo>
                    <a:lnTo>
                      <a:pt x="184" y="50"/>
                    </a:lnTo>
                    <a:lnTo>
                      <a:pt x="173" y="47"/>
                    </a:lnTo>
                    <a:lnTo>
                      <a:pt x="162" y="43"/>
                    </a:lnTo>
                    <a:lnTo>
                      <a:pt x="151" y="41"/>
                    </a:lnTo>
                    <a:lnTo>
                      <a:pt x="140" y="38"/>
                    </a:lnTo>
                    <a:lnTo>
                      <a:pt x="129" y="36"/>
                    </a:lnTo>
                    <a:lnTo>
                      <a:pt x="118" y="33"/>
                    </a:lnTo>
                    <a:lnTo>
                      <a:pt x="106" y="29"/>
                    </a:lnTo>
                    <a:lnTo>
                      <a:pt x="93" y="25"/>
                    </a:lnTo>
                    <a:lnTo>
                      <a:pt x="81" y="21"/>
                    </a:lnTo>
                    <a:lnTo>
                      <a:pt x="68" y="17"/>
                    </a:lnTo>
                    <a:lnTo>
                      <a:pt x="56" y="13"/>
                    </a:lnTo>
                    <a:lnTo>
                      <a:pt x="43" y="9"/>
                    </a:lnTo>
                    <a:lnTo>
                      <a:pt x="30" y="5"/>
                    </a:lnTo>
                    <a:lnTo>
                      <a:pt x="18" y="0"/>
                    </a:lnTo>
                    <a:lnTo>
                      <a:pt x="14" y="7"/>
                    </a:lnTo>
                    <a:lnTo>
                      <a:pt x="10" y="12"/>
                    </a:lnTo>
                    <a:lnTo>
                      <a:pt x="4" y="18"/>
                    </a:lnTo>
                    <a:lnTo>
                      <a:pt x="0" y="23"/>
                    </a:lnTo>
                    <a:lnTo>
                      <a:pt x="4" y="27"/>
                    </a:lnTo>
                    <a:lnTo>
                      <a:pt x="8" y="29"/>
                    </a:lnTo>
                    <a:lnTo>
                      <a:pt x="14" y="32"/>
                    </a:lnTo>
                    <a:lnTo>
                      <a:pt x="18" y="35"/>
                    </a:lnTo>
                    <a:lnTo>
                      <a:pt x="22" y="38"/>
                    </a:lnTo>
                    <a:lnTo>
                      <a:pt x="27" y="41"/>
                    </a:lnTo>
                    <a:lnTo>
                      <a:pt x="31" y="43"/>
                    </a:lnTo>
                    <a:lnTo>
                      <a:pt x="36" y="47"/>
                    </a:lnTo>
                    <a:lnTo>
                      <a:pt x="49" y="51"/>
                    </a:lnTo>
                    <a:lnTo>
                      <a:pt x="64" y="54"/>
                    </a:lnTo>
                    <a:lnTo>
                      <a:pt x="77" y="58"/>
                    </a:lnTo>
                    <a:lnTo>
                      <a:pt x="91" y="61"/>
                    </a:lnTo>
                    <a:lnTo>
                      <a:pt x="105" y="65"/>
                    </a:lnTo>
                    <a:lnTo>
                      <a:pt x="119" y="69"/>
                    </a:lnTo>
                    <a:lnTo>
                      <a:pt x="133" y="73"/>
                    </a:lnTo>
                    <a:lnTo>
                      <a:pt x="146" y="76"/>
                    </a:lnTo>
                    <a:lnTo>
                      <a:pt x="160" y="80"/>
                    </a:lnTo>
                    <a:lnTo>
                      <a:pt x="174" y="84"/>
                    </a:lnTo>
                    <a:lnTo>
                      <a:pt x="188" y="87"/>
                    </a:lnTo>
                    <a:lnTo>
                      <a:pt x="202" y="92"/>
                    </a:lnTo>
                    <a:lnTo>
                      <a:pt x="215" y="95"/>
                    </a:lnTo>
                    <a:lnTo>
                      <a:pt x="229" y="99"/>
                    </a:lnTo>
                    <a:lnTo>
                      <a:pt x="244" y="102"/>
                    </a:lnTo>
                    <a:lnTo>
                      <a:pt x="257" y="106"/>
                    </a:lnTo>
                    <a:lnTo>
                      <a:pt x="296" y="111"/>
                    </a:lnTo>
                    <a:lnTo>
                      <a:pt x="334" y="117"/>
                    </a:lnTo>
                    <a:lnTo>
                      <a:pt x="372" y="123"/>
                    </a:lnTo>
                    <a:lnTo>
                      <a:pt x="410" y="128"/>
                    </a:lnTo>
                    <a:lnTo>
                      <a:pt x="448" y="134"/>
                    </a:lnTo>
                    <a:lnTo>
                      <a:pt x="485" y="141"/>
                    </a:lnTo>
                    <a:lnTo>
                      <a:pt x="523" y="147"/>
                    </a:lnTo>
                    <a:lnTo>
                      <a:pt x="561" y="153"/>
                    </a:lnTo>
                    <a:lnTo>
                      <a:pt x="597" y="160"/>
                    </a:lnTo>
                    <a:lnTo>
                      <a:pt x="635" y="166"/>
                    </a:lnTo>
                    <a:lnTo>
                      <a:pt x="672" y="173"/>
                    </a:lnTo>
                    <a:lnTo>
                      <a:pt x="711" y="180"/>
                    </a:lnTo>
                    <a:lnTo>
                      <a:pt x="749" y="186"/>
                    </a:lnTo>
                    <a:lnTo>
                      <a:pt x="786" y="193"/>
                    </a:lnTo>
                    <a:lnTo>
                      <a:pt x="825" y="199"/>
                    </a:lnTo>
                    <a:lnTo>
                      <a:pt x="864" y="207"/>
                    </a:lnTo>
                    <a:lnTo>
                      <a:pt x="901" y="215"/>
                    </a:lnTo>
                    <a:lnTo>
                      <a:pt x="940" y="222"/>
                    </a:lnTo>
                    <a:lnTo>
                      <a:pt x="978" y="231"/>
                    </a:lnTo>
                    <a:lnTo>
                      <a:pt x="1015" y="238"/>
                    </a:lnTo>
                    <a:lnTo>
                      <a:pt x="1054" y="245"/>
                    </a:lnTo>
                    <a:lnTo>
                      <a:pt x="1092" y="253"/>
                    </a:lnTo>
                    <a:lnTo>
                      <a:pt x="1129" y="260"/>
                    </a:lnTo>
                    <a:lnTo>
                      <a:pt x="1168" y="266"/>
                    </a:lnTo>
                    <a:lnTo>
                      <a:pt x="1206" y="274"/>
                    </a:lnTo>
                    <a:lnTo>
                      <a:pt x="1244" y="281"/>
                    </a:lnTo>
                    <a:lnTo>
                      <a:pt x="1282" y="288"/>
                    </a:lnTo>
                    <a:lnTo>
                      <a:pt x="1321" y="295"/>
                    </a:lnTo>
                    <a:lnTo>
                      <a:pt x="1359" y="302"/>
                    </a:lnTo>
                    <a:lnTo>
                      <a:pt x="1397" y="309"/>
                    </a:lnTo>
                    <a:lnTo>
                      <a:pt x="1436" y="317"/>
                    </a:lnTo>
                    <a:lnTo>
                      <a:pt x="1474" y="324"/>
                    </a:lnTo>
                    <a:lnTo>
                      <a:pt x="1476" y="317"/>
                    </a:lnTo>
                    <a:lnTo>
                      <a:pt x="1477" y="310"/>
                    </a:lnTo>
                    <a:lnTo>
                      <a:pt x="1480" y="304"/>
                    </a:lnTo>
                    <a:lnTo>
                      <a:pt x="1481" y="298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BC72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38" name="Freeform 138"/>
              <p:cNvSpPr>
                <a:spLocks/>
              </p:cNvSpPr>
              <p:nvPr/>
            </p:nvSpPr>
            <p:spPr bwMode="auto">
              <a:xfrm>
                <a:off x="6870" y="1402"/>
                <a:ext cx="372" cy="80"/>
              </a:xfrm>
              <a:custGeom>
                <a:avLst/>
                <a:gdLst/>
                <a:ahLst/>
                <a:cxnLst>
                  <a:cxn ang="0">
                    <a:pos x="1482" y="290"/>
                  </a:cxn>
                  <a:cxn ang="0">
                    <a:pos x="1487" y="280"/>
                  </a:cxn>
                  <a:cxn ang="0">
                    <a:pos x="1449" y="270"/>
                  </a:cxn>
                  <a:cxn ang="0">
                    <a:pos x="1370" y="259"/>
                  </a:cxn>
                  <a:cxn ang="0">
                    <a:pos x="1291" y="249"/>
                  </a:cxn>
                  <a:cxn ang="0">
                    <a:pos x="1214" y="236"/>
                  </a:cxn>
                  <a:cxn ang="0">
                    <a:pos x="1136" y="224"/>
                  </a:cxn>
                  <a:cxn ang="0">
                    <a:pos x="1058" y="210"/>
                  </a:cxn>
                  <a:cxn ang="0">
                    <a:pos x="981" y="195"/>
                  </a:cxn>
                  <a:cxn ang="0">
                    <a:pos x="902" y="181"/>
                  </a:cxn>
                  <a:cxn ang="0">
                    <a:pos x="827" y="165"/>
                  </a:cxn>
                  <a:cxn ang="0">
                    <a:pos x="756" y="151"/>
                  </a:cxn>
                  <a:cxn ang="0">
                    <a:pos x="685" y="139"/>
                  </a:cxn>
                  <a:cxn ang="0">
                    <a:pos x="614" y="126"/>
                  </a:cxn>
                  <a:cxn ang="0">
                    <a:pos x="544" y="115"/>
                  </a:cxn>
                  <a:cxn ang="0">
                    <a:pos x="473" y="103"/>
                  </a:cxn>
                  <a:cxn ang="0">
                    <a:pos x="402" y="92"/>
                  </a:cxn>
                  <a:cxn ang="0">
                    <a:pos x="329" y="80"/>
                  </a:cxn>
                  <a:cxn ang="0">
                    <a:pos x="282" y="72"/>
                  </a:cxn>
                  <a:cxn ang="0">
                    <a:pos x="260" y="67"/>
                  </a:cxn>
                  <a:cxn ang="0">
                    <a:pos x="238" y="61"/>
                  </a:cxn>
                  <a:cxn ang="0">
                    <a:pos x="217" y="56"/>
                  </a:cxn>
                  <a:cxn ang="0">
                    <a:pos x="195" y="50"/>
                  </a:cxn>
                  <a:cxn ang="0">
                    <a:pos x="173" y="45"/>
                  </a:cxn>
                  <a:cxn ang="0">
                    <a:pos x="151" y="39"/>
                  </a:cxn>
                  <a:cxn ang="0">
                    <a:pos x="129" y="34"/>
                  </a:cxn>
                  <a:cxn ang="0">
                    <a:pos x="106" y="27"/>
                  </a:cxn>
                  <a:cxn ang="0">
                    <a:pos x="81" y="19"/>
                  </a:cxn>
                  <a:cxn ang="0">
                    <a:pos x="56" y="11"/>
                  </a:cxn>
                  <a:cxn ang="0">
                    <a:pos x="30" y="4"/>
                  </a:cxn>
                  <a:cxn ang="0">
                    <a:pos x="14" y="5"/>
                  </a:cxn>
                  <a:cxn ang="0">
                    <a:pos x="4" y="15"/>
                  </a:cxn>
                  <a:cxn ang="0">
                    <a:pos x="5" y="24"/>
                  </a:cxn>
                  <a:cxn ang="0">
                    <a:pos x="15" y="29"/>
                  </a:cxn>
                  <a:cxn ang="0">
                    <a:pos x="24" y="33"/>
                  </a:cxn>
                  <a:cxn ang="0">
                    <a:pos x="34" y="38"/>
                  </a:cxn>
                  <a:cxn ang="0">
                    <a:pos x="51" y="46"/>
                  </a:cxn>
                  <a:cxn ang="0">
                    <a:pos x="80" y="53"/>
                  </a:cxn>
                  <a:cxn ang="0">
                    <a:pos x="108" y="60"/>
                  </a:cxn>
                  <a:cxn ang="0">
                    <a:pos x="136" y="68"/>
                  </a:cxn>
                  <a:cxn ang="0">
                    <a:pos x="164" y="76"/>
                  </a:cxn>
                  <a:cxn ang="0">
                    <a:pos x="191" y="83"/>
                  </a:cxn>
                  <a:cxn ang="0">
                    <a:pos x="220" y="91"/>
                  </a:cxn>
                  <a:cxn ang="0">
                    <a:pos x="248" y="98"/>
                  </a:cxn>
                  <a:cxn ang="0">
                    <a:pos x="300" y="107"/>
                  </a:cxn>
                  <a:cxn ang="0">
                    <a:pos x="376" y="119"/>
                  </a:cxn>
                  <a:cxn ang="0">
                    <a:pos x="451" y="130"/>
                  </a:cxn>
                  <a:cxn ang="0">
                    <a:pos x="526" y="143"/>
                  </a:cxn>
                  <a:cxn ang="0">
                    <a:pos x="599" y="156"/>
                  </a:cxn>
                  <a:cxn ang="0">
                    <a:pos x="674" y="169"/>
                  </a:cxn>
                  <a:cxn ang="0">
                    <a:pos x="749" y="182"/>
                  </a:cxn>
                  <a:cxn ang="0">
                    <a:pos x="825" y="195"/>
                  </a:cxn>
                  <a:cxn ang="0">
                    <a:pos x="901" y="211"/>
                  </a:cxn>
                  <a:cxn ang="0">
                    <a:pos x="978" y="226"/>
                  </a:cxn>
                  <a:cxn ang="0">
                    <a:pos x="1054" y="240"/>
                  </a:cxn>
                  <a:cxn ang="0">
                    <a:pos x="1129" y="255"/>
                  </a:cxn>
                  <a:cxn ang="0">
                    <a:pos x="1206" y="270"/>
                  </a:cxn>
                  <a:cxn ang="0">
                    <a:pos x="1282" y="283"/>
                  </a:cxn>
                  <a:cxn ang="0">
                    <a:pos x="1359" y="298"/>
                  </a:cxn>
                  <a:cxn ang="0">
                    <a:pos x="1436" y="313"/>
                  </a:cxn>
                  <a:cxn ang="0">
                    <a:pos x="1475" y="314"/>
                  </a:cxn>
                  <a:cxn ang="0">
                    <a:pos x="1479" y="301"/>
                  </a:cxn>
                </a:cxnLst>
                <a:rect l="0" t="0" r="r" b="b"/>
                <a:pathLst>
                  <a:path w="1489" h="320">
                    <a:moveTo>
                      <a:pt x="1480" y="295"/>
                    </a:moveTo>
                    <a:lnTo>
                      <a:pt x="1482" y="290"/>
                    </a:lnTo>
                    <a:lnTo>
                      <a:pt x="1485" y="284"/>
                    </a:lnTo>
                    <a:lnTo>
                      <a:pt x="1487" y="280"/>
                    </a:lnTo>
                    <a:lnTo>
                      <a:pt x="1489" y="275"/>
                    </a:lnTo>
                    <a:lnTo>
                      <a:pt x="1449" y="270"/>
                    </a:lnTo>
                    <a:lnTo>
                      <a:pt x="1410" y="264"/>
                    </a:lnTo>
                    <a:lnTo>
                      <a:pt x="1370" y="259"/>
                    </a:lnTo>
                    <a:lnTo>
                      <a:pt x="1331" y="254"/>
                    </a:lnTo>
                    <a:lnTo>
                      <a:pt x="1291" y="249"/>
                    </a:lnTo>
                    <a:lnTo>
                      <a:pt x="1253" y="242"/>
                    </a:lnTo>
                    <a:lnTo>
                      <a:pt x="1214" y="236"/>
                    </a:lnTo>
                    <a:lnTo>
                      <a:pt x="1175" y="230"/>
                    </a:lnTo>
                    <a:lnTo>
                      <a:pt x="1136" y="224"/>
                    </a:lnTo>
                    <a:lnTo>
                      <a:pt x="1097" y="217"/>
                    </a:lnTo>
                    <a:lnTo>
                      <a:pt x="1058" y="210"/>
                    </a:lnTo>
                    <a:lnTo>
                      <a:pt x="1020" y="204"/>
                    </a:lnTo>
                    <a:lnTo>
                      <a:pt x="981" y="195"/>
                    </a:lnTo>
                    <a:lnTo>
                      <a:pt x="942" y="188"/>
                    </a:lnTo>
                    <a:lnTo>
                      <a:pt x="902" y="181"/>
                    </a:lnTo>
                    <a:lnTo>
                      <a:pt x="864" y="172"/>
                    </a:lnTo>
                    <a:lnTo>
                      <a:pt x="827" y="165"/>
                    </a:lnTo>
                    <a:lnTo>
                      <a:pt x="792" y="159"/>
                    </a:lnTo>
                    <a:lnTo>
                      <a:pt x="756" y="151"/>
                    </a:lnTo>
                    <a:lnTo>
                      <a:pt x="720" y="145"/>
                    </a:lnTo>
                    <a:lnTo>
                      <a:pt x="685" y="139"/>
                    </a:lnTo>
                    <a:lnTo>
                      <a:pt x="649" y="133"/>
                    </a:lnTo>
                    <a:lnTo>
                      <a:pt x="614" y="126"/>
                    </a:lnTo>
                    <a:lnTo>
                      <a:pt x="578" y="120"/>
                    </a:lnTo>
                    <a:lnTo>
                      <a:pt x="544" y="115"/>
                    </a:lnTo>
                    <a:lnTo>
                      <a:pt x="508" y="108"/>
                    </a:lnTo>
                    <a:lnTo>
                      <a:pt x="473" y="103"/>
                    </a:lnTo>
                    <a:lnTo>
                      <a:pt x="437" y="97"/>
                    </a:lnTo>
                    <a:lnTo>
                      <a:pt x="402" y="92"/>
                    </a:lnTo>
                    <a:lnTo>
                      <a:pt x="366" y="86"/>
                    </a:lnTo>
                    <a:lnTo>
                      <a:pt x="329" y="80"/>
                    </a:lnTo>
                    <a:lnTo>
                      <a:pt x="293" y="75"/>
                    </a:lnTo>
                    <a:lnTo>
                      <a:pt x="282" y="72"/>
                    </a:lnTo>
                    <a:lnTo>
                      <a:pt x="271" y="70"/>
                    </a:lnTo>
                    <a:lnTo>
                      <a:pt x="260" y="67"/>
                    </a:lnTo>
                    <a:lnTo>
                      <a:pt x="249" y="63"/>
                    </a:lnTo>
                    <a:lnTo>
                      <a:pt x="238" y="61"/>
                    </a:lnTo>
                    <a:lnTo>
                      <a:pt x="227" y="58"/>
                    </a:lnTo>
                    <a:lnTo>
                      <a:pt x="217" y="56"/>
                    </a:lnTo>
                    <a:lnTo>
                      <a:pt x="205" y="53"/>
                    </a:lnTo>
                    <a:lnTo>
                      <a:pt x="195" y="50"/>
                    </a:lnTo>
                    <a:lnTo>
                      <a:pt x="183" y="48"/>
                    </a:lnTo>
                    <a:lnTo>
                      <a:pt x="173" y="45"/>
                    </a:lnTo>
                    <a:lnTo>
                      <a:pt x="161" y="41"/>
                    </a:lnTo>
                    <a:lnTo>
                      <a:pt x="151" y="39"/>
                    </a:lnTo>
                    <a:lnTo>
                      <a:pt x="140" y="36"/>
                    </a:lnTo>
                    <a:lnTo>
                      <a:pt x="129" y="34"/>
                    </a:lnTo>
                    <a:lnTo>
                      <a:pt x="118" y="31"/>
                    </a:lnTo>
                    <a:lnTo>
                      <a:pt x="106" y="27"/>
                    </a:lnTo>
                    <a:lnTo>
                      <a:pt x="93" y="23"/>
                    </a:lnTo>
                    <a:lnTo>
                      <a:pt x="81" y="19"/>
                    </a:lnTo>
                    <a:lnTo>
                      <a:pt x="68" y="15"/>
                    </a:lnTo>
                    <a:lnTo>
                      <a:pt x="56" y="11"/>
                    </a:lnTo>
                    <a:lnTo>
                      <a:pt x="43" y="7"/>
                    </a:lnTo>
                    <a:lnTo>
                      <a:pt x="30" y="4"/>
                    </a:lnTo>
                    <a:lnTo>
                      <a:pt x="18" y="0"/>
                    </a:lnTo>
                    <a:lnTo>
                      <a:pt x="14" y="5"/>
                    </a:lnTo>
                    <a:lnTo>
                      <a:pt x="10" y="10"/>
                    </a:lnTo>
                    <a:lnTo>
                      <a:pt x="4" y="15"/>
                    </a:lnTo>
                    <a:lnTo>
                      <a:pt x="0" y="20"/>
                    </a:lnTo>
                    <a:lnTo>
                      <a:pt x="5" y="24"/>
                    </a:lnTo>
                    <a:lnTo>
                      <a:pt x="10" y="26"/>
                    </a:lnTo>
                    <a:lnTo>
                      <a:pt x="15" y="29"/>
                    </a:lnTo>
                    <a:lnTo>
                      <a:pt x="19" y="31"/>
                    </a:lnTo>
                    <a:lnTo>
                      <a:pt x="24" y="33"/>
                    </a:lnTo>
                    <a:lnTo>
                      <a:pt x="28" y="36"/>
                    </a:lnTo>
                    <a:lnTo>
                      <a:pt x="34" y="38"/>
                    </a:lnTo>
                    <a:lnTo>
                      <a:pt x="38" y="41"/>
                    </a:lnTo>
                    <a:lnTo>
                      <a:pt x="51" y="46"/>
                    </a:lnTo>
                    <a:lnTo>
                      <a:pt x="66" y="49"/>
                    </a:lnTo>
                    <a:lnTo>
                      <a:pt x="80" y="53"/>
                    </a:lnTo>
                    <a:lnTo>
                      <a:pt x="94" y="56"/>
                    </a:lnTo>
                    <a:lnTo>
                      <a:pt x="108" y="60"/>
                    </a:lnTo>
                    <a:lnTo>
                      <a:pt x="122" y="64"/>
                    </a:lnTo>
                    <a:lnTo>
                      <a:pt x="136" y="68"/>
                    </a:lnTo>
                    <a:lnTo>
                      <a:pt x="150" y="72"/>
                    </a:lnTo>
                    <a:lnTo>
                      <a:pt x="164" y="76"/>
                    </a:lnTo>
                    <a:lnTo>
                      <a:pt x="178" y="79"/>
                    </a:lnTo>
                    <a:lnTo>
                      <a:pt x="191" y="83"/>
                    </a:lnTo>
                    <a:lnTo>
                      <a:pt x="206" y="88"/>
                    </a:lnTo>
                    <a:lnTo>
                      <a:pt x="220" y="91"/>
                    </a:lnTo>
                    <a:lnTo>
                      <a:pt x="233" y="95"/>
                    </a:lnTo>
                    <a:lnTo>
                      <a:pt x="248" y="98"/>
                    </a:lnTo>
                    <a:lnTo>
                      <a:pt x="261" y="102"/>
                    </a:lnTo>
                    <a:lnTo>
                      <a:pt x="300" y="107"/>
                    </a:lnTo>
                    <a:lnTo>
                      <a:pt x="338" y="113"/>
                    </a:lnTo>
                    <a:lnTo>
                      <a:pt x="376" y="119"/>
                    </a:lnTo>
                    <a:lnTo>
                      <a:pt x="414" y="124"/>
                    </a:lnTo>
                    <a:lnTo>
                      <a:pt x="451" y="130"/>
                    </a:lnTo>
                    <a:lnTo>
                      <a:pt x="488" y="137"/>
                    </a:lnTo>
                    <a:lnTo>
                      <a:pt x="526" y="143"/>
                    </a:lnTo>
                    <a:lnTo>
                      <a:pt x="563" y="149"/>
                    </a:lnTo>
                    <a:lnTo>
                      <a:pt x="599" y="156"/>
                    </a:lnTo>
                    <a:lnTo>
                      <a:pt x="637" y="162"/>
                    </a:lnTo>
                    <a:lnTo>
                      <a:pt x="674" y="169"/>
                    </a:lnTo>
                    <a:lnTo>
                      <a:pt x="711" y="175"/>
                    </a:lnTo>
                    <a:lnTo>
                      <a:pt x="749" y="182"/>
                    </a:lnTo>
                    <a:lnTo>
                      <a:pt x="787" y="189"/>
                    </a:lnTo>
                    <a:lnTo>
                      <a:pt x="825" y="195"/>
                    </a:lnTo>
                    <a:lnTo>
                      <a:pt x="864" y="203"/>
                    </a:lnTo>
                    <a:lnTo>
                      <a:pt x="901" y="211"/>
                    </a:lnTo>
                    <a:lnTo>
                      <a:pt x="940" y="218"/>
                    </a:lnTo>
                    <a:lnTo>
                      <a:pt x="978" y="226"/>
                    </a:lnTo>
                    <a:lnTo>
                      <a:pt x="1015" y="233"/>
                    </a:lnTo>
                    <a:lnTo>
                      <a:pt x="1054" y="240"/>
                    </a:lnTo>
                    <a:lnTo>
                      <a:pt x="1092" y="248"/>
                    </a:lnTo>
                    <a:lnTo>
                      <a:pt x="1129" y="255"/>
                    </a:lnTo>
                    <a:lnTo>
                      <a:pt x="1168" y="262"/>
                    </a:lnTo>
                    <a:lnTo>
                      <a:pt x="1206" y="270"/>
                    </a:lnTo>
                    <a:lnTo>
                      <a:pt x="1244" y="277"/>
                    </a:lnTo>
                    <a:lnTo>
                      <a:pt x="1282" y="283"/>
                    </a:lnTo>
                    <a:lnTo>
                      <a:pt x="1321" y="291"/>
                    </a:lnTo>
                    <a:lnTo>
                      <a:pt x="1359" y="298"/>
                    </a:lnTo>
                    <a:lnTo>
                      <a:pt x="1397" y="305"/>
                    </a:lnTo>
                    <a:lnTo>
                      <a:pt x="1436" y="313"/>
                    </a:lnTo>
                    <a:lnTo>
                      <a:pt x="1474" y="320"/>
                    </a:lnTo>
                    <a:lnTo>
                      <a:pt x="1475" y="314"/>
                    </a:lnTo>
                    <a:lnTo>
                      <a:pt x="1476" y="307"/>
                    </a:lnTo>
                    <a:lnTo>
                      <a:pt x="1479" y="301"/>
                    </a:lnTo>
                    <a:lnTo>
                      <a:pt x="1480" y="295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BF75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39" name="Freeform 139"/>
              <p:cNvSpPr>
                <a:spLocks/>
              </p:cNvSpPr>
              <p:nvPr/>
            </p:nvSpPr>
            <p:spPr bwMode="auto">
              <a:xfrm>
                <a:off x="6870" y="1402"/>
                <a:ext cx="371" cy="79"/>
              </a:xfrm>
              <a:custGeom>
                <a:avLst/>
                <a:gdLst/>
                <a:ahLst/>
                <a:cxnLst>
                  <a:cxn ang="0">
                    <a:pos x="1480" y="290"/>
                  </a:cxn>
                  <a:cxn ang="0">
                    <a:pos x="1484" y="280"/>
                  </a:cxn>
                  <a:cxn ang="0">
                    <a:pos x="1446" y="271"/>
                  </a:cxn>
                  <a:cxn ang="0">
                    <a:pos x="1368" y="261"/>
                  </a:cxn>
                  <a:cxn ang="0">
                    <a:pos x="1289" y="250"/>
                  </a:cxn>
                  <a:cxn ang="0">
                    <a:pos x="1211" y="238"/>
                  </a:cxn>
                  <a:cxn ang="0">
                    <a:pos x="1134" y="226"/>
                  </a:cxn>
                  <a:cxn ang="0">
                    <a:pos x="1055" y="212"/>
                  </a:cxn>
                  <a:cxn ang="0">
                    <a:pos x="978" y="197"/>
                  </a:cxn>
                  <a:cxn ang="0">
                    <a:pos x="899" y="182"/>
                  </a:cxn>
                  <a:cxn ang="0">
                    <a:pos x="824" y="166"/>
                  </a:cxn>
                  <a:cxn ang="0">
                    <a:pos x="753" y="152"/>
                  </a:cxn>
                  <a:cxn ang="0">
                    <a:pos x="683" y="140"/>
                  </a:cxn>
                  <a:cxn ang="0">
                    <a:pos x="612" y="127"/>
                  </a:cxn>
                  <a:cxn ang="0">
                    <a:pos x="542" y="115"/>
                  </a:cxn>
                  <a:cxn ang="0">
                    <a:pos x="472" y="103"/>
                  </a:cxn>
                  <a:cxn ang="0">
                    <a:pos x="401" y="91"/>
                  </a:cxn>
                  <a:cxn ang="0">
                    <a:pos x="328" y="79"/>
                  </a:cxn>
                  <a:cxn ang="0">
                    <a:pos x="281" y="71"/>
                  </a:cxn>
                  <a:cxn ang="0">
                    <a:pos x="259" y="66"/>
                  </a:cxn>
                  <a:cxn ang="0">
                    <a:pos x="237" y="60"/>
                  </a:cxn>
                  <a:cxn ang="0">
                    <a:pos x="216" y="55"/>
                  </a:cxn>
                  <a:cxn ang="0">
                    <a:pos x="194" y="49"/>
                  </a:cxn>
                  <a:cxn ang="0">
                    <a:pos x="172" y="44"/>
                  </a:cxn>
                  <a:cxn ang="0">
                    <a:pos x="150" y="38"/>
                  </a:cxn>
                  <a:cxn ang="0">
                    <a:pos x="128" y="33"/>
                  </a:cxn>
                  <a:cxn ang="0">
                    <a:pos x="104" y="26"/>
                  </a:cxn>
                  <a:cxn ang="0">
                    <a:pos x="79" y="18"/>
                  </a:cxn>
                  <a:cxn ang="0">
                    <a:pos x="53" y="11"/>
                  </a:cxn>
                  <a:cxn ang="0">
                    <a:pos x="29" y="4"/>
                  </a:cxn>
                  <a:cxn ang="0">
                    <a:pos x="13" y="5"/>
                  </a:cxn>
                  <a:cxn ang="0">
                    <a:pos x="4" y="14"/>
                  </a:cxn>
                  <a:cxn ang="0">
                    <a:pos x="5" y="22"/>
                  </a:cxn>
                  <a:cxn ang="0">
                    <a:pos x="15" y="27"/>
                  </a:cxn>
                  <a:cxn ang="0">
                    <a:pos x="24" y="31"/>
                  </a:cxn>
                  <a:cxn ang="0">
                    <a:pos x="34" y="36"/>
                  </a:cxn>
                  <a:cxn ang="0">
                    <a:pos x="53" y="43"/>
                  </a:cxn>
                  <a:cxn ang="0">
                    <a:pos x="82" y="50"/>
                  </a:cxn>
                  <a:cxn ang="0">
                    <a:pos x="110" y="58"/>
                  </a:cxn>
                  <a:cxn ang="0">
                    <a:pos x="138" y="66"/>
                  </a:cxn>
                  <a:cxn ang="0">
                    <a:pos x="166" y="73"/>
                  </a:cxn>
                  <a:cxn ang="0">
                    <a:pos x="195" y="80"/>
                  </a:cxn>
                  <a:cxn ang="0">
                    <a:pos x="223" y="89"/>
                  </a:cxn>
                  <a:cxn ang="0">
                    <a:pos x="251" y="96"/>
                  </a:cxn>
                  <a:cxn ang="0">
                    <a:pos x="304" y="105"/>
                  </a:cxn>
                  <a:cxn ang="0">
                    <a:pos x="380" y="117"/>
                  </a:cxn>
                  <a:cxn ang="0">
                    <a:pos x="454" y="128"/>
                  </a:cxn>
                  <a:cxn ang="0">
                    <a:pos x="528" y="141"/>
                  </a:cxn>
                  <a:cxn ang="0">
                    <a:pos x="600" y="154"/>
                  </a:cxn>
                  <a:cxn ang="0">
                    <a:pos x="675" y="167"/>
                  </a:cxn>
                  <a:cxn ang="0">
                    <a:pos x="749" y="181"/>
                  </a:cxn>
                  <a:cxn ang="0">
                    <a:pos x="824" y="194"/>
                  </a:cxn>
                  <a:cxn ang="0">
                    <a:pos x="900" y="209"/>
                  </a:cxn>
                  <a:cxn ang="0">
                    <a:pos x="977" y="224"/>
                  </a:cxn>
                  <a:cxn ang="0">
                    <a:pos x="1053" y="238"/>
                  </a:cxn>
                  <a:cxn ang="0">
                    <a:pos x="1128" y="253"/>
                  </a:cxn>
                  <a:cxn ang="0">
                    <a:pos x="1205" y="267"/>
                  </a:cxn>
                  <a:cxn ang="0">
                    <a:pos x="1281" y="281"/>
                  </a:cxn>
                  <a:cxn ang="0">
                    <a:pos x="1358" y="295"/>
                  </a:cxn>
                  <a:cxn ang="0">
                    <a:pos x="1435" y="310"/>
                  </a:cxn>
                  <a:cxn ang="0">
                    <a:pos x="1474" y="312"/>
                  </a:cxn>
                  <a:cxn ang="0">
                    <a:pos x="1476" y="300"/>
                  </a:cxn>
                </a:cxnLst>
                <a:rect l="0" t="0" r="r" b="b"/>
                <a:pathLst>
                  <a:path w="1486" h="317">
                    <a:moveTo>
                      <a:pt x="1478" y="294"/>
                    </a:moveTo>
                    <a:lnTo>
                      <a:pt x="1480" y="290"/>
                    </a:lnTo>
                    <a:lnTo>
                      <a:pt x="1482" y="284"/>
                    </a:lnTo>
                    <a:lnTo>
                      <a:pt x="1484" y="280"/>
                    </a:lnTo>
                    <a:lnTo>
                      <a:pt x="1486" y="276"/>
                    </a:lnTo>
                    <a:lnTo>
                      <a:pt x="1446" y="271"/>
                    </a:lnTo>
                    <a:lnTo>
                      <a:pt x="1406" y="267"/>
                    </a:lnTo>
                    <a:lnTo>
                      <a:pt x="1368" y="261"/>
                    </a:lnTo>
                    <a:lnTo>
                      <a:pt x="1328" y="255"/>
                    </a:lnTo>
                    <a:lnTo>
                      <a:pt x="1289" y="250"/>
                    </a:lnTo>
                    <a:lnTo>
                      <a:pt x="1250" y="245"/>
                    </a:lnTo>
                    <a:lnTo>
                      <a:pt x="1211" y="238"/>
                    </a:lnTo>
                    <a:lnTo>
                      <a:pt x="1172" y="232"/>
                    </a:lnTo>
                    <a:lnTo>
                      <a:pt x="1134" y="226"/>
                    </a:lnTo>
                    <a:lnTo>
                      <a:pt x="1095" y="218"/>
                    </a:lnTo>
                    <a:lnTo>
                      <a:pt x="1055" y="212"/>
                    </a:lnTo>
                    <a:lnTo>
                      <a:pt x="1016" y="205"/>
                    </a:lnTo>
                    <a:lnTo>
                      <a:pt x="978" y="197"/>
                    </a:lnTo>
                    <a:lnTo>
                      <a:pt x="939" y="189"/>
                    </a:lnTo>
                    <a:lnTo>
                      <a:pt x="899" y="182"/>
                    </a:lnTo>
                    <a:lnTo>
                      <a:pt x="861" y="173"/>
                    </a:lnTo>
                    <a:lnTo>
                      <a:pt x="824" y="166"/>
                    </a:lnTo>
                    <a:lnTo>
                      <a:pt x="788" y="160"/>
                    </a:lnTo>
                    <a:lnTo>
                      <a:pt x="753" y="152"/>
                    </a:lnTo>
                    <a:lnTo>
                      <a:pt x="717" y="146"/>
                    </a:lnTo>
                    <a:lnTo>
                      <a:pt x="683" y="140"/>
                    </a:lnTo>
                    <a:lnTo>
                      <a:pt x="647" y="134"/>
                    </a:lnTo>
                    <a:lnTo>
                      <a:pt x="612" y="127"/>
                    </a:lnTo>
                    <a:lnTo>
                      <a:pt x="577" y="121"/>
                    </a:lnTo>
                    <a:lnTo>
                      <a:pt x="542" y="115"/>
                    </a:lnTo>
                    <a:lnTo>
                      <a:pt x="507" y="108"/>
                    </a:lnTo>
                    <a:lnTo>
                      <a:pt x="472" y="103"/>
                    </a:lnTo>
                    <a:lnTo>
                      <a:pt x="436" y="97"/>
                    </a:lnTo>
                    <a:lnTo>
                      <a:pt x="401" y="91"/>
                    </a:lnTo>
                    <a:lnTo>
                      <a:pt x="364" y="85"/>
                    </a:lnTo>
                    <a:lnTo>
                      <a:pt x="328" y="79"/>
                    </a:lnTo>
                    <a:lnTo>
                      <a:pt x="292" y="74"/>
                    </a:lnTo>
                    <a:lnTo>
                      <a:pt x="281" y="71"/>
                    </a:lnTo>
                    <a:lnTo>
                      <a:pt x="270" y="69"/>
                    </a:lnTo>
                    <a:lnTo>
                      <a:pt x="259" y="66"/>
                    </a:lnTo>
                    <a:lnTo>
                      <a:pt x="248" y="62"/>
                    </a:lnTo>
                    <a:lnTo>
                      <a:pt x="237" y="60"/>
                    </a:lnTo>
                    <a:lnTo>
                      <a:pt x="226" y="57"/>
                    </a:lnTo>
                    <a:lnTo>
                      <a:pt x="216" y="55"/>
                    </a:lnTo>
                    <a:lnTo>
                      <a:pt x="204" y="52"/>
                    </a:lnTo>
                    <a:lnTo>
                      <a:pt x="194" y="49"/>
                    </a:lnTo>
                    <a:lnTo>
                      <a:pt x="182" y="47"/>
                    </a:lnTo>
                    <a:lnTo>
                      <a:pt x="172" y="44"/>
                    </a:lnTo>
                    <a:lnTo>
                      <a:pt x="160" y="40"/>
                    </a:lnTo>
                    <a:lnTo>
                      <a:pt x="150" y="38"/>
                    </a:lnTo>
                    <a:lnTo>
                      <a:pt x="138" y="35"/>
                    </a:lnTo>
                    <a:lnTo>
                      <a:pt x="128" y="33"/>
                    </a:lnTo>
                    <a:lnTo>
                      <a:pt x="116" y="30"/>
                    </a:lnTo>
                    <a:lnTo>
                      <a:pt x="104" y="26"/>
                    </a:lnTo>
                    <a:lnTo>
                      <a:pt x="91" y="23"/>
                    </a:lnTo>
                    <a:lnTo>
                      <a:pt x="79" y="18"/>
                    </a:lnTo>
                    <a:lnTo>
                      <a:pt x="66" y="14"/>
                    </a:lnTo>
                    <a:lnTo>
                      <a:pt x="53" y="11"/>
                    </a:lnTo>
                    <a:lnTo>
                      <a:pt x="41" y="7"/>
                    </a:lnTo>
                    <a:lnTo>
                      <a:pt x="29" y="4"/>
                    </a:lnTo>
                    <a:lnTo>
                      <a:pt x="17" y="0"/>
                    </a:lnTo>
                    <a:lnTo>
                      <a:pt x="13" y="5"/>
                    </a:lnTo>
                    <a:lnTo>
                      <a:pt x="9" y="9"/>
                    </a:lnTo>
                    <a:lnTo>
                      <a:pt x="4" y="14"/>
                    </a:lnTo>
                    <a:lnTo>
                      <a:pt x="0" y="19"/>
                    </a:lnTo>
                    <a:lnTo>
                      <a:pt x="5" y="22"/>
                    </a:lnTo>
                    <a:lnTo>
                      <a:pt x="11" y="24"/>
                    </a:lnTo>
                    <a:lnTo>
                      <a:pt x="15" y="27"/>
                    </a:lnTo>
                    <a:lnTo>
                      <a:pt x="20" y="29"/>
                    </a:lnTo>
                    <a:lnTo>
                      <a:pt x="24" y="31"/>
                    </a:lnTo>
                    <a:lnTo>
                      <a:pt x="29" y="33"/>
                    </a:lnTo>
                    <a:lnTo>
                      <a:pt x="34" y="36"/>
                    </a:lnTo>
                    <a:lnTo>
                      <a:pt x="39" y="38"/>
                    </a:lnTo>
                    <a:lnTo>
                      <a:pt x="53" y="43"/>
                    </a:lnTo>
                    <a:lnTo>
                      <a:pt x="67" y="46"/>
                    </a:lnTo>
                    <a:lnTo>
                      <a:pt x="82" y="50"/>
                    </a:lnTo>
                    <a:lnTo>
                      <a:pt x="96" y="54"/>
                    </a:lnTo>
                    <a:lnTo>
                      <a:pt x="110" y="58"/>
                    </a:lnTo>
                    <a:lnTo>
                      <a:pt x="125" y="61"/>
                    </a:lnTo>
                    <a:lnTo>
                      <a:pt x="138" y="66"/>
                    </a:lnTo>
                    <a:lnTo>
                      <a:pt x="153" y="69"/>
                    </a:lnTo>
                    <a:lnTo>
                      <a:pt x="166" y="73"/>
                    </a:lnTo>
                    <a:lnTo>
                      <a:pt x="181" y="77"/>
                    </a:lnTo>
                    <a:lnTo>
                      <a:pt x="195" y="80"/>
                    </a:lnTo>
                    <a:lnTo>
                      <a:pt x="209" y="84"/>
                    </a:lnTo>
                    <a:lnTo>
                      <a:pt x="223" y="89"/>
                    </a:lnTo>
                    <a:lnTo>
                      <a:pt x="237" y="93"/>
                    </a:lnTo>
                    <a:lnTo>
                      <a:pt x="251" y="96"/>
                    </a:lnTo>
                    <a:lnTo>
                      <a:pt x="266" y="100"/>
                    </a:lnTo>
                    <a:lnTo>
                      <a:pt x="304" y="105"/>
                    </a:lnTo>
                    <a:lnTo>
                      <a:pt x="342" y="111"/>
                    </a:lnTo>
                    <a:lnTo>
                      <a:pt x="380" y="117"/>
                    </a:lnTo>
                    <a:lnTo>
                      <a:pt x="417" y="122"/>
                    </a:lnTo>
                    <a:lnTo>
                      <a:pt x="454" y="128"/>
                    </a:lnTo>
                    <a:lnTo>
                      <a:pt x="491" y="135"/>
                    </a:lnTo>
                    <a:lnTo>
                      <a:pt x="528" y="141"/>
                    </a:lnTo>
                    <a:lnTo>
                      <a:pt x="565" y="147"/>
                    </a:lnTo>
                    <a:lnTo>
                      <a:pt x="600" y="154"/>
                    </a:lnTo>
                    <a:lnTo>
                      <a:pt x="638" y="161"/>
                    </a:lnTo>
                    <a:lnTo>
                      <a:pt x="675" y="167"/>
                    </a:lnTo>
                    <a:lnTo>
                      <a:pt x="711" y="174"/>
                    </a:lnTo>
                    <a:lnTo>
                      <a:pt x="749" y="181"/>
                    </a:lnTo>
                    <a:lnTo>
                      <a:pt x="786" y="188"/>
                    </a:lnTo>
                    <a:lnTo>
                      <a:pt x="824" y="194"/>
                    </a:lnTo>
                    <a:lnTo>
                      <a:pt x="863" y="202"/>
                    </a:lnTo>
                    <a:lnTo>
                      <a:pt x="900" y="209"/>
                    </a:lnTo>
                    <a:lnTo>
                      <a:pt x="939" y="216"/>
                    </a:lnTo>
                    <a:lnTo>
                      <a:pt x="977" y="224"/>
                    </a:lnTo>
                    <a:lnTo>
                      <a:pt x="1014" y="231"/>
                    </a:lnTo>
                    <a:lnTo>
                      <a:pt x="1053" y="238"/>
                    </a:lnTo>
                    <a:lnTo>
                      <a:pt x="1091" y="246"/>
                    </a:lnTo>
                    <a:lnTo>
                      <a:pt x="1128" y="253"/>
                    </a:lnTo>
                    <a:lnTo>
                      <a:pt x="1167" y="260"/>
                    </a:lnTo>
                    <a:lnTo>
                      <a:pt x="1205" y="267"/>
                    </a:lnTo>
                    <a:lnTo>
                      <a:pt x="1243" y="274"/>
                    </a:lnTo>
                    <a:lnTo>
                      <a:pt x="1281" y="281"/>
                    </a:lnTo>
                    <a:lnTo>
                      <a:pt x="1320" y="289"/>
                    </a:lnTo>
                    <a:lnTo>
                      <a:pt x="1358" y="295"/>
                    </a:lnTo>
                    <a:lnTo>
                      <a:pt x="1396" y="302"/>
                    </a:lnTo>
                    <a:lnTo>
                      <a:pt x="1435" y="310"/>
                    </a:lnTo>
                    <a:lnTo>
                      <a:pt x="1473" y="317"/>
                    </a:lnTo>
                    <a:lnTo>
                      <a:pt x="1474" y="312"/>
                    </a:lnTo>
                    <a:lnTo>
                      <a:pt x="1475" y="305"/>
                    </a:lnTo>
                    <a:lnTo>
                      <a:pt x="1476" y="300"/>
                    </a:lnTo>
                    <a:lnTo>
                      <a:pt x="1478" y="294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17A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40" name="Freeform 140"/>
              <p:cNvSpPr>
                <a:spLocks/>
              </p:cNvSpPr>
              <p:nvPr/>
            </p:nvSpPr>
            <p:spPr bwMode="auto">
              <a:xfrm>
                <a:off x="6870" y="1402"/>
                <a:ext cx="371" cy="79"/>
              </a:xfrm>
              <a:custGeom>
                <a:avLst/>
                <a:gdLst/>
                <a:ahLst/>
                <a:cxnLst>
                  <a:cxn ang="0">
                    <a:pos x="1479" y="290"/>
                  </a:cxn>
                  <a:cxn ang="0">
                    <a:pos x="1482" y="281"/>
                  </a:cxn>
                  <a:cxn ang="0">
                    <a:pos x="1443" y="272"/>
                  </a:cxn>
                  <a:cxn ang="0">
                    <a:pos x="1365" y="262"/>
                  </a:cxn>
                  <a:cxn ang="0">
                    <a:pos x="1286" y="251"/>
                  </a:cxn>
                  <a:cxn ang="0">
                    <a:pos x="1208" y="239"/>
                  </a:cxn>
                  <a:cxn ang="0">
                    <a:pos x="1130" y="227"/>
                  </a:cxn>
                  <a:cxn ang="0">
                    <a:pos x="1053" y="213"/>
                  </a:cxn>
                  <a:cxn ang="0">
                    <a:pos x="976" y="199"/>
                  </a:cxn>
                  <a:cxn ang="0">
                    <a:pos x="897" y="183"/>
                  </a:cxn>
                  <a:cxn ang="0">
                    <a:pos x="822" y="167"/>
                  </a:cxn>
                  <a:cxn ang="0">
                    <a:pos x="751" y="154"/>
                  </a:cxn>
                  <a:cxn ang="0">
                    <a:pos x="681" y="141"/>
                  </a:cxn>
                  <a:cxn ang="0">
                    <a:pos x="611" y="128"/>
                  </a:cxn>
                  <a:cxn ang="0">
                    <a:pos x="541" y="116"/>
                  </a:cxn>
                  <a:cxn ang="0">
                    <a:pos x="471" y="103"/>
                  </a:cxn>
                  <a:cxn ang="0">
                    <a:pos x="400" y="92"/>
                  </a:cxn>
                  <a:cxn ang="0">
                    <a:pos x="327" y="80"/>
                  </a:cxn>
                  <a:cxn ang="0">
                    <a:pos x="279" y="71"/>
                  </a:cxn>
                  <a:cxn ang="0">
                    <a:pos x="257" y="66"/>
                  </a:cxn>
                  <a:cxn ang="0">
                    <a:pos x="235" y="60"/>
                  </a:cxn>
                  <a:cxn ang="0">
                    <a:pos x="213" y="55"/>
                  </a:cxn>
                  <a:cxn ang="0">
                    <a:pos x="192" y="49"/>
                  </a:cxn>
                  <a:cxn ang="0">
                    <a:pos x="170" y="44"/>
                  </a:cxn>
                  <a:cxn ang="0">
                    <a:pos x="148" y="38"/>
                  </a:cxn>
                  <a:cxn ang="0">
                    <a:pos x="126" y="33"/>
                  </a:cxn>
                  <a:cxn ang="0">
                    <a:pos x="102" y="26"/>
                  </a:cxn>
                  <a:cxn ang="0">
                    <a:pos x="77" y="18"/>
                  </a:cxn>
                  <a:cxn ang="0">
                    <a:pos x="52" y="11"/>
                  </a:cxn>
                  <a:cxn ang="0">
                    <a:pos x="27" y="4"/>
                  </a:cxn>
                  <a:cxn ang="0">
                    <a:pos x="11" y="4"/>
                  </a:cxn>
                  <a:cxn ang="0">
                    <a:pos x="4" y="13"/>
                  </a:cxn>
                  <a:cxn ang="0">
                    <a:pos x="5" y="21"/>
                  </a:cxn>
                  <a:cxn ang="0">
                    <a:pos x="16" y="25"/>
                  </a:cxn>
                  <a:cxn ang="0">
                    <a:pos x="25" y="30"/>
                  </a:cxn>
                  <a:cxn ang="0">
                    <a:pos x="35" y="34"/>
                  </a:cxn>
                  <a:cxn ang="0">
                    <a:pos x="55" y="40"/>
                  </a:cxn>
                  <a:cxn ang="0">
                    <a:pos x="84" y="48"/>
                  </a:cxn>
                  <a:cxn ang="0">
                    <a:pos x="112" y="55"/>
                  </a:cxn>
                  <a:cxn ang="0">
                    <a:pos x="141" y="62"/>
                  </a:cxn>
                  <a:cxn ang="0">
                    <a:pos x="170" y="71"/>
                  </a:cxn>
                  <a:cxn ang="0">
                    <a:pos x="199" y="78"/>
                  </a:cxn>
                  <a:cxn ang="0">
                    <a:pos x="227" y="87"/>
                  </a:cxn>
                  <a:cxn ang="0">
                    <a:pos x="255" y="94"/>
                  </a:cxn>
                  <a:cxn ang="0">
                    <a:pos x="309" y="103"/>
                  </a:cxn>
                  <a:cxn ang="0">
                    <a:pos x="384" y="115"/>
                  </a:cxn>
                  <a:cxn ang="0">
                    <a:pos x="457" y="126"/>
                  </a:cxn>
                  <a:cxn ang="0">
                    <a:pos x="529" y="139"/>
                  </a:cxn>
                  <a:cxn ang="0">
                    <a:pos x="602" y="153"/>
                  </a:cxn>
                  <a:cxn ang="0">
                    <a:pos x="675" y="166"/>
                  </a:cxn>
                  <a:cxn ang="0">
                    <a:pos x="748" y="180"/>
                  </a:cxn>
                  <a:cxn ang="0">
                    <a:pos x="823" y="193"/>
                  </a:cxn>
                  <a:cxn ang="0">
                    <a:pos x="899" y="207"/>
                  </a:cxn>
                  <a:cxn ang="0">
                    <a:pos x="976" y="222"/>
                  </a:cxn>
                  <a:cxn ang="0">
                    <a:pos x="1052" y="236"/>
                  </a:cxn>
                  <a:cxn ang="0">
                    <a:pos x="1127" y="251"/>
                  </a:cxn>
                  <a:cxn ang="0">
                    <a:pos x="1204" y="265"/>
                  </a:cxn>
                  <a:cxn ang="0">
                    <a:pos x="1280" y="279"/>
                  </a:cxn>
                  <a:cxn ang="0">
                    <a:pos x="1357" y="293"/>
                  </a:cxn>
                  <a:cxn ang="0">
                    <a:pos x="1434" y="307"/>
                  </a:cxn>
                  <a:cxn ang="0">
                    <a:pos x="1473" y="310"/>
                  </a:cxn>
                  <a:cxn ang="0">
                    <a:pos x="1475" y="299"/>
                  </a:cxn>
                </a:cxnLst>
                <a:rect l="0" t="0" r="r" b="b"/>
                <a:pathLst>
                  <a:path w="1483" h="315">
                    <a:moveTo>
                      <a:pt x="1477" y="294"/>
                    </a:moveTo>
                    <a:lnTo>
                      <a:pt x="1479" y="290"/>
                    </a:lnTo>
                    <a:lnTo>
                      <a:pt x="1480" y="285"/>
                    </a:lnTo>
                    <a:lnTo>
                      <a:pt x="1482" y="281"/>
                    </a:lnTo>
                    <a:lnTo>
                      <a:pt x="1483" y="277"/>
                    </a:lnTo>
                    <a:lnTo>
                      <a:pt x="1443" y="272"/>
                    </a:lnTo>
                    <a:lnTo>
                      <a:pt x="1403" y="268"/>
                    </a:lnTo>
                    <a:lnTo>
                      <a:pt x="1365" y="262"/>
                    </a:lnTo>
                    <a:lnTo>
                      <a:pt x="1325" y="256"/>
                    </a:lnTo>
                    <a:lnTo>
                      <a:pt x="1286" y="251"/>
                    </a:lnTo>
                    <a:lnTo>
                      <a:pt x="1246" y="246"/>
                    </a:lnTo>
                    <a:lnTo>
                      <a:pt x="1208" y="239"/>
                    </a:lnTo>
                    <a:lnTo>
                      <a:pt x="1169" y="233"/>
                    </a:lnTo>
                    <a:lnTo>
                      <a:pt x="1130" y="227"/>
                    </a:lnTo>
                    <a:lnTo>
                      <a:pt x="1092" y="220"/>
                    </a:lnTo>
                    <a:lnTo>
                      <a:pt x="1053" y="213"/>
                    </a:lnTo>
                    <a:lnTo>
                      <a:pt x="1014" y="206"/>
                    </a:lnTo>
                    <a:lnTo>
                      <a:pt x="976" y="199"/>
                    </a:lnTo>
                    <a:lnTo>
                      <a:pt x="936" y="190"/>
                    </a:lnTo>
                    <a:lnTo>
                      <a:pt x="897" y="183"/>
                    </a:lnTo>
                    <a:lnTo>
                      <a:pt x="859" y="175"/>
                    </a:lnTo>
                    <a:lnTo>
                      <a:pt x="822" y="167"/>
                    </a:lnTo>
                    <a:lnTo>
                      <a:pt x="786" y="161"/>
                    </a:lnTo>
                    <a:lnTo>
                      <a:pt x="751" y="154"/>
                    </a:lnTo>
                    <a:lnTo>
                      <a:pt x="715" y="147"/>
                    </a:lnTo>
                    <a:lnTo>
                      <a:pt x="681" y="141"/>
                    </a:lnTo>
                    <a:lnTo>
                      <a:pt x="645" y="135"/>
                    </a:lnTo>
                    <a:lnTo>
                      <a:pt x="611" y="128"/>
                    </a:lnTo>
                    <a:lnTo>
                      <a:pt x="575" y="122"/>
                    </a:lnTo>
                    <a:lnTo>
                      <a:pt x="541" y="116"/>
                    </a:lnTo>
                    <a:lnTo>
                      <a:pt x="505" y="110"/>
                    </a:lnTo>
                    <a:lnTo>
                      <a:pt x="471" y="103"/>
                    </a:lnTo>
                    <a:lnTo>
                      <a:pt x="435" y="98"/>
                    </a:lnTo>
                    <a:lnTo>
                      <a:pt x="400" y="92"/>
                    </a:lnTo>
                    <a:lnTo>
                      <a:pt x="363" y="86"/>
                    </a:lnTo>
                    <a:lnTo>
                      <a:pt x="327" y="80"/>
                    </a:lnTo>
                    <a:lnTo>
                      <a:pt x="291" y="74"/>
                    </a:lnTo>
                    <a:lnTo>
                      <a:pt x="279" y="71"/>
                    </a:lnTo>
                    <a:lnTo>
                      <a:pt x="269" y="69"/>
                    </a:lnTo>
                    <a:lnTo>
                      <a:pt x="257" y="66"/>
                    </a:lnTo>
                    <a:lnTo>
                      <a:pt x="247" y="62"/>
                    </a:lnTo>
                    <a:lnTo>
                      <a:pt x="235" y="60"/>
                    </a:lnTo>
                    <a:lnTo>
                      <a:pt x="225" y="57"/>
                    </a:lnTo>
                    <a:lnTo>
                      <a:pt x="213" y="55"/>
                    </a:lnTo>
                    <a:lnTo>
                      <a:pt x="203" y="52"/>
                    </a:lnTo>
                    <a:lnTo>
                      <a:pt x="192" y="49"/>
                    </a:lnTo>
                    <a:lnTo>
                      <a:pt x="180" y="47"/>
                    </a:lnTo>
                    <a:lnTo>
                      <a:pt x="170" y="44"/>
                    </a:lnTo>
                    <a:lnTo>
                      <a:pt x="158" y="40"/>
                    </a:lnTo>
                    <a:lnTo>
                      <a:pt x="148" y="38"/>
                    </a:lnTo>
                    <a:lnTo>
                      <a:pt x="136" y="35"/>
                    </a:lnTo>
                    <a:lnTo>
                      <a:pt x="126" y="33"/>
                    </a:lnTo>
                    <a:lnTo>
                      <a:pt x="114" y="30"/>
                    </a:lnTo>
                    <a:lnTo>
                      <a:pt x="102" y="26"/>
                    </a:lnTo>
                    <a:lnTo>
                      <a:pt x="89" y="23"/>
                    </a:lnTo>
                    <a:lnTo>
                      <a:pt x="77" y="18"/>
                    </a:lnTo>
                    <a:lnTo>
                      <a:pt x="65" y="14"/>
                    </a:lnTo>
                    <a:lnTo>
                      <a:pt x="52" y="11"/>
                    </a:lnTo>
                    <a:lnTo>
                      <a:pt x="40" y="7"/>
                    </a:lnTo>
                    <a:lnTo>
                      <a:pt x="27" y="4"/>
                    </a:lnTo>
                    <a:lnTo>
                      <a:pt x="15" y="0"/>
                    </a:lnTo>
                    <a:lnTo>
                      <a:pt x="11" y="4"/>
                    </a:lnTo>
                    <a:lnTo>
                      <a:pt x="8" y="9"/>
                    </a:lnTo>
                    <a:lnTo>
                      <a:pt x="4" y="13"/>
                    </a:lnTo>
                    <a:lnTo>
                      <a:pt x="0" y="18"/>
                    </a:lnTo>
                    <a:lnTo>
                      <a:pt x="5" y="21"/>
                    </a:lnTo>
                    <a:lnTo>
                      <a:pt x="11" y="23"/>
                    </a:lnTo>
                    <a:lnTo>
                      <a:pt x="16" y="25"/>
                    </a:lnTo>
                    <a:lnTo>
                      <a:pt x="20" y="27"/>
                    </a:lnTo>
                    <a:lnTo>
                      <a:pt x="25" y="30"/>
                    </a:lnTo>
                    <a:lnTo>
                      <a:pt x="31" y="32"/>
                    </a:lnTo>
                    <a:lnTo>
                      <a:pt x="35" y="34"/>
                    </a:lnTo>
                    <a:lnTo>
                      <a:pt x="40" y="36"/>
                    </a:lnTo>
                    <a:lnTo>
                      <a:pt x="55" y="40"/>
                    </a:lnTo>
                    <a:lnTo>
                      <a:pt x="69" y="44"/>
                    </a:lnTo>
                    <a:lnTo>
                      <a:pt x="84" y="48"/>
                    </a:lnTo>
                    <a:lnTo>
                      <a:pt x="97" y="51"/>
                    </a:lnTo>
                    <a:lnTo>
                      <a:pt x="112" y="55"/>
                    </a:lnTo>
                    <a:lnTo>
                      <a:pt x="127" y="59"/>
                    </a:lnTo>
                    <a:lnTo>
                      <a:pt x="141" y="62"/>
                    </a:lnTo>
                    <a:lnTo>
                      <a:pt x="155" y="67"/>
                    </a:lnTo>
                    <a:lnTo>
                      <a:pt x="170" y="71"/>
                    </a:lnTo>
                    <a:lnTo>
                      <a:pt x="184" y="75"/>
                    </a:lnTo>
                    <a:lnTo>
                      <a:pt x="199" y="78"/>
                    </a:lnTo>
                    <a:lnTo>
                      <a:pt x="212" y="82"/>
                    </a:lnTo>
                    <a:lnTo>
                      <a:pt x="227" y="87"/>
                    </a:lnTo>
                    <a:lnTo>
                      <a:pt x="242" y="91"/>
                    </a:lnTo>
                    <a:lnTo>
                      <a:pt x="255" y="94"/>
                    </a:lnTo>
                    <a:lnTo>
                      <a:pt x="270" y="98"/>
                    </a:lnTo>
                    <a:lnTo>
                      <a:pt x="309" y="103"/>
                    </a:lnTo>
                    <a:lnTo>
                      <a:pt x="346" y="109"/>
                    </a:lnTo>
                    <a:lnTo>
                      <a:pt x="384" y="115"/>
                    </a:lnTo>
                    <a:lnTo>
                      <a:pt x="421" y="120"/>
                    </a:lnTo>
                    <a:lnTo>
                      <a:pt x="457" y="126"/>
                    </a:lnTo>
                    <a:lnTo>
                      <a:pt x="494" y="133"/>
                    </a:lnTo>
                    <a:lnTo>
                      <a:pt x="529" y="139"/>
                    </a:lnTo>
                    <a:lnTo>
                      <a:pt x="566" y="145"/>
                    </a:lnTo>
                    <a:lnTo>
                      <a:pt x="602" y="153"/>
                    </a:lnTo>
                    <a:lnTo>
                      <a:pt x="638" y="159"/>
                    </a:lnTo>
                    <a:lnTo>
                      <a:pt x="675" y="166"/>
                    </a:lnTo>
                    <a:lnTo>
                      <a:pt x="711" y="172"/>
                    </a:lnTo>
                    <a:lnTo>
                      <a:pt x="748" y="180"/>
                    </a:lnTo>
                    <a:lnTo>
                      <a:pt x="785" y="186"/>
                    </a:lnTo>
                    <a:lnTo>
                      <a:pt x="823" y="193"/>
                    </a:lnTo>
                    <a:lnTo>
                      <a:pt x="862" y="200"/>
                    </a:lnTo>
                    <a:lnTo>
                      <a:pt x="899" y="207"/>
                    </a:lnTo>
                    <a:lnTo>
                      <a:pt x="938" y="214"/>
                    </a:lnTo>
                    <a:lnTo>
                      <a:pt x="976" y="222"/>
                    </a:lnTo>
                    <a:lnTo>
                      <a:pt x="1013" y="229"/>
                    </a:lnTo>
                    <a:lnTo>
                      <a:pt x="1052" y="236"/>
                    </a:lnTo>
                    <a:lnTo>
                      <a:pt x="1090" y="244"/>
                    </a:lnTo>
                    <a:lnTo>
                      <a:pt x="1127" y="251"/>
                    </a:lnTo>
                    <a:lnTo>
                      <a:pt x="1166" y="257"/>
                    </a:lnTo>
                    <a:lnTo>
                      <a:pt x="1204" y="265"/>
                    </a:lnTo>
                    <a:lnTo>
                      <a:pt x="1242" y="272"/>
                    </a:lnTo>
                    <a:lnTo>
                      <a:pt x="1280" y="279"/>
                    </a:lnTo>
                    <a:lnTo>
                      <a:pt x="1319" y="287"/>
                    </a:lnTo>
                    <a:lnTo>
                      <a:pt x="1357" y="293"/>
                    </a:lnTo>
                    <a:lnTo>
                      <a:pt x="1395" y="300"/>
                    </a:lnTo>
                    <a:lnTo>
                      <a:pt x="1434" y="307"/>
                    </a:lnTo>
                    <a:lnTo>
                      <a:pt x="1472" y="315"/>
                    </a:lnTo>
                    <a:lnTo>
                      <a:pt x="1473" y="310"/>
                    </a:lnTo>
                    <a:lnTo>
                      <a:pt x="1474" y="304"/>
                    </a:lnTo>
                    <a:lnTo>
                      <a:pt x="1475" y="299"/>
                    </a:lnTo>
                    <a:lnTo>
                      <a:pt x="1477" y="294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47C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41" name="Freeform 141"/>
              <p:cNvSpPr>
                <a:spLocks/>
              </p:cNvSpPr>
              <p:nvPr/>
            </p:nvSpPr>
            <p:spPr bwMode="auto">
              <a:xfrm>
                <a:off x="6870" y="1403"/>
                <a:ext cx="370" cy="78"/>
              </a:xfrm>
              <a:custGeom>
                <a:avLst/>
                <a:gdLst/>
                <a:ahLst/>
                <a:cxnLst>
                  <a:cxn ang="0">
                    <a:pos x="1476" y="289"/>
                  </a:cxn>
                  <a:cxn ang="0">
                    <a:pos x="1479" y="282"/>
                  </a:cxn>
                  <a:cxn ang="0">
                    <a:pos x="1440" y="273"/>
                  </a:cxn>
                  <a:cxn ang="0">
                    <a:pos x="1362" y="264"/>
                  </a:cxn>
                  <a:cxn ang="0">
                    <a:pos x="1283" y="252"/>
                  </a:cxn>
                  <a:cxn ang="0">
                    <a:pos x="1206" y="241"/>
                  </a:cxn>
                  <a:cxn ang="0">
                    <a:pos x="1127" y="228"/>
                  </a:cxn>
                  <a:cxn ang="0">
                    <a:pos x="1051" y="214"/>
                  </a:cxn>
                  <a:cxn ang="0">
                    <a:pos x="974" y="200"/>
                  </a:cxn>
                  <a:cxn ang="0">
                    <a:pos x="895" y="184"/>
                  </a:cxn>
                  <a:cxn ang="0">
                    <a:pos x="820" y="168"/>
                  </a:cxn>
                  <a:cxn ang="0">
                    <a:pos x="749" y="156"/>
                  </a:cxn>
                  <a:cxn ang="0">
                    <a:pos x="679" y="142"/>
                  </a:cxn>
                  <a:cxn ang="0">
                    <a:pos x="609" y="130"/>
                  </a:cxn>
                  <a:cxn ang="0">
                    <a:pos x="539" y="117"/>
                  </a:cxn>
                  <a:cxn ang="0">
                    <a:pos x="469" y="104"/>
                  </a:cxn>
                  <a:cxn ang="0">
                    <a:pos x="399" y="92"/>
                  </a:cxn>
                  <a:cxn ang="0">
                    <a:pos x="326" y="80"/>
                  </a:cxn>
                  <a:cxn ang="0">
                    <a:pos x="278" y="71"/>
                  </a:cxn>
                  <a:cxn ang="0">
                    <a:pos x="256" y="66"/>
                  </a:cxn>
                  <a:cxn ang="0">
                    <a:pos x="234" y="60"/>
                  </a:cxn>
                  <a:cxn ang="0">
                    <a:pos x="212" y="54"/>
                  </a:cxn>
                  <a:cxn ang="0">
                    <a:pos x="191" y="49"/>
                  </a:cxn>
                  <a:cxn ang="0">
                    <a:pos x="168" y="43"/>
                  </a:cxn>
                  <a:cxn ang="0">
                    <a:pos x="146" y="37"/>
                  </a:cxn>
                  <a:cxn ang="0">
                    <a:pos x="124" y="32"/>
                  </a:cxn>
                  <a:cxn ang="0">
                    <a:pos x="100" y="26"/>
                  </a:cxn>
                  <a:cxn ang="0">
                    <a:pos x="76" y="19"/>
                  </a:cxn>
                  <a:cxn ang="0">
                    <a:pos x="50" y="11"/>
                  </a:cxn>
                  <a:cxn ang="0">
                    <a:pos x="26" y="4"/>
                  </a:cxn>
                  <a:cxn ang="0">
                    <a:pos x="10" y="4"/>
                  </a:cxn>
                  <a:cxn ang="0">
                    <a:pos x="3" y="13"/>
                  </a:cxn>
                  <a:cxn ang="0">
                    <a:pos x="5" y="20"/>
                  </a:cxn>
                  <a:cxn ang="0">
                    <a:pos x="16" y="24"/>
                  </a:cxn>
                  <a:cxn ang="0">
                    <a:pos x="25" y="27"/>
                  </a:cxn>
                  <a:cxn ang="0">
                    <a:pos x="36" y="31"/>
                  </a:cxn>
                  <a:cxn ang="0">
                    <a:pos x="56" y="37"/>
                  </a:cxn>
                  <a:cxn ang="0">
                    <a:pos x="85" y="45"/>
                  </a:cxn>
                  <a:cxn ang="0">
                    <a:pos x="114" y="53"/>
                  </a:cxn>
                  <a:cxn ang="0">
                    <a:pos x="143" y="60"/>
                  </a:cxn>
                  <a:cxn ang="0">
                    <a:pos x="173" y="69"/>
                  </a:cxn>
                  <a:cxn ang="0">
                    <a:pos x="202" y="76"/>
                  </a:cxn>
                  <a:cxn ang="0">
                    <a:pos x="230" y="83"/>
                  </a:cxn>
                  <a:cxn ang="0">
                    <a:pos x="260" y="91"/>
                  </a:cxn>
                  <a:cxn ang="0">
                    <a:pos x="313" y="100"/>
                  </a:cxn>
                  <a:cxn ang="0">
                    <a:pos x="387" y="112"/>
                  </a:cxn>
                  <a:cxn ang="0">
                    <a:pos x="460" y="124"/>
                  </a:cxn>
                  <a:cxn ang="0">
                    <a:pos x="531" y="137"/>
                  </a:cxn>
                  <a:cxn ang="0">
                    <a:pos x="604" y="150"/>
                  </a:cxn>
                  <a:cxn ang="0">
                    <a:pos x="675" y="164"/>
                  </a:cxn>
                  <a:cxn ang="0">
                    <a:pos x="748" y="178"/>
                  </a:cxn>
                  <a:cxn ang="0">
                    <a:pos x="822" y="191"/>
                  </a:cxn>
                  <a:cxn ang="0">
                    <a:pos x="898" y="206"/>
                  </a:cxn>
                  <a:cxn ang="0">
                    <a:pos x="975" y="220"/>
                  </a:cxn>
                  <a:cxn ang="0">
                    <a:pos x="1051" y="234"/>
                  </a:cxn>
                  <a:cxn ang="0">
                    <a:pos x="1126" y="248"/>
                  </a:cxn>
                  <a:cxn ang="0">
                    <a:pos x="1203" y="262"/>
                  </a:cxn>
                  <a:cxn ang="0">
                    <a:pos x="1279" y="277"/>
                  </a:cxn>
                  <a:cxn ang="0">
                    <a:pos x="1356" y="291"/>
                  </a:cxn>
                  <a:cxn ang="0">
                    <a:pos x="1433" y="305"/>
                  </a:cxn>
                  <a:cxn ang="0">
                    <a:pos x="1472" y="308"/>
                  </a:cxn>
                  <a:cxn ang="0">
                    <a:pos x="1473" y="298"/>
                  </a:cxn>
                </a:cxnLst>
                <a:rect l="0" t="0" r="r" b="b"/>
                <a:pathLst>
                  <a:path w="1480" h="313">
                    <a:moveTo>
                      <a:pt x="1474" y="293"/>
                    </a:moveTo>
                    <a:lnTo>
                      <a:pt x="1476" y="289"/>
                    </a:lnTo>
                    <a:lnTo>
                      <a:pt x="1477" y="286"/>
                    </a:lnTo>
                    <a:lnTo>
                      <a:pt x="1479" y="282"/>
                    </a:lnTo>
                    <a:lnTo>
                      <a:pt x="1480" y="278"/>
                    </a:lnTo>
                    <a:lnTo>
                      <a:pt x="1440" y="273"/>
                    </a:lnTo>
                    <a:lnTo>
                      <a:pt x="1400" y="269"/>
                    </a:lnTo>
                    <a:lnTo>
                      <a:pt x="1362" y="264"/>
                    </a:lnTo>
                    <a:lnTo>
                      <a:pt x="1322" y="257"/>
                    </a:lnTo>
                    <a:lnTo>
                      <a:pt x="1283" y="252"/>
                    </a:lnTo>
                    <a:lnTo>
                      <a:pt x="1244" y="247"/>
                    </a:lnTo>
                    <a:lnTo>
                      <a:pt x="1206" y="241"/>
                    </a:lnTo>
                    <a:lnTo>
                      <a:pt x="1167" y="234"/>
                    </a:lnTo>
                    <a:lnTo>
                      <a:pt x="1127" y="228"/>
                    </a:lnTo>
                    <a:lnTo>
                      <a:pt x="1090" y="221"/>
                    </a:lnTo>
                    <a:lnTo>
                      <a:pt x="1051" y="214"/>
                    </a:lnTo>
                    <a:lnTo>
                      <a:pt x="1012" y="207"/>
                    </a:lnTo>
                    <a:lnTo>
                      <a:pt x="974" y="200"/>
                    </a:lnTo>
                    <a:lnTo>
                      <a:pt x="934" y="191"/>
                    </a:lnTo>
                    <a:lnTo>
                      <a:pt x="895" y="184"/>
                    </a:lnTo>
                    <a:lnTo>
                      <a:pt x="857" y="176"/>
                    </a:lnTo>
                    <a:lnTo>
                      <a:pt x="820" y="168"/>
                    </a:lnTo>
                    <a:lnTo>
                      <a:pt x="784" y="162"/>
                    </a:lnTo>
                    <a:lnTo>
                      <a:pt x="749" y="156"/>
                    </a:lnTo>
                    <a:lnTo>
                      <a:pt x="713" y="148"/>
                    </a:lnTo>
                    <a:lnTo>
                      <a:pt x="679" y="142"/>
                    </a:lnTo>
                    <a:lnTo>
                      <a:pt x="643" y="136"/>
                    </a:lnTo>
                    <a:lnTo>
                      <a:pt x="609" y="130"/>
                    </a:lnTo>
                    <a:lnTo>
                      <a:pt x="573" y="123"/>
                    </a:lnTo>
                    <a:lnTo>
                      <a:pt x="539" y="117"/>
                    </a:lnTo>
                    <a:lnTo>
                      <a:pt x="504" y="111"/>
                    </a:lnTo>
                    <a:lnTo>
                      <a:pt x="469" y="104"/>
                    </a:lnTo>
                    <a:lnTo>
                      <a:pt x="433" y="98"/>
                    </a:lnTo>
                    <a:lnTo>
                      <a:pt x="399" y="92"/>
                    </a:lnTo>
                    <a:lnTo>
                      <a:pt x="362" y="86"/>
                    </a:lnTo>
                    <a:lnTo>
                      <a:pt x="326" y="80"/>
                    </a:lnTo>
                    <a:lnTo>
                      <a:pt x="290" y="74"/>
                    </a:lnTo>
                    <a:lnTo>
                      <a:pt x="278" y="71"/>
                    </a:lnTo>
                    <a:lnTo>
                      <a:pt x="268" y="69"/>
                    </a:lnTo>
                    <a:lnTo>
                      <a:pt x="256" y="66"/>
                    </a:lnTo>
                    <a:lnTo>
                      <a:pt x="246" y="63"/>
                    </a:lnTo>
                    <a:lnTo>
                      <a:pt x="234" y="60"/>
                    </a:lnTo>
                    <a:lnTo>
                      <a:pt x="224" y="57"/>
                    </a:lnTo>
                    <a:lnTo>
                      <a:pt x="212" y="54"/>
                    </a:lnTo>
                    <a:lnTo>
                      <a:pt x="201" y="51"/>
                    </a:lnTo>
                    <a:lnTo>
                      <a:pt x="191" y="49"/>
                    </a:lnTo>
                    <a:lnTo>
                      <a:pt x="179" y="46"/>
                    </a:lnTo>
                    <a:lnTo>
                      <a:pt x="168" y="43"/>
                    </a:lnTo>
                    <a:lnTo>
                      <a:pt x="157" y="41"/>
                    </a:lnTo>
                    <a:lnTo>
                      <a:pt x="146" y="37"/>
                    </a:lnTo>
                    <a:lnTo>
                      <a:pt x="134" y="34"/>
                    </a:lnTo>
                    <a:lnTo>
                      <a:pt x="124" y="32"/>
                    </a:lnTo>
                    <a:lnTo>
                      <a:pt x="112" y="29"/>
                    </a:lnTo>
                    <a:lnTo>
                      <a:pt x="100" y="26"/>
                    </a:lnTo>
                    <a:lnTo>
                      <a:pt x="88" y="22"/>
                    </a:lnTo>
                    <a:lnTo>
                      <a:pt x="76" y="19"/>
                    </a:lnTo>
                    <a:lnTo>
                      <a:pt x="63" y="14"/>
                    </a:lnTo>
                    <a:lnTo>
                      <a:pt x="50" y="11"/>
                    </a:lnTo>
                    <a:lnTo>
                      <a:pt x="38" y="7"/>
                    </a:lnTo>
                    <a:lnTo>
                      <a:pt x="26" y="4"/>
                    </a:lnTo>
                    <a:lnTo>
                      <a:pt x="14" y="0"/>
                    </a:lnTo>
                    <a:lnTo>
                      <a:pt x="10" y="4"/>
                    </a:lnTo>
                    <a:lnTo>
                      <a:pt x="7" y="9"/>
                    </a:lnTo>
                    <a:lnTo>
                      <a:pt x="3" y="13"/>
                    </a:lnTo>
                    <a:lnTo>
                      <a:pt x="0" y="17"/>
                    </a:lnTo>
                    <a:lnTo>
                      <a:pt x="5" y="20"/>
                    </a:lnTo>
                    <a:lnTo>
                      <a:pt x="11" y="22"/>
                    </a:lnTo>
                    <a:lnTo>
                      <a:pt x="16" y="24"/>
                    </a:lnTo>
                    <a:lnTo>
                      <a:pt x="21" y="25"/>
                    </a:lnTo>
                    <a:lnTo>
                      <a:pt x="25" y="27"/>
                    </a:lnTo>
                    <a:lnTo>
                      <a:pt x="31" y="29"/>
                    </a:lnTo>
                    <a:lnTo>
                      <a:pt x="36" y="31"/>
                    </a:lnTo>
                    <a:lnTo>
                      <a:pt x="41" y="33"/>
                    </a:lnTo>
                    <a:lnTo>
                      <a:pt x="56" y="37"/>
                    </a:lnTo>
                    <a:lnTo>
                      <a:pt x="70" y="41"/>
                    </a:lnTo>
                    <a:lnTo>
                      <a:pt x="85" y="45"/>
                    </a:lnTo>
                    <a:lnTo>
                      <a:pt x="100" y="49"/>
                    </a:lnTo>
                    <a:lnTo>
                      <a:pt x="114" y="53"/>
                    </a:lnTo>
                    <a:lnTo>
                      <a:pt x="129" y="56"/>
                    </a:lnTo>
                    <a:lnTo>
                      <a:pt x="143" y="60"/>
                    </a:lnTo>
                    <a:lnTo>
                      <a:pt x="158" y="65"/>
                    </a:lnTo>
                    <a:lnTo>
                      <a:pt x="173" y="69"/>
                    </a:lnTo>
                    <a:lnTo>
                      <a:pt x="187" y="72"/>
                    </a:lnTo>
                    <a:lnTo>
                      <a:pt x="202" y="76"/>
                    </a:lnTo>
                    <a:lnTo>
                      <a:pt x="216" y="80"/>
                    </a:lnTo>
                    <a:lnTo>
                      <a:pt x="230" y="83"/>
                    </a:lnTo>
                    <a:lnTo>
                      <a:pt x="245" y="88"/>
                    </a:lnTo>
                    <a:lnTo>
                      <a:pt x="260" y="91"/>
                    </a:lnTo>
                    <a:lnTo>
                      <a:pt x="274" y="95"/>
                    </a:lnTo>
                    <a:lnTo>
                      <a:pt x="313" y="100"/>
                    </a:lnTo>
                    <a:lnTo>
                      <a:pt x="350" y="106"/>
                    </a:lnTo>
                    <a:lnTo>
                      <a:pt x="387" y="112"/>
                    </a:lnTo>
                    <a:lnTo>
                      <a:pt x="424" y="118"/>
                    </a:lnTo>
                    <a:lnTo>
                      <a:pt x="460" y="124"/>
                    </a:lnTo>
                    <a:lnTo>
                      <a:pt x="496" y="131"/>
                    </a:lnTo>
                    <a:lnTo>
                      <a:pt x="531" y="137"/>
                    </a:lnTo>
                    <a:lnTo>
                      <a:pt x="568" y="143"/>
                    </a:lnTo>
                    <a:lnTo>
                      <a:pt x="604" y="150"/>
                    </a:lnTo>
                    <a:lnTo>
                      <a:pt x="639" y="157"/>
                    </a:lnTo>
                    <a:lnTo>
                      <a:pt x="675" y="164"/>
                    </a:lnTo>
                    <a:lnTo>
                      <a:pt x="711" y="171"/>
                    </a:lnTo>
                    <a:lnTo>
                      <a:pt x="748" y="178"/>
                    </a:lnTo>
                    <a:lnTo>
                      <a:pt x="784" y="185"/>
                    </a:lnTo>
                    <a:lnTo>
                      <a:pt x="822" y="191"/>
                    </a:lnTo>
                    <a:lnTo>
                      <a:pt x="861" y="199"/>
                    </a:lnTo>
                    <a:lnTo>
                      <a:pt x="898" y="206"/>
                    </a:lnTo>
                    <a:lnTo>
                      <a:pt x="937" y="213"/>
                    </a:lnTo>
                    <a:lnTo>
                      <a:pt x="975" y="220"/>
                    </a:lnTo>
                    <a:lnTo>
                      <a:pt x="1012" y="227"/>
                    </a:lnTo>
                    <a:lnTo>
                      <a:pt x="1051" y="234"/>
                    </a:lnTo>
                    <a:lnTo>
                      <a:pt x="1089" y="242"/>
                    </a:lnTo>
                    <a:lnTo>
                      <a:pt x="1126" y="248"/>
                    </a:lnTo>
                    <a:lnTo>
                      <a:pt x="1165" y="255"/>
                    </a:lnTo>
                    <a:lnTo>
                      <a:pt x="1203" y="262"/>
                    </a:lnTo>
                    <a:lnTo>
                      <a:pt x="1241" y="270"/>
                    </a:lnTo>
                    <a:lnTo>
                      <a:pt x="1279" y="277"/>
                    </a:lnTo>
                    <a:lnTo>
                      <a:pt x="1318" y="283"/>
                    </a:lnTo>
                    <a:lnTo>
                      <a:pt x="1356" y="291"/>
                    </a:lnTo>
                    <a:lnTo>
                      <a:pt x="1394" y="298"/>
                    </a:lnTo>
                    <a:lnTo>
                      <a:pt x="1433" y="305"/>
                    </a:lnTo>
                    <a:lnTo>
                      <a:pt x="1471" y="313"/>
                    </a:lnTo>
                    <a:lnTo>
                      <a:pt x="1472" y="308"/>
                    </a:lnTo>
                    <a:lnTo>
                      <a:pt x="1473" y="303"/>
                    </a:lnTo>
                    <a:lnTo>
                      <a:pt x="1473" y="298"/>
                    </a:lnTo>
                    <a:lnTo>
                      <a:pt x="1474" y="293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67F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42" name="Freeform 142"/>
              <p:cNvSpPr>
                <a:spLocks/>
              </p:cNvSpPr>
              <p:nvPr/>
            </p:nvSpPr>
            <p:spPr bwMode="auto">
              <a:xfrm>
                <a:off x="6871" y="1403"/>
                <a:ext cx="369" cy="78"/>
              </a:xfrm>
              <a:custGeom>
                <a:avLst/>
                <a:gdLst/>
                <a:ahLst/>
                <a:cxnLst>
                  <a:cxn ang="0">
                    <a:pos x="1473" y="288"/>
                  </a:cxn>
                  <a:cxn ang="0">
                    <a:pos x="1476" y="281"/>
                  </a:cxn>
                  <a:cxn ang="0">
                    <a:pos x="1437" y="273"/>
                  </a:cxn>
                  <a:cxn ang="0">
                    <a:pos x="1358" y="264"/>
                  </a:cxn>
                  <a:cxn ang="0">
                    <a:pos x="1280" y="252"/>
                  </a:cxn>
                  <a:cxn ang="0">
                    <a:pos x="1203" y="241"/>
                  </a:cxn>
                  <a:cxn ang="0">
                    <a:pos x="1125" y="228"/>
                  </a:cxn>
                  <a:cxn ang="0">
                    <a:pos x="1048" y="214"/>
                  </a:cxn>
                  <a:cxn ang="0">
                    <a:pos x="971" y="200"/>
                  </a:cxn>
                  <a:cxn ang="0">
                    <a:pos x="892" y="184"/>
                  </a:cxn>
                  <a:cxn ang="0">
                    <a:pos x="818" y="169"/>
                  </a:cxn>
                  <a:cxn ang="0">
                    <a:pos x="746" y="156"/>
                  </a:cxn>
                  <a:cxn ang="0">
                    <a:pos x="676" y="142"/>
                  </a:cxn>
                  <a:cxn ang="0">
                    <a:pos x="607" y="130"/>
                  </a:cxn>
                  <a:cxn ang="0">
                    <a:pos x="538" y="116"/>
                  </a:cxn>
                  <a:cxn ang="0">
                    <a:pos x="468" y="103"/>
                  </a:cxn>
                  <a:cxn ang="0">
                    <a:pos x="397" y="91"/>
                  </a:cxn>
                  <a:cxn ang="0">
                    <a:pos x="325" y="79"/>
                  </a:cxn>
                  <a:cxn ang="0">
                    <a:pos x="277" y="70"/>
                  </a:cxn>
                  <a:cxn ang="0">
                    <a:pos x="255" y="65"/>
                  </a:cxn>
                  <a:cxn ang="0">
                    <a:pos x="233" y="58"/>
                  </a:cxn>
                  <a:cxn ang="0">
                    <a:pos x="210" y="53"/>
                  </a:cxn>
                  <a:cxn ang="0">
                    <a:pos x="188" y="47"/>
                  </a:cxn>
                  <a:cxn ang="0">
                    <a:pos x="165" y="42"/>
                  </a:cxn>
                  <a:cxn ang="0">
                    <a:pos x="144" y="35"/>
                  </a:cxn>
                  <a:cxn ang="0">
                    <a:pos x="122" y="30"/>
                  </a:cxn>
                  <a:cxn ang="0">
                    <a:pos x="98" y="24"/>
                  </a:cxn>
                  <a:cxn ang="0">
                    <a:pos x="73" y="17"/>
                  </a:cxn>
                  <a:cxn ang="0">
                    <a:pos x="49" y="9"/>
                  </a:cxn>
                  <a:cxn ang="0">
                    <a:pos x="24" y="3"/>
                  </a:cxn>
                  <a:cxn ang="0">
                    <a:pos x="9" y="4"/>
                  </a:cxn>
                  <a:cxn ang="0">
                    <a:pos x="3" y="11"/>
                  </a:cxn>
                  <a:cxn ang="0">
                    <a:pos x="6" y="18"/>
                  </a:cxn>
                  <a:cxn ang="0">
                    <a:pos x="16" y="21"/>
                  </a:cxn>
                  <a:cxn ang="0">
                    <a:pos x="26" y="24"/>
                  </a:cxn>
                  <a:cxn ang="0">
                    <a:pos x="37" y="27"/>
                  </a:cxn>
                  <a:cxn ang="0">
                    <a:pos x="57" y="33"/>
                  </a:cxn>
                  <a:cxn ang="0">
                    <a:pos x="87" y="41"/>
                  </a:cxn>
                  <a:cxn ang="0">
                    <a:pos x="116" y="49"/>
                  </a:cxn>
                  <a:cxn ang="0">
                    <a:pos x="146" y="56"/>
                  </a:cxn>
                  <a:cxn ang="0">
                    <a:pos x="175" y="65"/>
                  </a:cxn>
                  <a:cxn ang="0">
                    <a:pos x="205" y="72"/>
                  </a:cxn>
                  <a:cxn ang="0">
                    <a:pos x="234" y="80"/>
                  </a:cxn>
                  <a:cxn ang="0">
                    <a:pos x="264" y="88"/>
                  </a:cxn>
                  <a:cxn ang="0">
                    <a:pos x="317" y="97"/>
                  </a:cxn>
                  <a:cxn ang="0">
                    <a:pos x="390" y="109"/>
                  </a:cxn>
                  <a:cxn ang="0">
                    <a:pos x="462" y="121"/>
                  </a:cxn>
                  <a:cxn ang="0">
                    <a:pos x="534" y="135"/>
                  </a:cxn>
                  <a:cxn ang="0">
                    <a:pos x="604" y="148"/>
                  </a:cxn>
                  <a:cxn ang="0">
                    <a:pos x="675" y="162"/>
                  </a:cxn>
                  <a:cxn ang="0">
                    <a:pos x="747" y="176"/>
                  </a:cxn>
                  <a:cxn ang="0">
                    <a:pos x="821" y="189"/>
                  </a:cxn>
                  <a:cxn ang="0">
                    <a:pos x="897" y="203"/>
                  </a:cxn>
                  <a:cxn ang="0">
                    <a:pos x="974" y="217"/>
                  </a:cxn>
                  <a:cxn ang="0">
                    <a:pos x="1050" y="230"/>
                  </a:cxn>
                  <a:cxn ang="0">
                    <a:pos x="1125" y="245"/>
                  </a:cxn>
                  <a:cxn ang="0">
                    <a:pos x="1202" y="258"/>
                  </a:cxn>
                  <a:cxn ang="0">
                    <a:pos x="1278" y="273"/>
                  </a:cxn>
                  <a:cxn ang="0">
                    <a:pos x="1355" y="288"/>
                  </a:cxn>
                  <a:cxn ang="0">
                    <a:pos x="1432" y="302"/>
                  </a:cxn>
                  <a:cxn ang="0">
                    <a:pos x="1470" y="306"/>
                  </a:cxn>
                  <a:cxn ang="0">
                    <a:pos x="1471" y="296"/>
                  </a:cxn>
                </a:cxnLst>
                <a:rect l="0" t="0" r="r" b="b"/>
                <a:pathLst>
                  <a:path w="1477" h="310">
                    <a:moveTo>
                      <a:pt x="1472" y="292"/>
                    </a:moveTo>
                    <a:lnTo>
                      <a:pt x="1473" y="288"/>
                    </a:lnTo>
                    <a:lnTo>
                      <a:pt x="1475" y="285"/>
                    </a:lnTo>
                    <a:lnTo>
                      <a:pt x="1476" y="281"/>
                    </a:lnTo>
                    <a:lnTo>
                      <a:pt x="1477" y="278"/>
                    </a:lnTo>
                    <a:lnTo>
                      <a:pt x="1437" y="273"/>
                    </a:lnTo>
                    <a:lnTo>
                      <a:pt x="1397" y="269"/>
                    </a:lnTo>
                    <a:lnTo>
                      <a:pt x="1358" y="264"/>
                    </a:lnTo>
                    <a:lnTo>
                      <a:pt x="1319" y="257"/>
                    </a:lnTo>
                    <a:lnTo>
                      <a:pt x="1280" y="252"/>
                    </a:lnTo>
                    <a:lnTo>
                      <a:pt x="1241" y="247"/>
                    </a:lnTo>
                    <a:lnTo>
                      <a:pt x="1203" y="241"/>
                    </a:lnTo>
                    <a:lnTo>
                      <a:pt x="1164" y="234"/>
                    </a:lnTo>
                    <a:lnTo>
                      <a:pt x="1125" y="228"/>
                    </a:lnTo>
                    <a:lnTo>
                      <a:pt x="1087" y="221"/>
                    </a:lnTo>
                    <a:lnTo>
                      <a:pt x="1048" y="214"/>
                    </a:lnTo>
                    <a:lnTo>
                      <a:pt x="1009" y="207"/>
                    </a:lnTo>
                    <a:lnTo>
                      <a:pt x="971" y="200"/>
                    </a:lnTo>
                    <a:lnTo>
                      <a:pt x="932" y="191"/>
                    </a:lnTo>
                    <a:lnTo>
                      <a:pt x="892" y="184"/>
                    </a:lnTo>
                    <a:lnTo>
                      <a:pt x="853" y="176"/>
                    </a:lnTo>
                    <a:lnTo>
                      <a:pt x="818" y="169"/>
                    </a:lnTo>
                    <a:lnTo>
                      <a:pt x="781" y="162"/>
                    </a:lnTo>
                    <a:lnTo>
                      <a:pt x="746" y="156"/>
                    </a:lnTo>
                    <a:lnTo>
                      <a:pt x="711" y="150"/>
                    </a:lnTo>
                    <a:lnTo>
                      <a:pt x="676" y="142"/>
                    </a:lnTo>
                    <a:lnTo>
                      <a:pt x="641" y="136"/>
                    </a:lnTo>
                    <a:lnTo>
                      <a:pt x="607" y="130"/>
                    </a:lnTo>
                    <a:lnTo>
                      <a:pt x="572" y="122"/>
                    </a:lnTo>
                    <a:lnTo>
                      <a:pt x="538" y="116"/>
                    </a:lnTo>
                    <a:lnTo>
                      <a:pt x="502" y="110"/>
                    </a:lnTo>
                    <a:lnTo>
                      <a:pt x="468" y="103"/>
                    </a:lnTo>
                    <a:lnTo>
                      <a:pt x="432" y="97"/>
                    </a:lnTo>
                    <a:lnTo>
                      <a:pt x="397" y="91"/>
                    </a:lnTo>
                    <a:lnTo>
                      <a:pt x="361" y="85"/>
                    </a:lnTo>
                    <a:lnTo>
                      <a:pt x="325" y="79"/>
                    </a:lnTo>
                    <a:lnTo>
                      <a:pt x="289" y="73"/>
                    </a:lnTo>
                    <a:lnTo>
                      <a:pt x="277" y="70"/>
                    </a:lnTo>
                    <a:lnTo>
                      <a:pt x="267" y="67"/>
                    </a:lnTo>
                    <a:lnTo>
                      <a:pt x="255" y="65"/>
                    </a:lnTo>
                    <a:lnTo>
                      <a:pt x="244" y="62"/>
                    </a:lnTo>
                    <a:lnTo>
                      <a:pt x="233" y="58"/>
                    </a:lnTo>
                    <a:lnTo>
                      <a:pt x="222" y="55"/>
                    </a:lnTo>
                    <a:lnTo>
                      <a:pt x="210" y="53"/>
                    </a:lnTo>
                    <a:lnTo>
                      <a:pt x="200" y="50"/>
                    </a:lnTo>
                    <a:lnTo>
                      <a:pt x="188" y="47"/>
                    </a:lnTo>
                    <a:lnTo>
                      <a:pt x="177" y="45"/>
                    </a:lnTo>
                    <a:lnTo>
                      <a:pt x="165" y="42"/>
                    </a:lnTo>
                    <a:lnTo>
                      <a:pt x="155" y="39"/>
                    </a:lnTo>
                    <a:lnTo>
                      <a:pt x="144" y="35"/>
                    </a:lnTo>
                    <a:lnTo>
                      <a:pt x="132" y="33"/>
                    </a:lnTo>
                    <a:lnTo>
                      <a:pt x="122" y="30"/>
                    </a:lnTo>
                    <a:lnTo>
                      <a:pt x="110" y="27"/>
                    </a:lnTo>
                    <a:lnTo>
                      <a:pt x="98" y="24"/>
                    </a:lnTo>
                    <a:lnTo>
                      <a:pt x="86" y="20"/>
                    </a:lnTo>
                    <a:lnTo>
                      <a:pt x="73" y="17"/>
                    </a:lnTo>
                    <a:lnTo>
                      <a:pt x="61" y="13"/>
                    </a:lnTo>
                    <a:lnTo>
                      <a:pt x="49" y="9"/>
                    </a:lnTo>
                    <a:lnTo>
                      <a:pt x="37" y="6"/>
                    </a:lnTo>
                    <a:lnTo>
                      <a:pt x="24" y="3"/>
                    </a:lnTo>
                    <a:lnTo>
                      <a:pt x="12" y="0"/>
                    </a:lnTo>
                    <a:lnTo>
                      <a:pt x="9" y="4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0" y="15"/>
                    </a:lnTo>
                    <a:lnTo>
                      <a:pt x="6" y="18"/>
                    </a:lnTo>
                    <a:lnTo>
                      <a:pt x="11" y="20"/>
                    </a:lnTo>
                    <a:lnTo>
                      <a:pt x="16" y="21"/>
                    </a:lnTo>
                    <a:lnTo>
                      <a:pt x="21" y="23"/>
                    </a:lnTo>
                    <a:lnTo>
                      <a:pt x="26" y="24"/>
                    </a:lnTo>
                    <a:lnTo>
                      <a:pt x="32" y="26"/>
                    </a:lnTo>
                    <a:lnTo>
                      <a:pt x="37" y="27"/>
                    </a:lnTo>
                    <a:lnTo>
                      <a:pt x="42" y="29"/>
                    </a:lnTo>
                    <a:lnTo>
                      <a:pt x="57" y="33"/>
                    </a:lnTo>
                    <a:lnTo>
                      <a:pt x="71" y="36"/>
                    </a:lnTo>
                    <a:lnTo>
                      <a:pt x="87" y="41"/>
                    </a:lnTo>
                    <a:lnTo>
                      <a:pt x="102" y="45"/>
                    </a:lnTo>
                    <a:lnTo>
                      <a:pt x="116" y="49"/>
                    </a:lnTo>
                    <a:lnTo>
                      <a:pt x="131" y="52"/>
                    </a:lnTo>
                    <a:lnTo>
                      <a:pt x="146" y="56"/>
                    </a:lnTo>
                    <a:lnTo>
                      <a:pt x="160" y="61"/>
                    </a:lnTo>
                    <a:lnTo>
                      <a:pt x="175" y="65"/>
                    </a:lnTo>
                    <a:lnTo>
                      <a:pt x="191" y="68"/>
                    </a:lnTo>
                    <a:lnTo>
                      <a:pt x="205" y="72"/>
                    </a:lnTo>
                    <a:lnTo>
                      <a:pt x="220" y="76"/>
                    </a:lnTo>
                    <a:lnTo>
                      <a:pt x="234" y="80"/>
                    </a:lnTo>
                    <a:lnTo>
                      <a:pt x="249" y="84"/>
                    </a:lnTo>
                    <a:lnTo>
                      <a:pt x="264" y="88"/>
                    </a:lnTo>
                    <a:lnTo>
                      <a:pt x="278" y="92"/>
                    </a:lnTo>
                    <a:lnTo>
                      <a:pt x="317" y="97"/>
                    </a:lnTo>
                    <a:lnTo>
                      <a:pt x="354" y="103"/>
                    </a:lnTo>
                    <a:lnTo>
                      <a:pt x="390" y="109"/>
                    </a:lnTo>
                    <a:lnTo>
                      <a:pt x="427" y="115"/>
                    </a:lnTo>
                    <a:lnTo>
                      <a:pt x="462" y="121"/>
                    </a:lnTo>
                    <a:lnTo>
                      <a:pt x="498" y="128"/>
                    </a:lnTo>
                    <a:lnTo>
                      <a:pt x="534" y="135"/>
                    </a:lnTo>
                    <a:lnTo>
                      <a:pt x="569" y="141"/>
                    </a:lnTo>
                    <a:lnTo>
                      <a:pt x="604" y="148"/>
                    </a:lnTo>
                    <a:lnTo>
                      <a:pt x="639" y="155"/>
                    </a:lnTo>
                    <a:lnTo>
                      <a:pt x="675" y="162"/>
                    </a:lnTo>
                    <a:lnTo>
                      <a:pt x="710" y="168"/>
                    </a:lnTo>
                    <a:lnTo>
                      <a:pt x="747" y="176"/>
                    </a:lnTo>
                    <a:lnTo>
                      <a:pt x="783" y="183"/>
                    </a:lnTo>
                    <a:lnTo>
                      <a:pt x="821" y="189"/>
                    </a:lnTo>
                    <a:lnTo>
                      <a:pt x="860" y="197"/>
                    </a:lnTo>
                    <a:lnTo>
                      <a:pt x="897" y="203"/>
                    </a:lnTo>
                    <a:lnTo>
                      <a:pt x="936" y="210"/>
                    </a:lnTo>
                    <a:lnTo>
                      <a:pt x="974" y="217"/>
                    </a:lnTo>
                    <a:lnTo>
                      <a:pt x="1011" y="224"/>
                    </a:lnTo>
                    <a:lnTo>
                      <a:pt x="1050" y="230"/>
                    </a:lnTo>
                    <a:lnTo>
                      <a:pt x="1088" y="237"/>
                    </a:lnTo>
                    <a:lnTo>
                      <a:pt x="1125" y="245"/>
                    </a:lnTo>
                    <a:lnTo>
                      <a:pt x="1164" y="251"/>
                    </a:lnTo>
                    <a:lnTo>
                      <a:pt x="1202" y="258"/>
                    </a:lnTo>
                    <a:lnTo>
                      <a:pt x="1240" y="266"/>
                    </a:lnTo>
                    <a:lnTo>
                      <a:pt x="1278" y="273"/>
                    </a:lnTo>
                    <a:lnTo>
                      <a:pt x="1317" y="280"/>
                    </a:lnTo>
                    <a:lnTo>
                      <a:pt x="1355" y="288"/>
                    </a:lnTo>
                    <a:lnTo>
                      <a:pt x="1393" y="295"/>
                    </a:lnTo>
                    <a:lnTo>
                      <a:pt x="1432" y="302"/>
                    </a:lnTo>
                    <a:lnTo>
                      <a:pt x="1470" y="310"/>
                    </a:lnTo>
                    <a:lnTo>
                      <a:pt x="1470" y="306"/>
                    </a:lnTo>
                    <a:lnTo>
                      <a:pt x="1471" y="300"/>
                    </a:lnTo>
                    <a:lnTo>
                      <a:pt x="1471" y="296"/>
                    </a:lnTo>
                    <a:lnTo>
                      <a:pt x="1472" y="292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98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43" name="Freeform 143"/>
              <p:cNvSpPr>
                <a:spLocks/>
              </p:cNvSpPr>
              <p:nvPr/>
            </p:nvSpPr>
            <p:spPr bwMode="auto">
              <a:xfrm>
                <a:off x="6871" y="1403"/>
                <a:ext cx="368" cy="77"/>
              </a:xfrm>
              <a:custGeom>
                <a:avLst/>
                <a:gdLst/>
                <a:ahLst/>
                <a:cxnLst>
                  <a:cxn ang="0">
                    <a:pos x="1472" y="288"/>
                  </a:cxn>
                  <a:cxn ang="0">
                    <a:pos x="1473" y="281"/>
                  </a:cxn>
                  <a:cxn ang="0">
                    <a:pos x="1435" y="274"/>
                  </a:cxn>
                  <a:cxn ang="0">
                    <a:pos x="1356" y="265"/>
                  </a:cxn>
                  <a:cxn ang="0">
                    <a:pos x="1278" y="253"/>
                  </a:cxn>
                  <a:cxn ang="0">
                    <a:pos x="1201" y="242"/>
                  </a:cxn>
                  <a:cxn ang="0">
                    <a:pos x="1123" y="229"/>
                  </a:cxn>
                  <a:cxn ang="0">
                    <a:pos x="1047" y="216"/>
                  </a:cxn>
                  <a:cxn ang="0">
                    <a:pos x="970" y="201"/>
                  </a:cxn>
                  <a:cxn ang="0">
                    <a:pos x="891" y="185"/>
                  </a:cxn>
                  <a:cxn ang="0">
                    <a:pos x="817" y="171"/>
                  </a:cxn>
                  <a:cxn ang="0">
                    <a:pos x="746" y="157"/>
                  </a:cxn>
                  <a:cxn ang="0">
                    <a:pos x="676" y="143"/>
                  </a:cxn>
                  <a:cxn ang="0">
                    <a:pos x="606" y="131"/>
                  </a:cxn>
                  <a:cxn ang="0">
                    <a:pos x="537" y="117"/>
                  </a:cxn>
                  <a:cxn ang="0">
                    <a:pos x="468" y="105"/>
                  </a:cxn>
                  <a:cxn ang="0">
                    <a:pos x="397" y="92"/>
                  </a:cxn>
                  <a:cxn ang="0">
                    <a:pos x="325" y="79"/>
                  </a:cxn>
                  <a:cxn ang="0">
                    <a:pos x="277" y="70"/>
                  </a:cxn>
                  <a:cxn ang="0">
                    <a:pos x="255" y="65"/>
                  </a:cxn>
                  <a:cxn ang="0">
                    <a:pos x="233" y="58"/>
                  </a:cxn>
                  <a:cxn ang="0">
                    <a:pos x="210" y="52"/>
                  </a:cxn>
                  <a:cxn ang="0">
                    <a:pos x="188" y="47"/>
                  </a:cxn>
                  <a:cxn ang="0">
                    <a:pos x="165" y="41"/>
                  </a:cxn>
                  <a:cxn ang="0">
                    <a:pos x="144" y="35"/>
                  </a:cxn>
                  <a:cxn ang="0">
                    <a:pos x="122" y="30"/>
                  </a:cxn>
                  <a:cxn ang="0">
                    <a:pos x="98" y="24"/>
                  </a:cxn>
                  <a:cxn ang="0">
                    <a:pos x="72" y="17"/>
                  </a:cxn>
                  <a:cxn ang="0">
                    <a:pos x="48" y="9"/>
                  </a:cxn>
                  <a:cxn ang="0">
                    <a:pos x="24" y="3"/>
                  </a:cxn>
                  <a:cxn ang="0">
                    <a:pos x="9" y="4"/>
                  </a:cxn>
                  <a:cxn ang="0">
                    <a:pos x="3" y="11"/>
                  </a:cxn>
                  <a:cxn ang="0">
                    <a:pos x="6" y="16"/>
                  </a:cxn>
                  <a:cxn ang="0">
                    <a:pos x="17" y="19"/>
                  </a:cxn>
                  <a:cxn ang="0">
                    <a:pos x="27" y="22"/>
                  </a:cxn>
                  <a:cxn ang="0">
                    <a:pos x="39" y="25"/>
                  </a:cxn>
                  <a:cxn ang="0">
                    <a:pos x="59" y="31"/>
                  </a:cxn>
                  <a:cxn ang="0">
                    <a:pos x="89" y="39"/>
                  </a:cxn>
                  <a:cxn ang="0">
                    <a:pos x="118" y="47"/>
                  </a:cxn>
                  <a:cxn ang="0">
                    <a:pos x="149" y="54"/>
                  </a:cxn>
                  <a:cxn ang="0">
                    <a:pos x="179" y="63"/>
                  </a:cxn>
                  <a:cxn ang="0">
                    <a:pos x="209" y="70"/>
                  </a:cxn>
                  <a:cxn ang="0">
                    <a:pos x="239" y="78"/>
                  </a:cxn>
                  <a:cxn ang="0">
                    <a:pos x="269" y="86"/>
                  </a:cxn>
                  <a:cxn ang="0">
                    <a:pos x="321" y="95"/>
                  </a:cxn>
                  <a:cxn ang="0">
                    <a:pos x="395" y="107"/>
                  </a:cxn>
                  <a:cxn ang="0">
                    <a:pos x="467" y="119"/>
                  </a:cxn>
                  <a:cxn ang="0">
                    <a:pos x="537" y="133"/>
                  </a:cxn>
                  <a:cxn ang="0">
                    <a:pos x="606" y="146"/>
                  </a:cxn>
                  <a:cxn ang="0">
                    <a:pos x="676" y="160"/>
                  </a:cxn>
                  <a:cxn ang="0">
                    <a:pos x="748" y="174"/>
                  </a:cxn>
                  <a:cxn ang="0">
                    <a:pos x="821" y="187"/>
                  </a:cxn>
                  <a:cxn ang="0">
                    <a:pos x="897" y="201"/>
                  </a:cxn>
                  <a:cxn ang="0">
                    <a:pos x="974" y="214"/>
                  </a:cxn>
                  <a:cxn ang="0">
                    <a:pos x="1050" y="228"/>
                  </a:cxn>
                  <a:cxn ang="0">
                    <a:pos x="1125" y="242"/>
                  </a:cxn>
                  <a:cxn ang="0">
                    <a:pos x="1202" y="256"/>
                  </a:cxn>
                  <a:cxn ang="0">
                    <a:pos x="1278" y="271"/>
                  </a:cxn>
                  <a:cxn ang="0">
                    <a:pos x="1355" y="286"/>
                  </a:cxn>
                  <a:cxn ang="0">
                    <a:pos x="1432" y="300"/>
                  </a:cxn>
                  <a:cxn ang="0">
                    <a:pos x="1470" y="303"/>
                  </a:cxn>
                  <a:cxn ang="0">
                    <a:pos x="1471" y="295"/>
                  </a:cxn>
                </a:cxnLst>
                <a:rect l="0" t="0" r="r" b="b"/>
                <a:pathLst>
                  <a:path w="1475" h="308">
                    <a:moveTo>
                      <a:pt x="1471" y="291"/>
                    </a:moveTo>
                    <a:lnTo>
                      <a:pt x="1472" y="288"/>
                    </a:lnTo>
                    <a:lnTo>
                      <a:pt x="1473" y="285"/>
                    </a:lnTo>
                    <a:lnTo>
                      <a:pt x="1473" y="281"/>
                    </a:lnTo>
                    <a:lnTo>
                      <a:pt x="1475" y="279"/>
                    </a:lnTo>
                    <a:lnTo>
                      <a:pt x="1435" y="274"/>
                    </a:lnTo>
                    <a:lnTo>
                      <a:pt x="1395" y="270"/>
                    </a:lnTo>
                    <a:lnTo>
                      <a:pt x="1356" y="265"/>
                    </a:lnTo>
                    <a:lnTo>
                      <a:pt x="1318" y="258"/>
                    </a:lnTo>
                    <a:lnTo>
                      <a:pt x="1278" y="253"/>
                    </a:lnTo>
                    <a:lnTo>
                      <a:pt x="1239" y="248"/>
                    </a:lnTo>
                    <a:lnTo>
                      <a:pt x="1201" y="242"/>
                    </a:lnTo>
                    <a:lnTo>
                      <a:pt x="1162" y="235"/>
                    </a:lnTo>
                    <a:lnTo>
                      <a:pt x="1123" y="229"/>
                    </a:lnTo>
                    <a:lnTo>
                      <a:pt x="1086" y="222"/>
                    </a:lnTo>
                    <a:lnTo>
                      <a:pt x="1047" y="216"/>
                    </a:lnTo>
                    <a:lnTo>
                      <a:pt x="1008" y="208"/>
                    </a:lnTo>
                    <a:lnTo>
                      <a:pt x="970" y="201"/>
                    </a:lnTo>
                    <a:lnTo>
                      <a:pt x="931" y="192"/>
                    </a:lnTo>
                    <a:lnTo>
                      <a:pt x="891" y="185"/>
                    </a:lnTo>
                    <a:lnTo>
                      <a:pt x="852" y="177"/>
                    </a:lnTo>
                    <a:lnTo>
                      <a:pt x="817" y="171"/>
                    </a:lnTo>
                    <a:lnTo>
                      <a:pt x="780" y="163"/>
                    </a:lnTo>
                    <a:lnTo>
                      <a:pt x="746" y="157"/>
                    </a:lnTo>
                    <a:lnTo>
                      <a:pt x="710" y="151"/>
                    </a:lnTo>
                    <a:lnTo>
                      <a:pt x="676" y="143"/>
                    </a:lnTo>
                    <a:lnTo>
                      <a:pt x="640" y="137"/>
                    </a:lnTo>
                    <a:lnTo>
                      <a:pt x="606" y="131"/>
                    </a:lnTo>
                    <a:lnTo>
                      <a:pt x="571" y="123"/>
                    </a:lnTo>
                    <a:lnTo>
                      <a:pt x="537" y="117"/>
                    </a:lnTo>
                    <a:lnTo>
                      <a:pt x="502" y="111"/>
                    </a:lnTo>
                    <a:lnTo>
                      <a:pt x="468" y="105"/>
                    </a:lnTo>
                    <a:lnTo>
                      <a:pt x="432" y="98"/>
                    </a:lnTo>
                    <a:lnTo>
                      <a:pt x="397" y="92"/>
                    </a:lnTo>
                    <a:lnTo>
                      <a:pt x="361" y="86"/>
                    </a:lnTo>
                    <a:lnTo>
                      <a:pt x="325" y="79"/>
                    </a:lnTo>
                    <a:lnTo>
                      <a:pt x="289" y="73"/>
                    </a:lnTo>
                    <a:lnTo>
                      <a:pt x="277" y="70"/>
                    </a:lnTo>
                    <a:lnTo>
                      <a:pt x="267" y="67"/>
                    </a:lnTo>
                    <a:lnTo>
                      <a:pt x="255" y="65"/>
                    </a:lnTo>
                    <a:lnTo>
                      <a:pt x="244" y="62"/>
                    </a:lnTo>
                    <a:lnTo>
                      <a:pt x="233" y="58"/>
                    </a:lnTo>
                    <a:lnTo>
                      <a:pt x="222" y="55"/>
                    </a:lnTo>
                    <a:lnTo>
                      <a:pt x="210" y="52"/>
                    </a:lnTo>
                    <a:lnTo>
                      <a:pt x="200" y="50"/>
                    </a:lnTo>
                    <a:lnTo>
                      <a:pt x="188" y="47"/>
                    </a:lnTo>
                    <a:lnTo>
                      <a:pt x="177" y="44"/>
                    </a:lnTo>
                    <a:lnTo>
                      <a:pt x="165" y="41"/>
                    </a:lnTo>
                    <a:lnTo>
                      <a:pt x="155" y="39"/>
                    </a:lnTo>
                    <a:lnTo>
                      <a:pt x="144" y="35"/>
                    </a:lnTo>
                    <a:lnTo>
                      <a:pt x="132" y="32"/>
                    </a:lnTo>
                    <a:lnTo>
                      <a:pt x="122" y="30"/>
                    </a:lnTo>
                    <a:lnTo>
                      <a:pt x="110" y="27"/>
                    </a:lnTo>
                    <a:lnTo>
                      <a:pt x="98" y="24"/>
                    </a:lnTo>
                    <a:lnTo>
                      <a:pt x="85" y="20"/>
                    </a:lnTo>
                    <a:lnTo>
                      <a:pt x="72" y="17"/>
                    </a:lnTo>
                    <a:lnTo>
                      <a:pt x="61" y="13"/>
                    </a:lnTo>
                    <a:lnTo>
                      <a:pt x="48" y="9"/>
                    </a:lnTo>
                    <a:lnTo>
                      <a:pt x="36" y="6"/>
                    </a:lnTo>
                    <a:lnTo>
                      <a:pt x="24" y="3"/>
                    </a:lnTo>
                    <a:lnTo>
                      <a:pt x="12" y="0"/>
                    </a:lnTo>
                    <a:lnTo>
                      <a:pt x="9" y="4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0" y="14"/>
                    </a:lnTo>
                    <a:lnTo>
                      <a:pt x="6" y="16"/>
                    </a:lnTo>
                    <a:lnTo>
                      <a:pt x="12" y="18"/>
                    </a:lnTo>
                    <a:lnTo>
                      <a:pt x="17" y="19"/>
                    </a:lnTo>
                    <a:lnTo>
                      <a:pt x="22" y="21"/>
                    </a:lnTo>
                    <a:lnTo>
                      <a:pt x="27" y="22"/>
                    </a:lnTo>
                    <a:lnTo>
                      <a:pt x="34" y="24"/>
                    </a:lnTo>
                    <a:lnTo>
                      <a:pt x="39" y="25"/>
                    </a:lnTo>
                    <a:lnTo>
                      <a:pt x="44" y="27"/>
                    </a:lnTo>
                    <a:lnTo>
                      <a:pt x="59" y="31"/>
                    </a:lnTo>
                    <a:lnTo>
                      <a:pt x="75" y="34"/>
                    </a:lnTo>
                    <a:lnTo>
                      <a:pt x="89" y="39"/>
                    </a:lnTo>
                    <a:lnTo>
                      <a:pt x="104" y="43"/>
                    </a:lnTo>
                    <a:lnTo>
                      <a:pt x="118" y="47"/>
                    </a:lnTo>
                    <a:lnTo>
                      <a:pt x="134" y="50"/>
                    </a:lnTo>
                    <a:lnTo>
                      <a:pt x="149" y="54"/>
                    </a:lnTo>
                    <a:lnTo>
                      <a:pt x="164" y="58"/>
                    </a:lnTo>
                    <a:lnTo>
                      <a:pt x="179" y="63"/>
                    </a:lnTo>
                    <a:lnTo>
                      <a:pt x="194" y="66"/>
                    </a:lnTo>
                    <a:lnTo>
                      <a:pt x="209" y="70"/>
                    </a:lnTo>
                    <a:lnTo>
                      <a:pt x="224" y="74"/>
                    </a:lnTo>
                    <a:lnTo>
                      <a:pt x="239" y="78"/>
                    </a:lnTo>
                    <a:lnTo>
                      <a:pt x="253" y="82"/>
                    </a:lnTo>
                    <a:lnTo>
                      <a:pt x="269" y="86"/>
                    </a:lnTo>
                    <a:lnTo>
                      <a:pt x="284" y="90"/>
                    </a:lnTo>
                    <a:lnTo>
                      <a:pt x="321" y="95"/>
                    </a:lnTo>
                    <a:lnTo>
                      <a:pt x="359" y="101"/>
                    </a:lnTo>
                    <a:lnTo>
                      <a:pt x="395" y="107"/>
                    </a:lnTo>
                    <a:lnTo>
                      <a:pt x="431" y="113"/>
                    </a:lnTo>
                    <a:lnTo>
                      <a:pt x="467" y="119"/>
                    </a:lnTo>
                    <a:lnTo>
                      <a:pt x="502" y="125"/>
                    </a:lnTo>
                    <a:lnTo>
                      <a:pt x="537" y="133"/>
                    </a:lnTo>
                    <a:lnTo>
                      <a:pt x="571" y="139"/>
                    </a:lnTo>
                    <a:lnTo>
                      <a:pt x="606" y="146"/>
                    </a:lnTo>
                    <a:lnTo>
                      <a:pt x="641" y="153"/>
                    </a:lnTo>
                    <a:lnTo>
                      <a:pt x="676" y="160"/>
                    </a:lnTo>
                    <a:lnTo>
                      <a:pt x="711" y="166"/>
                    </a:lnTo>
                    <a:lnTo>
                      <a:pt x="748" y="174"/>
                    </a:lnTo>
                    <a:lnTo>
                      <a:pt x="784" y="181"/>
                    </a:lnTo>
                    <a:lnTo>
                      <a:pt x="821" y="187"/>
                    </a:lnTo>
                    <a:lnTo>
                      <a:pt x="860" y="195"/>
                    </a:lnTo>
                    <a:lnTo>
                      <a:pt x="897" y="201"/>
                    </a:lnTo>
                    <a:lnTo>
                      <a:pt x="936" y="208"/>
                    </a:lnTo>
                    <a:lnTo>
                      <a:pt x="974" y="214"/>
                    </a:lnTo>
                    <a:lnTo>
                      <a:pt x="1011" y="221"/>
                    </a:lnTo>
                    <a:lnTo>
                      <a:pt x="1050" y="228"/>
                    </a:lnTo>
                    <a:lnTo>
                      <a:pt x="1088" y="235"/>
                    </a:lnTo>
                    <a:lnTo>
                      <a:pt x="1125" y="242"/>
                    </a:lnTo>
                    <a:lnTo>
                      <a:pt x="1164" y="249"/>
                    </a:lnTo>
                    <a:lnTo>
                      <a:pt x="1202" y="256"/>
                    </a:lnTo>
                    <a:lnTo>
                      <a:pt x="1240" y="264"/>
                    </a:lnTo>
                    <a:lnTo>
                      <a:pt x="1278" y="271"/>
                    </a:lnTo>
                    <a:lnTo>
                      <a:pt x="1317" y="278"/>
                    </a:lnTo>
                    <a:lnTo>
                      <a:pt x="1355" y="286"/>
                    </a:lnTo>
                    <a:lnTo>
                      <a:pt x="1393" y="293"/>
                    </a:lnTo>
                    <a:lnTo>
                      <a:pt x="1432" y="300"/>
                    </a:lnTo>
                    <a:lnTo>
                      <a:pt x="1470" y="308"/>
                    </a:lnTo>
                    <a:lnTo>
                      <a:pt x="1470" y="303"/>
                    </a:lnTo>
                    <a:lnTo>
                      <a:pt x="1471" y="299"/>
                    </a:lnTo>
                    <a:lnTo>
                      <a:pt x="1471" y="295"/>
                    </a:lnTo>
                    <a:lnTo>
                      <a:pt x="1471" y="291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C87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44" name="Freeform 144"/>
              <p:cNvSpPr>
                <a:spLocks/>
              </p:cNvSpPr>
              <p:nvPr/>
            </p:nvSpPr>
            <p:spPr bwMode="auto">
              <a:xfrm>
                <a:off x="6871" y="1404"/>
                <a:ext cx="368" cy="76"/>
              </a:xfrm>
              <a:custGeom>
                <a:avLst/>
                <a:gdLst/>
                <a:ahLst/>
                <a:cxnLst>
                  <a:cxn ang="0">
                    <a:pos x="1470" y="288"/>
                  </a:cxn>
                  <a:cxn ang="0">
                    <a:pos x="1470" y="283"/>
                  </a:cxn>
                  <a:cxn ang="0">
                    <a:pos x="1432" y="275"/>
                  </a:cxn>
                  <a:cxn ang="0">
                    <a:pos x="1353" y="266"/>
                  </a:cxn>
                  <a:cxn ang="0">
                    <a:pos x="1275" y="254"/>
                  </a:cxn>
                  <a:cxn ang="0">
                    <a:pos x="1197" y="243"/>
                  </a:cxn>
                  <a:cxn ang="0">
                    <a:pos x="1121" y="230"/>
                  </a:cxn>
                  <a:cxn ang="0">
                    <a:pos x="1044" y="217"/>
                  </a:cxn>
                  <a:cxn ang="0">
                    <a:pos x="966" y="202"/>
                  </a:cxn>
                  <a:cxn ang="0">
                    <a:pos x="889" y="186"/>
                  </a:cxn>
                  <a:cxn ang="0">
                    <a:pos x="815" y="172"/>
                  </a:cxn>
                  <a:cxn ang="0">
                    <a:pos x="744" y="158"/>
                  </a:cxn>
                  <a:cxn ang="0">
                    <a:pos x="674" y="144"/>
                  </a:cxn>
                  <a:cxn ang="0">
                    <a:pos x="605" y="132"/>
                  </a:cxn>
                  <a:cxn ang="0">
                    <a:pos x="536" y="118"/>
                  </a:cxn>
                  <a:cxn ang="0">
                    <a:pos x="466" y="105"/>
                  </a:cxn>
                  <a:cxn ang="0">
                    <a:pos x="396" y="92"/>
                  </a:cxn>
                  <a:cxn ang="0">
                    <a:pos x="324" y="79"/>
                  </a:cxn>
                  <a:cxn ang="0">
                    <a:pos x="276" y="70"/>
                  </a:cxn>
                  <a:cxn ang="0">
                    <a:pos x="254" y="65"/>
                  </a:cxn>
                  <a:cxn ang="0">
                    <a:pos x="231" y="59"/>
                  </a:cxn>
                  <a:cxn ang="0">
                    <a:pos x="209" y="52"/>
                  </a:cxn>
                  <a:cxn ang="0">
                    <a:pos x="186" y="47"/>
                  </a:cxn>
                  <a:cxn ang="0">
                    <a:pos x="164" y="41"/>
                  </a:cxn>
                  <a:cxn ang="0">
                    <a:pos x="141" y="34"/>
                  </a:cxn>
                  <a:cxn ang="0">
                    <a:pos x="120" y="29"/>
                  </a:cxn>
                  <a:cxn ang="0">
                    <a:pos x="95" y="23"/>
                  </a:cxn>
                  <a:cxn ang="0">
                    <a:pos x="71" y="17"/>
                  </a:cxn>
                  <a:cxn ang="0">
                    <a:pos x="47" y="9"/>
                  </a:cxn>
                  <a:cxn ang="0">
                    <a:pos x="23" y="3"/>
                  </a:cxn>
                  <a:cxn ang="0">
                    <a:pos x="8" y="3"/>
                  </a:cxn>
                  <a:cxn ang="0">
                    <a:pos x="2" y="10"/>
                  </a:cxn>
                  <a:cxn ang="0">
                    <a:pos x="7" y="15"/>
                  </a:cxn>
                  <a:cxn ang="0">
                    <a:pos x="18" y="18"/>
                  </a:cxn>
                  <a:cxn ang="0">
                    <a:pos x="29" y="21"/>
                  </a:cxn>
                  <a:cxn ang="0">
                    <a:pos x="40" y="23"/>
                  </a:cxn>
                  <a:cxn ang="0">
                    <a:pos x="60" y="28"/>
                  </a:cxn>
                  <a:cxn ang="0">
                    <a:pos x="90" y="35"/>
                  </a:cxn>
                  <a:cxn ang="0">
                    <a:pos x="121" y="44"/>
                  </a:cxn>
                  <a:cxn ang="0">
                    <a:pos x="151" y="52"/>
                  </a:cxn>
                  <a:cxn ang="0">
                    <a:pos x="181" y="60"/>
                  </a:cxn>
                  <a:cxn ang="0">
                    <a:pos x="212" y="68"/>
                  </a:cxn>
                  <a:cxn ang="0">
                    <a:pos x="242" y="76"/>
                  </a:cxn>
                  <a:cxn ang="0">
                    <a:pos x="272" y="84"/>
                  </a:cxn>
                  <a:cxn ang="0">
                    <a:pos x="325" y="93"/>
                  </a:cxn>
                  <a:cxn ang="0">
                    <a:pos x="400" y="105"/>
                  </a:cxn>
                  <a:cxn ang="0">
                    <a:pos x="470" y="117"/>
                  </a:cxn>
                  <a:cxn ang="0">
                    <a:pos x="539" y="131"/>
                  </a:cxn>
                  <a:cxn ang="0">
                    <a:pos x="607" y="144"/>
                  </a:cxn>
                  <a:cxn ang="0">
                    <a:pos x="676" y="158"/>
                  </a:cxn>
                  <a:cxn ang="0">
                    <a:pos x="747" y="173"/>
                  </a:cxn>
                  <a:cxn ang="0">
                    <a:pos x="820" y="186"/>
                  </a:cxn>
                  <a:cxn ang="0">
                    <a:pos x="896" y="200"/>
                  </a:cxn>
                  <a:cxn ang="0">
                    <a:pos x="973" y="212"/>
                  </a:cxn>
                  <a:cxn ang="0">
                    <a:pos x="1049" y="226"/>
                  </a:cxn>
                  <a:cxn ang="0">
                    <a:pos x="1124" y="240"/>
                  </a:cxn>
                  <a:cxn ang="0">
                    <a:pos x="1201" y="254"/>
                  </a:cxn>
                  <a:cxn ang="0">
                    <a:pos x="1277" y="268"/>
                  </a:cxn>
                  <a:cxn ang="0">
                    <a:pos x="1354" y="283"/>
                  </a:cxn>
                  <a:cxn ang="0">
                    <a:pos x="1431" y="297"/>
                  </a:cxn>
                  <a:cxn ang="0">
                    <a:pos x="1469" y="301"/>
                  </a:cxn>
                  <a:cxn ang="0">
                    <a:pos x="1469" y="294"/>
                  </a:cxn>
                </a:cxnLst>
                <a:rect l="0" t="0" r="r" b="b"/>
                <a:pathLst>
                  <a:path w="1471" h="305">
                    <a:moveTo>
                      <a:pt x="1469" y="290"/>
                    </a:moveTo>
                    <a:lnTo>
                      <a:pt x="1470" y="288"/>
                    </a:lnTo>
                    <a:lnTo>
                      <a:pt x="1470" y="285"/>
                    </a:lnTo>
                    <a:lnTo>
                      <a:pt x="1470" y="283"/>
                    </a:lnTo>
                    <a:lnTo>
                      <a:pt x="1471" y="280"/>
                    </a:lnTo>
                    <a:lnTo>
                      <a:pt x="1432" y="275"/>
                    </a:lnTo>
                    <a:lnTo>
                      <a:pt x="1392" y="271"/>
                    </a:lnTo>
                    <a:lnTo>
                      <a:pt x="1353" y="266"/>
                    </a:lnTo>
                    <a:lnTo>
                      <a:pt x="1315" y="260"/>
                    </a:lnTo>
                    <a:lnTo>
                      <a:pt x="1275" y="254"/>
                    </a:lnTo>
                    <a:lnTo>
                      <a:pt x="1236" y="249"/>
                    </a:lnTo>
                    <a:lnTo>
                      <a:pt x="1197" y="243"/>
                    </a:lnTo>
                    <a:lnTo>
                      <a:pt x="1160" y="237"/>
                    </a:lnTo>
                    <a:lnTo>
                      <a:pt x="1121" y="230"/>
                    </a:lnTo>
                    <a:lnTo>
                      <a:pt x="1082" y="223"/>
                    </a:lnTo>
                    <a:lnTo>
                      <a:pt x="1044" y="217"/>
                    </a:lnTo>
                    <a:lnTo>
                      <a:pt x="1005" y="209"/>
                    </a:lnTo>
                    <a:lnTo>
                      <a:pt x="966" y="202"/>
                    </a:lnTo>
                    <a:lnTo>
                      <a:pt x="928" y="194"/>
                    </a:lnTo>
                    <a:lnTo>
                      <a:pt x="889" y="186"/>
                    </a:lnTo>
                    <a:lnTo>
                      <a:pt x="850" y="178"/>
                    </a:lnTo>
                    <a:lnTo>
                      <a:pt x="815" y="172"/>
                    </a:lnTo>
                    <a:lnTo>
                      <a:pt x="778" y="164"/>
                    </a:lnTo>
                    <a:lnTo>
                      <a:pt x="744" y="158"/>
                    </a:lnTo>
                    <a:lnTo>
                      <a:pt x="708" y="152"/>
                    </a:lnTo>
                    <a:lnTo>
                      <a:pt x="674" y="144"/>
                    </a:lnTo>
                    <a:lnTo>
                      <a:pt x="639" y="138"/>
                    </a:lnTo>
                    <a:lnTo>
                      <a:pt x="605" y="132"/>
                    </a:lnTo>
                    <a:lnTo>
                      <a:pt x="570" y="124"/>
                    </a:lnTo>
                    <a:lnTo>
                      <a:pt x="536" y="118"/>
                    </a:lnTo>
                    <a:lnTo>
                      <a:pt x="501" y="112"/>
                    </a:lnTo>
                    <a:lnTo>
                      <a:pt x="466" y="105"/>
                    </a:lnTo>
                    <a:lnTo>
                      <a:pt x="431" y="98"/>
                    </a:lnTo>
                    <a:lnTo>
                      <a:pt x="396" y="92"/>
                    </a:lnTo>
                    <a:lnTo>
                      <a:pt x="360" y="86"/>
                    </a:lnTo>
                    <a:lnTo>
                      <a:pt x="324" y="79"/>
                    </a:lnTo>
                    <a:lnTo>
                      <a:pt x="288" y="73"/>
                    </a:lnTo>
                    <a:lnTo>
                      <a:pt x="276" y="70"/>
                    </a:lnTo>
                    <a:lnTo>
                      <a:pt x="266" y="67"/>
                    </a:lnTo>
                    <a:lnTo>
                      <a:pt x="254" y="65"/>
                    </a:lnTo>
                    <a:lnTo>
                      <a:pt x="243" y="62"/>
                    </a:lnTo>
                    <a:lnTo>
                      <a:pt x="231" y="59"/>
                    </a:lnTo>
                    <a:lnTo>
                      <a:pt x="221" y="55"/>
                    </a:lnTo>
                    <a:lnTo>
                      <a:pt x="209" y="52"/>
                    </a:lnTo>
                    <a:lnTo>
                      <a:pt x="198" y="49"/>
                    </a:lnTo>
                    <a:lnTo>
                      <a:pt x="186" y="47"/>
                    </a:lnTo>
                    <a:lnTo>
                      <a:pt x="175" y="44"/>
                    </a:lnTo>
                    <a:lnTo>
                      <a:pt x="164" y="41"/>
                    </a:lnTo>
                    <a:lnTo>
                      <a:pt x="153" y="38"/>
                    </a:lnTo>
                    <a:lnTo>
                      <a:pt x="141" y="34"/>
                    </a:lnTo>
                    <a:lnTo>
                      <a:pt x="130" y="32"/>
                    </a:lnTo>
                    <a:lnTo>
                      <a:pt x="120" y="29"/>
                    </a:lnTo>
                    <a:lnTo>
                      <a:pt x="108" y="26"/>
                    </a:lnTo>
                    <a:lnTo>
                      <a:pt x="95" y="23"/>
                    </a:lnTo>
                    <a:lnTo>
                      <a:pt x="84" y="20"/>
                    </a:lnTo>
                    <a:lnTo>
                      <a:pt x="71" y="17"/>
                    </a:lnTo>
                    <a:lnTo>
                      <a:pt x="60" y="12"/>
                    </a:lnTo>
                    <a:lnTo>
                      <a:pt x="47" y="9"/>
                    </a:lnTo>
                    <a:lnTo>
                      <a:pt x="35" y="6"/>
                    </a:lnTo>
                    <a:lnTo>
                      <a:pt x="23" y="3"/>
                    </a:lnTo>
                    <a:lnTo>
                      <a:pt x="11" y="0"/>
                    </a:lnTo>
                    <a:lnTo>
                      <a:pt x="8" y="3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3"/>
                    </a:lnTo>
                    <a:lnTo>
                      <a:pt x="7" y="15"/>
                    </a:lnTo>
                    <a:lnTo>
                      <a:pt x="12" y="17"/>
                    </a:lnTo>
                    <a:lnTo>
                      <a:pt x="18" y="18"/>
                    </a:lnTo>
                    <a:lnTo>
                      <a:pt x="23" y="19"/>
                    </a:lnTo>
                    <a:lnTo>
                      <a:pt x="29" y="21"/>
                    </a:lnTo>
                    <a:lnTo>
                      <a:pt x="34" y="22"/>
                    </a:lnTo>
                    <a:lnTo>
                      <a:pt x="40" y="23"/>
                    </a:lnTo>
                    <a:lnTo>
                      <a:pt x="45" y="24"/>
                    </a:lnTo>
                    <a:lnTo>
                      <a:pt x="60" y="28"/>
                    </a:lnTo>
                    <a:lnTo>
                      <a:pt x="76" y="32"/>
                    </a:lnTo>
                    <a:lnTo>
                      <a:pt x="90" y="35"/>
                    </a:lnTo>
                    <a:lnTo>
                      <a:pt x="106" y="40"/>
                    </a:lnTo>
                    <a:lnTo>
                      <a:pt x="121" y="44"/>
                    </a:lnTo>
                    <a:lnTo>
                      <a:pt x="136" y="48"/>
                    </a:lnTo>
                    <a:lnTo>
                      <a:pt x="151" y="52"/>
                    </a:lnTo>
                    <a:lnTo>
                      <a:pt x="167" y="55"/>
                    </a:lnTo>
                    <a:lnTo>
                      <a:pt x="181" y="60"/>
                    </a:lnTo>
                    <a:lnTo>
                      <a:pt x="197" y="64"/>
                    </a:lnTo>
                    <a:lnTo>
                      <a:pt x="212" y="68"/>
                    </a:lnTo>
                    <a:lnTo>
                      <a:pt x="227" y="72"/>
                    </a:lnTo>
                    <a:lnTo>
                      <a:pt x="242" y="76"/>
                    </a:lnTo>
                    <a:lnTo>
                      <a:pt x="258" y="79"/>
                    </a:lnTo>
                    <a:lnTo>
                      <a:pt x="272" y="84"/>
                    </a:lnTo>
                    <a:lnTo>
                      <a:pt x="288" y="88"/>
                    </a:lnTo>
                    <a:lnTo>
                      <a:pt x="325" y="93"/>
                    </a:lnTo>
                    <a:lnTo>
                      <a:pt x="363" y="98"/>
                    </a:lnTo>
                    <a:lnTo>
                      <a:pt x="400" y="105"/>
                    </a:lnTo>
                    <a:lnTo>
                      <a:pt x="435" y="111"/>
                    </a:lnTo>
                    <a:lnTo>
                      <a:pt x="470" y="117"/>
                    </a:lnTo>
                    <a:lnTo>
                      <a:pt x="504" y="123"/>
                    </a:lnTo>
                    <a:lnTo>
                      <a:pt x="539" y="131"/>
                    </a:lnTo>
                    <a:lnTo>
                      <a:pt x="573" y="137"/>
                    </a:lnTo>
                    <a:lnTo>
                      <a:pt x="607" y="144"/>
                    </a:lnTo>
                    <a:lnTo>
                      <a:pt x="641" y="152"/>
                    </a:lnTo>
                    <a:lnTo>
                      <a:pt x="676" y="158"/>
                    </a:lnTo>
                    <a:lnTo>
                      <a:pt x="711" y="165"/>
                    </a:lnTo>
                    <a:lnTo>
                      <a:pt x="747" y="173"/>
                    </a:lnTo>
                    <a:lnTo>
                      <a:pt x="783" y="180"/>
                    </a:lnTo>
                    <a:lnTo>
                      <a:pt x="820" y="186"/>
                    </a:lnTo>
                    <a:lnTo>
                      <a:pt x="859" y="194"/>
                    </a:lnTo>
                    <a:lnTo>
                      <a:pt x="896" y="200"/>
                    </a:lnTo>
                    <a:lnTo>
                      <a:pt x="935" y="206"/>
                    </a:lnTo>
                    <a:lnTo>
                      <a:pt x="973" y="212"/>
                    </a:lnTo>
                    <a:lnTo>
                      <a:pt x="1010" y="219"/>
                    </a:lnTo>
                    <a:lnTo>
                      <a:pt x="1049" y="226"/>
                    </a:lnTo>
                    <a:lnTo>
                      <a:pt x="1087" y="232"/>
                    </a:lnTo>
                    <a:lnTo>
                      <a:pt x="1124" y="240"/>
                    </a:lnTo>
                    <a:lnTo>
                      <a:pt x="1163" y="247"/>
                    </a:lnTo>
                    <a:lnTo>
                      <a:pt x="1201" y="254"/>
                    </a:lnTo>
                    <a:lnTo>
                      <a:pt x="1239" y="261"/>
                    </a:lnTo>
                    <a:lnTo>
                      <a:pt x="1277" y="268"/>
                    </a:lnTo>
                    <a:lnTo>
                      <a:pt x="1316" y="275"/>
                    </a:lnTo>
                    <a:lnTo>
                      <a:pt x="1354" y="283"/>
                    </a:lnTo>
                    <a:lnTo>
                      <a:pt x="1392" y="290"/>
                    </a:lnTo>
                    <a:lnTo>
                      <a:pt x="1431" y="297"/>
                    </a:lnTo>
                    <a:lnTo>
                      <a:pt x="1469" y="305"/>
                    </a:lnTo>
                    <a:lnTo>
                      <a:pt x="1469" y="301"/>
                    </a:lnTo>
                    <a:lnTo>
                      <a:pt x="1469" y="297"/>
                    </a:lnTo>
                    <a:lnTo>
                      <a:pt x="1469" y="294"/>
                    </a:lnTo>
                    <a:lnTo>
                      <a:pt x="1469" y="29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E8C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45" name="Freeform 145"/>
              <p:cNvSpPr>
                <a:spLocks/>
              </p:cNvSpPr>
              <p:nvPr/>
            </p:nvSpPr>
            <p:spPr bwMode="auto">
              <a:xfrm>
                <a:off x="6871" y="1404"/>
                <a:ext cx="367" cy="76"/>
              </a:xfrm>
              <a:custGeom>
                <a:avLst/>
                <a:gdLst/>
                <a:ahLst/>
                <a:cxnLst>
                  <a:cxn ang="0">
                    <a:pos x="1468" y="282"/>
                  </a:cxn>
                  <a:cxn ang="0">
                    <a:pos x="1389" y="272"/>
                  </a:cxn>
                  <a:cxn ang="0">
                    <a:pos x="1312" y="261"/>
                  </a:cxn>
                  <a:cxn ang="0">
                    <a:pos x="1234" y="250"/>
                  </a:cxn>
                  <a:cxn ang="0">
                    <a:pos x="1157" y="238"/>
                  </a:cxn>
                  <a:cxn ang="0">
                    <a:pos x="1080" y="224"/>
                  </a:cxn>
                  <a:cxn ang="0">
                    <a:pos x="1003" y="210"/>
                  </a:cxn>
                  <a:cxn ang="0">
                    <a:pos x="926" y="195"/>
                  </a:cxn>
                  <a:cxn ang="0">
                    <a:pos x="848" y="179"/>
                  </a:cxn>
                  <a:cxn ang="0">
                    <a:pos x="776" y="165"/>
                  </a:cxn>
                  <a:cxn ang="0">
                    <a:pos x="706" y="153"/>
                  </a:cxn>
                  <a:cxn ang="0">
                    <a:pos x="637" y="139"/>
                  </a:cxn>
                  <a:cxn ang="0">
                    <a:pos x="568" y="126"/>
                  </a:cxn>
                  <a:cxn ang="0">
                    <a:pos x="499" y="112"/>
                  </a:cxn>
                  <a:cxn ang="0">
                    <a:pos x="430" y="98"/>
                  </a:cxn>
                  <a:cxn ang="0">
                    <a:pos x="359" y="85"/>
                  </a:cxn>
                  <a:cxn ang="0">
                    <a:pos x="287" y="72"/>
                  </a:cxn>
                  <a:cxn ang="0">
                    <a:pos x="9" y="0"/>
                  </a:cxn>
                  <a:cxn ang="0">
                    <a:pos x="46" y="22"/>
                  </a:cxn>
                  <a:cxn ang="0">
                    <a:pos x="330" y="91"/>
                  </a:cxn>
                  <a:cxn ang="0">
                    <a:pos x="403" y="103"/>
                  </a:cxn>
                  <a:cxn ang="0">
                    <a:pos x="473" y="115"/>
                  </a:cxn>
                  <a:cxn ang="0">
                    <a:pos x="541" y="129"/>
                  </a:cxn>
                  <a:cxn ang="0">
                    <a:pos x="608" y="142"/>
                  </a:cxn>
                  <a:cxn ang="0">
                    <a:pos x="676" y="157"/>
                  </a:cxn>
                  <a:cxn ang="0">
                    <a:pos x="746" y="171"/>
                  </a:cxn>
                  <a:cxn ang="0">
                    <a:pos x="819" y="185"/>
                  </a:cxn>
                  <a:cxn ang="0">
                    <a:pos x="895" y="198"/>
                  </a:cxn>
                  <a:cxn ang="0">
                    <a:pos x="972" y="210"/>
                  </a:cxn>
                  <a:cxn ang="0">
                    <a:pos x="1048" y="223"/>
                  </a:cxn>
                  <a:cxn ang="0">
                    <a:pos x="1123" y="238"/>
                  </a:cxn>
                  <a:cxn ang="0">
                    <a:pos x="1200" y="251"/>
                  </a:cxn>
                  <a:cxn ang="0">
                    <a:pos x="1276" y="266"/>
                  </a:cxn>
                  <a:cxn ang="0">
                    <a:pos x="1353" y="281"/>
                  </a:cxn>
                  <a:cxn ang="0">
                    <a:pos x="1430" y="295"/>
                  </a:cxn>
                  <a:cxn ang="0">
                    <a:pos x="1468" y="290"/>
                  </a:cxn>
                </a:cxnLst>
                <a:rect l="0" t="0" r="r" b="b"/>
                <a:pathLst>
                  <a:path w="1468" h="303">
                    <a:moveTo>
                      <a:pt x="1468" y="290"/>
                    </a:moveTo>
                    <a:lnTo>
                      <a:pt x="1468" y="282"/>
                    </a:lnTo>
                    <a:lnTo>
                      <a:pt x="1429" y="276"/>
                    </a:lnTo>
                    <a:lnTo>
                      <a:pt x="1389" y="272"/>
                    </a:lnTo>
                    <a:lnTo>
                      <a:pt x="1350" y="267"/>
                    </a:lnTo>
                    <a:lnTo>
                      <a:pt x="1312" y="261"/>
                    </a:lnTo>
                    <a:lnTo>
                      <a:pt x="1273" y="255"/>
                    </a:lnTo>
                    <a:lnTo>
                      <a:pt x="1234" y="250"/>
                    </a:lnTo>
                    <a:lnTo>
                      <a:pt x="1195" y="244"/>
                    </a:lnTo>
                    <a:lnTo>
                      <a:pt x="1157" y="238"/>
                    </a:lnTo>
                    <a:lnTo>
                      <a:pt x="1118" y="231"/>
                    </a:lnTo>
                    <a:lnTo>
                      <a:pt x="1080" y="224"/>
                    </a:lnTo>
                    <a:lnTo>
                      <a:pt x="1042" y="218"/>
                    </a:lnTo>
                    <a:lnTo>
                      <a:pt x="1003" y="210"/>
                    </a:lnTo>
                    <a:lnTo>
                      <a:pt x="964" y="203"/>
                    </a:lnTo>
                    <a:lnTo>
                      <a:pt x="926" y="195"/>
                    </a:lnTo>
                    <a:lnTo>
                      <a:pt x="887" y="187"/>
                    </a:lnTo>
                    <a:lnTo>
                      <a:pt x="848" y="179"/>
                    </a:lnTo>
                    <a:lnTo>
                      <a:pt x="812" y="173"/>
                    </a:lnTo>
                    <a:lnTo>
                      <a:pt x="776" y="165"/>
                    </a:lnTo>
                    <a:lnTo>
                      <a:pt x="741" y="159"/>
                    </a:lnTo>
                    <a:lnTo>
                      <a:pt x="706" y="153"/>
                    </a:lnTo>
                    <a:lnTo>
                      <a:pt x="672" y="145"/>
                    </a:lnTo>
                    <a:lnTo>
                      <a:pt x="637" y="139"/>
                    </a:lnTo>
                    <a:lnTo>
                      <a:pt x="603" y="132"/>
                    </a:lnTo>
                    <a:lnTo>
                      <a:pt x="568" y="126"/>
                    </a:lnTo>
                    <a:lnTo>
                      <a:pt x="534" y="118"/>
                    </a:lnTo>
                    <a:lnTo>
                      <a:pt x="499" y="112"/>
                    </a:lnTo>
                    <a:lnTo>
                      <a:pt x="465" y="105"/>
                    </a:lnTo>
                    <a:lnTo>
                      <a:pt x="430" y="98"/>
                    </a:lnTo>
                    <a:lnTo>
                      <a:pt x="395" y="91"/>
                    </a:lnTo>
                    <a:lnTo>
                      <a:pt x="359" y="85"/>
                    </a:lnTo>
                    <a:lnTo>
                      <a:pt x="323" y="78"/>
                    </a:lnTo>
                    <a:lnTo>
                      <a:pt x="287" y="72"/>
                    </a:lnTo>
                    <a:lnTo>
                      <a:pt x="106" y="26"/>
                    </a:lnTo>
                    <a:lnTo>
                      <a:pt x="9" y="0"/>
                    </a:lnTo>
                    <a:lnTo>
                      <a:pt x="0" y="12"/>
                    </a:lnTo>
                    <a:lnTo>
                      <a:pt x="46" y="22"/>
                    </a:lnTo>
                    <a:lnTo>
                      <a:pt x="291" y="86"/>
                    </a:lnTo>
                    <a:lnTo>
                      <a:pt x="330" y="91"/>
                    </a:lnTo>
                    <a:lnTo>
                      <a:pt x="366" y="96"/>
                    </a:lnTo>
                    <a:lnTo>
                      <a:pt x="403" y="103"/>
                    </a:lnTo>
                    <a:lnTo>
                      <a:pt x="437" y="109"/>
                    </a:lnTo>
                    <a:lnTo>
                      <a:pt x="473" y="115"/>
                    </a:lnTo>
                    <a:lnTo>
                      <a:pt x="506" y="121"/>
                    </a:lnTo>
                    <a:lnTo>
                      <a:pt x="541" y="129"/>
                    </a:lnTo>
                    <a:lnTo>
                      <a:pt x="574" y="135"/>
                    </a:lnTo>
                    <a:lnTo>
                      <a:pt x="608" y="142"/>
                    </a:lnTo>
                    <a:lnTo>
                      <a:pt x="642" y="150"/>
                    </a:lnTo>
                    <a:lnTo>
                      <a:pt x="676" y="157"/>
                    </a:lnTo>
                    <a:lnTo>
                      <a:pt x="711" y="164"/>
                    </a:lnTo>
                    <a:lnTo>
                      <a:pt x="746" y="171"/>
                    </a:lnTo>
                    <a:lnTo>
                      <a:pt x="782" y="178"/>
                    </a:lnTo>
                    <a:lnTo>
                      <a:pt x="819" y="185"/>
                    </a:lnTo>
                    <a:lnTo>
                      <a:pt x="858" y="192"/>
                    </a:lnTo>
                    <a:lnTo>
                      <a:pt x="895" y="198"/>
                    </a:lnTo>
                    <a:lnTo>
                      <a:pt x="934" y="204"/>
                    </a:lnTo>
                    <a:lnTo>
                      <a:pt x="972" y="210"/>
                    </a:lnTo>
                    <a:lnTo>
                      <a:pt x="1009" y="217"/>
                    </a:lnTo>
                    <a:lnTo>
                      <a:pt x="1048" y="223"/>
                    </a:lnTo>
                    <a:lnTo>
                      <a:pt x="1086" y="230"/>
                    </a:lnTo>
                    <a:lnTo>
                      <a:pt x="1123" y="238"/>
                    </a:lnTo>
                    <a:lnTo>
                      <a:pt x="1162" y="244"/>
                    </a:lnTo>
                    <a:lnTo>
                      <a:pt x="1200" y="251"/>
                    </a:lnTo>
                    <a:lnTo>
                      <a:pt x="1238" y="259"/>
                    </a:lnTo>
                    <a:lnTo>
                      <a:pt x="1276" y="266"/>
                    </a:lnTo>
                    <a:lnTo>
                      <a:pt x="1315" y="273"/>
                    </a:lnTo>
                    <a:lnTo>
                      <a:pt x="1353" y="281"/>
                    </a:lnTo>
                    <a:lnTo>
                      <a:pt x="1391" y="288"/>
                    </a:lnTo>
                    <a:lnTo>
                      <a:pt x="1430" y="295"/>
                    </a:lnTo>
                    <a:lnTo>
                      <a:pt x="1468" y="303"/>
                    </a:lnTo>
                    <a:lnTo>
                      <a:pt x="1468" y="29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D18E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46" name="Freeform 146"/>
              <p:cNvSpPr>
                <a:spLocks/>
              </p:cNvSpPr>
              <p:nvPr/>
            </p:nvSpPr>
            <p:spPr bwMode="auto">
              <a:xfrm>
                <a:off x="6990" y="1405"/>
                <a:ext cx="115" cy="43"/>
              </a:xfrm>
              <a:custGeom>
                <a:avLst/>
                <a:gdLst/>
                <a:ahLst/>
                <a:cxnLst>
                  <a:cxn ang="0">
                    <a:pos x="439" y="174"/>
                  </a:cxn>
                  <a:cxn ang="0">
                    <a:pos x="450" y="149"/>
                  </a:cxn>
                  <a:cxn ang="0">
                    <a:pos x="457" y="125"/>
                  </a:cxn>
                  <a:cxn ang="0">
                    <a:pos x="461" y="99"/>
                  </a:cxn>
                  <a:cxn ang="0">
                    <a:pos x="461" y="72"/>
                  </a:cxn>
                  <a:cxn ang="0">
                    <a:pos x="445" y="86"/>
                  </a:cxn>
                  <a:cxn ang="0">
                    <a:pos x="349" y="81"/>
                  </a:cxn>
                  <a:cxn ang="0">
                    <a:pos x="198" y="48"/>
                  </a:cxn>
                  <a:cxn ang="0">
                    <a:pos x="112" y="29"/>
                  </a:cxn>
                  <a:cxn ang="0">
                    <a:pos x="139" y="0"/>
                  </a:cxn>
                  <a:cxn ang="0">
                    <a:pos x="117" y="6"/>
                  </a:cxn>
                  <a:cxn ang="0">
                    <a:pos x="97" y="13"/>
                  </a:cxn>
                  <a:cxn ang="0">
                    <a:pos x="79" y="22"/>
                  </a:cxn>
                  <a:cxn ang="0">
                    <a:pos x="63" y="31"/>
                  </a:cxn>
                  <a:cxn ang="0">
                    <a:pos x="46" y="44"/>
                  </a:cxn>
                  <a:cxn ang="0">
                    <a:pos x="31" y="57"/>
                  </a:cxn>
                  <a:cxn ang="0">
                    <a:pos x="16" y="71"/>
                  </a:cxn>
                  <a:cxn ang="0">
                    <a:pos x="0" y="88"/>
                  </a:cxn>
                  <a:cxn ang="0">
                    <a:pos x="243" y="138"/>
                  </a:cxn>
                  <a:cxn ang="0">
                    <a:pos x="439" y="174"/>
                  </a:cxn>
                </a:cxnLst>
                <a:rect l="0" t="0" r="r" b="b"/>
                <a:pathLst>
                  <a:path w="461" h="174">
                    <a:moveTo>
                      <a:pt x="439" y="174"/>
                    </a:moveTo>
                    <a:lnTo>
                      <a:pt x="450" y="149"/>
                    </a:lnTo>
                    <a:lnTo>
                      <a:pt x="457" y="125"/>
                    </a:lnTo>
                    <a:lnTo>
                      <a:pt x="461" y="99"/>
                    </a:lnTo>
                    <a:lnTo>
                      <a:pt x="461" y="72"/>
                    </a:lnTo>
                    <a:lnTo>
                      <a:pt x="445" y="86"/>
                    </a:lnTo>
                    <a:lnTo>
                      <a:pt x="349" y="81"/>
                    </a:lnTo>
                    <a:lnTo>
                      <a:pt x="198" y="48"/>
                    </a:lnTo>
                    <a:lnTo>
                      <a:pt x="112" y="29"/>
                    </a:lnTo>
                    <a:lnTo>
                      <a:pt x="139" y="0"/>
                    </a:lnTo>
                    <a:lnTo>
                      <a:pt x="117" y="6"/>
                    </a:lnTo>
                    <a:lnTo>
                      <a:pt x="97" y="13"/>
                    </a:lnTo>
                    <a:lnTo>
                      <a:pt x="79" y="22"/>
                    </a:lnTo>
                    <a:lnTo>
                      <a:pt x="63" y="31"/>
                    </a:lnTo>
                    <a:lnTo>
                      <a:pt x="46" y="44"/>
                    </a:lnTo>
                    <a:lnTo>
                      <a:pt x="31" y="57"/>
                    </a:lnTo>
                    <a:lnTo>
                      <a:pt x="16" y="71"/>
                    </a:lnTo>
                    <a:lnTo>
                      <a:pt x="0" y="88"/>
                    </a:lnTo>
                    <a:lnTo>
                      <a:pt x="243" y="138"/>
                    </a:lnTo>
                    <a:lnTo>
                      <a:pt x="439" y="174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47" name="Freeform 147"/>
              <p:cNvSpPr>
                <a:spLocks/>
              </p:cNvSpPr>
              <p:nvPr/>
            </p:nvSpPr>
            <p:spPr bwMode="auto">
              <a:xfrm>
                <a:off x="7036" y="1419"/>
                <a:ext cx="29" cy="8"/>
              </a:xfrm>
              <a:custGeom>
                <a:avLst/>
                <a:gdLst/>
                <a:ahLst/>
                <a:cxnLst>
                  <a:cxn ang="0">
                    <a:pos x="61" y="5"/>
                  </a:cxn>
                  <a:cxn ang="0">
                    <a:pos x="49" y="3"/>
                  </a:cxn>
                  <a:cxn ang="0">
                    <a:pos x="38" y="1"/>
                  </a:cxn>
                  <a:cxn ang="0">
                    <a:pos x="27" y="0"/>
                  </a:cxn>
                  <a:cxn ang="0">
                    <a:pos x="19" y="0"/>
                  </a:cxn>
                  <a:cxn ang="0">
                    <a:pos x="12" y="0"/>
                  </a:cxn>
                  <a:cxn ang="0">
                    <a:pos x="5" y="0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1" y="5"/>
                  </a:cxn>
                  <a:cxn ang="0">
                    <a:pos x="4" y="7"/>
                  </a:cxn>
                  <a:cxn ang="0">
                    <a:pos x="9" y="9"/>
                  </a:cxn>
                  <a:cxn ang="0">
                    <a:pos x="17" y="12"/>
                  </a:cxn>
                  <a:cxn ang="0">
                    <a:pos x="25" y="14"/>
                  </a:cxn>
                  <a:cxn ang="0">
                    <a:pos x="35" y="18"/>
                  </a:cxn>
                  <a:cxn ang="0">
                    <a:pos x="46" y="21"/>
                  </a:cxn>
                  <a:cxn ang="0">
                    <a:pos x="58" y="23"/>
                  </a:cxn>
                  <a:cxn ang="0">
                    <a:pos x="69" y="25"/>
                  </a:cxn>
                  <a:cxn ang="0">
                    <a:pos x="81" y="27"/>
                  </a:cxn>
                  <a:cxn ang="0">
                    <a:pos x="91" y="28"/>
                  </a:cxn>
                  <a:cxn ang="0">
                    <a:pos x="99" y="29"/>
                  </a:cxn>
                  <a:cxn ang="0">
                    <a:pos x="107" y="29"/>
                  </a:cxn>
                  <a:cxn ang="0">
                    <a:pos x="113" y="29"/>
                  </a:cxn>
                  <a:cxn ang="0">
                    <a:pos x="116" y="28"/>
                  </a:cxn>
                  <a:cxn ang="0">
                    <a:pos x="118" y="26"/>
                  </a:cxn>
                  <a:cxn ang="0">
                    <a:pos x="117" y="24"/>
                  </a:cxn>
                  <a:cxn ang="0">
                    <a:pos x="114" y="22"/>
                  </a:cxn>
                  <a:cxn ang="0">
                    <a:pos x="109" y="19"/>
                  </a:cxn>
                  <a:cxn ang="0">
                    <a:pos x="103" y="15"/>
                  </a:cxn>
                  <a:cxn ang="0">
                    <a:pos x="93" y="13"/>
                  </a:cxn>
                  <a:cxn ang="0">
                    <a:pos x="84" y="10"/>
                  </a:cxn>
                  <a:cxn ang="0">
                    <a:pos x="72" y="7"/>
                  </a:cxn>
                  <a:cxn ang="0">
                    <a:pos x="61" y="5"/>
                  </a:cxn>
                </a:cxnLst>
                <a:rect l="0" t="0" r="r" b="b"/>
                <a:pathLst>
                  <a:path w="118" h="29">
                    <a:moveTo>
                      <a:pt x="61" y="5"/>
                    </a:moveTo>
                    <a:lnTo>
                      <a:pt x="49" y="3"/>
                    </a:lnTo>
                    <a:lnTo>
                      <a:pt x="38" y="1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2" y="0"/>
                    </a:lnTo>
                    <a:lnTo>
                      <a:pt x="5" y="0"/>
                    </a:lnTo>
                    <a:lnTo>
                      <a:pt x="2" y="1"/>
                    </a:lnTo>
                    <a:lnTo>
                      <a:pt x="0" y="3"/>
                    </a:lnTo>
                    <a:lnTo>
                      <a:pt x="1" y="5"/>
                    </a:lnTo>
                    <a:lnTo>
                      <a:pt x="4" y="7"/>
                    </a:lnTo>
                    <a:lnTo>
                      <a:pt x="9" y="9"/>
                    </a:lnTo>
                    <a:lnTo>
                      <a:pt x="17" y="12"/>
                    </a:lnTo>
                    <a:lnTo>
                      <a:pt x="25" y="14"/>
                    </a:lnTo>
                    <a:lnTo>
                      <a:pt x="35" y="18"/>
                    </a:lnTo>
                    <a:lnTo>
                      <a:pt x="46" y="21"/>
                    </a:lnTo>
                    <a:lnTo>
                      <a:pt x="58" y="23"/>
                    </a:lnTo>
                    <a:lnTo>
                      <a:pt x="69" y="25"/>
                    </a:lnTo>
                    <a:lnTo>
                      <a:pt x="81" y="27"/>
                    </a:lnTo>
                    <a:lnTo>
                      <a:pt x="91" y="28"/>
                    </a:lnTo>
                    <a:lnTo>
                      <a:pt x="99" y="29"/>
                    </a:lnTo>
                    <a:lnTo>
                      <a:pt x="107" y="29"/>
                    </a:lnTo>
                    <a:lnTo>
                      <a:pt x="113" y="29"/>
                    </a:lnTo>
                    <a:lnTo>
                      <a:pt x="116" y="28"/>
                    </a:lnTo>
                    <a:lnTo>
                      <a:pt x="118" y="26"/>
                    </a:lnTo>
                    <a:lnTo>
                      <a:pt x="117" y="24"/>
                    </a:lnTo>
                    <a:lnTo>
                      <a:pt x="114" y="22"/>
                    </a:lnTo>
                    <a:lnTo>
                      <a:pt x="109" y="19"/>
                    </a:lnTo>
                    <a:lnTo>
                      <a:pt x="103" y="15"/>
                    </a:lnTo>
                    <a:lnTo>
                      <a:pt x="93" y="13"/>
                    </a:lnTo>
                    <a:lnTo>
                      <a:pt x="84" y="10"/>
                    </a:lnTo>
                    <a:lnTo>
                      <a:pt x="72" y="7"/>
                    </a:lnTo>
                    <a:lnTo>
                      <a:pt x="61" y="5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00335B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48" name="Freeform 148"/>
              <p:cNvSpPr>
                <a:spLocks/>
              </p:cNvSpPr>
              <p:nvPr/>
            </p:nvSpPr>
            <p:spPr bwMode="auto">
              <a:xfrm>
                <a:off x="7015" y="1416"/>
                <a:ext cx="21" cy="5"/>
              </a:xfrm>
              <a:custGeom>
                <a:avLst/>
                <a:gdLst/>
                <a:ahLst/>
                <a:cxnLst>
                  <a:cxn ang="0">
                    <a:pos x="42" y="4"/>
                  </a:cxn>
                  <a:cxn ang="0">
                    <a:pos x="34" y="3"/>
                  </a:cxn>
                  <a:cxn ang="0">
                    <a:pos x="26" y="2"/>
                  </a:cxn>
                  <a:cxn ang="0">
                    <a:pos x="19" y="1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1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3" y="5"/>
                  </a:cxn>
                  <a:cxn ang="0">
                    <a:pos x="7" y="7"/>
                  </a:cxn>
                  <a:cxn ang="0">
                    <a:pos x="11" y="9"/>
                  </a:cxn>
                  <a:cxn ang="0">
                    <a:pos x="17" y="12"/>
                  </a:cxn>
                  <a:cxn ang="0">
                    <a:pos x="23" y="14"/>
                  </a:cxn>
                  <a:cxn ang="0">
                    <a:pos x="31" y="15"/>
                  </a:cxn>
                  <a:cxn ang="0">
                    <a:pos x="39" y="17"/>
                  </a:cxn>
                  <a:cxn ang="0">
                    <a:pos x="48" y="18"/>
                  </a:cxn>
                  <a:cxn ang="0">
                    <a:pos x="56" y="19"/>
                  </a:cxn>
                  <a:cxn ang="0">
                    <a:pos x="62" y="20"/>
                  </a:cxn>
                  <a:cxn ang="0">
                    <a:pos x="68" y="21"/>
                  </a:cxn>
                  <a:cxn ang="0">
                    <a:pos x="74" y="21"/>
                  </a:cxn>
                  <a:cxn ang="0">
                    <a:pos x="78" y="21"/>
                  </a:cxn>
                  <a:cxn ang="0">
                    <a:pos x="81" y="20"/>
                  </a:cxn>
                  <a:cxn ang="0">
                    <a:pos x="82" y="19"/>
                  </a:cxn>
                  <a:cxn ang="0">
                    <a:pos x="81" y="17"/>
                  </a:cxn>
                  <a:cxn ang="0">
                    <a:pos x="79" y="16"/>
                  </a:cxn>
                  <a:cxn ang="0">
                    <a:pos x="76" y="14"/>
                  </a:cxn>
                  <a:cxn ang="0">
                    <a:pos x="71" y="12"/>
                  </a:cxn>
                  <a:cxn ang="0">
                    <a:pos x="64" y="9"/>
                  </a:cxn>
                  <a:cxn ang="0">
                    <a:pos x="58" y="7"/>
                  </a:cxn>
                  <a:cxn ang="0">
                    <a:pos x="51" y="6"/>
                  </a:cxn>
                  <a:cxn ang="0">
                    <a:pos x="42" y="4"/>
                  </a:cxn>
                </a:cxnLst>
                <a:rect l="0" t="0" r="r" b="b"/>
                <a:pathLst>
                  <a:path w="82" h="21">
                    <a:moveTo>
                      <a:pt x="42" y="4"/>
                    </a:moveTo>
                    <a:lnTo>
                      <a:pt x="34" y="3"/>
                    </a:lnTo>
                    <a:lnTo>
                      <a:pt x="26" y="2"/>
                    </a:lnTo>
                    <a:lnTo>
                      <a:pt x="19" y="1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3" y="5"/>
                    </a:lnTo>
                    <a:lnTo>
                      <a:pt x="7" y="7"/>
                    </a:lnTo>
                    <a:lnTo>
                      <a:pt x="11" y="9"/>
                    </a:lnTo>
                    <a:lnTo>
                      <a:pt x="17" y="12"/>
                    </a:lnTo>
                    <a:lnTo>
                      <a:pt x="23" y="14"/>
                    </a:lnTo>
                    <a:lnTo>
                      <a:pt x="31" y="15"/>
                    </a:lnTo>
                    <a:lnTo>
                      <a:pt x="39" y="17"/>
                    </a:lnTo>
                    <a:lnTo>
                      <a:pt x="48" y="18"/>
                    </a:lnTo>
                    <a:lnTo>
                      <a:pt x="56" y="19"/>
                    </a:lnTo>
                    <a:lnTo>
                      <a:pt x="62" y="20"/>
                    </a:lnTo>
                    <a:lnTo>
                      <a:pt x="68" y="21"/>
                    </a:lnTo>
                    <a:lnTo>
                      <a:pt x="74" y="21"/>
                    </a:lnTo>
                    <a:lnTo>
                      <a:pt x="78" y="21"/>
                    </a:lnTo>
                    <a:lnTo>
                      <a:pt x="81" y="20"/>
                    </a:lnTo>
                    <a:lnTo>
                      <a:pt x="82" y="19"/>
                    </a:lnTo>
                    <a:lnTo>
                      <a:pt x="81" y="17"/>
                    </a:lnTo>
                    <a:lnTo>
                      <a:pt x="79" y="16"/>
                    </a:lnTo>
                    <a:lnTo>
                      <a:pt x="76" y="14"/>
                    </a:lnTo>
                    <a:lnTo>
                      <a:pt x="71" y="12"/>
                    </a:lnTo>
                    <a:lnTo>
                      <a:pt x="64" y="9"/>
                    </a:lnTo>
                    <a:lnTo>
                      <a:pt x="58" y="7"/>
                    </a:lnTo>
                    <a:lnTo>
                      <a:pt x="51" y="6"/>
                    </a:lnTo>
                    <a:lnTo>
                      <a:pt x="42" y="4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00335B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49" name="Freeform 149"/>
              <p:cNvSpPr>
                <a:spLocks/>
              </p:cNvSpPr>
              <p:nvPr/>
            </p:nvSpPr>
            <p:spPr bwMode="auto">
              <a:xfrm>
                <a:off x="7073" y="1426"/>
                <a:ext cx="20" cy="5"/>
              </a:xfrm>
              <a:custGeom>
                <a:avLst/>
                <a:gdLst/>
                <a:ahLst/>
                <a:cxnLst>
                  <a:cxn ang="0">
                    <a:pos x="41" y="4"/>
                  </a:cxn>
                  <a:cxn ang="0">
                    <a:pos x="33" y="3"/>
                  </a:cxn>
                  <a:cxn ang="0">
                    <a:pos x="26" y="2"/>
                  </a:cxn>
                  <a:cxn ang="0">
                    <a:pos x="18" y="1"/>
                  </a:cxn>
                  <a:cxn ang="0">
                    <a:pos x="13" y="0"/>
                  </a:cxn>
                  <a:cxn ang="0">
                    <a:pos x="8" y="1"/>
                  </a:cxn>
                  <a:cxn ang="0">
                    <a:pos x="4" y="1"/>
                  </a:cxn>
                  <a:cxn ang="0">
                    <a:pos x="1" y="2"/>
                  </a:cxn>
                  <a:cxn ang="0">
                    <a:pos x="0" y="3"/>
                  </a:cxn>
                  <a:cxn ang="0">
                    <a:pos x="1" y="4"/>
                  </a:cxn>
                  <a:cxn ang="0">
                    <a:pos x="3" y="6"/>
                  </a:cxn>
                  <a:cxn ang="0">
                    <a:pos x="6" y="7"/>
                  </a:cxn>
                  <a:cxn ang="0">
                    <a:pos x="11" y="9"/>
                  </a:cxn>
                  <a:cxn ang="0">
                    <a:pos x="17" y="11"/>
                  </a:cxn>
                  <a:cxn ang="0">
                    <a:pos x="24" y="13"/>
                  </a:cxn>
                  <a:cxn ang="0">
                    <a:pos x="31" y="16"/>
                  </a:cxn>
                  <a:cxn ang="0">
                    <a:pos x="39" y="18"/>
                  </a:cxn>
                  <a:cxn ang="0">
                    <a:pos x="48" y="19"/>
                  </a:cxn>
                  <a:cxn ang="0">
                    <a:pos x="56" y="20"/>
                  </a:cxn>
                  <a:cxn ang="0">
                    <a:pos x="62" y="21"/>
                  </a:cxn>
                  <a:cxn ang="0">
                    <a:pos x="69" y="21"/>
                  </a:cxn>
                  <a:cxn ang="0">
                    <a:pos x="74" y="21"/>
                  </a:cxn>
                  <a:cxn ang="0">
                    <a:pos x="78" y="21"/>
                  </a:cxn>
                  <a:cxn ang="0">
                    <a:pos x="80" y="20"/>
                  </a:cxn>
                  <a:cxn ang="0">
                    <a:pos x="81" y="19"/>
                  </a:cxn>
                  <a:cxn ang="0">
                    <a:pos x="81" y="18"/>
                  </a:cxn>
                  <a:cxn ang="0">
                    <a:pos x="79" y="16"/>
                  </a:cxn>
                  <a:cxn ang="0">
                    <a:pos x="75" y="14"/>
                  </a:cxn>
                  <a:cxn ang="0">
                    <a:pos x="71" y="12"/>
                  </a:cxn>
                  <a:cxn ang="0">
                    <a:pos x="64" y="10"/>
                  </a:cxn>
                  <a:cxn ang="0">
                    <a:pos x="57" y="8"/>
                  </a:cxn>
                  <a:cxn ang="0">
                    <a:pos x="50" y="6"/>
                  </a:cxn>
                  <a:cxn ang="0">
                    <a:pos x="41" y="4"/>
                  </a:cxn>
                </a:cxnLst>
                <a:rect l="0" t="0" r="r" b="b"/>
                <a:pathLst>
                  <a:path w="81" h="21">
                    <a:moveTo>
                      <a:pt x="41" y="4"/>
                    </a:moveTo>
                    <a:lnTo>
                      <a:pt x="33" y="3"/>
                    </a:lnTo>
                    <a:lnTo>
                      <a:pt x="26" y="2"/>
                    </a:lnTo>
                    <a:lnTo>
                      <a:pt x="18" y="1"/>
                    </a:lnTo>
                    <a:lnTo>
                      <a:pt x="13" y="0"/>
                    </a:lnTo>
                    <a:lnTo>
                      <a:pt x="8" y="1"/>
                    </a:lnTo>
                    <a:lnTo>
                      <a:pt x="4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1" y="4"/>
                    </a:lnTo>
                    <a:lnTo>
                      <a:pt x="3" y="6"/>
                    </a:lnTo>
                    <a:lnTo>
                      <a:pt x="6" y="7"/>
                    </a:lnTo>
                    <a:lnTo>
                      <a:pt x="11" y="9"/>
                    </a:lnTo>
                    <a:lnTo>
                      <a:pt x="17" y="11"/>
                    </a:lnTo>
                    <a:lnTo>
                      <a:pt x="24" y="13"/>
                    </a:lnTo>
                    <a:lnTo>
                      <a:pt x="31" y="16"/>
                    </a:lnTo>
                    <a:lnTo>
                      <a:pt x="39" y="18"/>
                    </a:lnTo>
                    <a:lnTo>
                      <a:pt x="48" y="19"/>
                    </a:lnTo>
                    <a:lnTo>
                      <a:pt x="56" y="20"/>
                    </a:lnTo>
                    <a:lnTo>
                      <a:pt x="62" y="21"/>
                    </a:lnTo>
                    <a:lnTo>
                      <a:pt x="69" y="21"/>
                    </a:lnTo>
                    <a:lnTo>
                      <a:pt x="74" y="21"/>
                    </a:lnTo>
                    <a:lnTo>
                      <a:pt x="78" y="21"/>
                    </a:lnTo>
                    <a:lnTo>
                      <a:pt x="80" y="20"/>
                    </a:lnTo>
                    <a:lnTo>
                      <a:pt x="81" y="19"/>
                    </a:lnTo>
                    <a:lnTo>
                      <a:pt x="81" y="18"/>
                    </a:lnTo>
                    <a:lnTo>
                      <a:pt x="79" y="16"/>
                    </a:lnTo>
                    <a:lnTo>
                      <a:pt x="75" y="14"/>
                    </a:lnTo>
                    <a:lnTo>
                      <a:pt x="71" y="12"/>
                    </a:lnTo>
                    <a:lnTo>
                      <a:pt x="64" y="10"/>
                    </a:lnTo>
                    <a:lnTo>
                      <a:pt x="57" y="8"/>
                    </a:lnTo>
                    <a:lnTo>
                      <a:pt x="50" y="6"/>
                    </a:lnTo>
                    <a:lnTo>
                      <a:pt x="41" y="4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00335B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50" name="Freeform 150"/>
              <p:cNvSpPr>
                <a:spLocks/>
              </p:cNvSpPr>
              <p:nvPr/>
            </p:nvSpPr>
            <p:spPr bwMode="auto">
              <a:xfrm>
                <a:off x="7078" y="1436"/>
                <a:ext cx="6" cy="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1"/>
                  </a:cxn>
                  <a:cxn ang="0">
                    <a:pos x="2" y="3"/>
                  </a:cxn>
                  <a:cxn ang="0">
                    <a:pos x="0" y="7"/>
                  </a:cxn>
                  <a:cxn ang="0">
                    <a:pos x="1" y="11"/>
                  </a:cxn>
                  <a:cxn ang="0">
                    <a:pos x="3" y="14"/>
                  </a:cxn>
                  <a:cxn ang="0">
                    <a:pos x="6" y="17"/>
                  </a:cxn>
                  <a:cxn ang="0">
                    <a:pos x="9" y="19"/>
                  </a:cxn>
                  <a:cxn ang="0">
                    <a:pos x="13" y="20"/>
                  </a:cxn>
                  <a:cxn ang="0">
                    <a:pos x="17" y="19"/>
                  </a:cxn>
                  <a:cxn ang="0">
                    <a:pos x="20" y="15"/>
                  </a:cxn>
                  <a:cxn ang="0">
                    <a:pos x="21" y="12"/>
                  </a:cxn>
                  <a:cxn ang="0">
                    <a:pos x="20" y="8"/>
                  </a:cxn>
                  <a:cxn ang="0">
                    <a:pos x="18" y="4"/>
                  </a:cxn>
                  <a:cxn ang="0">
                    <a:pos x="16" y="2"/>
                  </a:cxn>
                  <a:cxn ang="0">
                    <a:pos x="12" y="0"/>
                  </a:cxn>
                  <a:cxn ang="0">
                    <a:pos x="8" y="0"/>
                  </a:cxn>
                </a:cxnLst>
                <a:rect l="0" t="0" r="r" b="b"/>
                <a:pathLst>
                  <a:path w="21" h="20">
                    <a:moveTo>
                      <a:pt x="8" y="0"/>
                    </a:moveTo>
                    <a:lnTo>
                      <a:pt x="4" y="1"/>
                    </a:lnTo>
                    <a:lnTo>
                      <a:pt x="2" y="3"/>
                    </a:lnTo>
                    <a:lnTo>
                      <a:pt x="0" y="7"/>
                    </a:lnTo>
                    <a:lnTo>
                      <a:pt x="1" y="11"/>
                    </a:lnTo>
                    <a:lnTo>
                      <a:pt x="3" y="14"/>
                    </a:lnTo>
                    <a:lnTo>
                      <a:pt x="6" y="17"/>
                    </a:lnTo>
                    <a:lnTo>
                      <a:pt x="9" y="19"/>
                    </a:lnTo>
                    <a:lnTo>
                      <a:pt x="13" y="20"/>
                    </a:lnTo>
                    <a:lnTo>
                      <a:pt x="17" y="19"/>
                    </a:lnTo>
                    <a:lnTo>
                      <a:pt x="20" y="15"/>
                    </a:lnTo>
                    <a:lnTo>
                      <a:pt x="21" y="12"/>
                    </a:lnTo>
                    <a:lnTo>
                      <a:pt x="20" y="8"/>
                    </a:lnTo>
                    <a:lnTo>
                      <a:pt x="18" y="4"/>
                    </a:lnTo>
                    <a:lnTo>
                      <a:pt x="16" y="2"/>
                    </a:lnTo>
                    <a:lnTo>
                      <a:pt x="12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00335B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51" name="Freeform 151"/>
              <p:cNvSpPr>
                <a:spLocks/>
              </p:cNvSpPr>
              <p:nvPr/>
            </p:nvSpPr>
            <p:spPr bwMode="auto">
              <a:xfrm>
                <a:off x="7062" y="1431"/>
                <a:ext cx="9" cy="8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7" y="2"/>
                  </a:cxn>
                  <a:cxn ang="0">
                    <a:pos x="3" y="6"/>
                  </a:cxn>
                  <a:cxn ang="0">
                    <a:pos x="0" y="12"/>
                  </a:cxn>
                  <a:cxn ang="0">
                    <a:pos x="1" y="19"/>
                  </a:cxn>
                  <a:cxn ang="0">
                    <a:pos x="4" y="25"/>
                  </a:cxn>
                  <a:cxn ang="0">
                    <a:pos x="9" y="30"/>
                  </a:cxn>
                  <a:cxn ang="0">
                    <a:pos x="15" y="32"/>
                  </a:cxn>
                  <a:cxn ang="0">
                    <a:pos x="23" y="33"/>
                  </a:cxn>
                  <a:cxn ang="0">
                    <a:pos x="29" y="31"/>
                  </a:cxn>
                  <a:cxn ang="0">
                    <a:pos x="33" y="26"/>
                  </a:cxn>
                  <a:cxn ang="0">
                    <a:pos x="35" y="21"/>
                  </a:cxn>
                  <a:cxn ang="0">
                    <a:pos x="35" y="13"/>
                  </a:cxn>
                  <a:cxn ang="0">
                    <a:pos x="32" y="7"/>
                  </a:cxn>
                  <a:cxn ang="0">
                    <a:pos x="27" y="3"/>
                  </a:cxn>
                  <a:cxn ang="0">
                    <a:pos x="21" y="0"/>
                  </a:cxn>
                  <a:cxn ang="0">
                    <a:pos x="13" y="0"/>
                  </a:cxn>
                </a:cxnLst>
                <a:rect l="0" t="0" r="r" b="b"/>
                <a:pathLst>
                  <a:path w="35" h="33">
                    <a:moveTo>
                      <a:pt x="13" y="0"/>
                    </a:moveTo>
                    <a:lnTo>
                      <a:pt x="7" y="2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1" y="19"/>
                    </a:lnTo>
                    <a:lnTo>
                      <a:pt x="4" y="25"/>
                    </a:lnTo>
                    <a:lnTo>
                      <a:pt x="9" y="30"/>
                    </a:lnTo>
                    <a:lnTo>
                      <a:pt x="15" y="32"/>
                    </a:lnTo>
                    <a:lnTo>
                      <a:pt x="23" y="33"/>
                    </a:lnTo>
                    <a:lnTo>
                      <a:pt x="29" y="31"/>
                    </a:lnTo>
                    <a:lnTo>
                      <a:pt x="33" y="26"/>
                    </a:lnTo>
                    <a:lnTo>
                      <a:pt x="35" y="21"/>
                    </a:lnTo>
                    <a:lnTo>
                      <a:pt x="35" y="13"/>
                    </a:lnTo>
                    <a:lnTo>
                      <a:pt x="32" y="7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00335B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52" name="Freeform 152"/>
              <p:cNvSpPr>
                <a:spLocks/>
              </p:cNvSpPr>
              <p:nvPr/>
            </p:nvSpPr>
            <p:spPr bwMode="auto">
              <a:xfrm>
                <a:off x="7057" y="1453"/>
                <a:ext cx="9" cy="9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2"/>
                  </a:cxn>
                  <a:cxn ang="0">
                    <a:pos x="2" y="6"/>
                  </a:cxn>
                  <a:cxn ang="0">
                    <a:pos x="0" y="12"/>
                  </a:cxn>
                  <a:cxn ang="0">
                    <a:pos x="1" y="19"/>
                  </a:cxn>
                  <a:cxn ang="0">
                    <a:pos x="4" y="25"/>
                  </a:cxn>
                  <a:cxn ang="0">
                    <a:pos x="9" y="30"/>
                  </a:cxn>
                  <a:cxn ang="0">
                    <a:pos x="15" y="32"/>
                  </a:cxn>
                  <a:cxn ang="0">
                    <a:pos x="23" y="33"/>
                  </a:cxn>
                  <a:cxn ang="0">
                    <a:pos x="29" y="31"/>
                  </a:cxn>
                  <a:cxn ang="0">
                    <a:pos x="33" y="27"/>
                  </a:cxn>
                  <a:cxn ang="0">
                    <a:pos x="35" y="21"/>
                  </a:cxn>
                  <a:cxn ang="0">
                    <a:pos x="35" y="14"/>
                  </a:cxn>
                  <a:cxn ang="0">
                    <a:pos x="32" y="8"/>
                  </a:cxn>
                  <a:cxn ang="0">
                    <a:pos x="26" y="3"/>
                  </a:cxn>
                  <a:cxn ang="0">
                    <a:pos x="20" y="0"/>
                  </a:cxn>
                  <a:cxn ang="0">
                    <a:pos x="12" y="0"/>
                  </a:cxn>
                </a:cxnLst>
                <a:rect l="0" t="0" r="r" b="b"/>
                <a:pathLst>
                  <a:path w="35" h="33">
                    <a:moveTo>
                      <a:pt x="12" y="0"/>
                    </a:moveTo>
                    <a:lnTo>
                      <a:pt x="6" y="2"/>
                    </a:lnTo>
                    <a:lnTo>
                      <a:pt x="2" y="6"/>
                    </a:lnTo>
                    <a:lnTo>
                      <a:pt x="0" y="12"/>
                    </a:lnTo>
                    <a:lnTo>
                      <a:pt x="1" y="19"/>
                    </a:lnTo>
                    <a:lnTo>
                      <a:pt x="4" y="25"/>
                    </a:lnTo>
                    <a:lnTo>
                      <a:pt x="9" y="30"/>
                    </a:lnTo>
                    <a:lnTo>
                      <a:pt x="15" y="32"/>
                    </a:lnTo>
                    <a:lnTo>
                      <a:pt x="23" y="33"/>
                    </a:lnTo>
                    <a:lnTo>
                      <a:pt x="29" y="31"/>
                    </a:lnTo>
                    <a:lnTo>
                      <a:pt x="33" y="27"/>
                    </a:lnTo>
                    <a:lnTo>
                      <a:pt x="35" y="21"/>
                    </a:lnTo>
                    <a:lnTo>
                      <a:pt x="35" y="14"/>
                    </a:lnTo>
                    <a:lnTo>
                      <a:pt x="32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00335B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53" name="Freeform 153"/>
              <p:cNvSpPr>
                <a:spLocks/>
              </p:cNvSpPr>
              <p:nvPr/>
            </p:nvSpPr>
            <p:spPr bwMode="auto">
              <a:xfrm>
                <a:off x="7007" y="1445"/>
                <a:ext cx="9" cy="8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7" y="2"/>
                  </a:cxn>
                  <a:cxn ang="0">
                    <a:pos x="3" y="7"/>
                  </a:cxn>
                  <a:cxn ang="0">
                    <a:pos x="0" y="13"/>
                  </a:cxn>
                  <a:cxn ang="0">
                    <a:pos x="1" y="19"/>
                  </a:cxn>
                  <a:cxn ang="0">
                    <a:pos x="4" y="25"/>
                  </a:cxn>
                  <a:cxn ang="0">
                    <a:pos x="9" y="31"/>
                  </a:cxn>
                  <a:cxn ang="0">
                    <a:pos x="16" y="33"/>
                  </a:cxn>
                  <a:cxn ang="0">
                    <a:pos x="23" y="34"/>
                  </a:cxn>
                  <a:cxn ang="0">
                    <a:pos x="29" y="31"/>
                  </a:cxn>
                  <a:cxn ang="0">
                    <a:pos x="33" y="26"/>
                  </a:cxn>
                  <a:cxn ang="0">
                    <a:pos x="36" y="20"/>
                  </a:cxn>
                  <a:cxn ang="0">
                    <a:pos x="36" y="14"/>
                  </a:cxn>
                  <a:cxn ang="0">
                    <a:pos x="32" y="8"/>
                  </a:cxn>
                  <a:cxn ang="0">
                    <a:pos x="27" y="2"/>
                  </a:cxn>
                  <a:cxn ang="0">
                    <a:pos x="21" y="0"/>
                  </a:cxn>
                  <a:cxn ang="0">
                    <a:pos x="14" y="0"/>
                  </a:cxn>
                </a:cxnLst>
                <a:rect l="0" t="0" r="r" b="b"/>
                <a:pathLst>
                  <a:path w="36" h="34">
                    <a:moveTo>
                      <a:pt x="14" y="0"/>
                    </a:moveTo>
                    <a:lnTo>
                      <a:pt x="7" y="2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1" y="19"/>
                    </a:lnTo>
                    <a:lnTo>
                      <a:pt x="4" y="25"/>
                    </a:lnTo>
                    <a:lnTo>
                      <a:pt x="9" y="31"/>
                    </a:lnTo>
                    <a:lnTo>
                      <a:pt x="16" y="33"/>
                    </a:lnTo>
                    <a:lnTo>
                      <a:pt x="23" y="34"/>
                    </a:lnTo>
                    <a:lnTo>
                      <a:pt x="29" y="31"/>
                    </a:lnTo>
                    <a:lnTo>
                      <a:pt x="33" y="26"/>
                    </a:lnTo>
                    <a:lnTo>
                      <a:pt x="36" y="20"/>
                    </a:lnTo>
                    <a:lnTo>
                      <a:pt x="36" y="14"/>
                    </a:lnTo>
                    <a:lnTo>
                      <a:pt x="32" y="8"/>
                    </a:lnTo>
                    <a:lnTo>
                      <a:pt x="27" y="2"/>
                    </a:lnTo>
                    <a:lnTo>
                      <a:pt x="21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00335B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54" name="Freeform 154"/>
              <p:cNvSpPr>
                <a:spLocks/>
              </p:cNvSpPr>
              <p:nvPr/>
            </p:nvSpPr>
            <p:spPr bwMode="auto">
              <a:xfrm>
                <a:off x="7005" y="1421"/>
                <a:ext cx="9" cy="9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2"/>
                  </a:cxn>
                  <a:cxn ang="0">
                    <a:pos x="2" y="6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3" y="25"/>
                  </a:cxn>
                  <a:cxn ang="0">
                    <a:pos x="9" y="30"/>
                  </a:cxn>
                  <a:cxn ang="0">
                    <a:pos x="15" y="32"/>
                  </a:cxn>
                  <a:cxn ang="0">
                    <a:pos x="23" y="34"/>
                  </a:cxn>
                  <a:cxn ang="0">
                    <a:pos x="29" y="31"/>
                  </a:cxn>
                  <a:cxn ang="0">
                    <a:pos x="33" y="26"/>
                  </a:cxn>
                  <a:cxn ang="0">
                    <a:pos x="35" y="21"/>
                  </a:cxn>
                  <a:cxn ang="0">
                    <a:pos x="34" y="14"/>
                  </a:cxn>
                  <a:cxn ang="0">
                    <a:pos x="31" y="7"/>
                  </a:cxn>
                  <a:cxn ang="0">
                    <a:pos x="26" y="3"/>
                  </a:cxn>
                  <a:cxn ang="0">
                    <a:pos x="20" y="0"/>
                  </a:cxn>
                  <a:cxn ang="0">
                    <a:pos x="12" y="0"/>
                  </a:cxn>
                </a:cxnLst>
                <a:rect l="0" t="0" r="r" b="b"/>
                <a:pathLst>
                  <a:path w="35" h="34">
                    <a:moveTo>
                      <a:pt x="12" y="0"/>
                    </a:moveTo>
                    <a:lnTo>
                      <a:pt x="6" y="2"/>
                    </a:lnTo>
                    <a:lnTo>
                      <a:pt x="2" y="6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9" y="30"/>
                    </a:lnTo>
                    <a:lnTo>
                      <a:pt x="15" y="32"/>
                    </a:lnTo>
                    <a:lnTo>
                      <a:pt x="23" y="34"/>
                    </a:lnTo>
                    <a:lnTo>
                      <a:pt x="29" y="31"/>
                    </a:lnTo>
                    <a:lnTo>
                      <a:pt x="33" y="26"/>
                    </a:lnTo>
                    <a:lnTo>
                      <a:pt x="35" y="21"/>
                    </a:lnTo>
                    <a:lnTo>
                      <a:pt x="34" y="14"/>
                    </a:lnTo>
                    <a:lnTo>
                      <a:pt x="31" y="7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00335B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55" name="Freeform 155"/>
              <p:cNvSpPr>
                <a:spLocks/>
              </p:cNvSpPr>
              <p:nvPr/>
            </p:nvSpPr>
            <p:spPr bwMode="auto">
              <a:xfrm>
                <a:off x="7038" y="1420"/>
                <a:ext cx="24" cy="6"/>
              </a:xfrm>
              <a:custGeom>
                <a:avLst/>
                <a:gdLst/>
                <a:ahLst/>
                <a:cxnLst>
                  <a:cxn ang="0">
                    <a:pos x="51" y="5"/>
                  </a:cxn>
                  <a:cxn ang="0">
                    <a:pos x="41" y="3"/>
                  </a:cxn>
                  <a:cxn ang="0">
                    <a:pos x="32" y="2"/>
                  </a:cxn>
                  <a:cxn ang="0">
                    <a:pos x="23" y="1"/>
                  </a:cxn>
                  <a:cxn ang="0">
                    <a:pos x="16" y="0"/>
                  </a:cxn>
                  <a:cxn ang="0">
                    <a:pos x="10" y="0"/>
                  </a:cxn>
                  <a:cxn ang="0">
                    <a:pos x="5" y="0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4" y="5"/>
                  </a:cxn>
                  <a:cxn ang="0">
                    <a:pos x="8" y="8"/>
                  </a:cxn>
                  <a:cxn ang="0">
                    <a:pos x="14" y="10"/>
                  </a:cxn>
                  <a:cxn ang="0">
                    <a:pos x="21" y="12"/>
                  </a:cxn>
                  <a:cxn ang="0">
                    <a:pos x="30" y="14"/>
                  </a:cxn>
                  <a:cxn ang="0">
                    <a:pos x="39" y="17"/>
                  </a:cxn>
                  <a:cxn ang="0">
                    <a:pos x="49" y="19"/>
                  </a:cxn>
                  <a:cxn ang="0">
                    <a:pos x="59" y="21"/>
                  </a:cxn>
                  <a:cxn ang="0">
                    <a:pos x="67" y="22"/>
                  </a:cxn>
                  <a:cxn ang="0">
                    <a:pos x="77" y="23"/>
                  </a:cxn>
                  <a:cxn ang="0">
                    <a:pos x="84" y="24"/>
                  </a:cxn>
                  <a:cxn ang="0">
                    <a:pos x="90" y="24"/>
                  </a:cxn>
                  <a:cxn ang="0">
                    <a:pos x="95" y="24"/>
                  </a:cxn>
                  <a:cxn ang="0">
                    <a:pos x="98" y="23"/>
                  </a:cxn>
                  <a:cxn ang="0">
                    <a:pos x="99" y="22"/>
                  </a:cxn>
                  <a:cxn ang="0">
                    <a:pos x="98" y="20"/>
                  </a:cxn>
                  <a:cxn ang="0">
                    <a:pos x="96" y="19"/>
                  </a:cxn>
                  <a:cxn ang="0">
                    <a:pos x="91" y="15"/>
                  </a:cxn>
                  <a:cxn ang="0">
                    <a:pos x="85" y="13"/>
                  </a:cxn>
                  <a:cxn ang="0">
                    <a:pos x="78" y="11"/>
                  </a:cxn>
                  <a:cxn ang="0">
                    <a:pos x="69" y="9"/>
                  </a:cxn>
                  <a:cxn ang="0">
                    <a:pos x="60" y="7"/>
                  </a:cxn>
                  <a:cxn ang="0">
                    <a:pos x="51" y="5"/>
                  </a:cxn>
                </a:cxnLst>
                <a:rect l="0" t="0" r="r" b="b"/>
                <a:pathLst>
                  <a:path w="99" h="24">
                    <a:moveTo>
                      <a:pt x="51" y="5"/>
                    </a:moveTo>
                    <a:lnTo>
                      <a:pt x="41" y="3"/>
                    </a:lnTo>
                    <a:lnTo>
                      <a:pt x="32" y="2"/>
                    </a:lnTo>
                    <a:lnTo>
                      <a:pt x="23" y="1"/>
                    </a:lnTo>
                    <a:lnTo>
                      <a:pt x="16" y="0"/>
                    </a:lnTo>
                    <a:lnTo>
                      <a:pt x="10" y="0"/>
                    </a:lnTo>
                    <a:lnTo>
                      <a:pt x="5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1" y="4"/>
                    </a:lnTo>
                    <a:lnTo>
                      <a:pt x="4" y="5"/>
                    </a:lnTo>
                    <a:lnTo>
                      <a:pt x="8" y="8"/>
                    </a:lnTo>
                    <a:lnTo>
                      <a:pt x="14" y="10"/>
                    </a:lnTo>
                    <a:lnTo>
                      <a:pt x="21" y="12"/>
                    </a:lnTo>
                    <a:lnTo>
                      <a:pt x="30" y="14"/>
                    </a:lnTo>
                    <a:lnTo>
                      <a:pt x="39" y="17"/>
                    </a:lnTo>
                    <a:lnTo>
                      <a:pt x="49" y="19"/>
                    </a:lnTo>
                    <a:lnTo>
                      <a:pt x="59" y="21"/>
                    </a:lnTo>
                    <a:lnTo>
                      <a:pt x="67" y="22"/>
                    </a:lnTo>
                    <a:lnTo>
                      <a:pt x="77" y="23"/>
                    </a:lnTo>
                    <a:lnTo>
                      <a:pt x="84" y="24"/>
                    </a:lnTo>
                    <a:lnTo>
                      <a:pt x="90" y="24"/>
                    </a:lnTo>
                    <a:lnTo>
                      <a:pt x="95" y="24"/>
                    </a:lnTo>
                    <a:lnTo>
                      <a:pt x="98" y="23"/>
                    </a:lnTo>
                    <a:lnTo>
                      <a:pt x="99" y="22"/>
                    </a:lnTo>
                    <a:lnTo>
                      <a:pt x="98" y="20"/>
                    </a:lnTo>
                    <a:lnTo>
                      <a:pt x="96" y="19"/>
                    </a:lnTo>
                    <a:lnTo>
                      <a:pt x="91" y="15"/>
                    </a:lnTo>
                    <a:lnTo>
                      <a:pt x="85" y="13"/>
                    </a:lnTo>
                    <a:lnTo>
                      <a:pt x="78" y="11"/>
                    </a:lnTo>
                    <a:lnTo>
                      <a:pt x="69" y="9"/>
                    </a:lnTo>
                    <a:lnTo>
                      <a:pt x="60" y="7"/>
                    </a:lnTo>
                    <a:lnTo>
                      <a:pt x="51" y="5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56" name="Freeform 156"/>
              <p:cNvSpPr>
                <a:spLocks/>
              </p:cNvSpPr>
              <p:nvPr/>
            </p:nvSpPr>
            <p:spPr bwMode="auto">
              <a:xfrm>
                <a:off x="7016" y="1416"/>
                <a:ext cx="17" cy="4"/>
              </a:xfrm>
              <a:custGeom>
                <a:avLst/>
                <a:gdLst/>
                <a:ahLst/>
                <a:cxnLst>
                  <a:cxn ang="0">
                    <a:pos x="34" y="4"/>
                  </a:cxn>
                  <a:cxn ang="0">
                    <a:pos x="27" y="3"/>
                  </a:cxn>
                  <a:cxn ang="0">
                    <a:pos x="21" y="2"/>
                  </a:cxn>
                  <a:cxn ang="0">
                    <a:pos x="15" y="1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3" y="0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0" y="3"/>
                  </a:cxn>
                  <a:cxn ang="0">
                    <a:pos x="2" y="4"/>
                  </a:cxn>
                  <a:cxn ang="0">
                    <a:pos x="5" y="5"/>
                  </a:cxn>
                  <a:cxn ang="0">
                    <a:pos x="9" y="7"/>
                  </a:cxn>
                  <a:cxn ang="0">
                    <a:pos x="14" y="8"/>
                  </a:cxn>
                  <a:cxn ang="0">
                    <a:pos x="20" y="11"/>
                  </a:cxn>
                  <a:cxn ang="0">
                    <a:pos x="26" y="12"/>
                  </a:cxn>
                  <a:cxn ang="0">
                    <a:pos x="33" y="14"/>
                  </a:cxn>
                  <a:cxn ang="0">
                    <a:pos x="40" y="15"/>
                  </a:cxn>
                  <a:cxn ang="0">
                    <a:pos x="47" y="16"/>
                  </a:cxn>
                  <a:cxn ang="0">
                    <a:pos x="52" y="16"/>
                  </a:cxn>
                  <a:cxn ang="0">
                    <a:pos x="57" y="17"/>
                  </a:cxn>
                  <a:cxn ang="0">
                    <a:pos x="61" y="17"/>
                  </a:cxn>
                  <a:cxn ang="0">
                    <a:pos x="65" y="17"/>
                  </a:cxn>
                  <a:cxn ang="0">
                    <a:pos x="67" y="17"/>
                  </a:cxn>
                  <a:cxn ang="0">
                    <a:pos x="68" y="16"/>
                  </a:cxn>
                  <a:cxn ang="0">
                    <a:pos x="68" y="15"/>
                  </a:cxn>
                  <a:cxn ang="0">
                    <a:pos x="66" y="13"/>
                  </a:cxn>
                  <a:cxn ang="0">
                    <a:pos x="62" y="12"/>
                  </a:cxn>
                  <a:cxn ang="0">
                    <a:pos x="58" y="10"/>
                  </a:cxn>
                  <a:cxn ang="0">
                    <a:pos x="53" y="8"/>
                  </a:cxn>
                  <a:cxn ang="0">
                    <a:pos x="48" y="7"/>
                  </a:cxn>
                  <a:cxn ang="0">
                    <a:pos x="42" y="5"/>
                  </a:cxn>
                  <a:cxn ang="0">
                    <a:pos x="34" y="4"/>
                  </a:cxn>
                </a:cxnLst>
                <a:rect l="0" t="0" r="r" b="b"/>
                <a:pathLst>
                  <a:path w="68" h="17">
                    <a:moveTo>
                      <a:pt x="34" y="4"/>
                    </a:moveTo>
                    <a:lnTo>
                      <a:pt x="27" y="3"/>
                    </a:lnTo>
                    <a:lnTo>
                      <a:pt x="21" y="2"/>
                    </a:lnTo>
                    <a:lnTo>
                      <a:pt x="15" y="1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2" y="4"/>
                    </a:lnTo>
                    <a:lnTo>
                      <a:pt x="5" y="5"/>
                    </a:lnTo>
                    <a:lnTo>
                      <a:pt x="9" y="7"/>
                    </a:lnTo>
                    <a:lnTo>
                      <a:pt x="14" y="8"/>
                    </a:lnTo>
                    <a:lnTo>
                      <a:pt x="20" y="11"/>
                    </a:lnTo>
                    <a:lnTo>
                      <a:pt x="26" y="12"/>
                    </a:lnTo>
                    <a:lnTo>
                      <a:pt x="33" y="14"/>
                    </a:lnTo>
                    <a:lnTo>
                      <a:pt x="40" y="15"/>
                    </a:lnTo>
                    <a:lnTo>
                      <a:pt x="47" y="16"/>
                    </a:lnTo>
                    <a:lnTo>
                      <a:pt x="52" y="16"/>
                    </a:lnTo>
                    <a:lnTo>
                      <a:pt x="57" y="17"/>
                    </a:lnTo>
                    <a:lnTo>
                      <a:pt x="61" y="17"/>
                    </a:lnTo>
                    <a:lnTo>
                      <a:pt x="65" y="17"/>
                    </a:lnTo>
                    <a:lnTo>
                      <a:pt x="67" y="17"/>
                    </a:lnTo>
                    <a:lnTo>
                      <a:pt x="68" y="16"/>
                    </a:lnTo>
                    <a:lnTo>
                      <a:pt x="68" y="15"/>
                    </a:lnTo>
                    <a:lnTo>
                      <a:pt x="66" y="13"/>
                    </a:lnTo>
                    <a:lnTo>
                      <a:pt x="62" y="12"/>
                    </a:lnTo>
                    <a:lnTo>
                      <a:pt x="58" y="10"/>
                    </a:lnTo>
                    <a:lnTo>
                      <a:pt x="53" y="8"/>
                    </a:lnTo>
                    <a:lnTo>
                      <a:pt x="48" y="7"/>
                    </a:lnTo>
                    <a:lnTo>
                      <a:pt x="42" y="5"/>
                    </a:lnTo>
                    <a:lnTo>
                      <a:pt x="34" y="4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57" name="Freeform 157"/>
              <p:cNvSpPr>
                <a:spLocks/>
              </p:cNvSpPr>
              <p:nvPr/>
            </p:nvSpPr>
            <p:spPr bwMode="auto">
              <a:xfrm>
                <a:off x="7074" y="1426"/>
                <a:ext cx="17" cy="4"/>
              </a:xfrm>
              <a:custGeom>
                <a:avLst/>
                <a:gdLst/>
                <a:ahLst/>
                <a:cxnLst>
                  <a:cxn ang="0">
                    <a:pos x="35" y="3"/>
                  </a:cxn>
                  <a:cxn ang="0">
                    <a:pos x="28" y="2"/>
                  </a:cxn>
                  <a:cxn ang="0">
                    <a:pos x="22" y="1"/>
                  </a:cxn>
                  <a:cxn ang="0">
                    <a:pos x="17" y="1"/>
                  </a:cxn>
                  <a:cxn ang="0">
                    <a:pos x="11" y="0"/>
                  </a:cxn>
                  <a:cxn ang="0">
                    <a:pos x="6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1"/>
                  </a:cxn>
                  <a:cxn ang="0">
                    <a:pos x="1" y="2"/>
                  </a:cxn>
                  <a:cxn ang="0">
                    <a:pos x="2" y="4"/>
                  </a:cxn>
                  <a:cxn ang="0">
                    <a:pos x="5" y="5"/>
                  </a:cxn>
                  <a:cxn ang="0">
                    <a:pos x="9" y="6"/>
                  </a:cxn>
                  <a:cxn ang="0">
                    <a:pos x="14" y="8"/>
                  </a:cxn>
                  <a:cxn ang="0">
                    <a:pos x="20" y="9"/>
                  </a:cxn>
                  <a:cxn ang="0">
                    <a:pos x="26" y="11"/>
                  </a:cxn>
                  <a:cxn ang="0">
                    <a:pos x="33" y="12"/>
                  </a:cxn>
                  <a:cxn ang="0">
                    <a:pos x="41" y="14"/>
                  </a:cxn>
                  <a:cxn ang="0">
                    <a:pos x="47" y="15"/>
                  </a:cxn>
                  <a:cxn ang="0">
                    <a:pos x="53" y="16"/>
                  </a:cxn>
                  <a:cxn ang="0">
                    <a:pos x="58" y="17"/>
                  </a:cxn>
                  <a:cxn ang="0">
                    <a:pos x="63" y="17"/>
                  </a:cxn>
                  <a:cxn ang="0">
                    <a:pos x="66" y="17"/>
                  </a:cxn>
                  <a:cxn ang="0">
                    <a:pos x="68" y="16"/>
                  </a:cxn>
                  <a:cxn ang="0">
                    <a:pos x="69" y="15"/>
                  </a:cxn>
                  <a:cxn ang="0">
                    <a:pos x="68" y="14"/>
                  </a:cxn>
                  <a:cxn ang="0">
                    <a:pos x="67" y="12"/>
                  </a:cxn>
                  <a:cxn ang="0">
                    <a:pos x="64" y="11"/>
                  </a:cxn>
                  <a:cxn ang="0">
                    <a:pos x="59" y="9"/>
                  </a:cxn>
                  <a:cxn ang="0">
                    <a:pos x="54" y="8"/>
                  </a:cxn>
                  <a:cxn ang="0">
                    <a:pos x="49" y="6"/>
                  </a:cxn>
                  <a:cxn ang="0">
                    <a:pos x="43" y="5"/>
                  </a:cxn>
                  <a:cxn ang="0">
                    <a:pos x="35" y="3"/>
                  </a:cxn>
                </a:cxnLst>
                <a:rect l="0" t="0" r="r" b="b"/>
                <a:pathLst>
                  <a:path w="69" h="17">
                    <a:moveTo>
                      <a:pt x="35" y="3"/>
                    </a:moveTo>
                    <a:lnTo>
                      <a:pt x="28" y="2"/>
                    </a:lnTo>
                    <a:lnTo>
                      <a:pt x="22" y="1"/>
                    </a:lnTo>
                    <a:lnTo>
                      <a:pt x="17" y="1"/>
                    </a:lnTo>
                    <a:lnTo>
                      <a:pt x="11" y="0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1" y="2"/>
                    </a:lnTo>
                    <a:lnTo>
                      <a:pt x="2" y="4"/>
                    </a:lnTo>
                    <a:lnTo>
                      <a:pt x="5" y="5"/>
                    </a:lnTo>
                    <a:lnTo>
                      <a:pt x="9" y="6"/>
                    </a:lnTo>
                    <a:lnTo>
                      <a:pt x="14" y="8"/>
                    </a:lnTo>
                    <a:lnTo>
                      <a:pt x="20" y="9"/>
                    </a:lnTo>
                    <a:lnTo>
                      <a:pt x="26" y="11"/>
                    </a:lnTo>
                    <a:lnTo>
                      <a:pt x="33" y="12"/>
                    </a:lnTo>
                    <a:lnTo>
                      <a:pt x="41" y="14"/>
                    </a:lnTo>
                    <a:lnTo>
                      <a:pt x="47" y="15"/>
                    </a:lnTo>
                    <a:lnTo>
                      <a:pt x="53" y="16"/>
                    </a:lnTo>
                    <a:lnTo>
                      <a:pt x="58" y="17"/>
                    </a:lnTo>
                    <a:lnTo>
                      <a:pt x="63" y="17"/>
                    </a:lnTo>
                    <a:lnTo>
                      <a:pt x="66" y="17"/>
                    </a:lnTo>
                    <a:lnTo>
                      <a:pt x="68" y="16"/>
                    </a:lnTo>
                    <a:lnTo>
                      <a:pt x="69" y="15"/>
                    </a:lnTo>
                    <a:lnTo>
                      <a:pt x="68" y="14"/>
                    </a:lnTo>
                    <a:lnTo>
                      <a:pt x="67" y="12"/>
                    </a:lnTo>
                    <a:lnTo>
                      <a:pt x="64" y="11"/>
                    </a:lnTo>
                    <a:lnTo>
                      <a:pt x="59" y="9"/>
                    </a:lnTo>
                    <a:lnTo>
                      <a:pt x="54" y="8"/>
                    </a:lnTo>
                    <a:lnTo>
                      <a:pt x="49" y="6"/>
                    </a:lnTo>
                    <a:lnTo>
                      <a:pt x="43" y="5"/>
                    </a:lnTo>
                    <a:lnTo>
                      <a:pt x="35" y="3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58" name="Freeform 158"/>
              <p:cNvSpPr>
                <a:spLocks/>
              </p:cNvSpPr>
              <p:nvPr/>
            </p:nvSpPr>
            <p:spPr bwMode="auto">
              <a:xfrm>
                <a:off x="7079" y="1436"/>
                <a:ext cx="4" cy="4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"/>
                  </a:cxn>
                  <a:cxn ang="0">
                    <a:pos x="1" y="3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1" y="12"/>
                  </a:cxn>
                  <a:cxn ang="0">
                    <a:pos x="4" y="13"/>
                  </a:cxn>
                  <a:cxn ang="0">
                    <a:pos x="7" y="15"/>
                  </a:cxn>
                  <a:cxn ang="0">
                    <a:pos x="10" y="15"/>
                  </a:cxn>
                  <a:cxn ang="0">
                    <a:pos x="13" y="14"/>
                  </a:cxn>
                  <a:cxn ang="0">
                    <a:pos x="15" y="12"/>
                  </a:cxn>
                  <a:cxn ang="0">
                    <a:pos x="16" y="9"/>
                  </a:cxn>
                  <a:cxn ang="0">
                    <a:pos x="16" y="6"/>
                  </a:cxn>
                  <a:cxn ang="0">
                    <a:pos x="15" y="3"/>
                  </a:cxn>
                  <a:cxn ang="0">
                    <a:pos x="12" y="1"/>
                  </a:cxn>
                  <a:cxn ang="0">
                    <a:pos x="9" y="0"/>
                  </a:cxn>
                  <a:cxn ang="0">
                    <a:pos x="6" y="0"/>
                  </a:cxn>
                </a:cxnLst>
                <a:rect l="0" t="0" r="r" b="b"/>
                <a:pathLst>
                  <a:path w="16" h="15">
                    <a:moveTo>
                      <a:pt x="6" y="0"/>
                    </a:moveTo>
                    <a:lnTo>
                      <a:pt x="3" y="1"/>
                    </a:lnTo>
                    <a:lnTo>
                      <a:pt x="1" y="3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1" y="12"/>
                    </a:lnTo>
                    <a:lnTo>
                      <a:pt x="4" y="13"/>
                    </a:lnTo>
                    <a:lnTo>
                      <a:pt x="7" y="15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5" y="12"/>
                    </a:lnTo>
                    <a:lnTo>
                      <a:pt x="16" y="9"/>
                    </a:lnTo>
                    <a:lnTo>
                      <a:pt x="16" y="6"/>
                    </a:lnTo>
                    <a:lnTo>
                      <a:pt x="15" y="3"/>
                    </a:lnTo>
                    <a:lnTo>
                      <a:pt x="12" y="1"/>
                    </a:lnTo>
                    <a:lnTo>
                      <a:pt x="9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59" name="Freeform 159"/>
              <p:cNvSpPr>
                <a:spLocks/>
              </p:cNvSpPr>
              <p:nvPr/>
            </p:nvSpPr>
            <p:spPr bwMode="auto">
              <a:xfrm>
                <a:off x="7063" y="1431"/>
                <a:ext cx="7" cy="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5" y="2"/>
                  </a:cxn>
                  <a:cxn ang="0">
                    <a:pos x="1" y="5"/>
                  </a:cxn>
                  <a:cxn ang="0">
                    <a:pos x="0" y="9"/>
                  </a:cxn>
                  <a:cxn ang="0">
                    <a:pos x="0" y="15"/>
                  </a:cxn>
                  <a:cxn ang="0">
                    <a:pos x="2" y="19"/>
                  </a:cxn>
                  <a:cxn ang="0">
                    <a:pos x="6" y="23"/>
                  </a:cxn>
                  <a:cxn ang="0">
                    <a:pos x="11" y="25"/>
                  </a:cxn>
                  <a:cxn ang="0">
                    <a:pos x="18" y="25"/>
                  </a:cxn>
                  <a:cxn ang="0">
                    <a:pos x="23" y="23"/>
                  </a:cxn>
                  <a:cxn ang="0">
                    <a:pos x="27" y="20"/>
                  </a:cxn>
                  <a:cxn ang="0">
                    <a:pos x="28" y="16"/>
                  </a:cxn>
                  <a:cxn ang="0">
                    <a:pos x="28" y="10"/>
                  </a:cxn>
                  <a:cxn ang="0">
                    <a:pos x="26" y="5"/>
                  </a:cxn>
                  <a:cxn ang="0">
                    <a:pos x="22" y="2"/>
                  </a:cxn>
                  <a:cxn ang="0">
                    <a:pos x="16" y="0"/>
                  </a:cxn>
                  <a:cxn ang="0">
                    <a:pos x="10" y="0"/>
                  </a:cxn>
                </a:cxnLst>
                <a:rect l="0" t="0" r="r" b="b"/>
                <a:pathLst>
                  <a:path w="28" h="25">
                    <a:moveTo>
                      <a:pt x="10" y="0"/>
                    </a:moveTo>
                    <a:lnTo>
                      <a:pt x="5" y="2"/>
                    </a:lnTo>
                    <a:lnTo>
                      <a:pt x="1" y="5"/>
                    </a:lnTo>
                    <a:lnTo>
                      <a:pt x="0" y="9"/>
                    </a:lnTo>
                    <a:lnTo>
                      <a:pt x="0" y="15"/>
                    </a:lnTo>
                    <a:lnTo>
                      <a:pt x="2" y="19"/>
                    </a:lnTo>
                    <a:lnTo>
                      <a:pt x="6" y="23"/>
                    </a:lnTo>
                    <a:lnTo>
                      <a:pt x="11" y="25"/>
                    </a:lnTo>
                    <a:lnTo>
                      <a:pt x="18" y="25"/>
                    </a:lnTo>
                    <a:lnTo>
                      <a:pt x="23" y="23"/>
                    </a:lnTo>
                    <a:lnTo>
                      <a:pt x="27" y="20"/>
                    </a:lnTo>
                    <a:lnTo>
                      <a:pt x="28" y="16"/>
                    </a:lnTo>
                    <a:lnTo>
                      <a:pt x="28" y="10"/>
                    </a:lnTo>
                    <a:lnTo>
                      <a:pt x="26" y="5"/>
                    </a:lnTo>
                    <a:lnTo>
                      <a:pt x="22" y="2"/>
                    </a:lnTo>
                    <a:lnTo>
                      <a:pt x="16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60" name="Freeform 160"/>
              <p:cNvSpPr>
                <a:spLocks/>
              </p:cNvSpPr>
              <p:nvPr/>
            </p:nvSpPr>
            <p:spPr bwMode="auto">
              <a:xfrm>
                <a:off x="7058" y="1454"/>
                <a:ext cx="7" cy="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5" y="2"/>
                  </a:cxn>
                  <a:cxn ang="0">
                    <a:pos x="1" y="5"/>
                  </a:cxn>
                  <a:cxn ang="0">
                    <a:pos x="0" y="9"/>
                  </a:cxn>
                  <a:cxn ang="0">
                    <a:pos x="0" y="15"/>
                  </a:cxn>
                  <a:cxn ang="0">
                    <a:pos x="2" y="19"/>
                  </a:cxn>
                  <a:cxn ang="0">
                    <a:pos x="6" y="23"/>
                  </a:cxn>
                  <a:cxn ang="0">
                    <a:pos x="11" y="25"/>
                  </a:cxn>
                  <a:cxn ang="0">
                    <a:pos x="18" y="25"/>
                  </a:cxn>
                  <a:cxn ang="0">
                    <a:pos x="23" y="23"/>
                  </a:cxn>
                  <a:cxn ang="0">
                    <a:pos x="26" y="20"/>
                  </a:cxn>
                  <a:cxn ang="0">
                    <a:pos x="28" y="16"/>
                  </a:cxn>
                  <a:cxn ang="0">
                    <a:pos x="28" y="10"/>
                  </a:cxn>
                  <a:cxn ang="0">
                    <a:pos x="25" y="5"/>
                  </a:cxn>
                  <a:cxn ang="0">
                    <a:pos x="21" y="2"/>
                  </a:cxn>
                  <a:cxn ang="0">
                    <a:pos x="16" y="0"/>
                  </a:cxn>
                  <a:cxn ang="0">
                    <a:pos x="10" y="0"/>
                  </a:cxn>
                </a:cxnLst>
                <a:rect l="0" t="0" r="r" b="b"/>
                <a:pathLst>
                  <a:path w="28" h="25">
                    <a:moveTo>
                      <a:pt x="10" y="0"/>
                    </a:moveTo>
                    <a:lnTo>
                      <a:pt x="5" y="2"/>
                    </a:lnTo>
                    <a:lnTo>
                      <a:pt x="1" y="5"/>
                    </a:lnTo>
                    <a:lnTo>
                      <a:pt x="0" y="9"/>
                    </a:lnTo>
                    <a:lnTo>
                      <a:pt x="0" y="15"/>
                    </a:lnTo>
                    <a:lnTo>
                      <a:pt x="2" y="19"/>
                    </a:lnTo>
                    <a:lnTo>
                      <a:pt x="6" y="23"/>
                    </a:lnTo>
                    <a:lnTo>
                      <a:pt x="11" y="25"/>
                    </a:lnTo>
                    <a:lnTo>
                      <a:pt x="18" y="25"/>
                    </a:lnTo>
                    <a:lnTo>
                      <a:pt x="23" y="23"/>
                    </a:lnTo>
                    <a:lnTo>
                      <a:pt x="26" y="20"/>
                    </a:lnTo>
                    <a:lnTo>
                      <a:pt x="28" y="16"/>
                    </a:lnTo>
                    <a:lnTo>
                      <a:pt x="28" y="10"/>
                    </a:lnTo>
                    <a:lnTo>
                      <a:pt x="25" y="5"/>
                    </a:lnTo>
                    <a:lnTo>
                      <a:pt x="21" y="2"/>
                    </a:lnTo>
                    <a:lnTo>
                      <a:pt x="16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61" name="Freeform 161"/>
              <p:cNvSpPr>
                <a:spLocks/>
              </p:cNvSpPr>
              <p:nvPr/>
            </p:nvSpPr>
            <p:spPr bwMode="auto">
              <a:xfrm>
                <a:off x="7008" y="1446"/>
                <a:ext cx="7" cy="6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5" y="3"/>
                  </a:cxn>
                  <a:cxn ang="0">
                    <a:pos x="1" y="6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2" y="20"/>
                  </a:cxn>
                  <a:cxn ang="0">
                    <a:pos x="6" y="23"/>
                  </a:cxn>
                  <a:cxn ang="0">
                    <a:pos x="12" y="27"/>
                  </a:cxn>
                  <a:cxn ang="0">
                    <a:pos x="18" y="27"/>
                  </a:cxn>
                  <a:cxn ang="0">
                    <a:pos x="23" y="24"/>
                  </a:cxn>
                  <a:cxn ang="0">
                    <a:pos x="27" y="21"/>
                  </a:cxn>
                  <a:cxn ang="0">
                    <a:pos x="28" y="17"/>
                  </a:cxn>
                  <a:cxn ang="0">
                    <a:pos x="28" y="12"/>
                  </a:cxn>
                  <a:cxn ang="0">
                    <a:pos x="26" y="7"/>
                  </a:cxn>
                  <a:cxn ang="0">
                    <a:pos x="22" y="3"/>
                  </a:cxn>
                  <a:cxn ang="0">
                    <a:pos x="17" y="0"/>
                  </a:cxn>
                  <a:cxn ang="0">
                    <a:pos x="11" y="0"/>
                  </a:cxn>
                </a:cxnLst>
                <a:rect l="0" t="0" r="r" b="b"/>
                <a:pathLst>
                  <a:path w="28" h="27">
                    <a:moveTo>
                      <a:pt x="11" y="0"/>
                    </a:moveTo>
                    <a:lnTo>
                      <a:pt x="5" y="3"/>
                    </a:lnTo>
                    <a:lnTo>
                      <a:pt x="1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2" y="20"/>
                    </a:lnTo>
                    <a:lnTo>
                      <a:pt x="6" y="23"/>
                    </a:lnTo>
                    <a:lnTo>
                      <a:pt x="12" y="27"/>
                    </a:lnTo>
                    <a:lnTo>
                      <a:pt x="18" y="27"/>
                    </a:lnTo>
                    <a:lnTo>
                      <a:pt x="23" y="24"/>
                    </a:lnTo>
                    <a:lnTo>
                      <a:pt x="27" y="21"/>
                    </a:lnTo>
                    <a:lnTo>
                      <a:pt x="28" y="17"/>
                    </a:lnTo>
                    <a:lnTo>
                      <a:pt x="28" y="12"/>
                    </a:lnTo>
                    <a:lnTo>
                      <a:pt x="26" y="7"/>
                    </a:lnTo>
                    <a:lnTo>
                      <a:pt x="22" y="3"/>
                    </a:lnTo>
                    <a:lnTo>
                      <a:pt x="17" y="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62" name="Freeform 162"/>
              <p:cNvSpPr>
                <a:spLocks/>
              </p:cNvSpPr>
              <p:nvPr/>
            </p:nvSpPr>
            <p:spPr bwMode="auto">
              <a:xfrm>
                <a:off x="7006" y="1422"/>
                <a:ext cx="7" cy="6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5" y="2"/>
                  </a:cxn>
                  <a:cxn ang="0">
                    <a:pos x="2" y="5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3" y="19"/>
                  </a:cxn>
                  <a:cxn ang="0">
                    <a:pos x="7" y="23"/>
                  </a:cxn>
                  <a:cxn ang="0">
                    <a:pos x="12" y="25"/>
                  </a:cxn>
                  <a:cxn ang="0">
                    <a:pos x="19" y="25"/>
                  </a:cxn>
                  <a:cxn ang="0">
                    <a:pos x="24" y="23"/>
                  </a:cxn>
                  <a:cxn ang="0">
                    <a:pos x="27" y="20"/>
                  </a:cxn>
                  <a:cxn ang="0">
                    <a:pos x="29" y="16"/>
                  </a:cxn>
                  <a:cxn ang="0">
                    <a:pos x="29" y="11"/>
                  </a:cxn>
                  <a:cxn ang="0">
                    <a:pos x="26" y="5"/>
                  </a:cxn>
                  <a:cxn ang="0">
                    <a:pos x="22" y="2"/>
                  </a:cxn>
                  <a:cxn ang="0">
                    <a:pos x="17" y="0"/>
                  </a:cxn>
                  <a:cxn ang="0">
                    <a:pos x="10" y="0"/>
                  </a:cxn>
                </a:cxnLst>
                <a:rect l="0" t="0" r="r" b="b"/>
                <a:pathLst>
                  <a:path w="29" h="25">
                    <a:moveTo>
                      <a:pt x="10" y="0"/>
                    </a:moveTo>
                    <a:lnTo>
                      <a:pt x="5" y="2"/>
                    </a:lnTo>
                    <a:lnTo>
                      <a:pt x="2" y="5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3" y="19"/>
                    </a:lnTo>
                    <a:lnTo>
                      <a:pt x="7" y="23"/>
                    </a:lnTo>
                    <a:lnTo>
                      <a:pt x="12" y="25"/>
                    </a:lnTo>
                    <a:lnTo>
                      <a:pt x="19" y="25"/>
                    </a:lnTo>
                    <a:lnTo>
                      <a:pt x="24" y="23"/>
                    </a:lnTo>
                    <a:lnTo>
                      <a:pt x="27" y="20"/>
                    </a:lnTo>
                    <a:lnTo>
                      <a:pt x="29" y="16"/>
                    </a:lnTo>
                    <a:lnTo>
                      <a:pt x="29" y="11"/>
                    </a:lnTo>
                    <a:lnTo>
                      <a:pt x="26" y="5"/>
                    </a:lnTo>
                    <a:lnTo>
                      <a:pt x="22" y="2"/>
                    </a:lnTo>
                    <a:lnTo>
                      <a:pt x="17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63" name="Freeform 163"/>
              <p:cNvSpPr>
                <a:spLocks/>
              </p:cNvSpPr>
              <p:nvPr/>
            </p:nvSpPr>
            <p:spPr bwMode="auto">
              <a:xfrm>
                <a:off x="7042" y="1420"/>
                <a:ext cx="18" cy="5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0" y="3"/>
                  </a:cxn>
                  <a:cxn ang="0">
                    <a:pos x="23" y="2"/>
                  </a:cxn>
                  <a:cxn ang="0">
                    <a:pos x="17" y="1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3" y="0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0" y="3"/>
                  </a:cxn>
                  <a:cxn ang="0">
                    <a:pos x="2" y="4"/>
                  </a:cxn>
                  <a:cxn ang="0">
                    <a:pos x="5" y="6"/>
                  </a:cxn>
                  <a:cxn ang="0">
                    <a:pos x="11" y="7"/>
                  </a:cxn>
                  <a:cxn ang="0">
                    <a:pos x="16" y="9"/>
                  </a:cxn>
                  <a:cxn ang="0">
                    <a:pos x="22" y="11"/>
                  </a:cxn>
                  <a:cxn ang="0">
                    <a:pos x="28" y="12"/>
                  </a:cxn>
                  <a:cxn ang="0">
                    <a:pos x="36" y="15"/>
                  </a:cxn>
                  <a:cxn ang="0">
                    <a:pos x="43" y="16"/>
                  </a:cxn>
                  <a:cxn ang="0">
                    <a:pos x="50" y="17"/>
                  </a:cxn>
                  <a:cxn ang="0">
                    <a:pos x="57" y="17"/>
                  </a:cxn>
                  <a:cxn ang="0">
                    <a:pos x="62" y="18"/>
                  </a:cxn>
                  <a:cxn ang="0">
                    <a:pos x="67" y="18"/>
                  </a:cxn>
                  <a:cxn ang="0">
                    <a:pos x="70" y="18"/>
                  </a:cxn>
                  <a:cxn ang="0">
                    <a:pos x="72" y="18"/>
                  </a:cxn>
                  <a:cxn ang="0">
                    <a:pos x="73" y="17"/>
                  </a:cxn>
                  <a:cxn ang="0">
                    <a:pos x="73" y="16"/>
                  </a:cxn>
                  <a:cxn ang="0">
                    <a:pos x="71" y="13"/>
                  </a:cxn>
                  <a:cxn ang="0">
                    <a:pos x="68" y="12"/>
                  </a:cxn>
                  <a:cxn ang="0">
                    <a:pos x="64" y="10"/>
                  </a:cxn>
                  <a:cxn ang="0">
                    <a:pos x="58" y="9"/>
                  </a:cxn>
                  <a:cxn ang="0">
                    <a:pos x="51" y="7"/>
                  </a:cxn>
                  <a:cxn ang="0">
                    <a:pos x="45" y="6"/>
                  </a:cxn>
                  <a:cxn ang="0">
                    <a:pos x="38" y="4"/>
                  </a:cxn>
                </a:cxnLst>
                <a:rect l="0" t="0" r="r" b="b"/>
                <a:pathLst>
                  <a:path w="73" h="18">
                    <a:moveTo>
                      <a:pt x="38" y="4"/>
                    </a:moveTo>
                    <a:lnTo>
                      <a:pt x="30" y="3"/>
                    </a:lnTo>
                    <a:lnTo>
                      <a:pt x="23" y="2"/>
                    </a:lnTo>
                    <a:lnTo>
                      <a:pt x="17" y="1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2" y="4"/>
                    </a:lnTo>
                    <a:lnTo>
                      <a:pt x="5" y="6"/>
                    </a:lnTo>
                    <a:lnTo>
                      <a:pt x="11" y="7"/>
                    </a:lnTo>
                    <a:lnTo>
                      <a:pt x="16" y="9"/>
                    </a:lnTo>
                    <a:lnTo>
                      <a:pt x="22" y="11"/>
                    </a:lnTo>
                    <a:lnTo>
                      <a:pt x="28" y="12"/>
                    </a:lnTo>
                    <a:lnTo>
                      <a:pt x="36" y="15"/>
                    </a:lnTo>
                    <a:lnTo>
                      <a:pt x="43" y="16"/>
                    </a:lnTo>
                    <a:lnTo>
                      <a:pt x="50" y="17"/>
                    </a:lnTo>
                    <a:lnTo>
                      <a:pt x="57" y="17"/>
                    </a:lnTo>
                    <a:lnTo>
                      <a:pt x="62" y="18"/>
                    </a:lnTo>
                    <a:lnTo>
                      <a:pt x="67" y="18"/>
                    </a:lnTo>
                    <a:lnTo>
                      <a:pt x="70" y="18"/>
                    </a:lnTo>
                    <a:lnTo>
                      <a:pt x="72" y="18"/>
                    </a:lnTo>
                    <a:lnTo>
                      <a:pt x="73" y="17"/>
                    </a:lnTo>
                    <a:lnTo>
                      <a:pt x="73" y="16"/>
                    </a:lnTo>
                    <a:lnTo>
                      <a:pt x="71" y="13"/>
                    </a:lnTo>
                    <a:lnTo>
                      <a:pt x="68" y="12"/>
                    </a:lnTo>
                    <a:lnTo>
                      <a:pt x="64" y="10"/>
                    </a:lnTo>
                    <a:lnTo>
                      <a:pt x="58" y="9"/>
                    </a:lnTo>
                    <a:lnTo>
                      <a:pt x="51" y="7"/>
                    </a:lnTo>
                    <a:lnTo>
                      <a:pt x="45" y="6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B76B05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64" name="Freeform 164"/>
              <p:cNvSpPr>
                <a:spLocks/>
              </p:cNvSpPr>
              <p:nvPr/>
            </p:nvSpPr>
            <p:spPr bwMode="auto">
              <a:xfrm>
                <a:off x="7019" y="1417"/>
                <a:ext cx="13" cy="2"/>
              </a:xfrm>
              <a:custGeom>
                <a:avLst/>
                <a:gdLst/>
                <a:ahLst/>
                <a:cxnLst>
                  <a:cxn ang="0">
                    <a:pos x="26" y="2"/>
                  </a:cxn>
                  <a:cxn ang="0">
                    <a:pos x="16" y="0"/>
                  </a:cxn>
                  <a:cxn ang="0">
                    <a:pos x="8" y="0"/>
                  </a:cxn>
                  <a:cxn ang="0">
                    <a:pos x="2" y="0"/>
                  </a:cxn>
                  <a:cxn ang="0">
                    <a:pos x="0" y="1"/>
                  </a:cxn>
                  <a:cxn ang="0">
                    <a:pos x="1" y="3"/>
                  </a:cxn>
                  <a:cxn ang="0">
                    <a:pos x="6" y="5"/>
                  </a:cxn>
                  <a:cxn ang="0">
                    <a:pos x="15" y="8"/>
                  </a:cxn>
                  <a:cxn ang="0">
                    <a:pos x="24" y="10"/>
                  </a:cxn>
                  <a:cxn ang="0">
                    <a:pos x="35" y="12"/>
                  </a:cxn>
                  <a:cxn ang="0">
                    <a:pos x="43" y="12"/>
                  </a:cxn>
                  <a:cxn ang="0">
                    <a:pos x="48" y="12"/>
                  </a:cxn>
                  <a:cxn ang="0">
                    <a:pos x="51" y="11"/>
                  </a:cxn>
                  <a:cxn ang="0">
                    <a:pos x="49" y="9"/>
                  </a:cxn>
                  <a:cxn ang="0">
                    <a:pos x="44" y="6"/>
                  </a:cxn>
                  <a:cxn ang="0">
                    <a:pos x="36" y="4"/>
                  </a:cxn>
                  <a:cxn ang="0">
                    <a:pos x="26" y="2"/>
                  </a:cxn>
                </a:cxnLst>
                <a:rect l="0" t="0" r="r" b="b"/>
                <a:pathLst>
                  <a:path w="51" h="12">
                    <a:moveTo>
                      <a:pt x="26" y="2"/>
                    </a:moveTo>
                    <a:lnTo>
                      <a:pt x="16" y="0"/>
                    </a:lnTo>
                    <a:lnTo>
                      <a:pt x="8" y="0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6" y="5"/>
                    </a:lnTo>
                    <a:lnTo>
                      <a:pt x="15" y="8"/>
                    </a:lnTo>
                    <a:lnTo>
                      <a:pt x="24" y="10"/>
                    </a:lnTo>
                    <a:lnTo>
                      <a:pt x="35" y="12"/>
                    </a:lnTo>
                    <a:lnTo>
                      <a:pt x="43" y="12"/>
                    </a:lnTo>
                    <a:lnTo>
                      <a:pt x="48" y="12"/>
                    </a:lnTo>
                    <a:lnTo>
                      <a:pt x="51" y="11"/>
                    </a:lnTo>
                    <a:lnTo>
                      <a:pt x="49" y="9"/>
                    </a:lnTo>
                    <a:lnTo>
                      <a:pt x="44" y="6"/>
                    </a:lnTo>
                    <a:lnTo>
                      <a:pt x="36" y="4"/>
                    </a:lnTo>
                    <a:lnTo>
                      <a:pt x="26" y="2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B76B05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65" name="Freeform 165"/>
              <p:cNvSpPr>
                <a:spLocks/>
              </p:cNvSpPr>
              <p:nvPr/>
            </p:nvSpPr>
            <p:spPr bwMode="auto">
              <a:xfrm>
                <a:off x="7077" y="1426"/>
                <a:ext cx="13" cy="4"/>
              </a:xfrm>
              <a:custGeom>
                <a:avLst/>
                <a:gdLst/>
                <a:ahLst/>
                <a:cxnLst>
                  <a:cxn ang="0">
                    <a:pos x="26" y="3"/>
                  </a:cxn>
                  <a:cxn ang="0">
                    <a:pos x="17" y="1"/>
                  </a:cxn>
                  <a:cxn ang="0">
                    <a:pos x="9" y="0"/>
                  </a:cxn>
                  <a:cxn ang="0">
                    <a:pos x="3" y="0"/>
                  </a:cxn>
                  <a:cxn ang="0">
                    <a:pos x="0" y="1"/>
                  </a:cxn>
                  <a:cxn ang="0">
                    <a:pos x="2" y="3"/>
                  </a:cxn>
                  <a:cxn ang="0">
                    <a:pos x="9" y="5"/>
                  </a:cxn>
                  <a:cxn ang="0">
                    <a:pos x="16" y="7"/>
                  </a:cxn>
                  <a:cxn ang="0">
                    <a:pos x="25" y="9"/>
                  </a:cxn>
                  <a:cxn ang="0">
                    <a:pos x="36" y="11"/>
                  </a:cxn>
                  <a:cxn ang="0">
                    <a:pos x="44" y="13"/>
                  </a:cxn>
                  <a:cxn ang="0">
                    <a:pos x="49" y="13"/>
                  </a:cxn>
                  <a:cxn ang="0">
                    <a:pos x="52" y="11"/>
                  </a:cxn>
                  <a:cxn ang="0">
                    <a:pos x="50" y="9"/>
                  </a:cxn>
                  <a:cxn ang="0">
                    <a:pos x="45" y="7"/>
                  </a:cxn>
                  <a:cxn ang="0">
                    <a:pos x="37" y="5"/>
                  </a:cxn>
                  <a:cxn ang="0">
                    <a:pos x="26" y="3"/>
                  </a:cxn>
                </a:cxnLst>
                <a:rect l="0" t="0" r="r" b="b"/>
                <a:pathLst>
                  <a:path w="52" h="13">
                    <a:moveTo>
                      <a:pt x="26" y="3"/>
                    </a:moveTo>
                    <a:lnTo>
                      <a:pt x="17" y="1"/>
                    </a:lnTo>
                    <a:lnTo>
                      <a:pt x="9" y="0"/>
                    </a:lnTo>
                    <a:lnTo>
                      <a:pt x="3" y="0"/>
                    </a:lnTo>
                    <a:lnTo>
                      <a:pt x="0" y="1"/>
                    </a:lnTo>
                    <a:lnTo>
                      <a:pt x="2" y="3"/>
                    </a:lnTo>
                    <a:lnTo>
                      <a:pt x="9" y="5"/>
                    </a:lnTo>
                    <a:lnTo>
                      <a:pt x="16" y="7"/>
                    </a:lnTo>
                    <a:lnTo>
                      <a:pt x="25" y="9"/>
                    </a:lnTo>
                    <a:lnTo>
                      <a:pt x="36" y="11"/>
                    </a:lnTo>
                    <a:lnTo>
                      <a:pt x="44" y="13"/>
                    </a:lnTo>
                    <a:lnTo>
                      <a:pt x="49" y="13"/>
                    </a:lnTo>
                    <a:lnTo>
                      <a:pt x="52" y="11"/>
                    </a:lnTo>
                    <a:lnTo>
                      <a:pt x="50" y="9"/>
                    </a:lnTo>
                    <a:lnTo>
                      <a:pt x="45" y="7"/>
                    </a:lnTo>
                    <a:lnTo>
                      <a:pt x="37" y="5"/>
                    </a:lnTo>
                    <a:lnTo>
                      <a:pt x="26" y="3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B76B05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66" name="Freeform 166"/>
              <p:cNvSpPr>
                <a:spLocks/>
              </p:cNvSpPr>
              <p:nvPr/>
            </p:nvSpPr>
            <p:spPr bwMode="auto">
              <a:xfrm>
                <a:off x="7079" y="1436"/>
                <a:ext cx="4" cy="3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3" y="1"/>
                  </a:cxn>
                  <a:cxn ang="0">
                    <a:pos x="1" y="3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2" y="8"/>
                  </a:cxn>
                  <a:cxn ang="0">
                    <a:pos x="3" y="10"/>
                  </a:cxn>
                  <a:cxn ang="0">
                    <a:pos x="5" y="11"/>
                  </a:cxn>
                  <a:cxn ang="0">
                    <a:pos x="8" y="11"/>
                  </a:cxn>
                  <a:cxn ang="0">
                    <a:pos x="10" y="10"/>
                  </a:cxn>
                  <a:cxn ang="0">
                    <a:pos x="12" y="9"/>
                  </a:cxn>
                  <a:cxn ang="0">
                    <a:pos x="12" y="7"/>
                  </a:cxn>
                  <a:cxn ang="0">
                    <a:pos x="12" y="5"/>
                  </a:cxn>
                  <a:cxn ang="0">
                    <a:pos x="11" y="3"/>
                  </a:cxn>
                  <a:cxn ang="0">
                    <a:pos x="9" y="1"/>
                  </a:cxn>
                  <a:cxn ang="0">
                    <a:pos x="7" y="0"/>
                  </a:cxn>
                  <a:cxn ang="0">
                    <a:pos x="5" y="0"/>
                  </a:cxn>
                </a:cxnLst>
                <a:rect l="0" t="0" r="r" b="b"/>
                <a:pathLst>
                  <a:path w="12" h="11">
                    <a:moveTo>
                      <a:pt x="5" y="0"/>
                    </a:moveTo>
                    <a:lnTo>
                      <a:pt x="3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3" y="10"/>
                    </a:lnTo>
                    <a:lnTo>
                      <a:pt x="5" y="11"/>
                    </a:lnTo>
                    <a:lnTo>
                      <a:pt x="8" y="11"/>
                    </a:lnTo>
                    <a:lnTo>
                      <a:pt x="10" y="10"/>
                    </a:lnTo>
                    <a:lnTo>
                      <a:pt x="12" y="9"/>
                    </a:lnTo>
                    <a:lnTo>
                      <a:pt x="12" y="7"/>
                    </a:lnTo>
                    <a:lnTo>
                      <a:pt x="12" y="5"/>
                    </a:lnTo>
                    <a:lnTo>
                      <a:pt x="11" y="3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B76B05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67" name="Freeform 167"/>
              <p:cNvSpPr>
                <a:spLocks/>
              </p:cNvSpPr>
              <p:nvPr/>
            </p:nvSpPr>
            <p:spPr bwMode="auto">
              <a:xfrm>
                <a:off x="7063" y="1431"/>
                <a:ext cx="6" cy="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1"/>
                  </a:cxn>
                  <a:cxn ang="0">
                    <a:pos x="1" y="4"/>
                  </a:cxn>
                  <a:cxn ang="0">
                    <a:pos x="0" y="7"/>
                  </a:cxn>
                  <a:cxn ang="0">
                    <a:pos x="0" y="11"/>
                  </a:cxn>
                  <a:cxn ang="0">
                    <a:pos x="2" y="14"/>
                  </a:cxn>
                  <a:cxn ang="0">
                    <a:pos x="5" y="18"/>
                  </a:cxn>
                  <a:cxn ang="0">
                    <a:pos x="9" y="19"/>
                  </a:cxn>
                  <a:cxn ang="0">
                    <a:pos x="13" y="19"/>
                  </a:cxn>
                  <a:cxn ang="0">
                    <a:pos x="18" y="18"/>
                  </a:cxn>
                  <a:cxn ang="0">
                    <a:pos x="21" y="16"/>
                  </a:cxn>
                  <a:cxn ang="0">
                    <a:pos x="22" y="12"/>
                  </a:cxn>
                  <a:cxn ang="0">
                    <a:pos x="22" y="8"/>
                  </a:cxn>
                  <a:cxn ang="0">
                    <a:pos x="20" y="5"/>
                  </a:cxn>
                  <a:cxn ang="0">
                    <a:pos x="17" y="2"/>
                  </a:cxn>
                  <a:cxn ang="0">
                    <a:pos x="12" y="1"/>
                  </a:cxn>
                  <a:cxn ang="0">
                    <a:pos x="8" y="0"/>
                  </a:cxn>
                </a:cxnLst>
                <a:rect l="0" t="0" r="r" b="b"/>
                <a:pathLst>
                  <a:path w="22" h="19">
                    <a:moveTo>
                      <a:pt x="8" y="0"/>
                    </a:moveTo>
                    <a:lnTo>
                      <a:pt x="4" y="1"/>
                    </a:lnTo>
                    <a:lnTo>
                      <a:pt x="1" y="4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2" y="14"/>
                    </a:lnTo>
                    <a:lnTo>
                      <a:pt x="5" y="18"/>
                    </a:lnTo>
                    <a:lnTo>
                      <a:pt x="9" y="19"/>
                    </a:lnTo>
                    <a:lnTo>
                      <a:pt x="13" y="19"/>
                    </a:lnTo>
                    <a:lnTo>
                      <a:pt x="18" y="18"/>
                    </a:lnTo>
                    <a:lnTo>
                      <a:pt x="21" y="16"/>
                    </a:lnTo>
                    <a:lnTo>
                      <a:pt x="22" y="12"/>
                    </a:lnTo>
                    <a:lnTo>
                      <a:pt x="22" y="8"/>
                    </a:lnTo>
                    <a:lnTo>
                      <a:pt x="20" y="5"/>
                    </a:lnTo>
                    <a:lnTo>
                      <a:pt x="17" y="2"/>
                    </a:lnTo>
                    <a:lnTo>
                      <a:pt x="12" y="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B76B05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68" name="Freeform 168"/>
              <p:cNvSpPr>
                <a:spLocks/>
              </p:cNvSpPr>
              <p:nvPr/>
            </p:nvSpPr>
            <p:spPr bwMode="auto">
              <a:xfrm>
                <a:off x="7059" y="1454"/>
                <a:ext cx="5" cy="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1"/>
                  </a:cxn>
                  <a:cxn ang="0">
                    <a:pos x="1" y="3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5" y="17"/>
                  </a:cxn>
                  <a:cxn ang="0">
                    <a:pos x="9" y="18"/>
                  </a:cxn>
                  <a:cxn ang="0">
                    <a:pos x="14" y="19"/>
                  </a:cxn>
                  <a:cxn ang="0">
                    <a:pos x="18" y="18"/>
                  </a:cxn>
                  <a:cxn ang="0">
                    <a:pos x="21" y="15"/>
                  </a:cxn>
                  <a:cxn ang="0">
                    <a:pos x="22" y="11"/>
                  </a:cxn>
                  <a:cxn ang="0">
                    <a:pos x="22" y="7"/>
                  </a:cxn>
                  <a:cxn ang="0">
                    <a:pos x="20" y="4"/>
                  </a:cxn>
                  <a:cxn ang="0">
                    <a:pos x="17" y="1"/>
                  </a:cxn>
                  <a:cxn ang="0">
                    <a:pos x="13" y="0"/>
                  </a:cxn>
                  <a:cxn ang="0">
                    <a:pos x="8" y="0"/>
                  </a:cxn>
                </a:cxnLst>
                <a:rect l="0" t="0" r="r" b="b"/>
                <a:pathLst>
                  <a:path w="22" h="19">
                    <a:moveTo>
                      <a:pt x="8" y="0"/>
                    </a:moveTo>
                    <a:lnTo>
                      <a:pt x="4" y="1"/>
                    </a:lnTo>
                    <a:lnTo>
                      <a:pt x="1" y="3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5" y="17"/>
                    </a:lnTo>
                    <a:lnTo>
                      <a:pt x="9" y="18"/>
                    </a:lnTo>
                    <a:lnTo>
                      <a:pt x="14" y="19"/>
                    </a:lnTo>
                    <a:lnTo>
                      <a:pt x="18" y="18"/>
                    </a:lnTo>
                    <a:lnTo>
                      <a:pt x="21" y="15"/>
                    </a:lnTo>
                    <a:lnTo>
                      <a:pt x="22" y="11"/>
                    </a:lnTo>
                    <a:lnTo>
                      <a:pt x="22" y="7"/>
                    </a:lnTo>
                    <a:lnTo>
                      <a:pt x="20" y="4"/>
                    </a:lnTo>
                    <a:lnTo>
                      <a:pt x="17" y="1"/>
                    </a:lnTo>
                    <a:lnTo>
                      <a:pt x="13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B76B05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69" name="Freeform 169"/>
              <p:cNvSpPr>
                <a:spLocks/>
              </p:cNvSpPr>
              <p:nvPr/>
            </p:nvSpPr>
            <p:spPr bwMode="auto">
              <a:xfrm>
                <a:off x="7008" y="1446"/>
                <a:ext cx="6" cy="4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4" y="1"/>
                  </a:cxn>
                  <a:cxn ang="0">
                    <a:pos x="1" y="5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2" y="15"/>
                  </a:cxn>
                  <a:cxn ang="0">
                    <a:pos x="6" y="18"/>
                  </a:cxn>
                  <a:cxn ang="0">
                    <a:pos x="10" y="19"/>
                  </a:cxn>
                  <a:cxn ang="0">
                    <a:pos x="14" y="19"/>
                  </a:cxn>
                  <a:cxn ang="0">
                    <a:pos x="18" y="18"/>
                  </a:cxn>
                  <a:cxn ang="0">
                    <a:pos x="21" y="16"/>
                  </a:cxn>
                  <a:cxn ang="0">
                    <a:pos x="22" y="13"/>
                  </a:cxn>
                  <a:cxn ang="0">
                    <a:pos x="22" y="9"/>
                  </a:cxn>
                  <a:cxn ang="0">
                    <a:pos x="20" y="5"/>
                  </a:cxn>
                  <a:cxn ang="0">
                    <a:pos x="17" y="3"/>
                  </a:cxn>
                  <a:cxn ang="0">
                    <a:pos x="13" y="0"/>
                  </a:cxn>
                  <a:cxn ang="0">
                    <a:pos x="9" y="0"/>
                  </a:cxn>
                </a:cxnLst>
                <a:rect l="0" t="0" r="r" b="b"/>
                <a:pathLst>
                  <a:path w="22" h="19">
                    <a:moveTo>
                      <a:pt x="9" y="0"/>
                    </a:moveTo>
                    <a:lnTo>
                      <a:pt x="4" y="1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2" y="15"/>
                    </a:lnTo>
                    <a:lnTo>
                      <a:pt x="6" y="18"/>
                    </a:lnTo>
                    <a:lnTo>
                      <a:pt x="10" y="19"/>
                    </a:lnTo>
                    <a:lnTo>
                      <a:pt x="14" y="19"/>
                    </a:lnTo>
                    <a:lnTo>
                      <a:pt x="18" y="18"/>
                    </a:lnTo>
                    <a:lnTo>
                      <a:pt x="21" y="16"/>
                    </a:lnTo>
                    <a:lnTo>
                      <a:pt x="22" y="13"/>
                    </a:lnTo>
                    <a:lnTo>
                      <a:pt x="22" y="9"/>
                    </a:lnTo>
                    <a:lnTo>
                      <a:pt x="20" y="5"/>
                    </a:lnTo>
                    <a:lnTo>
                      <a:pt x="17" y="3"/>
                    </a:lnTo>
                    <a:lnTo>
                      <a:pt x="13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B76B05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70" name="Freeform 170"/>
              <p:cNvSpPr>
                <a:spLocks/>
              </p:cNvSpPr>
              <p:nvPr/>
            </p:nvSpPr>
            <p:spPr bwMode="auto">
              <a:xfrm>
                <a:off x="7007" y="1422"/>
                <a:ext cx="5" cy="4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4" y="1"/>
                  </a:cxn>
                  <a:cxn ang="0">
                    <a:pos x="1" y="4"/>
                  </a:cxn>
                  <a:cxn ang="0">
                    <a:pos x="0" y="7"/>
                  </a:cxn>
                  <a:cxn ang="0">
                    <a:pos x="0" y="12"/>
                  </a:cxn>
                  <a:cxn ang="0">
                    <a:pos x="2" y="15"/>
                  </a:cxn>
                  <a:cxn ang="0">
                    <a:pos x="5" y="18"/>
                  </a:cxn>
                  <a:cxn ang="0">
                    <a:pos x="9" y="19"/>
                  </a:cxn>
                  <a:cxn ang="0">
                    <a:pos x="14" y="19"/>
                  </a:cxn>
                  <a:cxn ang="0">
                    <a:pos x="17" y="18"/>
                  </a:cxn>
                  <a:cxn ang="0">
                    <a:pos x="20" y="16"/>
                  </a:cxn>
                  <a:cxn ang="0">
                    <a:pos x="21" y="13"/>
                  </a:cxn>
                  <a:cxn ang="0">
                    <a:pos x="21" y="9"/>
                  </a:cxn>
                  <a:cxn ang="0">
                    <a:pos x="19" y="5"/>
                  </a:cxn>
                  <a:cxn ang="0">
                    <a:pos x="16" y="2"/>
                  </a:cxn>
                  <a:cxn ang="0">
                    <a:pos x="12" y="1"/>
                  </a:cxn>
                  <a:cxn ang="0">
                    <a:pos x="7" y="0"/>
                  </a:cxn>
                </a:cxnLst>
                <a:rect l="0" t="0" r="r" b="b"/>
                <a:pathLst>
                  <a:path w="21" h="19">
                    <a:moveTo>
                      <a:pt x="7" y="0"/>
                    </a:moveTo>
                    <a:lnTo>
                      <a:pt x="4" y="1"/>
                    </a:lnTo>
                    <a:lnTo>
                      <a:pt x="1" y="4"/>
                    </a:lnTo>
                    <a:lnTo>
                      <a:pt x="0" y="7"/>
                    </a:lnTo>
                    <a:lnTo>
                      <a:pt x="0" y="12"/>
                    </a:lnTo>
                    <a:lnTo>
                      <a:pt x="2" y="15"/>
                    </a:lnTo>
                    <a:lnTo>
                      <a:pt x="5" y="18"/>
                    </a:lnTo>
                    <a:lnTo>
                      <a:pt x="9" y="19"/>
                    </a:lnTo>
                    <a:lnTo>
                      <a:pt x="14" y="19"/>
                    </a:lnTo>
                    <a:lnTo>
                      <a:pt x="17" y="18"/>
                    </a:lnTo>
                    <a:lnTo>
                      <a:pt x="20" y="16"/>
                    </a:lnTo>
                    <a:lnTo>
                      <a:pt x="21" y="13"/>
                    </a:lnTo>
                    <a:lnTo>
                      <a:pt x="21" y="9"/>
                    </a:lnTo>
                    <a:lnTo>
                      <a:pt x="19" y="5"/>
                    </a:lnTo>
                    <a:lnTo>
                      <a:pt x="16" y="2"/>
                    </a:lnTo>
                    <a:lnTo>
                      <a:pt x="12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B76B05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71" name="Freeform 171"/>
              <p:cNvSpPr>
                <a:spLocks/>
              </p:cNvSpPr>
              <p:nvPr/>
            </p:nvSpPr>
            <p:spPr bwMode="auto">
              <a:xfrm>
                <a:off x="7044" y="1420"/>
                <a:ext cx="15" cy="4"/>
              </a:xfrm>
              <a:custGeom>
                <a:avLst/>
                <a:gdLst/>
                <a:ahLst/>
                <a:cxnLst>
                  <a:cxn ang="0">
                    <a:pos x="31" y="3"/>
                  </a:cxn>
                  <a:cxn ang="0">
                    <a:pos x="25" y="2"/>
                  </a:cxn>
                  <a:cxn ang="0">
                    <a:pos x="19" y="1"/>
                  </a:cxn>
                  <a:cxn ang="0">
                    <a:pos x="14" y="1"/>
                  </a:cxn>
                  <a:cxn ang="0">
                    <a:pos x="9" y="0"/>
                  </a:cxn>
                  <a:cxn ang="0">
                    <a:pos x="6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1"/>
                  </a:cxn>
                  <a:cxn ang="0">
                    <a:pos x="2" y="3"/>
                  </a:cxn>
                  <a:cxn ang="0">
                    <a:pos x="8" y="6"/>
                  </a:cxn>
                  <a:cxn ang="0">
                    <a:pos x="17" y="9"/>
                  </a:cxn>
                  <a:cxn ang="0">
                    <a:pos x="29" y="11"/>
                  </a:cxn>
                  <a:cxn ang="0">
                    <a:pos x="35" y="12"/>
                  </a:cxn>
                  <a:cxn ang="0">
                    <a:pos x="40" y="14"/>
                  </a:cxn>
                  <a:cxn ang="0">
                    <a:pos x="46" y="14"/>
                  </a:cxn>
                  <a:cxn ang="0">
                    <a:pos x="51" y="15"/>
                  </a:cxn>
                  <a:cxn ang="0">
                    <a:pos x="54" y="15"/>
                  </a:cxn>
                  <a:cxn ang="0">
                    <a:pos x="57" y="15"/>
                  </a:cxn>
                  <a:cxn ang="0">
                    <a:pos x="59" y="15"/>
                  </a:cxn>
                  <a:cxn ang="0">
                    <a:pos x="60" y="14"/>
                  </a:cxn>
                  <a:cxn ang="0">
                    <a:pos x="58" y="11"/>
                  </a:cxn>
                  <a:cxn ang="0">
                    <a:pos x="52" y="8"/>
                  </a:cxn>
                  <a:cxn ang="0">
                    <a:pos x="42" y="6"/>
                  </a:cxn>
                  <a:cxn ang="0">
                    <a:pos x="31" y="3"/>
                  </a:cxn>
                </a:cxnLst>
                <a:rect l="0" t="0" r="r" b="b"/>
                <a:pathLst>
                  <a:path w="60" h="15">
                    <a:moveTo>
                      <a:pt x="31" y="3"/>
                    </a:moveTo>
                    <a:lnTo>
                      <a:pt x="25" y="2"/>
                    </a:lnTo>
                    <a:lnTo>
                      <a:pt x="19" y="1"/>
                    </a:lnTo>
                    <a:lnTo>
                      <a:pt x="14" y="1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2" y="3"/>
                    </a:lnTo>
                    <a:lnTo>
                      <a:pt x="8" y="6"/>
                    </a:lnTo>
                    <a:lnTo>
                      <a:pt x="17" y="9"/>
                    </a:lnTo>
                    <a:lnTo>
                      <a:pt x="29" y="11"/>
                    </a:lnTo>
                    <a:lnTo>
                      <a:pt x="35" y="12"/>
                    </a:lnTo>
                    <a:lnTo>
                      <a:pt x="40" y="14"/>
                    </a:lnTo>
                    <a:lnTo>
                      <a:pt x="46" y="14"/>
                    </a:lnTo>
                    <a:lnTo>
                      <a:pt x="51" y="15"/>
                    </a:lnTo>
                    <a:lnTo>
                      <a:pt x="54" y="15"/>
                    </a:lnTo>
                    <a:lnTo>
                      <a:pt x="57" y="15"/>
                    </a:lnTo>
                    <a:lnTo>
                      <a:pt x="59" y="15"/>
                    </a:lnTo>
                    <a:lnTo>
                      <a:pt x="60" y="14"/>
                    </a:lnTo>
                    <a:lnTo>
                      <a:pt x="58" y="11"/>
                    </a:lnTo>
                    <a:lnTo>
                      <a:pt x="52" y="8"/>
                    </a:lnTo>
                    <a:lnTo>
                      <a:pt x="42" y="6"/>
                    </a:lnTo>
                    <a:lnTo>
                      <a:pt x="31" y="3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D18E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72" name="Freeform 172"/>
              <p:cNvSpPr>
                <a:spLocks/>
              </p:cNvSpPr>
              <p:nvPr/>
            </p:nvSpPr>
            <p:spPr bwMode="auto">
              <a:xfrm>
                <a:off x="7021" y="1417"/>
                <a:ext cx="10" cy="2"/>
              </a:xfrm>
              <a:custGeom>
                <a:avLst/>
                <a:gdLst/>
                <a:ahLst/>
                <a:cxnLst>
                  <a:cxn ang="0">
                    <a:pos x="21" y="2"/>
                  </a:cxn>
                  <a:cxn ang="0">
                    <a:pos x="13" y="1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1"/>
                  </a:cxn>
                  <a:cxn ang="0">
                    <a:pos x="2" y="3"/>
                  </a:cxn>
                  <a:cxn ang="0">
                    <a:pos x="6" y="4"/>
                  </a:cxn>
                  <a:cxn ang="0">
                    <a:pos x="12" y="6"/>
                  </a:cxn>
                  <a:cxn ang="0">
                    <a:pos x="20" y="9"/>
                  </a:cxn>
                  <a:cxn ang="0">
                    <a:pos x="29" y="10"/>
                  </a:cxn>
                  <a:cxn ang="0">
                    <a:pos x="35" y="11"/>
                  </a:cxn>
                  <a:cxn ang="0">
                    <a:pos x="39" y="11"/>
                  </a:cxn>
                  <a:cxn ang="0">
                    <a:pos x="41" y="10"/>
                  </a:cxn>
                  <a:cxn ang="0">
                    <a:pos x="40" y="9"/>
                  </a:cxn>
                  <a:cxn ang="0">
                    <a:pos x="36" y="6"/>
                  </a:cxn>
                  <a:cxn ang="0">
                    <a:pos x="30" y="4"/>
                  </a:cxn>
                  <a:cxn ang="0">
                    <a:pos x="21" y="2"/>
                  </a:cxn>
                </a:cxnLst>
                <a:rect l="0" t="0" r="r" b="b"/>
                <a:pathLst>
                  <a:path w="41" h="11">
                    <a:moveTo>
                      <a:pt x="21" y="2"/>
                    </a:moveTo>
                    <a:lnTo>
                      <a:pt x="13" y="1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1"/>
                    </a:lnTo>
                    <a:lnTo>
                      <a:pt x="2" y="3"/>
                    </a:lnTo>
                    <a:lnTo>
                      <a:pt x="6" y="4"/>
                    </a:lnTo>
                    <a:lnTo>
                      <a:pt x="12" y="6"/>
                    </a:lnTo>
                    <a:lnTo>
                      <a:pt x="20" y="9"/>
                    </a:lnTo>
                    <a:lnTo>
                      <a:pt x="29" y="10"/>
                    </a:lnTo>
                    <a:lnTo>
                      <a:pt x="35" y="11"/>
                    </a:lnTo>
                    <a:lnTo>
                      <a:pt x="39" y="11"/>
                    </a:lnTo>
                    <a:lnTo>
                      <a:pt x="41" y="10"/>
                    </a:lnTo>
                    <a:lnTo>
                      <a:pt x="40" y="9"/>
                    </a:lnTo>
                    <a:lnTo>
                      <a:pt x="36" y="6"/>
                    </a:lnTo>
                    <a:lnTo>
                      <a:pt x="30" y="4"/>
                    </a:lnTo>
                    <a:lnTo>
                      <a:pt x="21" y="2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D18E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73" name="Freeform 173"/>
              <p:cNvSpPr>
                <a:spLocks/>
              </p:cNvSpPr>
              <p:nvPr/>
            </p:nvSpPr>
            <p:spPr bwMode="auto">
              <a:xfrm>
                <a:off x="7079" y="1427"/>
                <a:ext cx="10" cy="2"/>
              </a:xfrm>
              <a:custGeom>
                <a:avLst/>
                <a:gdLst/>
                <a:ahLst/>
                <a:cxnLst>
                  <a:cxn ang="0">
                    <a:pos x="22" y="2"/>
                  </a:cxn>
                  <a:cxn ang="0">
                    <a:pos x="13" y="1"/>
                  </a:cxn>
                  <a:cxn ang="0">
                    <a:pos x="7" y="0"/>
                  </a:cxn>
                  <a:cxn ang="0">
                    <a:pos x="2" y="0"/>
                  </a:cxn>
                  <a:cxn ang="0">
                    <a:pos x="0" y="1"/>
                  </a:cxn>
                  <a:cxn ang="0">
                    <a:pos x="2" y="2"/>
                  </a:cxn>
                  <a:cxn ang="0">
                    <a:pos x="6" y="4"/>
                  </a:cxn>
                  <a:cxn ang="0">
                    <a:pos x="12" y="5"/>
                  </a:cxn>
                  <a:cxn ang="0">
                    <a:pos x="20" y="7"/>
                  </a:cxn>
                  <a:cxn ang="0">
                    <a:pos x="29" y="9"/>
                  </a:cxn>
                  <a:cxn ang="0">
                    <a:pos x="35" y="9"/>
                  </a:cxn>
                  <a:cxn ang="0">
                    <a:pos x="39" y="10"/>
                  </a:cxn>
                  <a:cxn ang="0">
                    <a:pos x="41" y="9"/>
                  </a:cxn>
                  <a:cxn ang="0">
                    <a:pos x="40" y="7"/>
                  </a:cxn>
                  <a:cxn ang="0">
                    <a:pos x="36" y="5"/>
                  </a:cxn>
                  <a:cxn ang="0">
                    <a:pos x="30" y="4"/>
                  </a:cxn>
                  <a:cxn ang="0">
                    <a:pos x="22" y="2"/>
                  </a:cxn>
                </a:cxnLst>
                <a:rect l="0" t="0" r="r" b="b"/>
                <a:pathLst>
                  <a:path w="41" h="10">
                    <a:moveTo>
                      <a:pt x="22" y="2"/>
                    </a:moveTo>
                    <a:lnTo>
                      <a:pt x="13" y="1"/>
                    </a:lnTo>
                    <a:lnTo>
                      <a:pt x="7" y="0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2" y="2"/>
                    </a:lnTo>
                    <a:lnTo>
                      <a:pt x="6" y="4"/>
                    </a:lnTo>
                    <a:lnTo>
                      <a:pt x="12" y="5"/>
                    </a:lnTo>
                    <a:lnTo>
                      <a:pt x="20" y="7"/>
                    </a:lnTo>
                    <a:lnTo>
                      <a:pt x="29" y="9"/>
                    </a:lnTo>
                    <a:lnTo>
                      <a:pt x="35" y="9"/>
                    </a:lnTo>
                    <a:lnTo>
                      <a:pt x="39" y="10"/>
                    </a:lnTo>
                    <a:lnTo>
                      <a:pt x="41" y="9"/>
                    </a:lnTo>
                    <a:lnTo>
                      <a:pt x="40" y="7"/>
                    </a:lnTo>
                    <a:lnTo>
                      <a:pt x="36" y="5"/>
                    </a:lnTo>
                    <a:lnTo>
                      <a:pt x="30" y="4"/>
                    </a:lnTo>
                    <a:lnTo>
                      <a:pt x="22" y="2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D18E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74" name="Freeform 174"/>
              <p:cNvSpPr>
                <a:spLocks/>
              </p:cNvSpPr>
              <p:nvPr/>
            </p:nvSpPr>
            <p:spPr bwMode="auto">
              <a:xfrm>
                <a:off x="7080" y="1436"/>
                <a:ext cx="2" cy="3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2" y="1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" y="7"/>
                  </a:cxn>
                  <a:cxn ang="0">
                    <a:pos x="2" y="8"/>
                  </a:cxn>
                  <a:cxn ang="0">
                    <a:pos x="4" y="9"/>
                  </a:cxn>
                  <a:cxn ang="0">
                    <a:pos x="5" y="9"/>
                  </a:cxn>
                  <a:cxn ang="0">
                    <a:pos x="7" y="8"/>
                  </a:cxn>
                  <a:cxn ang="0">
                    <a:pos x="9" y="7"/>
                  </a:cxn>
                  <a:cxn ang="0">
                    <a:pos x="9" y="6"/>
                  </a:cxn>
                  <a:cxn ang="0">
                    <a:pos x="9" y="4"/>
                  </a:cxn>
                  <a:cxn ang="0">
                    <a:pos x="8" y="3"/>
                  </a:cxn>
                  <a:cxn ang="0">
                    <a:pos x="7" y="1"/>
                  </a:cxn>
                  <a:cxn ang="0">
                    <a:pos x="5" y="0"/>
                  </a:cxn>
                  <a:cxn ang="0">
                    <a:pos x="3" y="0"/>
                  </a:cxn>
                </a:cxnLst>
                <a:rect l="0" t="0" r="r" b="b"/>
                <a:pathLst>
                  <a:path w="9" h="9">
                    <a:moveTo>
                      <a:pt x="3" y="0"/>
                    </a:moveTo>
                    <a:lnTo>
                      <a:pt x="2" y="1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4" y="9"/>
                    </a:lnTo>
                    <a:lnTo>
                      <a:pt x="5" y="9"/>
                    </a:lnTo>
                    <a:lnTo>
                      <a:pt x="7" y="8"/>
                    </a:lnTo>
                    <a:lnTo>
                      <a:pt x="9" y="7"/>
                    </a:lnTo>
                    <a:lnTo>
                      <a:pt x="9" y="6"/>
                    </a:lnTo>
                    <a:lnTo>
                      <a:pt x="9" y="4"/>
                    </a:lnTo>
                    <a:lnTo>
                      <a:pt x="8" y="3"/>
                    </a:lnTo>
                    <a:lnTo>
                      <a:pt x="7" y="1"/>
                    </a:lnTo>
                    <a:lnTo>
                      <a:pt x="5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D18E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75" name="Freeform 175"/>
              <p:cNvSpPr>
                <a:spLocks/>
              </p:cNvSpPr>
              <p:nvPr/>
            </p:nvSpPr>
            <p:spPr bwMode="auto">
              <a:xfrm>
                <a:off x="7064" y="1431"/>
                <a:ext cx="4" cy="4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4" y="1"/>
                  </a:cxn>
                  <a:cxn ang="0">
                    <a:pos x="1" y="3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2" y="12"/>
                  </a:cxn>
                  <a:cxn ang="0">
                    <a:pos x="4" y="14"/>
                  </a:cxn>
                  <a:cxn ang="0">
                    <a:pos x="7" y="16"/>
                  </a:cxn>
                  <a:cxn ang="0">
                    <a:pos x="11" y="16"/>
                  </a:cxn>
                  <a:cxn ang="0">
                    <a:pos x="15" y="14"/>
                  </a:cxn>
                  <a:cxn ang="0">
                    <a:pos x="17" y="12"/>
                  </a:cxn>
                  <a:cxn ang="0">
                    <a:pos x="18" y="10"/>
                  </a:cxn>
                  <a:cxn ang="0">
                    <a:pos x="18" y="7"/>
                  </a:cxn>
                  <a:cxn ang="0">
                    <a:pos x="17" y="4"/>
                  </a:cxn>
                  <a:cxn ang="0">
                    <a:pos x="14" y="2"/>
                  </a:cxn>
                  <a:cxn ang="0">
                    <a:pos x="10" y="0"/>
                  </a:cxn>
                  <a:cxn ang="0">
                    <a:pos x="7" y="0"/>
                  </a:cxn>
                </a:cxnLst>
                <a:rect l="0" t="0" r="r" b="b"/>
                <a:pathLst>
                  <a:path w="18" h="16">
                    <a:moveTo>
                      <a:pt x="7" y="0"/>
                    </a:moveTo>
                    <a:lnTo>
                      <a:pt x="4" y="1"/>
                    </a:lnTo>
                    <a:lnTo>
                      <a:pt x="1" y="3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2" y="12"/>
                    </a:lnTo>
                    <a:lnTo>
                      <a:pt x="4" y="14"/>
                    </a:lnTo>
                    <a:lnTo>
                      <a:pt x="7" y="16"/>
                    </a:lnTo>
                    <a:lnTo>
                      <a:pt x="11" y="16"/>
                    </a:lnTo>
                    <a:lnTo>
                      <a:pt x="15" y="14"/>
                    </a:lnTo>
                    <a:lnTo>
                      <a:pt x="17" y="12"/>
                    </a:lnTo>
                    <a:lnTo>
                      <a:pt x="18" y="10"/>
                    </a:lnTo>
                    <a:lnTo>
                      <a:pt x="18" y="7"/>
                    </a:lnTo>
                    <a:lnTo>
                      <a:pt x="17" y="4"/>
                    </a:lnTo>
                    <a:lnTo>
                      <a:pt x="14" y="2"/>
                    </a:lnTo>
                    <a:lnTo>
                      <a:pt x="10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D18E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76" name="Freeform 176"/>
              <p:cNvSpPr>
                <a:spLocks/>
              </p:cNvSpPr>
              <p:nvPr/>
            </p:nvSpPr>
            <p:spPr bwMode="auto">
              <a:xfrm>
                <a:off x="7059" y="1454"/>
                <a:ext cx="4" cy="4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"/>
                  </a:cxn>
                  <a:cxn ang="0">
                    <a:pos x="1" y="3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1" y="12"/>
                  </a:cxn>
                  <a:cxn ang="0">
                    <a:pos x="4" y="15"/>
                  </a:cxn>
                  <a:cxn ang="0">
                    <a:pos x="7" y="16"/>
                  </a:cxn>
                  <a:cxn ang="0">
                    <a:pos x="12" y="16"/>
                  </a:cxn>
                  <a:cxn ang="0">
                    <a:pos x="15" y="15"/>
                  </a:cxn>
                  <a:cxn ang="0">
                    <a:pos x="17" y="12"/>
                  </a:cxn>
                  <a:cxn ang="0">
                    <a:pos x="18" y="10"/>
                  </a:cxn>
                  <a:cxn ang="0">
                    <a:pos x="18" y="7"/>
                  </a:cxn>
                  <a:cxn ang="0">
                    <a:pos x="17" y="4"/>
                  </a:cxn>
                  <a:cxn ang="0">
                    <a:pos x="14" y="2"/>
                  </a:cxn>
                  <a:cxn ang="0">
                    <a:pos x="11" y="1"/>
                  </a:cxn>
                  <a:cxn ang="0">
                    <a:pos x="6" y="0"/>
                  </a:cxn>
                </a:cxnLst>
                <a:rect l="0" t="0" r="r" b="b"/>
                <a:pathLst>
                  <a:path w="18" h="16">
                    <a:moveTo>
                      <a:pt x="6" y="0"/>
                    </a:moveTo>
                    <a:lnTo>
                      <a:pt x="3" y="1"/>
                    </a:lnTo>
                    <a:lnTo>
                      <a:pt x="1" y="3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1" y="12"/>
                    </a:lnTo>
                    <a:lnTo>
                      <a:pt x="4" y="15"/>
                    </a:lnTo>
                    <a:lnTo>
                      <a:pt x="7" y="16"/>
                    </a:lnTo>
                    <a:lnTo>
                      <a:pt x="12" y="16"/>
                    </a:lnTo>
                    <a:lnTo>
                      <a:pt x="15" y="15"/>
                    </a:lnTo>
                    <a:lnTo>
                      <a:pt x="17" y="12"/>
                    </a:lnTo>
                    <a:lnTo>
                      <a:pt x="18" y="10"/>
                    </a:lnTo>
                    <a:lnTo>
                      <a:pt x="18" y="7"/>
                    </a:lnTo>
                    <a:lnTo>
                      <a:pt x="17" y="4"/>
                    </a:lnTo>
                    <a:lnTo>
                      <a:pt x="14" y="2"/>
                    </a:lnTo>
                    <a:lnTo>
                      <a:pt x="11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D18E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77" name="Freeform 177"/>
              <p:cNvSpPr>
                <a:spLocks/>
              </p:cNvSpPr>
              <p:nvPr/>
            </p:nvSpPr>
            <p:spPr bwMode="auto">
              <a:xfrm>
                <a:off x="7009" y="1446"/>
                <a:ext cx="4" cy="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5" y="1"/>
                  </a:cxn>
                  <a:cxn ang="0">
                    <a:pos x="1" y="4"/>
                  </a:cxn>
                  <a:cxn ang="0">
                    <a:pos x="0" y="7"/>
                  </a:cxn>
                  <a:cxn ang="0">
                    <a:pos x="0" y="10"/>
                  </a:cxn>
                  <a:cxn ang="0">
                    <a:pos x="2" y="13"/>
                  </a:cxn>
                  <a:cxn ang="0">
                    <a:pos x="5" y="14"/>
                  </a:cxn>
                  <a:cxn ang="0">
                    <a:pos x="8" y="16"/>
                  </a:cxn>
                  <a:cxn ang="0">
                    <a:pos x="12" y="16"/>
                  </a:cxn>
                  <a:cxn ang="0">
                    <a:pos x="15" y="15"/>
                  </a:cxn>
                  <a:cxn ang="0">
                    <a:pos x="17" y="13"/>
                  </a:cxn>
                  <a:cxn ang="0">
                    <a:pos x="18" y="10"/>
                  </a:cxn>
                  <a:cxn ang="0">
                    <a:pos x="18" y="7"/>
                  </a:cxn>
                  <a:cxn ang="0">
                    <a:pos x="17" y="4"/>
                  </a:cxn>
                  <a:cxn ang="0">
                    <a:pos x="14" y="1"/>
                  </a:cxn>
                  <a:cxn ang="0">
                    <a:pos x="11" y="0"/>
                  </a:cxn>
                  <a:cxn ang="0">
                    <a:pos x="8" y="0"/>
                  </a:cxn>
                </a:cxnLst>
                <a:rect l="0" t="0" r="r" b="b"/>
                <a:pathLst>
                  <a:path w="18" h="16">
                    <a:moveTo>
                      <a:pt x="8" y="0"/>
                    </a:moveTo>
                    <a:lnTo>
                      <a:pt x="5" y="1"/>
                    </a:lnTo>
                    <a:lnTo>
                      <a:pt x="1" y="4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2" y="13"/>
                    </a:lnTo>
                    <a:lnTo>
                      <a:pt x="5" y="14"/>
                    </a:lnTo>
                    <a:lnTo>
                      <a:pt x="8" y="16"/>
                    </a:lnTo>
                    <a:lnTo>
                      <a:pt x="12" y="16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8" y="10"/>
                    </a:lnTo>
                    <a:lnTo>
                      <a:pt x="18" y="7"/>
                    </a:lnTo>
                    <a:lnTo>
                      <a:pt x="17" y="4"/>
                    </a:lnTo>
                    <a:lnTo>
                      <a:pt x="14" y="1"/>
                    </a:lnTo>
                    <a:lnTo>
                      <a:pt x="11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D18E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78" name="Freeform 178"/>
              <p:cNvSpPr>
                <a:spLocks/>
              </p:cNvSpPr>
              <p:nvPr/>
            </p:nvSpPr>
            <p:spPr bwMode="auto">
              <a:xfrm>
                <a:off x="7008" y="1422"/>
                <a:ext cx="4" cy="4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"/>
                  </a:cxn>
                  <a:cxn ang="0">
                    <a:pos x="1" y="3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1" y="13"/>
                  </a:cxn>
                  <a:cxn ang="0">
                    <a:pos x="4" y="15"/>
                  </a:cxn>
                  <a:cxn ang="0">
                    <a:pos x="7" y="16"/>
                  </a:cxn>
                  <a:cxn ang="0">
                    <a:pos x="11" y="16"/>
                  </a:cxn>
                  <a:cxn ang="0">
                    <a:pos x="14" y="15"/>
                  </a:cxn>
                  <a:cxn ang="0">
                    <a:pos x="17" y="13"/>
                  </a:cxn>
                  <a:cxn ang="0">
                    <a:pos x="18" y="11"/>
                  </a:cxn>
                  <a:cxn ang="0">
                    <a:pos x="17" y="7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1" y="0"/>
                  </a:cxn>
                  <a:cxn ang="0">
                    <a:pos x="6" y="0"/>
                  </a:cxn>
                </a:cxnLst>
                <a:rect l="0" t="0" r="r" b="b"/>
                <a:pathLst>
                  <a:path w="18" h="16">
                    <a:moveTo>
                      <a:pt x="6" y="0"/>
                    </a:moveTo>
                    <a:lnTo>
                      <a:pt x="3" y="1"/>
                    </a:lnTo>
                    <a:lnTo>
                      <a:pt x="1" y="3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1" y="13"/>
                    </a:lnTo>
                    <a:lnTo>
                      <a:pt x="4" y="15"/>
                    </a:lnTo>
                    <a:lnTo>
                      <a:pt x="7" y="16"/>
                    </a:lnTo>
                    <a:lnTo>
                      <a:pt x="11" y="16"/>
                    </a:lnTo>
                    <a:lnTo>
                      <a:pt x="14" y="15"/>
                    </a:lnTo>
                    <a:lnTo>
                      <a:pt x="17" y="13"/>
                    </a:lnTo>
                    <a:lnTo>
                      <a:pt x="18" y="11"/>
                    </a:lnTo>
                    <a:lnTo>
                      <a:pt x="17" y="7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1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D18E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79" name="Freeform 179"/>
              <p:cNvSpPr>
                <a:spLocks/>
              </p:cNvSpPr>
              <p:nvPr/>
            </p:nvSpPr>
            <p:spPr bwMode="auto">
              <a:xfrm>
                <a:off x="7044" y="1420"/>
                <a:ext cx="15" cy="3"/>
              </a:xfrm>
              <a:custGeom>
                <a:avLst/>
                <a:gdLst/>
                <a:ahLst/>
                <a:cxnLst>
                  <a:cxn ang="0">
                    <a:pos x="30" y="4"/>
                  </a:cxn>
                  <a:cxn ang="0">
                    <a:pos x="18" y="2"/>
                  </a:cxn>
                  <a:cxn ang="0">
                    <a:pos x="9" y="1"/>
                  </a:cxn>
                  <a:cxn ang="0">
                    <a:pos x="2" y="0"/>
                  </a:cxn>
                  <a:cxn ang="0">
                    <a:pos x="0" y="1"/>
                  </a:cxn>
                  <a:cxn ang="0">
                    <a:pos x="2" y="2"/>
                  </a:cxn>
                  <a:cxn ang="0">
                    <a:pos x="8" y="4"/>
                  </a:cxn>
                  <a:cxn ang="0">
                    <a:pos x="17" y="7"/>
                  </a:cxn>
                  <a:cxn ang="0">
                    <a:pos x="29" y="9"/>
                  </a:cxn>
                  <a:cxn ang="0">
                    <a:pos x="40" y="11"/>
                  </a:cxn>
                  <a:cxn ang="0">
                    <a:pos x="51" y="12"/>
                  </a:cxn>
                  <a:cxn ang="0">
                    <a:pos x="57" y="12"/>
                  </a:cxn>
                  <a:cxn ang="0">
                    <a:pos x="59" y="12"/>
                  </a:cxn>
                  <a:cxn ang="0">
                    <a:pos x="57" y="11"/>
                  </a:cxn>
                  <a:cxn ang="0">
                    <a:pos x="51" y="9"/>
                  </a:cxn>
                  <a:cxn ang="0">
                    <a:pos x="41" y="6"/>
                  </a:cxn>
                  <a:cxn ang="0">
                    <a:pos x="30" y="4"/>
                  </a:cxn>
                </a:cxnLst>
                <a:rect l="0" t="0" r="r" b="b"/>
                <a:pathLst>
                  <a:path w="59" h="12">
                    <a:moveTo>
                      <a:pt x="30" y="4"/>
                    </a:moveTo>
                    <a:lnTo>
                      <a:pt x="18" y="2"/>
                    </a:lnTo>
                    <a:lnTo>
                      <a:pt x="9" y="1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2" y="2"/>
                    </a:lnTo>
                    <a:lnTo>
                      <a:pt x="8" y="4"/>
                    </a:lnTo>
                    <a:lnTo>
                      <a:pt x="17" y="7"/>
                    </a:lnTo>
                    <a:lnTo>
                      <a:pt x="29" y="9"/>
                    </a:lnTo>
                    <a:lnTo>
                      <a:pt x="40" y="11"/>
                    </a:lnTo>
                    <a:lnTo>
                      <a:pt x="51" y="12"/>
                    </a:lnTo>
                    <a:lnTo>
                      <a:pt x="57" y="12"/>
                    </a:lnTo>
                    <a:lnTo>
                      <a:pt x="59" y="12"/>
                    </a:lnTo>
                    <a:lnTo>
                      <a:pt x="57" y="11"/>
                    </a:lnTo>
                    <a:lnTo>
                      <a:pt x="51" y="9"/>
                    </a:lnTo>
                    <a:lnTo>
                      <a:pt x="41" y="6"/>
                    </a:lnTo>
                    <a:lnTo>
                      <a:pt x="30" y="4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FFC9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80" name="Freeform 180"/>
              <p:cNvSpPr>
                <a:spLocks/>
              </p:cNvSpPr>
              <p:nvPr/>
            </p:nvSpPr>
            <p:spPr bwMode="auto">
              <a:xfrm>
                <a:off x="7021" y="1417"/>
                <a:ext cx="10" cy="2"/>
              </a:xfrm>
              <a:custGeom>
                <a:avLst/>
                <a:gdLst/>
                <a:ahLst/>
                <a:cxnLst>
                  <a:cxn ang="0">
                    <a:pos x="21" y="2"/>
                  </a:cxn>
                  <a:cxn ang="0">
                    <a:pos x="13" y="1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3" y="1"/>
                  </a:cxn>
                  <a:cxn ang="0">
                    <a:pos x="7" y="2"/>
                  </a:cxn>
                  <a:cxn ang="0">
                    <a:pos x="13" y="4"/>
                  </a:cxn>
                  <a:cxn ang="0">
                    <a:pos x="21" y="6"/>
                  </a:cxn>
                  <a:cxn ang="0">
                    <a:pos x="29" y="8"/>
                  </a:cxn>
                  <a:cxn ang="0">
                    <a:pos x="35" y="9"/>
                  </a:cxn>
                  <a:cxn ang="0">
                    <a:pos x="40" y="9"/>
                  </a:cxn>
                  <a:cxn ang="0">
                    <a:pos x="42" y="9"/>
                  </a:cxn>
                  <a:cxn ang="0">
                    <a:pos x="40" y="8"/>
                  </a:cxn>
                  <a:cxn ang="0">
                    <a:pos x="36" y="6"/>
                  </a:cxn>
                  <a:cxn ang="0">
                    <a:pos x="30" y="4"/>
                  </a:cxn>
                  <a:cxn ang="0">
                    <a:pos x="21" y="2"/>
                  </a:cxn>
                </a:cxnLst>
                <a:rect l="0" t="0" r="r" b="b"/>
                <a:pathLst>
                  <a:path w="42" h="9">
                    <a:moveTo>
                      <a:pt x="21" y="2"/>
                    </a:moveTo>
                    <a:lnTo>
                      <a:pt x="13" y="1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3" y="1"/>
                    </a:lnTo>
                    <a:lnTo>
                      <a:pt x="7" y="2"/>
                    </a:lnTo>
                    <a:lnTo>
                      <a:pt x="13" y="4"/>
                    </a:lnTo>
                    <a:lnTo>
                      <a:pt x="21" y="6"/>
                    </a:lnTo>
                    <a:lnTo>
                      <a:pt x="29" y="8"/>
                    </a:lnTo>
                    <a:lnTo>
                      <a:pt x="35" y="9"/>
                    </a:lnTo>
                    <a:lnTo>
                      <a:pt x="40" y="9"/>
                    </a:lnTo>
                    <a:lnTo>
                      <a:pt x="42" y="9"/>
                    </a:lnTo>
                    <a:lnTo>
                      <a:pt x="40" y="8"/>
                    </a:lnTo>
                    <a:lnTo>
                      <a:pt x="36" y="6"/>
                    </a:lnTo>
                    <a:lnTo>
                      <a:pt x="30" y="4"/>
                    </a:lnTo>
                    <a:lnTo>
                      <a:pt x="21" y="2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FFC9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81" name="Freeform 181"/>
              <p:cNvSpPr>
                <a:spLocks/>
              </p:cNvSpPr>
              <p:nvPr/>
            </p:nvSpPr>
            <p:spPr bwMode="auto">
              <a:xfrm>
                <a:off x="7079" y="1427"/>
                <a:ext cx="10" cy="2"/>
              </a:xfrm>
              <a:custGeom>
                <a:avLst/>
                <a:gdLst/>
                <a:ahLst/>
                <a:cxnLst>
                  <a:cxn ang="0">
                    <a:pos x="21" y="2"/>
                  </a:cxn>
                  <a:cxn ang="0">
                    <a:pos x="12" y="1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1" y="1"/>
                  </a:cxn>
                  <a:cxn ang="0">
                    <a:pos x="5" y="2"/>
                  </a:cxn>
                  <a:cxn ang="0">
                    <a:pos x="11" y="4"/>
                  </a:cxn>
                  <a:cxn ang="0">
                    <a:pos x="19" y="5"/>
                  </a:cxn>
                  <a:cxn ang="0">
                    <a:pos x="28" y="6"/>
                  </a:cxn>
                  <a:cxn ang="0">
                    <a:pos x="34" y="7"/>
                  </a:cxn>
                  <a:cxn ang="0">
                    <a:pos x="38" y="7"/>
                  </a:cxn>
                  <a:cxn ang="0">
                    <a:pos x="40" y="7"/>
                  </a:cxn>
                  <a:cxn ang="0">
                    <a:pos x="39" y="6"/>
                  </a:cxn>
                  <a:cxn ang="0">
                    <a:pos x="35" y="5"/>
                  </a:cxn>
                  <a:cxn ang="0">
                    <a:pos x="29" y="4"/>
                  </a:cxn>
                  <a:cxn ang="0">
                    <a:pos x="21" y="2"/>
                  </a:cxn>
                </a:cxnLst>
                <a:rect l="0" t="0" r="r" b="b"/>
                <a:pathLst>
                  <a:path w="40" h="7">
                    <a:moveTo>
                      <a:pt x="21" y="2"/>
                    </a:moveTo>
                    <a:lnTo>
                      <a:pt x="12" y="1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5" y="2"/>
                    </a:lnTo>
                    <a:lnTo>
                      <a:pt x="11" y="4"/>
                    </a:lnTo>
                    <a:lnTo>
                      <a:pt x="19" y="5"/>
                    </a:lnTo>
                    <a:lnTo>
                      <a:pt x="28" y="6"/>
                    </a:lnTo>
                    <a:lnTo>
                      <a:pt x="34" y="7"/>
                    </a:lnTo>
                    <a:lnTo>
                      <a:pt x="38" y="7"/>
                    </a:lnTo>
                    <a:lnTo>
                      <a:pt x="40" y="7"/>
                    </a:lnTo>
                    <a:lnTo>
                      <a:pt x="39" y="6"/>
                    </a:lnTo>
                    <a:lnTo>
                      <a:pt x="35" y="5"/>
                    </a:lnTo>
                    <a:lnTo>
                      <a:pt x="29" y="4"/>
                    </a:lnTo>
                    <a:lnTo>
                      <a:pt x="21" y="2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FFC9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82" name="Freeform 182"/>
              <p:cNvSpPr>
                <a:spLocks/>
              </p:cNvSpPr>
              <p:nvPr/>
            </p:nvSpPr>
            <p:spPr bwMode="auto">
              <a:xfrm>
                <a:off x="7080" y="1436"/>
                <a:ext cx="2" cy="1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2" y="1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1" y="3"/>
                  </a:cxn>
                  <a:cxn ang="0">
                    <a:pos x="1" y="4"/>
                  </a:cxn>
                  <a:cxn ang="0">
                    <a:pos x="2" y="5"/>
                  </a:cxn>
                  <a:cxn ang="0">
                    <a:pos x="4" y="5"/>
                  </a:cxn>
                  <a:cxn ang="0">
                    <a:pos x="5" y="5"/>
                  </a:cxn>
                  <a:cxn ang="0">
                    <a:pos x="7" y="5"/>
                  </a:cxn>
                  <a:cxn ang="0">
                    <a:pos x="9" y="4"/>
                  </a:cxn>
                  <a:cxn ang="0">
                    <a:pos x="10" y="3"/>
                  </a:cxn>
                  <a:cxn ang="0">
                    <a:pos x="10" y="2"/>
                  </a:cxn>
                  <a:cxn ang="0">
                    <a:pos x="9" y="1"/>
                  </a:cxn>
                  <a:cxn ang="0">
                    <a:pos x="8" y="1"/>
                  </a:cxn>
                  <a:cxn ang="0">
                    <a:pos x="6" y="0"/>
                  </a:cxn>
                  <a:cxn ang="0">
                    <a:pos x="4" y="0"/>
                  </a:cxn>
                </a:cxnLst>
                <a:rect l="0" t="0" r="r" b="b"/>
                <a:pathLst>
                  <a:path w="10" h="5">
                    <a:moveTo>
                      <a:pt x="4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2" y="5"/>
                    </a:lnTo>
                    <a:lnTo>
                      <a:pt x="4" y="5"/>
                    </a:lnTo>
                    <a:lnTo>
                      <a:pt x="5" y="5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10" y="3"/>
                    </a:lnTo>
                    <a:lnTo>
                      <a:pt x="10" y="2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FFC9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83" name="Freeform 183"/>
              <p:cNvSpPr>
                <a:spLocks/>
              </p:cNvSpPr>
              <p:nvPr/>
            </p:nvSpPr>
            <p:spPr bwMode="auto">
              <a:xfrm>
                <a:off x="7064" y="1431"/>
                <a:ext cx="4" cy="3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5" y="1"/>
                  </a:cxn>
                  <a:cxn ang="0">
                    <a:pos x="2" y="2"/>
                  </a:cxn>
                  <a:cxn ang="0">
                    <a:pos x="1" y="4"/>
                  </a:cxn>
                  <a:cxn ang="0">
                    <a:pos x="0" y="6"/>
                  </a:cxn>
                  <a:cxn ang="0">
                    <a:pos x="1" y="7"/>
                  </a:cxn>
                  <a:cxn ang="0">
                    <a:pos x="4" y="9"/>
                  </a:cxn>
                  <a:cxn ang="0">
                    <a:pos x="6" y="9"/>
                  </a:cxn>
                  <a:cxn ang="0">
                    <a:pos x="10" y="9"/>
                  </a:cxn>
                  <a:cxn ang="0">
                    <a:pos x="14" y="8"/>
                  </a:cxn>
                  <a:cxn ang="0">
                    <a:pos x="17" y="7"/>
                  </a:cxn>
                  <a:cxn ang="0">
                    <a:pos x="18" y="5"/>
                  </a:cxn>
                  <a:cxn ang="0">
                    <a:pos x="18" y="3"/>
                  </a:cxn>
                  <a:cxn ang="0">
                    <a:pos x="17" y="2"/>
                  </a:cxn>
                  <a:cxn ang="0">
                    <a:pos x="15" y="1"/>
                  </a:cxn>
                  <a:cxn ang="0">
                    <a:pos x="11" y="0"/>
                  </a:cxn>
                  <a:cxn ang="0">
                    <a:pos x="8" y="0"/>
                  </a:cxn>
                </a:cxnLst>
                <a:rect l="0" t="0" r="r" b="b"/>
                <a:pathLst>
                  <a:path w="18" h="9">
                    <a:moveTo>
                      <a:pt x="8" y="0"/>
                    </a:moveTo>
                    <a:lnTo>
                      <a:pt x="5" y="1"/>
                    </a:lnTo>
                    <a:lnTo>
                      <a:pt x="2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10" y="9"/>
                    </a:lnTo>
                    <a:lnTo>
                      <a:pt x="14" y="8"/>
                    </a:lnTo>
                    <a:lnTo>
                      <a:pt x="17" y="7"/>
                    </a:lnTo>
                    <a:lnTo>
                      <a:pt x="18" y="5"/>
                    </a:lnTo>
                    <a:lnTo>
                      <a:pt x="18" y="3"/>
                    </a:lnTo>
                    <a:lnTo>
                      <a:pt x="17" y="2"/>
                    </a:lnTo>
                    <a:lnTo>
                      <a:pt x="15" y="1"/>
                    </a:lnTo>
                    <a:lnTo>
                      <a:pt x="11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FFC9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84" name="Freeform 184"/>
              <p:cNvSpPr>
                <a:spLocks/>
              </p:cNvSpPr>
              <p:nvPr/>
            </p:nvSpPr>
            <p:spPr bwMode="auto">
              <a:xfrm>
                <a:off x="7059" y="1454"/>
                <a:ext cx="4" cy="2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4" y="1"/>
                  </a:cxn>
                  <a:cxn ang="0">
                    <a:pos x="2" y="3"/>
                  </a:cxn>
                  <a:cxn ang="0">
                    <a:pos x="1" y="4"/>
                  </a:cxn>
                  <a:cxn ang="0">
                    <a:pos x="0" y="6"/>
                  </a:cxn>
                  <a:cxn ang="0">
                    <a:pos x="1" y="7"/>
                  </a:cxn>
                  <a:cxn ang="0">
                    <a:pos x="4" y="9"/>
                  </a:cxn>
                  <a:cxn ang="0">
                    <a:pos x="6" y="9"/>
                  </a:cxn>
                  <a:cxn ang="0">
                    <a:pos x="11" y="9"/>
                  </a:cxn>
                  <a:cxn ang="0">
                    <a:pos x="14" y="8"/>
                  </a:cxn>
                  <a:cxn ang="0">
                    <a:pos x="16" y="7"/>
                  </a:cxn>
                  <a:cxn ang="0">
                    <a:pos x="18" y="5"/>
                  </a:cxn>
                  <a:cxn ang="0">
                    <a:pos x="18" y="4"/>
                  </a:cxn>
                  <a:cxn ang="0">
                    <a:pos x="17" y="2"/>
                  </a:cxn>
                  <a:cxn ang="0">
                    <a:pos x="15" y="1"/>
                  </a:cxn>
                  <a:cxn ang="0">
                    <a:pos x="12" y="0"/>
                  </a:cxn>
                  <a:cxn ang="0">
                    <a:pos x="7" y="0"/>
                  </a:cxn>
                </a:cxnLst>
                <a:rect l="0" t="0" r="r" b="b"/>
                <a:pathLst>
                  <a:path w="18" h="9">
                    <a:moveTo>
                      <a:pt x="7" y="0"/>
                    </a:moveTo>
                    <a:lnTo>
                      <a:pt x="4" y="1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11" y="9"/>
                    </a:lnTo>
                    <a:lnTo>
                      <a:pt x="14" y="8"/>
                    </a:lnTo>
                    <a:lnTo>
                      <a:pt x="16" y="7"/>
                    </a:lnTo>
                    <a:lnTo>
                      <a:pt x="18" y="5"/>
                    </a:lnTo>
                    <a:lnTo>
                      <a:pt x="18" y="4"/>
                    </a:lnTo>
                    <a:lnTo>
                      <a:pt x="17" y="2"/>
                    </a:lnTo>
                    <a:lnTo>
                      <a:pt x="15" y="1"/>
                    </a:lnTo>
                    <a:lnTo>
                      <a:pt x="12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FFC9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85" name="Freeform 185"/>
              <p:cNvSpPr>
                <a:spLocks/>
              </p:cNvSpPr>
              <p:nvPr/>
            </p:nvSpPr>
            <p:spPr bwMode="auto">
              <a:xfrm>
                <a:off x="7009" y="1446"/>
                <a:ext cx="4" cy="2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6" y="1"/>
                  </a:cxn>
                  <a:cxn ang="0">
                    <a:pos x="2" y="3"/>
                  </a:cxn>
                  <a:cxn ang="0">
                    <a:pos x="1" y="5"/>
                  </a:cxn>
                  <a:cxn ang="0">
                    <a:pos x="0" y="7"/>
                  </a:cxn>
                  <a:cxn ang="0">
                    <a:pos x="1" y="8"/>
                  </a:cxn>
                  <a:cxn ang="0">
                    <a:pos x="5" y="9"/>
                  </a:cxn>
                  <a:cxn ang="0">
                    <a:pos x="7" y="10"/>
                  </a:cxn>
                  <a:cxn ang="0">
                    <a:pos x="11" y="10"/>
                  </a:cxn>
                  <a:cxn ang="0">
                    <a:pos x="14" y="9"/>
                  </a:cxn>
                  <a:cxn ang="0">
                    <a:pos x="17" y="8"/>
                  </a:cxn>
                  <a:cxn ang="0">
                    <a:pos x="18" y="6"/>
                  </a:cxn>
                  <a:cxn ang="0">
                    <a:pos x="18" y="4"/>
                  </a:cxn>
                  <a:cxn ang="0">
                    <a:pos x="17" y="3"/>
                  </a:cxn>
                  <a:cxn ang="0">
                    <a:pos x="15" y="1"/>
                  </a:cxn>
                  <a:cxn ang="0">
                    <a:pos x="12" y="0"/>
                  </a:cxn>
                  <a:cxn ang="0">
                    <a:pos x="9" y="0"/>
                  </a:cxn>
                </a:cxnLst>
                <a:rect l="0" t="0" r="r" b="b"/>
                <a:pathLst>
                  <a:path w="18" h="10">
                    <a:moveTo>
                      <a:pt x="9" y="0"/>
                    </a:moveTo>
                    <a:lnTo>
                      <a:pt x="6" y="1"/>
                    </a:lnTo>
                    <a:lnTo>
                      <a:pt x="2" y="3"/>
                    </a:lnTo>
                    <a:lnTo>
                      <a:pt x="1" y="5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5" y="9"/>
                    </a:lnTo>
                    <a:lnTo>
                      <a:pt x="7" y="10"/>
                    </a:lnTo>
                    <a:lnTo>
                      <a:pt x="11" y="10"/>
                    </a:lnTo>
                    <a:lnTo>
                      <a:pt x="14" y="9"/>
                    </a:lnTo>
                    <a:lnTo>
                      <a:pt x="17" y="8"/>
                    </a:lnTo>
                    <a:lnTo>
                      <a:pt x="18" y="6"/>
                    </a:lnTo>
                    <a:lnTo>
                      <a:pt x="18" y="4"/>
                    </a:lnTo>
                    <a:lnTo>
                      <a:pt x="17" y="3"/>
                    </a:lnTo>
                    <a:lnTo>
                      <a:pt x="15" y="1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FFC9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86" name="Freeform 186"/>
              <p:cNvSpPr>
                <a:spLocks/>
              </p:cNvSpPr>
              <p:nvPr/>
            </p:nvSpPr>
            <p:spPr bwMode="auto">
              <a:xfrm>
                <a:off x="7007" y="1422"/>
                <a:ext cx="5" cy="2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4" y="1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1" y="7"/>
                  </a:cxn>
                  <a:cxn ang="0">
                    <a:pos x="4" y="10"/>
                  </a:cxn>
                  <a:cxn ang="0">
                    <a:pos x="6" y="10"/>
                  </a:cxn>
                  <a:cxn ang="0">
                    <a:pos x="11" y="10"/>
                  </a:cxn>
                  <a:cxn ang="0">
                    <a:pos x="14" y="9"/>
                  </a:cxn>
                  <a:cxn ang="0">
                    <a:pos x="16" y="7"/>
                  </a:cxn>
                  <a:cxn ang="0">
                    <a:pos x="17" y="5"/>
                  </a:cxn>
                  <a:cxn ang="0">
                    <a:pos x="18" y="3"/>
                  </a:cxn>
                  <a:cxn ang="0">
                    <a:pos x="17" y="2"/>
                  </a:cxn>
                  <a:cxn ang="0">
                    <a:pos x="15" y="1"/>
                  </a:cxn>
                  <a:cxn ang="0">
                    <a:pos x="12" y="0"/>
                  </a:cxn>
                  <a:cxn ang="0">
                    <a:pos x="7" y="0"/>
                  </a:cxn>
                </a:cxnLst>
                <a:rect l="0" t="0" r="r" b="b"/>
                <a:pathLst>
                  <a:path w="18" h="10">
                    <a:moveTo>
                      <a:pt x="7" y="0"/>
                    </a:moveTo>
                    <a:lnTo>
                      <a:pt x="4" y="1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4" y="10"/>
                    </a:lnTo>
                    <a:lnTo>
                      <a:pt x="6" y="10"/>
                    </a:lnTo>
                    <a:lnTo>
                      <a:pt x="11" y="10"/>
                    </a:lnTo>
                    <a:lnTo>
                      <a:pt x="14" y="9"/>
                    </a:lnTo>
                    <a:lnTo>
                      <a:pt x="16" y="7"/>
                    </a:lnTo>
                    <a:lnTo>
                      <a:pt x="17" y="5"/>
                    </a:lnTo>
                    <a:lnTo>
                      <a:pt x="18" y="3"/>
                    </a:lnTo>
                    <a:lnTo>
                      <a:pt x="17" y="2"/>
                    </a:lnTo>
                    <a:lnTo>
                      <a:pt x="15" y="1"/>
                    </a:lnTo>
                    <a:lnTo>
                      <a:pt x="12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FFC9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87" name="Freeform 187"/>
              <p:cNvSpPr>
                <a:spLocks/>
              </p:cNvSpPr>
              <p:nvPr/>
            </p:nvSpPr>
            <p:spPr bwMode="auto">
              <a:xfrm>
                <a:off x="7041" y="1405"/>
                <a:ext cx="62" cy="18"/>
              </a:xfrm>
              <a:custGeom>
                <a:avLst/>
                <a:gdLst/>
                <a:ahLst/>
                <a:cxnLst>
                  <a:cxn ang="0">
                    <a:pos x="242" y="34"/>
                  </a:cxn>
                  <a:cxn ang="0">
                    <a:pos x="249" y="57"/>
                  </a:cxn>
                  <a:cxn ang="0">
                    <a:pos x="247" y="72"/>
                  </a:cxn>
                  <a:cxn ang="0">
                    <a:pos x="169" y="67"/>
                  </a:cxn>
                  <a:cxn ang="0">
                    <a:pos x="51" y="46"/>
                  </a:cxn>
                  <a:cxn ang="0">
                    <a:pos x="0" y="36"/>
                  </a:cxn>
                  <a:cxn ang="0">
                    <a:pos x="25" y="11"/>
                  </a:cxn>
                  <a:cxn ang="0">
                    <a:pos x="46" y="0"/>
                  </a:cxn>
                  <a:cxn ang="0">
                    <a:pos x="154" y="20"/>
                  </a:cxn>
                  <a:cxn ang="0">
                    <a:pos x="242" y="34"/>
                  </a:cxn>
                </a:cxnLst>
                <a:rect l="0" t="0" r="r" b="b"/>
                <a:pathLst>
                  <a:path w="249" h="72">
                    <a:moveTo>
                      <a:pt x="242" y="34"/>
                    </a:moveTo>
                    <a:lnTo>
                      <a:pt x="249" y="57"/>
                    </a:lnTo>
                    <a:lnTo>
                      <a:pt x="247" y="72"/>
                    </a:lnTo>
                    <a:lnTo>
                      <a:pt x="169" y="67"/>
                    </a:lnTo>
                    <a:lnTo>
                      <a:pt x="51" y="46"/>
                    </a:lnTo>
                    <a:lnTo>
                      <a:pt x="0" y="36"/>
                    </a:lnTo>
                    <a:lnTo>
                      <a:pt x="25" y="11"/>
                    </a:lnTo>
                    <a:lnTo>
                      <a:pt x="46" y="0"/>
                    </a:lnTo>
                    <a:lnTo>
                      <a:pt x="154" y="20"/>
                    </a:lnTo>
                    <a:lnTo>
                      <a:pt x="242" y="34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88" name="Freeform 188"/>
              <p:cNvSpPr>
                <a:spLocks/>
              </p:cNvSpPr>
              <p:nvPr/>
            </p:nvSpPr>
            <p:spPr bwMode="auto">
              <a:xfrm>
                <a:off x="7023" y="1401"/>
                <a:ext cx="25" cy="13"/>
              </a:xfrm>
              <a:custGeom>
                <a:avLst/>
                <a:gdLst/>
                <a:ahLst/>
                <a:cxnLst>
                  <a:cxn ang="0">
                    <a:pos x="98" y="13"/>
                  </a:cxn>
                  <a:cxn ang="0">
                    <a:pos x="72" y="29"/>
                  </a:cxn>
                  <a:cxn ang="0">
                    <a:pos x="56" y="52"/>
                  </a:cxn>
                  <a:cxn ang="0">
                    <a:pos x="0" y="39"/>
                  </a:cxn>
                  <a:cxn ang="0">
                    <a:pos x="16" y="11"/>
                  </a:cxn>
                  <a:cxn ang="0">
                    <a:pos x="44" y="0"/>
                  </a:cxn>
                  <a:cxn ang="0">
                    <a:pos x="98" y="13"/>
                  </a:cxn>
                </a:cxnLst>
                <a:rect l="0" t="0" r="r" b="b"/>
                <a:pathLst>
                  <a:path w="98" h="52">
                    <a:moveTo>
                      <a:pt x="98" y="13"/>
                    </a:moveTo>
                    <a:lnTo>
                      <a:pt x="72" y="29"/>
                    </a:lnTo>
                    <a:lnTo>
                      <a:pt x="56" y="52"/>
                    </a:lnTo>
                    <a:lnTo>
                      <a:pt x="0" y="39"/>
                    </a:lnTo>
                    <a:lnTo>
                      <a:pt x="16" y="11"/>
                    </a:lnTo>
                    <a:lnTo>
                      <a:pt x="44" y="0"/>
                    </a:lnTo>
                    <a:lnTo>
                      <a:pt x="98" y="13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89" name="Freeform 189"/>
              <p:cNvSpPr>
                <a:spLocks/>
              </p:cNvSpPr>
              <p:nvPr/>
            </p:nvSpPr>
            <p:spPr bwMode="auto">
              <a:xfrm>
                <a:off x="7042" y="1410"/>
                <a:ext cx="61" cy="13"/>
              </a:xfrm>
              <a:custGeom>
                <a:avLst/>
                <a:gdLst/>
                <a:ahLst/>
                <a:cxnLst>
                  <a:cxn ang="0">
                    <a:pos x="243" y="40"/>
                  </a:cxn>
                  <a:cxn ang="0">
                    <a:pos x="227" y="39"/>
                  </a:cxn>
                  <a:cxn ang="0">
                    <a:pos x="211" y="37"/>
                  </a:cxn>
                  <a:cxn ang="0">
                    <a:pos x="197" y="36"/>
                  </a:cxn>
                  <a:cxn ang="0">
                    <a:pos x="182" y="34"/>
                  </a:cxn>
                  <a:cxn ang="0">
                    <a:pos x="167" y="31"/>
                  </a:cxn>
                  <a:cxn ang="0">
                    <a:pos x="154" y="29"/>
                  </a:cxn>
                  <a:cxn ang="0">
                    <a:pos x="139" y="27"/>
                  </a:cxn>
                  <a:cxn ang="0">
                    <a:pos x="126" y="25"/>
                  </a:cxn>
                  <a:cxn ang="0">
                    <a:pos x="112" y="23"/>
                  </a:cxn>
                  <a:cxn ang="0">
                    <a:pos x="97" y="20"/>
                  </a:cxn>
                  <a:cxn ang="0">
                    <a:pos x="84" y="18"/>
                  </a:cxn>
                  <a:cxn ang="0">
                    <a:pos x="69" y="15"/>
                  </a:cxn>
                  <a:cxn ang="0">
                    <a:pos x="56" y="12"/>
                  </a:cxn>
                  <a:cxn ang="0">
                    <a:pos x="41" y="7"/>
                  </a:cxn>
                  <a:cxn ang="0">
                    <a:pos x="25" y="4"/>
                  </a:cxn>
                  <a:cxn ang="0">
                    <a:pos x="11" y="0"/>
                  </a:cxn>
                  <a:cxn ang="0">
                    <a:pos x="0" y="21"/>
                  </a:cxn>
                  <a:cxn ang="0">
                    <a:pos x="15" y="23"/>
                  </a:cxn>
                  <a:cxn ang="0">
                    <a:pos x="29" y="25"/>
                  </a:cxn>
                  <a:cxn ang="0">
                    <a:pos x="44" y="28"/>
                  </a:cxn>
                  <a:cxn ang="0">
                    <a:pos x="59" y="30"/>
                  </a:cxn>
                  <a:cxn ang="0">
                    <a:pos x="73" y="32"/>
                  </a:cxn>
                  <a:cxn ang="0">
                    <a:pos x="87" y="35"/>
                  </a:cxn>
                  <a:cxn ang="0">
                    <a:pos x="102" y="37"/>
                  </a:cxn>
                  <a:cxn ang="0">
                    <a:pos x="116" y="39"/>
                  </a:cxn>
                  <a:cxn ang="0">
                    <a:pos x="131" y="41"/>
                  </a:cxn>
                  <a:cxn ang="0">
                    <a:pos x="146" y="43"/>
                  </a:cxn>
                  <a:cxn ang="0">
                    <a:pos x="159" y="44"/>
                  </a:cxn>
                  <a:cxn ang="0">
                    <a:pos x="174" y="46"/>
                  </a:cxn>
                  <a:cxn ang="0">
                    <a:pos x="188" y="48"/>
                  </a:cxn>
                  <a:cxn ang="0">
                    <a:pos x="203" y="49"/>
                  </a:cxn>
                  <a:cxn ang="0">
                    <a:pos x="218" y="51"/>
                  </a:cxn>
                  <a:cxn ang="0">
                    <a:pos x="232" y="52"/>
                  </a:cxn>
                  <a:cxn ang="0">
                    <a:pos x="243" y="40"/>
                  </a:cxn>
                </a:cxnLst>
                <a:rect l="0" t="0" r="r" b="b"/>
                <a:pathLst>
                  <a:path w="243" h="52">
                    <a:moveTo>
                      <a:pt x="243" y="40"/>
                    </a:moveTo>
                    <a:lnTo>
                      <a:pt x="227" y="39"/>
                    </a:lnTo>
                    <a:lnTo>
                      <a:pt x="211" y="37"/>
                    </a:lnTo>
                    <a:lnTo>
                      <a:pt x="197" y="36"/>
                    </a:lnTo>
                    <a:lnTo>
                      <a:pt x="182" y="34"/>
                    </a:lnTo>
                    <a:lnTo>
                      <a:pt x="167" y="31"/>
                    </a:lnTo>
                    <a:lnTo>
                      <a:pt x="154" y="29"/>
                    </a:lnTo>
                    <a:lnTo>
                      <a:pt x="139" y="27"/>
                    </a:lnTo>
                    <a:lnTo>
                      <a:pt x="126" y="25"/>
                    </a:lnTo>
                    <a:lnTo>
                      <a:pt x="112" y="23"/>
                    </a:lnTo>
                    <a:lnTo>
                      <a:pt x="97" y="20"/>
                    </a:lnTo>
                    <a:lnTo>
                      <a:pt x="84" y="18"/>
                    </a:lnTo>
                    <a:lnTo>
                      <a:pt x="69" y="15"/>
                    </a:lnTo>
                    <a:lnTo>
                      <a:pt x="56" y="12"/>
                    </a:lnTo>
                    <a:lnTo>
                      <a:pt x="41" y="7"/>
                    </a:lnTo>
                    <a:lnTo>
                      <a:pt x="25" y="4"/>
                    </a:lnTo>
                    <a:lnTo>
                      <a:pt x="11" y="0"/>
                    </a:lnTo>
                    <a:lnTo>
                      <a:pt x="0" y="21"/>
                    </a:lnTo>
                    <a:lnTo>
                      <a:pt x="15" y="23"/>
                    </a:lnTo>
                    <a:lnTo>
                      <a:pt x="29" y="25"/>
                    </a:lnTo>
                    <a:lnTo>
                      <a:pt x="44" y="28"/>
                    </a:lnTo>
                    <a:lnTo>
                      <a:pt x="59" y="30"/>
                    </a:lnTo>
                    <a:lnTo>
                      <a:pt x="73" y="32"/>
                    </a:lnTo>
                    <a:lnTo>
                      <a:pt x="87" y="35"/>
                    </a:lnTo>
                    <a:lnTo>
                      <a:pt x="102" y="37"/>
                    </a:lnTo>
                    <a:lnTo>
                      <a:pt x="116" y="39"/>
                    </a:lnTo>
                    <a:lnTo>
                      <a:pt x="131" y="41"/>
                    </a:lnTo>
                    <a:lnTo>
                      <a:pt x="146" y="43"/>
                    </a:lnTo>
                    <a:lnTo>
                      <a:pt x="159" y="44"/>
                    </a:lnTo>
                    <a:lnTo>
                      <a:pt x="174" y="46"/>
                    </a:lnTo>
                    <a:lnTo>
                      <a:pt x="188" y="48"/>
                    </a:lnTo>
                    <a:lnTo>
                      <a:pt x="203" y="49"/>
                    </a:lnTo>
                    <a:lnTo>
                      <a:pt x="218" y="51"/>
                    </a:lnTo>
                    <a:lnTo>
                      <a:pt x="232" y="52"/>
                    </a:lnTo>
                    <a:lnTo>
                      <a:pt x="243" y="4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B76B05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90" name="Freeform 190"/>
              <p:cNvSpPr>
                <a:spLocks/>
              </p:cNvSpPr>
              <p:nvPr/>
            </p:nvSpPr>
            <p:spPr bwMode="auto">
              <a:xfrm>
                <a:off x="7024" y="1406"/>
                <a:ext cx="15" cy="8"/>
              </a:xfrm>
              <a:custGeom>
                <a:avLst/>
                <a:gdLst/>
                <a:ahLst/>
                <a:cxnLst>
                  <a:cxn ang="0">
                    <a:pos x="59" y="15"/>
                  </a:cxn>
                  <a:cxn ang="0">
                    <a:pos x="7" y="0"/>
                  </a:cxn>
                  <a:cxn ang="0">
                    <a:pos x="0" y="15"/>
                  </a:cxn>
                  <a:cxn ang="0">
                    <a:pos x="53" y="31"/>
                  </a:cxn>
                  <a:cxn ang="0">
                    <a:pos x="54" y="29"/>
                  </a:cxn>
                  <a:cxn ang="0">
                    <a:pos x="58" y="24"/>
                  </a:cxn>
                  <a:cxn ang="0">
                    <a:pos x="60" y="19"/>
                  </a:cxn>
                  <a:cxn ang="0">
                    <a:pos x="59" y="15"/>
                  </a:cxn>
                </a:cxnLst>
                <a:rect l="0" t="0" r="r" b="b"/>
                <a:pathLst>
                  <a:path w="60" h="31">
                    <a:moveTo>
                      <a:pt x="59" y="15"/>
                    </a:moveTo>
                    <a:lnTo>
                      <a:pt x="7" y="0"/>
                    </a:lnTo>
                    <a:lnTo>
                      <a:pt x="0" y="15"/>
                    </a:lnTo>
                    <a:lnTo>
                      <a:pt x="53" y="31"/>
                    </a:lnTo>
                    <a:lnTo>
                      <a:pt x="54" y="29"/>
                    </a:lnTo>
                    <a:lnTo>
                      <a:pt x="58" y="24"/>
                    </a:lnTo>
                    <a:lnTo>
                      <a:pt x="60" y="19"/>
                    </a:lnTo>
                    <a:lnTo>
                      <a:pt x="59" y="15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B76B05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91" name="Freeform 191"/>
              <p:cNvSpPr>
                <a:spLocks/>
              </p:cNvSpPr>
              <p:nvPr/>
            </p:nvSpPr>
            <p:spPr bwMode="auto">
              <a:xfrm>
                <a:off x="7037" y="1377"/>
                <a:ext cx="81" cy="33"/>
              </a:xfrm>
              <a:custGeom>
                <a:avLst/>
                <a:gdLst/>
                <a:ahLst/>
                <a:cxnLst>
                  <a:cxn ang="0">
                    <a:pos x="325" y="42"/>
                  </a:cxn>
                  <a:cxn ang="0">
                    <a:pos x="270" y="132"/>
                  </a:cxn>
                  <a:cxn ang="0">
                    <a:pos x="175" y="120"/>
                  </a:cxn>
                  <a:cxn ang="0">
                    <a:pos x="95" y="102"/>
                  </a:cxn>
                  <a:cxn ang="0">
                    <a:pos x="0" y="81"/>
                  </a:cxn>
                  <a:cxn ang="0">
                    <a:pos x="70" y="0"/>
                  </a:cxn>
                  <a:cxn ang="0">
                    <a:pos x="325" y="42"/>
                  </a:cxn>
                </a:cxnLst>
                <a:rect l="0" t="0" r="r" b="b"/>
                <a:pathLst>
                  <a:path w="325" h="132">
                    <a:moveTo>
                      <a:pt x="325" y="42"/>
                    </a:moveTo>
                    <a:lnTo>
                      <a:pt x="270" y="132"/>
                    </a:lnTo>
                    <a:lnTo>
                      <a:pt x="175" y="120"/>
                    </a:lnTo>
                    <a:lnTo>
                      <a:pt x="95" y="102"/>
                    </a:lnTo>
                    <a:lnTo>
                      <a:pt x="0" y="81"/>
                    </a:lnTo>
                    <a:lnTo>
                      <a:pt x="70" y="0"/>
                    </a:lnTo>
                    <a:lnTo>
                      <a:pt x="325" y="42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B76B05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92" name="Freeform 192"/>
              <p:cNvSpPr>
                <a:spLocks/>
              </p:cNvSpPr>
              <p:nvPr/>
            </p:nvSpPr>
            <p:spPr bwMode="auto">
              <a:xfrm>
                <a:off x="7072" y="1361"/>
                <a:ext cx="81" cy="16"/>
              </a:xfrm>
              <a:custGeom>
                <a:avLst/>
                <a:gdLst/>
                <a:ahLst/>
                <a:cxnLst>
                  <a:cxn ang="0">
                    <a:pos x="321" y="47"/>
                  </a:cxn>
                  <a:cxn ang="0">
                    <a:pos x="31" y="0"/>
                  </a:cxn>
                  <a:cxn ang="0">
                    <a:pos x="0" y="20"/>
                  </a:cxn>
                  <a:cxn ang="0">
                    <a:pos x="321" y="67"/>
                  </a:cxn>
                  <a:cxn ang="0">
                    <a:pos x="321" y="47"/>
                  </a:cxn>
                </a:cxnLst>
                <a:rect l="0" t="0" r="r" b="b"/>
                <a:pathLst>
                  <a:path w="321" h="67">
                    <a:moveTo>
                      <a:pt x="321" y="47"/>
                    </a:moveTo>
                    <a:lnTo>
                      <a:pt x="31" y="0"/>
                    </a:lnTo>
                    <a:lnTo>
                      <a:pt x="0" y="20"/>
                    </a:lnTo>
                    <a:lnTo>
                      <a:pt x="321" y="67"/>
                    </a:lnTo>
                    <a:lnTo>
                      <a:pt x="321" y="47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93" name="Freeform 193"/>
              <p:cNvSpPr>
                <a:spLocks/>
              </p:cNvSpPr>
              <p:nvPr/>
            </p:nvSpPr>
            <p:spPr bwMode="auto">
              <a:xfrm>
                <a:off x="7177" y="1379"/>
                <a:ext cx="18" cy="7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72" y="30"/>
                  </a:cxn>
                  <a:cxn ang="0">
                    <a:pos x="0" y="20"/>
                  </a:cxn>
                  <a:cxn ang="0">
                    <a:pos x="20" y="0"/>
                  </a:cxn>
                  <a:cxn ang="0">
                    <a:pos x="65" y="7"/>
                  </a:cxn>
                </a:cxnLst>
                <a:rect l="0" t="0" r="r" b="b"/>
                <a:pathLst>
                  <a:path w="72" h="30">
                    <a:moveTo>
                      <a:pt x="65" y="7"/>
                    </a:moveTo>
                    <a:lnTo>
                      <a:pt x="72" y="30"/>
                    </a:lnTo>
                    <a:lnTo>
                      <a:pt x="0" y="20"/>
                    </a:lnTo>
                    <a:lnTo>
                      <a:pt x="20" y="0"/>
                    </a:lnTo>
                    <a:lnTo>
                      <a:pt x="65" y="7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94" name="Freeform 194"/>
              <p:cNvSpPr>
                <a:spLocks/>
              </p:cNvSpPr>
              <p:nvPr/>
            </p:nvSpPr>
            <p:spPr bwMode="auto">
              <a:xfrm>
                <a:off x="7200" y="1384"/>
                <a:ext cx="16" cy="7"/>
              </a:xfrm>
              <a:custGeom>
                <a:avLst/>
                <a:gdLst/>
                <a:ahLst/>
                <a:cxnLst>
                  <a:cxn ang="0">
                    <a:pos x="52" y="3"/>
                  </a:cxn>
                  <a:cxn ang="0">
                    <a:pos x="65" y="30"/>
                  </a:cxn>
                  <a:cxn ang="0">
                    <a:pos x="0" y="17"/>
                  </a:cxn>
                  <a:cxn ang="0">
                    <a:pos x="15" y="0"/>
                  </a:cxn>
                  <a:cxn ang="0">
                    <a:pos x="52" y="3"/>
                  </a:cxn>
                </a:cxnLst>
                <a:rect l="0" t="0" r="r" b="b"/>
                <a:pathLst>
                  <a:path w="65" h="30">
                    <a:moveTo>
                      <a:pt x="52" y="3"/>
                    </a:moveTo>
                    <a:lnTo>
                      <a:pt x="65" y="30"/>
                    </a:lnTo>
                    <a:lnTo>
                      <a:pt x="0" y="17"/>
                    </a:lnTo>
                    <a:lnTo>
                      <a:pt x="15" y="0"/>
                    </a:lnTo>
                    <a:lnTo>
                      <a:pt x="52" y="3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95" name="Freeform 195"/>
              <p:cNvSpPr>
                <a:spLocks/>
              </p:cNvSpPr>
              <p:nvPr/>
            </p:nvSpPr>
            <p:spPr bwMode="auto">
              <a:xfrm>
                <a:off x="7247" y="1390"/>
                <a:ext cx="17" cy="8"/>
              </a:xfrm>
              <a:custGeom>
                <a:avLst/>
                <a:gdLst/>
                <a:ahLst/>
                <a:cxnLst>
                  <a:cxn ang="0">
                    <a:pos x="60" y="11"/>
                  </a:cxn>
                  <a:cxn ang="0">
                    <a:pos x="70" y="34"/>
                  </a:cxn>
                  <a:cxn ang="0">
                    <a:pos x="0" y="17"/>
                  </a:cxn>
                  <a:cxn ang="0">
                    <a:pos x="17" y="0"/>
                  </a:cxn>
                  <a:cxn ang="0">
                    <a:pos x="60" y="11"/>
                  </a:cxn>
                </a:cxnLst>
                <a:rect l="0" t="0" r="r" b="b"/>
                <a:pathLst>
                  <a:path w="70" h="34">
                    <a:moveTo>
                      <a:pt x="60" y="11"/>
                    </a:moveTo>
                    <a:lnTo>
                      <a:pt x="70" y="34"/>
                    </a:lnTo>
                    <a:lnTo>
                      <a:pt x="0" y="17"/>
                    </a:lnTo>
                    <a:lnTo>
                      <a:pt x="17" y="0"/>
                    </a:lnTo>
                    <a:lnTo>
                      <a:pt x="60" y="11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96" name="Freeform 196"/>
              <p:cNvSpPr>
                <a:spLocks/>
              </p:cNvSpPr>
              <p:nvPr/>
            </p:nvSpPr>
            <p:spPr bwMode="auto">
              <a:xfrm>
                <a:off x="7224" y="1385"/>
                <a:ext cx="15" cy="9"/>
              </a:xfrm>
              <a:custGeom>
                <a:avLst/>
                <a:gdLst/>
                <a:ahLst/>
                <a:cxnLst>
                  <a:cxn ang="0">
                    <a:pos x="57" y="10"/>
                  </a:cxn>
                  <a:cxn ang="0">
                    <a:pos x="63" y="33"/>
                  </a:cxn>
                  <a:cxn ang="0">
                    <a:pos x="0" y="23"/>
                  </a:cxn>
                  <a:cxn ang="0">
                    <a:pos x="14" y="0"/>
                  </a:cxn>
                  <a:cxn ang="0">
                    <a:pos x="57" y="10"/>
                  </a:cxn>
                </a:cxnLst>
                <a:rect l="0" t="0" r="r" b="b"/>
                <a:pathLst>
                  <a:path w="63" h="33">
                    <a:moveTo>
                      <a:pt x="57" y="10"/>
                    </a:moveTo>
                    <a:lnTo>
                      <a:pt x="63" y="33"/>
                    </a:lnTo>
                    <a:lnTo>
                      <a:pt x="0" y="23"/>
                    </a:lnTo>
                    <a:lnTo>
                      <a:pt x="14" y="0"/>
                    </a:lnTo>
                    <a:lnTo>
                      <a:pt x="57" y="1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97" name="Freeform 197"/>
              <p:cNvSpPr>
                <a:spLocks/>
              </p:cNvSpPr>
              <p:nvPr/>
            </p:nvSpPr>
            <p:spPr bwMode="auto">
              <a:xfrm>
                <a:off x="7159" y="1376"/>
                <a:ext cx="14" cy="8"/>
              </a:xfrm>
              <a:custGeom>
                <a:avLst/>
                <a:gdLst/>
                <a:ahLst/>
                <a:cxnLst>
                  <a:cxn ang="0">
                    <a:pos x="52" y="7"/>
                  </a:cxn>
                  <a:cxn ang="0">
                    <a:pos x="55" y="30"/>
                  </a:cxn>
                  <a:cxn ang="0">
                    <a:pos x="0" y="20"/>
                  </a:cxn>
                  <a:cxn ang="0">
                    <a:pos x="9" y="0"/>
                  </a:cxn>
                  <a:cxn ang="0">
                    <a:pos x="52" y="7"/>
                  </a:cxn>
                </a:cxnLst>
                <a:rect l="0" t="0" r="r" b="b"/>
                <a:pathLst>
                  <a:path w="55" h="30">
                    <a:moveTo>
                      <a:pt x="52" y="7"/>
                    </a:moveTo>
                    <a:lnTo>
                      <a:pt x="55" y="30"/>
                    </a:lnTo>
                    <a:lnTo>
                      <a:pt x="0" y="20"/>
                    </a:lnTo>
                    <a:lnTo>
                      <a:pt x="9" y="0"/>
                    </a:lnTo>
                    <a:lnTo>
                      <a:pt x="52" y="7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98" name="Freeform 198"/>
              <p:cNvSpPr>
                <a:spLocks/>
              </p:cNvSpPr>
              <p:nvPr/>
            </p:nvSpPr>
            <p:spPr bwMode="auto">
              <a:xfrm>
                <a:off x="7052" y="1359"/>
                <a:ext cx="16" cy="7"/>
              </a:xfrm>
              <a:custGeom>
                <a:avLst/>
                <a:gdLst/>
                <a:ahLst/>
                <a:cxnLst>
                  <a:cxn ang="0">
                    <a:pos x="56" y="12"/>
                  </a:cxn>
                  <a:cxn ang="0">
                    <a:pos x="63" y="26"/>
                  </a:cxn>
                  <a:cxn ang="0">
                    <a:pos x="0" y="17"/>
                  </a:cxn>
                  <a:cxn ang="0">
                    <a:pos x="6" y="0"/>
                  </a:cxn>
                  <a:cxn ang="0">
                    <a:pos x="8" y="0"/>
                  </a:cxn>
                  <a:cxn ang="0">
                    <a:pos x="15" y="1"/>
                  </a:cxn>
                  <a:cxn ang="0">
                    <a:pos x="22" y="2"/>
                  </a:cxn>
                  <a:cxn ang="0">
                    <a:pos x="31" y="4"/>
                  </a:cxn>
                  <a:cxn ang="0">
                    <a:pos x="41" y="6"/>
                  </a:cxn>
                  <a:cxn ang="0">
                    <a:pos x="49" y="8"/>
                  </a:cxn>
                  <a:cxn ang="0">
                    <a:pos x="54" y="10"/>
                  </a:cxn>
                  <a:cxn ang="0">
                    <a:pos x="56" y="12"/>
                  </a:cxn>
                </a:cxnLst>
                <a:rect l="0" t="0" r="r" b="b"/>
                <a:pathLst>
                  <a:path w="63" h="26">
                    <a:moveTo>
                      <a:pt x="56" y="12"/>
                    </a:moveTo>
                    <a:lnTo>
                      <a:pt x="63" y="26"/>
                    </a:lnTo>
                    <a:lnTo>
                      <a:pt x="0" y="17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5" y="1"/>
                    </a:lnTo>
                    <a:lnTo>
                      <a:pt x="22" y="2"/>
                    </a:lnTo>
                    <a:lnTo>
                      <a:pt x="31" y="4"/>
                    </a:lnTo>
                    <a:lnTo>
                      <a:pt x="41" y="6"/>
                    </a:lnTo>
                    <a:lnTo>
                      <a:pt x="49" y="8"/>
                    </a:lnTo>
                    <a:lnTo>
                      <a:pt x="54" y="10"/>
                    </a:lnTo>
                    <a:lnTo>
                      <a:pt x="56" y="12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99" name="Freeform 199"/>
              <p:cNvSpPr>
                <a:spLocks/>
              </p:cNvSpPr>
              <p:nvPr/>
            </p:nvSpPr>
            <p:spPr bwMode="auto">
              <a:xfrm>
                <a:off x="7031" y="1356"/>
                <a:ext cx="16" cy="7"/>
              </a:xfrm>
              <a:custGeom>
                <a:avLst/>
                <a:gdLst/>
                <a:ahLst/>
                <a:cxnLst>
                  <a:cxn ang="0">
                    <a:pos x="60" y="5"/>
                  </a:cxn>
                  <a:cxn ang="0">
                    <a:pos x="63" y="29"/>
                  </a:cxn>
                  <a:cxn ang="0">
                    <a:pos x="0" y="19"/>
                  </a:cxn>
                  <a:cxn ang="0">
                    <a:pos x="19" y="0"/>
                  </a:cxn>
                  <a:cxn ang="0">
                    <a:pos x="60" y="5"/>
                  </a:cxn>
                </a:cxnLst>
                <a:rect l="0" t="0" r="r" b="b"/>
                <a:pathLst>
                  <a:path w="63" h="29">
                    <a:moveTo>
                      <a:pt x="60" y="5"/>
                    </a:moveTo>
                    <a:lnTo>
                      <a:pt x="63" y="29"/>
                    </a:lnTo>
                    <a:lnTo>
                      <a:pt x="0" y="19"/>
                    </a:lnTo>
                    <a:lnTo>
                      <a:pt x="19" y="0"/>
                    </a:lnTo>
                    <a:lnTo>
                      <a:pt x="60" y="5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00" name="Freeform 200"/>
              <p:cNvSpPr>
                <a:spLocks/>
              </p:cNvSpPr>
              <p:nvPr/>
            </p:nvSpPr>
            <p:spPr bwMode="auto">
              <a:xfrm>
                <a:off x="7015" y="1354"/>
                <a:ext cx="13" cy="6"/>
              </a:xfrm>
              <a:custGeom>
                <a:avLst/>
                <a:gdLst/>
                <a:ahLst/>
                <a:cxnLst>
                  <a:cxn ang="0">
                    <a:pos x="50" y="7"/>
                  </a:cxn>
                  <a:cxn ang="0">
                    <a:pos x="53" y="25"/>
                  </a:cxn>
                  <a:cxn ang="0">
                    <a:pos x="0" y="18"/>
                  </a:cxn>
                  <a:cxn ang="0">
                    <a:pos x="14" y="0"/>
                  </a:cxn>
                  <a:cxn ang="0">
                    <a:pos x="50" y="7"/>
                  </a:cxn>
                </a:cxnLst>
                <a:rect l="0" t="0" r="r" b="b"/>
                <a:pathLst>
                  <a:path w="53" h="25">
                    <a:moveTo>
                      <a:pt x="50" y="7"/>
                    </a:moveTo>
                    <a:lnTo>
                      <a:pt x="53" y="25"/>
                    </a:lnTo>
                    <a:lnTo>
                      <a:pt x="0" y="18"/>
                    </a:lnTo>
                    <a:lnTo>
                      <a:pt x="14" y="0"/>
                    </a:lnTo>
                    <a:lnTo>
                      <a:pt x="50" y="7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01" name="Freeform 201"/>
              <p:cNvSpPr>
                <a:spLocks/>
              </p:cNvSpPr>
              <p:nvPr/>
            </p:nvSpPr>
            <p:spPr bwMode="auto">
              <a:xfrm>
                <a:off x="6999" y="1351"/>
                <a:ext cx="13" cy="6"/>
              </a:xfrm>
              <a:custGeom>
                <a:avLst/>
                <a:gdLst/>
                <a:ahLst/>
                <a:cxnLst>
                  <a:cxn ang="0">
                    <a:pos x="52" y="7"/>
                  </a:cxn>
                  <a:cxn ang="0">
                    <a:pos x="54" y="24"/>
                  </a:cxn>
                  <a:cxn ang="0">
                    <a:pos x="0" y="18"/>
                  </a:cxn>
                  <a:cxn ang="0">
                    <a:pos x="10" y="0"/>
                  </a:cxn>
                  <a:cxn ang="0">
                    <a:pos x="52" y="7"/>
                  </a:cxn>
                </a:cxnLst>
                <a:rect l="0" t="0" r="r" b="b"/>
                <a:pathLst>
                  <a:path w="54" h="24">
                    <a:moveTo>
                      <a:pt x="52" y="7"/>
                    </a:moveTo>
                    <a:lnTo>
                      <a:pt x="54" y="24"/>
                    </a:lnTo>
                    <a:lnTo>
                      <a:pt x="0" y="18"/>
                    </a:lnTo>
                    <a:lnTo>
                      <a:pt x="10" y="0"/>
                    </a:lnTo>
                    <a:lnTo>
                      <a:pt x="52" y="7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02" name="Freeform 202"/>
              <p:cNvSpPr>
                <a:spLocks/>
              </p:cNvSpPr>
              <p:nvPr/>
            </p:nvSpPr>
            <p:spPr bwMode="auto">
              <a:xfrm>
                <a:off x="6978" y="1352"/>
                <a:ext cx="12" cy="6"/>
              </a:xfrm>
              <a:custGeom>
                <a:avLst/>
                <a:gdLst/>
                <a:ahLst/>
                <a:cxnLst>
                  <a:cxn ang="0">
                    <a:pos x="48" y="7"/>
                  </a:cxn>
                  <a:cxn ang="0">
                    <a:pos x="49" y="25"/>
                  </a:cxn>
                  <a:cxn ang="0">
                    <a:pos x="0" y="19"/>
                  </a:cxn>
                  <a:cxn ang="0">
                    <a:pos x="5" y="0"/>
                  </a:cxn>
                  <a:cxn ang="0">
                    <a:pos x="48" y="7"/>
                  </a:cxn>
                </a:cxnLst>
                <a:rect l="0" t="0" r="r" b="b"/>
                <a:pathLst>
                  <a:path w="49" h="25">
                    <a:moveTo>
                      <a:pt x="48" y="7"/>
                    </a:moveTo>
                    <a:lnTo>
                      <a:pt x="49" y="25"/>
                    </a:lnTo>
                    <a:lnTo>
                      <a:pt x="0" y="19"/>
                    </a:lnTo>
                    <a:lnTo>
                      <a:pt x="5" y="0"/>
                    </a:lnTo>
                    <a:lnTo>
                      <a:pt x="48" y="7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03" name="Freeform 203"/>
              <p:cNvSpPr>
                <a:spLocks/>
              </p:cNvSpPr>
              <p:nvPr/>
            </p:nvSpPr>
            <p:spPr bwMode="auto">
              <a:xfrm>
                <a:off x="6960" y="1350"/>
                <a:ext cx="13" cy="6"/>
              </a:xfrm>
              <a:custGeom>
                <a:avLst/>
                <a:gdLst/>
                <a:ahLst/>
                <a:cxnLst>
                  <a:cxn ang="0">
                    <a:pos x="51" y="6"/>
                  </a:cxn>
                  <a:cxn ang="0">
                    <a:pos x="51" y="23"/>
                  </a:cxn>
                  <a:cxn ang="0">
                    <a:pos x="0" y="16"/>
                  </a:cxn>
                  <a:cxn ang="0">
                    <a:pos x="10" y="0"/>
                  </a:cxn>
                  <a:cxn ang="0">
                    <a:pos x="51" y="6"/>
                  </a:cxn>
                </a:cxnLst>
                <a:rect l="0" t="0" r="r" b="b"/>
                <a:pathLst>
                  <a:path w="51" h="23">
                    <a:moveTo>
                      <a:pt x="51" y="6"/>
                    </a:moveTo>
                    <a:lnTo>
                      <a:pt x="51" y="23"/>
                    </a:lnTo>
                    <a:lnTo>
                      <a:pt x="0" y="16"/>
                    </a:lnTo>
                    <a:lnTo>
                      <a:pt x="10" y="0"/>
                    </a:lnTo>
                    <a:lnTo>
                      <a:pt x="51" y="6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04" name="Freeform 204"/>
              <p:cNvSpPr>
                <a:spLocks/>
              </p:cNvSpPr>
              <p:nvPr/>
            </p:nvSpPr>
            <p:spPr bwMode="auto">
              <a:xfrm>
                <a:off x="6947" y="1347"/>
                <a:ext cx="11" cy="5"/>
              </a:xfrm>
              <a:custGeom>
                <a:avLst/>
                <a:gdLst/>
                <a:ahLst/>
                <a:cxnLst>
                  <a:cxn ang="0">
                    <a:pos x="44" y="3"/>
                  </a:cxn>
                  <a:cxn ang="0">
                    <a:pos x="44" y="19"/>
                  </a:cxn>
                  <a:cxn ang="0">
                    <a:pos x="0" y="11"/>
                  </a:cxn>
                  <a:cxn ang="0">
                    <a:pos x="0" y="0"/>
                  </a:cxn>
                  <a:cxn ang="0">
                    <a:pos x="44" y="3"/>
                  </a:cxn>
                </a:cxnLst>
                <a:rect l="0" t="0" r="r" b="b"/>
                <a:pathLst>
                  <a:path w="44" h="19">
                    <a:moveTo>
                      <a:pt x="44" y="3"/>
                    </a:moveTo>
                    <a:lnTo>
                      <a:pt x="44" y="19"/>
                    </a:lnTo>
                    <a:lnTo>
                      <a:pt x="0" y="11"/>
                    </a:lnTo>
                    <a:lnTo>
                      <a:pt x="0" y="0"/>
                    </a:lnTo>
                    <a:lnTo>
                      <a:pt x="44" y="3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05" name="Freeform 205"/>
              <p:cNvSpPr>
                <a:spLocks/>
              </p:cNvSpPr>
              <p:nvPr/>
            </p:nvSpPr>
            <p:spPr bwMode="auto">
              <a:xfrm>
                <a:off x="6961" y="1336"/>
                <a:ext cx="13" cy="5"/>
              </a:xfrm>
              <a:custGeom>
                <a:avLst/>
                <a:gdLst/>
                <a:ahLst/>
                <a:cxnLst>
                  <a:cxn ang="0">
                    <a:pos x="51" y="6"/>
                  </a:cxn>
                  <a:cxn ang="0">
                    <a:pos x="52" y="23"/>
                  </a:cxn>
                  <a:cxn ang="0">
                    <a:pos x="0" y="13"/>
                  </a:cxn>
                  <a:cxn ang="0">
                    <a:pos x="9" y="0"/>
                  </a:cxn>
                  <a:cxn ang="0">
                    <a:pos x="51" y="6"/>
                  </a:cxn>
                </a:cxnLst>
                <a:rect l="0" t="0" r="r" b="b"/>
                <a:pathLst>
                  <a:path w="52" h="23">
                    <a:moveTo>
                      <a:pt x="51" y="6"/>
                    </a:moveTo>
                    <a:lnTo>
                      <a:pt x="52" y="23"/>
                    </a:lnTo>
                    <a:lnTo>
                      <a:pt x="0" y="13"/>
                    </a:lnTo>
                    <a:lnTo>
                      <a:pt x="9" y="0"/>
                    </a:lnTo>
                    <a:lnTo>
                      <a:pt x="51" y="6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06" name="Freeform 206"/>
              <p:cNvSpPr>
                <a:spLocks/>
              </p:cNvSpPr>
              <p:nvPr/>
            </p:nvSpPr>
            <p:spPr bwMode="auto">
              <a:xfrm>
                <a:off x="6974" y="1324"/>
                <a:ext cx="14" cy="6"/>
              </a:xfrm>
              <a:custGeom>
                <a:avLst/>
                <a:gdLst/>
                <a:ahLst/>
                <a:cxnLst>
                  <a:cxn ang="0">
                    <a:pos x="54" y="8"/>
                  </a:cxn>
                  <a:cxn ang="0">
                    <a:pos x="57" y="22"/>
                  </a:cxn>
                  <a:cxn ang="0">
                    <a:pos x="0" y="12"/>
                  </a:cxn>
                  <a:cxn ang="0">
                    <a:pos x="12" y="0"/>
                  </a:cxn>
                  <a:cxn ang="0">
                    <a:pos x="54" y="8"/>
                  </a:cxn>
                </a:cxnLst>
                <a:rect l="0" t="0" r="r" b="b"/>
                <a:pathLst>
                  <a:path w="57" h="22">
                    <a:moveTo>
                      <a:pt x="54" y="8"/>
                    </a:moveTo>
                    <a:lnTo>
                      <a:pt x="57" y="22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54" y="8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07" name="Freeform 207"/>
              <p:cNvSpPr>
                <a:spLocks/>
              </p:cNvSpPr>
              <p:nvPr/>
            </p:nvSpPr>
            <p:spPr bwMode="auto">
              <a:xfrm>
                <a:off x="6985" y="1317"/>
                <a:ext cx="12" cy="5"/>
              </a:xfrm>
              <a:custGeom>
                <a:avLst/>
                <a:gdLst/>
                <a:ahLst/>
                <a:cxnLst>
                  <a:cxn ang="0">
                    <a:pos x="48" y="7"/>
                  </a:cxn>
                  <a:cxn ang="0">
                    <a:pos x="48" y="20"/>
                  </a:cxn>
                  <a:cxn ang="0">
                    <a:pos x="0" y="13"/>
                  </a:cxn>
                  <a:cxn ang="0">
                    <a:pos x="8" y="0"/>
                  </a:cxn>
                  <a:cxn ang="0">
                    <a:pos x="48" y="7"/>
                  </a:cxn>
                </a:cxnLst>
                <a:rect l="0" t="0" r="r" b="b"/>
                <a:pathLst>
                  <a:path w="48" h="20">
                    <a:moveTo>
                      <a:pt x="48" y="7"/>
                    </a:moveTo>
                    <a:lnTo>
                      <a:pt x="48" y="20"/>
                    </a:lnTo>
                    <a:lnTo>
                      <a:pt x="0" y="13"/>
                    </a:lnTo>
                    <a:lnTo>
                      <a:pt x="8" y="0"/>
                    </a:lnTo>
                    <a:lnTo>
                      <a:pt x="48" y="7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08" name="Freeform 208"/>
              <p:cNvSpPr>
                <a:spLocks/>
              </p:cNvSpPr>
              <p:nvPr/>
            </p:nvSpPr>
            <p:spPr bwMode="auto">
              <a:xfrm>
                <a:off x="6995" y="1309"/>
                <a:ext cx="12" cy="5"/>
              </a:xfrm>
              <a:custGeom>
                <a:avLst/>
                <a:gdLst/>
                <a:ahLst/>
                <a:cxnLst>
                  <a:cxn ang="0">
                    <a:pos x="48" y="6"/>
                  </a:cxn>
                  <a:cxn ang="0">
                    <a:pos x="48" y="20"/>
                  </a:cxn>
                  <a:cxn ang="0">
                    <a:pos x="0" y="11"/>
                  </a:cxn>
                  <a:cxn ang="0">
                    <a:pos x="7" y="0"/>
                  </a:cxn>
                  <a:cxn ang="0">
                    <a:pos x="48" y="6"/>
                  </a:cxn>
                </a:cxnLst>
                <a:rect l="0" t="0" r="r" b="b"/>
                <a:pathLst>
                  <a:path w="48" h="20">
                    <a:moveTo>
                      <a:pt x="48" y="6"/>
                    </a:moveTo>
                    <a:lnTo>
                      <a:pt x="48" y="20"/>
                    </a:lnTo>
                    <a:lnTo>
                      <a:pt x="0" y="11"/>
                    </a:lnTo>
                    <a:lnTo>
                      <a:pt x="7" y="0"/>
                    </a:lnTo>
                    <a:lnTo>
                      <a:pt x="48" y="6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09" name="Freeform 209"/>
              <p:cNvSpPr>
                <a:spLocks/>
              </p:cNvSpPr>
              <p:nvPr/>
            </p:nvSpPr>
            <p:spPr bwMode="auto">
              <a:xfrm>
                <a:off x="6990" y="1340"/>
                <a:ext cx="24" cy="7"/>
              </a:xfrm>
              <a:custGeom>
                <a:avLst/>
                <a:gdLst/>
                <a:ahLst/>
                <a:cxnLst>
                  <a:cxn ang="0">
                    <a:pos x="84" y="9"/>
                  </a:cxn>
                  <a:cxn ang="0">
                    <a:pos x="0" y="0"/>
                  </a:cxn>
                  <a:cxn ang="0">
                    <a:pos x="0" y="14"/>
                  </a:cxn>
                  <a:cxn ang="0">
                    <a:pos x="58" y="23"/>
                  </a:cxn>
                  <a:cxn ang="0">
                    <a:pos x="94" y="25"/>
                  </a:cxn>
                  <a:cxn ang="0">
                    <a:pos x="84" y="9"/>
                  </a:cxn>
                </a:cxnLst>
                <a:rect l="0" t="0" r="r" b="b"/>
                <a:pathLst>
                  <a:path w="94" h="25">
                    <a:moveTo>
                      <a:pt x="84" y="9"/>
                    </a:moveTo>
                    <a:lnTo>
                      <a:pt x="0" y="0"/>
                    </a:lnTo>
                    <a:lnTo>
                      <a:pt x="0" y="14"/>
                    </a:lnTo>
                    <a:lnTo>
                      <a:pt x="58" y="23"/>
                    </a:lnTo>
                    <a:lnTo>
                      <a:pt x="94" y="25"/>
                    </a:lnTo>
                    <a:lnTo>
                      <a:pt x="84" y="9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10" name="Freeform 210"/>
              <p:cNvSpPr>
                <a:spLocks/>
              </p:cNvSpPr>
              <p:nvPr/>
            </p:nvSpPr>
            <p:spPr bwMode="auto">
              <a:xfrm>
                <a:off x="6982" y="1331"/>
                <a:ext cx="24" cy="6"/>
              </a:xfrm>
              <a:custGeom>
                <a:avLst/>
                <a:gdLst/>
                <a:ahLst/>
                <a:cxnLst>
                  <a:cxn ang="0">
                    <a:pos x="83" y="9"/>
                  </a:cxn>
                  <a:cxn ang="0">
                    <a:pos x="0" y="0"/>
                  </a:cxn>
                  <a:cxn ang="0">
                    <a:pos x="0" y="14"/>
                  </a:cxn>
                  <a:cxn ang="0">
                    <a:pos x="58" y="23"/>
                  </a:cxn>
                  <a:cxn ang="0">
                    <a:pos x="94" y="24"/>
                  </a:cxn>
                  <a:cxn ang="0">
                    <a:pos x="83" y="9"/>
                  </a:cxn>
                </a:cxnLst>
                <a:rect l="0" t="0" r="r" b="b"/>
                <a:pathLst>
                  <a:path w="94" h="24">
                    <a:moveTo>
                      <a:pt x="83" y="9"/>
                    </a:moveTo>
                    <a:lnTo>
                      <a:pt x="0" y="0"/>
                    </a:lnTo>
                    <a:lnTo>
                      <a:pt x="0" y="14"/>
                    </a:lnTo>
                    <a:lnTo>
                      <a:pt x="58" y="23"/>
                    </a:lnTo>
                    <a:lnTo>
                      <a:pt x="94" y="24"/>
                    </a:lnTo>
                    <a:lnTo>
                      <a:pt x="83" y="9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11" name="Freeform 211"/>
              <p:cNvSpPr>
                <a:spLocks/>
              </p:cNvSpPr>
              <p:nvPr/>
            </p:nvSpPr>
            <p:spPr bwMode="auto">
              <a:xfrm>
                <a:off x="6996" y="1324"/>
                <a:ext cx="24" cy="6"/>
              </a:xfrm>
              <a:custGeom>
                <a:avLst/>
                <a:gdLst/>
                <a:ahLst/>
                <a:cxnLst>
                  <a:cxn ang="0">
                    <a:pos x="83" y="9"/>
                  </a:cxn>
                  <a:cxn ang="0">
                    <a:pos x="0" y="0"/>
                  </a:cxn>
                  <a:cxn ang="0">
                    <a:pos x="0" y="14"/>
                  </a:cxn>
                  <a:cxn ang="0">
                    <a:pos x="58" y="23"/>
                  </a:cxn>
                  <a:cxn ang="0">
                    <a:pos x="94" y="25"/>
                  </a:cxn>
                  <a:cxn ang="0">
                    <a:pos x="83" y="9"/>
                  </a:cxn>
                </a:cxnLst>
                <a:rect l="0" t="0" r="r" b="b"/>
                <a:pathLst>
                  <a:path w="94" h="25">
                    <a:moveTo>
                      <a:pt x="83" y="9"/>
                    </a:moveTo>
                    <a:lnTo>
                      <a:pt x="0" y="0"/>
                    </a:lnTo>
                    <a:lnTo>
                      <a:pt x="0" y="14"/>
                    </a:lnTo>
                    <a:lnTo>
                      <a:pt x="58" y="23"/>
                    </a:lnTo>
                    <a:lnTo>
                      <a:pt x="94" y="25"/>
                    </a:lnTo>
                    <a:lnTo>
                      <a:pt x="83" y="9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12" name="Freeform 212"/>
              <p:cNvSpPr>
                <a:spLocks/>
              </p:cNvSpPr>
              <p:nvPr/>
            </p:nvSpPr>
            <p:spPr bwMode="auto">
              <a:xfrm>
                <a:off x="7235" y="1354"/>
                <a:ext cx="23" cy="6"/>
              </a:xfrm>
              <a:custGeom>
                <a:avLst/>
                <a:gdLst/>
                <a:ahLst/>
                <a:cxnLst>
                  <a:cxn ang="0">
                    <a:pos x="83" y="9"/>
                  </a:cxn>
                  <a:cxn ang="0">
                    <a:pos x="0" y="0"/>
                  </a:cxn>
                  <a:cxn ang="0">
                    <a:pos x="0" y="15"/>
                  </a:cxn>
                  <a:cxn ang="0">
                    <a:pos x="57" y="23"/>
                  </a:cxn>
                  <a:cxn ang="0">
                    <a:pos x="94" y="24"/>
                  </a:cxn>
                  <a:cxn ang="0">
                    <a:pos x="83" y="9"/>
                  </a:cxn>
                </a:cxnLst>
                <a:rect l="0" t="0" r="r" b="b"/>
                <a:pathLst>
                  <a:path w="94" h="24">
                    <a:moveTo>
                      <a:pt x="83" y="9"/>
                    </a:moveTo>
                    <a:lnTo>
                      <a:pt x="0" y="0"/>
                    </a:lnTo>
                    <a:lnTo>
                      <a:pt x="0" y="15"/>
                    </a:lnTo>
                    <a:lnTo>
                      <a:pt x="57" y="23"/>
                    </a:lnTo>
                    <a:lnTo>
                      <a:pt x="94" y="24"/>
                    </a:lnTo>
                    <a:lnTo>
                      <a:pt x="83" y="9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13" name="Freeform 213"/>
              <p:cNvSpPr>
                <a:spLocks/>
              </p:cNvSpPr>
              <p:nvPr/>
            </p:nvSpPr>
            <p:spPr bwMode="auto">
              <a:xfrm>
                <a:off x="7266" y="1347"/>
                <a:ext cx="23" cy="6"/>
              </a:xfrm>
              <a:custGeom>
                <a:avLst/>
                <a:gdLst/>
                <a:ahLst/>
                <a:cxnLst>
                  <a:cxn ang="0">
                    <a:pos x="84" y="10"/>
                  </a:cxn>
                  <a:cxn ang="0">
                    <a:pos x="0" y="0"/>
                  </a:cxn>
                  <a:cxn ang="0">
                    <a:pos x="0" y="15"/>
                  </a:cxn>
                  <a:cxn ang="0">
                    <a:pos x="58" y="23"/>
                  </a:cxn>
                  <a:cxn ang="0">
                    <a:pos x="94" y="25"/>
                  </a:cxn>
                  <a:cxn ang="0">
                    <a:pos x="84" y="10"/>
                  </a:cxn>
                </a:cxnLst>
                <a:rect l="0" t="0" r="r" b="b"/>
                <a:pathLst>
                  <a:path w="94" h="25">
                    <a:moveTo>
                      <a:pt x="84" y="10"/>
                    </a:moveTo>
                    <a:lnTo>
                      <a:pt x="0" y="0"/>
                    </a:lnTo>
                    <a:lnTo>
                      <a:pt x="0" y="15"/>
                    </a:lnTo>
                    <a:lnTo>
                      <a:pt x="58" y="23"/>
                    </a:lnTo>
                    <a:lnTo>
                      <a:pt x="94" y="25"/>
                    </a:lnTo>
                    <a:lnTo>
                      <a:pt x="84" y="1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14" name="Freeform 214"/>
              <p:cNvSpPr>
                <a:spLocks/>
              </p:cNvSpPr>
              <p:nvPr/>
            </p:nvSpPr>
            <p:spPr bwMode="auto">
              <a:xfrm>
                <a:off x="7258" y="1359"/>
                <a:ext cx="23" cy="7"/>
              </a:xfrm>
              <a:custGeom>
                <a:avLst/>
                <a:gdLst/>
                <a:ahLst/>
                <a:cxnLst>
                  <a:cxn ang="0">
                    <a:pos x="81" y="9"/>
                  </a:cxn>
                  <a:cxn ang="0">
                    <a:pos x="0" y="0"/>
                  </a:cxn>
                  <a:cxn ang="0">
                    <a:pos x="0" y="15"/>
                  </a:cxn>
                  <a:cxn ang="0">
                    <a:pos x="55" y="23"/>
                  </a:cxn>
                  <a:cxn ang="0">
                    <a:pos x="92" y="24"/>
                  </a:cxn>
                  <a:cxn ang="0">
                    <a:pos x="81" y="9"/>
                  </a:cxn>
                </a:cxnLst>
                <a:rect l="0" t="0" r="r" b="b"/>
                <a:pathLst>
                  <a:path w="92" h="24">
                    <a:moveTo>
                      <a:pt x="81" y="9"/>
                    </a:moveTo>
                    <a:lnTo>
                      <a:pt x="0" y="0"/>
                    </a:lnTo>
                    <a:lnTo>
                      <a:pt x="0" y="15"/>
                    </a:lnTo>
                    <a:lnTo>
                      <a:pt x="55" y="23"/>
                    </a:lnTo>
                    <a:lnTo>
                      <a:pt x="92" y="24"/>
                    </a:lnTo>
                    <a:lnTo>
                      <a:pt x="81" y="9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15" name="Freeform 215"/>
              <p:cNvSpPr>
                <a:spLocks/>
              </p:cNvSpPr>
              <p:nvPr/>
            </p:nvSpPr>
            <p:spPr bwMode="auto">
              <a:xfrm>
                <a:off x="7015" y="1312"/>
                <a:ext cx="23" cy="6"/>
              </a:xfrm>
              <a:custGeom>
                <a:avLst/>
                <a:gdLst/>
                <a:ahLst/>
                <a:cxnLst>
                  <a:cxn ang="0">
                    <a:pos x="84" y="10"/>
                  </a:cxn>
                  <a:cxn ang="0">
                    <a:pos x="0" y="0"/>
                  </a:cxn>
                  <a:cxn ang="0">
                    <a:pos x="0" y="15"/>
                  </a:cxn>
                  <a:cxn ang="0">
                    <a:pos x="58" y="23"/>
                  </a:cxn>
                  <a:cxn ang="0">
                    <a:pos x="94" y="26"/>
                  </a:cxn>
                  <a:cxn ang="0">
                    <a:pos x="84" y="10"/>
                  </a:cxn>
                </a:cxnLst>
                <a:rect l="0" t="0" r="r" b="b"/>
                <a:pathLst>
                  <a:path w="94" h="26">
                    <a:moveTo>
                      <a:pt x="84" y="10"/>
                    </a:moveTo>
                    <a:lnTo>
                      <a:pt x="0" y="0"/>
                    </a:lnTo>
                    <a:lnTo>
                      <a:pt x="0" y="15"/>
                    </a:lnTo>
                    <a:lnTo>
                      <a:pt x="58" y="23"/>
                    </a:lnTo>
                    <a:lnTo>
                      <a:pt x="94" y="26"/>
                    </a:lnTo>
                    <a:lnTo>
                      <a:pt x="84" y="1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16" name="Freeform 216"/>
              <p:cNvSpPr>
                <a:spLocks/>
              </p:cNvSpPr>
              <p:nvPr/>
            </p:nvSpPr>
            <p:spPr bwMode="auto">
              <a:xfrm>
                <a:off x="7038" y="1347"/>
                <a:ext cx="16" cy="8"/>
              </a:xfrm>
              <a:custGeom>
                <a:avLst/>
                <a:gdLst/>
                <a:ahLst/>
                <a:cxnLst>
                  <a:cxn ang="0">
                    <a:pos x="53" y="7"/>
                  </a:cxn>
                  <a:cxn ang="0">
                    <a:pos x="9" y="0"/>
                  </a:cxn>
                  <a:cxn ang="0">
                    <a:pos x="0" y="14"/>
                  </a:cxn>
                  <a:cxn ang="0">
                    <a:pos x="16" y="10"/>
                  </a:cxn>
                  <a:cxn ang="0">
                    <a:pos x="42" y="14"/>
                  </a:cxn>
                  <a:cxn ang="0">
                    <a:pos x="51" y="28"/>
                  </a:cxn>
                  <a:cxn ang="0">
                    <a:pos x="61" y="28"/>
                  </a:cxn>
                  <a:cxn ang="0">
                    <a:pos x="53" y="7"/>
                  </a:cxn>
                </a:cxnLst>
                <a:rect l="0" t="0" r="r" b="b"/>
                <a:pathLst>
                  <a:path w="61" h="28">
                    <a:moveTo>
                      <a:pt x="53" y="7"/>
                    </a:moveTo>
                    <a:lnTo>
                      <a:pt x="9" y="0"/>
                    </a:lnTo>
                    <a:lnTo>
                      <a:pt x="0" y="14"/>
                    </a:lnTo>
                    <a:lnTo>
                      <a:pt x="16" y="10"/>
                    </a:lnTo>
                    <a:lnTo>
                      <a:pt x="42" y="14"/>
                    </a:lnTo>
                    <a:lnTo>
                      <a:pt x="51" y="28"/>
                    </a:lnTo>
                    <a:lnTo>
                      <a:pt x="61" y="28"/>
                    </a:lnTo>
                    <a:lnTo>
                      <a:pt x="53" y="7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17" name="Freeform 217"/>
              <p:cNvSpPr>
                <a:spLocks/>
              </p:cNvSpPr>
              <p:nvPr/>
            </p:nvSpPr>
            <p:spPr bwMode="auto">
              <a:xfrm>
                <a:off x="7031" y="1338"/>
                <a:ext cx="15" cy="7"/>
              </a:xfrm>
              <a:custGeom>
                <a:avLst/>
                <a:gdLst/>
                <a:ahLst/>
                <a:cxnLst>
                  <a:cxn ang="0">
                    <a:pos x="52" y="7"/>
                  </a:cxn>
                  <a:cxn ang="0">
                    <a:pos x="9" y="0"/>
                  </a:cxn>
                  <a:cxn ang="0">
                    <a:pos x="0" y="14"/>
                  </a:cxn>
                  <a:cxn ang="0">
                    <a:pos x="16" y="11"/>
                  </a:cxn>
                  <a:cxn ang="0">
                    <a:pos x="42" y="14"/>
                  </a:cxn>
                  <a:cxn ang="0">
                    <a:pos x="50" y="28"/>
                  </a:cxn>
                  <a:cxn ang="0">
                    <a:pos x="61" y="28"/>
                  </a:cxn>
                  <a:cxn ang="0">
                    <a:pos x="52" y="7"/>
                  </a:cxn>
                </a:cxnLst>
                <a:rect l="0" t="0" r="r" b="b"/>
                <a:pathLst>
                  <a:path w="61" h="28">
                    <a:moveTo>
                      <a:pt x="52" y="7"/>
                    </a:moveTo>
                    <a:lnTo>
                      <a:pt x="9" y="0"/>
                    </a:lnTo>
                    <a:lnTo>
                      <a:pt x="0" y="14"/>
                    </a:lnTo>
                    <a:lnTo>
                      <a:pt x="16" y="11"/>
                    </a:lnTo>
                    <a:lnTo>
                      <a:pt x="42" y="14"/>
                    </a:lnTo>
                    <a:lnTo>
                      <a:pt x="50" y="28"/>
                    </a:lnTo>
                    <a:lnTo>
                      <a:pt x="61" y="28"/>
                    </a:lnTo>
                    <a:lnTo>
                      <a:pt x="52" y="7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18" name="Freeform 218"/>
              <p:cNvSpPr>
                <a:spLocks/>
              </p:cNvSpPr>
              <p:nvPr/>
            </p:nvSpPr>
            <p:spPr bwMode="auto">
              <a:xfrm>
                <a:off x="7044" y="1331"/>
                <a:ext cx="16" cy="7"/>
              </a:xfrm>
              <a:custGeom>
                <a:avLst/>
                <a:gdLst/>
                <a:ahLst/>
                <a:cxnLst>
                  <a:cxn ang="0">
                    <a:pos x="52" y="7"/>
                  </a:cxn>
                  <a:cxn ang="0">
                    <a:pos x="9" y="0"/>
                  </a:cxn>
                  <a:cxn ang="0">
                    <a:pos x="0" y="13"/>
                  </a:cxn>
                  <a:cxn ang="0">
                    <a:pos x="15" y="10"/>
                  </a:cxn>
                  <a:cxn ang="0">
                    <a:pos x="41" y="13"/>
                  </a:cxn>
                  <a:cxn ang="0">
                    <a:pos x="51" y="28"/>
                  </a:cxn>
                  <a:cxn ang="0">
                    <a:pos x="61" y="28"/>
                  </a:cxn>
                  <a:cxn ang="0">
                    <a:pos x="52" y="7"/>
                  </a:cxn>
                </a:cxnLst>
                <a:rect l="0" t="0" r="r" b="b"/>
                <a:pathLst>
                  <a:path w="61" h="28">
                    <a:moveTo>
                      <a:pt x="52" y="7"/>
                    </a:moveTo>
                    <a:lnTo>
                      <a:pt x="9" y="0"/>
                    </a:lnTo>
                    <a:lnTo>
                      <a:pt x="0" y="13"/>
                    </a:lnTo>
                    <a:lnTo>
                      <a:pt x="15" y="10"/>
                    </a:lnTo>
                    <a:lnTo>
                      <a:pt x="41" y="13"/>
                    </a:lnTo>
                    <a:lnTo>
                      <a:pt x="51" y="28"/>
                    </a:lnTo>
                    <a:lnTo>
                      <a:pt x="61" y="28"/>
                    </a:lnTo>
                    <a:lnTo>
                      <a:pt x="52" y="7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19" name="Freeform 219"/>
              <p:cNvSpPr>
                <a:spLocks/>
              </p:cNvSpPr>
              <p:nvPr/>
            </p:nvSpPr>
            <p:spPr bwMode="auto">
              <a:xfrm>
                <a:off x="7038" y="1322"/>
                <a:ext cx="16" cy="7"/>
              </a:xfrm>
              <a:custGeom>
                <a:avLst/>
                <a:gdLst/>
                <a:ahLst/>
                <a:cxnLst>
                  <a:cxn ang="0">
                    <a:pos x="53" y="7"/>
                  </a:cxn>
                  <a:cxn ang="0">
                    <a:pos x="9" y="0"/>
                  </a:cxn>
                  <a:cxn ang="0">
                    <a:pos x="0" y="14"/>
                  </a:cxn>
                  <a:cxn ang="0">
                    <a:pos x="16" y="11"/>
                  </a:cxn>
                  <a:cxn ang="0">
                    <a:pos x="42" y="14"/>
                  </a:cxn>
                  <a:cxn ang="0">
                    <a:pos x="51" y="29"/>
                  </a:cxn>
                  <a:cxn ang="0">
                    <a:pos x="61" y="29"/>
                  </a:cxn>
                  <a:cxn ang="0">
                    <a:pos x="53" y="7"/>
                  </a:cxn>
                </a:cxnLst>
                <a:rect l="0" t="0" r="r" b="b"/>
                <a:pathLst>
                  <a:path w="61" h="29">
                    <a:moveTo>
                      <a:pt x="53" y="7"/>
                    </a:moveTo>
                    <a:lnTo>
                      <a:pt x="9" y="0"/>
                    </a:lnTo>
                    <a:lnTo>
                      <a:pt x="0" y="14"/>
                    </a:lnTo>
                    <a:lnTo>
                      <a:pt x="16" y="11"/>
                    </a:lnTo>
                    <a:lnTo>
                      <a:pt x="42" y="14"/>
                    </a:lnTo>
                    <a:lnTo>
                      <a:pt x="51" y="29"/>
                    </a:lnTo>
                    <a:lnTo>
                      <a:pt x="61" y="29"/>
                    </a:lnTo>
                    <a:lnTo>
                      <a:pt x="53" y="7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20" name="Freeform 220"/>
              <p:cNvSpPr>
                <a:spLocks/>
              </p:cNvSpPr>
              <p:nvPr/>
            </p:nvSpPr>
            <p:spPr bwMode="auto">
              <a:xfrm>
                <a:off x="7063" y="1319"/>
                <a:ext cx="15" cy="7"/>
              </a:xfrm>
              <a:custGeom>
                <a:avLst/>
                <a:gdLst/>
                <a:ahLst/>
                <a:cxnLst>
                  <a:cxn ang="0">
                    <a:pos x="52" y="7"/>
                  </a:cxn>
                  <a:cxn ang="0">
                    <a:pos x="9" y="0"/>
                  </a:cxn>
                  <a:cxn ang="0">
                    <a:pos x="0" y="14"/>
                  </a:cxn>
                  <a:cxn ang="0">
                    <a:pos x="15" y="10"/>
                  </a:cxn>
                  <a:cxn ang="0">
                    <a:pos x="42" y="14"/>
                  </a:cxn>
                  <a:cxn ang="0">
                    <a:pos x="51" y="28"/>
                  </a:cxn>
                  <a:cxn ang="0">
                    <a:pos x="61" y="28"/>
                  </a:cxn>
                  <a:cxn ang="0">
                    <a:pos x="52" y="7"/>
                  </a:cxn>
                </a:cxnLst>
                <a:rect l="0" t="0" r="r" b="b"/>
                <a:pathLst>
                  <a:path w="61" h="28">
                    <a:moveTo>
                      <a:pt x="52" y="7"/>
                    </a:moveTo>
                    <a:lnTo>
                      <a:pt x="9" y="0"/>
                    </a:lnTo>
                    <a:lnTo>
                      <a:pt x="0" y="14"/>
                    </a:lnTo>
                    <a:lnTo>
                      <a:pt x="15" y="10"/>
                    </a:lnTo>
                    <a:lnTo>
                      <a:pt x="42" y="14"/>
                    </a:lnTo>
                    <a:lnTo>
                      <a:pt x="51" y="28"/>
                    </a:lnTo>
                    <a:lnTo>
                      <a:pt x="61" y="28"/>
                    </a:lnTo>
                    <a:lnTo>
                      <a:pt x="52" y="7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21" name="Freeform 221"/>
              <p:cNvSpPr>
                <a:spLocks/>
              </p:cNvSpPr>
              <p:nvPr/>
            </p:nvSpPr>
            <p:spPr bwMode="auto">
              <a:xfrm>
                <a:off x="6874" y="1350"/>
                <a:ext cx="403" cy="119"/>
              </a:xfrm>
              <a:custGeom>
                <a:avLst/>
                <a:gdLst/>
                <a:ahLst/>
                <a:cxnLst>
                  <a:cxn ang="0">
                    <a:pos x="931" y="254"/>
                  </a:cxn>
                  <a:cxn ang="0">
                    <a:pos x="932" y="335"/>
                  </a:cxn>
                  <a:cxn ang="0">
                    <a:pos x="908" y="395"/>
                  </a:cxn>
                  <a:cxn ang="0">
                    <a:pos x="1498" y="316"/>
                  </a:cxn>
                  <a:cxn ang="0">
                    <a:pos x="1424" y="468"/>
                  </a:cxn>
                  <a:cxn ang="0">
                    <a:pos x="1611" y="260"/>
                  </a:cxn>
                  <a:cxn ang="0">
                    <a:pos x="1555" y="216"/>
                  </a:cxn>
                  <a:cxn ang="0">
                    <a:pos x="460" y="48"/>
                  </a:cxn>
                  <a:cxn ang="0">
                    <a:pos x="208" y="12"/>
                  </a:cxn>
                  <a:cxn ang="0">
                    <a:pos x="178" y="36"/>
                  </a:cxn>
                  <a:cxn ang="0">
                    <a:pos x="148" y="60"/>
                  </a:cxn>
                  <a:cxn ang="0">
                    <a:pos x="121" y="84"/>
                  </a:cxn>
                  <a:cxn ang="0">
                    <a:pos x="94" y="109"/>
                  </a:cxn>
                  <a:cxn ang="0">
                    <a:pos x="68" y="135"/>
                  </a:cxn>
                  <a:cxn ang="0">
                    <a:pos x="42" y="162"/>
                  </a:cxn>
                  <a:cxn ang="0">
                    <a:pos x="14" y="190"/>
                  </a:cxn>
                  <a:cxn ang="0">
                    <a:pos x="27" y="212"/>
                  </a:cxn>
                  <a:cxn ang="0">
                    <a:pos x="179" y="73"/>
                  </a:cxn>
                  <a:cxn ang="0">
                    <a:pos x="50" y="220"/>
                  </a:cxn>
                  <a:cxn ang="0">
                    <a:pos x="74" y="235"/>
                  </a:cxn>
                  <a:cxn ang="0">
                    <a:pos x="108" y="248"/>
                  </a:cxn>
                  <a:cxn ang="0">
                    <a:pos x="149" y="260"/>
                  </a:cxn>
                  <a:cxn ang="0">
                    <a:pos x="201" y="271"/>
                  </a:cxn>
                  <a:cxn ang="0">
                    <a:pos x="260" y="282"/>
                  </a:cxn>
                  <a:cxn ang="0">
                    <a:pos x="330" y="291"/>
                  </a:cxn>
                  <a:cxn ang="0">
                    <a:pos x="409" y="301"/>
                  </a:cxn>
                  <a:cxn ang="0">
                    <a:pos x="468" y="287"/>
                  </a:cxn>
                  <a:cxn ang="0">
                    <a:pos x="498" y="256"/>
                  </a:cxn>
                  <a:cxn ang="0">
                    <a:pos x="527" y="232"/>
                  </a:cxn>
                  <a:cxn ang="0">
                    <a:pos x="564" y="214"/>
                  </a:cxn>
                  <a:cxn ang="0">
                    <a:pos x="625" y="194"/>
                  </a:cxn>
                  <a:cxn ang="0">
                    <a:pos x="999" y="140"/>
                  </a:cxn>
                </a:cxnLst>
                <a:rect l="0" t="0" r="r" b="b"/>
                <a:pathLst>
                  <a:path w="1611" h="477">
                    <a:moveTo>
                      <a:pt x="999" y="140"/>
                    </a:moveTo>
                    <a:lnTo>
                      <a:pt x="931" y="254"/>
                    </a:lnTo>
                    <a:lnTo>
                      <a:pt x="934" y="303"/>
                    </a:lnTo>
                    <a:lnTo>
                      <a:pt x="932" y="335"/>
                    </a:lnTo>
                    <a:lnTo>
                      <a:pt x="925" y="362"/>
                    </a:lnTo>
                    <a:lnTo>
                      <a:pt x="908" y="395"/>
                    </a:lnTo>
                    <a:lnTo>
                      <a:pt x="1402" y="476"/>
                    </a:lnTo>
                    <a:lnTo>
                      <a:pt x="1498" y="316"/>
                    </a:lnTo>
                    <a:lnTo>
                      <a:pt x="1517" y="319"/>
                    </a:lnTo>
                    <a:lnTo>
                      <a:pt x="1424" y="468"/>
                    </a:lnTo>
                    <a:lnTo>
                      <a:pt x="1474" y="477"/>
                    </a:lnTo>
                    <a:lnTo>
                      <a:pt x="1611" y="260"/>
                    </a:lnTo>
                    <a:lnTo>
                      <a:pt x="1589" y="239"/>
                    </a:lnTo>
                    <a:lnTo>
                      <a:pt x="1555" y="216"/>
                    </a:lnTo>
                    <a:lnTo>
                      <a:pt x="491" y="30"/>
                    </a:lnTo>
                    <a:lnTo>
                      <a:pt x="460" y="48"/>
                    </a:lnTo>
                    <a:lnTo>
                      <a:pt x="225" y="0"/>
                    </a:lnTo>
                    <a:lnTo>
                      <a:pt x="208" y="12"/>
                    </a:lnTo>
                    <a:lnTo>
                      <a:pt x="192" y="24"/>
                    </a:lnTo>
                    <a:lnTo>
                      <a:pt x="178" y="36"/>
                    </a:lnTo>
                    <a:lnTo>
                      <a:pt x="163" y="48"/>
                    </a:lnTo>
                    <a:lnTo>
                      <a:pt x="148" y="60"/>
                    </a:lnTo>
                    <a:lnTo>
                      <a:pt x="135" y="73"/>
                    </a:lnTo>
                    <a:lnTo>
                      <a:pt x="121" y="84"/>
                    </a:lnTo>
                    <a:lnTo>
                      <a:pt x="108" y="97"/>
                    </a:lnTo>
                    <a:lnTo>
                      <a:pt x="94" y="109"/>
                    </a:lnTo>
                    <a:lnTo>
                      <a:pt x="81" y="122"/>
                    </a:lnTo>
                    <a:lnTo>
                      <a:pt x="68" y="135"/>
                    </a:lnTo>
                    <a:lnTo>
                      <a:pt x="55" y="148"/>
                    </a:lnTo>
                    <a:lnTo>
                      <a:pt x="42" y="162"/>
                    </a:lnTo>
                    <a:lnTo>
                      <a:pt x="28" y="176"/>
                    </a:lnTo>
                    <a:lnTo>
                      <a:pt x="14" y="190"/>
                    </a:lnTo>
                    <a:lnTo>
                      <a:pt x="0" y="204"/>
                    </a:lnTo>
                    <a:lnTo>
                      <a:pt x="27" y="212"/>
                    </a:lnTo>
                    <a:lnTo>
                      <a:pt x="168" y="68"/>
                    </a:lnTo>
                    <a:lnTo>
                      <a:pt x="179" y="73"/>
                    </a:lnTo>
                    <a:lnTo>
                      <a:pt x="41" y="213"/>
                    </a:lnTo>
                    <a:lnTo>
                      <a:pt x="50" y="220"/>
                    </a:lnTo>
                    <a:lnTo>
                      <a:pt x="62" y="227"/>
                    </a:lnTo>
                    <a:lnTo>
                      <a:pt x="74" y="235"/>
                    </a:lnTo>
                    <a:lnTo>
                      <a:pt x="90" y="241"/>
                    </a:lnTo>
                    <a:lnTo>
                      <a:pt x="108" y="248"/>
                    </a:lnTo>
                    <a:lnTo>
                      <a:pt x="127" y="254"/>
                    </a:lnTo>
                    <a:lnTo>
                      <a:pt x="149" y="260"/>
                    </a:lnTo>
                    <a:lnTo>
                      <a:pt x="173" y="265"/>
                    </a:lnTo>
                    <a:lnTo>
                      <a:pt x="201" y="271"/>
                    </a:lnTo>
                    <a:lnTo>
                      <a:pt x="229" y="277"/>
                    </a:lnTo>
                    <a:lnTo>
                      <a:pt x="260" y="282"/>
                    </a:lnTo>
                    <a:lnTo>
                      <a:pt x="294" y="287"/>
                    </a:lnTo>
                    <a:lnTo>
                      <a:pt x="330" y="291"/>
                    </a:lnTo>
                    <a:lnTo>
                      <a:pt x="368" y="297"/>
                    </a:lnTo>
                    <a:lnTo>
                      <a:pt x="409" y="301"/>
                    </a:lnTo>
                    <a:lnTo>
                      <a:pt x="453" y="306"/>
                    </a:lnTo>
                    <a:lnTo>
                      <a:pt x="468" y="287"/>
                    </a:lnTo>
                    <a:lnTo>
                      <a:pt x="483" y="270"/>
                    </a:lnTo>
                    <a:lnTo>
                      <a:pt x="498" y="256"/>
                    </a:lnTo>
                    <a:lnTo>
                      <a:pt x="511" y="242"/>
                    </a:lnTo>
                    <a:lnTo>
                      <a:pt x="527" y="232"/>
                    </a:lnTo>
                    <a:lnTo>
                      <a:pt x="545" y="222"/>
                    </a:lnTo>
                    <a:lnTo>
                      <a:pt x="564" y="214"/>
                    </a:lnTo>
                    <a:lnTo>
                      <a:pt x="588" y="207"/>
                    </a:lnTo>
                    <a:lnTo>
                      <a:pt x="625" y="194"/>
                    </a:lnTo>
                    <a:lnTo>
                      <a:pt x="713" y="93"/>
                    </a:lnTo>
                    <a:lnTo>
                      <a:pt x="999" y="14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22" name="Freeform 222"/>
              <p:cNvSpPr>
                <a:spLocks/>
              </p:cNvSpPr>
              <p:nvPr/>
            </p:nvSpPr>
            <p:spPr bwMode="auto">
              <a:xfrm>
                <a:off x="7269" y="1341"/>
                <a:ext cx="42" cy="72"/>
              </a:xfrm>
              <a:custGeom>
                <a:avLst/>
                <a:gdLst/>
                <a:ahLst/>
                <a:cxnLst>
                  <a:cxn ang="0">
                    <a:pos x="168" y="0"/>
                  </a:cxn>
                  <a:cxn ang="0">
                    <a:pos x="150" y="32"/>
                  </a:cxn>
                  <a:cxn ang="0">
                    <a:pos x="135" y="65"/>
                  </a:cxn>
                  <a:cxn ang="0">
                    <a:pos x="119" y="97"/>
                  </a:cxn>
                  <a:cxn ang="0">
                    <a:pos x="103" y="128"/>
                  </a:cxn>
                  <a:cxn ang="0">
                    <a:pos x="90" y="161"/>
                  </a:cxn>
                  <a:cxn ang="0">
                    <a:pos x="76" y="193"/>
                  </a:cxn>
                  <a:cxn ang="0">
                    <a:pos x="64" y="227"/>
                  </a:cxn>
                  <a:cxn ang="0">
                    <a:pos x="51" y="262"/>
                  </a:cxn>
                  <a:cxn ang="0">
                    <a:pos x="38" y="288"/>
                  </a:cxn>
                  <a:cxn ang="0">
                    <a:pos x="0" y="236"/>
                  </a:cxn>
                  <a:cxn ang="0">
                    <a:pos x="110" y="29"/>
                  </a:cxn>
                  <a:cxn ang="0">
                    <a:pos x="136" y="21"/>
                  </a:cxn>
                  <a:cxn ang="0">
                    <a:pos x="168" y="0"/>
                  </a:cxn>
                </a:cxnLst>
                <a:rect l="0" t="0" r="r" b="b"/>
                <a:pathLst>
                  <a:path w="168" h="288">
                    <a:moveTo>
                      <a:pt x="168" y="0"/>
                    </a:moveTo>
                    <a:lnTo>
                      <a:pt x="150" y="32"/>
                    </a:lnTo>
                    <a:lnTo>
                      <a:pt x="135" y="65"/>
                    </a:lnTo>
                    <a:lnTo>
                      <a:pt x="119" y="97"/>
                    </a:lnTo>
                    <a:lnTo>
                      <a:pt x="103" y="128"/>
                    </a:lnTo>
                    <a:lnTo>
                      <a:pt x="90" y="161"/>
                    </a:lnTo>
                    <a:lnTo>
                      <a:pt x="76" y="193"/>
                    </a:lnTo>
                    <a:lnTo>
                      <a:pt x="64" y="227"/>
                    </a:lnTo>
                    <a:lnTo>
                      <a:pt x="51" y="262"/>
                    </a:lnTo>
                    <a:lnTo>
                      <a:pt x="38" y="288"/>
                    </a:lnTo>
                    <a:lnTo>
                      <a:pt x="0" y="236"/>
                    </a:lnTo>
                    <a:lnTo>
                      <a:pt x="110" y="29"/>
                    </a:lnTo>
                    <a:lnTo>
                      <a:pt x="136" y="21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23" name="Freeform 223"/>
              <p:cNvSpPr>
                <a:spLocks/>
              </p:cNvSpPr>
              <p:nvPr/>
            </p:nvSpPr>
            <p:spPr bwMode="auto">
              <a:xfrm>
                <a:off x="6933" y="1303"/>
                <a:ext cx="71" cy="46"/>
              </a:xfrm>
              <a:custGeom>
                <a:avLst/>
                <a:gdLst/>
                <a:ahLst/>
                <a:cxnLst>
                  <a:cxn ang="0">
                    <a:pos x="34" y="182"/>
                  </a:cxn>
                  <a:cxn ang="0">
                    <a:pos x="286" y="0"/>
                  </a:cxn>
                  <a:cxn ang="0">
                    <a:pos x="259" y="0"/>
                  </a:cxn>
                  <a:cxn ang="0">
                    <a:pos x="80" y="122"/>
                  </a:cxn>
                  <a:cxn ang="0">
                    <a:pos x="0" y="184"/>
                  </a:cxn>
                  <a:cxn ang="0">
                    <a:pos x="34" y="182"/>
                  </a:cxn>
                </a:cxnLst>
                <a:rect l="0" t="0" r="r" b="b"/>
                <a:pathLst>
                  <a:path w="286" h="184">
                    <a:moveTo>
                      <a:pt x="34" y="182"/>
                    </a:moveTo>
                    <a:lnTo>
                      <a:pt x="286" y="0"/>
                    </a:lnTo>
                    <a:lnTo>
                      <a:pt x="259" y="0"/>
                    </a:lnTo>
                    <a:lnTo>
                      <a:pt x="80" y="122"/>
                    </a:lnTo>
                    <a:lnTo>
                      <a:pt x="0" y="184"/>
                    </a:lnTo>
                    <a:lnTo>
                      <a:pt x="34" y="182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24" name="Freeform 224"/>
              <p:cNvSpPr>
                <a:spLocks/>
              </p:cNvSpPr>
              <p:nvPr/>
            </p:nvSpPr>
            <p:spPr bwMode="auto">
              <a:xfrm>
                <a:off x="7245" y="1370"/>
                <a:ext cx="29" cy="9"/>
              </a:xfrm>
              <a:custGeom>
                <a:avLst/>
                <a:gdLst/>
                <a:ahLst/>
                <a:cxnLst>
                  <a:cxn ang="0">
                    <a:pos x="117" y="34"/>
                  </a:cxn>
                  <a:cxn ang="0">
                    <a:pos x="115" y="21"/>
                  </a:cxn>
                  <a:cxn ang="0">
                    <a:pos x="103" y="13"/>
                  </a:cxn>
                  <a:cxn ang="0">
                    <a:pos x="7" y="0"/>
                  </a:cxn>
                  <a:cxn ang="0">
                    <a:pos x="0" y="13"/>
                  </a:cxn>
                  <a:cxn ang="0">
                    <a:pos x="25" y="17"/>
                  </a:cxn>
                  <a:cxn ang="0">
                    <a:pos x="38" y="25"/>
                  </a:cxn>
                  <a:cxn ang="0">
                    <a:pos x="52" y="17"/>
                  </a:cxn>
                  <a:cxn ang="0">
                    <a:pos x="105" y="25"/>
                  </a:cxn>
                  <a:cxn ang="0">
                    <a:pos x="117" y="34"/>
                  </a:cxn>
                </a:cxnLst>
                <a:rect l="0" t="0" r="r" b="b"/>
                <a:pathLst>
                  <a:path w="117" h="34">
                    <a:moveTo>
                      <a:pt x="117" y="34"/>
                    </a:moveTo>
                    <a:lnTo>
                      <a:pt x="115" y="21"/>
                    </a:lnTo>
                    <a:lnTo>
                      <a:pt x="103" y="13"/>
                    </a:lnTo>
                    <a:lnTo>
                      <a:pt x="7" y="0"/>
                    </a:lnTo>
                    <a:lnTo>
                      <a:pt x="0" y="13"/>
                    </a:lnTo>
                    <a:lnTo>
                      <a:pt x="25" y="17"/>
                    </a:lnTo>
                    <a:lnTo>
                      <a:pt x="38" y="25"/>
                    </a:lnTo>
                    <a:lnTo>
                      <a:pt x="52" y="17"/>
                    </a:lnTo>
                    <a:lnTo>
                      <a:pt x="105" y="25"/>
                    </a:lnTo>
                    <a:lnTo>
                      <a:pt x="117" y="34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25" name="Freeform 225"/>
              <p:cNvSpPr>
                <a:spLocks/>
              </p:cNvSpPr>
              <p:nvPr/>
            </p:nvSpPr>
            <p:spPr bwMode="auto">
              <a:xfrm>
                <a:off x="7227" y="1377"/>
                <a:ext cx="43" cy="13"/>
              </a:xfrm>
              <a:custGeom>
                <a:avLst/>
                <a:gdLst/>
                <a:ahLst/>
                <a:cxnLst>
                  <a:cxn ang="0">
                    <a:pos x="161" y="27"/>
                  </a:cxn>
                  <a:cxn ang="0">
                    <a:pos x="172" y="35"/>
                  </a:cxn>
                  <a:cxn ang="0">
                    <a:pos x="175" y="41"/>
                  </a:cxn>
                  <a:cxn ang="0">
                    <a:pos x="170" y="52"/>
                  </a:cxn>
                  <a:cxn ang="0">
                    <a:pos x="156" y="35"/>
                  </a:cxn>
                  <a:cxn ang="0">
                    <a:pos x="101" y="25"/>
                  </a:cxn>
                  <a:cxn ang="0">
                    <a:pos x="81" y="39"/>
                  </a:cxn>
                  <a:cxn ang="0">
                    <a:pos x="71" y="21"/>
                  </a:cxn>
                  <a:cxn ang="0">
                    <a:pos x="21" y="9"/>
                  </a:cxn>
                  <a:cxn ang="0">
                    <a:pos x="0" y="21"/>
                  </a:cxn>
                  <a:cxn ang="0">
                    <a:pos x="10" y="0"/>
                  </a:cxn>
                  <a:cxn ang="0">
                    <a:pos x="161" y="27"/>
                  </a:cxn>
                </a:cxnLst>
                <a:rect l="0" t="0" r="r" b="b"/>
                <a:pathLst>
                  <a:path w="175" h="52">
                    <a:moveTo>
                      <a:pt x="161" y="27"/>
                    </a:moveTo>
                    <a:lnTo>
                      <a:pt x="172" y="35"/>
                    </a:lnTo>
                    <a:lnTo>
                      <a:pt x="175" y="41"/>
                    </a:lnTo>
                    <a:lnTo>
                      <a:pt x="170" y="52"/>
                    </a:lnTo>
                    <a:lnTo>
                      <a:pt x="156" y="35"/>
                    </a:lnTo>
                    <a:lnTo>
                      <a:pt x="101" y="25"/>
                    </a:lnTo>
                    <a:lnTo>
                      <a:pt x="81" y="39"/>
                    </a:lnTo>
                    <a:lnTo>
                      <a:pt x="71" y="21"/>
                    </a:lnTo>
                    <a:lnTo>
                      <a:pt x="21" y="9"/>
                    </a:lnTo>
                    <a:lnTo>
                      <a:pt x="0" y="21"/>
                    </a:lnTo>
                    <a:lnTo>
                      <a:pt x="10" y="0"/>
                    </a:lnTo>
                    <a:lnTo>
                      <a:pt x="161" y="27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26" name="Freeform 226"/>
              <p:cNvSpPr>
                <a:spLocks/>
              </p:cNvSpPr>
              <p:nvPr/>
            </p:nvSpPr>
            <p:spPr bwMode="auto">
              <a:xfrm>
                <a:off x="7205" y="1374"/>
                <a:ext cx="19" cy="7"/>
              </a:xfrm>
              <a:custGeom>
                <a:avLst/>
                <a:gdLst/>
                <a:ahLst/>
                <a:cxnLst>
                  <a:cxn ang="0">
                    <a:pos x="77" y="30"/>
                  </a:cxn>
                  <a:cxn ang="0">
                    <a:pos x="75" y="14"/>
                  </a:cxn>
                  <a:cxn ang="0">
                    <a:pos x="65" y="11"/>
                  </a:cxn>
                  <a:cxn ang="0">
                    <a:pos x="10" y="0"/>
                  </a:cxn>
                  <a:cxn ang="0">
                    <a:pos x="0" y="18"/>
                  </a:cxn>
                  <a:cxn ang="0">
                    <a:pos x="11" y="13"/>
                  </a:cxn>
                  <a:cxn ang="0">
                    <a:pos x="59" y="22"/>
                  </a:cxn>
                  <a:cxn ang="0">
                    <a:pos x="77" y="30"/>
                  </a:cxn>
                </a:cxnLst>
                <a:rect l="0" t="0" r="r" b="b"/>
                <a:pathLst>
                  <a:path w="77" h="30">
                    <a:moveTo>
                      <a:pt x="77" y="30"/>
                    </a:moveTo>
                    <a:lnTo>
                      <a:pt x="75" y="14"/>
                    </a:lnTo>
                    <a:lnTo>
                      <a:pt x="65" y="11"/>
                    </a:lnTo>
                    <a:lnTo>
                      <a:pt x="10" y="0"/>
                    </a:lnTo>
                    <a:lnTo>
                      <a:pt x="0" y="18"/>
                    </a:lnTo>
                    <a:lnTo>
                      <a:pt x="11" y="13"/>
                    </a:lnTo>
                    <a:lnTo>
                      <a:pt x="59" y="22"/>
                    </a:lnTo>
                    <a:lnTo>
                      <a:pt x="77" y="3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27" name="Freeform 227"/>
              <p:cNvSpPr>
                <a:spLocks/>
              </p:cNvSpPr>
              <p:nvPr/>
            </p:nvSpPr>
            <p:spPr bwMode="auto">
              <a:xfrm>
                <a:off x="7197" y="1364"/>
                <a:ext cx="19" cy="7"/>
              </a:xfrm>
              <a:custGeom>
                <a:avLst/>
                <a:gdLst/>
                <a:ahLst/>
                <a:cxnLst>
                  <a:cxn ang="0">
                    <a:pos x="78" y="29"/>
                  </a:cxn>
                  <a:cxn ang="0">
                    <a:pos x="74" y="13"/>
                  </a:cxn>
                  <a:cxn ang="0">
                    <a:pos x="65" y="9"/>
                  </a:cxn>
                  <a:cxn ang="0">
                    <a:pos x="10" y="0"/>
                  </a:cxn>
                  <a:cxn ang="0">
                    <a:pos x="0" y="18"/>
                  </a:cxn>
                  <a:cxn ang="0">
                    <a:pos x="13" y="11"/>
                  </a:cxn>
                  <a:cxn ang="0">
                    <a:pos x="60" y="21"/>
                  </a:cxn>
                  <a:cxn ang="0">
                    <a:pos x="78" y="29"/>
                  </a:cxn>
                </a:cxnLst>
                <a:rect l="0" t="0" r="r" b="b"/>
                <a:pathLst>
                  <a:path w="78" h="29">
                    <a:moveTo>
                      <a:pt x="78" y="29"/>
                    </a:moveTo>
                    <a:lnTo>
                      <a:pt x="74" y="13"/>
                    </a:lnTo>
                    <a:lnTo>
                      <a:pt x="65" y="9"/>
                    </a:lnTo>
                    <a:lnTo>
                      <a:pt x="10" y="0"/>
                    </a:lnTo>
                    <a:lnTo>
                      <a:pt x="0" y="18"/>
                    </a:lnTo>
                    <a:lnTo>
                      <a:pt x="13" y="11"/>
                    </a:lnTo>
                    <a:lnTo>
                      <a:pt x="60" y="21"/>
                    </a:lnTo>
                    <a:lnTo>
                      <a:pt x="78" y="29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28" name="Freeform 228"/>
              <p:cNvSpPr>
                <a:spLocks/>
              </p:cNvSpPr>
              <p:nvPr/>
            </p:nvSpPr>
            <p:spPr bwMode="auto">
              <a:xfrm>
                <a:off x="7211" y="1357"/>
                <a:ext cx="19" cy="8"/>
              </a:xfrm>
              <a:custGeom>
                <a:avLst/>
                <a:gdLst/>
                <a:ahLst/>
                <a:cxnLst>
                  <a:cxn ang="0">
                    <a:pos x="76" y="29"/>
                  </a:cxn>
                  <a:cxn ang="0">
                    <a:pos x="74" y="13"/>
                  </a:cxn>
                  <a:cxn ang="0">
                    <a:pos x="64" y="9"/>
                  </a:cxn>
                  <a:cxn ang="0">
                    <a:pos x="8" y="0"/>
                  </a:cxn>
                  <a:cxn ang="0">
                    <a:pos x="0" y="17"/>
                  </a:cxn>
                  <a:cxn ang="0">
                    <a:pos x="10" y="11"/>
                  </a:cxn>
                  <a:cxn ang="0">
                    <a:pos x="58" y="22"/>
                  </a:cxn>
                  <a:cxn ang="0">
                    <a:pos x="76" y="29"/>
                  </a:cxn>
                </a:cxnLst>
                <a:rect l="0" t="0" r="r" b="b"/>
                <a:pathLst>
                  <a:path w="76" h="29">
                    <a:moveTo>
                      <a:pt x="76" y="29"/>
                    </a:moveTo>
                    <a:lnTo>
                      <a:pt x="74" y="13"/>
                    </a:lnTo>
                    <a:lnTo>
                      <a:pt x="64" y="9"/>
                    </a:lnTo>
                    <a:lnTo>
                      <a:pt x="8" y="0"/>
                    </a:lnTo>
                    <a:lnTo>
                      <a:pt x="0" y="17"/>
                    </a:lnTo>
                    <a:lnTo>
                      <a:pt x="10" y="11"/>
                    </a:lnTo>
                    <a:lnTo>
                      <a:pt x="58" y="22"/>
                    </a:lnTo>
                    <a:lnTo>
                      <a:pt x="76" y="29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29" name="Freeform 229"/>
              <p:cNvSpPr>
                <a:spLocks/>
              </p:cNvSpPr>
              <p:nvPr/>
            </p:nvSpPr>
            <p:spPr bwMode="auto">
              <a:xfrm>
                <a:off x="7205" y="1348"/>
                <a:ext cx="19" cy="8"/>
              </a:xfrm>
              <a:custGeom>
                <a:avLst/>
                <a:gdLst/>
                <a:ahLst/>
                <a:cxnLst>
                  <a:cxn ang="0">
                    <a:pos x="77" y="29"/>
                  </a:cxn>
                  <a:cxn ang="0">
                    <a:pos x="75" y="14"/>
                  </a:cxn>
                  <a:cxn ang="0">
                    <a:pos x="65" y="9"/>
                  </a:cxn>
                  <a:cxn ang="0">
                    <a:pos x="10" y="0"/>
                  </a:cxn>
                  <a:cxn ang="0">
                    <a:pos x="0" y="17"/>
                  </a:cxn>
                  <a:cxn ang="0">
                    <a:pos x="11" y="11"/>
                  </a:cxn>
                  <a:cxn ang="0">
                    <a:pos x="59" y="21"/>
                  </a:cxn>
                  <a:cxn ang="0">
                    <a:pos x="77" y="29"/>
                  </a:cxn>
                </a:cxnLst>
                <a:rect l="0" t="0" r="r" b="b"/>
                <a:pathLst>
                  <a:path w="77" h="29">
                    <a:moveTo>
                      <a:pt x="77" y="29"/>
                    </a:moveTo>
                    <a:lnTo>
                      <a:pt x="75" y="14"/>
                    </a:lnTo>
                    <a:lnTo>
                      <a:pt x="65" y="9"/>
                    </a:lnTo>
                    <a:lnTo>
                      <a:pt x="10" y="0"/>
                    </a:lnTo>
                    <a:lnTo>
                      <a:pt x="0" y="17"/>
                    </a:lnTo>
                    <a:lnTo>
                      <a:pt x="11" y="11"/>
                    </a:lnTo>
                    <a:lnTo>
                      <a:pt x="59" y="21"/>
                    </a:lnTo>
                    <a:lnTo>
                      <a:pt x="77" y="29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30" name="Freeform 230"/>
              <p:cNvSpPr>
                <a:spLocks/>
              </p:cNvSpPr>
              <p:nvPr/>
            </p:nvSpPr>
            <p:spPr bwMode="auto">
              <a:xfrm>
                <a:off x="7229" y="1345"/>
                <a:ext cx="19" cy="7"/>
              </a:xfrm>
              <a:custGeom>
                <a:avLst/>
                <a:gdLst/>
                <a:ahLst/>
                <a:cxnLst>
                  <a:cxn ang="0">
                    <a:pos x="77" y="30"/>
                  </a:cxn>
                  <a:cxn ang="0">
                    <a:pos x="75" y="14"/>
                  </a:cxn>
                  <a:cxn ang="0">
                    <a:pos x="66" y="11"/>
                  </a:cxn>
                  <a:cxn ang="0">
                    <a:pos x="9" y="0"/>
                  </a:cxn>
                  <a:cxn ang="0">
                    <a:pos x="0" y="18"/>
                  </a:cxn>
                  <a:cxn ang="0">
                    <a:pos x="11" y="12"/>
                  </a:cxn>
                  <a:cxn ang="0">
                    <a:pos x="59" y="22"/>
                  </a:cxn>
                  <a:cxn ang="0">
                    <a:pos x="77" y="30"/>
                  </a:cxn>
                </a:cxnLst>
                <a:rect l="0" t="0" r="r" b="b"/>
                <a:pathLst>
                  <a:path w="77" h="30">
                    <a:moveTo>
                      <a:pt x="77" y="30"/>
                    </a:moveTo>
                    <a:lnTo>
                      <a:pt x="75" y="14"/>
                    </a:lnTo>
                    <a:lnTo>
                      <a:pt x="66" y="11"/>
                    </a:lnTo>
                    <a:lnTo>
                      <a:pt x="9" y="0"/>
                    </a:lnTo>
                    <a:lnTo>
                      <a:pt x="0" y="18"/>
                    </a:lnTo>
                    <a:lnTo>
                      <a:pt x="11" y="12"/>
                    </a:lnTo>
                    <a:lnTo>
                      <a:pt x="59" y="22"/>
                    </a:lnTo>
                    <a:lnTo>
                      <a:pt x="77" y="3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31" name="Freeform 231"/>
              <p:cNvSpPr>
                <a:spLocks/>
              </p:cNvSpPr>
              <p:nvPr/>
            </p:nvSpPr>
            <p:spPr bwMode="auto">
              <a:xfrm>
                <a:off x="7182" y="1370"/>
                <a:ext cx="19" cy="10"/>
              </a:xfrm>
              <a:custGeom>
                <a:avLst/>
                <a:gdLst/>
                <a:ahLst/>
                <a:cxnLst>
                  <a:cxn ang="0">
                    <a:pos x="73" y="8"/>
                  </a:cxn>
                  <a:cxn ang="0">
                    <a:pos x="77" y="24"/>
                  </a:cxn>
                  <a:cxn ang="0">
                    <a:pos x="73" y="38"/>
                  </a:cxn>
                  <a:cxn ang="0">
                    <a:pos x="63" y="20"/>
                  </a:cxn>
                  <a:cxn ang="0">
                    <a:pos x="15" y="12"/>
                  </a:cxn>
                  <a:cxn ang="0">
                    <a:pos x="0" y="20"/>
                  </a:cxn>
                  <a:cxn ang="0">
                    <a:pos x="7" y="0"/>
                  </a:cxn>
                  <a:cxn ang="0">
                    <a:pos x="73" y="8"/>
                  </a:cxn>
                </a:cxnLst>
                <a:rect l="0" t="0" r="r" b="b"/>
                <a:pathLst>
                  <a:path w="77" h="38">
                    <a:moveTo>
                      <a:pt x="73" y="8"/>
                    </a:moveTo>
                    <a:lnTo>
                      <a:pt x="77" y="24"/>
                    </a:lnTo>
                    <a:lnTo>
                      <a:pt x="73" y="38"/>
                    </a:lnTo>
                    <a:lnTo>
                      <a:pt x="63" y="20"/>
                    </a:lnTo>
                    <a:lnTo>
                      <a:pt x="15" y="12"/>
                    </a:lnTo>
                    <a:lnTo>
                      <a:pt x="0" y="20"/>
                    </a:lnTo>
                    <a:lnTo>
                      <a:pt x="7" y="0"/>
                    </a:lnTo>
                    <a:lnTo>
                      <a:pt x="73" y="8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32" name="Freeform 232"/>
              <p:cNvSpPr>
                <a:spLocks/>
              </p:cNvSpPr>
              <p:nvPr/>
            </p:nvSpPr>
            <p:spPr bwMode="auto">
              <a:xfrm>
                <a:off x="7174" y="1361"/>
                <a:ext cx="19" cy="9"/>
              </a:xfrm>
              <a:custGeom>
                <a:avLst/>
                <a:gdLst/>
                <a:ahLst/>
                <a:cxnLst>
                  <a:cxn ang="0">
                    <a:pos x="73" y="7"/>
                  </a:cxn>
                  <a:cxn ang="0">
                    <a:pos x="78" y="23"/>
                  </a:cxn>
                  <a:cxn ang="0">
                    <a:pos x="73" y="37"/>
                  </a:cxn>
                  <a:cxn ang="0">
                    <a:pos x="64" y="20"/>
                  </a:cxn>
                  <a:cxn ang="0">
                    <a:pos x="17" y="12"/>
                  </a:cxn>
                  <a:cxn ang="0">
                    <a:pos x="0" y="20"/>
                  </a:cxn>
                  <a:cxn ang="0">
                    <a:pos x="7" y="0"/>
                  </a:cxn>
                  <a:cxn ang="0">
                    <a:pos x="73" y="7"/>
                  </a:cxn>
                </a:cxnLst>
                <a:rect l="0" t="0" r="r" b="b"/>
                <a:pathLst>
                  <a:path w="78" h="37">
                    <a:moveTo>
                      <a:pt x="73" y="7"/>
                    </a:moveTo>
                    <a:lnTo>
                      <a:pt x="78" y="23"/>
                    </a:lnTo>
                    <a:lnTo>
                      <a:pt x="73" y="37"/>
                    </a:lnTo>
                    <a:lnTo>
                      <a:pt x="64" y="20"/>
                    </a:lnTo>
                    <a:lnTo>
                      <a:pt x="17" y="12"/>
                    </a:lnTo>
                    <a:lnTo>
                      <a:pt x="0" y="20"/>
                    </a:lnTo>
                    <a:lnTo>
                      <a:pt x="7" y="0"/>
                    </a:lnTo>
                    <a:lnTo>
                      <a:pt x="73" y="7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33" name="Freeform 233"/>
              <p:cNvSpPr>
                <a:spLocks/>
              </p:cNvSpPr>
              <p:nvPr/>
            </p:nvSpPr>
            <p:spPr bwMode="auto">
              <a:xfrm>
                <a:off x="7188" y="1354"/>
                <a:ext cx="19" cy="9"/>
              </a:xfrm>
              <a:custGeom>
                <a:avLst/>
                <a:gdLst/>
                <a:ahLst/>
                <a:cxnLst>
                  <a:cxn ang="0">
                    <a:pos x="73" y="8"/>
                  </a:cxn>
                  <a:cxn ang="0">
                    <a:pos x="76" y="23"/>
                  </a:cxn>
                  <a:cxn ang="0">
                    <a:pos x="73" y="37"/>
                  </a:cxn>
                  <a:cxn ang="0">
                    <a:pos x="62" y="20"/>
                  </a:cxn>
                  <a:cxn ang="0">
                    <a:pos x="14" y="11"/>
                  </a:cxn>
                  <a:cxn ang="0">
                    <a:pos x="0" y="20"/>
                  </a:cxn>
                  <a:cxn ang="0">
                    <a:pos x="7" y="0"/>
                  </a:cxn>
                  <a:cxn ang="0">
                    <a:pos x="73" y="8"/>
                  </a:cxn>
                </a:cxnLst>
                <a:rect l="0" t="0" r="r" b="b"/>
                <a:pathLst>
                  <a:path w="76" h="37">
                    <a:moveTo>
                      <a:pt x="73" y="8"/>
                    </a:moveTo>
                    <a:lnTo>
                      <a:pt x="76" y="23"/>
                    </a:lnTo>
                    <a:lnTo>
                      <a:pt x="73" y="37"/>
                    </a:lnTo>
                    <a:lnTo>
                      <a:pt x="62" y="20"/>
                    </a:lnTo>
                    <a:lnTo>
                      <a:pt x="14" y="11"/>
                    </a:lnTo>
                    <a:lnTo>
                      <a:pt x="0" y="20"/>
                    </a:lnTo>
                    <a:lnTo>
                      <a:pt x="7" y="0"/>
                    </a:lnTo>
                    <a:lnTo>
                      <a:pt x="73" y="8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34" name="Freeform 234"/>
              <p:cNvSpPr>
                <a:spLocks/>
              </p:cNvSpPr>
              <p:nvPr/>
            </p:nvSpPr>
            <p:spPr bwMode="auto">
              <a:xfrm>
                <a:off x="7182" y="1345"/>
                <a:ext cx="19" cy="9"/>
              </a:xfrm>
              <a:custGeom>
                <a:avLst/>
                <a:gdLst/>
                <a:ahLst/>
                <a:cxnLst>
                  <a:cxn ang="0">
                    <a:pos x="73" y="8"/>
                  </a:cxn>
                  <a:cxn ang="0">
                    <a:pos x="77" y="23"/>
                  </a:cxn>
                  <a:cxn ang="0">
                    <a:pos x="73" y="37"/>
                  </a:cxn>
                  <a:cxn ang="0">
                    <a:pos x="63" y="19"/>
                  </a:cxn>
                  <a:cxn ang="0">
                    <a:pos x="15" y="12"/>
                  </a:cxn>
                  <a:cxn ang="0">
                    <a:pos x="0" y="19"/>
                  </a:cxn>
                  <a:cxn ang="0">
                    <a:pos x="7" y="0"/>
                  </a:cxn>
                  <a:cxn ang="0">
                    <a:pos x="73" y="8"/>
                  </a:cxn>
                </a:cxnLst>
                <a:rect l="0" t="0" r="r" b="b"/>
                <a:pathLst>
                  <a:path w="77" h="37">
                    <a:moveTo>
                      <a:pt x="73" y="8"/>
                    </a:moveTo>
                    <a:lnTo>
                      <a:pt x="77" y="23"/>
                    </a:lnTo>
                    <a:lnTo>
                      <a:pt x="73" y="37"/>
                    </a:lnTo>
                    <a:lnTo>
                      <a:pt x="63" y="19"/>
                    </a:lnTo>
                    <a:lnTo>
                      <a:pt x="15" y="12"/>
                    </a:lnTo>
                    <a:lnTo>
                      <a:pt x="0" y="19"/>
                    </a:lnTo>
                    <a:lnTo>
                      <a:pt x="7" y="0"/>
                    </a:lnTo>
                    <a:lnTo>
                      <a:pt x="73" y="8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35" name="Freeform 235"/>
              <p:cNvSpPr>
                <a:spLocks/>
              </p:cNvSpPr>
              <p:nvPr/>
            </p:nvSpPr>
            <p:spPr bwMode="auto">
              <a:xfrm>
                <a:off x="7206" y="1342"/>
                <a:ext cx="20" cy="9"/>
              </a:xfrm>
              <a:custGeom>
                <a:avLst/>
                <a:gdLst/>
                <a:ahLst/>
                <a:cxnLst>
                  <a:cxn ang="0">
                    <a:pos x="73" y="8"/>
                  </a:cxn>
                  <a:cxn ang="0">
                    <a:pos x="76" y="24"/>
                  </a:cxn>
                  <a:cxn ang="0">
                    <a:pos x="73" y="37"/>
                  </a:cxn>
                  <a:cxn ang="0">
                    <a:pos x="63" y="20"/>
                  </a:cxn>
                  <a:cxn ang="0">
                    <a:pos x="14" y="11"/>
                  </a:cxn>
                  <a:cxn ang="0">
                    <a:pos x="0" y="20"/>
                  </a:cxn>
                  <a:cxn ang="0">
                    <a:pos x="7" y="0"/>
                  </a:cxn>
                  <a:cxn ang="0">
                    <a:pos x="73" y="8"/>
                  </a:cxn>
                </a:cxnLst>
                <a:rect l="0" t="0" r="r" b="b"/>
                <a:pathLst>
                  <a:path w="76" h="37">
                    <a:moveTo>
                      <a:pt x="73" y="8"/>
                    </a:moveTo>
                    <a:lnTo>
                      <a:pt x="76" y="24"/>
                    </a:lnTo>
                    <a:lnTo>
                      <a:pt x="73" y="37"/>
                    </a:lnTo>
                    <a:lnTo>
                      <a:pt x="63" y="20"/>
                    </a:lnTo>
                    <a:lnTo>
                      <a:pt x="14" y="11"/>
                    </a:lnTo>
                    <a:lnTo>
                      <a:pt x="0" y="20"/>
                    </a:lnTo>
                    <a:lnTo>
                      <a:pt x="7" y="0"/>
                    </a:lnTo>
                    <a:lnTo>
                      <a:pt x="73" y="8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36" name="Freeform 236"/>
              <p:cNvSpPr>
                <a:spLocks/>
              </p:cNvSpPr>
              <p:nvPr/>
            </p:nvSpPr>
            <p:spPr bwMode="auto">
              <a:xfrm>
                <a:off x="7162" y="1367"/>
                <a:ext cx="17" cy="7"/>
              </a:xfrm>
              <a:custGeom>
                <a:avLst/>
                <a:gdLst/>
                <a:ahLst/>
                <a:cxnLst>
                  <a:cxn ang="0">
                    <a:pos x="65" y="11"/>
                  </a:cxn>
                  <a:cxn ang="0">
                    <a:pos x="67" y="30"/>
                  </a:cxn>
                  <a:cxn ang="0">
                    <a:pos x="53" y="22"/>
                  </a:cxn>
                  <a:cxn ang="0">
                    <a:pos x="15" y="14"/>
                  </a:cxn>
                  <a:cxn ang="0">
                    <a:pos x="0" y="24"/>
                  </a:cxn>
                  <a:cxn ang="0">
                    <a:pos x="12" y="0"/>
                  </a:cxn>
                  <a:cxn ang="0">
                    <a:pos x="65" y="11"/>
                  </a:cxn>
                </a:cxnLst>
                <a:rect l="0" t="0" r="r" b="b"/>
                <a:pathLst>
                  <a:path w="67" h="30">
                    <a:moveTo>
                      <a:pt x="65" y="11"/>
                    </a:moveTo>
                    <a:lnTo>
                      <a:pt x="67" y="30"/>
                    </a:lnTo>
                    <a:lnTo>
                      <a:pt x="53" y="22"/>
                    </a:lnTo>
                    <a:lnTo>
                      <a:pt x="15" y="14"/>
                    </a:lnTo>
                    <a:lnTo>
                      <a:pt x="0" y="24"/>
                    </a:lnTo>
                    <a:lnTo>
                      <a:pt x="12" y="0"/>
                    </a:lnTo>
                    <a:lnTo>
                      <a:pt x="65" y="11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37" name="Freeform 237"/>
              <p:cNvSpPr>
                <a:spLocks/>
              </p:cNvSpPr>
              <p:nvPr/>
            </p:nvSpPr>
            <p:spPr bwMode="auto">
              <a:xfrm>
                <a:off x="7154" y="1357"/>
                <a:ext cx="17" cy="7"/>
              </a:xfrm>
              <a:custGeom>
                <a:avLst/>
                <a:gdLst/>
                <a:ahLst/>
                <a:cxnLst>
                  <a:cxn ang="0">
                    <a:pos x="64" y="9"/>
                  </a:cxn>
                  <a:cxn ang="0">
                    <a:pos x="67" y="29"/>
                  </a:cxn>
                  <a:cxn ang="0">
                    <a:pos x="54" y="20"/>
                  </a:cxn>
                  <a:cxn ang="0">
                    <a:pos x="15" y="13"/>
                  </a:cxn>
                  <a:cxn ang="0">
                    <a:pos x="0" y="23"/>
                  </a:cxn>
                  <a:cxn ang="0">
                    <a:pos x="11" y="0"/>
                  </a:cxn>
                  <a:cxn ang="0">
                    <a:pos x="64" y="9"/>
                  </a:cxn>
                </a:cxnLst>
                <a:rect l="0" t="0" r="r" b="b"/>
                <a:pathLst>
                  <a:path w="67" h="29">
                    <a:moveTo>
                      <a:pt x="64" y="9"/>
                    </a:moveTo>
                    <a:lnTo>
                      <a:pt x="67" y="29"/>
                    </a:lnTo>
                    <a:lnTo>
                      <a:pt x="54" y="20"/>
                    </a:lnTo>
                    <a:lnTo>
                      <a:pt x="15" y="13"/>
                    </a:lnTo>
                    <a:lnTo>
                      <a:pt x="0" y="23"/>
                    </a:lnTo>
                    <a:lnTo>
                      <a:pt x="11" y="0"/>
                    </a:lnTo>
                    <a:lnTo>
                      <a:pt x="64" y="9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38" name="Freeform 238"/>
              <p:cNvSpPr>
                <a:spLocks/>
              </p:cNvSpPr>
              <p:nvPr/>
            </p:nvSpPr>
            <p:spPr bwMode="auto">
              <a:xfrm>
                <a:off x="7168" y="1351"/>
                <a:ext cx="17" cy="7"/>
              </a:xfrm>
              <a:custGeom>
                <a:avLst/>
                <a:gdLst/>
                <a:ahLst/>
                <a:cxnLst>
                  <a:cxn ang="0">
                    <a:pos x="66" y="10"/>
                  </a:cxn>
                  <a:cxn ang="0">
                    <a:pos x="68" y="30"/>
                  </a:cxn>
                  <a:cxn ang="0">
                    <a:pos x="54" y="22"/>
                  </a:cxn>
                  <a:cxn ang="0">
                    <a:pos x="16" y="14"/>
                  </a:cxn>
                  <a:cxn ang="0">
                    <a:pos x="0" y="23"/>
                  </a:cxn>
                  <a:cxn ang="0">
                    <a:pos x="12" y="0"/>
                  </a:cxn>
                  <a:cxn ang="0">
                    <a:pos x="66" y="10"/>
                  </a:cxn>
                </a:cxnLst>
                <a:rect l="0" t="0" r="r" b="b"/>
                <a:pathLst>
                  <a:path w="68" h="30">
                    <a:moveTo>
                      <a:pt x="66" y="10"/>
                    </a:moveTo>
                    <a:lnTo>
                      <a:pt x="68" y="30"/>
                    </a:lnTo>
                    <a:lnTo>
                      <a:pt x="54" y="22"/>
                    </a:lnTo>
                    <a:lnTo>
                      <a:pt x="16" y="14"/>
                    </a:lnTo>
                    <a:lnTo>
                      <a:pt x="0" y="23"/>
                    </a:lnTo>
                    <a:lnTo>
                      <a:pt x="12" y="0"/>
                    </a:lnTo>
                    <a:lnTo>
                      <a:pt x="66" y="1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39" name="Freeform 239"/>
              <p:cNvSpPr>
                <a:spLocks/>
              </p:cNvSpPr>
              <p:nvPr/>
            </p:nvSpPr>
            <p:spPr bwMode="auto">
              <a:xfrm>
                <a:off x="7162" y="1342"/>
                <a:ext cx="17" cy="7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67" y="29"/>
                  </a:cxn>
                  <a:cxn ang="0">
                    <a:pos x="53" y="21"/>
                  </a:cxn>
                  <a:cxn ang="0">
                    <a:pos x="15" y="13"/>
                  </a:cxn>
                  <a:cxn ang="0">
                    <a:pos x="0" y="23"/>
                  </a:cxn>
                  <a:cxn ang="0">
                    <a:pos x="12" y="0"/>
                  </a:cxn>
                  <a:cxn ang="0">
                    <a:pos x="65" y="9"/>
                  </a:cxn>
                </a:cxnLst>
                <a:rect l="0" t="0" r="r" b="b"/>
                <a:pathLst>
                  <a:path w="67" h="29">
                    <a:moveTo>
                      <a:pt x="65" y="9"/>
                    </a:moveTo>
                    <a:lnTo>
                      <a:pt x="67" y="29"/>
                    </a:lnTo>
                    <a:lnTo>
                      <a:pt x="53" y="21"/>
                    </a:lnTo>
                    <a:lnTo>
                      <a:pt x="15" y="13"/>
                    </a:lnTo>
                    <a:lnTo>
                      <a:pt x="0" y="23"/>
                    </a:lnTo>
                    <a:lnTo>
                      <a:pt x="12" y="0"/>
                    </a:lnTo>
                    <a:lnTo>
                      <a:pt x="65" y="9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40" name="Freeform 240"/>
              <p:cNvSpPr>
                <a:spLocks/>
              </p:cNvSpPr>
              <p:nvPr/>
            </p:nvSpPr>
            <p:spPr bwMode="auto">
              <a:xfrm>
                <a:off x="7186" y="1338"/>
                <a:ext cx="17" cy="8"/>
              </a:xfrm>
              <a:custGeom>
                <a:avLst/>
                <a:gdLst/>
                <a:ahLst/>
                <a:cxnLst>
                  <a:cxn ang="0">
                    <a:pos x="65" y="11"/>
                  </a:cxn>
                  <a:cxn ang="0">
                    <a:pos x="67" y="29"/>
                  </a:cxn>
                  <a:cxn ang="0">
                    <a:pos x="55" y="22"/>
                  </a:cxn>
                  <a:cxn ang="0">
                    <a:pos x="15" y="14"/>
                  </a:cxn>
                  <a:cxn ang="0">
                    <a:pos x="0" y="24"/>
                  </a:cxn>
                  <a:cxn ang="0">
                    <a:pos x="12" y="0"/>
                  </a:cxn>
                  <a:cxn ang="0">
                    <a:pos x="65" y="11"/>
                  </a:cxn>
                </a:cxnLst>
                <a:rect l="0" t="0" r="r" b="b"/>
                <a:pathLst>
                  <a:path w="67" h="29">
                    <a:moveTo>
                      <a:pt x="65" y="11"/>
                    </a:moveTo>
                    <a:lnTo>
                      <a:pt x="67" y="29"/>
                    </a:lnTo>
                    <a:lnTo>
                      <a:pt x="55" y="22"/>
                    </a:lnTo>
                    <a:lnTo>
                      <a:pt x="15" y="14"/>
                    </a:lnTo>
                    <a:lnTo>
                      <a:pt x="0" y="24"/>
                    </a:lnTo>
                    <a:lnTo>
                      <a:pt x="12" y="0"/>
                    </a:lnTo>
                    <a:lnTo>
                      <a:pt x="65" y="11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41" name="Freeform 241"/>
              <p:cNvSpPr>
                <a:spLocks/>
              </p:cNvSpPr>
              <p:nvPr/>
            </p:nvSpPr>
            <p:spPr bwMode="auto">
              <a:xfrm>
                <a:off x="7077" y="1355"/>
                <a:ext cx="15" cy="4"/>
              </a:xfrm>
              <a:custGeom>
                <a:avLst/>
                <a:gdLst/>
                <a:ahLst/>
                <a:cxnLst>
                  <a:cxn ang="0">
                    <a:pos x="62" y="6"/>
                  </a:cxn>
                  <a:cxn ang="0">
                    <a:pos x="62" y="16"/>
                  </a:cxn>
                  <a:cxn ang="0">
                    <a:pos x="21" y="10"/>
                  </a:cxn>
                  <a:cxn ang="0">
                    <a:pos x="0" y="16"/>
                  </a:cxn>
                  <a:cxn ang="0">
                    <a:pos x="14" y="0"/>
                  </a:cxn>
                  <a:cxn ang="0">
                    <a:pos x="62" y="6"/>
                  </a:cxn>
                </a:cxnLst>
                <a:rect l="0" t="0" r="r" b="b"/>
                <a:pathLst>
                  <a:path w="62" h="16">
                    <a:moveTo>
                      <a:pt x="62" y="6"/>
                    </a:moveTo>
                    <a:lnTo>
                      <a:pt x="62" y="16"/>
                    </a:lnTo>
                    <a:lnTo>
                      <a:pt x="21" y="10"/>
                    </a:lnTo>
                    <a:lnTo>
                      <a:pt x="0" y="16"/>
                    </a:lnTo>
                    <a:lnTo>
                      <a:pt x="14" y="0"/>
                    </a:lnTo>
                    <a:lnTo>
                      <a:pt x="62" y="6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42" name="Freeform 242"/>
              <p:cNvSpPr>
                <a:spLocks/>
              </p:cNvSpPr>
              <p:nvPr/>
            </p:nvSpPr>
            <p:spPr bwMode="auto">
              <a:xfrm>
                <a:off x="7069" y="1345"/>
                <a:ext cx="15" cy="4"/>
              </a:xfrm>
              <a:custGeom>
                <a:avLst/>
                <a:gdLst/>
                <a:ahLst/>
                <a:cxnLst>
                  <a:cxn ang="0">
                    <a:pos x="62" y="6"/>
                  </a:cxn>
                  <a:cxn ang="0">
                    <a:pos x="62" y="16"/>
                  </a:cxn>
                  <a:cxn ang="0">
                    <a:pos x="22" y="10"/>
                  </a:cxn>
                  <a:cxn ang="0">
                    <a:pos x="0" y="16"/>
                  </a:cxn>
                  <a:cxn ang="0">
                    <a:pos x="13" y="0"/>
                  </a:cxn>
                  <a:cxn ang="0">
                    <a:pos x="62" y="6"/>
                  </a:cxn>
                </a:cxnLst>
                <a:rect l="0" t="0" r="r" b="b"/>
                <a:pathLst>
                  <a:path w="62" h="16">
                    <a:moveTo>
                      <a:pt x="62" y="6"/>
                    </a:moveTo>
                    <a:lnTo>
                      <a:pt x="62" y="16"/>
                    </a:lnTo>
                    <a:lnTo>
                      <a:pt x="22" y="10"/>
                    </a:lnTo>
                    <a:lnTo>
                      <a:pt x="0" y="16"/>
                    </a:lnTo>
                    <a:lnTo>
                      <a:pt x="13" y="0"/>
                    </a:lnTo>
                    <a:lnTo>
                      <a:pt x="62" y="6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43" name="Freeform 243"/>
              <p:cNvSpPr>
                <a:spLocks/>
              </p:cNvSpPr>
              <p:nvPr/>
            </p:nvSpPr>
            <p:spPr bwMode="auto">
              <a:xfrm>
                <a:off x="7083" y="1339"/>
                <a:ext cx="15" cy="3"/>
              </a:xfrm>
              <a:custGeom>
                <a:avLst/>
                <a:gdLst/>
                <a:ahLst/>
                <a:cxnLst>
                  <a:cxn ang="0">
                    <a:pos x="62" y="5"/>
                  </a:cxn>
                  <a:cxn ang="0">
                    <a:pos x="62" y="16"/>
                  </a:cxn>
                  <a:cxn ang="0">
                    <a:pos x="21" y="10"/>
                  </a:cxn>
                  <a:cxn ang="0">
                    <a:pos x="0" y="16"/>
                  </a:cxn>
                  <a:cxn ang="0">
                    <a:pos x="14" y="0"/>
                  </a:cxn>
                  <a:cxn ang="0">
                    <a:pos x="62" y="5"/>
                  </a:cxn>
                </a:cxnLst>
                <a:rect l="0" t="0" r="r" b="b"/>
                <a:pathLst>
                  <a:path w="62" h="16">
                    <a:moveTo>
                      <a:pt x="62" y="5"/>
                    </a:moveTo>
                    <a:lnTo>
                      <a:pt x="62" y="16"/>
                    </a:lnTo>
                    <a:lnTo>
                      <a:pt x="21" y="10"/>
                    </a:lnTo>
                    <a:lnTo>
                      <a:pt x="0" y="16"/>
                    </a:lnTo>
                    <a:lnTo>
                      <a:pt x="14" y="0"/>
                    </a:lnTo>
                    <a:lnTo>
                      <a:pt x="62" y="5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44" name="Freeform 244"/>
              <p:cNvSpPr>
                <a:spLocks/>
              </p:cNvSpPr>
              <p:nvPr/>
            </p:nvSpPr>
            <p:spPr bwMode="auto">
              <a:xfrm>
                <a:off x="7077" y="1329"/>
                <a:ext cx="15" cy="4"/>
              </a:xfrm>
              <a:custGeom>
                <a:avLst/>
                <a:gdLst/>
                <a:ahLst/>
                <a:cxnLst>
                  <a:cxn ang="0">
                    <a:pos x="62" y="6"/>
                  </a:cxn>
                  <a:cxn ang="0">
                    <a:pos x="62" y="15"/>
                  </a:cxn>
                  <a:cxn ang="0">
                    <a:pos x="21" y="10"/>
                  </a:cxn>
                  <a:cxn ang="0">
                    <a:pos x="0" y="15"/>
                  </a:cxn>
                  <a:cxn ang="0">
                    <a:pos x="14" y="0"/>
                  </a:cxn>
                  <a:cxn ang="0">
                    <a:pos x="62" y="6"/>
                  </a:cxn>
                </a:cxnLst>
                <a:rect l="0" t="0" r="r" b="b"/>
                <a:pathLst>
                  <a:path w="62" h="15">
                    <a:moveTo>
                      <a:pt x="62" y="6"/>
                    </a:moveTo>
                    <a:lnTo>
                      <a:pt x="62" y="15"/>
                    </a:lnTo>
                    <a:lnTo>
                      <a:pt x="21" y="10"/>
                    </a:lnTo>
                    <a:lnTo>
                      <a:pt x="0" y="15"/>
                    </a:lnTo>
                    <a:lnTo>
                      <a:pt x="14" y="0"/>
                    </a:lnTo>
                    <a:lnTo>
                      <a:pt x="62" y="6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45" name="Freeform 245"/>
              <p:cNvSpPr>
                <a:spLocks/>
              </p:cNvSpPr>
              <p:nvPr/>
            </p:nvSpPr>
            <p:spPr bwMode="auto">
              <a:xfrm>
                <a:off x="7101" y="1326"/>
                <a:ext cx="16" cy="4"/>
              </a:xfrm>
              <a:custGeom>
                <a:avLst/>
                <a:gdLst/>
                <a:ahLst/>
                <a:cxnLst>
                  <a:cxn ang="0">
                    <a:pos x="62" y="6"/>
                  </a:cxn>
                  <a:cxn ang="0">
                    <a:pos x="62" y="16"/>
                  </a:cxn>
                  <a:cxn ang="0">
                    <a:pos x="21" y="9"/>
                  </a:cxn>
                  <a:cxn ang="0">
                    <a:pos x="0" y="16"/>
                  </a:cxn>
                  <a:cxn ang="0">
                    <a:pos x="14" y="0"/>
                  </a:cxn>
                  <a:cxn ang="0">
                    <a:pos x="62" y="6"/>
                  </a:cxn>
                </a:cxnLst>
                <a:rect l="0" t="0" r="r" b="b"/>
                <a:pathLst>
                  <a:path w="62" h="16">
                    <a:moveTo>
                      <a:pt x="62" y="6"/>
                    </a:moveTo>
                    <a:lnTo>
                      <a:pt x="62" y="16"/>
                    </a:lnTo>
                    <a:lnTo>
                      <a:pt x="21" y="9"/>
                    </a:lnTo>
                    <a:lnTo>
                      <a:pt x="0" y="16"/>
                    </a:lnTo>
                    <a:lnTo>
                      <a:pt x="14" y="0"/>
                    </a:lnTo>
                    <a:lnTo>
                      <a:pt x="62" y="6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46" name="Freeform 246"/>
              <p:cNvSpPr>
                <a:spLocks/>
              </p:cNvSpPr>
              <p:nvPr/>
            </p:nvSpPr>
            <p:spPr bwMode="auto">
              <a:xfrm>
                <a:off x="7143" y="1364"/>
                <a:ext cx="16" cy="8"/>
              </a:xfrm>
              <a:custGeom>
                <a:avLst/>
                <a:gdLst/>
                <a:ahLst/>
                <a:cxnLst>
                  <a:cxn ang="0">
                    <a:pos x="54" y="8"/>
                  </a:cxn>
                  <a:cxn ang="0">
                    <a:pos x="4" y="0"/>
                  </a:cxn>
                  <a:cxn ang="0">
                    <a:pos x="0" y="6"/>
                  </a:cxn>
                  <a:cxn ang="0">
                    <a:pos x="54" y="13"/>
                  </a:cxn>
                  <a:cxn ang="0">
                    <a:pos x="59" y="33"/>
                  </a:cxn>
                  <a:cxn ang="0">
                    <a:pos x="63" y="20"/>
                  </a:cxn>
                  <a:cxn ang="0">
                    <a:pos x="54" y="8"/>
                  </a:cxn>
                </a:cxnLst>
                <a:rect l="0" t="0" r="r" b="b"/>
                <a:pathLst>
                  <a:path w="63" h="33">
                    <a:moveTo>
                      <a:pt x="54" y="8"/>
                    </a:moveTo>
                    <a:lnTo>
                      <a:pt x="4" y="0"/>
                    </a:lnTo>
                    <a:lnTo>
                      <a:pt x="0" y="6"/>
                    </a:lnTo>
                    <a:lnTo>
                      <a:pt x="54" y="13"/>
                    </a:lnTo>
                    <a:lnTo>
                      <a:pt x="59" y="33"/>
                    </a:lnTo>
                    <a:lnTo>
                      <a:pt x="63" y="20"/>
                    </a:lnTo>
                    <a:lnTo>
                      <a:pt x="54" y="8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47" name="Freeform 247"/>
              <p:cNvSpPr>
                <a:spLocks/>
              </p:cNvSpPr>
              <p:nvPr/>
            </p:nvSpPr>
            <p:spPr bwMode="auto">
              <a:xfrm>
                <a:off x="7135" y="1354"/>
                <a:ext cx="16" cy="8"/>
              </a:xfrm>
              <a:custGeom>
                <a:avLst/>
                <a:gdLst/>
                <a:ahLst/>
                <a:cxnLst>
                  <a:cxn ang="0">
                    <a:pos x="54" y="7"/>
                  </a:cxn>
                  <a:cxn ang="0">
                    <a:pos x="3" y="0"/>
                  </a:cxn>
                  <a:cxn ang="0">
                    <a:pos x="0" y="6"/>
                  </a:cxn>
                  <a:cxn ang="0">
                    <a:pos x="54" y="14"/>
                  </a:cxn>
                  <a:cxn ang="0">
                    <a:pos x="59" y="32"/>
                  </a:cxn>
                  <a:cxn ang="0">
                    <a:pos x="64" y="19"/>
                  </a:cxn>
                  <a:cxn ang="0">
                    <a:pos x="54" y="7"/>
                  </a:cxn>
                </a:cxnLst>
                <a:rect l="0" t="0" r="r" b="b"/>
                <a:pathLst>
                  <a:path w="64" h="32">
                    <a:moveTo>
                      <a:pt x="54" y="7"/>
                    </a:moveTo>
                    <a:lnTo>
                      <a:pt x="3" y="0"/>
                    </a:lnTo>
                    <a:lnTo>
                      <a:pt x="0" y="6"/>
                    </a:lnTo>
                    <a:lnTo>
                      <a:pt x="54" y="14"/>
                    </a:lnTo>
                    <a:lnTo>
                      <a:pt x="59" y="32"/>
                    </a:lnTo>
                    <a:lnTo>
                      <a:pt x="64" y="19"/>
                    </a:lnTo>
                    <a:lnTo>
                      <a:pt x="54" y="7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48" name="Freeform 248"/>
              <p:cNvSpPr>
                <a:spLocks/>
              </p:cNvSpPr>
              <p:nvPr/>
            </p:nvSpPr>
            <p:spPr bwMode="auto">
              <a:xfrm>
                <a:off x="7148" y="1348"/>
                <a:ext cx="16" cy="8"/>
              </a:xfrm>
              <a:custGeom>
                <a:avLst/>
                <a:gdLst/>
                <a:ahLst/>
                <a:cxnLst>
                  <a:cxn ang="0">
                    <a:pos x="54" y="7"/>
                  </a:cxn>
                  <a:cxn ang="0">
                    <a:pos x="4" y="0"/>
                  </a:cxn>
                  <a:cxn ang="0">
                    <a:pos x="0" y="6"/>
                  </a:cxn>
                  <a:cxn ang="0">
                    <a:pos x="54" y="13"/>
                  </a:cxn>
                  <a:cxn ang="0">
                    <a:pos x="59" y="33"/>
                  </a:cxn>
                  <a:cxn ang="0">
                    <a:pos x="63" y="20"/>
                  </a:cxn>
                  <a:cxn ang="0">
                    <a:pos x="54" y="7"/>
                  </a:cxn>
                </a:cxnLst>
                <a:rect l="0" t="0" r="r" b="b"/>
                <a:pathLst>
                  <a:path w="63" h="33">
                    <a:moveTo>
                      <a:pt x="54" y="7"/>
                    </a:moveTo>
                    <a:lnTo>
                      <a:pt x="4" y="0"/>
                    </a:lnTo>
                    <a:lnTo>
                      <a:pt x="0" y="6"/>
                    </a:lnTo>
                    <a:lnTo>
                      <a:pt x="54" y="13"/>
                    </a:lnTo>
                    <a:lnTo>
                      <a:pt x="59" y="33"/>
                    </a:lnTo>
                    <a:lnTo>
                      <a:pt x="63" y="20"/>
                    </a:lnTo>
                    <a:lnTo>
                      <a:pt x="54" y="7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49" name="Freeform 249"/>
              <p:cNvSpPr>
                <a:spLocks/>
              </p:cNvSpPr>
              <p:nvPr/>
            </p:nvSpPr>
            <p:spPr bwMode="auto">
              <a:xfrm>
                <a:off x="7143" y="1339"/>
                <a:ext cx="16" cy="8"/>
              </a:xfrm>
              <a:custGeom>
                <a:avLst/>
                <a:gdLst/>
                <a:ahLst/>
                <a:cxnLst>
                  <a:cxn ang="0">
                    <a:pos x="54" y="8"/>
                  </a:cxn>
                  <a:cxn ang="0">
                    <a:pos x="4" y="0"/>
                  </a:cxn>
                  <a:cxn ang="0">
                    <a:pos x="0" y="5"/>
                  </a:cxn>
                  <a:cxn ang="0">
                    <a:pos x="54" y="14"/>
                  </a:cxn>
                  <a:cxn ang="0">
                    <a:pos x="59" y="33"/>
                  </a:cxn>
                  <a:cxn ang="0">
                    <a:pos x="63" y="19"/>
                  </a:cxn>
                  <a:cxn ang="0">
                    <a:pos x="54" y="8"/>
                  </a:cxn>
                </a:cxnLst>
                <a:rect l="0" t="0" r="r" b="b"/>
                <a:pathLst>
                  <a:path w="63" h="33">
                    <a:moveTo>
                      <a:pt x="54" y="8"/>
                    </a:moveTo>
                    <a:lnTo>
                      <a:pt x="4" y="0"/>
                    </a:lnTo>
                    <a:lnTo>
                      <a:pt x="0" y="5"/>
                    </a:lnTo>
                    <a:lnTo>
                      <a:pt x="54" y="14"/>
                    </a:lnTo>
                    <a:lnTo>
                      <a:pt x="59" y="33"/>
                    </a:lnTo>
                    <a:lnTo>
                      <a:pt x="63" y="19"/>
                    </a:lnTo>
                    <a:lnTo>
                      <a:pt x="54" y="8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50" name="Freeform 250"/>
              <p:cNvSpPr>
                <a:spLocks/>
              </p:cNvSpPr>
              <p:nvPr/>
            </p:nvSpPr>
            <p:spPr bwMode="auto">
              <a:xfrm>
                <a:off x="7167" y="1335"/>
                <a:ext cx="16" cy="9"/>
              </a:xfrm>
              <a:custGeom>
                <a:avLst/>
                <a:gdLst/>
                <a:ahLst/>
                <a:cxnLst>
                  <a:cxn ang="0">
                    <a:pos x="52" y="8"/>
                  </a:cxn>
                  <a:cxn ang="0">
                    <a:pos x="3" y="0"/>
                  </a:cxn>
                  <a:cxn ang="0">
                    <a:pos x="0" y="6"/>
                  </a:cxn>
                  <a:cxn ang="0">
                    <a:pos x="52" y="13"/>
                  </a:cxn>
                  <a:cxn ang="0">
                    <a:pos x="59" y="33"/>
                  </a:cxn>
                  <a:cxn ang="0">
                    <a:pos x="63" y="20"/>
                  </a:cxn>
                  <a:cxn ang="0">
                    <a:pos x="52" y="8"/>
                  </a:cxn>
                </a:cxnLst>
                <a:rect l="0" t="0" r="r" b="b"/>
                <a:pathLst>
                  <a:path w="63" h="33">
                    <a:moveTo>
                      <a:pt x="52" y="8"/>
                    </a:moveTo>
                    <a:lnTo>
                      <a:pt x="3" y="0"/>
                    </a:lnTo>
                    <a:lnTo>
                      <a:pt x="0" y="6"/>
                    </a:lnTo>
                    <a:lnTo>
                      <a:pt x="52" y="13"/>
                    </a:lnTo>
                    <a:lnTo>
                      <a:pt x="59" y="33"/>
                    </a:lnTo>
                    <a:lnTo>
                      <a:pt x="63" y="20"/>
                    </a:lnTo>
                    <a:lnTo>
                      <a:pt x="52" y="8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51" name="Freeform 251"/>
              <p:cNvSpPr>
                <a:spLocks/>
              </p:cNvSpPr>
              <p:nvPr/>
            </p:nvSpPr>
            <p:spPr bwMode="auto">
              <a:xfrm>
                <a:off x="7121" y="1361"/>
                <a:ext cx="18" cy="4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10" y="0"/>
                  </a:cxn>
                  <a:cxn ang="0">
                    <a:pos x="0" y="4"/>
                  </a:cxn>
                  <a:cxn ang="0">
                    <a:pos x="73" y="16"/>
                  </a:cxn>
                  <a:cxn ang="0">
                    <a:pos x="66" y="7"/>
                  </a:cxn>
                </a:cxnLst>
                <a:rect l="0" t="0" r="r" b="b"/>
                <a:pathLst>
                  <a:path w="73" h="16">
                    <a:moveTo>
                      <a:pt x="66" y="7"/>
                    </a:moveTo>
                    <a:lnTo>
                      <a:pt x="10" y="0"/>
                    </a:lnTo>
                    <a:lnTo>
                      <a:pt x="0" y="4"/>
                    </a:lnTo>
                    <a:lnTo>
                      <a:pt x="73" y="16"/>
                    </a:lnTo>
                    <a:lnTo>
                      <a:pt x="66" y="7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52" name="Freeform 252"/>
              <p:cNvSpPr>
                <a:spLocks/>
              </p:cNvSpPr>
              <p:nvPr/>
            </p:nvSpPr>
            <p:spPr bwMode="auto">
              <a:xfrm>
                <a:off x="7113" y="1351"/>
                <a:ext cx="18" cy="4"/>
              </a:xfrm>
              <a:custGeom>
                <a:avLst/>
                <a:gdLst/>
                <a:ahLst/>
                <a:cxnLst>
                  <a:cxn ang="0">
                    <a:pos x="64" y="6"/>
                  </a:cxn>
                  <a:cxn ang="0">
                    <a:pos x="9" y="0"/>
                  </a:cxn>
                  <a:cxn ang="0">
                    <a:pos x="0" y="5"/>
                  </a:cxn>
                  <a:cxn ang="0">
                    <a:pos x="72" y="16"/>
                  </a:cxn>
                  <a:cxn ang="0">
                    <a:pos x="64" y="6"/>
                  </a:cxn>
                </a:cxnLst>
                <a:rect l="0" t="0" r="r" b="b"/>
                <a:pathLst>
                  <a:path w="72" h="16">
                    <a:moveTo>
                      <a:pt x="64" y="6"/>
                    </a:moveTo>
                    <a:lnTo>
                      <a:pt x="9" y="0"/>
                    </a:lnTo>
                    <a:lnTo>
                      <a:pt x="0" y="5"/>
                    </a:lnTo>
                    <a:lnTo>
                      <a:pt x="72" y="16"/>
                    </a:lnTo>
                    <a:lnTo>
                      <a:pt x="64" y="6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53" name="Freeform 253"/>
              <p:cNvSpPr>
                <a:spLocks/>
              </p:cNvSpPr>
              <p:nvPr/>
            </p:nvSpPr>
            <p:spPr bwMode="auto">
              <a:xfrm>
                <a:off x="7127" y="1345"/>
                <a:ext cx="18" cy="4"/>
              </a:xfrm>
              <a:custGeom>
                <a:avLst/>
                <a:gdLst/>
                <a:ahLst/>
                <a:cxnLst>
                  <a:cxn ang="0">
                    <a:pos x="66" y="6"/>
                  </a:cxn>
                  <a:cxn ang="0">
                    <a:pos x="10" y="0"/>
                  </a:cxn>
                  <a:cxn ang="0">
                    <a:pos x="0" y="4"/>
                  </a:cxn>
                  <a:cxn ang="0">
                    <a:pos x="74" y="16"/>
                  </a:cxn>
                  <a:cxn ang="0">
                    <a:pos x="66" y="6"/>
                  </a:cxn>
                </a:cxnLst>
                <a:rect l="0" t="0" r="r" b="b"/>
                <a:pathLst>
                  <a:path w="74" h="16">
                    <a:moveTo>
                      <a:pt x="66" y="6"/>
                    </a:moveTo>
                    <a:lnTo>
                      <a:pt x="10" y="0"/>
                    </a:lnTo>
                    <a:lnTo>
                      <a:pt x="0" y="4"/>
                    </a:lnTo>
                    <a:lnTo>
                      <a:pt x="74" y="16"/>
                    </a:lnTo>
                    <a:lnTo>
                      <a:pt x="66" y="6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54" name="Freeform 254"/>
              <p:cNvSpPr>
                <a:spLocks/>
              </p:cNvSpPr>
              <p:nvPr/>
            </p:nvSpPr>
            <p:spPr bwMode="auto">
              <a:xfrm>
                <a:off x="7121" y="1336"/>
                <a:ext cx="18" cy="4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10" y="0"/>
                  </a:cxn>
                  <a:cxn ang="0">
                    <a:pos x="0" y="3"/>
                  </a:cxn>
                  <a:cxn ang="0">
                    <a:pos x="73" y="14"/>
                  </a:cxn>
                  <a:cxn ang="0">
                    <a:pos x="66" y="5"/>
                  </a:cxn>
                </a:cxnLst>
                <a:rect l="0" t="0" r="r" b="b"/>
                <a:pathLst>
                  <a:path w="73" h="14">
                    <a:moveTo>
                      <a:pt x="66" y="5"/>
                    </a:moveTo>
                    <a:lnTo>
                      <a:pt x="10" y="0"/>
                    </a:lnTo>
                    <a:lnTo>
                      <a:pt x="0" y="3"/>
                    </a:lnTo>
                    <a:lnTo>
                      <a:pt x="73" y="14"/>
                    </a:lnTo>
                    <a:lnTo>
                      <a:pt x="66" y="5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55" name="Freeform 255"/>
              <p:cNvSpPr>
                <a:spLocks/>
              </p:cNvSpPr>
              <p:nvPr/>
            </p:nvSpPr>
            <p:spPr bwMode="auto">
              <a:xfrm>
                <a:off x="7146" y="1333"/>
                <a:ext cx="18" cy="3"/>
              </a:xfrm>
              <a:custGeom>
                <a:avLst/>
                <a:gdLst/>
                <a:ahLst/>
                <a:cxnLst>
                  <a:cxn ang="0">
                    <a:pos x="66" y="6"/>
                  </a:cxn>
                  <a:cxn ang="0">
                    <a:pos x="9" y="0"/>
                  </a:cxn>
                  <a:cxn ang="0">
                    <a:pos x="0" y="4"/>
                  </a:cxn>
                  <a:cxn ang="0">
                    <a:pos x="72" y="16"/>
                  </a:cxn>
                  <a:cxn ang="0">
                    <a:pos x="66" y="6"/>
                  </a:cxn>
                </a:cxnLst>
                <a:rect l="0" t="0" r="r" b="b"/>
                <a:pathLst>
                  <a:path w="72" h="16">
                    <a:moveTo>
                      <a:pt x="66" y="6"/>
                    </a:moveTo>
                    <a:lnTo>
                      <a:pt x="9" y="0"/>
                    </a:lnTo>
                    <a:lnTo>
                      <a:pt x="0" y="4"/>
                    </a:lnTo>
                    <a:lnTo>
                      <a:pt x="72" y="16"/>
                    </a:lnTo>
                    <a:lnTo>
                      <a:pt x="66" y="6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56" name="Freeform 256"/>
              <p:cNvSpPr>
                <a:spLocks/>
              </p:cNvSpPr>
              <p:nvPr/>
            </p:nvSpPr>
            <p:spPr bwMode="auto">
              <a:xfrm>
                <a:off x="7097" y="1358"/>
                <a:ext cx="20" cy="4"/>
              </a:xfrm>
              <a:custGeom>
                <a:avLst/>
                <a:gdLst/>
                <a:ahLst/>
                <a:cxnLst>
                  <a:cxn ang="0">
                    <a:pos x="70" y="6"/>
                  </a:cxn>
                  <a:cxn ang="0">
                    <a:pos x="79" y="17"/>
                  </a:cxn>
                  <a:cxn ang="0">
                    <a:pos x="0" y="6"/>
                  </a:cxn>
                  <a:cxn ang="0">
                    <a:pos x="16" y="0"/>
                  </a:cxn>
                  <a:cxn ang="0">
                    <a:pos x="70" y="6"/>
                  </a:cxn>
                </a:cxnLst>
                <a:rect l="0" t="0" r="r" b="b"/>
                <a:pathLst>
                  <a:path w="79" h="17">
                    <a:moveTo>
                      <a:pt x="70" y="6"/>
                    </a:moveTo>
                    <a:lnTo>
                      <a:pt x="79" y="17"/>
                    </a:lnTo>
                    <a:lnTo>
                      <a:pt x="0" y="6"/>
                    </a:lnTo>
                    <a:lnTo>
                      <a:pt x="16" y="0"/>
                    </a:lnTo>
                    <a:lnTo>
                      <a:pt x="70" y="6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57" name="Freeform 257"/>
              <p:cNvSpPr>
                <a:spLocks/>
              </p:cNvSpPr>
              <p:nvPr/>
            </p:nvSpPr>
            <p:spPr bwMode="auto">
              <a:xfrm>
                <a:off x="7089" y="1348"/>
                <a:ext cx="20" cy="4"/>
              </a:xfrm>
              <a:custGeom>
                <a:avLst/>
                <a:gdLst/>
                <a:ahLst/>
                <a:cxnLst>
                  <a:cxn ang="0">
                    <a:pos x="70" y="5"/>
                  </a:cxn>
                  <a:cxn ang="0">
                    <a:pos x="80" y="18"/>
                  </a:cxn>
                  <a:cxn ang="0">
                    <a:pos x="0" y="5"/>
                  </a:cxn>
                  <a:cxn ang="0">
                    <a:pos x="16" y="0"/>
                  </a:cxn>
                  <a:cxn ang="0">
                    <a:pos x="70" y="5"/>
                  </a:cxn>
                </a:cxnLst>
                <a:rect l="0" t="0" r="r" b="b"/>
                <a:pathLst>
                  <a:path w="80" h="18">
                    <a:moveTo>
                      <a:pt x="70" y="5"/>
                    </a:moveTo>
                    <a:lnTo>
                      <a:pt x="80" y="18"/>
                    </a:lnTo>
                    <a:lnTo>
                      <a:pt x="0" y="5"/>
                    </a:lnTo>
                    <a:lnTo>
                      <a:pt x="16" y="0"/>
                    </a:lnTo>
                    <a:lnTo>
                      <a:pt x="70" y="5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58" name="Freeform 258"/>
              <p:cNvSpPr>
                <a:spLocks/>
              </p:cNvSpPr>
              <p:nvPr/>
            </p:nvSpPr>
            <p:spPr bwMode="auto">
              <a:xfrm>
                <a:off x="7103" y="1341"/>
                <a:ext cx="20" cy="5"/>
              </a:xfrm>
              <a:custGeom>
                <a:avLst/>
                <a:gdLst/>
                <a:ahLst/>
                <a:cxnLst>
                  <a:cxn ang="0">
                    <a:pos x="69" y="5"/>
                  </a:cxn>
                  <a:cxn ang="0">
                    <a:pos x="78" y="17"/>
                  </a:cxn>
                  <a:cxn ang="0">
                    <a:pos x="0" y="5"/>
                  </a:cxn>
                  <a:cxn ang="0">
                    <a:pos x="17" y="0"/>
                  </a:cxn>
                  <a:cxn ang="0">
                    <a:pos x="69" y="5"/>
                  </a:cxn>
                </a:cxnLst>
                <a:rect l="0" t="0" r="r" b="b"/>
                <a:pathLst>
                  <a:path w="78" h="17">
                    <a:moveTo>
                      <a:pt x="69" y="5"/>
                    </a:moveTo>
                    <a:lnTo>
                      <a:pt x="78" y="17"/>
                    </a:lnTo>
                    <a:lnTo>
                      <a:pt x="0" y="5"/>
                    </a:lnTo>
                    <a:lnTo>
                      <a:pt x="17" y="0"/>
                    </a:lnTo>
                    <a:lnTo>
                      <a:pt x="69" y="5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59" name="Freeform 259"/>
              <p:cNvSpPr>
                <a:spLocks/>
              </p:cNvSpPr>
              <p:nvPr/>
            </p:nvSpPr>
            <p:spPr bwMode="auto">
              <a:xfrm>
                <a:off x="7097" y="1333"/>
                <a:ext cx="20" cy="4"/>
              </a:xfrm>
              <a:custGeom>
                <a:avLst/>
                <a:gdLst/>
                <a:ahLst/>
                <a:cxnLst>
                  <a:cxn ang="0">
                    <a:pos x="70" y="5"/>
                  </a:cxn>
                  <a:cxn ang="0">
                    <a:pos x="79" y="17"/>
                  </a:cxn>
                  <a:cxn ang="0">
                    <a:pos x="0" y="5"/>
                  </a:cxn>
                  <a:cxn ang="0">
                    <a:pos x="16" y="0"/>
                  </a:cxn>
                  <a:cxn ang="0">
                    <a:pos x="70" y="5"/>
                  </a:cxn>
                </a:cxnLst>
                <a:rect l="0" t="0" r="r" b="b"/>
                <a:pathLst>
                  <a:path w="79" h="17">
                    <a:moveTo>
                      <a:pt x="70" y="5"/>
                    </a:moveTo>
                    <a:lnTo>
                      <a:pt x="79" y="17"/>
                    </a:lnTo>
                    <a:lnTo>
                      <a:pt x="0" y="5"/>
                    </a:lnTo>
                    <a:lnTo>
                      <a:pt x="16" y="0"/>
                    </a:lnTo>
                    <a:lnTo>
                      <a:pt x="70" y="5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60" name="Freeform 260"/>
              <p:cNvSpPr>
                <a:spLocks/>
              </p:cNvSpPr>
              <p:nvPr/>
            </p:nvSpPr>
            <p:spPr bwMode="auto">
              <a:xfrm>
                <a:off x="7122" y="1329"/>
                <a:ext cx="19" cy="5"/>
              </a:xfrm>
              <a:custGeom>
                <a:avLst/>
                <a:gdLst/>
                <a:ahLst/>
                <a:cxnLst>
                  <a:cxn ang="0">
                    <a:pos x="69" y="7"/>
                  </a:cxn>
                  <a:cxn ang="0">
                    <a:pos x="78" y="18"/>
                  </a:cxn>
                  <a:cxn ang="0">
                    <a:pos x="0" y="7"/>
                  </a:cxn>
                  <a:cxn ang="0">
                    <a:pos x="16" y="0"/>
                  </a:cxn>
                  <a:cxn ang="0">
                    <a:pos x="69" y="7"/>
                  </a:cxn>
                </a:cxnLst>
                <a:rect l="0" t="0" r="r" b="b"/>
                <a:pathLst>
                  <a:path w="78" h="18">
                    <a:moveTo>
                      <a:pt x="69" y="7"/>
                    </a:moveTo>
                    <a:lnTo>
                      <a:pt x="78" y="18"/>
                    </a:lnTo>
                    <a:lnTo>
                      <a:pt x="0" y="7"/>
                    </a:lnTo>
                    <a:lnTo>
                      <a:pt x="16" y="0"/>
                    </a:lnTo>
                    <a:lnTo>
                      <a:pt x="69" y="7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61" name="Freeform 261"/>
              <p:cNvSpPr>
                <a:spLocks/>
              </p:cNvSpPr>
              <p:nvPr/>
            </p:nvSpPr>
            <p:spPr bwMode="auto">
              <a:xfrm>
                <a:off x="7057" y="1351"/>
                <a:ext cx="18" cy="8"/>
              </a:xfrm>
              <a:custGeom>
                <a:avLst/>
                <a:gdLst/>
                <a:ahLst/>
                <a:cxnLst>
                  <a:cxn ang="0">
                    <a:pos x="71" y="14"/>
                  </a:cxn>
                  <a:cxn ang="0">
                    <a:pos x="75" y="34"/>
                  </a:cxn>
                  <a:cxn ang="0">
                    <a:pos x="66" y="30"/>
                  </a:cxn>
                  <a:cxn ang="0">
                    <a:pos x="59" y="18"/>
                  </a:cxn>
                  <a:cxn ang="0">
                    <a:pos x="17" y="11"/>
                  </a:cxn>
                  <a:cxn ang="0">
                    <a:pos x="0" y="20"/>
                  </a:cxn>
                  <a:cxn ang="0">
                    <a:pos x="11" y="0"/>
                  </a:cxn>
                  <a:cxn ang="0">
                    <a:pos x="71" y="14"/>
                  </a:cxn>
                </a:cxnLst>
                <a:rect l="0" t="0" r="r" b="b"/>
                <a:pathLst>
                  <a:path w="75" h="34">
                    <a:moveTo>
                      <a:pt x="71" y="14"/>
                    </a:moveTo>
                    <a:lnTo>
                      <a:pt x="75" y="34"/>
                    </a:lnTo>
                    <a:lnTo>
                      <a:pt x="66" y="30"/>
                    </a:lnTo>
                    <a:lnTo>
                      <a:pt x="59" y="18"/>
                    </a:lnTo>
                    <a:lnTo>
                      <a:pt x="17" y="11"/>
                    </a:lnTo>
                    <a:lnTo>
                      <a:pt x="0" y="20"/>
                    </a:lnTo>
                    <a:lnTo>
                      <a:pt x="11" y="0"/>
                    </a:lnTo>
                    <a:lnTo>
                      <a:pt x="71" y="14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62" name="Freeform 262"/>
              <p:cNvSpPr>
                <a:spLocks/>
              </p:cNvSpPr>
              <p:nvPr/>
            </p:nvSpPr>
            <p:spPr bwMode="auto">
              <a:xfrm>
                <a:off x="7049" y="1341"/>
                <a:ext cx="18" cy="8"/>
              </a:xfrm>
              <a:custGeom>
                <a:avLst/>
                <a:gdLst/>
                <a:ahLst/>
                <a:cxnLst>
                  <a:cxn ang="0">
                    <a:pos x="71" y="13"/>
                  </a:cxn>
                  <a:cxn ang="0">
                    <a:pos x="76" y="32"/>
                  </a:cxn>
                  <a:cxn ang="0">
                    <a:pos x="66" y="29"/>
                  </a:cxn>
                  <a:cxn ang="0">
                    <a:pos x="60" y="17"/>
                  </a:cxn>
                  <a:cxn ang="0">
                    <a:pos x="18" y="9"/>
                  </a:cxn>
                  <a:cxn ang="0">
                    <a:pos x="0" y="18"/>
                  </a:cxn>
                  <a:cxn ang="0">
                    <a:pos x="12" y="0"/>
                  </a:cxn>
                  <a:cxn ang="0">
                    <a:pos x="71" y="13"/>
                  </a:cxn>
                </a:cxnLst>
                <a:rect l="0" t="0" r="r" b="b"/>
                <a:pathLst>
                  <a:path w="76" h="32">
                    <a:moveTo>
                      <a:pt x="71" y="13"/>
                    </a:moveTo>
                    <a:lnTo>
                      <a:pt x="76" y="32"/>
                    </a:lnTo>
                    <a:lnTo>
                      <a:pt x="66" y="29"/>
                    </a:lnTo>
                    <a:lnTo>
                      <a:pt x="60" y="17"/>
                    </a:lnTo>
                    <a:lnTo>
                      <a:pt x="18" y="9"/>
                    </a:lnTo>
                    <a:lnTo>
                      <a:pt x="0" y="18"/>
                    </a:lnTo>
                    <a:lnTo>
                      <a:pt x="12" y="0"/>
                    </a:lnTo>
                    <a:lnTo>
                      <a:pt x="71" y="13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63" name="Freeform 263"/>
              <p:cNvSpPr>
                <a:spLocks/>
              </p:cNvSpPr>
              <p:nvPr/>
            </p:nvSpPr>
            <p:spPr bwMode="auto">
              <a:xfrm>
                <a:off x="7062" y="1335"/>
                <a:ext cx="19" cy="8"/>
              </a:xfrm>
              <a:custGeom>
                <a:avLst/>
                <a:gdLst/>
                <a:ahLst/>
                <a:cxnLst>
                  <a:cxn ang="0">
                    <a:pos x="71" y="14"/>
                  </a:cxn>
                  <a:cxn ang="0">
                    <a:pos x="74" y="33"/>
                  </a:cxn>
                  <a:cxn ang="0">
                    <a:pos x="65" y="30"/>
                  </a:cxn>
                  <a:cxn ang="0">
                    <a:pos x="59" y="18"/>
                  </a:cxn>
                  <a:cxn ang="0">
                    <a:pos x="16" y="10"/>
                  </a:cxn>
                  <a:cxn ang="0">
                    <a:pos x="0" y="19"/>
                  </a:cxn>
                  <a:cxn ang="0">
                    <a:pos x="11" y="0"/>
                  </a:cxn>
                  <a:cxn ang="0">
                    <a:pos x="71" y="14"/>
                  </a:cxn>
                </a:cxnLst>
                <a:rect l="0" t="0" r="r" b="b"/>
                <a:pathLst>
                  <a:path w="74" h="33">
                    <a:moveTo>
                      <a:pt x="71" y="14"/>
                    </a:moveTo>
                    <a:lnTo>
                      <a:pt x="74" y="33"/>
                    </a:lnTo>
                    <a:lnTo>
                      <a:pt x="65" y="30"/>
                    </a:lnTo>
                    <a:lnTo>
                      <a:pt x="59" y="18"/>
                    </a:lnTo>
                    <a:lnTo>
                      <a:pt x="16" y="10"/>
                    </a:lnTo>
                    <a:lnTo>
                      <a:pt x="0" y="19"/>
                    </a:lnTo>
                    <a:lnTo>
                      <a:pt x="11" y="0"/>
                    </a:lnTo>
                    <a:lnTo>
                      <a:pt x="71" y="14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64" name="Freeform 264"/>
              <p:cNvSpPr>
                <a:spLocks/>
              </p:cNvSpPr>
              <p:nvPr/>
            </p:nvSpPr>
            <p:spPr bwMode="auto">
              <a:xfrm>
                <a:off x="7057" y="1326"/>
                <a:ext cx="18" cy="8"/>
              </a:xfrm>
              <a:custGeom>
                <a:avLst/>
                <a:gdLst/>
                <a:ahLst/>
                <a:cxnLst>
                  <a:cxn ang="0">
                    <a:pos x="71" y="13"/>
                  </a:cxn>
                  <a:cxn ang="0">
                    <a:pos x="75" y="32"/>
                  </a:cxn>
                  <a:cxn ang="0">
                    <a:pos x="66" y="28"/>
                  </a:cxn>
                  <a:cxn ang="0">
                    <a:pos x="59" y="17"/>
                  </a:cxn>
                  <a:cxn ang="0">
                    <a:pos x="17" y="9"/>
                  </a:cxn>
                  <a:cxn ang="0">
                    <a:pos x="0" y="19"/>
                  </a:cxn>
                  <a:cxn ang="0">
                    <a:pos x="11" y="0"/>
                  </a:cxn>
                  <a:cxn ang="0">
                    <a:pos x="71" y="13"/>
                  </a:cxn>
                </a:cxnLst>
                <a:rect l="0" t="0" r="r" b="b"/>
                <a:pathLst>
                  <a:path w="75" h="32">
                    <a:moveTo>
                      <a:pt x="71" y="13"/>
                    </a:moveTo>
                    <a:lnTo>
                      <a:pt x="75" y="32"/>
                    </a:lnTo>
                    <a:lnTo>
                      <a:pt x="66" y="28"/>
                    </a:lnTo>
                    <a:lnTo>
                      <a:pt x="59" y="17"/>
                    </a:lnTo>
                    <a:lnTo>
                      <a:pt x="17" y="9"/>
                    </a:lnTo>
                    <a:lnTo>
                      <a:pt x="0" y="19"/>
                    </a:lnTo>
                    <a:lnTo>
                      <a:pt x="11" y="0"/>
                    </a:lnTo>
                    <a:lnTo>
                      <a:pt x="71" y="13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65" name="Freeform 265"/>
              <p:cNvSpPr>
                <a:spLocks/>
              </p:cNvSpPr>
              <p:nvPr/>
            </p:nvSpPr>
            <p:spPr bwMode="auto">
              <a:xfrm>
                <a:off x="7081" y="1322"/>
                <a:ext cx="19" cy="9"/>
              </a:xfrm>
              <a:custGeom>
                <a:avLst/>
                <a:gdLst/>
                <a:ahLst/>
                <a:cxnLst>
                  <a:cxn ang="0">
                    <a:pos x="71" y="14"/>
                  </a:cxn>
                  <a:cxn ang="0">
                    <a:pos x="74" y="34"/>
                  </a:cxn>
                  <a:cxn ang="0">
                    <a:pos x="65" y="30"/>
                  </a:cxn>
                  <a:cxn ang="0">
                    <a:pos x="60" y="18"/>
                  </a:cxn>
                  <a:cxn ang="0">
                    <a:pos x="18" y="10"/>
                  </a:cxn>
                  <a:cxn ang="0">
                    <a:pos x="0" y="20"/>
                  </a:cxn>
                  <a:cxn ang="0">
                    <a:pos x="11" y="0"/>
                  </a:cxn>
                  <a:cxn ang="0">
                    <a:pos x="71" y="14"/>
                  </a:cxn>
                </a:cxnLst>
                <a:rect l="0" t="0" r="r" b="b"/>
                <a:pathLst>
                  <a:path w="74" h="34">
                    <a:moveTo>
                      <a:pt x="71" y="14"/>
                    </a:moveTo>
                    <a:lnTo>
                      <a:pt x="74" y="34"/>
                    </a:lnTo>
                    <a:lnTo>
                      <a:pt x="65" y="30"/>
                    </a:lnTo>
                    <a:lnTo>
                      <a:pt x="60" y="18"/>
                    </a:lnTo>
                    <a:lnTo>
                      <a:pt x="18" y="10"/>
                    </a:lnTo>
                    <a:lnTo>
                      <a:pt x="0" y="20"/>
                    </a:lnTo>
                    <a:lnTo>
                      <a:pt x="11" y="0"/>
                    </a:lnTo>
                    <a:lnTo>
                      <a:pt x="71" y="14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66" name="Freeform 266"/>
              <p:cNvSpPr>
                <a:spLocks/>
              </p:cNvSpPr>
              <p:nvPr/>
            </p:nvSpPr>
            <p:spPr bwMode="auto">
              <a:xfrm>
                <a:off x="7018" y="1345"/>
                <a:ext cx="16" cy="7"/>
              </a:xfrm>
              <a:custGeom>
                <a:avLst/>
                <a:gdLst/>
                <a:ahLst/>
                <a:cxnLst>
                  <a:cxn ang="0">
                    <a:pos x="57" y="7"/>
                  </a:cxn>
                  <a:cxn ang="0">
                    <a:pos x="66" y="24"/>
                  </a:cxn>
                  <a:cxn ang="0">
                    <a:pos x="59" y="26"/>
                  </a:cxn>
                  <a:cxn ang="0">
                    <a:pos x="50" y="17"/>
                  </a:cxn>
                  <a:cxn ang="0">
                    <a:pos x="14" y="14"/>
                  </a:cxn>
                  <a:cxn ang="0">
                    <a:pos x="0" y="19"/>
                  </a:cxn>
                  <a:cxn ang="0">
                    <a:pos x="0" y="9"/>
                  </a:cxn>
                  <a:cxn ang="0">
                    <a:pos x="8" y="0"/>
                  </a:cxn>
                  <a:cxn ang="0">
                    <a:pos x="57" y="7"/>
                  </a:cxn>
                </a:cxnLst>
                <a:rect l="0" t="0" r="r" b="b"/>
                <a:pathLst>
                  <a:path w="66" h="26">
                    <a:moveTo>
                      <a:pt x="57" y="7"/>
                    </a:moveTo>
                    <a:lnTo>
                      <a:pt x="66" y="24"/>
                    </a:lnTo>
                    <a:lnTo>
                      <a:pt x="59" y="26"/>
                    </a:lnTo>
                    <a:lnTo>
                      <a:pt x="50" y="17"/>
                    </a:lnTo>
                    <a:lnTo>
                      <a:pt x="14" y="14"/>
                    </a:lnTo>
                    <a:lnTo>
                      <a:pt x="0" y="19"/>
                    </a:lnTo>
                    <a:lnTo>
                      <a:pt x="0" y="9"/>
                    </a:lnTo>
                    <a:lnTo>
                      <a:pt x="8" y="0"/>
                    </a:lnTo>
                    <a:lnTo>
                      <a:pt x="57" y="7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67" name="Freeform 267"/>
              <p:cNvSpPr>
                <a:spLocks/>
              </p:cNvSpPr>
              <p:nvPr/>
            </p:nvSpPr>
            <p:spPr bwMode="auto">
              <a:xfrm>
                <a:off x="7010" y="1336"/>
                <a:ext cx="16" cy="6"/>
              </a:xfrm>
              <a:custGeom>
                <a:avLst/>
                <a:gdLst/>
                <a:ahLst/>
                <a:cxnLst>
                  <a:cxn ang="0">
                    <a:pos x="56" y="5"/>
                  </a:cxn>
                  <a:cxn ang="0">
                    <a:pos x="64" y="24"/>
                  </a:cxn>
                  <a:cxn ang="0">
                    <a:pos x="57" y="24"/>
                  </a:cxn>
                  <a:cxn ang="0">
                    <a:pos x="49" y="15"/>
                  </a:cxn>
                  <a:cxn ang="0">
                    <a:pos x="12" y="13"/>
                  </a:cxn>
                  <a:cxn ang="0">
                    <a:pos x="0" y="17"/>
                  </a:cxn>
                  <a:cxn ang="0">
                    <a:pos x="0" y="7"/>
                  </a:cxn>
                  <a:cxn ang="0">
                    <a:pos x="7" y="0"/>
                  </a:cxn>
                  <a:cxn ang="0">
                    <a:pos x="56" y="5"/>
                  </a:cxn>
                </a:cxnLst>
                <a:rect l="0" t="0" r="r" b="b"/>
                <a:pathLst>
                  <a:path w="64" h="24">
                    <a:moveTo>
                      <a:pt x="56" y="5"/>
                    </a:moveTo>
                    <a:lnTo>
                      <a:pt x="64" y="24"/>
                    </a:lnTo>
                    <a:lnTo>
                      <a:pt x="57" y="24"/>
                    </a:lnTo>
                    <a:lnTo>
                      <a:pt x="49" y="15"/>
                    </a:lnTo>
                    <a:lnTo>
                      <a:pt x="12" y="13"/>
                    </a:lnTo>
                    <a:lnTo>
                      <a:pt x="0" y="17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56" y="5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68" name="Freeform 268"/>
              <p:cNvSpPr>
                <a:spLocks/>
              </p:cNvSpPr>
              <p:nvPr/>
            </p:nvSpPr>
            <p:spPr bwMode="auto">
              <a:xfrm>
                <a:off x="7024" y="1329"/>
                <a:ext cx="16" cy="6"/>
              </a:xfrm>
              <a:custGeom>
                <a:avLst/>
                <a:gdLst/>
                <a:ahLst/>
                <a:cxnLst>
                  <a:cxn ang="0">
                    <a:pos x="56" y="6"/>
                  </a:cxn>
                  <a:cxn ang="0">
                    <a:pos x="65" y="25"/>
                  </a:cxn>
                  <a:cxn ang="0">
                    <a:pos x="57" y="26"/>
                  </a:cxn>
                  <a:cxn ang="0">
                    <a:pos x="50" y="16"/>
                  </a:cxn>
                  <a:cxn ang="0">
                    <a:pos x="14" y="14"/>
                  </a:cxn>
                  <a:cxn ang="0">
                    <a:pos x="0" y="18"/>
                  </a:cxn>
                  <a:cxn ang="0">
                    <a:pos x="0" y="8"/>
                  </a:cxn>
                  <a:cxn ang="0">
                    <a:pos x="7" y="0"/>
                  </a:cxn>
                  <a:cxn ang="0">
                    <a:pos x="56" y="6"/>
                  </a:cxn>
                </a:cxnLst>
                <a:rect l="0" t="0" r="r" b="b"/>
                <a:pathLst>
                  <a:path w="65" h="26">
                    <a:moveTo>
                      <a:pt x="56" y="6"/>
                    </a:moveTo>
                    <a:lnTo>
                      <a:pt x="65" y="25"/>
                    </a:lnTo>
                    <a:lnTo>
                      <a:pt x="57" y="26"/>
                    </a:lnTo>
                    <a:lnTo>
                      <a:pt x="50" y="16"/>
                    </a:lnTo>
                    <a:lnTo>
                      <a:pt x="14" y="14"/>
                    </a:lnTo>
                    <a:lnTo>
                      <a:pt x="0" y="18"/>
                    </a:lnTo>
                    <a:lnTo>
                      <a:pt x="0" y="8"/>
                    </a:lnTo>
                    <a:lnTo>
                      <a:pt x="7" y="0"/>
                    </a:lnTo>
                    <a:lnTo>
                      <a:pt x="56" y="6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69" name="Freeform 269"/>
              <p:cNvSpPr>
                <a:spLocks/>
              </p:cNvSpPr>
              <p:nvPr/>
            </p:nvSpPr>
            <p:spPr bwMode="auto">
              <a:xfrm>
                <a:off x="7018" y="1320"/>
                <a:ext cx="16" cy="6"/>
              </a:xfrm>
              <a:custGeom>
                <a:avLst/>
                <a:gdLst/>
                <a:ahLst/>
                <a:cxnLst>
                  <a:cxn ang="0">
                    <a:pos x="57" y="5"/>
                  </a:cxn>
                  <a:cxn ang="0">
                    <a:pos x="66" y="23"/>
                  </a:cxn>
                  <a:cxn ang="0">
                    <a:pos x="59" y="24"/>
                  </a:cxn>
                  <a:cxn ang="0">
                    <a:pos x="50" y="16"/>
                  </a:cxn>
                  <a:cxn ang="0">
                    <a:pos x="14" y="12"/>
                  </a:cxn>
                  <a:cxn ang="0">
                    <a:pos x="0" y="18"/>
                  </a:cxn>
                  <a:cxn ang="0">
                    <a:pos x="0" y="7"/>
                  </a:cxn>
                  <a:cxn ang="0">
                    <a:pos x="8" y="0"/>
                  </a:cxn>
                  <a:cxn ang="0">
                    <a:pos x="57" y="5"/>
                  </a:cxn>
                </a:cxnLst>
                <a:rect l="0" t="0" r="r" b="b"/>
                <a:pathLst>
                  <a:path w="66" h="24">
                    <a:moveTo>
                      <a:pt x="57" y="5"/>
                    </a:moveTo>
                    <a:lnTo>
                      <a:pt x="66" y="23"/>
                    </a:lnTo>
                    <a:lnTo>
                      <a:pt x="59" y="24"/>
                    </a:lnTo>
                    <a:lnTo>
                      <a:pt x="50" y="16"/>
                    </a:lnTo>
                    <a:lnTo>
                      <a:pt x="14" y="12"/>
                    </a:lnTo>
                    <a:lnTo>
                      <a:pt x="0" y="18"/>
                    </a:lnTo>
                    <a:lnTo>
                      <a:pt x="0" y="7"/>
                    </a:lnTo>
                    <a:lnTo>
                      <a:pt x="8" y="0"/>
                    </a:lnTo>
                    <a:lnTo>
                      <a:pt x="57" y="5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70" name="Freeform 270"/>
              <p:cNvSpPr>
                <a:spLocks/>
              </p:cNvSpPr>
              <p:nvPr/>
            </p:nvSpPr>
            <p:spPr bwMode="auto">
              <a:xfrm>
                <a:off x="7042" y="1317"/>
                <a:ext cx="17" cy="6"/>
              </a:xfrm>
              <a:custGeom>
                <a:avLst/>
                <a:gdLst/>
                <a:ahLst/>
                <a:cxnLst>
                  <a:cxn ang="0">
                    <a:pos x="57" y="7"/>
                  </a:cxn>
                  <a:cxn ang="0">
                    <a:pos x="66" y="24"/>
                  </a:cxn>
                  <a:cxn ang="0">
                    <a:pos x="58" y="25"/>
                  </a:cxn>
                  <a:cxn ang="0">
                    <a:pos x="50" y="17"/>
                  </a:cxn>
                  <a:cxn ang="0">
                    <a:pos x="14" y="14"/>
                  </a:cxn>
                  <a:cxn ang="0">
                    <a:pos x="0" y="18"/>
                  </a:cxn>
                  <a:cxn ang="0">
                    <a:pos x="0" y="8"/>
                  </a:cxn>
                  <a:cxn ang="0">
                    <a:pos x="8" y="0"/>
                  </a:cxn>
                  <a:cxn ang="0">
                    <a:pos x="57" y="7"/>
                  </a:cxn>
                </a:cxnLst>
                <a:rect l="0" t="0" r="r" b="b"/>
                <a:pathLst>
                  <a:path w="66" h="25">
                    <a:moveTo>
                      <a:pt x="57" y="7"/>
                    </a:moveTo>
                    <a:lnTo>
                      <a:pt x="66" y="24"/>
                    </a:lnTo>
                    <a:lnTo>
                      <a:pt x="58" y="25"/>
                    </a:lnTo>
                    <a:lnTo>
                      <a:pt x="50" y="17"/>
                    </a:lnTo>
                    <a:lnTo>
                      <a:pt x="14" y="14"/>
                    </a:lnTo>
                    <a:lnTo>
                      <a:pt x="0" y="18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57" y="7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71" name="Freeform 271"/>
              <p:cNvSpPr>
                <a:spLocks/>
              </p:cNvSpPr>
              <p:nvPr/>
            </p:nvSpPr>
            <p:spPr bwMode="auto">
              <a:xfrm>
                <a:off x="7026" y="1049"/>
                <a:ext cx="304" cy="23"/>
              </a:xfrm>
              <a:custGeom>
                <a:avLst/>
                <a:gdLst/>
                <a:ahLst/>
                <a:cxnLst>
                  <a:cxn ang="0">
                    <a:pos x="1119" y="88"/>
                  </a:cxn>
                  <a:cxn ang="0">
                    <a:pos x="1046" y="80"/>
                  </a:cxn>
                  <a:cxn ang="0">
                    <a:pos x="974" y="72"/>
                  </a:cxn>
                  <a:cxn ang="0">
                    <a:pos x="902" y="65"/>
                  </a:cxn>
                  <a:cxn ang="0">
                    <a:pos x="829" y="58"/>
                  </a:cxn>
                  <a:cxn ang="0">
                    <a:pos x="758" y="50"/>
                  </a:cxn>
                  <a:cxn ang="0">
                    <a:pos x="687" y="44"/>
                  </a:cxn>
                  <a:cxn ang="0">
                    <a:pos x="616" y="39"/>
                  </a:cxn>
                  <a:cxn ang="0">
                    <a:pos x="545" y="34"/>
                  </a:cxn>
                  <a:cxn ang="0">
                    <a:pos x="474" y="29"/>
                  </a:cxn>
                  <a:cxn ang="0">
                    <a:pos x="402" y="25"/>
                  </a:cxn>
                  <a:cxn ang="0">
                    <a:pos x="330" y="22"/>
                  </a:cxn>
                  <a:cxn ang="0">
                    <a:pos x="258" y="20"/>
                  </a:cxn>
                  <a:cxn ang="0">
                    <a:pos x="185" y="18"/>
                  </a:cxn>
                  <a:cxn ang="0">
                    <a:pos x="112" y="18"/>
                  </a:cxn>
                  <a:cxn ang="0">
                    <a:pos x="38" y="18"/>
                  </a:cxn>
                  <a:cxn ang="0">
                    <a:pos x="0" y="1"/>
                  </a:cxn>
                  <a:cxn ang="0">
                    <a:pos x="77" y="1"/>
                  </a:cxn>
                  <a:cxn ang="0">
                    <a:pos x="152" y="1"/>
                  </a:cxn>
                  <a:cxn ang="0">
                    <a:pos x="226" y="1"/>
                  </a:cxn>
                  <a:cxn ang="0">
                    <a:pos x="300" y="2"/>
                  </a:cxn>
                  <a:cxn ang="0">
                    <a:pos x="375" y="4"/>
                  </a:cxn>
                  <a:cxn ang="0">
                    <a:pos x="449" y="6"/>
                  </a:cxn>
                  <a:cxn ang="0">
                    <a:pos x="522" y="10"/>
                  </a:cxn>
                  <a:cxn ang="0">
                    <a:pos x="595" y="14"/>
                  </a:cxn>
                  <a:cxn ang="0">
                    <a:pos x="668" y="18"/>
                  </a:cxn>
                  <a:cxn ang="0">
                    <a:pos x="742" y="22"/>
                  </a:cxn>
                  <a:cxn ang="0">
                    <a:pos x="815" y="28"/>
                  </a:cxn>
                  <a:cxn ang="0">
                    <a:pos x="889" y="34"/>
                  </a:cxn>
                  <a:cxn ang="0">
                    <a:pos x="962" y="41"/>
                  </a:cxn>
                  <a:cxn ang="0">
                    <a:pos x="1036" y="48"/>
                  </a:cxn>
                  <a:cxn ang="0">
                    <a:pos x="1111" y="57"/>
                  </a:cxn>
                  <a:cxn ang="0">
                    <a:pos x="1186" y="65"/>
                  </a:cxn>
                  <a:cxn ang="0">
                    <a:pos x="1156" y="92"/>
                  </a:cxn>
                </a:cxnLst>
                <a:rect l="0" t="0" r="r" b="b"/>
                <a:pathLst>
                  <a:path w="1218" h="93">
                    <a:moveTo>
                      <a:pt x="1156" y="92"/>
                    </a:moveTo>
                    <a:lnTo>
                      <a:pt x="1119" y="88"/>
                    </a:lnTo>
                    <a:lnTo>
                      <a:pt x="1083" y="84"/>
                    </a:lnTo>
                    <a:lnTo>
                      <a:pt x="1046" y="80"/>
                    </a:lnTo>
                    <a:lnTo>
                      <a:pt x="1009" y="76"/>
                    </a:lnTo>
                    <a:lnTo>
                      <a:pt x="974" y="72"/>
                    </a:lnTo>
                    <a:lnTo>
                      <a:pt x="937" y="68"/>
                    </a:lnTo>
                    <a:lnTo>
                      <a:pt x="902" y="65"/>
                    </a:lnTo>
                    <a:lnTo>
                      <a:pt x="865" y="61"/>
                    </a:lnTo>
                    <a:lnTo>
                      <a:pt x="829" y="58"/>
                    </a:lnTo>
                    <a:lnTo>
                      <a:pt x="794" y="54"/>
                    </a:lnTo>
                    <a:lnTo>
                      <a:pt x="758" y="50"/>
                    </a:lnTo>
                    <a:lnTo>
                      <a:pt x="723" y="47"/>
                    </a:lnTo>
                    <a:lnTo>
                      <a:pt x="687" y="44"/>
                    </a:lnTo>
                    <a:lnTo>
                      <a:pt x="652" y="42"/>
                    </a:lnTo>
                    <a:lnTo>
                      <a:pt x="616" y="39"/>
                    </a:lnTo>
                    <a:lnTo>
                      <a:pt x="581" y="36"/>
                    </a:lnTo>
                    <a:lnTo>
                      <a:pt x="545" y="34"/>
                    </a:lnTo>
                    <a:lnTo>
                      <a:pt x="510" y="32"/>
                    </a:lnTo>
                    <a:lnTo>
                      <a:pt x="474" y="29"/>
                    </a:lnTo>
                    <a:lnTo>
                      <a:pt x="437" y="27"/>
                    </a:lnTo>
                    <a:lnTo>
                      <a:pt x="402" y="25"/>
                    </a:lnTo>
                    <a:lnTo>
                      <a:pt x="366" y="24"/>
                    </a:lnTo>
                    <a:lnTo>
                      <a:pt x="330" y="22"/>
                    </a:lnTo>
                    <a:lnTo>
                      <a:pt x="294" y="21"/>
                    </a:lnTo>
                    <a:lnTo>
                      <a:pt x="258" y="20"/>
                    </a:lnTo>
                    <a:lnTo>
                      <a:pt x="222" y="19"/>
                    </a:lnTo>
                    <a:lnTo>
                      <a:pt x="185" y="18"/>
                    </a:lnTo>
                    <a:lnTo>
                      <a:pt x="149" y="18"/>
                    </a:lnTo>
                    <a:lnTo>
                      <a:pt x="112" y="18"/>
                    </a:lnTo>
                    <a:lnTo>
                      <a:pt x="75" y="18"/>
                    </a:lnTo>
                    <a:lnTo>
                      <a:pt x="38" y="18"/>
                    </a:lnTo>
                    <a:lnTo>
                      <a:pt x="0" y="18"/>
                    </a:lnTo>
                    <a:lnTo>
                      <a:pt x="0" y="1"/>
                    </a:lnTo>
                    <a:lnTo>
                      <a:pt x="38" y="1"/>
                    </a:lnTo>
                    <a:lnTo>
                      <a:pt x="77" y="1"/>
                    </a:lnTo>
                    <a:lnTo>
                      <a:pt x="114" y="0"/>
                    </a:lnTo>
                    <a:lnTo>
                      <a:pt x="152" y="1"/>
                    </a:lnTo>
                    <a:lnTo>
                      <a:pt x="189" y="1"/>
                    </a:lnTo>
                    <a:lnTo>
                      <a:pt x="226" y="1"/>
                    </a:lnTo>
                    <a:lnTo>
                      <a:pt x="264" y="2"/>
                    </a:lnTo>
                    <a:lnTo>
                      <a:pt x="300" y="2"/>
                    </a:lnTo>
                    <a:lnTo>
                      <a:pt x="338" y="3"/>
                    </a:lnTo>
                    <a:lnTo>
                      <a:pt x="375" y="4"/>
                    </a:lnTo>
                    <a:lnTo>
                      <a:pt x="411" y="5"/>
                    </a:lnTo>
                    <a:lnTo>
                      <a:pt x="449" y="6"/>
                    </a:lnTo>
                    <a:lnTo>
                      <a:pt x="485" y="9"/>
                    </a:lnTo>
                    <a:lnTo>
                      <a:pt x="522" y="10"/>
                    </a:lnTo>
                    <a:lnTo>
                      <a:pt x="559" y="12"/>
                    </a:lnTo>
                    <a:lnTo>
                      <a:pt x="595" y="14"/>
                    </a:lnTo>
                    <a:lnTo>
                      <a:pt x="632" y="16"/>
                    </a:lnTo>
                    <a:lnTo>
                      <a:pt x="668" y="18"/>
                    </a:lnTo>
                    <a:lnTo>
                      <a:pt x="705" y="20"/>
                    </a:lnTo>
                    <a:lnTo>
                      <a:pt x="742" y="22"/>
                    </a:lnTo>
                    <a:lnTo>
                      <a:pt x="778" y="25"/>
                    </a:lnTo>
                    <a:lnTo>
                      <a:pt x="815" y="28"/>
                    </a:lnTo>
                    <a:lnTo>
                      <a:pt x="851" y="32"/>
                    </a:lnTo>
                    <a:lnTo>
                      <a:pt x="889" y="34"/>
                    </a:lnTo>
                    <a:lnTo>
                      <a:pt x="926" y="38"/>
                    </a:lnTo>
                    <a:lnTo>
                      <a:pt x="962" y="41"/>
                    </a:lnTo>
                    <a:lnTo>
                      <a:pt x="999" y="44"/>
                    </a:lnTo>
                    <a:lnTo>
                      <a:pt x="1036" y="48"/>
                    </a:lnTo>
                    <a:lnTo>
                      <a:pt x="1074" y="52"/>
                    </a:lnTo>
                    <a:lnTo>
                      <a:pt x="1111" y="57"/>
                    </a:lnTo>
                    <a:lnTo>
                      <a:pt x="1148" y="61"/>
                    </a:lnTo>
                    <a:lnTo>
                      <a:pt x="1186" y="65"/>
                    </a:lnTo>
                    <a:lnTo>
                      <a:pt x="1218" y="93"/>
                    </a:lnTo>
                    <a:lnTo>
                      <a:pt x="1156" y="92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B76B05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272" name="Freeform 272"/>
              <p:cNvSpPr>
                <a:spLocks/>
              </p:cNvSpPr>
              <p:nvPr/>
            </p:nvSpPr>
            <p:spPr bwMode="auto">
              <a:xfrm>
                <a:off x="6999" y="1302"/>
                <a:ext cx="307" cy="49"/>
              </a:xfrm>
              <a:custGeom>
                <a:avLst/>
                <a:gdLst/>
                <a:ahLst/>
                <a:cxnLst>
                  <a:cxn ang="0">
                    <a:pos x="1228" y="178"/>
                  </a:cxn>
                  <a:cxn ang="0">
                    <a:pos x="14" y="0"/>
                  </a:cxn>
                  <a:cxn ang="0">
                    <a:pos x="0" y="14"/>
                  </a:cxn>
                  <a:cxn ang="0">
                    <a:pos x="1204" y="197"/>
                  </a:cxn>
                  <a:cxn ang="0">
                    <a:pos x="1228" y="178"/>
                  </a:cxn>
                </a:cxnLst>
                <a:rect l="0" t="0" r="r" b="b"/>
                <a:pathLst>
                  <a:path w="1228" h="197">
                    <a:moveTo>
                      <a:pt x="1228" y="178"/>
                    </a:moveTo>
                    <a:lnTo>
                      <a:pt x="14" y="0"/>
                    </a:lnTo>
                    <a:lnTo>
                      <a:pt x="0" y="14"/>
                    </a:lnTo>
                    <a:lnTo>
                      <a:pt x="1204" y="197"/>
                    </a:lnTo>
                    <a:lnTo>
                      <a:pt x="1228" y="178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8C4400" mc:Ignorable="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384273" name="Picture 273">
              <a:hlinkClick r:id="rId7" action="ppaction://program"/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xmlns:mc="http://schemas.openxmlformats.org/markup-compatibility/2006" xmlns:a14="http://schemas.microsoft.com/office/drawing/2010/main" val="333366" mc:Ignorable=""/>
                </a:clrFrom>
                <a:clrTo>
                  <a:srgbClr xmlns:mc="http://schemas.openxmlformats.org/markup-compatibility/2006" xmlns:a14="http://schemas.microsoft.com/office/drawing/2010/main" val="333366" mc:Ignorable="">
                    <a:alpha val="0"/>
                  </a:srgbClr>
                </a:clrTo>
              </a:clrChange>
            </a:blip>
            <a:srcRect l="11412" t="10924" r="36311" b="10103"/>
            <a:stretch>
              <a:fillRect/>
            </a:stretch>
          </p:blipFill>
          <p:spPr bwMode="auto">
            <a:xfrm>
              <a:off x="5200" y="3102"/>
              <a:ext cx="212" cy="15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</p:pic>
      </p:grpSp>
      <p:graphicFrame>
        <p:nvGraphicFramePr>
          <p:cNvPr id="384274" name="Object 274"/>
          <p:cNvGraphicFramePr>
            <a:graphicFrameLocks noChangeAspect="1"/>
          </p:cNvGraphicFramePr>
          <p:nvPr/>
        </p:nvGraphicFramePr>
        <p:xfrm>
          <a:off x="4678363" y="5391150"/>
          <a:ext cx="622300" cy="127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49" name="Slide" r:id="rId9" imgW="4014720" imgH="3933720" progId="PowerPoint.Slide.8">
                  <p:embed/>
                </p:oleObj>
              </mc:Choice>
              <mc:Fallback>
                <p:oleObj name="Slide" r:id="rId9" imgW="4014720" imgH="3933720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1049"/>
                      <a:stretch>
                        <a:fillRect/>
                      </a:stretch>
                    </p:blipFill>
                    <p:spPr bwMode="auto">
                      <a:xfrm>
                        <a:off x="4678363" y="5391150"/>
                        <a:ext cx="622300" cy="1273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 mc:Ignorable="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84275" name="Picture 275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xmlns:mc="http://schemas.openxmlformats.org/markup-compatibility/2006" xmlns:a14="http://schemas.microsoft.com/office/drawing/2010/main" val="FFFFFF" mc:Ignorable=""/>
              </a:clrFrom>
              <a:clrTo>
                <a:srgbClr xmlns:mc="http://schemas.openxmlformats.org/markup-compatibility/2006" xmlns:a14="http://schemas.microsoft.com/office/drawing/2010/main" val="FFFFFF" mc:Ignorable="">
                  <a:alpha val="0"/>
                </a:srgbClr>
              </a:clrTo>
            </a:clrChange>
          </a:blip>
          <a:srcRect l="2034" t="39583" r="41823" b="36806"/>
          <a:stretch>
            <a:fillRect/>
          </a:stretch>
        </p:blipFill>
        <p:spPr bwMode="auto">
          <a:xfrm>
            <a:off x="5726113" y="1854200"/>
            <a:ext cx="2949575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4276" name="Picture 276" descr="visus-bgl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664325" y="5176838"/>
            <a:ext cx="1854200" cy="1584325"/>
          </a:xfrm>
          <a:prstGeom prst="rect">
            <a:avLst/>
          </a:prstGeom>
          <a:noFill/>
        </p:spPr>
      </p:pic>
      <p:pic>
        <p:nvPicPr>
          <p:cNvPr id="277" name="Picture 8">
            <a:hlinkClick r:id="rId13" action="ppaction://program"/>
          </p:cNvPr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xmlns:mc="http://schemas.openxmlformats.org/markup-compatibility/2006" xmlns:a14="http://schemas.microsoft.com/office/drawing/2010/main" val="FFFFFF" mc:Ignorable=""/>
              </a:clrFrom>
              <a:clrTo>
                <a:srgbClr xmlns:mc="http://schemas.openxmlformats.org/markup-compatibility/2006" xmlns:a14="http://schemas.microsoft.com/office/drawing/2010/main" val="FFFFFF" mc:Ignorable="">
                  <a:alpha val="0"/>
                </a:srgbClr>
              </a:clrTo>
            </a:clrChange>
            <a:lum bright="12000" contrast="24000"/>
          </a:blip>
          <a:srcRect/>
          <a:stretch>
            <a:fillRect/>
          </a:stretch>
        </p:blipFill>
        <p:spPr bwMode="auto">
          <a:xfrm>
            <a:off x="5498774" y="5830530"/>
            <a:ext cx="638961" cy="851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41313" y="-7938"/>
            <a:ext cx="8729662" cy="1114426"/>
          </a:xfrm>
        </p:spPr>
        <p:txBody>
          <a:bodyPr/>
          <a:lstStyle/>
          <a:p>
            <a:pPr eaLnBrk="1" hangingPunct="1"/>
            <a:r>
              <a:rPr lang="en-US" sz="2800" smtClean="0"/>
              <a:t>We Redesigned the Data Management and Visualization Pipeline with New Principles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38113" y="1493838"/>
            <a:ext cx="8412162" cy="4910137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ct val="60000"/>
              </a:spcAft>
            </a:pPr>
            <a:r>
              <a:rPr lang="en-US" sz="1800" smtClean="0"/>
              <a:t>Basic core techniques:</a:t>
            </a:r>
          </a:p>
          <a:p>
            <a:pPr lvl="1" eaLnBrk="1" hangingPunct="1">
              <a:lnSpc>
                <a:spcPct val="80000"/>
              </a:lnSpc>
              <a:spcAft>
                <a:spcPct val="60000"/>
              </a:spcAft>
              <a:buFontTx/>
              <a:buChar char="•"/>
            </a:pPr>
            <a:r>
              <a:rPr lang="en-US" sz="1600" smtClean="0"/>
              <a:t>Slicing</a:t>
            </a:r>
          </a:p>
          <a:p>
            <a:pPr lvl="1" eaLnBrk="1" hangingPunct="1">
              <a:lnSpc>
                <a:spcPct val="80000"/>
              </a:lnSpc>
              <a:spcAft>
                <a:spcPct val="60000"/>
              </a:spcAft>
              <a:buFontTx/>
              <a:buChar char="•"/>
            </a:pPr>
            <a:r>
              <a:rPr lang="en-US" sz="1600" smtClean="0"/>
              <a:t>Volume rendering</a:t>
            </a:r>
          </a:p>
          <a:p>
            <a:pPr lvl="1" eaLnBrk="1" hangingPunct="1">
              <a:lnSpc>
                <a:spcPct val="80000"/>
              </a:lnSpc>
              <a:spcAft>
                <a:spcPct val="60000"/>
              </a:spcAft>
              <a:buFontTx/>
              <a:buChar char="•"/>
            </a:pPr>
            <a:r>
              <a:rPr lang="en-US" sz="1600" smtClean="0"/>
              <a:t>Iso-surfaces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ct val="60000"/>
              </a:spcAft>
            </a:pPr>
            <a:r>
              <a:rPr lang="en-US" sz="1800" smtClean="0"/>
              <a:t> </a:t>
            </a:r>
            <a:r>
              <a:rPr lang="en-US" sz="1800" smtClean="0">
                <a:solidFill>
                  <a:srgbClr xmlns:mc="http://schemas.openxmlformats.org/markup-compatibility/2006" xmlns:a14="http://schemas.microsoft.com/office/drawing/2010/main" val="114FFB" mc:Ignorable=""/>
                </a:solidFill>
              </a:rPr>
              <a:t>Cache-oblivious </a:t>
            </a:r>
            <a:r>
              <a:rPr lang="en-US" sz="1800" smtClean="0"/>
              <a:t>out-of-core</a:t>
            </a:r>
            <a:br>
              <a:rPr lang="en-US" sz="1800" smtClean="0"/>
            </a:br>
            <a:r>
              <a:rPr lang="en-US" sz="1800" smtClean="0"/>
              <a:t> processing optimizing access </a:t>
            </a:r>
            <a:br>
              <a:rPr lang="en-US" sz="1800" smtClean="0"/>
            </a:br>
            <a:r>
              <a:rPr lang="en-US" sz="1800" smtClean="0"/>
              <a:t> locality for any size of data blocks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ct val="60000"/>
              </a:spcAft>
            </a:pPr>
            <a:r>
              <a:rPr lang="en-US" sz="1800" smtClean="0"/>
              <a:t> Pipelines of </a:t>
            </a:r>
            <a:r>
              <a:rPr lang="en-US" sz="1800" smtClean="0">
                <a:solidFill>
                  <a:srgbClr xmlns:mc="http://schemas.openxmlformats.org/markup-compatibility/2006" xmlns:a14="http://schemas.microsoft.com/office/drawing/2010/main" val="114FFB" mc:Ignorable=""/>
                </a:solidFill>
              </a:rPr>
              <a:t>progressive algorithms</a:t>
            </a:r>
            <a:endParaRPr lang="en-US" sz="1800" smtClean="0"/>
          </a:p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ct val="60000"/>
              </a:spcAft>
              <a:buFontTx/>
              <a:buNone/>
            </a:pPr>
            <a:endParaRPr lang="en-US" sz="1800" smtClean="0"/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xmlns:mc="http://schemas.openxmlformats.org/markup-compatibility/2006" xmlns:a14="http://schemas.microsoft.com/office/drawing/2010/main" val="333366" mc:Ignorable=""/>
              </a:clrFrom>
              <a:clrTo>
                <a:srgbClr xmlns:mc="http://schemas.openxmlformats.org/markup-compatibility/2006" xmlns:a14="http://schemas.microsoft.com/office/drawing/2010/main" val="333366" mc:Ignorable="">
                  <a:alpha val="0"/>
                </a:srgbClr>
              </a:clrTo>
            </a:clrChange>
          </a:blip>
          <a:srcRect l="21420" t="6642" r="4425" b="2707"/>
          <a:stretch>
            <a:fillRect/>
          </a:stretch>
        </p:blipFill>
        <p:spPr bwMode="auto">
          <a:xfrm>
            <a:off x="5432425" y="1495425"/>
            <a:ext cx="1439863" cy="149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 cstate="print"/>
          <a:srcRect t="5403"/>
          <a:stretch>
            <a:fillRect/>
          </a:stretch>
        </p:blipFill>
        <p:spPr bwMode="auto">
          <a:xfrm>
            <a:off x="3232150" y="1495425"/>
            <a:ext cx="1847850" cy="14874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xmlns:mc="http://schemas.openxmlformats.org/markup-compatibility/2006" xmlns:a14="http://schemas.microsoft.com/office/drawing/2010/main" val="333366" mc:Ignorable=""/>
              </a:clrFrom>
              <a:clrTo>
                <a:srgbClr xmlns:mc="http://schemas.openxmlformats.org/markup-compatibility/2006" xmlns:a14="http://schemas.microsoft.com/office/drawing/2010/main" val="333366" mc:Ignorable="">
                  <a:alpha val="0"/>
                </a:srgbClr>
              </a:clrTo>
            </a:clrChange>
          </a:blip>
          <a:srcRect l="23018" t="4982" r="3380" b="4982"/>
          <a:stretch>
            <a:fillRect/>
          </a:stretch>
        </p:blipFill>
        <p:spPr bwMode="auto">
          <a:xfrm>
            <a:off x="7224713" y="1495425"/>
            <a:ext cx="1430337" cy="1489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9463" name="Picture 7" descr="view_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99188" y="4217988"/>
            <a:ext cx="2663825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4921250" y="3030538"/>
            <a:ext cx="4551363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80000"/>
              </a:lnSpc>
              <a:spcAft>
                <a:spcPct val="60000"/>
              </a:spcAft>
              <a:buFontTx/>
              <a:buChar char="•"/>
            </a:pPr>
            <a:r>
              <a:rPr lang="en-US" sz="1800" b="1">
                <a:latin typeface="Helvetica" pitchFamily="34" charset="0"/>
              </a:rPr>
              <a:t> </a:t>
            </a:r>
            <a:r>
              <a:rPr lang="en-US" sz="1800" b="1">
                <a:solidFill>
                  <a:srgbClr xmlns:mc="http://schemas.openxmlformats.org/markup-compatibility/2006" xmlns:a14="http://schemas.microsoft.com/office/drawing/2010/main" val="114FFB" mc:Ignorable=""/>
                </a:solidFill>
                <a:latin typeface="Helvetica" pitchFamily="34" charset="0"/>
              </a:rPr>
              <a:t>Coarse-to-fine</a:t>
            </a:r>
            <a:r>
              <a:rPr lang="en-US" sz="1800" b="1">
                <a:latin typeface="Helvetica" pitchFamily="34" charset="0"/>
              </a:rPr>
              <a:t> construction of  </a:t>
            </a:r>
            <a:br>
              <a:rPr lang="en-US" sz="1800" b="1">
                <a:latin typeface="Helvetica" pitchFamily="34" charset="0"/>
              </a:rPr>
            </a:br>
            <a:r>
              <a:rPr lang="en-US" sz="1800" b="1">
                <a:latin typeface="Helvetica" pitchFamily="34" charset="0"/>
              </a:rPr>
              <a:t> multi-resolution models</a:t>
            </a:r>
            <a:br>
              <a:rPr lang="en-US" sz="1800" b="1">
                <a:latin typeface="Helvetica" pitchFamily="34" charset="0"/>
              </a:rPr>
            </a:br>
            <a:r>
              <a:rPr lang="en-US" sz="1800" b="1">
                <a:latin typeface="Helvetica" pitchFamily="34" charset="0"/>
              </a:rPr>
              <a:t>  </a:t>
            </a:r>
          </a:p>
          <a:p>
            <a:pPr marL="342900" indent="-342900" eaLnBrk="1" hangingPunct="1">
              <a:lnSpc>
                <a:spcPct val="80000"/>
              </a:lnSpc>
              <a:spcAft>
                <a:spcPct val="60000"/>
              </a:spcAft>
              <a:buFontTx/>
              <a:buChar char="•"/>
            </a:pPr>
            <a:r>
              <a:rPr lang="en-US" sz="1800" b="1">
                <a:latin typeface="Helvetica" pitchFamily="34" charset="0"/>
              </a:rPr>
              <a:t> Remote </a:t>
            </a:r>
            <a:r>
              <a:rPr lang="en-US" sz="1800" b="1">
                <a:solidFill>
                  <a:srgbClr xmlns:mc="http://schemas.openxmlformats.org/markup-compatibility/2006" xmlns:a14="http://schemas.microsoft.com/office/drawing/2010/main" val="114FFB" mc:Ignorable=""/>
                </a:solidFill>
                <a:latin typeface="Helvetica" pitchFamily="34" charset="0"/>
              </a:rPr>
              <a:t>data streaming</a:t>
            </a:r>
            <a:endParaRPr lang="en-US" sz="1800" b="1">
              <a:latin typeface="Helvetica" pitchFamily="34" charset="0"/>
            </a:endParaRPr>
          </a:p>
          <a:p>
            <a:pPr marL="342900" indent="-342900" eaLnBrk="1" hangingPunct="1">
              <a:buFontTx/>
              <a:buChar char="•"/>
            </a:pPr>
            <a:endParaRPr lang="en-US" sz="1600" b="1">
              <a:latin typeface="Helvetica" pitchFamily="34" charset="0"/>
            </a:endParaRPr>
          </a:p>
        </p:txBody>
      </p:sp>
      <p:pic>
        <p:nvPicPr>
          <p:cNvPr id="19465" name="Picture 9" descr="view_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0525" y="4244975"/>
            <a:ext cx="2595563" cy="197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Picture 10" descr="view_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95650" y="4243388"/>
            <a:ext cx="2595563" cy="197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467" name="Group 11"/>
          <p:cNvGrpSpPr>
            <a:grpSpLocks/>
          </p:cNvGrpSpPr>
          <p:nvPr/>
        </p:nvGrpSpPr>
        <p:grpSpPr bwMode="auto">
          <a:xfrm>
            <a:off x="2846388" y="5238750"/>
            <a:ext cx="387350" cy="0"/>
            <a:chOff x="1799" y="3300"/>
            <a:chExt cx="244" cy="0"/>
          </a:xfrm>
        </p:grpSpPr>
        <p:sp>
          <p:nvSpPr>
            <p:cNvPr id="389132" name="Line 12"/>
            <p:cNvSpPr>
              <a:spLocks noChangeShapeType="1"/>
            </p:cNvSpPr>
            <p:nvPr/>
          </p:nvSpPr>
          <p:spPr bwMode="auto">
            <a:xfrm>
              <a:off x="1799" y="3300"/>
              <a:ext cx="24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dist="45791" dir="8778596" algn="ctr" rotWithShape="0">
                <a:schemeClr val="bg1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9133" name="Line 13"/>
            <p:cNvSpPr>
              <a:spLocks noChangeShapeType="1"/>
            </p:cNvSpPr>
            <p:nvPr/>
          </p:nvSpPr>
          <p:spPr bwMode="auto">
            <a:xfrm>
              <a:off x="1799" y="3300"/>
              <a:ext cx="24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dist="45791" dir="12821404" algn="ctr" rotWithShape="0">
                <a:schemeClr val="bg1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9468" name="Group 14"/>
          <p:cNvGrpSpPr>
            <a:grpSpLocks/>
          </p:cNvGrpSpPr>
          <p:nvPr/>
        </p:nvGrpSpPr>
        <p:grpSpPr bwMode="auto">
          <a:xfrm>
            <a:off x="5772150" y="5222875"/>
            <a:ext cx="387350" cy="0"/>
            <a:chOff x="1799" y="3300"/>
            <a:chExt cx="244" cy="0"/>
          </a:xfrm>
        </p:grpSpPr>
        <p:sp>
          <p:nvSpPr>
            <p:cNvPr id="389135" name="Line 15"/>
            <p:cNvSpPr>
              <a:spLocks noChangeShapeType="1"/>
            </p:cNvSpPr>
            <p:nvPr/>
          </p:nvSpPr>
          <p:spPr bwMode="auto">
            <a:xfrm>
              <a:off x="1799" y="3300"/>
              <a:ext cx="24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dist="45791" dir="8778596" algn="ctr" rotWithShape="0">
                <a:schemeClr val="bg1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9136" name="Line 16"/>
            <p:cNvSpPr>
              <a:spLocks noChangeShapeType="1"/>
            </p:cNvSpPr>
            <p:nvPr/>
          </p:nvSpPr>
          <p:spPr bwMode="auto">
            <a:xfrm>
              <a:off x="1799" y="3300"/>
              <a:ext cx="24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dist="45791" dir="12821404" algn="ctr" rotWithShape="0">
                <a:schemeClr val="bg1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42" name="Object 2"/>
          <p:cNvGraphicFramePr>
            <a:graphicFrameLocks noGrp="1" noChangeAspect="1"/>
          </p:cNvGraphicFramePr>
          <p:nvPr>
            <p:ph sz="half" idx="2"/>
          </p:nvPr>
        </p:nvGraphicFramePr>
        <p:xfrm>
          <a:off x="457200" y="1457325"/>
          <a:ext cx="2667000" cy="2312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4789" name="Slide" r:id="rId4" imgW="9143939" imgH="3429166" progId="PowerPoint.Slide.8">
                  <p:embed/>
                </p:oleObj>
              </mc:Choice>
              <mc:Fallback>
                <p:oleObj name="Slide" r:id="rId4" imgW="9143939" imgH="3429166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773" r="54640" b="3888"/>
                      <a:stretch>
                        <a:fillRect/>
                      </a:stretch>
                    </p:blipFill>
                    <p:spPr bwMode="auto">
                      <a:xfrm>
                        <a:off x="457200" y="1457325"/>
                        <a:ext cx="2667000" cy="2312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43" name="Rectangle 3"/>
          <p:cNvSpPr>
            <a:spLocks noGrp="1" noChangeArrowheads="1"/>
          </p:cNvSpPr>
          <p:nvPr>
            <p:ph type="title"/>
          </p:nvPr>
        </p:nvSpPr>
        <p:spPr>
          <a:xfrm>
            <a:off x="781050" y="127000"/>
            <a:ext cx="7848600" cy="914400"/>
          </a:xfrm>
        </p:spPr>
        <p:txBody>
          <a:bodyPr/>
          <a:lstStyle/>
          <a:p>
            <a:r>
              <a:rPr lang="en-US" sz="2800"/>
              <a:t>We Consider the Three Main Components </a:t>
            </a:r>
            <a:br>
              <a:rPr lang="en-US" sz="2800"/>
            </a:br>
            <a:r>
              <a:rPr lang="en-US" sz="2800"/>
              <a:t>Defining a Computing Infrastructure</a:t>
            </a:r>
          </a:p>
        </p:txBody>
      </p:sp>
      <p:pic>
        <p:nvPicPr>
          <p:cNvPr id="163844" name="Picture 4" descr="visus_snap">
            <a:hlinkClick r:id="rId6" action="ppaction://program"/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3163888" y="2506663"/>
            <a:ext cx="2889250" cy="2451100"/>
          </a:xfrm>
          <a:ln/>
        </p:spPr>
      </p:pic>
      <p:sp>
        <p:nvSpPr>
          <p:cNvPr id="163845" name="Text Box 5"/>
          <p:cNvSpPr txBox="1">
            <a:spLocks noChangeArrowheads="1"/>
          </p:cNvSpPr>
          <p:nvPr/>
        </p:nvSpPr>
        <p:spPr bwMode="auto">
          <a:xfrm>
            <a:off x="3581400" y="5486400"/>
            <a:ext cx="2286000" cy="91440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A500" mc:Ignorable=""/>
          </a:solidFill>
          <a:ln w="76200">
            <a:miter lim="800000"/>
            <a:headEnd/>
            <a:tailEnd/>
          </a:ln>
          <a:effectLst/>
          <a:scene3d>
            <a:camera prst="legacyObliqueTopLeft"/>
            <a:lightRig rig="legacyFlat3" dir="r"/>
          </a:scene3d>
          <a:sp3d extrusionH="430200" prstMaterial="legacyMatte">
            <a:bevelT w="13500" h="13500" prst="angle"/>
            <a:bevelB w="13500" h="13500" prst="angle"/>
            <a:extrusionClr>
              <a:srgbClr xmlns:mc="http://schemas.openxmlformats.org/markup-compatibility/2006" xmlns:a14="http://schemas.microsoft.com/office/drawing/2010/main" val="FF9900" mc:Ignorable=""/>
            </a:extrusionClr>
          </a:sp3d>
        </p:spPr>
        <p:txBody>
          <a:bodyPr lIns="45720" rIns="45720" anchor="ctr">
            <a:flatTx/>
          </a:bodyPr>
          <a:lstStyle/>
          <a:p>
            <a:pPr algn="ctr"/>
            <a:r>
              <a:rPr lang="en-US"/>
              <a:t>Algorithm Design</a:t>
            </a:r>
          </a:p>
          <a:p>
            <a:pPr algn="ctr"/>
            <a:r>
              <a:rPr lang="en-US" sz="1400"/>
              <a:t>(Progressive Processing)</a:t>
            </a:r>
          </a:p>
        </p:txBody>
      </p:sp>
      <p:sp>
        <p:nvSpPr>
          <p:cNvPr id="163846" name="Text Box 6"/>
          <p:cNvSpPr txBox="1">
            <a:spLocks noChangeArrowheads="1"/>
          </p:cNvSpPr>
          <p:nvPr/>
        </p:nvSpPr>
        <p:spPr bwMode="auto">
          <a:xfrm>
            <a:off x="6451600" y="3733800"/>
            <a:ext cx="2286000" cy="91440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00E600" mc:Ignorable=""/>
          </a:solidFill>
          <a:ln w="76200">
            <a:miter lim="800000"/>
            <a:headEnd/>
            <a:tailEnd/>
          </a:ln>
          <a:effectLst/>
          <a:scene3d>
            <a:camera prst="legacyObliqueTopLeft"/>
            <a:lightRig rig="legacyFlat3" dir="r"/>
          </a:scene3d>
          <a:sp3d extrusionH="430200" prstMaterial="legacyMatte">
            <a:bevelT w="13500" h="13500" prst="angle"/>
            <a:bevelB w="13500" h="13500" prst="angle"/>
            <a:extrusionClr>
              <a:srgbClr xmlns:mc="http://schemas.openxmlformats.org/markup-compatibility/2006" xmlns:a14="http://schemas.microsoft.com/office/drawing/2010/main" val="00E400" mc:Ignorable=""/>
            </a:extrusionClr>
          </a:sp3d>
        </p:spPr>
        <p:txBody>
          <a:bodyPr lIns="45720" rIns="45720" anchor="ctr">
            <a:flatTx/>
          </a:bodyPr>
          <a:lstStyle/>
          <a:p>
            <a:pPr algn="ctr"/>
            <a:r>
              <a:rPr lang="en-US"/>
              <a:t>Data Layout</a:t>
            </a:r>
            <a:br>
              <a:rPr lang="en-US"/>
            </a:br>
            <a:r>
              <a:rPr lang="en-US" sz="1400"/>
              <a:t>(Cache Oblivious)</a:t>
            </a:r>
          </a:p>
        </p:txBody>
      </p:sp>
      <p:sp>
        <p:nvSpPr>
          <p:cNvPr id="163847" name="Text Box 7"/>
          <p:cNvSpPr txBox="1">
            <a:spLocks noChangeArrowheads="1"/>
          </p:cNvSpPr>
          <p:nvPr/>
        </p:nvSpPr>
        <p:spPr bwMode="auto">
          <a:xfrm>
            <a:off x="558800" y="3733800"/>
            <a:ext cx="2286000" cy="91440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00" mc:Ignorable=""/>
          </a:solidFill>
          <a:ln w="76200">
            <a:miter lim="800000"/>
            <a:headEnd/>
            <a:tailEnd/>
          </a:ln>
          <a:effectLst/>
          <a:scene3d>
            <a:camera prst="legacyObliqueTopLeft"/>
            <a:lightRig rig="legacyFlat3" dir="r"/>
          </a:scene3d>
          <a:sp3d extrusionH="430200" prstMaterial="legacyMatte">
            <a:bevelT w="13500" h="13500" prst="angle"/>
            <a:bevelB w="13500" h="13500" prst="angle"/>
            <a:extrusionClr>
              <a:srgbClr xmlns:mc="http://schemas.openxmlformats.org/markup-compatibility/2006" xmlns:a14="http://schemas.microsoft.com/office/drawing/2010/main" val="FFFF00" mc:Ignorable=""/>
            </a:extrusionClr>
          </a:sp3d>
        </p:spPr>
        <p:txBody>
          <a:bodyPr lIns="45720" rIns="45720" anchor="ctr">
            <a:flatTx/>
          </a:bodyPr>
          <a:lstStyle/>
          <a:p>
            <a:pPr algn="ctr"/>
            <a:r>
              <a:rPr lang="en-US"/>
              <a:t>Processing Network</a:t>
            </a:r>
            <a:br>
              <a:rPr lang="en-US"/>
            </a:br>
            <a:r>
              <a:rPr lang="en-US" sz="1400"/>
              <a:t>(Data Access Path)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886200" y="1676400"/>
            <a:ext cx="1371600" cy="914400"/>
            <a:chOff x="2072" y="1081"/>
            <a:chExt cx="1624" cy="1081"/>
          </a:xfrm>
        </p:grpSpPr>
        <p:sp>
          <p:nvSpPr>
            <p:cNvPr id="163849" name="Freeform 9"/>
            <p:cNvSpPr>
              <a:spLocks/>
            </p:cNvSpPr>
            <p:nvPr/>
          </p:nvSpPr>
          <p:spPr bwMode="auto">
            <a:xfrm rot="1987169" flipH="1">
              <a:off x="2118" y="1135"/>
              <a:ext cx="1575" cy="1027"/>
            </a:xfrm>
            <a:custGeom>
              <a:avLst/>
              <a:gdLst/>
              <a:ahLst/>
              <a:cxnLst>
                <a:cxn ang="0">
                  <a:pos x="0" y="433"/>
                </a:cxn>
                <a:cxn ang="0">
                  <a:pos x="943" y="99"/>
                </a:cxn>
                <a:cxn ang="0">
                  <a:pos x="1574" y="21"/>
                </a:cxn>
                <a:cxn ang="0">
                  <a:pos x="1763" y="0"/>
                </a:cxn>
                <a:cxn ang="0">
                  <a:pos x="1542" y="376"/>
                </a:cxn>
                <a:cxn ang="0">
                  <a:pos x="1930" y="433"/>
                </a:cxn>
                <a:cxn ang="0">
                  <a:pos x="2341" y="555"/>
                </a:cxn>
                <a:cxn ang="0">
                  <a:pos x="2728" y="865"/>
                </a:cxn>
                <a:cxn ang="0">
                  <a:pos x="2962" y="1266"/>
                </a:cxn>
                <a:cxn ang="0">
                  <a:pos x="3150" y="1999"/>
                </a:cxn>
                <a:cxn ang="0">
                  <a:pos x="2130" y="2055"/>
                </a:cxn>
                <a:cxn ang="0">
                  <a:pos x="2074" y="1621"/>
                </a:cxn>
                <a:cxn ang="0">
                  <a:pos x="1907" y="1266"/>
                </a:cxn>
                <a:cxn ang="0">
                  <a:pos x="1620" y="988"/>
                </a:cxn>
                <a:cxn ang="0">
                  <a:pos x="1320" y="910"/>
                </a:cxn>
                <a:cxn ang="0">
                  <a:pos x="1164" y="899"/>
                </a:cxn>
                <a:cxn ang="0">
                  <a:pos x="953" y="1188"/>
                </a:cxn>
                <a:cxn ang="0">
                  <a:pos x="0" y="433"/>
                </a:cxn>
                <a:cxn ang="0">
                  <a:pos x="0" y="433"/>
                </a:cxn>
              </a:cxnLst>
              <a:rect l="0" t="0" r="r" b="b"/>
              <a:pathLst>
                <a:path w="3150" h="2055">
                  <a:moveTo>
                    <a:pt x="0" y="433"/>
                  </a:moveTo>
                  <a:lnTo>
                    <a:pt x="943" y="99"/>
                  </a:lnTo>
                  <a:lnTo>
                    <a:pt x="1574" y="21"/>
                  </a:lnTo>
                  <a:lnTo>
                    <a:pt x="1763" y="0"/>
                  </a:lnTo>
                  <a:lnTo>
                    <a:pt x="1542" y="376"/>
                  </a:lnTo>
                  <a:lnTo>
                    <a:pt x="1930" y="433"/>
                  </a:lnTo>
                  <a:lnTo>
                    <a:pt x="2341" y="555"/>
                  </a:lnTo>
                  <a:lnTo>
                    <a:pt x="2728" y="865"/>
                  </a:lnTo>
                  <a:lnTo>
                    <a:pt x="2962" y="1266"/>
                  </a:lnTo>
                  <a:lnTo>
                    <a:pt x="3150" y="1999"/>
                  </a:lnTo>
                  <a:lnTo>
                    <a:pt x="2130" y="2055"/>
                  </a:lnTo>
                  <a:lnTo>
                    <a:pt x="2074" y="1621"/>
                  </a:lnTo>
                  <a:lnTo>
                    <a:pt x="1907" y="1266"/>
                  </a:lnTo>
                  <a:lnTo>
                    <a:pt x="1620" y="988"/>
                  </a:lnTo>
                  <a:lnTo>
                    <a:pt x="1320" y="910"/>
                  </a:lnTo>
                  <a:lnTo>
                    <a:pt x="1164" y="899"/>
                  </a:lnTo>
                  <a:lnTo>
                    <a:pt x="953" y="1188"/>
                  </a:lnTo>
                  <a:lnTo>
                    <a:pt x="0" y="433"/>
                  </a:lnTo>
                  <a:lnTo>
                    <a:pt x="0" y="433"/>
                  </a:lnTo>
                  <a:close/>
                </a:path>
              </a:pathLst>
            </a:custGeom>
            <a:solidFill>
              <a:srgbClr xmlns:mc="http://schemas.openxmlformats.org/markup-compatibility/2006" xmlns:a14="http://schemas.microsoft.com/office/drawing/2010/main" val="FFFFFF" mc:Ignorable="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850" name="Freeform 10"/>
            <p:cNvSpPr>
              <a:spLocks/>
            </p:cNvSpPr>
            <p:nvPr/>
          </p:nvSpPr>
          <p:spPr bwMode="auto">
            <a:xfrm rot="1987169" flipH="1">
              <a:off x="2091" y="1081"/>
              <a:ext cx="1576" cy="1029"/>
            </a:xfrm>
            <a:custGeom>
              <a:avLst/>
              <a:gdLst/>
              <a:ahLst/>
              <a:cxnLst>
                <a:cxn ang="0">
                  <a:pos x="0" y="433"/>
                </a:cxn>
                <a:cxn ang="0">
                  <a:pos x="943" y="101"/>
                </a:cxn>
                <a:cxn ang="0">
                  <a:pos x="1576" y="23"/>
                </a:cxn>
                <a:cxn ang="0">
                  <a:pos x="1764" y="0"/>
                </a:cxn>
                <a:cxn ang="0">
                  <a:pos x="1542" y="378"/>
                </a:cxn>
                <a:cxn ang="0">
                  <a:pos x="1929" y="433"/>
                </a:cxn>
                <a:cxn ang="0">
                  <a:pos x="2340" y="557"/>
                </a:cxn>
                <a:cxn ang="0">
                  <a:pos x="2730" y="867"/>
                </a:cxn>
                <a:cxn ang="0">
                  <a:pos x="2962" y="1268"/>
                </a:cxn>
                <a:cxn ang="0">
                  <a:pos x="3152" y="2000"/>
                </a:cxn>
                <a:cxn ang="0">
                  <a:pos x="2131" y="2057"/>
                </a:cxn>
                <a:cxn ang="0">
                  <a:pos x="2074" y="1623"/>
                </a:cxn>
                <a:cxn ang="0">
                  <a:pos x="1909" y="1268"/>
                </a:cxn>
                <a:cxn ang="0">
                  <a:pos x="1620" y="990"/>
                </a:cxn>
                <a:cxn ang="0">
                  <a:pos x="1319" y="912"/>
                </a:cxn>
                <a:cxn ang="0">
                  <a:pos x="1165" y="901"/>
                </a:cxn>
                <a:cxn ang="0">
                  <a:pos x="954" y="1190"/>
                </a:cxn>
                <a:cxn ang="0">
                  <a:pos x="0" y="433"/>
                </a:cxn>
                <a:cxn ang="0">
                  <a:pos x="0" y="433"/>
                </a:cxn>
              </a:cxnLst>
              <a:rect l="0" t="0" r="r" b="b"/>
              <a:pathLst>
                <a:path w="3152" h="2057">
                  <a:moveTo>
                    <a:pt x="0" y="433"/>
                  </a:moveTo>
                  <a:lnTo>
                    <a:pt x="943" y="101"/>
                  </a:lnTo>
                  <a:lnTo>
                    <a:pt x="1576" y="23"/>
                  </a:lnTo>
                  <a:lnTo>
                    <a:pt x="1764" y="0"/>
                  </a:lnTo>
                  <a:lnTo>
                    <a:pt x="1542" y="378"/>
                  </a:lnTo>
                  <a:lnTo>
                    <a:pt x="1929" y="433"/>
                  </a:lnTo>
                  <a:lnTo>
                    <a:pt x="2340" y="557"/>
                  </a:lnTo>
                  <a:lnTo>
                    <a:pt x="2730" y="867"/>
                  </a:lnTo>
                  <a:lnTo>
                    <a:pt x="2962" y="1268"/>
                  </a:lnTo>
                  <a:lnTo>
                    <a:pt x="3152" y="2000"/>
                  </a:lnTo>
                  <a:lnTo>
                    <a:pt x="2131" y="2057"/>
                  </a:lnTo>
                  <a:lnTo>
                    <a:pt x="2074" y="1623"/>
                  </a:lnTo>
                  <a:lnTo>
                    <a:pt x="1909" y="1268"/>
                  </a:lnTo>
                  <a:lnTo>
                    <a:pt x="1620" y="990"/>
                  </a:lnTo>
                  <a:lnTo>
                    <a:pt x="1319" y="912"/>
                  </a:lnTo>
                  <a:lnTo>
                    <a:pt x="1165" y="901"/>
                  </a:lnTo>
                  <a:lnTo>
                    <a:pt x="954" y="1190"/>
                  </a:lnTo>
                  <a:lnTo>
                    <a:pt x="0" y="433"/>
                  </a:lnTo>
                  <a:lnTo>
                    <a:pt x="0" y="433"/>
                  </a:lnTo>
                  <a:close/>
                </a:path>
              </a:pathLst>
            </a:custGeom>
            <a:gradFill rotWithShape="0">
              <a:gsLst>
                <a:gs pos="0">
                  <a:srgbClr xmlns:mc="http://schemas.openxmlformats.org/markup-compatibility/2006" xmlns:a14="http://schemas.microsoft.com/office/drawing/2010/main" val="FFFF00" mc:Ignorable=""/>
                </a:gs>
                <a:gs pos="100000">
                  <a:srgbClr xmlns:mc="http://schemas.openxmlformats.org/markup-compatibility/2006" xmlns:a14="http://schemas.microsoft.com/office/drawing/2010/main" val="00E400" mc:Ignorable="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851" name="Freeform 11"/>
            <p:cNvSpPr>
              <a:spLocks/>
            </p:cNvSpPr>
            <p:nvPr/>
          </p:nvSpPr>
          <p:spPr bwMode="auto">
            <a:xfrm rot="1987169" flipH="1">
              <a:off x="2072" y="1346"/>
              <a:ext cx="1525" cy="8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20" y="746"/>
                </a:cxn>
                <a:cxn ang="0">
                  <a:pos x="1031" y="711"/>
                </a:cxn>
                <a:cxn ang="0">
                  <a:pos x="1175" y="468"/>
                </a:cxn>
                <a:cxn ang="0">
                  <a:pos x="1421" y="535"/>
                </a:cxn>
                <a:cxn ang="0">
                  <a:pos x="1675" y="700"/>
                </a:cxn>
                <a:cxn ang="0">
                  <a:pos x="1864" y="968"/>
                </a:cxn>
                <a:cxn ang="0">
                  <a:pos x="1976" y="1312"/>
                </a:cxn>
                <a:cxn ang="0">
                  <a:pos x="2052" y="1633"/>
                </a:cxn>
                <a:cxn ang="0">
                  <a:pos x="3052" y="1546"/>
                </a:cxn>
                <a:cxn ang="0">
                  <a:pos x="2919" y="1333"/>
                </a:cxn>
                <a:cxn ang="0">
                  <a:pos x="2586" y="1356"/>
                </a:cxn>
                <a:cxn ang="0">
                  <a:pos x="2263" y="1422"/>
                </a:cxn>
                <a:cxn ang="0">
                  <a:pos x="2152" y="1489"/>
                </a:cxn>
                <a:cxn ang="0">
                  <a:pos x="2063" y="1067"/>
                </a:cxn>
                <a:cxn ang="0">
                  <a:pos x="1843" y="690"/>
                </a:cxn>
                <a:cxn ang="0">
                  <a:pos x="1565" y="468"/>
                </a:cxn>
                <a:cxn ang="0">
                  <a:pos x="1253" y="390"/>
                </a:cxn>
                <a:cxn ang="0">
                  <a:pos x="1031" y="390"/>
                </a:cxn>
                <a:cxn ang="0">
                  <a:pos x="865" y="66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52" h="1633">
                  <a:moveTo>
                    <a:pt x="0" y="0"/>
                  </a:moveTo>
                  <a:lnTo>
                    <a:pt x="820" y="746"/>
                  </a:lnTo>
                  <a:lnTo>
                    <a:pt x="1031" y="711"/>
                  </a:lnTo>
                  <a:lnTo>
                    <a:pt x="1175" y="468"/>
                  </a:lnTo>
                  <a:lnTo>
                    <a:pt x="1421" y="535"/>
                  </a:lnTo>
                  <a:lnTo>
                    <a:pt x="1675" y="700"/>
                  </a:lnTo>
                  <a:lnTo>
                    <a:pt x="1864" y="968"/>
                  </a:lnTo>
                  <a:lnTo>
                    <a:pt x="1976" y="1312"/>
                  </a:lnTo>
                  <a:lnTo>
                    <a:pt x="2052" y="1633"/>
                  </a:lnTo>
                  <a:lnTo>
                    <a:pt x="3052" y="1546"/>
                  </a:lnTo>
                  <a:lnTo>
                    <a:pt x="2919" y="1333"/>
                  </a:lnTo>
                  <a:lnTo>
                    <a:pt x="2586" y="1356"/>
                  </a:lnTo>
                  <a:lnTo>
                    <a:pt x="2263" y="1422"/>
                  </a:lnTo>
                  <a:lnTo>
                    <a:pt x="2152" y="1489"/>
                  </a:lnTo>
                  <a:lnTo>
                    <a:pt x="2063" y="1067"/>
                  </a:lnTo>
                  <a:lnTo>
                    <a:pt x="1843" y="690"/>
                  </a:lnTo>
                  <a:lnTo>
                    <a:pt x="1565" y="468"/>
                  </a:lnTo>
                  <a:lnTo>
                    <a:pt x="1253" y="390"/>
                  </a:lnTo>
                  <a:lnTo>
                    <a:pt x="1031" y="390"/>
                  </a:lnTo>
                  <a:lnTo>
                    <a:pt x="865" y="66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xmlns:mc="http://schemas.openxmlformats.org/markup-compatibility/2006" xmlns:a14="http://schemas.microsoft.com/office/drawing/2010/main" val="000000" mc:Ignorable="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852" name="Freeform 12"/>
            <p:cNvSpPr>
              <a:spLocks/>
            </p:cNvSpPr>
            <p:nvPr/>
          </p:nvSpPr>
          <p:spPr bwMode="auto">
            <a:xfrm rot="1987169" flipH="1">
              <a:off x="2120" y="1122"/>
              <a:ext cx="1576" cy="1028"/>
            </a:xfrm>
            <a:custGeom>
              <a:avLst/>
              <a:gdLst/>
              <a:ahLst/>
              <a:cxnLst>
                <a:cxn ang="0">
                  <a:pos x="167" y="468"/>
                </a:cxn>
                <a:cxn ang="0">
                  <a:pos x="543" y="300"/>
                </a:cxn>
                <a:cxn ang="0">
                  <a:pos x="1011" y="144"/>
                </a:cxn>
                <a:cxn ang="0">
                  <a:pos x="1599" y="55"/>
                </a:cxn>
                <a:cxn ang="0">
                  <a:pos x="1353" y="445"/>
                </a:cxn>
                <a:cxn ang="0">
                  <a:pos x="1587" y="445"/>
                </a:cxn>
                <a:cxn ang="0">
                  <a:pos x="1975" y="500"/>
                </a:cxn>
                <a:cxn ang="0">
                  <a:pos x="2342" y="644"/>
                </a:cxn>
                <a:cxn ang="0">
                  <a:pos x="2574" y="832"/>
                </a:cxn>
                <a:cxn ang="0">
                  <a:pos x="2753" y="1078"/>
                </a:cxn>
                <a:cxn ang="0">
                  <a:pos x="2897" y="1355"/>
                </a:cxn>
                <a:cxn ang="0">
                  <a:pos x="2996" y="1722"/>
                </a:cxn>
                <a:cxn ang="0">
                  <a:pos x="3152" y="2055"/>
                </a:cxn>
                <a:cxn ang="0">
                  <a:pos x="3120" y="1656"/>
                </a:cxn>
                <a:cxn ang="0">
                  <a:pos x="3030" y="1300"/>
                </a:cxn>
                <a:cxn ang="0">
                  <a:pos x="2863" y="933"/>
                </a:cxn>
                <a:cxn ang="0">
                  <a:pos x="2574" y="644"/>
                </a:cxn>
                <a:cxn ang="0">
                  <a:pos x="2308" y="511"/>
                </a:cxn>
                <a:cxn ang="0">
                  <a:pos x="2064" y="445"/>
                </a:cxn>
                <a:cxn ang="0">
                  <a:pos x="1621" y="378"/>
                </a:cxn>
                <a:cxn ang="0">
                  <a:pos x="1865" y="0"/>
                </a:cxn>
                <a:cxn ang="0">
                  <a:pos x="1486" y="0"/>
                </a:cxn>
                <a:cxn ang="0">
                  <a:pos x="1055" y="55"/>
                </a:cxn>
                <a:cxn ang="0">
                  <a:pos x="600" y="177"/>
                </a:cxn>
                <a:cxn ang="0">
                  <a:pos x="0" y="445"/>
                </a:cxn>
                <a:cxn ang="0">
                  <a:pos x="167" y="468"/>
                </a:cxn>
                <a:cxn ang="0">
                  <a:pos x="167" y="468"/>
                </a:cxn>
              </a:cxnLst>
              <a:rect l="0" t="0" r="r" b="b"/>
              <a:pathLst>
                <a:path w="3152" h="2055">
                  <a:moveTo>
                    <a:pt x="167" y="468"/>
                  </a:moveTo>
                  <a:lnTo>
                    <a:pt x="543" y="300"/>
                  </a:lnTo>
                  <a:lnTo>
                    <a:pt x="1011" y="144"/>
                  </a:lnTo>
                  <a:lnTo>
                    <a:pt x="1599" y="55"/>
                  </a:lnTo>
                  <a:lnTo>
                    <a:pt x="1353" y="445"/>
                  </a:lnTo>
                  <a:lnTo>
                    <a:pt x="1587" y="445"/>
                  </a:lnTo>
                  <a:lnTo>
                    <a:pt x="1975" y="500"/>
                  </a:lnTo>
                  <a:lnTo>
                    <a:pt x="2342" y="644"/>
                  </a:lnTo>
                  <a:lnTo>
                    <a:pt x="2574" y="832"/>
                  </a:lnTo>
                  <a:lnTo>
                    <a:pt x="2753" y="1078"/>
                  </a:lnTo>
                  <a:lnTo>
                    <a:pt x="2897" y="1355"/>
                  </a:lnTo>
                  <a:lnTo>
                    <a:pt x="2996" y="1722"/>
                  </a:lnTo>
                  <a:lnTo>
                    <a:pt x="3152" y="2055"/>
                  </a:lnTo>
                  <a:lnTo>
                    <a:pt x="3120" y="1656"/>
                  </a:lnTo>
                  <a:lnTo>
                    <a:pt x="3030" y="1300"/>
                  </a:lnTo>
                  <a:lnTo>
                    <a:pt x="2863" y="933"/>
                  </a:lnTo>
                  <a:lnTo>
                    <a:pt x="2574" y="644"/>
                  </a:lnTo>
                  <a:lnTo>
                    <a:pt x="2308" y="511"/>
                  </a:lnTo>
                  <a:lnTo>
                    <a:pt x="2064" y="445"/>
                  </a:lnTo>
                  <a:lnTo>
                    <a:pt x="1621" y="378"/>
                  </a:lnTo>
                  <a:lnTo>
                    <a:pt x="1865" y="0"/>
                  </a:lnTo>
                  <a:lnTo>
                    <a:pt x="1486" y="0"/>
                  </a:lnTo>
                  <a:lnTo>
                    <a:pt x="1055" y="55"/>
                  </a:lnTo>
                  <a:lnTo>
                    <a:pt x="600" y="177"/>
                  </a:lnTo>
                  <a:lnTo>
                    <a:pt x="0" y="445"/>
                  </a:lnTo>
                  <a:lnTo>
                    <a:pt x="167" y="468"/>
                  </a:lnTo>
                  <a:lnTo>
                    <a:pt x="167" y="468"/>
                  </a:lnTo>
                  <a:close/>
                </a:path>
              </a:pathLst>
            </a:custGeom>
            <a:solidFill>
              <a:srgbClr xmlns:mc="http://schemas.openxmlformats.org/markup-compatibility/2006" xmlns:a14="http://schemas.microsoft.com/office/drawing/2010/main" val="000000" mc:Ignorable="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6477000" y="4927600"/>
            <a:ext cx="1371600" cy="711200"/>
            <a:chOff x="3893" y="2638"/>
            <a:chExt cx="1588" cy="1071"/>
          </a:xfrm>
        </p:grpSpPr>
        <p:sp>
          <p:nvSpPr>
            <p:cNvPr id="163854" name="Freeform 14"/>
            <p:cNvSpPr>
              <a:spLocks/>
            </p:cNvSpPr>
            <p:nvPr/>
          </p:nvSpPr>
          <p:spPr bwMode="auto">
            <a:xfrm rot="10330952" flipH="1">
              <a:off x="3893" y="2657"/>
              <a:ext cx="1534" cy="1027"/>
            </a:xfrm>
            <a:custGeom>
              <a:avLst/>
              <a:gdLst/>
              <a:ahLst/>
              <a:cxnLst>
                <a:cxn ang="0">
                  <a:pos x="0" y="433"/>
                </a:cxn>
                <a:cxn ang="0">
                  <a:pos x="943" y="99"/>
                </a:cxn>
                <a:cxn ang="0">
                  <a:pos x="1574" y="21"/>
                </a:cxn>
                <a:cxn ang="0">
                  <a:pos x="1763" y="0"/>
                </a:cxn>
                <a:cxn ang="0">
                  <a:pos x="1542" y="376"/>
                </a:cxn>
                <a:cxn ang="0">
                  <a:pos x="1930" y="433"/>
                </a:cxn>
                <a:cxn ang="0">
                  <a:pos x="2341" y="555"/>
                </a:cxn>
                <a:cxn ang="0">
                  <a:pos x="2728" y="865"/>
                </a:cxn>
                <a:cxn ang="0">
                  <a:pos x="2962" y="1266"/>
                </a:cxn>
                <a:cxn ang="0">
                  <a:pos x="3150" y="1999"/>
                </a:cxn>
                <a:cxn ang="0">
                  <a:pos x="2130" y="2055"/>
                </a:cxn>
                <a:cxn ang="0">
                  <a:pos x="2074" y="1621"/>
                </a:cxn>
                <a:cxn ang="0">
                  <a:pos x="1907" y="1266"/>
                </a:cxn>
                <a:cxn ang="0">
                  <a:pos x="1620" y="988"/>
                </a:cxn>
                <a:cxn ang="0">
                  <a:pos x="1320" y="910"/>
                </a:cxn>
                <a:cxn ang="0">
                  <a:pos x="1164" y="899"/>
                </a:cxn>
                <a:cxn ang="0">
                  <a:pos x="953" y="1188"/>
                </a:cxn>
                <a:cxn ang="0">
                  <a:pos x="0" y="433"/>
                </a:cxn>
                <a:cxn ang="0">
                  <a:pos x="0" y="433"/>
                </a:cxn>
              </a:cxnLst>
              <a:rect l="0" t="0" r="r" b="b"/>
              <a:pathLst>
                <a:path w="3150" h="2055">
                  <a:moveTo>
                    <a:pt x="0" y="433"/>
                  </a:moveTo>
                  <a:lnTo>
                    <a:pt x="943" y="99"/>
                  </a:lnTo>
                  <a:lnTo>
                    <a:pt x="1574" y="21"/>
                  </a:lnTo>
                  <a:lnTo>
                    <a:pt x="1763" y="0"/>
                  </a:lnTo>
                  <a:lnTo>
                    <a:pt x="1542" y="376"/>
                  </a:lnTo>
                  <a:lnTo>
                    <a:pt x="1930" y="433"/>
                  </a:lnTo>
                  <a:lnTo>
                    <a:pt x="2341" y="555"/>
                  </a:lnTo>
                  <a:lnTo>
                    <a:pt x="2728" y="865"/>
                  </a:lnTo>
                  <a:lnTo>
                    <a:pt x="2962" y="1266"/>
                  </a:lnTo>
                  <a:lnTo>
                    <a:pt x="3150" y="1999"/>
                  </a:lnTo>
                  <a:lnTo>
                    <a:pt x="2130" y="2055"/>
                  </a:lnTo>
                  <a:lnTo>
                    <a:pt x="2074" y="1621"/>
                  </a:lnTo>
                  <a:lnTo>
                    <a:pt x="1907" y="1266"/>
                  </a:lnTo>
                  <a:lnTo>
                    <a:pt x="1620" y="988"/>
                  </a:lnTo>
                  <a:lnTo>
                    <a:pt x="1320" y="910"/>
                  </a:lnTo>
                  <a:lnTo>
                    <a:pt x="1164" y="899"/>
                  </a:lnTo>
                  <a:lnTo>
                    <a:pt x="953" y="1188"/>
                  </a:lnTo>
                  <a:lnTo>
                    <a:pt x="0" y="433"/>
                  </a:lnTo>
                  <a:lnTo>
                    <a:pt x="0" y="433"/>
                  </a:lnTo>
                  <a:close/>
                </a:path>
              </a:pathLst>
            </a:custGeom>
            <a:solidFill>
              <a:srgbClr xmlns:mc="http://schemas.openxmlformats.org/markup-compatibility/2006" xmlns:a14="http://schemas.microsoft.com/office/drawing/2010/main" val="FFFFFF" mc:Ignorable="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855" name="Freeform 15"/>
            <p:cNvSpPr>
              <a:spLocks/>
            </p:cNvSpPr>
            <p:nvPr/>
          </p:nvSpPr>
          <p:spPr bwMode="auto">
            <a:xfrm rot="10330952" flipH="1">
              <a:off x="3946" y="2680"/>
              <a:ext cx="1535" cy="1029"/>
            </a:xfrm>
            <a:custGeom>
              <a:avLst/>
              <a:gdLst/>
              <a:ahLst/>
              <a:cxnLst>
                <a:cxn ang="0">
                  <a:pos x="0" y="433"/>
                </a:cxn>
                <a:cxn ang="0">
                  <a:pos x="943" y="101"/>
                </a:cxn>
                <a:cxn ang="0">
                  <a:pos x="1576" y="23"/>
                </a:cxn>
                <a:cxn ang="0">
                  <a:pos x="1764" y="0"/>
                </a:cxn>
                <a:cxn ang="0">
                  <a:pos x="1542" y="378"/>
                </a:cxn>
                <a:cxn ang="0">
                  <a:pos x="1929" y="433"/>
                </a:cxn>
                <a:cxn ang="0">
                  <a:pos x="2340" y="557"/>
                </a:cxn>
                <a:cxn ang="0">
                  <a:pos x="2730" y="867"/>
                </a:cxn>
                <a:cxn ang="0">
                  <a:pos x="2962" y="1268"/>
                </a:cxn>
                <a:cxn ang="0">
                  <a:pos x="3152" y="2000"/>
                </a:cxn>
                <a:cxn ang="0">
                  <a:pos x="2131" y="2057"/>
                </a:cxn>
                <a:cxn ang="0">
                  <a:pos x="2074" y="1623"/>
                </a:cxn>
                <a:cxn ang="0">
                  <a:pos x="1909" y="1268"/>
                </a:cxn>
                <a:cxn ang="0">
                  <a:pos x="1620" y="990"/>
                </a:cxn>
                <a:cxn ang="0">
                  <a:pos x="1319" y="912"/>
                </a:cxn>
                <a:cxn ang="0">
                  <a:pos x="1165" y="901"/>
                </a:cxn>
                <a:cxn ang="0">
                  <a:pos x="954" y="1190"/>
                </a:cxn>
                <a:cxn ang="0">
                  <a:pos x="0" y="433"/>
                </a:cxn>
                <a:cxn ang="0">
                  <a:pos x="0" y="433"/>
                </a:cxn>
              </a:cxnLst>
              <a:rect l="0" t="0" r="r" b="b"/>
              <a:pathLst>
                <a:path w="3152" h="2057">
                  <a:moveTo>
                    <a:pt x="0" y="433"/>
                  </a:moveTo>
                  <a:lnTo>
                    <a:pt x="943" y="101"/>
                  </a:lnTo>
                  <a:lnTo>
                    <a:pt x="1576" y="23"/>
                  </a:lnTo>
                  <a:lnTo>
                    <a:pt x="1764" y="0"/>
                  </a:lnTo>
                  <a:lnTo>
                    <a:pt x="1542" y="378"/>
                  </a:lnTo>
                  <a:lnTo>
                    <a:pt x="1929" y="433"/>
                  </a:lnTo>
                  <a:lnTo>
                    <a:pt x="2340" y="557"/>
                  </a:lnTo>
                  <a:lnTo>
                    <a:pt x="2730" y="867"/>
                  </a:lnTo>
                  <a:lnTo>
                    <a:pt x="2962" y="1268"/>
                  </a:lnTo>
                  <a:lnTo>
                    <a:pt x="3152" y="2000"/>
                  </a:lnTo>
                  <a:lnTo>
                    <a:pt x="2131" y="2057"/>
                  </a:lnTo>
                  <a:lnTo>
                    <a:pt x="2074" y="1623"/>
                  </a:lnTo>
                  <a:lnTo>
                    <a:pt x="1909" y="1268"/>
                  </a:lnTo>
                  <a:lnTo>
                    <a:pt x="1620" y="990"/>
                  </a:lnTo>
                  <a:lnTo>
                    <a:pt x="1319" y="912"/>
                  </a:lnTo>
                  <a:lnTo>
                    <a:pt x="1165" y="901"/>
                  </a:lnTo>
                  <a:lnTo>
                    <a:pt x="954" y="1190"/>
                  </a:lnTo>
                  <a:lnTo>
                    <a:pt x="0" y="433"/>
                  </a:lnTo>
                  <a:lnTo>
                    <a:pt x="0" y="433"/>
                  </a:lnTo>
                  <a:close/>
                </a:path>
              </a:pathLst>
            </a:custGeom>
            <a:gradFill rotWithShape="0">
              <a:gsLst>
                <a:gs pos="0">
                  <a:srgbClr xmlns:mc="http://schemas.openxmlformats.org/markup-compatibility/2006" xmlns:a14="http://schemas.microsoft.com/office/drawing/2010/main" val="FF9900" mc:Ignorable=""/>
                </a:gs>
                <a:gs pos="100000">
                  <a:srgbClr xmlns:mc="http://schemas.openxmlformats.org/markup-compatibility/2006" xmlns:a14="http://schemas.microsoft.com/office/drawing/2010/main" val="00E400" mc:Ignorable="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856" name="Freeform 16"/>
            <p:cNvSpPr>
              <a:spLocks/>
            </p:cNvSpPr>
            <p:nvPr/>
          </p:nvSpPr>
          <p:spPr bwMode="auto">
            <a:xfrm rot="10330952" flipH="1">
              <a:off x="3900" y="2638"/>
              <a:ext cx="1486" cy="8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20" y="746"/>
                </a:cxn>
                <a:cxn ang="0">
                  <a:pos x="1031" y="711"/>
                </a:cxn>
                <a:cxn ang="0">
                  <a:pos x="1175" y="468"/>
                </a:cxn>
                <a:cxn ang="0">
                  <a:pos x="1421" y="535"/>
                </a:cxn>
                <a:cxn ang="0">
                  <a:pos x="1675" y="700"/>
                </a:cxn>
                <a:cxn ang="0">
                  <a:pos x="1864" y="968"/>
                </a:cxn>
                <a:cxn ang="0">
                  <a:pos x="1976" y="1312"/>
                </a:cxn>
                <a:cxn ang="0">
                  <a:pos x="2052" y="1633"/>
                </a:cxn>
                <a:cxn ang="0">
                  <a:pos x="3052" y="1546"/>
                </a:cxn>
                <a:cxn ang="0">
                  <a:pos x="2919" y="1333"/>
                </a:cxn>
                <a:cxn ang="0">
                  <a:pos x="2586" y="1356"/>
                </a:cxn>
                <a:cxn ang="0">
                  <a:pos x="2263" y="1422"/>
                </a:cxn>
                <a:cxn ang="0">
                  <a:pos x="2152" y="1489"/>
                </a:cxn>
                <a:cxn ang="0">
                  <a:pos x="2063" y="1067"/>
                </a:cxn>
                <a:cxn ang="0">
                  <a:pos x="1843" y="690"/>
                </a:cxn>
                <a:cxn ang="0">
                  <a:pos x="1565" y="468"/>
                </a:cxn>
                <a:cxn ang="0">
                  <a:pos x="1253" y="390"/>
                </a:cxn>
                <a:cxn ang="0">
                  <a:pos x="1031" y="390"/>
                </a:cxn>
                <a:cxn ang="0">
                  <a:pos x="865" y="66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52" h="1633">
                  <a:moveTo>
                    <a:pt x="0" y="0"/>
                  </a:moveTo>
                  <a:lnTo>
                    <a:pt x="820" y="746"/>
                  </a:lnTo>
                  <a:lnTo>
                    <a:pt x="1031" y="711"/>
                  </a:lnTo>
                  <a:lnTo>
                    <a:pt x="1175" y="468"/>
                  </a:lnTo>
                  <a:lnTo>
                    <a:pt x="1421" y="535"/>
                  </a:lnTo>
                  <a:lnTo>
                    <a:pt x="1675" y="700"/>
                  </a:lnTo>
                  <a:lnTo>
                    <a:pt x="1864" y="968"/>
                  </a:lnTo>
                  <a:lnTo>
                    <a:pt x="1976" y="1312"/>
                  </a:lnTo>
                  <a:lnTo>
                    <a:pt x="2052" y="1633"/>
                  </a:lnTo>
                  <a:lnTo>
                    <a:pt x="3052" y="1546"/>
                  </a:lnTo>
                  <a:lnTo>
                    <a:pt x="2919" y="1333"/>
                  </a:lnTo>
                  <a:lnTo>
                    <a:pt x="2586" y="1356"/>
                  </a:lnTo>
                  <a:lnTo>
                    <a:pt x="2263" y="1422"/>
                  </a:lnTo>
                  <a:lnTo>
                    <a:pt x="2152" y="1489"/>
                  </a:lnTo>
                  <a:lnTo>
                    <a:pt x="2063" y="1067"/>
                  </a:lnTo>
                  <a:lnTo>
                    <a:pt x="1843" y="690"/>
                  </a:lnTo>
                  <a:lnTo>
                    <a:pt x="1565" y="468"/>
                  </a:lnTo>
                  <a:lnTo>
                    <a:pt x="1253" y="390"/>
                  </a:lnTo>
                  <a:lnTo>
                    <a:pt x="1031" y="390"/>
                  </a:lnTo>
                  <a:lnTo>
                    <a:pt x="865" y="66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xmlns:mc="http://schemas.openxmlformats.org/markup-compatibility/2006" xmlns:a14="http://schemas.microsoft.com/office/drawing/2010/main" val="000000" mc:Ignorable="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857" name="Freeform 17"/>
            <p:cNvSpPr>
              <a:spLocks/>
            </p:cNvSpPr>
            <p:nvPr/>
          </p:nvSpPr>
          <p:spPr bwMode="auto">
            <a:xfrm rot="10330952" flipH="1">
              <a:off x="3898" y="2669"/>
              <a:ext cx="1535" cy="1028"/>
            </a:xfrm>
            <a:custGeom>
              <a:avLst/>
              <a:gdLst/>
              <a:ahLst/>
              <a:cxnLst>
                <a:cxn ang="0">
                  <a:pos x="167" y="468"/>
                </a:cxn>
                <a:cxn ang="0">
                  <a:pos x="543" y="300"/>
                </a:cxn>
                <a:cxn ang="0">
                  <a:pos x="1011" y="144"/>
                </a:cxn>
                <a:cxn ang="0">
                  <a:pos x="1599" y="55"/>
                </a:cxn>
                <a:cxn ang="0">
                  <a:pos x="1353" y="445"/>
                </a:cxn>
                <a:cxn ang="0">
                  <a:pos x="1587" y="445"/>
                </a:cxn>
                <a:cxn ang="0">
                  <a:pos x="1975" y="500"/>
                </a:cxn>
                <a:cxn ang="0">
                  <a:pos x="2342" y="644"/>
                </a:cxn>
                <a:cxn ang="0">
                  <a:pos x="2574" y="832"/>
                </a:cxn>
                <a:cxn ang="0">
                  <a:pos x="2753" y="1078"/>
                </a:cxn>
                <a:cxn ang="0">
                  <a:pos x="2897" y="1355"/>
                </a:cxn>
                <a:cxn ang="0">
                  <a:pos x="2996" y="1722"/>
                </a:cxn>
                <a:cxn ang="0">
                  <a:pos x="3152" y="2055"/>
                </a:cxn>
                <a:cxn ang="0">
                  <a:pos x="3120" y="1656"/>
                </a:cxn>
                <a:cxn ang="0">
                  <a:pos x="3030" y="1300"/>
                </a:cxn>
                <a:cxn ang="0">
                  <a:pos x="2863" y="933"/>
                </a:cxn>
                <a:cxn ang="0">
                  <a:pos x="2574" y="644"/>
                </a:cxn>
                <a:cxn ang="0">
                  <a:pos x="2308" y="511"/>
                </a:cxn>
                <a:cxn ang="0">
                  <a:pos x="2064" y="445"/>
                </a:cxn>
                <a:cxn ang="0">
                  <a:pos x="1621" y="378"/>
                </a:cxn>
                <a:cxn ang="0">
                  <a:pos x="1865" y="0"/>
                </a:cxn>
                <a:cxn ang="0">
                  <a:pos x="1486" y="0"/>
                </a:cxn>
                <a:cxn ang="0">
                  <a:pos x="1055" y="55"/>
                </a:cxn>
                <a:cxn ang="0">
                  <a:pos x="600" y="177"/>
                </a:cxn>
                <a:cxn ang="0">
                  <a:pos x="0" y="445"/>
                </a:cxn>
                <a:cxn ang="0">
                  <a:pos x="167" y="468"/>
                </a:cxn>
                <a:cxn ang="0">
                  <a:pos x="167" y="468"/>
                </a:cxn>
              </a:cxnLst>
              <a:rect l="0" t="0" r="r" b="b"/>
              <a:pathLst>
                <a:path w="3152" h="2055">
                  <a:moveTo>
                    <a:pt x="167" y="468"/>
                  </a:moveTo>
                  <a:lnTo>
                    <a:pt x="543" y="300"/>
                  </a:lnTo>
                  <a:lnTo>
                    <a:pt x="1011" y="144"/>
                  </a:lnTo>
                  <a:lnTo>
                    <a:pt x="1599" y="55"/>
                  </a:lnTo>
                  <a:lnTo>
                    <a:pt x="1353" y="445"/>
                  </a:lnTo>
                  <a:lnTo>
                    <a:pt x="1587" y="445"/>
                  </a:lnTo>
                  <a:lnTo>
                    <a:pt x="1975" y="500"/>
                  </a:lnTo>
                  <a:lnTo>
                    <a:pt x="2342" y="644"/>
                  </a:lnTo>
                  <a:lnTo>
                    <a:pt x="2574" y="832"/>
                  </a:lnTo>
                  <a:lnTo>
                    <a:pt x="2753" y="1078"/>
                  </a:lnTo>
                  <a:lnTo>
                    <a:pt x="2897" y="1355"/>
                  </a:lnTo>
                  <a:lnTo>
                    <a:pt x="2996" y="1722"/>
                  </a:lnTo>
                  <a:lnTo>
                    <a:pt x="3152" y="2055"/>
                  </a:lnTo>
                  <a:lnTo>
                    <a:pt x="3120" y="1656"/>
                  </a:lnTo>
                  <a:lnTo>
                    <a:pt x="3030" y="1300"/>
                  </a:lnTo>
                  <a:lnTo>
                    <a:pt x="2863" y="933"/>
                  </a:lnTo>
                  <a:lnTo>
                    <a:pt x="2574" y="644"/>
                  </a:lnTo>
                  <a:lnTo>
                    <a:pt x="2308" y="511"/>
                  </a:lnTo>
                  <a:lnTo>
                    <a:pt x="2064" y="445"/>
                  </a:lnTo>
                  <a:lnTo>
                    <a:pt x="1621" y="378"/>
                  </a:lnTo>
                  <a:lnTo>
                    <a:pt x="1865" y="0"/>
                  </a:lnTo>
                  <a:lnTo>
                    <a:pt x="1486" y="0"/>
                  </a:lnTo>
                  <a:lnTo>
                    <a:pt x="1055" y="55"/>
                  </a:lnTo>
                  <a:lnTo>
                    <a:pt x="600" y="177"/>
                  </a:lnTo>
                  <a:lnTo>
                    <a:pt x="0" y="445"/>
                  </a:lnTo>
                  <a:lnTo>
                    <a:pt x="167" y="468"/>
                  </a:lnTo>
                  <a:lnTo>
                    <a:pt x="167" y="468"/>
                  </a:lnTo>
                  <a:close/>
                </a:path>
              </a:pathLst>
            </a:custGeom>
            <a:solidFill>
              <a:srgbClr xmlns:mc="http://schemas.openxmlformats.org/markup-compatibility/2006" xmlns:a14="http://schemas.microsoft.com/office/drawing/2010/main" val="000000" mc:Ignorable="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914400" y="4800600"/>
            <a:ext cx="1371600" cy="762000"/>
            <a:chOff x="300" y="2479"/>
            <a:chExt cx="1080" cy="1290"/>
          </a:xfrm>
        </p:grpSpPr>
        <p:sp>
          <p:nvSpPr>
            <p:cNvPr id="163859" name="Freeform 19"/>
            <p:cNvSpPr>
              <a:spLocks/>
            </p:cNvSpPr>
            <p:nvPr/>
          </p:nvSpPr>
          <p:spPr bwMode="auto">
            <a:xfrm rot="16605494" flipH="1">
              <a:off x="229" y="2589"/>
              <a:ext cx="1247" cy="1027"/>
            </a:xfrm>
            <a:custGeom>
              <a:avLst/>
              <a:gdLst/>
              <a:ahLst/>
              <a:cxnLst>
                <a:cxn ang="0">
                  <a:pos x="0" y="433"/>
                </a:cxn>
                <a:cxn ang="0">
                  <a:pos x="943" y="99"/>
                </a:cxn>
                <a:cxn ang="0">
                  <a:pos x="1574" y="21"/>
                </a:cxn>
                <a:cxn ang="0">
                  <a:pos x="1763" y="0"/>
                </a:cxn>
                <a:cxn ang="0">
                  <a:pos x="1542" y="376"/>
                </a:cxn>
                <a:cxn ang="0">
                  <a:pos x="1930" y="433"/>
                </a:cxn>
                <a:cxn ang="0">
                  <a:pos x="2341" y="555"/>
                </a:cxn>
                <a:cxn ang="0">
                  <a:pos x="2728" y="865"/>
                </a:cxn>
                <a:cxn ang="0">
                  <a:pos x="2962" y="1266"/>
                </a:cxn>
                <a:cxn ang="0">
                  <a:pos x="3150" y="1999"/>
                </a:cxn>
                <a:cxn ang="0">
                  <a:pos x="2130" y="2055"/>
                </a:cxn>
                <a:cxn ang="0">
                  <a:pos x="2074" y="1621"/>
                </a:cxn>
                <a:cxn ang="0">
                  <a:pos x="1907" y="1266"/>
                </a:cxn>
                <a:cxn ang="0">
                  <a:pos x="1620" y="988"/>
                </a:cxn>
                <a:cxn ang="0">
                  <a:pos x="1320" y="910"/>
                </a:cxn>
                <a:cxn ang="0">
                  <a:pos x="1164" y="899"/>
                </a:cxn>
                <a:cxn ang="0">
                  <a:pos x="953" y="1188"/>
                </a:cxn>
                <a:cxn ang="0">
                  <a:pos x="0" y="433"/>
                </a:cxn>
                <a:cxn ang="0">
                  <a:pos x="0" y="433"/>
                </a:cxn>
              </a:cxnLst>
              <a:rect l="0" t="0" r="r" b="b"/>
              <a:pathLst>
                <a:path w="3150" h="2055">
                  <a:moveTo>
                    <a:pt x="0" y="433"/>
                  </a:moveTo>
                  <a:lnTo>
                    <a:pt x="943" y="99"/>
                  </a:lnTo>
                  <a:lnTo>
                    <a:pt x="1574" y="21"/>
                  </a:lnTo>
                  <a:lnTo>
                    <a:pt x="1763" y="0"/>
                  </a:lnTo>
                  <a:lnTo>
                    <a:pt x="1542" y="376"/>
                  </a:lnTo>
                  <a:lnTo>
                    <a:pt x="1930" y="433"/>
                  </a:lnTo>
                  <a:lnTo>
                    <a:pt x="2341" y="555"/>
                  </a:lnTo>
                  <a:lnTo>
                    <a:pt x="2728" y="865"/>
                  </a:lnTo>
                  <a:lnTo>
                    <a:pt x="2962" y="1266"/>
                  </a:lnTo>
                  <a:lnTo>
                    <a:pt x="3150" y="1999"/>
                  </a:lnTo>
                  <a:lnTo>
                    <a:pt x="2130" y="2055"/>
                  </a:lnTo>
                  <a:lnTo>
                    <a:pt x="2074" y="1621"/>
                  </a:lnTo>
                  <a:lnTo>
                    <a:pt x="1907" y="1266"/>
                  </a:lnTo>
                  <a:lnTo>
                    <a:pt x="1620" y="988"/>
                  </a:lnTo>
                  <a:lnTo>
                    <a:pt x="1320" y="910"/>
                  </a:lnTo>
                  <a:lnTo>
                    <a:pt x="1164" y="899"/>
                  </a:lnTo>
                  <a:lnTo>
                    <a:pt x="953" y="1188"/>
                  </a:lnTo>
                  <a:lnTo>
                    <a:pt x="0" y="433"/>
                  </a:lnTo>
                  <a:lnTo>
                    <a:pt x="0" y="433"/>
                  </a:lnTo>
                  <a:close/>
                </a:path>
              </a:pathLst>
            </a:custGeom>
            <a:solidFill>
              <a:srgbClr xmlns:mc="http://schemas.openxmlformats.org/markup-compatibility/2006" xmlns:a14="http://schemas.microsoft.com/office/drawing/2010/main" val="FFFFFF" mc:Ignorable="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860" name="Freeform 20"/>
            <p:cNvSpPr>
              <a:spLocks/>
            </p:cNvSpPr>
            <p:nvPr/>
          </p:nvSpPr>
          <p:spPr bwMode="auto">
            <a:xfrm rot="16605494" flipH="1">
              <a:off x="191" y="2631"/>
              <a:ext cx="1247" cy="1029"/>
            </a:xfrm>
            <a:custGeom>
              <a:avLst/>
              <a:gdLst/>
              <a:ahLst/>
              <a:cxnLst>
                <a:cxn ang="0">
                  <a:pos x="0" y="433"/>
                </a:cxn>
                <a:cxn ang="0">
                  <a:pos x="943" y="101"/>
                </a:cxn>
                <a:cxn ang="0">
                  <a:pos x="1576" y="23"/>
                </a:cxn>
                <a:cxn ang="0">
                  <a:pos x="1764" y="0"/>
                </a:cxn>
                <a:cxn ang="0">
                  <a:pos x="1542" y="378"/>
                </a:cxn>
                <a:cxn ang="0">
                  <a:pos x="1929" y="433"/>
                </a:cxn>
                <a:cxn ang="0">
                  <a:pos x="2340" y="557"/>
                </a:cxn>
                <a:cxn ang="0">
                  <a:pos x="2730" y="867"/>
                </a:cxn>
                <a:cxn ang="0">
                  <a:pos x="2962" y="1268"/>
                </a:cxn>
                <a:cxn ang="0">
                  <a:pos x="3152" y="2000"/>
                </a:cxn>
                <a:cxn ang="0">
                  <a:pos x="2131" y="2057"/>
                </a:cxn>
                <a:cxn ang="0">
                  <a:pos x="2074" y="1623"/>
                </a:cxn>
                <a:cxn ang="0">
                  <a:pos x="1909" y="1268"/>
                </a:cxn>
                <a:cxn ang="0">
                  <a:pos x="1620" y="990"/>
                </a:cxn>
                <a:cxn ang="0">
                  <a:pos x="1319" y="912"/>
                </a:cxn>
                <a:cxn ang="0">
                  <a:pos x="1165" y="901"/>
                </a:cxn>
                <a:cxn ang="0">
                  <a:pos x="954" y="1190"/>
                </a:cxn>
                <a:cxn ang="0">
                  <a:pos x="0" y="433"/>
                </a:cxn>
                <a:cxn ang="0">
                  <a:pos x="0" y="433"/>
                </a:cxn>
              </a:cxnLst>
              <a:rect l="0" t="0" r="r" b="b"/>
              <a:pathLst>
                <a:path w="3152" h="2057">
                  <a:moveTo>
                    <a:pt x="0" y="433"/>
                  </a:moveTo>
                  <a:lnTo>
                    <a:pt x="943" y="101"/>
                  </a:lnTo>
                  <a:lnTo>
                    <a:pt x="1576" y="23"/>
                  </a:lnTo>
                  <a:lnTo>
                    <a:pt x="1764" y="0"/>
                  </a:lnTo>
                  <a:lnTo>
                    <a:pt x="1542" y="378"/>
                  </a:lnTo>
                  <a:lnTo>
                    <a:pt x="1929" y="433"/>
                  </a:lnTo>
                  <a:lnTo>
                    <a:pt x="2340" y="557"/>
                  </a:lnTo>
                  <a:lnTo>
                    <a:pt x="2730" y="867"/>
                  </a:lnTo>
                  <a:lnTo>
                    <a:pt x="2962" y="1268"/>
                  </a:lnTo>
                  <a:lnTo>
                    <a:pt x="3152" y="2000"/>
                  </a:lnTo>
                  <a:lnTo>
                    <a:pt x="2131" y="2057"/>
                  </a:lnTo>
                  <a:lnTo>
                    <a:pt x="2074" y="1623"/>
                  </a:lnTo>
                  <a:lnTo>
                    <a:pt x="1909" y="1268"/>
                  </a:lnTo>
                  <a:lnTo>
                    <a:pt x="1620" y="990"/>
                  </a:lnTo>
                  <a:lnTo>
                    <a:pt x="1319" y="912"/>
                  </a:lnTo>
                  <a:lnTo>
                    <a:pt x="1165" y="901"/>
                  </a:lnTo>
                  <a:lnTo>
                    <a:pt x="954" y="1190"/>
                  </a:lnTo>
                  <a:lnTo>
                    <a:pt x="0" y="433"/>
                  </a:lnTo>
                  <a:lnTo>
                    <a:pt x="0" y="433"/>
                  </a:lnTo>
                  <a:close/>
                </a:path>
              </a:pathLst>
            </a:custGeom>
            <a:gradFill rotWithShape="0">
              <a:gsLst>
                <a:gs pos="0">
                  <a:srgbClr xmlns:mc="http://schemas.openxmlformats.org/markup-compatibility/2006" xmlns:a14="http://schemas.microsoft.com/office/drawing/2010/main" val="FFFF00" mc:Ignorable=""/>
                </a:gs>
                <a:gs pos="100000">
                  <a:srgbClr xmlns:mc="http://schemas.openxmlformats.org/markup-compatibility/2006" xmlns:a14="http://schemas.microsoft.com/office/drawing/2010/main" val="FF9900" mc:Ignorable="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861" name="Freeform 21"/>
            <p:cNvSpPr>
              <a:spLocks/>
            </p:cNvSpPr>
            <p:nvPr/>
          </p:nvSpPr>
          <p:spPr bwMode="auto">
            <a:xfrm rot="16605494" flipH="1">
              <a:off x="368" y="2699"/>
              <a:ext cx="1207" cy="8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20" y="746"/>
                </a:cxn>
                <a:cxn ang="0">
                  <a:pos x="1031" y="711"/>
                </a:cxn>
                <a:cxn ang="0">
                  <a:pos x="1175" y="468"/>
                </a:cxn>
                <a:cxn ang="0">
                  <a:pos x="1421" y="535"/>
                </a:cxn>
                <a:cxn ang="0">
                  <a:pos x="1675" y="700"/>
                </a:cxn>
                <a:cxn ang="0">
                  <a:pos x="1864" y="968"/>
                </a:cxn>
                <a:cxn ang="0">
                  <a:pos x="1976" y="1312"/>
                </a:cxn>
                <a:cxn ang="0">
                  <a:pos x="2052" y="1633"/>
                </a:cxn>
                <a:cxn ang="0">
                  <a:pos x="3052" y="1546"/>
                </a:cxn>
                <a:cxn ang="0">
                  <a:pos x="2919" y="1333"/>
                </a:cxn>
                <a:cxn ang="0">
                  <a:pos x="2586" y="1356"/>
                </a:cxn>
                <a:cxn ang="0">
                  <a:pos x="2263" y="1422"/>
                </a:cxn>
                <a:cxn ang="0">
                  <a:pos x="2152" y="1489"/>
                </a:cxn>
                <a:cxn ang="0">
                  <a:pos x="2063" y="1067"/>
                </a:cxn>
                <a:cxn ang="0">
                  <a:pos x="1843" y="690"/>
                </a:cxn>
                <a:cxn ang="0">
                  <a:pos x="1565" y="468"/>
                </a:cxn>
                <a:cxn ang="0">
                  <a:pos x="1253" y="390"/>
                </a:cxn>
                <a:cxn ang="0">
                  <a:pos x="1031" y="390"/>
                </a:cxn>
                <a:cxn ang="0">
                  <a:pos x="865" y="66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52" h="1633">
                  <a:moveTo>
                    <a:pt x="0" y="0"/>
                  </a:moveTo>
                  <a:lnTo>
                    <a:pt x="820" y="746"/>
                  </a:lnTo>
                  <a:lnTo>
                    <a:pt x="1031" y="711"/>
                  </a:lnTo>
                  <a:lnTo>
                    <a:pt x="1175" y="468"/>
                  </a:lnTo>
                  <a:lnTo>
                    <a:pt x="1421" y="535"/>
                  </a:lnTo>
                  <a:lnTo>
                    <a:pt x="1675" y="700"/>
                  </a:lnTo>
                  <a:lnTo>
                    <a:pt x="1864" y="968"/>
                  </a:lnTo>
                  <a:lnTo>
                    <a:pt x="1976" y="1312"/>
                  </a:lnTo>
                  <a:lnTo>
                    <a:pt x="2052" y="1633"/>
                  </a:lnTo>
                  <a:lnTo>
                    <a:pt x="3052" y="1546"/>
                  </a:lnTo>
                  <a:lnTo>
                    <a:pt x="2919" y="1333"/>
                  </a:lnTo>
                  <a:lnTo>
                    <a:pt x="2586" y="1356"/>
                  </a:lnTo>
                  <a:lnTo>
                    <a:pt x="2263" y="1422"/>
                  </a:lnTo>
                  <a:lnTo>
                    <a:pt x="2152" y="1489"/>
                  </a:lnTo>
                  <a:lnTo>
                    <a:pt x="2063" y="1067"/>
                  </a:lnTo>
                  <a:lnTo>
                    <a:pt x="1843" y="690"/>
                  </a:lnTo>
                  <a:lnTo>
                    <a:pt x="1565" y="468"/>
                  </a:lnTo>
                  <a:lnTo>
                    <a:pt x="1253" y="390"/>
                  </a:lnTo>
                  <a:lnTo>
                    <a:pt x="1031" y="390"/>
                  </a:lnTo>
                  <a:lnTo>
                    <a:pt x="865" y="66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xmlns:mc="http://schemas.openxmlformats.org/markup-compatibility/2006" xmlns:a14="http://schemas.microsoft.com/office/drawing/2010/main" val="000000" mc:Ignorable="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862" name="Freeform 22"/>
            <p:cNvSpPr>
              <a:spLocks/>
            </p:cNvSpPr>
            <p:nvPr/>
          </p:nvSpPr>
          <p:spPr bwMode="auto">
            <a:xfrm rot="16605494" flipH="1">
              <a:off x="217" y="2593"/>
              <a:ext cx="1247" cy="1028"/>
            </a:xfrm>
            <a:custGeom>
              <a:avLst/>
              <a:gdLst/>
              <a:ahLst/>
              <a:cxnLst>
                <a:cxn ang="0">
                  <a:pos x="167" y="468"/>
                </a:cxn>
                <a:cxn ang="0">
                  <a:pos x="543" y="300"/>
                </a:cxn>
                <a:cxn ang="0">
                  <a:pos x="1011" y="144"/>
                </a:cxn>
                <a:cxn ang="0">
                  <a:pos x="1599" y="55"/>
                </a:cxn>
                <a:cxn ang="0">
                  <a:pos x="1353" y="445"/>
                </a:cxn>
                <a:cxn ang="0">
                  <a:pos x="1587" y="445"/>
                </a:cxn>
                <a:cxn ang="0">
                  <a:pos x="1975" y="500"/>
                </a:cxn>
                <a:cxn ang="0">
                  <a:pos x="2342" y="644"/>
                </a:cxn>
                <a:cxn ang="0">
                  <a:pos x="2574" y="832"/>
                </a:cxn>
                <a:cxn ang="0">
                  <a:pos x="2753" y="1078"/>
                </a:cxn>
                <a:cxn ang="0">
                  <a:pos x="2897" y="1355"/>
                </a:cxn>
                <a:cxn ang="0">
                  <a:pos x="2996" y="1722"/>
                </a:cxn>
                <a:cxn ang="0">
                  <a:pos x="3152" y="2055"/>
                </a:cxn>
                <a:cxn ang="0">
                  <a:pos x="3120" y="1656"/>
                </a:cxn>
                <a:cxn ang="0">
                  <a:pos x="3030" y="1300"/>
                </a:cxn>
                <a:cxn ang="0">
                  <a:pos x="2863" y="933"/>
                </a:cxn>
                <a:cxn ang="0">
                  <a:pos x="2574" y="644"/>
                </a:cxn>
                <a:cxn ang="0">
                  <a:pos x="2308" y="511"/>
                </a:cxn>
                <a:cxn ang="0">
                  <a:pos x="2064" y="445"/>
                </a:cxn>
                <a:cxn ang="0">
                  <a:pos x="1621" y="378"/>
                </a:cxn>
                <a:cxn ang="0">
                  <a:pos x="1865" y="0"/>
                </a:cxn>
                <a:cxn ang="0">
                  <a:pos x="1486" y="0"/>
                </a:cxn>
                <a:cxn ang="0">
                  <a:pos x="1055" y="55"/>
                </a:cxn>
                <a:cxn ang="0">
                  <a:pos x="600" y="177"/>
                </a:cxn>
                <a:cxn ang="0">
                  <a:pos x="0" y="445"/>
                </a:cxn>
                <a:cxn ang="0">
                  <a:pos x="167" y="468"/>
                </a:cxn>
                <a:cxn ang="0">
                  <a:pos x="167" y="468"/>
                </a:cxn>
              </a:cxnLst>
              <a:rect l="0" t="0" r="r" b="b"/>
              <a:pathLst>
                <a:path w="3152" h="2055">
                  <a:moveTo>
                    <a:pt x="167" y="468"/>
                  </a:moveTo>
                  <a:lnTo>
                    <a:pt x="543" y="300"/>
                  </a:lnTo>
                  <a:lnTo>
                    <a:pt x="1011" y="144"/>
                  </a:lnTo>
                  <a:lnTo>
                    <a:pt x="1599" y="55"/>
                  </a:lnTo>
                  <a:lnTo>
                    <a:pt x="1353" y="445"/>
                  </a:lnTo>
                  <a:lnTo>
                    <a:pt x="1587" y="445"/>
                  </a:lnTo>
                  <a:lnTo>
                    <a:pt x="1975" y="500"/>
                  </a:lnTo>
                  <a:lnTo>
                    <a:pt x="2342" y="644"/>
                  </a:lnTo>
                  <a:lnTo>
                    <a:pt x="2574" y="832"/>
                  </a:lnTo>
                  <a:lnTo>
                    <a:pt x="2753" y="1078"/>
                  </a:lnTo>
                  <a:lnTo>
                    <a:pt x="2897" y="1355"/>
                  </a:lnTo>
                  <a:lnTo>
                    <a:pt x="2996" y="1722"/>
                  </a:lnTo>
                  <a:lnTo>
                    <a:pt x="3152" y="2055"/>
                  </a:lnTo>
                  <a:lnTo>
                    <a:pt x="3120" y="1656"/>
                  </a:lnTo>
                  <a:lnTo>
                    <a:pt x="3030" y="1300"/>
                  </a:lnTo>
                  <a:lnTo>
                    <a:pt x="2863" y="933"/>
                  </a:lnTo>
                  <a:lnTo>
                    <a:pt x="2574" y="644"/>
                  </a:lnTo>
                  <a:lnTo>
                    <a:pt x="2308" y="511"/>
                  </a:lnTo>
                  <a:lnTo>
                    <a:pt x="2064" y="445"/>
                  </a:lnTo>
                  <a:lnTo>
                    <a:pt x="1621" y="378"/>
                  </a:lnTo>
                  <a:lnTo>
                    <a:pt x="1865" y="0"/>
                  </a:lnTo>
                  <a:lnTo>
                    <a:pt x="1486" y="0"/>
                  </a:lnTo>
                  <a:lnTo>
                    <a:pt x="1055" y="55"/>
                  </a:lnTo>
                  <a:lnTo>
                    <a:pt x="600" y="177"/>
                  </a:lnTo>
                  <a:lnTo>
                    <a:pt x="0" y="445"/>
                  </a:lnTo>
                  <a:lnTo>
                    <a:pt x="167" y="468"/>
                  </a:lnTo>
                  <a:lnTo>
                    <a:pt x="167" y="468"/>
                  </a:lnTo>
                  <a:close/>
                </a:path>
              </a:pathLst>
            </a:custGeom>
            <a:solidFill>
              <a:srgbClr xmlns:mc="http://schemas.openxmlformats.org/markup-compatibility/2006" xmlns:a14="http://schemas.microsoft.com/office/drawing/2010/main" val="000000" mc:Ignorable="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63863" name="Picture 2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xmlns:mc="http://schemas.openxmlformats.org/markup-compatibility/2006" xmlns:a14="http://schemas.microsoft.com/office/drawing/2010/main" val="FFFFFF" mc:Ignorable=""/>
              </a:clrFrom>
              <a:clrTo>
                <a:srgbClr xmlns:mc="http://schemas.openxmlformats.org/markup-compatibility/2006" xmlns:a14="http://schemas.microsoft.com/office/drawing/2010/main" val="FFFFFF" mc:Ignorable="">
                  <a:alpha val="0"/>
                </a:srgbClr>
              </a:clrTo>
            </a:clrChange>
          </a:blip>
          <a:srcRect l="2034" t="10114" r="41704" b="36806"/>
          <a:stretch>
            <a:fillRect/>
          </a:stretch>
        </p:blipFill>
        <p:spPr bwMode="auto">
          <a:xfrm>
            <a:off x="6248400" y="1609725"/>
            <a:ext cx="2286000" cy="1819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163864" name="Picture 24" descr="res0"/>
          <p:cNvPicPr>
            <a:picLocks noChangeAspect="1" noChangeArrowheads="1"/>
          </p:cNvPicPr>
          <p:nvPr/>
        </p:nvPicPr>
        <p:blipFill>
          <a:blip r:embed="rId9" cstate="print"/>
          <a:srcRect t="56410" r="64102" b="12820"/>
          <a:stretch>
            <a:fillRect/>
          </a:stretch>
        </p:blipFill>
        <p:spPr bwMode="auto">
          <a:xfrm>
            <a:off x="2438400" y="5721350"/>
            <a:ext cx="1066800" cy="914400"/>
          </a:xfrm>
          <a:prstGeom prst="rect">
            <a:avLst/>
          </a:prstGeom>
          <a:noFill/>
        </p:spPr>
      </p:pic>
      <p:pic>
        <p:nvPicPr>
          <p:cNvPr id="163865" name="Picture 25" descr="res4"/>
          <p:cNvPicPr>
            <a:picLocks noChangeAspect="1" noChangeArrowheads="1"/>
          </p:cNvPicPr>
          <p:nvPr/>
        </p:nvPicPr>
        <p:blipFill>
          <a:blip r:embed="rId10" cstate="print"/>
          <a:srcRect t="56410" r="64102" b="12820"/>
          <a:stretch>
            <a:fillRect/>
          </a:stretch>
        </p:blipFill>
        <p:spPr bwMode="auto">
          <a:xfrm>
            <a:off x="1295400" y="5721350"/>
            <a:ext cx="1066800" cy="914400"/>
          </a:xfrm>
          <a:prstGeom prst="rect">
            <a:avLst/>
          </a:prstGeom>
          <a:noFill/>
        </p:spPr>
      </p:pic>
      <p:pic>
        <p:nvPicPr>
          <p:cNvPr id="163866" name="Picture 26" descr="res8"/>
          <p:cNvPicPr>
            <a:picLocks noChangeAspect="1" noChangeArrowheads="1"/>
          </p:cNvPicPr>
          <p:nvPr/>
        </p:nvPicPr>
        <p:blipFill>
          <a:blip r:embed="rId11" cstate="print"/>
          <a:srcRect t="56412" r="64102" b="12820"/>
          <a:stretch>
            <a:fillRect/>
          </a:stretch>
        </p:blipFill>
        <p:spPr bwMode="auto">
          <a:xfrm>
            <a:off x="152400" y="5721350"/>
            <a:ext cx="1066800" cy="91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3716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914400" y="1524000"/>
          <a:ext cx="7391400" cy="4805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816" name="Slide" r:id="rId4" imgW="3476222" imgH="2607558" progId="PowerPoint.Slide.8">
                  <p:embed/>
                </p:oleObj>
              </mc:Choice>
              <mc:Fallback>
                <p:oleObj name="Slide" r:id="rId4" imgW="3476222" imgH="2607558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20712" b="2751"/>
                      <a:stretch>
                        <a:fillRect/>
                      </a:stretch>
                    </p:blipFill>
                    <p:spPr bwMode="auto">
                      <a:xfrm>
                        <a:off x="914400" y="1524000"/>
                        <a:ext cx="7391400" cy="4805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685800" y="1524000"/>
            <a:ext cx="5216525" cy="4953000"/>
            <a:chOff x="432" y="960"/>
            <a:chExt cx="3286" cy="3120"/>
          </a:xfrm>
        </p:grpSpPr>
        <p:graphicFrame>
          <p:nvGraphicFramePr>
            <p:cNvPr id="243733" name="Object 21"/>
            <p:cNvGraphicFramePr>
              <a:graphicFrameLocks noChangeAspect="1"/>
            </p:cNvGraphicFramePr>
            <p:nvPr/>
          </p:nvGraphicFramePr>
          <p:xfrm>
            <a:off x="432" y="960"/>
            <a:ext cx="2976" cy="31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5817" name="Slide" r:id="rId6" imgW="4571831" imgH="3428876" progId="PowerPoint.Slide.8">
                    <p:embed/>
                  </p:oleObj>
                </mc:Choice>
                <mc:Fallback>
                  <p:oleObj name="Slide" r:id="rId6" imgW="4571831" imgH="3428876" progId="PowerPoint.Slide.8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12662" t="22115" r="17314" b="4854"/>
                        <a:stretch>
                          <a:fillRect/>
                        </a:stretch>
                      </p:blipFill>
                      <p:spPr bwMode="auto">
                        <a:xfrm>
                          <a:off x="432" y="960"/>
                          <a:ext cx="2976" cy="31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3734" name="Line 22"/>
            <p:cNvSpPr>
              <a:spLocks noChangeShapeType="1"/>
            </p:cNvSpPr>
            <p:nvPr/>
          </p:nvSpPr>
          <p:spPr bwMode="auto">
            <a:xfrm>
              <a:off x="2640" y="1027"/>
              <a:ext cx="1078" cy="8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3720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We Characterize Algorithmic Classes Based on Effect in a Processing Network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4371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0.29583 -3.7037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437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We Characterize Algorithmic Classes Based on Effect in a Processing Network</a:t>
            </a:r>
          </a:p>
        </p:txBody>
      </p:sp>
      <p:graphicFrame>
        <p:nvGraphicFramePr>
          <p:cNvPr id="261122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914400" y="1524000"/>
          <a:ext cx="7391400" cy="4805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6843" name="Slide" r:id="rId4" imgW="3476222" imgH="2607558" progId="PowerPoint.Slide.8">
                  <p:embed/>
                </p:oleObj>
              </mc:Choice>
              <mc:Fallback>
                <p:oleObj name="Slide" r:id="rId4" imgW="3476222" imgH="2607558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20712" b="2751"/>
                      <a:stretch>
                        <a:fillRect/>
                      </a:stretch>
                    </p:blipFill>
                    <p:spPr bwMode="auto">
                      <a:xfrm>
                        <a:off x="914400" y="1524000"/>
                        <a:ext cx="7391400" cy="4805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1129" name="Rectangle 9"/>
          <p:cNvSpPr>
            <a:spLocks noChangeArrowheads="1"/>
          </p:cNvSpPr>
          <p:nvPr/>
        </p:nvSpPr>
        <p:spPr bwMode="auto">
          <a:xfrm>
            <a:off x="3886200" y="1371600"/>
            <a:ext cx="5257800" cy="533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61127" name="Object 7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5486400" y="2705100"/>
          <a:ext cx="3300413" cy="247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6844" name="Slide" r:id="rId6" imgW="3476222" imgH="2607558" progId="PowerPoint.Slide.8">
                  <p:embed/>
                </p:oleObj>
              </mc:Choice>
              <mc:Fallback>
                <p:oleObj name="Slide" r:id="rId6" imgW="3476222" imgH="2607558" progId="PowerPoint.Slide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20712" b="2751"/>
                      <a:stretch>
                        <a:fillRect/>
                      </a:stretch>
                    </p:blipFill>
                    <p:spPr bwMode="auto">
                      <a:xfrm>
                        <a:off x="5486400" y="2705100"/>
                        <a:ext cx="3300413" cy="2476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85800" y="1524000"/>
            <a:ext cx="5216525" cy="4953000"/>
            <a:chOff x="432" y="960"/>
            <a:chExt cx="3286" cy="3120"/>
          </a:xfrm>
        </p:grpSpPr>
        <p:graphicFrame>
          <p:nvGraphicFramePr>
            <p:cNvPr id="261124" name="Object 4"/>
            <p:cNvGraphicFramePr>
              <a:graphicFrameLocks noChangeAspect="1"/>
            </p:cNvGraphicFramePr>
            <p:nvPr/>
          </p:nvGraphicFramePr>
          <p:xfrm>
            <a:off x="432" y="960"/>
            <a:ext cx="2976" cy="31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6845" name="Slide" r:id="rId7" imgW="4571831" imgH="3428876" progId="PowerPoint.Slide.8">
                    <p:embed/>
                  </p:oleObj>
                </mc:Choice>
                <mc:Fallback>
                  <p:oleObj name="Slide" r:id="rId7" imgW="4571831" imgH="3428876" progId="PowerPoint.Slide.8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12662" t="22115" r="17314" b="4854"/>
                        <a:stretch>
                          <a:fillRect/>
                        </a:stretch>
                      </p:blipFill>
                      <p:spPr bwMode="auto">
                        <a:xfrm>
                          <a:off x="432" y="960"/>
                          <a:ext cx="2976" cy="31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1125" name="Line 5"/>
            <p:cNvSpPr>
              <a:spLocks noChangeShapeType="1"/>
            </p:cNvSpPr>
            <p:nvPr/>
          </p:nvSpPr>
          <p:spPr bwMode="auto">
            <a:xfrm>
              <a:off x="2640" y="1027"/>
              <a:ext cx="1078" cy="8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6112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0.29583 -3.7037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61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2611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0.29583 -3.7037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61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">
  <a:themeElements>
    <a:clrScheme name="Blank 1">
      <a:dk1>
        <a:srgbClr xmlns:mc="http://schemas.openxmlformats.org/markup-compatibility/2006" xmlns:a14="http://schemas.microsoft.com/office/drawing/2010/main" val="000000" mc:Ignorable=""/>
      </a:dk1>
      <a:lt1>
        <a:srgbClr xmlns:mc="http://schemas.openxmlformats.org/markup-compatibility/2006" xmlns:a14="http://schemas.microsoft.com/office/drawing/2010/main" val="FFFFFF" mc:Ignorable=""/>
      </a:lt1>
      <a:dk2>
        <a:srgbClr xmlns:mc="http://schemas.openxmlformats.org/markup-compatibility/2006" xmlns:a14="http://schemas.microsoft.com/office/drawing/2010/main" val="000000" mc:Ignorable=""/>
      </a:dk2>
      <a:lt2>
        <a:srgbClr xmlns:mc="http://schemas.openxmlformats.org/markup-compatibility/2006" xmlns:a14="http://schemas.microsoft.com/office/drawing/2010/main" val="808080" mc:Ignorable=""/>
      </a:lt2>
      <a:accent1>
        <a:srgbClr xmlns:mc="http://schemas.openxmlformats.org/markup-compatibility/2006" xmlns:a14="http://schemas.microsoft.com/office/drawing/2010/main" val="BBE0E3" mc:Ignorable=""/>
      </a:accent1>
      <a:accent2>
        <a:srgbClr xmlns:mc="http://schemas.openxmlformats.org/markup-compatibility/2006" xmlns:a14="http://schemas.microsoft.com/office/drawing/2010/main" val="333399" mc:Ignorable=""/>
      </a:accent2>
      <a:accent3>
        <a:srgbClr xmlns:mc="http://schemas.openxmlformats.org/markup-compatibility/2006" xmlns:a14="http://schemas.microsoft.com/office/drawing/2010/main" val="FFFFFF" mc:Ignorable=""/>
      </a:accent3>
      <a:accent4>
        <a:srgbClr xmlns:mc="http://schemas.openxmlformats.org/markup-compatibility/2006" xmlns:a14="http://schemas.microsoft.com/office/drawing/2010/main" val="000000" mc:Ignorable=""/>
      </a:accent4>
      <a:accent5>
        <a:srgbClr xmlns:mc="http://schemas.openxmlformats.org/markup-compatibility/2006" xmlns:a14="http://schemas.microsoft.com/office/drawing/2010/main" val="DAEDEF" mc:Ignorable=""/>
      </a:accent5>
      <a:accent6>
        <a:srgbClr xmlns:mc="http://schemas.openxmlformats.org/markup-compatibility/2006" xmlns:a14="http://schemas.microsoft.com/office/drawing/2010/main" val="2D2D8A" mc:Ignorable=""/>
      </a:accent6>
      <a:hlink>
        <a:srgbClr xmlns:mc="http://schemas.openxmlformats.org/markup-compatibility/2006" xmlns:a14="http://schemas.microsoft.com/office/drawing/2010/main" val="009999" mc:Ignorable=""/>
      </a:hlink>
      <a:folHlink>
        <a:srgbClr xmlns:mc="http://schemas.openxmlformats.org/markup-compatibility/2006" xmlns:a14="http://schemas.microsoft.com/office/drawing/2010/main" val="99CC00" mc:Ignorable=""/>
      </a:folHlink>
    </a:clrScheme>
    <a:fontScheme name="Blank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xmlns:mc="http://schemas.openxmlformats.org/markup-compatibility/2006" xmlns:a14="http://schemas.microsoft.com/office/drawing/2010/main" val="000000" mc:Ignorable="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1">
        <a:dk1>
          <a:srgbClr xmlns:mc="http://schemas.openxmlformats.org/markup-compatibility/2006" xmlns:a14="http://schemas.microsoft.com/office/drawing/2010/main" val="000000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000000" mc:Ignorable=""/>
        </a:dk2>
        <a:lt2>
          <a:srgbClr xmlns:mc="http://schemas.openxmlformats.org/markup-compatibility/2006" xmlns:a14="http://schemas.microsoft.com/office/drawing/2010/main" val="808080" mc:Ignorable=""/>
        </a:lt2>
        <a:accent1>
          <a:srgbClr xmlns:mc="http://schemas.openxmlformats.org/markup-compatibility/2006" xmlns:a14="http://schemas.microsoft.com/office/drawing/2010/main" val="BBE0E3" mc:Ignorable=""/>
        </a:accent1>
        <a:accent2>
          <a:srgbClr xmlns:mc="http://schemas.openxmlformats.org/markup-compatibility/2006" xmlns:a14="http://schemas.microsoft.com/office/drawing/2010/main" val="333399" mc:Ignorable=""/>
        </a:accent2>
        <a:accent3>
          <a:srgbClr xmlns:mc="http://schemas.openxmlformats.org/markup-compatibility/2006" xmlns:a14="http://schemas.microsoft.com/office/drawing/2010/main" val="FFFFFF" mc:Ignorable=""/>
        </a:accent3>
        <a:accent4>
          <a:srgbClr xmlns:mc="http://schemas.openxmlformats.org/markup-compatibility/2006" xmlns:a14="http://schemas.microsoft.com/office/drawing/2010/main" val="000000" mc:Ignorable=""/>
        </a:accent4>
        <a:accent5>
          <a:srgbClr xmlns:mc="http://schemas.openxmlformats.org/markup-compatibility/2006" xmlns:a14="http://schemas.microsoft.com/office/drawing/2010/main" val="DAEDEF" mc:Ignorable=""/>
        </a:accent5>
        <a:accent6>
          <a:srgbClr xmlns:mc="http://schemas.openxmlformats.org/markup-compatibility/2006" xmlns:a14="http://schemas.microsoft.com/office/drawing/2010/main" val="2D2D8A" mc:Ignorable=""/>
        </a:accent6>
        <a:hlink>
          <a:srgbClr xmlns:mc="http://schemas.openxmlformats.org/markup-compatibility/2006" xmlns:a14="http://schemas.microsoft.com/office/drawing/2010/main" val="009999" mc:Ignorable=""/>
        </a:hlink>
        <a:folHlink>
          <a:srgbClr xmlns:mc="http://schemas.openxmlformats.org/markup-compatibility/2006" xmlns:a14="http://schemas.microsoft.com/office/drawing/2010/main" val="99CC00" mc:Ignorable="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xmlns:mc="http://schemas.openxmlformats.org/markup-compatibility/2006" xmlns:a14="http://schemas.microsoft.com/office/drawing/2010/main" val="000000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000000" mc:Ignorable=""/>
        </a:dk2>
        <a:lt2>
          <a:srgbClr xmlns:mc="http://schemas.openxmlformats.org/markup-compatibility/2006" xmlns:a14="http://schemas.microsoft.com/office/drawing/2010/main" val="969696" mc:Ignorable=""/>
        </a:lt2>
        <a:accent1>
          <a:srgbClr xmlns:mc="http://schemas.openxmlformats.org/markup-compatibility/2006" xmlns:a14="http://schemas.microsoft.com/office/drawing/2010/main" val="FBDF53" mc:Ignorable=""/>
        </a:accent1>
        <a:accent2>
          <a:srgbClr xmlns:mc="http://schemas.openxmlformats.org/markup-compatibility/2006" xmlns:a14="http://schemas.microsoft.com/office/drawing/2010/main" val="FF9966" mc:Ignorable=""/>
        </a:accent2>
        <a:accent3>
          <a:srgbClr xmlns:mc="http://schemas.openxmlformats.org/markup-compatibility/2006" xmlns:a14="http://schemas.microsoft.com/office/drawing/2010/main" val="FFFFFF" mc:Ignorable=""/>
        </a:accent3>
        <a:accent4>
          <a:srgbClr xmlns:mc="http://schemas.openxmlformats.org/markup-compatibility/2006" xmlns:a14="http://schemas.microsoft.com/office/drawing/2010/main" val="000000" mc:Ignorable=""/>
        </a:accent4>
        <a:accent5>
          <a:srgbClr xmlns:mc="http://schemas.openxmlformats.org/markup-compatibility/2006" xmlns:a14="http://schemas.microsoft.com/office/drawing/2010/main" val="FDECB3" mc:Ignorable=""/>
        </a:accent5>
        <a:accent6>
          <a:srgbClr xmlns:mc="http://schemas.openxmlformats.org/markup-compatibility/2006" xmlns:a14="http://schemas.microsoft.com/office/drawing/2010/main" val="E78A5C" mc:Ignorable=""/>
        </a:accent6>
        <a:hlink>
          <a:srgbClr xmlns:mc="http://schemas.openxmlformats.org/markup-compatibility/2006" xmlns:a14="http://schemas.microsoft.com/office/drawing/2010/main" val="CC3300" mc:Ignorable=""/>
        </a:hlink>
        <a:folHlink>
          <a:srgbClr xmlns:mc="http://schemas.openxmlformats.org/markup-compatibility/2006" xmlns:a14="http://schemas.microsoft.com/office/drawing/2010/main" val="996600" mc:Ignorable="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xmlns:mc="http://schemas.openxmlformats.org/markup-compatibility/2006" xmlns:a14="http://schemas.microsoft.com/office/drawing/2010/main" val="000000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000000" mc:Ignorable=""/>
        </a:dk2>
        <a:lt2>
          <a:srgbClr xmlns:mc="http://schemas.openxmlformats.org/markup-compatibility/2006" xmlns:a14="http://schemas.microsoft.com/office/drawing/2010/main" val="808080" mc:Ignorable=""/>
        </a:lt2>
        <a:accent1>
          <a:srgbClr xmlns:mc="http://schemas.openxmlformats.org/markup-compatibility/2006" xmlns:a14="http://schemas.microsoft.com/office/drawing/2010/main" val="99CCFF" mc:Ignorable=""/>
        </a:accent1>
        <a:accent2>
          <a:srgbClr xmlns:mc="http://schemas.openxmlformats.org/markup-compatibility/2006" xmlns:a14="http://schemas.microsoft.com/office/drawing/2010/main" val="CCCCFF" mc:Ignorable=""/>
        </a:accent2>
        <a:accent3>
          <a:srgbClr xmlns:mc="http://schemas.openxmlformats.org/markup-compatibility/2006" xmlns:a14="http://schemas.microsoft.com/office/drawing/2010/main" val="FFFFFF" mc:Ignorable=""/>
        </a:accent3>
        <a:accent4>
          <a:srgbClr xmlns:mc="http://schemas.openxmlformats.org/markup-compatibility/2006" xmlns:a14="http://schemas.microsoft.com/office/drawing/2010/main" val="000000" mc:Ignorable=""/>
        </a:accent4>
        <a:accent5>
          <a:srgbClr xmlns:mc="http://schemas.openxmlformats.org/markup-compatibility/2006" xmlns:a14="http://schemas.microsoft.com/office/drawing/2010/main" val="CAE2FF" mc:Ignorable=""/>
        </a:accent5>
        <a:accent6>
          <a:srgbClr xmlns:mc="http://schemas.openxmlformats.org/markup-compatibility/2006" xmlns:a14="http://schemas.microsoft.com/office/drawing/2010/main" val="B9B9E7" mc:Ignorable=""/>
        </a:accent6>
        <a:hlink>
          <a:srgbClr xmlns:mc="http://schemas.openxmlformats.org/markup-compatibility/2006" xmlns:a14="http://schemas.microsoft.com/office/drawing/2010/main" val="3333CC" mc:Ignorable=""/>
        </a:hlink>
        <a:folHlink>
          <a:srgbClr xmlns:mc="http://schemas.openxmlformats.org/markup-compatibility/2006" xmlns:a14="http://schemas.microsoft.com/office/drawing/2010/main" val="AF67FF" mc:Ignorable="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xmlns:mc="http://schemas.openxmlformats.org/markup-compatibility/2006" xmlns:a14="http://schemas.microsoft.com/office/drawing/2010/main" val="000000" mc:Ignorable=""/>
        </a:dk1>
        <a:lt1>
          <a:srgbClr xmlns:mc="http://schemas.openxmlformats.org/markup-compatibility/2006" xmlns:a14="http://schemas.microsoft.com/office/drawing/2010/main" val="DEF6F1" mc:Ignorable=""/>
        </a:lt1>
        <a:dk2>
          <a:srgbClr xmlns:mc="http://schemas.openxmlformats.org/markup-compatibility/2006" xmlns:a14="http://schemas.microsoft.com/office/drawing/2010/main" val="000000" mc:Ignorable=""/>
        </a:dk2>
        <a:lt2>
          <a:srgbClr xmlns:mc="http://schemas.openxmlformats.org/markup-compatibility/2006" xmlns:a14="http://schemas.microsoft.com/office/drawing/2010/main" val="969696" mc:Ignorable=""/>
        </a:lt2>
        <a:accent1>
          <a:srgbClr xmlns:mc="http://schemas.openxmlformats.org/markup-compatibility/2006" xmlns:a14="http://schemas.microsoft.com/office/drawing/2010/main" val="FFFFFF" mc:Ignorable=""/>
        </a:accent1>
        <a:accent2>
          <a:srgbClr xmlns:mc="http://schemas.openxmlformats.org/markup-compatibility/2006" xmlns:a14="http://schemas.microsoft.com/office/drawing/2010/main" val="8DC6FF" mc:Ignorable=""/>
        </a:accent2>
        <a:accent3>
          <a:srgbClr xmlns:mc="http://schemas.openxmlformats.org/markup-compatibility/2006" xmlns:a14="http://schemas.microsoft.com/office/drawing/2010/main" val="ECFAF7" mc:Ignorable=""/>
        </a:accent3>
        <a:accent4>
          <a:srgbClr xmlns:mc="http://schemas.openxmlformats.org/markup-compatibility/2006" xmlns:a14="http://schemas.microsoft.com/office/drawing/2010/main" val="000000" mc:Ignorable=""/>
        </a:accent4>
        <a:accent5>
          <a:srgbClr xmlns:mc="http://schemas.openxmlformats.org/markup-compatibility/2006" xmlns:a14="http://schemas.microsoft.com/office/drawing/2010/main" val="FFFFFF" mc:Ignorable=""/>
        </a:accent5>
        <a:accent6>
          <a:srgbClr xmlns:mc="http://schemas.openxmlformats.org/markup-compatibility/2006" xmlns:a14="http://schemas.microsoft.com/office/drawing/2010/main" val="7FB3E7" mc:Ignorable=""/>
        </a:accent6>
        <a:hlink>
          <a:srgbClr xmlns:mc="http://schemas.openxmlformats.org/markup-compatibility/2006" xmlns:a14="http://schemas.microsoft.com/office/drawing/2010/main" val="0066CC" mc:Ignorable=""/>
        </a:hlink>
        <a:folHlink>
          <a:srgbClr xmlns:mc="http://schemas.openxmlformats.org/markup-compatibility/2006" xmlns:a14="http://schemas.microsoft.com/office/drawing/2010/main" val="00A800" mc:Ignorable="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xmlns:mc="http://schemas.openxmlformats.org/markup-compatibility/2006" xmlns:a14="http://schemas.microsoft.com/office/drawing/2010/main" val="000000" mc:Ignorable=""/>
        </a:dk1>
        <a:lt1>
          <a:srgbClr xmlns:mc="http://schemas.openxmlformats.org/markup-compatibility/2006" xmlns:a14="http://schemas.microsoft.com/office/drawing/2010/main" val="FFFFD9" mc:Ignorable=""/>
        </a:lt1>
        <a:dk2>
          <a:srgbClr xmlns:mc="http://schemas.openxmlformats.org/markup-compatibility/2006" xmlns:a14="http://schemas.microsoft.com/office/drawing/2010/main" val="000000" mc:Ignorable=""/>
        </a:dk2>
        <a:lt2>
          <a:srgbClr xmlns:mc="http://schemas.openxmlformats.org/markup-compatibility/2006" xmlns:a14="http://schemas.microsoft.com/office/drawing/2010/main" val="777777" mc:Ignorable=""/>
        </a:lt2>
        <a:accent1>
          <a:srgbClr xmlns:mc="http://schemas.openxmlformats.org/markup-compatibility/2006" xmlns:a14="http://schemas.microsoft.com/office/drawing/2010/main" val="FFFFF7" mc:Ignorable=""/>
        </a:accent1>
        <a:accent2>
          <a:srgbClr xmlns:mc="http://schemas.openxmlformats.org/markup-compatibility/2006" xmlns:a14="http://schemas.microsoft.com/office/drawing/2010/main" val="33CCCC" mc:Ignorable=""/>
        </a:accent2>
        <a:accent3>
          <a:srgbClr xmlns:mc="http://schemas.openxmlformats.org/markup-compatibility/2006" xmlns:a14="http://schemas.microsoft.com/office/drawing/2010/main" val="FFFFE9" mc:Ignorable=""/>
        </a:accent3>
        <a:accent4>
          <a:srgbClr xmlns:mc="http://schemas.openxmlformats.org/markup-compatibility/2006" xmlns:a14="http://schemas.microsoft.com/office/drawing/2010/main" val="000000" mc:Ignorable=""/>
        </a:accent4>
        <a:accent5>
          <a:srgbClr xmlns:mc="http://schemas.openxmlformats.org/markup-compatibility/2006" xmlns:a14="http://schemas.microsoft.com/office/drawing/2010/main" val="FFFFFA" mc:Ignorable=""/>
        </a:accent5>
        <a:accent6>
          <a:srgbClr xmlns:mc="http://schemas.openxmlformats.org/markup-compatibility/2006" xmlns:a14="http://schemas.microsoft.com/office/drawing/2010/main" val="2DB9B9" mc:Ignorable=""/>
        </a:accent6>
        <a:hlink>
          <a:srgbClr xmlns:mc="http://schemas.openxmlformats.org/markup-compatibility/2006" xmlns:a14="http://schemas.microsoft.com/office/drawing/2010/main" val="FF5050" mc:Ignorable=""/>
        </a:hlink>
        <a:folHlink>
          <a:srgbClr xmlns:mc="http://schemas.openxmlformats.org/markup-compatibility/2006" xmlns:a14="http://schemas.microsoft.com/office/drawing/2010/main" val="FF9900" mc:Ignorable="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xmlns:mc="http://schemas.openxmlformats.org/markup-compatibility/2006" xmlns:a14="http://schemas.microsoft.com/office/drawing/2010/main" val="005A58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008080" mc:Ignorable=""/>
        </a:dk2>
        <a:lt2>
          <a:srgbClr xmlns:mc="http://schemas.openxmlformats.org/markup-compatibility/2006" xmlns:a14="http://schemas.microsoft.com/office/drawing/2010/main" val="FFFF99" mc:Ignorable=""/>
        </a:lt2>
        <a:accent1>
          <a:srgbClr xmlns:mc="http://schemas.openxmlformats.org/markup-compatibility/2006" xmlns:a14="http://schemas.microsoft.com/office/drawing/2010/main" val="006462" mc:Ignorable=""/>
        </a:accent1>
        <a:accent2>
          <a:srgbClr xmlns:mc="http://schemas.openxmlformats.org/markup-compatibility/2006" xmlns:a14="http://schemas.microsoft.com/office/drawing/2010/main" val="6D6FC7" mc:Ignorable=""/>
        </a:accent2>
        <a:accent3>
          <a:srgbClr xmlns:mc="http://schemas.openxmlformats.org/markup-compatibility/2006" xmlns:a14="http://schemas.microsoft.com/office/drawing/2010/main" val="AAC0C0" mc:Ignorable=""/>
        </a:accent3>
        <a:accent4>
          <a:srgbClr xmlns:mc="http://schemas.openxmlformats.org/markup-compatibility/2006" xmlns:a14="http://schemas.microsoft.com/office/drawing/2010/main" val="DADADA" mc:Ignorable=""/>
        </a:accent4>
        <a:accent5>
          <a:srgbClr xmlns:mc="http://schemas.openxmlformats.org/markup-compatibility/2006" xmlns:a14="http://schemas.microsoft.com/office/drawing/2010/main" val="AAB8B7" mc:Ignorable=""/>
        </a:accent5>
        <a:accent6>
          <a:srgbClr xmlns:mc="http://schemas.openxmlformats.org/markup-compatibility/2006" xmlns:a14="http://schemas.microsoft.com/office/drawing/2010/main" val="6264B4" mc:Ignorable=""/>
        </a:accent6>
        <a:hlink>
          <a:srgbClr xmlns:mc="http://schemas.openxmlformats.org/markup-compatibility/2006" xmlns:a14="http://schemas.microsoft.com/office/drawing/2010/main" val="00FFFF" mc:Ignorable=""/>
        </a:hlink>
        <a:folHlink>
          <a:srgbClr xmlns:mc="http://schemas.openxmlformats.org/markup-compatibility/2006" xmlns:a14="http://schemas.microsoft.com/office/drawing/2010/main" val="00FF00" mc:Ignorable="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xmlns:mc="http://schemas.openxmlformats.org/markup-compatibility/2006" xmlns:a14="http://schemas.microsoft.com/office/drawing/2010/main" val="5C1F00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800000" mc:Ignorable=""/>
        </a:dk2>
        <a:lt2>
          <a:srgbClr xmlns:mc="http://schemas.openxmlformats.org/markup-compatibility/2006" xmlns:a14="http://schemas.microsoft.com/office/drawing/2010/main" val="DFD293" mc:Ignorable=""/>
        </a:lt2>
        <a:accent1>
          <a:srgbClr xmlns:mc="http://schemas.openxmlformats.org/markup-compatibility/2006" xmlns:a14="http://schemas.microsoft.com/office/drawing/2010/main" val="713E39" mc:Ignorable=""/>
        </a:accent1>
        <a:accent2>
          <a:srgbClr xmlns:mc="http://schemas.openxmlformats.org/markup-compatibility/2006" xmlns:a14="http://schemas.microsoft.com/office/drawing/2010/main" val="BE7960" mc:Ignorable=""/>
        </a:accent2>
        <a:accent3>
          <a:srgbClr xmlns:mc="http://schemas.openxmlformats.org/markup-compatibility/2006" xmlns:a14="http://schemas.microsoft.com/office/drawing/2010/main" val="C0AAAA" mc:Ignorable=""/>
        </a:accent3>
        <a:accent4>
          <a:srgbClr xmlns:mc="http://schemas.openxmlformats.org/markup-compatibility/2006" xmlns:a14="http://schemas.microsoft.com/office/drawing/2010/main" val="DADADA" mc:Ignorable=""/>
        </a:accent4>
        <a:accent5>
          <a:srgbClr xmlns:mc="http://schemas.openxmlformats.org/markup-compatibility/2006" xmlns:a14="http://schemas.microsoft.com/office/drawing/2010/main" val="BBAFAE" mc:Ignorable=""/>
        </a:accent5>
        <a:accent6>
          <a:srgbClr xmlns:mc="http://schemas.openxmlformats.org/markup-compatibility/2006" xmlns:a14="http://schemas.microsoft.com/office/drawing/2010/main" val="AC6D56" mc:Ignorable=""/>
        </a:accent6>
        <a:hlink>
          <a:srgbClr xmlns:mc="http://schemas.openxmlformats.org/markup-compatibility/2006" xmlns:a14="http://schemas.microsoft.com/office/drawing/2010/main" val="FFFF99" mc:Ignorable=""/>
        </a:hlink>
        <a:folHlink>
          <a:srgbClr xmlns:mc="http://schemas.openxmlformats.org/markup-compatibility/2006" xmlns:a14="http://schemas.microsoft.com/office/drawing/2010/main" val="D3A219" mc:Ignorable="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xmlns:mc="http://schemas.openxmlformats.org/markup-compatibility/2006" xmlns:a14="http://schemas.microsoft.com/office/drawing/2010/main" val="003366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000099" mc:Ignorable=""/>
        </a:dk2>
        <a:lt2>
          <a:srgbClr xmlns:mc="http://schemas.openxmlformats.org/markup-compatibility/2006" xmlns:a14="http://schemas.microsoft.com/office/drawing/2010/main" val="CCFFFF" mc:Ignorable=""/>
        </a:lt2>
        <a:accent1>
          <a:srgbClr xmlns:mc="http://schemas.openxmlformats.org/markup-compatibility/2006" xmlns:a14="http://schemas.microsoft.com/office/drawing/2010/main" val="3366CC" mc:Ignorable=""/>
        </a:accent1>
        <a:accent2>
          <a:srgbClr xmlns:mc="http://schemas.openxmlformats.org/markup-compatibility/2006" xmlns:a14="http://schemas.microsoft.com/office/drawing/2010/main" val="00B000" mc:Ignorable=""/>
        </a:accent2>
        <a:accent3>
          <a:srgbClr xmlns:mc="http://schemas.openxmlformats.org/markup-compatibility/2006" xmlns:a14="http://schemas.microsoft.com/office/drawing/2010/main" val="AAAACA" mc:Ignorable=""/>
        </a:accent3>
        <a:accent4>
          <a:srgbClr xmlns:mc="http://schemas.openxmlformats.org/markup-compatibility/2006" xmlns:a14="http://schemas.microsoft.com/office/drawing/2010/main" val="DADADA" mc:Ignorable=""/>
        </a:accent4>
        <a:accent5>
          <a:srgbClr xmlns:mc="http://schemas.openxmlformats.org/markup-compatibility/2006" xmlns:a14="http://schemas.microsoft.com/office/drawing/2010/main" val="ADB8E2" mc:Ignorable=""/>
        </a:accent5>
        <a:accent6>
          <a:srgbClr xmlns:mc="http://schemas.openxmlformats.org/markup-compatibility/2006" xmlns:a14="http://schemas.microsoft.com/office/drawing/2010/main" val="009F00" mc:Ignorable=""/>
        </a:accent6>
        <a:hlink>
          <a:srgbClr xmlns:mc="http://schemas.openxmlformats.org/markup-compatibility/2006" xmlns:a14="http://schemas.microsoft.com/office/drawing/2010/main" val="66CCFF" mc:Ignorable=""/>
        </a:hlink>
        <a:folHlink>
          <a:srgbClr xmlns:mc="http://schemas.openxmlformats.org/markup-compatibility/2006" xmlns:a14="http://schemas.microsoft.com/office/drawing/2010/main" val="FFE701" mc:Ignorable="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xmlns:mc="http://schemas.openxmlformats.org/markup-compatibility/2006" xmlns:a14="http://schemas.microsoft.com/office/drawing/2010/main" val="336699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000000" mc:Ignorable=""/>
        </a:dk2>
        <a:lt2>
          <a:srgbClr xmlns:mc="http://schemas.openxmlformats.org/markup-compatibility/2006" xmlns:a14="http://schemas.microsoft.com/office/drawing/2010/main" val="E3EBF1" mc:Ignorable=""/>
        </a:lt2>
        <a:accent1>
          <a:srgbClr xmlns:mc="http://schemas.openxmlformats.org/markup-compatibility/2006" xmlns:a14="http://schemas.microsoft.com/office/drawing/2010/main" val="003399" mc:Ignorable=""/>
        </a:accent1>
        <a:accent2>
          <a:srgbClr xmlns:mc="http://schemas.openxmlformats.org/markup-compatibility/2006" xmlns:a14="http://schemas.microsoft.com/office/drawing/2010/main" val="468A4B" mc:Ignorable=""/>
        </a:accent2>
        <a:accent3>
          <a:srgbClr xmlns:mc="http://schemas.openxmlformats.org/markup-compatibility/2006" xmlns:a14="http://schemas.microsoft.com/office/drawing/2010/main" val="AAAAAA" mc:Ignorable=""/>
        </a:accent3>
        <a:accent4>
          <a:srgbClr xmlns:mc="http://schemas.openxmlformats.org/markup-compatibility/2006" xmlns:a14="http://schemas.microsoft.com/office/drawing/2010/main" val="DADADA" mc:Ignorable=""/>
        </a:accent4>
        <a:accent5>
          <a:srgbClr xmlns:mc="http://schemas.openxmlformats.org/markup-compatibility/2006" xmlns:a14="http://schemas.microsoft.com/office/drawing/2010/main" val="AAADCA" mc:Ignorable=""/>
        </a:accent5>
        <a:accent6>
          <a:srgbClr xmlns:mc="http://schemas.openxmlformats.org/markup-compatibility/2006" xmlns:a14="http://schemas.microsoft.com/office/drawing/2010/main" val="3F7D43" mc:Ignorable=""/>
        </a:accent6>
        <a:hlink>
          <a:srgbClr xmlns:mc="http://schemas.openxmlformats.org/markup-compatibility/2006" xmlns:a14="http://schemas.microsoft.com/office/drawing/2010/main" val="66CCFF" mc:Ignorable=""/>
        </a:hlink>
        <a:folHlink>
          <a:srgbClr xmlns:mc="http://schemas.openxmlformats.org/markup-compatibility/2006" xmlns:a14="http://schemas.microsoft.com/office/drawing/2010/main" val="F0E500" mc:Ignorable="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xmlns:mc="http://schemas.openxmlformats.org/markup-compatibility/2006" xmlns:a14="http://schemas.microsoft.com/office/drawing/2010/main" val="777777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686B5D" mc:Ignorable=""/>
        </a:dk2>
        <a:lt2>
          <a:srgbClr xmlns:mc="http://schemas.openxmlformats.org/markup-compatibility/2006" xmlns:a14="http://schemas.microsoft.com/office/drawing/2010/main" val="D1D1CB" mc:Ignorable=""/>
        </a:lt2>
        <a:accent1>
          <a:srgbClr xmlns:mc="http://schemas.openxmlformats.org/markup-compatibility/2006" xmlns:a14="http://schemas.microsoft.com/office/drawing/2010/main" val="909082" mc:Ignorable=""/>
        </a:accent1>
        <a:accent2>
          <a:srgbClr xmlns:mc="http://schemas.openxmlformats.org/markup-compatibility/2006" xmlns:a14="http://schemas.microsoft.com/office/drawing/2010/main" val="809EA8" mc:Ignorable=""/>
        </a:accent2>
        <a:accent3>
          <a:srgbClr xmlns:mc="http://schemas.openxmlformats.org/markup-compatibility/2006" xmlns:a14="http://schemas.microsoft.com/office/drawing/2010/main" val="B9BAB6" mc:Ignorable=""/>
        </a:accent3>
        <a:accent4>
          <a:srgbClr xmlns:mc="http://schemas.openxmlformats.org/markup-compatibility/2006" xmlns:a14="http://schemas.microsoft.com/office/drawing/2010/main" val="DADADA" mc:Ignorable=""/>
        </a:accent4>
        <a:accent5>
          <a:srgbClr xmlns:mc="http://schemas.openxmlformats.org/markup-compatibility/2006" xmlns:a14="http://schemas.microsoft.com/office/drawing/2010/main" val="C6C6C1" mc:Ignorable=""/>
        </a:accent5>
        <a:accent6>
          <a:srgbClr xmlns:mc="http://schemas.openxmlformats.org/markup-compatibility/2006" xmlns:a14="http://schemas.microsoft.com/office/drawing/2010/main" val="738F98" mc:Ignorable=""/>
        </a:accent6>
        <a:hlink>
          <a:srgbClr xmlns:mc="http://schemas.openxmlformats.org/markup-compatibility/2006" xmlns:a14="http://schemas.microsoft.com/office/drawing/2010/main" val="FFCC66" mc:Ignorable=""/>
        </a:hlink>
        <a:folHlink>
          <a:srgbClr xmlns:mc="http://schemas.openxmlformats.org/markup-compatibility/2006" xmlns:a14="http://schemas.microsoft.com/office/drawing/2010/main" val="E9DCB9" mc:Ignorable="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xmlns:mc="http://schemas.openxmlformats.org/markup-compatibility/2006" xmlns:a14="http://schemas.microsoft.com/office/drawing/2010/main" val="3E3E5C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666699" mc:Ignorable=""/>
        </a:dk2>
        <a:lt2>
          <a:srgbClr xmlns:mc="http://schemas.openxmlformats.org/markup-compatibility/2006" xmlns:a14="http://schemas.microsoft.com/office/drawing/2010/main" val="FFFFFF" mc:Ignorable=""/>
        </a:lt2>
        <a:accent1>
          <a:srgbClr xmlns:mc="http://schemas.openxmlformats.org/markup-compatibility/2006" xmlns:a14="http://schemas.microsoft.com/office/drawing/2010/main" val="60597B" mc:Ignorable=""/>
        </a:accent1>
        <a:accent2>
          <a:srgbClr xmlns:mc="http://schemas.openxmlformats.org/markup-compatibility/2006" xmlns:a14="http://schemas.microsoft.com/office/drawing/2010/main" val="6666FF" mc:Ignorable=""/>
        </a:accent2>
        <a:accent3>
          <a:srgbClr xmlns:mc="http://schemas.openxmlformats.org/markup-compatibility/2006" xmlns:a14="http://schemas.microsoft.com/office/drawing/2010/main" val="B8B8CA" mc:Ignorable=""/>
        </a:accent3>
        <a:accent4>
          <a:srgbClr xmlns:mc="http://schemas.openxmlformats.org/markup-compatibility/2006" xmlns:a14="http://schemas.microsoft.com/office/drawing/2010/main" val="DADADA" mc:Ignorable=""/>
        </a:accent4>
        <a:accent5>
          <a:srgbClr xmlns:mc="http://schemas.openxmlformats.org/markup-compatibility/2006" xmlns:a14="http://schemas.microsoft.com/office/drawing/2010/main" val="B6B5BF" mc:Ignorable=""/>
        </a:accent5>
        <a:accent6>
          <a:srgbClr xmlns:mc="http://schemas.openxmlformats.org/markup-compatibility/2006" xmlns:a14="http://schemas.microsoft.com/office/drawing/2010/main" val="5C5CE7" mc:Ignorable=""/>
        </a:accent6>
        <a:hlink>
          <a:srgbClr xmlns:mc="http://schemas.openxmlformats.org/markup-compatibility/2006" xmlns:a14="http://schemas.microsoft.com/office/drawing/2010/main" val="99CCFF" mc:Ignorable=""/>
        </a:hlink>
        <a:folHlink>
          <a:srgbClr xmlns:mc="http://schemas.openxmlformats.org/markup-compatibility/2006" xmlns:a14="http://schemas.microsoft.com/office/drawing/2010/main" val="FFFF99" mc:Ignorable="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xmlns:mc="http://schemas.openxmlformats.org/markup-compatibility/2006" xmlns:a14="http://schemas.microsoft.com/office/drawing/2010/main" val="2D2015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523E26" mc:Ignorable=""/>
        </a:dk2>
        <a:lt2>
          <a:srgbClr xmlns:mc="http://schemas.openxmlformats.org/markup-compatibility/2006" xmlns:a14="http://schemas.microsoft.com/office/drawing/2010/main" val="DFC08D" mc:Ignorable=""/>
        </a:lt2>
        <a:accent1>
          <a:srgbClr xmlns:mc="http://schemas.openxmlformats.org/markup-compatibility/2006" xmlns:a14="http://schemas.microsoft.com/office/drawing/2010/main" val="8C7B70" mc:Ignorable=""/>
        </a:accent1>
        <a:accent2>
          <a:srgbClr xmlns:mc="http://schemas.openxmlformats.org/markup-compatibility/2006" xmlns:a14="http://schemas.microsoft.com/office/drawing/2010/main" val="8F5F2F" mc:Ignorable=""/>
        </a:accent2>
        <a:accent3>
          <a:srgbClr xmlns:mc="http://schemas.openxmlformats.org/markup-compatibility/2006" xmlns:a14="http://schemas.microsoft.com/office/drawing/2010/main" val="B3AFAC" mc:Ignorable=""/>
        </a:accent3>
        <a:accent4>
          <a:srgbClr xmlns:mc="http://schemas.openxmlformats.org/markup-compatibility/2006" xmlns:a14="http://schemas.microsoft.com/office/drawing/2010/main" val="DADADA" mc:Ignorable=""/>
        </a:accent4>
        <a:accent5>
          <a:srgbClr xmlns:mc="http://schemas.openxmlformats.org/markup-compatibility/2006" xmlns:a14="http://schemas.microsoft.com/office/drawing/2010/main" val="C5BFBB" mc:Ignorable=""/>
        </a:accent5>
        <a:accent6>
          <a:srgbClr xmlns:mc="http://schemas.openxmlformats.org/markup-compatibility/2006" xmlns:a14="http://schemas.microsoft.com/office/drawing/2010/main" val="81552A" mc:Ignorable=""/>
        </a:accent6>
        <a:hlink>
          <a:srgbClr xmlns:mc="http://schemas.openxmlformats.org/markup-compatibility/2006" xmlns:a14="http://schemas.microsoft.com/office/drawing/2010/main" val="CCB400" mc:Ignorable=""/>
        </a:hlink>
        <a:folHlink>
          <a:srgbClr xmlns:mc="http://schemas.openxmlformats.org/markup-compatibility/2006" xmlns:a14="http://schemas.microsoft.com/office/drawing/2010/main" val="8C9EA0" mc:Ignorable="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xmlns:mc="http://schemas.openxmlformats.org/markup-compatibility/2006" xmlns:a14="http://schemas.microsoft.com/office/drawing/2010/main" val="000000" mc:Ignorable=""/>
      </a:dk1>
      <a:lt1>
        <a:srgbClr xmlns:mc="http://schemas.openxmlformats.org/markup-compatibility/2006" xmlns:a14="http://schemas.microsoft.com/office/drawing/2010/main" val="FFFFFF" mc:Ignorable=""/>
      </a:lt1>
      <a:dk2>
        <a:srgbClr xmlns:mc="http://schemas.openxmlformats.org/markup-compatibility/2006" xmlns:a14="http://schemas.microsoft.com/office/drawing/2010/main" val="000000" mc:Ignorable=""/>
      </a:dk2>
      <a:lt2>
        <a:srgbClr xmlns:mc="http://schemas.openxmlformats.org/markup-compatibility/2006" xmlns:a14="http://schemas.microsoft.com/office/drawing/2010/main" val="808080" mc:Ignorable=""/>
      </a:lt2>
      <a:accent1>
        <a:srgbClr xmlns:mc="http://schemas.openxmlformats.org/markup-compatibility/2006" xmlns:a14="http://schemas.microsoft.com/office/drawing/2010/main" val="BBE0E3" mc:Ignorable=""/>
      </a:accent1>
      <a:accent2>
        <a:srgbClr xmlns:mc="http://schemas.openxmlformats.org/markup-compatibility/2006" xmlns:a14="http://schemas.microsoft.com/office/drawing/2010/main" val="333399" mc:Ignorable=""/>
      </a:accent2>
      <a:accent3>
        <a:srgbClr xmlns:mc="http://schemas.openxmlformats.org/markup-compatibility/2006" xmlns:a14="http://schemas.microsoft.com/office/drawing/2010/main" val="FFFFFF" mc:Ignorable=""/>
      </a:accent3>
      <a:accent4>
        <a:srgbClr xmlns:mc="http://schemas.openxmlformats.org/markup-compatibility/2006" xmlns:a14="http://schemas.microsoft.com/office/drawing/2010/main" val="000000" mc:Ignorable=""/>
      </a:accent4>
      <a:accent5>
        <a:srgbClr xmlns:mc="http://schemas.openxmlformats.org/markup-compatibility/2006" xmlns:a14="http://schemas.microsoft.com/office/drawing/2010/main" val="DAEDEF" mc:Ignorable=""/>
      </a:accent5>
      <a:accent6>
        <a:srgbClr xmlns:mc="http://schemas.openxmlformats.org/markup-compatibility/2006" xmlns:a14="http://schemas.microsoft.com/office/drawing/2010/main" val="2D2D8A" mc:Ignorable=""/>
      </a:accent6>
      <a:hlink>
        <a:srgbClr xmlns:mc="http://schemas.openxmlformats.org/markup-compatibility/2006" xmlns:a14="http://schemas.microsoft.com/office/drawing/2010/main" val="009999" mc:Ignorable=""/>
      </a:hlink>
      <a:folHlink>
        <a:srgbClr xmlns:mc="http://schemas.openxmlformats.org/markup-compatibility/2006" xmlns:a14="http://schemas.microsoft.com/office/drawing/2010/main" val="99CC00" mc:Ignorable="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xmlns:mc="http://schemas.openxmlformats.org/markup-compatibility/2006" xmlns:a14="http://schemas.microsoft.com/office/drawing/2010/main" val="000000" mc:Ignorable="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xmlns:mc="http://schemas.openxmlformats.org/markup-compatibility/2006" xmlns:a14="http://schemas.microsoft.com/office/drawing/2010/main" val="000000" mc:Ignorable=""/>
      </a:dk1>
      <a:lt1>
        <a:srgbClr xmlns:mc="http://schemas.openxmlformats.org/markup-compatibility/2006" xmlns:a14="http://schemas.microsoft.com/office/drawing/2010/main" val="FFFFFF" mc:Ignorable=""/>
      </a:lt1>
      <a:dk2>
        <a:srgbClr xmlns:mc="http://schemas.openxmlformats.org/markup-compatibility/2006" xmlns:a14="http://schemas.microsoft.com/office/drawing/2010/main" val="000000" mc:Ignorable=""/>
      </a:dk2>
      <a:lt2>
        <a:srgbClr xmlns:mc="http://schemas.openxmlformats.org/markup-compatibility/2006" xmlns:a14="http://schemas.microsoft.com/office/drawing/2010/main" val="808080" mc:Ignorable=""/>
      </a:lt2>
      <a:accent1>
        <a:srgbClr xmlns:mc="http://schemas.openxmlformats.org/markup-compatibility/2006" xmlns:a14="http://schemas.microsoft.com/office/drawing/2010/main" val="00CC99" mc:Ignorable=""/>
      </a:accent1>
      <a:accent2>
        <a:srgbClr xmlns:mc="http://schemas.openxmlformats.org/markup-compatibility/2006" xmlns:a14="http://schemas.microsoft.com/office/drawing/2010/main" val="3333CC" mc:Ignorable=""/>
      </a:accent2>
      <a:accent3>
        <a:srgbClr xmlns:mc="http://schemas.openxmlformats.org/markup-compatibility/2006" xmlns:a14="http://schemas.microsoft.com/office/drawing/2010/main" val="FFFFFF" mc:Ignorable=""/>
      </a:accent3>
      <a:accent4>
        <a:srgbClr xmlns:mc="http://schemas.openxmlformats.org/markup-compatibility/2006" xmlns:a14="http://schemas.microsoft.com/office/drawing/2010/main" val="000000" mc:Ignorable=""/>
      </a:accent4>
      <a:accent5>
        <a:srgbClr xmlns:mc="http://schemas.openxmlformats.org/markup-compatibility/2006" xmlns:a14="http://schemas.microsoft.com/office/drawing/2010/main" val="AAE2CA" mc:Ignorable=""/>
      </a:accent5>
      <a:accent6>
        <a:srgbClr xmlns:mc="http://schemas.openxmlformats.org/markup-compatibility/2006" xmlns:a14="http://schemas.microsoft.com/office/drawing/2010/main" val="2D2DB9" mc:Ignorable=""/>
      </a:accent6>
      <a:hlink>
        <a:srgbClr xmlns:mc="http://schemas.openxmlformats.org/markup-compatibility/2006" xmlns:a14="http://schemas.microsoft.com/office/drawing/2010/main" val="CCCCFF" mc:Ignorable=""/>
      </a:hlink>
      <a:folHlink>
        <a:srgbClr xmlns:mc="http://schemas.openxmlformats.org/markup-compatibility/2006" xmlns:a14="http://schemas.microsoft.com/office/drawing/2010/main" val="B2B2B2" mc:Ignorable="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xmlns:mc="http://schemas.openxmlformats.org/markup-compatibility/2006" xmlns:a14="http://schemas.microsoft.com/office/drawing/2010/main" val="000000" mc:Ignorable="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15280</TotalTime>
  <Words>703</Words>
  <Application>Microsoft Office PowerPoint</Application>
  <PresentationFormat>On-screen Show (4:3)</PresentationFormat>
  <Paragraphs>204</Paragraphs>
  <Slides>24</Slides>
  <Notes>24</Notes>
  <HiddenSlides>2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Blank</vt:lpstr>
      <vt:lpstr>Slide</vt:lpstr>
      <vt:lpstr>Chart</vt:lpstr>
      <vt:lpstr>PowerPoint Presentation</vt:lpstr>
      <vt:lpstr>Massive Scientific Simulations are Source of Great Challenges and Opportunities</vt:lpstr>
      <vt:lpstr>Sources of Large Data are Becoming More Diverse and Ubiquitous</vt:lpstr>
      <vt:lpstr>Application to Space Awarness</vt:lpstr>
      <vt:lpstr>A Cyberinfrastructure Requires Efficient Data Management and Processing</vt:lpstr>
      <vt:lpstr>We Redesigned the Data Management and Visualization Pipeline with New Principles</vt:lpstr>
      <vt:lpstr>We Consider the Three Main Components  Defining a Computing Infrastructure</vt:lpstr>
      <vt:lpstr>We Characterize Algorithmic Classes Based on Effect in a Processing Network</vt:lpstr>
      <vt:lpstr>We Characterize Algorithmic Classes Based on Effect in a Processing Network</vt:lpstr>
      <vt:lpstr>The use of top-down and bottom-up processes have a strong impact on the data stream</vt:lpstr>
      <vt:lpstr>We Introduced Multi-resolution Cache  Oblivious Layouts for Image Data</vt:lpstr>
      <vt:lpstr>We Introduced a Progressive Range Query Avoiding Unnecessary Data Access</vt:lpstr>
      <vt:lpstr>We Introduced a Progressive Range Query Avoiding Unnecessary Data Access</vt:lpstr>
      <vt:lpstr>We Provided a Fast Address Computation Based on Simple Bit Manipulation</vt:lpstr>
      <vt:lpstr>Cache-Oblivious Data Layouts Scale Well Across Different Storage Blocking Factors</vt:lpstr>
      <vt:lpstr>We Demonstrated Performance and Scalability in a Variety of Applications</vt:lpstr>
      <vt:lpstr>We Are Moving Towards a Distributed  Storage and Processing Environment</vt:lpstr>
      <vt:lpstr>  </vt:lpstr>
      <vt:lpstr>We provide real-time access to large scale  time dependent data and sensory data</vt:lpstr>
      <vt:lpstr>We Allow Distributed Computations at  Different Stages of the Data Stream</vt:lpstr>
      <vt:lpstr>We are Developing Progressive Scheme for Content Based Image Processing</vt:lpstr>
      <vt:lpstr>Capability to query database servers for retrieving original information for validation</vt:lpstr>
      <vt:lpstr>Our Preliminary Tests Show Potential for  Orders of Magnitude in Performance Gains</vt:lpstr>
      <vt:lpstr>We Are Moving Towards Support of a Combination of Different Data Types</vt:lpstr>
    </vt:vector>
  </TitlesOfParts>
  <Company>LLNL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Kathy Turnbeaugh</dc:creator>
  <cp:lastModifiedBy>Valerio Pascucci</cp:lastModifiedBy>
  <cp:revision>1201</cp:revision>
  <cp:lastPrinted>2004-02-24T20:36:28Z</cp:lastPrinted>
  <dcterms:created xsi:type="dcterms:W3CDTF">2002-01-31T23:45:32Z</dcterms:created>
  <dcterms:modified xsi:type="dcterms:W3CDTF">2010-10-09T03:10:34Z</dcterms:modified>
</cp:coreProperties>
</file>