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3" r:id="rId3"/>
    <p:sldId id="257" r:id="rId4"/>
    <p:sldId id="284" r:id="rId5"/>
    <p:sldId id="258" r:id="rId6"/>
    <p:sldId id="263" r:id="rId7"/>
    <p:sldId id="259" r:id="rId8"/>
    <p:sldId id="285" r:id="rId9"/>
    <p:sldId id="260" r:id="rId10"/>
    <p:sldId id="265" r:id="rId11"/>
    <p:sldId id="267" r:id="rId12"/>
    <p:sldId id="269" r:id="rId13"/>
    <p:sldId id="280" r:id="rId14"/>
    <p:sldId id="268" r:id="rId15"/>
    <p:sldId id="261" r:id="rId16"/>
    <p:sldId id="264" r:id="rId17"/>
    <p:sldId id="282" r:id="rId18"/>
    <p:sldId id="266" r:id="rId19"/>
    <p:sldId id="270" r:id="rId20"/>
    <p:sldId id="271" r:id="rId21"/>
    <p:sldId id="272" r:id="rId22"/>
    <p:sldId id="262" r:id="rId23"/>
    <p:sldId id="273" r:id="rId24"/>
    <p:sldId id="274" r:id="rId25"/>
    <p:sldId id="27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27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A23D7-EC1E-45C3-BAB6-913D9BEEAC88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7DFD3-D98F-402B-85F1-A380BCD718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50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1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7DFD3-D98F-402B-85F1-A380BCD7187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9"/>
          <p:cNvSpPr>
            <a:spLocks noChangeShapeType="1"/>
          </p:cNvSpPr>
          <p:nvPr userDrawn="1"/>
        </p:nvSpPr>
        <p:spPr bwMode="auto">
          <a:xfrm>
            <a:off x="533400" y="1462772"/>
            <a:ext cx="8077200" cy="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533400" y="1538972"/>
            <a:ext cx="8077200" cy="0"/>
          </a:xfrm>
          <a:prstGeom prst="line">
            <a:avLst/>
          </a:prstGeom>
          <a:noFill/>
          <a:ln w="38100">
            <a:solidFill>
              <a:srgbClr val="0A1B9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9" name="Picture 15" descr="SCI_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-620" y="1046747"/>
            <a:ext cx="838820" cy="368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8" descr="ViSUS-logo4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05082" y="1046747"/>
            <a:ext cx="638918" cy="5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9.png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hyperlink" Target="file:///C:\pascucci\data\ViSUS-demo-CD-windows\RUN_VISUS_DEMO_PPM_WITH_FOX_high_res.bat" TargetMode="External"/><Relationship Id="rId17" Type="http://schemas.openxmlformats.org/officeDocument/2006/relationships/image" Target="../media/image13.png"/><Relationship Id="rId2" Type="http://schemas.openxmlformats.org/officeDocument/2006/relationships/video" Target="file:///D:\pascucci_disk_backup\pascucci\animations\climate\movie2\Temp+Cloud_0000_short.avi" TargetMode="Externa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file:///D:\pascucci_disk_backup\pascucci\animations\climate\movie2\Temp+Cloud_0000_short.avi" TargetMode="External"/><Relationship Id="rId6" Type="http://schemas.openxmlformats.org/officeDocument/2006/relationships/image" Target="../media/image4.jpeg"/><Relationship Id="rId11" Type="http://schemas.openxmlformats.org/officeDocument/2006/relationships/image" Target="../media/image8.png"/><Relationship Id="rId5" Type="http://schemas.openxmlformats.org/officeDocument/2006/relationships/image" Target="../media/image3.jpeg"/><Relationship Id="rId15" Type="http://schemas.openxmlformats.org/officeDocument/2006/relationships/image" Target="../media/image11.jpeg"/><Relationship Id="rId10" Type="http://schemas.openxmlformats.org/officeDocument/2006/relationships/hyperlink" Target="file:///C:\pascucci\data\demo-topology\contour-tree-viewer\_DEMO_3d-rho-spectrum-topology.bat" TargetMode="External"/><Relationship Id="rId19" Type="http://schemas.openxmlformats.org/officeDocument/2006/relationships/image" Target="../media/image1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400"/>
            <a:ext cx="7010400" cy="24606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Uncertainty in </a:t>
            </a:r>
            <a:br>
              <a:rPr lang="en-US" dirty="0" smtClean="0"/>
            </a:br>
            <a:r>
              <a:rPr lang="en-US" dirty="0" smtClean="0"/>
              <a:t>Analysis and Visualization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Topology and Statistics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2133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V. </a:t>
            </a:r>
            <a:r>
              <a:rPr lang="en-US" sz="2400" dirty="0" err="1" smtClean="0">
                <a:solidFill>
                  <a:schemeClr val="tx1"/>
                </a:solidFill>
              </a:rPr>
              <a:t>Pascucci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Scientific Computing and Imaging Institute,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University of Utah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in collaboration with</a:t>
            </a:r>
          </a:p>
          <a:p>
            <a:pPr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D. C. Thompson, J. A. Levine, J. C. Bennett,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P.-T. Bremer, A. </a:t>
            </a:r>
            <a:r>
              <a:rPr lang="en-US" sz="2400" dirty="0" err="1" smtClean="0">
                <a:solidFill>
                  <a:schemeClr val="tx1"/>
                </a:solidFill>
              </a:rPr>
              <a:t>Gyulassy</a:t>
            </a:r>
            <a:r>
              <a:rPr lang="en-US" sz="2400" dirty="0" smtClean="0">
                <a:solidFill>
                  <a:schemeClr val="tx1"/>
                </a:solidFill>
              </a:rPr>
              <a:t>, P. E. </a:t>
            </a:r>
            <a:r>
              <a:rPr lang="en-US" sz="2400" dirty="0" err="1" smtClean="0">
                <a:solidFill>
                  <a:schemeClr val="tx1"/>
                </a:solidFill>
              </a:rPr>
              <a:t>Pébay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Re-Sampling from </a:t>
            </a:r>
            <a:r>
              <a:rPr lang="en-US" dirty="0" err="1" smtClean="0"/>
              <a:t>Hixels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One way to represent a scalar field is by sampling the </a:t>
            </a:r>
            <a:r>
              <a:rPr lang="en-US" dirty="0" err="1" smtClean="0"/>
              <a:t>hixels</a:t>
            </a:r>
            <a:r>
              <a:rPr lang="en-US" dirty="0" smtClean="0"/>
              <a:t> per location.</a:t>
            </a:r>
          </a:p>
          <a:p>
            <a:r>
              <a:rPr lang="en-US" dirty="0" smtClean="0"/>
              <a:t>Generate (many) instances V</a:t>
            </a:r>
            <a:r>
              <a:rPr lang="en-US" baseline="-25000" dirty="0" smtClean="0"/>
              <a:t>i</a:t>
            </a:r>
            <a:r>
              <a:rPr lang="en-US" dirty="0" smtClean="0"/>
              <a:t> of </a:t>
            </a:r>
            <a:r>
              <a:rPr lang="en-US" dirty="0" err="1" smtClean="0"/>
              <a:t>downsampled</a:t>
            </a:r>
            <a:r>
              <a:rPr lang="en-US" dirty="0" smtClean="0"/>
              <a:t> data by selected a value for each </a:t>
            </a:r>
            <a:r>
              <a:rPr lang="en-US" dirty="0" err="1" smtClean="0"/>
              <a:t>hixel</a:t>
            </a:r>
            <a:r>
              <a:rPr lang="en-US" dirty="0" smtClean="0"/>
              <a:t> at random using the distribution.</a:t>
            </a:r>
          </a:p>
          <a:p>
            <a:r>
              <a:rPr lang="en-US" dirty="0" smtClean="0"/>
              <a:t>Treat this as a scalar field, apply various techniques to analyze.  </a:t>
            </a:r>
          </a:p>
          <a:p>
            <a:r>
              <a:rPr lang="en-US" dirty="0" smtClean="0"/>
              <a:t>Initial basic assumption (probably not true): 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err="1" smtClean="0"/>
              <a:t>hixel</a:t>
            </a:r>
            <a:r>
              <a:rPr lang="en-US" dirty="0" smtClean="0"/>
              <a:t> data is independent</a:t>
            </a:r>
            <a:r>
              <a:rPr lang="en-US" dirty="0"/>
              <a:t>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Convergence of Sampled Topology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85982"/>
            <a:ext cx="7844054" cy="468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933" y="15240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8x8 </a:t>
            </a:r>
            <a:r>
              <a:rPr lang="en-US" sz="2400" dirty="0" err="1" smtClean="0"/>
              <a:t>Hixels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482888" y="3790645"/>
            <a:ext cx="124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6368534"/>
            <a:ext cx="6010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of Topological Boundaries Over Many Realizations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 for 8x8 </a:t>
            </a:r>
            <a:r>
              <a:rPr lang="en-US" dirty="0" err="1" smtClean="0"/>
              <a:t>hixels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347585" cy="490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20598" r="21183" b="9480"/>
          <a:stretch/>
        </p:blipFill>
        <p:spPr bwMode="auto">
          <a:xfrm>
            <a:off x="776228" y="1600200"/>
            <a:ext cx="719631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for </a:t>
            </a:r>
            <a:r>
              <a:rPr lang="en-US" dirty="0" smtClean="0"/>
              <a:t>16x16 </a:t>
            </a:r>
            <a:r>
              <a:rPr lang="en-US" dirty="0" err="1"/>
              <a:t>hixels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9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2127" b="2127"/>
          <a:stretch/>
        </p:blipFill>
        <p:spPr bwMode="auto">
          <a:xfrm>
            <a:off x="1143000" y="1600200"/>
            <a:ext cx="7010400" cy="487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rot="16200000">
            <a:off x="247956" y="4019245"/>
            <a:ext cx="124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6412468"/>
            <a:ext cx="713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of Converged Topological Boundaries Over Data Simplification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Convergence of Sampled Topology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Statistically Associated Sheets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all values in </a:t>
            </a:r>
            <a:r>
              <a:rPr lang="en-US" dirty="0" err="1" smtClean="0"/>
              <a:t>hixels</a:t>
            </a:r>
            <a:r>
              <a:rPr lang="en-US" dirty="0" smtClean="0"/>
              <a:t> are independent</a:t>
            </a:r>
          </a:p>
          <a:p>
            <a:r>
              <a:rPr lang="en-US" dirty="0" smtClean="0"/>
              <a:t>Consider data as an ensemble</a:t>
            </a:r>
          </a:p>
          <a:p>
            <a:pPr lvl="1"/>
            <a:r>
              <a:rPr lang="en-US" dirty="0" smtClean="0"/>
              <a:t>Each “sample” is per run, not per location</a:t>
            </a:r>
          </a:p>
          <a:p>
            <a:pPr lvl="1"/>
            <a:r>
              <a:rPr lang="en-US" dirty="0" smtClean="0"/>
              <a:t>There may be certain (statistical) associations between neighboring values</a:t>
            </a:r>
          </a:p>
          <a:p>
            <a:r>
              <a:rPr lang="en-US" dirty="0" smtClean="0"/>
              <a:t>Use contingency tables to represent which values in adjacent </a:t>
            </a:r>
            <a:r>
              <a:rPr lang="en-US" dirty="0" err="1" smtClean="0"/>
              <a:t>hixels</a:t>
            </a:r>
            <a:r>
              <a:rPr lang="en-US" dirty="0" smtClean="0"/>
              <a:t> are related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Bucketing </a:t>
            </a:r>
            <a:r>
              <a:rPr lang="en-US" dirty="0" err="1" smtClean="0"/>
              <a:t>Hixels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756285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Topological Bucketing of </a:t>
            </a:r>
            <a:r>
              <a:rPr lang="en-US" dirty="0" err="1" smtClean="0"/>
              <a:t>Hixels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71625"/>
            <a:ext cx="756285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41" t="12377" r="74064" b="13080"/>
          <a:stretch/>
        </p:blipFill>
        <p:spPr bwMode="auto">
          <a:xfrm rot="16200000">
            <a:off x="1953971" y="1145943"/>
            <a:ext cx="2126049" cy="309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61" t="13345" r="49732" b="13449"/>
          <a:stretch/>
        </p:blipFill>
        <p:spPr bwMode="auto">
          <a:xfrm rot="16200000">
            <a:off x="5784011" y="1194938"/>
            <a:ext cx="1940943" cy="303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667" t="13484" r="2398" b="14350"/>
          <a:stretch/>
        </p:blipFill>
        <p:spPr bwMode="auto">
          <a:xfrm rot="16200000">
            <a:off x="5704938" y="3696601"/>
            <a:ext cx="2035829" cy="299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644" t="12476" r="25926" b="12892"/>
          <a:stretch/>
        </p:blipFill>
        <p:spPr bwMode="auto">
          <a:xfrm rot="16200000">
            <a:off x="2024958" y="3628213"/>
            <a:ext cx="1984077" cy="309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295400" y="617220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Ordering </a:t>
            </a:r>
            <a:r>
              <a:rPr lang="en-US" dirty="0"/>
              <a:t>pairs of critical points by the area between </a:t>
            </a:r>
            <a:r>
              <a:rPr lang="en-US" dirty="0" smtClean="0"/>
              <a:t>them (</a:t>
            </a:r>
            <a:r>
              <a:rPr lang="en-US" dirty="0" err="1"/>
              <a:t>h</a:t>
            </a:r>
            <a:r>
              <a:rPr lang="en-US" dirty="0" err="1" smtClean="0"/>
              <a:t>ypervolume</a:t>
            </a:r>
            <a:r>
              <a:rPr lang="en-US" dirty="0" smtClean="0"/>
              <a:t> persistence ). Eliminates </a:t>
            </a:r>
            <a:r>
              <a:rPr lang="en-US" dirty="0"/>
              <a:t>peaks by the probability associated with them.</a:t>
            </a:r>
          </a:p>
        </p:txBody>
      </p:sp>
    </p:spTree>
    <p:extLst>
      <p:ext uri="{BB962C8B-B14F-4D97-AF65-F5344CB8AC3E}">
        <p14:creationId xmlns:p14="http://schemas.microsoft.com/office/powerpoint/2010/main" val="353416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Bucketing </a:t>
            </a:r>
            <a:r>
              <a:rPr lang="en-US" dirty="0" err="1" smtClean="0"/>
              <a:t>Hixels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20113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Hixels</a:t>
            </a:r>
            <a:r>
              <a:rPr lang="en-US" dirty="0" smtClean="0"/>
              <a:t> of size 16x16x16</a:t>
            </a:r>
          </a:p>
          <a:p>
            <a:r>
              <a:rPr lang="en-US" dirty="0" smtClean="0"/>
              <a:t>256 bins/histogram</a:t>
            </a:r>
          </a:p>
          <a:p>
            <a:r>
              <a:rPr lang="en-US" dirty="0" err="1" smtClean="0"/>
              <a:t>Hypervolume</a:t>
            </a:r>
            <a:r>
              <a:rPr lang="en-US" dirty="0" smtClean="0"/>
              <a:t> Persistence varied from 16 to 512 by powers of 2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810000"/>
            <a:ext cx="8915400" cy="191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5621397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hp</a:t>
            </a:r>
            <a:r>
              <a:rPr lang="en-US" dirty="0" smtClean="0"/>
              <a:t>=16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96440" y="5621397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hp</a:t>
            </a:r>
            <a:r>
              <a:rPr lang="en-US" dirty="0" smtClean="0"/>
              <a:t>=32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59480" y="5621397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hp</a:t>
            </a:r>
            <a:r>
              <a:rPr lang="en-US" dirty="0" smtClean="0"/>
              <a:t>=64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22520" y="5621397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hp</a:t>
            </a:r>
            <a:r>
              <a:rPr lang="en-US" dirty="0" smtClean="0"/>
              <a:t>=128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85560" y="5621397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hp</a:t>
            </a:r>
            <a:r>
              <a:rPr lang="en-US" dirty="0" smtClean="0"/>
              <a:t>=256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48600" y="5621397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hp</a:t>
            </a:r>
            <a:r>
              <a:rPr lang="en-US" dirty="0" smtClean="0"/>
              <a:t>=512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b="12535"/>
          <a:stretch/>
        </p:blipFill>
        <p:spPr bwMode="auto">
          <a:xfrm>
            <a:off x="914400" y="3124200"/>
            <a:ext cx="7305675" cy="259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362200"/>
            <a:ext cx="6022139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b="14882"/>
          <a:stretch/>
        </p:blipFill>
        <p:spPr bwMode="auto">
          <a:xfrm>
            <a:off x="1066800" y="3048000"/>
            <a:ext cx="7277100" cy="2675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Contingency Tables: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Pointwise</a:t>
            </a:r>
            <a:r>
              <a:rPr lang="en-US" dirty="0"/>
              <a:t> </a:t>
            </a:r>
            <a:r>
              <a:rPr lang="en-US" dirty="0" smtClean="0"/>
              <a:t>Mutual Information 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39" y="1589924"/>
            <a:ext cx="4038601" cy="9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953000" y="1676400"/>
            <a:ext cx="4120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pmi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)=0 =&gt;  x independent 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190" y="304800"/>
            <a:ext cx="8898747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Massive Simulation and Sensing Devices Generate </a:t>
            </a:r>
            <a:br>
              <a:rPr lang="en-US" sz="3200" dirty="0" smtClean="0"/>
            </a:br>
            <a:r>
              <a:rPr lang="en-US" sz="3200" dirty="0" smtClean="0"/>
              <a:t>Great Challenges and Opportunities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-483779" y="6757188"/>
            <a:ext cx="4893376" cy="9052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1617811"/>
            <a:ext cx="8634989" cy="5319196"/>
            <a:chOff x="109190" y="1225998"/>
            <a:chExt cx="9287800" cy="5711010"/>
          </a:xfrm>
        </p:grpSpPr>
        <p:pic>
          <p:nvPicPr>
            <p:cNvPr id="506891" name="Picture 11" descr="http://graphics.stanford.edu/projects/array/images/tiled-side-view-cessh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253" y="2742401"/>
              <a:ext cx="1115927" cy="1338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>
              <a:off x="353587" y="3850613"/>
              <a:ext cx="885752" cy="3304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/>
                <a:t>Cameras</a:t>
              </a:r>
              <a:endParaRPr lang="en-US" sz="1400" b="1" dirty="0"/>
            </a:p>
          </p:txBody>
        </p:sp>
        <p:pic>
          <p:nvPicPr>
            <p:cNvPr id="13315" name="Picture 4" descr="hw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2274" y="1294108"/>
              <a:ext cx="2482402" cy="13548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317" name="Text Box 6"/>
            <p:cNvSpPr txBox="1">
              <a:spLocks noChangeArrowheads="1"/>
            </p:cNvSpPr>
            <p:nvPr/>
          </p:nvSpPr>
          <p:spPr bwMode="auto">
            <a:xfrm>
              <a:off x="1618924" y="2284301"/>
              <a:ext cx="1138310" cy="3304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err="1" smtClean="0"/>
                <a:t>BlueGene</a:t>
              </a:r>
              <a:r>
                <a:rPr lang="en-US" sz="1400" b="1" dirty="0" smtClean="0"/>
                <a:t>/L</a:t>
              </a:r>
              <a:endParaRPr lang="en-US" sz="1400" b="1" dirty="0"/>
            </a:p>
          </p:txBody>
        </p:sp>
        <p:pic>
          <p:nvPicPr>
            <p:cNvPr id="13318" name="Picture 10" descr="im_500_surface_solid_core_side_iso=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10" t="9851" r="6696" b="13466"/>
            <a:stretch>
              <a:fillRect/>
            </a:stretch>
          </p:blipFill>
          <p:spPr bwMode="auto">
            <a:xfrm>
              <a:off x="4766875" y="5083250"/>
              <a:ext cx="2105258" cy="1342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9" name="Picture 11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1A334D"/>
                </a:clrFrom>
                <a:clrTo>
                  <a:srgbClr val="1A334D">
                    <a:alpha val="0"/>
                  </a:srgbClr>
                </a:clrTo>
              </a:clrChange>
            </a:blip>
            <a:srcRect l="6082" t="3265" r="12250" b="5305"/>
            <a:stretch>
              <a:fillRect/>
            </a:stretch>
          </p:blipFill>
          <p:spPr bwMode="auto">
            <a:xfrm>
              <a:off x="7023782" y="4863525"/>
              <a:ext cx="1908536" cy="140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0" name="Picture 1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t="7193" b="2805"/>
            <a:stretch>
              <a:fillRect/>
            </a:stretch>
          </p:blipFill>
          <p:spPr bwMode="auto">
            <a:xfrm>
              <a:off x="7138806" y="3043489"/>
              <a:ext cx="1928813" cy="1222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1" name="Picture 14">
              <a:hlinkClick r:id="rId10" action="ppaction://program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9107"/>
            <a:stretch>
              <a:fillRect/>
            </a:stretch>
          </p:blipFill>
          <p:spPr bwMode="auto">
            <a:xfrm>
              <a:off x="2818250" y="4073885"/>
              <a:ext cx="1663700" cy="168253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3322" name="Picture 15" descr="miranda-high-res2">
              <a:hlinkClick r:id="rId12" action="ppaction://program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2347"/>
            <a:stretch>
              <a:fillRect/>
            </a:stretch>
          </p:blipFill>
          <p:spPr bwMode="auto">
            <a:xfrm>
              <a:off x="4941888" y="3352148"/>
              <a:ext cx="2114550" cy="1436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3" name="Text Box 16"/>
            <p:cNvSpPr txBox="1">
              <a:spLocks noChangeArrowheads="1"/>
            </p:cNvSpPr>
            <p:nvPr/>
          </p:nvSpPr>
          <p:spPr bwMode="auto">
            <a:xfrm>
              <a:off x="7023783" y="2691407"/>
              <a:ext cx="1235418" cy="330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Earth Images</a:t>
              </a:r>
              <a:endParaRPr lang="en-US" sz="1400" b="1" dirty="0"/>
            </a:p>
          </p:txBody>
        </p:sp>
        <p:sp>
          <p:nvSpPr>
            <p:cNvPr id="13324" name="Text Box 17"/>
            <p:cNvSpPr txBox="1">
              <a:spLocks noChangeArrowheads="1"/>
            </p:cNvSpPr>
            <p:nvPr/>
          </p:nvSpPr>
          <p:spPr bwMode="auto">
            <a:xfrm>
              <a:off x="5033168" y="6457193"/>
              <a:ext cx="1558048" cy="330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Porous Materials</a:t>
              </a:r>
              <a:endParaRPr lang="en-US" sz="1400" b="1" dirty="0"/>
            </a:p>
          </p:txBody>
        </p:sp>
        <p:sp>
          <p:nvSpPr>
            <p:cNvPr id="13325" name="Text Box 18"/>
            <p:cNvSpPr txBox="1">
              <a:spLocks noChangeArrowheads="1"/>
            </p:cNvSpPr>
            <p:nvPr/>
          </p:nvSpPr>
          <p:spPr bwMode="auto">
            <a:xfrm>
              <a:off x="7383809" y="4216684"/>
              <a:ext cx="2013181" cy="561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 smtClean="0"/>
                <a:t>Carbon Seq. (Subsurface)</a:t>
              </a:r>
              <a:endParaRPr lang="en-US" sz="1400" b="1" dirty="0"/>
            </a:p>
          </p:txBody>
        </p:sp>
        <p:sp>
          <p:nvSpPr>
            <p:cNvPr id="13326" name="Text Box 19"/>
            <p:cNvSpPr txBox="1">
              <a:spLocks noChangeArrowheads="1"/>
            </p:cNvSpPr>
            <p:nvPr/>
          </p:nvSpPr>
          <p:spPr bwMode="auto">
            <a:xfrm>
              <a:off x="5042043" y="4744696"/>
              <a:ext cx="1755848" cy="330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Hydrodynamic </a:t>
              </a:r>
              <a:r>
                <a:rPr lang="en-US" sz="1400" b="1" dirty="0" smtClean="0"/>
                <a:t>Inst.</a:t>
              </a:r>
              <a:endParaRPr lang="en-US" sz="1400" b="1" dirty="0"/>
            </a:p>
          </p:txBody>
        </p:sp>
        <p:sp>
          <p:nvSpPr>
            <p:cNvPr id="13327" name="Text Box 20"/>
            <p:cNvSpPr txBox="1">
              <a:spLocks noChangeArrowheads="1"/>
            </p:cNvSpPr>
            <p:nvPr/>
          </p:nvSpPr>
          <p:spPr bwMode="auto">
            <a:xfrm>
              <a:off x="7056438" y="6273225"/>
              <a:ext cx="1165484" cy="561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Turbulent</a:t>
              </a:r>
            </a:p>
            <a:p>
              <a:r>
                <a:rPr lang="en-US" sz="1400" b="1" dirty="0" smtClean="0"/>
                <a:t>Combustion</a:t>
              </a:r>
              <a:endParaRPr lang="en-US" sz="1400" b="1" dirty="0"/>
            </a:p>
          </p:txBody>
        </p:sp>
        <p:sp>
          <p:nvSpPr>
            <p:cNvPr id="13328" name="Line 21"/>
            <p:cNvSpPr>
              <a:spLocks noChangeShapeType="1"/>
            </p:cNvSpPr>
            <p:nvPr/>
          </p:nvSpPr>
          <p:spPr bwMode="auto">
            <a:xfrm>
              <a:off x="4726781" y="2829156"/>
              <a:ext cx="3063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3333" name="Line 28"/>
            <p:cNvSpPr>
              <a:spLocks noChangeShapeType="1"/>
            </p:cNvSpPr>
            <p:nvPr/>
          </p:nvSpPr>
          <p:spPr bwMode="auto">
            <a:xfrm>
              <a:off x="4573588" y="1382490"/>
              <a:ext cx="128020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pic>
          <p:nvPicPr>
            <p:cNvPr id="195585" name="Picture 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H="1">
              <a:off x="1683170" y="2686016"/>
              <a:ext cx="2162327" cy="1333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332" name="Line 25"/>
            <p:cNvSpPr>
              <a:spLocks noChangeShapeType="1"/>
            </p:cNvSpPr>
            <p:nvPr/>
          </p:nvSpPr>
          <p:spPr bwMode="auto">
            <a:xfrm rot="5400000" flipV="1">
              <a:off x="4746806" y="3666758"/>
              <a:ext cx="0" cy="3901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pic>
          <p:nvPicPr>
            <p:cNvPr id="506889" name="Picture 9" descr="http://mrayton.files.wordpress.com/2010/09/worldview-2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594" y="1238034"/>
              <a:ext cx="1519003" cy="1384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 Box 6"/>
            <p:cNvSpPr txBox="1">
              <a:spLocks noChangeArrowheads="1"/>
            </p:cNvSpPr>
            <p:nvPr/>
          </p:nvSpPr>
          <p:spPr bwMode="auto">
            <a:xfrm>
              <a:off x="2546169" y="1645645"/>
              <a:ext cx="850785" cy="3304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/>
                <a:t>Satellite</a:t>
              </a:r>
              <a:endParaRPr lang="en-US" sz="1400" b="1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09190" y="5772015"/>
              <a:ext cx="4039513" cy="1164993"/>
              <a:chOff x="-845377" y="3771642"/>
              <a:chExt cx="6413579" cy="1849671"/>
            </a:xfrm>
          </p:grpSpPr>
          <p:pic>
            <p:nvPicPr>
              <p:cNvPr id="36" name="Picture 2" descr="C:\talk_CI\pan1.png"/>
              <p:cNvPicPr>
                <a:picLocks noChangeAspect="1" noChangeArrowheads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 bwMode="auto">
              <a:xfrm>
                <a:off x="-845375" y="3771642"/>
                <a:ext cx="6413577" cy="18496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" name="Picture 3" descr="C:\talk_CI\pan2.png"/>
              <p:cNvPicPr>
                <a:picLocks noChangeAspect="1" noChangeArrowheads="1"/>
              </p:cNvPicPr>
              <p:nvPr/>
            </p:nvPicPr>
            <p:blipFill rotWithShape="1">
              <a:blip r:embed="rId17" cstate="print"/>
              <a:srcRect t="5076" r="50000" b="19996"/>
              <a:stretch/>
            </p:blipFill>
            <p:spPr bwMode="auto">
              <a:xfrm>
                <a:off x="-845377" y="3865533"/>
                <a:ext cx="3206789" cy="138591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</p:grpSp>
        <p:pic>
          <p:nvPicPr>
            <p:cNvPr id="41" name="Picture 15" descr="http://www.yksd.com/distanceedcourses/Courses09/Biology/lessons/FirstQuarterLessons/Chapter1/images/Lesson2/06ElectronMicroscope.jp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" b="20784"/>
            <a:stretch/>
          </p:blipFill>
          <p:spPr bwMode="auto">
            <a:xfrm>
              <a:off x="3458233" y="2555420"/>
              <a:ext cx="1093492" cy="1197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6899" name="Picture 19" descr="http://t0.gstatic.com/images?q=tbn:ANd9GcSfxtRuNHav49b0iaL6zKOA5JJL072Np174nR1UBuRenfiA8iqoZw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676" y="1225998"/>
              <a:ext cx="3032805" cy="1516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" descr="C:\talk_CI\microscopi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597488" y="1553609"/>
              <a:ext cx="1626848" cy="1716652"/>
            </a:xfrm>
            <a:prstGeom prst="rect">
              <a:avLst/>
            </a:prstGeom>
            <a:noFill/>
          </p:spPr>
        </p:pic>
        <p:sp>
          <p:nvSpPr>
            <p:cNvPr id="45" name="Text Box 6"/>
            <p:cNvSpPr txBox="1">
              <a:spLocks noChangeArrowheads="1"/>
            </p:cNvSpPr>
            <p:nvPr/>
          </p:nvSpPr>
          <p:spPr bwMode="auto">
            <a:xfrm>
              <a:off x="3359515" y="2736574"/>
              <a:ext cx="462429" cy="3304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/>
                <a:t>EM</a:t>
              </a:r>
              <a:endParaRPr lang="en-US" sz="1400" b="1" dirty="0"/>
            </a:p>
          </p:txBody>
        </p:sp>
        <p:sp>
          <p:nvSpPr>
            <p:cNvPr id="13331" name="Line 24"/>
            <p:cNvSpPr>
              <a:spLocks noChangeShapeType="1"/>
            </p:cNvSpPr>
            <p:nvPr/>
          </p:nvSpPr>
          <p:spPr bwMode="auto">
            <a:xfrm rot="5400000">
              <a:off x="-443374" y="5041024"/>
              <a:ext cx="1421319" cy="80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6" name="Text Box 18"/>
            <p:cNvSpPr txBox="1">
              <a:spLocks noChangeArrowheads="1"/>
            </p:cNvSpPr>
            <p:nvPr/>
          </p:nvSpPr>
          <p:spPr bwMode="auto">
            <a:xfrm>
              <a:off x="4813246" y="3136853"/>
              <a:ext cx="2210536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 smtClean="0"/>
                <a:t>Retinal </a:t>
              </a:r>
              <a:r>
                <a:rPr lang="en-US" sz="1400" b="1" dirty="0" err="1" smtClean="0"/>
                <a:t>Connectome</a:t>
              </a:r>
              <a:endParaRPr lang="en-US" sz="1400" b="1" dirty="0"/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 rot="5400000" flipH="1" flipV="1">
              <a:off x="4606727" y="3185333"/>
              <a:ext cx="150441" cy="1698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pic>
          <p:nvPicPr>
            <p:cNvPr id="48" name="Temp+Cloud_0000_short.avi">
              <a:hlinkClick r:id="" action="ppaction://media"/>
            </p:cNvPr>
            <p:cNvPicPr>
              <a:picLocks noChangeAspect="1" noChangeArrowheads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link="rId1"/>
                </p:ext>
              </p:extLst>
            </p:nvPr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549155" y="4238302"/>
              <a:ext cx="2268031" cy="1518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 Box 29"/>
            <p:cNvSpPr txBox="1">
              <a:spLocks noChangeArrowheads="1"/>
            </p:cNvSpPr>
            <p:nvPr/>
          </p:nvSpPr>
          <p:spPr bwMode="auto">
            <a:xfrm>
              <a:off x="2007328" y="5448405"/>
              <a:ext cx="808301" cy="3304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Climate</a:t>
              </a:r>
              <a:endParaRPr lang="en-US" sz="1400" b="1" dirty="0"/>
            </a:p>
          </p:txBody>
        </p:sp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3647036" y="3731725"/>
              <a:ext cx="715884" cy="3304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/>
                <a:t>Jaguar</a:t>
              </a:r>
              <a:endParaRPr lang="en-US" sz="1400" b="1" dirty="0"/>
            </a:p>
          </p:txBody>
        </p:sp>
        <p:sp>
          <p:nvSpPr>
            <p:cNvPr id="50" name="Line 25"/>
            <p:cNvSpPr>
              <a:spLocks noChangeShapeType="1"/>
            </p:cNvSpPr>
            <p:nvPr/>
          </p:nvSpPr>
          <p:spPr bwMode="auto">
            <a:xfrm rot="5400000" flipV="1">
              <a:off x="4478456" y="4188388"/>
              <a:ext cx="396763" cy="2728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51" name="Line 25"/>
            <p:cNvSpPr>
              <a:spLocks noChangeShapeType="1"/>
            </p:cNvSpPr>
            <p:nvPr/>
          </p:nvSpPr>
          <p:spPr bwMode="auto">
            <a:xfrm rot="5400000" flipV="1">
              <a:off x="2927680" y="4053298"/>
              <a:ext cx="349336" cy="550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53" name="Text Box 17"/>
            <p:cNvSpPr txBox="1">
              <a:spLocks noChangeArrowheads="1"/>
            </p:cNvSpPr>
            <p:nvPr/>
          </p:nvSpPr>
          <p:spPr bwMode="auto">
            <a:xfrm>
              <a:off x="3234115" y="6457193"/>
              <a:ext cx="1223486" cy="3304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Photography</a:t>
              </a:r>
              <a:endParaRPr lang="en-US" sz="1400" b="1" dirty="0"/>
            </a:p>
          </p:txBody>
        </p:sp>
        <p:sp>
          <p:nvSpPr>
            <p:cNvPr id="54" name="Text Box 18"/>
            <p:cNvSpPr txBox="1">
              <a:spLocks noChangeArrowheads="1"/>
            </p:cNvSpPr>
            <p:nvPr/>
          </p:nvSpPr>
          <p:spPr bwMode="auto">
            <a:xfrm>
              <a:off x="3536398" y="5231372"/>
              <a:ext cx="1145549" cy="4956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b="1" dirty="0" smtClean="0"/>
                <a:t>Molecular </a:t>
              </a:r>
              <a:br>
                <a:rPr lang="en-US" sz="1200" b="1" dirty="0" smtClean="0"/>
              </a:br>
              <a:r>
                <a:rPr lang="en-US" sz="1200" b="1" dirty="0" smtClean="0"/>
                <a:t>Dynamics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3938305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Sheets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62089"/>
            <a:ext cx="8168772" cy="336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josh\Desktop\svn\ldav11-hixels\figs\2d_hixel\normal_mean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1304925"/>
            <a:ext cx="3286125" cy="2143125"/>
          </a:xfrm>
          <a:prstGeom prst="rect">
            <a:avLst/>
          </a:prstGeom>
          <a:noFill/>
        </p:spPr>
      </p:pic>
      <p:pic>
        <p:nvPicPr>
          <p:cNvPr id="6" name="Picture 6" descr="C:\Users\josh\Desktop\svn\ldav11-hixels\figs\2d_hixel\poisson_mean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1675" y="1295400"/>
            <a:ext cx="3286125" cy="21431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19200" y="6167735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Basins of Minima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6163270"/>
            <a:ext cx="236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Basins of Maxima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87758"/>
            <a:ext cx="5943600" cy="473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91000" cy="1143000"/>
          </a:xfrm>
        </p:spPr>
        <p:txBody>
          <a:bodyPr/>
          <a:lstStyle/>
          <a:p>
            <a:r>
              <a:rPr lang="en-US" dirty="0" smtClean="0"/>
              <a:t>More Sheets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7585" y="2848168"/>
            <a:ext cx="277641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5638963" cy="474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62787" y="6237547"/>
            <a:ext cx="395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 = 27 buckets/</a:t>
            </a:r>
            <a:r>
              <a:rPr lang="en-US" dirty="0" err="1" smtClean="0"/>
              <a:t>hixels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Blue = 1/bucket/</a:t>
            </a:r>
            <a:r>
              <a:rPr lang="en-US" dirty="0" err="1" smtClean="0"/>
              <a:t>hixel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79177" y="6099047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64</a:t>
            </a:r>
            <a:r>
              <a:rPr lang="en-US" sz="2400" baseline="30000" dirty="0"/>
              <a:t>3 </a:t>
            </a:r>
            <a:r>
              <a:rPr lang="en-US" sz="2400" dirty="0" err="1" smtClean="0"/>
              <a:t>Hixels</a:t>
            </a:r>
            <a:endParaRPr lang="en-US" sz="2400" baseline="30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379177" y="29718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16</a:t>
            </a:r>
            <a:r>
              <a:rPr lang="en-US" sz="2400" baseline="30000" dirty="0" smtClean="0"/>
              <a:t>3 </a:t>
            </a:r>
            <a:r>
              <a:rPr lang="en-US" sz="2400" dirty="0" err="1" smtClean="0"/>
              <a:t>Hixels</a:t>
            </a:r>
            <a:endParaRPr lang="en-US" sz="2400" baseline="30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379177" y="46482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32</a:t>
            </a:r>
            <a:r>
              <a:rPr lang="en-US" sz="2400" baseline="30000" dirty="0" smtClean="0"/>
              <a:t>3 </a:t>
            </a:r>
            <a:r>
              <a:rPr lang="en-US" sz="2400" dirty="0" err="1" smtClean="0"/>
              <a:t>Hixels</a:t>
            </a:r>
            <a:endParaRPr lang="en-US" sz="2400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Fuzzy </a:t>
            </a:r>
            <a:r>
              <a:rPr lang="en-US" dirty="0" err="1" smtClean="0"/>
              <a:t>Isosurfaces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r>
              <a:rPr lang="en-US" dirty="0" smtClean="0"/>
              <a:t>Slicing histograms: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362200"/>
            <a:ext cx="53054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86000"/>
            <a:ext cx="22669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2057" y="3733800"/>
                <a:ext cx="3119343" cy="709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</a:rPr>
                      <m:t>𝑏</m:t>
                    </m:r>
                    <m:r>
                      <a:rPr lang="en-US" sz="2800" b="0" i="1" smtClean="0">
                        <a:latin typeface="Cambria Math"/>
                      </a:rPr>
                      <m:t> </m:t>
                    </m:r>
                    <m:groupChr>
                      <m:groupChrPr>
                        <m:chr m:val="⇒"/>
                        <m:vertJc m:val="bot"/>
                        <m:ctrlPr>
                          <a:rPr lang="en-US" sz="2800" b="0" i="1" smtClean="0">
                            <a:latin typeface="Cambria Math"/>
                          </a:rPr>
                        </m:ctrlPr>
                      </m:groupChrPr>
                      <m:e/>
                    </m:groupChr>
                    <m:r>
                      <a:rPr lang="en-US" sz="2800" b="0" i="1" smtClean="0">
                        <a:latin typeface="Cambria Math"/>
                      </a:rPr>
                      <m:t>𝑔</m:t>
                    </m:r>
                    <m:r>
                      <a:rPr lang="en-US" sz="2800" b="0" i="1" smtClean="0">
                        <a:latin typeface="Cambria Math"/>
                      </a:rPr>
                      <m:t>=0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57" y="3733800"/>
                <a:ext cx="3119343" cy="7091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2056" y="4283026"/>
                <a:ext cx="3119344" cy="709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</a:rPr>
                      <m:t>&gt;</m:t>
                    </m:r>
                    <m:r>
                      <a:rPr lang="en-US" sz="2800" b="0" i="1" smtClean="0">
                        <a:latin typeface="Cambria Math"/>
                      </a:rPr>
                      <m:t>𝑏</m:t>
                    </m:r>
                    <m:r>
                      <a:rPr lang="en-US" sz="2800" b="0" i="1" smtClean="0">
                        <a:latin typeface="Cambria Math"/>
                      </a:rPr>
                      <m:t> </m:t>
                    </m:r>
                    <m:groupChr>
                      <m:groupChrPr>
                        <m:chr m:val="⇒"/>
                        <m:vertJc m:val="bot"/>
                        <m:ctrlPr>
                          <a:rPr lang="en-US" sz="2800" b="0" i="1" smtClean="0">
                            <a:latin typeface="Cambria Math"/>
                          </a:rPr>
                        </m:ctrlPr>
                      </m:groupChrPr>
                      <m:e/>
                    </m:groupChr>
                    <m:r>
                      <a:rPr lang="en-US" sz="2800" b="0" i="1" smtClean="0">
                        <a:latin typeface="Cambria Math"/>
                      </a:rPr>
                      <m:t>𝑔</m:t>
                    </m:r>
                    <m:r>
                      <a:rPr lang="en-US" sz="2800" b="0" i="1" smtClean="0">
                        <a:latin typeface="Cambria Math"/>
                      </a:rPr>
                      <m:t>&gt;0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56" y="4283026"/>
                <a:ext cx="3119344" cy="70910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2056" y="4832252"/>
                <a:ext cx="3119344" cy="709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</a:rPr>
                      <m:t>&lt;</m:t>
                    </m:r>
                    <m:r>
                      <a:rPr lang="en-US" sz="2800" b="0" i="1" smtClean="0">
                        <a:latin typeface="Cambria Math"/>
                      </a:rPr>
                      <m:t>𝑏</m:t>
                    </m:r>
                    <m:r>
                      <a:rPr lang="en-US" sz="2800" b="0" i="1" smtClean="0">
                        <a:latin typeface="Cambria Math"/>
                      </a:rPr>
                      <m:t> </m:t>
                    </m:r>
                    <m:groupChr>
                      <m:groupChrPr>
                        <m:chr m:val="⇒"/>
                        <m:vertJc m:val="bot"/>
                        <m:ctrlPr>
                          <a:rPr lang="en-US" sz="2800" b="0" i="1" smtClean="0">
                            <a:latin typeface="Cambria Math"/>
                          </a:rPr>
                        </m:ctrlPr>
                      </m:groupChrPr>
                      <m:e/>
                    </m:groupChr>
                    <m:r>
                      <a:rPr lang="en-US" sz="2800" b="0" i="1" smtClean="0">
                        <a:latin typeface="Cambria Math"/>
                      </a:rPr>
                      <m:t>𝑔</m:t>
                    </m:r>
                    <m:r>
                      <a:rPr lang="en-US" sz="2800" b="0" i="1" smtClean="0">
                        <a:latin typeface="Cambria Math"/>
                      </a:rPr>
                      <m:t>&lt;0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56" y="4832252"/>
                <a:ext cx="3119344" cy="70910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Fuzzy </a:t>
            </a:r>
            <a:r>
              <a:rPr lang="en-US" dirty="0" err="1" smtClean="0"/>
              <a:t>Isosurfaces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6248"/>
            <a:ext cx="8096451" cy="471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00400" y="4419600"/>
            <a:ext cx="76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52800" y="2743200"/>
            <a:ext cx="76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5600" y="6019800"/>
            <a:ext cx="76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86200"/>
            <a:ext cx="8229600" cy="2239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Stag Beetle with 16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r>
              <a:rPr lang="en-US" dirty="0" err="1" smtClean="0"/>
              <a:t>hixels</a:t>
            </a:r>
            <a:r>
              <a:rPr lang="en-US" dirty="0" smtClean="0"/>
              <a:t> </a:t>
            </a:r>
          </a:p>
          <a:p>
            <a:r>
              <a:rPr lang="en-US" dirty="0" smtClean="0"/>
              <a:t>Vs. mean &amp; lower-left </a:t>
            </a:r>
            <a:r>
              <a:rPr lang="en-US" dirty="0" err="1" smtClean="0"/>
              <a:t>isosurfaces</a:t>
            </a:r>
            <a:endParaRPr lang="en-US" dirty="0" smtClean="0"/>
          </a:p>
          <a:p>
            <a:r>
              <a:rPr lang="en-US" dirty="0" err="1" smtClean="0"/>
              <a:t>Isovalue</a:t>
            </a:r>
            <a:r>
              <a:rPr lang="en-US" dirty="0" smtClean="0"/>
              <a:t> 580</a:t>
            </a:r>
          </a:p>
          <a:p>
            <a:r>
              <a:rPr lang="en-US" dirty="0" smtClean="0"/>
              <a:t>Original size 832x832x494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48057"/>
            <a:ext cx="8153400" cy="216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27437"/>
            <a:ext cx="8229600" cy="2849563"/>
          </a:xfrm>
        </p:spPr>
        <p:txBody>
          <a:bodyPr/>
          <a:lstStyle/>
          <a:p>
            <a:r>
              <a:rPr lang="en-US" dirty="0" smtClean="0"/>
              <a:t>Jet with 2</a:t>
            </a:r>
            <a:r>
              <a:rPr lang="en-US" baseline="30000" dirty="0" smtClean="0"/>
              <a:t>3</a:t>
            </a:r>
            <a:r>
              <a:rPr lang="en-US" dirty="0" smtClean="0"/>
              <a:t>, 8</a:t>
            </a:r>
            <a:r>
              <a:rPr lang="en-US" baseline="30000" dirty="0" smtClean="0"/>
              <a:t>3</a:t>
            </a:r>
            <a:r>
              <a:rPr lang="en-US" dirty="0" smtClean="0"/>
              <a:t>, and 32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r>
              <a:rPr lang="en-US" dirty="0" err="1" smtClean="0"/>
              <a:t>hixels</a:t>
            </a:r>
            <a:endParaRPr lang="en-US" dirty="0" smtClean="0"/>
          </a:p>
          <a:p>
            <a:r>
              <a:rPr lang="en-US" dirty="0" err="1" smtClean="0"/>
              <a:t>Isovalue</a:t>
            </a:r>
            <a:r>
              <a:rPr lang="en-US" dirty="0" smtClean="0"/>
              <a:t> 0.506</a:t>
            </a:r>
          </a:p>
          <a:p>
            <a:r>
              <a:rPr lang="en-US" dirty="0" smtClean="0"/>
              <a:t>Original size: 768x896x512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1646237"/>
            <a:ext cx="8867775" cy="1844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from Many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Where is data “uncertain” coming from?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High Spatial Resolution (Massive grids)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Varying parameters, Time (Ensembles)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Many fields (pressure, temperature, ….)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Stochastic Simulations (Distributions/point)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Techniques Apply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5533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Honest assessment of data driven information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" t="18395" r="3517" b="8271"/>
          <a:stretch/>
        </p:blipFill>
        <p:spPr bwMode="auto">
          <a:xfrm>
            <a:off x="5613400" y="4343400"/>
            <a:ext cx="3513667" cy="210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t="18246" r="16111" b="3580"/>
          <a:stretch/>
        </p:blipFill>
        <p:spPr bwMode="auto">
          <a:xfrm>
            <a:off x="6177694" y="1991990"/>
            <a:ext cx="2385078" cy="212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1" t="20441" r="18961" b="8616"/>
          <a:stretch/>
        </p:blipFill>
        <p:spPr bwMode="auto">
          <a:xfrm>
            <a:off x="71575" y="2590800"/>
            <a:ext cx="5491025" cy="36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6295318"/>
            <a:ext cx="138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Streamline 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57400" y="6295318"/>
            <a:ext cx="138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Streamline 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26899" y="6295318"/>
            <a:ext cx="2003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Unstable Manifolds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48400" y="4038600"/>
            <a:ext cx="2573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Analysis Parameter Space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72200" y="6400800"/>
            <a:ext cx="282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 Parameter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8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Hixels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smtClean="0"/>
              <a:t>Possible Unified Representation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Hixels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 pixel/voxel that stores a histogram of values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Can be used to:</a:t>
            </a:r>
          </a:p>
          <a:p>
            <a:pPr lvl="1"/>
            <a:r>
              <a:rPr lang="en-US" dirty="0" smtClean="0"/>
              <a:t>Compress blocks of large data</a:t>
            </a:r>
          </a:p>
          <a:p>
            <a:pPr lvl="1"/>
            <a:r>
              <a:rPr lang="en-US" dirty="0" smtClean="0"/>
              <a:t>Encode the ensembles of runs per location</a:t>
            </a:r>
          </a:p>
          <a:p>
            <a:pPr lvl="1"/>
            <a:r>
              <a:rPr lang="en-US" dirty="0" smtClean="0"/>
              <a:t>Discretize the distribution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Trade data size/complexity for uncertainty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74638"/>
            <a:ext cx="5562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Hixels</a:t>
            </a:r>
            <a:r>
              <a:rPr lang="en-US" dirty="0" smtClean="0"/>
              <a:t>: 1d Example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8980" y="1752600"/>
            <a:ext cx="5722620" cy="400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8980" y="1752600"/>
            <a:ext cx="5722620" cy="400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8980" y="1752600"/>
            <a:ext cx="5722620" cy="400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68980" y="1752600"/>
            <a:ext cx="5722620" cy="400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2861310" cy="200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362200"/>
            <a:ext cx="2861310" cy="200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495800"/>
            <a:ext cx="2861310" cy="200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josh\Desktop\svn\ldav11-hixels\figs\2d_hixel\mean_surfa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81200"/>
            <a:ext cx="7119938" cy="4643438"/>
          </a:xfrm>
          <a:prstGeom prst="rect">
            <a:avLst/>
          </a:prstGeom>
          <a:noFill/>
        </p:spPr>
      </p:pic>
      <p:pic>
        <p:nvPicPr>
          <p:cNvPr id="2053" name="Picture 5" descr="C:\Users\josh\Desktop\svn\ldav11-hixels\figs\2d_hixel\normal_me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3286125" cy="2143125"/>
          </a:xfrm>
          <a:prstGeom prst="rect">
            <a:avLst/>
          </a:prstGeom>
          <a:noFill/>
        </p:spPr>
      </p:pic>
      <p:pic>
        <p:nvPicPr>
          <p:cNvPr id="2054" name="Picture 6" descr="C:\Users\josh\Desktop\svn\ldav11-hixels\figs\2d_hixel\poisson_me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1675" y="142875"/>
            <a:ext cx="3286125" cy="2143125"/>
          </a:xfrm>
          <a:prstGeom prst="rect">
            <a:avLst/>
          </a:prstGeom>
          <a:noFill/>
        </p:spPr>
      </p:pic>
      <p:pic>
        <p:nvPicPr>
          <p:cNvPr id="2051" name="Picture 3" descr="C:\Users\josh\Desktop\svn\ldav11-hixels\figs\2d_hixel\volume_rendered_hixel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985962"/>
            <a:ext cx="7119938" cy="464343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Hixels</a:t>
            </a:r>
            <a:r>
              <a:rPr lang="en-US" dirty="0" smtClean="0"/>
              <a:t>: 2d Example</a:t>
            </a:r>
            <a:br>
              <a:rPr lang="en-US" dirty="0" smtClean="0"/>
            </a:br>
            <a:r>
              <a:rPr lang="en-US" dirty="0" smtClean="0"/>
              <a:t>(Ensemble)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2057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Normal x9600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48400" y="2057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Poisson x3200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4800" y="2057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5943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Hixels</a:t>
            </a:r>
            <a:r>
              <a:rPr lang="en-US" dirty="0" smtClean="0"/>
              <a:t> (Histogram drawn vertically)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josh\Desktop\svn\ldav11-hixels\figs\2d_hixel\mean_surfa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448973"/>
            <a:ext cx="7119938" cy="438733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-152400" y="2347912"/>
            <a:ext cx="9601200" cy="4510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josh\Desktop\svn\ldav11-hixels\figs\2d_hixel\volume_rendered_hixels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2453735"/>
            <a:ext cx="7119938" cy="4387334"/>
          </a:xfrm>
          <a:prstGeom prst="rect">
            <a:avLst/>
          </a:prstGeom>
          <a:noFill/>
        </p:spPr>
      </p:pic>
      <p:pic>
        <p:nvPicPr>
          <p:cNvPr id="2053" name="Picture 5" descr="C:\Users\josh\Desktop\svn\ldav11-hixels\figs\2d_hixel\normal_mean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1285875"/>
            <a:ext cx="3286125" cy="2143125"/>
          </a:xfrm>
          <a:prstGeom prst="rect">
            <a:avLst/>
          </a:prstGeom>
          <a:noFill/>
        </p:spPr>
      </p:pic>
      <p:pic>
        <p:nvPicPr>
          <p:cNvPr id="2054" name="Picture 6" descr="C:\Users\josh\Desktop\svn\ldav11-hixels\figs\2d_hixel\poisson_mean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1675" y="1276350"/>
            <a:ext cx="3286125" cy="21431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Hixels</a:t>
            </a:r>
            <a:r>
              <a:rPr lang="en-US" dirty="0" smtClean="0"/>
              <a:t>: 2d Example</a:t>
            </a:r>
            <a:br>
              <a:rPr lang="en-US" dirty="0" smtClean="0"/>
            </a:br>
            <a:r>
              <a:rPr lang="en-US" dirty="0" smtClean="0"/>
              <a:t>(Ensemble)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28310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Normal x9600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48400" y="28310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Poisson x3200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3400" y="29072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6155269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Hixels</a:t>
            </a:r>
            <a:r>
              <a:rPr lang="en-US" dirty="0" smtClean="0"/>
              <a:t> (Histogram drawn vertically)</a:t>
            </a:r>
          </a:p>
        </p:txBody>
      </p:sp>
    </p:spTree>
    <p:extLst>
      <p:ext uri="{BB962C8B-B14F-4D97-AF65-F5344CB8AC3E}">
        <p14:creationId xmlns:p14="http://schemas.microsoft.com/office/powerpoint/2010/main" val="41013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1" grpId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Basic Manipulations </a:t>
            </a:r>
            <a:br>
              <a:rPr lang="en-US" dirty="0" smtClean="0"/>
            </a:br>
            <a:r>
              <a:rPr lang="en-US" dirty="0" smtClean="0"/>
              <a:t>of the </a:t>
            </a:r>
            <a:r>
              <a:rPr lang="en-US" dirty="0" err="1"/>
              <a:t>Hixels</a:t>
            </a:r>
            <a:r>
              <a:rPr lang="en-US" dirty="0"/>
              <a:t> </a:t>
            </a:r>
            <a:r>
              <a:rPr lang="en-US" dirty="0" smtClean="0"/>
              <a:t>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Re-Sampling</a:t>
            </a:r>
          </a:p>
          <a:p>
            <a:r>
              <a:rPr lang="en-US" dirty="0" smtClean="0"/>
              <a:t>Bucketing </a:t>
            </a:r>
            <a:r>
              <a:rPr lang="en-US" dirty="0" err="1" smtClean="0"/>
              <a:t>Hixels</a:t>
            </a:r>
            <a:endParaRPr lang="en-US" dirty="0" smtClean="0"/>
          </a:p>
          <a:p>
            <a:r>
              <a:rPr lang="en-US" dirty="0" smtClean="0"/>
              <a:t>Analyzing Statistical Dependence of </a:t>
            </a:r>
            <a:r>
              <a:rPr lang="en-US" dirty="0" err="1" smtClean="0"/>
              <a:t>Hixels</a:t>
            </a:r>
            <a:endParaRPr lang="en-US" dirty="0" smtClean="0"/>
          </a:p>
          <a:p>
            <a:r>
              <a:rPr lang="en-US" dirty="0" smtClean="0"/>
              <a:t>Fuzzy </a:t>
            </a:r>
            <a:r>
              <a:rPr lang="en-US" dirty="0" err="1" smtClean="0"/>
              <a:t>Isosurfacing</a:t>
            </a:r>
            <a:endParaRPr lang="en-US" dirty="0" smtClean="0"/>
          </a:p>
          <a:p>
            <a:r>
              <a:rPr lang="en-US" dirty="0" smtClean="0"/>
              <a:t>…… suggestions for more?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508</Words>
  <Application>Microsoft Office PowerPoint</Application>
  <PresentationFormat>On-screen Show (4:3)</PresentationFormat>
  <Paragraphs>128</Paragraphs>
  <Slides>25</Slides>
  <Notes>2</Notes>
  <HiddenSlides>2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Uncertainty in  Analysis and Visualization  Topology and Statistics</vt:lpstr>
      <vt:lpstr>Massive Simulation and Sensing Devices Generate  Great Challenges and Opportunities</vt:lpstr>
      <vt:lpstr>Data from Many Sources</vt:lpstr>
      <vt:lpstr>Many Techniques Apply </vt:lpstr>
      <vt:lpstr>Hixels: A Possible Unified Representation </vt:lpstr>
      <vt:lpstr>Hixels: 1d Example</vt:lpstr>
      <vt:lpstr>Hixels: 2d Example (Ensemble)</vt:lpstr>
      <vt:lpstr>Hixels: 2d Example (Ensemble)</vt:lpstr>
      <vt:lpstr>Some Basic Manipulations  of the Hixels Representation</vt:lpstr>
      <vt:lpstr>Re-Sampling from Hixels</vt:lpstr>
      <vt:lpstr>Convergence of Sampled Topology</vt:lpstr>
      <vt:lpstr>Convergence for 8x8 hixels</vt:lpstr>
      <vt:lpstr>Convergence for 16x16 hixels</vt:lpstr>
      <vt:lpstr>Convergence of Sampled Topology</vt:lpstr>
      <vt:lpstr>Statistically Associated Sheets</vt:lpstr>
      <vt:lpstr>Bucketing Hixels</vt:lpstr>
      <vt:lpstr>Topological Bucketing of Hixels</vt:lpstr>
      <vt:lpstr>Bucketing Hixels</vt:lpstr>
      <vt:lpstr>Contingency Tables: Pointwise Mutual Information </vt:lpstr>
      <vt:lpstr>Sheets</vt:lpstr>
      <vt:lpstr>More Sheets</vt:lpstr>
      <vt:lpstr>Fuzzy Isosurfaces</vt:lpstr>
      <vt:lpstr>Fuzzy Isosurfaces</vt:lpstr>
      <vt:lpstr>Comparison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Large-Data Vis using Hixels</dc:title>
  <dc:creator>josh</dc:creator>
  <cp:lastModifiedBy>pascucci</cp:lastModifiedBy>
  <cp:revision>52</cp:revision>
  <dcterms:created xsi:type="dcterms:W3CDTF">2006-08-16T00:00:00Z</dcterms:created>
  <dcterms:modified xsi:type="dcterms:W3CDTF">2011-06-06T11:59:56Z</dcterms:modified>
</cp:coreProperties>
</file>