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5"/>
  </p:notesMasterIdLst>
  <p:handoutMasterIdLst>
    <p:handoutMasterId r:id="rId86"/>
  </p:handoutMasterIdLst>
  <p:sldIdLst>
    <p:sldId id="491" r:id="rId2"/>
    <p:sldId id="393" r:id="rId3"/>
    <p:sldId id="547" r:id="rId4"/>
    <p:sldId id="549" r:id="rId5"/>
    <p:sldId id="548" r:id="rId6"/>
    <p:sldId id="546" r:id="rId7"/>
    <p:sldId id="484" r:id="rId8"/>
    <p:sldId id="580" r:id="rId9"/>
    <p:sldId id="523" r:id="rId10"/>
    <p:sldId id="403" r:id="rId11"/>
    <p:sldId id="414" r:id="rId12"/>
    <p:sldId id="421" r:id="rId13"/>
    <p:sldId id="494" r:id="rId14"/>
    <p:sldId id="495" r:id="rId15"/>
    <p:sldId id="496" r:id="rId16"/>
    <p:sldId id="461" r:id="rId17"/>
    <p:sldId id="498" r:id="rId18"/>
    <p:sldId id="462" r:id="rId19"/>
    <p:sldId id="460" r:id="rId20"/>
    <p:sldId id="458" r:id="rId21"/>
    <p:sldId id="416" r:id="rId22"/>
    <p:sldId id="471" r:id="rId23"/>
    <p:sldId id="502" r:id="rId24"/>
    <p:sldId id="503" r:id="rId25"/>
    <p:sldId id="505" r:id="rId26"/>
    <p:sldId id="506" r:id="rId27"/>
    <p:sldId id="507" r:id="rId28"/>
    <p:sldId id="508" r:id="rId29"/>
    <p:sldId id="472" r:id="rId30"/>
    <p:sldId id="473" r:id="rId31"/>
    <p:sldId id="512" r:id="rId32"/>
    <p:sldId id="513" r:id="rId33"/>
    <p:sldId id="477" r:id="rId34"/>
    <p:sldId id="354" r:id="rId35"/>
    <p:sldId id="316" r:id="rId36"/>
    <p:sldId id="317" r:id="rId37"/>
    <p:sldId id="357" r:id="rId38"/>
    <p:sldId id="359" r:id="rId39"/>
    <p:sldId id="527" r:id="rId40"/>
    <p:sldId id="528" r:id="rId41"/>
    <p:sldId id="529" r:id="rId42"/>
    <p:sldId id="530" r:id="rId43"/>
    <p:sldId id="531" r:id="rId44"/>
    <p:sldId id="532" r:id="rId45"/>
    <p:sldId id="478" r:id="rId46"/>
    <p:sldId id="524" r:id="rId47"/>
    <p:sldId id="525" r:id="rId48"/>
    <p:sldId id="526" r:id="rId49"/>
    <p:sldId id="480" r:id="rId50"/>
    <p:sldId id="481" r:id="rId51"/>
    <p:sldId id="482" r:id="rId52"/>
    <p:sldId id="483" r:id="rId53"/>
    <p:sldId id="581" r:id="rId54"/>
    <p:sldId id="372" r:id="rId55"/>
    <p:sldId id="374" r:id="rId56"/>
    <p:sldId id="375" r:id="rId57"/>
    <p:sldId id="377" r:id="rId58"/>
    <p:sldId id="378" r:id="rId59"/>
    <p:sldId id="391" r:id="rId60"/>
    <p:sldId id="380" r:id="rId61"/>
    <p:sldId id="381" r:id="rId62"/>
    <p:sldId id="389" r:id="rId63"/>
    <p:sldId id="387" r:id="rId64"/>
    <p:sldId id="449" r:id="rId65"/>
    <p:sldId id="450" r:id="rId66"/>
    <p:sldId id="465" r:id="rId67"/>
    <p:sldId id="466" r:id="rId68"/>
    <p:sldId id="467" r:id="rId69"/>
    <p:sldId id="463" r:id="rId70"/>
    <p:sldId id="464" r:id="rId71"/>
    <p:sldId id="489" r:id="rId72"/>
    <p:sldId id="455" r:id="rId73"/>
    <p:sldId id="456" r:id="rId74"/>
    <p:sldId id="550" r:id="rId75"/>
    <p:sldId id="558" r:id="rId76"/>
    <p:sldId id="573" r:id="rId77"/>
    <p:sldId id="574" r:id="rId78"/>
    <p:sldId id="575" r:id="rId79"/>
    <p:sldId id="576" r:id="rId80"/>
    <p:sldId id="577" r:id="rId81"/>
    <p:sldId id="578" r:id="rId82"/>
    <p:sldId id="579" r:id="rId83"/>
    <p:sldId id="417" r:id="rId84"/>
  </p:sldIdLst>
  <p:sldSz cx="9144000" cy="6858000" type="screen4x3"/>
  <p:notesSz cx="7010400" cy="92964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6600FF"/>
    <a:srgbClr val="2A24AC"/>
    <a:srgbClr val="2923A5"/>
    <a:srgbClr val="2828A0"/>
    <a:srgbClr val="3333CC"/>
    <a:srgbClr val="FFFFFF"/>
    <a:srgbClr val="949494"/>
    <a:srgbClr val="BBE0E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horzBarState="maximized">
    <p:restoredLeft sz="15308" autoAdjust="0"/>
    <p:restoredTop sz="94660" autoAdjust="0"/>
  </p:normalViewPr>
  <p:slideViewPr>
    <p:cSldViewPr snapToGrid="0" snapToObjects="1">
      <p:cViewPr varScale="1">
        <p:scale>
          <a:sx n="139" d="100"/>
          <a:sy n="139" d="100"/>
        </p:scale>
        <p:origin x="-828" y="-90"/>
      </p:cViewPr>
      <p:guideLst>
        <p:guide orient="horz" pos="624"/>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103" d="100"/>
          <a:sy n="103" d="100"/>
        </p:scale>
        <p:origin x="-3486"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2.xml"/><Relationship Id="rId1"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5" Type="http://schemas.openxmlformats.org/officeDocument/2006/relationships/image" Target="../media/image57.emf"/><Relationship Id="rId4"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image" Target="../media/image88.wmf"/><Relationship Id="rId7" Type="http://schemas.openxmlformats.org/officeDocument/2006/relationships/image" Target="../media/image92.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 Id="rId9" Type="http://schemas.openxmlformats.org/officeDocument/2006/relationships/image" Target="../media/image9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56.png"/><Relationship Id="rId4" Type="http://schemas.openxmlformats.org/officeDocument/2006/relationships/image" Target="../media/image15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image" Target="../media/image17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2150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D5C95770-8866-4617-AB94-5F84DCD40BB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FA6D4607-1575-4000-B743-F28DF8B3F58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F6181B2-7372-42E2-AAE7-39957C190006}" type="slidenum">
              <a:rPr lang="en-US"/>
              <a:pPr/>
              <a:t>1</a:t>
            </a:fld>
            <a:endParaRPr lang="en-US"/>
          </a:p>
        </p:txBody>
      </p:sp>
      <p:sp>
        <p:nvSpPr>
          <p:cNvPr id="64515" name="Rectangle 2"/>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16" name="Rectangle 3"/>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17" name="Rectangle 4"/>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18" name="Rectangle 5"/>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19" name="Rectangle 6"/>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0" name="Rectangle 7"/>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1" name="Rectangle 8"/>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2" name="Rectangle 9"/>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3" name="Rectangle 10"/>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4" name="Rectangle 11"/>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5" name="Rectangle 12"/>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6" name="Rectangle 13"/>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7" name="Rectangle 14"/>
          <p:cNvSpPr>
            <a:spLocks noGrp="1" noChangeArrowheads="1"/>
          </p:cNvSpPr>
          <p:nvPr>
            <p:ph type="body" idx="1"/>
          </p:nvPr>
        </p:nvSpPr>
        <p:spPr>
          <a:xfrm>
            <a:off x="933450" y="4416425"/>
            <a:ext cx="5143500" cy="4181475"/>
          </a:xfrm>
          <a:noFill/>
          <a:ln/>
        </p:spPr>
        <p:txBody>
          <a:bodyPr lIns="92180" tIns="45281" rIns="92180" bIns="45281"/>
          <a:lstStyle/>
          <a:p>
            <a:pPr eaLnBrk="1" hangingPunct="1"/>
            <a:r>
              <a:rPr lang="en-US" smtClean="0"/>
              <a:t>Thank co-authors</a:t>
            </a:r>
          </a:p>
        </p:txBody>
      </p:sp>
      <p:sp>
        <p:nvSpPr>
          <p:cNvPr id="64528" name="Rectangle 15"/>
          <p:cNvSpPr>
            <a:spLocks noGrp="1" noRot="1" noChangeAspect="1" noChangeArrowheads="1" noTextEdit="1"/>
          </p:cNvSpPr>
          <p:nvPr>
            <p:ph type="sldImg"/>
          </p:nvPr>
        </p:nvSpPr>
        <p:spPr>
          <a:xfrm>
            <a:off x="1189038" y="703263"/>
            <a:ext cx="4630737" cy="347345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F87B6-40A7-4866-A553-575537349001}" type="slidenum">
              <a:rPr lang="en-US"/>
              <a:pPr/>
              <a:t>31</a:t>
            </a:fld>
            <a:endParaRPr lang="en-US"/>
          </a:p>
        </p:txBody>
      </p:sp>
      <p:sp>
        <p:nvSpPr>
          <p:cNvPr id="1907714" name="Rectangle 1026"/>
          <p:cNvSpPr>
            <a:spLocks noGrp="1" noRot="1" noChangeAspect="1" noChangeArrowheads="1" noTextEdit="1"/>
          </p:cNvSpPr>
          <p:nvPr>
            <p:ph type="sldImg"/>
          </p:nvPr>
        </p:nvSpPr>
        <p:spPr>
          <a:ln/>
        </p:spPr>
      </p:sp>
      <p:sp>
        <p:nvSpPr>
          <p:cNvPr id="1907715" name="Rectangle 1027"/>
          <p:cNvSpPr>
            <a:spLocks noGrp="1" noChangeArrowheads="1"/>
          </p:cNvSpPr>
          <p:nvPr>
            <p:ph type="body" idx="1"/>
          </p:nvPr>
        </p:nvSpPr>
        <p:spPr/>
        <p:txBody>
          <a:bodyPr/>
          <a:lstStyle/>
          <a:p>
            <a:r>
              <a:rPr lang="en-US"/>
              <a:t>We also applied our layouts to an isocontour extraction.</a:t>
            </a:r>
          </a:p>
          <a:p>
            <a:r>
              <a:rPr lang="en-US"/>
              <a:t>We used contour tree, which provides us seed sets. In this application, traversal triangles from computed see set is bottleneck.</a:t>
            </a:r>
          </a:p>
          <a:p>
            <a:r>
              <a:rPr lang="en-US"/>
              <a:t>We test our application with various models including a puget sound model consisting of 134M triangles.</a:t>
            </a:r>
          </a:p>
          <a:p>
            <a:r>
              <a:rPr lang="en-US"/>
              <a:t>Line shown with black is an isocontour given a height value.</a:t>
            </a:r>
          </a:p>
          <a:p>
            <a:endParaRPr lang="en-US"/>
          </a:p>
          <a:p>
            <a:r>
              <a:rPr lang="en-US"/>
              <a:t>(This model is unstructured model.)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798A5-7C94-47CE-AF1F-B45555B0D967}" type="slidenum">
              <a:rPr lang="en-US"/>
              <a:pPr/>
              <a:t>32</a:t>
            </a:fld>
            <a:endParaRPr lang="en-US"/>
          </a:p>
        </p:txBody>
      </p:sp>
      <p:sp>
        <p:nvSpPr>
          <p:cNvPr id="1869826" name="Rectangle 2"/>
          <p:cNvSpPr>
            <a:spLocks noGrp="1" noRot="1" noChangeAspect="1" noChangeArrowheads="1" noTextEdit="1"/>
          </p:cNvSpPr>
          <p:nvPr>
            <p:ph type="sldImg"/>
          </p:nvPr>
        </p:nvSpPr>
        <p:spPr>
          <a:ln/>
        </p:spPr>
      </p:sp>
      <p:sp>
        <p:nvSpPr>
          <p:cNvPr id="1869827" name="Rectangle 3"/>
          <p:cNvSpPr>
            <a:spLocks noGrp="1" noChangeArrowheads="1"/>
          </p:cNvSpPr>
          <p:nvPr>
            <p:ph type="body" idx="1"/>
          </p:nvPr>
        </p:nvSpPr>
        <p:spPr/>
        <p:txBody>
          <a:bodyPr/>
          <a:lstStyle/>
          <a:p>
            <a:r>
              <a:rPr lang="en-US"/>
              <a:t>We compare the running time of extracting isocontour that are parallel to z –level, which is height in the terrain model.</a:t>
            </a:r>
          </a:p>
          <a:p>
            <a:r>
              <a:rPr lang="en-US"/>
              <a:t>Z-axis sorted layout is optimal given access patterns.</a:t>
            </a:r>
          </a:p>
          <a:p>
            <a:r>
              <a:rPr lang="en-US"/>
              <a:t>In this case, cache-oblivious layouts takes 26sec for the first time extracting and 0.5 sec, shown in parenthesis, for the second time same extraction. </a:t>
            </a:r>
          </a:p>
          <a:p>
            <a:r>
              <a:rPr lang="en-US"/>
              <a:t>Even though best performance at first computation is achieved when ordering of traversal matched with a z-ordering,</a:t>
            </a:r>
          </a:p>
          <a:p>
            <a:r>
              <a:rPr lang="en-US"/>
              <a:t>Cache-oblivious layout shows upto one or two order magnitude improvement over other layouts.</a:t>
            </a:r>
          </a:p>
          <a:p>
            <a:r>
              <a:rPr lang="en-US"/>
              <a:t>Also, this data shows that our cache-oblivious layout is very close to optimal layouts given access patterns.</a:t>
            </a:r>
          </a:p>
          <a:p>
            <a:endParaRPr lang="en-US"/>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D1AFB1E-5D03-487E-A4AB-9D9E4C54D1EE}" type="slidenum">
              <a:rPr lang="en-US"/>
              <a:pPr/>
              <a:t>34</a:t>
            </a:fld>
            <a:endParaRPr lang="en-US"/>
          </a:p>
        </p:txBody>
      </p:sp>
      <p:sp>
        <p:nvSpPr>
          <p:cNvPr id="70659" name="Rectangle 2"/>
          <p:cNvSpPr>
            <a:spLocks noGrp="1" noRot="1" noChangeAspect="1" noChangeArrowheads="1" noTextEdit="1"/>
          </p:cNvSpPr>
          <p:nvPr>
            <p:ph type="sldImg"/>
          </p:nvPr>
        </p:nvSpPr>
        <p:spPr>
          <a:xfrm>
            <a:off x="1189038" y="703263"/>
            <a:ext cx="4630737" cy="3473450"/>
          </a:xfrm>
          <a:ln/>
        </p:spPr>
      </p:sp>
      <p:sp>
        <p:nvSpPr>
          <p:cNvPr id="70660" name="Rectangle 3"/>
          <p:cNvSpPr>
            <a:spLocks noGrp="1" noChangeArrowheads="1"/>
          </p:cNvSpPr>
          <p:nvPr>
            <p:ph type="body" idx="1"/>
          </p:nvPr>
        </p:nvSpPr>
        <p:spPr>
          <a:xfrm>
            <a:off x="933450" y="4416425"/>
            <a:ext cx="5141913" cy="4181475"/>
          </a:xfrm>
          <a:noFill/>
          <a:ln/>
        </p:spPr>
        <p:txBody>
          <a:bodyPr/>
          <a:lstStyle/>
          <a:p>
            <a:pPr eaLnBrk="1" hangingPunct="1"/>
            <a:r>
              <a:rPr lang="en-US" smtClean="0"/>
              <a:t>We are developing new algorithms for extracting and representing topological information as hierarchical graphs.  These graphs become visualization road-maps, providing a mesh-independent summary of all relevant features in a data set.  Such road maps are necessary due to the large 3D data sets produced by codes like KULL, Raptor/Geodyn, and Hydra in which 3D features may occlude each other.  Often users rely on simple orthogonal slices and small numbers of scalar fields to understand such data.  We envision smart visualization tools that utilize topological information to enable users to prune away uninteresting parts of their data so that interesting areas can be revealed.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679A33D-1DB1-4213-8234-1C841362D860}" type="slidenum">
              <a:rPr lang="en-US"/>
              <a:pPr/>
              <a:t>35</a:t>
            </a:fld>
            <a:endParaRPr lang="en-US"/>
          </a:p>
        </p:txBody>
      </p:sp>
      <p:sp>
        <p:nvSpPr>
          <p:cNvPr id="71683" name="Rectangle 2"/>
          <p:cNvSpPr>
            <a:spLocks noGrp="1" noRot="1" noChangeAspect="1" noChangeArrowheads="1" noTextEdit="1"/>
          </p:cNvSpPr>
          <p:nvPr>
            <p:ph type="sldImg"/>
          </p:nvPr>
        </p:nvSpPr>
        <p:spPr>
          <a:xfrm>
            <a:off x="1190625" y="704850"/>
            <a:ext cx="4627563" cy="3470275"/>
          </a:xfrm>
          <a:ln/>
        </p:spPr>
      </p:sp>
      <p:sp>
        <p:nvSpPr>
          <p:cNvPr id="71684"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E01FBBF-5214-4FF3-9AE3-1CFADE80E1A0}" type="slidenum">
              <a:rPr lang="en-US"/>
              <a:pPr/>
              <a:t>36</a:t>
            </a:fld>
            <a:endParaRPr lang="en-US"/>
          </a:p>
        </p:txBody>
      </p:sp>
      <p:sp>
        <p:nvSpPr>
          <p:cNvPr id="72707" name="Rectangle 2"/>
          <p:cNvSpPr>
            <a:spLocks noGrp="1" noRot="1" noChangeAspect="1" noChangeArrowheads="1" noTextEdit="1"/>
          </p:cNvSpPr>
          <p:nvPr>
            <p:ph type="sldImg"/>
          </p:nvPr>
        </p:nvSpPr>
        <p:spPr>
          <a:xfrm>
            <a:off x="1190625" y="704850"/>
            <a:ext cx="4627563" cy="3470275"/>
          </a:xfrm>
          <a:ln/>
        </p:spPr>
      </p:sp>
      <p:sp>
        <p:nvSpPr>
          <p:cNvPr id="72708"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3DD3472-9885-40BC-8E1E-18CFDAC3A66F}" type="slidenum">
              <a:rPr lang="en-US"/>
              <a:pPr/>
              <a:t>37</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5D72690-2F6B-4A76-BDD9-8957C87272A3}" type="slidenum">
              <a:rPr lang="en-US"/>
              <a:pPr/>
              <a:t>38</a:t>
            </a:fld>
            <a:endParaRPr lang="en-US"/>
          </a:p>
        </p:txBody>
      </p:sp>
      <p:sp>
        <p:nvSpPr>
          <p:cNvPr id="74755" name="Rectangle 2"/>
          <p:cNvSpPr>
            <a:spLocks noGrp="1" noRot="1" noChangeAspect="1" noChangeArrowheads="1" noTextEdit="1"/>
          </p:cNvSpPr>
          <p:nvPr>
            <p:ph type="sldImg"/>
          </p:nvPr>
        </p:nvSpPr>
        <p:spPr>
          <a:xfrm>
            <a:off x="1189038" y="703263"/>
            <a:ext cx="4630737" cy="3473450"/>
          </a:xfrm>
          <a:ln/>
        </p:spPr>
      </p:sp>
      <p:sp>
        <p:nvSpPr>
          <p:cNvPr id="74756" name="Rectangle 3"/>
          <p:cNvSpPr>
            <a:spLocks noGrp="1" noChangeArrowheads="1"/>
          </p:cNvSpPr>
          <p:nvPr>
            <p:ph type="body" idx="1"/>
          </p:nvPr>
        </p:nvSpPr>
        <p:spPr>
          <a:xfrm>
            <a:off x="933450" y="4416425"/>
            <a:ext cx="5141913" cy="4181475"/>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9732553-01E7-4BC6-8E71-89A723086B24}" type="slidenum">
              <a:rPr lang="en-US" altLang="en-US"/>
              <a:pPr/>
              <a:t>39</a:t>
            </a:fld>
            <a:endParaRPr lang="en-US" alt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614E12A-A064-4FD7-948E-6D3DBDCC76A7}" type="slidenum">
              <a:rPr lang="en-US" altLang="en-US"/>
              <a:pPr/>
              <a:t>40</a:t>
            </a:fld>
            <a:endParaRPr lang="en-US" alt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8069A91-A776-4A22-BDCE-B0428CC16727}" type="slidenum">
              <a:rPr lang="en-US" altLang="en-US"/>
              <a:pPr/>
              <a:t>41</a:t>
            </a:fld>
            <a:endParaRPr lang="en-US" alt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8848F3B-B583-432E-9409-E531D2D0DE05}" type="slidenum">
              <a:rPr lang="en-US"/>
              <a:pPr/>
              <a:t>6</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C2CDCCC-4E91-410C-ADC4-012B64AF8E37}" type="slidenum">
              <a:rPr lang="en-US" altLang="en-US"/>
              <a:pPr/>
              <a:t>42</a:t>
            </a:fld>
            <a:endParaRPr lang="en-US" alt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36449E-E8F0-4038-A947-6AEEAADAE8EB}" type="slidenum">
              <a:rPr lang="en-US"/>
              <a:pPr/>
              <a:t>46</a:t>
            </a:fld>
            <a:endParaRPr lang="en-US"/>
          </a:p>
        </p:txBody>
      </p:sp>
      <p:sp>
        <p:nvSpPr>
          <p:cNvPr id="440322" name="Rectangle 2"/>
          <p:cNvSpPr>
            <a:spLocks noGrp="1" noRot="1" noChangeAspect="1" noChangeArrowheads="1" noTextEdit="1"/>
          </p:cNvSpPr>
          <p:nvPr>
            <p:ph type="sldImg"/>
          </p:nvPr>
        </p:nvSpPr>
        <p:spPr bwMode="auto">
          <a:xfrm>
            <a:off x="1189038" y="703263"/>
            <a:ext cx="4627562" cy="3471862"/>
          </a:xfrm>
          <a:prstGeom prst="rect">
            <a:avLst/>
          </a:prstGeom>
          <a:solidFill>
            <a:srgbClr val="FFFFFF"/>
          </a:solidFill>
          <a:ln>
            <a:solidFill>
              <a:srgbClr val="000000"/>
            </a:solidFill>
            <a:miter lim="800000"/>
            <a:headEnd/>
            <a:tailEnd/>
          </a:ln>
        </p:spPr>
      </p:sp>
      <p:sp>
        <p:nvSpPr>
          <p:cNvPr id="440323" name="Rectangle 3"/>
          <p:cNvSpPr>
            <a:spLocks noGrp="1" noChangeArrowheads="1"/>
          </p:cNvSpPr>
          <p:nvPr>
            <p:ph type="body" idx="1"/>
          </p:nvPr>
        </p:nvSpPr>
        <p:spPr bwMode="auto">
          <a:xfrm>
            <a:off x="934112" y="4414561"/>
            <a:ext cx="5142177" cy="4183995"/>
          </a:xfrm>
          <a:prstGeom prst="rect">
            <a:avLst/>
          </a:prstGeom>
          <a:solidFill>
            <a:srgbClr val="FFFFFF"/>
          </a:solidFill>
          <a:ln>
            <a:solidFill>
              <a:srgbClr val="000000"/>
            </a:solidFill>
            <a:miter lim="800000"/>
            <a:headEnd/>
            <a:tailEnd/>
          </a:ln>
        </p:spPr>
        <p:txBody>
          <a:bodyPr lIns="91621" tIns="45810" rIns="91621" bIns="45810"/>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9CA18-DF32-4DA6-A3A6-299330870F61}" type="slidenum">
              <a:rPr lang="en-US"/>
              <a:pPr/>
              <a:t>47</a:t>
            </a:fld>
            <a:endParaRPr lang="en-US"/>
          </a:p>
        </p:txBody>
      </p:sp>
      <p:sp>
        <p:nvSpPr>
          <p:cNvPr id="442370" name="Rectangle 2"/>
          <p:cNvSpPr>
            <a:spLocks noGrp="1" noRot="1" noChangeAspect="1" noChangeArrowheads="1" noTextEdit="1"/>
          </p:cNvSpPr>
          <p:nvPr>
            <p:ph type="sldImg"/>
          </p:nvPr>
        </p:nvSpPr>
        <p:spPr bwMode="auto">
          <a:xfrm>
            <a:off x="1189038" y="703263"/>
            <a:ext cx="4627562" cy="3471862"/>
          </a:xfrm>
          <a:prstGeom prst="rect">
            <a:avLst/>
          </a:prstGeom>
          <a:solidFill>
            <a:srgbClr val="FFFFFF"/>
          </a:solidFill>
          <a:ln>
            <a:solidFill>
              <a:srgbClr val="000000"/>
            </a:solidFill>
            <a:miter lim="800000"/>
            <a:headEnd/>
            <a:tailEnd/>
          </a:ln>
        </p:spPr>
      </p:sp>
      <p:sp>
        <p:nvSpPr>
          <p:cNvPr id="442371" name="Rectangle 3"/>
          <p:cNvSpPr>
            <a:spLocks noGrp="1" noChangeArrowheads="1"/>
          </p:cNvSpPr>
          <p:nvPr>
            <p:ph type="body" idx="1"/>
          </p:nvPr>
        </p:nvSpPr>
        <p:spPr bwMode="auto">
          <a:xfrm>
            <a:off x="934112" y="4414561"/>
            <a:ext cx="5142177" cy="4183995"/>
          </a:xfrm>
          <a:prstGeom prst="rect">
            <a:avLst/>
          </a:prstGeom>
          <a:solidFill>
            <a:srgbClr val="FFFFFF"/>
          </a:solidFill>
          <a:ln>
            <a:solidFill>
              <a:srgbClr val="000000"/>
            </a:solidFill>
            <a:miter lim="800000"/>
            <a:headEnd/>
            <a:tailEnd/>
          </a:ln>
        </p:spPr>
        <p:txBody>
          <a:bodyPr lIns="91621" tIns="45810" rIns="91621" bIns="45810"/>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CFDB11-2261-40B6-B572-B49B6B827DA0}" type="slidenum">
              <a:rPr lang="en-US"/>
              <a:pPr/>
              <a:t>48</a:t>
            </a:fld>
            <a:endParaRPr lang="en-US"/>
          </a:p>
        </p:txBody>
      </p:sp>
      <p:sp>
        <p:nvSpPr>
          <p:cNvPr id="444418" name="Rectangle 2"/>
          <p:cNvSpPr>
            <a:spLocks noGrp="1" noRot="1" noChangeAspect="1" noChangeArrowheads="1" noTextEdit="1"/>
          </p:cNvSpPr>
          <p:nvPr>
            <p:ph type="sldImg"/>
          </p:nvPr>
        </p:nvSpPr>
        <p:spPr bwMode="auto">
          <a:xfrm>
            <a:off x="1189038" y="703263"/>
            <a:ext cx="4627562" cy="3471862"/>
          </a:xfrm>
          <a:prstGeom prst="rect">
            <a:avLst/>
          </a:prstGeom>
          <a:solidFill>
            <a:srgbClr val="FFFFFF"/>
          </a:solidFill>
          <a:ln>
            <a:solidFill>
              <a:srgbClr val="000000"/>
            </a:solidFill>
            <a:miter lim="800000"/>
            <a:headEnd/>
            <a:tailEnd/>
          </a:ln>
        </p:spPr>
      </p:sp>
      <p:sp>
        <p:nvSpPr>
          <p:cNvPr id="444419" name="Rectangle 3"/>
          <p:cNvSpPr>
            <a:spLocks noGrp="1" noChangeArrowheads="1"/>
          </p:cNvSpPr>
          <p:nvPr>
            <p:ph type="body" idx="1"/>
          </p:nvPr>
        </p:nvSpPr>
        <p:spPr bwMode="auto">
          <a:xfrm>
            <a:off x="934112" y="4414561"/>
            <a:ext cx="5142177" cy="4183995"/>
          </a:xfrm>
          <a:prstGeom prst="rect">
            <a:avLst/>
          </a:prstGeom>
          <a:solidFill>
            <a:srgbClr val="FFFFFF"/>
          </a:solidFill>
          <a:ln>
            <a:solidFill>
              <a:srgbClr val="000000"/>
            </a:solidFill>
            <a:miter lim="800000"/>
            <a:headEnd/>
            <a:tailEnd/>
          </a:ln>
        </p:spPr>
        <p:txBody>
          <a:bodyPr lIns="91621" tIns="45810" rIns="91621" bIns="45810"/>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43D7C11-04BA-4685-865E-2D9B5A31626F}" type="slidenum">
              <a:rPr lang="en-US"/>
              <a:pPr/>
              <a:t>51</a:t>
            </a:fld>
            <a:endParaRPr lang="en-US"/>
          </a:p>
        </p:txBody>
      </p:sp>
      <p:sp>
        <p:nvSpPr>
          <p:cNvPr id="77827" name="Rectangle 2"/>
          <p:cNvSpPr>
            <a:spLocks noGrp="1" noRot="1" noChangeAspect="1" noChangeArrowheads="1" noTextEdit="1"/>
          </p:cNvSpPr>
          <p:nvPr>
            <p:ph type="sldImg"/>
          </p:nvPr>
        </p:nvSpPr>
        <p:spPr>
          <a:xfrm>
            <a:off x="1181100" y="698500"/>
            <a:ext cx="4648200" cy="3486150"/>
          </a:xfrm>
          <a:ln/>
        </p:spPr>
      </p:sp>
      <p:sp>
        <p:nvSpPr>
          <p:cNvPr id="77828" name="Rectangle 3"/>
          <p:cNvSpPr>
            <a:spLocks noGrp="1" noChangeArrowheads="1"/>
          </p:cNvSpPr>
          <p:nvPr>
            <p:ph type="body" idx="1"/>
          </p:nvPr>
        </p:nvSpPr>
        <p:spPr>
          <a:xfrm>
            <a:off x="933450" y="4416425"/>
            <a:ext cx="5143500" cy="4181475"/>
          </a:xfrm>
          <a:noFill/>
          <a:ln/>
        </p:spPr>
        <p:txBody>
          <a:bodyPr/>
          <a:lstStyle/>
          <a:p>
            <a:pPr eaLnBrk="1" hangingPunct="1"/>
            <a:r>
              <a:rPr lang="en-US" smtClean="0"/>
              <a:t>Write persistence clearly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49AA0CA-5606-44F1-BCF1-54B9F5CC332A}" type="slidenum">
              <a:rPr lang="en-US"/>
              <a:pPr/>
              <a:t>54</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B1C66A1-01D4-49E5-BB31-D8F973840980}" type="slidenum">
              <a:rPr lang="en-US"/>
              <a:pPr/>
              <a:t>55</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A660E4E-0575-4C25-BF6F-E3098A967270}" type="slidenum">
              <a:rPr lang="en-US"/>
              <a:pPr/>
              <a:t>56</a:t>
            </a:fld>
            <a:endParaRPr lang="en-US"/>
          </a:p>
        </p:txBody>
      </p:sp>
      <p:sp>
        <p:nvSpPr>
          <p:cNvPr id="80899" name="Rectangle 3074"/>
          <p:cNvSpPr>
            <a:spLocks noGrp="1" noRot="1" noChangeAspect="1" noChangeArrowheads="1" noTextEdit="1"/>
          </p:cNvSpPr>
          <p:nvPr>
            <p:ph type="sldImg"/>
          </p:nvPr>
        </p:nvSpPr>
        <p:spPr>
          <a:xfrm>
            <a:off x="1189038" y="703263"/>
            <a:ext cx="4630737" cy="3473450"/>
          </a:xfrm>
          <a:ln/>
        </p:spPr>
      </p:sp>
      <p:sp>
        <p:nvSpPr>
          <p:cNvPr id="80900" name="Rectangle 3075"/>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295C237-3C31-401F-A861-A6BCD7EC2654}" type="slidenum">
              <a:rPr lang="en-US"/>
              <a:pPr/>
              <a:t>57</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9F5D80A-56F5-4DF7-A693-BF4802E1092E}" type="slidenum">
              <a:rPr lang="en-US"/>
              <a:pPr/>
              <a:t>58</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B07BA81-D6F7-4EE3-B608-4D1F20BF9547}" type="slidenum">
              <a:rPr lang="en-US"/>
              <a:pPr/>
              <a:t>7</a:t>
            </a:fld>
            <a:endParaRPr lang="en-US"/>
          </a:p>
        </p:txBody>
      </p:sp>
      <p:sp>
        <p:nvSpPr>
          <p:cNvPr id="65539" name="Rectangle 2"/>
          <p:cNvSpPr>
            <a:spLocks noGrp="1" noRot="1" noChangeAspect="1" noChangeArrowheads="1" noTextEdit="1"/>
          </p:cNvSpPr>
          <p:nvPr>
            <p:ph type="sldImg"/>
          </p:nvPr>
        </p:nvSpPr>
        <p:spPr>
          <a:xfrm>
            <a:off x="1190625" y="704850"/>
            <a:ext cx="4627563" cy="3470275"/>
          </a:xfrm>
          <a:ln/>
        </p:spPr>
      </p:sp>
      <p:sp>
        <p:nvSpPr>
          <p:cNvPr id="65540" name="Rectangle 3"/>
          <p:cNvSpPr>
            <a:spLocks noGrp="1" noChangeArrowheads="1"/>
          </p:cNvSpPr>
          <p:nvPr>
            <p:ph type="body" idx="1"/>
          </p:nvPr>
        </p:nvSpPr>
        <p:spPr>
          <a:xfrm>
            <a:off x="933450" y="4414838"/>
            <a:ext cx="5143500" cy="4184650"/>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475465F-D34B-4A66-8007-7164C923E40B}" type="slidenum">
              <a:rPr lang="en-US"/>
              <a:pPr/>
              <a:t>59</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1D9FACC-68BA-478E-944F-A0F5D5FAD365}" type="slidenum">
              <a:rPr lang="en-US"/>
              <a:pPr/>
              <a:t>60</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2BED351-F972-42CD-9FA3-39CBBEA7F4A6}" type="slidenum">
              <a:rPr lang="en-US"/>
              <a:pPr/>
              <a:t>61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21B65F5-06E2-4F1A-8763-28F661E377C7}" type="slidenum">
              <a:rPr lang="en-US"/>
              <a:pPr/>
              <a:t>62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8848F3B-B583-432E-9409-E531D2D0DE05}" type="slidenum">
              <a:rPr lang="en-US"/>
              <a:pPr/>
              <a:t>63</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A4F5E-C53B-4DC6-82CF-464879F392A8}" type="slidenum">
              <a:rPr lang="en-US"/>
              <a:pPr/>
              <a:t>74</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xfrm>
            <a:off x="935634" y="4414561"/>
            <a:ext cx="5139134" cy="4185532"/>
          </a:xfrm>
        </p:spPr>
        <p:txBody>
          <a:bodyPr lIns="91427" tIns="45713" rIns="91427" bIns="45713"/>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EF5C4A9-6F2B-4E81-A421-41D09CACD3B5}" type="slidenum">
              <a:rPr lang="en-US"/>
              <a:pPr/>
              <a:t>8</a:t>
            </a:fld>
            <a:endParaRPr lang="en-US"/>
          </a:p>
        </p:txBody>
      </p:sp>
      <p:sp>
        <p:nvSpPr>
          <p:cNvPr id="66563" name="Rectangle 2"/>
          <p:cNvSpPr>
            <a:spLocks noGrp="1" noRot="1" noChangeAspect="1" noChangeArrowheads="1" noTextEdit="1"/>
          </p:cNvSpPr>
          <p:nvPr>
            <p:ph type="sldImg"/>
          </p:nvPr>
        </p:nvSpPr>
        <p:spPr>
          <a:xfrm>
            <a:off x="1189038" y="703263"/>
            <a:ext cx="4630737" cy="3473450"/>
          </a:xfrm>
          <a:ln/>
        </p:spPr>
      </p:sp>
      <p:sp>
        <p:nvSpPr>
          <p:cNvPr id="66564" name="Rectangle 3"/>
          <p:cNvSpPr>
            <a:spLocks noGrp="1" noChangeArrowheads="1"/>
          </p:cNvSpPr>
          <p:nvPr>
            <p:ph type="body" idx="1"/>
          </p:nvPr>
        </p:nvSpPr>
        <p:spPr>
          <a:xfrm>
            <a:off x="933450" y="4416425"/>
            <a:ext cx="5141913" cy="4181475"/>
          </a:xfrm>
          <a:noFill/>
          <a:ln/>
        </p:spPr>
        <p:txBody>
          <a:bodyPr/>
          <a:lstStyle/>
          <a:p>
            <a:pPr eaLnBrk="1" hangingPunct="1"/>
            <a:r>
              <a:rPr lang="en-US" smtClean="0"/>
              <a:t>In addition to difficulties of bringing out important features, current visualization techniques have some limitations when applied to 3D data.  In large simulations like the RT instability simulation shown at right, the geometric complexity is so great that isosurfaces and even slice planes are not able to provide more than a qualitative view of the data.  In the image at right the top isosurface occludes itself.  Such occlusion can occur in small data sets given non-trivial geometries.  In addition, visualization tools treat time-varying data as a set of discrete snaphots.  Scientists that want to see the temporal features of their data must create a resonable visualization on one time step and create an animation.  This process is slow, and usually must be iterated to get the right set of parameters for the entire time sequence.  Our solution is to apply topological analysis to extract representations of the shape of data sets that are independent of the mesh, and thus do not need to be embedded in the 3D space of the simulation data.  These representations can also be used to represented an entire time sequence, giving a scientist to investigate the temporal properties of their data directly.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9082AE6-5536-467A-A4DD-D963265F1E94}" type="slidenum">
              <a:rPr lang="en-US"/>
              <a:pPr/>
              <a:t>19</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701675" y="4416425"/>
            <a:ext cx="5607050" cy="4183063"/>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F206396-197E-4C17-8456-ED3C4E25FFEC}" type="slidenum">
              <a:rPr lang="en-US"/>
              <a:pPr/>
              <a:t>20</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701675" y="4416425"/>
            <a:ext cx="5607050" cy="4183063"/>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AC5FF-C19B-43CD-893E-B3B5D51F6366}" type="slidenum">
              <a:rPr lang="en-US"/>
              <a:pPr/>
              <a:t>26</a:t>
            </a:fld>
            <a:endParaRPr lang="en-US"/>
          </a:p>
        </p:txBody>
      </p:sp>
      <p:sp>
        <p:nvSpPr>
          <p:cNvPr id="1698818" name="Rectangle 2"/>
          <p:cNvSpPr>
            <a:spLocks noGrp="1" noRot="1" noChangeAspect="1" noChangeArrowheads="1" noTextEdit="1"/>
          </p:cNvSpPr>
          <p:nvPr>
            <p:ph type="sldImg"/>
          </p:nvPr>
        </p:nvSpPr>
        <p:spPr>
          <a:ln/>
        </p:spPr>
      </p:sp>
      <p:sp>
        <p:nvSpPr>
          <p:cNvPr id="1698819" name="Rectangle 3"/>
          <p:cNvSpPr>
            <a:spLocks noGrp="1" noChangeArrowheads="1"/>
          </p:cNvSpPr>
          <p:nvPr>
            <p:ph type="body" idx="1"/>
          </p:nvPr>
        </p:nvSpPr>
        <p:spPr/>
        <p:txBody>
          <a:bodyPr/>
          <a:lstStyle/>
          <a:p>
            <a:r>
              <a:rPr lang="en-US"/>
              <a:t>A vertex layout of an undirected graph G = (V;E) is a one-to-one mapping</a:t>
            </a:r>
          </a:p>
          <a:p>
            <a:r>
              <a:rPr lang="en-US"/>
              <a:t>of vertices to positions in the layout.</a:t>
            </a:r>
          </a:p>
          <a:p>
            <a:r>
              <a:rPr lang="en-US"/>
              <a:t>Our goal is to find a mapping, which minimizes the number of cache misses during accesses on the mesh represented as the graph.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39507-AE26-4C7F-B81C-475C97DF879E}" type="slidenum">
              <a:rPr lang="en-US"/>
              <a:pPr/>
              <a:t>27</a:t>
            </a:fld>
            <a:endParaRPr lang="en-US"/>
          </a:p>
        </p:txBody>
      </p:sp>
      <p:sp>
        <p:nvSpPr>
          <p:cNvPr id="1775618" name="Rectangle 1026"/>
          <p:cNvSpPr>
            <a:spLocks noGrp="1" noRot="1" noChangeAspect="1" noChangeArrowheads="1" noTextEdit="1"/>
          </p:cNvSpPr>
          <p:nvPr>
            <p:ph type="sldImg"/>
          </p:nvPr>
        </p:nvSpPr>
        <p:spPr>
          <a:ln/>
        </p:spPr>
      </p:sp>
      <p:sp>
        <p:nvSpPr>
          <p:cNvPr id="1775619" name="Rectangle 1027"/>
          <p:cNvSpPr>
            <a:spLocks noGrp="1" noChangeArrowheads="1"/>
          </p:cNvSpPr>
          <p:nvPr>
            <p:ph type="body" idx="1"/>
          </p:nvPr>
        </p:nvSpPr>
        <p:spPr/>
        <p:txBody>
          <a:bodyPr/>
          <a:lstStyle/>
          <a:p>
            <a:r>
              <a:rPr lang="en-US"/>
              <a:t>Instead, we use a multilevel minimization algorithm which performs local permutations to compute a</a:t>
            </a:r>
          </a:p>
          <a:p>
            <a:r>
              <a:rPr lang="en-US"/>
              <a:t>locally optimal layout.</a:t>
            </a:r>
          </a:p>
          <a:p>
            <a:r>
              <a:rPr lang="en-US"/>
              <a:t>Multilevel min. consists of 3 main steps.</a:t>
            </a:r>
          </a:p>
          <a:p>
            <a:r>
              <a:rPr lang="en-US"/>
              <a:t>First, we coarse the input graph by simplify 5 vertices into one.</a:t>
            </a:r>
          </a:p>
          <a:p>
            <a:r>
              <a:rPr lang="en-US"/>
              <a:t>At its coarsest graph, we compute vertices ordering.</a:t>
            </a:r>
          </a:p>
          <a:p>
            <a:r>
              <a:rPr lang="en-US"/>
              <a:t>Then, as we reconstruct the coarsest graph, we refine vertices ordering by usning local permutation given our approximate metric.</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FC8A8-3465-4544-B610-C15417BC99C2}" type="slidenum">
              <a:rPr lang="en-US"/>
              <a:pPr/>
              <a:t>28</a:t>
            </a:fld>
            <a:endParaRPr lang="en-US"/>
          </a:p>
        </p:txBody>
      </p:sp>
      <p:sp>
        <p:nvSpPr>
          <p:cNvPr id="1782786" name="Rectangle 2"/>
          <p:cNvSpPr>
            <a:spLocks noGrp="1" noRot="1" noChangeAspect="1" noChangeArrowheads="1" noTextEdit="1"/>
          </p:cNvSpPr>
          <p:nvPr>
            <p:ph type="sldImg"/>
          </p:nvPr>
        </p:nvSpPr>
        <p:spPr>
          <a:ln/>
        </p:spPr>
      </p:sp>
      <p:sp>
        <p:nvSpPr>
          <p:cNvPr id="1782787" name="Rectangle 3"/>
          <p:cNvSpPr>
            <a:spLocks noGrp="1" noChangeArrowheads="1"/>
          </p:cNvSpPr>
          <p:nvPr>
            <p:ph type="body" idx="1"/>
          </p:nvPr>
        </p:nvSpPr>
        <p:spPr/>
        <p:txBody>
          <a:bodyPr/>
          <a:lstStyle/>
          <a:p>
            <a:r>
              <a:rPr lang="en-US"/>
              <a:t>We compare rendering throughput of cache-oblivious layout with layout of Quick-VDr, (Simplification layout), which is ordering of output of simplication.</a:t>
            </a:r>
          </a:p>
          <a:p>
            <a:r>
              <a:rPr lang="en-US"/>
              <a:t>We are able to achieve 4.5 times improvement over simplification layout in Isosurface and St.</a:t>
            </a:r>
          </a:p>
          <a:p>
            <a:r>
              <a:rPr lang="en-US"/>
              <a:t>And 2.1 speedup. Moreover, we are able to achieve 145M/s as a peak performance.</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0002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8483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52400"/>
            <a:ext cx="80010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905000"/>
            <a:ext cx="7391400" cy="4191000"/>
          </a:xfrm>
        </p:spPr>
        <p:txBody>
          <a:bodyPr/>
          <a:lstStyle/>
          <a:p>
            <a:endParaRPr lang="en-US"/>
          </a:p>
        </p:txBody>
      </p:sp>
      <p:sp>
        <p:nvSpPr>
          <p:cNvPr id="4" name="Date Placeholder 3"/>
          <p:cNvSpPr>
            <a:spLocks noGrp="1"/>
          </p:cNvSpPr>
          <p:nvPr>
            <p:ph type="dt" sz="half" idx="10"/>
          </p:nvPr>
        </p:nvSpPr>
        <p:spPr>
          <a:xfrm>
            <a:off x="990600" y="6172200"/>
            <a:ext cx="16764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1"/>
          </p:nvPr>
        </p:nvSpPr>
        <p:spPr>
          <a:xfrm>
            <a:off x="0" y="6400800"/>
            <a:ext cx="914400" cy="457200"/>
          </a:xfrm>
          <a:prstGeom prst="rect">
            <a:avLst/>
          </a:prstGeom>
        </p:spPr>
        <p:txBody>
          <a:bodyPr/>
          <a:lstStyle>
            <a:lvl1pPr>
              <a:defRPr/>
            </a:lvl1pPr>
          </a:lstStyle>
          <a:p>
            <a:fld id="{9DAA3292-4F01-4BC9-A45A-A8DBD5E1335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bwMode="auto">
          <a:xfrm>
            <a:off x="838200" y="152400"/>
            <a:ext cx="7467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3"/>
          <p:cNvSpPr>
            <a:spLocks noGrp="1" noChangeArrowheads="1"/>
          </p:cNvSpPr>
          <p:nvPr>
            <p:ph type="body" idx="1"/>
          </p:nvPr>
        </p:nvSpPr>
        <p:spPr bwMode="auto">
          <a:xfrm>
            <a:off x="533400" y="1371600"/>
            <a:ext cx="80010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Line 9"/>
          <p:cNvSpPr>
            <a:spLocks noChangeShapeType="1"/>
          </p:cNvSpPr>
          <p:nvPr/>
        </p:nvSpPr>
        <p:spPr bwMode="auto">
          <a:xfrm>
            <a:off x="533400" y="1114425"/>
            <a:ext cx="8077200" cy="0"/>
          </a:xfrm>
          <a:prstGeom prst="line">
            <a:avLst/>
          </a:prstGeom>
          <a:noFill/>
          <a:ln w="25400">
            <a:solidFill>
              <a:srgbClr val="3366FF"/>
            </a:solidFill>
            <a:round/>
            <a:headEnd/>
            <a:tailEnd/>
          </a:ln>
          <a:effectLst/>
        </p:spPr>
        <p:txBody>
          <a:bodyPr wrap="none" anchor="ctr"/>
          <a:lstStyle/>
          <a:p>
            <a:pPr>
              <a:defRPr/>
            </a:pPr>
            <a:endParaRPr lang="en-US"/>
          </a:p>
        </p:txBody>
      </p:sp>
      <p:sp>
        <p:nvSpPr>
          <p:cNvPr id="1034" name="Line 10"/>
          <p:cNvSpPr>
            <a:spLocks noChangeShapeType="1"/>
          </p:cNvSpPr>
          <p:nvPr/>
        </p:nvSpPr>
        <p:spPr bwMode="auto">
          <a:xfrm>
            <a:off x="533400" y="1190625"/>
            <a:ext cx="8077200" cy="0"/>
          </a:xfrm>
          <a:prstGeom prst="line">
            <a:avLst/>
          </a:prstGeom>
          <a:noFill/>
          <a:ln w="38100">
            <a:solidFill>
              <a:srgbClr val="0A1B9E"/>
            </a:solidFill>
            <a:round/>
            <a:headEnd/>
            <a:tailEnd/>
          </a:ln>
          <a:effectLst/>
        </p:spPr>
        <p:txBody>
          <a:bodyPr wrap="none" anchor="ctr"/>
          <a:lstStyle/>
          <a:p>
            <a:pPr>
              <a:defRPr/>
            </a:pPr>
            <a:endParaRPr lang="en-US"/>
          </a:p>
        </p:txBody>
      </p:sp>
      <p:sp>
        <p:nvSpPr>
          <p:cNvPr id="1035" name="Rectangle 11"/>
          <p:cNvSpPr>
            <a:spLocks noChangeArrowheads="1"/>
          </p:cNvSpPr>
          <p:nvPr/>
        </p:nvSpPr>
        <p:spPr bwMode="auto">
          <a:xfrm>
            <a:off x="7756525" y="6632575"/>
            <a:ext cx="1295400" cy="225425"/>
          </a:xfrm>
          <a:prstGeom prst="rect">
            <a:avLst/>
          </a:prstGeom>
          <a:noFill/>
          <a:ln w="12700">
            <a:noFill/>
            <a:miter lim="800000"/>
            <a:headEnd/>
            <a:tailEnd/>
          </a:ln>
          <a:effectLst/>
        </p:spPr>
        <p:txBody>
          <a:bodyPr lIns="90487" tIns="44450" rIns="90487" bIns="44450">
            <a:spAutoFit/>
          </a:bodyPr>
          <a:lstStyle/>
          <a:p>
            <a:pPr algn="r">
              <a:defRPr/>
            </a:pPr>
            <a:r>
              <a:rPr lang="en-US" sz="900"/>
              <a:t>  Pascucci-</a:t>
            </a:r>
            <a:fld id="{0049095F-D376-4913-AEC1-4A3D0A6ED5F9}" type="slidenum">
              <a:rPr lang="en-US" sz="900"/>
              <a:pPr algn="r">
                <a:defRPr/>
              </a:pPr>
              <a:t>‹#›</a:t>
            </a:fld>
            <a:endParaRPr lang="en-US" sz="900"/>
          </a:p>
        </p:txBody>
      </p:sp>
      <p:sp>
        <p:nvSpPr>
          <p:cNvPr id="1051" name="Rectangle 27"/>
          <p:cNvSpPr>
            <a:spLocks noChangeArrowheads="1"/>
          </p:cNvSpPr>
          <p:nvPr userDrawn="1"/>
        </p:nvSpPr>
        <p:spPr bwMode="auto">
          <a:xfrm>
            <a:off x="76200" y="6629400"/>
            <a:ext cx="1758950" cy="225425"/>
          </a:xfrm>
          <a:prstGeom prst="rect">
            <a:avLst/>
          </a:prstGeom>
          <a:noFill/>
          <a:ln w="12700">
            <a:noFill/>
            <a:miter lim="800000"/>
            <a:headEnd/>
            <a:tailEnd/>
          </a:ln>
          <a:effectLst/>
        </p:spPr>
        <p:txBody>
          <a:bodyPr lIns="90487" tIns="44450" rIns="90487" bIns="44450">
            <a:spAutoFit/>
          </a:bodyPr>
          <a:lstStyle/>
          <a:p>
            <a:pPr>
              <a:defRPr/>
            </a:pPr>
            <a:r>
              <a:rPr lang="en-US" sz="900"/>
              <a:t>Utah April 2008</a:t>
            </a:r>
          </a:p>
        </p:txBody>
      </p:sp>
      <p:pic>
        <p:nvPicPr>
          <p:cNvPr id="10" name="Picture 15" descr="SCI_logo"/>
          <p:cNvPicPr>
            <a:picLocks noChangeAspect="1" noChangeArrowheads="1"/>
          </p:cNvPicPr>
          <p:nvPr userDrawn="1"/>
        </p:nvPicPr>
        <p:blipFill>
          <a:blip r:embed="rId21"/>
          <a:srcRect/>
          <a:stretch>
            <a:fillRect/>
          </a:stretch>
        </p:blipFill>
        <p:spPr bwMode="auto">
          <a:xfrm>
            <a:off x="-620" y="698400"/>
            <a:ext cx="838820" cy="368400"/>
          </a:xfrm>
          <a:prstGeom prst="rect">
            <a:avLst/>
          </a:prstGeom>
          <a:noFill/>
          <a:ln w="9525">
            <a:solidFill>
              <a:schemeClr val="bg1"/>
            </a:solidFill>
            <a:miter lim="800000"/>
            <a:headEnd/>
            <a:tailEnd/>
          </a:ln>
        </p:spPr>
      </p:pic>
      <p:pic>
        <p:nvPicPr>
          <p:cNvPr id="11" name="Picture 8" descr="ViSUS-logo4"/>
          <p:cNvPicPr>
            <a:picLocks noChangeAspect="1" noChangeArrowheads="1"/>
          </p:cNvPicPr>
          <p:nvPr userDrawn="1"/>
        </p:nvPicPr>
        <p:blipFill>
          <a:blip r:embed="rId22" cstate="print"/>
          <a:srcRect/>
          <a:stretch>
            <a:fillRect/>
          </a:stretch>
        </p:blipFill>
        <p:spPr bwMode="auto">
          <a:xfrm>
            <a:off x="8505082" y="698400"/>
            <a:ext cx="638918" cy="594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Helvetica" pitchFamily="34" charset="0"/>
        </a:defRPr>
      </a:lvl2pPr>
      <a:lvl3pPr algn="ctr" rtl="0" eaLnBrk="0" fontAlgn="base" hangingPunct="0">
        <a:spcBef>
          <a:spcPct val="0"/>
        </a:spcBef>
        <a:spcAft>
          <a:spcPct val="0"/>
        </a:spcAft>
        <a:defRPr sz="3200" b="1">
          <a:solidFill>
            <a:schemeClr val="tx2"/>
          </a:solidFill>
          <a:latin typeface="Helvetica" pitchFamily="34" charset="0"/>
        </a:defRPr>
      </a:lvl3pPr>
      <a:lvl4pPr algn="ctr" rtl="0" eaLnBrk="0" fontAlgn="base" hangingPunct="0">
        <a:spcBef>
          <a:spcPct val="0"/>
        </a:spcBef>
        <a:spcAft>
          <a:spcPct val="0"/>
        </a:spcAft>
        <a:defRPr sz="3200" b="1">
          <a:solidFill>
            <a:schemeClr val="tx2"/>
          </a:solidFill>
          <a:latin typeface="Helvetica" pitchFamily="34" charset="0"/>
        </a:defRPr>
      </a:lvl4pPr>
      <a:lvl5pPr algn="ctr" rtl="0" eaLnBrk="0" fontAlgn="base" hangingPunct="0">
        <a:spcBef>
          <a:spcPct val="0"/>
        </a:spcBef>
        <a:spcAft>
          <a:spcPct val="0"/>
        </a:spcAft>
        <a:defRPr sz="3200" b="1">
          <a:solidFill>
            <a:schemeClr val="tx2"/>
          </a:solidFill>
          <a:latin typeface="Helvetica" pitchFamily="34" charset="0"/>
        </a:defRPr>
      </a:lvl5pPr>
      <a:lvl6pPr marL="457200" algn="ctr" rtl="0" fontAlgn="base">
        <a:spcBef>
          <a:spcPct val="0"/>
        </a:spcBef>
        <a:spcAft>
          <a:spcPct val="0"/>
        </a:spcAft>
        <a:defRPr sz="3200" b="1">
          <a:solidFill>
            <a:schemeClr val="tx2"/>
          </a:solidFill>
          <a:latin typeface="Helvetica" pitchFamily="34" charset="0"/>
        </a:defRPr>
      </a:lvl6pPr>
      <a:lvl7pPr marL="914400" algn="ctr" rtl="0" fontAlgn="base">
        <a:spcBef>
          <a:spcPct val="0"/>
        </a:spcBef>
        <a:spcAft>
          <a:spcPct val="0"/>
        </a:spcAft>
        <a:defRPr sz="3200" b="1">
          <a:solidFill>
            <a:schemeClr val="tx2"/>
          </a:solidFill>
          <a:latin typeface="Helvetica" pitchFamily="34" charset="0"/>
        </a:defRPr>
      </a:lvl7pPr>
      <a:lvl8pPr marL="1371600" algn="ctr" rtl="0" fontAlgn="base">
        <a:spcBef>
          <a:spcPct val="0"/>
        </a:spcBef>
        <a:spcAft>
          <a:spcPct val="0"/>
        </a:spcAft>
        <a:defRPr sz="3200" b="1">
          <a:solidFill>
            <a:schemeClr val="tx2"/>
          </a:solidFill>
          <a:latin typeface="Helvetica" pitchFamily="34" charset="0"/>
        </a:defRPr>
      </a:lvl8pPr>
      <a:lvl9pPr marL="1828800" algn="ctr" rtl="0" fontAlgn="base">
        <a:spcBef>
          <a:spcPct val="0"/>
        </a:spcBef>
        <a:spcAft>
          <a:spcPct val="0"/>
        </a:spcAft>
        <a:defRPr sz="3200" b="1">
          <a:solidFill>
            <a:schemeClr val="tx2"/>
          </a:solidFill>
          <a:latin typeface="Helvetica"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Font typeface="Times" pitchFamily="18" charset="0"/>
        <a:buChar char="•"/>
        <a:defRPr sz="1600" b="1">
          <a:solidFill>
            <a:schemeClr val="tx1"/>
          </a:solidFill>
          <a:latin typeface="+mn-lt"/>
        </a:defRPr>
      </a:lvl5pPr>
      <a:lvl6pPr marL="2514600" indent="-228600" algn="l" rtl="0" fontAlgn="base">
        <a:spcBef>
          <a:spcPct val="20000"/>
        </a:spcBef>
        <a:spcAft>
          <a:spcPct val="0"/>
        </a:spcAft>
        <a:buFont typeface="Times" pitchFamily="18" charset="0"/>
        <a:buChar char="•"/>
        <a:defRPr sz="1600" b="1">
          <a:solidFill>
            <a:schemeClr val="tx1"/>
          </a:solidFill>
          <a:latin typeface="+mn-lt"/>
        </a:defRPr>
      </a:lvl6pPr>
      <a:lvl7pPr marL="2971800" indent="-228600" algn="l" rtl="0" fontAlgn="base">
        <a:spcBef>
          <a:spcPct val="20000"/>
        </a:spcBef>
        <a:spcAft>
          <a:spcPct val="0"/>
        </a:spcAft>
        <a:buFont typeface="Times" pitchFamily="18" charset="0"/>
        <a:buChar char="•"/>
        <a:defRPr sz="1600" b="1">
          <a:solidFill>
            <a:schemeClr val="tx1"/>
          </a:solidFill>
          <a:latin typeface="+mn-lt"/>
        </a:defRPr>
      </a:lvl7pPr>
      <a:lvl8pPr marL="3429000" indent="-228600" algn="l" rtl="0" fontAlgn="base">
        <a:spcBef>
          <a:spcPct val="20000"/>
        </a:spcBef>
        <a:spcAft>
          <a:spcPct val="0"/>
        </a:spcAft>
        <a:buFont typeface="Times" pitchFamily="18" charset="0"/>
        <a:buChar char="•"/>
        <a:defRPr sz="1600" b="1">
          <a:solidFill>
            <a:schemeClr val="tx1"/>
          </a:solidFill>
          <a:latin typeface="+mn-lt"/>
        </a:defRPr>
      </a:lvl8pPr>
      <a:lvl9pPr marL="3886200" indent="-228600" algn="l" rtl="0" fontAlgn="base">
        <a:spcBef>
          <a:spcPct val="20000"/>
        </a:spcBef>
        <a:spcAft>
          <a:spcPct val="0"/>
        </a:spcAft>
        <a:buFont typeface="Times" pitchFamily="18" charset="0"/>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hyperlink" Target="file:///C:\pascucci\data\demo-topology\contour-tree-viewer\_DEMO_3d-rho-spectrum-topology.bat" TargetMode="External"/><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pascucci\animations\climate\movie2\Temp+Cloud_0000_short.avi" TargetMode="External"/><Relationship Id="rId6" Type="http://schemas.openxmlformats.org/officeDocument/2006/relationships/image" Target="../media/image11.jpe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hyperlink" Target="file:///C:\pascucci\data\ViSUS-demo-CD-windows\RUN_VISUS_DEMO_PPM_WITH_FOX_high_res.bat" TargetMode="External"/><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Microsoft_Office_Excel_97-2003_Worksheet5.xls"/><Relationship Id="rId3" Type="http://schemas.openxmlformats.org/officeDocument/2006/relationships/notesSlide" Target="../notesSlides/notesSlide6.xml"/><Relationship Id="rId7" Type="http://schemas.openxmlformats.org/officeDocument/2006/relationships/oleObject" Target="../embeddings/Microsoft_Office_Excel_97-2003_Worksheet4.xls"/><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oleObject" Target="../embeddings/Microsoft_Office_Excel_97-2003_Worksheet3.xls"/><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hyperlink" Target="file:///K:\ViSUS_DEMO\_NGA_DEMO_PRESENTATION\_Copy%20of%20demo_004_world_simple_time_series_world.bat" TargetMode="External"/><Relationship Id="rId12" Type="http://schemas.openxmlformats.org/officeDocument/2006/relationships/image" Target="../media/image40.png"/><Relationship Id="rId2" Type="http://schemas.openxmlformats.org/officeDocument/2006/relationships/hyperlink" Target="file:///K:\ViSUS_DEMO\_NGA_DEMO_PRESENTATION\_Copy%20of%20demo_005_difference_and_edge.bat" TargetMode="External"/><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hyperlink" Target="file:///K:\visus_3D_demo\BORG-DEMO-DVD\RUN_VISUS_FOX_DEMO_MIRANDA_RELATIVE_PATH-K.bat" TargetMode="External"/><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image" Target="../media/image62.png"/><Relationship Id="rId4" Type="http://schemas.openxmlformats.org/officeDocument/2006/relationships/hyperlink" Target="file:///K:\ViSUS_DEMO\_search\demo0_pool.bat" TargetMode="External"/><Relationship Id="rId9" Type="http://schemas.openxmlformats.org/officeDocument/2006/relationships/hyperlink" Target="file:///K:\ViSUS_DEMO\_NGA_DEMO_PRESENTATION\_Copy%20of%20demo_001_world_simple.bat" TargetMode="External"/><Relationship Id="rId14" Type="http://schemas.openxmlformats.org/officeDocument/2006/relationships/hyperlink" Target="file:///K:\visus_3D_demo\visfemale\runfox_local.ba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video" Target="file:///C:\pascucci\animations\climate\movie2\terrain-colored.mp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12.xml"/><Relationship Id="rId4" Type="http://schemas.openxmlformats.org/officeDocument/2006/relationships/image" Target="../media/image69.gif"/></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ideo" Target="file:///C:\pascucci\animations\cache-oblivious-meshes\ST-short.avi" TargetMode="External"/></Relationships>
</file>

<file path=ppt/slides/_rels/slide3.xml.rels><?xml version="1.0" encoding="UTF-8" standalone="yes"?>
<Relationships xmlns="http://schemas.openxmlformats.org/package/2006/relationships"><Relationship Id="rId3" Type="http://schemas.openxmlformats.org/officeDocument/2006/relationships/video" Target="file:///C:\pascucci\animations\conbustion_lbnl\LBLMovies\H_control_vweak480_5390_func_side_half_NEW.avi" TargetMode="External"/><Relationship Id="rId7" Type="http://schemas.openxmlformats.org/officeDocument/2006/relationships/image" Target="../media/image18.png"/><Relationship Id="rId2" Type="http://schemas.openxmlformats.org/officeDocument/2006/relationships/video" Target="file:///C:\pascucci\animations\conbustion_lbnl\LBLMovies\H_control_strong_200_4470_func_side_half_NEW.avi" TargetMode="External"/><Relationship Id="rId1" Type="http://schemas.openxmlformats.org/officeDocument/2006/relationships/video" Target="file:///C:\pascucci\animations\conbustion_lbnl\LBLMovies\H_control_none_600_6200_func_side_half_NEW.avi"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ideo" Target="file:///C:\pascucci\animations\cache-oblivious-meshes\Isosurfac-short.av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hyperlink" Target="file:///C:\pascucci\data\demo-topology\contour-tree-viewer\_DEMO_3d-rho-spectrum-topology.ba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file:///C:\Documents%20and%20Settings\pascucci2\My%20Documents\My%20Received%20Files\vor_test.png"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2.bin"/><Relationship Id="rId3" Type="http://schemas.openxmlformats.org/officeDocument/2006/relationships/notesSlide" Target="../notesSlides/notesSlide13.xml"/><Relationship Id="rId7" Type="http://schemas.openxmlformats.org/officeDocument/2006/relationships/oleObject" Target="../embeddings/oleObject6.bin"/><Relationship Id="rId12"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95.png"/><Relationship Id="rId11" Type="http://schemas.openxmlformats.org/officeDocument/2006/relationships/oleObject" Target="../embeddings/oleObject10.bin"/><Relationship Id="rId5" Type="http://schemas.openxmlformats.org/officeDocument/2006/relationships/oleObject" Target="../embeddings/oleObject5.bin"/><Relationship Id="rId10" Type="http://schemas.openxmlformats.org/officeDocument/2006/relationships/oleObject" Target="../embeddings/oleObject9.bin"/><Relationship Id="rId4" Type="http://schemas.openxmlformats.org/officeDocument/2006/relationships/oleObject" Target="../embeddings/oleObject4.bin"/><Relationship Id="rId9"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notesSlide" Target="../notesSlides/notesSlide14.xml"/><Relationship Id="rId7" Type="http://schemas.openxmlformats.org/officeDocument/2006/relationships/oleObject" Target="../embeddings/oleObject13.bin"/><Relationship Id="rId12"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0.png"/><Relationship Id="rId11" Type="http://schemas.openxmlformats.org/officeDocument/2006/relationships/image" Target="../media/image101.png"/><Relationship Id="rId5" Type="http://schemas.openxmlformats.org/officeDocument/2006/relationships/image" Target="../media/image99.png"/><Relationship Id="rId10" Type="http://schemas.openxmlformats.org/officeDocument/2006/relationships/image" Target="../media/image95.png"/><Relationship Id="rId4" Type="http://schemas.openxmlformats.org/officeDocument/2006/relationships/image" Target="../media/image98.png"/><Relationship Id="rId9" Type="http://schemas.openxmlformats.org/officeDocument/2006/relationships/oleObject" Target="../embeddings/oleObject15.bin"/></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notesSlide" Target="../notesSlides/notesSlide15.xml"/><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jpeg"/><Relationship Id="rId17" Type="http://schemas.openxmlformats.org/officeDocument/2006/relationships/image" Target="../media/image116.png"/><Relationship Id="rId2" Type="http://schemas.openxmlformats.org/officeDocument/2006/relationships/slideLayout" Target="../slideLayouts/slideLayout12.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video" Target="file:///C:\pascucci\animations\miranda-2d\miranda-vorticity-topology-B.avi" TargetMode="Externa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wmf"/><Relationship Id="rId9" Type="http://schemas.openxmlformats.org/officeDocument/2006/relationships/image" Target="../media/image108.png"/><Relationship Id="rId14" Type="http://schemas.openxmlformats.org/officeDocument/2006/relationships/image" Target="../media/image113.jpeg"/><Relationship Id="rId22" Type="http://schemas.openxmlformats.org/officeDocument/2006/relationships/image" Target="../media/image121.jpeg"/></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6.png"/><Relationship Id="rId3" Type="http://schemas.openxmlformats.org/officeDocument/2006/relationships/image" Target="../media/image123.png"/><Relationship Id="rId21" Type="http://schemas.openxmlformats.org/officeDocument/2006/relationships/slide" Target="slide53.xml"/><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5.png"/><Relationship Id="rId2" Type="http://schemas.openxmlformats.org/officeDocument/2006/relationships/notesSlide" Target="../notesSlides/notesSlide16.xml"/><Relationship Id="rId16" Type="http://schemas.openxmlformats.org/officeDocument/2006/relationships/image" Target="../media/image98.pn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19" Type="http://schemas.openxmlformats.org/officeDocument/2006/relationships/image" Target="../media/image118.png"/><Relationship Id="rId4" Type="http://schemas.openxmlformats.org/officeDocument/2006/relationships/image" Target="../media/image100.png"/><Relationship Id="rId9" Type="http://schemas.openxmlformats.org/officeDocument/2006/relationships/image" Target="../media/image128.png"/><Relationship Id="rId1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pascucci\animations\combustion_sandia\chi_highres.m1v" TargetMode="External"/><Relationship Id="rId1" Type="http://schemas.openxmlformats.org/officeDocument/2006/relationships/video" Target="file:///C:\pascucci\animations\combustion_sandia\video_side\Tracking_side_view_t_020.avi"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oleObject" Target="../embeddings/oleObject17.bin"/><Relationship Id="rId7" Type="http://schemas.openxmlformats.org/officeDocument/2006/relationships/hyperlink" Target="file:///C:\pascucci\src\development\sft\combustion.bat"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48.png"/><Relationship Id="rId5" Type="http://schemas.openxmlformats.org/officeDocument/2006/relationships/hyperlink" Target="file:///C:\pascucci\data\demo-topology\contour-tree-viewer\_DEMO_3d-rho-spectrum-topology.bat" TargetMode="External"/><Relationship Id="rId4" Type="http://schemas.openxmlformats.org/officeDocument/2006/relationships/image" Target="../media/image147.png"/></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pascucci\images\SIGGRAPH07_Images\ams.k001-mm1divad.crop00.avi" TargetMode="External"/><Relationship Id="rId1" Type="http://schemas.openxmlformats.org/officeDocument/2006/relationships/video" Target="file:///C:\pascucci\images\SIGGRAPH07_Images\holes3_00.avi" TargetMode="External"/><Relationship Id="rId5" Type="http://schemas.openxmlformats.org/officeDocument/2006/relationships/image" Target="../media/image153.png"/><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pascucci\images\SIGGRAPH07_Images\dancer_vcompact_construction.mpeg" TargetMode="External"/><Relationship Id="rId1" Type="http://schemas.openxmlformats.org/officeDocument/2006/relationships/video" Target="file:///C:\pascucci\images\SIGGRAPH07_Images\dancer_sorted_construction.mpeg" TargetMode="External"/><Relationship Id="rId5" Type="http://schemas.openxmlformats.org/officeDocument/2006/relationships/image" Target="../media/image155.png"/><Relationship Id="rId4" Type="http://schemas.openxmlformats.org/officeDocument/2006/relationships/image" Target="../media/image154.png"/></Relationships>
</file>

<file path=ppt/slides/_rels/slide5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5.jpeg"/><Relationship Id="rId3" Type="http://schemas.openxmlformats.org/officeDocument/2006/relationships/notesSlide" Target="../notesSlides/notesSlide24.xml"/><Relationship Id="rId7" Type="http://schemas.openxmlformats.org/officeDocument/2006/relationships/image" Target="../media/image160.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slideLayout" Target="../slideLayouts/slideLayout16.xml"/><Relationship Id="rId16" Type="http://schemas.openxmlformats.org/officeDocument/2006/relationships/image" Target="../media/image168.png"/><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163.png"/><Relationship Id="rId5" Type="http://schemas.openxmlformats.org/officeDocument/2006/relationships/oleObject" Target="../embeddings/oleObject19.bin"/><Relationship Id="rId15" Type="http://schemas.openxmlformats.org/officeDocument/2006/relationships/image" Target="../media/image167.png"/><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162.png"/><Relationship Id="rId14" Type="http://schemas.openxmlformats.org/officeDocument/2006/relationships/image" Target="../media/image166.png"/></Relationships>
</file>

<file path=ppt/slides/_rels/slide52.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jpeg"/><Relationship Id="rId2" Type="http://schemas.openxmlformats.org/officeDocument/2006/relationships/slideLayout" Target="../slideLayouts/slideLayout6.xml"/><Relationship Id="rId16" Type="http://schemas.openxmlformats.org/officeDocument/2006/relationships/oleObject" Target="../embeddings/oleObject23.bin"/><Relationship Id="rId1" Type="http://schemas.openxmlformats.org/officeDocument/2006/relationships/vmlDrawing" Target="../drawings/vmlDrawing8.v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oleObject" Target="../embeddings/oleObject22.bin"/><Relationship Id="rId10" Type="http://schemas.openxmlformats.org/officeDocument/2006/relationships/image" Target="../media/image179.png"/><Relationship Id="rId4" Type="http://schemas.openxmlformats.org/officeDocument/2006/relationships/image" Target="../media/image173.jpeg"/><Relationship Id="rId9" Type="http://schemas.openxmlformats.org/officeDocument/2006/relationships/image" Target="../media/image178.png"/><Relationship Id="rId14" Type="http://schemas.openxmlformats.org/officeDocument/2006/relationships/image" Target="../media/image183.png"/></Relationships>
</file>

<file path=ppt/slides/_rels/slide53.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64.xml"/><Relationship Id="rId7" Type="http://schemas.openxmlformats.org/officeDocument/2006/relationships/slide" Target="slide74.xml"/><Relationship Id="rId2" Type="http://schemas.openxmlformats.org/officeDocument/2006/relationships/image" Target="../media/image184.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slide" Target="slide54.xml"/><Relationship Id="rId4" Type="http://schemas.openxmlformats.org/officeDocument/2006/relationships/image" Target="../media/image18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187.png"/><Relationship Id="rId4" Type="http://schemas.openxmlformats.org/officeDocument/2006/relationships/hyperlink" Target="file:///C:\pascucci\ppt\2005-minneapolis-IMA-VIS\Z_demo1-run-miranda-surface.ba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5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3.jpeg"/></Relationships>
</file>

<file path=ppt/slides/_rels/slide5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5.jpeg"/></Relationships>
</file>

<file path=ppt/slides/_rels/slide58.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6.jpeg"/><Relationship Id="rId18" Type="http://schemas.openxmlformats.org/officeDocument/2006/relationships/image" Target="../media/image211.jpeg"/><Relationship Id="rId3" Type="http://schemas.openxmlformats.org/officeDocument/2006/relationships/notesSlide" Target="../notesSlides/notesSlide29.xml"/><Relationship Id="rId7" Type="http://schemas.openxmlformats.org/officeDocument/2006/relationships/image" Target="../media/image201.png"/><Relationship Id="rId12" Type="http://schemas.openxmlformats.org/officeDocument/2006/relationships/image" Target="../media/image205.jpeg"/><Relationship Id="rId17" Type="http://schemas.openxmlformats.org/officeDocument/2006/relationships/image" Target="../media/image210.jpeg"/><Relationship Id="rId2" Type="http://schemas.openxmlformats.org/officeDocument/2006/relationships/slideLayout" Target="../slideLayouts/slideLayout1.xml"/><Relationship Id="rId16" Type="http://schemas.openxmlformats.org/officeDocument/2006/relationships/image" Target="../media/image209.png"/><Relationship Id="rId20" Type="http://schemas.openxmlformats.org/officeDocument/2006/relationships/image" Target="../media/image213.jpeg"/><Relationship Id="rId1" Type="http://schemas.openxmlformats.org/officeDocument/2006/relationships/vmlDrawing" Target="../drawings/vmlDrawing10.vml"/><Relationship Id="rId6" Type="http://schemas.openxmlformats.org/officeDocument/2006/relationships/image" Target="../media/image200.png"/><Relationship Id="rId11" Type="http://schemas.openxmlformats.org/officeDocument/2006/relationships/image" Target="../media/image204.png"/><Relationship Id="rId5" Type="http://schemas.openxmlformats.org/officeDocument/2006/relationships/image" Target="../media/image199.png"/><Relationship Id="rId15" Type="http://schemas.openxmlformats.org/officeDocument/2006/relationships/image" Target="../media/image208.jpeg"/><Relationship Id="rId10" Type="http://schemas.openxmlformats.org/officeDocument/2006/relationships/oleObject" Target="../embeddings/Microsoft_Office_Excel_97-2003_Worksheet6.xls"/><Relationship Id="rId19" Type="http://schemas.openxmlformats.org/officeDocument/2006/relationships/image" Target="../media/image212.png"/><Relationship Id="rId4" Type="http://schemas.openxmlformats.org/officeDocument/2006/relationships/image" Target="../media/image198.jpeg"/><Relationship Id="rId9" Type="http://schemas.openxmlformats.org/officeDocument/2006/relationships/image" Target="../media/image203.png"/><Relationship Id="rId14" Type="http://schemas.openxmlformats.org/officeDocument/2006/relationships/image" Target="../media/image20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25.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pascucci\animations\miranda-3d\rti.avi" TargetMode="External"/><Relationship Id="rId1" Type="http://schemas.openxmlformats.org/officeDocument/2006/relationships/video" Target="file:///C:\pascucci\animations\miranda-3d\rti_bgl2.avi"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video" Target="file:///C:\pascucci\animations\miranda-3d\bubbles-long.avi" TargetMode="External"/><Relationship Id="rId5" Type="http://schemas.openxmlformats.org/officeDocument/2006/relationships/image" Target="../media/image216.png"/><Relationship Id="rId4" Type="http://schemas.openxmlformats.org/officeDocument/2006/relationships/image" Target="../media/image21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219.png"/><Relationship Id="rId4" Type="http://schemas.openxmlformats.org/officeDocument/2006/relationships/image" Target="../media/image218.png"/></Relationships>
</file>

<file path=ppt/slides/_rels/slide6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file:///C:\pascucci\animations\miranda-3d\rti.avi" TargetMode="External"/><Relationship Id="rId1" Type="http://schemas.openxmlformats.org/officeDocument/2006/relationships/video" Target="file:///C:\pascucci\animations\miranda-3d\rti_bgl2.avi" TargetMode="External"/><Relationship Id="rId6" Type="http://schemas.openxmlformats.org/officeDocument/2006/relationships/image" Target="../media/image22.png"/><Relationship Id="rId5" Type="http://schemas.openxmlformats.org/officeDocument/2006/relationships/image" Target="../media/image221.wmf"/><Relationship Id="rId10" Type="http://schemas.openxmlformats.org/officeDocument/2006/relationships/slide" Target="slide53.xml"/><Relationship Id="rId4" Type="http://schemas.openxmlformats.org/officeDocument/2006/relationships/notesSlide" Target="../notesSlides/notesSlide34.xml"/><Relationship Id="rId9" Type="http://schemas.openxmlformats.org/officeDocument/2006/relationships/image" Target="../media/image222.png"/></Relationships>
</file>

<file path=ppt/slides/_rels/slide6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13.xml"/><Relationship Id="rId1" Type="http://schemas.openxmlformats.org/officeDocument/2006/relationships/video" Target="file:///C:\pascucci\animations\porous_medium\foamL-CrUp50-slice-proj.avi" TargetMode="Externa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jpeg"/></Relationships>
</file>

<file path=ppt/slides/_rels/slide6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6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jpeg"/></Relationships>
</file>

<file path=ppt/slides/_rels/slide6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6.wmf"/></Relationships>
</file>

<file path=ppt/slides/_rels/slide6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6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file:///C:\pascucci\src\soar-1.11\bin\soar-vorticity.bat" TargetMode="External"/><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file:///C:\pascucci\data\_launch_demos_here_\RUN_VISUS_DEMO_PPM_WITH_FOX.bat" TargetMode="External"/><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hyperlink" Target="file:///D:\demo\vis-female-demo-d.bat" TargetMode="External"/><Relationship Id="rId4" Type="http://schemas.openxmlformats.org/officeDocument/2006/relationships/hyperlink" Target="file:///C:\pascucci\src\soar-1.11\bin\soar.bat" TargetMode="External"/><Relationship Id="rId9" Type="http://schemas.openxmlformats.org/officeDocument/2006/relationships/image" Target="../media/image27.png"/><Relationship Id="rId1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8.jpeg"/><Relationship Id="rId1" Type="http://schemas.openxmlformats.org/officeDocument/2006/relationships/slideLayout" Target="../slideLayouts/slideLayout2.xml"/><Relationship Id="rId4" Type="http://schemas.openxmlformats.org/officeDocument/2006/relationships/image" Target="../media/image241.jpeg"/></Relationships>
</file>

<file path=ppt/slides/_rels/slide72.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7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5" Type="http://schemas.openxmlformats.org/officeDocument/2006/relationships/slide" Target="slide53.xml"/><Relationship Id="rId4" Type="http://schemas.openxmlformats.org/officeDocument/2006/relationships/image" Target="../media/image25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file:///C:\pascucci\ppt\2008\SLAC_COMBUSTION_April_2008\STACK.avi" TargetMode="External"/><Relationship Id="rId4" Type="http://schemas.openxmlformats.org/officeDocument/2006/relationships/image" Target="../media/image251.png"/></Relationships>
</file>

<file path=ppt/slides/_rels/slide7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7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2.xml"/><Relationship Id="rId1" Type="http://schemas.openxmlformats.org/officeDocument/2006/relationships/video" Target="file:///C:\pascucci\ppt\2008\Exxon_visit_july_Utah_2008\none_c_with_graph.avi" TargetMode="External"/><Relationship Id="rId6" Type="http://schemas.openxmlformats.org/officeDocument/2006/relationships/slide" Target="slide53.xml"/><Relationship Id="rId5" Type="http://schemas.openxmlformats.org/officeDocument/2006/relationships/image" Target="../media/image263.png"/><Relationship Id="rId4" Type="http://schemas.openxmlformats.org/officeDocument/2006/relationships/image" Target="../media/image262.pn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40.png"/><Relationship Id="rId5" Type="http://schemas.openxmlformats.org/officeDocument/2006/relationships/image" Target="../media/image266.png"/><Relationship Id="rId4" Type="http://schemas.openxmlformats.org/officeDocument/2006/relationships/image" Target="../media/image265.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file:///C:\pascucci\src\ViSUS-demo-CD-windows\RUN_VISUS_DEMO_PPM_new.bat" TargetMode="External"/><Relationship Id="rId11" Type="http://schemas.openxmlformats.org/officeDocument/2006/relationships/hyperlink" Target="file:///K:\ViSUS_DEMO\_NGA_DEMO_PRESENTATION\_Copy%20of%20demo_004_world_simple_time_series_world.bat" TargetMode="Externa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hyperlink" Target="file:///C:\pascucci\data\visus-oil-demo\run.bat" TargetMode="Externa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143000" y="5411788"/>
            <a:ext cx="6640513" cy="920750"/>
          </a:xfrm>
          <a:prstGeom prst="rect">
            <a:avLst/>
          </a:prstGeom>
          <a:solidFill>
            <a:srgbClr val="FFFFFF">
              <a:alpha val="50195"/>
            </a:srgbClr>
          </a:solidFill>
          <a:ln w="12700">
            <a:noFill/>
            <a:miter lim="800000"/>
            <a:headEnd/>
            <a:tailEnd/>
          </a:ln>
        </p:spPr>
        <p:txBody>
          <a:bodyPr lIns="90488" tIns="44450" rIns="90488" bIns="44450"/>
          <a:lstStyle/>
          <a:p>
            <a:pPr marL="292100" indent="-292100" algn="ctr" eaLnBrk="1" hangingPunct="1">
              <a:spcBef>
                <a:spcPct val="20000"/>
              </a:spcBef>
            </a:pPr>
            <a:r>
              <a:rPr lang="en-US" altLang="en-US" sz="2400" dirty="0" err="1">
                <a:latin typeface="Helvetica" pitchFamily="34" charset="0"/>
              </a:rPr>
              <a:t>Valerio</a:t>
            </a:r>
            <a:r>
              <a:rPr lang="en-US" altLang="en-US" sz="2400" dirty="0">
                <a:latin typeface="Helvetica" pitchFamily="34" charset="0"/>
              </a:rPr>
              <a:t> </a:t>
            </a:r>
            <a:r>
              <a:rPr lang="en-US" altLang="en-US" sz="2400" dirty="0" err="1">
                <a:latin typeface="Helvetica" pitchFamily="34" charset="0"/>
              </a:rPr>
              <a:t>Pascucci</a:t>
            </a:r>
            <a:endParaRPr lang="en-US" altLang="en-US" sz="1800" dirty="0">
              <a:latin typeface="Courier New" pitchFamily="49" charset="0"/>
            </a:endParaRPr>
          </a:p>
          <a:p>
            <a:pPr marL="292100" indent="-292100" algn="ctr" eaLnBrk="1" hangingPunct="1">
              <a:spcBef>
                <a:spcPct val="20000"/>
              </a:spcBef>
            </a:pPr>
            <a:r>
              <a:rPr lang="en-US" sz="1800" dirty="0" smtClean="0">
                <a:latin typeface="Helvetica" pitchFamily="34" charset="0"/>
              </a:rPr>
              <a:t>Scientific Computing and Imaging </a:t>
            </a:r>
            <a:r>
              <a:rPr lang="en-US" sz="1800" dirty="0" smtClean="0">
                <a:latin typeface="Helvetica" pitchFamily="34" charset="0"/>
              </a:rPr>
              <a:t>Institute</a:t>
            </a:r>
            <a:br>
              <a:rPr lang="en-US" sz="1800" dirty="0" smtClean="0">
                <a:latin typeface="Helvetica" pitchFamily="34" charset="0"/>
              </a:rPr>
            </a:br>
            <a:r>
              <a:rPr lang="en-US" sz="1800" dirty="0" smtClean="0">
                <a:latin typeface="Helvetica" pitchFamily="34" charset="0"/>
              </a:rPr>
              <a:t>School </a:t>
            </a:r>
            <a:r>
              <a:rPr lang="en-US" sz="1800" dirty="0" smtClean="0">
                <a:latin typeface="Helvetica" pitchFamily="34" charset="0"/>
              </a:rPr>
              <a:t>of Computing</a:t>
            </a:r>
            <a:r>
              <a:rPr lang="en-US" sz="1800" dirty="0" smtClean="0">
                <a:latin typeface="Helvetica" pitchFamily="34" charset="0"/>
              </a:rPr>
              <a:t/>
            </a:r>
            <a:br>
              <a:rPr lang="en-US" sz="1800" dirty="0" smtClean="0">
                <a:latin typeface="Helvetica" pitchFamily="34" charset="0"/>
              </a:rPr>
            </a:br>
            <a:r>
              <a:rPr lang="en-US" sz="1800" dirty="0" smtClean="0">
                <a:latin typeface="Helvetica" pitchFamily="34" charset="0"/>
              </a:rPr>
              <a:t>University </a:t>
            </a:r>
            <a:r>
              <a:rPr lang="en-US" sz="1800" dirty="0" smtClean="0">
                <a:latin typeface="Helvetica" pitchFamily="34" charset="0"/>
              </a:rPr>
              <a:t>of Utah</a:t>
            </a:r>
            <a:endParaRPr lang="en-US" altLang="en-US" sz="1800" b="1" dirty="0">
              <a:latin typeface="Helvetica" pitchFamily="34" charset="0"/>
            </a:endParaRPr>
          </a:p>
        </p:txBody>
      </p:sp>
      <p:grpSp>
        <p:nvGrpSpPr>
          <p:cNvPr id="12292" name="Group 4"/>
          <p:cNvGrpSpPr>
            <a:grpSpLocks/>
          </p:cNvGrpSpPr>
          <p:nvPr/>
        </p:nvGrpSpPr>
        <p:grpSpPr bwMode="auto">
          <a:xfrm>
            <a:off x="419100" y="1798638"/>
            <a:ext cx="8305800" cy="196850"/>
            <a:chOff x="264" y="788"/>
            <a:chExt cx="5232" cy="124"/>
          </a:xfrm>
        </p:grpSpPr>
        <p:sp>
          <p:nvSpPr>
            <p:cNvPr id="12299" name="Rectangle 5"/>
            <p:cNvSpPr>
              <a:spLocks noChangeArrowheads="1"/>
            </p:cNvSpPr>
            <p:nvPr/>
          </p:nvSpPr>
          <p:spPr bwMode="auto">
            <a:xfrm>
              <a:off x="264" y="788"/>
              <a:ext cx="5232" cy="61"/>
            </a:xfrm>
            <a:prstGeom prst="rect">
              <a:avLst/>
            </a:prstGeom>
            <a:gradFill rotWithShape="0">
              <a:gsLst>
                <a:gs pos="0">
                  <a:srgbClr val="0E9BBA"/>
                </a:gs>
                <a:gs pos="50000">
                  <a:srgbClr val="12C2E9"/>
                </a:gs>
                <a:gs pos="100000">
                  <a:srgbClr val="0E9BBA"/>
                </a:gs>
              </a:gsLst>
              <a:lin ang="5400000" scaled="1"/>
            </a:gradFill>
            <a:ln w="12700">
              <a:noFill/>
              <a:miter lim="800000"/>
              <a:headEnd/>
              <a:tailEnd/>
            </a:ln>
          </p:spPr>
          <p:txBody>
            <a:bodyPr wrap="none" anchor="ctr"/>
            <a:lstStyle/>
            <a:p>
              <a:endParaRPr lang="en-US"/>
            </a:p>
          </p:txBody>
        </p:sp>
        <p:sp>
          <p:nvSpPr>
            <p:cNvPr id="12300" name="Rectangle 6"/>
            <p:cNvSpPr>
              <a:spLocks noChangeArrowheads="1"/>
            </p:cNvSpPr>
            <p:nvPr/>
          </p:nvSpPr>
          <p:spPr bwMode="auto">
            <a:xfrm>
              <a:off x="264" y="881"/>
              <a:ext cx="5232" cy="31"/>
            </a:xfrm>
            <a:prstGeom prst="rect">
              <a:avLst/>
            </a:prstGeom>
            <a:gradFill rotWithShape="0">
              <a:gsLst>
                <a:gs pos="0">
                  <a:srgbClr val="B200B2"/>
                </a:gs>
                <a:gs pos="50000">
                  <a:srgbClr val="FF00FF"/>
                </a:gs>
                <a:gs pos="100000">
                  <a:srgbClr val="B200B2"/>
                </a:gs>
              </a:gsLst>
              <a:lin ang="0" scaled="1"/>
            </a:gradFill>
            <a:ln w="12700">
              <a:noFill/>
              <a:miter lim="800000"/>
              <a:headEnd/>
              <a:tailEnd/>
            </a:ln>
          </p:spPr>
          <p:txBody>
            <a:bodyPr wrap="none" anchor="ctr"/>
            <a:lstStyle/>
            <a:p>
              <a:endParaRPr lang="en-US"/>
            </a:p>
          </p:txBody>
        </p:sp>
      </p:grpSp>
      <p:sp>
        <p:nvSpPr>
          <p:cNvPr id="12293" name="Rectangle 7"/>
          <p:cNvSpPr>
            <a:spLocks noChangeArrowheads="1"/>
          </p:cNvSpPr>
          <p:nvPr/>
        </p:nvSpPr>
        <p:spPr bwMode="auto">
          <a:xfrm>
            <a:off x="0" y="0"/>
            <a:ext cx="9144000" cy="1674813"/>
          </a:xfrm>
          <a:prstGeom prst="rect">
            <a:avLst/>
          </a:prstGeom>
          <a:solidFill>
            <a:schemeClr val="bg1"/>
          </a:solidFill>
          <a:ln w="12700">
            <a:noFill/>
            <a:miter lim="800000"/>
            <a:headEnd type="none" w="sm" len="sm"/>
            <a:tailEnd type="none" w="sm" len="sm"/>
          </a:ln>
        </p:spPr>
        <p:txBody>
          <a:bodyPr wrap="none" anchor="ctr"/>
          <a:lstStyle/>
          <a:p>
            <a:endParaRPr lang="en-US"/>
          </a:p>
        </p:txBody>
      </p:sp>
      <p:pic>
        <p:nvPicPr>
          <p:cNvPr id="12294" name="Picture 8" descr="ViSUS-logo4"/>
          <p:cNvPicPr>
            <a:picLocks noChangeAspect="1" noChangeArrowheads="1"/>
          </p:cNvPicPr>
          <p:nvPr/>
        </p:nvPicPr>
        <p:blipFill>
          <a:blip r:embed="rId3"/>
          <a:srcRect/>
          <a:stretch>
            <a:fillRect/>
          </a:stretch>
        </p:blipFill>
        <p:spPr bwMode="auto">
          <a:xfrm>
            <a:off x="7610475" y="5322888"/>
            <a:ext cx="1387475" cy="1290637"/>
          </a:xfrm>
          <a:prstGeom prst="rect">
            <a:avLst/>
          </a:prstGeom>
          <a:noFill/>
          <a:ln w="9525">
            <a:noFill/>
            <a:miter lim="800000"/>
            <a:headEnd/>
            <a:tailEnd/>
          </a:ln>
        </p:spPr>
      </p:pic>
      <p:sp>
        <p:nvSpPr>
          <p:cNvPr id="12296" name="Text Box 10"/>
          <p:cNvSpPr txBox="1">
            <a:spLocks noChangeArrowheads="1"/>
          </p:cNvSpPr>
          <p:nvPr/>
        </p:nvSpPr>
        <p:spPr bwMode="auto">
          <a:xfrm>
            <a:off x="230188" y="555963"/>
            <a:ext cx="8799512" cy="1077218"/>
          </a:xfrm>
          <a:prstGeom prst="rect">
            <a:avLst/>
          </a:prstGeom>
          <a:noFill/>
          <a:ln w="12700">
            <a:noFill/>
            <a:miter lim="800000"/>
            <a:headEnd type="none" w="sm" len="sm"/>
            <a:tailEnd type="none" w="sm" len="sm"/>
          </a:ln>
        </p:spPr>
        <p:txBody>
          <a:bodyPr>
            <a:spAutoFit/>
          </a:bodyPr>
          <a:lstStyle/>
          <a:p>
            <a:pPr algn="ctr"/>
            <a:r>
              <a:rPr lang="en-US" sz="3200" b="1" dirty="0" smtClean="0"/>
              <a:t>Multi-scale </a:t>
            </a:r>
            <a:r>
              <a:rPr lang="en-US" sz="3200" b="1" dirty="0" smtClean="0"/>
              <a:t>data streaming for interactive exploration of massive scientific </a:t>
            </a:r>
            <a:r>
              <a:rPr lang="en-US" sz="3200" b="1" dirty="0" smtClean="0"/>
              <a:t>data</a:t>
            </a:r>
            <a:endParaRPr lang="en-US" sz="3200" b="1" dirty="0" smtClean="0"/>
          </a:p>
        </p:txBody>
      </p:sp>
      <p:pic>
        <p:nvPicPr>
          <p:cNvPr id="12297" name="Picture 11" descr="Bubbles_title"/>
          <p:cNvPicPr>
            <a:picLocks noChangeAspect="1" noChangeArrowheads="1"/>
          </p:cNvPicPr>
          <p:nvPr/>
        </p:nvPicPr>
        <p:blipFill>
          <a:blip r:embed="rId4" cstate="print"/>
          <a:srcRect l="19141" t="18985" r="21172" b="14714"/>
          <a:stretch>
            <a:fillRect/>
          </a:stretch>
        </p:blipFill>
        <p:spPr bwMode="auto">
          <a:xfrm>
            <a:off x="419100" y="3372040"/>
            <a:ext cx="2447698" cy="2039748"/>
          </a:xfrm>
          <a:prstGeom prst="rect">
            <a:avLst/>
          </a:prstGeom>
          <a:noFill/>
          <a:ln w="9525">
            <a:noFill/>
            <a:miter lim="800000"/>
            <a:headEnd/>
            <a:tailEnd/>
          </a:ln>
        </p:spPr>
      </p:pic>
      <p:pic>
        <p:nvPicPr>
          <p:cNvPr id="12298" name="Picture 12" descr="teaser-core"/>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36684" y="1931081"/>
            <a:ext cx="3164230" cy="26394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68" descr="C:\Documents and Settings\Valerio Pascucci\Desktop\segs_in_bbox.Y_OH_heatMap.legend.png"/>
          <p:cNvPicPr>
            <a:picLocks noChangeAspect="1" noChangeArrowheads="1"/>
          </p:cNvPicPr>
          <p:nvPr/>
        </p:nvPicPr>
        <p:blipFill>
          <a:blip r:embed="rId6" cstate="print">
            <a:clrChange>
              <a:clrFrom>
                <a:srgbClr val="FBFBFB"/>
              </a:clrFrom>
              <a:clrTo>
                <a:srgbClr val="FBFBFB">
                  <a:alpha val="0"/>
                </a:srgbClr>
              </a:clrTo>
            </a:clrChange>
          </a:blip>
          <a:srcRect t="8579"/>
          <a:stretch>
            <a:fillRect/>
          </a:stretch>
        </p:blipFill>
        <p:spPr bwMode="auto">
          <a:xfrm>
            <a:off x="5349509" y="1995489"/>
            <a:ext cx="3417451" cy="185079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 name="Picture 15" descr="SCI_logo"/>
          <p:cNvPicPr>
            <a:picLocks noChangeAspect="1" noChangeArrowheads="1"/>
          </p:cNvPicPr>
          <p:nvPr/>
        </p:nvPicPr>
        <p:blipFill>
          <a:blip r:embed="rId7"/>
          <a:srcRect/>
          <a:stretch>
            <a:fillRect/>
          </a:stretch>
        </p:blipFill>
        <p:spPr bwMode="auto">
          <a:xfrm>
            <a:off x="0" y="5473700"/>
            <a:ext cx="1955508" cy="858838"/>
          </a:xfrm>
          <a:prstGeom prst="rect">
            <a:avLst/>
          </a:prstGeom>
          <a:noFill/>
          <a:ln w="9525">
            <a:noFill/>
            <a:miter lim="800000"/>
            <a:headEnd/>
            <a:tailEnd/>
          </a:ln>
        </p:spPr>
      </p:pic>
      <p:pic>
        <p:nvPicPr>
          <p:cNvPr id="16" name="Picture 19"/>
          <p:cNvPicPr>
            <a:picLocks noChangeAspect="1" noChangeArrowheads="1"/>
          </p:cNvPicPr>
          <p:nvPr/>
        </p:nvPicPr>
        <p:blipFill>
          <a:blip r:embed="rId8" cstate="print"/>
          <a:srcRect l="9867" t="16780" r="11487" b="12413"/>
          <a:stretch>
            <a:fillRect/>
          </a:stretch>
        </p:blipFill>
        <p:spPr bwMode="auto">
          <a:xfrm>
            <a:off x="5620699" y="3907745"/>
            <a:ext cx="2885006" cy="1654629"/>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41313" y="-7938"/>
            <a:ext cx="8729662" cy="1114426"/>
          </a:xfrm>
        </p:spPr>
        <p:txBody>
          <a:bodyPr/>
          <a:lstStyle/>
          <a:p>
            <a:pPr eaLnBrk="1" hangingPunct="1"/>
            <a:r>
              <a:rPr lang="en-US" sz="2800" smtClean="0"/>
              <a:t>We Redesigned the Data Management and Visualization Pipeline with New Principles</a:t>
            </a:r>
          </a:p>
        </p:txBody>
      </p:sp>
      <p:sp>
        <p:nvSpPr>
          <p:cNvPr id="19459" name="Rectangle 3"/>
          <p:cNvSpPr>
            <a:spLocks noGrp="1" noChangeArrowheads="1"/>
          </p:cNvSpPr>
          <p:nvPr>
            <p:ph type="body" sz="half" idx="1"/>
          </p:nvPr>
        </p:nvSpPr>
        <p:spPr>
          <a:xfrm>
            <a:off x="138113" y="1493838"/>
            <a:ext cx="8412162" cy="4910137"/>
          </a:xfrm>
        </p:spPr>
        <p:txBody>
          <a:bodyPr/>
          <a:lstStyle/>
          <a:p>
            <a:pPr eaLnBrk="1" hangingPunct="1">
              <a:lnSpc>
                <a:spcPct val="80000"/>
              </a:lnSpc>
              <a:spcBef>
                <a:spcPct val="0"/>
              </a:spcBef>
              <a:spcAft>
                <a:spcPct val="60000"/>
              </a:spcAft>
            </a:pPr>
            <a:r>
              <a:rPr lang="en-US" sz="1800" smtClean="0"/>
              <a:t>Basic core techniques:</a:t>
            </a:r>
          </a:p>
          <a:p>
            <a:pPr lvl="1" eaLnBrk="1" hangingPunct="1">
              <a:lnSpc>
                <a:spcPct val="80000"/>
              </a:lnSpc>
              <a:spcAft>
                <a:spcPct val="60000"/>
              </a:spcAft>
              <a:buFontTx/>
              <a:buChar char="•"/>
            </a:pPr>
            <a:r>
              <a:rPr lang="en-US" sz="1600" smtClean="0"/>
              <a:t>Slicing</a:t>
            </a:r>
          </a:p>
          <a:p>
            <a:pPr lvl="1" eaLnBrk="1" hangingPunct="1">
              <a:lnSpc>
                <a:spcPct val="80000"/>
              </a:lnSpc>
              <a:spcAft>
                <a:spcPct val="60000"/>
              </a:spcAft>
              <a:buFontTx/>
              <a:buChar char="•"/>
            </a:pPr>
            <a:r>
              <a:rPr lang="en-US" sz="1600" smtClean="0"/>
              <a:t>Volume rendering</a:t>
            </a:r>
          </a:p>
          <a:p>
            <a:pPr lvl="1" eaLnBrk="1" hangingPunct="1">
              <a:lnSpc>
                <a:spcPct val="80000"/>
              </a:lnSpc>
              <a:spcAft>
                <a:spcPct val="60000"/>
              </a:spcAft>
              <a:buFontTx/>
              <a:buChar char="•"/>
            </a:pPr>
            <a:r>
              <a:rPr lang="en-US" sz="1600" smtClean="0"/>
              <a:t>Iso-surfaces</a:t>
            </a:r>
          </a:p>
          <a:p>
            <a:pPr eaLnBrk="1" hangingPunct="1">
              <a:lnSpc>
                <a:spcPct val="80000"/>
              </a:lnSpc>
              <a:spcBef>
                <a:spcPct val="0"/>
              </a:spcBef>
              <a:spcAft>
                <a:spcPct val="60000"/>
              </a:spcAft>
            </a:pPr>
            <a:r>
              <a:rPr lang="en-US" sz="1800" smtClean="0"/>
              <a:t> </a:t>
            </a:r>
            <a:r>
              <a:rPr lang="en-US" sz="1800" smtClean="0">
                <a:solidFill>
                  <a:srgbClr val="114FFB"/>
                </a:solidFill>
              </a:rPr>
              <a:t>Cache-oblivious </a:t>
            </a:r>
            <a:r>
              <a:rPr lang="en-US" sz="1800" smtClean="0"/>
              <a:t>out-of-core</a:t>
            </a:r>
            <a:br>
              <a:rPr lang="en-US" sz="1800" smtClean="0"/>
            </a:br>
            <a:r>
              <a:rPr lang="en-US" sz="1800" smtClean="0"/>
              <a:t> processing optimizing access </a:t>
            </a:r>
            <a:br>
              <a:rPr lang="en-US" sz="1800" smtClean="0"/>
            </a:br>
            <a:r>
              <a:rPr lang="en-US" sz="1800" smtClean="0"/>
              <a:t> locality for any size of data blocks</a:t>
            </a:r>
          </a:p>
          <a:p>
            <a:pPr eaLnBrk="1" hangingPunct="1">
              <a:lnSpc>
                <a:spcPct val="80000"/>
              </a:lnSpc>
              <a:spcBef>
                <a:spcPct val="0"/>
              </a:spcBef>
              <a:spcAft>
                <a:spcPct val="60000"/>
              </a:spcAft>
            </a:pPr>
            <a:r>
              <a:rPr lang="en-US" sz="1800" smtClean="0"/>
              <a:t> Pipelines of </a:t>
            </a:r>
            <a:r>
              <a:rPr lang="en-US" sz="1800" smtClean="0">
                <a:solidFill>
                  <a:srgbClr val="114FFB"/>
                </a:solidFill>
              </a:rPr>
              <a:t>progressive algorithms</a:t>
            </a:r>
            <a:endParaRPr lang="en-US" sz="1800" smtClean="0"/>
          </a:p>
          <a:p>
            <a:pPr eaLnBrk="1" hangingPunct="1">
              <a:lnSpc>
                <a:spcPct val="80000"/>
              </a:lnSpc>
              <a:spcBef>
                <a:spcPct val="0"/>
              </a:spcBef>
              <a:spcAft>
                <a:spcPct val="60000"/>
              </a:spcAft>
              <a:buFontTx/>
              <a:buNone/>
            </a:pPr>
            <a:endParaRPr lang="en-US" sz="1800" smtClean="0"/>
          </a:p>
        </p:txBody>
      </p:sp>
      <p:pic>
        <p:nvPicPr>
          <p:cNvPr id="19460" name="Picture 4"/>
          <p:cNvPicPr>
            <a:picLocks noChangeAspect="1" noChangeArrowheads="1"/>
          </p:cNvPicPr>
          <p:nvPr/>
        </p:nvPicPr>
        <p:blipFill>
          <a:blip r:embed="rId2">
            <a:clrChange>
              <a:clrFrom>
                <a:srgbClr val="333366"/>
              </a:clrFrom>
              <a:clrTo>
                <a:srgbClr val="333366">
                  <a:alpha val="0"/>
                </a:srgbClr>
              </a:clrTo>
            </a:clrChange>
          </a:blip>
          <a:srcRect l="21420" t="6642" r="4425" b="2707"/>
          <a:stretch>
            <a:fillRect/>
          </a:stretch>
        </p:blipFill>
        <p:spPr bwMode="auto">
          <a:xfrm>
            <a:off x="5432425" y="1495425"/>
            <a:ext cx="1439863" cy="1498600"/>
          </a:xfrm>
          <a:prstGeom prst="rect">
            <a:avLst/>
          </a:prstGeom>
          <a:noFill/>
          <a:ln w="12700">
            <a:noFill/>
            <a:miter lim="800000"/>
            <a:headEnd/>
            <a:tailEnd/>
          </a:ln>
        </p:spPr>
      </p:pic>
      <p:pic>
        <p:nvPicPr>
          <p:cNvPr id="19461" name="Picture 5"/>
          <p:cNvPicPr>
            <a:picLocks noChangeAspect="1" noChangeArrowheads="1"/>
          </p:cNvPicPr>
          <p:nvPr/>
        </p:nvPicPr>
        <p:blipFill>
          <a:blip r:embed="rId3"/>
          <a:srcRect t="5403"/>
          <a:stretch>
            <a:fillRect/>
          </a:stretch>
        </p:blipFill>
        <p:spPr bwMode="auto">
          <a:xfrm>
            <a:off x="3232150" y="1495425"/>
            <a:ext cx="1847850" cy="1487488"/>
          </a:xfrm>
          <a:prstGeom prst="rect">
            <a:avLst/>
          </a:prstGeom>
          <a:noFill/>
          <a:ln w="12700">
            <a:noFill/>
            <a:miter lim="800000"/>
            <a:headEnd/>
            <a:tailEnd/>
          </a:ln>
        </p:spPr>
      </p:pic>
      <p:pic>
        <p:nvPicPr>
          <p:cNvPr id="19462" name="Picture 6"/>
          <p:cNvPicPr>
            <a:picLocks noChangeAspect="1" noChangeArrowheads="1"/>
          </p:cNvPicPr>
          <p:nvPr/>
        </p:nvPicPr>
        <p:blipFill>
          <a:blip r:embed="rId4">
            <a:clrChange>
              <a:clrFrom>
                <a:srgbClr val="333366"/>
              </a:clrFrom>
              <a:clrTo>
                <a:srgbClr val="333366">
                  <a:alpha val="0"/>
                </a:srgbClr>
              </a:clrTo>
            </a:clrChange>
          </a:blip>
          <a:srcRect l="23018" t="4982" r="3380" b="4982"/>
          <a:stretch>
            <a:fillRect/>
          </a:stretch>
        </p:blipFill>
        <p:spPr bwMode="auto">
          <a:xfrm>
            <a:off x="7224713" y="1495425"/>
            <a:ext cx="1430337" cy="1489075"/>
          </a:xfrm>
          <a:prstGeom prst="rect">
            <a:avLst/>
          </a:prstGeom>
          <a:noFill/>
          <a:ln w="12700">
            <a:noFill/>
            <a:miter lim="800000"/>
            <a:headEnd/>
            <a:tailEnd/>
          </a:ln>
        </p:spPr>
      </p:pic>
      <p:pic>
        <p:nvPicPr>
          <p:cNvPr id="19463" name="Picture 7" descr="view_1"/>
          <p:cNvPicPr>
            <a:picLocks noChangeAspect="1" noChangeArrowheads="1"/>
          </p:cNvPicPr>
          <p:nvPr/>
        </p:nvPicPr>
        <p:blipFill>
          <a:blip r:embed="rId5"/>
          <a:srcRect/>
          <a:stretch>
            <a:fillRect/>
          </a:stretch>
        </p:blipFill>
        <p:spPr bwMode="auto">
          <a:xfrm>
            <a:off x="6199188" y="4217988"/>
            <a:ext cx="2663825" cy="2028825"/>
          </a:xfrm>
          <a:prstGeom prst="rect">
            <a:avLst/>
          </a:prstGeom>
          <a:noFill/>
          <a:ln w="9525">
            <a:noFill/>
            <a:miter lim="800000"/>
            <a:headEnd/>
            <a:tailEnd/>
          </a:ln>
        </p:spPr>
      </p:pic>
      <p:sp>
        <p:nvSpPr>
          <p:cNvPr id="19464" name="Rectangle 8"/>
          <p:cNvSpPr>
            <a:spLocks noChangeArrowheads="1"/>
          </p:cNvSpPr>
          <p:nvPr/>
        </p:nvSpPr>
        <p:spPr bwMode="auto">
          <a:xfrm>
            <a:off x="4921250" y="3030538"/>
            <a:ext cx="4551363" cy="4114800"/>
          </a:xfrm>
          <a:prstGeom prst="rect">
            <a:avLst/>
          </a:prstGeom>
          <a:noFill/>
          <a:ln w="9525">
            <a:noFill/>
            <a:miter lim="800000"/>
            <a:headEnd/>
            <a:tailEnd/>
          </a:ln>
        </p:spPr>
        <p:txBody>
          <a:bodyPr/>
          <a:lstStyle/>
          <a:p>
            <a:pPr marL="342900" indent="-342900" eaLnBrk="1" hangingPunct="1">
              <a:lnSpc>
                <a:spcPct val="80000"/>
              </a:lnSpc>
              <a:spcAft>
                <a:spcPct val="60000"/>
              </a:spcAft>
              <a:buFontTx/>
              <a:buChar char="•"/>
            </a:pPr>
            <a:r>
              <a:rPr lang="en-US" sz="1800" b="1">
                <a:latin typeface="Helvetica" pitchFamily="34" charset="0"/>
              </a:rPr>
              <a:t> </a:t>
            </a:r>
            <a:r>
              <a:rPr lang="en-US" sz="1800" b="1">
                <a:solidFill>
                  <a:srgbClr val="114FFB"/>
                </a:solidFill>
                <a:latin typeface="Helvetica" pitchFamily="34" charset="0"/>
              </a:rPr>
              <a:t>Coarse-to-fine</a:t>
            </a:r>
            <a:r>
              <a:rPr lang="en-US" sz="1800" b="1">
                <a:latin typeface="Helvetica" pitchFamily="34" charset="0"/>
              </a:rPr>
              <a:t> construction of  </a:t>
            </a:r>
            <a:br>
              <a:rPr lang="en-US" sz="1800" b="1">
                <a:latin typeface="Helvetica" pitchFamily="34" charset="0"/>
              </a:rPr>
            </a:br>
            <a:r>
              <a:rPr lang="en-US" sz="1800" b="1">
                <a:latin typeface="Helvetica" pitchFamily="34" charset="0"/>
              </a:rPr>
              <a:t> multi-resolution models</a:t>
            </a:r>
            <a:br>
              <a:rPr lang="en-US" sz="1800" b="1">
                <a:latin typeface="Helvetica" pitchFamily="34" charset="0"/>
              </a:rPr>
            </a:br>
            <a:r>
              <a:rPr lang="en-US" sz="1800" b="1">
                <a:latin typeface="Helvetica" pitchFamily="34" charset="0"/>
              </a:rPr>
              <a:t>  </a:t>
            </a:r>
          </a:p>
          <a:p>
            <a:pPr marL="342900" indent="-342900" eaLnBrk="1" hangingPunct="1">
              <a:lnSpc>
                <a:spcPct val="80000"/>
              </a:lnSpc>
              <a:spcAft>
                <a:spcPct val="60000"/>
              </a:spcAft>
              <a:buFontTx/>
              <a:buChar char="•"/>
            </a:pPr>
            <a:r>
              <a:rPr lang="en-US" sz="1800" b="1">
                <a:latin typeface="Helvetica" pitchFamily="34" charset="0"/>
              </a:rPr>
              <a:t> Remote </a:t>
            </a:r>
            <a:r>
              <a:rPr lang="en-US" sz="1800" b="1">
                <a:solidFill>
                  <a:srgbClr val="114FFB"/>
                </a:solidFill>
                <a:latin typeface="Helvetica" pitchFamily="34" charset="0"/>
              </a:rPr>
              <a:t>data streaming</a:t>
            </a:r>
            <a:endParaRPr lang="en-US" sz="1800" b="1">
              <a:latin typeface="Helvetica" pitchFamily="34" charset="0"/>
            </a:endParaRPr>
          </a:p>
          <a:p>
            <a:pPr marL="342900" indent="-342900" eaLnBrk="1" hangingPunct="1">
              <a:buFontTx/>
              <a:buChar char="•"/>
            </a:pPr>
            <a:endParaRPr lang="en-US" sz="1600" b="1">
              <a:latin typeface="Helvetica" pitchFamily="34" charset="0"/>
            </a:endParaRPr>
          </a:p>
        </p:txBody>
      </p:sp>
      <p:pic>
        <p:nvPicPr>
          <p:cNvPr id="19465" name="Picture 9" descr="view_4"/>
          <p:cNvPicPr>
            <a:picLocks noChangeAspect="1" noChangeArrowheads="1"/>
          </p:cNvPicPr>
          <p:nvPr/>
        </p:nvPicPr>
        <p:blipFill>
          <a:blip r:embed="rId6"/>
          <a:srcRect/>
          <a:stretch>
            <a:fillRect/>
          </a:stretch>
        </p:blipFill>
        <p:spPr bwMode="auto">
          <a:xfrm>
            <a:off x="390525" y="4244975"/>
            <a:ext cx="2595563" cy="1976438"/>
          </a:xfrm>
          <a:prstGeom prst="rect">
            <a:avLst/>
          </a:prstGeom>
          <a:noFill/>
          <a:ln w="9525">
            <a:noFill/>
            <a:miter lim="800000"/>
            <a:headEnd/>
            <a:tailEnd/>
          </a:ln>
        </p:spPr>
      </p:pic>
      <p:pic>
        <p:nvPicPr>
          <p:cNvPr id="19466" name="Picture 10" descr="view_3"/>
          <p:cNvPicPr>
            <a:picLocks noChangeAspect="1" noChangeArrowheads="1"/>
          </p:cNvPicPr>
          <p:nvPr/>
        </p:nvPicPr>
        <p:blipFill>
          <a:blip r:embed="rId7"/>
          <a:srcRect/>
          <a:stretch>
            <a:fillRect/>
          </a:stretch>
        </p:blipFill>
        <p:spPr bwMode="auto">
          <a:xfrm>
            <a:off x="3295650" y="4243388"/>
            <a:ext cx="2595563" cy="1976437"/>
          </a:xfrm>
          <a:prstGeom prst="rect">
            <a:avLst/>
          </a:prstGeom>
          <a:noFill/>
          <a:ln w="9525">
            <a:noFill/>
            <a:miter lim="800000"/>
            <a:headEnd/>
            <a:tailEnd/>
          </a:ln>
        </p:spPr>
      </p:pic>
      <p:grpSp>
        <p:nvGrpSpPr>
          <p:cNvPr id="19467" name="Group 11"/>
          <p:cNvGrpSpPr>
            <a:grpSpLocks/>
          </p:cNvGrpSpPr>
          <p:nvPr/>
        </p:nvGrpSpPr>
        <p:grpSpPr bwMode="auto">
          <a:xfrm>
            <a:off x="2846388" y="5238750"/>
            <a:ext cx="387350" cy="0"/>
            <a:chOff x="1799" y="3300"/>
            <a:chExt cx="244" cy="0"/>
          </a:xfrm>
        </p:grpSpPr>
        <p:sp>
          <p:nvSpPr>
            <p:cNvPr id="389132" name="Line 12"/>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3" name="Line 13"/>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grpSp>
        <p:nvGrpSpPr>
          <p:cNvPr id="19468" name="Group 14"/>
          <p:cNvGrpSpPr>
            <a:grpSpLocks/>
          </p:cNvGrpSpPr>
          <p:nvPr/>
        </p:nvGrpSpPr>
        <p:grpSpPr bwMode="auto">
          <a:xfrm>
            <a:off x="5772150" y="5222875"/>
            <a:ext cx="387350" cy="0"/>
            <a:chOff x="1799" y="3300"/>
            <a:chExt cx="244" cy="0"/>
          </a:xfrm>
        </p:grpSpPr>
        <p:sp>
          <p:nvSpPr>
            <p:cNvPr id="389135" name="Line 15"/>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6" name="Line 16"/>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25450" y="149225"/>
            <a:ext cx="8393113" cy="895350"/>
          </a:xfrm>
        </p:spPr>
        <p:txBody>
          <a:bodyPr/>
          <a:lstStyle/>
          <a:p>
            <a:pPr eaLnBrk="1" hangingPunct="1"/>
            <a:r>
              <a:rPr lang="en-US" smtClean="0"/>
              <a:t>Our Paradigm: Multi-resolution Models Built by Successive Refinements</a:t>
            </a:r>
          </a:p>
        </p:txBody>
      </p:sp>
      <p:sp>
        <p:nvSpPr>
          <p:cNvPr id="20483" name="Line 3"/>
          <p:cNvSpPr>
            <a:spLocks noChangeShapeType="1"/>
          </p:cNvSpPr>
          <p:nvPr/>
        </p:nvSpPr>
        <p:spPr bwMode="auto">
          <a:xfrm>
            <a:off x="604838" y="6323013"/>
            <a:ext cx="6469062" cy="0"/>
          </a:xfrm>
          <a:prstGeom prst="line">
            <a:avLst/>
          </a:prstGeom>
          <a:noFill/>
          <a:ln w="38100">
            <a:solidFill>
              <a:schemeClr val="tx1"/>
            </a:solidFill>
            <a:round/>
            <a:headEnd/>
            <a:tailEnd type="arrow" w="med" len="med"/>
          </a:ln>
        </p:spPr>
        <p:txBody>
          <a:bodyPr/>
          <a:lstStyle/>
          <a:p>
            <a:endParaRPr lang="en-US"/>
          </a:p>
        </p:txBody>
      </p:sp>
      <p:sp>
        <p:nvSpPr>
          <p:cNvPr id="20484" name="Line 4"/>
          <p:cNvSpPr>
            <a:spLocks noChangeShapeType="1"/>
          </p:cNvSpPr>
          <p:nvPr/>
        </p:nvSpPr>
        <p:spPr bwMode="auto">
          <a:xfrm flipV="1">
            <a:off x="895350" y="1954213"/>
            <a:ext cx="0" cy="4602162"/>
          </a:xfrm>
          <a:prstGeom prst="line">
            <a:avLst/>
          </a:prstGeom>
          <a:noFill/>
          <a:ln w="38100">
            <a:solidFill>
              <a:schemeClr val="tx1"/>
            </a:solidFill>
            <a:round/>
            <a:headEnd/>
            <a:tailEnd type="arrow" w="med" len="med"/>
          </a:ln>
        </p:spPr>
        <p:txBody>
          <a:bodyPr/>
          <a:lstStyle/>
          <a:p>
            <a:endParaRPr lang="en-US"/>
          </a:p>
        </p:txBody>
      </p:sp>
      <p:sp>
        <p:nvSpPr>
          <p:cNvPr id="20485" name="Text Box 5"/>
          <p:cNvSpPr txBox="1">
            <a:spLocks noChangeArrowheads="1"/>
          </p:cNvSpPr>
          <p:nvPr/>
        </p:nvSpPr>
        <p:spPr bwMode="auto">
          <a:xfrm>
            <a:off x="5975350" y="6372225"/>
            <a:ext cx="1328738" cy="396875"/>
          </a:xfrm>
          <a:prstGeom prst="rect">
            <a:avLst/>
          </a:prstGeom>
          <a:noFill/>
          <a:ln w="12700">
            <a:noFill/>
            <a:miter lim="800000"/>
            <a:headEnd/>
            <a:tailEnd/>
          </a:ln>
        </p:spPr>
        <p:txBody>
          <a:bodyPr wrap="none">
            <a:spAutoFit/>
          </a:bodyPr>
          <a:lstStyle/>
          <a:p>
            <a:r>
              <a:rPr lang="en-US" b="1"/>
              <a:t>Accuracy</a:t>
            </a:r>
          </a:p>
        </p:txBody>
      </p:sp>
      <p:sp>
        <p:nvSpPr>
          <p:cNvPr id="20486" name="Text Box 6"/>
          <p:cNvSpPr txBox="1">
            <a:spLocks noChangeArrowheads="1"/>
          </p:cNvSpPr>
          <p:nvPr/>
        </p:nvSpPr>
        <p:spPr bwMode="auto">
          <a:xfrm rot="-5400000">
            <a:off x="-184150" y="3205163"/>
            <a:ext cx="1736725" cy="396875"/>
          </a:xfrm>
          <a:prstGeom prst="rect">
            <a:avLst/>
          </a:prstGeom>
          <a:noFill/>
          <a:ln w="12700">
            <a:noFill/>
            <a:miter lim="800000"/>
            <a:headEnd/>
            <a:tailEnd/>
          </a:ln>
        </p:spPr>
        <p:txBody>
          <a:bodyPr wrap="none">
            <a:spAutoFit/>
          </a:bodyPr>
          <a:lstStyle/>
          <a:p>
            <a:r>
              <a:rPr lang="en-US" b="1"/>
              <a:t>Performance</a:t>
            </a:r>
          </a:p>
        </p:txBody>
      </p:sp>
      <p:grpSp>
        <p:nvGrpSpPr>
          <p:cNvPr id="2" name="Group 7"/>
          <p:cNvGrpSpPr>
            <a:grpSpLocks/>
          </p:cNvGrpSpPr>
          <p:nvPr/>
        </p:nvGrpSpPr>
        <p:grpSpPr bwMode="auto">
          <a:xfrm>
            <a:off x="1527175" y="2762250"/>
            <a:ext cx="6862763" cy="3386138"/>
            <a:chOff x="911" y="1539"/>
            <a:chExt cx="4323" cy="2133"/>
          </a:xfrm>
        </p:grpSpPr>
        <p:sp>
          <p:nvSpPr>
            <p:cNvPr id="20768" name="Line 8"/>
            <p:cNvSpPr>
              <a:spLocks noChangeShapeType="1"/>
            </p:cNvSpPr>
            <p:nvPr/>
          </p:nvSpPr>
          <p:spPr bwMode="auto">
            <a:xfrm flipH="1" flipV="1">
              <a:off x="3476" y="3456"/>
              <a:ext cx="551" cy="48"/>
            </a:xfrm>
            <a:prstGeom prst="line">
              <a:avLst/>
            </a:prstGeom>
            <a:noFill/>
            <a:ln w="28575">
              <a:solidFill>
                <a:srgbClr val="FF0000"/>
              </a:solidFill>
              <a:round/>
              <a:headEnd/>
              <a:tailEnd type="triangle" w="med" len="med"/>
            </a:ln>
          </p:spPr>
          <p:txBody>
            <a:bodyPr/>
            <a:lstStyle/>
            <a:p>
              <a:endParaRPr lang="en-US"/>
            </a:p>
          </p:txBody>
        </p:sp>
        <p:sp>
          <p:nvSpPr>
            <p:cNvPr id="20769" name="Text Box 9"/>
            <p:cNvSpPr txBox="1">
              <a:spLocks noChangeArrowheads="1"/>
            </p:cNvSpPr>
            <p:nvPr/>
          </p:nvSpPr>
          <p:spPr bwMode="auto">
            <a:xfrm>
              <a:off x="2945" y="2828"/>
              <a:ext cx="2289" cy="634"/>
            </a:xfrm>
            <a:prstGeom prst="rect">
              <a:avLst/>
            </a:prstGeom>
            <a:noFill/>
            <a:ln w="12700">
              <a:noFill/>
              <a:miter lim="800000"/>
              <a:headEnd/>
              <a:tailEnd/>
            </a:ln>
          </p:spPr>
          <p:txBody>
            <a:bodyPr>
              <a:spAutoFit/>
            </a:bodyPr>
            <a:lstStyle/>
            <a:p>
              <a:r>
                <a:rPr lang="en-US">
                  <a:solidFill>
                    <a:srgbClr val="FF0000"/>
                  </a:solidFill>
                </a:rPr>
                <a:t>Decimation: full </a:t>
              </a:r>
              <a:br>
                <a:rPr lang="en-US">
                  <a:solidFill>
                    <a:srgbClr val="FF0000"/>
                  </a:solidFill>
                </a:rPr>
              </a:br>
              <a:r>
                <a:rPr lang="en-US">
                  <a:solidFill>
                    <a:srgbClr val="FF0000"/>
                  </a:solidFill>
                </a:rPr>
                <a:t>resolution data </a:t>
              </a:r>
              <a:br>
                <a:rPr lang="en-US">
                  <a:solidFill>
                    <a:srgbClr val="FF0000"/>
                  </a:solidFill>
                </a:rPr>
              </a:br>
              <a:r>
                <a:rPr lang="en-US">
                  <a:solidFill>
                    <a:srgbClr val="FF0000"/>
                  </a:solidFill>
                </a:rPr>
                <a:t>needed first</a:t>
              </a:r>
            </a:p>
          </p:txBody>
        </p:sp>
        <p:sp>
          <p:nvSpPr>
            <p:cNvPr id="20770" name="Freeform 10"/>
            <p:cNvSpPr>
              <a:spLocks/>
            </p:cNvSpPr>
            <p:nvPr/>
          </p:nvSpPr>
          <p:spPr bwMode="auto">
            <a:xfrm>
              <a:off x="911" y="1539"/>
              <a:ext cx="3378" cy="2133"/>
            </a:xfrm>
            <a:custGeom>
              <a:avLst/>
              <a:gdLst>
                <a:gd name="T0" fmla="*/ 0 w 4416"/>
                <a:gd name="T1" fmla="*/ 0 h 2112"/>
                <a:gd name="T2" fmla="*/ 883 w 4416"/>
                <a:gd name="T3" fmla="*/ 1518 h 2112"/>
                <a:gd name="T4" fmla="*/ 4416 w 4416"/>
                <a:gd name="T5" fmla="*/ 2112 h 2112"/>
                <a:gd name="T6" fmla="*/ 0 60000 65536"/>
                <a:gd name="T7" fmla="*/ 0 60000 65536"/>
                <a:gd name="T8" fmla="*/ 0 60000 65536"/>
                <a:gd name="T9" fmla="*/ 0 w 4416"/>
                <a:gd name="T10" fmla="*/ 0 h 2112"/>
                <a:gd name="T11" fmla="*/ 4416 w 4416"/>
                <a:gd name="T12" fmla="*/ 2112 h 2112"/>
              </a:gdLst>
              <a:ahLst/>
              <a:cxnLst>
                <a:cxn ang="T6">
                  <a:pos x="T0" y="T1"/>
                </a:cxn>
                <a:cxn ang="T7">
                  <a:pos x="T2" y="T3"/>
                </a:cxn>
                <a:cxn ang="T8">
                  <a:pos x="T4" y="T5"/>
                </a:cxn>
              </a:cxnLst>
              <a:rect l="T9" t="T10" r="T11" b="T12"/>
              <a:pathLst>
                <a:path w="4416" h="2112">
                  <a:moveTo>
                    <a:pt x="0" y="0"/>
                  </a:moveTo>
                  <a:cubicBezTo>
                    <a:pt x="147" y="253"/>
                    <a:pt x="147" y="1166"/>
                    <a:pt x="883" y="1518"/>
                  </a:cubicBezTo>
                  <a:cubicBezTo>
                    <a:pt x="1619" y="1870"/>
                    <a:pt x="3680" y="1988"/>
                    <a:pt x="4416" y="2112"/>
                  </a:cubicBezTo>
                </a:path>
              </a:pathLst>
            </a:custGeom>
            <a:noFill/>
            <a:ln w="57150">
              <a:solidFill>
                <a:srgbClr val="FF0000"/>
              </a:solidFill>
              <a:round/>
              <a:headEnd/>
              <a:tailEnd/>
            </a:ln>
          </p:spPr>
          <p:txBody>
            <a:bodyPr/>
            <a:lstStyle/>
            <a:p>
              <a:endParaRPr lang="en-US"/>
            </a:p>
          </p:txBody>
        </p:sp>
      </p:grpSp>
      <p:grpSp>
        <p:nvGrpSpPr>
          <p:cNvPr id="3" name="Group 11"/>
          <p:cNvGrpSpPr>
            <a:grpSpLocks/>
          </p:cNvGrpSpPr>
          <p:nvPr/>
        </p:nvGrpSpPr>
        <p:grpSpPr bwMode="auto">
          <a:xfrm>
            <a:off x="944563" y="1897063"/>
            <a:ext cx="5721350" cy="4202112"/>
            <a:chOff x="595" y="1195"/>
            <a:chExt cx="3604" cy="2647"/>
          </a:xfrm>
        </p:grpSpPr>
        <p:sp>
          <p:nvSpPr>
            <p:cNvPr id="20765" name="Freeform 12"/>
            <p:cNvSpPr>
              <a:spLocks/>
            </p:cNvSpPr>
            <p:nvPr/>
          </p:nvSpPr>
          <p:spPr bwMode="auto">
            <a:xfrm>
              <a:off x="711" y="1710"/>
              <a:ext cx="3488" cy="2132"/>
            </a:xfrm>
            <a:custGeom>
              <a:avLst/>
              <a:gdLst>
                <a:gd name="T0" fmla="*/ 0 w 4560"/>
                <a:gd name="T1" fmla="*/ 0 h 2112"/>
                <a:gd name="T2" fmla="*/ 910 w 4560"/>
                <a:gd name="T3" fmla="*/ 1606 h 2112"/>
                <a:gd name="T4" fmla="*/ 4560 w 4560"/>
                <a:gd name="T5" fmla="*/ 2112 h 2112"/>
                <a:gd name="T6" fmla="*/ 0 60000 65536"/>
                <a:gd name="T7" fmla="*/ 0 60000 65536"/>
                <a:gd name="T8" fmla="*/ 0 60000 65536"/>
                <a:gd name="T9" fmla="*/ 0 w 4560"/>
                <a:gd name="T10" fmla="*/ 0 h 2112"/>
                <a:gd name="T11" fmla="*/ 4560 w 4560"/>
                <a:gd name="T12" fmla="*/ 2112 h 2112"/>
              </a:gdLst>
              <a:ahLst/>
              <a:cxnLst>
                <a:cxn ang="T6">
                  <a:pos x="T0" y="T1"/>
                </a:cxn>
                <a:cxn ang="T7">
                  <a:pos x="T2" y="T3"/>
                </a:cxn>
                <a:cxn ang="T8">
                  <a:pos x="T4" y="T5"/>
                </a:cxn>
              </a:cxnLst>
              <a:rect l="T9" t="T10" r="T11" b="T12"/>
              <a:pathLst>
                <a:path w="4560" h="2112">
                  <a:moveTo>
                    <a:pt x="0" y="0"/>
                  </a:moveTo>
                  <a:cubicBezTo>
                    <a:pt x="152" y="268"/>
                    <a:pt x="150" y="1254"/>
                    <a:pt x="910" y="1606"/>
                  </a:cubicBezTo>
                  <a:cubicBezTo>
                    <a:pt x="1670" y="1958"/>
                    <a:pt x="3800" y="2007"/>
                    <a:pt x="4560" y="2112"/>
                  </a:cubicBezTo>
                </a:path>
              </a:pathLst>
            </a:custGeom>
            <a:noFill/>
            <a:ln w="57150">
              <a:solidFill>
                <a:srgbClr val="114FFB"/>
              </a:solidFill>
              <a:round/>
              <a:headEnd/>
              <a:tailEnd/>
            </a:ln>
          </p:spPr>
          <p:txBody>
            <a:bodyPr/>
            <a:lstStyle/>
            <a:p>
              <a:endParaRPr lang="en-US"/>
            </a:p>
          </p:txBody>
        </p:sp>
        <p:sp>
          <p:nvSpPr>
            <p:cNvPr id="20766" name="Line 13"/>
            <p:cNvSpPr>
              <a:spLocks noChangeShapeType="1"/>
            </p:cNvSpPr>
            <p:nvPr/>
          </p:nvSpPr>
          <p:spPr bwMode="auto">
            <a:xfrm>
              <a:off x="780" y="1731"/>
              <a:ext cx="183" cy="678"/>
            </a:xfrm>
            <a:prstGeom prst="line">
              <a:avLst/>
            </a:prstGeom>
            <a:noFill/>
            <a:ln w="28575">
              <a:solidFill>
                <a:srgbClr val="114FFB"/>
              </a:solidFill>
              <a:round/>
              <a:headEnd/>
              <a:tailEnd type="triangle" w="med" len="med"/>
            </a:ln>
          </p:spPr>
          <p:txBody>
            <a:bodyPr/>
            <a:lstStyle/>
            <a:p>
              <a:endParaRPr lang="en-US"/>
            </a:p>
          </p:txBody>
        </p:sp>
        <p:sp>
          <p:nvSpPr>
            <p:cNvPr id="20767" name="Text Box 14"/>
            <p:cNvSpPr txBox="1">
              <a:spLocks noChangeArrowheads="1"/>
            </p:cNvSpPr>
            <p:nvPr/>
          </p:nvSpPr>
          <p:spPr bwMode="auto">
            <a:xfrm>
              <a:off x="595" y="1195"/>
              <a:ext cx="2990" cy="538"/>
            </a:xfrm>
            <a:prstGeom prst="rect">
              <a:avLst/>
            </a:prstGeom>
            <a:noFill/>
            <a:ln w="12700">
              <a:noFill/>
              <a:miter lim="800000"/>
              <a:headEnd/>
              <a:tailEnd/>
            </a:ln>
          </p:spPr>
          <p:txBody>
            <a:bodyPr>
              <a:spAutoFit/>
            </a:bodyPr>
            <a:lstStyle/>
            <a:p>
              <a:pPr>
                <a:lnSpc>
                  <a:spcPts val="2000"/>
                </a:lnSpc>
              </a:pPr>
              <a:r>
                <a:rPr lang="en-US">
                  <a:solidFill>
                    <a:srgbClr val="114FFB"/>
                  </a:solidFill>
                </a:rPr>
                <a:t>Progressive refinement:</a:t>
              </a:r>
              <a:br>
                <a:rPr lang="en-US">
                  <a:solidFill>
                    <a:srgbClr val="114FFB"/>
                  </a:solidFill>
                </a:rPr>
              </a:br>
              <a:r>
                <a:rPr lang="en-US">
                  <a:solidFill>
                    <a:srgbClr val="114FFB"/>
                  </a:solidFill>
                </a:rPr>
                <a:t>coarse representation </a:t>
              </a:r>
              <a:br>
                <a:rPr lang="en-US">
                  <a:solidFill>
                    <a:srgbClr val="114FFB"/>
                  </a:solidFill>
                </a:rPr>
              </a:br>
              <a:r>
                <a:rPr lang="en-US">
                  <a:solidFill>
                    <a:srgbClr val="114FFB"/>
                  </a:solidFill>
                </a:rPr>
                <a:t>immediately available</a:t>
              </a:r>
            </a:p>
          </p:txBody>
        </p:sp>
      </p:grpSp>
      <p:grpSp>
        <p:nvGrpSpPr>
          <p:cNvPr id="4" name="Group 15"/>
          <p:cNvGrpSpPr>
            <a:grpSpLocks/>
          </p:cNvGrpSpPr>
          <p:nvPr/>
        </p:nvGrpSpPr>
        <p:grpSpPr bwMode="auto">
          <a:xfrm>
            <a:off x="993775" y="4119563"/>
            <a:ext cx="5365750" cy="701675"/>
            <a:chOff x="525" y="1957"/>
            <a:chExt cx="2610" cy="578"/>
          </a:xfrm>
        </p:grpSpPr>
        <p:sp>
          <p:nvSpPr>
            <p:cNvPr id="20761" name="Line 16"/>
            <p:cNvSpPr>
              <a:spLocks noChangeShapeType="1"/>
            </p:cNvSpPr>
            <p:nvPr/>
          </p:nvSpPr>
          <p:spPr bwMode="auto">
            <a:xfrm flipH="1">
              <a:off x="1023" y="2277"/>
              <a:ext cx="336" cy="0"/>
            </a:xfrm>
            <a:prstGeom prst="line">
              <a:avLst/>
            </a:prstGeom>
            <a:noFill/>
            <a:ln w="38100">
              <a:solidFill>
                <a:schemeClr val="tx1"/>
              </a:solidFill>
              <a:round/>
              <a:headEnd/>
              <a:tailEnd type="triangle" w="med" len="med"/>
            </a:ln>
          </p:spPr>
          <p:txBody>
            <a:bodyPr/>
            <a:lstStyle/>
            <a:p>
              <a:endParaRPr lang="en-US"/>
            </a:p>
          </p:txBody>
        </p:sp>
        <p:sp>
          <p:nvSpPr>
            <p:cNvPr id="20762" name="Line 17"/>
            <p:cNvSpPr>
              <a:spLocks noChangeShapeType="1"/>
            </p:cNvSpPr>
            <p:nvPr/>
          </p:nvSpPr>
          <p:spPr bwMode="auto">
            <a:xfrm>
              <a:off x="525" y="2277"/>
              <a:ext cx="288" cy="0"/>
            </a:xfrm>
            <a:prstGeom prst="line">
              <a:avLst/>
            </a:prstGeom>
            <a:noFill/>
            <a:ln w="38100">
              <a:solidFill>
                <a:schemeClr val="tx1"/>
              </a:solidFill>
              <a:round/>
              <a:headEnd/>
              <a:tailEnd type="triangle" w="med" len="med"/>
            </a:ln>
          </p:spPr>
          <p:txBody>
            <a:bodyPr/>
            <a:lstStyle/>
            <a:p>
              <a:endParaRPr lang="en-US"/>
            </a:p>
          </p:txBody>
        </p:sp>
        <p:sp>
          <p:nvSpPr>
            <p:cNvPr id="20763" name="Line 18"/>
            <p:cNvSpPr>
              <a:spLocks noChangeShapeType="1"/>
            </p:cNvSpPr>
            <p:nvPr/>
          </p:nvSpPr>
          <p:spPr bwMode="auto">
            <a:xfrm>
              <a:off x="627" y="2277"/>
              <a:ext cx="663" cy="0"/>
            </a:xfrm>
            <a:prstGeom prst="line">
              <a:avLst/>
            </a:prstGeom>
            <a:noFill/>
            <a:ln w="3175">
              <a:solidFill>
                <a:schemeClr val="tx1"/>
              </a:solidFill>
              <a:round/>
              <a:headEnd/>
              <a:tailEnd/>
            </a:ln>
          </p:spPr>
          <p:txBody>
            <a:bodyPr/>
            <a:lstStyle/>
            <a:p>
              <a:endParaRPr lang="en-US"/>
            </a:p>
          </p:txBody>
        </p:sp>
        <p:sp>
          <p:nvSpPr>
            <p:cNvPr id="20764" name="Text Box 19"/>
            <p:cNvSpPr txBox="1">
              <a:spLocks noChangeArrowheads="1"/>
            </p:cNvSpPr>
            <p:nvPr/>
          </p:nvSpPr>
          <p:spPr bwMode="auto">
            <a:xfrm>
              <a:off x="1357" y="1957"/>
              <a:ext cx="1778" cy="578"/>
            </a:xfrm>
            <a:prstGeom prst="rect">
              <a:avLst/>
            </a:prstGeom>
            <a:noFill/>
            <a:ln w="12700">
              <a:noFill/>
              <a:miter lim="800000"/>
              <a:headEnd/>
              <a:tailEnd/>
            </a:ln>
          </p:spPr>
          <p:txBody>
            <a:bodyPr wrap="none">
              <a:spAutoFit/>
            </a:bodyPr>
            <a:lstStyle/>
            <a:p>
              <a:r>
                <a:rPr lang="en-US"/>
                <a:t>Challenge:</a:t>
              </a:r>
            </a:p>
            <a:p>
              <a:r>
                <a:rPr lang="en-US"/>
                <a:t>minimize the quality differential</a:t>
              </a:r>
            </a:p>
          </p:txBody>
        </p:sp>
      </p:grpSp>
      <p:grpSp>
        <p:nvGrpSpPr>
          <p:cNvPr id="5" name="Group 20"/>
          <p:cNvGrpSpPr>
            <a:grpSpLocks/>
          </p:cNvGrpSpPr>
          <p:nvPr/>
        </p:nvGrpSpPr>
        <p:grpSpPr bwMode="auto">
          <a:xfrm>
            <a:off x="2049463" y="2628900"/>
            <a:ext cx="3043237" cy="1427163"/>
            <a:chOff x="3568" y="903"/>
            <a:chExt cx="1917" cy="899"/>
          </a:xfrm>
        </p:grpSpPr>
        <p:sp>
          <p:nvSpPr>
            <p:cNvPr id="20756" name="AutoShape 21"/>
            <p:cNvSpPr>
              <a:spLocks noChangeArrowheads="1"/>
            </p:cNvSpPr>
            <p:nvPr/>
          </p:nvSpPr>
          <p:spPr bwMode="auto">
            <a:xfrm>
              <a:off x="3596" y="970"/>
              <a:ext cx="670" cy="832"/>
            </a:xfrm>
            <a:prstGeom prst="triangle">
              <a:avLst>
                <a:gd name="adj" fmla="val 50000"/>
              </a:avLst>
            </a:prstGeom>
            <a:noFill/>
            <a:ln w="28575">
              <a:solidFill>
                <a:schemeClr val="tx1"/>
              </a:solidFill>
              <a:prstDash val="dash"/>
              <a:miter lim="800000"/>
              <a:headEnd type="none" w="sm" len="sm"/>
              <a:tailEnd type="none" w="sm" len="sm"/>
            </a:ln>
          </p:spPr>
          <p:txBody>
            <a:bodyPr wrap="none" anchor="ctr"/>
            <a:lstStyle/>
            <a:p>
              <a:endParaRPr lang="en-US"/>
            </a:p>
          </p:txBody>
        </p:sp>
        <p:sp>
          <p:nvSpPr>
            <p:cNvPr id="20757" name="Text Box 22"/>
            <p:cNvSpPr txBox="1">
              <a:spLocks noChangeArrowheads="1"/>
            </p:cNvSpPr>
            <p:nvPr/>
          </p:nvSpPr>
          <p:spPr bwMode="auto">
            <a:xfrm>
              <a:off x="4020" y="903"/>
              <a:ext cx="1465" cy="634"/>
            </a:xfrm>
            <a:prstGeom prst="rect">
              <a:avLst/>
            </a:prstGeom>
            <a:noFill/>
            <a:ln w="12700">
              <a:noFill/>
              <a:miter lim="800000"/>
              <a:headEnd type="none" w="sm" len="sm"/>
              <a:tailEnd type="none" w="sm" len="sm"/>
            </a:ln>
          </p:spPr>
          <p:txBody>
            <a:bodyPr>
              <a:spAutoFit/>
            </a:bodyPr>
            <a:lstStyle/>
            <a:p>
              <a:pPr algn="ctr"/>
              <a:endParaRPr lang="en-US"/>
            </a:p>
            <a:p>
              <a:pPr algn="ctr"/>
              <a:endParaRPr lang="en-US"/>
            </a:p>
            <a:p>
              <a:pPr algn="ctr"/>
              <a:r>
                <a:rPr lang="en-US"/>
                <a:t>    </a:t>
              </a:r>
            </a:p>
          </p:txBody>
        </p:sp>
        <p:grpSp>
          <p:nvGrpSpPr>
            <p:cNvPr id="20758" name="Group 23"/>
            <p:cNvGrpSpPr>
              <a:grpSpLocks/>
            </p:cNvGrpSpPr>
            <p:nvPr/>
          </p:nvGrpSpPr>
          <p:grpSpPr bwMode="auto">
            <a:xfrm>
              <a:off x="3568" y="1273"/>
              <a:ext cx="699" cy="248"/>
              <a:chOff x="3568" y="1255"/>
              <a:chExt cx="699" cy="248"/>
            </a:xfrm>
          </p:grpSpPr>
          <p:sp>
            <p:nvSpPr>
              <p:cNvPr id="20759" name="Line 24"/>
              <p:cNvSpPr>
                <a:spLocks noChangeShapeType="1"/>
              </p:cNvSpPr>
              <p:nvPr/>
            </p:nvSpPr>
            <p:spPr bwMode="auto">
              <a:xfrm>
                <a:off x="3568" y="1503"/>
                <a:ext cx="699" cy="0"/>
              </a:xfrm>
              <a:prstGeom prst="line">
                <a:avLst/>
              </a:prstGeom>
              <a:noFill/>
              <a:ln w="12700">
                <a:solidFill>
                  <a:schemeClr val="tx1"/>
                </a:solidFill>
                <a:round/>
                <a:headEnd type="none" w="sm" len="sm"/>
                <a:tailEnd type="none" w="sm" len="sm"/>
              </a:ln>
            </p:spPr>
            <p:txBody>
              <a:bodyPr/>
              <a:lstStyle/>
              <a:p>
                <a:endParaRPr lang="en-US"/>
              </a:p>
            </p:txBody>
          </p:sp>
          <p:sp>
            <p:nvSpPr>
              <p:cNvPr id="20760" name="Line 25"/>
              <p:cNvSpPr>
                <a:spLocks noChangeShapeType="1"/>
              </p:cNvSpPr>
              <p:nvPr/>
            </p:nvSpPr>
            <p:spPr bwMode="auto">
              <a:xfrm>
                <a:off x="4199" y="1255"/>
                <a:ext cx="0" cy="238"/>
              </a:xfrm>
              <a:prstGeom prst="line">
                <a:avLst/>
              </a:prstGeom>
              <a:noFill/>
              <a:ln w="38100">
                <a:solidFill>
                  <a:srgbClr val="114FFB"/>
                </a:solidFill>
                <a:round/>
                <a:headEnd type="none" w="sm" len="sm"/>
                <a:tailEnd type="triangle" w="sm" len="sm"/>
              </a:ln>
            </p:spPr>
            <p:txBody>
              <a:bodyPr/>
              <a:lstStyle/>
              <a:p>
                <a:endParaRPr lang="en-US"/>
              </a:p>
            </p:txBody>
          </p:sp>
        </p:grpSp>
      </p:grpSp>
      <p:grpSp>
        <p:nvGrpSpPr>
          <p:cNvPr id="7" name="Group 26"/>
          <p:cNvGrpSpPr>
            <a:grpSpLocks/>
          </p:cNvGrpSpPr>
          <p:nvPr/>
        </p:nvGrpSpPr>
        <p:grpSpPr bwMode="auto">
          <a:xfrm>
            <a:off x="6570663" y="4257675"/>
            <a:ext cx="2603500" cy="1773238"/>
            <a:chOff x="4088" y="2481"/>
            <a:chExt cx="1640" cy="1117"/>
          </a:xfrm>
        </p:grpSpPr>
        <p:grpSp>
          <p:nvGrpSpPr>
            <p:cNvPr id="20751" name="Group 27"/>
            <p:cNvGrpSpPr>
              <a:grpSpLocks/>
            </p:cNvGrpSpPr>
            <p:nvPr/>
          </p:nvGrpSpPr>
          <p:grpSpPr bwMode="auto">
            <a:xfrm>
              <a:off x="4088" y="2481"/>
              <a:ext cx="1640" cy="858"/>
              <a:chOff x="4088" y="2481"/>
              <a:chExt cx="1640" cy="858"/>
            </a:xfrm>
          </p:grpSpPr>
          <p:sp>
            <p:nvSpPr>
              <p:cNvPr id="20753" name="Line 28"/>
              <p:cNvSpPr>
                <a:spLocks noChangeShapeType="1"/>
              </p:cNvSpPr>
              <p:nvPr/>
            </p:nvSpPr>
            <p:spPr bwMode="auto">
              <a:xfrm flipV="1">
                <a:off x="4717" y="3101"/>
                <a:ext cx="0" cy="238"/>
              </a:xfrm>
              <a:prstGeom prst="line">
                <a:avLst/>
              </a:prstGeom>
              <a:noFill/>
              <a:ln w="38100">
                <a:solidFill>
                  <a:srgbClr val="FF0000"/>
                </a:solidFill>
                <a:round/>
                <a:headEnd type="none" w="sm" len="sm"/>
                <a:tailEnd type="triangle" w="sm" len="sm"/>
              </a:ln>
            </p:spPr>
            <p:txBody>
              <a:bodyPr/>
              <a:lstStyle/>
              <a:p>
                <a:endParaRPr lang="en-US"/>
              </a:p>
            </p:txBody>
          </p:sp>
          <p:sp>
            <p:nvSpPr>
              <p:cNvPr id="20754" name="Line 29"/>
              <p:cNvSpPr>
                <a:spLocks noChangeShapeType="1"/>
              </p:cNvSpPr>
              <p:nvPr/>
            </p:nvSpPr>
            <p:spPr bwMode="auto">
              <a:xfrm>
                <a:off x="4088" y="3090"/>
                <a:ext cx="699" cy="0"/>
              </a:xfrm>
              <a:prstGeom prst="line">
                <a:avLst/>
              </a:prstGeom>
              <a:noFill/>
              <a:ln w="12700">
                <a:solidFill>
                  <a:schemeClr val="tx1"/>
                </a:solidFill>
                <a:round/>
                <a:headEnd type="none" w="sm" len="sm"/>
                <a:tailEnd type="none" w="sm" len="sm"/>
              </a:ln>
            </p:spPr>
            <p:txBody>
              <a:bodyPr/>
              <a:lstStyle/>
              <a:p>
                <a:endParaRPr lang="en-US"/>
              </a:p>
            </p:txBody>
          </p:sp>
          <p:sp>
            <p:nvSpPr>
              <p:cNvPr id="20755" name="Text Box 30"/>
              <p:cNvSpPr txBox="1">
                <a:spLocks noChangeArrowheads="1"/>
              </p:cNvSpPr>
              <p:nvPr/>
            </p:nvSpPr>
            <p:spPr bwMode="auto">
              <a:xfrm>
                <a:off x="4205" y="2481"/>
                <a:ext cx="1523" cy="634"/>
              </a:xfrm>
              <a:prstGeom prst="rect">
                <a:avLst/>
              </a:prstGeom>
              <a:noFill/>
              <a:ln w="12700">
                <a:noFill/>
                <a:miter lim="800000"/>
                <a:headEnd type="none" w="sm" len="sm"/>
                <a:tailEnd type="none" w="sm" len="sm"/>
              </a:ln>
            </p:spPr>
            <p:txBody>
              <a:bodyPr>
                <a:spAutoFit/>
              </a:bodyPr>
              <a:lstStyle/>
              <a:p>
                <a:pPr algn="ctr"/>
                <a:r>
                  <a:rPr lang="en-US"/>
                  <a:t>hierarchical model constructed </a:t>
                </a:r>
                <a:br>
                  <a:rPr lang="en-US"/>
                </a:br>
                <a:r>
                  <a:rPr lang="en-US"/>
                  <a:t>bottom-up </a:t>
                </a:r>
              </a:p>
            </p:txBody>
          </p:sp>
        </p:grpSp>
        <p:sp>
          <p:nvSpPr>
            <p:cNvPr id="20752" name="AutoShape 31"/>
            <p:cNvSpPr>
              <a:spLocks noChangeArrowheads="1"/>
            </p:cNvSpPr>
            <p:nvPr/>
          </p:nvSpPr>
          <p:spPr bwMode="auto">
            <a:xfrm>
              <a:off x="4102" y="2766"/>
              <a:ext cx="670" cy="832"/>
            </a:xfrm>
            <a:prstGeom prst="triangle">
              <a:avLst>
                <a:gd name="adj" fmla="val 50000"/>
              </a:avLst>
            </a:prstGeom>
            <a:noFill/>
            <a:ln w="28575">
              <a:solidFill>
                <a:schemeClr val="tx1"/>
              </a:solidFill>
              <a:prstDash val="dash"/>
              <a:miter lim="800000"/>
              <a:headEnd type="none" w="sm" len="sm"/>
              <a:tailEnd type="none" w="sm" len="sm"/>
            </a:ln>
          </p:spPr>
          <p:txBody>
            <a:bodyPr wrap="none" anchor="ctr"/>
            <a:lstStyle/>
            <a:p>
              <a:endParaRPr lang="en-US"/>
            </a:p>
          </p:txBody>
        </p:sp>
      </p:grpSp>
      <p:grpSp>
        <p:nvGrpSpPr>
          <p:cNvPr id="9" name="Group 32"/>
          <p:cNvGrpSpPr>
            <a:grpSpLocks/>
          </p:cNvGrpSpPr>
          <p:nvPr/>
        </p:nvGrpSpPr>
        <p:grpSpPr bwMode="auto">
          <a:xfrm>
            <a:off x="2303463" y="2835275"/>
            <a:ext cx="644525" cy="831850"/>
            <a:chOff x="2854" y="1583"/>
            <a:chExt cx="406" cy="524"/>
          </a:xfrm>
        </p:grpSpPr>
        <p:sp>
          <p:nvSpPr>
            <p:cNvPr id="20726" name="Line 33"/>
            <p:cNvSpPr>
              <a:spLocks noChangeShapeType="1"/>
            </p:cNvSpPr>
            <p:nvPr/>
          </p:nvSpPr>
          <p:spPr bwMode="auto">
            <a:xfrm>
              <a:off x="3106" y="1949"/>
              <a:ext cx="51" cy="128"/>
            </a:xfrm>
            <a:prstGeom prst="line">
              <a:avLst/>
            </a:prstGeom>
            <a:noFill/>
            <a:ln w="12700">
              <a:solidFill>
                <a:schemeClr val="tx1"/>
              </a:solidFill>
              <a:round/>
              <a:headEnd type="none" w="sm" len="sm"/>
              <a:tailEnd type="none" w="sm" len="sm"/>
            </a:ln>
          </p:spPr>
          <p:txBody>
            <a:bodyPr/>
            <a:lstStyle/>
            <a:p>
              <a:endParaRPr lang="en-US"/>
            </a:p>
          </p:txBody>
        </p:sp>
        <p:sp>
          <p:nvSpPr>
            <p:cNvPr id="20727" name="Line 34"/>
            <p:cNvSpPr>
              <a:spLocks noChangeShapeType="1"/>
            </p:cNvSpPr>
            <p:nvPr/>
          </p:nvSpPr>
          <p:spPr bwMode="auto">
            <a:xfrm flipV="1">
              <a:off x="2977" y="1974"/>
              <a:ext cx="38" cy="103"/>
            </a:xfrm>
            <a:prstGeom prst="line">
              <a:avLst/>
            </a:prstGeom>
            <a:noFill/>
            <a:ln w="12700">
              <a:solidFill>
                <a:schemeClr val="tx1"/>
              </a:solidFill>
              <a:round/>
              <a:headEnd type="none" w="sm" len="sm"/>
              <a:tailEnd type="none" w="sm" len="sm"/>
            </a:ln>
          </p:spPr>
          <p:txBody>
            <a:bodyPr/>
            <a:lstStyle/>
            <a:p>
              <a:endParaRPr lang="en-US"/>
            </a:p>
          </p:txBody>
        </p:sp>
        <p:sp>
          <p:nvSpPr>
            <p:cNvPr id="20728" name="Line 35"/>
            <p:cNvSpPr>
              <a:spLocks noChangeShapeType="1"/>
            </p:cNvSpPr>
            <p:nvPr/>
          </p:nvSpPr>
          <p:spPr bwMode="auto">
            <a:xfrm flipV="1">
              <a:off x="3015" y="1843"/>
              <a:ext cx="45" cy="106"/>
            </a:xfrm>
            <a:prstGeom prst="line">
              <a:avLst/>
            </a:prstGeom>
            <a:noFill/>
            <a:ln w="12700">
              <a:solidFill>
                <a:schemeClr val="tx1"/>
              </a:solidFill>
              <a:round/>
              <a:headEnd type="none" w="sm" len="sm"/>
              <a:tailEnd type="none" w="sm" len="sm"/>
            </a:ln>
          </p:spPr>
          <p:txBody>
            <a:bodyPr/>
            <a:lstStyle/>
            <a:p>
              <a:endParaRPr lang="en-US"/>
            </a:p>
          </p:txBody>
        </p:sp>
        <p:sp>
          <p:nvSpPr>
            <p:cNvPr id="20729" name="Line 36"/>
            <p:cNvSpPr>
              <a:spLocks noChangeShapeType="1"/>
            </p:cNvSpPr>
            <p:nvPr/>
          </p:nvSpPr>
          <p:spPr bwMode="auto">
            <a:xfrm flipH="1">
              <a:off x="3106" y="1832"/>
              <a:ext cx="51" cy="142"/>
            </a:xfrm>
            <a:prstGeom prst="line">
              <a:avLst/>
            </a:prstGeom>
            <a:noFill/>
            <a:ln w="12700">
              <a:solidFill>
                <a:schemeClr val="tx1"/>
              </a:solidFill>
              <a:round/>
              <a:headEnd type="none" w="sm" len="sm"/>
              <a:tailEnd type="none" w="sm" len="sm"/>
            </a:ln>
          </p:spPr>
          <p:txBody>
            <a:bodyPr/>
            <a:lstStyle/>
            <a:p>
              <a:endParaRPr lang="en-US"/>
            </a:p>
          </p:txBody>
        </p:sp>
        <p:sp>
          <p:nvSpPr>
            <p:cNvPr id="20730" name="Line 37"/>
            <p:cNvSpPr>
              <a:spLocks noChangeShapeType="1"/>
            </p:cNvSpPr>
            <p:nvPr/>
          </p:nvSpPr>
          <p:spPr bwMode="auto">
            <a:xfrm flipH="1">
              <a:off x="3061" y="1725"/>
              <a:ext cx="45" cy="107"/>
            </a:xfrm>
            <a:prstGeom prst="line">
              <a:avLst/>
            </a:prstGeom>
            <a:noFill/>
            <a:ln w="12700">
              <a:solidFill>
                <a:schemeClr val="tx1"/>
              </a:solidFill>
              <a:round/>
              <a:headEnd type="none" w="sm" len="sm"/>
              <a:tailEnd type="none" w="sm" len="sm"/>
            </a:ln>
          </p:spPr>
          <p:txBody>
            <a:bodyPr/>
            <a:lstStyle/>
            <a:p>
              <a:endParaRPr lang="en-US"/>
            </a:p>
          </p:txBody>
        </p:sp>
        <p:sp>
          <p:nvSpPr>
            <p:cNvPr id="20731" name="Line 38"/>
            <p:cNvSpPr>
              <a:spLocks noChangeShapeType="1"/>
            </p:cNvSpPr>
            <p:nvPr/>
          </p:nvSpPr>
          <p:spPr bwMode="auto">
            <a:xfrm>
              <a:off x="2977" y="1867"/>
              <a:ext cx="89" cy="213"/>
            </a:xfrm>
            <a:prstGeom prst="line">
              <a:avLst/>
            </a:prstGeom>
            <a:noFill/>
            <a:ln w="12700">
              <a:solidFill>
                <a:schemeClr val="tx1"/>
              </a:solidFill>
              <a:round/>
              <a:headEnd type="none" w="sm" len="sm"/>
              <a:tailEnd type="none" w="sm" len="sm"/>
            </a:ln>
          </p:spPr>
          <p:txBody>
            <a:bodyPr/>
            <a:lstStyle/>
            <a:p>
              <a:endParaRPr lang="en-US"/>
            </a:p>
          </p:txBody>
        </p:sp>
        <p:sp>
          <p:nvSpPr>
            <p:cNvPr id="20732" name="Line 39"/>
            <p:cNvSpPr>
              <a:spLocks noChangeShapeType="1"/>
            </p:cNvSpPr>
            <p:nvPr/>
          </p:nvSpPr>
          <p:spPr bwMode="auto">
            <a:xfrm>
              <a:off x="3054" y="1619"/>
              <a:ext cx="192" cy="458"/>
            </a:xfrm>
            <a:prstGeom prst="line">
              <a:avLst/>
            </a:prstGeom>
            <a:noFill/>
            <a:ln w="12700">
              <a:solidFill>
                <a:schemeClr val="tx1"/>
              </a:solidFill>
              <a:round/>
              <a:headEnd type="none" w="sm" len="sm"/>
              <a:tailEnd type="none" w="sm" len="sm"/>
            </a:ln>
          </p:spPr>
          <p:txBody>
            <a:bodyPr/>
            <a:lstStyle/>
            <a:p>
              <a:endParaRPr lang="en-US"/>
            </a:p>
          </p:txBody>
        </p:sp>
        <p:sp>
          <p:nvSpPr>
            <p:cNvPr id="20733" name="Line 40"/>
            <p:cNvSpPr>
              <a:spLocks noChangeShapeType="1"/>
            </p:cNvSpPr>
            <p:nvPr/>
          </p:nvSpPr>
          <p:spPr bwMode="auto">
            <a:xfrm flipH="1">
              <a:off x="2883" y="1619"/>
              <a:ext cx="177" cy="425"/>
            </a:xfrm>
            <a:prstGeom prst="line">
              <a:avLst/>
            </a:prstGeom>
            <a:noFill/>
            <a:ln w="12700">
              <a:solidFill>
                <a:schemeClr val="tx1"/>
              </a:solidFill>
              <a:round/>
              <a:headEnd type="none" w="sm" len="sm"/>
              <a:tailEnd type="none" w="sm" len="sm"/>
            </a:ln>
          </p:spPr>
          <p:txBody>
            <a:bodyPr/>
            <a:lstStyle/>
            <a:p>
              <a:endParaRPr lang="en-US"/>
            </a:p>
          </p:txBody>
        </p:sp>
        <p:sp>
          <p:nvSpPr>
            <p:cNvPr id="20734" name="Oval 41"/>
            <p:cNvSpPr>
              <a:spLocks noChangeArrowheads="1"/>
            </p:cNvSpPr>
            <p:nvPr/>
          </p:nvSpPr>
          <p:spPr bwMode="auto">
            <a:xfrm>
              <a:off x="3034" y="158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5" name="Oval 42"/>
            <p:cNvSpPr>
              <a:spLocks noChangeArrowheads="1"/>
            </p:cNvSpPr>
            <p:nvPr/>
          </p:nvSpPr>
          <p:spPr bwMode="auto">
            <a:xfrm>
              <a:off x="3080" y="1698"/>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6" name="Oval 43"/>
            <p:cNvSpPr>
              <a:spLocks noChangeArrowheads="1"/>
            </p:cNvSpPr>
            <p:nvPr/>
          </p:nvSpPr>
          <p:spPr bwMode="auto">
            <a:xfrm>
              <a:off x="2989" y="1698"/>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7" name="Oval 44"/>
            <p:cNvSpPr>
              <a:spLocks noChangeArrowheads="1"/>
            </p:cNvSpPr>
            <p:nvPr/>
          </p:nvSpPr>
          <p:spPr bwMode="auto">
            <a:xfrm>
              <a:off x="3034" y="181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8" name="Oval 45"/>
            <p:cNvSpPr>
              <a:spLocks noChangeArrowheads="1"/>
            </p:cNvSpPr>
            <p:nvPr/>
          </p:nvSpPr>
          <p:spPr bwMode="auto">
            <a:xfrm>
              <a:off x="2989" y="1929"/>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9" name="Oval 46"/>
            <p:cNvSpPr>
              <a:spLocks noChangeArrowheads="1"/>
            </p:cNvSpPr>
            <p:nvPr/>
          </p:nvSpPr>
          <p:spPr bwMode="auto">
            <a:xfrm>
              <a:off x="3034" y="2044"/>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0" name="Oval 47"/>
            <p:cNvSpPr>
              <a:spLocks noChangeArrowheads="1"/>
            </p:cNvSpPr>
            <p:nvPr/>
          </p:nvSpPr>
          <p:spPr bwMode="auto">
            <a:xfrm>
              <a:off x="2944" y="2044"/>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1" name="Oval 48"/>
            <p:cNvSpPr>
              <a:spLocks noChangeArrowheads="1"/>
            </p:cNvSpPr>
            <p:nvPr/>
          </p:nvSpPr>
          <p:spPr bwMode="auto">
            <a:xfrm>
              <a:off x="3124" y="2044"/>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2" name="Oval 49"/>
            <p:cNvSpPr>
              <a:spLocks noChangeArrowheads="1"/>
            </p:cNvSpPr>
            <p:nvPr/>
          </p:nvSpPr>
          <p:spPr bwMode="auto">
            <a:xfrm>
              <a:off x="3215" y="2044"/>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3" name="Oval 50"/>
            <p:cNvSpPr>
              <a:spLocks noChangeArrowheads="1"/>
            </p:cNvSpPr>
            <p:nvPr/>
          </p:nvSpPr>
          <p:spPr bwMode="auto">
            <a:xfrm>
              <a:off x="3125" y="181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4" name="Oval 51"/>
            <p:cNvSpPr>
              <a:spLocks noChangeArrowheads="1"/>
            </p:cNvSpPr>
            <p:nvPr/>
          </p:nvSpPr>
          <p:spPr bwMode="auto">
            <a:xfrm>
              <a:off x="3170" y="1929"/>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5" name="Oval 52"/>
            <p:cNvSpPr>
              <a:spLocks noChangeArrowheads="1"/>
            </p:cNvSpPr>
            <p:nvPr/>
          </p:nvSpPr>
          <p:spPr bwMode="auto">
            <a:xfrm>
              <a:off x="3079" y="1929"/>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6" name="Oval 53"/>
            <p:cNvSpPr>
              <a:spLocks noChangeArrowheads="1"/>
            </p:cNvSpPr>
            <p:nvPr/>
          </p:nvSpPr>
          <p:spPr bwMode="auto">
            <a:xfrm flipH="1">
              <a:off x="3034" y="158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7" name="Oval 54"/>
            <p:cNvSpPr>
              <a:spLocks noChangeArrowheads="1"/>
            </p:cNvSpPr>
            <p:nvPr/>
          </p:nvSpPr>
          <p:spPr bwMode="auto">
            <a:xfrm flipH="1">
              <a:off x="2989" y="1698"/>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8" name="Oval 55"/>
            <p:cNvSpPr>
              <a:spLocks noChangeArrowheads="1"/>
            </p:cNvSpPr>
            <p:nvPr/>
          </p:nvSpPr>
          <p:spPr bwMode="auto">
            <a:xfrm flipH="1">
              <a:off x="2854" y="2044"/>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9" name="Oval 56"/>
            <p:cNvSpPr>
              <a:spLocks noChangeArrowheads="1"/>
            </p:cNvSpPr>
            <p:nvPr/>
          </p:nvSpPr>
          <p:spPr bwMode="auto">
            <a:xfrm flipH="1">
              <a:off x="2944" y="1813"/>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50" name="Oval 57"/>
            <p:cNvSpPr>
              <a:spLocks noChangeArrowheads="1"/>
            </p:cNvSpPr>
            <p:nvPr/>
          </p:nvSpPr>
          <p:spPr bwMode="auto">
            <a:xfrm flipH="1">
              <a:off x="2899" y="1929"/>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0" name="Group 58"/>
          <p:cNvGrpSpPr>
            <a:grpSpLocks/>
          </p:cNvGrpSpPr>
          <p:nvPr/>
        </p:nvGrpSpPr>
        <p:grpSpPr bwMode="auto">
          <a:xfrm>
            <a:off x="6662738" y="5186363"/>
            <a:ext cx="931862" cy="833437"/>
            <a:chOff x="5108" y="3404"/>
            <a:chExt cx="587" cy="525"/>
          </a:xfrm>
        </p:grpSpPr>
        <p:sp>
          <p:nvSpPr>
            <p:cNvPr id="20680" name="Line 59"/>
            <p:cNvSpPr>
              <a:spLocks noChangeShapeType="1"/>
            </p:cNvSpPr>
            <p:nvPr/>
          </p:nvSpPr>
          <p:spPr bwMode="auto">
            <a:xfrm flipV="1">
              <a:off x="5321" y="3565"/>
              <a:ext cx="38" cy="103"/>
            </a:xfrm>
            <a:prstGeom prst="line">
              <a:avLst/>
            </a:prstGeom>
            <a:noFill/>
            <a:ln w="12700">
              <a:solidFill>
                <a:schemeClr val="tx1"/>
              </a:solidFill>
              <a:round/>
              <a:headEnd type="none" w="sm" len="sm"/>
              <a:tailEnd type="none" w="sm" len="sm"/>
            </a:ln>
          </p:spPr>
          <p:txBody>
            <a:bodyPr/>
            <a:lstStyle/>
            <a:p>
              <a:endParaRPr lang="en-US"/>
            </a:p>
          </p:txBody>
        </p:sp>
        <p:sp>
          <p:nvSpPr>
            <p:cNvPr id="20681" name="Line 60"/>
            <p:cNvSpPr>
              <a:spLocks noChangeShapeType="1"/>
            </p:cNvSpPr>
            <p:nvPr/>
          </p:nvSpPr>
          <p:spPr bwMode="auto">
            <a:xfrm flipV="1">
              <a:off x="5359" y="3434"/>
              <a:ext cx="45" cy="106"/>
            </a:xfrm>
            <a:prstGeom prst="line">
              <a:avLst/>
            </a:prstGeom>
            <a:noFill/>
            <a:ln w="12700">
              <a:solidFill>
                <a:schemeClr val="tx1"/>
              </a:solidFill>
              <a:round/>
              <a:headEnd type="none" w="sm" len="sm"/>
              <a:tailEnd type="none" w="sm" len="sm"/>
            </a:ln>
          </p:spPr>
          <p:txBody>
            <a:bodyPr/>
            <a:lstStyle/>
            <a:p>
              <a:endParaRPr lang="en-US"/>
            </a:p>
          </p:txBody>
        </p:sp>
        <p:sp>
          <p:nvSpPr>
            <p:cNvPr id="20682" name="Line 61"/>
            <p:cNvSpPr>
              <a:spLocks noChangeShapeType="1"/>
            </p:cNvSpPr>
            <p:nvPr/>
          </p:nvSpPr>
          <p:spPr bwMode="auto">
            <a:xfrm flipV="1">
              <a:off x="5218" y="3778"/>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83" name="Line 62"/>
            <p:cNvSpPr>
              <a:spLocks noChangeShapeType="1"/>
            </p:cNvSpPr>
            <p:nvPr/>
          </p:nvSpPr>
          <p:spPr bwMode="auto">
            <a:xfrm flipV="1">
              <a:off x="5404" y="3778"/>
              <a:ext cx="46" cy="107"/>
            </a:xfrm>
            <a:prstGeom prst="line">
              <a:avLst/>
            </a:prstGeom>
            <a:noFill/>
            <a:ln w="12700">
              <a:solidFill>
                <a:schemeClr val="tx1"/>
              </a:solidFill>
              <a:round/>
              <a:headEnd type="none" w="sm" len="sm"/>
              <a:tailEnd type="none" w="sm" len="sm"/>
            </a:ln>
          </p:spPr>
          <p:txBody>
            <a:bodyPr/>
            <a:lstStyle/>
            <a:p>
              <a:endParaRPr lang="en-US"/>
            </a:p>
          </p:txBody>
        </p:sp>
        <p:sp>
          <p:nvSpPr>
            <p:cNvPr id="20684" name="Line 63"/>
            <p:cNvSpPr>
              <a:spLocks noChangeShapeType="1"/>
            </p:cNvSpPr>
            <p:nvPr/>
          </p:nvSpPr>
          <p:spPr bwMode="auto">
            <a:xfrm flipV="1">
              <a:off x="5501" y="3778"/>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85" name="Line 64"/>
            <p:cNvSpPr>
              <a:spLocks noChangeShapeType="1"/>
            </p:cNvSpPr>
            <p:nvPr/>
          </p:nvSpPr>
          <p:spPr bwMode="auto">
            <a:xfrm flipH="1" flipV="1">
              <a:off x="5527" y="3778"/>
              <a:ext cx="58" cy="107"/>
            </a:xfrm>
            <a:prstGeom prst="line">
              <a:avLst/>
            </a:prstGeom>
            <a:noFill/>
            <a:ln w="12700">
              <a:solidFill>
                <a:schemeClr val="tx1"/>
              </a:solidFill>
              <a:round/>
              <a:headEnd type="none" w="sm" len="sm"/>
              <a:tailEnd type="none" w="sm" len="sm"/>
            </a:ln>
          </p:spPr>
          <p:txBody>
            <a:bodyPr/>
            <a:lstStyle/>
            <a:p>
              <a:endParaRPr lang="en-US"/>
            </a:p>
          </p:txBody>
        </p:sp>
        <p:sp>
          <p:nvSpPr>
            <p:cNvPr id="20686" name="Line 65"/>
            <p:cNvSpPr>
              <a:spLocks noChangeShapeType="1"/>
            </p:cNvSpPr>
            <p:nvPr/>
          </p:nvSpPr>
          <p:spPr bwMode="auto">
            <a:xfrm flipH="1" flipV="1">
              <a:off x="5636" y="3805"/>
              <a:ext cx="39" cy="80"/>
            </a:xfrm>
            <a:prstGeom prst="line">
              <a:avLst/>
            </a:prstGeom>
            <a:noFill/>
            <a:ln w="12700">
              <a:solidFill>
                <a:schemeClr val="tx1"/>
              </a:solidFill>
              <a:round/>
              <a:headEnd type="none" w="sm" len="sm"/>
              <a:tailEnd type="none" w="sm" len="sm"/>
            </a:ln>
          </p:spPr>
          <p:txBody>
            <a:bodyPr/>
            <a:lstStyle/>
            <a:p>
              <a:endParaRPr lang="en-US"/>
            </a:p>
          </p:txBody>
        </p:sp>
        <p:sp>
          <p:nvSpPr>
            <p:cNvPr id="20687" name="Line 66"/>
            <p:cNvSpPr>
              <a:spLocks noChangeShapeType="1"/>
            </p:cNvSpPr>
            <p:nvPr/>
          </p:nvSpPr>
          <p:spPr bwMode="auto">
            <a:xfrm>
              <a:off x="5359" y="3776"/>
              <a:ext cx="39" cy="109"/>
            </a:xfrm>
            <a:prstGeom prst="line">
              <a:avLst/>
            </a:prstGeom>
            <a:noFill/>
            <a:ln w="12700">
              <a:solidFill>
                <a:schemeClr val="tx1"/>
              </a:solidFill>
              <a:round/>
              <a:headEnd type="none" w="sm" len="sm"/>
              <a:tailEnd type="none" w="sm" len="sm"/>
            </a:ln>
          </p:spPr>
          <p:txBody>
            <a:bodyPr/>
            <a:lstStyle/>
            <a:p>
              <a:endParaRPr lang="en-US"/>
            </a:p>
          </p:txBody>
        </p:sp>
        <p:sp>
          <p:nvSpPr>
            <p:cNvPr id="20688" name="Line 67"/>
            <p:cNvSpPr>
              <a:spLocks noChangeShapeType="1"/>
            </p:cNvSpPr>
            <p:nvPr/>
          </p:nvSpPr>
          <p:spPr bwMode="auto">
            <a:xfrm flipV="1">
              <a:off x="5321" y="3778"/>
              <a:ext cx="38" cy="107"/>
            </a:xfrm>
            <a:prstGeom prst="line">
              <a:avLst/>
            </a:prstGeom>
            <a:noFill/>
            <a:ln w="12700">
              <a:solidFill>
                <a:schemeClr val="tx1"/>
              </a:solidFill>
              <a:round/>
              <a:headEnd type="none" w="sm" len="sm"/>
              <a:tailEnd type="none" w="sm" len="sm"/>
            </a:ln>
          </p:spPr>
          <p:txBody>
            <a:bodyPr/>
            <a:lstStyle/>
            <a:p>
              <a:endParaRPr lang="en-US"/>
            </a:p>
          </p:txBody>
        </p:sp>
        <p:sp>
          <p:nvSpPr>
            <p:cNvPr id="20689" name="Line 68"/>
            <p:cNvSpPr>
              <a:spLocks noChangeShapeType="1"/>
            </p:cNvSpPr>
            <p:nvPr/>
          </p:nvSpPr>
          <p:spPr bwMode="auto">
            <a:xfrm flipH="1" flipV="1">
              <a:off x="5167" y="3778"/>
              <a:ext cx="51" cy="107"/>
            </a:xfrm>
            <a:prstGeom prst="line">
              <a:avLst/>
            </a:prstGeom>
            <a:noFill/>
            <a:ln w="12700">
              <a:solidFill>
                <a:schemeClr val="tx1"/>
              </a:solidFill>
              <a:round/>
              <a:headEnd type="none" w="sm" len="sm"/>
              <a:tailEnd type="none" w="sm" len="sm"/>
            </a:ln>
          </p:spPr>
          <p:txBody>
            <a:bodyPr/>
            <a:lstStyle/>
            <a:p>
              <a:endParaRPr lang="en-US"/>
            </a:p>
          </p:txBody>
        </p:sp>
        <p:sp>
          <p:nvSpPr>
            <p:cNvPr id="20690" name="Line 69"/>
            <p:cNvSpPr>
              <a:spLocks noChangeShapeType="1"/>
            </p:cNvSpPr>
            <p:nvPr/>
          </p:nvSpPr>
          <p:spPr bwMode="auto">
            <a:xfrm flipV="1">
              <a:off x="5133" y="3778"/>
              <a:ext cx="34" cy="107"/>
            </a:xfrm>
            <a:prstGeom prst="line">
              <a:avLst/>
            </a:prstGeom>
            <a:noFill/>
            <a:ln w="12700">
              <a:solidFill>
                <a:schemeClr val="tx1"/>
              </a:solidFill>
              <a:round/>
              <a:headEnd type="none" w="sm" len="sm"/>
              <a:tailEnd type="none" w="sm" len="sm"/>
            </a:ln>
          </p:spPr>
          <p:txBody>
            <a:bodyPr/>
            <a:lstStyle/>
            <a:p>
              <a:endParaRPr lang="en-US"/>
            </a:p>
          </p:txBody>
        </p:sp>
        <p:sp>
          <p:nvSpPr>
            <p:cNvPr id="20691" name="Line 70"/>
            <p:cNvSpPr>
              <a:spLocks noChangeShapeType="1"/>
            </p:cNvSpPr>
            <p:nvPr/>
          </p:nvSpPr>
          <p:spPr bwMode="auto">
            <a:xfrm>
              <a:off x="5501" y="3671"/>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92" name="Line 71"/>
            <p:cNvSpPr>
              <a:spLocks noChangeShapeType="1"/>
            </p:cNvSpPr>
            <p:nvPr/>
          </p:nvSpPr>
          <p:spPr bwMode="auto">
            <a:xfrm>
              <a:off x="5218" y="3671"/>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93" name="Line 72"/>
            <p:cNvSpPr>
              <a:spLocks noChangeShapeType="1"/>
            </p:cNvSpPr>
            <p:nvPr/>
          </p:nvSpPr>
          <p:spPr bwMode="auto">
            <a:xfrm flipH="1">
              <a:off x="5450" y="3423"/>
              <a:ext cx="51" cy="142"/>
            </a:xfrm>
            <a:prstGeom prst="line">
              <a:avLst/>
            </a:prstGeom>
            <a:noFill/>
            <a:ln w="12700">
              <a:solidFill>
                <a:schemeClr val="tx1"/>
              </a:solidFill>
              <a:round/>
              <a:headEnd type="none" w="sm" len="sm"/>
              <a:tailEnd type="none" w="sm" len="sm"/>
            </a:ln>
          </p:spPr>
          <p:txBody>
            <a:bodyPr/>
            <a:lstStyle/>
            <a:p>
              <a:endParaRPr lang="en-US"/>
            </a:p>
          </p:txBody>
        </p:sp>
        <p:sp>
          <p:nvSpPr>
            <p:cNvPr id="20694" name="Line 73"/>
            <p:cNvSpPr>
              <a:spLocks noChangeShapeType="1"/>
            </p:cNvSpPr>
            <p:nvPr/>
          </p:nvSpPr>
          <p:spPr bwMode="auto">
            <a:xfrm>
              <a:off x="5321" y="3458"/>
              <a:ext cx="89" cy="213"/>
            </a:xfrm>
            <a:prstGeom prst="line">
              <a:avLst/>
            </a:prstGeom>
            <a:noFill/>
            <a:ln w="12700">
              <a:solidFill>
                <a:schemeClr val="tx1"/>
              </a:solidFill>
              <a:round/>
              <a:headEnd type="none" w="sm" len="sm"/>
              <a:tailEnd type="none" w="sm" len="sm"/>
            </a:ln>
          </p:spPr>
          <p:txBody>
            <a:bodyPr/>
            <a:lstStyle/>
            <a:p>
              <a:endParaRPr lang="en-US"/>
            </a:p>
          </p:txBody>
        </p:sp>
        <p:sp>
          <p:nvSpPr>
            <p:cNvPr id="20695" name="Line 74"/>
            <p:cNvSpPr>
              <a:spLocks noChangeShapeType="1"/>
            </p:cNvSpPr>
            <p:nvPr/>
          </p:nvSpPr>
          <p:spPr bwMode="auto">
            <a:xfrm>
              <a:off x="5270" y="3565"/>
              <a:ext cx="89" cy="213"/>
            </a:xfrm>
            <a:prstGeom prst="line">
              <a:avLst/>
            </a:prstGeom>
            <a:noFill/>
            <a:ln w="12700">
              <a:solidFill>
                <a:schemeClr val="tx1"/>
              </a:solidFill>
              <a:round/>
              <a:headEnd type="none" w="sm" len="sm"/>
              <a:tailEnd type="none" w="sm" len="sm"/>
            </a:ln>
          </p:spPr>
          <p:txBody>
            <a:bodyPr/>
            <a:lstStyle/>
            <a:p>
              <a:endParaRPr lang="en-US"/>
            </a:p>
          </p:txBody>
        </p:sp>
        <p:sp>
          <p:nvSpPr>
            <p:cNvPr id="20696" name="Line 75"/>
            <p:cNvSpPr>
              <a:spLocks noChangeShapeType="1"/>
            </p:cNvSpPr>
            <p:nvPr/>
          </p:nvSpPr>
          <p:spPr bwMode="auto">
            <a:xfrm flipH="1">
              <a:off x="5437" y="3565"/>
              <a:ext cx="90" cy="213"/>
            </a:xfrm>
            <a:prstGeom prst="line">
              <a:avLst/>
            </a:prstGeom>
            <a:noFill/>
            <a:ln w="12700">
              <a:solidFill>
                <a:schemeClr val="tx1"/>
              </a:solidFill>
              <a:round/>
              <a:headEnd type="none" w="sm" len="sm"/>
              <a:tailEnd type="none" w="sm" len="sm"/>
            </a:ln>
          </p:spPr>
          <p:txBody>
            <a:bodyPr/>
            <a:lstStyle/>
            <a:p>
              <a:endParaRPr lang="en-US"/>
            </a:p>
          </p:txBody>
        </p:sp>
        <p:sp>
          <p:nvSpPr>
            <p:cNvPr id="20697" name="Line 76"/>
            <p:cNvSpPr>
              <a:spLocks noChangeShapeType="1"/>
            </p:cNvSpPr>
            <p:nvPr/>
          </p:nvSpPr>
          <p:spPr bwMode="auto">
            <a:xfrm>
              <a:off x="5492" y="3434"/>
              <a:ext cx="144" cy="344"/>
            </a:xfrm>
            <a:prstGeom prst="line">
              <a:avLst/>
            </a:prstGeom>
            <a:noFill/>
            <a:ln w="12700">
              <a:solidFill>
                <a:schemeClr val="tx1"/>
              </a:solidFill>
              <a:round/>
              <a:headEnd type="none" w="sm" len="sm"/>
              <a:tailEnd type="none" w="sm" len="sm"/>
            </a:ln>
          </p:spPr>
          <p:txBody>
            <a:bodyPr/>
            <a:lstStyle/>
            <a:p>
              <a:endParaRPr lang="en-US"/>
            </a:p>
          </p:txBody>
        </p:sp>
        <p:sp>
          <p:nvSpPr>
            <p:cNvPr id="20698" name="Line 77"/>
            <p:cNvSpPr>
              <a:spLocks noChangeShapeType="1"/>
            </p:cNvSpPr>
            <p:nvPr/>
          </p:nvSpPr>
          <p:spPr bwMode="auto">
            <a:xfrm flipH="1">
              <a:off x="5167" y="3434"/>
              <a:ext cx="144" cy="344"/>
            </a:xfrm>
            <a:prstGeom prst="line">
              <a:avLst/>
            </a:prstGeom>
            <a:noFill/>
            <a:ln w="12700">
              <a:solidFill>
                <a:schemeClr val="tx1"/>
              </a:solidFill>
              <a:round/>
              <a:headEnd type="none" w="sm" len="sm"/>
              <a:tailEnd type="none" w="sm" len="sm"/>
            </a:ln>
          </p:spPr>
          <p:txBody>
            <a:bodyPr/>
            <a:lstStyle/>
            <a:p>
              <a:endParaRPr lang="en-US"/>
            </a:p>
          </p:txBody>
        </p:sp>
        <p:sp>
          <p:nvSpPr>
            <p:cNvPr id="20699" name="Oval 78"/>
            <p:cNvSpPr>
              <a:spLocks noChangeArrowheads="1"/>
            </p:cNvSpPr>
            <p:nvPr/>
          </p:nvSpPr>
          <p:spPr bwMode="auto">
            <a:xfrm>
              <a:off x="5378" y="3404"/>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0" name="Oval 79"/>
            <p:cNvSpPr>
              <a:spLocks noChangeArrowheads="1"/>
            </p:cNvSpPr>
            <p:nvPr/>
          </p:nvSpPr>
          <p:spPr bwMode="auto">
            <a:xfrm>
              <a:off x="5333" y="3520"/>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1" name="Oval 80"/>
            <p:cNvSpPr>
              <a:spLocks noChangeArrowheads="1"/>
            </p:cNvSpPr>
            <p:nvPr/>
          </p:nvSpPr>
          <p:spPr bwMode="auto">
            <a:xfrm>
              <a:off x="5378" y="3635"/>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2" name="Oval 81"/>
            <p:cNvSpPr>
              <a:spLocks noChangeArrowheads="1"/>
            </p:cNvSpPr>
            <p:nvPr/>
          </p:nvSpPr>
          <p:spPr bwMode="auto">
            <a:xfrm>
              <a:off x="5288" y="3635"/>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3" name="Oval 82"/>
            <p:cNvSpPr>
              <a:spLocks noChangeArrowheads="1"/>
            </p:cNvSpPr>
            <p:nvPr/>
          </p:nvSpPr>
          <p:spPr bwMode="auto">
            <a:xfrm>
              <a:off x="5468" y="3635"/>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4" name="Oval 83"/>
            <p:cNvSpPr>
              <a:spLocks noChangeArrowheads="1"/>
            </p:cNvSpPr>
            <p:nvPr/>
          </p:nvSpPr>
          <p:spPr bwMode="auto">
            <a:xfrm>
              <a:off x="5559" y="3635"/>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5" name="Oval 84"/>
            <p:cNvSpPr>
              <a:spLocks noChangeArrowheads="1"/>
            </p:cNvSpPr>
            <p:nvPr/>
          </p:nvSpPr>
          <p:spPr bwMode="auto">
            <a:xfrm>
              <a:off x="5604" y="3751"/>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6" name="Oval 85"/>
            <p:cNvSpPr>
              <a:spLocks noChangeArrowheads="1"/>
            </p:cNvSpPr>
            <p:nvPr/>
          </p:nvSpPr>
          <p:spPr bwMode="auto">
            <a:xfrm>
              <a:off x="5243" y="3751"/>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7" name="Oval 86"/>
            <p:cNvSpPr>
              <a:spLocks noChangeArrowheads="1"/>
            </p:cNvSpPr>
            <p:nvPr/>
          </p:nvSpPr>
          <p:spPr bwMode="auto">
            <a:xfrm>
              <a:off x="5469" y="3404"/>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8" name="Oval 87"/>
            <p:cNvSpPr>
              <a:spLocks noChangeArrowheads="1"/>
            </p:cNvSpPr>
            <p:nvPr/>
          </p:nvSpPr>
          <p:spPr bwMode="auto">
            <a:xfrm>
              <a:off x="5514" y="3520"/>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9" name="Oval 88"/>
            <p:cNvSpPr>
              <a:spLocks noChangeArrowheads="1"/>
            </p:cNvSpPr>
            <p:nvPr/>
          </p:nvSpPr>
          <p:spPr bwMode="auto">
            <a:xfrm>
              <a:off x="5423" y="3520"/>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0" name="Oval 89"/>
            <p:cNvSpPr>
              <a:spLocks noChangeArrowheads="1"/>
            </p:cNvSpPr>
            <p:nvPr/>
          </p:nvSpPr>
          <p:spPr bwMode="auto">
            <a:xfrm flipH="1">
              <a:off x="5198" y="3635"/>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1" name="Oval 90"/>
            <p:cNvSpPr>
              <a:spLocks noChangeArrowheads="1"/>
            </p:cNvSpPr>
            <p:nvPr/>
          </p:nvSpPr>
          <p:spPr bwMode="auto">
            <a:xfrm flipH="1">
              <a:off x="5153"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2" name="Oval 91"/>
            <p:cNvSpPr>
              <a:spLocks noChangeArrowheads="1"/>
            </p:cNvSpPr>
            <p:nvPr/>
          </p:nvSpPr>
          <p:spPr bwMode="auto">
            <a:xfrm flipH="1">
              <a:off x="5288" y="3404"/>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3" name="Oval 92"/>
            <p:cNvSpPr>
              <a:spLocks noChangeArrowheads="1"/>
            </p:cNvSpPr>
            <p:nvPr/>
          </p:nvSpPr>
          <p:spPr bwMode="auto">
            <a:xfrm flipH="1">
              <a:off x="5243" y="3520"/>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4" name="Oval 93"/>
            <p:cNvSpPr>
              <a:spLocks noChangeArrowheads="1"/>
            </p:cNvSpPr>
            <p:nvPr/>
          </p:nvSpPr>
          <p:spPr bwMode="auto">
            <a:xfrm>
              <a:off x="5333" y="3751"/>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5" name="Oval 94"/>
            <p:cNvSpPr>
              <a:spLocks noChangeArrowheads="1"/>
            </p:cNvSpPr>
            <p:nvPr/>
          </p:nvSpPr>
          <p:spPr bwMode="auto">
            <a:xfrm>
              <a:off x="5423"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6" name="Oval 95"/>
            <p:cNvSpPr>
              <a:spLocks noChangeArrowheads="1"/>
            </p:cNvSpPr>
            <p:nvPr/>
          </p:nvSpPr>
          <p:spPr bwMode="auto">
            <a:xfrm>
              <a:off x="5513"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7" name="Oval 96"/>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8" name="Oval 97"/>
            <p:cNvSpPr>
              <a:spLocks noChangeArrowheads="1"/>
            </p:cNvSpPr>
            <p:nvPr/>
          </p:nvSpPr>
          <p:spPr bwMode="auto">
            <a:xfrm>
              <a:off x="5288"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9" name="Oval 98"/>
            <p:cNvSpPr>
              <a:spLocks noChangeArrowheads="1"/>
            </p:cNvSpPr>
            <p:nvPr/>
          </p:nvSpPr>
          <p:spPr bwMode="auto">
            <a:xfrm flipH="1">
              <a:off x="5199" y="3866"/>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0" name="Oval 99"/>
            <p:cNvSpPr>
              <a:spLocks noChangeArrowheads="1"/>
            </p:cNvSpPr>
            <p:nvPr/>
          </p:nvSpPr>
          <p:spPr bwMode="auto">
            <a:xfrm>
              <a:off x="5378"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1" name="Oval 100"/>
            <p:cNvSpPr>
              <a:spLocks noChangeArrowheads="1"/>
            </p:cNvSpPr>
            <p:nvPr/>
          </p:nvSpPr>
          <p:spPr bwMode="auto">
            <a:xfrm>
              <a:off x="5469"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2" name="Oval 101"/>
            <p:cNvSpPr>
              <a:spLocks noChangeArrowheads="1"/>
            </p:cNvSpPr>
            <p:nvPr/>
          </p:nvSpPr>
          <p:spPr bwMode="auto">
            <a:xfrm>
              <a:off x="5559" y="3866"/>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3" name="Oval 102"/>
            <p:cNvSpPr>
              <a:spLocks noChangeArrowheads="1"/>
            </p:cNvSpPr>
            <p:nvPr/>
          </p:nvSpPr>
          <p:spPr bwMode="auto">
            <a:xfrm>
              <a:off x="5108"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4" name="Oval 103"/>
            <p:cNvSpPr>
              <a:spLocks noChangeArrowheads="1"/>
            </p:cNvSpPr>
            <p:nvPr/>
          </p:nvSpPr>
          <p:spPr bwMode="auto">
            <a:xfrm>
              <a:off x="5604"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5" name="Oval 104"/>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grpSp>
      <p:grpSp>
        <p:nvGrpSpPr>
          <p:cNvPr id="11" name="Group 105"/>
          <p:cNvGrpSpPr>
            <a:grpSpLocks/>
          </p:cNvGrpSpPr>
          <p:nvPr/>
        </p:nvGrpSpPr>
        <p:grpSpPr bwMode="auto">
          <a:xfrm>
            <a:off x="7599363" y="2416175"/>
            <a:ext cx="647700" cy="603250"/>
            <a:chOff x="481" y="3081"/>
            <a:chExt cx="408" cy="380"/>
          </a:xfrm>
        </p:grpSpPr>
        <p:sp>
          <p:nvSpPr>
            <p:cNvPr id="20654" name="Line 106"/>
            <p:cNvSpPr>
              <a:spLocks noChangeShapeType="1"/>
            </p:cNvSpPr>
            <p:nvPr/>
          </p:nvSpPr>
          <p:spPr bwMode="auto">
            <a:xfrm flipV="1">
              <a:off x="605" y="3365"/>
              <a:ext cx="38" cy="74"/>
            </a:xfrm>
            <a:prstGeom prst="line">
              <a:avLst/>
            </a:prstGeom>
            <a:noFill/>
            <a:ln w="12700">
              <a:solidFill>
                <a:schemeClr val="tx1"/>
              </a:solidFill>
              <a:round/>
              <a:headEnd type="none" w="sm" len="sm"/>
              <a:tailEnd type="none" w="sm" len="sm"/>
            </a:ln>
          </p:spPr>
          <p:txBody>
            <a:bodyPr/>
            <a:lstStyle/>
            <a:p>
              <a:endParaRPr lang="en-US"/>
            </a:p>
          </p:txBody>
        </p:sp>
        <p:sp>
          <p:nvSpPr>
            <p:cNvPr id="20655" name="Line 107"/>
            <p:cNvSpPr>
              <a:spLocks noChangeShapeType="1"/>
            </p:cNvSpPr>
            <p:nvPr/>
          </p:nvSpPr>
          <p:spPr bwMode="auto">
            <a:xfrm flipV="1">
              <a:off x="643" y="3270"/>
              <a:ext cx="45" cy="77"/>
            </a:xfrm>
            <a:prstGeom prst="line">
              <a:avLst/>
            </a:prstGeom>
            <a:noFill/>
            <a:ln w="12700">
              <a:solidFill>
                <a:schemeClr val="tx1"/>
              </a:solidFill>
              <a:round/>
              <a:headEnd type="none" w="sm" len="sm"/>
              <a:tailEnd type="none" w="sm" len="sm"/>
            </a:ln>
          </p:spPr>
          <p:txBody>
            <a:bodyPr/>
            <a:lstStyle/>
            <a:p>
              <a:endParaRPr lang="en-US"/>
            </a:p>
          </p:txBody>
        </p:sp>
        <p:sp>
          <p:nvSpPr>
            <p:cNvPr id="20656" name="Line 108"/>
            <p:cNvSpPr>
              <a:spLocks noChangeShapeType="1"/>
            </p:cNvSpPr>
            <p:nvPr/>
          </p:nvSpPr>
          <p:spPr bwMode="auto">
            <a:xfrm flipH="1">
              <a:off x="734" y="3262"/>
              <a:ext cx="51" cy="103"/>
            </a:xfrm>
            <a:prstGeom prst="line">
              <a:avLst/>
            </a:prstGeom>
            <a:noFill/>
            <a:ln w="12700">
              <a:solidFill>
                <a:schemeClr val="tx1"/>
              </a:solidFill>
              <a:round/>
              <a:headEnd type="none" w="sm" len="sm"/>
              <a:tailEnd type="none" w="sm" len="sm"/>
            </a:ln>
          </p:spPr>
          <p:txBody>
            <a:bodyPr/>
            <a:lstStyle/>
            <a:p>
              <a:endParaRPr lang="en-US"/>
            </a:p>
          </p:txBody>
        </p:sp>
        <p:sp>
          <p:nvSpPr>
            <p:cNvPr id="20657" name="Line 109"/>
            <p:cNvSpPr>
              <a:spLocks noChangeShapeType="1"/>
            </p:cNvSpPr>
            <p:nvPr/>
          </p:nvSpPr>
          <p:spPr bwMode="auto">
            <a:xfrm flipH="1">
              <a:off x="689" y="3184"/>
              <a:ext cx="45" cy="78"/>
            </a:xfrm>
            <a:prstGeom prst="line">
              <a:avLst/>
            </a:prstGeom>
            <a:noFill/>
            <a:ln w="12700">
              <a:solidFill>
                <a:schemeClr val="tx1"/>
              </a:solidFill>
              <a:round/>
              <a:headEnd type="none" w="sm" len="sm"/>
              <a:tailEnd type="none" w="sm" len="sm"/>
            </a:ln>
          </p:spPr>
          <p:txBody>
            <a:bodyPr/>
            <a:lstStyle/>
            <a:p>
              <a:endParaRPr lang="en-US"/>
            </a:p>
          </p:txBody>
        </p:sp>
        <p:sp>
          <p:nvSpPr>
            <p:cNvPr id="20658" name="Line 110"/>
            <p:cNvSpPr>
              <a:spLocks noChangeShapeType="1"/>
            </p:cNvSpPr>
            <p:nvPr/>
          </p:nvSpPr>
          <p:spPr bwMode="auto">
            <a:xfrm>
              <a:off x="605" y="3287"/>
              <a:ext cx="89" cy="155"/>
            </a:xfrm>
            <a:prstGeom prst="line">
              <a:avLst/>
            </a:prstGeom>
            <a:noFill/>
            <a:ln w="12700">
              <a:solidFill>
                <a:schemeClr val="tx1"/>
              </a:solidFill>
              <a:round/>
              <a:headEnd type="none" w="sm" len="sm"/>
              <a:tailEnd type="none" w="sm" len="sm"/>
            </a:ln>
          </p:spPr>
          <p:txBody>
            <a:bodyPr/>
            <a:lstStyle/>
            <a:p>
              <a:endParaRPr lang="en-US"/>
            </a:p>
          </p:txBody>
        </p:sp>
        <p:sp>
          <p:nvSpPr>
            <p:cNvPr id="20659" name="Line 111"/>
            <p:cNvSpPr>
              <a:spLocks noChangeShapeType="1"/>
            </p:cNvSpPr>
            <p:nvPr/>
          </p:nvSpPr>
          <p:spPr bwMode="auto">
            <a:xfrm>
              <a:off x="553" y="3365"/>
              <a:ext cx="45" cy="77"/>
            </a:xfrm>
            <a:prstGeom prst="line">
              <a:avLst/>
            </a:prstGeom>
            <a:noFill/>
            <a:ln w="12700">
              <a:solidFill>
                <a:schemeClr val="tx1"/>
              </a:solidFill>
              <a:round/>
              <a:headEnd type="none" w="sm" len="sm"/>
              <a:tailEnd type="none" w="sm" len="sm"/>
            </a:ln>
          </p:spPr>
          <p:txBody>
            <a:bodyPr/>
            <a:lstStyle/>
            <a:p>
              <a:endParaRPr lang="en-US"/>
            </a:p>
          </p:txBody>
        </p:sp>
        <p:sp>
          <p:nvSpPr>
            <p:cNvPr id="20660" name="Line 112"/>
            <p:cNvSpPr>
              <a:spLocks noChangeShapeType="1"/>
            </p:cNvSpPr>
            <p:nvPr/>
          </p:nvSpPr>
          <p:spPr bwMode="auto">
            <a:xfrm flipH="1">
              <a:off x="768" y="3365"/>
              <a:ext cx="43" cy="74"/>
            </a:xfrm>
            <a:prstGeom prst="line">
              <a:avLst/>
            </a:prstGeom>
            <a:noFill/>
            <a:ln w="12700">
              <a:solidFill>
                <a:schemeClr val="tx1"/>
              </a:solidFill>
              <a:round/>
              <a:headEnd type="none" w="sm" len="sm"/>
              <a:tailEnd type="none" w="sm" len="sm"/>
            </a:ln>
          </p:spPr>
          <p:txBody>
            <a:bodyPr/>
            <a:lstStyle/>
            <a:p>
              <a:endParaRPr lang="en-US"/>
            </a:p>
          </p:txBody>
        </p:sp>
        <p:sp>
          <p:nvSpPr>
            <p:cNvPr id="20661" name="Line 113"/>
            <p:cNvSpPr>
              <a:spLocks noChangeShapeType="1"/>
            </p:cNvSpPr>
            <p:nvPr/>
          </p:nvSpPr>
          <p:spPr bwMode="auto">
            <a:xfrm>
              <a:off x="682" y="3107"/>
              <a:ext cx="189" cy="328"/>
            </a:xfrm>
            <a:prstGeom prst="line">
              <a:avLst/>
            </a:prstGeom>
            <a:noFill/>
            <a:ln w="12700">
              <a:solidFill>
                <a:schemeClr val="tx1"/>
              </a:solidFill>
              <a:round/>
              <a:headEnd type="none" w="sm" len="sm"/>
              <a:tailEnd type="none" w="sm" len="sm"/>
            </a:ln>
          </p:spPr>
          <p:txBody>
            <a:bodyPr/>
            <a:lstStyle/>
            <a:p>
              <a:endParaRPr lang="en-US"/>
            </a:p>
          </p:txBody>
        </p:sp>
        <p:sp>
          <p:nvSpPr>
            <p:cNvPr id="20662" name="Line 114"/>
            <p:cNvSpPr>
              <a:spLocks noChangeShapeType="1"/>
            </p:cNvSpPr>
            <p:nvPr/>
          </p:nvSpPr>
          <p:spPr bwMode="auto">
            <a:xfrm flipH="1">
              <a:off x="494" y="3107"/>
              <a:ext cx="194" cy="335"/>
            </a:xfrm>
            <a:prstGeom prst="line">
              <a:avLst/>
            </a:prstGeom>
            <a:noFill/>
            <a:ln w="12700">
              <a:solidFill>
                <a:schemeClr val="tx1"/>
              </a:solidFill>
              <a:round/>
              <a:headEnd type="none" w="sm" len="sm"/>
              <a:tailEnd type="none" w="sm" len="sm"/>
            </a:ln>
          </p:spPr>
          <p:txBody>
            <a:bodyPr/>
            <a:lstStyle/>
            <a:p>
              <a:endParaRPr lang="en-US"/>
            </a:p>
          </p:txBody>
        </p:sp>
        <p:sp>
          <p:nvSpPr>
            <p:cNvPr id="20663" name="Oval 115"/>
            <p:cNvSpPr>
              <a:spLocks noChangeArrowheads="1"/>
            </p:cNvSpPr>
            <p:nvPr/>
          </p:nvSpPr>
          <p:spPr bwMode="auto">
            <a:xfrm>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4" name="Oval 116"/>
            <p:cNvSpPr>
              <a:spLocks noChangeArrowheads="1"/>
            </p:cNvSpPr>
            <p:nvPr/>
          </p:nvSpPr>
          <p:spPr bwMode="auto">
            <a:xfrm>
              <a:off x="708" y="3164"/>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5" name="Oval 117"/>
            <p:cNvSpPr>
              <a:spLocks noChangeArrowheads="1"/>
            </p:cNvSpPr>
            <p:nvPr/>
          </p:nvSpPr>
          <p:spPr bwMode="auto">
            <a:xfrm>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6" name="Oval 118"/>
            <p:cNvSpPr>
              <a:spLocks noChangeArrowheads="1"/>
            </p:cNvSpPr>
            <p:nvPr/>
          </p:nvSpPr>
          <p:spPr bwMode="auto">
            <a:xfrm>
              <a:off x="662"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7" name="Oval 119"/>
            <p:cNvSpPr>
              <a:spLocks noChangeArrowheads="1"/>
            </p:cNvSpPr>
            <p:nvPr/>
          </p:nvSpPr>
          <p:spPr bwMode="auto">
            <a:xfrm>
              <a:off x="617"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8" name="Oval 120"/>
            <p:cNvSpPr>
              <a:spLocks noChangeArrowheads="1"/>
            </p:cNvSpPr>
            <p:nvPr/>
          </p:nvSpPr>
          <p:spPr bwMode="auto">
            <a:xfrm>
              <a:off x="662"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9" name="Oval 121"/>
            <p:cNvSpPr>
              <a:spLocks noChangeArrowheads="1"/>
            </p:cNvSpPr>
            <p:nvPr/>
          </p:nvSpPr>
          <p:spPr bwMode="auto">
            <a:xfrm>
              <a:off x="572"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0" name="Oval 122"/>
            <p:cNvSpPr>
              <a:spLocks noChangeArrowheads="1"/>
            </p:cNvSpPr>
            <p:nvPr/>
          </p:nvSpPr>
          <p:spPr bwMode="auto">
            <a:xfrm>
              <a:off x="753"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1" name="Oval 123"/>
            <p:cNvSpPr>
              <a:spLocks noChangeArrowheads="1"/>
            </p:cNvSpPr>
            <p:nvPr/>
          </p:nvSpPr>
          <p:spPr bwMode="auto">
            <a:xfrm>
              <a:off x="843"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2" name="Oval 124"/>
            <p:cNvSpPr>
              <a:spLocks noChangeArrowheads="1"/>
            </p:cNvSpPr>
            <p:nvPr/>
          </p:nvSpPr>
          <p:spPr bwMode="auto">
            <a:xfrm>
              <a:off x="753"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3" name="Oval 125"/>
            <p:cNvSpPr>
              <a:spLocks noChangeArrowheads="1"/>
            </p:cNvSpPr>
            <p:nvPr/>
          </p:nvSpPr>
          <p:spPr bwMode="auto">
            <a:xfrm>
              <a:off x="798"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4" name="Oval 126"/>
            <p:cNvSpPr>
              <a:spLocks noChangeArrowheads="1"/>
            </p:cNvSpPr>
            <p:nvPr/>
          </p:nvSpPr>
          <p:spPr bwMode="auto">
            <a:xfrm>
              <a:off x="708"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5" name="Oval 127"/>
            <p:cNvSpPr>
              <a:spLocks noChangeArrowheads="1"/>
            </p:cNvSpPr>
            <p:nvPr/>
          </p:nvSpPr>
          <p:spPr bwMode="auto">
            <a:xfrm flipH="1">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6" name="Oval 128"/>
            <p:cNvSpPr>
              <a:spLocks noChangeArrowheads="1"/>
            </p:cNvSpPr>
            <p:nvPr/>
          </p:nvSpPr>
          <p:spPr bwMode="auto">
            <a:xfrm flipH="1">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7" name="Oval 129"/>
            <p:cNvSpPr>
              <a:spLocks noChangeArrowheads="1"/>
            </p:cNvSpPr>
            <p:nvPr/>
          </p:nvSpPr>
          <p:spPr bwMode="auto">
            <a:xfrm flipH="1">
              <a:off x="481"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8" name="Oval 130"/>
            <p:cNvSpPr>
              <a:spLocks noChangeArrowheads="1"/>
            </p:cNvSpPr>
            <p:nvPr/>
          </p:nvSpPr>
          <p:spPr bwMode="auto">
            <a:xfrm flipH="1">
              <a:off x="572" y="324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9" name="Oval 131"/>
            <p:cNvSpPr>
              <a:spLocks noChangeArrowheads="1"/>
            </p:cNvSpPr>
            <p:nvPr/>
          </p:nvSpPr>
          <p:spPr bwMode="auto">
            <a:xfrm flipH="1">
              <a:off x="526"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2" name="Group 132"/>
          <p:cNvGrpSpPr>
            <a:grpSpLocks/>
          </p:cNvGrpSpPr>
          <p:nvPr/>
        </p:nvGrpSpPr>
        <p:grpSpPr bwMode="auto">
          <a:xfrm>
            <a:off x="5824538" y="2414588"/>
            <a:ext cx="792162" cy="736600"/>
            <a:chOff x="325" y="2495"/>
            <a:chExt cx="499" cy="464"/>
          </a:xfrm>
        </p:grpSpPr>
        <p:sp>
          <p:nvSpPr>
            <p:cNvPr id="20619" name="Line 133"/>
            <p:cNvSpPr>
              <a:spLocks noChangeShapeType="1"/>
            </p:cNvSpPr>
            <p:nvPr/>
          </p:nvSpPr>
          <p:spPr bwMode="auto">
            <a:xfrm flipV="1">
              <a:off x="494" y="2779"/>
              <a:ext cx="38" cy="74"/>
            </a:xfrm>
            <a:prstGeom prst="line">
              <a:avLst/>
            </a:prstGeom>
            <a:noFill/>
            <a:ln w="12700">
              <a:solidFill>
                <a:schemeClr val="tx1"/>
              </a:solidFill>
              <a:round/>
              <a:headEnd type="none" w="sm" len="sm"/>
              <a:tailEnd type="none" w="sm" len="sm"/>
            </a:ln>
          </p:spPr>
          <p:txBody>
            <a:bodyPr/>
            <a:lstStyle/>
            <a:p>
              <a:endParaRPr lang="en-US"/>
            </a:p>
          </p:txBody>
        </p:sp>
        <p:sp>
          <p:nvSpPr>
            <p:cNvPr id="20620" name="Line 134"/>
            <p:cNvSpPr>
              <a:spLocks noChangeShapeType="1"/>
            </p:cNvSpPr>
            <p:nvPr/>
          </p:nvSpPr>
          <p:spPr bwMode="auto">
            <a:xfrm flipV="1">
              <a:off x="532" y="2684"/>
              <a:ext cx="45" cy="77"/>
            </a:xfrm>
            <a:prstGeom prst="line">
              <a:avLst/>
            </a:prstGeom>
            <a:noFill/>
            <a:ln w="12700">
              <a:solidFill>
                <a:schemeClr val="tx1"/>
              </a:solidFill>
              <a:round/>
              <a:headEnd type="none" w="sm" len="sm"/>
              <a:tailEnd type="none" w="sm" len="sm"/>
            </a:ln>
          </p:spPr>
          <p:txBody>
            <a:bodyPr/>
            <a:lstStyle/>
            <a:p>
              <a:endParaRPr lang="en-US"/>
            </a:p>
          </p:txBody>
        </p:sp>
        <p:sp>
          <p:nvSpPr>
            <p:cNvPr id="20621" name="Line 135"/>
            <p:cNvSpPr>
              <a:spLocks noChangeShapeType="1"/>
            </p:cNvSpPr>
            <p:nvPr/>
          </p:nvSpPr>
          <p:spPr bwMode="auto">
            <a:xfrm>
              <a:off x="674" y="2856"/>
              <a:ext cx="52" cy="77"/>
            </a:xfrm>
            <a:prstGeom prst="line">
              <a:avLst/>
            </a:prstGeom>
            <a:noFill/>
            <a:ln w="12700">
              <a:solidFill>
                <a:schemeClr val="tx1"/>
              </a:solidFill>
              <a:round/>
              <a:headEnd type="none" w="sm" len="sm"/>
              <a:tailEnd type="none" w="sm" len="sm"/>
            </a:ln>
          </p:spPr>
          <p:txBody>
            <a:bodyPr/>
            <a:lstStyle/>
            <a:p>
              <a:endParaRPr lang="en-US"/>
            </a:p>
          </p:txBody>
        </p:sp>
        <p:sp>
          <p:nvSpPr>
            <p:cNvPr id="20622" name="Line 136"/>
            <p:cNvSpPr>
              <a:spLocks noChangeShapeType="1"/>
            </p:cNvSpPr>
            <p:nvPr/>
          </p:nvSpPr>
          <p:spPr bwMode="auto">
            <a:xfrm>
              <a:off x="391" y="2856"/>
              <a:ext cx="51" cy="77"/>
            </a:xfrm>
            <a:prstGeom prst="line">
              <a:avLst/>
            </a:prstGeom>
            <a:noFill/>
            <a:ln w="12700">
              <a:solidFill>
                <a:schemeClr val="tx1"/>
              </a:solidFill>
              <a:round/>
              <a:headEnd type="none" w="sm" len="sm"/>
              <a:tailEnd type="none" w="sm" len="sm"/>
            </a:ln>
          </p:spPr>
          <p:txBody>
            <a:bodyPr/>
            <a:lstStyle/>
            <a:p>
              <a:endParaRPr lang="en-US"/>
            </a:p>
          </p:txBody>
        </p:sp>
        <p:sp>
          <p:nvSpPr>
            <p:cNvPr id="20623" name="Line 137"/>
            <p:cNvSpPr>
              <a:spLocks noChangeShapeType="1"/>
            </p:cNvSpPr>
            <p:nvPr/>
          </p:nvSpPr>
          <p:spPr bwMode="auto">
            <a:xfrm flipH="1">
              <a:off x="623" y="2676"/>
              <a:ext cx="51" cy="103"/>
            </a:xfrm>
            <a:prstGeom prst="line">
              <a:avLst/>
            </a:prstGeom>
            <a:noFill/>
            <a:ln w="12700">
              <a:solidFill>
                <a:schemeClr val="tx1"/>
              </a:solidFill>
              <a:round/>
              <a:headEnd type="none" w="sm" len="sm"/>
              <a:tailEnd type="none" w="sm" len="sm"/>
            </a:ln>
          </p:spPr>
          <p:txBody>
            <a:bodyPr/>
            <a:lstStyle/>
            <a:p>
              <a:endParaRPr lang="en-US"/>
            </a:p>
          </p:txBody>
        </p:sp>
        <p:sp>
          <p:nvSpPr>
            <p:cNvPr id="20624" name="Line 138"/>
            <p:cNvSpPr>
              <a:spLocks noChangeShapeType="1"/>
            </p:cNvSpPr>
            <p:nvPr/>
          </p:nvSpPr>
          <p:spPr bwMode="auto">
            <a:xfrm flipH="1">
              <a:off x="578" y="2598"/>
              <a:ext cx="45" cy="78"/>
            </a:xfrm>
            <a:prstGeom prst="line">
              <a:avLst/>
            </a:prstGeom>
            <a:noFill/>
            <a:ln w="12700">
              <a:solidFill>
                <a:schemeClr val="tx1"/>
              </a:solidFill>
              <a:round/>
              <a:headEnd type="none" w="sm" len="sm"/>
              <a:tailEnd type="none" w="sm" len="sm"/>
            </a:ln>
          </p:spPr>
          <p:txBody>
            <a:bodyPr/>
            <a:lstStyle/>
            <a:p>
              <a:endParaRPr lang="en-US"/>
            </a:p>
          </p:txBody>
        </p:sp>
        <p:sp>
          <p:nvSpPr>
            <p:cNvPr id="20625" name="Line 139"/>
            <p:cNvSpPr>
              <a:spLocks noChangeShapeType="1"/>
            </p:cNvSpPr>
            <p:nvPr/>
          </p:nvSpPr>
          <p:spPr bwMode="auto">
            <a:xfrm>
              <a:off x="494" y="2701"/>
              <a:ext cx="89" cy="155"/>
            </a:xfrm>
            <a:prstGeom prst="line">
              <a:avLst/>
            </a:prstGeom>
            <a:noFill/>
            <a:ln w="12700">
              <a:solidFill>
                <a:schemeClr val="tx1"/>
              </a:solidFill>
              <a:round/>
              <a:headEnd type="none" w="sm" len="sm"/>
              <a:tailEnd type="none" w="sm" len="sm"/>
            </a:ln>
          </p:spPr>
          <p:txBody>
            <a:bodyPr/>
            <a:lstStyle/>
            <a:p>
              <a:endParaRPr lang="en-US"/>
            </a:p>
          </p:txBody>
        </p:sp>
        <p:sp>
          <p:nvSpPr>
            <p:cNvPr id="20626" name="Line 140"/>
            <p:cNvSpPr>
              <a:spLocks noChangeShapeType="1"/>
            </p:cNvSpPr>
            <p:nvPr/>
          </p:nvSpPr>
          <p:spPr bwMode="auto">
            <a:xfrm>
              <a:off x="442" y="2779"/>
              <a:ext cx="90" cy="154"/>
            </a:xfrm>
            <a:prstGeom prst="line">
              <a:avLst/>
            </a:prstGeom>
            <a:noFill/>
            <a:ln w="12700">
              <a:solidFill>
                <a:schemeClr val="tx1"/>
              </a:solidFill>
              <a:round/>
              <a:headEnd type="none" w="sm" len="sm"/>
              <a:tailEnd type="none" w="sm" len="sm"/>
            </a:ln>
          </p:spPr>
          <p:txBody>
            <a:bodyPr/>
            <a:lstStyle/>
            <a:p>
              <a:endParaRPr lang="en-US"/>
            </a:p>
          </p:txBody>
        </p:sp>
        <p:sp>
          <p:nvSpPr>
            <p:cNvPr id="20627" name="Line 141"/>
            <p:cNvSpPr>
              <a:spLocks noChangeShapeType="1"/>
            </p:cNvSpPr>
            <p:nvPr/>
          </p:nvSpPr>
          <p:spPr bwMode="auto">
            <a:xfrm flipH="1">
              <a:off x="611" y="2779"/>
              <a:ext cx="89" cy="154"/>
            </a:xfrm>
            <a:prstGeom prst="line">
              <a:avLst/>
            </a:prstGeom>
            <a:noFill/>
            <a:ln w="12700">
              <a:solidFill>
                <a:schemeClr val="tx1"/>
              </a:solidFill>
              <a:round/>
              <a:headEnd type="none" w="sm" len="sm"/>
              <a:tailEnd type="none" w="sm" len="sm"/>
            </a:ln>
          </p:spPr>
          <p:txBody>
            <a:bodyPr/>
            <a:lstStyle/>
            <a:p>
              <a:endParaRPr lang="en-US"/>
            </a:p>
          </p:txBody>
        </p:sp>
        <p:sp>
          <p:nvSpPr>
            <p:cNvPr id="20628" name="Line 142"/>
            <p:cNvSpPr>
              <a:spLocks noChangeShapeType="1"/>
            </p:cNvSpPr>
            <p:nvPr/>
          </p:nvSpPr>
          <p:spPr bwMode="auto">
            <a:xfrm>
              <a:off x="571"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0629" name="Line 143"/>
            <p:cNvSpPr>
              <a:spLocks noChangeShapeType="1"/>
            </p:cNvSpPr>
            <p:nvPr/>
          </p:nvSpPr>
          <p:spPr bwMode="auto">
            <a:xfrm flipH="1">
              <a:off x="339"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0630" name="Oval 144"/>
            <p:cNvSpPr>
              <a:spLocks noChangeArrowheads="1"/>
            </p:cNvSpPr>
            <p:nvPr/>
          </p:nvSpPr>
          <p:spPr bwMode="auto">
            <a:xfrm>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1" name="Oval 145"/>
            <p:cNvSpPr>
              <a:spLocks noChangeArrowheads="1"/>
            </p:cNvSpPr>
            <p:nvPr/>
          </p:nvSpPr>
          <p:spPr bwMode="auto">
            <a:xfrm>
              <a:off x="597" y="257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2" name="Oval 146"/>
            <p:cNvSpPr>
              <a:spLocks noChangeArrowheads="1"/>
            </p:cNvSpPr>
            <p:nvPr/>
          </p:nvSpPr>
          <p:spPr bwMode="auto">
            <a:xfrm>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3" name="Oval 147"/>
            <p:cNvSpPr>
              <a:spLocks noChangeArrowheads="1"/>
            </p:cNvSpPr>
            <p:nvPr/>
          </p:nvSpPr>
          <p:spPr bwMode="auto">
            <a:xfrm>
              <a:off x="551"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4" name="Oval 148"/>
            <p:cNvSpPr>
              <a:spLocks noChangeArrowheads="1"/>
            </p:cNvSpPr>
            <p:nvPr/>
          </p:nvSpPr>
          <p:spPr bwMode="auto">
            <a:xfrm>
              <a:off x="506"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5" name="Oval 149"/>
            <p:cNvSpPr>
              <a:spLocks noChangeArrowheads="1"/>
            </p:cNvSpPr>
            <p:nvPr/>
          </p:nvSpPr>
          <p:spPr bwMode="auto">
            <a:xfrm>
              <a:off x="551"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6" name="Oval 150"/>
            <p:cNvSpPr>
              <a:spLocks noChangeArrowheads="1"/>
            </p:cNvSpPr>
            <p:nvPr/>
          </p:nvSpPr>
          <p:spPr bwMode="auto">
            <a:xfrm>
              <a:off x="461"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7" name="Oval 151"/>
            <p:cNvSpPr>
              <a:spLocks noChangeArrowheads="1"/>
            </p:cNvSpPr>
            <p:nvPr/>
          </p:nvSpPr>
          <p:spPr bwMode="auto">
            <a:xfrm>
              <a:off x="642"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8" name="Oval 152"/>
            <p:cNvSpPr>
              <a:spLocks noChangeArrowheads="1"/>
            </p:cNvSpPr>
            <p:nvPr/>
          </p:nvSpPr>
          <p:spPr bwMode="auto">
            <a:xfrm>
              <a:off x="732"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9" name="Oval 153"/>
            <p:cNvSpPr>
              <a:spLocks noChangeArrowheads="1"/>
            </p:cNvSpPr>
            <p:nvPr/>
          </p:nvSpPr>
          <p:spPr bwMode="auto">
            <a:xfrm>
              <a:off x="778"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0" name="Oval 154"/>
            <p:cNvSpPr>
              <a:spLocks noChangeArrowheads="1"/>
            </p:cNvSpPr>
            <p:nvPr/>
          </p:nvSpPr>
          <p:spPr bwMode="auto">
            <a:xfrm>
              <a:off x="41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1" name="Oval 155"/>
            <p:cNvSpPr>
              <a:spLocks noChangeArrowheads="1"/>
            </p:cNvSpPr>
            <p:nvPr/>
          </p:nvSpPr>
          <p:spPr bwMode="auto">
            <a:xfrm>
              <a:off x="642"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2" name="Oval 156"/>
            <p:cNvSpPr>
              <a:spLocks noChangeArrowheads="1"/>
            </p:cNvSpPr>
            <p:nvPr/>
          </p:nvSpPr>
          <p:spPr bwMode="auto">
            <a:xfrm>
              <a:off x="687"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3" name="Oval 157"/>
            <p:cNvSpPr>
              <a:spLocks noChangeArrowheads="1"/>
            </p:cNvSpPr>
            <p:nvPr/>
          </p:nvSpPr>
          <p:spPr bwMode="auto">
            <a:xfrm>
              <a:off x="597"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4" name="Oval 158"/>
            <p:cNvSpPr>
              <a:spLocks noChangeArrowheads="1"/>
            </p:cNvSpPr>
            <p:nvPr/>
          </p:nvSpPr>
          <p:spPr bwMode="auto">
            <a:xfrm flipH="1">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5" name="Oval 159"/>
            <p:cNvSpPr>
              <a:spLocks noChangeArrowheads="1"/>
            </p:cNvSpPr>
            <p:nvPr/>
          </p:nvSpPr>
          <p:spPr bwMode="auto">
            <a:xfrm flipH="1">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6" name="Oval 160"/>
            <p:cNvSpPr>
              <a:spLocks noChangeArrowheads="1"/>
            </p:cNvSpPr>
            <p:nvPr/>
          </p:nvSpPr>
          <p:spPr bwMode="auto">
            <a:xfrm flipH="1">
              <a:off x="370"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7" name="Oval 161"/>
            <p:cNvSpPr>
              <a:spLocks noChangeArrowheads="1"/>
            </p:cNvSpPr>
            <p:nvPr/>
          </p:nvSpPr>
          <p:spPr bwMode="auto">
            <a:xfrm flipH="1">
              <a:off x="32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8" name="Oval 162"/>
            <p:cNvSpPr>
              <a:spLocks noChangeArrowheads="1"/>
            </p:cNvSpPr>
            <p:nvPr/>
          </p:nvSpPr>
          <p:spPr bwMode="auto">
            <a:xfrm flipH="1">
              <a:off x="461" y="266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9" name="Oval 163"/>
            <p:cNvSpPr>
              <a:spLocks noChangeArrowheads="1"/>
            </p:cNvSpPr>
            <p:nvPr/>
          </p:nvSpPr>
          <p:spPr bwMode="auto">
            <a:xfrm flipH="1">
              <a:off x="415"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0" name="Oval 164"/>
            <p:cNvSpPr>
              <a:spLocks noChangeArrowheads="1"/>
            </p:cNvSpPr>
            <p:nvPr/>
          </p:nvSpPr>
          <p:spPr bwMode="auto">
            <a:xfrm>
              <a:off x="506"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1" name="Oval 165"/>
            <p:cNvSpPr>
              <a:spLocks noChangeArrowheads="1"/>
            </p:cNvSpPr>
            <p:nvPr/>
          </p:nvSpPr>
          <p:spPr bwMode="auto">
            <a:xfrm>
              <a:off x="59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2" name="Oval 166"/>
            <p:cNvSpPr>
              <a:spLocks noChangeArrowheads="1"/>
            </p:cNvSpPr>
            <p:nvPr/>
          </p:nvSpPr>
          <p:spPr bwMode="auto">
            <a:xfrm>
              <a:off x="68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3" name="Oval 167"/>
            <p:cNvSpPr>
              <a:spLocks noChangeArrowheads="1"/>
            </p:cNvSpPr>
            <p:nvPr/>
          </p:nvSpPr>
          <p:spPr bwMode="auto">
            <a:xfrm>
              <a:off x="778"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3" name="Group 168"/>
          <p:cNvGrpSpPr>
            <a:grpSpLocks/>
          </p:cNvGrpSpPr>
          <p:nvPr/>
        </p:nvGrpSpPr>
        <p:grpSpPr bwMode="auto">
          <a:xfrm>
            <a:off x="6040438" y="2414588"/>
            <a:ext cx="360362" cy="338137"/>
            <a:chOff x="939" y="3443"/>
            <a:chExt cx="227" cy="213"/>
          </a:xfrm>
        </p:grpSpPr>
        <p:sp>
          <p:nvSpPr>
            <p:cNvPr id="20608" name="Line 169"/>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0609" name="Line 170"/>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0610" name="Line 171"/>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0611" name="Oval 172"/>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2" name="Oval 173"/>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3" name="Oval 174"/>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4" name="Oval 175"/>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5" name="Oval 176"/>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6" name="Oval 177"/>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7" name="Oval 178"/>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8" name="Oval 179"/>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4" name="Group 180"/>
          <p:cNvGrpSpPr>
            <a:grpSpLocks/>
          </p:cNvGrpSpPr>
          <p:nvPr/>
        </p:nvGrpSpPr>
        <p:grpSpPr bwMode="auto">
          <a:xfrm>
            <a:off x="4086225" y="2414588"/>
            <a:ext cx="935038" cy="869950"/>
            <a:chOff x="514" y="1440"/>
            <a:chExt cx="1096" cy="1020"/>
          </a:xfrm>
        </p:grpSpPr>
        <p:sp>
          <p:nvSpPr>
            <p:cNvPr id="20556" name="Line 181"/>
            <p:cNvSpPr>
              <a:spLocks noChangeShapeType="1"/>
            </p:cNvSpPr>
            <p:nvPr/>
          </p:nvSpPr>
          <p:spPr bwMode="auto">
            <a:xfrm flipV="1">
              <a:off x="912" y="1968"/>
              <a:ext cx="71" cy="139"/>
            </a:xfrm>
            <a:prstGeom prst="line">
              <a:avLst/>
            </a:prstGeom>
            <a:noFill/>
            <a:ln w="12700">
              <a:solidFill>
                <a:schemeClr val="tx1"/>
              </a:solidFill>
              <a:round/>
              <a:headEnd type="none" w="sm" len="sm"/>
              <a:tailEnd type="none" w="sm" len="sm"/>
            </a:ln>
          </p:spPr>
          <p:txBody>
            <a:bodyPr/>
            <a:lstStyle/>
            <a:p>
              <a:endParaRPr lang="en-US"/>
            </a:p>
          </p:txBody>
        </p:sp>
        <p:sp>
          <p:nvSpPr>
            <p:cNvPr id="20557" name="Line 182"/>
            <p:cNvSpPr>
              <a:spLocks noChangeShapeType="1"/>
            </p:cNvSpPr>
            <p:nvPr/>
          </p:nvSpPr>
          <p:spPr bwMode="auto">
            <a:xfrm flipV="1">
              <a:off x="983" y="1791"/>
              <a:ext cx="84" cy="144"/>
            </a:xfrm>
            <a:prstGeom prst="line">
              <a:avLst/>
            </a:prstGeom>
            <a:noFill/>
            <a:ln w="12700">
              <a:solidFill>
                <a:schemeClr val="tx1"/>
              </a:solidFill>
              <a:round/>
              <a:headEnd type="none" w="sm" len="sm"/>
              <a:tailEnd type="none" w="sm" len="sm"/>
            </a:ln>
          </p:spPr>
          <p:txBody>
            <a:bodyPr/>
            <a:lstStyle/>
            <a:p>
              <a:endParaRPr lang="en-US"/>
            </a:p>
          </p:txBody>
        </p:sp>
        <p:sp>
          <p:nvSpPr>
            <p:cNvPr id="20558" name="Line 183"/>
            <p:cNvSpPr>
              <a:spLocks noChangeShapeType="1"/>
            </p:cNvSpPr>
            <p:nvPr/>
          </p:nvSpPr>
          <p:spPr bwMode="auto">
            <a:xfrm flipV="1">
              <a:off x="720"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59" name="Line 184"/>
            <p:cNvSpPr>
              <a:spLocks noChangeShapeType="1"/>
            </p:cNvSpPr>
            <p:nvPr/>
          </p:nvSpPr>
          <p:spPr bwMode="auto">
            <a:xfrm flipV="1">
              <a:off x="1067" y="2256"/>
              <a:ext cx="85" cy="144"/>
            </a:xfrm>
            <a:prstGeom prst="line">
              <a:avLst/>
            </a:prstGeom>
            <a:noFill/>
            <a:ln w="12700">
              <a:solidFill>
                <a:schemeClr val="tx1"/>
              </a:solidFill>
              <a:round/>
              <a:headEnd type="none" w="sm" len="sm"/>
              <a:tailEnd type="none" w="sm" len="sm"/>
            </a:ln>
          </p:spPr>
          <p:txBody>
            <a:bodyPr/>
            <a:lstStyle/>
            <a:p>
              <a:endParaRPr lang="en-US"/>
            </a:p>
          </p:txBody>
        </p:sp>
        <p:sp>
          <p:nvSpPr>
            <p:cNvPr id="20560" name="Line 185"/>
            <p:cNvSpPr>
              <a:spLocks noChangeShapeType="1"/>
            </p:cNvSpPr>
            <p:nvPr/>
          </p:nvSpPr>
          <p:spPr bwMode="auto">
            <a:xfrm flipV="1">
              <a:off x="1248"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1" name="Line 186"/>
            <p:cNvSpPr>
              <a:spLocks noChangeShapeType="1"/>
            </p:cNvSpPr>
            <p:nvPr/>
          </p:nvSpPr>
          <p:spPr bwMode="auto">
            <a:xfrm flipH="1" flipV="1">
              <a:off x="1296" y="2256"/>
              <a:ext cx="108" cy="144"/>
            </a:xfrm>
            <a:prstGeom prst="line">
              <a:avLst/>
            </a:prstGeom>
            <a:noFill/>
            <a:ln w="12700">
              <a:solidFill>
                <a:schemeClr val="tx1"/>
              </a:solidFill>
              <a:round/>
              <a:headEnd type="none" w="sm" len="sm"/>
              <a:tailEnd type="none" w="sm" len="sm"/>
            </a:ln>
          </p:spPr>
          <p:txBody>
            <a:bodyPr/>
            <a:lstStyle/>
            <a:p>
              <a:endParaRPr lang="en-US"/>
            </a:p>
          </p:txBody>
        </p:sp>
        <p:sp>
          <p:nvSpPr>
            <p:cNvPr id="20562" name="Line 187"/>
            <p:cNvSpPr>
              <a:spLocks noChangeShapeType="1"/>
            </p:cNvSpPr>
            <p:nvPr/>
          </p:nvSpPr>
          <p:spPr bwMode="auto">
            <a:xfrm flipH="1" flipV="1">
              <a:off x="1499" y="2292"/>
              <a:ext cx="73" cy="108"/>
            </a:xfrm>
            <a:prstGeom prst="line">
              <a:avLst/>
            </a:prstGeom>
            <a:noFill/>
            <a:ln w="12700">
              <a:solidFill>
                <a:schemeClr val="tx1"/>
              </a:solidFill>
              <a:round/>
              <a:headEnd type="none" w="sm" len="sm"/>
              <a:tailEnd type="none" w="sm" len="sm"/>
            </a:ln>
          </p:spPr>
          <p:txBody>
            <a:bodyPr/>
            <a:lstStyle/>
            <a:p>
              <a:endParaRPr lang="en-US"/>
            </a:p>
          </p:txBody>
        </p:sp>
        <p:sp>
          <p:nvSpPr>
            <p:cNvPr id="20563" name="Line 188"/>
            <p:cNvSpPr>
              <a:spLocks noChangeShapeType="1"/>
            </p:cNvSpPr>
            <p:nvPr/>
          </p:nvSpPr>
          <p:spPr bwMode="auto">
            <a:xfrm>
              <a:off x="983" y="2253"/>
              <a:ext cx="73" cy="147"/>
            </a:xfrm>
            <a:prstGeom prst="line">
              <a:avLst/>
            </a:prstGeom>
            <a:noFill/>
            <a:ln w="12700">
              <a:solidFill>
                <a:schemeClr val="tx1"/>
              </a:solidFill>
              <a:round/>
              <a:headEnd type="none" w="sm" len="sm"/>
              <a:tailEnd type="none" w="sm" len="sm"/>
            </a:ln>
          </p:spPr>
          <p:txBody>
            <a:bodyPr/>
            <a:lstStyle/>
            <a:p>
              <a:endParaRPr lang="en-US"/>
            </a:p>
          </p:txBody>
        </p:sp>
        <p:sp>
          <p:nvSpPr>
            <p:cNvPr id="20564" name="Line 189"/>
            <p:cNvSpPr>
              <a:spLocks noChangeShapeType="1"/>
            </p:cNvSpPr>
            <p:nvPr/>
          </p:nvSpPr>
          <p:spPr bwMode="auto">
            <a:xfrm flipV="1">
              <a:off x="912" y="2256"/>
              <a:ext cx="71" cy="144"/>
            </a:xfrm>
            <a:prstGeom prst="line">
              <a:avLst/>
            </a:prstGeom>
            <a:noFill/>
            <a:ln w="12700">
              <a:solidFill>
                <a:schemeClr val="tx1"/>
              </a:solidFill>
              <a:round/>
              <a:headEnd type="none" w="sm" len="sm"/>
              <a:tailEnd type="none" w="sm" len="sm"/>
            </a:ln>
          </p:spPr>
          <p:txBody>
            <a:bodyPr/>
            <a:lstStyle/>
            <a:p>
              <a:endParaRPr lang="en-US"/>
            </a:p>
          </p:txBody>
        </p:sp>
        <p:sp>
          <p:nvSpPr>
            <p:cNvPr id="20565" name="Line 190"/>
            <p:cNvSpPr>
              <a:spLocks noChangeShapeType="1"/>
            </p:cNvSpPr>
            <p:nvPr/>
          </p:nvSpPr>
          <p:spPr bwMode="auto">
            <a:xfrm flipH="1" flipV="1">
              <a:off x="624"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6" name="Line 191"/>
            <p:cNvSpPr>
              <a:spLocks noChangeShapeType="1"/>
            </p:cNvSpPr>
            <p:nvPr/>
          </p:nvSpPr>
          <p:spPr bwMode="auto">
            <a:xfrm flipV="1">
              <a:off x="561" y="2256"/>
              <a:ext cx="63" cy="144"/>
            </a:xfrm>
            <a:prstGeom prst="line">
              <a:avLst/>
            </a:prstGeom>
            <a:noFill/>
            <a:ln w="12700">
              <a:solidFill>
                <a:schemeClr val="tx1"/>
              </a:solidFill>
              <a:round/>
              <a:headEnd type="none" w="sm" len="sm"/>
              <a:tailEnd type="none" w="sm" len="sm"/>
            </a:ln>
          </p:spPr>
          <p:txBody>
            <a:bodyPr/>
            <a:lstStyle/>
            <a:p>
              <a:endParaRPr lang="en-US"/>
            </a:p>
          </p:txBody>
        </p:sp>
        <p:sp>
          <p:nvSpPr>
            <p:cNvPr id="20567" name="Line 192"/>
            <p:cNvSpPr>
              <a:spLocks noChangeShapeType="1"/>
            </p:cNvSpPr>
            <p:nvPr/>
          </p:nvSpPr>
          <p:spPr bwMode="auto">
            <a:xfrm>
              <a:off x="1248"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8" name="Line 193"/>
            <p:cNvSpPr>
              <a:spLocks noChangeShapeType="1"/>
            </p:cNvSpPr>
            <p:nvPr/>
          </p:nvSpPr>
          <p:spPr bwMode="auto">
            <a:xfrm>
              <a:off x="720"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9" name="Line 194"/>
            <p:cNvSpPr>
              <a:spLocks noChangeShapeType="1"/>
            </p:cNvSpPr>
            <p:nvPr/>
          </p:nvSpPr>
          <p:spPr bwMode="auto">
            <a:xfrm flipH="1">
              <a:off x="1152" y="1776"/>
              <a:ext cx="96" cy="192"/>
            </a:xfrm>
            <a:prstGeom prst="line">
              <a:avLst/>
            </a:prstGeom>
            <a:noFill/>
            <a:ln w="12700">
              <a:solidFill>
                <a:schemeClr val="tx1"/>
              </a:solidFill>
              <a:round/>
              <a:headEnd type="none" w="sm" len="sm"/>
              <a:tailEnd type="none" w="sm" len="sm"/>
            </a:ln>
          </p:spPr>
          <p:txBody>
            <a:bodyPr/>
            <a:lstStyle/>
            <a:p>
              <a:endParaRPr lang="en-US"/>
            </a:p>
          </p:txBody>
        </p:sp>
        <p:sp>
          <p:nvSpPr>
            <p:cNvPr id="20570" name="Line 195"/>
            <p:cNvSpPr>
              <a:spLocks noChangeShapeType="1"/>
            </p:cNvSpPr>
            <p:nvPr/>
          </p:nvSpPr>
          <p:spPr bwMode="auto">
            <a:xfrm flipH="1">
              <a:off x="1069" y="1632"/>
              <a:ext cx="83" cy="144"/>
            </a:xfrm>
            <a:prstGeom prst="line">
              <a:avLst/>
            </a:prstGeom>
            <a:noFill/>
            <a:ln w="12700">
              <a:solidFill>
                <a:schemeClr val="tx1"/>
              </a:solidFill>
              <a:round/>
              <a:headEnd type="none" w="sm" len="sm"/>
              <a:tailEnd type="none" w="sm" len="sm"/>
            </a:ln>
          </p:spPr>
          <p:txBody>
            <a:bodyPr/>
            <a:lstStyle/>
            <a:p>
              <a:endParaRPr lang="en-US"/>
            </a:p>
          </p:txBody>
        </p:sp>
        <p:sp>
          <p:nvSpPr>
            <p:cNvPr id="20571" name="Line 196"/>
            <p:cNvSpPr>
              <a:spLocks noChangeShapeType="1"/>
            </p:cNvSpPr>
            <p:nvPr/>
          </p:nvSpPr>
          <p:spPr bwMode="auto">
            <a:xfrm>
              <a:off x="912" y="1824"/>
              <a:ext cx="166" cy="288"/>
            </a:xfrm>
            <a:prstGeom prst="line">
              <a:avLst/>
            </a:prstGeom>
            <a:noFill/>
            <a:ln w="12700">
              <a:solidFill>
                <a:schemeClr val="tx1"/>
              </a:solidFill>
              <a:round/>
              <a:headEnd type="none" w="sm" len="sm"/>
              <a:tailEnd type="none" w="sm" len="sm"/>
            </a:ln>
          </p:spPr>
          <p:txBody>
            <a:bodyPr/>
            <a:lstStyle/>
            <a:p>
              <a:endParaRPr lang="en-US"/>
            </a:p>
          </p:txBody>
        </p:sp>
        <p:sp>
          <p:nvSpPr>
            <p:cNvPr id="20572" name="Line 197"/>
            <p:cNvSpPr>
              <a:spLocks noChangeShapeType="1"/>
            </p:cNvSpPr>
            <p:nvPr/>
          </p:nvSpPr>
          <p:spPr bwMode="auto">
            <a:xfrm>
              <a:off x="816"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0573" name="Line 198"/>
            <p:cNvSpPr>
              <a:spLocks noChangeShapeType="1"/>
            </p:cNvSpPr>
            <p:nvPr/>
          </p:nvSpPr>
          <p:spPr bwMode="auto">
            <a:xfrm flipH="1">
              <a:off x="1129"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0574" name="Line 199"/>
            <p:cNvSpPr>
              <a:spLocks noChangeShapeType="1"/>
            </p:cNvSpPr>
            <p:nvPr/>
          </p:nvSpPr>
          <p:spPr bwMode="auto">
            <a:xfrm>
              <a:off x="1056"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0575" name="Line 200"/>
            <p:cNvSpPr>
              <a:spLocks noChangeShapeType="1"/>
            </p:cNvSpPr>
            <p:nvPr/>
          </p:nvSpPr>
          <p:spPr bwMode="auto">
            <a:xfrm flipH="1">
              <a:off x="624"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0576" name="Oval 201"/>
            <p:cNvSpPr>
              <a:spLocks noChangeArrowheads="1"/>
            </p:cNvSpPr>
            <p:nvPr/>
          </p:nvSpPr>
          <p:spPr bwMode="auto">
            <a:xfrm>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77" name="Oval 202"/>
            <p:cNvSpPr>
              <a:spLocks noChangeArrowheads="1"/>
            </p:cNvSpPr>
            <p:nvPr/>
          </p:nvSpPr>
          <p:spPr bwMode="auto">
            <a:xfrm>
              <a:off x="110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78" name="Oval 203"/>
            <p:cNvSpPr>
              <a:spLocks noChangeArrowheads="1"/>
            </p:cNvSpPr>
            <p:nvPr/>
          </p:nvSpPr>
          <p:spPr bwMode="auto">
            <a:xfrm>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79" name="Oval 204"/>
            <p:cNvSpPr>
              <a:spLocks noChangeArrowheads="1"/>
            </p:cNvSpPr>
            <p:nvPr/>
          </p:nvSpPr>
          <p:spPr bwMode="auto">
            <a:xfrm>
              <a:off x="1019"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0" name="Oval 205"/>
            <p:cNvSpPr>
              <a:spLocks noChangeArrowheads="1"/>
            </p:cNvSpPr>
            <p:nvPr/>
          </p:nvSpPr>
          <p:spPr bwMode="auto">
            <a:xfrm>
              <a:off x="934"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1" name="Oval 206"/>
            <p:cNvSpPr>
              <a:spLocks noChangeArrowheads="1"/>
            </p:cNvSpPr>
            <p:nvPr/>
          </p:nvSpPr>
          <p:spPr bwMode="auto">
            <a:xfrm>
              <a:off x="1019"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2" name="Oval 207"/>
            <p:cNvSpPr>
              <a:spLocks noChangeArrowheads="1"/>
            </p:cNvSpPr>
            <p:nvPr/>
          </p:nvSpPr>
          <p:spPr bwMode="auto">
            <a:xfrm>
              <a:off x="850"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3" name="Oval 208"/>
            <p:cNvSpPr>
              <a:spLocks noChangeArrowheads="1"/>
            </p:cNvSpPr>
            <p:nvPr/>
          </p:nvSpPr>
          <p:spPr bwMode="auto">
            <a:xfrm>
              <a:off x="1187"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4" name="Oval 209"/>
            <p:cNvSpPr>
              <a:spLocks noChangeArrowheads="1"/>
            </p:cNvSpPr>
            <p:nvPr/>
          </p:nvSpPr>
          <p:spPr bwMode="auto">
            <a:xfrm>
              <a:off x="1356"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5" name="Oval 210"/>
            <p:cNvSpPr>
              <a:spLocks noChangeArrowheads="1"/>
            </p:cNvSpPr>
            <p:nvPr/>
          </p:nvSpPr>
          <p:spPr bwMode="auto">
            <a:xfrm>
              <a:off x="1440"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6" name="Oval 211"/>
            <p:cNvSpPr>
              <a:spLocks noChangeArrowheads="1"/>
            </p:cNvSpPr>
            <p:nvPr/>
          </p:nvSpPr>
          <p:spPr bwMode="auto">
            <a:xfrm>
              <a:off x="766"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7" name="Oval 212"/>
            <p:cNvSpPr>
              <a:spLocks noChangeArrowheads="1"/>
            </p:cNvSpPr>
            <p:nvPr/>
          </p:nvSpPr>
          <p:spPr bwMode="auto">
            <a:xfrm>
              <a:off x="1188"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8" name="Oval 213"/>
            <p:cNvSpPr>
              <a:spLocks noChangeArrowheads="1"/>
            </p:cNvSpPr>
            <p:nvPr/>
          </p:nvSpPr>
          <p:spPr bwMode="auto">
            <a:xfrm>
              <a:off x="1272"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9" name="Oval 214"/>
            <p:cNvSpPr>
              <a:spLocks noChangeArrowheads="1"/>
            </p:cNvSpPr>
            <p:nvPr/>
          </p:nvSpPr>
          <p:spPr bwMode="auto">
            <a:xfrm>
              <a:off x="1103"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0" name="Oval 215"/>
            <p:cNvSpPr>
              <a:spLocks noChangeArrowheads="1"/>
            </p:cNvSpPr>
            <p:nvPr/>
          </p:nvSpPr>
          <p:spPr bwMode="auto">
            <a:xfrm flipH="1">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1" name="Oval 216"/>
            <p:cNvSpPr>
              <a:spLocks noChangeArrowheads="1"/>
            </p:cNvSpPr>
            <p:nvPr/>
          </p:nvSpPr>
          <p:spPr bwMode="auto">
            <a:xfrm flipH="1">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2" name="Oval 217"/>
            <p:cNvSpPr>
              <a:spLocks noChangeArrowheads="1"/>
            </p:cNvSpPr>
            <p:nvPr/>
          </p:nvSpPr>
          <p:spPr bwMode="auto">
            <a:xfrm flipH="1">
              <a:off x="682"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3" name="Oval 218"/>
            <p:cNvSpPr>
              <a:spLocks noChangeArrowheads="1"/>
            </p:cNvSpPr>
            <p:nvPr/>
          </p:nvSpPr>
          <p:spPr bwMode="auto">
            <a:xfrm flipH="1">
              <a:off x="598"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4" name="Oval 219"/>
            <p:cNvSpPr>
              <a:spLocks noChangeArrowheads="1"/>
            </p:cNvSpPr>
            <p:nvPr/>
          </p:nvSpPr>
          <p:spPr bwMode="auto">
            <a:xfrm flipH="1">
              <a:off x="850"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5" name="Oval 220"/>
            <p:cNvSpPr>
              <a:spLocks noChangeArrowheads="1"/>
            </p:cNvSpPr>
            <p:nvPr/>
          </p:nvSpPr>
          <p:spPr bwMode="auto">
            <a:xfrm flipH="1">
              <a:off x="766"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6" name="Oval 221"/>
            <p:cNvSpPr>
              <a:spLocks noChangeArrowheads="1"/>
            </p:cNvSpPr>
            <p:nvPr/>
          </p:nvSpPr>
          <p:spPr bwMode="auto">
            <a:xfrm>
              <a:off x="934"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7" name="Oval 222"/>
            <p:cNvSpPr>
              <a:spLocks noChangeArrowheads="1"/>
            </p:cNvSpPr>
            <p:nvPr/>
          </p:nvSpPr>
          <p:spPr bwMode="auto">
            <a:xfrm>
              <a:off x="1103"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8" name="Oval 223"/>
            <p:cNvSpPr>
              <a:spLocks noChangeArrowheads="1"/>
            </p:cNvSpPr>
            <p:nvPr/>
          </p:nvSpPr>
          <p:spPr bwMode="auto">
            <a:xfrm>
              <a:off x="127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9" name="Oval 224"/>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0" name="Oval 225"/>
            <p:cNvSpPr>
              <a:spLocks noChangeArrowheads="1"/>
            </p:cNvSpPr>
            <p:nvPr/>
          </p:nvSpPr>
          <p:spPr bwMode="auto">
            <a:xfrm>
              <a:off x="851"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1" name="Oval 226"/>
            <p:cNvSpPr>
              <a:spLocks noChangeArrowheads="1"/>
            </p:cNvSpPr>
            <p:nvPr/>
          </p:nvSpPr>
          <p:spPr bwMode="auto">
            <a:xfrm flipH="1">
              <a:off x="683"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2" name="Oval 227"/>
            <p:cNvSpPr>
              <a:spLocks noChangeArrowheads="1"/>
            </p:cNvSpPr>
            <p:nvPr/>
          </p:nvSpPr>
          <p:spPr bwMode="auto">
            <a:xfrm>
              <a:off x="1019"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3" name="Oval 228"/>
            <p:cNvSpPr>
              <a:spLocks noChangeArrowheads="1"/>
            </p:cNvSpPr>
            <p:nvPr/>
          </p:nvSpPr>
          <p:spPr bwMode="auto">
            <a:xfrm>
              <a:off x="1188"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4" name="Oval 229"/>
            <p:cNvSpPr>
              <a:spLocks noChangeArrowheads="1"/>
            </p:cNvSpPr>
            <p:nvPr/>
          </p:nvSpPr>
          <p:spPr bwMode="auto">
            <a:xfrm>
              <a:off x="1356"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5" name="Oval 230"/>
            <p:cNvSpPr>
              <a:spLocks noChangeArrowheads="1"/>
            </p:cNvSpPr>
            <p:nvPr/>
          </p:nvSpPr>
          <p:spPr bwMode="auto">
            <a:xfrm>
              <a:off x="514"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6" name="Oval 231"/>
            <p:cNvSpPr>
              <a:spLocks noChangeArrowheads="1"/>
            </p:cNvSpPr>
            <p:nvPr/>
          </p:nvSpPr>
          <p:spPr bwMode="auto">
            <a:xfrm>
              <a:off x="144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7" name="Oval 232"/>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5" name="Group 233"/>
          <p:cNvGrpSpPr>
            <a:grpSpLocks/>
          </p:cNvGrpSpPr>
          <p:nvPr/>
        </p:nvGrpSpPr>
        <p:grpSpPr bwMode="auto">
          <a:xfrm>
            <a:off x="4300538" y="2414588"/>
            <a:ext cx="504825" cy="471487"/>
            <a:chOff x="430" y="2985"/>
            <a:chExt cx="318" cy="297"/>
          </a:xfrm>
        </p:grpSpPr>
        <p:sp>
          <p:nvSpPr>
            <p:cNvPr id="20538" name="Line 234"/>
            <p:cNvSpPr>
              <a:spLocks noChangeShapeType="1"/>
            </p:cNvSpPr>
            <p:nvPr/>
          </p:nvSpPr>
          <p:spPr bwMode="auto">
            <a:xfrm flipV="1">
              <a:off x="547" y="3174"/>
              <a:ext cx="45" cy="77"/>
            </a:xfrm>
            <a:prstGeom prst="line">
              <a:avLst/>
            </a:prstGeom>
            <a:noFill/>
            <a:ln w="12700">
              <a:solidFill>
                <a:schemeClr val="tx1"/>
              </a:solidFill>
              <a:round/>
              <a:headEnd type="none" w="sm" len="sm"/>
              <a:tailEnd type="none" w="sm" len="sm"/>
            </a:ln>
          </p:spPr>
          <p:txBody>
            <a:bodyPr/>
            <a:lstStyle/>
            <a:p>
              <a:endParaRPr lang="en-US"/>
            </a:p>
          </p:txBody>
        </p:sp>
        <p:sp>
          <p:nvSpPr>
            <p:cNvPr id="20539" name="Line 235"/>
            <p:cNvSpPr>
              <a:spLocks noChangeShapeType="1"/>
            </p:cNvSpPr>
            <p:nvPr/>
          </p:nvSpPr>
          <p:spPr bwMode="auto">
            <a:xfrm flipH="1">
              <a:off x="638" y="3166"/>
              <a:ext cx="51" cy="103"/>
            </a:xfrm>
            <a:prstGeom prst="line">
              <a:avLst/>
            </a:prstGeom>
            <a:noFill/>
            <a:ln w="12700">
              <a:solidFill>
                <a:schemeClr val="tx1"/>
              </a:solidFill>
              <a:round/>
              <a:headEnd type="none" w="sm" len="sm"/>
              <a:tailEnd type="none" w="sm" len="sm"/>
            </a:ln>
          </p:spPr>
          <p:txBody>
            <a:bodyPr/>
            <a:lstStyle/>
            <a:p>
              <a:endParaRPr lang="en-US"/>
            </a:p>
          </p:txBody>
        </p:sp>
        <p:sp>
          <p:nvSpPr>
            <p:cNvPr id="20540" name="Line 236"/>
            <p:cNvSpPr>
              <a:spLocks noChangeShapeType="1"/>
            </p:cNvSpPr>
            <p:nvPr/>
          </p:nvSpPr>
          <p:spPr bwMode="auto">
            <a:xfrm flipH="1">
              <a:off x="593" y="3088"/>
              <a:ext cx="45" cy="78"/>
            </a:xfrm>
            <a:prstGeom prst="line">
              <a:avLst/>
            </a:prstGeom>
            <a:noFill/>
            <a:ln w="12700">
              <a:solidFill>
                <a:schemeClr val="tx1"/>
              </a:solidFill>
              <a:round/>
              <a:headEnd type="none" w="sm" len="sm"/>
              <a:tailEnd type="none" w="sm" len="sm"/>
            </a:ln>
          </p:spPr>
          <p:txBody>
            <a:bodyPr/>
            <a:lstStyle/>
            <a:p>
              <a:endParaRPr lang="en-US"/>
            </a:p>
          </p:txBody>
        </p:sp>
        <p:sp>
          <p:nvSpPr>
            <p:cNvPr id="20541" name="Line 237"/>
            <p:cNvSpPr>
              <a:spLocks noChangeShapeType="1"/>
            </p:cNvSpPr>
            <p:nvPr/>
          </p:nvSpPr>
          <p:spPr bwMode="auto">
            <a:xfrm>
              <a:off x="509" y="3191"/>
              <a:ext cx="40" cy="70"/>
            </a:xfrm>
            <a:prstGeom prst="line">
              <a:avLst/>
            </a:prstGeom>
            <a:noFill/>
            <a:ln w="12700">
              <a:solidFill>
                <a:schemeClr val="tx1"/>
              </a:solidFill>
              <a:round/>
              <a:headEnd type="none" w="sm" len="sm"/>
              <a:tailEnd type="none" w="sm" len="sm"/>
            </a:ln>
          </p:spPr>
          <p:txBody>
            <a:bodyPr/>
            <a:lstStyle/>
            <a:p>
              <a:endParaRPr lang="en-US"/>
            </a:p>
          </p:txBody>
        </p:sp>
        <p:sp>
          <p:nvSpPr>
            <p:cNvPr id="20542" name="Line 238"/>
            <p:cNvSpPr>
              <a:spLocks noChangeShapeType="1"/>
            </p:cNvSpPr>
            <p:nvPr/>
          </p:nvSpPr>
          <p:spPr bwMode="auto">
            <a:xfrm>
              <a:off x="586" y="3011"/>
              <a:ext cx="138" cy="240"/>
            </a:xfrm>
            <a:prstGeom prst="line">
              <a:avLst/>
            </a:prstGeom>
            <a:noFill/>
            <a:ln w="12700">
              <a:solidFill>
                <a:schemeClr val="tx1"/>
              </a:solidFill>
              <a:round/>
              <a:headEnd type="none" w="sm" len="sm"/>
              <a:tailEnd type="none" w="sm" len="sm"/>
            </a:ln>
          </p:spPr>
          <p:txBody>
            <a:bodyPr/>
            <a:lstStyle/>
            <a:p>
              <a:endParaRPr lang="en-US"/>
            </a:p>
          </p:txBody>
        </p:sp>
        <p:sp>
          <p:nvSpPr>
            <p:cNvPr id="20543" name="Line 239"/>
            <p:cNvSpPr>
              <a:spLocks noChangeShapeType="1"/>
            </p:cNvSpPr>
            <p:nvPr/>
          </p:nvSpPr>
          <p:spPr bwMode="auto">
            <a:xfrm flipH="1">
              <a:off x="453" y="3011"/>
              <a:ext cx="139" cy="240"/>
            </a:xfrm>
            <a:prstGeom prst="line">
              <a:avLst/>
            </a:prstGeom>
            <a:noFill/>
            <a:ln w="12700">
              <a:solidFill>
                <a:schemeClr val="tx1"/>
              </a:solidFill>
              <a:round/>
              <a:headEnd type="none" w="sm" len="sm"/>
              <a:tailEnd type="none" w="sm" len="sm"/>
            </a:ln>
          </p:spPr>
          <p:txBody>
            <a:bodyPr/>
            <a:lstStyle/>
            <a:p>
              <a:endParaRPr lang="en-US"/>
            </a:p>
          </p:txBody>
        </p:sp>
        <p:sp>
          <p:nvSpPr>
            <p:cNvPr id="20544" name="Oval 240"/>
            <p:cNvSpPr>
              <a:spLocks noChangeArrowheads="1"/>
            </p:cNvSpPr>
            <p:nvPr/>
          </p:nvSpPr>
          <p:spPr bwMode="auto">
            <a:xfrm>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5" name="Oval 241"/>
            <p:cNvSpPr>
              <a:spLocks noChangeArrowheads="1"/>
            </p:cNvSpPr>
            <p:nvPr/>
          </p:nvSpPr>
          <p:spPr bwMode="auto">
            <a:xfrm>
              <a:off x="612" y="306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6" name="Oval 242"/>
            <p:cNvSpPr>
              <a:spLocks noChangeArrowheads="1"/>
            </p:cNvSpPr>
            <p:nvPr/>
          </p:nvSpPr>
          <p:spPr bwMode="auto">
            <a:xfrm>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7" name="Oval 243"/>
            <p:cNvSpPr>
              <a:spLocks noChangeArrowheads="1"/>
            </p:cNvSpPr>
            <p:nvPr/>
          </p:nvSpPr>
          <p:spPr bwMode="auto">
            <a:xfrm>
              <a:off x="566"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8" name="Oval 244"/>
            <p:cNvSpPr>
              <a:spLocks noChangeArrowheads="1"/>
            </p:cNvSpPr>
            <p:nvPr/>
          </p:nvSpPr>
          <p:spPr bwMode="auto">
            <a:xfrm>
              <a:off x="521"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9" name="Oval 245"/>
            <p:cNvSpPr>
              <a:spLocks noChangeArrowheads="1"/>
            </p:cNvSpPr>
            <p:nvPr/>
          </p:nvSpPr>
          <p:spPr bwMode="auto">
            <a:xfrm>
              <a:off x="657"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0" name="Oval 246"/>
            <p:cNvSpPr>
              <a:spLocks noChangeArrowheads="1"/>
            </p:cNvSpPr>
            <p:nvPr/>
          </p:nvSpPr>
          <p:spPr bwMode="auto">
            <a:xfrm>
              <a:off x="702"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1" name="Oval 247"/>
            <p:cNvSpPr>
              <a:spLocks noChangeArrowheads="1"/>
            </p:cNvSpPr>
            <p:nvPr/>
          </p:nvSpPr>
          <p:spPr bwMode="auto">
            <a:xfrm>
              <a:off x="612"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2" name="Oval 248"/>
            <p:cNvSpPr>
              <a:spLocks noChangeArrowheads="1"/>
            </p:cNvSpPr>
            <p:nvPr/>
          </p:nvSpPr>
          <p:spPr bwMode="auto">
            <a:xfrm flipH="1">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3" name="Oval 249"/>
            <p:cNvSpPr>
              <a:spLocks noChangeArrowheads="1"/>
            </p:cNvSpPr>
            <p:nvPr/>
          </p:nvSpPr>
          <p:spPr bwMode="auto">
            <a:xfrm flipH="1">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4" name="Oval 250"/>
            <p:cNvSpPr>
              <a:spLocks noChangeArrowheads="1"/>
            </p:cNvSpPr>
            <p:nvPr/>
          </p:nvSpPr>
          <p:spPr bwMode="auto">
            <a:xfrm flipH="1">
              <a:off x="476" y="315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5" name="Oval 251"/>
            <p:cNvSpPr>
              <a:spLocks noChangeArrowheads="1"/>
            </p:cNvSpPr>
            <p:nvPr/>
          </p:nvSpPr>
          <p:spPr bwMode="auto">
            <a:xfrm flipH="1">
              <a:off x="430"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6" name="Group 252"/>
          <p:cNvGrpSpPr>
            <a:grpSpLocks/>
          </p:cNvGrpSpPr>
          <p:nvPr/>
        </p:nvGrpSpPr>
        <p:grpSpPr bwMode="auto">
          <a:xfrm>
            <a:off x="4445000" y="2414588"/>
            <a:ext cx="217488" cy="204787"/>
            <a:chOff x="888" y="3347"/>
            <a:chExt cx="137" cy="129"/>
          </a:xfrm>
        </p:grpSpPr>
        <p:sp>
          <p:nvSpPr>
            <p:cNvPr id="20531" name="Line 253"/>
            <p:cNvSpPr>
              <a:spLocks noChangeShapeType="1"/>
            </p:cNvSpPr>
            <p:nvPr/>
          </p:nvSpPr>
          <p:spPr bwMode="auto">
            <a:xfrm>
              <a:off x="953" y="3373"/>
              <a:ext cx="41" cy="72"/>
            </a:xfrm>
            <a:prstGeom prst="line">
              <a:avLst/>
            </a:prstGeom>
            <a:noFill/>
            <a:ln w="12700">
              <a:solidFill>
                <a:schemeClr val="tx1"/>
              </a:solidFill>
              <a:round/>
              <a:headEnd type="none" w="sm" len="sm"/>
              <a:tailEnd type="none" w="sm" len="sm"/>
            </a:ln>
          </p:spPr>
          <p:txBody>
            <a:bodyPr/>
            <a:lstStyle/>
            <a:p>
              <a:endParaRPr lang="en-US"/>
            </a:p>
          </p:txBody>
        </p:sp>
        <p:sp>
          <p:nvSpPr>
            <p:cNvPr id="20532" name="Line 254"/>
            <p:cNvSpPr>
              <a:spLocks noChangeShapeType="1"/>
            </p:cNvSpPr>
            <p:nvPr/>
          </p:nvSpPr>
          <p:spPr bwMode="auto">
            <a:xfrm flipH="1">
              <a:off x="917" y="3373"/>
              <a:ext cx="42" cy="72"/>
            </a:xfrm>
            <a:prstGeom prst="line">
              <a:avLst/>
            </a:prstGeom>
            <a:noFill/>
            <a:ln w="12700">
              <a:solidFill>
                <a:schemeClr val="tx1"/>
              </a:solidFill>
              <a:round/>
              <a:headEnd type="none" w="sm" len="sm"/>
              <a:tailEnd type="none" w="sm" len="sm"/>
            </a:ln>
          </p:spPr>
          <p:txBody>
            <a:bodyPr/>
            <a:lstStyle/>
            <a:p>
              <a:endParaRPr lang="en-US"/>
            </a:p>
          </p:txBody>
        </p:sp>
        <p:sp>
          <p:nvSpPr>
            <p:cNvPr id="20533" name="Oval 255"/>
            <p:cNvSpPr>
              <a:spLocks noChangeArrowheads="1"/>
            </p:cNvSpPr>
            <p:nvPr/>
          </p:nvSpPr>
          <p:spPr bwMode="auto">
            <a:xfrm>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4" name="Oval 256"/>
            <p:cNvSpPr>
              <a:spLocks noChangeArrowheads="1"/>
            </p:cNvSpPr>
            <p:nvPr/>
          </p:nvSpPr>
          <p:spPr bwMode="auto">
            <a:xfrm>
              <a:off x="979" y="343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5" name="Oval 257"/>
            <p:cNvSpPr>
              <a:spLocks noChangeArrowheads="1"/>
            </p:cNvSpPr>
            <p:nvPr/>
          </p:nvSpPr>
          <p:spPr bwMode="auto">
            <a:xfrm>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6" name="Oval 258"/>
            <p:cNvSpPr>
              <a:spLocks noChangeArrowheads="1"/>
            </p:cNvSpPr>
            <p:nvPr/>
          </p:nvSpPr>
          <p:spPr bwMode="auto">
            <a:xfrm flipH="1">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7" name="Oval 259"/>
            <p:cNvSpPr>
              <a:spLocks noChangeArrowheads="1"/>
            </p:cNvSpPr>
            <p:nvPr/>
          </p:nvSpPr>
          <p:spPr bwMode="auto">
            <a:xfrm flipH="1">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400644" name="Oval 260"/>
          <p:cNvSpPr>
            <a:spLocks noChangeArrowheads="1"/>
          </p:cNvSpPr>
          <p:nvPr/>
        </p:nvSpPr>
        <p:spPr bwMode="auto">
          <a:xfrm flipH="1">
            <a:off x="6184900" y="2414588"/>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400645" name="Oval 261"/>
          <p:cNvSpPr>
            <a:spLocks noChangeArrowheads="1"/>
          </p:cNvSpPr>
          <p:nvPr/>
        </p:nvSpPr>
        <p:spPr bwMode="auto">
          <a:xfrm flipH="1">
            <a:off x="7886700" y="2416175"/>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nvGrpSpPr>
          <p:cNvPr id="17" name="Group 262"/>
          <p:cNvGrpSpPr>
            <a:grpSpLocks/>
          </p:cNvGrpSpPr>
          <p:nvPr/>
        </p:nvGrpSpPr>
        <p:grpSpPr bwMode="auto">
          <a:xfrm>
            <a:off x="7743825" y="2416175"/>
            <a:ext cx="360363" cy="338138"/>
            <a:chOff x="939" y="3443"/>
            <a:chExt cx="227" cy="213"/>
          </a:xfrm>
        </p:grpSpPr>
        <p:sp>
          <p:nvSpPr>
            <p:cNvPr id="20520" name="Line 263"/>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0521" name="Line 264"/>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0522" name="Line 265"/>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0523" name="Oval 266"/>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4" name="Oval 267"/>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5" name="Oval 268"/>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6" name="Oval 269"/>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7" name="Oval 270"/>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8" name="Oval 271"/>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9" name="Oval 272"/>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0" name="Oval 273"/>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8" name="Group 274"/>
          <p:cNvGrpSpPr>
            <a:grpSpLocks/>
          </p:cNvGrpSpPr>
          <p:nvPr/>
        </p:nvGrpSpPr>
        <p:grpSpPr bwMode="auto">
          <a:xfrm>
            <a:off x="3857625" y="1423988"/>
            <a:ext cx="4772025" cy="2473325"/>
            <a:chOff x="2430" y="897"/>
            <a:chExt cx="3006" cy="1558"/>
          </a:xfrm>
        </p:grpSpPr>
        <p:grpSp>
          <p:nvGrpSpPr>
            <p:cNvPr id="20504" name="Group 275"/>
            <p:cNvGrpSpPr>
              <a:grpSpLocks/>
            </p:cNvGrpSpPr>
            <p:nvPr/>
          </p:nvGrpSpPr>
          <p:grpSpPr bwMode="auto">
            <a:xfrm>
              <a:off x="2430" y="1146"/>
              <a:ext cx="3006" cy="1309"/>
              <a:chOff x="2430" y="990"/>
              <a:chExt cx="3006" cy="1309"/>
            </a:xfrm>
          </p:grpSpPr>
          <p:sp>
            <p:nvSpPr>
              <p:cNvPr id="20506" name="AutoShape 276"/>
              <p:cNvSpPr>
                <a:spLocks noChangeArrowheads="1"/>
              </p:cNvSpPr>
              <p:nvPr/>
            </p:nvSpPr>
            <p:spPr bwMode="auto">
              <a:xfrm>
                <a:off x="4628" y="1316"/>
                <a:ext cx="734" cy="612"/>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0507" name="Rectangle 277"/>
              <p:cNvSpPr>
                <a:spLocks noChangeArrowheads="1"/>
              </p:cNvSpPr>
              <p:nvPr/>
            </p:nvSpPr>
            <p:spPr bwMode="auto">
              <a:xfrm>
                <a:off x="2430" y="990"/>
                <a:ext cx="1993" cy="1054"/>
              </a:xfrm>
              <a:prstGeom prst="rect">
                <a:avLst/>
              </a:prstGeom>
              <a:noFill/>
              <a:ln w="38100">
                <a:solidFill>
                  <a:schemeClr val="tx1"/>
                </a:solidFill>
                <a:miter lim="800000"/>
                <a:headEnd type="none" w="sm" len="sm"/>
                <a:tailEnd type="none" w="sm" len="sm"/>
              </a:ln>
            </p:spPr>
            <p:txBody>
              <a:bodyPr wrap="none" anchor="ctr"/>
              <a:lstStyle/>
              <a:p>
                <a:endParaRPr lang="en-US"/>
              </a:p>
            </p:txBody>
          </p:sp>
          <p:sp>
            <p:nvSpPr>
              <p:cNvPr id="20508" name="AutoShape 278"/>
              <p:cNvSpPr>
                <a:spLocks noChangeArrowheads="1"/>
              </p:cNvSpPr>
              <p:nvPr/>
            </p:nvSpPr>
            <p:spPr bwMode="auto">
              <a:xfrm>
                <a:off x="3554" y="1327"/>
                <a:ext cx="734" cy="612"/>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0509" name="AutoShape 279"/>
              <p:cNvSpPr>
                <a:spLocks noChangeArrowheads="1"/>
              </p:cNvSpPr>
              <p:nvPr/>
            </p:nvSpPr>
            <p:spPr bwMode="auto">
              <a:xfrm>
                <a:off x="2501" y="1333"/>
                <a:ext cx="734" cy="612"/>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0510" name="Line 280"/>
              <p:cNvSpPr>
                <a:spLocks noChangeShapeType="1"/>
              </p:cNvSpPr>
              <p:nvPr/>
            </p:nvSpPr>
            <p:spPr bwMode="auto">
              <a:xfrm rot="-5400000">
                <a:off x="3283" y="1414"/>
                <a:ext cx="2" cy="365"/>
              </a:xfrm>
              <a:prstGeom prst="line">
                <a:avLst/>
              </a:prstGeom>
              <a:noFill/>
              <a:ln w="57150">
                <a:solidFill>
                  <a:schemeClr val="tx1"/>
                </a:solidFill>
                <a:round/>
                <a:headEnd/>
                <a:tailEnd type="arrow" w="med" len="med"/>
              </a:ln>
            </p:spPr>
            <p:txBody>
              <a:bodyPr/>
              <a:lstStyle/>
              <a:p>
                <a:endParaRPr lang="en-US"/>
              </a:p>
            </p:txBody>
          </p:sp>
          <p:sp>
            <p:nvSpPr>
              <p:cNvPr id="20511" name="Text Box 281"/>
              <p:cNvSpPr txBox="1">
                <a:spLocks noChangeArrowheads="1"/>
              </p:cNvSpPr>
              <p:nvPr/>
            </p:nvSpPr>
            <p:spPr bwMode="auto">
              <a:xfrm>
                <a:off x="2590" y="1018"/>
                <a:ext cx="463" cy="250"/>
              </a:xfrm>
              <a:prstGeom prst="rect">
                <a:avLst/>
              </a:prstGeom>
              <a:noFill/>
              <a:ln w="12700">
                <a:noFill/>
                <a:miter lim="800000"/>
                <a:headEnd type="none" w="sm" len="sm"/>
                <a:tailEnd type="none" w="sm" len="sm"/>
              </a:ln>
            </p:spPr>
            <p:txBody>
              <a:bodyPr wrap="none">
                <a:spAutoFit/>
              </a:bodyPr>
              <a:lstStyle/>
              <a:p>
                <a:pPr algn="ctr"/>
                <a:r>
                  <a:rPr lang="en-US"/>
                  <a:t>input</a:t>
                </a:r>
              </a:p>
            </p:txBody>
          </p:sp>
          <p:sp>
            <p:nvSpPr>
              <p:cNvPr id="20512" name="Text Box 282"/>
              <p:cNvSpPr txBox="1">
                <a:spLocks noChangeArrowheads="1"/>
              </p:cNvSpPr>
              <p:nvPr/>
            </p:nvSpPr>
            <p:spPr bwMode="auto">
              <a:xfrm>
                <a:off x="3576" y="1016"/>
                <a:ext cx="560" cy="250"/>
              </a:xfrm>
              <a:prstGeom prst="rect">
                <a:avLst/>
              </a:prstGeom>
              <a:noFill/>
              <a:ln w="12700">
                <a:noFill/>
                <a:miter lim="800000"/>
                <a:headEnd type="none" w="sm" len="sm"/>
                <a:tailEnd type="none" w="sm" len="sm"/>
              </a:ln>
            </p:spPr>
            <p:txBody>
              <a:bodyPr wrap="none">
                <a:spAutoFit/>
              </a:bodyPr>
              <a:lstStyle/>
              <a:p>
                <a:pPr algn="ctr"/>
                <a:r>
                  <a:rPr lang="en-US"/>
                  <a:t>output</a:t>
                </a:r>
              </a:p>
            </p:txBody>
          </p:sp>
          <p:sp>
            <p:nvSpPr>
              <p:cNvPr id="20513" name="Rectangle 283"/>
              <p:cNvSpPr>
                <a:spLocks noChangeArrowheads="1"/>
              </p:cNvSpPr>
              <p:nvPr/>
            </p:nvSpPr>
            <p:spPr bwMode="auto">
              <a:xfrm>
                <a:off x="3517" y="1273"/>
                <a:ext cx="1919" cy="1026"/>
              </a:xfrm>
              <a:prstGeom prst="rect">
                <a:avLst/>
              </a:prstGeom>
              <a:noFill/>
              <a:ln w="38100">
                <a:solidFill>
                  <a:srgbClr val="FF0000"/>
                </a:solidFill>
                <a:miter lim="800000"/>
                <a:headEnd type="none" w="sm" len="sm"/>
                <a:tailEnd type="none" w="sm" len="sm"/>
              </a:ln>
            </p:spPr>
            <p:txBody>
              <a:bodyPr wrap="none" anchor="ctr"/>
              <a:lstStyle/>
              <a:p>
                <a:endParaRPr lang="en-US"/>
              </a:p>
            </p:txBody>
          </p:sp>
          <p:sp>
            <p:nvSpPr>
              <p:cNvPr id="20514" name="Text Box 284"/>
              <p:cNvSpPr txBox="1">
                <a:spLocks noChangeArrowheads="1"/>
              </p:cNvSpPr>
              <p:nvPr/>
            </p:nvSpPr>
            <p:spPr bwMode="auto">
              <a:xfrm>
                <a:off x="4679" y="2030"/>
                <a:ext cx="560" cy="250"/>
              </a:xfrm>
              <a:prstGeom prst="rect">
                <a:avLst/>
              </a:prstGeom>
              <a:noFill/>
              <a:ln w="12700">
                <a:noFill/>
                <a:miter lim="800000"/>
                <a:headEnd type="none" w="sm" len="sm"/>
                <a:tailEnd type="none" w="sm" len="sm"/>
              </a:ln>
            </p:spPr>
            <p:txBody>
              <a:bodyPr wrap="none">
                <a:spAutoFit/>
              </a:bodyPr>
              <a:lstStyle/>
              <a:p>
                <a:pPr algn="ctr"/>
                <a:r>
                  <a:rPr lang="en-US">
                    <a:solidFill>
                      <a:srgbClr val="FF0000"/>
                    </a:solidFill>
                  </a:rPr>
                  <a:t>output</a:t>
                </a:r>
              </a:p>
            </p:txBody>
          </p:sp>
          <p:sp>
            <p:nvSpPr>
              <p:cNvPr id="20515" name="Text Box 285"/>
              <p:cNvSpPr txBox="1">
                <a:spLocks noChangeArrowheads="1"/>
              </p:cNvSpPr>
              <p:nvPr/>
            </p:nvSpPr>
            <p:spPr bwMode="auto">
              <a:xfrm>
                <a:off x="3669" y="2030"/>
                <a:ext cx="463" cy="250"/>
              </a:xfrm>
              <a:prstGeom prst="rect">
                <a:avLst/>
              </a:prstGeom>
              <a:noFill/>
              <a:ln w="12700">
                <a:noFill/>
                <a:miter lim="800000"/>
                <a:headEnd type="none" w="sm" len="sm"/>
                <a:tailEnd type="none" w="sm" len="sm"/>
              </a:ln>
            </p:spPr>
            <p:txBody>
              <a:bodyPr wrap="none">
                <a:spAutoFit/>
              </a:bodyPr>
              <a:lstStyle/>
              <a:p>
                <a:pPr algn="ctr"/>
                <a:r>
                  <a:rPr lang="en-US">
                    <a:solidFill>
                      <a:srgbClr val="FF0000"/>
                    </a:solidFill>
                  </a:rPr>
                  <a:t>input</a:t>
                </a:r>
              </a:p>
            </p:txBody>
          </p:sp>
          <p:sp>
            <p:nvSpPr>
              <p:cNvPr id="20516" name="Text Box 286"/>
              <p:cNvSpPr txBox="1">
                <a:spLocks noChangeArrowheads="1"/>
              </p:cNvSpPr>
              <p:nvPr/>
            </p:nvSpPr>
            <p:spPr bwMode="auto">
              <a:xfrm>
                <a:off x="3100" y="1303"/>
                <a:ext cx="419" cy="250"/>
              </a:xfrm>
              <a:prstGeom prst="rect">
                <a:avLst/>
              </a:prstGeom>
              <a:noFill/>
              <a:ln w="12700">
                <a:noFill/>
                <a:miter lim="800000"/>
                <a:headEnd type="none" w="sm" len="sm"/>
                <a:tailEnd type="none" w="sm" len="sm"/>
              </a:ln>
            </p:spPr>
            <p:txBody>
              <a:bodyPr wrap="none">
                <a:spAutoFit/>
              </a:bodyPr>
              <a:lstStyle/>
              <a:p>
                <a:pPr algn="ctr"/>
                <a:r>
                  <a:rPr lang="en-US"/>
                  <a:t>PA1</a:t>
                </a:r>
              </a:p>
            </p:txBody>
          </p:sp>
          <p:sp>
            <p:nvSpPr>
              <p:cNvPr id="20517" name="Rectangle 287"/>
              <p:cNvSpPr>
                <a:spLocks noChangeArrowheads="1"/>
              </p:cNvSpPr>
              <p:nvPr/>
            </p:nvSpPr>
            <p:spPr bwMode="auto">
              <a:xfrm>
                <a:off x="4199" y="1399"/>
                <a:ext cx="478" cy="346"/>
              </a:xfrm>
              <a:prstGeom prst="rect">
                <a:avLst/>
              </a:prstGeom>
              <a:solidFill>
                <a:schemeClr val="bg1"/>
              </a:solidFill>
              <a:ln w="12700">
                <a:noFill/>
                <a:miter lim="800000"/>
                <a:headEnd/>
                <a:tailEnd/>
              </a:ln>
            </p:spPr>
            <p:txBody>
              <a:bodyPr wrap="none" anchor="ctr"/>
              <a:lstStyle/>
              <a:p>
                <a:endParaRPr lang="en-US"/>
              </a:p>
            </p:txBody>
          </p:sp>
          <p:sp>
            <p:nvSpPr>
              <p:cNvPr id="20518" name="Line 288"/>
              <p:cNvSpPr>
                <a:spLocks noChangeShapeType="1"/>
              </p:cNvSpPr>
              <p:nvPr/>
            </p:nvSpPr>
            <p:spPr bwMode="auto">
              <a:xfrm rot="-5400000">
                <a:off x="4396" y="1479"/>
                <a:ext cx="2" cy="322"/>
              </a:xfrm>
              <a:prstGeom prst="line">
                <a:avLst/>
              </a:prstGeom>
              <a:noFill/>
              <a:ln w="57150">
                <a:solidFill>
                  <a:srgbClr val="FF0000"/>
                </a:solidFill>
                <a:round/>
                <a:headEnd/>
                <a:tailEnd type="arrow" w="med" len="med"/>
              </a:ln>
            </p:spPr>
            <p:txBody>
              <a:bodyPr/>
              <a:lstStyle/>
              <a:p>
                <a:endParaRPr lang="en-US"/>
              </a:p>
            </p:txBody>
          </p:sp>
          <p:sp>
            <p:nvSpPr>
              <p:cNvPr id="20519" name="Text Box 289"/>
              <p:cNvSpPr txBox="1">
                <a:spLocks noChangeArrowheads="1"/>
              </p:cNvSpPr>
              <p:nvPr/>
            </p:nvSpPr>
            <p:spPr bwMode="auto">
              <a:xfrm>
                <a:off x="4187" y="1369"/>
                <a:ext cx="419" cy="250"/>
              </a:xfrm>
              <a:prstGeom prst="rect">
                <a:avLst/>
              </a:prstGeom>
              <a:noFill/>
              <a:ln w="12700">
                <a:noFill/>
                <a:miter lim="800000"/>
                <a:headEnd type="none" w="sm" len="sm"/>
                <a:tailEnd type="none" w="sm" len="sm"/>
              </a:ln>
            </p:spPr>
            <p:txBody>
              <a:bodyPr wrap="none">
                <a:spAutoFit/>
              </a:bodyPr>
              <a:lstStyle/>
              <a:p>
                <a:pPr algn="ctr"/>
                <a:r>
                  <a:rPr lang="en-US">
                    <a:solidFill>
                      <a:srgbClr val="FF0000"/>
                    </a:solidFill>
                  </a:rPr>
                  <a:t>PA2</a:t>
                </a:r>
              </a:p>
            </p:txBody>
          </p:sp>
        </p:grpSp>
        <p:sp>
          <p:nvSpPr>
            <p:cNvPr id="20505" name="Text Box 290"/>
            <p:cNvSpPr txBox="1">
              <a:spLocks noChangeArrowheads="1"/>
            </p:cNvSpPr>
            <p:nvPr/>
          </p:nvSpPr>
          <p:spPr bwMode="auto">
            <a:xfrm>
              <a:off x="2457" y="897"/>
              <a:ext cx="2952" cy="250"/>
            </a:xfrm>
            <a:prstGeom prst="rect">
              <a:avLst/>
            </a:prstGeom>
            <a:noFill/>
            <a:ln w="12700">
              <a:noFill/>
              <a:miter lim="800000"/>
              <a:headEnd/>
              <a:tailEnd/>
            </a:ln>
          </p:spPr>
          <p:txBody>
            <a:bodyPr wrap="none">
              <a:spAutoFit/>
            </a:bodyPr>
            <a:lstStyle/>
            <a:p>
              <a:pPr algn="ctr"/>
              <a:r>
                <a:rPr lang="en-US"/>
                <a:t>Benefit: pipeline of progressive modules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499"/>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400644"/>
                                        </p:tgtEl>
                                        <p:attrNameLst>
                                          <p:attrName>style.visibility</p:attrName>
                                        </p:attrNameLst>
                                      </p:cBhvr>
                                      <p:to>
                                        <p:strVal val="visible"/>
                                      </p:to>
                                    </p:set>
                                    <p:animEffect transition="in" filter="wipe(up)">
                                      <p:cBhvr>
                                        <p:cTn id="46" dur="500"/>
                                        <p:tgtEl>
                                          <p:spTgt spid="40064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childTnLst>
                          </p:cTn>
                        </p:par>
                        <p:par>
                          <p:cTn id="56" fill="hold">
                            <p:stCondLst>
                              <p:cond delay="1000"/>
                            </p:stCondLst>
                            <p:childTnLst>
                              <p:par>
                                <p:cTn id="57" presetID="22" presetClass="entr" presetSubtype="1" fill="hold" grpId="0" nodeType="afterEffect">
                                  <p:stCondLst>
                                    <p:cond delay="0"/>
                                  </p:stCondLst>
                                  <p:childTnLst>
                                    <p:set>
                                      <p:cBhvr>
                                        <p:cTn id="58" dur="1" fill="hold">
                                          <p:stCondLst>
                                            <p:cond delay="0"/>
                                          </p:stCondLst>
                                        </p:cTn>
                                        <p:tgtEl>
                                          <p:spTgt spid="400645"/>
                                        </p:tgtEl>
                                        <p:attrNameLst>
                                          <p:attrName>style.visibility</p:attrName>
                                        </p:attrNameLst>
                                      </p:cBhvr>
                                      <p:to>
                                        <p:strVal val="visible"/>
                                      </p:to>
                                    </p:set>
                                    <p:animEffect transition="in" filter="wipe(up)">
                                      <p:cBhvr>
                                        <p:cTn id="59" dur="500"/>
                                        <p:tgtEl>
                                          <p:spTgt spid="4006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up)">
                                      <p:cBhvr>
                                        <p:cTn id="68" dur="500"/>
                                        <p:tgtEl>
                                          <p:spTgt spid="12"/>
                                        </p:tgtEl>
                                      </p:cBhvr>
                                    </p:animEffect>
                                  </p:childTnLst>
                                </p:cTn>
                              </p:par>
                            </p:childTnLst>
                          </p:cTn>
                        </p:par>
                        <p:par>
                          <p:cTn id="69" fill="hold">
                            <p:stCondLst>
                              <p:cond delay="1000"/>
                            </p:stCondLst>
                            <p:childTnLst>
                              <p:par>
                                <p:cTn id="70" presetID="22" presetClass="entr" presetSubtype="1"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up)">
                                      <p:cBhvr>
                                        <p:cTn id="72" dur="500"/>
                                        <p:tgtEl>
                                          <p:spTgt spid="11"/>
                                        </p:tgtEl>
                                      </p:cBhvr>
                                    </p:animEffect>
                                  </p:childTnLst>
                                </p:cTn>
                              </p:par>
                            </p:childTnLst>
                          </p:cTn>
                        </p:par>
                        <p:par>
                          <p:cTn id="73" fill="hold">
                            <p:stCondLst>
                              <p:cond delay="1500"/>
                            </p:stCondLst>
                            <p:childTnLst>
                              <p:par>
                                <p:cTn id="74" presetID="22" presetClass="entr" presetSubtype="1"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up)">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644" grpId="0" animBg="1"/>
      <p:bldP spid="40064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9750" y="125413"/>
            <a:ext cx="8064500" cy="920750"/>
          </a:xfrm>
        </p:spPr>
        <p:txBody>
          <a:bodyPr/>
          <a:lstStyle/>
          <a:p>
            <a:pPr eaLnBrk="1" hangingPunct="1"/>
            <a:r>
              <a:rPr lang="en-US" sz="2800" smtClean="0"/>
              <a:t>We Globally Optimize the Data Flow Pipeline From Input Data Source to Final Output</a:t>
            </a:r>
          </a:p>
        </p:txBody>
      </p:sp>
      <p:sp>
        <p:nvSpPr>
          <p:cNvPr id="21507" name="Text Box 3"/>
          <p:cNvSpPr txBox="1">
            <a:spLocks noChangeArrowheads="1"/>
          </p:cNvSpPr>
          <p:nvPr/>
        </p:nvSpPr>
        <p:spPr bwMode="auto">
          <a:xfrm>
            <a:off x="5424488" y="1960563"/>
            <a:ext cx="1130300" cy="396875"/>
          </a:xfrm>
          <a:prstGeom prst="rect">
            <a:avLst/>
          </a:prstGeom>
          <a:noFill/>
          <a:ln w="9525">
            <a:noFill/>
            <a:miter lim="800000"/>
            <a:headEnd/>
            <a:tailEnd/>
          </a:ln>
        </p:spPr>
        <p:txBody>
          <a:bodyPr wrap="none">
            <a:spAutoFit/>
          </a:bodyPr>
          <a:lstStyle/>
          <a:p>
            <a:r>
              <a:rPr lang="en-US" b="1" i="1">
                <a:ea typeface="MS Mincho" pitchFamily="49" charset="-128"/>
              </a:rPr>
              <a:t>F </a:t>
            </a:r>
            <a:r>
              <a:rPr lang="en-US" b="1" i="1" baseline="30000">
                <a:ea typeface="MS Mincho" pitchFamily="49" charset="-128"/>
              </a:rPr>
              <a:t>-1</a:t>
            </a:r>
            <a:r>
              <a:rPr lang="en-US" b="1" i="1">
                <a:ea typeface="MS Mincho" pitchFamily="49" charset="-128"/>
              </a:rPr>
              <a:t>(w</a:t>
            </a:r>
            <a:r>
              <a:rPr lang="en-US" b="1" i="1" baseline="-30000">
                <a:ea typeface="MS Mincho" pitchFamily="49" charset="-128"/>
              </a:rPr>
              <a:t>0 </a:t>
            </a:r>
            <a:r>
              <a:rPr lang="en-US" b="1" i="1">
                <a:ea typeface="MS Mincho" pitchFamily="49" charset="-128"/>
              </a:rPr>
              <a:t>)</a:t>
            </a:r>
            <a:r>
              <a:rPr lang="en-US" b="1" i="1"/>
              <a:t> </a:t>
            </a:r>
          </a:p>
        </p:txBody>
      </p:sp>
      <p:sp>
        <p:nvSpPr>
          <p:cNvPr id="21508" name="Text Box 4"/>
          <p:cNvSpPr txBox="1">
            <a:spLocks noChangeArrowheads="1"/>
          </p:cNvSpPr>
          <p:nvPr/>
        </p:nvSpPr>
        <p:spPr bwMode="auto">
          <a:xfrm>
            <a:off x="2947988" y="1952625"/>
            <a:ext cx="649287" cy="396875"/>
          </a:xfrm>
          <a:prstGeom prst="rect">
            <a:avLst/>
          </a:prstGeom>
          <a:noFill/>
          <a:ln w="9525">
            <a:noFill/>
            <a:miter lim="800000"/>
            <a:headEnd/>
            <a:tailEnd/>
          </a:ln>
        </p:spPr>
        <p:txBody>
          <a:bodyPr wrap="none">
            <a:spAutoFit/>
          </a:bodyPr>
          <a:lstStyle/>
          <a:p>
            <a:r>
              <a:rPr lang="en-US" b="1" i="1"/>
              <a:t>F(x)</a:t>
            </a:r>
          </a:p>
        </p:txBody>
      </p:sp>
      <p:grpSp>
        <p:nvGrpSpPr>
          <p:cNvPr id="21509" name="Group 5"/>
          <p:cNvGrpSpPr>
            <a:grpSpLocks/>
          </p:cNvGrpSpPr>
          <p:nvPr/>
        </p:nvGrpSpPr>
        <p:grpSpPr bwMode="auto">
          <a:xfrm>
            <a:off x="476250" y="5214938"/>
            <a:ext cx="655638" cy="663575"/>
            <a:chOff x="283" y="1134"/>
            <a:chExt cx="413" cy="418"/>
          </a:xfrm>
        </p:grpSpPr>
        <p:grpSp>
          <p:nvGrpSpPr>
            <p:cNvPr id="22201" name="Group 6"/>
            <p:cNvGrpSpPr>
              <a:grpSpLocks/>
            </p:cNvGrpSpPr>
            <p:nvPr/>
          </p:nvGrpSpPr>
          <p:grpSpPr bwMode="auto">
            <a:xfrm>
              <a:off x="416" y="1134"/>
              <a:ext cx="280" cy="345"/>
              <a:chOff x="2011" y="0"/>
              <a:chExt cx="553" cy="715"/>
            </a:xfrm>
          </p:grpSpPr>
          <p:grpSp>
            <p:nvGrpSpPr>
              <p:cNvPr id="22395" name="Group 7"/>
              <p:cNvGrpSpPr>
                <a:grpSpLocks/>
              </p:cNvGrpSpPr>
              <p:nvPr/>
            </p:nvGrpSpPr>
            <p:grpSpPr bwMode="auto">
              <a:xfrm>
                <a:off x="2011" y="416"/>
                <a:ext cx="553" cy="299"/>
                <a:chOff x="3499" y="-801"/>
                <a:chExt cx="553" cy="299"/>
              </a:xfrm>
            </p:grpSpPr>
            <p:sp>
              <p:nvSpPr>
                <p:cNvPr id="22564" name="Freeform 8"/>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565" name="Freeform 9"/>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566" name="Freeform 10"/>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567" name="Freeform 11"/>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568" name="Freeform 12"/>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69" name="Freeform 13"/>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70" name="Freeform 14"/>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71" name="Freeform 15"/>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72" name="Freeform 16"/>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73" name="Freeform 17"/>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74" name="Freeform 18"/>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75" name="Freeform 19"/>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76" name="Freeform 20"/>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77" name="Freeform 21"/>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78" name="Freeform 22"/>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79" name="Freeform 23"/>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80" name="Freeform 24"/>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81" name="Freeform 25"/>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82" name="Freeform 26"/>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83" name="Freeform 27"/>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84" name="Freeform 28"/>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85" name="Freeform 29"/>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86" name="Freeform 30"/>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6" name="Group 31"/>
              <p:cNvGrpSpPr>
                <a:grpSpLocks/>
              </p:cNvGrpSpPr>
              <p:nvPr/>
            </p:nvGrpSpPr>
            <p:grpSpPr bwMode="auto">
              <a:xfrm>
                <a:off x="2011" y="357"/>
                <a:ext cx="553" cy="299"/>
                <a:chOff x="3499" y="-801"/>
                <a:chExt cx="553" cy="299"/>
              </a:xfrm>
            </p:grpSpPr>
            <p:sp>
              <p:nvSpPr>
                <p:cNvPr id="22541" name="Freeform 32"/>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542" name="Freeform 33"/>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543" name="Freeform 34"/>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544" name="Freeform 35"/>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545" name="Freeform 36"/>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46" name="Freeform 37"/>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47" name="Freeform 38"/>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48" name="Freeform 39"/>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49" name="Freeform 40"/>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50" name="Freeform 41"/>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51" name="Freeform 42"/>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52" name="Freeform 43"/>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53" name="Freeform 44"/>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54" name="Freeform 45"/>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55" name="Freeform 46"/>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56" name="Freeform 47"/>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57" name="Freeform 48"/>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58" name="Freeform 49"/>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59" name="Freeform 50"/>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60" name="Freeform 51"/>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61" name="Freeform 52"/>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62" name="Freeform 53"/>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63" name="Freeform 54"/>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7" name="Group 55"/>
              <p:cNvGrpSpPr>
                <a:grpSpLocks/>
              </p:cNvGrpSpPr>
              <p:nvPr/>
            </p:nvGrpSpPr>
            <p:grpSpPr bwMode="auto">
              <a:xfrm>
                <a:off x="2011" y="298"/>
                <a:ext cx="553" cy="299"/>
                <a:chOff x="3499" y="-801"/>
                <a:chExt cx="553" cy="299"/>
              </a:xfrm>
            </p:grpSpPr>
            <p:sp>
              <p:nvSpPr>
                <p:cNvPr id="22518" name="Freeform 56"/>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519" name="Freeform 57"/>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520" name="Freeform 58"/>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521" name="Freeform 59"/>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522" name="Freeform 60"/>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23" name="Freeform 61"/>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24" name="Freeform 62"/>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25" name="Freeform 63"/>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26" name="Freeform 64"/>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27" name="Freeform 65"/>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28" name="Freeform 66"/>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29" name="Freeform 67"/>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30" name="Freeform 68"/>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31" name="Freeform 69"/>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32" name="Freeform 70"/>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33" name="Freeform 71"/>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34" name="Freeform 72"/>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35" name="Freeform 73"/>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36" name="Freeform 74"/>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37" name="Freeform 75"/>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38" name="Freeform 76"/>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39" name="Freeform 77"/>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40" name="Freeform 78"/>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8" name="Group 79"/>
              <p:cNvGrpSpPr>
                <a:grpSpLocks/>
              </p:cNvGrpSpPr>
              <p:nvPr/>
            </p:nvGrpSpPr>
            <p:grpSpPr bwMode="auto">
              <a:xfrm>
                <a:off x="2011" y="238"/>
                <a:ext cx="553" cy="299"/>
                <a:chOff x="3499" y="-801"/>
                <a:chExt cx="553" cy="299"/>
              </a:xfrm>
            </p:grpSpPr>
            <p:sp>
              <p:nvSpPr>
                <p:cNvPr id="22495" name="Freeform 80"/>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96" name="Freeform 81"/>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97" name="Freeform 82"/>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98" name="Freeform 83"/>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99" name="Freeform 84"/>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00" name="Freeform 85"/>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01" name="Freeform 86"/>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02" name="Freeform 87"/>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03" name="Freeform 88"/>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04" name="Freeform 89"/>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05" name="Freeform 90"/>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06" name="Freeform 91"/>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07" name="Freeform 92"/>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08" name="Freeform 93"/>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09" name="Freeform 94"/>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10" name="Freeform 95"/>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11" name="Freeform 96"/>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12" name="Freeform 97"/>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13" name="Freeform 98"/>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14" name="Freeform 99"/>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15" name="Freeform 100"/>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16" name="Freeform 101"/>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17" name="Freeform 102"/>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9" name="Group 103"/>
              <p:cNvGrpSpPr>
                <a:grpSpLocks/>
              </p:cNvGrpSpPr>
              <p:nvPr/>
            </p:nvGrpSpPr>
            <p:grpSpPr bwMode="auto">
              <a:xfrm>
                <a:off x="2011" y="179"/>
                <a:ext cx="553" cy="299"/>
                <a:chOff x="3499" y="-801"/>
                <a:chExt cx="553" cy="299"/>
              </a:xfrm>
            </p:grpSpPr>
            <p:sp>
              <p:nvSpPr>
                <p:cNvPr id="22472" name="Freeform 104"/>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73" name="Freeform 105"/>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74" name="Freeform 106"/>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75" name="Freeform 107"/>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76" name="Freeform 108"/>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77" name="Freeform 109"/>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78" name="Freeform 110"/>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79" name="Freeform 111"/>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80" name="Freeform 112"/>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81" name="Freeform 113"/>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82" name="Freeform 114"/>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83" name="Freeform 115"/>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84" name="Freeform 116"/>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85" name="Freeform 117"/>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86" name="Freeform 118"/>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87" name="Freeform 119"/>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88" name="Freeform 120"/>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89" name="Freeform 121"/>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90" name="Freeform 122"/>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91" name="Freeform 123"/>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92" name="Freeform 124"/>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93" name="Freeform 125"/>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94" name="Freeform 126"/>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400" name="Group 127"/>
              <p:cNvGrpSpPr>
                <a:grpSpLocks/>
              </p:cNvGrpSpPr>
              <p:nvPr/>
            </p:nvGrpSpPr>
            <p:grpSpPr bwMode="auto">
              <a:xfrm>
                <a:off x="2011" y="119"/>
                <a:ext cx="553" cy="299"/>
                <a:chOff x="3499" y="-801"/>
                <a:chExt cx="553" cy="299"/>
              </a:xfrm>
            </p:grpSpPr>
            <p:sp>
              <p:nvSpPr>
                <p:cNvPr id="22449" name="Freeform 128"/>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50" name="Freeform 129"/>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51" name="Freeform 130"/>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52" name="Freeform 131"/>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53" name="Freeform 132"/>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54" name="Freeform 133"/>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55" name="Freeform 134"/>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56" name="Freeform 135"/>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57" name="Freeform 136"/>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58" name="Freeform 137"/>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59" name="Freeform 138"/>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60" name="Freeform 139"/>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61" name="Freeform 140"/>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62" name="Freeform 141"/>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63" name="Freeform 142"/>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64" name="Freeform 143"/>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65" name="Freeform 144"/>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66" name="Freeform 145"/>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67" name="Freeform 146"/>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68" name="Freeform 147"/>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69" name="Freeform 148"/>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70" name="Freeform 149"/>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71" name="Freeform 150"/>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401" name="Group 151"/>
              <p:cNvGrpSpPr>
                <a:grpSpLocks/>
              </p:cNvGrpSpPr>
              <p:nvPr/>
            </p:nvGrpSpPr>
            <p:grpSpPr bwMode="auto">
              <a:xfrm>
                <a:off x="2011" y="60"/>
                <a:ext cx="553" cy="299"/>
                <a:chOff x="3499" y="-801"/>
                <a:chExt cx="553" cy="299"/>
              </a:xfrm>
            </p:grpSpPr>
            <p:sp>
              <p:nvSpPr>
                <p:cNvPr id="22426" name="Freeform 152"/>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27" name="Freeform 153"/>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28" name="Freeform 154"/>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29" name="Freeform 155"/>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30" name="Freeform 156"/>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31" name="Freeform 157"/>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32" name="Freeform 158"/>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33" name="Freeform 159"/>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34" name="Freeform 160"/>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35" name="Freeform 161"/>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36" name="Freeform 162"/>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37" name="Freeform 163"/>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38" name="Freeform 164"/>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39" name="Freeform 165"/>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40" name="Freeform 166"/>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41" name="Freeform 167"/>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42" name="Freeform 168"/>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43" name="Freeform 169"/>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44" name="Freeform 170"/>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45" name="Freeform 171"/>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46" name="Freeform 172"/>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47" name="Freeform 173"/>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48" name="Freeform 174"/>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402" name="Group 175"/>
              <p:cNvGrpSpPr>
                <a:grpSpLocks/>
              </p:cNvGrpSpPr>
              <p:nvPr/>
            </p:nvGrpSpPr>
            <p:grpSpPr bwMode="auto">
              <a:xfrm>
                <a:off x="2011" y="0"/>
                <a:ext cx="553" cy="299"/>
                <a:chOff x="3499" y="-801"/>
                <a:chExt cx="553" cy="299"/>
              </a:xfrm>
            </p:grpSpPr>
            <p:sp>
              <p:nvSpPr>
                <p:cNvPr id="22403" name="Freeform 176"/>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04" name="Freeform 177"/>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05" name="Freeform 178"/>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06" name="Freeform 179"/>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07" name="Freeform 180"/>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08" name="Freeform 181"/>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09" name="Freeform 182"/>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10" name="Freeform 183"/>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11" name="Freeform 184"/>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12" name="Freeform 185"/>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13" name="Freeform 186"/>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14" name="Freeform 187"/>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15" name="Freeform 188"/>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16" name="Freeform 189"/>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17" name="Freeform 190"/>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18" name="Freeform 191"/>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19" name="Freeform 192"/>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20" name="Freeform 193"/>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21" name="Freeform 194"/>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22" name="Freeform 195"/>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23" name="Freeform 196"/>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24" name="Freeform 197"/>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25" name="Freeform 198"/>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grpSp>
          <p:nvGrpSpPr>
            <p:cNvPr id="22202" name="Group 199"/>
            <p:cNvGrpSpPr>
              <a:grpSpLocks/>
            </p:cNvGrpSpPr>
            <p:nvPr/>
          </p:nvGrpSpPr>
          <p:grpSpPr bwMode="auto">
            <a:xfrm>
              <a:off x="283" y="1207"/>
              <a:ext cx="280" cy="345"/>
              <a:chOff x="2011" y="0"/>
              <a:chExt cx="553" cy="715"/>
            </a:xfrm>
          </p:grpSpPr>
          <p:grpSp>
            <p:nvGrpSpPr>
              <p:cNvPr id="22203" name="Group 200"/>
              <p:cNvGrpSpPr>
                <a:grpSpLocks/>
              </p:cNvGrpSpPr>
              <p:nvPr/>
            </p:nvGrpSpPr>
            <p:grpSpPr bwMode="auto">
              <a:xfrm>
                <a:off x="2011" y="416"/>
                <a:ext cx="553" cy="299"/>
                <a:chOff x="3499" y="-801"/>
                <a:chExt cx="553" cy="299"/>
              </a:xfrm>
            </p:grpSpPr>
            <p:sp>
              <p:nvSpPr>
                <p:cNvPr id="22372" name="Freeform 201"/>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73" name="Freeform 202"/>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74" name="Freeform 203"/>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75" name="Freeform 204"/>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76" name="Freeform 205"/>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77" name="Freeform 206"/>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78" name="Freeform 207"/>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79" name="Freeform 208"/>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80" name="Freeform 209"/>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81" name="Freeform 210"/>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82" name="Freeform 211"/>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83" name="Freeform 212"/>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84" name="Freeform 213"/>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85" name="Freeform 214"/>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86" name="Freeform 215"/>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87" name="Freeform 216"/>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88" name="Freeform 217"/>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89" name="Freeform 218"/>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90" name="Freeform 219"/>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91" name="Freeform 220"/>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92" name="Freeform 221"/>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93" name="Freeform 222"/>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94" name="Freeform 223"/>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4" name="Group 224"/>
              <p:cNvGrpSpPr>
                <a:grpSpLocks/>
              </p:cNvGrpSpPr>
              <p:nvPr/>
            </p:nvGrpSpPr>
            <p:grpSpPr bwMode="auto">
              <a:xfrm>
                <a:off x="2011" y="357"/>
                <a:ext cx="553" cy="299"/>
                <a:chOff x="3499" y="-801"/>
                <a:chExt cx="553" cy="299"/>
              </a:xfrm>
            </p:grpSpPr>
            <p:sp>
              <p:nvSpPr>
                <p:cNvPr id="22349" name="Freeform 225"/>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50" name="Freeform 226"/>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51" name="Freeform 227"/>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52" name="Freeform 228"/>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53" name="Freeform 229"/>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54" name="Freeform 230"/>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55" name="Freeform 231"/>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56" name="Freeform 232"/>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57" name="Freeform 233"/>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58" name="Freeform 234"/>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59" name="Freeform 235"/>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60" name="Freeform 236"/>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61" name="Freeform 237"/>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62" name="Freeform 238"/>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63" name="Freeform 239"/>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64" name="Freeform 240"/>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65" name="Freeform 241"/>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66" name="Freeform 242"/>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67" name="Freeform 243"/>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68" name="Freeform 244"/>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69" name="Freeform 245"/>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70" name="Freeform 246"/>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71" name="Freeform 247"/>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5" name="Group 248"/>
              <p:cNvGrpSpPr>
                <a:grpSpLocks/>
              </p:cNvGrpSpPr>
              <p:nvPr/>
            </p:nvGrpSpPr>
            <p:grpSpPr bwMode="auto">
              <a:xfrm>
                <a:off x="2011" y="298"/>
                <a:ext cx="553" cy="299"/>
                <a:chOff x="3499" y="-801"/>
                <a:chExt cx="553" cy="299"/>
              </a:xfrm>
            </p:grpSpPr>
            <p:sp>
              <p:nvSpPr>
                <p:cNvPr id="22326" name="Freeform 249"/>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27" name="Freeform 250"/>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28" name="Freeform 251"/>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29" name="Freeform 252"/>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30" name="Freeform 253"/>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31" name="Freeform 254"/>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32" name="Freeform 255"/>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33" name="Freeform 256"/>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34" name="Freeform 257"/>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35" name="Freeform 258"/>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36" name="Freeform 259"/>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37" name="Freeform 260"/>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38" name="Freeform 261"/>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39" name="Freeform 262"/>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40" name="Freeform 263"/>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41" name="Freeform 264"/>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42" name="Freeform 265"/>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43" name="Freeform 266"/>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44" name="Freeform 267"/>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45" name="Freeform 268"/>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46" name="Freeform 269"/>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47" name="Freeform 270"/>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48" name="Freeform 271"/>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6" name="Group 272"/>
              <p:cNvGrpSpPr>
                <a:grpSpLocks/>
              </p:cNvGrpSpPr>
              <p:nvPr/>
            </p:nvGrpSpPr>
            <p:grpSpPr bwMode="auto">
              <a:xfrm>
                <a:off x="2011" y="238"/>
                <a:ext cx="553" cy="299"/>
                <a:chOff x="3499" y="-801"/>
                <a:chExt cx="553" cy="299"/>
              </a:xfrm>
            </p:grpSpPr>
            <p:sp>
              <p:nvSpPr>
                <p:cNvPr id="22303" name="Freeform 273"/>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04" name="Freeform 274"/>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05" name="Freeform 275"/>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06" name="Freeform 276"/>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07" name="Freeform 277"/>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08" name="Freeform 278"/>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09" name="Freeform 279"/>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10" name="Freeform 280"/>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11" name="Freeform 281"/>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12" name="Freeform 282"/>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13" name="Freeform 283"/>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14" name="Freeform 284"/>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15" name="Freeform 285"/>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16" name="Freeform 286"/>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17" name="Freeform 287"/>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18" name="Freeform 288"/>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19" name="Freeform 289"/>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20" name="Freeform 290"/>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21" name="Freeform 291"/>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22" name="Freeform 292"/>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23" name="Freeform 293"/>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24" name="Freeform 294"/>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25" name="Freeform 295"/>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7" name="Group 296"/>
              <p:cNvGrpSpPr>
                <a:grpSpLocks/>
              </p:cNvGrpSpPr>
              <p:nvPr/>
            </p:nvGrpSpPr>
            <p:grpSpPr bwMode="auto">
              <a:xfrm>
                <a:off x="2011" y="179"/>
                <a:ext cx="553" cy="299"/>
                <a:chOff x="3499" y="-801"/>
                <a:chExt cx="553" cy="299"/>
              </a:xfrm>
            </p:grpSpPr>
            <p:sp>
              <p:nvSpPr>
                <p:cNvPr id="22280" name="Freeform 297"/>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81" name="Freeform 298"/>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82" name="Freeform 299"/>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83" name="Freeform 300"/>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84" name="Freeform 301"/>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85" name="Freeform 302"/>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86" name="Freeform 303"/>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87" name="Freeform 304"/>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88" name="Freeform 305"/>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89" name="Freeform 306"/>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90" name="Freeform 307"/>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91" name="Freeform 308"/>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92" name="Freeform 309"/>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93" name="Freeform 310"/>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94" name="Freeform 311"/>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95" name="Freeform 312"/>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96" name="Freeform 313"/>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97" name="Freeform 314"/>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98" name="Freeform 315"/>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99" name="Freeform 316"/>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00" name="Freeform 317"/>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01" name="Freeform 318"/>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02" name="Freeform 319"/>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8" name="Group 320"/>
              <p:cNvGrpSpPr>
                <a:grpSpLocks/>
              </p:cNvGrpSpPr>
              <p:nvPr/>
            </p:nvGrpSpPr>
            <p:grpSpPr bwMode="auto">
              <a:xfrm>
                <a:off x="2011" y="119"/>
                <a:ext cx="553" cy="299"/>
                <a:chOff x="3499" y="-801"/>
                <a:chExt cx="553" cy="299"/>
              </a:xfrm>
            </p:grpSpPr>
            <p:sp>
              <p:nvSpPr>
                <p:cNvPr id="22257" name="Freeform 321"/>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58" name="Freeform 322"/>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59" name="Freeform 323"/>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60" name="Freeform 324"/>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61" name="Freeform 325"/>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62" name="Freeform 326"/>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63" name="Freeform 327"/>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64" name="Freeform 328"/>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65" name="Freeform 329"/>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66" name="Freeform 330"/>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67" name="Freeform 331"/>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68" name="Freeform 332"/>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69" name="Freeform 333"/>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70" name="Freeform 334"/>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71" name="Freeform 335"/>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72" name="Freeform 336"/>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73" name="Freeform 337"/>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74" name="Freeform 338"/>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75" name="Freeform 339"/>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76" name="Freeform 340"/>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277" name="Freeform 341"/>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278" name="Freeform 342"/>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279" name="Freeform 343"/>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9" name="Group 344"/>
              <p:cNvGrpSpPr>
                <a:grpSpLocks/>
              </p:cNvGrpSpPr>
              <p:nvPr/>
            </p:nvGrpSpPr>
            <p:grpSpPr bwMode="auto">
              <a:xfrm>
                <a:off x="2011" y="60"/>
                <a:ext cx="553" cy="299"/>
                <a:chOff x="3499" y="-801"/>
                <a:chExt cx="553" cy="299"/>
              </a:xfrm>
            </p:grpSpPr>
            <p:sp>
              <p:nvSpPr>
                <p:cNvPr id="22234" name="Freeform 345"/>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35" name="Freeform 346"/>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36" name="Freeform 347"/>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37" name="Freeform 348"/>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38" name="Freeform 349"/>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39" name="Freeform 350"/>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40" name="Freeform 351"/>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41" name="Freeform 352"/>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42" name="Freeform 353"/>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43" name="Freeform 354"/>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44" name="Freeform 355"/>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45" name="Freeform 356"/>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46" name="Freeform 357"/>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47" name="Freeform 358"/>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48" name="Freeform 359"/>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49" name="Freeform 360"/>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50" name="Freeform 361"/>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51" name="Freeform 362"/>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52" name="Freeform 363"/>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53" name="Freeform 364"/>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254" name="Freeform 365"/>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255" name="Freeform 366"/>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256" name="Freeform 367"/>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10" name="Group 368"/>
              <p:cNvGrpSpPr>
                <a:grpSpLocks/>
              </p:cNvGrpSpPr>
              <p:nvPr/>
            </p:nvGrpSpPr>
            <p:grpSpPr bwMode="auto">
              <a:xfrm>
                <a:off x="2011" y="0"/>
                <a:ext cx="553" cy="299"/>
                <a:chOff x="3499" y="-801"/>
                <a:chExt cx="553" cy="299"/>
              </a:xfrm>
            </p:grpSpPr>
            <p:sp>
              <p:nvSpPr>
                <p:cNvPr id="22211" name="Freeform 369"/>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12" name="Freeform 370"/>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13" name="Freeform 371"/>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14" name="Freeform 372"/>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15" name="Freeform 373"/>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16" name="Freeform 374"/>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17" name="Freeform 375"/>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18" name="Freeform 376"/>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19" name="Freeform 377"/>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20" name="Freeform 378"/>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21" name="Freeform 379"/>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22" name="Freeform 380"/>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23" name="Freeform 381"/>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24" name="Freeform 382"/>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25" name="Freeform 383"/>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26" name="Freeform 384"/>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27" name="Freeform 385"/>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28" name="Freeform 386"/>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29" name="Freeform 387"/>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30" name="Freeform 388"/>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231" name="Freeform 389"/>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232" name="Freeform 390"/>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233" name="Freeform 391"/>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grpSp>
      <p:grpSp>
        <p:nvGrpSpPr>
          <p:cNvPr id="21510" name="Group 392"/>
          <p:cNvGrpSpPr>
            <a:grpSpLocks/>
          </p:cNvGrpSpPr>
          <p:nvPr/>
        </p:nvGrpSpPr>
        <p:grpSpPr bwMode="auto">
          <a:xfrm>
            <a:off x="8189913" y="5105400"/>
            <a:ext cx="603250" cy="820738"/>
            <a:chOff x="4996" y="984"/>
            <a:chExt cx="380" cy="517"/>
          </a:xfrm>
        </p:grpSpPr>
        <p:sp>
          <p:nvSpPr>
            <p:cNvPr id="22182" name="Freeform 393"/>
            <p:cNvSpPr>
              <a:spLocks/>
            </p:cNvSpPr>
            <p:nvPr/>
          </p:nvSpPr>
          <p:spPr bwMode="auto">
            <a:xfrm flipH="1">
              <a:off x="4996" y="984"/>
              <a:ext cx="380" cy="517"/>
            </a:xfrm>
            <a:custGeom>
              <a:avLst/>
              <a:gdLst>
                <a:gd name="T0" fmla="*/ 152 w 724"/>
                <a:gd name="T1" fmla="*/ 56 h 1033"/>
                <a:gd name="T2" fmla="*/ 31 w 724"/>
                <a:gd name="T3" fmla="*/ 642 h 1033"/>
                <a:gd name="T4" fmla="*/ 132 w 724"/>
                <a:gd name="T5" fmla="*/ 719 h 1033"/>
                <a:gd name="T6" fmla="*/ 143 w 724"/>
                <a:gd name="T7" fmla="*/ 720 h 1033"/>
                <a:gd name="T8" fmla="*/ 169 w 724"/>
                <a:gd name="T9" fmla="*/ 721 h 1033"/>
                <a:gd name="T10" fmla="*/ 209 w 724"/>
                <a:gd name="T11" fmla="*/ 725 h 1033"/>
                <a:gd name="T12" fmla="*/ 255 w 724"/>
                <a:gd name="T13" fmla="*/ 728 h 1033"/>
                <a:gd name="T14" fmla="*/ 302 w 724"/>
                <a:gd name="T15" fmla="*/ 733 h 1033"/>
                <a:gd name="T16" fmla="*/ 348 w 724"/>
                <a:gd name="T17" fmla="*/ 736 h 1033"/>
                <a:gd name="T18" fmla="*/ 387 w 724"/>
                <a:gd name="T19" fmla="*/ 740 h 1033"/>
                <a:gd name="T20" fmla="*/ 414 w 724"/>
                <a:gd name="T21" fmla="*/ 743 h 1033"/>
                <a:gd name="T22" fmla="*/ 415 w 724"/>
                <a:gd name="T23" fmla="*/ 752 h 1033"/>
                <a:gd name="T24" fmla="*/ 414 w 724"/>
                <a:gd name="T25" fmla="*/ 777 h 1033"/>
                <a:gd name="T26" fmla="*/ 407 w 724"/>
                <a:gd name="T27" fmla="*/ 811 h 1033"/>
                <a:gd name="T28" fmla="*/ 387 w 724"/>
                <a:gd name="T29" fmla="*/ 853 h 1033"/>
                <a:gd name="T30" fmla="*/ 377 w 724"/>
                <a:gd name="T31" fmla="*/ 854 h 1033"/>
                <a:gd name="T32" fmla="*/ 350 w 724"/>
                <a:gd name="T33" fmla="*/ 857 h 1033"/>
                <a:gd name="T34" fmla="*/ 313 w 724"/>
                <a:gd name="T35" fmla="*/ 862 h 1033"/>
                <a:gd name="T36" fmla="*/ 268 w 724"/>
                <a:gd name="T37" fmla="*/ 869 h 1033"/>
                <a:gd name="T38" fmla="*/ 222 w 724"/>
                <a:gd name="T39" fmla="*/ 876 h 1033"/>
                <a:gd name="T40" fmla="*/ 181 w 724"/>
                <a:gd name="T41" fmla="*/ 884 h 1033"/>
                <a:gd name="T42" fmla="*/ 146 w 724"/>
                <a:gd name="T43" fmla="*/ 891 h 1033"/>
                <a:gd name="T44" fmla="*/ 127 w 724"/>
                <a:gd name="T45" fmla="*/ 899 h 1033"/>
                <a:gd name="T46" fmla="*/ 113 w 724"/>
                <a:gd name="T47" fmla="*/ 914 h 1033"/>
                <a:gd name="T48" fmla="*/ 109 w 724"/>
                <a:gd name="T49" fmla="*/ 930 h 1033"/>
                <a:gd name="T50" fmla="*/ 118 w 724"/>
                <a:gd name="T51" fmla="*/ 951 h 1033"/>
                <a:gd name="T52" fmla="*/ 136 w 724"/>
                <a:gd name="T53" fmla="*/ 963 h 1033"/>
                <a:gd name="T54" fmla="*/ 156 w 724"/>
                <a:gd name="T55" fmla="*/ 969 h 1033"/>
                <a:gd name="T56" fmla="*/ 190 w 724"/>
                <a:gd name="T57" fmla="*/ 978 h 1033"/>
                <a:gd name="T58" fmla="*/ 235 w 724"/>
                <a:gd name="T59" fmla="*/ 990 h 1033"/>
                <a:gd name="T60" fmla="*/ 285 w 724"/>
                <a:gd name="T61" fmla="*/ 1001 h 1033"/>
                <a:gd name="T62" fmla="*/ 335 w 724"/>
                <a:gd name="T63" fmla="*/ 1014 h 1033"/>
                <a:gd name="T64" fmla="*/ 384 w 724"/>
                <a:gd name="T65" fmla="*/ 1024 h 1033"/>
                <a:gd name="T66" fmla="*/ 425 w 724"/>
                <a:gd name="T67" fmla="*/ 1031 h 1033"/>
                <a:gd name="T68" fmla="*/ 455 w 724"/>
                <a:gd name="T69" fmla="*/ 1033 h 1033"/>
                <a:gd name="T70" fmla="*/ 483 w 724"/>
                <a:gd name="T71" fmla="*/ 1030 h 1033"/>
                <a:gd name="T72" fmla="*/ 517 w 724"/>
                <a:gd name="T73" fmla="*/ 1020 h 1033"/>
                <a:gd name="T74" fmla="*/ 555 w 724"/>
                <a:gd name="T75" fmla="*/ 1005 h 1033"/>
                <a:gd name="T76" fmla="*/ 594 w 724"/>
                <a:gd name="T77" fmla="*/ 987 h 1033"/>
                <a:gd name="T78" fmla="*/ 631 w 724"/>
                <a:gd name="T79" fmla="*/ 969 h 1033"/>
                <a:gd name="T80" fmla="*/ 664 w 724"/>
                <a:gd name="T81" fmla="*/ 952 h 1033"/>
                <a:gd name="T82" fmla="*/ 687 w 724"/>
                <a:gd name="T83" fmla="*/ 936 h 1033"/>
                <a:gd name="T84" fmla="*/ 699 w 724"/>
                <a:gd name="T85" fmla="*/ 925 h 1033"/>
                <a:gd name="T86" fmla="*/ 699 w 724"/>
                <a:gd name="T87" fmla="*/ 910 h 1033"/>
                <a:gd name="T88" fmla="*/ 682 w 724"/>
                <a:gd name="T89" fmla="*/ 900 h 1033"/>
                <a:gd name="T90" fmla="*/ 657 w 724"/>
                <a:gd name="T91" fmla="*/ 892 h 1033"/>
                <a:gd name="T92" fmla="*/ 634 w 724"/>
                <a:gd name="T93" fmla="*/ 886 h 1033"/>
                <a:gd name="T94" fmla="*/ 631 w 724"/>
                <a:gd name="T95" fmla="*/ 861 h 1033"/>
                <a:gd name="T96" fmla="*/ 623 w 724"/>
                <a:gd name="T97" fmla="*/ 798 h 1033"/>
                <a:gd name="T98" fmla="*/ 611 w 724"/>
                <a:gd name="T99" fmla="*/ 720 h 1033"/>
                <a:gd name="T100" fmla="*/ 592 w 724"/>
                <a:gd name="T101" fmla="*/ 647 h 1033"/>
                <a:gd name="T102" fmla="*/ 697 w 724"/>
                <a:gd name="T103" fmla="*/ 86 h 1033"/>
                <a:gd name="T104" fmla="*/ 643 w 724"/>
                <a:gd name="T105" fmla="*/ 0 h 1033"/>
                <a:gd name="T106" fmla="*/ 179 w 724"/>
                <a:gd name="T107" fmla="*/ 62 h 10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4"/>
                <a:gd name="T163" fmla="*/ 0 h 1033"/>
                <a:gd name="T164" fmla="*/ 724 w 724"/>
                <a:gd name="T165" fmla="*/ 1033 h 10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4" h="1033">
                  <a:moveTo>
                    <a:pt x="179" y="62"/>
                  </a:moveTo>
                  <a:lnTo>
                    <a:pt x="152" y="56"/>
                  </a:lnTo>
                  <a:lnTo>
                    <a:pt x="0" y="623"/>
                  </a:lnTo>
                  <a:lnTo>
                    <a:pt x="31" y="642"/>
                  </a:lnTo>
                  <a:lnTo>
                    <a:pt x="31" y="671"/>
                  </a:lnTo>
                  <a:lnTo>
                    <a:pt x="132" y="719"/>
                  </a:lnTo>
                  <a:lnTo>
                    <a:pt x="135" y="719"/>
                  </a:lnTo>
                  <a:lnTo>
                    <a:pt x="143" y="720"/>
                  </a:lnTo>
                  <a:lnTo>
                    <a:pt x="154" y="720"/>
                  </a:lnTo>
                  <a:lnTo>
                    <a:pt x="169" y="721"/>
                  </a:lnTo>
                  <a:lnTo>
                    <a:pt x="188" y="724"/>
                  </a:lnTo>
                  <a:lnTo>
                    <a:pt x="209" y="725"/>
                  </a:lnTo>
                  <a:lnTo>
                    <a:pt x="230" y="727"/>
                  </a:lnTo>
                  <a:lnTo>
                    <a:pt x="255" y="728"/>
                  </a:lnTo>
                  <a:lnTo>
                    <a:pt x="278" y="730"/>
                  </a:lnTo>
                  <a:lnTo>
                    <a:pt x="302" y="733"/>
                  </a:lnTo>
                  <a:lnTo>
                    <a:pt x="326" y="734"/>
                  </a:lnTo>
                  <a:lnTo>
                    <a:pt x="348" y="736"/>
                  </a:lnTo>
                  <a:lnTo>
                    <a:pt x="369" y="739"/>
                  </a:lnTo>
                  <a:lnTo>
                    <a:pt x="387" y="740"/>
                  </a:lnTo>
                  <a:lnTo>
                    <a:pt x="402" y="742"/>
                  </a:lnTo>
                  <a:lnTo>
                    <a:pt x="414" y="743"/>
                  </a:lnTo>
                  <a:lnTo>
                    <a:pt x="414" y="745"/>
                  </a:lnTo>
                  <a:lnTo>
                    <a:pt x="415" y="752"/>
                  </a:lnTo>
                  <a:lnTo>
                    <a:pt x="415" y="763"/>
                  </a:lnTo>
                  <a:lnTo>
                    <a:pt x="414" y="777"/>
                  </a:lnTo>
                  <a:lnTo>
                    <a:pt x="411" y="793"/>
                  </a:lnTo>
                  <a:lnTo>
                    <a:pt x="407" y="811"/>
                  </a:lnTo>
                  <a:lnTo>
                    <a:pt x="399" y="832"/>
                  </a:lnTo>
                  <a:lnTo>
                    <a:pt x="387" y="853"/>
                  </a:lnTo>
                  <a:lnTo>
                    <a:pt x="385" y="853"/>
                  </a:lnTo>
                  <a:lnTo>
                    <a:pt x="377" y="854"/>
                  </a:lnTo>
                  <a:lnTo>
                    <a:pt x="365" y="855"/>
                  </a:lnTo>
                  <a:lnTo>
                    <a:pt x="350" y="857"/>
                  </a:lnTo>
                  <a:lnTo>
                    <a:pt x="333" y="859"/>
                  </a:lnTo>
                  <a:lnTo>
                    <a:pt x="313" y="862"/>
                  </a:lnTo>
                  <a:lnTo>
                    <a:pt x="291" y="865"/>
                  </a:lnTo>
                  <a:lnTo>
                    <a:pt x="268" y="869"/>
                  </a:lnTo>
                  <a:lnTo>
                    <a:pt x="245" y="872"/>
                  </a:lnTo>
                  <a:lnTo>
                    <a:pt x="222" y="876"/>
                  </a:lnTo>
                  <a:lnTo>
                    <a:pt x="200" y="879"/>
                  </a:lnTo>
                  <a:lnTo>
                    <a:pt x="181" y="884"/>
                  </a:lnTo>
                  <a:lnTo>
                    <a:pt x="162" y="887"/>
                  </a:lnTo>
                  <a:lnTo>
                    <a:pt x="146" y="891"/>
                  </a:lnTo>
                  <a:lnTo>
                    <a:pt x="135" y="895"/>
                  </a:lnTo>
                  <a:lnTo>
                    <a:pt x="127" y="899"/>
                  </a:lnTo>
                  <a:lnTo>
                    <a:pt x="119" y="906"/>
                  </a:lnTo>
                  <a:lnTo>
                    <a:pt x="113" y="914"/>
                  </a:lnTo>
                  <a:lnTo>
                    <a:pt x="111" y="922"/>
                  </a:lnTo>
                  <a:lnTo>
                    <a:pt x="109" y="930"/>
                  </a:lnTo>
                  <a:lnTo>
                    <a:pt x="112" y="940"/>
                  </a:lnTo>
                  <a:lnTo>
                    <a:pt x="118" y="951"/>
                  </a:lnTo>
                  <a:lnTo>
                    <a:pt x="126" y="959"/>
                  </a:lnTo>
                  <a:lnTo>
                    <a:pt x="136" y="963"/>
                  </a:lnTo>
                  <a:lnTo>
                    <a:pt x="144" y="965"/>
                  </a:lnTo>
                  <a:lnTo>
                    <a:pt x="156" y="969"/>
                  </a:lnTo>
                  <a:lnTo>
                    <a:pt x="172" y="974"/>
                  </a:lnTo>
                  <a:lnTo>
                    <a:pt x="190" y="978"/>
                  </a:lnTo>
                  <a:lnTo>
                    <a:pt x="212" y="984"/>
                  </a:lnTo>
                  <a:lnTo>
                    <a:pt x="235" y="990"/>
                  </a:lnTo>
                  <a:lnTo>
                    <a:pt x="259" y="995"/>
                  </a:lnTo>
                  <a:lnTo>
                    <a:pt x="285" y="1001"/>
                  </a:lnTo>
                  <a:lnTo>
                    <a:pt x="310" y="1008"/>
                  </a:lnTo>
                  <a:lnTo>
                    <a:pt x="335" y="1014"/>
                  </a:lnTo>
                  <a:lnTo>
                    <a:pt x="361" y="1018"/>
                  </a:lnTo>
                  <a:lnTo>
                    <a:pt x="384" y="1024"/>
                  </a:lnTo>
                  <a:lnTo>
                    <a:pt x="406" y="1028"/>
                  </a:lnTo>
                  <a:lnTo>
                    <a:pt x="425" y="1031"/>
                  </a:lnTo>
                  <a:lnTo>
                    <a:pt x="441" y="1032"/>
                  </a:lnTo>
                  <a:lnTo>
                    <a:pt x="455" y="1033"/>
                  </a:lnTo>
                  <a:lnTo>
                    <a:pt x="468" y="1032"/>
                  </a:lnTo>
                  <a:lnTo>
                    <a:pt x="483" y="1030"/>
                  </a:lnTo>
                  <a:lnTo>
                    <a:pt x="500" y="1025"/>
                  </a:lnTo>
                  <a:lnTo>
                    <a:pt x="517" y="1020"/>
                  </a:lnTo>
                  <a:lnTo>
                    <a:pt x="536" y="1013"/>
                  </a:lnTo>
                  <a:lnTo>
                    <a:pt x="555" y="1005"/>
                  </a:lnTo>
                  <a:lnTo>
                    <a:pt x="575" y="997"/>
                  </a:lnTo>
                  <a:lnTo>
                    <a:pt x="594" y="987"/>
                  </a:lnTo>
                  <a:lnTo>
                    <a:pt x="614" y="978"/>
                  </a:lnTo>
                  <a:lnTo>
                    <a:pt x="631" y="969"/>
                  </a:lnTo>
                  <a:lnTo>
                    <a:pt x="649" y="960"/>
                  </a:lnTo>
                  <a:lnTo>
                    <a:pt x="664" y="952"/>
                  </a:lnTo>
                  <a:lnTo>
                    <a:pt x="676" y="944"/>
                  </a:lnTo>
                  <a:lnTo>
                    <a:pt x="687" y="936"/>
                  </a:lnTo>
                  <a:lnTo>
                    <a:pt x="695" y="930"/>
                  </a:lnTo>
                  <a:lnTo>
                    <a:pt x="699" y="925"/>
                  </a:lnTo>
                  <a:lnTo>
                    <a:pt x="702" y="917"/>
                  </a:lnTo>
                  <a:lnTo>
                    <a:pt x="699" y="910"/>
                  </a:lnTo>
                  <a:lnTo>
                    <a:pt x="692" y="904"/>
                  </a:lnTo>
                  <a:lnTo>
                    <a:pt x="682" y="900"/>
                  </a:lnTo>
                  <a:lnTo>
                    <a:pt x="669" y="895"/>
                  </a:lnTo>
                  <a:lnTo>
                    <a:pt x="657" y="892"/>
                  </a:lnTo>
                  <a:lnTo>
                    <a:pt x="644" y="888"/>
                  </a:lnTo>
                  <a:lnTo>
                    <a:pt x="634" y="886"/>
                  </a:lnTo>
                  <a:lnTo>
                    <a:pt x="633" y="879"/>
                  </a:lnTo>
                  <a:lnTo>
                    <a:pt x="631" y="861"/>
                  </a:lnTo>
                  <a:lnTo>
                    <a:pt x="628" y="833"/>
                  </a:lnTo>
                  <a:lnTo>
                    <a:pt x="623" y="798"/>
                  </a:lnTo>
                  <a:lnTo>
                    <a:pt x="618" y="760"/>
                  </a:lnTo>
                  <a:lnTo>
                    <a:pt x="611" y="720"/>
                  </a:lnTo>
                  <a:lnTo>
                    <a:pt x="603" y="682"/>
                  </a:lnTo>
                  <a:lnTo>
                    <a:pt x="592" y="647"/>
                  </a:lnTo>
                  <a:lnTo>
                    <a:pt x="724" y="137"/>
                  </a:lnTo>
                  <a:lnTo>
                    <a:pt x="697" y="86"/>
                  </a:lnTo>
                  <a:lnTo>
                    <a:pt x="712" y="52"/>
                  </a:lnTo>
                  <a:lnTo>
                    <a:pt x="643" y="0"/>
                  </a:lnTo>
                  <a:lnTo>
                    <a:pt x="627" y="9"/>
                  </a:lnTo>
                  <a:lnTo>
                    <a:pt x="179" y="62"/>
                  </a:lnTo>
                  <a:close/>
                </a:path>
              </a:pathLst>
            </a:custGeom>
            <a:solidFill>
              <a:srgbClr val="000000"/>
            </a:solidFill>
            <a:ln w="9525">
              <a:noFill/>
              <a:round/>
              <a:headEnd/>
              <a:tailEnd/>
            </a:ln>
          </p:spPr>
          <p:txBody>
            <a:bodyPr/>
            <a:lstStyle/>
            <a:p>
              <a:endParaRPr lang="en-US"/>
            </a:p>
          </p:txBody>
        </p:sp>
        <p:sp>
          <p:nvSpPr>
            <p:cNvPr id="22183" name="Freeform 394"/>
            <p:cNvSpPr>
              <a:spLocks/>
            </p:cNvSpPr>
            <p:nvPr/>
          </p:nvSpPr>
          <p:spPr bwMode="auto">
            <a:xfrm flipH="1">
              <a:off x="5042" y="1000"/>
              <a:ext cx="314" cy="300"/>
            </a:xfrm>
            <a:custGeom>
              <a:avLst/>
              <a:gdLst>
                <a:gd name="T0" fmla="*/ 0 w 598"/>
                <a:gd name="T1" fmla="*/ 573 h 602"/>
                <a:gd name="T2" fmla="*/ 436 w 598"/>
                <a:gd name="T3" fmla="*/ 602 h 602"/>
                <a:gd name="T4" fmla="*/ 598 w 598"/>
                <a:gd name="T5" fmla="*/ 0 h 602"/>
                <a:gd name="T6" fmla="*/ 578 w 598"/>
                <a:gd name="T7" fmla="*/ 9 h 602"/>
                <a:gd name="T8" fmla="*/ 147 w 598"/>
                <a:gd name="T9" fmla="*/ 54 h 602"/>
                <a:gd name="T10" fmla="*/ 131 w 598"/>
                <a:gd name="T11" fmla="*/ 51 h 602"/>
                <a:gd name="T12" fmla="*/ 0 w 598"/>
                <a:gd name="T13" fmla="*/ 573 h 602"/>
                <a:gd name="T14" fmla="*/ 0 60000 65536"/>
                <a:gd name="T15" fmla="*/ 0 60000 65536"/>
                <a:gd name="T16" fmla="*/ 0 60000 65536"/>
                <a:gd name="T17" fmla="*/ 0 60000 65536"/>
                <a:gd name="T18" fmla="*/ 0 60000 65536"/>
                <a:gd name="T19" fmla="*/ 0 60000 65536"/>
                <a:gd name="T20" fmla="*/ 0 60000 65536"/>
                <a:gd name="T21" fmla="*/ 0 w 598"/>
                <a:gd name="T22" fmla="*/ 0 h 602"/>
                <a:gd name="T23" fmla="*/ 598 w 598"/>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 h="602">
                  <a:moveTo>
                    <a:pt x="0" y="573"/>
                  </a:moveTo>
                  <a:lnTo>
                    <a:pt x="436" y="602"/>
                  </a:lnTo>
                  <a:lnTo>
                    <a:pt x="598" y="0"/>
                  </a:lnTo>
                  <a:lnTo>
                    <a:pt x="578" y="9"/>
                  </a:lnTo>
                  <a:lnTo>
                    <a:pt x="147" y="54"/>
                  </a:lnTo>
                  <a:lnTo>
                    <a:pt x="131" y="51"/>
                  </a:lnTo>
                  <a:lnTo>
                    <a:pt x="0" y="573"/>
                  </a:lnTo>
                  <a:close/>
                </a:path>
              </a:pathLst>
            </a:custGeom>
            <a:solidFill>
              <a:srgbClr val="E5E0BA"/>
            </a:solidFill>
            <a:ln w="9525">
              <a:noFill/>
              <a:round/>
              <a:headEnd/>
              <a:tailEnd/>
            </a:ln>
          </p:spPr>
          <p:txBody>
            <a:bodyPr/>
            <a:lstStyle/>
            <a:p>
              <a:endParaRPr lang="en-US"/>
            </a:p>
          </p:txBody>
        </p:sp>
        <p:sp>
          <p:nvSpPr>
            <p:cNvPr id="22184" name="Freeform 395"/>
            <p:cNvSpPr>
              <a:spLocks/>
            </p:cNvSpPr>
            <p:nvPr/>
          </p:nvSpPr>
          <p:spPr bwMode="auto">
            <a:xfrm flipH="1">
              <a:off x="5027" y="1001"/>
              <a:ext cx="93" cy="308"/>
            </a:xfrm>
            <a:custGeom>
              <a:avLst/>
              <a:gdLst>
                <a:gd name="T0" fmla="*/ 165 w 177"/>
                <a:gd name="T1" fmla="*/ 0 h 617"/>
                <a:gd name="T2" fmla="*/ 177 w 177"/>
                <a:gd name="T3" fmla="*/ 5 h 617"/>
                <a:gd name="T4" fmla="*/ 10 w 177"/>
                <a:gd name="T5" fmla="*/ 617 h 617"/>
                <a:gd name="T6" fmla="*/ 0 w 177"/>
                <a:gd name="T7" fmla="*/ 609 h 617"/>
                <a:gd name="T8" fmla="*/ 165 w 177"/>
                <a:gd name="T9" fmla="*/ 0 h 617"/>
                <a:gd name="T10" fmla="*/ 0 60000 65536"/>
                <a:gd name="T11" fmla="*/ 0 60000 65536"/>
                <a:gd name="T12" fmla="*/ 0 60000 65536"/>
                <a:gd name="T13" fmla="*/ 0 60000 65536"/>
                <a:gd name="T14" fmla="*/ 0 60000 65536"/>
                <a:gd name="T15" fmla="*/ 0 w 177"/>
                <a:gd name="T16" fmla="*/ 0 h 617"/>
                <a:gd name="T17" fmla="*/ 177 w 177"/>
                <a:gd name="T18" fmla="*/ 617 h 617"/>
              </a:gdLst>
              <a:ahLst/>
              <a:cxnLst>
                <a:cxn ang="T10">
                  <a:pos x="T0" y="T1"/>
                </a:cxn>
                <a:cxn ang="T11">
                  <a:pos x="T2" y="T3"/>
                </a:cxn>
                <a:cxn ang="T12">
                  <a:pos x="T4" y="T5"/>
                </a:cxn>
                <a:cxn ang="T13">
                  <a:pos x="T6" y="T7"/>
                </a:cxn>
                <a:cxn ang="T14">
                  <a:pos x="T8" y="T9"/>
                </a:cxn>
              </a:cxnLst>
              <a:rect l="T15" t="T16" r="T17" b="T18"/>
              <a:pathLst>
                <a:path w="177" h="617">
                  <a:moveTo>
                    <a:pt x="165" y="0"/>
                  </a:moveTo>
                  <a:lnTo>
                    <a:pt x="177" y="5"/>
                  </a:lnTo>
                  <a:lnTo>
                    <a:pt x="10" y="617"/>
                  </a:lnTo>
                  <a:lnTo>
                    <a:pt x="0" y="609"/>
                  </a:lnTo>
                  <a:lnTo>
                    <a:pt x="165" y="0"/>
                  </a:lnTo>
                  <a:close/>
                </a:path>
              </a:pathLst>
            </a:custGeom>
            <a:solidFill>
              <a:srgbClr val="F2EDD6"/>
            </a:solidFill>
            <a:ln w="9525">
              <a:noFill/>
              <a:round/>
              <a:headEnd/>
              <a:tailEnd/>
            </a:ln>
          </p:spPr>
          <p:txBody>
            <a:bodyPr/>
            <a:lstStyle/>
            <a:p>
              <a:endParaRPr lang="en-US"/>
            </a:p>
          </p:txBody>
        </p:sp>
        <p:sp>
          <p:nvSpPr>
            <p:cNvPr id="22185" name="Freeform 396"/>
            <p:cNvSpPr>
              <a:spLocks/>
            </p:cNvSpPr>
            <p:nvPr/>
          </p:nvSpPr>
          <p:spPr bwMode="auto">
            <a:xfrm flipH="1">
              <a:off x="5016" y="1007"/>
              <a:ext cx="92" cy="311"/>
            </a:xfrm>
            <a:custGeom>
              <a:avLst/>
              <a:gdLst>
                <a:gd name="T0" fmla="*/ 167 w 178"/>
                <a:gd name="T1" fmla="*/ 0 h 621"/>
                <a:gd name="T2" fmla="*/ 178 w 178"/>
                <a:gd name="T3" fmla="*/ 12 h 621"/>
                <a:gd name="T4" fmla="*/ 9 w 178"/>
                <a:gd name="T5" fmla="*/ 621 h 621"/>
                <a:gd name="T6" fmla="*/ 0 w 178"/>
                <a:gd name="T7" fmla="*/ 612 h 621"/>
                <a:gd name="T8" fmla="*/ 167 w 178"/>
                <a:gd name="T9" fmla="*/ 0 h 621"/>
                <a:gd name="T10" fmla="*/ 0 60000 65536"/>
                <a:gd name="T11" fmla="*/ 0 60000 65536"/>
                <a:gd name="T12" fmla="*/ 0 60000 65536"/>
                <a:gd name="T13" fmla="*/ 0 60000 65536"/>
                <a:gd name="T14" fmla="*/ 0 60000 65536"/>
                <a:gd name="T15" fmla="*/ 0 w 178"/>
                <a:gd name="T16" fmla="*/ 0 h 621"/>
                <a:gd name="T17" fmla="*/ 178 w 178"/>
                <a:gd name="T18" fmla="*/ 621 h 621"/>
              </a:gdLst>
              <a:ahLst/>
              <a:cxnLst>
                <a:cxn ang="T10">
                  <a:pos x="T0" y="T1"/>
                </a:cxn>
                <a:cxn ang="T11">
                  <a:pos x="T2" y="T3"/>
                </a:cxn>
                <a:cxn ang="T12">
                  <a:pos x="T4" y="T5"/>
                </a:cxn>
                <a:cxn ang="T13">
                  <a:pos x="T6" y="T7"/>
                </a:cxn>
                <a:cxn ang="T14">
                  <a:pos x="T8" y="T9"/>
                </a:cxn>
              </a:cxnLst>
              <a:rect l="T15" t="T16" r="T17" b="T18"/>
              <a:pathLst>
                <a:path w="178" h="621">
                  <a:moveTo>
                    <a:pt x="167" y="0"/>
                  </a:moveTo>
                  <a:lnTo>
                    <a:pt x="178" y="12"/>
                  </a:lnTo>
                  <a:lnTo>
                    <a:pt x="9" y="621"/>
                  </a:lnTo>
                  <a:lnTo>
                    <a:pt x="0" y="612"/>
                  </a:lnTo>
                  <a:lnTo>
                    <a:pt x="167" y="0"/>
                  </a:lnTo>
                  <a:close/>
                </a:path>
              </a:pathLst>
            </a:custGeom>
            <a:solidFill>
              <a:srgbClr val="F2EDD6"/>
            </a:solidFill>
            <a:ln w="9525">
              <a:noFill/>
              <a:round/>
              <a:headEnd/>
              <a:tailEnd/>
            </a:ln>
          </p:spPr>
          <p:txBody>
            <a:bodyPr/>
            <a:lstStyle/>
            <a:p>
              <a:endParaRPr lang="en-US"/>
            </a:p>
          </p:txBody>
        </p:sp>
        <p:sp>
          <p:nvSpPr>
            <p:cNvPr id="22186" name="Freeform 397"/>
            <p:cNvSpPr>
              <a:spLocks/>
            </p:cNvSpPr>
            <p:nvPr/>
          </p:nvSpPr>
          <p:spPr bwMode="auto">
            <a:xfrm flipH="1">
              <a:off x="5120" y="1309"/>
              <a:ext cx="15" cy="11"/>
            </a:xfrm>
            <a:custGeom>
              <a:avLst/>
              <a:gdLst>
                <a:gd name="T0" fmla="*/ 18 w 27"/>
                <a:gd name="T1" fmla="*/ 0 h 22"/>
                <a:gd name="T2" fmla="*/ 0 w 27"/>
                <a:gd name="T3" fmla="*/ 12 h 22"/>
                <a:gd name="T4" fmla="*/ 8 w 27"/>
                <a:gd name="T5" fmla="*/ 22 h 22"/>
                <a:gd name="T6" fmla="*/ 27 w 27"/>
                <a:gd name="T7" fmla="*/ 9 h 22"/>
                <a:gd name="T8" fmla="*/ 18 w 27"/>
                <a:gd name="T9" fmla="*/ 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18" y="0"/>
                  </a:moveTo>
                  <a:lnTo>
                    <a:pt x="0" y="12"/>
                  </a:lnTo>
                  <a:lnTo>
                    <a:pt x="8" y="22"/>
                  </a:lnTo>
                  <a:lnTo>
                    <a:pt x="27" y="9"/>
                  </a:lnTo>
                  <a:lnTo>
                    <a:pt x="18" y="0"/>
                  </a:lnTo>
                  <a:close/>
                </a:path>
              </a:pathLst>
            </a:custGeom>
            <a:solidFill>
              <a:srgbClr val="F2EDD6"/>
            </a:solidFill>
            <a:ln w="9525">
              <a:noFill/>
              <a:round/>
              <a:headEnd/>
              <a:tailEnd/>
            </a:ln>
          </p:spPr>
          <p:txBody>
            <a:bodyPr/>
            <a:lstStyle/>
            <a:p>
              <a:endParaRPr lang="en-US"/>
            </a:p>
          </p:txBody>
        </p:sp>
        <p:sp>
          <p:nvSpPr>
            <p:cNvPr id="22187" name="Freeform 398"/>
            <p:cNvSpPr>
              <a:spLocks/>
            </p:cNvSpPr>
            <p:nvPr/>
          </p:nvSpPr>
          <p:spPr bwMode="auto">
            <a:xfrm flipH="1">
              <a:off x="5110" y="1317"/>
              <a:ext cx="15" cy="11"/>
            </a:xfrm>
            <a:custGeom>
              <a:avLst/>
              <a:gdLst>
                <a:gd name="T0" fmla="*/ 19 w 28"/>
                <a:gd name="T1" fmla="*/ 0 h 22"/>
                <a:gd name="T2" fmla="*/ 0 w 28"/>
                <a:gd name="T3" fmla="*/ 13 h 22"/>
                <a:gd name="T4" fmla="*/ 8 w 28"/>
                <a:gd name="T5" fmla="*/ 22 h 22"/>
                <a:gd name="T6" fmla="*/ 28 w 28"/>
                <a:gd name="T7" fmla="*/ 8 h 22"/>
                <a:gd name="T8" fmla="*/ 19 w 28"/>
                <a:gd name="T9" fmla="*/ 0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19" y="0"/>
                  </a:moveTo>
                  <a:lnTo>
                    <a:pt x="0" y="13"/>
                  </a:lnTo>
                  <a:lnTo>
                    <a:pt x="8" y="22"/>
                  </a:lnTo>
                  <a:lnTo>
                    <a:pt x="28" y="8"/>
                  </a:lnTo>
                  <a:lnTo>
                    <a:pt x="19" y="0"/>
                  </a:lnTo>
                  <a:close/>
                </a:path>
              </a:pathLst>
            </a:custGeom>
            <a:solidFill>
              <a:srgbClr val="F2EDD6"/>
            </a:solidFill>
            <a:ln w="9525">
              <a:noFill/>
              <a:round/>
              <a:headEnd/>
              <a:tailEnd/>
            </a:ln>
          </p:spPr>
          <p:txBody>
            <a:bodyPr/>
            <a:lstStyle/>
            <a:p>
              <a:endParaRPr lang="en-US"/>
            </a:p>
          </p:txBody>
        </p:sp>
        <p:sp>
          <p:nvSpPr>
            <p:cNvPr id="22188" name="Freeform 399"/>
            <p:cNvSpPr>
              <a:spLocks/>
            </p:cNvSpPr>
            <p:nvPr/>
          </p:nvSpPr>
          <p:spPr bwMode="auto">
            <a:xfrm flipH="1">
              <a:off x="5148" y="1304"/>
              <a:ext cx="192" cy="22"/>
            </a:xfrm>
            <a:custGeom>
              <a:avLst/>
              <a:gdLst>
                <a:gd name="T0" fmla="*/ 366 w 366"/>
                <a:gd name="T1" fmla="*/ 23 h 45"/>
                <a:gd name="T2" fmla="*/ 364 w 366"/>
                <a:gd name="T3" fmla="*/ 45 h 45"/>
                <a:gd name="T4" fmla="*/ 362 w 366"/>
                <a:gd name="T5" fmla="*/ 45 h 45"/>
                <a:gd name="T6" fmla="*/ 356 w 366"/>
                <a:gd name="T7" fmla="*/ 44 h 45"/>
                <a:gd name="T8" fmla="*/ 346 w 366"/>
                <a:gd name="T9" fmla="*/ 42 h 45"/>
                <a:gd name="T10" fmla="*/ 332 w 366"/>
                <a:gd name="T11" fmla="*/ 41 h 45"/>
                <a:gd name="T12" fmla="*/ 316 w 366"/>
                <a:gd name="T13" fmla="*/ 38 h 45"/>
                <a:gd name="T14" fmla="*/ 295 w 366"/>
                <a:gd name="T15" fmla="*/ 36 h 45"/>
                <a:gd name="T16" fmla="*/ 273 w 366"/>
                <a:gd name="T17" fmla="*/ 33 h 45"/>
                <a:gd name="T18" fmla="*/ 248 w 366"/>
                <a:gd name="T19" fmla="*/ 30 h 45"/>
                <a:gd name="T20" fmla="*/ 221 w 366"/>
                <a:gd name="T21" fmla="*/ 28 h 45"/>
                <a:gd name="T22" fmla="*/ 192 w 366"/>
                <a:gd name="T23" fmla="*/ 26 h 45"/>
                <a:gd name="T24" fmla="*/ 162 w 366"/>
                <a:gd name="T25" fmla="*/ 23 h 45"/>
                <a:gd name="T26" fmla="*/ 131 w 366"/>
                <a:gd name="T27" fmla="*/ 22 h 45"/>
                <a:gd name="T28" fmla="*/ 99 w 366"/>
                <a:gd name="T29" fmla="*/ 21 h 45"/>
                <a:gd name="T30" fmla="*/ 67 w 366"/>
                <a:gd name="T31" fmla="*/ 21 h 45"/>
                <a:gd name="T32" fmla="*/ 33 w 366"/>
                <a:gd name="T33" fmla="*/ 21 h 45"/>
                <a:gd name="T34" fmla="*/ 0 w 366"/>
                <a:gd name="T35" fmla="*/ 22 h 45"/>
                <a:gd name="T36" fmla="*/ 5 w 366"/>
                <a:gd name="T37" fmla="*/ 5 h 45"/>
                <a:gd name="T38" fmla="*/ 6 w 366"/>
                <a:gd name="T39" fmla="*/ 5 h 45"/>
                <a:gd name="T40" fmla="*/ 9 w 366"/>
                <a:gd name="T41" fmla="*/ 4 h 45"/>
                <a:gd name="T42" fmla="*/ 15 w 366"/>
                <a:gd name="T43" fmla="*/ 4 h 45"/>
                <a:gd name="T44" fmla="*/ 23 w 366"/>
                <a:gd name="T45" fmla="*/ 3 h 45"/>
                <a:gd name="T46" fmla="*/ 35 w 366"/>
                <a:gd name="T47" fmla="*/ 2 h 45"/>
                <a:gd name="T48" fmla="*/ 48 w 366"/>
                <a:gd name="T49" fmla="*/ 2 h 45"/>
                <a:gd name="T50" fmla="*/ 64 w 366"/>
                <a:gd name="T51" fmla="*/ 0 h 45"/>
                <a:gd name="T52" fmla="*/ 84 w 366"/>
                <a:gd name="T53" fmla="*/ 0 h 45"/>
                <a:gd name="T54" fmla="*/ 107 w 366"/>
                <a:gd name="T55" fmla="*/ 0 h 45"/>
                <a:gd name="T56" fmla="*/ 134 w 366"/>
                <a:gd name="T57" fmla="*/ 2 h 45"/>
                <a:gd name="T58" fmla="*/ 162 w 366"/>
                <a:gd name="T59" fmla="*/ 3 h 45"/>
                <a:gd name="T60" fmla="*/ 196 w 366"/>
                <a:gd name="T61" fmla="*/ 5 h 45"/>
                <a:gd name="T62" fmla="*/ 233 w 366"/>
                <a:gd name="T63" fmla="*/ 8 h 45"/>
                <a:gd name="T64" fmla="*/ 273 w 366"/>
                <a:gd name="T65" fmla="*/ 12 h 45"/>
                <a:gd name="T66" fmla="*/ 318 w 366"/>
                <a:gd name="T67" fmla="*/ 18 h 45"/>
                <a:gd name="T68" fmla="*/ 366 w 366"/>
                <a:gd name="T69" fmla="*/ 23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
                <a:gd name="T106" fmla="*/ 0 h 45"/>
                <a:gd name="T107" fmla="*/ 366 w 366"/>
                <a:gd name="T108" fmla="*/ 45 h 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 h="45">
                  <a:moveTo>
                    <a:pt x="366" y="23"/>
                  </a:moveTo>
                  <a:lnTo>
                    <a:pt x="364" y="45"/>
                  </a:lnTo>
                  <a:lnTo>
                    <a:pt x="362" y="45"/>
                  </a:lnTo>
                  <a:lnTo>
                    <a:pt x="356" y="44"/>
                  </a:lnTo>
                  <a:lnTo>
                    <a:pt x="346" y="42"/>
                  </a:lnTo>
                  <a:lnTo>
                    <a:pt x="332" y="41"/>
                  </a:lnTo>
                  <a:lnTo>
                    <a:pt x="316" y="38"/>
                  </a:lnTo>
                  <a:lnTo>
                    <a:pt x="295" y="36"/>
                  </a:lnTo>
                  <a:lnTo>
                    <a:pt x="273" y="33"/>
                  </a:lnTo>
                  <a:lnTo>
                    <a:pt x="248" y="30"/>
                  </a:lnTo>
                  <a:lnTo>
                    <a:pt x="221" y="28"/>
                  </a:lnTo>
                  <a:lnTo>
                    <a:pt x="192" y="26"/>
                  </a:lnTo>
                  <a:lnTo>
                    <a:pt x="162" y="23"/>
                  </a:lnTo>
                  <a:lnTo>
                    <a:pt x="131" y="22"/>
                  </a:lnTo>
                  <a:lnTo>
                    <a:pt x="99" y="21"/>
                  </a:lnTo>
                  <a:lnTo>
                    <a:pt x="67" y="21"/>
                  </a:lnTo>
                  <a:lnTo>
                    <a:pt x="33" y="21"/>
                  </a:lnTo>
                  <a:lnTo>
                    <a:pt x="0" y="22"/>
                  </a:lnTo>
                  <a:lnTo>
                    <a:pt x="5" y="5"/>
                  </a:lnTo>
                  <a:lnTo>
                    <a:pt x="6" y="5"/>
                  </a:lnTo>
                  <a:lnTo>
                    <a:pt x="9" y="4"/>
                  </a:lnTo>
                  <a:lnTo>
                    <a:pt x="15" y="4"/>
                  </a:lnTo>
                  <a:lnTo>
                    <a:pt x="23" y="3"/>
                  </a:lnTo>
                  <a:lnTo>
                    <a:pt x="35" y="2"/>
                  </a:lnTo>
                  <a:lnTo>
                    <a:pt x="48" y="2"/>
                  </a:lnTo>
                  <a:lnTo>
                    <a:pt x="64" y="0"/>
                  </a:lnTo>
                  <a:lnTo>
                    <a:pt x="84" y="0"/>
                  </a:lnTo>
                  <a:lnTo>
                    <a:pt x="107" y="0"/>
                  </a:lnTo>
                  <a:lnTo>
                    <a:pt x="134" y="2"/>
                  </a:lnTo>
                  <a:lnTo>
                    <a:pt x="162" y="3"/>
                  </a:lnTo>
                  <a:lnTo>
                    <a:pt x="196" y="5"/>
                  </a:lnTo>
                  <a:lnTo>
                    <a:pt x="233" y="8"/>
                  </a:lnTo>
                  <a:lnTo>
                    <a:pt x="273" y="12"/>
                  </a:lnTo>
                  <a:lnTo>
                    <a:pt x="318" y="18"/>
                  </a:lnTo>
                  <a:lnTo>
                    <a:pt x="366" y="23"/>
                  </a:lnTo>
                  <a:close/>
                </a:path>
              </a:pathLst>
            </a:custGeom>
            <a:solidFill>
              <a:srgbClr val="6BADC9"/>
            </a:solidFill>
            <a:ln w="9525">
              <a:noFill/>
              <a:round/>
              <a:headEnd/>
              <a:tailEnd/>
            </a:ln>
          </p:spPr>
          <p:txBody>
            <a:bodyPr/>
            <a:lstStyle/>
            <a:p>
              <a:endParaRPr lang="en-US"/>
            </a:p>
          </p:txBody>
        </p:sp>
        <p:sp>
          <p:nvSpPr>
            <p:cNvPr id="22189" name="Freeform 400"/>
            <p:cNvSpPr>
              <a:spLocks/>
            </p:cNvSpPr>
            <p:nvPr/>
          </p:nvSpPr>
          <p:spPr bwMode="auto">
            <a:xfrm flipH="1">
              <a:off x="5241" y="1265"/>
              <a:ext cx="21" cy="19"/>
            </a:xfrm>
            <a:custGeom>
              <a:avLst/>
              <a:gdLst>
                <a:gd name="T0" fmla="*/ 30 w 39"/>
                <a:gd name="T1" fmla="*/ 38 h 38"/>
                <a:gd name="T2" fmla="*/ 18 w 39"/>
                <a:gd name="T3" fmla="*/ 31 h 38"/>
                <a:gd name="T4" fmla="*/ 6 w 39"/>
                <a:gd name="T5" fmla="*/ 37 h 38"/>
                <a:gd name="T6" fmla="*/ 9 w 39"/>
                <a:gd name="T7" fmla="*/ 23 h 38"/>
                <a:gd name="T8" fmla="*/ 0 w 39"/>
                <a:gd name="T9" fmla="*/ 13 h 38"/>
                <a:gd name="T10" fmla="*/ 14 w 39"/>
                <a:gd name="T11" fmla="*/ 13 h 38"/>
                <a:gd name="T12" fmla="*/ 21 w 39"/>
                <a:gd name="T13" fmla="*/ 0 h 38"/>
                <a:gd name="T14" fmla="*/ 25 w 39"/>
                <a:gd name="T15" fmla="*/ 13 h 38"/>
                <a:gd name="T16" fmla="*/ 39 w 39"/>
                <a:gd name="T17" fmla="*/ 16 h 38"/>
                <a:gd name="T18" fmla="*/ 29 w 39"/>
                <a:gd name="T19" fmla="*/ 25 h 38"/>
                <a:gd name="T20" fmla="*/ 30 w 39"/>
                <a:gd name="T21" fmla="*/ 3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38"/>
                <a:gd name="T35" fmla="*/ 39 w 3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38">
                  <a:moveTo>
                    <a:pt x="30" y="38"/>
                  </a:moveTo>
                  <a:lnTo>
                    <a:pt x="18" y="31"/>
                  </a:lnTo>
                  <a:lnTo>
                    <a:pt x="6" y="37"/>
                  </a:lnTo>
                  <a:lnTo>
                    <a:pt x="9" y="23"/>
                  </a:lnTo>
                  <a:lnTo>
                    <a:pt x="0" y="13"/>
                  </a:lnTo>
                  <a:lnTo>
                    <a:pt x="14" y="13"/>
                  </a:lnTo>
                  <a:lnTo>
                    <a:pt x="21" y="0"/>
                  </a:lnTo>
                  <a:lnTo>
                    <a:pt x="25" y="13"/>
                  </a:lnTo>
                  <a:lnTo>
                    <a:pt x="39" y="16"/>
                  </a:lnTo>
                  <a:lnTo>
                    <a:pt x="29" y="25"/>
                  </a:lnTo>
                  <a:lnTo>
                    <a:pt x="30" y="38"/>
                  </a:lnTo>
                  <a:close/>
                </a:path>
              </a:pathLst>
            </a:custGeom>
            <a:solidFill>
              <a:srgbClr val="FF1900"/>
            </a:solidFill>
            <a:ln w="9525">
              <a:noFill/>
              <a:round/>
              <a:headEnd/>
              <a:tailEnd/>
            </a:ln>
          </p:spPr>
          <p:txBody>
            <a:bodyPr/>
            <a:lstStyle/>
            <a:p>
              <a:endParaRPr lang="en-US"/>
            </a:p>
          </p:txBody>
        </p:sp>
        <p:sp>
          <p:nvSpPr>
            <p:cNvPr id="22190" name="Freeform 401"/>
            <p:cNvSpPr>
              <a:spLocks/>
            </p:cNvSpPr>
            <p:nvPr/>
          </p:nvSpPr>
          <p:spPr bwMode="auto">
            <a:xfrm flipH="1">
              <a:off x="5080" y="1030"/>
              <a:ext cx="246" cy="229"/>
            </a:xfrm>
            <a:custGeom>
              <a:avLst/>
              <a:gdLst>
                <a:gd name="T0" fmla="*/ 464 w 466"/>
                <a:gd name="T1" fmla="*/ 7 h 459"/>
                <a:gd name="T2" fmla="*/ 466 w 466"/>
                <a:gd name="T3" fmla="*/ 0 h 459"/>
                <a:gd name="T4" fmla="*/ 108 w 466"/>
                <a:gd name="T5" fmla="*/ 30 h 459"/>
                <a:gd name="T6" fmla="*/ 0 w 466"/>
                <a:gd name="T7" fmla="*/ 459 h 459"/>
                <a:gd name="T8" fmla="*/ 14 w 466"/>
                <a:gd name="T9" fmla="*/ 457 h 459"/>
                <a:gd name="T10" fmla="*/ 118 w 466"/>
                <a:gd name="T11" fmla="*/ 38 h 459"/>
                <a:gd name="T12" fmla="*/ 464 w 466"/>
                <a:gd name="T13" fmla="*/ 7 h 459"/>
                <a:gd name="T14" fmla="*/ 0 60000 65536"/>
                <a:gd name="T15" fmla="*/ 0 60000 65536"/>
                <a:gd name="T16" fmla="*/ 0 60000 65536"/>
                <a:gd name="T17" fmla="*/ 0 60000 65536"/>
                <a:gd name="T18" fmla="*/ 0 60000 65536"/>
                <a:gd name="T19" fmla="*/ 0 60000 65536"/>
                <a:gd name="T20" fmla="*/ 0 60000 65536"/>
                <a:gd name="T21" fmla="*/ 0 w 466"/>
                <a:gd name="T22" fmla="*/ 0 h 459"/>
                <a:gd name="T23" fmla="*/ 466 w 466"/>
                <a:gd name="T24" fmla="*/ 459 h 4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6" h="459">
                  <a:moveTo>
                    <a:pt x="464" y="7"/>
                  </a:moveTo>
                  <a:lnTo>
                    <a:pt x="466" y="0"/>
                  </a:lnTo>
                  <a:lnTo>
                    <a:pt x="108" y="30"/>
                  </a:lnTo>
                  <a:lnTo>
                    <a:pt x="0" y="459"/>
                  </a:lnTo>
                  <a:lnTo>
                    <a:pt x="14" y="457"/>
                  </a:lnTo>
                  <a:lnTo>
                    <a:pt x="118" y="38"/>
                  </a:lnTo>
                  <a:lnTo>
                    <a:pt x="464" y="7"/>
                  </a:lnTo>
                  <a:close/>
                </a:path>
              </a:pathLst>
            </a:custGeom>
            <a:solidFill>
              <a:srgbClr val="000000"/>
            </a:solidFill>
            <a:ln w="9525">
              <a:noFill/>
              <a:round/>
              <a:headEnd/>
              <a:tailEnd/>
            </a:ln>
          </p:spPr>
          <p:txBody>
            <a:bodyPr/>
            <a:lstStyle/>
            <a:p>
              <a:endParaRPr lang="en-US"/>
            </a:p>
          </p:txBody>
        </p:sp>
        <p:sp>
          <p:nvSpPr>
            <p:cNvPr id="22191" name="Freeform 402"/>
            <p:cNvSpPr>
              <a:spLocks/>
            </p:cNvSpPr>
            <p:nvPr/>
          </p:nvSpPr>
          <p:spPr bwMode="auto">
            <a:xfrm flipH="1">
              <a:off x="5083" y="1038"/>
              <a:ext cx="236" cy="223"/>
            </a:xfrm>
            <a:custGeom>
              <a:avLst/>
              <a:gdLst>
                <a:gd name="T0" fmla="*/ 445 w 451"/>
                <a:gd name="T1" fmla="*/ 24 h 445"/>
                <a:gd name="T2" fmla="*/ 451 w 451"/>
                <a:gd name="T3" fmla="*/ 0 h 445"/>
                <a:gd name="T4" fmla="*/ 439 w 451"/>
                <a:gd name="T5" fmla="*/ 1 h 445"/>
                <a:gd name="T6" fmla="*/ 424 w 451"/>
                <a:gd name="T7" fmla="*/ 3 h 445"/>
                <a:gd name="T8" fmla="*/ 407 w 451"/>
                <a:gd name="T9" fmla="*/ 6 h 445"/>
                <a:gd name="T10" fmla="*/ 386 w 451"/>
                <a:gd name="T11" fmla="*/ 10 h 445"/>
                <a:gd name="T12" fmla="*/ 363 w 451"/>
                <a:gd name="T13" fmla="*/ 15 h 445"/>
                <a:gd name="T14" fmla="*/ 338 w 451"/>
                <a:gd name="T15" fmla="*/ 22 h 445"/>
                <a:gd name="T16" fmla="*/ 311 w 451"/>
                <a:gd name="T17" fmla="*/ 31 h 445"/>
                <a:gd name="T18" fmla="*/ 284 w 451"/>
                <a:gd name="T19" fmla="*/ 43 h 445"/>
                <a:gd name="T20" fmla="*/ 254 w 451"/>
                <a:gd name="T21" fmla="*/ 57 h 445"/>
                <a:gd name="T22" fmla="*/ 224 w 451"/>
                <a:gd name="T23" fmla="*/ 73 h 445"/>
                <a:gd name="T24" fmla="*/ 194 w 451"/>
                <a:gd name="T25" fmla="*/ 92 h 445"/>
                <a:gd name="T26" fmla="*/ 164 w 451"/>
                <a:gd name="T27" fmla="*/ 116 h 445"/>
                <a:gd name="T28" fmla="*/ 134 w 451"/>
                <a:gd name="T29" fmla="*/ 141 h 445"/>
                <a:gd name="T30" fmla="*/ 105 w 451"/>
                <a:gd name="T31" fmla="*/ 171 h 445"/>
                <a:gd name="T32" fmla="*/ 77 w 451"/>
                <a:gd name="T33" fmla="*/ 204 h 445"/>
                <a:gd name="T34" fmla="*/ 51 w 451"/>
                <a:gd name="T35" fmla="*/ 242 h 445"/>
                <a:gd name="T36" fmla="*/ 0 w 451"/>
                <a:gd name="T37" fmla="*/ 442 h 445"/>
                <a:gd name="T38" fmla="*/ 121 w 451"/>
                <a:gd name="T39" fmla="*/ 445 h 445"/>
                <a:gd name="T40" fmla="*/ 126 w 451"/>
                <a:gd name="T41" fmla="*/ 423 h 445"/>
                <a:gd name="T42" fmla="*/ 130 w 451"/>
                <a:gd name="T43" fmla="*/ 399 h 445"/>
                <a:gd name="T44" fmla="*/ 136 w 451"/>
                <a:gd name="T45" fmla="*/ 374 h 445"/>
                <a:gd name="T46" fmla="*/ 142 w 451"/>
                <a:gd name="T47" fmla="*/ 345 h 445"/>
                <a:gd name="T48" fmla="*/ 149 w 451"/>
                <a:gd name="T49" fmla="*/ 316 h 445"/>
                <a:gd name="T50" fmla="*/ 158 w 451"/>
                <a:gd name="T51" fmla="*/ 286 h 445"/>
                <a:gd name="T52" fmla="*/ 170 w 451"/>
                <a:gd name="T53" fmla="*/ 255 h 445"/>
                <a:gd name="T54" fmla="*/ 183 w 451"/>
                <a:gd name="T55" fmla="*/ 224 h 445"/>
                <a:gd name="T56" fmla="*/ 201 w 451"/>
                <a:gd name="T57" fmla="*/ 194 h 445"/>
                <a:gd name="T58" fmla="*/ 221 w 451"/>
                <a:gd name="T59" fmla="*/ 164 h 445"/>
                <a:gd name="T60" fmla="*/ 246 w 451"/>
                <a:gd name="T61" fmla="*/ 135 h 445"/>
                <a:gd name="T62" fmla="*/ 276 w 451"/>
                <a:gd name="T63" fmla="*/ 109 h 445"/>
                <a:gd name="T64" fmla="*/ 309 w 451"/>
                <a:gd name="T65" fmla="*/ 83 h 445"/>
                <a:gd name="T66" fmla="*/ 348 w 451"/>
                <a:gd name="T67" fmla="*/ 60 h 445"/>
                <a:gd name="T68" fmla="*/ 393 w 451"/>
                <a:gd name="T69" fmla="*/ 41 h 445"/>
                <a:gd name="T70" fmla="*/ 445 w 451"/>
                <a:gd name="T71" fmla="*/ 24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1"/>
                <a:gd name="T109" fmla="*/ 0 h 445"/>
                <a:gd name="T110" fmla="*/ 451 w 451"/>
                <a:gd name="T111" fmla="*/ 445 h 4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1" h="445">
                  <a:moveTo>
                    <a:pt x="445" y="24"/>
                  </a:moveTo>
                  <a:lnTo>
                    <a:pt x="451" y="0"/>
                  </a:lnTo>
                  <a:lnTo>
                    <a:pt x="439" y="1"/>
                  </a:lnTo>
                  <a:lnTo>
                    <a:pt x="424" y="3"/>
                  </a:lnTo>
                  <a:lnTo>
                    <a:pt x="407" y="6"/>
                  </a:lnTo>
                  <a:lnTo>
                    <a:pt x="386" y="10"/>
                  </a:lnTo>
                  <a:lnTo>
                    <a:pt x="363" y="15"/>
                  </a:lnTo>
                  <a:lnTo>
                    <a:pt x="338" y="22"/>
                  </a:lnTo>
                  <a:lnTo>
                    <a:pt x="311" y="31"/>
                  </a:lnTo>
                  <a:lnTo>
                    <a:pt x="284" y="43"/>
                  </a:lnTo>
                  <a:lnTo>
                    <a:pt x="254" y="57"/>
                  </a:lnTo>
                  <a:lnTo>
                    <a:pt x="224" y="73"/>
                  </a:lnTo>
                  <a:lnTo>
                    <a:pt x="194" y="92"/>
                  </a:lnTo>
                  <a:lnTo>
                    <a:pt x="164" y="116"/>
                  </a:lnTo>
                  <a:lnTo>
                    <a:pt x="134" y="141"/>
                  </a:lnTo>
                  <a:lnTo>
                    <a:pt x="105" y="171"/>
                  </a:lnTo>
                  <a:lnTo>
                    <a:pt x="77" y="204"/>
                  </a:lnTo>
                  <a:lnTo>
                    <a:pt x="51" y="242"/>
                  </a:lnTo>
                  <a:lnTo>
                    <a:pt x="0" y="442"/>
                  </a:lnTo>
                  <a:lnTo>
                    <a:pt x="121" y="445"/>
                  </a:lnTo>
                  <a:lnTo>
                    <a:pt x="126" y="423"/>
                  </a:lnTo>
                  <a:lnTo>
                    <a:pt x="130" y="399"/>
                  </a:lnTo>
                  <a:lnTo>
                    <a:pt x="136" y="374"/>
                  </a:lnTo>
                  <a:lnTo>
                    <a:pt x="142" y="345"/>
                  </a:lnTo>
                  <a:lnTo>
                    <a:pt x="149" y="316"/>
                  </a:lnTo>
                  <a:lnTo>
                    <a:pt x="158" y="286"/>
                  </a:lnTo>
                  <a:lnTo>
                    <a:pt x="170" y="255"/>
                  </a:lnTo>
                  <a:lnTo>
                    <a:pt x="183" y="224"/>
                  </a:lnTo>
                  <a:lnTo>
                    <a:pt x="201" y="194"/>
                  </a:lnTo>
                  <a:lnTo>
                    <a:pt x="221" y="164"/>
                  </a:lnTo>
                  <a:lnTo>
                    <a:pt x="246" y="135"/>
                  </a:lnTo>
                  <a:lnTo>
                    <a:pt x="276" y="109"/>
                  </a:lnTo>
                  <a:lnTo>
                    <a:pt x="309" y="83"/>
                  </a:lnTo>
                  <a:lnTo>
                    <a:pt x="348" y="60"/>
                  </a:lnTo>
                  <a:lnTo>
                    <a:pt x="393" y="41"/>
                  </a:lnTo>
                  <a:lnTo>
                    <a:pt x="445" y="24"/>
                  </a:lnTo>
                  <a:close/>
                </a:path>
              </a:pathLst>
            </a:custGeom>
            <a:solidFill>
              <a:srgbClr val="8ED3ED"/>
            </a:solidFill>
            <a:ln w="9525">
              <a:noFill/>
              <a:round/>
              <a:headEnd/>
              <a:tailEnd/>
            </a:ln>
          </p:spPr>
          <p:txBody>
            <a:bodyPr/>
            <a:lstStyle/>
            <a:p>
              <a:endParaRPr lang="en-US"/>
            </a:p>
          </p:txBody>
        </p:sp>
        <p:sp>
          <p:nvSpPr>
            <p:cNvPr id="22192" name="Freeform 403"/>
            <p:cNvSpPr>
              <a:spLocks/>
            </p:cNvSpPr>
            <p:nvPr/>
          </p:nvSpPr>
          <p:spPr bwMode="auto">
            <a:xfrm flipH="1">
              <a:off x="5081" y="1033"/>
              <a:ext cx="212" cy="126"/>
            </a:xfrm>
            <a:custGeom>
              <a:avLst/>
              <a:gdLst>
                <a:gd name="T0" fmla="*/ 400 w 402"/>
                <a:gd name="T1" fmla="*/ 10 h 252"/>
                <a:gd name="T2" fmla="*/ 402 w 402"/>
                <a:gd name="T3" fmla="*/ 0 h 252"/>
                <a:gd name="T4" fmla="*/ 55 w 402"/>
                <a:gd name="T5" fmla="*/ 32 h 252"/>
                <a:gd name="T6" fmla="*/ 0 w 402"/>
                <a:gd name="T7" fmla="*/ 252 h 252"/>
                <a:gd name="T8" fmla="*/ 26 w 402"/>
                <a:gd name="T9" fmla="*/ 214 h 252"/>
                <a:gd name="T10" fmla="*/ 54 w 402"/>
                <a:gd name="T11" fmla="*/ 181 h 252"/>
                <a:gd name="T12" fmla="*/ 83 w 402"/>
                <a:gd name="T13" fmla="*/ 151 h 252"/>
                <a:gd name="T14" fmla="*/ 113 w 402"/>
                <a:gd name="T15" fmla="*/ 126 h 252"/>
                <a:gd name="T16" fmla="*/ 143 w 402"/>
                <a:gd name="T17" fmla="*/ 102 h 252"/>
                <a:gd name="T18" fmla="*/ 173 w 402"/>
                <a:gd name="T19" fmla="*/ 83 h 252"/>
                <a:gd name="T20" fmla="*/ 203 w 402"/>
                <a:gd name="T21" fmla="*/ 67 h 252"/>
                <a:gd name="T22" fmla="*/ 233 w 402"/>
                <a:gd name="T23" fmla="*/ 53 h 252"/>
                <a:gd name="T24" fmla="*/ 260 w 402"/>
                <a:gd name="T25" fmla="*/ 41 h 252"/>
                <a:gd name="T26" fmla="*/ 287 w 402"/>
                <a:gd name="T27" fmla="*/ 32 h 252"/>
                <a:gd name="T28" fmla="*/ 312 w 402"/>
                <a:gd name="T29" fmla="*/ 25 h 252"/>
                <a:gd name="T30" fmla="*/ 335 w 402"/>
                <a:gd name="T31" fmla="*/ 20 h 252"/>
                <a:gd name="T32" fmla="*/ 356 w 402"/>
                <a:gd name="T33" fmla="*/ 16 h 252"/>
                <a:gd name="T34" fmla="*/ 373 w 402"/>
                <a:gd name="T35" fmla="*/ 13 h 252"/>
                <a:gd name="T36" fmla="*/ 388 w 402"/>
                <a:gd name="T37" fmla="*/ 11 h 252"/>
                <a:gd name="T38" fmla="*/ 400 w 402"/>
                <a:gd name="T39" fmla="*/ 1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252"/>
                <a:gd name="T62" fmla="*/ 402 w 402"/>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252">
                  <a:moveTo>
                    <a:pt x="400" y="10"/>
                  </a:moveTo>
                  <a:lnTo>
                    <a:pt x="402" y="0"/>
                  </a:lnTo>
                  <a:lnTo>
                    <a:pt x="55" y="32"/>
                  </a:lnTo>
                  <a:lnTo>
                    <a:pt x="0" y="252"/>
                  </a:lnTo>
                  <a:lnTo>
                    <a:pt x="26" y="214"/>
                  </a:lnTo>
                  <a:lnTo>
                    <a:pt x="54" y="181"/>
                  </a:lnTo>
                  <a:lnTo>
                    <a:pt x="83" y="151"/>
                  </a:lnTo>
                  <a:lnTo>
                    <a:pt x="113" y="126"/>
                  </a:lnTo>
                  <a:lnTo>
                    <a:pt x="143" y="102"/>
                  </a:lnTo>
                  <a:lnTo>
                    <a:pt x="173" y="83"/>
                  </a:lnTo>
                  <a:lnTo>
                    <a:pt x="203" y="67"/>
                  </a:lnTo>
                  <a:lnTo>
                    <a:pt x="233" y="53"/>
                  </a:lnTo>
                  <a:lnTo>
                    <a:pt x="260" y="41"/>
                  </a:lnTo>
                  <a:lnTo>
                    <a:pt x="287" y="32"/>
                  </a:lnTo>
                  <a:lnTo>
                    <a:pt x="312" y="25"/>
                  </a:lnTo>
                  <a:lnTo>
                    <a:pt x="335" y="20"/>
                  </a:lnTo>
                  <a:lnTo>
                    <a:pt x="356" y="16"/>
                  </a:lnTo>
                  <a:lnTo>
                    <a:pt x="373" y="13"/>
                  </a:lnTo>
                  <a:lnTo>
                    <a:pt x="388" y="11"/>
                  </a:lnTo>
                  <a:lnTo>
                    <a:pt x="400" y="10"/>
                  </a:lnTo>
                  <a:close/>
                </a:path>
              </a:pathLst>
            </a:custGeom>
            <a:solidFill>
              <a:srgbClr val="005E9E"/>
            </a:solidFill>
            <a:ln w="9525">
              <a:noFill/>
              <a:round/>
              <a:headEnd/>
              <a:tailEnd/>
            </a:ln>
          </p:spPr>
          <p:txBody>
            <a:bodyPr/>
            <a:lstStyle/>
            <a:p>
              <a:endParaRPr lang="en-US"/>
            </a:p>
          </p:txBody>
        </p:sp>
        <p:sp>
          <p:nvSpPr>
            <p:cNvPr id="22193" name="Freeform 404"/>
            <p:cNvSpPr>
              <a:spLocks/>
            </p:cNvSpPr>
            <p:nvPr/>
          </p:nvSpPr>
          <p:spPr bwMode="auto">
            <a:xfrm flipH="1">
              <a:off x="5095" y="1081"/>
              <a:ext cx="125" cy="183"/>
            </a:xfrm>
            <a:custGeom>
              <a:avLst/>
              <a:gdLst>
                <a:gd name="T0" fmla="*/ 0 w 239"/>
                <a:gd name="T1" fmla="*/ 360 h 365"/>
                <a:gd name="T2" fmla="*/ 144 w 239"/>
                <a:gd name="T3" fmla="*/ 365 h 365"/>
                <a:gd name="T4" fmla="*/ 239 w 239"/>
                <a:gd name="T5" fmla="*/ 0 h 365"/>
                <a:gd name="T6" fmla="*/ 229 w 239"/>
                <a:gd name="T7" fmla="*/ 8 h 365"/>
                <a:gd name="T8" fmla="*/ 217 w 239"/>
                <a:gd name="T9" fmla="*/ 17 h 365"/>
                <a:gd name="T10" fmla="*/ 203 w 239"/>
                <a:gd name="T11" fmla="*/ 30 h 365"/>
                <a:gd name="T12" fmla="*/ 188 w 239"/>
                <a:gd name="T13" fmla="*/ 42 h 365"/>
                <a:gd name="T14" fmla="*/ 173 w 239"/>
                <a:gd name="T15" fmla="*/ 58 h 365"/>
                <a:gd name="T16" fmla="*/ 157 w 239"/>
                <a:gd name="T17" fmla="*/ 76 h 365"/>
                <a:gd name="T18" fmla="*/ 140 w 239"/>
                <a:gd name="T19" fmla="*/ 95 h 365"/>
                <a:gd name="T20" fmla="*/ 124 w 239"/>
                <a:gd name="T21" fmla="*/ 116 h 365"/>
                <a:gd name="T22" fmla="*/ 106 w 239"/>
                <a:gd name="T23" fmla="*/ 139 h 365"/>
                <a:gd name="T24" fmla="*/ 89 w 239"/>
                <a:gd name="T25" fmla="*/ 164 h 365"/>
                <a:gd name="T26" fmla="*/ 72 w 239"/>
                <a:gd name="T27" fmla="*/ 192 h 365"/>
                <a:gd name="T28" fmla="*/ 56 w 239"/>
                <a:gd name="T29" fmla="*/ 221 h 365"/>
                <a:gd name="T30" fmla="*/ 41 w 239"/>
                <a:gd name="T31" fmla="*/ 253 h 365"/>
                <a:gd name="T32" fmla="*/ 26 w 239"/>
                <a:gd name="T33" fmla="*/ 287 h 365"/>
                <a:gd name="T34" fmla="*/ 12 w 239"/>
                <a:gd name="T35" fmla="*/ 322 h 365"/>
                <a:gd name="T36" fmla="*/ 0 w 239"/>
                <a:gd name="T37" fmla="*/ 36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9"/>
                <a:gd name="T58" fmla="*/ 0 h 365"/>
                <a:gd name="T59" fmla="*/ 239 w 239"/>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9" h="365">
                  <a:moveTo>
                    <a:pt x="0" y="360"/>
                  </a:moveTo>
                  <a:lnTo>
                    <a:pt x="144" y="365"/>
                  </a:lnTo>
                  <a:lnTo>
                    <a:pt x="239" y="0"/>
                  </a:lnTo>
                  <a:lnTo>
                    <a:pt x="229" y="8"/>
                  </a:lnTo>
                  <a:lnTo>
                    <a:pt x="217" y="17"/>
                  </a:lnTo>
                  <a:lnTo>
                    <a:pt x="203" y="30"/>
                  </a:lnTo>
                  <a:lnTo>
                    <a:pt x="188" y="42"/>
                  </a:lnTo>
                  <a:lnTo>
                    <a:pt x="173" y="58"/>
                  </a:lnTo>
                  <a:lnTo>
                    <a:pt x="157" y="76"/>
                  </a:lnTo>
                  <a:lnTo>
                    <a:pt x="140" y="95"/>
                  </a:lnTo>
                  <a:lnTo>
                    <a:pt x="124" y="116"/>
                  </a:lnTo>
                  <a:lnTo>
                    <a:pt x="106" y="139"/>
                  </a:lnTo>
                  <a:lnTo>
                    <a:pt x="89" y="164"/>
                  </a:lnTo>
                  <a:lnTo>
                    <a:pt x="72" y="192"/>
                  </a:lnTo>
                  <a:lnTo>
                    <a:pt x="56" y="221"/>
                  </a:lnTo>
                  <a:lnTo>
                    <a:pt x="41" y="253"/>
                  </a:lnTo>
                  <a:lnTo>
                    <a:pt x="26" y="287"/>
                  </a:lnTo>
                  <a:lnTo>
                    <a:pt x="12" y="322"/>
                  </a:lnTo>
                  <a:lnTo>
                    <a:pt x="0" y="360"/>
                  </a:lnTo>
                  <a:close/>
                </a:path>
              </a:pathLst>
            </a:custGeom>
            <a:solidFill>
              <a:srgbClr val="8ED3ED"/>
            </a:solidFill>
            <a:ln w="9525">
              <a:noFill/>
              <a:round/>
              <a:headEnd/>
              <a:tailEnd/>
            </a:ln>
          </p:spPr>
          <p:txBody>
            <a:bodyPr/>
            <a:lstStyle/>
            <a:p>
              <a:endParaRPr lang="en-US"/>
            </a:p>
          </p:txBody>
        </p:sp>
        <p:sp>
          <p:nvSpPr>
            <p:cNvPr id="22194" name="Freeform 405"/>
            <p:cNvSpPr>
              <a:spLocks/>
            </p:cNvSpPr>
            <p:nvPr/>
          </p:nvSpPr>
          <p:spPr bwMode="auto">
            <a:xfrm flipH="1">
              <a:off x="5085" y="1050"/>
              <a:ext cx="170" cy="212"/>
            </a:xfrm>
            <a:custGeom>
              <a:avLst/>
              <a:gdLst>
                <a:gd name="T0" fmla="*/ 0 w 324"/>
                <a:gd name="T1" fmla="*/ 421 h 423"/>
                <a:gd name="T2" fmla="*/ 69 w 324"/>
                <a:gd name="T3" fmla="*/ 423 h 423"/>
                <a:gd name="T4" fmla="*/ 81 w 324"/>
                <a:gd name="T5" fmla="*/ 385 h 423"/>
                <a:gd name="T6" fmla="*/ 95 w 324"/>
                <a:gd name="T7" fmla="*/ 350 h 423"/>
                <a:gd name="T8" fmla="*/ 110 w 324"/>
                <a:gd name="T9" fmla="*/ 316 h 423"/>
                <a:gd name="T10" fmla="*/ 125 w 324"/>
                <a:gd name="T11" fmla="*/ 284 h 423"/>
                <a:gd name="T12" fmla="*/ 141 w 324"/>
                <a:gd name="T13" fmla="*/ 255 h 423"/>
                <a:gd name="T14" fmla="*/ 158 w 324"/>
                <a:gd name="T15" fmla="*/ 227 h 423"/>
                <a:gd name="T16" fmla="*/ 175 w 324"/>
                <a:gd name="T17" fmla="*/ 202 h 423"/>
                <a:gd name="T18" fmla="*/ 193 w 324"/>
                <a:gd name="T19" fmla="*/ 179 h 423"/>
                <a:gd name="T20" fmla="*/ 209 w 324"/>
                <a:gd name="T21" fmla="*/ 158 h 423"/>
                <a:gd name="T22" fmla="*/ 226 w 324"/>
                <a:gd name="T23" fmla="*/ 139 h 423"/>
                <a:gd name="T24" fmla="*/ 242 w 324"/>
                <a:gd name="T25" fmla="*/ 121 h 423"/>
                <a:gd name="T26" fmla="*/ 257 w 324"/>
                <a:gd name="T27" fmla="*/ 105 h 423"/>
                <a:gd name="T28" fmla="*/ 272 w 324"/>
                <a:gd name="T29" fmla="*/ 93 h 423"/>
                <a:gd name="T30" fmla="*/ 286 w 324"/>
                <a:gd name="T31" fmla="*/ 80 h 423"/>
                <a:gd name="T32" fmla="*/ 298 w 324"/>
                <a:gd name="T33" fmla="*/ 71 h 423"/>
                <a:gd name="T34" fmla="*/ 308 w 324"/>
                <a:gd name="T35" fmla="*/ 63 h 423"/>
                <a:gd name="T36" fmla="*/ 324 w 324"/>
                <a:gd name="T37" fmla="*/ 0 h 423"/>
                <a:gd name="T38" fmla="*/ 272 w 324"/>
                <a:gd name="T39" fmla="*/ 17 h 423"/>
                <a:gd name="T40" fmla="*/ 227 w 324"/>
                <a:gd name="T41" fmla="*/ 36 h 423"/>
                <a:gd name="T42" fmla="*/ 188 w 324"/>
                <a:gd name="T43" fmla="*/ 59 h 423"/>
                <a:gd name="T44" fmla="*/ 155 w 324"/>
                <a:gd name="T45" fmla="*/ 85 h 423"/>
                <a:gd name="T46" fmla="*/ 125 w 324"/>
                <a:gd name="T47" fmla="*/ 111 h 423"/>
                <a:gd name="T48" fmla="*/ 100 w 324"/>
                <a:gd name="T49" fmla="*/ 140 h 423"/>
                <a:gd name="T50" fmla="*/ 80 w 324"/>
                <a:gd name="T51" fmla="*/ 170 h 423"/>
                <a:gd name="T52" fmla="*/ 62 w 324"/>
                <a:gd name="T53" fmla="*/ 200 h 423"/>
                <a:gd name="T54" fmla="*/ 49 w 324"/>
                <a:gd name="T55" fmla="*/ 231 h 423"/>
                <a:gd name="T56" fmla="*/ 37 w 324"/>
                <a:gd name="T57" fmla="*/ 262 h 423"/>
                <a:gd name="T58" fmla="*/ 28 w 324"/>
                <a:gd name="T59" fmla="*/ 292 h 423"/>
                <a:gd name="T60" fmla="*/ 21 w 324"/>
                <a:gd name="T61" fmla="*/ 321 h 423"/>
                <a:gd name="T62" fmla="*/ 15 w 324"/>
                <a:gd name="T63" fmla="*/ 350 h 423"/>
                <a:gd name="T64" fmla="*/ 9 w 324"/>
                <a:gd name="T65" fmla="*/ 375 h 423"/>
                <a:gd name="T66" fmla="*/ 5 w 324"/>
                <a:gd name="T67" fmla="*/ 399 h 423"/>
                <a:gd name="T68" fmla="*/ 0 w 324"/>
                <a:gd name="T69" fmla="*/ 421 h 4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4"/>
                <a:gd name="T106" fmla="*/ 0 h 423"/>
                <a:gd name="T107" fmla="*/ 324 w 324"/>
                <a:gd name="T108" fmla="*/ 423 h 4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4" h="423">
                  <a:moveTo>
                    <a:pt x="0" y="421"/>
                  </a:moveTo>
                  <a:lnTo>
                    <a:pt x="69" y="423"/>
                  </a:lnTo>
                  <a:lnTo>
                    <a:pt x="81" y="385"/>
                  </a:lnTo>
                  <a:lnTo>
                    <a:pt x="95" y="350"/>
                  </a:lnTo>
                  <a:lnTo>
                    <a:pt x="110" y="316"/>
                  </a:lnTo>
                  <a:lnTo>
                    <a:pt x="125" y="284"/>
                  </a:lnTo>
                  <a:lnTo>
                    <a:pt x="141" y="255"/>
                  </a:lnTo>
                  <a:lnTo>
                    <a:pt x="158" y="227"/>
                  </a:lnTo>
                  <a:lnTo>
                    <a:pt x="175" y="202"/>
                  </a:lnTo>
                  <a:lnTo>
                    <a:pt x="193" y="179"/>
                  </a:lnTo>
                  <a:lnTo>
                    <a:pt x="209" y="158"/>
                  </a:lnTo>
                  <a:lnTo>
                    <a:pt x="226" y="139"/>
                  </a:lnTo>
                  <a:lnTo>
                    <a:pt x="242" y="121"/>
                  </a:lnTo>
                  <a:lnTo>
                    <a:pt x="257" y="105"/>
                  </a:lnTo>
                  <a:lnTo>
                    <a:pt x="272" y="93"/>
                  </a:lnTo>
                  <a:lnTo>
                    <a:pt x="286" y="80"/>
                  </a:lnTo>
                  <a:lnTo>
                    <a:pt x="298" y="71"/>
                  </a:lnTo>
                  <a:lnTo>
                    <a:pt x="308" y="63"/>
                  </a:lnTo>
                  <a:lnTo>
                    <a:pt x="324" y="0"/>
                  </a:lnTo>
                  <a:lnTo>
                    <a:pt x="272" y="17"/>
                  </a:lnTo>
                  <a:lnTo>
                    <a:pt x="227" y="36"/>
                  </a:lnTo>
                  <a:lnTo>
                    <a:pt x="188" y="59"/>
                  </a:lnTo>
                  <a:lnTo>
                    <a:pt x="155" y="85"/>
                  </a:lnTo>
                  <a:lnTo>
                    <a:pt x="125" y="111"/>
                  </a:lnTo>
                  <a:lnTo>
                    <a:pt x="100" y="140"/>
                  </a:lnTo>
                  <a:lnTo>
                    <a:pt x="80" y="170"/>
                  </a:lnTo>
                  <a:lnTo>
                    <a:pt x="62" y="200"/>
                  </a:lnTo>
                  <a:lnTo>
                    <a:pt x="49" y="231"/>
                  </a:lnTo>
                  <a:lnTo>
                    <a:pt x="37" y="262"/>
                  </a:lnTo>
                  <a:lnTo>
                    <a:pt x="28" y="292"/>
                  </a:lnTo>
                  <a:lnTo>
                    <a:pt x="21" y="321"/>
                  </a:lnTo>
                  <a:lnTo>
                    <a:pt x="15" y="350"/>
                  </a:lnTo>
                  <a:lnTo>
                    <a:pt x="9" y="375"/>
                  </a:lnTo>
                  <a:lnTo>
                    <a:pt x="5" y="399"/>
                  </a:lnTo>
                  <a:lnTo>
                    <a:pt x="0" y="421"/>
                  </a:lnTo>
                  <a:close/>
                </a:path>
              </a:pathLst>
            </a:custGeom>
            <a:solidFill>
              <a:srgbClr val="0099D8"/>
            </a:solidFill>
            <a:ln w="9525">
              <a:noFill/>
              <a:round/>
              <a:headEnd/>
              <a:tailEnd/>
            </a:ln>
          </p:spPr>
          <p:txBody>
            <a:bodyPr/>
            <a:lstStyle/>
            <a:p>
              <a:endParaRPr lang="en-US"/>
            </a:p>
          </p:txBody>
        </p:sp>
        <p:sp>
          <p:nvSpPr>
            <p:cNvPr id="22195" name="Freeform 406"/>
            <p:cNvSpPr>
              <a:spLocks/>
            </p:cNvSpPr>
            <p:nvPr/>
          </p:nvSpPr>
          <p:spPr bwMode="auto">
            <a:xfrm flipH="1">
              <a:off x="5012" y="1036"/>
              <a:ext cx="83" cy="280"/>
            </a:xfrm>
            <a:custGeom>
              <a:avLst/>
              <a:gdLst>
                <a:gd name="T0" fmla="*/ 157 w 157"/>
                <a:gd name="T1" fmla="*/ 15 h 560"/>
                <a:gd name="T2" fmla="*/ 15 w 157"/>
                <a:gd name="T3" fmla="*/ 553 h 560"/>
                <a:gd name="T4" fmla="*/ 0 w 157"/>
                <a:gd name="T5" fmla="*/ 560 h 560"/>
                <a:gd name="T6" fmla="*/ 154 w 157"/>
                <a:gd name="T7" fmla="*/ 0 h 560"/>
                <a:gd name="T8" fmla="*/ 157 w 157"/>
                <a:gd name="T9" fmla="*/ 15 h 560"/>
                <a:gd name="T10" fmla="*/ 0 60000 65536"/>
                <a:gd name="T11" fmla="*/ 0 60000 65536"/>
                <a:gd name="T12" fmla="*/ 0 60000 65536"/>
                <a:gd name="T13" fmla="*/ 0 60000 65536"/>
                <a:gd name="T14" fmla="*/ 0 60000 65536"/>
                <a:gd name="T15" fmla="*/ 0 w 157"/>
                <a:gd name="T16" fmla="*/ 0 h 560"/>
                <a:gd name="T17" fmla="*/ 157 w 157"/>
                <a:gd name="T18" fmla="*/ 560 h 560"/>
              </a:gdLst>
              <a:ahLst/>
              <a:cxnLst>
                <a:cxn ang="T10">
                  <a:pos x="T0" y="T1"/>
                </a:cxn>
                <a:cxn ang="T11">
                  <a:pos x="T2" y="T3"/>
                </a:cxn>
                <a:cxn ang="T12">
                  <a:pos x="T4" y="T5"/>
                </a:cxn>
                <a:cxn ang="T13">
                  <a:pos x="T6" y="T7"/>
                </a:cxn>
                <a:cxn ang="T14">
                  <a:pos x="T8" y="T9"/>
                </a:cxn>
              </a:cxnLst>
              <a:rect l="T15" t="T16" r="T17" b="T18"/>
              <a:pathLst>
                <a:path w="157" h="560">
                  <a:moveTo>
                    <a:pt x="157" y="15"/>
                  </a:moveTo>
                  <a:lnTo>
                    <a:pt x="15" y="553"/>
                  </a:lnTo>
                  <a:lnTo>
                    <a:pt x="0" y="560"/>
                  </a:lnTo>
                  <a:lnTo>
                    <a:pt x="154" y="0"/>
                  </a:lnTo>
                  <a:lnTo>
                    <a:pt x="157" y="15"/>
                  </a:lnTo>
                  <a:close/>
                </a:path>
              </a:pathLst>
            </a:custGeom>
            <a:solidFill>
              <a:srgbClr val="AA9911"/>
            </a:solidFill>
            <a:ln w="9525">
              <a:noFill/>
              <a:round/>
              <a:headEnd/>
              <a:tailEnd/>
            </a:ln>
          </p:spPr>
          <p:txBody>
            <a:bodyPr/>
            <a:lstStyle/>
            <a:p>
              <a:endParaRPr lang="en-US"/>
            </a:p>
          </p:txBody>
        </p:sp>
        <p:sp>
          <p:nvSpPr>
            <p:cNvPr id="22196" name="Freeform 407"/>
            <p:cNvSpPr>
              <a:spLocks/>
            </p:cNvSpPr>
            <p:nvPr/>
          </p:nvSpPr>
          <p:spPr bwMode="auto">
            <a:xfrm flipH="1">
              <a:off x="5156" y="1321"/>
              <a:ext cx="150" cy="21"/>
            </a:xfrm>
            <a:custGeom>
              <a:avLst/>
              <a:gdLst>
                <a:gd name="T0" fmla="*/ 18 w 287"/>
                <a:gd name="T1" fmla="*/ 0 h 43"/>
                <a:gd name="T2" fmla="*/ 17 w 287"/>
                <a:gd name="T3" fmla="*/ 0 h 43"/>
                <a:gd name="T4" fmla="*/ 13 w 287"/>
                <a:gd name="T5" fmla="*/ 1 h 43"/>
                <a:gd name="T6" fmla="*/ 8 w 287"/>
                <a:gd name="T7" fmla="*/ 3 h 43"/>
                <a:gd name="T8" fmla="*/ 3 w 287"/>
                <a:gd name="T9" fmla="*/ 7 h 43"/>
                <a:gd name="T10" fmla="*/ 0 w 287"/>
                <a:gd name="T11" fmla="*/ 10 h 43"/>
                <a:gd name="T12" fmla="*/ 0 w 287"/>
                <a:gd name="T13" fmla="*/ 14 h 43"/>
                <a:gd name="T14" fmla="*/ 2 w 287"/>
                <a:gd name="T15" fmla="*/ 18 h 43"/>
                <a:gd name="T16" fmla="*/ 9 w 287"/>
                <a:gd name="T17" fmla="*/ 24 h 43"/>
                <a:gd name="T18" fmla="*/ 16 w 287"/>
                <a:gd name="T19" fmla="*/ 26 h 43"/>
                <a:gd name="T20" fmla="*/ 28 w 287"/>
                <a:gd name="T21" fmla="*/ 30 h 43"/>
                <a:gd name="T22" fmla="*/ 45 w 287"/>
                <a:gd name="T23" fmla="*/ 32 h 43"/>
                <a:gd name="T24" fmla="*/ 63 w 287"/>
                <a:gd name="T25" fmla="*/ 33 h 43"/>
                <a:gd name="T26" fmla="*/ 85 w 287"/>
                <a:gd name="T27" fmla="*/ 36 h 43"/>
                <a:gd name="T28" fmla="*/ 108 w 287"/>
                <a:gd name="T29" fmla="*/ 37 h 43"/>
                <a:gd name="T30" fmla="*/ 133 w 287"/>
                <a:gd name="T31" fmla="*/ 38 h 43"/>
                <a:gd name="T32" fmla="*/ 157 w 287"/>
                <a:gd name="T33" fmla="*/ 39 h 43"/>
                <a:gd name="T34" fmla="*/ 182 w 287"/>
                <a:gd name="T35" fmla="*/ 40 h 43"/>
                <a:gd name="T36" fmla="*/ 206 w 287"/>
                <a:gd name="T37" fmla="*/ 41 h 43"/>
                <a:gd name="T38" fmla="*/ 228 w 287"/>
                <a:gd name="T39" fmla="*/ 41 h 43"/>
                <a:gd name="T40" fmla="*/ 247 w 287"/>
                <a:gd name="T41" fmla="*/ 41 h 43"/>
                <a:gd name="T42" fmla="*/ 263 w 287"/>
                <a:gd name="T43" fmla="*/ 43 h 43"/>
                <a:gd name="T44" fmla="*/ 276 w 287"/>
                <a:gd name="T45" fmla="*/ 43 h 43"/>
                <a:gd name="T46" fmla="*/ 284 w 287"/>
                <a:gd name="T47" fmla="*/ 43 h 43"/>
                <a:gd name="T48" fmla="*/ 287 w 287"/>
                <a:gd name="T49" fmla="*/ 43 h 43"/>
                <a:gd name="T50" fmla="*/ 284 w 287"/>
                <a:gd name="T51" fmla="*/ 43 h 43"/>
                <a:gd name="T52" fmla="*/ 276 w 287"/>
                <a:gd name="T53" fmla="*/ 41 h 43"/>
                <a:gd name="T54" fmla="*/ 266 w 287"/>
                <a:gd name="T55" fmla="*/ 41 h 43"/>
                <a:gd name="T56" fmla="*/ 251 w 287"/>
                <a:gd name="T57" fmla="*/ 39 h 43"/>
                <a:gd name="T58" fmla="*/ 232 w 287"/>
                <a:gd name="T59" fmla="*/ 38 h 43"/>
                <a:gd name="T60" fmla="*/ 213 w 287"/>
                <a:gd name="T61" fmla="*/ 37 h 43"/>
                <a:gd name="T62" fmla="*/ 192 w 287"/>
                <a:gd name="T63" fmla="*/ 35 h 43"/>
                <a:gd name="T64" fmla="*/ 170 w 287"/>
                <a:gd name="T65" fmla="*/ 33 h 43"/>
                <a:gd name="T66" fmla="*/ 147 w 287"/>
                <a:gd name="T67" fmla="*/ 31 h 43"/>
                <a:gd name="T68" fmla="*/ 125 w 287"/>
                <a:gd name="T69" fmla="*/ 29 h 43"/>
                <a:gd name="T70" fmla="*/ 103 w 287"/>
                <a:gd name="T71" fmla="*/ 28 h 43"/>
                <a:gd name="T72" fmla="*/ 85 w 287"/>
                <a:gd name="T73" fmla="*/ 25 h 43"/>
                <a:gd name="T74" fmla="*/ 68 w 287"/>
                <a:gd name="T75" fmla="*/ 24 h 43"/>
                <a:gd name="T76" fmla="*/ 53 w 287"/>
                <a:gd name="T77" fmla="*/ 23 h 43"/>
                <a:gd name="T78" fmla="*/ 42 w 287"/>
                <a:gd name="T79" fmla="*/ 22 h 43"/>
                <a:gd name="T80" fmla="*/ 35 w 287"/>
                <a:gd name="T81" fmla="*/ 21 h 43"/>
                <a:gd name="T82" fmla="*/ 24 w 287"/>
                <a:gd name="T83" fmla="*/ 15 h 43"/>
                <a:gd name="T84" fmla="*/ 18 w 287"/>
                <a:gd name="T85" fmla="*/ 8 h 43"/>
                <a:gd name="T86" fmla="*/ 18 w 287"/>
                <a:gd name="T87" fmla="*/ 2 h 43"/>
                <a:gd name="T88" fmla="*/ 18 w 287"/>
                <a:gd name="T89" fmla="*/ 0 h 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43"/>
                <a:gd name="T137" fmla="*/ 287 w 287"/>
                <a:gd name="T138" fmla="*/ 43 h 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43">
                  <a:moveTo>
                    <a:pt x="18" y="0"/>
                  </a:moveTo>
                  <a:lnTo>
                    <a:pt x="17" y="0"/>
                  </a:lnTo>
                  <a:lnTo>
                    <a:pt x="13" y="1"/>
                  </a:lnTo>
                  <a:lnTo>
                    <a:pt x="8" y="3"/>
                  </a:lnTo>
                  <a:lnTo>
                    <a:pt x="3" y="7"/>
                  </a:lnTo>
                  <a:lnTo>
                    <a:pt x="0" y="10"/>
                  </a:lnTo>
                  <a:lnTo>
                    <a:pt x="0" y="14"/>
                  </a:lnTo>
                  <a:lnTo>
                    <a:pt x="2" y="18"/>
                  </a:lnTo>
                  <a:lnTo>
                    <a:pt x="9" y="24"/>
                  </a:lnTo>
                  <a:lnTo>
                    <a:pt x="16" y="26"/>
                  </a:lnTo>
                  <a:lnTo>
                    <a:pt x="28" y="30"/>
                  </a:lnTo>
                  <a:lnTo>
                    <a:pt x="45" y="32"/>
                  </a:lnTo>
                  <a:lnTo>
                    <a:pt x="63" y="33"/>
                  </a:lnTo>
                  <a:lnTo>
                    <a:pt x="85" y="36"/>
                  </a:lnTo>
                  <a:lnTo>
                    <a:pt x="108" y="37"/>
                  </a:lnTo>
                  <a:lnTo>
                    <a:pt x="133" y="38"/>
                  </a:lnTo>
                  <a:lnTo>
                    <a:pt x="157" y="39"/>
                  </a:lnTo>
                  <a:lnTo>
                    <a:pt x="182" y="40"/>
                  </a:lnTo>
                  <a:lnTo>
                    <a:pt x="206" y="41"/>
                  </a:lnTo>
                  <a:lnTo>
                    <a:pt x="228" y="41"/>
                  </a:lnTo>
                  <a:lnTo>
                    <a:pt x="247" y="41"/>
                  </a:lnTo>
                  <a:lnTo>
                    <a:pt x="263" y="43"/>
                  </a:lnTo>
                  <a:lnTo>
                    <a:pt x="276" y="43"/>
                  </a:lnTo>
                  <a:lnTo>
                    <a:pt x="284" y="43"/>
                  </a:lnTo>
                  <a:lnTo>
                    <a:pt x="287" y="43"/>
                  </a:lnTo>
                  <a:lnTo>
                    <a:pt x="284" y="43"/>
                  </a:lnTo>
                  <a:lnTo>
                    <a:pt x="276" y="41"/>
                  </a:lnTo>
                  <a:lnTo>
                    <a:pt x="266" y="41"/>
                  </a:lnTo>
                  <a:lnTo>
                    <a:pt x="251" y="39"/>
                  </a:lnTo>
                  <a:lnTo>
                    <a:pt x="232" y="38"/>
                  </a:lnTo>
                  <a:lnTo>
                    <a:pt x="213" y="37"/>
                  </a:lnTo>
                  <a:lnTo>
                    <a:pt x="192" y="35"/>
                  </a:lnTo>
                  <a:lnTo>
                    <a:pt x="170" y="33"/>
                  </a:lnTo>
                  <a:lnTo>
                    <a:pt x="147" y="31"/>
                  </a:lnTo>
                  <a:lnTo>
                    <a:pt x="125" y="29"/>
                  </a:lnTo>
                  <a:lnTo>
                    <a:pt x="103" y="28"/>
                  </a:lnTo>
                  <a:lnTo>
                    <a:pt x="85" y="25"/>
                  </a:lnTo>
                  <a:lnTo>
                    <a:pt x="68" y="24"/>
                  </a:lnTo>
                  <a:lnTo>
                    <a:pt x="53" y="23"/>
                  </a:lnTo>
                  <a:lnTo>
                    <a:pt x="42" y="22"/>
                  </a:lnTo>
                  <a:lnTo>
                    <a:pt x="35" y="21"/>
                  </a:lnTo>
                  <a:lnTo>
                    <a:pt x="24" y="15"/>
                  </a:lnTo>
                  <a:lnTo>
                    <a:pt x="18" y="8"/>
                  </a:lnTo>
                  <a:lnTo>
                    <a:pt x="18" y="2"/>
                  </a:lnTo>
                  <a:lnTo>
                    <a:pt x="18" y="0"/>
                  </a:lnTo>
                  <a:close/>
                </a:path>
              </a:pathLst>
            </a:custGeom>
            <a:solidFill>
              <a:srgbClr val="AA9911"/>
            </a:solidFill>
            <a:ln w="9525">
              <a:noFill/>
              <a:round/>
              <a:headEnd/>
              <a:tailEnd/>
            </a:ln>
          </p:spPr>
          <p:txBody>
            <a:bodyPr/>
            <a:lstStyle/>
            <a:p>
              <a:endParaRPr lang="en-US"/>
            </a:p>
          </p:txBody>
        </p:sp>
        <p:sp>
          <p:nvSpPr>
            <p:cNvPr id="22197" name="Freeform 408"/>
            <p:cNvSpPr>
              <a:spLocks/>
            </p:cNvSpPr>
            <p:nvPr/>
          </p:nvSpPr>
          <p:spPr bwMode="auto">
            <a:xfrm flipH="1">
              <a:off x="5092" y="1356"/>
              <a:ext cx="54" cy="30"/>
            </a:xfrm>
            <a:custGeom>
              <a:avLst/>
              <a:gdLst>
                <a:gd name="T0" fmla="*/ 94 w 103"/>
                <a:gd name="T1" fmla="*/ 5 h 60"/>
                <a:gd name="T2" fmla="*/ 0 w 103"/>
                <a:gd name="T3" fmla="*/ 0 h 60"/>
                <a:gd name="T4" fmla="*/ 1 w 103"/>
                <a:gd name="T5" fmla="*/ 11 h 60"/>
                <a:gd name="T6" fmla="*/ 1 w 103"/>
                <a:gd name="T7" fmla="*/ 20 h 60"/>
                <a:gd name="T8" fmla="*/ 1 w 103"/>
                <a:gd name="T9" fmla="*/ 29 h 60"/>
                <a:gd name="T10" fmla="*/ 1 w 103"/>
                <a:gd name="T11" fmla="*/ 38 h 60"/>
                <a:gd name="T12" fmla="*/ 103 w 103"/>
                <a:gd name="T13" fmla="*/ 60 h 60"/>
                <a:gd name="T14" fmla="*/ 100 w 103"/>
                <a:gd name="T15" fmla="*/ 37 h 60"/>
                <a:gd name="T16" fmla="*/ 98 w 103"/>
                <a:gd name="T17" fmla="*/ 20 h 60"/>
                <a:gd name="T18" fmla="*/ 95 w 103"/>
                <a:gd name="T19" fmla="*/ 8 h 60"/>
                <a:gd name="T20" fmla="*/ 94 w 103"/>
                <a:gd name="T21" fmla="*/ 5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60"/>
                <a:gd name="T35" fmla="*/ 103 w 103"/>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60">
                  <a:moveTo>
                    <a:pt x="94" y="5"/>
                  </a:moveTo>
                  <a:lnTo>
                    <a:pt x="0" y="0"/>
                  </a:lnTo>
                  <a:lnTo>
                    <a:pt x="1" y="11"/>
                  </a:lnTo>
                  <a:lnTo>
                    <a:pt x="1" y="20"/>
                  </a:lnTo>
                  <a:lnTo>
                    <a:pt x="1" y="29"/>
                  </a:lnTo>
                  <a:lnTo>
                    <a:pt x="1" y="38"/>
                  </a:lnTo>
                  <a:lnTo>
                    <a:pt x="103" y="60"/>
                  </a:lnTo>
                  <a:lnTo>
                    <a:pt x="100" y="37"/>
                  </a:lnTo>
                  <a:lnTo>
                    <a:pt x="98" y="20"/>
                  </a:lnTo>
                  <a:lnTo>
                    <a:pt x="95" y="8"/>
                  </a:lnTo>
                  <a:lnTo>
                    <a:pt x="94" y="5"/>
                  </a:lnTo>
                  <a:close/>
                </a:path>
              </a:pathLst>
            </a:custGeom>
            <a:solidFill>
              <a:srgbClr val="AA9911"/>
            </a:solidFill>
            <a:ln w="9525">
              <a:noFill/>
              <a:round/>
              <a:headEnd/>
              <a:tailEnd/>
            </a:ln>
          </p:spPr>
          <p:txBody>
            <a:bodyPr/>
            <a:lstStyle/>
            <a:p>
              <a:endParaRPr lang="en-US"/>
            </a:p>
          </p:txBody>
        </p:sp>
        <p:sp>
          <p:nvSpPr>
            <p:cNvPr id="22198" name="Freeform 409"/>
            <p:cNvSpPr>
              <a:spLocks/>
            </p:cNvSpPr>
            <p:nvPr/>
          </p:nvSpPr>
          <p:spPr bwMode="auto">
            <a:xfrm flipH="1">
              <a:off x="5092" y="1375"/>
              <a:ext cx="70" cy="65"/>
            </a:xfrm>
            <a:custGeom>
              <a:avLst/>
              <a:gdLst>
                <a:gd name="T0" fmla="*/ 30 w 134"/>
                <a:gd name="T1" fmla="*/ 0 h 129"/>
                <a:gd name="T2" fmla="*/ 24 w 134"/>
                <a:gd name="T3" fmla="*/ 43 h 129"/>
                <a:gd name="T4" fmla="*/ 14 w 134"/>
                <a:gd name="T5" fmla="*/ 73 h 129"/>
                <a:gd name="T6" fmla="*/ 5 w 134"/>
                <a:gd name="T7" fmla="*/ 91 h 129"/>
                <a:gd name="T8" fmla="*/ 0 w 134"/>
                <a:gd name="T9" fmla="*/ 97 h 129"/>
                <a:gd name="T10" fmla="*/ 130 w 134"/>
                <a:gd name="T11" fmla="*/ 129 h 129"/>
                <a:gd name="T12" fmla="*/ 132 w 134"/>
                <a:gd name="T13" fmla="*/ 98 h 129"/>
                <a:gd name="T14" fmla="*/ 134 w 134"/>
                <a:gd name="T15" fmla="*/ 71 h 129"/>
                <a:gd name="T16" fmla="*/ 134 w 134"/>
                <a:gd name="T17" fmla="*/ 44 h 129"/>
                <a:gd name="T18" fmla="*/ 132 w 134"/>
                <a:gd name="T19" fmla="*/ 22 h 129"/>
                <a:gd name="T20" fmla="*/ 30 w 134"/>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129"/>
                <a:gd name="T35" fmla="*/ 134 w 134"/>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129">
                  <a:moveTo>
                    <a:pt x="30" y="0"/>
                  </a:moveTo>
                  <a:lnTo>
                    <a:pt x="24" y="43"/>
                  </a:lnTo>
                  <a:lnTo>
                    <a:pt x="14" y="73"/>
                  </a:lnTo>
                  <a:lnTo>
                    <a:pt x="5" y="91"/>
                  </a:lnTo>
                  <a:lnTo>
                    <a:pt x="0" y="97"/>
                  </a:lnTo>
                  <a:lnTo>
                    <a:pt x="130" y="129"/>
                  </a:lnTo>
                  <a:lnTo>
                    <a:pt x="132" y="98"/>
                  </a:lnTo>
                  <a:lnTo>
                    <a:pt x="134" y="71"/>
                  </a:lnTo>
                  <a:lnTo>
                    <a:pt x="134" y="44"/>
                  </a:lnTo>
                  <a:lnTo>
                    <a:pt x="132" y="22"/>
                  </a:lnTo>
                  <a:lnTo>
                    <a:pt x="30" y="0"/>
                  </a:lnTo>
                  <a:close/>
                </a:path>
              </a:pathLst>
            </a:custGeom>
            <a:solidFill>
              <a:srgbClr val="DDD8A3"/>
            </a:solidFill>
            <a:ln w="9525">
              <a:noFill/>
              <a:round/>
              <a:headEnd/>
              <a:tailEnd/>
            </a:ln>
          </p:spPr>
          <p:txBody>
            <a:bodyPr/>
            <a:lstStyle/>
            <a:p>
              <a:endParaRPr lang="en-US"/>
            </a:p>
          </p:txBody>
        </p:sp>
        <p:sp>
          <p:nvSpPr>
            <p:cNvPr id="22199" name="Freeform 410"/>
            <p:cNvSpPr>
              <a:spLocks/>
            </p:cNvSpPr>
            <p:nvPr/>
          </p:nvSpPr>
          <p:spPr bwMode="auto">
            <a:xfrm flipH="1">
              <a:off x="5052" y="1360"/>
              <a:ext cx="31" cy="79"/>
            </a:xfrm>
            <a:custGeom>
              <a:avLst/>
              <a:gdLst>
                <a:gd name="T0" fmla="*/ 0 w 60"/>
                <a:gd name="T1" fmla="*/ 0 h 159"/>
                <a:gd name="T2" fmla="*/ 2 w 60"/>
                <a:gd name="T3" fmla="*/ 4 h 159"/>
                <a:gd name="T4" fmla="*/ 7 w 60"/>
                <a:gd name="T5" fmla="*/ 14 h 159"/>
                <a:gd name="T6" fmla="*/ 15 w 60"/>
                <a:gd name="T7" fmla="*/ 28 h 159"/>
                <a:gd name="T8" fmla="*/ 24 w 60"/>
                <a:gd name="T9" fmla="*/ 46 h 159"/>
                <a:gd name="T10" fmla="*/ 33 w 60"/>
                <a:gd name="T11" fmla="*/ 68 h 159"/>
                <a:gd name="T12" fmla="*/ 44 w 60"/>
                <a:gd name="T13" fmla="*/ 90 h 159"/>
                <a:gd name="T14" fmla="*/ 53 w 60"/>
                <a:gd name="T15" fmla="*/ 113 h 159"/>
                <a:gd name="T16" fmla="*/ 60 w 60"/>
                <a:gd name="T17" fmla="*/ 135 h 159"/>
                <a:gd name="T18" fmla="*/ 59 w 60"/>
                <a:gd name="T19" fmla="*/ 136 h 159"/>
                <a:gd name="T20" fmla="*/ 54 w 60"/>
                <a:gd name="T21" fmla="*/ 138 h 159"/>
                <a:gd name="T22" fmla="*/ 48 w 60"/>
                <a:gd name="T23" fmla="*/ 142 h 159"/>
                <a:gd name="T24" fmla="*/ 40 w 60"/>
                <a:gd name="T25" fmla="*/ 145 h 159"/>
                <a:gd name="T26" fmla="*/ 32 w 60"/>
                <a:gd name="T27" fmla="*/ 150 h 159"/>
                <a:gd name="T28" fmla="*/ 23 w 60"/>
                <a:gd name="T29" fmla="*/ 153 h 159"/>
                <a:gd name="T30" fmla="*/ 15 w 60"/>
                <a:gd name="T31" fmla="*/ 157 h 159"/>
                <a:gd name="T32" fmla="*/ 7 w 60"/>
                <a:gd name="T33" fmla="*/ 159 h 159"/>
                <a:gd name="T34" fmla="*/ 8 w 60"/>
                <a:gd name="T35" fmla="*/ 144 h 159"/>
                <a:gd name="T36" fmla="*/ 10 w 60"/>
                <a:gd name="T37" fmla="*/ 105 h 159"/>
                <a:gd name="T38" fmla="*/ 9 w 60"/>
                <a:gd name="T39" fmla="*/ 53 h 159"/>
                <a:gd name="T40" fmla="*/ 0 w 60"/>
                <a:gd name="T41" fmla="*/ 0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159"/>
                <a:gd name="T65" fmla="*/ 60 w 60"/>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159">
                  <a:moveTo>
                    <a:pt x="0" y="0"/>
                  </a:moveTo>
                  <a:lnTo>
                    <a:pt x="2" y="4"/>
                  </a:lnTo>
                  <a:lnTo>
                    <a:pt x="7" y="14"/>
                  </a:lnTo>
                  <a:lnTo>
                    <a:pt x="15" y="28"/>
                  </a:lnTo>
                  <a:lnTo>
                    <a:pt x="24" y="46"/>
                  </a:lnTo>
                  <a:lnTo>
                    <a:pt x="33" y="68"/>
                  </a:lnTo>
                  <a:lnTo>
                    <a:pt x="44" y="90"/>
                  </a:lnTo>
                  <a:lnTo>
                    <a:pt x="53" y="113"/>
                  </a:lnTo>
                  <a:lnTo>
                    <a:pt x="60" y="135"/>
                  </a:lnTo>
                  <a:lnTo>
                    <a:pt x="59" y="136"/>
                  </a:lnTo>
                  <a:lnTo>
                    <a:pt x="54" y="138"/>
                  </a:lnTo>
                  <a:lnTo>
                    <a:pt x="48" y="142"/>
                  </a:lnTo>
                  <a:lnTo>
                    <a:pt x="40" y="145"/>
                  </a:lnTo>
                  <a:lnTo>
                    <a:pt x="32" y="150"/>
                  </a:lnTo>
                  <a:lnTo>
                    <a:pt x="23" y="153"/>
                  </a:lnTo>
                  <a:lnTo>
                    <a:pt x="15" y="157"/>
                  </a:lnTo>
                  <a:lnTo>
                    <a:pt x="7" y="159"/>
                  </a:lnTo>
                  <a:lnTo>
                    <a:pt x="8" y="144"/>
                  </a:lnTo>
                  <a:lnTo>
                    <a:pt x="10" y="105"/>
                  </a:lnTo>
                  <a:lnTo>
                    <a:pt x="9" y="53"/>
                  </a:lnTo>
                  <a:lnTo>
                    <a:pt x="0" y="0"/>
                  </a:lnTo>
                  <a:close/>
                </a:path>
              </a:pathLst>
            </a:custGeom>
            <a:solidFill>
              <a:srgbClr val="AA9911"/>
            </a:solidFill>
            <a:ln w="9525">
              <a:noFill/>
              <a:round/>
              <a:headEnd/>
              <a:tailEnd/>
            </a:ln>
          </p:spPr>
          <p:txBody>
            <a:bodyPr/>
            <a:lstStyle/>
            <a:p>
              <a:endParaRPr lang="en-US"/>
            </a:p>
          </p:txBody>
        </p:sp>
        <p:sp>
          <p:nvSpPr>
            <p:cNvPr id="22200" name="Freeform 411"/>
            <p:cNvSpPr>
              <a:spLocks/>
            </p:cNvSpPr>
            <p:nvPr/>
          </p:nvSpPr>
          <p:spPr bwMode="auto">
            <a:xfrm flipH="1">
              <a:off x="5113" y="1057"/>
              <a:ext cx="19" cy="17"/>
            </a:xfrm>
            <a:custGeom>
              <a:avLst/>
              <a:gdLst>
                <a:gd name="T0" fmla="*/ 20 w 39"/>
                <a:gd name="T1" fmla="*/ 36 h 36"/>
                <a:gd name="T2" fmla="*/ 27 w 39"/>
                <a:gd name="T3" fmla="*/ 35 h 36"/>
                <a:gd name="T4" fmla="*/ 34 w 39"/>
                <a:gd name="T5" fmla="*/ 30 h 36"/>
                <a:gd name="T6" fmla="*/ 38 w 39"/>
                <a:gd name="T7" fmla="*/ 26 h 36"/>
                <a:gd name="T8" fmla="*/ 39 w 39"/>
                <a:gd name="T9" fmla="*/ 19 h 36"/>
                <a:gd name="T10" fmla="*/ 38 w 39"/>
                <a:gd name="T11" fmla="*/ 12 h 36"/>
                <a:gd name="T12" fmla="*/ 34 w 39"/>
                <a:gd name="T13" fmla="*/ 6 h 36"/>
                <a:gd name="T14" fmla="*/ 27 w 39"/>
                <a:gd name="T15" fmla="*/ 1 h 36"/>
                <a:gd name="T16" fmla="*/ 20 w 39"/>
                <a:gd name="T17" fmla="*/ 0 h 36"/>
                <a:gd name="T18" fmla="*/ 12 w 39"/>
                <a:gd name="T19" fmla="*/ 1 h 36"/>
                <a:gd name="T20" fmla="*/ 6 w 39"/>
                <a:gd name="T21" fmla="*/ 6 h 36"/>
                <a:gd name="T22" fmla="*/ 1 w 39"/>
                <a:gd name="T23" fmla="*/ 12 h 36"/>
                <a:gd name="T24" fmla="*/ 0 w 39"/>
                <a:gd name="T25" fmla="*/ 19 h 36"/>
                <a:gd name="T26" fmla="*/ 1 w 39"/>
                <a:gd name="T27" fmla="*/ 26 h 36"/>
                <a:gd name="T28" fmla="*/ 6 w 39"/>
                <a:gd name="T29" fmla="*/ 30 h 36"/>
                <a:gd name="T30" fmla="*/ 12 w 39"/>
                <a:gd name="T31" fmla="*/ 35 h 36"/>
                <a:gd name="T32" fmla="*/ 20 w 39"/>
                <a:gd name="T33" fmla="*/ 3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6"/>
                <a:gd name="T53" fmla="*/ 39 w 39"/>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6">
                  <a:moveTo>
                    <a:pt x="20" y="36"/>
                  </a:moveTo>
                  <a:lnTo>
                    <a:pt x="27" y="35"/>
                  </a:lnTo>
                  <a:lnTo>
                    <a:pt x="34" y="30"/>
                  </a:lnTo>
                  <a:lnTo>
                    <a:pt x="38" y="26"/>
                  </a:lnTo>
                  <a:lnTo>
                    <a:pt x="39" y="19"/>
                  </a:lnTo>
                  <a:lnTo>
                    <a:pt x="38" y="12"/>
                  </a:lnTo>
                  <a:lnTo>
                    <a:pt x="34" y="6"/>
                  </a:lnTo>
                  <a:lnTo>
                    <a:pt x="27" y="1"/>
                  </a:lnTo>
                  <a:lnTo>
                    <a:pt x="20" y="0"/>
                  </a:lnTo>
                  <a:lnTo>
                    <a:pt x="12" y="1"/>
                  </a:lnTo>
                  <a:lnTo>
                    <a:pt x="6" y="6"/>
                  </a:lnTo>
                  <a:lnTo>
                    <a:pt x="1" y="12"/>
                  </a:lnTo>
                  <a:lnTo>
                    <a:pt x="0" y="19"/>
                  </a:lnTo>
                  <a:lnTo>
                    <a:pt x="1" y="26"/>
                  </a:lnTo>
                  <a:lnTo>
                    <a:pt x="6" y="30"/>
                  </a:lnTo>
                  <a:lnTo>
                    <a:pt x="12" y="35"/>
                  </a:lnTo>
                  <a:lnTo>
                    <a:pt x="20" y="36"/>
                  </a:lnTo>
                  <a:close/>
                </a:path>
              </a:pathLst>
            </a:custGeom>
            <a:solidFill>
              <a:srgbClr val="FFFFFF"/>
            </a:solidFill>
            <a:ln w="9525">
              <a:noFill/>
              <a:round/>
              <a:headEnd/>
              <a:tailEnd/>
            </a:ln>
          </p:spPr>
          <p:txBody>
            <a:bodyPr/>
            <a:lstStyle/>
            <a:p>
              <a:endParaRPr lang="en-US"/>
            </a:p>
          </p:txBody>
        </p:sp>
      </p:grpSp>
      <p:sp>
        <p:nvSpPr>
          <p:cNvPr id="21511" name="Line 412"/>
          <p:cNvSpPr>
            <a:spLocks noChangeShapeType="1"/>
          </p:cNvSpPr>
          <p:nvPr/>
        </p:nvSpPr>
        <p:spPr bwMode="auto">
          <a:xfrm>
            <a:off x="4591050" y="1879600"/>
            <a:ext cx="0" cy="431800"/>
          </a:xfrm>
          <a:prstGeom prst="line">
            <a:avLst/>
          </a:prstGeom>
          <a:noFill/>
          <a:ln w="38100">
            <a:solidFill>
              <a:schemeClr val="tx1"/>
            </a:solidFill>
            <a:round/>
            <a:headEnd/>
            <a:tailEnd type="arrow" w="med" len="med"/>
          </a:ln>
        </p:spPr>
        <p:txBody>
          <a:bodyPr/>
          <a:lstStyle/>
          <a:p>
            <a:endParaRPr lang="en-US"/>
          </a:p>
        </p:txBody>
      </p:sp>
      <p:sp>
        <p:nvSpPr>
          <p:cNvPr id="21512" name="Text Box 413"/>
          <p:cNvSpPr txBox="1">
            <a:spLocks noChangeArrowheads="1"/>
          </p:cNvSpPr>
          <p:nvPr/>
        </p:nvSpPr>
        <p:spPr bwMode="auto">
          <a:xfrm>
            <a:off x="4719638" y="1878013"/>
            <a:ext cx="473075" cy="396875"/>
          </a:xfrm>
          <a:prstGeom prst="rect">
            <a:avLst/>
          </a:prstGeom>
          <a:noFill/>
          <a:ln w="9525">
            <a:noFill/>
            <a:miter lim="800000"/>
            <a:headEnd/>
            <a:tailEnd/>
          </a:ln>
        </p:spPr>
        <p:txBody>
          <a:bodyPr wrap="none">
            <a:spAutoFit/>
          </a:bodyPr>
          <a:lstStyle/>
          <a:p>
            <a:r>
              <a:rPr lang="en-US" b="1" i="1"/>
              <a:t>w</a:t>
            </a:r>
            <a:r>
              <a:rPr lang="en-US" b="1" i="1" baseline="-25000"/>
              <a:t>0</a:t>
            </a:r>
          </a:p>
        </p:txBody>
      </p:sp>
      <p:grpSp>
        <p:nvGrpSpPr>
          <p:cNvPr id="21513" name="Group 414"/>
          <p:cNvGrpSpPr>
            <a:grpSpLocks/>
          </p:cNvGrpSpPr>
          <p:nvPr/>
        </p:nvGrpSpPr>
        <p:grpSpPr bwMode="auto">
          <a:xfrm>
            <a:off x="3821113" y="2363788"/>
            <a:ext cx="1476375" cy="968375"/>
            <a:chOff x="2407" y="1986"/>
            <a:chExt cx="930" cy="610"/>
          </a:xfrm>
        </p:grpSpPr>
        <p:sp>
          <p:nvSpPr>
            <p:cNvPr id="22180" name="Text Box 415"/>
            <p:cNvSpPr txBox="1">
              <a:spLocks noChangeArrowheads="1"/>
            </p:cNvSpPr>
            <p:nvPr/>
          </p:nvSpPr>
          <p:spPr bwMode="auto">
            <a:xfrm>
              <a:off x="2448" y="2078"/>
              <a:ext cx="889" cy="442"/>
            </a:xfrm>
            <a:prstGeom prst="rect">
              <a:avLst/>
            </a:prstGeom>
            <a:noFill/>
            <a:ln w="38100">
              <a:noFill/>
              <a:miter lim="800000"/>
              <a:headEnd/>
              <a:tailEnd/>
            </a:ln>
          </p:spPr>
          <p:txBody>
            <a:bodyPr wrap="none" anchor="ctr" anchorCtr="1">
              <a:spAutoFit/>
            </a:bodyPr>
            <a:lstStyle/>
            <a:p>
              <a:pPr algn="ctr"/>
              <a:r>
                <a:rPr lang="en-US"/>
                <a:t>isosurface </a:t>
              </a:r>
              <a:br>
                <a:rPr lang="en-US"/>
              </a:br>
              <a:r>
                <a:rPr lang="en-US"/>
                <a:t>extraction</a:t>
              </a:r>
            </a:p>
          </p:txBody>
        </p:sp>
        <p:sp>
          <p:nvSpPr>
            <p:cNvPr id="22181" name="Oval 416"/>
            <p:cNvSpPr>
              <a:spLocks noChangeArrowheads="1"/>
            </p:cNvSpPr>
            <p:nvPr/>
          </p:nvSpPr>
          <p:spPr bwMode="auto">
            <a:xfrm>
              <a:off x="2407" y="1986"/>
              <a:ext cx="921" cy="610"/>
            </a:xfrm>
            <a:prstGeom prst="ellipse">
              <a:avLst/>
            </a:prstGeom>
            <a:noFill/>
            <a:ln w="28575">
              <a:solidFill>
                <a:schemeClr val="tx1"/>
              </a:solidFill>
              <a:round/>
              <a:headEnd type="none" w="sm" len="sm"/>
              <a:tailEnd type="none" w="sm" len="sm"/>
            </a:ln>
          </p:spPr>
          <p:txBody>
            <a:bodyPr wrap="none" anchor="ctr" anchorCtr="1"/>
            <a:lstStyle/>
            <a:p>
              <a:endParaRPr lang="en-US"/>
            </a:p>
          </p:txBody>
        </p:sp>
      </p:grpSp>
      <p:grpSp>
        <p:nvGrpSpPr>
          <p:cNvPr id="21514" name="Group 417"/>
          <p:cNvGrpSpPr>
            <a:grpSpLocks/>
          </p:cNvGrpSpPr>
          <p:nvPr/>
        </p:nvGrpSpPr>
        <p:grpSpPr bwMode="auto">
          <a:xfrm>
            <a:off x="5810250" y="2363788"/>
            <a:ext cx="1462088" cy="968375"/>
            <a:chOff x="3634" y="1936"/>
            <a:chExt cx="921" cy="610"/>
          </a:xfrm>
        </p:grpSpPr>
        <p:sp>
          <p:nvSpPr>
            <p:cNvPr id="22178" name="Text Box 418"/>
            <p:cNvSpPr txBox="1">
              <a:spLocks noChangeArrowheads="1"/>
            </p:cNvSpPr>
            <p:nvPr/>
          </p:nvSpPr>
          <p:spPr bwMode="auto">
            <a:xfrm>
              <a:off x="3706" y="2012"/>
              <a:ext cx="792" cy="442"/>
            </a:xfrm>
            <a:prstGeom prst="rect">
              <a:avLst/>
            </a:prstGeom>
            <a:noFill/>
            <a:ln w="38100">
              <a:noFill/>
              <a:miter lim="800000"/>
              <a:headEnd/>
              <a:tailEnd/>
            </a:ln>
          </p:spPr>
          <p:txBody>
            <a:bodyPr wrap="none" anchor="ctr" anchorCtr="1">
              <a:spAutoFit/>
            </a:bodyPr>
            <a:lstStyle/>
            <a:p>
              <a:pPr algn="ctr"/>
              <a:r>
                <a:rPr lang="en-US"/>
                <a:t>adaptive</a:t>
              </a:r>
            </a:p>
            <a:p>
              <a:pPr algn="ctr"/>
              <a:r>
                <a:rPr lang="en-US"/>
                <a:t>rendering</a:t>
              </a:r>
            </a:p>
          </p:txBody>
        </p:sp>
        <p:sp>
          <p:nvSpPr>
            <p:cNvPr id="22179" name="Oval 419"/>
            <p:cNvSpPr>
              <a:spLocks noChangeArrowheads="1"/>
            </p:cNvSpPr>
            <p:nvPr/>
          </p:nvSpPr>
          <p:spPr bwMode="auto">
            <a:xfrm>
              <a:off x="3634" y="1936"/>
              <a:ext cx="921" cy="610"/>
            </a:xfrm>
            <a:prstGeom prst="ellipse">
              <a:avLst/>
            </a:prstGeom>
            <a:noFill/>
            <a:ln w="28575">
              <a:solidFill>
                <a:schemeClr val="tx1"/>
              </a:solidFill>
              <a:round/>
              <a:headEnd type="none" w="sm" len="sm"/>
              <a:tailEnd type="none" w="sm" len="sm"/>
            </a:ln>
          </p:spPr>
          <p:txBody>
            <a:bodyPr wrap="none" anchor="ctr"/>
            <a:lstStyle/>
            <a:p>
              <a:endParaRPr lang="en-US"/>
            </a:p>
          </p:txBody>
        </p:sp>
      </p:grpSp>
      <p:grpSp>
        <p:nvGrpSpPr>
          <p:cNvPr id="21515" name="Group 420"/>
          <p:cNvGrpSpPr>
            <a:grpSpLocks/>
          </p:cNvGrpSpPr>
          <p:nvPr/>
        </p:nvGrpSpPr>
        <p:grpSpPr bwMode="auto">
          <a:xfrm>
            <a:off x="1846263" y="2365375"/>
            <a:ext cx="1462087" cy="968375"/>
            <a:chOff x="1229" y="2051"/>
            <a:chExt cx="921" cy="610"/>
          </a:xfrm>
        </p:grpSpPr>
        <p:sp>
          <p:nvSpPr>
            <p:cNvPr id="22176" name="Text Box 421"/>
            <p:cNvSpPr txBox="1">
              <a:spLocks noChangeArrowheads="1"/>
            </p:cNvSpPr>
            <p:nvPr/>
          </p:nvSpPr>
          <p:spPr bwMode="auto">
            <a:xfrm>
              <a:off x="1418" y="2135"/>
              <a:ext cx="543" cy="442"/>
            </a:xfrm>
            <a:prstGeom prst="rect">
              <a:avLst/>
            </a:prstGeom>
            <a:noFill/>
            <a:ln w="38100">
              <a:noFill/>
              <a:miter lim="800000"/>
              <a:headEnd/>
              <a:tailEnd/>
            </a:ln>
          </p:spPr>
          <p:txBody>
            <a:bodyPr wrap="none" anchor="ctr" anchorCtr="1">
              <a:spAutoFit/>
            </a:bodyPr>
            <a:lstStyle/>
            <a:p>
              <a:pPr algn="ctr"/>
              <a:r>
                <a:rPr lang="en-US"/>
                <a:t>scalar</a:t>
              </a:r>
            </a:p>
            <a:p>
              <a:pPr algn="ctr"/>
              <a:r>
                <a:rPr lang="en-US"/>
                <a:t>field</a:t>
              </a:r>
            </a:p>
          </p:txBody>
        </p:sp>
        <p:sp>
          <p:nvSpPr>
            <p:cNvPr id="22177" name="Oval 422"/>
            <p:cNvSpPr>
              <a:spLocks noChangeArrowheads="1"/>
            </p:cNvSpPr>
            <p:nvPr/>
          </p:nvSpPr>
          <p:spPr bwMode="auto">
            <a:xfrm>
              <a:off x="1229" y="2051"/>
              <a:ext cx="921" cy="610"/>
            </a:xfrm>
            <a:prstGeom prst="ellipse">
              <a:avLst/>
            </a:prstGeom>
            <a:noFill/>
            <a:ln w="28575">
              <a:solidFill>
                <a:schemeClr val="tx1"/>
              </a:solidFill>
              <a:round/>
              <a:headEnd type="none" w="sm" len="sm"/>
              <a:tailEnd type="none" w="sm" len="sm"/>
            </a:ln>
          </p:spPr>
          <p:txBody>
            <a:bodyPr wrap="none" anchor="ctr" anchorCtr="1"/>
            <a:lstStyle/>
            <a:p>
              <a:endParaRPr lang="en-US"/>
            </a:p>
          </p:txBody>
        </p:sp>
      </p:grpSp>
      <p:pic>
        <p:nvPicPr>
          <p:cNvPr id="21516" name="Picture 423" descr="j0249791"/>
          <p:cNvPicPr>
            <a:picLocks noChangeAspect="1" noChangeArrowheads="1"/>
          </p:cNvPicPr>
          <p:nvPr/>
        </p:nvPicPr>
        <p:blipFill>
          <a:blip r:embed="rId2"/>
          <a:srcRect/>
          <a:stretch>
            <a:fillRect/>
          </a:stretch>
        </p:blipFill>
        <p:spPr bwMode="auto">
          <a:xfrm>
            <a:off x="300038" y="3838575"/>
            <a:ext cx="1395412" cy="554038"/>
          </a:xfrm>
          <a:prstGeom prst="rect">
            <a:avLst/>
          </a:prstGeom>
          <a:noFill/>
          <a:ln w="9525">
            <a:noFill/>
            <a:miter lim="800000"/>
            <a:headEnd/>
            <a:tailEnd/>
          </a:ln>
        </p:spPr>
      </p:pic>
      <p:grpSp>
        <p:nvGrpSpPr>
          <p:cNvPr id="21517" name="Group 424"/>
          <p:cNvGrpSpPr>
            <a:grpSpLocks/>
          </p:cNvGrpSpPr>
          <p:nvPr/>
        </p:nvGrpSpPr>
        <p:grpSpPr bwMode="auto">
          <a:xfrm>
            <a:off x="7816850" y="3660775"/>
            <a:ext cx="1025525" cy="669925"/>
            <a:chOff x="4859" y="1144"/>
            <a:chExt cx="646" cy="422"/>
          </a:xfrm>
        </p:grpSpPr>
        <p:grpSp>
          <p:nvGrpSpPr>
            <p:cNvPr id="21708" name="Group 425"/>
            <p:cNvGrpSpPr>
              <a:grpSpLocks/>
            </p:cNvGrpSpPr>
            <p:nvPr/>
          </p:nvGrpSpPr>
          <p:grpSpPr bwMode="auto">
            <a:xfrm flipH="1">
              <a:off x="5204" y="1144"/>
              <a:ext cx="301" cy="139"/>
              <a:chOff x="1285" y="2071"/>
              <a:chExt cx="1021" cy="571"/>
            </a:xfrm>
          </p:grpSpPr>
          <p:sp>
            <p:nvSpPr>
              <p:cNvPr id="22099" name="Freeform 426"/>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2100" name="Freeform 427"/>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2101" name="Freeform 428"/>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2102" name="Freeform 429"/>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2103" name="Freeform 430"/>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2104" name="Freeform 431"/>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2105" name="Freeform 432"/>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2106" name="Freeform 433"/>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2107" name="Freeform 434"/>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2108" name="Freeform 435"/>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2109" name="Freeform 436"/>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2110" name="Freeform 437"/>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2111" name="Freeform 438"/>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2112" name="Freeform 439"/>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2113" name="Freeform 440"/>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2114" name="Freeform 441"/>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2115" name="Freeform 442"/>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2116" name="Freeform 443"/>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2117" name="Freeform 444"/>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2118" name="Freeform 445"/>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2119" name="Freeform 446"/>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2120" name="Freeform 447"/>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2121" name="Freeform 448"/>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2122" name="Freeform 449"/>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2123" name="Freeform 450"/>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2124" name="Freeform 451"/>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2125" name="Freeform 452"/>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2126" name="Freeform 453"/>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2127" name="Freeform 454"/>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2128" name="Freeform 455"/>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2129" name="Freeform 456"/>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2130" name="Freeform 457"/>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2131" name="Freeform 458"/>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2132" name="Freeform 459"/>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2133" name="Freeform 460"/>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2134" name="Freeform 461"/>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2135" name="Freeform 462"/>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2136" name="Freeform 463"/>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2137" name="Freeform 464"/>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2138" name="Freeform 465"/>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2139" name="Freeform 466"/>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2140" name="Freeform 467"/>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2141" name="Freeform 468"/>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2142" name="Freeform 469"/>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2143" name="Freeform 470"/>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2144" name="Freeform 471"/>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2145" name="Freeform 472"/>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2146" name="Freeform 473"/>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2147" name="Freeform 474"/>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2148" name="Freeform 475"/>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2149" name="Freeform 476"/>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2150" name="Freeform 477"/>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2151" name="Freeform 478"/>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2152" name="Freeform 479"/>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2153" name="Freeform 480"/>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2154" name="Freeform 481"/>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2155" name="Freeform 482"/>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2156" name="Freeform 483"/>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2157" name="Freeform 484"/>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2158" name="Freeform 485"/>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2159" name="Freeform 486"/>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2160" name="Freeform 487"/>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2161" name="Freeform 488"/>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2162" name="Freeform 489"/>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2163" name="Freeform 490"/>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2164" name="Freeform 491"/>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2165" name="Freeform 492"/>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2166" name="Freeform 493"/>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2167" name="Freeform 494"/>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2168" name="Freeform 495"/>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2169" name="Freeform 496"/>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2170" name="Freeform 497"/>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2171" name="Freeform 498"/>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2172" name="Freeform 499"/>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2173" name="Freeform 500"/>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2174" name="Freeform 501"/>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2175" name="Freeform 502"/>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09" name="Group 503"/>
            <p:cNvGrpSpPr>
              <a:grpSpLocks/>
            </p:cNvGrpSpPr>
            <p:nvPr/>
          </p:nvGrpSpPr>
          <p:grpSpPr bwMode="auto">
            <a:xfrm flipH="1">
              <a:off x="4859" y="1144"/>
              <a:ext cx="301" cy="139"/>
              <a:chOff x="1285" y="2071"/>
              <a:chExt cx="1021" cy="571"/>
            </a:xfrm>
          </p:grpSpPr>
          <p:sp>
            <p:nvSpPr>
              <p:cNvPr id="22022" name="Freeform 504"/>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2023" name="Freeform 505"/>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2024" name="Freeform 506"/>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2025" name="Freeform 507"/>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2026" name="Freeform 508"/>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2027" name="Freeform 509"/>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2028" name="Freeform 510"/>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2029" name="Freeform 511"/>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2030" name="Freeform 512"/>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2031" name="Freeform 513"/>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2032" name="Freeform 514"/>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2033" name="Freeform 515"/>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2034" name="Freeform 516"/>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2035" name="Freeform 517"/>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2036" name="Freeform 518"/>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2037" name="Freeform 519"/>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2038" name="Freeform 520"/>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2039" name="Freeform 521"/>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2040" name="Freeform 522"/>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2041" name="Freeform 523"/>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2042" name="Freeform 524"/>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2043" name="Freeform 525"/>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2044" name="Freeform 526"/>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2045" name="Freeform 527"/>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2046" name="Freeform 528"/>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2047" name="Freeform 529"/>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2048" name="Freeform 530"/>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2049" name="Freeform 531"/>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2050" name="Freeform 532"/>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2051" name="Freeform 533"/>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2052" name="Freeform 534"/>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2053" name="Freeform 535"/>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2054" name="Freeform 536"/>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2055" name="Freeform 537"/>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2056" name="Freeform 538"/>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2057" name="Freeform 539"/>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2058" name="Freeform 540"/>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2059" name="Freeform 541"/>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2060" name="Freeform 542"/>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2061" name="Freeform 543"/>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2062" name="Freeform 544"/>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2063" name="Freeform 545"/>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2064" name="Freeform 546"/>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2065" name="Freeform 547"/>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2066" name="Freeform 548"/>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2067" name="Freeform 549"/>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2068" name="Freeform 550"/>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2069" name="Freeform 551"/>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2070" name="Freeform 552"/>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2071" name="Freeform 553"/>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2072" name="Freeform 554"/>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2073" name="Freeform 555"/>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2074" name="Freeform 556"/>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2075" name="Freeform 557"/>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2076" name="Freeform 558"/>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2077" name="Freeform 559"/>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2078" name="Freeform 560"/>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2079" name="Freeform 561"/>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2080" name="Freeform 562"/>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2081" name="Freeform 563"/>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2082" name="Freeform 564"/>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2083" name="Freeform 565"/>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2084" name="Freeform 566"/>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2085" name="Freeform 567"/>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2086" name="Freeform 568"/>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2087" name="Freeform 569"/>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2088" name="Freeform 570"/>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2089" name="Freeform 571"/>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2090" name="Freeform 572"/>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2091" name="Freeform 573"/>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2092" name="Freeform 574"/>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2093" name="Freeform 575"/>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2094" name="Freeform 576"/>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2095" name="Freeform 577"/>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2096" name="Freeform 578"/>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2097" name="Freeform 579"/>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2098" name="Freeform 580"/>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0" name="Group 581"/>
            <p:cNvGrpSpPr>
              <a:grpSpLocks/>
            </p:cNvGrpSpPr>
            <p:nvPr/>
          </p:nvGrpSpPr>
          <p:grpSpPr bwMode="auto">
            <a:xfrm flipH="1">
              <a:off x="5204" y="1285"/>
              <a:ext cx="301" cy="139"/>
              <a:chOff x="1285" y="2071"/>
              <a:chExt cx="1021" cy="571"/>
            </a:xfrm>
          </p:grpSpPr>
          <p:sp>
            <p:nvSpPr>
              <p:cNvPr id="21945" name="Freeform 582"/>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946" name="Freeform 583"/>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947" name="Freeform 584"/>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948" name="Freeform 585"/>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949" name="Freeform 586"/>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950" name="Freeform 587"/>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951" name="Freeform 588"/>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952" name="Freeform 589"/>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953" name="Freeform 590"/>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954" name="Freeform 591"/>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955" name="Freeform 592"/>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956" name="Freeform 593"/>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957" name="Freeform 594"/>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958" name="Freeform 595"/>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959" name="Freeform 596"/>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960" name="Freeform 597"/>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961" name="Freeform 598"/>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962" name="Freeform 599"/>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963" name="Freeform 600"/>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964" name="Freeform 601"/>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965" name="Freeform 602"/>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966" name="Freeform 603"/>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967" name="Freeform 604"/>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968" name="Freeform 605"/>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969" name="Freeform 606"/>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970" name="Freeform 607"/>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971" name="Freeform 608"/>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972" name="Freeform 609"/>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973" name="Freeform 610"/>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974" name="Freeform 611"/>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975" name="Freeform 612"/>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976" name="Freeform 613"/>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977" name="Freeform 614"/>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978" name="Freeform 615"/>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979" name="Freeform 616"/>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980" name="Freeform 617"/>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981" name="Freeform 618"/>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982" name="Freeform 619"/>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983" name="Freeform 620"/>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984" name="Freeform 621"/>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985" name="Freeform 622"/>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986" name="Freeform 623"/>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987" name="Freeform 624"/>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988" name="Freeform 625"/>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989" name="Freeform 626"/>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990" name="Freeform 627"/>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991" name="Freeform 628"/>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992" name="Freeform 629"/>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993" name="Freeform 630"/>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994" name="Freeform 631"/>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995" name="Freeform 632"/>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996" name="Freeform 633"/>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997" name="Freeform 634"/>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998" name="Freeform 635"/>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999" name="Freeform 636"/>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2000" name="Freeform 637"/>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2001" name="Freeform 638"/>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2002" name="Freeform 639"/>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2003" name="Freeform 640"/>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2004" name="Freeform 641"/>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2005" name="Freeform 642"/>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2006" name="Freeform 643"/>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2007" name="Freeform 644"/>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2008" name="Freeform 645"/>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2009" name="Freeform 646"/>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2010" name="Freeform 647"/>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2011" name="Freeform 648"/>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2012" name="Freeform 649"/>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2013" name="Freeform 650"/>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2014" name="Freeform 651"/>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2015" name="Freeform 652"/>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2016" name="Freeform 653"/>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2017" name="Freeform 654"/>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2018" name="Freeform 655"/>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2019" name="Freeform 656"/>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2020" name="Freeform 657"/>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2021" name="Freeform 658"/>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1" name="Group 659"/>
            <p:cNvGrpSpPr>
              <a:grpSpLocks/>
            </p:cNvGrpSpPr>
            <p:nvPr/>
          </p:nvGrpSpPr>
          <p:grpSpPr bwMode="auto">
            <a:xfrm flipH="1">
              <a:off x="4859" y="1285"/>
              <a:ext cx="301" cy="139"/>
              <a:chOff x="1285" y="2071"/>
              <a:chExt cx="1021" cy="571"/>
            </a:xfrm>
          </p:grpSpPr>
          <p:sp>
            <p:nvSpPr>
              <p:cNvPr id="21868" name="Freeform 660"/>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869" name="Freeform 661"/>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870" name="Freeform 662"/>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871" name="Freeform 663"/>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872" name="Freeform 664"/>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873" name="Freeform 665"/>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874" name="Freeform 666"/>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875" name="Freeform 667"/>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876" name="Freeform 668"/>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877" name="Freeform 669"/>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878" name="Freeform 670"/>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879" name="Freeform 671"/>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880" name="Freeform 672"/>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881" name="Freeform 673"/>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882" name="Freeform 674"/>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883" name="Freeform 675"/>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884" name="Freeform 676"/>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885" name="Freeform 677"/>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886" name="Freeform 678"/>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887" name="Freeform 679"/>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888" name="Freeform 680"/>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889" name="Freeform 681"/>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890" name="Freeform 682"/>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891" name="Freeform 683"/>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892" name="Freeform 684"/>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893" name="Freeform 685"/>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894" name="Freeform 686"/>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895" name="Freeform 687"/>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896" name="Freeform 688"/>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897" name="Freeform 689"/>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898" name="Freeform 690"/>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899" name="Freeform 691"/>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900" name="Freeform 692"/>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901" name="Freeform 693"/>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902" name="Freeform 694"/>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903" name="Freeform 695"/>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904" name="Freeform 696"/>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905" name="Freeform 697"/>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906" name="Freeform 698"/>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907" name="Freeform 699"/>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908" name="Freeform 700"/>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909" name="Freeform 701"/>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910" name="Freeform 702"/>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911" name="Freeform 703"/>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912" name="Freeform 704"/>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913" name="Freeform 705"/>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914" name="Freeform 706"/>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915" name="Freeform 707"/>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916" name="Freeform 708"/>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917" name="Freeform 709"/>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918" name="Freeform 710"/>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919" name="Freeform 711"/>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920" name="Freeform 712"/>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921" name="Freeform 713"/>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922" name="Freeform 714"/>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1923" name="Freeform 715"/>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1924" name="Freeform 716"/>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1925" name="Freeform 717"/>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1926" name="Freeform 718"/>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1927" name="Freeform 719"/>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1928" name="Freeform 720"/>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1929" name="Freeform 721"/>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1930" name="Freeform 722"/>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1931" name="Freeform 723"/>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1932" name="Freeform 724"/>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1933" name="Freeform 725"/>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1934" name="Freeform 726"/>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1935" name="Freeform 727"/>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1936" name="Freeform 728"/>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1937" name="Freeform 729"/>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1938" name="Freeform 730"/>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1939" name="Freeform 731"/>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1940" name="Freeform 732"/>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1941" name="Freeform 733"/>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1942" name="Freeform 734"/>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1943" name="Freeform 735"/>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1944" name="Freeform 736"/>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2" name="Group 737"/>
            <p:cNvGrpSpPr>
              <a:grpSpLocks/>
            </p:cNvGrpSpPr>
            <p:nvPr/>
          </p:nvGrpSpPr>
          <p:grpSpPr bwMode="auto">
            <a:xfrm flipH="1">
              <a:off x="5204" y="1427"/>
              <a:ext cx="301" cy="139"/>
              <a:chOff x="1285" y="2071"/>
              <a:chExt cx="1021" cy="571"/>
            </a:xfrm>
          </p:grpSpPr>
          <p:sp>
            <p:nvSpPr>
              <p:cNvPr id="21791" name="Freeform 738"/>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792" name="Freeform 739"/>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793" name="Freeform 740"/>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794" name="Freeform 741"/>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795" name="Freeform 742"/>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796" name="Freeform 743"/>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797" name="Freeform 744"/>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798" name="Freeform 745"/>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799" name="Freeform 746"/>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800" name="Freeform 747"/>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801" name="Freeform 748"/>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802" name="Freeform 749"/>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803" name="Freeform 750"/>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804" name="Freeform 751"/>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805" name="Freeform 752"/>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806" name="Freeform 753"/>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807" name="Freeform 754"/>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808" name="Freeform 755"/>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809" name="Freeform 756"/>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810" name="Freeform 757"/>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811" name="Freeform 758"/>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812" name="Freeform 759"/>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813" name="Freeform 760"/>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814" name="Freeform 761"/>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815" name="Freeform 762"/>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816" name="Freeform 763"/>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817" name="Freeform 764"/>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818" name="Freeform 765"/>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819" name="Freeform 766"/>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820" name="Freeform 767"/>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821" name="Freeform 768"/>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822" name="Freeform 769"/>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823" name="Freeform 770"/>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824" name="Freeform 771"/>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825" name="Freeform 772"/>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826" name="Freeform 773"/>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827" name="Freeform 774"/>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828" name="Freeform 775"/>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829" name="Freeform 776"/>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830" name="Freeform 777"/>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831" name="Freeform 778"/>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832" name="Freeform 779"/>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833" name="Freeform 780"/>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834" name="Freeform 781"/>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835" name="Freeform 782"/>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836" name="Freeform 783"/>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837" name="Freeform 784"/>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838" name="Freeform 785"/>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839" name="Freeform 786"/>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840" name="Freeform 787"/>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841" name="Freeform 788"/>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842" name="Freeform 789"/>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843" name="Freeform 790"/>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844" name="Freeform 791"/>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845" name="Freeform 792"/>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1846" name="Freeform 793"/>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1847" name="Freeform 794"/>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1848" name="Freeform 795"/>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1849" name="Freeform 796"/>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1850" name="Freeform 797"/>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1851" name="Freeform 798"/>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1852" name="Freeform 799"/>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1853" name="Freeform 800"/>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1854" name="Freeform 801"/>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1855" name="Freeform 802"/>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1856" name="Freeform 803"/>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1857" name="Freeform 804"/>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1858" name="Freeform 805"/>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1859" name="Freeform 806"/>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1860" name="Freeform 807"/>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1861" name="Freeform 808"/>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1862" name="Freeform 809"/>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1863" name="Freeform 810"/>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1864" name="Freeform 811"/>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1865" name="Freeform 812"/>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1866" name="Freeform 813"/>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1867" name="Freeform 814"/>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3" name="Group 815"/>
            <p:cNvGrpSpPr>
              <a:grpSpLocks/>
            </p:cNvGrpSpPr>
            <p:nvPr/>
          </p:nvGrpSpPr>
          <p:grpSpPr bwMode="auto">
            <a:xfrm flipH="1">
              <a:off x="4859" y="1427"/>
              <a:ext cx="301" cy="139"/>
              <a:chOff x="1285" y="2071"/>
              <a:chExt cx="1021" cy="571"/>
            </a:xfrm>
          </p:grpSpPr>
          <p:sp>
            <p:nvSpPr>
              <p:cNvPr id="21714" name="Freeform 816"/>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715" name="Freeform 817"/>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716" name="Freeform 818"/>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717" name="Freeform 819"/>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718" name="Freeform 820"/>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719" name="Freeform 821"/>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720" name="Freeform 822"/>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721" name="Freeform 823"/>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722" name="Freeform 824"/>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723" name="Freeform 825"/>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724" name="Freeform 826"/>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725" name="Freeform 827"/>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726" name="Freeform 828"/>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727" name="Freeform 829"/>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728" name="Freeform 830"/>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729" name="Freeform 831"/>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730" name="Freeform 832"/>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731" name="Freeform 833"/>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732" name="Freeform 834"/>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733" name="Freeform 835"/>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734" name="Freeform 836"/>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735" name="Freeform 837"/>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736" name="Freeform 838"/>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737" name="Freeform 839"/>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738" name="Freeform 840"/>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739" name="Freeform 841"/>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740" name="Freeform 842"/>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741" name="Freeform 843"/>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742" name="Freeform 844"/>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743" name="Freeform 845"/>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744" name="Freeform 846"/>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745" name="Freeform 847"/>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746" name="Freeform 848"/>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747" name="Freeform 849"/>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748" name="Freeform 850"/>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749" name="Freeform 851"/>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750" name="Freeform 852"/>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751" name="Freeform 853"/>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752" name="Freeform 854"/>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753" name="Freeform 855"/>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754" name="Freeform 856"/>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755" name="Freeform 857"/>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756" name="Freeform 858"/>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757" name="Freeform 859"/>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758" name="Freeform 860"/>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759" name="Freeform 861"/>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760" name="Freeform 862"/>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761" name="Freeform 863"/>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762" name="Freeform 864"/>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763" name="Freeform 865"/>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764" name="Freeform 866"/>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765" name="Freeform 867"/>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766" name="Freeform 868"/>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767" name="Freeform 869"/>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768" name="Freeform 870"/>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1769" name="Freeform 871"/>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1770" name="Freeform 872"/>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1771" name="Freeform 873"/>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1772" name="Freeform 874"/>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1773" name="Freeform 875"/>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1774" name="Freeform 876"/>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1775" name="Freeform 877"/>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1776" name="Freeform 878"/>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1777" name="Freeform 879"/>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1778" name="Freeform 880"/>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1779" name="Freeform 881"/>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1780" name="Freeform 882"/>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1781" name="Freeform 883"/>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1782" name="Freeform 884"/>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1783" name="Freeform 885"/>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1784" name="Freeform 886"/>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1785" name="Freeform 887"/>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1786" name="Freeform 888"/>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1787" name="Freeform 889"/>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1788" name="Freeform 890"/>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1789" name="Freeform 891"/>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1790" name="Freeform 892"/>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sp>
        <p:nvSpPr>
          <p:cNvPr id="21518" name="Line 893"/>
          <p:cNvSpPr>
            <a:spLocks noChangeShapeType="1"/>
          </p:cNvSpPr>
          <p:nvPr/>
        </p:nvSpPr>
        <p:spPr bwMode="auto">
          <a:xfrm rot="-5400000">
            <a:off x="5553075" y="2636838"/>
            <a:ext cx="1588" cy="392112"/>
          </a:xfrm>
          <a:prstGeom prst="line">
            <a:avLst/>
          </a:prstGeom>
          <a:noFill/>
          <a:ln w="38100">
            <a:solidFill>
              <a:schemeClr val="tx1"/>
            </a:solidFill>
            <a:round/>
            <a:headEnd/>
            <a:tailEnd type="arrow" w="med" len="med"/>
          </a:ln>
        </p:spPr>
        <p:txBody>
          <a:bodyPr/>
          <a:lstStyle/>
          <a:p>
            <a:endParaRPr lang="en-US"/>
          </a:p>
        </p:txBody>
      </p:sp>
      <p:sp>
        <p:nvSpPr>
          <p:cNvPr id="21519" name="Line 894"/>
          <p:cNvSpPr>
            <a:spLocks noChangeShapeType="1"/>
          </p:cNvSpPr>
          <p:nvPr/>
        </p:nvSpPr>
        <p:spPr bwMode="auto">
          <a:xfrm rot="-5400000">
            <a:off x="3563938" y="2636837"/>
            <a:ext cx="1588" cy="392113"/>
          </a:xfrm>
          <a:prstGeom prst="line">
            <a:avLst/>
          </a:prstGeom>
          <a:noFill/>
          <a:ln w="38100">
            <a:solidFill>
              <a:schemeClr val="tx1"/>
            </a:solidFill>
            <a:round/>
            <a:headEnd/>
            <a:tailEnd type="arrow" w="med" len="med"/>
          </a:ln>
        </p:spPr>
        <p:txBody>
          <a:bodyPr/>
          <a:lstStyle/>
          <a:p>
            <a:endParaRPr lang="en-US"/>
          </a:p>
        </p:txBody>
      </p:sp>
      <p:sp>
        <p:nvSpPr>
          <p:cNvPr id="21520" name="Line 895"/>
          <p:cNvSpPr>
            <a:spLocks noChangeShapeType="1"/>
          </p:cNvSpPr>
          <p:nvPr/>
        </p:nvSpPr>
        <p:spPr bwMode="auto">
          <a:xfrm rot="-5400000">
            <a:off x="1590675" y="2636838"/>
            <a:ext cx="1588" cy="392112"/>
          </a:xfrm>
          <a:prstGeom prst="line">
            <a:avLst/>
          </a:prstGeom>
          <a:noFill/>
          <a:ln w="38100">
            <a:solidFill>
              <a:schemeClr val="tx1"/>
            </a:solidFill>
            <a:round/>
            <a:headEnd/>
            <a:tailEnd type="arrow" w="med" len="med"/>
          </a:ln>
        </p:spPr>
        <p:txBody>
          <a:bodyPr/>
          <a:lstStyle/>
          <a:p>
            <a:endParaRPr lang="en-US"/>
          </a:p>
        </p:txBody>
      </p:sp>
      <p:grpSp>
        <p:nvGrpSpPr>
          <p:cNvPr id="414592" name="Group 896"/>
          <p:cNvGrpSpPr>
            <a:grpSpLocks/>
          </p:cNvGrpSpPr>
          <p:nvPr/>
        </p:nvGrpSpPr>
        <p:grpSpPr bwMode="auto">
          <a:xfrm flipH="1">
            <a:off x="7140575" y="4438650"/>
            <a:ext cx="1236663" cy="615950"/>
            <a:chOff x="466" y="3349"/>
            <a:chExt cx="592" cy="388"/>
          </a:xfrm>
        </p:grpSpPr>
        <p:sp>
          <p:nvSpPr>
            <p:cNvPr id="21705" name="Line 897"/>
            <p:cNvSpPr>
              <a:spLocks noChangeShapeType="1"/>
            </p:cNvSpPr>
            <p:nvPr/>
          </p:nvSpPr>
          <p:spPr bwMode="auto">
            <a:xfrm rot="-5400000">
              <a:off x="934" y="3420"/>
              <a:ext cx="1" cy="247"/>
            </a:xfrm>
            <a:prstGeom prst="line">
              <a:avLst/>
            </a:prstGeom>
            <a:noFill/>
            <a:ln w="57150">
              <a:solidFill>
                <a:srgbClr val="114FFB"/>
              </a:solidFill>
              <a:round/>
              <a:headEnd/>
              <a:tailEnd/>
            </a:ln>
          </p:spPr>
          <p:txBody>
            <a:bodyPr/>
            <a:lstStyle/>
            <a:p>
              <a:endParaRPr lang="en-US"/>
            </a:p>
          </p:txBody>
        </p:sp>
        <p:sp>
          <p:nvSpPr>
            <p:cNvPr id="21706" name="Freeform 898"/>
            <p:cNvSpPr>
              <a:spLocks/>
            </p:cNvSpPr>
            <p:nvPr/>
          </p:nvSpPr>
          <p:spPr bwMode="auto">
            <a:xfrm>
              <a:off x="466" y="3349"/>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arrow" w="med" len="med"/>
            </a:ln>
          </p:spPr>
          <p:txBody>
            <a:bodyPr/>
            <a:lstStyle/>
            <a:p>
              <a:endParaRPr lang="en-US"/>
            </a:p>
          </p:txBody>
        </p:sp>
        <p:sp>
          <p:nvSpPr>
            <p:cNvPr id="21707" name="Freeform 899"/>
            <p:cNvSpPr>
              <a:spLocks/>
            </p:cNvSpPr>
            <p:nvPr/>
          </p:nvSpPr>
          <p:spPr bwMode="auto">
            <a:xfrm flipV="1">
              <a:off x="466" y="3534"/>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arrow" w="med" len="med"/>
            </a:ln>
          </p:spPr>
          <p:txBody>
            <a:bodyPr/>
            <a:lstStyle/>
            <a:p>
              <a:endParaRPr lang="en-US"/>
            </a:p>
          </p:txBody>
        </p:sp>
      </p:grpSp>
      <p:grpSp>
        <p:nvGrpSpPr>
          <p:cNvPr id="414596" name="Group 900"/>
          <p:cNvGrpSpPr>
            <a:grpSpLocks/>
          </p:cNvGrpSpPr>
          <p:nvPr/>
        </p:nvGrpSpPr>
        <p:grpSpPr bwMode="auto">
          <a:xfrm>
            <a:off x="1033463" y="4464050"/>
            <a:ext cx="1017587" cy="615950"/>
            <a:chOff x="674" y="2595"/>
            <a:chExt cx="592" cy="388"/>
          </a:xfrm>
        </p:grpSpPr>
        <p:sp>
          <p:nvSpPr>
            <p:cNvPr id="21702" name="Line 901"/>
            <p:cNvSpPr>
              <a:spLocks noChangeShapeType="1"/>
            </p:cNvSpPr>
            <p:nvPr/>
          </p:nvSpPr>
          <p:spPr bwMode="auto">
            <a:xfrm rot="-5400000">
              <a:off x="1142" y="2666"/>
              <a:ext cx="1" cy="247"/>
            </a:xfrm>
            <a:prstGeom prst="line">
              <a:avLst/>
            </a:prstGeom>
            <a:noFill/>
            <a:ln w="57150">
              <a:solidFill>
                <a:srgbClr val="114FFB"/>
              </a:solidFill>
              <a:round/>
              <a:headEnd/>
              <a:tailEnd type="arrow" w="med" len="med"/>
            </a:ln>
          </p:spPr>
          <p:txBody>
            <a:bodyPr/>
            <a:lstStyle/>
            <a:p>
              <a:endParaRPr lang="en-US"/>
            </a:p>
          </p:txBody>
        </p:sp>
        <p:sp>
          <p:nvSpPr>
            <p:cNvPr id="21703" name="Freeform 902"/>
            <p:cNvSpPr>
              <a:spLocks/>
            </p:cNvSpPr>
            <p:nvPr/>
          </p:nvSpPr>
          <p:spPr bwMode="auto">
            <a:xfrm>
              <a:off x="674" y="2595"/>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none" w="sm" len="sm"/>
            </a:ln>
          </p:spPr>
          <p:txBody>
            <a:bodyPr/>
            <a:lstStyle/>
            <a:p>
              <a:endParaRPr lang="en-US"/>
            </a:p>
          </p:txBody>
        </p:sp>
        <p:sp>
          <p:nvSpPr>
            <p:cNvPr id="21704" name="Freeform 903"/>
            <p:cNvSpPr>
              <a:spLocks/>
            </p:cNvSpPr>
            <p:nvPr/>
          </p:nvSpPr>
          <p:spPr bwMode="auto">
            <a:xfrm flipV="1">
              <a:off x="674" y="2780"/>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none" w="sm" len="sm"/>
            </a:ln>
          </p:spPr>
          <p:txBody>
            <a:bodyPr/>
            <a:lstStyle/>
            <a:p>
              <a:endParaRPr lang="en-US"/>
            </a:p>
          </p:txBody>
        </p:sp>
      </p:grpSp>
      <p:sp>
        <p:nvSpPr>
          <p:cNvPr id="21523" name="Text Box 904"/>
          <p:cNvSpPr txBox="1">
            <a:spLocks noChangeArrowheads="1"/>
          </p:cNvSpPr>
          <p:nvPr/>
        </p:nvSpPr>
        <p:spPr bwMode="auto">
          <a:xfrm>
            <a:off x="465138" y="2457450"/>
            <a:ext cx="946150" cy="701675"/>
          </a:xfrm>
          <a:prstGeom prst="rect">
            <a:avLst/>
          </a:prstGeom>
          <a:noFill/>
          <a:ln w="38100">
            <a:noFill/>
            <a:miter lim="800000"/>
            <a:headEnd/>
            <a:tailEnd/>
          </a:ln>
        </p:spPr>
        <p:txBody>
          <a:bodyPr wrap="none" anchor="ctr" anchorCtr="1">
            <a:spAutoFit/>
          </a:bodyPr>
          <a:lstStyle/>
          <a:p>
            <a:pPr algn="ctr"/>
            <a:r>
              <a:rPr lang="en-US"/>
              <a:t>data </a:t>
            </a:r>
          </a:p>
          <a:p>
            <a:pPr algn="ctr"/>
            <a:r>
              <a:rPr lang="en-US"/>
              <a:t>source</a:t>
            </a:r>
          </a:p>
        </p:txBody>
      </p:sp>
      <p:sp>
        <p:nvSpPr>
          <p:cNvPr id="21524" name="Text Box 905"/>
          <p:cNvSpPr txBox="1">
            <a:spLocks noChangeArrowheads="1"/>
          </p:cNvSpPr>
          <p:nvPr/>
        </p:nvSpPr>
        <p:spPr bwMode="auto">
          <a:xfrm>
            <a:off x="7762875" y="2481263"/>
            <a:ext cx="919163" cy="701675"/>
          </a:xfrm>
          <a:prstGeom prst="rect">
            <a:avLst/>
          </a:prstGeom>
          <a:noFill/>
          <a:ln w="38100">
            <a:noFill/>
            <a:miter lim="800000"/>
            <a:headEnd/>
            <a:tailEnd/>
          </a:ln>
        </p:spPr>
        <p:txBody>
          <a:bodyPr wrap="none" anchor="ctr" anchorCtr="1">
            <a:spAutoFit/>
          </a:bodyPr>
          <a:lstStyle/>
          <a:p>
            <a:pPr algn="ctr"/>
            <a:r>
              <a:rPr lang="en-US"/>
              <a:t>output</a:t>
            </a:r>
          </a:p>
          <a:p>
            <a:pPr algn="ctr"/>
            <a:r>
              <a:rPr lang="en-US"/>
              <a:t>device</a:t>
            </a:r>
          </a:p>
        </p:txBody>
      </p:sp>
      <p:sp>
        <p:nvSpPr>
          <p:cNvPr id="21525" name="Line 906"/>
          <p:cNvSpPr>
            <a:spLocks noChangeShapeType="1"/>
          </p:cNvSpPr>
          <p:nvPr/>
        </p:nvSpPr>
        <p:spPr bwMode="auto">
          <a:xfrm rot="-5400000">
            <a:off x="7527925" y="2636838"/>
            <a:ext cx="1588" cy="392112"/>
          </a:xfrm>
          <a:prstGeom prst="line">
            <a:avLst/>
          </a:prstGeom>
          <a:noFill/>
          <a:ln w="38100">
            <a:solidFill>
              <a:schemeClr val="tx1"/>
            </a:solidFill>
            <a:round/>
            <a:headEnd/>
            <a:tailEnd type="arrow" w="med" len="med"/>
          </a:ln>
        </p:spPr>
        <p:txBody>
          <a:bodyPr/>
          <a:lstStyle/>
          <a:p>
            <a:endParaRPr lang="en-US"/>
          </a:p>
        </p:txBody>
      </p:sp>
      <p:sp>
        <p:nvSpPr>
          <p:cNvPr id="21526" name="Text Box 907"/>
          <p:cNvSpPr txBox="1">
            <a:spLocks noChangeArrowheads="1"/>
          </p:cNvSpPr>
          <p:nvPr/>
        </p:nvSpPr>
        <p:spPr bwMode="auto">
          <a:xfrm>
            <a:off x="3024188" y="1389063"/>
            <a:ext cx="3095625" cy="457200"/>
          </a:xfrm>
          <a:prstGeom prst="rect">
            <a:avLst/>
          </a:prstGeom>
          <a:noFill/>
          <a:ln w="12700">
            <a:noFill/>
            <a:miter lim="800000"/>
            <a:headEnd type="none" w="sm" len="sm"/>
            <a:tailEnd type="none" w="sm" len="sm"/>
          </a:ln>
        </p:spPr>
        <p:txBody>
          <a:bodyPr wrap="none">
            <a:spAutoFit/>
          </a:bodyPr>
          <a:lstStyle/>
          <a:p>
            <a:r>
              <a:rPr lang="en-US" sz="2400" b="1">
                <a:solidFill>
                  <a:srgbClr val="FF0000"/>
                </a:solidFill>
              </a:rPr>
              <a:t>operational diagram</a:t>
            </a:r>
          </a:p>
        </p:txBody>
      </p:sp>
      <p:sp>
        <p:nvSpPr>
          <p:cNvPr id="21527" name="Text Box 908"/>
          <p:cNvSpPr txBox="1">
            <a:spLocks noChangeArrowheads="1"/>
          </p:cNvSpPr>
          <p:nvPr/>
        </p:nvSpPr>
        <p:spPr bwMode="auto">
          <a:xfrm>
            <a:off x="3184525" y="3417888"/>
            <a:ext cx="2773363" cy="457200"/>
          </a:xfrm>
          <a:prstGeom prst="rect">
            <a:avLst/>
          </a:prstGeom>
          <a:noFill/>
          <a:ln w="12700">
            <a:noFill/>
            <a:miter lim="800000"/>
            <a:headEnd type="none" w="sm" len="sm"/>
            <a:tailEnd type="none" w="sm" len="sm"/>
          </a:ln>
        </p:spPr>
        <p:txBody>
          <a:bodyPr wrap="none">
            <a:spAutoFit/>
          </a:bodyPr>
          <a:lstStyle/>
          <a:p>
            <a:r>
              <a:rPr lang="en-US" sz="2400" b="1">
                <a:solidFill>
                  <a:srgbClr val="FF0000"/>
                </a:solidFill>
              </a:rPr>
              <a:t>data flow diagram</a:t>
            </a:r>
          </a:p>
        </p:txBody>
      </p:sp>
      <p:grpSp>
        <p:nvGrpSpPr>
          <p:cNvPr id="414605" name="Group 909"/>
          <p:cNvGrpSpPr>
            <a:grpSpLocks/>
          </p:cNvGrpSpPr>
          <p:nvPr/>
        </p:nvGrpSpPr>
        <p:grpSpPr bwMode="auto">
          <a:xfrm>
            <a:off x="6164263" y="4264025"/>
            <a:ext cx="647700" cy="603250"/>
            <a:chOff x="481" y="3081"/>
            <a:chExt cx="408" cy="380"/>
          </a:xfrm>
        </p:grpSpPr>
        <p:sp>
          <p:nvSpPr>
            <p:cNvPr id="21676" name="Line 910"/>
            <p:cNvSpPr>
              <a:spLocks noChangeShapeType="1"/>
            </p:cNvSpPr>
            <p:nvPr/>
          </p:nvSpPr>
          <p:spPr bwMode="auto">
            <a:xfrm flipV="1">
              <a:off x="605" y="3365"/>
              <a:ext cx="38" cy="74"/>
            </a:xfrm>
            <a:prstGeom prst="line">
              <a:avLst/>
            </a:prstGeom>
            <a:noFill/>
            <a:ln w="12700">
              <a:solidFill>
                <a:schemeClr val="tx1"/>
              </a:solidFill>
              <a:round/>
              <a:headEnd type="none" w="sm" len="sm"/>
              <a:tailEnd type="none" w="sm" len="sm"/>
            </a:ln>
          </p:spPr>
          <p:txBody>
            <a:bodyPr/>
            <a:lstStyle/>
            <a:p>
              <a:endParaRPr lang="en-US"/>
            </a:p>
          </p:txBody>
        </p:sp>
        <p:sp>
          <p:nvSpPr>
            <p:cNvPr id="21677" name="Line 911"/>
            <p:cNvSpPr>
              <a:spLocks noChangeShapeType="1"/>
            </p:cNvSpPr>
            <p:nvPr/>
          </p:nvSpPr>
          <p:spPr bwMode="auto">
            <a:xfrm flipV="1">
              <a:off x="643" y="3270"/>
              <a:ext cx="45" cy="77"/>
            </a:xfrm>
            <a:prstGeom prst="line">
              <a:avLst/>
            </a:prstGeom>
            <a:noFill/>
            <a:ln w="12700">
              <a:solidFill>
                <a:schemeClr val="tx1"/>
              </a:solidFill>
              <a:round/>
              <a:headEnd type="none" w="sm" len="sm"/>
              <a:tailEnd type="none" w="sm" len="sm"/>
            </a:ln>
          </p:spPr>
          <p:txBody>
            <a:bodyPr/>
            <a:lstStyle/>
            <a:p>
              <a:endParaRPr lang="en-US"/>
            </a:p>
          </p:txBody>
        </p:sp>
        <p:sp>
          <p:nvSpPr>
            <p:cNvPr id="21678" name="Line 912"/>
            <p:cNvSpPr>
              <a:spLocks noChangeShapeType="1"/>
            </p:cNvSpPr>
            <p:nvPr/>
          </p:nvSpPr>
          <p:spPr bwMode="auto">
            <a:xfrm flipH="1">
              <a:off x="734" y="3262"/>
              <a:ext cx="51" cy="103"/>
            </a:xfrm>
            <a:prstGeom prst="line">
              <a:avLst/>
            </a:prstGeom>
            <a:noFill/>
            <a:ln w="12700">
              <a:solidFill>
                <a:schemeClr val="tx1"/>
              </a:solidFill>
              <a:round/>
              <a:headEnd type="none" w="sm" len="sm"/>
              <a:tailEnd type="none" w="sm" len="sm"/>
            </a:ln>
          </p:spPr>
          <p:txBody>
            <a:bodyPr/>
            <a:lstStyle/>
            <a:p>
              <a:endParaRPr lang="en-US"/>
            </a:p>
          </p:txBody>
        </p:sp>
        <p:sp>
          <p:nvSpPr>
            <p:cNvPr id="21679" name="Line 913"/>
            <p:cNvSpPr>
              <a:spLocks noChangeShapeType="1"/>
            </p:cNvSpPr>
            <p:nvPr/>
          </p:nvSpPr>
          <p:spPr bwMode="auto">
            <a:xfrm flipH="1">
              <a:off x="689" y="3184"/>
              <a:ext cx="45" cy="78"/>
            </a:xfrm>
            <a:prstGeom prst="line">
              <a:avLst/>
            </a:prstGeom>
            <a:noFill/>
            <a:ln w="12700">
              <a:solidFill>
                <a:schemeClr val="tx1"/>
              </a:solidFill>
              <a:round/>
              <a:headEnd type="none" w="sm" len="sm"/>
              <a:tailEnd type="none" w="sm" len="sm"/>
            </a:ln>
          </p:spPr>
          <p:txBody>
            <a:bodyPr/>
            <a:lstStyle/>
            <a:p>
              <a:endParaRPr lang="en-US"/>
            </a:p>
          </p:txBody>
        </p:sp>
        <p:sp>
          <p:nvSpPr>
            <p:cNvPr id="21680" name="Line 914"/>
            <p:cNvSpPr>
              <a:spLocks noChangeShapeType="1"/>
            </p:cNvSpPr>
            <p:nvPr/>
          </p:nvSpPr>
          <p:spPr bwMode="auto">
            <a:xfrm>
              <a:off x="605" y="3287"/>
              <a:ext cx="89" cy="155"/>
            </a:xfrm>
            <a:prstGeom prst="line">
              <a:avLst/>
            </a:prstGeom>
            <a:noFill/>
            <a:ln w="12700">
              <a:solidFill>
                <a:schemeClr val="tx1"/>
              </a:solidFill>
              <a:round/>
              <a:headEnd type="none" w="sm" len="sm"/>
              <a:tailEnd type="none" w="sm" len="sm"/>
            </a:ln>
          </p:spPr>
          <p:txBody>
            <a:bodyPr/>
            <a:lstStyle/>
            <a:p>
              <a:endParaRPr lang="en-US"/>
            </a:p>
          </p:txBody>
        </p:sp>
        <p:sp>
          <p:nvSpPr>
            <p:cNvPr id="21681" name="Line 915"/>
            <p:cNvSpPr>
              <a:spLocks noChangeShapeType="1"/>
            </p:cNvSpPr>
            <p:nvPr/>
          </p:nvSpPr>
          <p:spPr bwMode="auto">
            <a:xfrm>
              <a:off x="553" y="3365"/>
              <a:ext cx="45" cy="77"/>
            </a:xfrm>
            <a:prstGeom prst="line">
              <a:avLst/>
            </a:prstGeom>
            <a:noFill/>
            <a:ln w="12700">
              <a:solidFill>
                <a:schemeClr val="tx1"/>
              </a:solidFill>
              <a:round/>
              <a:headEnd type="none" w="sm" len="sm"/>
              <a:tailEnd type="none" w="sm" len="sm"/>
            </a:ln>
          </p:spPr>
          <p:txBody>
            <a:bodyPr/>
            <a:lstStyle/>
            <a:p>
              <a:endParaRPr lang="en-US"/>
            </a:p>
          </p:txBody>
        </p:sp>
        <p:sp>
          <p:nvSpPr>
            <p:cNvPr id="21682" name="Line 916"/>
            <p:cNvSpPr>
              <a:spLocks noChangeShapeType="1"/>
            </p:cNvSpPr>
            <p:nvPr/>
          </p:nvSpPr>
          <p:spPr bwMode="auto">
            <a:xfrm flipH="1">
              <a:off x="768" y="3365"/>
              <a:ext cx="43" cy="74"/>
            </a:xfrm>
            <a:prstGeom prst="line">
              <a:avLst/>
            </a:prstGeom>
            <a:noFill/>
            <a:ln w="12700">
              <a:solidFill>
                <a:schemeClr val="tx1"/>
              </a:solidFill>
              <a:round/>
              <a:headEnd type="none" w="sm" len="sm"/>
              <a:tailEnd type="none" w="sm" len="sm"/>
            </a:ln>
          </p:spPr>
          <p:txBody>
            <a:bodyPr/>
            <a:lstStyle/>
            <a:p>
              <a:endParaRPr lang="en-US"/>
            </a:p>
          </p:txBody>
        </p:sp>
        <p:sp>
          <p:nvSpPr>
            <p:cNvPr id="21683" name="Line 917"/>
            <p:cNvSpPr>
              <a:spLocks noChangeShapeType="1"/>
            </p:cNvSpPr>
            <p:nvPr/>
          </p:nvSpPr>
          <p:spPr bwMode="auto">
            <a:xfrm>
              <a:off x="682" y="3107"/>
              <a:ext cx="189" cy="328"/>
            </a:xfrm>
            <a:prstGeom prst="line">
              <a:avLst/>
            </a:prstGeom>
            <a:noFill/>
            <a:ln w="12700">
              <a:solidFill>
                <a:schemeClr val="tx1"/>
              </a:solidFill>
              <a:round/>
              <a:headEnd type="none" w="sm" len="sm"/>
              <a:tailEnd type="none" w="sm" len="sm"/>
            </a:ln>
          </p:spPr>
          <p:txBody>
            <a:bodyPr/>
            <a:lstStyle/>
            <a:p>
              <a:endParaRPr lang="en-US"/>
            </a:p>
          </p:txBody>
        </p:sp>
        <p:sp>
          <p:nvSpPr>
            <p:cNvPr id="21684" name="Line 918"/>
            <p:cNvSpPr>
              <a:spLocks noChangeShapeType="1"/>
            </p:cNvSpPr>
            <p:nvPr/>
          </p:nvSpPr>
          <p:spPr bwMode="auto">
            <a:xfrm flipH="1">
              <a:off x="494" y="3107"/>
              <a:ext cx="194" cy="335"/>
            </a:xfrm>
            <a:prstGeom prst="line">
              <a:avLst/>
            </a:prstGeom>
            <a:noFill/>
            <a:ln w="12700">
              <a:solidFill>
                <a:schemeClr val="tx1"/>
              </a:solidFill>
              <a:round/>
              <a:headEnd type="none" w="sm" len="sm"/>
              <a:tailEnd type="none" w="sm" len="sm"/>
            </a:ln>
          </p:spPr>
          <p:txBody>
            <a:bodyPr/>
            <a:lstStyle/>
            <a:p>
              <a:endParaRPr lang="en-US"/>
            </a:p>
          </p:txBody>
        </p:sp>
        <p:sp>
          <p:nvSpPr>
            <p:cNvPr id="21685" name="Oval 919"/>
            <p:cNvSpPr>
              <a:spLocks noChangeArrowheads="1"/>
            </p:cNvSpPr>
            <p:nvPr/>
          </p:nvSpPr>
          <p:spPr bwMode="auto">
            <a:xfrm>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6" name="Oval 920"/>
            <p:cNvSpPr>
              <a:spLocks noChangeArrowheads="1"/>
            </p:cNvSpPr>
            <p:nvPr/>
          </p:nvSpPr>
          <p:spPr bwMode="auto">
            <a:xfrm>
              <a:off x="708" y="3164"/>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7" name="Oval 921"/>
            <p:cNvSpPr>
              <a:spLocks noChangeArrowheads="1"/>
            </p:cNvSpPr>
            <p:nvPr/>
          </p:nvSpPr>
          <p:spPr bwMode="auto">
            <a:xfrm>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8" name="Oval 922"/>
            <p:cNvSpPr>
              <a:spLocks noChangeArrowheads="1"/>
            </p:cNvSpPr>
            <p:nvPr/>
          </p:nvSpPr>
          <p:spPr bwMode="auto">
            <a:xfrm>
              <a:off x="662"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9" name="Oval 923"/>
            <p:cNvSpPr>
              <a:spLocks noChangeArrowheads="1"/>
            </p:cNvSpPr>
            <p:nvPr/>
          </p:nvSpPr>
          <p:spPr bwMode="auto">
            <a:xfrm>
              <a:off x="617"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0" name="Oval 924"/>
            <p:cNvSpPr>
              <a:spLocks noChangeArrowheads="1"/>
            </p:cNvSpPr>
            <p:nvPr/>
          </p:nvSpPr>
          <p:spPr bwMode="auto">
            <a:xfrm>
              <a:off x="662"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1" name="Oval 925"/>
            <p:cNvSpPr>
              <a:spLocks noChangeArrowheads="1"/>
            </p:cNvSpPr>
            <p:nvPr/>
          </p:nvSpPr>
          <p:spPr bwMode="auto">
            <a:xfrm>
              <a:off x="572"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2" name="Oval 926"/>
            <p:cNvSpPr>
              <a:spLocks noChangeArrowheads="1"/>
            </p:cNvSpPr>
            <p:nvPr/>
          </p:nvSpPr>
          <p:spPr bwMode="auto">
            <a:xfrm>
              <a:off x="753"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3" name="Oval 927"/>
            <p:cNvSpPr>
              <a:spLocks noChangeArrowheads="1"/>
            </p:cNvSpPr>
            <p:nvPr/>
          </p:nvSpPr>
          <p:spPr bwMode="auto">
            <a:xfrm>
              <a:off x="843"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4" name="Oval 928"/>
            <p:cNvSpPr>
              <a:spLocks noChangeArrowheads="1"/>
            </p:cNvSpPr>
            <p:nvPr/>
          </p:nvSpPr>
          <p:spPr bwMode="auto">
            <a:xfrm>
              <a:off x="753"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5" name="Oval 929"/>
            <p:cNvSpPr>
              <a:spLocks noChangeArrowheads="1"/>
            </p:cNvSpPr>
            <p:nvPr/>
          </p:nvSpPr>
          <p:spPr bwMode="auto">
            <a:xfrm>
              <a:off x="798"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6" name="Oval 930"/>
            <p:cNvSpPr>
              <a:spLocks noChangeArrowheads="1"/>
            </p:cNvSpPr>
            <p:nvPr/>
          </p:nvSpPr>
          <p:spPr bwMode="auto">
            <a:xfrm>
              <a:off x="708"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7" name="Oval 931"/>
            <p:cNvSpPr>
              <a:spLocks noChangeArrowheads="1"/>
            </p:cNvSpPr>
            <p:nvPr/>
          </p:nvSpPr>
          <p:spPr bwMode="auto">
            <a:xfrm flipH="1">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8" name="Oval 932"/>
            <p:cNvSpPr>
              <a:spLocks noChangeArrowheads="1"/>
            </p:cNvSpPr>
            <p:nvPr/>
          </p:nvSpPr>
          <p:spPr bwMode="auto">
            <a:xfrm flipH="1">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9" name="Oval 933"/>
            <p:cNvSpPr>
              <a:spLocks noChangeArrowheads="1"/>
            </p:cNvSpPr>
            <p:nvPr/>
          </p:nvSpPr>
          <p:spPr bwMode="auto">
            <a:xfrm flipH="1">
              <a:off x="481"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700" name="Oval 934"/>
            <p:cNvSpPr>
              <a:spLocks noChangeArrowheads="1"/>
            </p:cNvSpPr>
            <p:nvPr/>
          </p:nvSpPr>
          <p:spPr bwMode="auto">
            <a:xfrm flipH="1">
              <a:off x="572" y="324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701" name="Oval 935"/>
            <p:cNvSpPr>
              <a:spLocks noChangeArrowheads="1"/>
            </p:cNvSpPr>
            <p:nvPr/>
          </p:nvSpPr>
          <p:spPr bwMode="auto">
            <a:xfrm flipH="1">
              <a:off x="526"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632" name="Group 936"/>
          <p:cNvGrpSpPr>
            <a:grpSpLocks/>
          </p:cNvGrpSpPr>
          <p:nvPr/>
        </p:nvGrpSpPr>
        <p:grpSpPr bwMode="auto">
          <a:xfrm>
            <a:off x="4178300" y="4235450"/>
            <a:ext cx="792163" cy="736600"/>
            <a:chOff x="325" y="2495"/>
            <a:chExt cx="499" cy="464"/>
          </a:xfrm>
        </p:grpSpPr>
        <p:sp>
          <p:nvSpPr>
            <p:cNvPr id="21641" name="Line 937"/>
            <p:cNvSpPr>
              <a:spLocks noChangeShapeType="1"/>
            </p:cNvSpPr>
            <p:nvPr/>
          </p:nvSpPr>
          <p:spPr bwMode="auto">
            <a:xfrm flipV="1">
              <a:off x="494" y="2779"/>
              <a:ext cx="38" cy="74"/>
            </a:xfrm>
            <a:prstGeom prst="line">
              <a:avLst/>
            </a:prstGeom>
            <a:noFill/>
            <a:ln w="12700">
              <a:solidFill>
                <a:schemeClr val="tx1"/>
              </a:solidFill>
              <a:round/>
              <a:headEnd type="none" w="sm" len="sm"/>
              <a:tailEnd type="none" w="sm" len="sm"/>
            </a:ln>
          </p:spPr>
          <p:txBody>
            <a:bodyPr/>
            <a:lstStyle/>
            <a:p>
              <a:endParaRPr lang="en-US"/>
            </a:p>
          </p:txBody>
        </p:sp>
        <p:sp>
          <p:nvSpPr>
            <p:cNvPr id="21642" name="Line 938"/>
            <p:cNvSpPr>
              <a:spLocks noChangeShapeType="1"/>
            </p:cNvSpPr>
            <p:nvPr/>
          </p:nvSpPr>
          <p:spPr bwMode="auto">
            <a:xfrm flipV="1">
              <a:off x="532" y="2684"/>
              <a:ext cx="45" cy="77"/>
            </a:xfrm>
            <a:prstGeom prst="line">
              <a:avLst/>
            </a:prstGeom>
            <a:noFill/>
            <a:ln w="12700">
              <a:solidFill>
                <a:schemeClr val="tx1"/>
              </a:solidFill>
              <a:round/>
              <a:headEnd type="none" w="sm" len="sm"/>
              <a:tailEnd type="none" w="sm" len="sm"/>
            </a:ln>
          </p:spPr>
          <p:txBody>
            <a:bodyPr/>
            <a:lstStyle/>
            <a:p>
              <a:endParaRPr lang="en-US"/>
            </a:p>
          </p:txBody>
        </p:sp>
        <p:sp>
          <p:nvSpPr>
            <p:cNvPr id="21643" name="Line 939"/>
            <p:cNvSpPr>
              <a:spLocks noChangeShapeType="1"/>
            </p:cNvSpPr>
            <p:nvPr/>
          </p:nvSpPr>
          <p:spPr bwMode="auto">
            <a:xfrm>
              <a:off x="674" y="2856"/>
              <a:ext cx="52" cy="77"/>
            </a:xfrm>
            <a:prstGeom prst="line">
              <a:avLst/>
            </a:prstGeom>
            <a:noFill/>
            <a:ln w="12700">
              <a:solidFill>
                <a:schemeClr val="tx1"/>
              </a:solidFill>
              <a:round/>
              <a:headEnd type="none" w="sm" len="sm"/>
              <a:tailEnd type="none" w="sm" len="sm"/>
            </a:ln>
          </p:spPr>
          <p:txBody>
            <a:bodyPr/>
            <a:lstStyle/>
            <a:p>
              <a:endParaRPr lang="en-US"/>
            </a:p>
          </p:txBody>
        </p:sp>
        <p:sp>
          <p:nvSpPr>
            <p:cNvPr id="21644" name="Line 940"/>
            <p:cNvSpPr>
              <a:spLocks noChangeShapeType="1"/>
            </p:cNvSpPr>
            <p:nvPr/>
          </p:nvSpPr>
          <p:spPr bwMode="auto">
            <a:xfrm>
              <a:off x="391" y="2856"/>
              <a:ext cx="51" cy="77"/>
            </a:xfrm>
            <a:prstGeom prst="line">
              <a:avLst/>
            </a:prstGeom>
            <a:noFill/>
            <a:ln w="12700">
              <a:solidFill>
                <a:schemeClr val="tx1"/>
              </a:solidFill>
              <a:round/>
              <a:headEnd type="none" w="sm" len="sm"/>
              <a:tailEnd type="none" w="sm" len="sm"/>
            </a:ln>
          </p:spPr>
          <p:txBody>
            <a:bodyPr/>
            <a:lstStyle/>
            <a:p>
              <a:endParaRPr lang="en-US"/>
            </a:p>
          </p:txBody>
        </p:sp>
        <p:sp>
          <p:nvSpPr>
            <p:cNvPr id="21645" name="Line 941"/>
            <p:cNvSpPr>
              <a:spLocks noChangeShapeType="1"/>
            </p:cNvSpPr>
            <p:nvPr/>
          </p:nvSpPr>
          <p:spPr bwMode="auto">
            <a:xfrm flipH="1">
              <a:off x="623" y="2676"/>
              <a:ext cx="51" cy="103"/>
            </a:xfrm>
            <a:prstGeom prst="line">
              <a:avLst/>
            </a:prstGeom>
            <a:noFill/>
            <a:ln w="12700">
              <a:solidFill>
                <a:schemeClr val="tx1"/>
              </a:solidFill>
              <a:round/>
              <a:headEnd type="none" w="sm" len="sm"/>
              <a:tailEnd type="none" w="sm" len="sm"/>
            </a:ln>
          </p:spPr>
          <p:txBody>
            <a:bodyPr/>
            <a:lstStyle/>
            <a:p>
              <a:endParaRPr lang="en-US"/>
            </a:p>
          </p:txBody>
        </p:sp>
        <p:sp>
          <p:nvSpPr>
            <p:cNvPr id="21646" name="Line 942"/>
            <p:cNvSpPr>
              <a:spLocks noChangeShapeType="1"/>
            </p:cNvSpPr>
            <p:nvPr/>
          </p:nvSpPr>
          <p:spPr bwMode="auto">
            <a:xfrm flipH="1">
              <a:off x="578" y="2598"/>
              <a:ext cx="45" cy="78"/>
            </a:xfrm>
            <a:prstGeom prst="line">
              <a:avLst/>
            </a:prstGeom>
            <a:noFill/>
            <a:ln w="12700">
              <a:solidFill>
                <a:schemeClr val="tx1"/>
              </a:solidFill>
              <a:round/>
              <a:headEnd type="none" w="sm" len="sm"/>
              <a:tailEnd type="none" w="sm" len="sm"/>
            </a:ln>
          </p:spPr>
          <p:txBody>
            <a:bodyPr/>
            <a:lstStyle/>
            <a:p>
              <a:endParaRPr lang="en-US"/>
            </a:p>
          </p:txBody>
        </p:sp>
        <p:sp>
          <p:nvSpPr>
            <p:cNvPr id="21647" name="Line 943"/>
            <p:cNvSpPr>
              <a:spLocks noChangeShapeType="1"/>
            </p:cNvSpPr>
            <p:nvPr/>
          </p:nvSpPr>
          <p:spPr bwMode="auto">
            <a:xfrm>
              <a:off x="494" y="2701"/>
              <a:ext cx="89" cy="155"/>
            </a:xfrm>
            <a:prstGeom prst="line">
              <a:avLst/>
            </a:prstGeom>
            <a:noFill/>
            <a:ln w="12700">
              <a:solidFill>
                <a:schemeClr val="tx1"/>
              </a:solidFill>
              <a:round/>
              <a:headEnd type="none" w="sm" len="sm"/>
              <a:tailEnd type="none" w="sm" len="sm"/>
            </a:ln>
          </p:spPr>
          <p:txBody>
            <a:bodyPr/>
            <a:lstStyle/>
            <a:p>
              <a:endParaRPr lang="en-US"/>
            </a:p>
          </p:txBody>
        </p:sp>
        <p:sp>
          <p:nvSpPr>
            <p:cNvPr id="21648" name="Line 944"/>
            <p:cNvSpPr>
              <a:spLocks noChangeShapeType="1"/>
            </p:cNvSpPr>
            <p:nvPr/>
          </p:nvSpPr>
          <p:spPr bwMode="auto">
            <a:xfrm>
              <a:off x="442" y="2779"/>
              <a:ext cx="90" cy="154"/>
            </a:xfrm>
            <a:prstGeom prst="line">
              <a:avLst/>
            </a:prstGeom>
            <a:noFill/>
            <a:ln w="12700">
              <a:solidFill>
                <a:schemeClr val="tx1"/>
              </a:solidFill>
              <a:round/>
              <a:headEnd type="none" w="sm" len="sm"/>
              <a:tailEnd type="none" w="sm" len="sm"/>
            </a:ln>
          </p:spPr>
          <p:txBody>
            <a:bodyPr/>
            <a:lstStyle/>
            <a:p>
              <a:endParaRPr lang="en-US"/>
            </a:p>
          </p:txBody>
        </p:sp>
        <p:sp>
          <p:nvSpPr>
            <p:cNvPr id="21649" name="Line 945"/>
            <p:cNvSpPr>
              <a:spLocks noChangeShapeType="1"/>
            </p:cNvSpPr>
            <p:nvPr/>
          </p:nvSpPr>
          <p:spPr bwMode="auto">
            <a:xfrm flipH="1">
              <a:off x="611" y="2779"/>
              <a:ext cx="89" cy="154"/>
            </a:xfrm>
            <a:prstGeom prst="line">
              <a:avLst/>
            </a:prstGeom>
            <a:noFill/>
            <a:ln w="12700">
              <a:solidFill>
                <a:schemeClr val="tx1"/>
              </a:solidFill>
              <a:round/>
              <a:headEnd type="none" w="sm" len="sm"/>
              <a:tailEnd type="none" w="sm" len="sm"/>
            </a:ln>
          </p:spPr>
          <p:txBody>
            <a:bodyPr/>
            <a:lstStyle/>
            <a:p>
              <a:endParaRPr lang="en-US"/>
            </a:p>
          </p:txBody>
        </p:sp>
        <p:sp>
          <p:nvSpPr>
            <p:cNvPr id="21650" name="Line 946"/>
            <p:cNvSpPr>
              <a:spLocks noChangeShapeType="1"/>
            </p:cNvSpPr>
            <p:nvPr/>
          </p:nvSpPr>
          <p:spPr bwMode="auto">
            <a:xfrm>
              <a:off x="571"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1651" name="Line 947"/>
            <p:cNvSpPr>
              <a:spLocks noChangeShapeType="1"/>
            </p:cNvSpPr>
            <p:nvPr/>
          </p:nvSpPr>
          <p:spPr bwMode="auto">
            <a:xfrm flipH="1">
              <a:off x="339"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1652" name="Oval 948"/>
            <p:cNvSpPr>
              <a:spLocks noChangeArrowheads="1"/>
            </p:cNvSpPr>
            <p:nvPr/>
          </p:nvSpPr>
          <p:spPr bwMode="auto">
            <a:xfrm>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3" name="Oval 949"/>
            <p:cNvSpPr>
              <a:spLocks noChangeArrowheads="1"/>
            </p:cNvSpPr>
            <p:nvPr/>
          </p:nvSpPr>
          <p:spPr bwMode="auto">
            <a:xfrm>
              <a:off x="597" y="257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4" name="Oval 950"/>
            <p:cNvSpPr>
              <a:spLocks noChangeArrowheads="1"/>
            </p:cNvSpPr>
            <p:nvPr/>
          </p:nvSpPr>
          <p:spPr bwMode="auto">
            <a:xfrm>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5" name="Oval 951"/>
            <p:cNvSpPr>
              <a:spLocks noChangeArrowheads="1"/>
            </p:cNvSpPr>
            <p:nvPr/>
          </p:nvSpPr>
          <p:spPr bwMode="auto">
            <a:xfrm>
              <a:off x="551"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6" name="Oval 952"/>
            <p:cNvSpPr>
              <a:spLocks noChangeArrowheads="1"/>
            </p:cNvSpPr>
            <p:nvPr/>
          </p:nvSpPr>
          <p:spPr bwMode="auto">
            <a:xfrm>
              <a:off x="506"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7" name="Oval 953"/>
            <p:cNvSpPr>
              <a:spLocks noChangeArrowheads="1"/>
            </p:cNvSpPr>
            <p:nvPr/>
          </p:nvSpPr>
          <p:spPr bwMode="auto">
            <a:xfrm>
              <a:off x="551"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8" name="Oval 954"/>
            <p:cNvSpPr>
              <a:spLocks noChangeArrowheads="1"/>
            </p:cNvSpPr>
            <p:nvPr/>
          </p:nvSpPr>
          <p:spPr bwMode="auto">
            <a:xfrm>
              <a:off x="461"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9" name="Oval 955"/>
            <p:cNvSpPr>
              <a:spLocks noChangeArrowheads="1"/>
            </p:cNvSpPr>
            <p:nvPr/>
          </p:nvSpPr>
          <p:spPr bwMode="auto">
            <a:xfrm>
              <a:off x="642"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0" name="Oval 956"/>
            <p:cNvSpPr>
              <a:spLocks noChangeArrowheads="1"/>
            </p:cNvSpPr>
            <p:nvPr/>
          </p:nvSpPr>
          <p:spPr bwMode="auto">
            <a:xfrm>
              <a:off x="732"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1" name="Oval 957"/>
            <p:cNvSpPr>
              <a:spLocks noChangeArrowheads="1"/>
            </p:cNvSpPr>
            <p:nvPr/>
          </p:nvSpPr>
          <p:spPr bwMode="auto">
            <a:xfrm>
              <a:off x="778"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2" name="Oval 958"/>
            <p:cNvSpPr>
              <a:spLocks noChangeArrowheads="1"/>
            </p:cNvSpPr>
            <p:nvPr/>
          </p:nvSpPr>
          <p:spPr bwMode="auto">
            <a:xfrm>
              <a:off x="41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3" name="Oval 959"/>
            <p:cNvSpPr>
              <a:spLocks noChangeArrowheads="1"/>
            </p:cNvSpPr>
            <p:nvPr/>
          </p:nvSpPr>
          <p:spPr bwMode="auto">
            <a:xfrm>
              <a:off x="642"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4" name="Oval 960"/>
            <p:cNvSpPr>
              <a:spLocks noChangeArrowheads="1"/>
            </p:cNvSpPr>
            <p:nvPr/>
          </p:nvSpPr>
          <p:spPr bwMode="auto">
            <a:xfrm>
              <a:off x="687"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5" name="Oval 961"/>
            <p:cNvSpPr>
              <a:spLocks noChangeArrowheads="1"/>
            </p:cNvSpPr>
            <p:nvPr/>
          </p:nvSpPr>
          <p:spPr bwMode="auto">
            <a:xfrm>
              <a:off x="597"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6" name="Oval 962"/>
            <p:cNvSpPr>
              <a:spLocks noChangeArrowheads="1"/>
            </p:cNvSpPr>
            <p:nvPr/>
          </p:nvSpPr>
          <p:spPr bwMode="auto">
            <a:xfrm flipH="1">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7" name="Oval 963"/>
            <p:cNvSpPr>
              <a:spLocks noChangeArrowheads="1"/>
            </p:cNvSpPr>
            <p:nvPr/>
          </p:nvSpPr>
          <p:spPr bwMode="auto">
            <a:xfrm flipH="1">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8" name="Oval 964"/>
            <p:cNvSpPr>
              <a:spLocks noChangeArrowheads="1"/>
            </p:cNvSpPr>
            <p:nvPr/>
          </p:nvSpPr>
          <p:spPr bwMode="auto">
            <a:xfrm flipH="1">
              <a:off x="370"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9" name="Oval 965"/>
            <p:cNvSpPr>
              <a:spLocks noChangeArrowheads="1"/>
            </p:cNvSpPr>
            <p:nvPr/>
          </p:nvSpPr>
          <p:spPr bwMode="auto">
            <a:xfrm flipH="1">
              <a:off x="32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0" name="Oval 966"/>
            <p:cNvSpPr>
              <a:spLocks noChangeArrowheads="1"/>
            </p:cNvSpPr>
            <p:nvPr/>
          </p:nvSpPr>
          <p:spPr bwMode="auto">
            <a:xfrm flipH="1">
              <a:off x="461" y="266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1" name="Oval 967"/>
            <p:cNvSpPr>
              <a:spLocks noChangeArrowheads="1"/>
            </p:cNvSpPr>
            <p:nvPr/>
          </p:nvSpPr>
          <p:spPr bwMode="auto">
            <a:xfrm flipH="1">
              <a:off x="415"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2" name="Oval 968"/>
            <p:cNvSpPr>
              <a:spLocks noChangeArrowheads="1"/>
            </p:cNvSpPr>
            <p:nvPr/>
          </p:nvSpPr>
          <p:spPr bwMode="auto">
            <a:xfrm>
              <a:off x="506"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3" name="Oval 969"/>
            <p:cNvSpPr>
              <a:spLocks noChangeArrowheads="1"/>
            </p:cNvSpPr>
            <p:nvPr/>
          </p:nvSpPr>
          <p:spPr bwMode="auto">
            <a:xfrm>
              <a:off x="59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4" name="Oval 970"/>
            <p:cNvSpPr>
              <a:spLocks noChangeArrowheads="1"/>
            </p:cNvSpPr>
            <p:nvPr/>
          </p:nvSpPr>
          <p:spPr bwMode="auto">
            <a:xfrm>
              <a:off x="68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5" name="Oval 971"/>
            <p:cNvSpPr>
              <a:spLocks noChangeArrowheads="1"/>
            </p:cNvSpPr>
            <p:nvPr/>
          </p:nvSpPr>
          <p:spPr bwMode="auto">
            <a:xfrm>
              <a:off x="778"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668" name="Group 972"/>
          <p:cNvGrpSpPr>
            <a:grpSpLocks/>
          </p:cNvGrpSpPr>
          <p:nvPr/>
        </p:nvGrpSpPr>
        <p:grpSpPr bwMode="auto">
          <a:xfrm>
            <a:off x="4394200" y="4235450"/>
            <a:ext cx="360363" cy="338138"/>
            <a:chOff x="939" y="3443"/>
            <a:chExt cx="227" cy="213"/>
          </a:xfrm>
        </p:grpSpPr>
        <p:sp>
          <p:nvSpPr>
            <p:cNvPr id="21630" name="Line 973"/>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1631" name="Line 974"/>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1632" name="Line 975"/>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1633" name="Oval 976"/>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4" name="Oval 977"/>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5" name="Oval 978"/>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6" name="Oval 979"/>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7" name="Oval 980"/>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8" name="Oval 981"/>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9" name="Oval 982"/>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40" name="Oval 983"/>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21531" name="AutoShape 984"/>
          <p:cNvSpPr>
            <a:spLocks noChangeArrowheads="1"/>
          </p:cNvSpPr>
          <p:nvPr/>
        </p:nvSpPr>
        <p:spPr bwMode="auto">
          <a:xfrm>
            <a:off x="3995738" y="4175125"/>
            <a:ext cx="1165225" cy="971550"/>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1532" name="AutoShape 985"/>
          <p:cNvSpPr>
            <a:spLocks noChangeArrowheads="1"/>
          </p:cNvSpPr>
          <p:nvPr/>
        </p:nvSpPr>
        <p:spPr bwMode="auto">
          <a:xfrm>
            <a:off x="2097088" y="4197350"/>
            <a:ext cx="1165225" cy="971550"/>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1533" name="AutoShape 986"/>
          <p:cNvSpPr>
            <a:spLocks noChangeArrowheads="1"/>
          </p:cNvSpPr>
          <p:nvPr/>
        </p:nvSpPr>
        <p:spPr bwMode="auto">
          <a:xfrm>
            <a:off x="5911850" y="4184650"/>
            <a:ext cx="1165225" cy="971550"/>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grpSp>
        <p:nvGrpSpPr>
          <p:cNvPr id="414683" name="Group 987"/>
          <p:cNvGrpSpPr>
            <a:grpSpLocks/>
          </p:cNvGrpSpPr>
          <p:nvPr/>
        </p:nvGrpSpPr>
        <p:grpSpPr bwMode="auto">
          <a:xfrm>
            <a:off x="2212975" y="4248150"/>
            <a:ext cx="935038" cy="869950"/>
            <a:chOff x="514" y="1440"/>
            <a:chExt cx="1096" cy="1020"/>
          </a:xfrm>
        </p:grpSpPr>
        <p:sp>
          <p:nvSpPr>
            <p:cNvPr id="21578" name="Line 988"/>
            <p:cNvSpPr>
              <a:spLocks noChangeShapeType="1"/>
            </p:cNvSpPr>
            <p:nvPr/>
          </p:nvSpPr>
          <p:spPr bwMode="auto">
            <a:xfrm flipV="1">
              <a:off x="912" y="1968"/>
              <a:ext cx="71" cy="139"/>
            </a:xfrm>
            <a:prstGeom prst="line">
              <a:avLst/>
            </a:prstGeom>
            <a:noFill/>
            <a:ln w="12700">
              <a:solidFill>
                <a:schemeClr val="tx1"/>
              </a:solidFill>
              <a:round/>
              <a:headEnd type="none" w="sm" len="sm"/>
              <a:tailEnd type="none" w="sm" len="sm"/>
            </a:ln>
          </p:spPr>
          <p:txBody>
            <a:bodyPr/>
            <a:lstStyle/>
            <a:p>
              <a:endParaRPr lang="en-US"/>
            </a:p>
          </p:txBody>
        </p:sp>
        <p:sp>
          <p:nvSpPr>
            <p:cNvPr id="21579" name="Line 989"/>
            <p:cNvSpPr>
              <a:spLocks noChangeShapeType="1"/>
            </p:cNvSpPr>
            <p:nvPr/>
          </p:nvSpPr>
          <p:spPr bwMode="auto">
            <a:xfrm flipV="1">
              <a:off x="983" y="1791"/>
              <a:ext cx="84" cy="144"/>
            </a:xfrm>
            <a:prstGeom prst="line">
              <a:avLst/>
            </a:prstGeom>
            <a:noFill/>
            <a:ln w="12700">
              <a:solidFill>
                <a:schemeClr val="tx1"/>
              </a:solidFill>
              <a:round/>
              <a:headEnd type="none" w="sm" len="sm"/>
              <a:tailEnd type="none" w="sm" len="sm"/>
            </a:ln>
          </p:spPr>
          <p:txBody>
            <a:bodyPr/>
            <a:lstStyle/>
            <a:p>
              <a:endParaRPr lang="en-US"/>
            </a:p>
          </p:txBody>
        </p:sp>
        <p:sp>
          <p:nvSpPr>
            <p:cNvPr id="21580" name="Line 990"/>
            <p:cNvSpPr>
              <a:spLocks noChangeShapeType="1"/>
            </p:cNvSpPr>
            <p:nvPr/>
          </p:nvSpPr>
          <p:spPr bwMode="auto">
            <a:xfrm flipV="1">
              <a:off x="720"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81" name="Line 991"/>
            <p:cNvSpPr>
              <a:spLocks noChangeShapeType="1"/>
            </p:cNvSpPr>
            <p:nvPr/>
          </p:nvSpPr>
          <p:spPr bwMode="auto">
            <a:xfrm flipV="1">
              <a:off x="1067" y="2256"/>
              <a:ext cx="85" cy="144"/>
            </a:xfrm>
            <a:prstGeom prst="line">
              <a:avLst/>
            </a:prstGeom>
            <a:noFill/>
            <a:ln w="12700">
              <a:solidFill>
                <a:schemeClr val="tx1"/>
              </a:solidFill>
              <a:round/>
              <a:headEnd type="none" w="sm" len="sm"/>
              <a:tailEnd type="none" w="sm" len="sm"/>
            </a:ln>
          </p:spPr>
          <p:txBody>
            <a:bodyPr/>
            <a:lstStyle/>
            <a:p>
              <a:endParaRPr lang="en-US"/>
            </a:p>
          </p:txBody>
        </p:sp>
        <p:sp>
          <p:nvSpPr>
            <p:cNvPr id="21582" name="Line 992"/>
            <p:cNvSpPr>
              <a:spLocks noChangeShapeType="1"/>
            </p:cNvSpPr>
            <p:nvPr/>
          </p:nvSpPr>
          <p:spPr bwMode="auto">
            <a:xfrm flipV="1">
              <a:off x="1248"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83" name="Line 993"/>
            <p:cNvSpPr>
              <a:spLocks noChangeShapeType="1"/>
            </p:cNvSpPr>
            <p:nvPr/>
          </p:nvSpPr>
          <p:spPr bwMode="auto">
            <a:xfrm flipH="1" flipV="1">
              <a:off x="1296" y="2256"/>
              <a:ext cx="108" cy="144"/>
            </a:xfrm>
            <a:prstGeom prst="line">
              <a:avLst/>
            </a:prstGeom>
            <a:noFill/>
            <a:ln w="12700">
              <a:solidFill>
                <a:schemeClr val="tx1"/>
              </a:solidFill>
              <a:round/>
              <a:headEnd type="none" w="sm" len="sm"/>
              <a:tailEnd type="none" w="sm" len="sm"/>
            </a:ln>
          </p:spPr>
          <p:txBody>
            <a:bodyPr/>
            <a:lstStyle/>
            <a:p>
              <a:endParaRPr lang="en-US"/>
            </a:p>
          </p:txBody>
        </p:sp>
        <p:sp>
          <p:nvSpPr>
            <p:cNvPr id="21584" name="Line 994"/>
            <p:cNvSpPr>
              <a:spLocks noChangeShapeType="1"/>
            </p:cNvSpPr>
            <p:nvPr/>
          </p:nvSpPr>
          <p:spPr bwMode="auto">
            <a:xfrm flipH="1" flipV="1">
              <a:off x="1499" y="2292"/>
              <a:ext cx="73" cy="108"/>
            </a:xfrm>
            <a:prstGeom prst="line">
              <a:avLst/>
            </a:prstGeom>
            <a:noFill/>
            <a:ln w="12700">
              <a:solidFill>
                <a:schemeClr val="tx1"/>
              </a:solidFill>
              <a:round/>
              <a:headEnd type="none" w="sm" len="sm"/>
              <a:tailEnd type="none" w="sm" len="sm"/>
            </a:ln>
          </p:spPr>
          <p:txBody>
            <a:bodyPr/>
            <a:lstStyle/>
            <a:p>
              <a:endParaRPr lang="en-US"/>
            </a:p>
          </p:txBody>
        </p:sp>
        <p:sp>
          <p:nvSpPr>
            <p:cNvPr id="21585" name="Line 995"/>
            <p:cNvSpPr>
              <a:spLocks noChangeShapeType="1"/>
            </p:cNvSpPr>
            <p:nvPr/>
          </p:nvSpPr>
          <p:spPr bwMode="auto">
            <a:xfrm>
              <a:off x="983" y="2253"/>
              <a:ext cx="73" cy="147"/>
            </a:xfrm>
            <a:prstGeom prst="line">
              <a:avLst/>
            </a:prstGeom>
            <a:noFill/>
            <a:ln w="12700">
              <a:solidFill>
                <a:schemeClr val="tx1"/>
              </a:solidFill>
              <a:round/>
              <a:headEnd type="none" w="sm" len="sm"/>
              <a:tailEnd type="none" w="sm" len="sm"/>
            </a:ln>
          </p:spPr>
          <p:txBody>
            <a:bodyPr/>
            <a:lstStyle/>
            <a:p>
              <a:endParaRPr lang="en-US"/>
            </a:p>
          </p:txBody>
        </p:sp>
        <p:sp>
          <p:nvSpPr>
            <p:cNvPr id="21586" name="Line 996"/>
            <p:cNvSpPr>
              <a:spLocks noChangeShapeType="1"/>
            </p:cNvSpPr>
            <p:nvPr/>
          </p:nvSpPr>
          <p:spPr bwMode="auto">
            <a:xfrm flipV="1">
              <a:off x="912" y="2256"/>
              <a:ext cx="71" cy="144"/>
            </a:xfrm>
            <a:prstGeom prst="line">
              <a:avLst/>
            </a:prstGeom>
            <a:noFill/>
            <a:ln w="12700">
              <a:solidFill>
                <a:schemeClr val="tx1"/>
              </a:solidFill>
              <a:round/>
              <a:headEnd type="none" w="sm" len="sm"/>
              <a:tailEnd type="none" w="sm" len="sm"/>
            </a:ln>
          </p:spPr>
          <p:txBody>
            <a:bodyPr/>
            <a:lstStyle/>
            <a:p>
              <a:endParaRPr lang="en-US"/>
            </a:p>
          </p:txBody>
        </p:sp>
        <p:sp>
          <p:nvSpPr>
            <p:cNvPr id="21587" name="Line 997"/>
            <p:cNvSpPr>
              <a:spLocks noChangeShapeType="1"/>
            </p:cNvSpPr>
            <p:nvPr/>
          </p:nvSpPr>
          <p:spPr bwMode="auto">
            <a:xfrm flipH="1" flipV="1">
              <a:off x="624"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88" name="Line 998"/>
            <p:cNvSpPr>
              <a:spLocks noChangeShapeType="1"/>
            </p:cNvSpPr>
            <p:nvPr/>
          </p:nvSpPr>
          <p:spPr bwMode="auto">
            <a:xfrm flipV="1">
              <a:off x="561" y="2256"/>
              <a:ext cx="63" cy="144"/>
            </a:xfrm>
            <a:prstGeom prst="line">
              <a:avLst/>
            </a:prstGeom>
            <a:noFill/>
            <a:ln w="12700">
              <a:solidFill>
                <a:schemeClr val="tx1"/>
              </a:solidFill>
              <a:round/>
              <a:headEnd type="none" w="sm" len="sm"/>
              <a:tailEnd type="none" w="sm" len="sm"/>
            </a:ln>
          </p:spPr>
          <p:txBody>
            <a:bodyPr/>
            <a:lstStyle/>
            <a:p>
              <a:endParaRPr lang="en-US"/>
            </a:p>
          </p:txBody>
        </p:sp>
        <p:sp>
          <p:nvSpPr>
            <p:cNvPr id="21589" name="Line 999"/>
            <p:cNvSpPr>
              <a:spLocks noChangeShapeType="1"/>
            </p:cNvSpPr>
            <p:nvPr/>
          </p:nvSpPr>
          <p:spPr bwMode="auto">
            <a:xfrm>
              <a:off x="1248"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90" name="Line 1000"/>
            <p:cNvSpPr>
              <a:spLocks noChangeShapeType="1"/>
            </p:cNvSpPr>
            <p:nvPr/>
          </p:nvSpPr>
          <p:spPr bwMode="auto">
            <a:xfrm>
              <a:off x="720"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91" name="Line 1001"/>
            <p:cNvSpPr>
              <a:spLocks noChangeShapeType="1"/>
            </p:cNvSpPr>
            <p:nvPr/>
          </p:nvSpPr>
          <p:spPr bwMode="auto">
            <a:xfrm flipH="1">
              <a:off x="1152" y="1776"/>
              <a:ext cx="96" cy="192"/>
            </a:xfrm>
            <a:prstGeom prst="line">
              <a:avLst/>
            </a:prstGeom>
            <a:noFill/>
            <a:ln w="12700">
              <a:solidFill>
                <a:schemeClr val="tx1"/>
              </a:solidFill>
              <a:round/>
              <a:headEnd type="none" w="sm" len="sm"/>
              <a:tailEnd type="none" w="sm" len="sm"/>
            </a:ln>
          </p:spPr>
          <p:txBody>
            <a:bodyPr/>
            <a:lstStyle/>
            <a:p>
              <a:endParaRPr lang="en-US"/>
            </a:p>
          </p:txBody>
        </p:sp>
        <p:sp>
          <p:nvSpPr>
            <p:cNvPr id="21592" name="Line 1002"/>
            <p:cNvSpPr>
              <a:spLocks noChangeShapeType="1"/>
            </p:cNvSpPr>
            <p:nvPr/>
          </p:nvSpPr>
          <p:spPr bwMode="auto">
            <a:xfrm flipH="1">
              <a:off x="1069" y="1632"/>
              <a:ext cx="83" cy="144"/>
            </a:xfrm>
            <a:prstGeom prst="line">
              <a:avLst/>
            </a:prstGeom>
            <a:noFill/>
            <a:ln w="12700">
              <a:solidFill>
                <a:schemeClr val="tx1"/>
              </a:solidFill>
              <a:round/>
              <a:headEnd type="none" w="sm" len="sm"/>
              <a:tailEnd type="none" w="sm" len="sm"/>
            </a:ln>
          </p:spPr>
          <p:txBody>
            <a:bodyPr/>
            <a:lstStyle/>
            <a:p>
              <a:endParaRPr lang="en-US"/>
            </a:p>
          </p:txBody>
        </p:sp>
        <p:sp>
          <p:nvSpPr>
            <p:cNvPr id="21593" name="Line 1003"/>
            <p:cNvSpPr>
              <a:spLocks noChangeShapeType="1"/>
            </p:cNvSpPr>
            <p:nvPr/>
          </p:nvSpPr>
          <p:spPr bwMode="auto">
            <a:xfrm>
              <a:off x="912" y="1824"/>
              <a:ext cx="166" cy="288"/>
            </a:xfrm>
            <a:prstGeom prst="line">
              <a:avLst/>
            </a:prstGeom>
            <a:noFill/>
            <a:ln w="12700">
              <a:solidFill>
                <a:schemeClr val="tx1"/>
              </a:solidFill>
              <a:round/>
              <a:headEnd type="none" w="sm" len="sm"/>
              <a:tailEnd type="none" w="sm" len="sm"/>
            </a:ln>
          </p:spPr>
          <p:txBody>
            <a:bodyPr/>
            <a:lstStyle/>
            <a:p>
              <a:endParaRPr lang="en-US"/>
            </a:p>
          </p:txBody>
        </p:sp>
        <p:sp>
          <p:nvSpPr>
            <p:cNvPr id="21594" name="Line 1004"/>
            <p:cNvSpPr>
              <a:spLocks noChangeShapeType="1"/>
            </p:cNvSpPr>
            <p:nvPr/>
          </p:nvSpPr>
          <p:spPr bwMode="auto">
            <a:xfrm>
              <a:off x="816"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1595" name="Line 1005"/>
            <p:cNvSpPr>
              <a:spLocks noChangeShapeType="1"/>
            </p:cNvSpPr>
            <p:nvPr/>
          </p:nvSpPr>
          <p:spPr bwMode="auto">
            <a:xfrm flipH="1">
              <a:off x="1129"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1596" name="Line 1006"/>
            <p:cNvSpPr>
              <a:spLocks noChangeShapeType="1"/>
            </p:cNvSpPr>
            <p:nvPr/>
          </p:nvSpPr>
          <p:spPr bwMode="auto">
            <a:xfrm>
              <a:off x="1056"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1597" name="Line 1007"/>
            <p:cNvSpPr>
              <a:spLocks noChangeShapeType="1"/>
            </p:cNvSpPr>
            <p:nvPr/>
          </p:nvSpPr>
          <p:spPr bwMode="auto">
            <a:xfrm flipH="1">
              <a:off x="624"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1598" name="Oval 1008"/>
            <p:cNvSpPr>
              <a:spLocks noChangeArrowheads="1"/>
            </p:cNvSpPr>
            <p:nvPr/>
          </p:nvSpPr>
          <p:spPr bwMode="auto">
            <a:xfrm>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99" name="Oval 1009"/>
            <p:cNvSpPr>
              <a:spLocks noChangeArrowheads="1"/>
            </p:cNvSpPr>
            <p:nvPr/>
          </p:nvSpPr>
          <p:spPr bwMode="auto">
            <a:xfrm>
              <a:off x="110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0" name="Oval 1010"/>
            <p:cNvSpPr>
              <a:spLocks noChangeArrowheads="1"/>
            </p:cNvSpPr>
            <p:nvPr/>
          </p:nvSpPr>
          <p:spPr bwMode="auto">
            <a:xfrm>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1" name="Oval 1011"/>
            <p:cNvSpPr>
              <a:spLocks noChangeArrowheads="1"/>
            </p:cNvSpPr>
            <p:nvPr/>
          </p:nvSpPr>
          <p:spPr bwMode="auto">
            <a:xfrm>
              <a:off x="1019"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2" name="Oval 1012"/>
            <p:cNvSpPr>
              <a:spLocks noChangeArrowheads="1"/>
            </p:cNvSpPr>
            <p:nvPr/>
          </p:nvSpPr>
          <p:spPr bwMode="auto">
            <a:xfrm>
              <a:off x="934"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3" name="Oval 1013"/>
            <p:cNvSpPr>
              <a:spLocks noChangeArrowheads="1"/>
            </p:cNvSpPr>
            <p:nvPr/>
          </p:nvSpPr>
          <p:spPr bwMode="auto">
            <a:xfrm>
              <a:off x="1019"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4" name="Oval 1014"/>
            <p:cNvSpPr>
              <a:spLocks noChangeArrowheads="1"/>
            </p:cNvSpPr>
            <p:nvPr/>
          </p:nvSpPr>
          <p:spPr bwMode="auto">
            <a:xfrm>
              <a:off x="850"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5" name="Oval 1015"/>
            <p:cNvSpPr>
              <a:spLocks noChangeArrowheads="1"/>
            </p:cNvSpPr>
            <p:nvPr/>
          </p:nvSpPr>
          <p:spPr bwMode="auto">
            <a:xfrm>
              <a:off x="1187"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6" name="Oval 1016"/>
            <p:cNvSpPr>
              <a:spLocks noChangeArrowheads="1"/>
            </p:cNvSpPr>
            <p:nvPr/>
          </p:nvSpPr>
          <p:spPr bwMode="auto">
            <a:xfrm>
              <a:off x="1356"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7" name="Oval 1017"/>
            <p:cNvSpPr>
              <a:spLocks noChangeArrowheads="1"/>
            </p:cNvSpPr>
            <p:nvPr/>
          </p:nvSpPr>
          <p:spPr bwMode="auto">
            <a:xfrm>
              <a:off x="1440"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8" name="Oval 1018"/>
            <p:cNvSpPr>
              <a:spLocks noChangeArrowheads="1"/>
            </p:cNvSpPr>
            <p:nvPr/>
          </p:nvSpPr>
          <p:spPr bwMode="auto">
            <a:xfrm>
              <a:off x="766"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9" name="Oval 1019"/>
            <p:cNvSpPr>
              <a:spLocks noChangeArrowheads="1"/>
            </p:cNvSpPr>
            <p:nvPr/>
          </p:nvSpPr>
          <p:spPr bwMode="auto">
            <a:xfrm>
              <a:off x="1188"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0" name="Oval 1020"/>
            <p:cNvSpPr>
              <a:spLocks noChangeArrowheads="1"/>
            </p:cNvSpPr>
            <p:nvPr/>
          </p:nvSpPr>
          <p:spPr bwMode="auto">
            <a:xfrm>
              <a:off x="1272"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1" name="Oval 1021"/>
            <p:cNvSpPr>
              <a:spLocks noChangeArrowheads="1"/>
            </p:cNvSpPr>
            <p:nvPr/>
          </p:nvSpPr>
          <p:spPr bwMode="auto">
            <a:xfrm>
              <a:off x="1103"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2" name="Oval 1022"/>
            <p:cNvSpPr>
              <a:spLocks noChangeArrowheads="1"/>
            </p:cNvSpPr>
            <p:nvPr/>
          </p:nvSpPr>
          <p:spPr bwMode="auto">
            <a:xfrm flipH="1">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3" name="Oval 1023"/>
            <p:cNvSpPr>
              <a:spLocks noChangeArrowheads="1"/>
            </p:cNvSpPr>
            <p:nvPr/>
          </p:nvSpPr>
          <p:spPr bwMode="auto">
            <a:xfrm flipH="1">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4" name="Oval 1024"/>
            <p:cNvSpPr>
              <a:spLocks noChangeArrowheads="1"/>
            </p:cNvSpPr>
            <p:nvPr/>
          </p:nvSpPr>
          <p:spPr bwMode="auto">
            <a:xfrm flipH="1">
              <a:off x="682"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5" name="Oval 1025"/>
            <p:cNvSpPr>
              <a:spLocks noChangeArrowheads="1"/>
            </p:cNvSpPr>
            <p:nvPr/>
          </p:nvSpPr>
          <p:spPr bwMode="auto">
            <a:xfrm flipH="1">
              <a:off x="598"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6" name="Oval 1026"/>
            <p:cNvSpPr>
              <a:spLocks noChangeArrowheads="1"/>
            </p:cNvSpPr>
            <p:nvPr/>
          </p:nvSpPr>
          <p:spPr bwMode="auto">
            <a:xfrm flipH="1">
              <a:off x="850"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7" name="Oval 1027"/>
            <p:cNvSpPr>
              <a:spLocks noChangeArrowheads="1"/>
            </p:cNvSpPr>
            <p:nvPr/>
          </p:nvSpPr>
          <p:spPr bwMode="auto">
            <a:xfrm flipH="1">
              <a:off x="766"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8" name="Oval 1028"/>
            <p:cNvSpPr>
              <a:spLocks noChangeArrowheads="1"/>
            </p:cNvSpPr>
            <p:nvPr/>
          </p:nvSpPr>
          <p:spPr bwMode="auto">
            <a:xfrm>
              <a:off x="934"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9" name="Oval 1029"/>
            <p:cNvSpPr>
              <a:spLocks noChangeArrowheads="1"/>
            </p:cNvSpPr>
            <p:nvPr/>
          </p:nvSpPr>
          <p:spPr bwMode="auto">
            <a:xfrm>
              <a:off x="1103"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0" name="Oval 1030"/>
            <p:cNvSpPr>
              <a:spLocks noChangeArrowheads="1"/>
            </p:cNvSpPr>
            <p:nvPr/>
          </p:nvSpPr>
          <p:spPr bwMode="auto">
            <a:xfrm>
              <a:off x="127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1" name="Oval 1031"/>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2" name="Oval 1032"/>
            <p:cNvSpPr>
              <a:spLocks noChangeArrowheads="1"/>
            </p:cNvSpPr>
            <p:nvPr/>
          </p:nvSpPr>
          <p:spPr bwMode="auto">
            <a:xfrm>
              <a:off x="851"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3" name="Oval 1033"/>
            <p:cNvSpPr>
              <a:spLocks noChangeArrowheads="1"/>
            </p:cNvSpPr>
            <p:nvPr/>
          </p:nvSpPr>
          <p:spPr bwMode="auto">
            <a:xfrm flipH="1">
              <a:off x="683"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4" name="Oval 1034"/>
            <p:cNvSpPr>
              <a:spLocks noChangeArrowheads="1"/>
            </p:cNvSpPr>
            <p:nvPr/>
          </p:nvSpPr>
          <p:spPr bwMode="auto">
            <a:xfrm>
              <a:off x="1019"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5" name="Oval 1035"/>
            <p:cNvSpPr>
              <a:spLocks noChangeArrowheads="1"/>
            </p:cNvSpPr>
            <p:nvPr/>
          </p:nvSpPr>
          <p:spPr bwMode="auto">
            <a:xfrm>
              <a:off x="1188"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6" name="Oval 1036"/>
            <p:cNvSpPr>
              <a:spLocks noChangeArrowheads="1"/>
            </p:cNvSpPr>
            <p:nvPr/>
          </p:nvSpPr>
          <p:spPr bwMode="auto">
            <a:xfrm>
              <a:off x="1356"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7" name="Oval 1037"/>
            <p:cNvSpPr>
              <a:spLocks noChangeArrowheads="1"/>
            </p:cNvSpPr>
            <p:nvPr/>
          </p:nvSpPr>
          <p:spPr bwMode="auto">
            <a:xfrm>
              <a:off x="514"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8" name="Oval 1038"/>
            <p:cNvSpPr>
              <a:spLocks noChangeArrowheads="1"/>
            </p:cNvSpPr>
            <p:nvPr/>
          </p:nvSpPr>
          <p:spPr bwMode="auto">
            <a:xfrm>
              <a:off x="144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9" name="Oval 1039"/>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736" name="Group 1040"/>
          <p:cNvGrpSpPr>
            <a:grpSpLocks/>
          </p:cNvGrpSpPr>
          <p:nvPr/>
        </p:nvGrpSpPr>
        <p:grpSpPr bwMode="auto">
          <a:xfrm>
            <a:off x="2427288" y="4248150"/>
            <a:ext cx="504825" cy="471488"/>
            <a:chOff x="430" y="2985"/>
            <a:chExt cx="318" cy="297"/>
          </a:xfrm>
        </p:grpSpPr>
        <p:sp>
          <p:nvSpPr>
            <p:cNvPr id="21560" name="Line 1041"/>
            <p:cNvSpPr>
              <a:spLocks noChangeShapeType="1"/>
            </p:cNvSpPr>
            <p:nvPr/>
          </p:nvSpPr>
          <p:spPr bwMode="auto">
            <a:xfrm flipV="1">
              <a:off x="547" y="3174"/>
              <a:ext cx="45" cy="77"/>
            </a:xfrm>
            <a:prstGeom prst="line">
              <a:avLst/>
            </a:prstGeom>
            <a:noFill/>
            <a:ln w="12700">
              <a:solidFill>
                <a:schemeClr val="tx1"/>
              </a:solidFill>
              <a:round/>
              <a:headEnd type="none" w="sm" len="sm"/>
              <a:tailEnd type="none" w="sm" len="sm"/>
            </a:ln>
          </p:spPr>
          <p:txBody>
            <a:bodyPr/>
            <a:lstStyle/>
            <a:p>
              <a:endParaRPr lang="en-US"/>
            </a:p>
          </p:txBody>
        </p:sp>
        <p:sp>
          <p:nvSpPr>
            <p:cNvPr id="21561" name="Line 1042"/>
            <p:cNvSpPr>
              <a:spLocks noChangeShapeType="1"/>
            </p:cNvSpPr>
            <p:nvPr/>
          </p:nvSpPr>
          <p:spPr bwMode="auto">
            <a:xfrm flipH="1">
              <a:off x="638" y="3166"/>
              <a:ext cx="51" cy="103"/>
            </a:xfrm>
            <a:prstGeom prst="line">
              <a:avLst/>
            </a:prstGeom>
            <a:noFill/>
            <a:ln w="12700">
              <a:solidFill>
                <a:schemeClr val="tx1"/>
              </a:solidFill>
              <a:round/>
              <a:headEnd type="none" w="sm" len="sm"/>
              <a:tailEnd type="none" w="sm" len="sm"/>
            </a:ln>
          </p:spPr>
          <p:txBody>
            <a:bodyPr/>
            <a:lstStyle/>
            <a:p>
              <a:endParaRPr lang="en-US"/>
            </a:p>
          </p:txBody>
        </p:sp>
        <p:sp>
          <p:nvSpPr>
            <p:cNvPr id="21562" name="Line 1043"/>
            <p:cNvSpPr>
              <a:spLocks noChangeShapeType="1"/>
            </p:cNvSpPr>
            <p:nvPr/>
          </p:nvSpPr>
          <p:spPr bwMode="auto">
            <a:xfrm flipH="1">
              <a:off x="593" y="3088"/>
              <a:ext cx="45" cy="78"/>
            </a:xfrm>
            <a:prstGeom prst="line">
              <a:avLst/>
            </a:prstGeom>
            <a:noFill/>
            <a:ln w="12700">
              <a:solidFill>
                <a:schemeClr val="tx1"/>
              </a:solidFill>
              <a:round/>
              <a:headEnd type="none" w="sm" len="sm"/>
              <a:tailEnd type="none" w="sm" len="sm"/>
            </a:ln>
          </p:spPr>
          <p:txBody>
            <a:bodyPr/>
            <a:lstStyle/>
            <a:p>
              <a:endParaRPr lang="en-US"/>
            </a:p>
          </p:txBody>
        </p:sp>
        <p:sp>
          <p:nvSpPr>
            <p:cNvPr id="21563" name="Line 1044"/>
            <p:cNvSpPr>
              <a:spLocks noChangeShapeType="1"/>
            </p:cNvSpPr>
            <p:nvPr/>
          </p:nvSpPr>
          <p:spPr bwMode="auto">
            <a:xfrm>
              <a:off x="509" y="3191"/>
              <a:ext cx="40" cy="70"/>
            </a:xfrm>
            <a:prstGeom prst="line">
              <a:avLst/>
            </a:prstGeom>
            <a:noFill/>
            <a:ln w="12700">
              <a:solidFill>
                <a:schemeClr val="tx1"/>
              </a:solidFill>
              <a:round/>
              <a:headEnd type="none" w="sm" len="sm"/>
              <a:tailEnd type="none" w="sm" len="sm"/>
            </a:ln>
          </p:spPr>
          <p:txBody>
            <a:bodyPr/>
            <a:lstStyle/>
            <a:p>
              <a:endParaRPr lang="en-US"/>
            </a:p>
          </p:txBody>
        </p:sp>
        <p:sp>
          <p:nvSpPr>
            <p:cNvPr id="21564" name="Line 1045"/>
            <p:cNvSpPr>
              <a:spLocks noChangeShapeType="1"/>
            </p:cNvSpPr>
            <p:nvPr/>
          </p:nvSpPr>
          <p:spPr bwMode="auto">
            <a:xfrm>
              <a:off x="586" y="3011"/>
              <a:ext cx="138" cy="240"/>
            </a:xfrm>
            <a:prstGeom prst="line">
              <a:avLst/>
            </a:prstGeom>
            <a:noFill/>
            <a:ln w="12700">
              <a:solidFill>
                <a:schemeClr val="tx1"/>
              </a:solidFill>
              <a:round/>
              <a:headEnd type="none" w="sm" len="sm"/>
              <a:tailEnd type="none" w="sm" len="sm"/>
            </a:ln>
          </p:spPr>
          <p:txBody>
            <a:bodyPr/>
            <a:lstStyle/>
            <a:p>
              <a:endParaRPr lang="en-US"/>
            </a:p>
          </p:txBody>
        </p:sp>
        <p:sp>
          <p:nvSpPr>
            <p:cNvPr id="21565" name="Line 1046"/>
            <p:cNvSpPr>
              <a:spLocks noChangeShapeType="1"/>
            </p:cNvSpPr>
            <p:nvPr/>
          </p:nvSpPr>
          <p:spPr bwMode="auto">
            <a:xfrm flipH="1">
              <a:off x="453" y="3011"/>
              <a:ext cx="139" cy="240"/>
            </a:xfrm>
            <a:prstGeom prst="line">
              <a:avLst/>
            </a:prstGeom>
            <a:noFill/>
            <a:ln w="12700">
              <a:solidFill>
                <a:schemeClr val="tx1"/>
              </a:solidFill>
              <a:round/>
              <a:headEnd type="none" w="sm" len="sm"/>
              <a:tailEnd type="none" w="sm" len="sm"/>
            </a:ln>
          </p:spPr>
          <p:txBody>
            <a:bodyPr/>
            <a:lstStyle/>
            <a:p>
              <a:endParaRPr lang="en-US"/>
            </a:p>
          </p:txBody>
        </p:sp>
        <p:sp>
          <p:nvSpPr>
            <p:cNvPr id="21566" name="Oval 1047"/>
            <p:cNvSpPr>
              <a:spLocks noChangeArrowheads="1"/>
            </p:cNvSpPr>
            <p:nvPr/>
          </p:nvSpPr>
          <p:spPr bwMode="auto">
            <a:xfrm>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67" name="Oval 1048"/>
            <p:cNvSpPr>
              <a:spLocks noChangeArrowheads="1"/>
            </p:cNvSpPr>
            <p:nvPr/>
          </p:nvSpPr>
          <p:spPr bwMode="auto">
            <a:xfrm>
              <a:off x="612" y="306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68" name="Oval 1049"/>
            <p:cNvSpPr>
              <a:spLocks noChangeArrowheads="1"/>
            </p:cNvSpPr>
            <p:nvPr/>
          </p:nvSpPr>
          <p:spPr bwMode="auto">
            <a:xfrm>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69" name="Oval 1050"/>
            <p:cNvSpPr>
              <a:spLocks noChangeArrowheads="1"/>
            </p:cNvSpPr>
            <p:nvPr/>
          </p:nvSpPr>
          <p:spPr bwMode="auto">
            <a:xfrm>
              <a:off x="566"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0" name="Oval 1051"/>
            <p:cNvSpPr>
              <a:spLocks noChangeArrowheads="1"/>
            </p:cNvSpPr>
            <p:nvPr/>
          </p:nvSpPr>
          <p:spPr bwMode="auto">
            <a:xfrm>
              <a:off x="521"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1" name="Oval 1052"/>
            <p:cNvSpPr>
              <a:spLocks noChangeArrowheads="1"/>
            </p:cNvSpPr>
            <p:nvPr/>
          </p:nvSpPr>
          <p:spPr bwMode="auto">
            <a:xfrm>
              <a:off x="657"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2" name="Oval 1053"/>
            <p:cNvSpPr>
              <a:spLocks noChangeArrowheads="1"/>
            </p:cNvSpPr>
            <p:nvPr/>
          </p:nvSpPr>
          <p:spPr bwMode="auto">
            <a:xfrm>
              <a:off x="702"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3" name="Oval 1054"/>
            <p:cNvSpPr>
              <a:spLocks noChangeArrowheads="1"/>
            </p:cNvSpPr>
            <p:nvPr/>
          </p:nvSpPr>
          <p:spPr bwMode="auto">
            <a:xfrm>
              <a:off x="612"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4" name="Oval 1055"/>
            <p:cNvSpPr>
              <a:spLocks noChangeArrowheads="1"/>
            </p:cNvSpPr>
            <p:nvPr/>
          </p:nvSpPr>
          <p:spPr bwMode="auto">
            <a:xfrm flipH="1">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5" name="Oval 1056"/>
            <p:cNvSpPr>
              <a:spLocks noChangeArrowheads="1"/>
            </p:cNvSpPr>
            <p:nvPr/>
          </p:nvSpPr>
          <p:spPr bwMode="auto">
            <a:xfrm flipH="1">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6" name="Oval 1057"/>
            <p:cNvSpPr>
              <a:spLocks noChangeArrowheads="1"/>
            </p:cNvSpPr>
            <p:nvPr/>
          </p:nvSpPr>
          <p:spPr bwMode="auto">
            <a:xfrm flipH="1">
              <a:off x="476" y="315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7" name="Oval 1058"/>
            <p:cNvSpPr>
              <a:spLocks noChangeArrowheads="1"/>
            </p:cNvSpPr>
            <p:nvPr/>
          </p:nvSpPr>
          <p:spPr bwMode="auto">
            <a:xfrm flipH="1">
              <a:off x="430"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755" name="Group 1059"/>
          <p:cNvGrpSpPr>
            <a:grpSpLocks/>
          </p:cNvGrpSpPr>
          <p:nvPr/>
        </p:nvGrpSpPr>
        <p:grpSpPr bwMode="auto">
          <a:xfrm>
            <a:off x="2571750" y="4248150"/>
            <a:ext cx="217488" cy="204788"/>
            <a:chOff x="888" y="3347"/>
            <a:chExt cx="137" cy="129"/>
          </a:xfrm>
        </p:grpSpPr>
        <p:sp>
          <p:nvSpPr>
            <p:cNvPr id="21553" name="Line 1060"/>
            <p:cNvSpPr>
              <a:spLocks noChangeShapeType="1"/>
            </p:cNvSpPr>
            <p:nvPr/>
          </p:nvSpPr>
          <p:spPr bwMode="auto">
            <a:xfrm>
              <a:off x="953" y="3373"/>
              <a:ext cx="41" cy="72"/>
            </a:xfrm>
            <a:prstGeom prst="line">
              <a:avLst/>
            </a:prstGeom>
            <a:noFill/>
            <a:ln w="12700">
              <a:solidFill>
                <a:schemeClr val="tx1"/>
              </a:solidFill>
              <a:round/>
              <a:headEnd type="none" w="sm" len="sm"/>
              <a:tailEnd type="none" w="sm" len="sm"/>
            </a:ln>
          </p:spPr>
          <p:txBody>
            <a:bodyPr/>
            <a:lstStyle/>
            <a:p>
              <a:endParaRPr lang="en-US"/>
            </a:p>
          </p:txBody>
        </p:sp>
        <p:sp>
          <p:nvSpPr>
            <p:cNvPr id="21554" name="Line 1061"/>
            <p:cNvSpPr>
              <a:spLocks noChangeShapeType="1"/>
            </p:cNvSpPr>
            <p:nvPr/>
          </p:nvSpPr>
          <p:spPr bwMode="auto">
            <a:xfrm flipH="1">
              <a:off x="917" y="3373"/>
              <a:ext cx="42" cy="72"/>
            </a:xfrm>
            <a:prstGeom prst="line">
              <a:avLst/>
            </a:prstGeom>
            <a:noFill/>
            <a:ln w="12700">
              <a:solidFill>
                <a:schemeClr val="tx1"/>
              </a:solidFill>
              <a:round/>
              <a:headEnd type="none" w="sm" len="sm"/>
              <a:tailEnd type="none" w="sm" len="sm"/>
            </a:ln>
          </p:spPr>
          <p:txBody>
            <a:bodyPr/>
            <a:lstStyle/>
            <a:p>
              <a:endParaRPr lang="en-US"/>
            </a:p>
          </p:txBody>
        </p:sp>
        <p:sp>
          <p:nvSpPr>
            <p:cNvPr id="21555" name="Oval 1062"/>
            <p:cNvSpPr>
              <a:spLocks noChangeArrowheads="1"/>
            </p:cNvSpPr>
            <p:nvPr/>
          </p:nvSpPr>
          <p:spPr bwMode="auto">
            <a:xfrm>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6" name="Oval 1063"/>
            <p:cNvSpPr>
              <a:spLocks noChangeArrowheads="1"/>
            </p:cNvSpPr>
            <p:nvPr/>
          </p:nvSpPr>
          <p:spPr bwMode="auto">
            <a:xfrm>
              <a:off x="979" y="343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7" name="Oval 1064"/>
            <p:cNvSpPr>
              <a:spLocks noChangeArrowheads="1"/>
            </p:cNvSpPr>
            <p:nvPr/>
          </p:nvSpPr>
          <p:spPr bwMode="auto">
            <a:xfrm>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8" name="Oval 1065"/>
            <p:cNvSpPr>
              <a:spLocks noChangeArrowheads="1"/>
            </p:cNvSpPr>
            <p:nvPr/>
          </p:nvSpPr>
          <p:spPr bwMode="auto">
            <a:xfrm flipH="1">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9" name="Oval 1066"/>
            <p:cNvSpPr>
              <a:spLocks noChangeArrowheads="1"/>
            </p:cNvSpPr>
            <p:nvPr/>
          </p:nvSpPr>
          <p:spPr bwMode="auto">
            <a:xfrm flipH="1">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414763" name="Oval 1067"/>
          <p:cNvSpPr>
            <a:spLocks noChangeArrowheads="1"/>
          </p:cNvSpPr>
          <p:nvPr/>
        </p:nvSpPr>
        <p:spPr bwMode="auto">
          <a:xfrm flipH="1">
            <a:off x="4538663" y="4235450"/>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414764" name="Oval 1068"/>
          <p:cNvSpPr>
            <a:spLocks noChangeArrowheads="1"/>
          </p:cNvSpPr>
          <p:nvPr/>
        </p:nvSpPr>
        <p:spPr bwMode="auto">
          <a:xfrm flipH="1">
            <a:off x="6451600" y="4264025"/>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nvGrpSpPr>
          <p:cNvPr id="414765" name="Group 1069"/>
          <p:cNvGrpSpPr>
            <a:grpSpLocks/>
          </p:cNvGrpSpPr>
          <p:nvPr/>
        </p:nvGrpSpPr>
        <p:grpSpPr bwMode="auto">
          <a:xfrm>
            <a:off x="6308725" y="4264025"/>
            <a:ext cx="360363" cy="338138"/>
            <a:chOff x="939" y="3443"/>
            <a:chExt cx="227" cy="213"/>
          </a:xfrm>
        </p:grpSpPr>
        <p:sp>
          <p:nvSpPr>
            <p:cNvPr id="21542" name="Line 1070"/>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1543" name="Line 1071"/>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1544" name="Line 1072"/>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1545" name="Oval 1073"/>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6" name="Oval 1074"/>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7" name="Oval 1075"/>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8" name="Oval 1076"/>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9" name="Oval 1077"/>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0" name="Oval 1078"/>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1" name="Oval 1079"/>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2" name="Oval 1080"/>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414777" name="Line 1081"/>
          <p:cNvSpPr>
            <a:spLocks noChangeShapeType="1"/>
          </p:cNvSpPr>
          <p:nvPr/>
        </p:nvSpPr>
        <p:spPr bwMode="auto">
          <a:xfrm rot="-5400000">
            <a:off x="5508625" y="4554538"/>
            <a:ext cx="1588" cy="392112"/>
          </a:xfrm>
          <a:prstGeom prst="line">
            <a:avLst/>
          </a:prstGeom>
          <a:noFill/>
          <a:ln w="57150">
            <a:solidFill>
              <a:srgbClr val="114FFB"/>
            </a:solidFill>
            <a:round/>
            <a:headEnd/>
            <a:tailEnd type="arrow" w="med" len="med"/>
          </a:ln>
        </p:spPr>
        <p:txBody>
          <a:bodyPr/>
          <a:lstStyle/>
          <a:p>
            <a:endParaRPr lang="en-US"/>
          </a:p>
        </p:txBody>
      </p:sp>
      <p:sp>
        <p:nvSpPr>
          <p:cNvPr id="414778" name="Line 1082"/>
          <p:cNvSpPr>
            <a:spLocks noChangeShapeType="1"/>
          </p:cNvSpPr>
          <p:nvPr/>
        </p:nvSpPr>
        <p:spPr bwMode="auto">
          <a:xfrm rot="-5400000">
            <a:off x="3519488" y="4554537"/>
            <a:ext cx="1588" cy="392113"/>
          </a:xfrm>
          <a:prstGeom prst="line">
            <a:avLst/>
          </a:prstGeom>
          <a:noFill/>
          <a:ln w="57150">
            <a:solidFill>
              <a:srgbClr val="114FFB"/>
            </a:solidFill>
            <a:round/>
            <a:headEnd/>
            <a:tailEnd type="arrow"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4596"/>
                                        </p:tgtEl>
                                        <p:attrNameLst>
                                          <p:attrName>style.visibility</p:attrName>
                                        </p:attrNameLst>
                                      </p:cBhvr>
                                      <p:to>
                                        <p:strVal val="visible"/>
                                      </p:to>
                                    </p:set>
                                    <p:animEffect transition="in" filter="wipe(left)">
                                      <p:cBhvr>
                                        <p:cTn id="7" dur="500"/>
                                        <p:tgtEl>
                                          <p:spTgt spid="41459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4755"/>
                                        </p:tgtEl>
                                        <p:attrNameLst>
                                          <p:attrName>style.visibility</p:attrName>
                                        </p:attrNameLst>
                                      </p:cBhvr>
                                      <p:to>
                                        <p:strVal val="visible"/>
                                      </p:to>
                                    </p:set>
                                    <p:animEffect transition="in" filter="wipe(up)">
                                      <p:cBhvr>
                                        <p:cTn id="11" dur="500"/>
                                        <p:tgtEl>
                                          <p:spTgt spid="41475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14778"/>
                                        </p:tgtEl>
                                        <p:attrNameLst>
                                          <p:attrName>style.visibility</p:attrName>
                                        </p:attrNameLst>
                                      </p:cBhvr>
                                      <p:to>
                                        <p:strVal val="visible"/>
                                      </p:to>
                                    </p:set>
                                    <p:animEffect transition="in" filter="wipe(up)">
                                      <p:cBhvr>
                                        <p:cTn id="15" dur="500"/>
                                        <p:tgtEl>
                                          <p:spTgt spid="41477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14763"/>
                                        </p:tgtEl>
                                        <p:attrNameLst>
                                          <p:attrName>style.visibility</p:attrName>
                                        </p:attrNameLst>
                                      </p:cBhvr>
                                      <p:to>
                                        <p:strVal val="visible"/>
                                      </p:to>
                                    </p:set>
                                    <p:animEffect transition="in" filter="wipe(up)">
                                      <p:cBhvr>
                                        <p:cTn id="19" dur="500"/>
                                        <p:tgtEl>
                                          <p:spTgt spid="41476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14736"/>
                                        </p:tgtEl>
                                        <p:attrNameLst>
                                          <p:attrName>style.visibility</p:attrName>
                                        </p:attrNameLst>
                                      </p:cBhvr>
                                      <p:to>
                                        <p:strVal val="visible"/>
                                      </p:to>
                                    </p:set>
                                    <p:animEffect transition="in" filter="wipe(up)">
                                      <p:cBhvr>
                                        <p:cTn id="24" dur="500"/>
                                        <p:tgtEl>
                                          <p:spTgt spid="414736"/>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414668"/>
                                        </p:tgtEl>
                                        <p:attrNameLst>
                                          <p:attrName>style.visibility</p:attrName>
                                        </p:attrNameLst>
                                      </p:cBhvr>
                                      <p:to>
                                        <p:strVal val="visible"/>
                                      </p:to>
                                    </p:set>
                                    <p:animEffect transition="in" filter="wipe(up)">
                                      <p:cBhvr>
                                        <p:cTn id="28" dur="500"/>
                                        <p:tgtEl>
                                          <p:spTgt spid="414668"/>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14777"/>
                                        </p:tgtEl>
                                        <p:attrNameLst>
                                          <p:attrName>style.visibility</p:attrName>
                                        </p:attrNameLst>
                                      </p:cBhvr>
                                      <p:to>
                                        <p:strVal val="visible"/>
                                      </p:to>
                                    </p:set>
                                    <p:animEffect transition="in" filter="wipe(left)">
                                      <p:cBhvr>
                                        <p:cTn id="32" dur="500"/>
                                        <p:tgtEl>
                                          <p:spTgt spid="414777"/>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414764"/>
                                        </p:tgtEl>
                                        <p:attrNameLst>
                                          <p:attrName>style.visibility</p:attrName>
                                        </p:attrNameLst>
                                      </p:cBhvr>
                                      <p:to>
                                        <p:strVal val="visible"/>
                                      </p:to>
                                    </p:set>
                                    <p:animEffect transition="in" filter="wipe(up)">
                                      <p:cBhvr>
                                        <p:cTn id="36" dur="500"/>
                                        <p:tgtEl>
                                          <p:spTgt spid="414764"/>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414592"/>
                                        </p:tgtEl>
                                        <p:attrNameLst>
                                          <p:attrName>style.visibility</p:attrName>
                                        </p:attrNameLst>
                                      </p:cBhvr>
                                      <p:to>
                                        <p:strVal val="visible"/>
                                      </p:to>
                                    </p:set>
                                    <p:animEffect transition="in" filter="wipe(left)">
                                      <p:cBhvr>
                                        <p:cTn id="40" dur="500"/>
                                        <p:tgtEl>
                                          <p:spTgt spid="41459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14683"/>
                                        </p:tgtEl>
                                        <p:attrNameLst>
                                          <p:attrName>style.visibility</p:attrName>
                                        </p:attrNameLst>
                                      </p:cBhvr>
                                      <p:to>
                                        <p:strVal val="visible"/>
                                      </p:to>
                                    </p:set>
                                    <p:animEffect transition="in" filter="wipe(up)">
                                      <p:cBhvr>
                                        <p:cTn id="45" dur="500"/>
                                        <p:tgtEl>
                                          <p:spTgt spid="414683"/>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414632"/>
                                        </p:tgtEl>
                                        <p:attrNameLst>
                                          <p:attrName>style.visibility</p:attrName>
                                        </p:attrNameLst>
                                      </p:cBhvr>
                                      <p:to>
                                        <p:strVal val="visible"/>
                                      </p:to>
                                    </p:set>
                                    <p:animEffect transition="in" filter="wipe(up)">
                                      <p:cBhvr>
                                        <p:cTn id="49" dur="500"/>
                                        <p:tgtEl>
                                          <p:spTgt spid="414632"/>
                                        </p:tgtEl>
                                      </p:cBhvr>
                                    </p:animEffect>
                                  </p:childTnLst>
                                </p:cTn>
                              </p:par>
                            </p:childTnLst>
                          </p:cTn>
                        </p:par>
                        <p:par>
                          <p:cTn id="50" fill="hold">
                            <p:stCondLst>
                              <p:cond delay="1000"/>
                            </p:stCondLst>
                            <p:childTnLst>
                              <p:par>
                                <p:cTn id="51" presetID="22" presetClass="entr" presetSubtype="1" fill="hold" nodeType="afterEffect">
                                  <p:stCondLst>
                                    <p:cond delay="0"/>
                                  </p:stCondLst>
                                  <p:childTnLst>
                                    <p:set>
                                      <p:cBhvr>
                                        <p:cTn id="52" dur="1" fill="hold">
                                          <p:stCondLst>
                                            <p:cond delay="0"/>
                                          </p:stCondLst>
                                        </p:cTn>
                                        <p:tgtEl>
                                          <p:spTgt spid="414605"/>
                                        </p:tgtEl>
                                        <p:attrNameLst>
                                          <p:attrName>style.visibility</p:attrName>
                                        </p:attrNameLst>
                                      </p:cBhvr>
                                      <p:to>
                                        <p:strVal val="visible"/>
                                      </p:to>
                                    </p:set>
                                    <p:animEffect transition="in" filter="wipe(up)">
                                      <p:cBhvr>
                                        <p:cTn id="53" dur="500"/>
                                        <p:tgtEl>
                                          <p:spTgt spid="414605"/>
                                        </p:tgtEl>
                                      </p:cBhvr>
                                    </p:animEffect>
                                  </p:childTnLst>
                                </p:cTn>
                              </p:par>
                            </p:childTnLst>
                          </p:cTn>
                        </p:par>
                        <p:par>
                          <p:cTn id="54" fill="hold">
                            <p:stCondLst>
                              <p:cond delay="1500"/>
                            </p:stCondLst>
                            <p:childTnLst>
                              <p:par>
                                <p:cTn id="55" presetID="22" presetClass="entr" presetSubtype="1" fill="hold" nodeType="afterEffect">
                                  <p:stCondLst>
                                    <p:cond delay="0"/>
                                  </p:stCondLst>
                                  <p:childTnLst>
                                    <p:set>
                                      <p:cBhvr>
                                        <p:cTn id="56" dur="1" fill="hold">
                                          <p:stCondLst>
                                            <p:cond delay="0"/>
                                          </p:stCondLst>
                                        </p:cTn>
                                        <p:tgtEl>
                                          <p:spTgt spid="414765"/>
                                        </p:tgtEl>
                                        <p:attrNameLst>
                                          <p:attrName>style.visibility</p:attrName>
                                        </p:attrNameLst>
                                      </p:cBhvr>
                                      <p:to>
                                        <p:strVal val="visible"/>
                                      </p:to>
                                    </p:set>
                                    <p:animEffect transition="in" filter="wipe(up)">
                                      <p:cBhvr>
                                        <p:cTn id="57" dur="500"/>
                                        <p:tgtEl>
                                          <p:spTgt spid="414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63" grpId="0" animBg="1"/>
      <p:bldP spid="414764" grpId="0" animBg="1"/>
      <p:bldP spid="414777" grpId="0" animBg="1"/>
      <p:bldP spid="4147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52475" y="152400"/>
            <a:ext cx="7799388" cy="914400"/>
          </a:xfrm>
        </p:spPr>
        <p:txBody>
          <a:bodyPr/>
          <a:lstStyle/>
          <a:p>
            <a:pPr eaLnBrk="1" hangingPunct="1"/>
            <a:r>
              <a:rPr lang="en-US" sz="2800" smtClean="0"/>
              <a:t>The Data Layout is Based a Pyramidal Multi-resolution with high degree of locality</a:t>
            </a:r>
          </a:p>
        </p:txBody>
      </p:sp>
      <p:grpSp>
        <p:nvGrpSpPr>
          <p:cNvPr id="23555" name="Group 3"/>
          <p:cNvGrpSpPr>
            <a:grpSpLocks/>
          </p:cNvGrpSpPr>
          <p:nvPr/>
        </p:nvGrpSpPr>
        <p:grpSpPr bwMode="auto">
          <a:xfrm>
            <a:off x="206375" y="5641975"/>
            <a:ext cx="4170363" cy="479425"/>
            <a:chOff x="242" y="3650"/>
            <a:chExt cx="2956" cy="302"/>
          </a:xfrm>
        </p:grpSpPr>
        <p:sp>
          <p:nvSpPr>
            <p:cNvPr id="23636" name="Rectangle 4"/>
            <p:cNvSpPr>
              <a:spLocks noChangeArrowheads="1"/>
            </p:cNvSpPr>
            <p:nvPr/>
          </p:nvSpPr>
          <p:spPr bwMode="auto">
            <a:xfrm>
              <a:off x="1511" y="3650"/>
              <a:ext cx="1687" cy="302"/>
            </a:xfrm>
            <a:prstGeom prst="rect">
              <a:avLst/>
            </a:prstGeom>
            <a:solidFill>
              <a:schemeClr val="accent2"/>
            </a:solidFill>
            <a:ln w="9525">
              <a:noFill/>
              <a:miter lim="800000"/>
              <a:headEnd/>
              <a:tailEnd/>
            </a:ln>
          </p:spPr>
          <p:txBody>
            <a:bodyPr wrap="none" anchor="ctr"/>
            <a:lstStyle/>
            <a:p>
              <a:endParaRPr lang="en-US"/>
            </a:p>
          </p:txBody>
        </p:sp>
        <p:sp>
          <p:nvSpPr>
            <p:cNvPr id="23637" name="Rectangle 5"/>
            <p:cNvSpPr>
              <a:spLocks noChangeArrowheads="1"/>
            </p:cNvSpPr>
            <p:nvPr/>
          </p:nvSpPr>
          <p:spPr bwMode="auto">
            <a:xfrm>
              <a:off x="664" y="3650"/>
              <a:ext cx="845" cy="302"/>
            </a:xfrm>
            <a:prstGeom prst="rect">
              <a:avLst/>
            </a:prstGeom>
            <a:solidFill>
              <a:schemeClr val="hlink"/>
            </a:solidFill>
            <a:ln w="9525">
              <a:noFill/>
              <a:miter lim="800000"/>
              <a:headEnd/>
              <a:tailEnd/>
            </a:ln>
          </p:spPr>
          <p:txBody>
            <a:bodyPr wrap="none" anchor="ctr"/>
            <a:lstStyle/>
            <a:p>
              <a:endParaRPr lang="en-US"/>
            </a:p>
          </p:txBody>
        </p:sp>
        <p:sp>
          <p:nvSpPr>
            <p:cNvPr id="23638" name="Rectangle 6"/>
            <p:cNvSpPr>
              <a:spLocks noChangeArrowheads="1"/>
            </p:cNvSpPr>
            <p:nvPr/>
          </p:nvSpPr>
          <p:spPr bwMode="auto">
            <a:xfrm>
              <a:off x="242" y="3650"/>
              <a:ext cx="422" cy="302"/>
            </a:xfrm>
            <a:prstGeom prst="rect">
              <a:avLst/>
            </a:prstGeom>
            <a:solidFill>
              <a:schemeClr val="bg2"/>
            </a:solidFill>
            <a:ln w="9525">
              <a:noFill/>
              <a:miter lim="800000"/>
              <a:headEnd/>
              <a:tailEnd/>
            </a:ln>
          </p:spPr>
          <p:txBody>
            <a:bodyPr wrap="none" anchor="ctr"/>
            <a:lstStyle/>
            <a:p>
              <a:endParaRPr lang="en-US"/>
            </a:p>
          </p:txBody>
        </p:sp>
        <p:sp>
          <p:nvSpPr>
            <p:cNvPr id="23639" name="Rectangle 7"/>
            <p:cNvSpPr>
              <a:spLocks noChangeArrowheads="1"/>
            </p:cNvSpPr>
            <p:nvPr/>
          </p:nvSpPr>
          <p:spPr bwMode="auto">
            <a:xfrm>
              <a:off x="2776" y="3650"/>
              <a:ext cx="422"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0" name="Rectangle 8"/>
            <p:cNvSpPr>
              <a:spLocks noChangeArrowheads="1"/>
            </p:cNvSpPr>
            <p:nvPr/>
          </p:nvSpPr>
          <p:spPr bwMode="auto">
            <a:xfrm>
              <a:off x="2353" y="3650"/>
              <a:ext cx="423"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1" name="Rectangle 9"/>
            <p:cNvSpPr>
              <a:spLocks noChangeArrowheads="1"/>
            </p:cNvSpPr>
            <p:nvPr/>
          </p:nvSpPr>
          <p:spPr bwMode="auto">
            <a:xfrm>
              <a:off x="1931" y="3650"/>
              <a:ext cx="422"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2" name="Rectangle 10"/>
            <p:cNvSpPr>
              <a:spLocks noChangeArrowheads="1"/>
            </p:cNvSpPr>
            <p:nvPr/>
          </p:nvSpPr>
          <p:spPr bwMode="auto">
            <a:xfrm>
              <a:off x="1509" y="3650"/>
              <a:ext cx="422"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3" name="Rectangle 11"/>
            <p:cNvSpPr>
              <a:spLocks noChangeArrowheads="1"/>
            </p:cNvSpPr>
            <p:nvPr/>
          </p:nvSpPr>
          <p:spPr bwMode="auto">
            <a:xfrm>
              <a:off x="1087" y="3650"/>
              <a:ext cx="422" cy="302"/>
            </a:xfrm>
            <a:prstGeom prst="rect">
              <a:avLst/>
            </a:prstGeom>
            <a:solidFill>
              <a:schemeClr val="hlink"/>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4" name="Rectangle 12"/>
            <p:cNvSpPr>
              <a:spLocks noChangeArrowheads="1"/>
            </p:cNvSpPr>
            <p:nvPr/>
          </p:nvSpPr>
          <p:spPr bwMode="auto">
            <a:xfrm>
              <a:off x="664" y="3650"/>
              <a:ext cx="423" cy="302"/>
            </a:xfrm>
            <a:prstGeom prst="rect">
              <a:avLst/>
            </a:prstGeom>
            <a:solidFill>
              <a:schemeClr val="hlink"/>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5" name="Rectangle 13"/>
            <p:cNvSpPr>
              <a:spLocks noChangeArrowheads="1"/>
            </p:cNvSpPr>
            <p:nvPr/>
          </p:nvSpPr>
          <p:spPr bwMode="auto">
            <a:xfrm>
              <a:off x="242" y="3650"/>
              <a:ext cx="422" cy="302"/>
            </a:xfrm>
            <a:prstGeom prst="rect">
              <a:avLst/>
            </a:prstGeom>
            <a:solidFill>
              <a:srgbClr val="EE171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6" name="Line 14"/>
            <p:cNvSpPr>
              <a:spLocks noChangeShapeType="1"/>
            </p:cNvSpPr>
            <p:nvPr/>
          </p:nvSpPr>
          <p:spPr bwMode="auto">
            <a:xfrm>
              <a:off x="242" y="3650"/>
              <a:ext cx="0" cy="302"/>
            </a:xfrm>
            <a:prstGeom prst="line">
              <a:avLst/>
            </a:prstGeom>
            <a:noFill/>
            <a:ln w="12700" cap="sq">
              <a:solidFill>
                <a:srgbClr val="000000"/>
              </a:solidFill>
              <a:round/>
              <a:headEnd/>
              <a:tailEnd/>
            </a:ln>
          </p:spPr>
          <p:txBody>
            <a:bodyPr/>
            <a:lstStyle/>
            <a:p>
              <a:endParaRPr lang="en-US"/>
            </a:p>
          </p:txBody>
        </p:sp>
        <p:sp>
          <p:nvSpPr>
            <p:cNvPr id="23647" name="Line 15"/>
            <p:cNvSpPr>
              <a:spLocks noChangeShapeType="1"/>
            </p:cNvSpPr>
            <p:nvPr/>
          </p:nvSpPr>
          <p:spPr bwMode="auto">
            <a:xfrm>
              <a:off x="664" y="3650"/>
              <a:ext cx="0" cy="302"/>
            </a:xfrm>
            <a:prstGeom prst="line">
              <a:avLst/>
            </a:prstGeom>
            <a:noFill/>
            <a:ln w="12700">
              <a:solidFill>
                <a:srgbClr val="000000"/>
              </a:solidFill>
              <a:round/>
              <a:headEnd/>
              <a:tailEnd/>
            </a:ln>
          </p:spPr>
          <p:txBody>
            <a:bodyPr/>
            <a:lstStyle/>
            <a:p>
              <a:endParaRPr lang="en-US"/>
            </a:p>
          </p:txBody>
        </p:sp>
        <p:sp>
          <p:nvSpPr>
            <p:cNvPr id="23648" name="Line 16"/>
            <p:cNvSpPr>
              <a:spLocks noChangeShapeType="1"/>
            </p:cNvSpPr>
            <p:nvPr/>
          </p:nvSpPr>
          <p:spPr bwMode="auto">
            <a:xfrm>
              <a:off x="1087" y="3650"/>
              <a:ext cx="0" cy="302"/>
            </a:xfrm>
            <a:prstGeom prst="line">
              <a:avLst/>
            </a:prstGeom>
            <a:noFill/>
            <a:ln w="12700">
              <a:solidFill>
                <a:srgbClr val="000000"/>
              </a:solidFill>
              <a:round/>
              <a:headEnd/>
              <a:tailEnd/>
            </a:ln>
          </p:spPr>
          <p:txBody>
            <a:bodyPr/>
            <a:lstStyle/>
            <a:p>
              <a:endParaRPr lang="en-US"/>
            </a:p>
          </p:txBody>
        </p:sp>
        <p:sp>
          <p:nvSpPr>
            <p:cNvPr id="23649" name="Line 17"/>
            <p:cNvSpPr>
              <a:spLocks noChangeShapeType="1"/>
            </p:cNvSpPr>
            <p:nvPr/>
          </p:nvSpPr>
          <p:spPr bwMode="auto">
            <a:xfrm>
              <a:off x="1509" y="3650"/>
              <a:ext cx="0" cy="302"/>
            </a:xfrm>
            <a:prstGeom prst="line">
              <a:avLst/>
            </a:prstGeom>
            <a:noFill/>
            <a:ln w="12700">
              <a:solidFill>
                <a:srgbClr val="000000"/>
              </a:solidFill>
              <a:round/>
              <a:headEnd/>
              <a:tailEnd/>
            </a:ln>
          </p:spPr>
          <p:txBody>
            <a:bodyPr/>
            <a:lstStyle/>
            <a:p>
              <a:endParaRPr lang="en-US"/>
            </a:p>
          </p:txBody>
        </p:sp>
        <p:sp>
          <p:nvSpPr>
            <p:cNvPr id="23650" name="Line 18"/>
            <p:cNvSpPr>
              <a:spLocks noChangeShapeType="1"/>
            </p:cNvSpPr>
            <p:nvPr/>
          </p:nvSpPr>
          <p:spPr bwMode="auto">
            <a:xfrm>
              <a:off x="1931" y="3650"/>
              <a:ext cx="0" cy="302"/>
            </a:xfrm>
            <a:prstGeom prst="line">
              <a:avLst/>
            </a:prstGeom>
            <a:noFill/>
            <a:ln w="12700">
              <a:solidFill>
                <a:srgbClr val="000000"/>
              </a:solidFill>
              <a:round/>
              <a:headEnd/>
              <a:tailEnd/>
            </a:ln>
          </p:spPr>
          <p:txBody>
            <a:bodyPr/>
            <a:lstStyle/>
            <a:p>
              <a:endParaRPr lang="en-US"/>
            </a:p>
          </p:txBody>
        </p:sp>
        <p:sp>
          <p:nvSpPr>
            <p:cNvPr id="23651" name="Line 19"/>
            <p:cNvSpPr>
              <a:spLocks noChangeShapeType="1"/>
            </p:cNvSpPr>
            <p:nvPr/>
          </p:nvSpPr>
          <p:spPr bwMode="auto">
            <a:xfrm>
              <a:off x="2353" y="3650"/>
              <a:ext cx="0" cy="302"/>
            </a:xfrm>
            <a:prstGeom prst="line">
              <a:avLst/>
            </a:prstGeom>
            <a:noFill/>
            <a:ln w="12700">
              <a:solidFill>
                <a:srgbClr val="000000"/>
              </a:solidFill>
              <a:round/>
              <a:headEnd/>
              <a:tailEnd/>
            </a:ln>
          </p:spPr>
          <p:txBody>
            <a:bodyPr/>
            <a:lstStyle/>
            <a:p>
              <a:endParaRPr lang="en-US"/>
            </a:p>
          </p:txBody>
        </p:sp>
        <p:sp>
          <p:nvSpPr>
            <p:cNvPr id="23652" name="Line 20"/>
            <p:cNvSpPr>
              <a:spLocks noChangeShapeType="1"/>
            </p:cNvSpPr>
            <p:nvPr/>
          </p:nvSpPr>
          <p:spPr bwMode="auto">
            <a:xfrm>
              <a:off x="2776" y="3650"/>
              <a:ext cx="0" cy="302"/>
            </a:xfrm>
            <a:prstGeom prst="line">
              <a:avLst/>
            </a:prstGeom>
            <a:noFill/>
            <a:ln w="12700">
              <a:solidFill>
                <a:srgbClr val="000000"/>
              </a:solidFill>
              <a:round/>
              <a:headEnd/>
              <a:tailEnd/>
            </a:ln>
          </p:spPr>
          <p:txBody>
            <a:bodyPr/>
            <a:lstStyle/>
            <a:p>
              <a:endParaRPr lang="en-US"/>
            </a:p>
          </p:txBody>
        </p:sp>
        <p:sp>
          <p:nvSpPr>
            <p:cNvPr id="23653" name="Line 21"/>
            <p:cNvSpPr>
              <a:spLocks noChangeShapeType="1"/>
            </p:cNvSpPr>
            <p:nvPr/>
          </p:nvSpPr>
          <p:spPr bwMode="auto">
            <a:xfrm>
              <a:off x="3198" y="3650"/>
              <a:ext cx="0" cy="302"/>
            </a:xfrm>
            <a:prstGeom prst="line">
              <a:avLst/>
            </a:prstGeom>
            <a:noFill/>
            <a:ln w="12700">
              <a:solidFill>
                <a:srgbClr val="000000"/>
              </a:solidFill>
              <a:round/>
              <a:headEnd/>
              <a:tailEnd/>
            </a:ln>
          </p:spPr>
          <p:txBody>
            <a:bodyPr/>
            <a:lstStyle/>
            <a:p>
              <a:endParaRPr lang="en-US"/>
            </a:p>
          </p:txBody>
        </p:sp>
      </p:grpSp>
      <p:sp>
        <p:nvSpPr>
          <p:cNvPr id="23556" name="Rectangle 22"/>
          <p:cNvSpPr>
            <a:spLocks noChangeArrowheads="1"/>
          </p:cNvSpPr>
          <p:nvPr/>
        </p:nvSpPr>
        <p:spPr bwMode="auto">
          <a:xfrm>
            <a:off x="4379913" y="5641975"/>
            <a:ext cx="4168775" cy="479425"/>
          </a:xfrm>
          <a:prstGeom prst="rect">
            <a:avLst/>
          </a:prstGeom>
          <a:solidFill>
            <a:srgbClr val="FF0066"/>
          </a:solidFill>
          <a:ln w="9525">
            <a:noFill/>
            <a:miter lim="800000"/>
            <a:headEnd/>
            <a:tailEnd/>
          </a:ln>
        </p:spPr>
        <p:txBody>
          <a:bodyPr wrap="none" anchor="ctr"/>
          <a:lstStyle/>
          <a:p>
            <a:endParaRPr lang="en-US"/>
          </a:p>
        </p:txBody>
      </p:sp>
      <p:sp>
        <p:nvSpPr>
          <p:cNvPr id="23557" name="Rectangle 23"/>
          <p:cNvSpPr>
            <a:spLocks noChangeArrowheads="1"/>
          </p:cNvSpPr>
          <p:nvPr/>
        </p:nvSpPr>
        <p:spPr bwMode="auto">
          <a:xfrm>
            <a:off x="8548688" y="5641975"/>
            <a:ext cx="595312" cy="479425"/>
          </a:xfrm>
          <a:prstGeom prst="rect">
            <a:avLst/>
          </a:prstGeom>
          <a:no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558" name="Rectangle 24"/>
          <p:cNvSpPr>
            <a:spLocks noChangeArrowheads="1"/>
          </p:cNvSpPr>
          <p:nvPr/>
        </p:nvSpPr>
        <p:spPr bwMode="auto">
          <a:xfrm>
            <a:off x="7951788" y="5641975"/>
            <a:ext cx="596900"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59" name="Rectangle 25"/>
          <p:cNvSpPr>
            <a:spLocks noChangeArrowheads="1"/>
          </p:cNvSpPr>
          <p:nvPr/>
        </p:nvSpPr>
        <p:spPr bwMode="auto">
          <a:xfrm>
            <a:off x="7356475" y="5641975"/>
            <a:ext cx="595313"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0" name="Rectangle 26"/>
          <p:cNvSpPr>
            <a:spLocks noChangeArrowheads="1"/>
          </p:cNvSpPr>
          <p:nvPr/>
        </p:nvSpPr>
        <p:spPr bwMode="auto">
          <a:xfrm>
            <a:off x="6761163" y="5641975"/>
            <a:ext cx="595312"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1" name="Rectangle 27"/>
          <p:cNvSpPr>
            <a:spLocks noChangeArrowheads="1"/>
          </p:cNvSpPr>
          <p:nvPr/>
        </p:nvSpPr>
        <p:spPr bwMode="auto">
          <a:xfrm>
            <a:off x="6165850" y="5641975"/>
            <a:ext cx="595313"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2" name="Rectangle 28"/>
          <p:cNvSpPr>
            <a:spLocks noChangeArrowheads="1"/>
          </p:cNvSpPr>
          <p:nvPr/>
        </p:nvSpPr>
        <p:spPr bwMode="auto">
          <a:xfrm>
            <a:off x="5568950" y="5641975"/>
            <a:ext cx="596900"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3" name="Rectangle 29"/>
          <p:cNvSpPr>
            <a:spLocks noChangeArrowheads="1"/>
          </p:cNvSpPr>
          <p:nvPr/>
        </p:nvSpPr>
        <p:spPr bwMode="auto">
          <a:xfrm>
            <a:off x="4972050" y="5641975"/>
            <a:ext cx="596900"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4" name="Rectangle 30"/>
          <p:cNvSpPr>
            <a:spLocks noChangeArrowheads="1"/>
          </p:cNvSpPr>
          <p:nvPr/>
        </p:nvSpPr>
        <p:spPr bwMode="auto">
          <a:xfrm>
            <a:off x="4376738" y="5641975"/>
            <a:ext cx="595312"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5" name="Line 31"/>
          <p:cNvSpPr>
            <a:spLocks noChangeShapeType="1"/>
          </p:cNvSpPr>
          <p:nvPr/>
        </p:nvSpPr>
        <p:spPr bwMode="auto">
          <a:xfrm>
            <a:off x="206375" y="5641975"/>
            <a:ext cx="8937625" cy="0"/>
          </a:xfrm>
          <a:prstGeom prst="line">
            <a:avLst/>
          </a:prstGeom>
          <a:noFill/>
          <a:ln w="12700" cap="sq">
            <a:solidFill>
              <a:srgbClr val="000000"/>
            </a:solidFill>
            <a:round/>
            <a:headEnd/>
            <a:tailEnd/>
          </a:ln>
        </p:spPr>
        <p:txBody>
          <a:bodyPr/>
          <a:lstStyle/>
          <a:p>
            <a:endParaRPr lang="en-US"/>
          </a:p>
        </p:txBody>
      </p:sp>
      <p:sp>
        <p:nvSpPr>
          <p:cNvPr id="23566" name="Line 32"/>
          <p:cNvSpPr>
            <a:spLocks noChangeShapeType="1"/>
          </p:cNvSpPr>
          <p:nvPr/>
        </p:nvSpPr>
        <p:spPr bwMode="auto">
          <a:xfrm>
            <a:off x="206375" y="6121400"/>
            <a:ext cx="8937625" cy="0"/>
          </a:xfrm>
          <a:prstGeom prst="line">
            <a:avLst/>
          </a:prstGeom>
          <a:noFill/>
          <a:ln w="12700" cap="sq">
            <a:solidFill>
              <a:srgbClr val="000000"/>
            </a:solidFill>
            <a:round/>
            <a:headEnd/>
            <a:tailEnd/>
          </a:ln>
        </p:spPr>
        <p:txBody>
          <a:bodyPr/>
          <a:lstStyle/>
          <a:p>
            <a:endParaRPr lang="en-US"/>
          </a:p>
        </p:txBody>
      </p:sp>
      <p:sp>
        <p:nvSpPr>
          <p:cNvPr id="23567" name="Line 33"/>
          <p:cNvSpPr>
            <a:spLocks noChangeShapeType="1"/>
          </p:cNvSpPr>
          <p:nvPr/>
        </p:nvSpPr>
        <p:spPr bwMode="auto">
          <a:xfrm>
            <a:off x="4972050" y="5641975"/>
            <a:ext cx="0" cy="479425"/>
          </a:xfrm>
          <a:prstGeom prst="line">
            <a:avLst/>
          </a:prstGeom>
          <a:noFill/>
          <a:ln w="12700">
            <a:solidFill>
              <a:srgbClr val="000000"/>
            </a:solidFill>
            <a:round/>
            <a:headEnd/>
            <a:tailEnd/>
          </a:ln>
        </p:spPr>
        <p:txBody>
          <a:bodyPr/>
          <a:lstStyle/>
          <a:p>
            <a:endParaRPr lang="en-US"/>
          </a:p>
        </p:txBody>
      </p:sp>
      <p:sp>
        <p:nvSpPr>
          <p:cNvPr id="23568" name="Line 34"/>
          <p:cNvSpPr>
            <a:spLocks noChangeShapeType="1"/>
          </p:cNvSpPr>
          <p:nvPr/>
        </p:nvSpPr>
        <p:spPr bwMode="auto">
          <a:xfrm>
            <a:off x="5568950" y="5641975"/>
            <a:ext cx="0" cy="479425"/>
          </a:xfrm>
          <a:prstGeom prst="line">
            <a:avLst/>
          </a:prstGeom>
          <a:noFill/>
          <a:ln w="12700">
            <a:solidFill>
              <a:srgbClr val="000000"/>
            </a:solidFill>
            <a:round/>
            <a:headEnd/>
            <a:tailEnd/>
          </a:ln>
        </p:spPr>
        <p:txBody>
          <a:bodyPr/>
          <a:lstStyle/>
          <a:p>
            <a:endParaRPr lang="en-US"/>
          </a:p>
        </p:txBody>
      </p:sp>
      <p:sp>
        <p:nvSpPr>
          <p:cNvPr id="23569" name="Line 35"/>
          <p:cNvSpPr>
            <a:spLocks noChangeShapeType="1"/>
          </p:cNvSpPr>
          <p:nvPr/>
        </p:nvSpPr>
        <p:spPr bwMode="auto">
          <a:xfrm>
            <a:off x="6165850" y="5641975"/>
            <a:ext cx="0" cy="479425"/>
          </a:xfrm>
          <a:prstGeom prst="line">
            <a:avLst/>
          </a:prstGeom>
          <a:noFill/>
          <a:ln w="12700">
            <a:solidFill>
              <a:srgbClr val="000000"/>
            </a:solidFill>
            <a:round/>
            <a:headEnd/>
            <a:tailEnd/>
          </a:ln>
        </p:spPr>
        <p:txBody>
          <a:bodyPr/>
          <a:lstStyle/>
          <a:p>
            <a:endParaRPr lang="en-US"/>
          </a:p>
        </p:txBody>
      </p:sp>
      <p:sp>
        <p:nvSpPr>
          <p:cNvPr id="23570" name="Line 36"/>
          <p:cNvSpPr>
            <a:spLocks noChangeShapeType="1"/>
          </p:cNvSpPr>
          <p:nvPr/>
        </p:nvSpPr>
        <p:spPr bwMode="auto">
          <a:xfrm>
            <a:off x="6761163" y="5641975"/>
            <a:ext cx="0" cy="479425"/>
          </a:xfrm>
          <a:prstGeom prst="line">
            <a:avLst/>
          </a:prstGeom>
          <a:noFill/>
          <a:ln w="12700">
            <a:solidFill>
              <a:srgbClr val="000000"/>
            </a:solidFill>
            <a:round/>
            <a:headEnd/>
            <a:tailEnd/>
          </a:ln>
        </p:spPr>
        <p:txBody>
          <a:bodyPr/>
          <a:lstStyle/>
          <a:p>
            <a:endParaRPr lang="en-US"/>
          </a:p>
        </p:txBody>
      </p:sp>
      <p:sp>
        <p:nvSpPr>
          <p:cNvPr id="23571" name="Line 37"/>
          <p:cNvSpPr>
            <a:spLocks noChangeShapeType="1"/>
          </p:cNvSpPr>
          <p:nvPr/>
        </p:nvSpPr>
        <p:spPr bwMode="auto">
          <a:xfrm>
            <a:off x="7356475" y="5641975"/>
            <a:ext cx="0" cy="479425"/>
          </a:xfrm>
          <a:prstGeom prst="line">
            <a:avLst/>
          </a:prstGeom>
          <a:noFill/>
          <a:ln w="12700">
            <a:solidFill>
              <a:srgbClr val="000000"/>
            </a:solidFill>
            <a:round/>
            <a:headEnd/>
            <a:tailEnd/>
          </a:ln>
        </p:spPr>
        <p:txBody>
          <a:bodyPr/>
          <a:lstStyle/>
          <a:p>
            <a:endParaRPr lang="en-US"/>
          </a:p>
        </p:txBody>
      </p:sp>
      <p:sp>
        <p:nvSpPr>
          <p:cNvPr id="23572" name="Line 38"/>
          <p:cNvSpPr>
            <a:spLocks noChangeShapeType="1"/>
          </p:cNvSpPr>
          <p:nvPr/>
        </p:nvSpPr>
        <p:spPr bwMode="auto">
          <a:xfrm>
            <a:off x="7951788" y="5641975"/>
            <a:ext cx="0" cy="479425"/>
          </a:xfrm>
          <a:prstGeom prst="line">
            <a:avLst/>
          </a:prstGeom>
          <a:noFill/>
          <a:ln w="12700">
            <a:solidFill>
              <a:srgbClr val="000000"/>
            </a:solidFill>
            <a:round/>
            <a:headEnd/>
            <a:tailEnd/>
          </a:ln>
        </p:spPr>
        <p:txBody>
          <a:bodyPr/>
          <a:lstStyle/>
          <a:p>
            <a:endParaRPr lang="en-US"/>
          </a:p>
        </p:txBody>
      </p:sp>
      <p:sp>
        <p:nvSpPr>
          <p:cNvPr id="23573" name="Line 39"/>
          <p:cNvSpPr>
            <a:spLocks noChangeShapeType="1"/>
          </p:cNvSpPr>
          <p:nvPr/>
        </p:nvSpPr>
        <p:spPr bwMode="auto">
          <a:xfrm>
            <a:off x="8548688" y="5641975"/>
            <a:ext cx="0" cy="479425"/>
          </a:xfrm>
          <a:prstGeom prst="line">
            <a:avLst/>
          </a:prstGeom>
          <a:noFill/>
          <a:ln w="12700">
            <a:solidFill>
              <a:srgbClr val="000000"/>
            </a:solidFill>
            <a:round/>
            <a:headEnd/>
            <a:tailEnd/>
          </a:ln>
        </p:spPr>
        <p:txBody>
          <a:bodyPr/>
          <a:lstStyle/>
          <a:p>
            <a:endParaRPr lang="en-US"/>
          </a:p>
        </p:txBody>
      </p:sp>
      <p:sp>
        <p:nvSpPr>
          <p:cNvPr id="23574" name="Line 40"/>
          <p:cNvSpPr>
            <a:spLocks noChangeShapeType="1"/>
          </p:cNvSpPr>
          <p:nvPr/>
        </p:nvSpPr>
        <p:spPr bwMode="auto">
          <a:xfrm>
            <a:off x="9144000" y="5641975"/>
            <a:ext cx="0" cy="479425"/>
          </a:xfrm>
          <a:prstGeom prst="line">
            <a:avLst/>
          </a:prstGeom>
          <a:noFill/>
          <a:ln w="12700" cap="sq">
            <a:solidFill>
              <a:srgbClr val="000000"/>
            </a:solidFill>
            <a:round/>
            <a:headEnd/>
            <a:tailEnd/>
          </a:ln>
        </p:spPr>
        <p:txBody>
          <a:bodyPr/>
          <a:lstStyle/>
          <a:p>
            <a:endParaRPr lang="en-US"/>
          </a:p>
        </p:txBody>
      </p:sp>
      <p:grpSp>
        <p:nvGrpSpPr>
          <p:cNvPr id="23575" name="Group 41"/>
          <p:cNvGrpSpPr>
            <a:grpSpLocks/>
          </p:cNvGrpSpPr>
          <p:nvPr/>
        </p:nvGrpSpPr>
        <p:grpSpPr bwMode="auto">
          <a:xfrm>
            <a:off x="506413" y="5641975"/>
            <a:ext cx="8937625" cy="479425"/>
            <a:chOff x="148" y="1309"/>
            <a:chExt cx="6334" cy="302"/>
          </a:xfrm>
        </p:grpSpPr>
        <p:sp>
          <p:nvSpPr>
            <p:cNvPr id="23603" name="Rectangle 42"/>
            <p:cNvSpPr>
              <a:spLocks noChangeArrowheads="1"/>
            </p:cNvSpPr>
            <p:nvPr/>
          </p:nvSpPr>
          <p:spPr bwMode="auto">
            <a:xfrm>
              <a:off x="6060"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4" name="Rectangle 43"/>
            <p:cNvSpPr>
              <a:spLocks noChangeArrowheads="1"/>
            </p:cNvSpPr>
            <p:nvPr/>
          </p:nvSpPr>
          <p:spPr bwMode="auto">
            <a:xfrm>
              <a:off x="5637"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5" name="Rectangle 44"/>
            <p:cNvSpPr>
              <a:spLocks noChangeArrowheads="1"/>
            </p:cNvSpPr>
            <p:nvPr/>
          </p:nvSpPr>
          <p:spPr bwMode="auto">
            <a:xfrm>
              <a:off x="5215"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6" name="Rectangle 45"/>
            <p:cNvSpPr>
              <a:spLocks noChangeArrowheads="1"/>
            </p:cNvSpPr>
            <p:nvPr/>
          </p:nvSpPr>
          <p:spPr bwMode="auto">
            <a:xfrm>
              <a:off x="4793"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7" name="Rectangle 46"/>
            <p:cNvSpPr>
              <a:spLocks noChangeArrowheads="1"/>
            </p:cNvSpPr>
            <p:nvPr/>
          </p:nvSpPr>
          <p:spPr bwMode="auto">
            <a:xfrm>
              <a:off x="4371"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8" name="Rectangle 47"/>
            <p:cNvSpPr>
              <a:spLocks noChangeArrowheads="1"/>
            </p:cNvSpPr>
            <p:nvPr/>
          </p:nvSpPr>
          <p:spPr bwMode="auto">
            <a:xfrm>
              <a:off x="3948"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9" name="Rectangle 48"/>
            <p:cNvSpPr>
              <a:spLocks noChangeArrowheads="1"/>
            </p:cNvSpPr>
            <p:nvPr/>
          </p:nvSpPr>
          <p:spPr bwMode="auto">
            <a:xfrm>
              <a:off x="3526"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0" name="Rectangle 49"/>
            <p:cNvSpPr>
              <a:spLocks noChangeArrowheads="1"/>
            </p:cNvSpPr>
            <p:nvPr/>
          </p:nvSpPr>
          <p:spPr bwMode="auto">
            <a:xfrm>
              <a:off x="3104"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1" name="Rectangle 50"/>
            <p:cNvSpPr>
              <a:spLocks noChangeArrowheads="1"/>
            </p:cNvSpPr>
            <p:nvPr/>
          </p:nvSpPr>
          <p:spPr bwMode="auto">
            <a:xfrm>
              <a:off x="2682"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2" name="Rectangle 51"/>
            <p:cNvSpPr>
              <a:spLocks noChangeArrowheads="1"/>
            </p:cNvSpPr>
            <p:nvPr/>
          </p:nvSpPr>
          <p:spPr bwMode="auto">
            <a:xfrm>
              <a:off x="2259"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3" name="Rectangle 52"/>
            <p:cNvSpPr>
              <a:spLocks noChangeArrowheads="1"/>
            </p:cNvSpPr>
            <p:nvPr/>
          </p:nvSpPr>
          <p:spPr bwMode="auto">
            <a:xfrm>
              <a:off x="1837"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4" name="Rectangle 53"/>
            <p:cNvSpPr>
              <a:spLocks noChangeArrowheads="1"/>
            </p:cNvSpPr>
            <p:nvPr/>
          </p:nvSpPr>
          <p:spPr bwMode="auto">
            <a:xfrm>
              <a:off x="1415"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5" name="Rectangle 54"/>
            <p:cNvSpPr>
              <a:spLocks noChangeArrowheads="1"/>
            </p:cNvSpPr>
            <p:nvPr/>
          </p:nvSpPr>
          <p:spPr bwMode="auto">
            <a:xfrm>
              <a:off x="993"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6" name="Rectangle 55"/>
            <p:cNvSpPr>
              <a:spLocks noChangeArrowheads="1"/>
            </p:cNvSpPr>
            <p:nvPr/>
          </p:nvSpPr>
          <p:spPr bwMode="auto">
            <a:xfrm>
              <a:off x="570"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7" name="Rectangle 56"/>
            <p:cNvSpPr>
              <a:spLocks noChangeArrowheads="1"/>
            </p:cNvSpPr>
            <p:nvPr/>
          </p:nvSpPr>
          <p:spPr bwMode="auto">
            <a:xfrm>
              <a:off x="148"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8" name="Line 57"/>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3619" name="Line 58"/>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3620" name="Line 59"/>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3621" name="Line 60"/>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3622" name="Line 61"/>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3623" name="Line 62"/>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3624" name="Line 63"/>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3625" name="Line 64"/>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3626" name="Line 65"/>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3627" name="Line 66"/>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3628" name="Line 67"/>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3629" name="Line 68"/>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3630" name="Line 69"/>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3631" name="Line 70"/>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3632" name="Line 71"/>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3633" name="Line 72"/>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3634" name="Line 73"/>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3635" name="Line 74"/>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sp>
        <p:nvSpPr>
          <p:cNvPr id="23576" name="Rectangle 75"/>
          <p:cNvSpPr>
            <a:spLocks noChangeArrowheads="1"/>
          </p:cNvSpPr>
          <p:nvPr/>
        </p:nvSpPr>
        <p:spPr bwMode="auto">
          <a:xfrm>
            <a:off x="6026150" y="2427288"/>
            <a:ext cx="1785938" cy="271462"/>
          </a:xfrm>
          <a:prstGeom prst="rect">
            <a:avLst/>
          </a:prstGeom>
          <a:solidFill>
            <a:srgbClr val="FF0066"/>
          </a:solidFill>
          <a:ln w="9525">
            <a:noFill/>
            <a:miter lim="800000"/>
            <a:headEnd/>
            <a:tailEnd/>
          </a:ln>
        </p:spPr>
        <p:txBody>
          <a:bodyPr wrap="none" anchor="ctr"/>
          <a:lstStyle/>
          <a:p>
            <a:endParaRPr lang="en-US"/>
          </a:p>
        </p:txBody>
      </p:sp>
      <p:sp>
        <p:nvSpPr>
          <p:cNvPr id="23577" name="Rectangle 76"/>
          <p:cNvSpPr>
            <a:spLocks noChangeArrowheads="1"/>
          </p:cNvSpPr>
          <p:nvPr/>
        </p:nvSpPr>
        <p:spPr bwMode="auto">
          <a:xfrm>
            <a:off x="6026150" y="2157413"/>
            <a:ext cx="1785938" cy="271462"/>
          </a:xfrm>
          <a:prstGeom prst="rect">
            <a:avLst/>
          </a:prstGeom>
          <a:solidFill>
            <a:schemeClr val="accent2"/>
          </a:solidFill>
          <a:ln w="9525">
            <a:noFill/>
            <a:miter lim="800000"/>
            <a:headEnd/>
            <a:tailEnd/>
          </a:ln>
        </p:spPr>
        <p:txBody>
          <a:bodyPr wrap="none" anchor="ctr"/>
          <a:lstStyle/>
          <a:p>
            <a:endParaRPr lang="en-US"/>
          </a:p>
        </p:txBody>
      </p:sp>
      <p:sp>
        <p:nvSpPr>
          <p:cNvPr id="23578" name="Rectangle 77"/>
          <p:cNvSpPr>
            <a:spLocks noChangeArrowheads="1"/>
          </p:cNvSpPr>
          <p:nvPr/>
        </p:nvSpPr>
        <p:spPr bwMode="auto">
          <a:xfrm>
            <a:off x="6026150" y="1885950"/>
            <a:ext cx="1785938" cy="271463"/>
          </a:xfrm>
          <a:prstGeom prst="rect">
            <a:avLst/>
          </a:prstGeom>
          <a:solidFill>
            <a:schemeClr val="hlink"/>
          </a:solidFill>
          <a:ln w="9525">
            <a:noFill/>
            <a:miter lim="800000"/>
            <a:headEnd/>
            <a:tailEnd/>
          </a:ln>
        </p:spPr>
        <p:txBody>
          <a:bodyPr wrap="none" anchor="ctr"/>
          <a:lstStyle/>
          <a:p>
            <a:endParaRPr lang="en-US"/>
          </a:p>
        </p:txBody>
      </p:sp>
      <p:sp>
        <p:nvSpPr>
          <p:cNvPr id="23579" name="Rectangle 78"/>
          <p:cNvSpPr>
            <a:spLocks noChangeArrowheads="1"/>
          </p:cNvSpPr>
          <p:nvPr/>
        </p:nvSpPr>
        <p:spPr bwMode="auto">
          <a:xfrm>
            <a:off x="6035675" y="1617663"/>
            <a:ext cx="1785938" cy="271462"/>
          </a:xfrm>
          <a:prstGeom prst="rect">
            <a:avLst/>
          </a:prstGeom>
          <a:solidFill>
            <a:srgbClr val="EE1712"/>
          </a:solidFill>
          <a:ln w="9525">
            <a:noFill/>
            <a:miter lim="800000"/>
            <a:headEnd/>
            <a:tailEnd/>
          </a:ln>
        </p:spPr>
        <p:txBody>
          <a:bodyPr wrap="none" anchor="ctr"/>
          <a:lstStyle/>
          <a:p>
            <a:endParaRPr lang="en-US"/>
          </a:p>
        </p:txBody>
      </p:sp>
      <p:grpSp>
        <p:nvGrpSpPr>
          <p:cNvPr id="23580" name="Group 79"/>
          <p:cNvGrpSpPr>
            <a:grpSpLocks/>
          </p:cNvGrpSpPr>
          <p:nvPr/>
        </p:nvGrpSpPr>
        <p:grpSpPr bwMode="auto">
          <a:xfrm>
            <a:off x="5145088" y="1617663"/>
            <a:ext cx="3548062" cy="2973387"/>
            <a:chOff x="1201" y="1123"/>
            <a:chExt cx="4578" cy="2572"/>
          </a:xfrm>
        </p:grpSpPr>
        <p:sp>
          <p:nvSpPr>
            <p:cNvPr id="23591" name="Line 80"/>
            <p:cNvSpPr>
              <a:spLocks noChangeShapeType="1"/>
            </p:cNvSpPr>
            <p:nvPr/>
          </p:nvSpPr>
          <p:spPr bwMode="auto">
            <a:xfrm>
              <a:off x="1201" y="1356"/>
              <a:ext cx="4578" cy="0"/>
            </a:xfrm>
            <a:prstGeom prst="line">
              <a:avLst/>
            </a:prstGeom>
            <a:noFill/>
            <a:ln w="9525">
              <a:solidFill>
                <a:srgbClr val="000000"/>
              </a:solidFill>
              <a:round/>
              <a:headEnd/>
              <a:tailEnd/>
            </a:ln>
          </p:spPr>
          <p:txBody>
            <a:bodyPr/>
            <a:lstStyle/>
            <a:p>
              <a:endParaRPr lang="en-US"/>
            </a:p>
          </p:txBody>
        </p:sp>
        <p:sp>
          <p:nvSpPr>
            <p:cNvPr id="23592" name="Line 81"/>
            <p:cNvSpPr>
              <a:spLocks noChangeShapeType="1"/>
            </p:cNvSpPr>
            <p:nvPr/>
          </p:nvSpPr>
          <p:spPr bwMode="auto">
            <a:xfrm>
              <a:off x="1201" y="1590"/>
              <a:ext cx="4578" cy="0"/>
            </a:xfrm>
            <a:prstGeom prst="line">
              <a:avLst/>
            </a:prstGeom>
            <a:noFill/>
            <a:ln w="9525">
              <a:solidFill>
                <a:srgbClr val="000000"/>
              </a:solidFill>
              <a:round/>
              <a:headEnd/>
              <a:tailEnd/>
            </a:ln>
          </p:spPr>
          <p:txBody>
            <a:bodyPr/>
            <a:lstStyle/>
            <a:p>
              <a:endParaRPr lang="en-US"/>
            </a:p>
          </p:txBody>
        </p:sp>
        <p:sp>
          <p:nvSpPr>
            <p:cNvPr id="23593" name="Line 82"/>
            <p:cNvSpPr>
              <a:spLocks noChangeShapeType="1"/>
            </p:cNvSpPr>
            <p:nvPr/>
          </p:nvSpPr>
          <p:spPr bwMode="auto">
            <a:xfrm>
              <a:off x="1201" y="1824"/>
              <a:ext cx="4578" cy="0"/>
            </a:xfrm>
            <a:prstGeom prst="line">
              <a:avLst/>
            </a:prstGeom>
            <a:noFill/>
            <a:ln w="9525">
              <a:solidFill>
                <a:srgbClr val="000000"/>
              </a:solidFill>
              <a:round/>
              <a:headEnd/>
              <a:tailEnd/>
            </a:ln>
          </p:spPr>
          <p:txBody>
            <a:bodyPr/>
            <a:lstStyle/>
            <a:p>
              <a:endParaRPr lang="en-US"/>
            </a:p>
          </p:txBody>
        </p:sp>
        <p:sp>
          <p:nvSpPr>
            <p:cNvPr id="23594" name="Line 83"/>
            <p:cNvSpPr>
              <a:spLocks noChangeShapeType="1"/>
            </p:cNvSpPr>
            <p:nvPr/>
          </p:nvSpPr>
          <p:spPr bwMode="auto">
            <a:xfrm>
              <a:off x="1201" y="2058"/>
              <a:ext cx="4578" cy="0"/>
            </a:xfrm>
            <a:prstGeom prst="line">
              <a:avLst/>
            </a:prstGeom>
            <a:noFill/>
            <a:ln w="9525">
              <a:solidFill>
                <a:srgbClr val="000000"/>
              </a:solidFill>
              <a:round/>
              <a:headEnd/>
              <a:tailEnd/>
            </a:ln>
          </p:spPr>
          <p:txBody>
            <a:bodyPr/>
            <a:lstStyle/>
            <a:p>
              <a:endParaRPr lang="en-US"/>
            </a:p>
          </p:txBody>
        </p:sp>
        <p:sp>
          <p:nvSpPr>
            <p:cNvPr id="23595" name="Line 84"/>
            <p:cNvSpPr>
              <a:spLocks noChangeShapeType="1"/>
            </p:cNvSpPr>
            <p:nvPr/>
          </p:nvSpPr>
          <p:spPr bwMode="auto">
            <a:xfrm>
              <a:off x="1201" y="2292"/>
              <a:ext cx="4578" cy="0"/>
            </a:xfrm>
            <a:prstGeom prst="line">
              <a:avLst/>
            </a:prstGeom>
            <a:noFill/>
            <a:ln w="9525">
              <a:solidFill>
                <a:srgbClr val="000000"/>
              </a:solidFill>
              <a:round/>
              <a:headEnd/>
              <a:tailEnd/>
            </a:ln>
          </p:spPr>
          <p:txBody>
            <a:bodyPr/>
            <a:lstStyle/>
            <a:p>
              <a:endParaRPr lang="en-US"/>
            </a:p>
          </p:txBody>
        </p:sp>
        <p:sp>
          <p:nvSpPr>
            <p:cNvPr id="23596" name="Line 85"/>
            <p:cNvSpPr>
              <a:spLocks noChangeShapeType="1"/>
            </p:cNvSpPr>
            <p:nvPr/>
          </p:nvSpPr>
          <p:spPr bwMode="auto">
            <a:xfrm>
              <a:off x="1201" y="2525"/>
              <a:ext cx="4578" cy="0"/>
            </a:xfrm>
            <a:prstGeom prst="line">
              <a:avLst/>
            </a:prstGeom>
            <a:noFill/>
            <a:ln w="9525">
              <a:solidFill>
                <a:srgbClr val="000000"/>
              </a:solidFill>
              <a:round/>
              <a:headEnd/>
              <a:tailEnd/>
            </a:ln>
          </p:spPr>
          <p:txBody>
            <a:bodyPr/>
            <a:lstStyle/>
            <a:p>
              <a:endParaRPr lang="en-US"/>
            </a:p>
          </p:txBody>
        </p:sp>
        <p:sp>
          <p:nvSpPr>
            <p:cNvPr id="23597" name="Line 86"/>
            <p:cNvSpPr>
              <a:spLocks noChangeShapeType="1"/>
            </p:cNvSpPr>
            <p:nvPr/>
          </p:nvSpPr>
          <p:spPr bwMode="auto">
            <a:xfrm>
              <a:off x="1201" y="2759"/>
              <a:ext cx="4578" cy="0"/>
            </a:xfrm>
            <a:prstGeom prst="line">
              <a:avLst/>
            </a:prstGeom>
            <a:noFill/>
            <a:ln w="9525">
              <a:solidFill>
                <a:srgbClr val="000000"/>
              </a:solidFill>
              <a:round/>
              <a:headEnd/>
              <a:tailEnd/>
            </a:ln>
          </p:spPr>
          <p:txBody>
            <a:bodyPr/>
            <a:lstStyle/>
            <a:p>
              <a:endParaRPr lang="en-US"/>
            </a:p>
          </p:txBody>
        </p:sp>
        <p:sp>
          <p:nvSpPr>
            <p:cNvPr id="23598" name="Line 87"/>
            <p:cNvSpPr>
              <a:spLocks noChangeShapeType="1"/>
            </p:cNvSpPr>
            <p:nvPr/>
          </p:nvSpPr>
          <p:spPr bwMode="auto">
            <a:xfrm>
              <a:off x="1201" y="2993"/>
              <a:ext cx="4578" cy="0"/>
            </a:xfrm>
            <a:prstGeom prst="line">
              <a:avLst/>
            </a:prstGeom>
            <a:noFill/>
            <a:ln w="9525">
              <a:solidFill>
                <a:srgbClr val="000000"/>
              </a:solidFill>
              <a:round/>
              <a:headEnd/>
              <a:tailEnd/>
            </a:ln>
          </p:spPr>
          <p:txBody>
            <a:bodyPr/>
            <a:lstStyle/>
            <a:p>
              <a:endParaRPr lang="en-US"/>
            </a:p>
          </p:txBody>
        </p:sp>
        <p:sp>
          <p:nvSpPr>
            <p:cNvPr id="23599" name="Line 88"/>
            <p:cNvSpPr>
              <a:spLocks noChangeShapeType="1"/>
            </p:cNvSpPr>
            <p:nvPr/>
          </p:nvSpPr>
          <p:spPr bwMode="auto">
            <a:xfrm>
              <a:off x="1201" y="3227"/>
              <a:ext cx="4578" cy="0"/>
            </a:xfrm>
            <a:prstGeom prst="line">
              <a:avLst/>
            </a:prstGeom>
            <a:noFill/>
            <a:ln w="9525">
              <a:solidFill>
                <a:srgbClr val="000000"/>
              </a:solidFill>
              <a:round/>
              <a:headEnd/>
              <a:tailEnd/>
            </a:ln>
          </p:spPr>
          <p:txBody>
            <a:bodyPr/>
            <a:lstStyle/>
            <a:p>
              <a:endParaRPr lang="en-US"/>
            </a:p>
          </p:txBody>
        </p:sp>
        <p:sp>
          <p:nvSpPr>
            <p:cNvPr id="23600" name="Line 89"/>
            <p:cNvSpPr>
              <a:spLocks noChangeShapeType="1"/>
            </p:cNvSpPr>
            <p:nvPr/>
          </p:nvSpPr>
          <p:spPr bwMode="auto">
            <a:xfrm>
              <a:off x="1201" y="3461"/>
              <a:ext cx="4578" cy="0"/>
            </a:xfrm>
            <a:prstGeom prst="line">
              <a:avLst/>
            </a:prstGeom>
            <a:noFill/>
            <a:ln w="9525">
              <a:solidFill>
                <a:srgbClr val="000000"/>
              </a:solidFill>
              <a:round/>
              <a:headEnd/>
              <a:tailEnd/>
            </a:ln>
          </p:spPr>
          <p:txBody>
            <a:bodyPr/>
            <a:lstStyle/>
            <a:p>
              <a:endParaRPr lang="en-US"/>
            </a:p>
          </p:txBody>
        </p:sp>
        <p:sp>
          <p:nvSpPr>
            <p:cNvPr id="23601" name="Line 90"/>
            <p:cNvSpPr>
              <a:spLocks noChangeShapeType="1"/>
            </p:cNvSpPr>
            <p:nvPr/>
          </p:nvSpPr>
          <p:spPr bwMode="auto">
            <a:xfrm>
              <a:off x="1201" y="3695"/>
              <a:ext cx="4578" cy="0"/>
            </a:xfrm>
            <a:prstGeom prst="line">
              <a:avLst/>
            </a:prstGeom>
            <a:noFill/>
            <a:ln w="9525">
              <a:solidFill>
                <a:srgbClr val="000000"/>
              </a:solidFill>
              <a:round/>
              <a:headEnd/>
              <a:tailEnd/>
            </a:ln>
          </p:spPr>
          <p:txBody>
            <a:bodyPr/>
            <a:lstStyle/>
            <a:p>
              <a:endParaRPr lang="en-US"/>
            </a:p>
          </p:txBody>
        </p:sp>
        <p:sp>
          <p:nvSpPr>
            <p:cNvPr id="23602" name="Line 91"/>
            <p:cNvSpPr>
              <a:spLocks noChangeShapeType="1"/>
            </p:cNvSpPr>
            <p:nvPr/>
          </p:nvSpPr>
          <p:spPr bwMode="auto">
            <a:xfrm>
              <a:off x="1201" y="1123"/>
              <a:ext cx="4578" cy="0"/>
            </a:xfrm>
            <a:prstGeom prst="line">
              <a:avLst/>
            </a:prstGeom>
            <a:noFill/>
            <a:ln w="9525">
              <a:solidFill>
                <a:srgbClr val="000000"/>
              </a:solidFill>
              <a:round/>
              <a:headEnd/>
              <a:tailEnd/>
            </a:ln>
          </p:spPr>
          <p:txBody>
            <a:bodyPr/>
            <a:lstStyle/>
            <a:p>
              <a:endParaRPr lang="en-US"/>
            </a:p>
          </p:txBody>
        </p:sp>
      </p:grpSp>
      <p:sp>
        <p:nvSpPr>
          <p:cNvPr id="23581" name="AutoShape 92"/>
          <p:cNvSpPr>
            <a:spLocks noChangeArrowheads="1"/>
          </p:cNvSpPr>
          <p:nvPr/>
        </p:nvSpPr>
        <p:spPr bwMode="auto">
          <a:xfrm flipV="1">
            <a:off x="5145088" y="1500188"/>
            <a:ext cx="1844675" cy="3090862"/>
          </a:xfrm>
          <a:prstGeom prst="rtTriangle">
            <a:avLst/>
          </a:prstGeom>
          <a:solidFill>
            <a:schemeClr val="bg1"/>
          </a:solidFill>
          <a:ln w="9525">
            <a:noFill/>
            <a:miter lim="800000"/>
            <a:headEnd/>
            <a:tailEnd/>
          </a:ln>
        </p:spPr>
        <p:txBody>
          <a:bodyPr wrap="none" anchor="ctr"/>
          <a:lstStyle/>
          <a:p>
            <a:endParaRPr lang="en-US"/>
          </a:p>
        </p:txBody>
      </p:sp>
      <p:sp>
        <p:nvSpPr>
          <p:cNvPr id="23582" name="AutoShape 93"/>
          <p:cNvSpPr>
            <a:spLocks noChangeArrowheads="1"/>
          </p:cNvSpPr>
          <p:nvPr/>
        </p:nvSpPr>
        <p:spPr bwMode="auto">
          <a:xfrm flipH="1" flipV="1">
            <a:off x="6927850" y="1606550"/>
            <a:ext cx="1774825" cy="2973388"/>
          </a:xfrm>
          <a:prstGeom prst="rtTriangle">
            <a:avLst/>
          </a:prstGeom>
          <a:solidFill>
            <a:schemeClr val="bg1"/>
          </a:solidFill>
          <a:ln w="9525">
            <a:noFill/>
            <a:miter lim="800000"/>
            <a:headEnd/>
            <a:tailEnd/>
          </a:ln>
        </p:spPr>
        <p:txBody>
          <a:bodyPr wrap="none" anchor="ctr"/>
          <a:lstStyle/>
          <a:p>
            <a:endParaRPr lang="en-US"/>
          </a:p>
        </p:txBody>
      </p:sp>
      <p:grpSp>
        <p:nvGrpSpPr>
          <p:cNvPr id="23583" name="Group 94"/>
          <p:cNvGrpSpPr>
            <a:grpSpLocks/>
          </p:cNvGrpSpPr>
          <p:nvPr/>
        </p:nvGrpSpPr>
        <p:grpSpPr bwMode="auto">
          <a:xfrm>
            <a:off x="5145088" y="1606550"/>
            <a:ext cx="3548062" cy="2978150"/>
            <a:chOff x="166" y="996"/>
            <a:chExt cx="3358" cy="2577"/>
          </a:xfrm>
        </p:grpSpPr>
        <p:sp>
          <p:nvSpPr>
            <p:cNvPr id="23588" name="Line 95"/>
            <p:cNvSpPr>
              <a:spLocks noChangeShapeType="1"/>
            </p:cNvSpPr>
            <p:nvPr/>
          </p:nvSpPr>
          <p:spPr bwMode="auto">
            <a:xfrm flipH="1">
              <a:off x="166" y="996"/>
              <a:ext cx="1679" cy="2577"/>
            </a:xfrm>
            <a:prstGeom prst="line">
              <a:avLst/>
            </a:prstGeom>
            <a:noFill/>
            <a:ln w="57150">
              <a:solidFill>
                <a:srgbClr val="000000"/>
              </a:solidFill>
              <a:round/>
              <a:headEnd/>
              <a:tailEnd/>
            </a:ln>
          </p:spPr>
          <p:txBody>
            <a:bodyPr/>
            <a:lstStyle/>
            <a:p>
              <a:endParaRPr lang="en-US"/>
            </a:p>
          </p:txBody>
        </p:sp>
        <p:sp>
          <p:nvSpPr>
            <p:cNvPr id="23589" name="Line 96"/>
            <p:cNvSpPr>
              <a:spLocks noChangeShapeType="1"/>
            </p:cNvSpPr>
            <p:nvPr/>
          </p:nvSpPr>
          <p:spPr bwMode="auto">
            <a:xfrm>
              <a:off x="1845" y="996"/>
              <a:ext cx="1679" cy="2577"/>
            </a:xfrm>
            <a:prstGeom prst="line">
              <a:avLst/>
            </a:prstGeom>
            <a:noFill/>
            <a:ln w="57150">
              <a:solidFill>
                <a:srgbClr val="000000"/>
              </a:solidFill>
              <a:round/>
              <a:headEnd/>
              <a:tailEnd/>
            </a:ln>
          </p:spPr>
          <p:txBody>
            <a:bodyPr/>
            <a:lstStyle/>
            <a:p>
              <a:endParaRPr lang="en-US"/>
            </a:p>
          </p:txBody>
        </p:sp>
        <p:sp>
          <p:nvSpPr>
            <p:cNvPr id="23590" name="Line 97"/>
            <p:cNvSpPr>
              <a:spLocks noChangeShapeType="1"/>
            </p:cNvSpPr>
            <p:nvPr/>
          </p:nvSpPr>
          <p:spPr bwMode="auto">
            <a:xfrm>
              <a:off x="166" y="3573"/>
              <a:ext cx="3358" cy="0"/>
            </a:xfrm>
            <a:prstGeom prst="line">
              <a:avLst/>
            </a:prstGeom>
            <a:noFill/>
            <a:ln w="57150">
              <a:solidFill>
                <a:srgbClr val="000000"/>
              </a:solidFill>
              <a:round/>
              <a:headEnd/>
              <a:tailEnd/>
            </a:ln>
          </p:spPr>
          <p:txBody>
            <a:bodyPr/>
            <a:lstStyle/>
            <a:p>
              <a:endParaRPr lang="en-US"/>
            </a:p>
          </p:txBody>
        </p:sp>
      </p:grpSp>
      <p:sp>
        <p:nvSpPr>
          <p:cNvPr id="537698" name="Freeform 98"/>
          <p:cNvSpPr>
            <a:spLocks/>
          </p:cNvSpPr>
          <p:nvPr/>
        </p:nvSpPr>
        <p:spPr bwMode="auto">
          <a:xfrm>
            <a:off x="4689475" y="2508250"/>
            <a:ext cx="1692275" cy="3125788"/>
          </a:xfrm>
          <a:custGeom>
            <a:avLst/>
            <a:gdLst/>
            <a:ahLst/>
            <a:cxnLst>
              <a:cxn ang="0">
                <a:pos x="1199" y="12"/>
              </a:cxn>
              <a:cxn ang="0">
                <a:pos x="183" y="326"/>
              </a:cxn>
              <a:cxn ang="0">
                <a:pos x="98" y="1969"/>
              </a:cxn>
            </a:cxnLst>
            <a:rect l="0" t="0" r="r" b="b"/>
            <a:pathLst>
              <a:path w="1199" h="1969">
                <a:moveTo>
                  <a:pt x="1199" y="12"/>
                </a:moveTo>
                <a:cubicBezTo>
                  <a:pt x="782" y="6"/>
                  <a:pt x="366" y="0"/>
                  <a:pt x="183" y="326"/>
                </a:cubicBezTo>
                <a:cubicBezTo>
                  <a:pt x="0" y="652"/>
                  <a:pt x="49" y="1310"/>
                  <a:pt x="98" y="1969"/>
                </a:cubicBezTo>
              </a:path>
            </a:pathLst>
          </a:custGeom>
          <a:noFill/>
          <a:ln w="28575" cap="flat" cmpd="sng">
            <a:solidFill>
              <a:schemeClr val="accent1"/>
            </a:solidFill>
            <a:prstDash val="solid"/>
            <a:round/>
            <a:headEnd type="none" w="sm" len="sm"/>
            <a:tailEnd type="arrow" w="med" len="med"/>
          </a:ln>
          <a:effectLst>
            <a:outerShdw dist="17961" dir="2700000" algn="ctr" rotWithShape="0">
              <a:schemeClr val="tx1"/>
            </a:outerShdw>
          </a:effectLst>
        </p:spPr>
        <p:txBody>
          <a:bodyPr/>
          <a:lstStyle/>
          <a:p>
            <a:pPr>
              <a:defRPr/>
            </a:pPr>
            <a:endParaRPr lang="en-US"/>
          </a:p>
        </p:txBody>
      </p:sp>
      <p:sp>
        <p:nvSpPr>
          <p:cNvPr id="537699" name="Freeform 99"/>
          <p:cNvSpPr>
            <a:spLocks/>
          </p:cNvSpPr>
          <p:nvPr/>
        </p:nvSpPr>
        <p:spPr bwMode="auto">
          <a:xfrm>
            <a:off x="3106738" y="2278063"/>
            <a:ext cx="3432175" cy="3333750"/>
          </a:xfrm>
          <a:custGeom>
            <a:avLst/>
            <a:gdLst/>
            <a:ahLst/>
            <a:cxnLst>
              <a:cxn ang="0">
                <a:pos x="2432" y="0"/>
              </a:cxn>
              <a:cxn ang="0">
                <a:pos x="837" y="362"/>
              </a:cxn>
              <a:cxn ang="0">
                <a:pos x="0" y="2100"/>
              </a:cxn>
            </a:cxnLst>
            <a:rect l="0" t="0" r="r" b="b"/>
            <a:pathLst>
              <a:path w="2432" h="2100">
                <a:moveTo>
                  <a:pt x="2432" y="0"/>
                </a:moveTo>
                <a:cubicBezTo>
                  <a:pt x="2166" y="60"/>
                  <a:pt x="1242" y="12"/>
                  <a:pt x="837" y="362"/>
                </a:cubicBezTo>
                <a:cubicBezTo>
                  <a:pt x="432" y="712"/>
                  <a:pt x="174" y="1738"/>
                  <a:pt x="0" y="2100"/>
                </a:cubicBezTo>
              </a:path>
            </a:pathLst>
          </a:custGeom>
          <a:noFill/>
          <a:ln w="28575" cap="flat" cmpd="sng">
            <a:solidFill>
              <a:schemeClr val="accent2"/>
            </a:solidFill>
            <a:prstDash val="solid"/>
            <a:round/>
            <a:headEnd type="none" w="sm" len="sm"/>
            <a:tailEnd type="arrow" w="med" len="med"/>
          </a:ln>
          <a:effectLst>
            <a:outerShdw dist="17961" dir="2700000" algn="ctr" rotWithShape="0">
              <a:schemeClr val="tx1"/>
            </a:outerShdw>
          </a:effectLst>
        </p:spPr>
        <p:txBody>
          <a:bodyPr/>
          <a:lstStyle/>
          <a:p>
            <a:pPr>
              <a:defRPr/>
            </a:pPr>
            <a:endParaRPr lang="en-US"/>
          </a:p>
        </p:txBody>
      </p:sp>
      <p:sp>
        <p:nvSpPr>
          <p:cNvPr id="537700" name="Freeform 100"/>
          <p:cNvSpPr>
            <a:spLocks/>
          </p:cNvSpPr>
          <p:nvPr/>
        </p:nvSpPr>
        <p:spPr bwMode="auto">
          <a:xfrm>
            <a:off x="1574800" y="2024063"/>
            <a:ext cx="5099050" cy="3587750"/>
          </a:xfrm>
          <a:custGeom>
            <a:avLst/>
            <a:gdLst/>
            <a:ahLst/>
            <a:cxnLst>
              <a:cxn ang="0">
                <a:pos x="3613" y="0"/>
              </a:cxn>
              <a:cxn ang="0">
                <a:pos x="1307" y="470"/>
              </a:cxn>
              <a:cxn ang="0">
                <a:pos x="0" y="2260"/>
              </a:cxn>
            </a:cxnLst>
            <a:rect l="0" t="0" r="r" b="b"/>
            <a:pathLst>
              <a:path w="3613" h="2260">
                <a:moveTo>
                  <a:pt x="3613" y="0"/>
                </a:moveTo>
                <a:cubicBezTo>
                  <a:pt x="3229" y="78"/>
                  <a:pt x="1909" y="93"/>
                  <a:pt x="1307" y="470"/>
                </a:cubicBezTo>
                <a:cubicBezTo>
                  <a:pt x="705" y="847"/>
                  <a:pt x="272" y="1887"/>
                  <a:pt x="0" y="2260"/>
                </a:cubicBezTo>
              </a:path>
            </a:pathLst>
          </a:custGeom>
          <a:noFill/>
          <a:ln w="28575" cap="flat" cmpd="sng">
            <a:solidFill>
              <a:schemeClr val="hlink"/>
            </a:solidFill>
            <a:prstDash val="solid"/>
            <a:round/>
            <a:headEnd type="none" w="sm" len="sm"/>
            <a:tailEnd type="arrow" w="med" len="med"/>
          </a:ln>
          <a:effectLst>
            <a:outerShdw dist="17961" dir="2700000" algn="ctr" rotWithShape="0">
              <a:schemeClr val="tx1"/>
            </a:outerShdw>
          </a:effectLst>
        </p:spPr>
        <p:txBody>
          <a:bodyPr/>
          <a:lstStyle/>
          <a:p>
            <a:pPr>
              <a:defRPr/>
            </a:pPr>
            <a:endParaRPr lang="en-US"/>
          </a:p>
        </p:txBody>
      </p:sp>
      <p:sp>
        <p:nvSpPr>
          <p:cNvPr id="537701" name="Freeform 101"/>
          <p:cNvSpPr>
            <a:spLocks/>
          </p:cNvSpPr>
          <p:nvPr/>
        </p:nvSpPr>
        <p:spPr bwMode="auto">
          <a:xfrm>
            <a:off x="630238" y="1757363"/>
            <a:ext cx="6208712" cy="3856037"/>
          </a:xfrm>
          <a:custGeom>
            <a:avLst/>
            <a:gdLst/>
            <a:ahLst/>
            <a:cxnLst>
              <a:cxn ang="0">
                <a:pos x="4399" y="0"/>
              </a:cxn>
              <a:cxn ang="0">
                <a:pos x="1678" y="537"/>
              </a:cxn>
              <a:cxn ang="0">
                <a:pos x="0" y="2429"/>
              </a:cxn>
            </a:cxnLst>
            <a:rect l="0" t="0" r="r" b="b"/>
            <a:pathLst>
              <a:path w="4399" h="2429">
                <a:moveTo>
                  <a:pt x="4399" y="0"/>
                </a:moveTo>
                <a:cubicBezTo>
                  <a:pt x="3946" y="89"/>
                  <a:pt x="2411" y="132"/>
                  <a:pt x="1678" y="537"/>
                </a:cubicBezTo>
                <a:cubicBezTo>
                  <a:pt x="945" y="942"/>
                  <a:pt x="350" y="2035"/>
                  <a:pt x="0" y="2429"/>
                </a:cubicBezTo>
              </a:path>
            </a:pathLst>
          </a:custGeom>
          <a:noFill/>
          <a:ln w="28575" cap="flat" cmpd="sng">
            <a:solidFill>
              <a:srgbClr val="FF3300"/>
            </a:solidFill>
            <a:prstDash val="solid"/>
            <a:round/>
            <a:headEnd type="none" w="sm" len="sm"/>
            <a:tailEnd type="arrow" w="med" len="med"/>
          </a:ln>
          <a:effectLst>
            <a:outerShdw dist="25400" algn="ctr" rotWithShape="0">
              <a:schemeClr val="tx1"/>
            </a:outerShdw>
          </a:effectLst>
        </p:spPr>
        <p:txBody>
          <a:bodyPr/>
          <a:lstStyle/>
          <a:p>
            <a:pPr>
              <a:defRPr/>
            </a:pPr>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22263" y="69850"/>
            <a:ext cx="8821737" cy="1073150"/>
          </a:xfrm>
        </p:spPr>
        <p:txBody>
          <a:bodyPr/>
          <a:lstStyle/>
          <a:p>
            <a:pPr eaLnBrk="1" hangingPunct="1"/>
            <a:r>
              <a:rPr lang="en-US" smtClean="0"/>
              <a:t>We Exploit the Correlation of 2</a:t>
            </a:r>
            <a:r>
              <a:rPr lang="en-US" baseline="30000" smtClean="0"/>
              <a:t>n</a:t>
            </a:r>
            <a:r>
              <a:rPr lang="en-US" smtClean="0"/>
              <a:t>-trees </a:t>
            </a:r>
            <a:br>
              <a:rPr lang="en-US" smtClean="0"/>
            </a:br>
            <a:r>
              <a:rPr lang="en-US" smtClean="0"/>
              <a:t>with the Lebesgue Space-filling Curves</a:t>
            </a:r>
          </a:p>
        </p:txBody>
      </p:sp>
      <p:sp>
        <p:nvSpPr>
          <p:cNvPr id="24579" name="Rectangle 3"/>
          <p:cNvSpPr>
            <a:spLocks noGrp="1" noChangeArrowheads="1"/>
          </p:cNvSpPr>
          <p:nvPr>
            <p:ph type="body" idx="1"/>
          </p:nvPr>
        </p:nvSpPr>
        <p:spPr>
          <a:xfrm>
            <a:off x="60325" y="1638300"/>
            <a:ext cx="8655050" cy="914400"/>
          </a:xfrm>
          <a:noFill/>
        </p:spPr>
        <p:txBody>
          <a:bodyPr lIns="0" tIns="0" rIns="0" bIns="0"/>
          <a:lstStyle/>
          <a:p>
            <a:pPr algn="ctr" eaLnBrk="1" hangingPunct="1">
              <a:buFontTx/>
              <a:buNone/>
            </a:pPr>
            <a:r>
              <a:rPr lang="en-US" sz="2000" b="0" smtClean="0"/>
              <a:t>The Lebesgue curve is also known as Z-order, Morton, …. Curve.</a:t>
            </a:r>
          </a:p>
          <a:p>
            <a:pPr lvl="1" algn="ctr" eaLnBrk="1" hangingPunct="1">
              <a:buFontTx/>
              <a:buNone/>
            </a:pPr>
            <a:r>
              <a:rPr lang="en-US" sz="1800" b="0" smtClean="0"/>
              <a:t>Special case of the general definition given by Guiseppe Peano in 1890.</a:t>
            </a:r>
          </a:p>
        </p:txBody>
      </p:sp>
      <p:pic>
        <p:nvPicPr>
          <p:cNvPr id="24580" name="Picture 4"/>
          <p:cNvPicPr>
            <a:picLocks noChangeAspect="1" noChangeArrowheads="1"/>
          </p:cNvPicPr>
          <p:nvPr/>
        </p:nvPicPr>
        <p:blipFill>
          <a:blip r:embed="rId2">
            <a:clrChange>
              <a:clrFrom>
                <a:srgbClr val="FFFFFF"/>
              </a:clrFrom>
              <a:clrTo>
                <a:srgbClr val="FFFFFF">
                  <a:alpha val="0"/>
                </a:srgbClr>
              </a:clrTo>
            </a:clrChange>
          </a:blip>
          <a:srcRect l="2034" t="10114" r="3418" b="36806"/>
          <a:stretch>
            <a:fillRect/>
          </a:stretch>
        </p:blipFill>
        <p:spPr bwMode="auto">
          <a:xfrm>
            <a:off x="552450" y="2419350"/>
            <a:ext cx="8039100" cy="3808413"/>
          </a:xfrm>
          <a:prstGeom prst="rect">
            <a:avLst/>
          </a:prstGeom>
          <a:noFill/>
          <a:ln w="9525">
            <a:noFill/>
            <a:miter lim="800000"/>
            <a:headEnd/>
            <a:tailEnd/>
          </a:ln>
        </p:spPr>
      </p:pic>
      <p:sp>
        <p:nvSpPr>
          <p:cNvPr id="24581" name="Rectangle 5"/>
          <p:cNvSpPr>
            <a:spLocks noChangeArrowheads="1"/>
          </p:cNvSpPr>
          <p:nvPr/>
        </p:nvSpPr>
        <p:spPr bwMode="auto">
          <a:xfrm>
            <a:off x="3133725" y="3019425"/>
            <a:ext cx="9144000" cy="0"/>
          </a:xfrm>
          <a:prstGeom prst="rect">
            <a:avLst/>
          </a:prstGeom>
          <a:noFill/>
          <a:ln w="12700">
            <a:noFill/>
            <a:miter lim="800000"/>
            <a:headEnd/>
            <a:tailEnd/>
          </a:ln>
        </p:spPr>
        <p:txBody>
          <a:bodyPr>
            <a:spAutoFit/>
          </a:bodyP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107950"/>
            <a:ext cx="7467600" cy="914400"/>
          </a:xfrm>
        </p:spPr>
        <p:txBody>
          <a:bodyPr/>
          <a:lstStyle/>
          <a:p>
            <a:pPr eaLnBrk="1" hangingPunct="1"/>
            <a:r>
              <a:rPr lang="en-US" smtClean="0"/>
              <a:t>The Samples of a Grid are Reordered by Resolution and Spatial proximity</a:t>
            </a:r>
          </a:p>
        </p:txBody>
      </p:sp>
      <p:pic>
        <p:nvPicPr>
          <p:cNvPr id="25603" name="Picture 3"/>
          <p:cNvPicPr>
            <a:picLocks noChangeAspect="1" noChangeArrowheads="1"/>
          </p:cNvPicPr>
          <p:nvPr/>
        </p:nvPicPr>
        <p:blipFill>
          <a:blip r:embed="rId2">
            <a:lum contrast="12000"/>
            <a:grayscl/>
            <a:biLevel thresh="50000"/>
          </a:blip>
          <a:srcRect l="20459" t="15408" r="18359" b="7465"/>
          <a:stretch>
            <a:fillRect/>
          </a:stretch>
        </p:blipFill>
        <p:spPr bwMode="auto">
          <a:xfrm>
            <a:off x="1127125" y="1549400"/>
            <a:ext cx="5564188" cy="5260975"/>
          </a:xfrm>
          <a:prstGeom prst="rect">
            <a:avLst/>
          </a:prstGeom>
          <a:noFill/>
          <a:ln w="9525">
            <a:noFill/>
            <a:miter lim="800000"/>
            <a:headEnd/>
            <a:tailEnd/>
          </a:ln>
        </p:spPr>
      </p:pic>
      <p:sp>
        <p:nvSpPr>
          <p:cNvPr id="539652" name="Oval 4"/>
          <p:cNvSpPr>
            <a:spLocks noChangeArrowheads="1"/>
          </p:cNvSpPr>
          <p:nvPr/>
        </p:nvSpPr>
        <p:spPr bwMode="auto">
          <a:xfrm>
            <a:off x="1373188" y="2889250"/>
            <a:ext cx="84137" cy="6350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539653" name="Oval 5"/>
          <p:cNvSpPr>
            <a:spLocks noChangeArrowheads="1"/>
          </p:cNvSpPr>
          <p:nvPr/>
        </p:nvSpPr>
        <p:spPr bwMode="auto">
          <a:xfrm>
            <a:off x="3176588" y="2882900"/>
            <a:ext cx="84137" cy="6350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539654" name="Oval 6"/>
          <p:cNvSpPr>
            <a:spLocks noChangeArrowheads="1"/>
          </p:cNvSpPr>
          <p:nvPr/>
        </p:nvSpPr>
        <p:spPr bwMode="auto">
          <a:xfrm>
            <a:off x="3176588" y="2235200"/>
            <a:ext cx="84137" cy="63500"/>
          </a:xfrm>
          <a:prstGeom prst="ellipse">
            <a:avLst/>
          </a:prstGeom>
          <a:solidFill>
            <a:srgbClr val="EE1712"/>
          </a:solidFill>
          <a:ln w="28575">
            <a:solidFill>
              <a:srgbClr val="EE1712"/>
            </a:solidFill>
            <a:round/>
            <a:headEnd/>
            <a:tailEnd/>
          </a:ln>
        </p:spPr>
        <p:txBody>
          <a:bodyPr wrap="none" anchor="ctr"/>
          <a:lstStyle/>
          <a:p>
            <a:endParaRPr lang="en-US"/>
          </a:p>
        </p:txBody>
      </p:sp>
      <p:grpSp>
        <p:nvGrpSpPr>
          <p:cNvPr id="2" name="Group 7"/>
          <p:cNvGrpSpPr>
            <a:grpSpLocks/>
          </p:cNvGrpSpPr>
          <p:nvPr/>
        </p:nvGrpSpPr>
        <p:grpSpPr bwMode="auto">
          <a:xfrm>
            <a:off x="5106988" y="2228850"/>
            <a:ext cx="84137" cy="711200"/>
            <a:chOff x="2716" y="1408"/>
            <a:chExt cx="53" cy="448"/>
          </a:xfrm>
        </p:grpSpPr>
        <p:sp>
          <p:nvSpPr>
            <p:cNvPr id="26360" name="Oval 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61" name="Oval 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3" name="Group 10"/>
          <p:cNvGrpSpPr>
            <a:grpSpLocks/>
          </p:cNvGrpSpPr>
          <p:nvPr/>
        </p:nvGrpSpPr>
        <p:grpSpPr bwMode="auto">
          <a:xfrm>
            <a:off x="5767388" y="2228850"/>
            <a:ext cx="84137" cy="711200"/>
            <a:chOff x="2716" y="1408"/>
            <a:chExt cx="53" cy="448"/>
          </a:xfrm>
        </p:grpSpPr>
        <p:sp>
          <p:nvSpPr>
            <p:cNvPr id="26358" name="Oval 11"/>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59" name="Oval 12"/>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4" name="Group 13"/>
          <p:cNvGrpSpPr>
            <a:grpSpLocks/>
          </p:cNvGrpSpPr>
          <p:nvPr/>
        </p:nvGrpSpPr>
        <p:grpSpPr bwMode="auto">
          <a:xfrm>
            <a:off x="1379538" y="4089400"/>
            <a:ext cx="744537" cy="711200"/>
            <a:chOff x="3932" y="1404"/>
            <a:chExt cx="469" cy="448"/>
          </a:xfrm>
        </p:grpSpPr>
        <p:grpSp>
          <p:nvGrpSpPr>
            <p:cNvPr id="26352" name="Group 14"/>
            <p:cNvGrpSpPr>
              <a:grpSpLocks/>
            </p:cNvGrpSpPr>
            <p:nvPr/>
          </p:nvGrpSpPr>
          <p:grpSpPr bwMode="auto">
            <a:xfrm>
              <a:off x="3932" y="1404"/>
              <a:ext cx="53" cy="448"/>
              <a:chOff x="2716" y="1408"/>
              <a:chExt cx="53" cy="448"/>
            </a:xfrm>
          </p:grpSpPr>
          <p:sp>
            <p:nvSpPr>
              <p:cNvPr id="26356" name="Oval 15"/>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57" name="Oval 16"/>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53" name="Group 17"/>
            <p:cNvGrpSpPr>
              <a:grpSpLocks/>
            </p:cNvGrpSpPr>
            <p:nvPr/>
          </p:nvGrpSpPr>
          <p:grpSpPr bwMode="auto">
            <a:xfrm>
              <a:off x="4348" y="1404"/>
              <a:ext cx="53" cy="448"/>
              <a:chOff x="2716" y="1408"/>
              <a:chExt cx="53" cy="448"/>
            </a:xfrm>
          </p:grpSpPr>
          <p:sp>
            <p:nvSpPr>
              <p:cNvPr id="26354" name="Oval 1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55" name="Oval 1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7" name="Group 20"/>
          <p:cNvGrpSpPr>
            <a:grpSpLocks/>
          </p:cNvGrpSpPr>
          <p:nvPr/>
        </p:nvGrpSpPr>
        <p:grpSpPr bwMode="auto">
          <a:xfrm>
            <a:off x="1384300" y="3759200"/>
            <a:ext cx="744538" cy="711200"/>
            <a:chOff x="3932" y="1404"/>
            <a:chExt cx="469" cy="448"/>
          </a:xfrm>
        </p:grpSpPr>
        <p:grpSp>
          <p:nvGrpSpPr>
            <p:cNvPr id="26346" name="Group 21"/>
            <p:cNvGrpSpPr>
              <a:grpSpLocks/>
            </p:cNvGrpSpPr>
            <p:nvPr/>
          </p:nvGrpSpPr>
          <p:grpSpPr bwMode="auto">
            <a:xfrm>
              <a:off x="3932" y="1404"/>
              <a:ext cx="53" cy="448"/>
              <a:chOff x="2716" y="1408"/>
              <a:chExt cx="53" cy="448"/>
            </a:xfrm>
          </p:grpSpPr>
          <p:sp>
            <p:nvSpPr>
              <p:cNvPr id="26350" name="Oval 2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51" name="Oval 2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347" name="Group 24"/>
            <p:cNvGrpSpPr>
              <a:grpSpLocks/>
            </p:cNvGrpSpPr>
            <p:nvPr/>
          </p:nvGrpSpPr>
          <p:grpSpPr bwMode="auto">
            <a:xfrm>
              <a:off x="4348" y="1404"/>
              <a:ext cx="53" cy="448"/>
              <a:chOff x="2716" y="1408"/>
              <a:chExt cx="53" cy="448"/>
            </a:xfrm>
          </p:grpSpPr>
          <p:sp>
            <p:nvSpPr>
              <p:cNvPr id="26348" name="Oval 2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49" name="Oval 2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10" name="Group 27"/>
          <p:cNvGrpSpPr>
            <a:grpSpLocks/>
          </p:cNvGrpSpPr>
          <p:nvPr/>
        </p:nvGrpSpPr>
        <p:grpSpPr bwMode="auto">
          <a:xfrm>
            <a:off x="3248025" y="3759200"/>
            <a:ext cx="749300" cy="1041400"/>
            <a:chOff x="1680" y="2464"/>
            <a:chExt cx="472" cy="656"/>
          </a:xfrm>
        </p:grpSpPr>
        <p:grpSp>
          <p:nvGrpSpPr>
            <p:cNvPr id="26332" name="Group 28"/>
            <p:cNvGrpSpPr>
              <a:grpSpLocks/>
            </p:cNvGrpSpPr>
            <p:nvPr/>
          </p:nvGrpSpPr>
          <p:grpSpPr bwMode="auto">
            <a:xfrm>
              <a:off x="1680" y="2672"/>
              <a:ext cx="469" cy="448"/>
              <a:chOff x="3932" y="1404"/>
              <a:chExt cx="469" cy="448"/>
            </a:xfrm>
          </p:grpSpPr>
          <p:grpSp>
            <p:nvGrpSpPr>
              <p:cNvPr id="26340" name="Group 29"/>
              <p:cNvGrpSpPr>
                <a:grpSpLocks/>
              </p:cNvGrpSpPr>
              <p:nvPr/>
            </p:nvGrpSpPr>
            <p:grpSpPr bwMode="auto">
              <a:xfrm>
                <a:off x="3932" y="1404"/>
                <a:ext cx="53" cy="448"/>
                <a:chOff x="2716" y="1408"/>
                <a:chExt cx="53" cy="448"/>
              </a:xfrm>
            </p:grpSpPr>
            <p:sp>
              <p:nvSpPr>
                <p:cNvPr id="26344" name="Oval 3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45" name="Oval 3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41" name="Group 32"/>
              <p:cNvGrpSpPr>
                <a:grpSpLocks/>
              </p:cNvGrpSpPr>
              <p:nvPr/>
            </p:nvGrpSpPr>
            <p:grpSpPr bwMode="auto">
              <a:xfrm>
                <a:off x="4348" y="1404"/>
                <a:ext cx="53" cy="448"/>
                <a:chOff x="2716" y="1408"/>
                <a:chExt cx="53" cy="448"/>
              </a:xfrm>
            </p:grpSpPr>
            <p:sp>
              <p:nvSpPr>
                <p:cNvPr id="26342" name="Oval 33"/>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43" name="Oval 34"/>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333" name="Group 35"/>
            <p:cNvGrpSpPr>
              <a:grpSpLocks/>
            </p:cNvGrpSpPr>
            <p:nvPr/>
          </p:nvGrpSpPr>
          <p:grpSpPr bwMode="auto">
            <a:xfrm>
              <a:off x="1683" y="2464"/>
              <a:ext cx="469" cy="448"/>
              <a:chOff x="3932" y="1404"/>
              <a:chExt cx="469" cy="448"/>
            </a:xfrm>
          </p:grpSpPr>
          <p:grpSp>
            <p:nvGrpSpPr>
              <p:cNvPr id="26334" name="Group 36"/>
              <p:cNvGrpSpPr>
                <a:grpSpLocks/>
              </p:cNvGrpSpPr>
              <p:nvPr/>
            </p:nvGrpSpPr>
            <p:grpSpPr bwMode="auto">
              <a:xfrm>
                <a:off x="3932" y="1404"/>
                <a:ext cx="53" cy="448"/>
                <a:chOff x="2716" y="1408"/>
                <a:chExt cx="53" cy="448"/>
              </a:xfrm>
            </p:grpSpPr>
            <p:sp>
              <p:nvSpPr>
                <p:cNvPr id="26338" name="Oval 37"/>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39" name="Oval 38"/>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35" name="Group 39"/>
              <p:cNvGrpSpPr>
                <a:grpSpLocks/>
              </p:cNvGrpSpPr>
              <p:nvPr/>
            </p:nvGrpSpPr>
            <p:grpSpPr bwMode="auto">
              <a:xfrm>
                <a:off x="4348" y="1404"/>
                <a:ext cx="53" cy="448"/>
                <a:chOff x="2716" y="1408"/>
                <a:chExt cx="53" cy="448"/>
              </a:xfrm>
            </p:grpSpPr>
            <p:sp>
              <p:nvSpPr>
                <p:cNvPr id="26336" name="Oval 4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37" name="Oval 4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17" name="Group 42"/>
          <p:cNvGrpSpPr>
            <a:grpSpLocks/>
          </p:cNvGrpSpPr>
          <p:nvPr/>
        </p:nvGrpSpPr>
        <p:grpSpPr bwMode="auto">
          <a:xfrm>
            <a:off x="3557588" y="3752850"/>
            <a:ext cx="749300" cy="1041400"/>
            <a:chOff x="1680" y="2464"/>
            <a:chExt cx="472" cy="656"/>
          </a:xfrm>
        </p:grpSpPr>
        <p:grpSp>
          <p:nvGrpSpPr>
            <p:cNvPr id="26318" name="Group 43"/>
            <p:cNvGrpSpPr>
              <a:grpSpLocks/>
            </p:cNvGrpSpPr>
            <p:nvPr/>
          </p:nvGrpSpPr>
          <p:grpSpPr bwMode="auto">
            <a:xfrm>
              <a:off x="1680" y="2672"/>
              <a:ext cx="469" cy="448"/>
              <a:chOff x="3932" y="1404"/>
              <a:chExt cx="469" cy="448"/>
            </a:xfrm>
          </p:grpSpPr>
          <p:grpSp>
            <p:nvGrpSpPr>
              <p:cNvPr id="26326" name="Group 44"/>
              <p:cNvGrpSpPr>
                <a:grpSpLocks/>
              </p:cNvGrpSpPr>
              <p:nvPr/>
            </p:nvGrpSpPr>
            <p:grpSpPr bwMode="auto">
              <a:xfrm>
                <a:off x="3932" y="1404"/>
                <a:ext cx="53" cy="448"/>
                <a:chOff x="2716" y="1408"/>
                <a:chExt cx="53" cy="448"/>
              </a:xfrm>
            </p:grpSpPr>
            <p:sp>
              <p:nvSpPr>
                <p:cNvPr id="26330" name="Oval 4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31" name="Oval 4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327" name="Group 47"/>
              <p:cNvGrpSpPr>
                <a:grpSpLocks/>
              </p:cNvGrpSpPr>
              <p:nvPr/>
            </p:nvGrpSpPr>
            <p:grpSpPr bwMode="auto">
              <a:xfrm>
                <a:off x="4348" y="1404"/>
                <a:ext cx="53" cy="448"/>
                <a:chOff x="2716" y="1408"/>
                <a:chExt cx="53" cy="448"/>
              </a:xfrm>
            </p:grpSpPr>
            <p:sp>
              <p:nvSpPr>
                <p:cNvPr id="26328" name="Oval 48"/>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29" name="Oval 49"/>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319" name="Group 50"/>
            <p:cNvGrpSpPr>
              <a:grpSpLocks/>
            </p:cNvGrpSpPr>
            <p:nvPr/>
          </p:nvGrpSpPr>
          <p:grpSpPr bwMode="auto">
            <a:xfrm>
              <a:off x="1683" y="2464"/>
              <a:ext cx="469" cy="448"/>
              <a:chOff x="3932" y="1404"/>
              <a:chExt cx="469" cy="448"/>
            </a:xfrm>
          </p:grpSpPr>
          <p:grpSp>
            <p:nvGrpSpPr>
              <p:cNvPr id="26320" name="Group 51"/>
              <p:cNvGrpSpPr>
                <a:grpSpLocks/>
              </p:cNvGrpSpPr>
              <p:nvPr/>
            </p:nvGrpSpPr>
            <p:grpSpPr bwMode="auto">
              <a:xfrm>
                <a:off x="3932" y="1404"/>
                <a:ext cx="53" cy="448"/>
                <a:chOff x="2716" y="1408"/>
                <a:chExt cx="53" cy="448"/>
              </a:xfrm>
            </p:grpSpPr>
            <p:sp>
              <p:nvSpPr>
                <p:cNvPr id="26324" name="Oval 5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25" name="Oval 5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321" name="Group 54"/>
              <p:cNvGrpSpPr>
                <a:grpSpLocks/>
              </p:cNvGrpSpPr>
              <p:nvPr/>
            </p:nvGrpSpPr>
            <p:grpSpPr bwMode="auto">
              <a:xfrm>
                <a:off x="4348" y="1404"/>
                <a:ext cx="53" cy="448"/>
                <a:chOff x="2716" y="1408"/>
                <a:chExt cx="53" cy="448"/>
              </a:xfrm>
            </p:grpSpPr>
            <p:sp>
              <p:nvSpPr>
                <p:cNvPr id="26322" name="Oval 5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23" name="Oval 5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4" name="Group 57"/>
          <p:cNvGrpSpPr>
            <a:grpSpLocks/>
          </p:cNvGrpSpPr>
          <p:nvPr/>
        </p:nvGrpSpPr>
        <p:grpSpPr bwMode="auto">
          <a:xfrm>
            <a:off x="5095875" y="3741738"/>
            <a:ext cx="1101725" cy="1079500"/>
            <a:chOff x="2857" y="2460"/>
            <a:chExt cx="667" cy="656"/>
          </a:xfrm>
        </p:grpSpPr>
        <p:grpSp>
          <p:nvGrpSpPr>
            <p:cNvPr id="26288" name="Group 58"/>
            <p:cNvGrpSpPr>
              <a:grpSpLocks/>
            </p:cNvGrpSpPr>
            <p:nvPr/>
          </p:nvGrpSpPr>
          <p:grpSpPr bwMode="auto">
            <a:xfrm>
              <a:off x="2857" y="2460"/>
              <a:ext cx="472" cy="656"/>
              <a:chOff x="1680" y="2464"/>
              <a:chExt cx="472" cy="656"/>
            </a:xfrm>
          </p:grpSpPr>
          <p:grpSp>
            <p:nvGrpSpPr>
              <p:cNvPr id="26304" name="Group 59"/>
              <p:cNvGrpSpPr>
                <a:grpSpLocks/>
              </p:cNvGrpSpPr>
              <p:nvPr/>
            </p:nvGrpSpPr>
            <p:grpSpPr bwMode="auto">
              <a:xfrm>
                <a:off x="1680" y="2672"/>
                <a:ext cx="469" cy="448"/>
                <a:chOff x="3932" y="1404"/>
                <a:chExt cx="469" cy="448"/>
              </a:xfrm>
            </p:grpSpPr>
            <p:grpSp>
              <p:nvGrpSpPr>
                <p:cNvPr id="26312" name="Group 60"/>
                <p:cNvGrpSpPr>
                  <a:grpSpLocks/>
                </p:cNvGrpSpPr>
                <p:nvPr/>
              </p:nvGrpSpPr>
              <p:grpSpPr bwMode="auto">
                <a:xfrm>
                  <a:off x="3932" y="1404"/>
                  <a:ext cx="53" cy="448"/>
                  <a:chOff x="2716" y="1408"/>
                  <a:chExt cx="53" cy="448"/>
                </a:xfrm>
              </p:grpSpPr>
              <p:sp>
                <p:nvSpPr>
                  <p:cNvPr id="26316" name="Oval 61"/>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17" name="Oval 62"/>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13" name="Group 63"/>
                <p:cNvGrpSpPr>
                  <a:grpSpLocks/>
                </p:cNvGrpSpPr>
                <p:nvPr/>
              </p:nvGrpSpPr>
              <p:grpSpPr bwMode="auto">
                <a:xfrm>
                  <a:off x="4348" y="1404"/>
                  <a:ext cx="53" cy="448"/>
                  <a:chOff x="2716" y="1408"/>
                  <a:chExt cx="53" cy="448"/>
                </a:xfrm>
              </p:grpSpPr>
              <p:sp>
                <p:nvSpPr>
                  <p:cNvPr id="26314" name="Oval 64"/>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15" name="Oval 65"/>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305" name="Group 66"/>
              <p:cNvGrpSpPr>
                <a:grpSpLocks/>
              </p:cNvGrpSpPr>
              <p:nvPr/>
            </p:nvGrpSpPr>
            <p:grpSpPr bwMode="auto">
              <a:xfrm>
                <a:off x="1683" y="2464"/>
                <a:ext cx="469" cy="448"/>
                <a:chOff x="3932" y="1404"/>
                <a:chExt cx="469" cy="448"/>
              </a:xfrm>
            </p:grpSpPr>
            <p:grpSp>
              <p:nvGrpSpPr>
                <p:cNvPr id="26306" name="Group 67"/>
                <p:cNvGrpSpPr>
                  <a:grpSpLocks/>
                </p:cNvGrpSpPr>
                <p:nvPr/>
              </p:nvGrpSpPr>
              <p:grpSpPr bwMode="auto">
                <a:xfrm>
                  <a:off x="3932" y="1404"/>
                  <a:ext cx="53" cy="448"/>
                  <a:chOff x="2716" y="1408"/>
                  <a:chExt cx="53" cy="448"/>
                </a:xfrm>
              </p:grpSpPr>
              <p:sp>
                <p:nvSpPr>
                  <p:cNvPr id="26310" name="Oval 6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11" name="Oval 6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07" name="Group 70"/>
                <p:cNvGrpSpPr>
                  <a:grpSpLocks/>
                </p:cNvGrpSpPr>
                <p:nvPr/>
              </p:nvGrpSpPr>
              <p:grpSpPr bwMode="auto">
                <a:xfrm>
                  <a:off x="4348" y="1404"/>
                  <a:ext cx="53" cy="448"/>
                  <a:chOff x="2716" y="1408"/>
                  <a:chExt cx="53" cy="448"/>
                </a:xfrm>
              </p:grpSpPr>
              <p:sp>
                <p:nvSpPr>
                  <p:cNvPr id="26308" name="Oval 71"/>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09" name="Oval 72"/>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26289" name="Group 73"/>
            <p:cNvGrpSpPr>
              <a:grpSpLocks/>
            </p:cNvGrpSpPr>
            <p:nvPr/>
          </p:nvGrpSpPr>
          <p:grpSpPr bwMode="auto">
            <a:xfrm>
              <a:off x="3052" y="2460"/>
              <a:ext cx="472" cy="656"/>
              <a:chOff x="1680" y="2464"/>
              <a:chExt cx="472" cy="656"/>
            </a:xfrm>
          </p:grpSpPr>
          <p:grpSp>
            <p:nvGrpSpPr>
              <p:cNvPr id="26290" name="Group 74"/>
              <p:cNvGrpSpPr>
                <a:grpSpLocks/>
              </p:cNvGrpSpPr>
              <p:nvPr/>
            </p:nvGrpSpPr>
            <p:grpSpPr bwMode="auto">
              <a:xfrm>
                <a:off x="1680" y="2672"/>
                <a:ext cx="469" cy="448"/>
                <a:chOff x="3932" y="1404"/>
                <a:chExt cx="469" cy="448"/>
              </a:xfrm>
            </p:grpSpPr>
            <p:grpSp>
              <p:nvGrpSpPr>
                <p:cNvPr id="26298" name="Group 75"/>
                <p:cNvGrpSpPr>
                  <a:grpSpLocks/>
                </p:cNvGrpSpPr>
                <p:nvPr/>
              </p:nvGrpSpPr>
              <p:grpSpPr bwMode="auto">
                <a:xfrm>
                  <a:off x="3932" y="1404"/>
                  <a:ext cx="53" cy="448"/>
                  <a:chOff x="2716" y="1408"/>
                  <a:chExt cx="53" cy="448"/>
                </a:xfrm>
              </p:grpSpPr>
              <p:sp>
                <p:nvSpPr>
                  <p:cNvPr id="26302" name="Oval 76"/>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03" name="Oval 77"/>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99" name="Group 78"/>
                <p:cNvGrpSpPr>
                  <a:grpSpLocks/>
                </p:cNvGrpSpPr>
                <p:nvPr/>
              </p:nvGrpSpPr>
              <p:grpSpPr bwMode="auto">
                <a:xfrm>
                  <a:off x="4348" y="1404"/>
                  <a:ext cx="53" cy="448"/>
                  <a:chOff x="2716" y="1408"/>
                  <a:chExt cx="53" cy="448"/>
                </a:xfrm>
              </p:grpSpPr>
              <p:sp>
                <p:nvSpPr>
                  <p:cNvPr id="26300" name="Oval 79"/>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01" name="Oval 80"/>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91" name="Group 81"/>
              <p:cNvGrpSpPr>
                <a:grpSpLocks/>
              </p:cNvGrpSpPr>
              <p:nvPr/>
            </p:nvGrpSpPr>
            <p:grpSpPr bwMode="auto">
              <a:xfrm>
                <a:off x="1683" y="2464"/>
                <a:ext cx="469" cy="448"/>
                <a:chOff x="3932" y="1404"/>
                <a:chExt cx="469" cy="448"/>
              </a:xfrm>
            </p:grpSpPr>
            <p:grpSp>
              <p:nvGrpSpPr>
                <p:cNvPr id="26292" name="Group 82"/>
                <p:cNvGrpSpPr>
                  <a:grpSpLocks/>
                </p:cNvGrpSpPr>
                <p:nvPr/>
              </p:nvGrpSpPr>
              <p:grpSpPr bwMode="auto">
                <a:xfrm>
                  <a:off x="3932" y="1404"/>
                  <a:ext cx="53" cy="448"/>
                  <a:chOff x="2716" y="1408"/>
                  <a:chExt cx="53" cy="448"/>
                </a:xfrm>
              </p:grpSpPr>
              <p:sp>
                <p:nvSpPr>
                  <p:cNvPr id="26296" name="Oval 83"/>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97" name="Oval 84"/>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93" name="Group 85"/>
                <p:cNvGrpSpPr>
                  <a:grpSpLocks/>
                </p:cNvGrpSpPr>
                <p:nvPr/>
              </p:nvGrpSpPr>
              <p:grpSpPr bwMode="auto">
                <a:xfrm>
                  <a:off x="4348" y="1404"/>
                  <a:ext cx="53" cy="448"/>
                  <a:chOff x="2716" y="1408"/>
                  <a:chExt cx="53" cy="448"/>
                </a:xfrm>
              </p:grpSpPr>
              <p:sp>
                <p:nvSpPr>
                  <p:cNvPr id="26294" name="Oval 86"/>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95" name="Oval 87"/>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grpSp>
        <p:nvGrpSpPr>
          <p:cNvPr id="539665" name="Group 88"/>
          <p:cNvGrpSpPr>
            <a:grpSpLocks/>
          </p:cNvGrpSpPr>
          <p:nvPr/>
        </p:nvGrpSpPr>
        <p:grpSpPr bwMode="auto">
          <a:xfrm>
            <a:off x="5095875" y="3570288"/>
            <a:ext cx="1101725" cy="1079500"/>
            <a:chOff x="2857" y="2460"/>
            <a:chExt cx="667" cy="656"/>
          </a:xfrm>
        </p:grpSpPr>
        <p:grpSp>
          <p:nvGrpSpPr>
            <p:cNvPr id="26258" name="Group 89"/>
            <p:cNvGrpSpPr>
              <a:grpSpLocks/>
            </p:cNvGrpSpPr>
            <p:nvPr/>
          </p:nvGrpSpPr>
          <p:grpSpPr bwMode="auto">
            <a:xfrm>
              <a:off x="2857" y="2460"/>
              <a:ext cx="472" cy="656"/>
              <a:chOff x="1680" y="2464"/>
              <a:chExt cx="472" cy="656"/>
            </a:xfrm>
          </p:grpSpPr>
          <p:grpSp>
            <p:nvGrpSpPr>
              <p:cNvPr id="26274" name="Group 90"/>
              <p:cNvGrpSpPr>
                <a:grpSpLocks/>
              </p:cNvGrpSpPr>
              <p:nvPr/>
            </p:nvGrpSpPr>
            <p:grpSpPr bwMode="auto">
              <a:xfrm>
                <a:off x="1680" y="2672"/>
                <a:ext cx="469" cy="448"/>
                <a:chOff x="3932" y="1404"/>
                <a:chExt cx="469" cy="448"/>
              </a:xfrm>
            </p:grpSpPr>
            <p:grpSp>
              <p:nvGrpSpPr>
                <p:cNvPr id="26282" name="Group 91"/>
                <p:cNvGrpSpPr>
                  <a:grpSpLocks/>
                </p:cNvGrpSpPr>
                <p:nvPr/>
              </p:nvGrpSpPr>
              <p:grpSpPr bwMode="auto">
                <a:xfrm>
                  <a:off x="3932" y="1404"/>
                  <a:ext cx="53" cy="448"/>
                  <a:chOff x="2716" y="1408"/>
                  <a:chExt cx="53" cy="448"/>
                </a:xfrm>
              </p:grpSpPr>
              <p:sp>
                <p:nvSpPr>
                  <p:cNvPr id="26286" name="Oval 9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87" name="Oval 9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83" name="Group 94"/>
                <p:cNvGrpSpPr>
                  <a:grpSpLocks/>
                </p:cNvGrpSpPr>
                <p:nvPr/>
              </p:nvGrpSpPr>
              <p:grpSpPr bwMode="auto">
                <a:xfrm>
                  <a:off x="4348" y="1404"/>
                  <a:ext cx="53" cy="448"/>
                  <a:chOff x="2716" y="1408"/>
                  <a:chExt cx="53" cy="448"/>
                </a:xfrm>
              </p:grpSpPr>
              <p:sp>
                <p:nvSpPr>
                  <p:cNvPr id="26284" name="Oval 9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85" name="Oval 9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275" name="Group 97"/>
              <p:cNvGrpSpPr>
                <a:grpSpLocks/>
              </p:cNvGrpSpPr>
              <p:nvPr/>
            </p:nvGrpSpPr>
            <p:grpSpPr bwMode="auto">
              <a:xfrm>
                <a:off x="1683" y="2464"/>
                <a:ext cx="469" cy="448"/>
                <a:chOff x="3932" y="1404"/>
                <a:chExt cx="469" cy="448"/>
              </a:xfrm>
            </p:grpSpPr>
            <p:grpSp>
              <p:nvGrpSpPr>
                <p:cNvPr id="26276" name="Group 98"/>
                <p:cNvGrpSpPr>
                  <a:grpSpLocks/>
                </p:cNvGrpSpPr>
                <p:nvPr/>
              </p:nvGrpSpPr>
              <p:grpSpPr bwMode="auto">
                <a:xfrm>
                  <a:off x="3932" y="1404"/>
                  <a:ext cx="53" cy="448"/>
                  <a:chOff x="2716" y="1408"/>
                  <a:chExt cx="53" cy="448"/>
                </a:xfrm>
              </p:grpSpPr>
              <p:sp>
                <p:nvSpPr>
                  <p:cNvPr id="26280" name="Oval 99"/>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81" name="Oval 100"/>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77" name="Group 101"/>
                <p:cNvGrpSpPr>
                  <a:grpSpLocks/>
                </p:cNvGrpSpPr>
                <p:nvPr/>
              </p:nvGrpSpPr>
              <p:grpSpPr bwMode="auto">
                <a:xfrm>
                  <a:off x="4348" y="1404"/>
                  <a:ext cx="53" cy="448"/>
                  <a:chOff x="2716" y="1408"/>
                  <a:chExt cx="53" cy="448"/>
                </a:xfrm>
              </p:grpSpPr>
              <p:sp>
                <p:nvSpPr>
                  <p:cNvPr id="26278" name="Oval 10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79" name="Oval 10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6259" name="Group 104"/>
            <p:cNvGrpSpPr>
              <a:grpSpLocks/>
            </p:cNvGrpSpPr>
            <p:nvPr/>
          </p:nvGrpSpPr>
          <p:grpSpPr bwMode="auto">
            <a:xfrm>
              <a:off x="3052" y="2460"/>
              <a:ext cx="472" cy="656"/>
              <a:chOff x="1680" y="2464"/>
              <a:chExt cx="472" cy="656"/>
            </a:xfrm>
          </p:grpSpPr>
          <p:grpSp>
            <p:nvGrpSpPr>
              <p:cNvPr id="26260" name="Group 105"/>
              <p:cNvGrpSpPr>
                <a:grpSpLocks/>
              </p:cNvGrpSpPr>
              <p:nvPr/>
            </p:nvGrpSpPr>
            <p:grpSpPr bwMode="auto">
              <a:xfrm>
                <a:off x="1680" y="2672"/>
                <a:ext cx="469" cy="448"/>
                <a:chOff x="3932" y="1404"/>
                <a:chExt cx="469" cy="448"/>
              </a:xfrm>
            </p:grpSpPr>
            <p:grpSp>
              <p:nvGrpSpPr>
                <p:cNvPr id="26268" name="Group 106"/>
                <p:cNvGrpSpPr>
                  <a:grpSpLocks/>
                </p:cNvGrpSpPr>
                <p:nvPr/>
              </p:nvGrpSpPr>
              <p:grpSpPr bwMode="auto">
                <a:xfrm>
                  <a:off x="3932" y="1404"/>
                  <a:ext cx="53" cy="448"/>
                  <a:chOff x="2716" y="1408"/>
                  <a:chExt cx="53" cy="448"/>
                </a:xfrm>
              </p:grpSpPr>
              <p:sp>
                <p:nvSpPr>
                  <p:cNvPr id="26272" name="Oval 10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73" name="Oval 10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69" name="Group 109"/>
                <p:cNvGrpSpPr>
                  <a:grpSpLocks/>
                </p:cNvGrpSpPr>
                <p:nvPr/>
              </p:nvGrpSpPr>
              <p:grpSpPr bwMode="auto">
                <a:xfrm>
                  <a:off x="4348" y="1404"/>
                  <a:ext cx="53" cy="448"/>
                  <a:chOff x="2716" y="1408"/>
                  <a:chExt cx="53" cy="448"/>
                </a:xfrm>
              </p:grpSpPr>
              <p:sp>
                <p:nvSpPr>
                  <p:cNvPr id="26270" name="Oval 110"/>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71" name="Oval 111"/>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261" name="Group 112"/>
              <p:cNvGrpSpPr>
                <a:grpSpLocks/>
              </p:cNvGrpSpPr>
              <p:nvPr/>
            </p:nvGrpSpPr>
            <p:grpSpPr bwMode="auto">
              <a:xfrm>
                <a:off x="1683" y="2464"/>
                <a:ext cx="469" cy="448"/>
                <a:chOff x="3932" y="1404"/>
                <a:chExt cx="469" cy="448"/>
              </a:xfrm>
            </p:grpSpPr>
            <p:grpSp>
              <p:nvGrpSpPr>
                <p:cNvPr id="26262" name="Group 113"/>
                <p:cNvGrpSpPr>
                  <a:grpSpLocks/>
                </p:cNvGrpSpPr>
                <p:nvPr/>
              </p:nvGrpSpPr>
              <p:grpSpPr bwMode="auto">
                <a:xfrm>
                  <a:off x="3932" y="1404"/>
                  <a:ext cx="53" cy="448"/>
                  <a:chOff x="2716" y="1408"/>
                  <a:chExt cx="53" cy="448"/>
                </a:xfrm>
              </p:grpSpPr>
              <p:sp>
                <p:nvSpPr>
                  <p:cNvPr id="26266" name="Oval 114"/>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67" name="Oval 115"/>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63" name="Group 116"/>
                <p:cNvGrpSpPr>
                  <a:grpSpLocks/>
                </p:cNvGrpSpPr>
                <p:nvPr/>
              </p:nvGrpSpPr>
              <p:grpSpPr bwMode="auto">
                <a:xfrm>
                  <a:off x="4348" y="1404"/>
                  <a:ext cx="53" cy="448"/>
                  <a:chOff x="2716" y="1408"/>
                  <a:chExt cx="53" cy="448"/>
                </a:xfrm>
              </p:grpSpPr>
              <p:sp>
                <p:nvSpPr>
                  <p:cNvPr id="26264" name="Oval 11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65" name="Oval 11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grpSp>
        <p:nvGrpSpPr>
          <p:cNvPr id="539684" name="Group 119"/>
          <p:cNvGrpSpPr>
            <a:grpSpLocks/>
          </p:cNvGrpSpPr>
          <p:nvPr/>
        </p:nvGrpSpPr>
        <p:grpSpPr bwMode="auto">
          <a:xfrm>
            <a:off x="1376363" y="5430838"/>
            <a:ext cx="1101725" cy="1250950"/>
            <a:chOff x="4021" y="2345"/>
            <a:chExt cx="694" cy="788"/>
          </a:xfrm>
        </p:grpSpPr>
        <p:grpSp>
          <p:nvGrpSpPr>
            <p:cNvPr id="26196" name="Group 120"/>
            <p:cNvGrpSpPr>
              <a:grpSpLocks/>
            </p:cNvGrpSpPr>
            <p:nvPr/>
          </p:nvGrpSpPr>
          <p:grpSpPr bwMode="auto">
            <a:xfrm>
              <a:off x="4021" y="2453"/>
              <a:ext cx="694" cy="680"/>
              <a:chOff x="2857" y="2460"/>
              <a:chExt cx="667" cy="656"/>
            </a:xfrm>
          </p:grpSpPr>
          <p:grpSp>
            <p:nvGrpSpPr>
              <p:cNvPr id="26228" name="Group 121"/>
              <p:cNvGrpSpPr>
                <a:grpSpLocks/>
              </p:cNvGrpSpPr>
              <p:nvPr/>
            </p:nvGrpSpPr>
            <p:grpSpPr bwMode="auto">
              <a:xfrm>
                <a:off x="2857" y="2460"/>
                <a:ext cx="472" cy="656"/>
                <a:chOff x="1680" y="2464"/>
                <a:chExt cx="472" cy="656"/>
              </a:xfrm>
            </p:grpSpPr>
            <p:grpSp>
              <p:nvGrpSpPr>
                <p:cNvPr id="26244" name="Group 122"/>
                <p:cNvGrpSpPr>
                  <a:grpSpLocks/>
                </p:cNvGrpSpPr>
                <p:nvPr/>
              </p:nvGrpSpPr>
              <p:grpSpPr bwMode="auto">
                <a:xfrm>
                  <a:off x="1680" y="2672"/>
                  <a:ext cx="469" cy="448"/>
                  <a:chOff x="3932" y="1404"/>
                  <a:chExt cx="469" cy="448"/>
                </a:xfrm>
              </p:grpSpPr>
              <p:grpSp>
                <p:nvGrpSpPr>
                  <p:cNvPr id="26252" name="Group 123"/>
                  <p:cNvGrpSpPr>
                    <a:grpSpLocks/>
                  </p:cNvGrpSpPr>
                  <p:nvPr/>
                </p:nvGrpSpPr>
                <p:grpSpPr bwMode="auto">
                  <a:xfrm>
                    <a:off x="3932" y="1404"/>
                    <a:ext cx="53" cy="448"/>
                    <a:chOff x="2716" y="1408"/>
                    <a:chExt cx="53" cy="448"/>
                  </a:xfrm>
                </p:grpSpPr>
                <p:sp>
                  <p:nvSpPr>
                    <p:cNvPr id="26256" name="Oval 124"/>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57" name="Oval 125"/>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53" name="Group 126"/>
                  <p:cNvGrpSpPr>
                    <a:grpSpLocks/>
                  </p:cNvGrpSpPr>
                  <p:nvPr/>
                </p:nvGrpSpPr>
                <p:grpSpPr bwMode="auto">
                  <a:xfrm>
                    <a:off x="4348" y="1404"/>
                    <a:ext cx="53" cy="448"/>
                    <a:chOff x="2716" y="1408"/>
                    <a:chExt cx="53" cy="448"/>
                  </a:xfrm>
                </p:grpSpPr>
                <p:sp>
                  <p:nvSpPr>
                    <p:cNvPr id="26254" name="Oval 127"/>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55" name="Oval 128"/>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45" name="Group 129"/>
                <p:cNvGrpSpPr>
                  <a:grpSpLocks/>
                </p:cNvGrpSpPr>
                <p:nvPr/>
              </p:nvGrpSpPr>
              <p:grpSpPr bwMode="auto">
                <a:xfrm>
                  <a:off x="1683" y="2464"/>
                  <a:ext cx="469" cy="448"/>
                  <a:chOff x="3932" y="1404"/>
                  <a:chExt cx="469" cy="448"/>
                </a:xfrm>
              </p:grpSpPr>
              <p:grpSp>
                <p:nvGrpSpPr>
                  <p:cNvPr id="26246" name="Group 130"/>
                  <p:cNvGrpSpPr>
                    <a:grpSpLocks/>
                  </p:cNvGrpSpPr>
                  <p:nvPr/>
                </p:nvGrpSpPr>
                <p:grpSpPr bwMode="auto">
                  <a:xfrm>
                    <a:off x="3932" y="1404"/>
                    <a:ext cx="53" cy="448"/>
                    <a:chOff x="2716" y="1408"/>
                    <a:chExt cx="53" cy="448"/>
                  </a:xfrm>
                </p:grpSpPr>
                <p:sp>
                  <p:nvSpPr>
                    <p:cNvPr id="26250" name="Oval 131"/>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51" name="Oval 132"/>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47" name="Group 133"/>
                  <p:cNvGrpSpPr>
                    <a:grpSpLocks/>
                  </p:cNvGrpSpPr>
                  <p:nvPr/>
                </p:nvGrpSpPr>
                <p:grpSpPr bwMode="auto">
                  <a:xfrm>
                    <a:off x="4348" y="1404"/>
                    <a:ext cx="53" cy="448"/>
                    <a:chOff x="2716" y="1408"/>
                    <a:chExt cx="53" cy="448"/>
                  </a:xfrm>
                </p:grpSpPr>
                <p:sp>
                  <p:nvSpPr>
                    <p:cNvPr id="26248" name="Oval 134"/>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49" name="Oval 135"/>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26229" name="Group 136"/>
              <p:cNvGrpSpPr>
                <a:grpSpLocks/>
              </p:cNvGrpSpPr>
              <p:nvPr/>
            </p:nvGrpSpPr>
            <p:grpSpPr bwMode="auto">
              <a:xfrm>
                <a:off x="3052" y="2460"/>
                <a:ext cx="472" cy="656"/>
                <a:chOff x="1680" y="2464"/>
                <a:chExt cx="472" cy="656"/>
              </a:xfrm>
            </p:grpSpPr>
            <p:grpSp>
              <p:nvGrpSpPr>
                <p:cNvPr id="26230" name="Group 137"/>
                <p:cNvGrpSpPr>
                  <a:grpSpLocks/>
                </p:cNvGrpSpPr>
                <p:nvPr/>
              </p:nvGrpSpPr>
              <p:grpSpPr bwMode="auto">
                <a:xfrm>
                  <a:off x="1680" y="2672"/>
                  <a:ext cx="469" cy="448"/>
                  <a:chOff x="3932" y="1404"/>
                  <a:chExt cx="469" cy="448"/>
                </a:xfrm>
              </p:grpSpPr>
              <p:grpSp>
                <p:nvGrpSpPr>
                  <p:cNvPr id="26238" name="Group 138"/>
                  <p:cNvGrpSpPr>
                    <a:grpSpLocks/>
                  </p:cNvGrpSpPr>
                  <p:nvPr/>
                </p:nvGrpSpPr>
                <p:grpSpPr bwMode="auto">
                  <a:xfrm>
                    <a:off x="3932" y="1404"/>
                    <a:ext cx="53" cy="448"/>
                    <a:chOff x="2716" y="1408"/>
                    <a:chExt cx="53" cy="448"/>
                  </a:xfrm>
                </p:grpSpPr>
                <p:sp>
                  <p:nvSpPr>
                    <p:cNvPr id="26242" name="Oval 139"/>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43" name="Oval 140"/>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39" name="Group 141"/>
                  <p:cNvGrpSpPr>
                    <a:grpSpLocks/>
                  </p:cNvGrpSpPr>
                  <p:nvPr/>
                </p:nvGrpSpPr>
                <p:grpSpPr bwMode="auto">
                  <a:xfrm>
                    <a:off x="4348" y="1404"/>
                    <a:ext cx="53" cy="448"/>
                    <a:chOff x="2716" y="1408"/>
                    <a:chExt cx="53" cy="448"/>
                  </a:xfrm>
                </p:grpSpPr>
                <p:sp>
                  <p:nvSpPr>
                    <p:cNvPr id="26240" name="Oval 142"/>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41" name="Oval 143"/>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31" name="Group 144"/>
                <p:cNvGrpSpPr>
                  <a:grpSpLocks/>
                </p:cNvGrpSpPr>
                <p:nvPr/>
              </p:nvGrpSpPr>
              <p:grpSpPr bwMode="auto">
                <a:xfrm>
                  <a:off x="1683" y="2464"/>
                  <a:ext cx="469" cy="448"/>
                  <a:chOff x="3932" y="1404"/>
                  <a:chExt cx="469" cy="448"/>
                </a:xfrm>
              </p:grpSpPr>
              <p:grpSp>
                <p:nvGrpSpPr>
                  <p:cNvPr id="26232" name="Group 145"/>
                  <p:cNvGrpSpPr>
                    <a:grpSpLocks/>
                  </p:cNvGrpSpPr>
                  <p:nvPr/>
                </p:nvGrpSpPr>
                <p:grpSpPr bwMode="auto">
                  <a:xfrm>
                    <a:off x="3932" y="1404"/>
                    <a:ext cx="53" cy="448"/>
                    <a:chOff x="2716" y="1408"/>
                    <a:chExt cx="53" cy="448"/>
                  </a:xfrm>
                </p:grpSpPr>
                <p:sp>
                  <p:nvSpPr>
                    <p:cNvPr id="26236" name="Oval 146"/>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37" name="Oval 147"/>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33" name="Group 148"/>
                  <p:cNvGrpSpPr>
                    <a:grpSpLocks/>
                  </p:cNvGrpSpPr>
                  <p:nvPr/>
                </p:nvGrpSpPr>
                <p:grpSpPr bwMode="auto">
                  <a:xfrm>
                    <a:off x="4348" y="1404"/>
                    <a:ext cx="53" cy="448"/>
                    <a:chOff x="2716" y="1408"/>
                    <a:chExt cx="53" cy="448"/>
                  </a:xfrm>
                </p:grpSpPr>
                <p:sp>
                  <p:nvSpPr>
                    <p:cNvPr id="26234" name="Oval 149"/>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35" name="Oval 150"/>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grpSp>
          <p:nvGrpSpPr>
            <p:cNvPr id="26197" name="Group 151"/>
            <p:cNvGrpSpPr>
              <a:grpSpLocks/>
            </p:cNvGrpSpPr>
            <p:nvPr/>
          </p:nvGrpSpPr>
          <p:grpSpPr bwMode="auto">
            <a:xfrm>
              <a:off x="4021" y="2345"/>
              <a:ext cx="694" cy="680"/>
              <a:chOff x="2857" y="2460"/>
              <a:chExt cx="667" cy="656"/>
            </a:xfrm>
          </p:grpSpPr>
          <p:grpSp>
            <p:nvGrpSpPr>
              <p:cNvPr id="26198" name="Group 152"/>
              <p:cNvGrpSpPr>
                <a:grpSpLocks/>
              </p:cNvGrpSpPr>
              <p:nvPr/>
            </p:nvGrpSpPr>
            <p:grpSpPr bwMode="auto">
              <a:xfrm>
                <a:off x="2857" y="2460"/>
                <a:ext cx="472" cy="656"/>
                <a:chOff x="1680" y="2464"/>
                <a:chExt cx="472" cy="656"/>
              </a:xfrm>
            </p:grpSpPr>
            <p:grpSp>
              <p:nvGrpSpPr>
                <p:cNvPr id="26214" name="Group 153"/>
                <p:cNvGrpSpPr>
                  <a:grpSpLocks/>
                </p:cNvGrpSpPr>
                <p:nvPr/>
              </p:nvGrpSpPr>
              <p:grpSpPr bwMode="auto">
                <a:xfrm>
                  <a:off x="1680" y="2672"/>
                  <a:ext cx="469" cy="448"/>
                  <a:chOff x="3932" y="1404"/>
                  <a:chExt cx="469" cy="448"/>
                </a:xfrm>
              </p:grpSpPr>
              <p:grpSp>
                <p:nvGrpSpPr>
                  <p:cNvPr id="26222" name="Group 154"/>
                  <p:cNvGrpSpPr>
                    <a:grpSpLocks/>
                  </p:cNvGrpSpPr>
                  <p:nvPr/>
                </p:nvGrpSpPr>
                <p:grpSpPr bwMode="auto">
                  <a:xfrm>
                    <a:off x="3932" y="1404"/>
                    <a:ext cx="53" cy="448"/>
                    <a:chOff x="2716" y="1408"/>
                    <a:chExt cx="53" cy="448"/>
                  </a:xfrm>
                </p:grpSpPr>
                <p:sp>
                  <p:nvSpPr>
                    <p:cNvPr id="26226" name="Oval 155"/>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27" name="Oval 156"/>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23" name="Group 157"/>
                  <p:cNvGrpSpPr>
                    <a:grpSpLocks/>
                  </p:cNvGrpSpPr>
                  <p:nvPr/>
                </p:nvGrpSpPr>
                <p:grpSpPr bwMode="auto">
                  <a:xfrm>
                    <a:off x="4348" y="1404"/>
                    <a:ext cx="53" cy="448"/>
                    <a:chOff x="2716" y="1408"/>
                    <a:chExt cx="53" cy="448"/>
                  </a:xfrm>
                </p:grpSpPr>
                <p:sp>
                  <p:nvSpPr>
                    <p:cNvPr id="26224" name="Oval 15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25" name="Oval 15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15" name="Group 160"/>
                <p:cNvGrpSpPr>
                  <a:grpSpLocks/>
                </p:cNvGrpSpPr>
                <p:nvPr/>
              </p:nvGrpSpPr>
              <p:grpSpPr bwMode="auto">
                <a:xfrm>
                  <a:off x="1683" y="2464"/>
                  <a:ext cx="469" cy="448"/>
                  <a:chOff x="3932" y="1404"/>
                  <a:chExt cx="469" cy="448"/>
                </a:xfrm>
              </p:grpSpPr>
              <p:grpSp>
                <p:nvGrpSpPr>
                  <p:cNvPr id="26216" name="Group 161"/>
                  <p:cNvGrpSpPr>
                    <a:grpSpLocks/>
                  </p:cNvGrpSpPr>
                  <p:nvPr/>
                </p:nvGrpSpPr>
                <p:grpSpPr bwMode="auto">
                  <a:xfrm>
                    <a:off x="3932" y="1404"/>
                    <a:ext cx="53" cy="448"/>
                    <a:chOff x="2716" y="1408"/>
                    <a:chExt cx="53" cy="448"/>
                  </a:xfrm>
                </p:grpSpPr>
                <p:sp>
                  <p:nvSpPr>
                    <p:cNvPr id="26220" name="Oval 162"/>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21" name="Oval 163"/>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17" name="Group 164"/>
                  <p:cNvGrpSpPr>
                    <a:grpSpLocks/>
                  </p:cNvGrpSpPr>
                  <p:nvPr/>
                </p:nvGrpSpPr>
                <p:grpSpPr bwMode="auto">
                  <a:xfrm>
                    <a:off x="4348" y="1404"/>
                    <a:ext cx="53" cy="448"/>
                    <a:chOff x="2716" y="1408"/>
                    <a:chExt cx="53" cy="448"/>
                  </a:xfrm>
                </p:grpSpPr>
                <p:sp>
                  <p:nvSpPr>
                    <p:cNvPr id="26218" name="Oval 165"/>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19" name="Oval 166"/>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26199" name="Group 167"/>
              <p:cNvGrpSpPr>
                <a:grpSpLocks/>
              </p:cNvGrpSpPr>
              <p:nvPr/>
            </p:nvGrpSpPr>
            <p:grpSpPr bwMode="auto">
              <a:xfrm>
                <a:off x="3052" y="2460"/>
                <a:ext cx="472" cy="656"/>
                <a:chOff x="1680" y="2464"/>
                <a:chExt cx="472" cy="656"/>
              </a:xfrm>
            </p:grpSpPr>
            <p:grpSp>
              <p:nvGrpSpPr>
                <p:cNvPr id="26200" name="Group 168"/>
                <p:cNvGrpSpPr>
                  <a:grpSpLocks/>
                </p:cNvGrpSpPr>
                <p:nvPr/>
              </p:nvGrpSpPr>
              <p:grpSpPr bwMode="auto">
                <a:xfrm>
                  <a:off x="1680" y="2672"/>
                  <a:ext cx="469" cy="448"/>
                  <a:chOff x="3932" y="1404"/>
                  <a:chExt cx="469" cy="448"/>
                </a:xfrm>
              </p:grpSpPr>
              <p:grpSp>
                <p:nvGrpSpPr>
                  <p:cNvPr id="26208" name="Group 169"/>
                  <p:cNvGrpSpPr>
                    <a:grpSpLocks/>
                  </p:cNvGrpSpPr>
                  <p:nvPr/>
                </p:nvGrpSpPr>
                <p:grpSpPr bwMode="auto">
                  <a:xfrm>
                    <a:off x="3932" y="1404"/>
                    <a:ext cx="53" cy="448"/>
                    <a:chOff x="2716" y="1408"/>
                    <a:chExt cx="53" cy="448"/>
                  </a:xfrm>
                </p:grpSpPr>
                <p:sp>
                  <p:nvSpPr>
                    <p:cNvPr id="26212" name="Oval 17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13" name="Oval 17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09" name="Group 172"/>
                  <p:cNvGrpSpPr>
                    <a:grpSpLocks/>
                  </p:cNvGrpSpPr>
                  <p:nvPr/>
                </p:nvGrpSpPr>
                <p:grpSpPr bwMode="auto">
                  <a:xfrm>
                    <a:off x="4348" y="1404"/>
                    <a:ext cx="53" cy="448"/>
                    <a:chOff x="2716" y="1408"/>
                    <a:chExt cx="53" cy="448"/>
                  </a:xfrm>
                </p:grpSpPr>
                <p:sp>
                  <p:nvSpPr>
                    <p:cNvPr id="26210" name="Oval 173"/>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11" name="Oval 174"/>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01" name="Group 175"/>
                <p:cNvGrpSpPr>
                  <a:grpSpLocks/>
                </p:cNvGrpSpPr>
                <p:nvPr/>
              </p:nvGrpSpPr>
              <p:grpSpPr bwMode="auto">
                <a:xfrm>
                  <a:off x="1683" y="2464"/>
                  <a:ext cx="469" cy="448"/>
                  <a:chOff x="3932" y="1404"/>
                  <a:chExt cx="469" cy="448"/>
                </a:xfrm>
              </p:grpSpPr>
              <p:grpSp>
                <p:nvGrpSpPr>
                  <p:cNvPr id="26202" name="Group 176"/>
                  <p:cNvGrpSpPr>
                    <a:grpSpLocks/>
                  </p:cNvGrpSpPr>
                  <p:nvPr/>
                </p:nvGrpSpPr>
                <p:grpSpPr bwMode="auto">
                  <a:xfrm>
                    <a:off x="3932" y="1404"/>
                    <a:ext cx="53" cy="448"/>
                    <a:chOff x="2716" y="1408"/>
                    <a:chExt cx="53" cy="448"/>
                  </a:xfrm>
                </p:grpSpPr>
                <p:sp>
                  <p:nvSpPr>
                    <p:cNvPr id="26206" name="Oval 177"/>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07" name="Oval 178"/>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03" name="Group 179"/>
                  <p:cNvGrpSpPr>
                    <a:grpSpLocks/>
                  </p:cNvGrpSpPr>
                  <p:nvPr/>
                </p:nvGrpSpPr>
                <p:grpSpPr bwMode="auto">
                  <a:xfrm>
                    <a:off x="4348" y="1404"/>
                    <a:ext cx="53" cy="448"/>
                    <a:chOff x="2716" y="1408"/>
                    <a:chExt cx="53" cy="448"/>
                  </a:xfrm>
                </p:grpSpPr>
                <p:sp>
                  <p:nvSpPr>
                    <p:cNvPr id="26204" name="Oval 18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05" name="Oval 18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grpSp>
      <p:grpSp>
        <p:nvGrpSpPr>
          <p:cNvPr id="539749" name="Group 182"/>
          <p:cNvGrpSpPr>
            <a:grpSpLocks/>
          </p:cNvGrpSpPr>
          <p:nvPr/>
        </p:nvGrpSpPr>
        <p:grpSpPr bwMode="auto">
          <a:xfrm>
            <a:off x="1528763" y="5430838"/>
            <a:ext cx="1101725" cy="1250950"/>
            <a:chOff x="4021" y="2345"/>
            <a:chExt cx="694" cy="788"/>
          </a:xfrm>
        </p:grpSpPr>
        <p:grpSp>
          <p:nvGrpSpPr>
            <p:cNvPr id="26134" name="Group 183"/>
            <p:cNvGrpSpPr>
              <a:grpSpLocks/>
            </p:cNvGrpSpPr>
            <p:nvPr/>
          </p:nvGrpSpPr>
          <p:grpSpPr bwMode="auto">
            <a:xfrm>
              <a:off x="4021" y="2453"/>
              <a:ext cx="694" cy="680"/>
              <a:chOff x="2857" y="2460"/>
              <a:chExt cx="667" cy="656"/>
            </a:xfrm>
          </p:grpSpPr>
          <p:grpSp>
            <p:nvGrpSpPr>
              <p:cNvPr id="26166" name="Group 184"/>
              <p:cNvGrpSpPr>
                <a:grpSpLocks/>
              </p:cNvGrpSpPr>
              <p:nvPr/>
            </p:nvGrpSpPr>
            <p:grpSpPr bwMode="auto">
              <a:xfrm>
                <a:off x="2857" y="2460"/>
                <a:ext cx="472" cy="656"/>
                <a:chOff x="1680" y="2464"/>
                <a:chExt cx="472" cy="656"/>
              </a:xfrm>
            </p:grpSpPr>
            <p:grpSp>
              <p:nvGrpSpPr>
                <p:cNvPr id="26182" name="Group 185"/>
                <p:cNvGrpSpPr>
                  <a:grpSpLocks/>
                </p:cNvGrpSpPr>
                <p:nvPr/>
              </p:nvGrpSpPr>
              <p:grpSpPr bwMode="auto">
                <a:xfrm>
                  <a:off x="1680" y="2672"/>
                  <a:ext cx="469" cy="448"/>
                  <a:chOff x="3932" y="1404"/>
                  <a:chExt cx="469" cy="448"/>
                </a:xfrm>
              </p:grpSpPr>
              <p:grpSp>
                <p:nvGrpSpPr>
                  <p:cNvPr id="26190" name="Group 186"/>
                  <p:cNvGrpSpPr>
                    <a:grpSpLocks/>
                  </p:cNvGrpSpPr>
                  <p:nvPr/>
                </p:nvGrpSpPr>
                <p:grpSpPr bwMode="auto">
                  <a:xfrm>
                    <a:off x="3932" y="1404"/>
                    <a:ext cx="53" cy="448"/>
                    <a:chOff x="2716" y="1408"/>
                    <a:chExt cx="53" cy="448"/>
                  </a:xfrm>
                </p:grpSpPr>
                <p:sp>
                  <p:nvSpPr>
                    <p:cNvPr id="26194" name="Oval 18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95" name="Oval 18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91" name="Group 189"/>
                  <p:cNvGrpSpPr>
                    <a:grpSpLocks/>
                  </p:cNvGrpSpPr>
                  <p:nvPr/>
                </p:nvGrpSpPr>
                <p:grpSpPr bwMode="auto">
                  <a:xfrm>
                    <a:off x="4348" y="1404"/>
                    <a:ext cx="53" cy="448"/>
                    <a:chOff x="2716" y="1408"/>
                    <a:chExt cx="53" cy="448"/>
                  </a:xfrm>
                </p:grpSpPr>
                <p:sp>
                  <p:nvSpPr>
                    <p:cNvPr id="26192" name="Oval 190"/>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93" name="Oval 191"/>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83" name="Group 192"/>
                <p:cNvGrpSpPr>
                  <a:grpSpLocks/>
                </p:cNvGrpSpPr>
                <p:nvPr/>
              </p:nvGrpSpPr>
              <p:grpSpPr bwMode="auto">
                <a:xfrm>
                  <a:off x="1683" y="2464"/>
                  <a:ext cx="469" cy="448"/>
                  <a:chOff x="3932" y="1404"/>
                  <a:chExt cx="469" cy="448"/>
                </a:xfrm>
              </p:grpSpPr>
              <p:grpSp>
                <p:nvGrpSpPr>
                  <p:cNvPr id="26184" name="Group 193"/>
                  <p:cNvGrpSpPr>
                    <a:grpSpLocks/>
                  </p:cNvGrpSpPr>
                  <p:nvPr/>
                </p:nvGrpSpPr>
                <p:grpSpPr bwMode="auto">
                  <a:xfrm>
                    <a:off x="3932" y="1404"/>
                    <a:ext cx="53" cy="448"/>
                    <a:chOff x="2716" y="1408"/>
                    <a:chExt cx="53" cy="448"/>
                  </a:xfrm>
                </p:grpSpPr>
                <p:sp>
                  <p:nvSpPr>
                    <p:cNvPr id="26188" name="Oval 194"/>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89" name="Oval 195"/>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85" name="Group 196"/>
                  <p:cNvGrpSpPr>
                    <a:grpSpLocks/>
                  </p:cNvGrpSpPr>
                  <p:nvPr/>
                </p:nvGrpSpPr>
                <p:grpSpPr bwMode="auto">
                  <a:xfrm>
                    <a:off x="4348" y="1404"/>
                    <a:ext cx="53" cy="448"/>
                    <a:chOff x="2716" y="1408"/>
                    <a:chExt cx="53" cy="448"/>
                  </a:xfrm>
                </p:grpSpPr>
                <p:sp>
                  <p:nvSpPr>
                    <p:cNvPr id="26186" name="Oval 19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87" name="Oval 19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6167" name="Group 199"/>
              <p:cNvGrpSpPr>
                <a:grpSpLocks/>
              </p:cNvGrpSpPr>
              <p:nvPr/>
            </p:nvGrpSpPr>
            <p:grpSpPr bwMode="auto">
              <a:xfrm>
                <a:off x="3052" y="2460"/>
                <a:ext cx="472" cy="656"/>
                <a:chOff x="1680" y="2464"/>
                <a:chExt cx="472" cy="656"/>
              </a:xfrm>
            </p:grpSpPr>
            <p:grpSp>
              <p:nvGrpSpPr>
                <p:cNvPr id="26168" name="Group 200"/>
                <p:cNvGrpSpPr>
                  <a:grpSpLocks/>
                </p:cNvGrpSpPr>
                <p:nvPr/>
              </p:nvGrpSpPr>
              <p:grpSpPr bwMode="auto">
                <a:xfrm>
                  <a:off x="1680" y="2672"/>
                  <a:ext cx="469" cy="448"/>
                  <a:chOff x="3932" y="1404"/>
                  <a:chExt cx="469" cy="448"/>
                </a:xfrm>
              </p:grpSpPr>
              <p:grpSp>
                <p:nvGrpSpPr>
                  <p:cNvPr id="26176" name="Group 201"/>
                  <p:cNvGrpSpPr>
                    <a:grpSpLocks/>
                  </p:cNvGrpSpPr>
                  <p:nvPr/>
                </p:nvGrpSpPr>
                <p:grpSpPr bwMode="auto">
                  <a:xfrm>
                    <a:off x="3932" y="1404"/>
                    <a:ext cx="53" cy="448"/>
                    <a:chOff x="2716" y="1408"/>
                    <a:chExt cx="53" cy="448"/>
                  </a:xfrm>
                </p:grpSpPr>
                <p:sp>
                  <p:nvSpPr>
                    <p:cNvPr id="26180" name="Oval 20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81" name="Oval 20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77" name="Group 204"/>
                  <p:cNvGrpSpPr>
                    <a:grpSpLocks/>
                  </p:cNvGrpSpPr>
                  <p:nvPr/>
                </p:nvGrpSpPr>
                <p:grpSpPr bwMode="auto">
                  <a:xfrm>
                    <a:off x="4348" y="1404"/>
                    <a:ext cx="53" cy="448"/>
                    <a:chOff x="2716" y="1408"/>
                    <a:chExt cx="53" cy="448"/>
                  </a:xfrm>
                </p:grpSpPr>
                <p:sp>
                  <p:nvSpPr>
                    <p:cNvPr id="26178" name="Oval 20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79" name="Oval 20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69" name="Group 207"/>
                <p:cNvGrpSpPr>
                  <a:grpSpLocks/>
                </p:cNvGrpSpPr>
                <p:nvPr/>
              </p:nvGrpSpPr>
              <p:grpSpPr bwMode="auto">
                <a:xfrm>
                  <a:off x="1683" y="2464"/>
                  <a:ext cx="469" cy="448"/>
                  <a:chOff x="3932" y="1404"/>
                  <a:chExt cx="469" cy="448"/>
                </a:xfrm>
              </p:grpSpPr>
              <p:grpSp>
                <p:nvGrpSpPr>
                  <p:cNvPr id="26170" name="Group 208"/>
                  <p:cNvGrpSpPr>
                    <a:grpSpLocks/>
                  </p:cNvGrpSpPr>
                  <p:nvPr/>
                </p:nvGrpSpPr>
                <p:grpSpPr bwMode="auto">
                  <a:xfrm>
                    <a:off x="3932" y="1404"/>
                    <a:ext cx="53" cy="448"/>
                    <a:chOff x="2716" y="1408"/>
                    <a:chExt cx="53" cy="448"/>
                  </a:xfrm>
                </p:grpSpPr>
                <p:sp>
                  <p:nvSpPr>
                    <p:cNvPr id="26174" name="Oval 209"/>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75" name="Oval 210"/>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71" name="Group 211"/>
                  <p:cNvGrpSpPr>
                    <a:grpSpLocks/>
                  </p:cNvGrpSpPr>
                  <p:nvPr/>
                </p:nvGrpSpPr>
                <p:grpSpPr bwMode="auto">
                  <a:xfrm>
                    <a:off x="4348" y="1404"/>
                    <a:ext cx="53" cy="448"/>
                    <a:chOff x="2716" y="1408"/>
                    <a:chExt cx="53" cy="448"/>
                  </a:xfrm>
                </p:grpSpPr>
                <p:sp>
                  <p:nvSpPr>
                    <p:cNvPr id="26172" name="Oval 21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73" name="Oval 21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grpSp>
          <p:nvGrpSpPr>
            <p:cNvPr id="26135" name="Group 214"/>
            <p:cNvGrpSpPr>
              <a:grpSpLocks/>
            </p:cNvGrpSpPr>
            <p:nvPr/>
          </p:nvGrpSpPr>
          <p:grpSpPr bwMode="auto">
            <a:xfrm>
              <a:off x="4021" y="2345"/>
              <a:ext cx="694" cy="680"/>
              <a:chOff x="2857" y="2460"/>
              <a:chExt cx="667" cy="656"/>
            </a:xfrm>
          </p:grpSpPr>
          <p:grpSp>
            <p:nvGrpSpPr>
              <p:cNvPr id="26136" name="Group 215"/>
              <p:cNvGrpSpPr>
                <a:grpSpLocks/>
              </p:cNvGrpSpPr>
              <p:nvPr/>
            </p:nvGrpSpPr>
            <p:grpSpPr bwMode="auto">
              <a:xfrm>
                <a:off x="2857" y="2460"/>
                <a:ext cx="472" cy="656"/>
                <a:chOff x="1680" y="2464"/>
                <a:chExt cx="472" cy="656"/>
              </a:xfrm>
            </p:grpSpPr>
            <p:grpSp>
              <p:nvGrpSpPr>
                <p:cNvPr id="26152" name="Group 216"/>
                <p:cNvGrpSpPr>
                  <a:grpSpLocks/>
                </p:cNvGrpSpPr>
                <p:nvPr/>
              </p:nvGrpSpPr>
              <p:grpSpPr bwMode="auto">
                <a:xfrm>
                  <a:off x="1680" y="2672"/>
                  <a:ext cx="469" cy="448"/>
                  <a:chOff x="3932" y="1404"/>
                  <a:chExt cx="469" cy="448"/>
                </a:xfrm>
              </p:grpSpPr>
              <p:grpSp>
                <p:nvGrpSpPr>
                  <p:cNvPr id="26160" name="Group 217"/>
                  <p:cNvGrpSpPr>
                    <a:grpSpLocks/>
                  </p:cNvGrpSpPr>
                  <p:nvPr/>
                </p:nvGrpSpPr>
                <p:grpSpPr bwMode="auto">
                  <a:xfrm>
                    <a:off x="3932" y="1404"/>
                    <a:ext cx="53" cy="448"/>
                    <a:chOff x="2716" y="1408"/>
                    <a:chExt cx="53" cy="448"/>
                  </a:xfrm>
                </p:grpSpPr>
                <p:sp>
                  <p:nvSpPr>
                    <p:cNvPr id="26164" name="Oval 218"/>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65" name="Oval 219"/>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61" name="Group 220"/>
                  <p:cNvGrpSpPr>
                    <a:grpSpLocks/>
                  </p:cNvGrpSpPr>
                  <p:nvPr/>
                </p:nvGrpSpPr>
                <p:grpSpPr bwMode="auto">
                  <a:xfrm>
                    <a:off x="4348" y="1404"/>
                    <a:ext cx="53" cy="448"/>
                    <a:chOff x="2716" y="1408"/>
                    <a:chExt cx="53" cy="448"/>
                  </a:xfrm>
                </p:grpSpPr>
                <p:sp>
                  <p:nvSpPr>
                    <p:cNvPr id="26162" name="Oval 221"/>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63" name="Oval 222"/>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53" name="Group 223"/>
                <p:cNvGrpSpPr>
                  <a:grpSpLocks/>
                </p:cNvGrpSpPr>
                <p:nvPr/>
              </p:nvGrpSpPr>
              <p:grpSpPr bwMode="auto">
                <a:xfrm>
                  <a:off x="1683" y="2464"/>
                  <a:ext cx="469" cy="448"/>
                  <a:chOff x="3932" y="1404"/>
                  <a:chExt cx="469" cy="448"/>
                </a:xfrm>
              </p:grpSpPr>
              <p:grpSp>
                <p:nvGrpSpPr>
                  <p:cNvPr id="26154" name="Group 224"/>
                  <p:cNvGrpSpPr>
                    <a:grpSpLocks/>
                  </p:cNvGrpSpPr>
                  <p:nvPr/>
                </p:nvGrpSpPr>
                <p:grpSpPr bwMode="auto">
                  <a:xfrm>
                    <a:off x="3932" y="1404"/>
                    <a:ext cx="53" cy="448"/>
                    <a:chOff x="2716" y="1408"/>
                    <a:chExt cx="53" cy="448"/>
                  </a:xfrm>
                </p:grpSpPr>
                <p:sp>
                  <p:nvSpPr>
                    <p:cNvPr id="26158" name="Oval 22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59" name="Oval 22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55" name="Group 227"/>
                  <p:cNvGrpSpPr>
                    <a:grpSpLocks/>
                  </p:cNvGrpSpPr>
                  <p:nvPr/>
                </p:nvGrpSpPr>
                <p:grpSpPr bwMode="auto">
                  <a:xfrm>
                    <a:off x="4348" y="1404"/>
                    <a:ext cx="53" cy="448"/>
                    <a:chOff x="2716" y="1408"/>
                    <a:chExt cx="53" cy="448"/>
                  </a:xfrm>
                </p:grpSpPr>
                <p:sp>
                  <p:nvSpPr>
                    <p:cNvPr id="26156" name="Oval 228"/>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57" name="Oval 229"/>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6137" name="Group 230"/>
              <p:cNvGrpSpPr>
                <a:grpSpLocks/>
              </p:cNvGrpSpPr>
              <p:nvPr/>
            </p:nvGrpSpPr>
            <p:grpSpPr bwMode="auto">
              <a:xfrm>
                <a:off x="3052" y="2460"/>
                <a:ext cx="472" cy="656"/>
                <a:chOff x="1680" y="2464"/>
                <a:chExt cx="472" cy="656"/>
              </a:xfrm>
            </p:grpSpPr>
            <p:grpSp>
              <p:nvGrpSpPr>
                <p:cNvPr id="26138" name="Group 231"/>
                <p:cNvGrpSpPr>
                  <a:grpSpLocks/>
                </p:cNvGrpSpPr>
                <p:nvPr/>
              </p:nvGrpSpPr>
              <p:grpSpPr bwMode="auto">
                <a:xfrm>
                  <a:off x="1680" y="2672"/>
                  <a:ext cx="469" cy="448"/>
                  <a:chOff x="3932" y="1404"/>
                  <a:chExt cx="469" cy="448"/>
                </a:xfrm>
              </p:grpSpPr>
              <p:grpSp>
                <p:nvGrpSpPr>
                  <p:cNvPr id="26146" name="Group 232"/>
                  <p:cNvGrpSpPr>
                    <a:grpSpLocks/>
                  </p:cNvGrpSpPr>
                  <p:nvPr/>
                </p:nvGrpSpPr>
                <p:grpSpPr bwMode="auto">
                  <a:xfrm>
                    <a:off x="3932" y="1404"/>
                    <a:ext cx="53" cy="448"/>
                    <a:chOff x="2716" y="1408"/>
                    <a:chExt cx="53" cy="448"/>
                  </a:xfrm>
                </p:grpSpPr>
                <p:sp>
                  <p:nvSpPr>
                    <p:cNvPr id="26150" name="Oval 233"/>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51" name="Oval 234"/>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47" name="Group 235"/>
                  <p:cNvGrpSpPr>
                    <a:grpSpLocks/>
                  </p:cNvGrpSpPr>
                  <p:nvPr/>
                </p:nvGrpSpPr>
                <p:grpSpPr bwMode="auto">
                  <a:xfrm>
                    <a:off x="4348" y="1404"/>
                    <a:ext cx="53" cy="448"/>
                    <a:chOff x="2716" y="1408"/>
                    <a:chExt cx="53" cy="448"/>
                  </a:xfrm>
                </p:grpSpPr>
                <p:sp>
                  <p:nvSpPr>
                    <p:cNvPr id="26148" name="Oval 236"/>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49" name="Oval 237"/>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39" name="Group 238"/>
                <p:cNvGrpSpPr>
                  <a:grpSpLocks/>
                </p:cNvGrpSpPr>
                <p:nvPr/>
              </p:nvGrpSpPr>
              <p:grpSpPr bwMode="auto">
                <a:xfrm>
                  <a:off x="1683" y="2464"/>
                  <a:ext cx="469" cy="448"/>
                  <a:chOff x="3932" y="1404"/>
                  <a:chExt cx="469" cy="448"/>
                </a:xfrm>
              </p:grpSpPr>
              <p:grpSp>
                <p:nvGrpSpPr>
                  <p:cNvPr id="26140" name="Group 239"/>
                  <p:cNvGrpSpPr>
                    <a:grpSpLocks/>
                  </p:cNvGrpSpPr>
                  <p:nvPr/>
                </p:nvGrpSpPr>
                <p:grpSpPr bwMode="auto">
                  <a:xfrm>
                    <a:off x="3932" y="1404"/>
                    <a:ext cx="53" cy="448"/>
                    <a:chOff x="2716" y="1408"/>
                    <a:chExt cx="53" cy="448"/>
                  </a:xfrm>
                </p:grpSpPr>
                <p:sp>
                  <p:nvSpPr>
                    <p:cNvPr id="26144" name="Oval 240"/>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45" name="Oval 241"/>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41" name="Group 242"/>
                  <p:cNvGrpSpPr>
                    <a:grpSpLocks/>
                  </p:cNvGrpSpPr>
                  <p:nvPr/>
                </p:nvGrpSpPr>
                <p:grpSpPr bwMode="auto">
                  <a:xfrm>
                    <a:off x="4348" y="1404"/>
                    <a:ext cx="53" cy="448"/>
                    <a:chOff x="2716" y="1408"/>
                    <a:chExt cx="53" cy="448"/>
                  </a:xfrm>
                </p:grpSpPr>
                <p:sp>
                  <p:nvSpPr>
                    <p:cNvPr id="26142" name="Oval 243"/>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43" name="Oval 244"/>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grpSp>
      <p:grpSp>
        <p:nvGrpSpPr>
          <p:cNvPr id="539812" name="Group 245"/>
          <p:cNvGrpSpPr>
            <a:grpSpLocks/>
          </p:cNvGrpSpPr>
          <p:nvPr/>
        </p:nvGrpSpPr>
        <p:grpSpPr bwMode="auto">
          <a:xfrm>
            <a:off x="3238500" y="5430838"/>
            <a:ext cx="1254125" cy="1250950"/>
            <a:chOff x="1678" y="3517"/>
            <a:chExt cx="790" cy="788"/>
          </a:xfrm>
        </p:grpSpPr>
        <p:grpSp>
          <p:nvGrpSpPr>
            <p:cNvPr id="26008" name="Group 246"/>
            <p:cNvGrpSpPr>
              <a:grpSpLocks/>
            </p:cNvGrpSpPr>
            <p:nvPr/>
          </p:nvGrpSpPr>
          <p:grpSpPr bwMode="auto">
            <a:xfrm>
              <a:off x="1678" y="3517"/>
              <a:ext cx="694" cy="788"/>
              <a:chOff x="4021" y="2345"/>
              <a:chExt cx="694" cy="788"/>
            </a:xfrm>
          </p:grpSpPr>
          <p:grpSp>
            <p:nvGrpSpPr>
              <p:cNvPr id="26072" name="Group 247"/>
              <p:cNvGrpSpPr>
                <a:grpSpLocks/>
              </p:cNvGrpSpPr>
              <p:nvPr/>
            </p:nvGrpSpPr>
            <p:grpSpPr bwMode="auto">
              <a:xfrm>
                <a:off x="4021" y="2453"/>
                <a:ext cx="694" cy="680"/>
                <a:chOff x="2857" y="2460"/>
                <a:chExt cx="667" cy="656"/>
              </a:xfrm>
            </p:grpSpPr>
            <p:grpSp>
              <p:nvGrpSpPr>
                <p:cNvPr id="26104" name="Group 248"/>
                <p:cNvGrpSpPr>
                  <a:grpSpLocks/>
                </p:cNvGrpSpPr>
                <p:nvPr/>
              </p:nvGrpSpPr>
              <p:grpSpPr bwMode="auto">
                <a:xfrm>
                  <a:off x="2857" y="2460"/>
                  <a:ext cx="472" cy="656"/>
                  <a:chOff x="1680" y="2464"/>
                  <a:chExt cx="472" cy="656"/>
                </a:xfrm>
              </p:grpSpPr>
              <p:grpSp>
                <p:nvGrpSpPr>
                  <p:cNvPr id="26120" name="Group 249"/>
                  <p:cNvGrpSpPr>
                    <a:grpSpLocks/>
                  </p:cNvGrpSpPr>
                  <p:nvPr/>
                </p:nvGrpSpPr>
                <p:grpSpPr bwMode="auto">
                  <a:xfrm>
                    <a:off x="1680" y="2672"/>
                    <a:ext cx="469" cy="448"/>
                    <a:chOff x="3932" y="1404"/>
                    <a:chExt cx="469" cy="448"/>
                  </a:xfrm>
                </p:grpSpPr>
                <p:grpSp>
                  <p:nvGrpSpPr>
                    <p:cNvPr id="26128" name="Group 250"/>
                    <p:cNvGrpSpPr>
                      <a:grpSpLocks/>
                    </p:cNvGrpSpPr>
                    <p:nvPr/>
                  </p:nvGrpSpPr>
                  <p:grpSpPr bwMode="auto">
                    <a:xfrm>
                      <a:off x="3932" y="1404"/>
                      <a:ext cx="53" cy="448"/>
                      <a:chOff x="2716" y="1408"/>
                      <a:chExt cx="53" cy="448"/>
                    </a:xfrm>
                  </p:grpSpPr>
                  <p:sp>
                    <p:nvSpPr>
                      <p:cNvPr id="26132" name="Oval 251"/>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33" name="Oval 252"/>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29" name="Group 253"/>
                    <p:cNvGrpSpPr>
                      <a:grpSpLocks/>
                    </p:cNvGrpSpPr>
                    <p:nvPr/>
                  </p:nvGrpSpPr>
                  <p:grpSpPr bwMode="auto">
                    <a:xfrm>
                      <a:off x="4348" y="1404"/>
                      <a:ext cx="53" cy="448"/>
                      <a:chOff x="2716" y="1408"/>
                      <a:chExt cx="53" cy="448"/>
                    </a:xfrm>
                  </p:grpSpPr>
                  <p:sp>
                    <p:nvSpPr>
                      <p:cNvPr id="26130" name="Oval 25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31" name="Oval 25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121" name="Group 256"/>
                  <p:cNvGrpSpPr>
                    <a:grpSpLocks/>
                  </p:cNvGrpSpPr>
                  <p:nvPr/>
                </p:nvGrpSpPr>
                <p:grpSpPr bwMode="auto">
                  <a:xfrm>
                    <a:off x="1683" y="2464"/>
                    <a:ext cx="469" cy="448"/>
                    <a:chOff x="3932" y="1404"/>
                    <a:chExt cx="469" cy="448"/>
                  </a:xfrm>
                </p:grpSpPr>
                <p:grpSp>
                  <p:nvGrpSpPr>
                    <p:cNvPr id="26122" name="Group 257"/>
                    <p:cNvGrpSpPr>
                      <a:grpSpLocks/>
                    </p:cNvGrpSpPr>
                    <p:nvPr/>
                  </p:nvGrpSpPr>
                  <p:grpSpPr bwMode="auto">
                    <a:xfrm>
                      <a:off x="3932" y="1404"/>
                      <a:ext cx="53" cy="448"/>
                      <a:chOff x="2716" y="1408"/>
                      <a:chExt cx="53" cy="448"/>
                    </a:xfrm>
                  </p:grpSpPr>
                  <p:sp>
                    <p:nvSpPr>
                      <p:cNvPr id="26126" name="Oval 258"/>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27" name="Oval 259"/>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23" name="Group 260"/>
                    <p:cNvGrpSpPr>
                      <a:grpSpLocks/>
                    </p:cNvGrpSpPr>
                    <p:nvPr/>
                  </p:nvGrpSpPr>
                  <p:grpSpPr bwMode="auto">
                    <a:xfrm>
                      <a:off x="4348" y="1404"/>
                      <a:ext cx="53" cy="448"/>
                      <a:chOff x="2716" y="1408"/>
                      <a:chExt cx="53" cy="448"/>
                    </a:xfrm>
                  </p:grpSpPr>
                  <p:sp>
                    <p:nvSpPr>
                      <p:cNvPr id="26124" name="Oval 261"/>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25" name="Oval 262"/>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105" name="Group 263"/>
                <p:cNvGrpSpPr>
                  <a:grpSpLocks/>
                </p:cNvGrpSpPr>
                <p:nvPr/>
              </p:nvGrpSpPr>
              <p:grpSpPr bwMode="auto">
                <a:xfrm>
                  <a:off x="3052" y="2460"/>
                  <a:ext cx="472" cy="656"/>
                  <a:chOff x="1680" y="2464"/>
                  <a:chExt cx="472" cy="656"/>
                </a:xfrm>
              </p:grpSpPr>
              <p:grpSp>
                <p:nvGrpSpPr>
                  <p:cNvPr id="26106" name="Group 264"/>
                  <p:cNvGrpSpPr>
                    <a:grpSpLocks/>
                  </p:cNvGrpSpPr>
                  <p:nvPr/>
                </p:nvGrpSpPr>
                <p:grpSpPr bwMode="auto">
                  <a:xfrm>
                    <a:off x="1680" y="2672"/>
                    <a:ext cx="469" cy="448"/>
                    <a:chOff x="3932" y="1404"/>
                    <a:chExt cx="469" cy="448"/>
                  </a:xfrm>
                </p:grpSpPr>
                <p:grpSp>
                  <p:nvGrpSpPr>
                    <p:cNvPr id="26114" name="Group 265"/>
                    <p:cNvGrpSpPr>
                      <a:grpSpLocks/>
                    </p:cNvGrpSpPr>
                    <p:nvPr/>
                  </p:nvGrpSpPr>
                  <p:grpSpPr bwMode="auto">
                    <a:xfrm>
                      <a:off x="3932" y="1404"/>
                      <a:ext cx="53" cy="448"/>
                      <a:chOff x="2716" y="1408"/>
                      <a:chExt cx="53" cy="448"/>
                    </a:xfrm>
                  </p:grpSpPr>
                  <p:sp>
                    <p:nvSpPr>
                      <p:cNvPr id="26118" name="Oval 266"/>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9" name="Oval 267"/>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15" name="Group 268"/>
                    <p:cNvGrpSpPr>
                      <a:grpSpLocks/>
                    </p:cNvGrpSpPr>
                    <p:nvPr/>
                  </p:nvGrpSpPr>
                  <p:grpSpPr bwMode="auto">
                    <a:xfrm>
                      <a:off x="4348" y="1404"/>
                      <a:ext cx="53" cy="448"/>
                      <a:chOff x="2716" y="1408"/>
                      <a:chExt cx="53" cy="448"/>
                    </a:xfrm>
                  </p:grpSpPr>
                  <p:sp>
                    <p:nvSpPr>
                      <p:cNvPr id="26116" name="Oval 26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7" name="Oval 27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107" name="Group 271"/>
                  <p:cNvGrpSpPr>
                    <a:grpSpLocks/>
                  </p:cNvGrpSpPr>
                  <p:nvPr/>
                </p:nvGrpSpPr>
                <p:grpSpPr bwMode="auto">
                  <a:xfrm>
                    <a:off x="1683" y="2464"/>
                    <a:ext cx="469" cy="448"/>
                    <a:chOff x="3932" y="1404"/>
                    <a:chExt cx="469" cy="448"/>
                  </a:xfrm>
                </p:grpSpPr>
                <p:grpSp>
                  <p:nvGrpSpPr>
                    <p:cNvPr id="26108" name="Group 272"/>
                    <p:cNvGrpSpPr>
                      <a:grpSpLocks/>
                    </p:cNvGrpSpPr>
                    <p:nvPr/>
                  </p:nvGrpSpPr>
                  <p:grpSpPr bwMode="auto">
                    <a:xfrm>
                      <a:off x="3932" y="1404"/>
                      <a:ext cx="53" cy="448"/>
                      <a:chOff x="2716" y="1408"/>
                      <a:chExt cx="53" cy="448"/>
                    </a:xfrm>
                  </p:grpSpPr>
                  <p:sp>
                    <p:nvSpPr>
                      <p:cNvPr id="26112" name="Oval 273"/>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3" name="Oval 274"/>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09" name="Group 275"/>
                    <p:cNvGrpSpPr>
                      <a:grpSpLocks/>
                    </p:cNvGrpSpPr>
                    <p:nvPr/>
                  </p:nvGrpSpPr>
                  <p:grpSpPr bwMode="auto">
                    <a:xfrm>
                      <a:off x="4348" y="1404"/>
                      <a:ext cx="53" cy="448"/>
                      <a:chOff x="2716" y="1408"/>
                      <a:chExt cx="53" cy="448"/>
                    </a:xfrm>
                  </p:grpSpPr>
                  <p:sp>
                    <p:nvSpPr>
                      <p:cNvPr id="26110" name="Oval 276"/>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1" name="Oval 277"/>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nvGrpSpPr>
              <p:cNvPr id="26073" name="Group 278"/>
              <p:cNvGrpSpPr>
                <a:grpSpLocks/>
              </p:cNvGrpSpPr>
              <p:nvPr/>
            </p:nvGrpSpPr>
            <p:grpSpPr bwMode="auto">
              <a:xfrm>
                <a:off x="4021" y="2345"/>
                <a:ext cx="694" cy="680"/>
                <a:chOff x="2857" y="2460"/>
                <a:chExt cx="667" cy="656"/>
              </a:xfrm>
            </p:grpSpPr>
            <p:grpSp>
              <p:nvGrpSpPr>
                <p:cNvPr id="26074" name="Group 279"/>
                <p:cNvGrpSpPr>
                  <a:grpSpLocks/>
                </p:cNvGrpSpPr>
                <p:nvPr/>
              </p:nvGrpSpPr>
              <p:grpSpPr bwMode="auto">
                <a:xfrm>
                  <a:off x="2857" y="2460"/>
                  <a:ext cx="472" cy="656"/>
                  <a:chOff x="1680" y="2464"/>
                  <a:chExt cx="472" cy="656"/>
                </a:xfrm>
              </p:grpSpPr>
              <p:grpSp>
                <p:nvGrpSpPr>
                  <p:cNvPr id="26090" name="Group 280"/>
                  <p:cNvGrpSpPr>
                    <a:grpSpLocks/>
                  </p:cNvGrpSpPr>
                  <p:nvPr/>
                </p:nvGrpSpPr>
                <p:grpSpPr bwMode="auto">
                  <a:xfrm>
                    <a:off x="1680" y="2672"/>
                    <a:ext cx="469" cy="448"/>
                    <a:chOff x="3932" y="1404"/>
                    <a:chExt cx="469" cy="448"/>
                  </a:xfrm>
                </p:grpSpPr>
                <p:grpSp>
                  <p:nvGrpSpPr>
                    <p:cNvPr id="26098" name="Group 281"/>
                    <p:cNvGrpSpPr>
                      <a:grpSpLocks/>
                    </p:cNvGrpSpPr>
                    <p:nvPr/>
                  </p:nvGrpSpPr>
                  <p:grpSpPr bwMode="auto">
                    <a:xfrm>
                      <a:off x="3932" y="1404"/>
                      <a:ext cx="53" cy="448"/>
                      <a:chOff x="2716" y="1408"/>
                      <a:chExt cx="53" cy="448"/>
                    </a:xfrm>
                  </p:grpSpPr>
                  <p:sp>
                    <p:nvSpPr>
                      <p:cNvPr id="26102" name="Oval 28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03" name="Oval 28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99" name="Group 284"/>
                    <p:cNvGrpSpPr>
                      <a:grpSpLocks/>
                    </p:cNvGrpSpPr>
                    <p:nvPr/>
                  </p:nvGrpSpPr>
                  <p:grpSpPr bwMode="auto">
                    <a:xfrm>
                      <a:off x="4348" y="1404"/>
                      <a:ext cx="53" cy="448"/>
                      <a:chOff x="2716" y="1408"/>
                      <a:chExt cx="53" cy="448"/>
                    </a:xfrm>
                  </p:grpSpPr>
                  <p:sp>
                    <p:nvSpPr>
                      <p:cNvPr id="26100" name="Oval 285"/>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01" name="Oval 286"/>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91" name="Group 287"/>
                  <p:cNvGrpSpPr>
                    <a:grpSpLocks/>
                  </p:cNvGrpSpPr>
                  <p:nvPr/>
                </p:nvGrpSpPr>
                <p:grpSpPr bwMode="auto">
                  <a:xfrm>
                    <a:off x="1683" y="2464"/>
                    <a:ext cx="469" cy="448"/>
                    <a:chOff x="3932" y="1404"/>
                    <a:chExt cx="469" cy="448"/>
                  </a:xfrm>
                </p:grpSpPr>
                <p:grpSp>
                  <p:nvGrpSpPr>
                    <p:cNvPr id="26092" name="Group 288"/>
                    <p:cNvGrpSpPr>
                      <a:grpSpLocks/>
                    </p:cNvGrpSpPr>
                    <p:nvPr/>
                  </p:nvGrpSpPr>
                  <p:grpSpPr bwMode="auto">
                    <a:xfrm>
                      <a:off x="3932" y="1404"/>
                      <a:ext cx="53" cy="448"/>
                      <a:chOff x="2716" y="1408"/>
                      <a:chExt cx="53" cy="448"/>
                    </a:xfrm>
                  </p:grpSpPr>
                  <p:sp>
                    <p:nvSpPr>
                      <p:cNvPr id="26096" name="Oval 28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97" name="Oval 29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93" name="Group 291"/>
                    <p:cNvGrpSpPr>
                      <a:grpSpLocks/>
                    </p:cNvGrpSpPr>
                    <p:nvPr/>
                  </p:nvGrpSpPr>
                  <p:grpSpPr bwMode="auto">
                    <a:xfrm>
                      <a:off x="4348" y="1404"/>
                      <a:ext cx="53" cy="448"/>
                      <a:chOff x="2716" y="1408"/>
                      <a:chExt cx="53" cy="448"/>
                    </a:xfrm>
                  </p:grpSpPr>
                  <p:sp>
                    <p:nvSpPr>
                      <p:cNvPr id="26094" name="Oval 29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95" name="Oval 29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075" name="Group 294"/>
                <p:cNvGrpSpPr>
                  <a:grpSpLocks/>
                </p:cNvGrpSpPr>
                <p:nvPr/>
              </p:nvGrpSpPr>
              <p:grpSpPr bwMode="auto">
                <a:xfrm>
                  <a:off x="3052" y="2460"/>
                  <a:ext cx="472" cy="656"/>
                  <a:chOff x="1680" y="2464"/>
                  <a:chExt cx="472" cy="656"/>
                </a:xfrm>
              </p:grpSpPr>
              <p:grpSp>
                <p:nvGrpSpPr>
                  <p:cNvPr id="26076" name="Group 295"/>
                  <p:cNvGrpSpPr>
                    <a:grpSpLocks/>
                  </p:cNvGrpSpPr>
                  <p:nvPr/>
                </p:nvGrpSpPr>
                <p:grpSpPr bwMode="auto">
                  <a:xfrm>
                    <a:off x="1680" y="2672"/>
                    <a:ext cx="469" cy="448"/>
                    <a:chOff x="3932" y="1404"/>
                    <a:chExt cx="469" cy="448"/>
                  </a:xfrm>
                </p:grpSpPr>
                <p:grpSp>
                  <p:nvGrpSpPr>
                    <p:cNvPr id="26084" name="Group 296"/>
                    <p:cNvGrpSpPr>
                      <a:grpSpLocks/>
                    </p:cNvGrpSpPr>
                    <p:nvPr/>
                  </p:nvGrpSpPr>
                  <p:grpSpPr bwMode="auto">
                    <a:xfrm>
                      <a:off x="3932" y="1404"/>
                      <a:ext cx="53" cy="448"/>
                      <a:chOff x="2716" y="1408"/>
                      <a:chExt cx="53" cy="448"/>
                    </a:xfrm>
                  </p:grpSpPr>
                  <p:sp>
                    <p:nvSpPr>
                      <p:cNvPr id="26088" name="Oval 29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9" name="Oval 29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85" name="Group 299"/>
                    <p:cNvGrpSpPr>
                      <a:grpSpLocks/>
                    </p:cNvGrpSpPr>
                    <p:nvPr/>
                  </p:nvGrpSpPr>
                  <p:grpSpPr bwMode="auto">
                    <a:xfrm>
                      <a:off x="4348" y="1404"/>
                      <a:ext cx="53" cy="448"/>
                      <a:chOff x="2716" y="1408"/>
                      <a:chExt cx="53" cy="448"/>
                    </a:xfrm>
                  </p:grpSpPr>
                  <p:sp>
                    <p:nvSpPr>
                      <p:cNvPr id="26086" name="Oval 300"/>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7" name="Oval 301"/>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77" name="Group 302"/>
                  <p:cNvGrpSpPr>
                    <a:grpSpLocks/>
                  </p:cNvGrpSpPr>
                  <p:nvPr/>
                </p:nvGrpSpPr>
                <p:grpSpPr bwMode="auto">
                  <a:xfrm>
                    <a:off x="1683" y="2464"/>
                    <a:ext cx="469" cy="448"/>
                    <a:chOff x="3932" y="1404"/>
                    <a:chExt cx="469" cy="448"/>
                  </a:xfrm>
                </p:grpSpPr>
                <p:grpSp>
                  <p:nvGrpSpPr>
                    <p:cNvPr id="26078" name="Group 303"/>
                    <p:cNvGrpSpPr>
                      <a:grpSpLocks/>
                    </p:cNvGrpSpPr>
                    <p:nvPr/>
                  </p:nvGrpSpPr>
                  <p:grpSpPr bwMode="auto">
                    <a:xfrm>
                      <a:off x="3932" y="1404"/>
                      <a:ext cx="53" cy="448"/>
                      <a:chOff x="2716" y="1408"/>
                      <a:chExt cx="53" cy="448"/>
                    </a:xfrm>
                  </p:grpSpPr>
                  <p:sp>
                    <p:nvSpPr>
                      <p:cNvPr id="26082" name="Oval 30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3" name="Oval 30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79" name="Group 306"/>
                    <p:cNvGrpSpPr>
                      <a:grpSpLocks/>
                    </p:cNvGrpSpPr>
                    <p:nvPr/>
                  </p:nvGrpSpPr>
                  <p:grpSpPr bwMode="auto">
                    <a:xfrm>
                      <a:off x="4348" y="1404"/>
                      <a:ext cx="53" cy="448"/>
                      <a:chOff x="2716" y="1408"/>
                      <a:chExt cx="53" cy="448"/>
                    </a:xfrm>
                  </p:grpSpPr>
                  <p:sp>
                    <p:nvSpPr>
                      <p:cNvPr id="26080" name="Oval 30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1" name="Oval 30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grpSp>
          <p:nvGrpSpPr>
            <p:cNvPr id="26009" name="Group 309"/>
            <p:cNvGrpSpPr>
              <a:grpSpLocks/>
            </p:cNvGrpSpPr>
            <p:nvPr/>
          </p:nvGrpSpPr>
          <p:grpSpPr bwMode="auto">
            <a:xfrm>
              <a:off x="1774" y="3517"/>
              <a:ext cx="694" cy="788"/>
              <a:chOff x="4021" y="2345"/>
              <a:chExt cx="694" cy="788"/>
            </a:xfrm>
          </p:grpSpPr>
          <p:grpSp>
            <p:nvGrpSpPr>
              <p:cNvPr id="26010" name="Group 310"/>
              <p:cNvGrpSpPr>
                <a:grpSpLocks/>
              </p:cNvGrpSpPr>
              <p:nvPr/>
            </p:nvGrpSpPr>
            <p:grpSpPr bwMode="auto">
              <a:xfrm>
                <a:off x="4021" y="2453"/>
                <a:ext cx="694" cy="680"/>
                <a:chOff x="2857" y="2460"/>
                <a:chExt cx="667" cy="656"/>
              </a:xfrm>
            </p:grpSpPr>
            <p:grpSp>
              <p:nvGrpSpPr>
                <p:cNvPr id="26042" name="Group 311"/>
                <p:cNvGrpSpPr>
                  <a:grpSpLocks/>
                </p:cNvGrpSpPr>
                <p:nvPr/>
              </p:nvGrpSpPr>
              <p:grpSpPr bwMode="auto">
                <a:xfrm>
                  <a:off x="2857" y="2460"/>
                  <a:ext cx="472" cy="656"/>
                  <a:chOff x="1680" y="2464"/>
                  <a:chExt cx="472" cy="656"/>
                </a:xfrm>
              </p:grpSpPr>
              <p:grpSp>
                <p:nvGrpSpPr>
                  <p:cNvPr id="26058" name="Group 312"/>
                  <p:cNvGrpSpPr>
                    <a:grpSpLocks/>
                  </p:cNvGrpSpPr>
                  <p:nvPr/>
                </p:nvGrpSpPr>
                <p:grpSpPr bwMode="auto">
                  <a:xfrm>
                    <a:off x="1680" y="2672"/>
                    <a:ext cx="469" cy="448"/>
                    <a:chOff x="3932" y="1404"/>
                    <a:chExt cx="469" cy="448"/>
                  </a:xfrm>
                </p:grpSpPr>
                <p:grpSp>
                  <p:nvGrpSpPr>
                    <p:cNvPr id="26066" name="Group 313"/>
                    <p:cNvGrpSpPr>
                      <a:grpSpLocks/>
                    </p:cNvGrpSpPr>
                    <p:nvPr/>
                  </p:nvGrpSpPr>
                  <p:grpSpPr bwMode="auto">
                    <a:xfrm>
                      <a:off x="3932" y="1404"/>
                      <a:ext cx="53" cy="448"/>
                      <a:chOff x="2716" y="1408"/>
                      <a:chExt cx="53" cy="448"/>
                    </a:xfrm>
                  </p:grpSpPr>
                  <p:sp>
                    <p:nvSpPr>
                      <p:cNvPr id="26070" name="Oval 31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71" name="Oval 31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67" name="Group 316"/>
                    <p:cNvGrpSpPr>
                      <a:grpSpLocks/>
                    </p:cNvGrpSpPr>
                    <p:nvPr/>
                  </p:nvGrpSpPr>
                  <p:grpSpPr bwMode="auto">
                    <a:xfrm>
                      <a:off x="4348" y="1404"/>
                      <a:ext cx="53" cy="448"/>
                      <a:chOff x="2716" y="1408"/>
                      <a:chExt cx="53" cy="448"/>
                    </a:xfrm>
                  </p:grpSpPr>
                  <p:sp>
                    <p:nvSpPr>
                      <p:cNvPr id="26068" name="Oval 31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69" name="Oval 31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59" name="Group 319"/>
                  <p:cNvGrpSpPr>
                    <a:grpSpLocks/>
                  </p:cNvGrpSpPr>
                  <p:nvPr/>
                </p:nvGrpSpPr>
                <p:grpSpPr bwMode="auto">
                  <a:xfrm>
                    <a:off x="1683" y="2464"/>
                    <a:ext cx="469" cy="448"/>
                    <a:chOff x="3932" y="1404"/>
                    <a:chExt cx="469" cy="448"/>
                  </a:xfrm>
                </p:grpSpPr>
                <p:grpSp>
                  <p:nvGrpSpPr>
                    <p:cNvPr id="26060" name="Group 320"/>
                    <p:cNvGrpSpPr>
                      <a:grpSpLocks/>
                    </p:cNvGrpSpPr>
                    <p:nvPr/>
                  </p:nvGrpSpPr>
                  <p:grpSpPr bwMode="auto">
                    <a:xfrm>
                      <a:off x="3932" y="1404"/>
                      <a:ext cx="53" cy="448"/>
                      <a:chOff x="2716" y="1408"/>
                      <a:chExt cx="53" cy="448"/>
                    </a:xfrm>
                  </p:grpSpPr>
                  <p:sp>
                    <p:nvSpPr>
                      <p:cNvPr id="26064" name="Oval 321"/>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65" name="Oval 322"/>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61" name="Group 323"/>
                    <p:cNvGrpSpPr>
                      <a:grpSpLocks/>
                    </p:cNvGrpSpPr>
                    <p:nvPr/>
                  </p:nvGrpSpPr>
                  <p:grpSpPr bwMode="auto">
                    <a:xfrm>
                      <a:off x="4348" y="1404"/>
                      <a:ext cx="53" cy="448"/>
                      <a:chOff x="2716" y="1408"/>
                      <a:chExt cx="53" cy="448"/>
                    </a:xfrm>
                  </p:grpSpPr>
                  <p:sp>
                    <p:nvSpPr>
                      <p:cNvPr id="26062" name="Oval 32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63" name="Oval 32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043" name="Group 326"/>
                <p:cNvGrpSpPr>
                  <a:grpSpLocks/>
                </p:cNvGrpSpPr>
                <p:nvPr/>
              </p:nvGrpSpPr>
              <p:grpSpPr bwMode="auto">
                <a:xfrm>
                  <a:off x="3052" y="2460"/>
                  <a:ext cx="472" cy="656"/>
                  <a:chOff x="1680" y="2464"/>
                  <a:chExt cx="472" cy="656"/>
                </a:xfrm>
              </p:grpSpPr>
              <p:grpSp>
                <p:nvGrpSpPr>
                  <p:cNvPr id="26044" name="Group 327"/>
                  <p:cNvGrpSpPr>
                    <a:grpSpLocks/>
                  </p:cNvGrpSpPr>
                  <p:nvPr/>
                </p:nvGrpSpPr>
                <p:grpSpPr bwMode="auto">
                  <a:xfrm>
                    <a:off x="1680" y="2672"/>
                    <a:ext cx="469" cy="448"/>
                    <a:chOff x="3932" y="1404"/>
                    <a:chExt cx="469" cy="448"/>
                  </a:xfrm>
                </p:grpSpPr>
                <p:grpSp>
                  <p:nvGrpSpPr>
                    <p:cNvPr id="26052" name="Group 328"/>
                    <p:cNvGrpSpPr>
                      <a:grpSpLocks/>
                    </p:cNvGrpSpPr>
                    <p:nvPr/>
                  </p:nvGrpSpPr>
                  <p:grpSpPr bwMode="auto">
                    <a:xfrm>
                      <a:off x="3932" y="1404"/>
                      <a:ext cx="53" cy="448"/>
                      <a:chOff x="2716" y="1408"/>
                      <a:chExt cx="53" cy="448"/>
                    </a:xfrm>
                  </p:grpSpPr>
                  <p:sp>
                    <p:nvSpPr>
                      <p:cNvPr id="26056" name="Oval 32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57" name="Oval 33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53" name="Group 331"/>
                    <p:cNvGrpSpPr>
                      <a:grpSpLocks/>
                    </p:cNvGrpSpPr>
                    <p:nvPr/>
                  </p:nvGrpSpPr>
                  <p:grpSpPr bwMode="auto">
                    <a:xfrm>
                      <a:off x="4348" y="1404"/>
                      <a:ext cx="53" cy="448"/>
                      <a:chOff x="2716" y="1408"/>
                      <a:chExt cx="53" cy="448"/>
                    </a:xfrm>
                  </p:grpSpPr>
                  <p:sp>
                    <p:nvSpPr>
                      <p:cNvPr id="26054" name="Oval 33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55" name="Oval 33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45" name="Group 334"/>
                  <p:cNvGrpSpPr>
                    <a:grpSpLocks/>
                  </p:cNvGrpSpPr>
                  <p:nvPr/>
                </p:nvGrpSpPr>
                <p:grpSpPr bwMode="auto">
                  <a:xfrm>
                    <a:off x="1683" y="2464"/>
                    <a:ext cx="469" cy="448"/>
                    <a:chOff x="3932" y="1404"/>
                    <a:chExt cx="469" cy="448"/>
                  </a:xfrm>
                </p:grpSpPr>
                <p:grpSp>
                  <p:nvGrpSpPr>
                    <p:cNvPr id="26046" name="Group 335"/>
                    <p:cNvGrpSpPr>
                      <a:grpSpLocks/>
                    </p:cNvGrpSpPr>
                    <p:nvPr/>
                  </p:nvGrpSpPr>
                  <p:grpSpPr bwMode="auto">
                    <a:xfrm>
                      <a:off x="3932" y="1404"/>
                      <a:ext cx="53" cy="448"/>
                      <a:chOff x="2716" y="1408"/>
                      <a:chExt cx="53" cy="448"/>
                    </a:xfrm>
                  </p:grpSpPr>
                  <p:sp>
                    <p:nvSpPr>
                      <p:cNvPr id="26050" name="Oval 336"/>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51" name="Oval 337"/>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47" name="Group 338"/>
                    <p:cNvGrpSpPr>
                      <a:grpSpLocks/>
                    </p:cNvGrpSpPr>
                    <p:nvPr/>
                  </p:nvGrpSpPr>
                  <p:grpSpPr bwMode="auto">
                    <a:xfrm>
                      <a:off x="4348" y="1404"/>
                      <a:ext cx="53" cy="448"/>
                      <a:chOff x="2716" y="1408"/>
                      <a:chExt cx="53" cy="448"/>
                    </a:xfrm>
                  </p:grpSpPr>
                  <p:sp>
                    <p:nvSpPr>
                      <p:cNvPr id="26048" name="Oval 33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49" name="Oval 34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nvGrpSpPr>
              <p:cNvPr id="26011" name="Group 341"/>
              <p:cNvGrpSpPr>
                <a:grpSpLocks/>
              </p:cNvGrpSpPr>
              <p:nvPr/>
            </p:nvGrpSpPr>
            <p:grpSpPr bwMode="auto">
              <a:xfrm>
                <a:off x="4021" y="2345"/>
                <a:ext cx="694" cy="680"/>
                <a:chOff x="2857" y="2460"/>
                <a:chExt cx="667" cy="656"/>
              </a:xfrm>
            </p:grpSpPr>
            <p:grpSp>
              <p:nvGrpSpPr>
                <p:cNvPr id="26012" name="Group 342"/>
                <p:cNvGrpSpPr>
                  <a:grpSpLocks/>
                </p:cNvGrpSpPr>
                <p:nvPr/>
              </p:nvGrpSpPr>
              <p:grpSpPr bwMode="auto">
                <a:xfrm>
                  <a:off x="2857" y="2460"/>
                  <a:ext cx="472" cy="656"/>
                  <a:chOff x="1680" y="2464"/>
                  <a:chExt cx="472" cy="656"/>
                </a:xfrm>
              </p:grpSpPr>
              <p:grpSp>
                <p:nvGrpSpPr>
                  <p:cNvPr id="26028" name="Group 343"/>
                  <p:cNvGrpSpPr>
                    <a:grpSpLocks/>
                  </p:cNvGrpSpPr>
                  <p:nvPr/>
                </p:nvGrpSpPr>
                <p:grpSpPr bwMode="auto">
                  <a:xfrm>
                    <a:off x="1680" y="2672"/>
                    <a:ext cx="469" cy="448"/>
                    <a:chOff x="3932" y="1404"/>
                    <a:chExt cx="469" cy="448"/>
                  </a:xfrm>
                </p:grpSpPr>
                <p:grpSp>
                  <p:nvGrpSpPr>
                    <p:cNvPr id="26036" name="Group 344"/>
                    <p:cNvGrpSpPr>
                      <a:grpSpLocks/>
                    </p:cNvGrpSpPr>
                    <p:nvPr/>
                  </p:nvGrpSpPr>
                  <p:grpSpPr bwMode="auto">
                    <a:xfrm>
                      <a:off x="3932" y="1404"/>
                      <a:ext cx="53" cy="448"/>
                      <a:chOff x="2716" y="1408"/>
                      <a:chExt cx="53" cy="448"/>
                    </a:xfrm>
                  </p:grpSpPr>
                  <p:sp>
                    <p:nvSpPr>
                      <p:cNvPr id="26040" name="Oval 345"/>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41" name="Oval 346"/>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37" name="Group 347"/>
                    <p:cNvGrpSpPr>
                      <a:grpSpLocks/>
                    </p:cNvGrpSpPr>
                    <p:nvPr/>
                  </p:nvGrpSpPr>
                  <p:grpSpPr bwMode="auto">
                    <a:xfrm>
                      <a:off x="4348" y="1404"/>
                      <a:ext cx="53" cy="448"/>
                      <a:chOff x="2716" y="1408"/>
                      <a:chExt cx="53" cy="448"/>
                    </a:xfrm>
                  </p:grpSpPr>
                  <p:sp>
                    <p:nvSpPr>
                      <p:cNvPr id="26038" name="Oval 348"/>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39" name="Oval 349"/>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29" name="Group 350"/>
                  <p:cNvGrpSpPr>
                    <a:grpSpLocks/>
                  </p:cNvGrpSpPr>
                  <p:nvPr/>
                </p:nvGrpSpPr>
                <p:grpSpPr bwMode="auto">
                  <a:xfrm>
                    <a:off x="1683" y="2464"/>
                    <a:ext cx="469" cy="448"/>
                    <a:chOff x="3932" y="1404"/>
                    <a:chExt cx="469" cy="448"/>
                  </a:xfrm>
                </p:grpSpPr>
                <p:grpSp>
                  <p:nvGrpSpPr>
                    <p:cNvPr id="26030" name="Group 351"/>
                    <p:cNvGrpSpPr>
                      <a:grpSpLocks/>
                    </p:cNvGrpSpPr>
                    <p:nvPr/>
                  </p:nvGrpSpPr>
                  <p:grpSpPr bwMode="auto">
                    <a:xfrm>
                      <a:off x="3932" y="1404"/>
                      <a:ext cx="53" cy="448"/>
                      <a:chOff x="2716" y="1408"/>
                      <a:chExt cx="53" cy="448"/>
                    </a:xfrm>
                  </p:grpSpPr>
                  <p:sp>
                    <p:nvSpPr>
                      <p:cNvPr id="26034" name="Oval 35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35" name="Oval 35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31" name="Group 354"/>
                    <p:cNvGrpSpPr>
                      <a:grpSpLocks/>
                    </p:cNvGrpSpPr>
                    <p:nvPr/>
                  </p:nvGrpSpPr>
                  <p:grpSpPr bwMode="auto">
                    <a:xfrm>
                      <a:off x="4348" y="1404"/>
                      <a:ext cx="53" cy="448"/>
                      <a:chOff x="2716" y="1408"/>
                      <a:chExt cx="53" cy="448"/>
                    </a:xfrm>
                  </p:grpSpPr>
                  <p:sp>
                    <p:nvSpPr>
                      <p:cNvPr id="26032" name="Oval 355"/>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33" name="Oval 356"/>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013" name="Group 357"/>
                <p:cNvGrpSpPr>
                  <a:grpSpLocks/>
                </p:cNvGrpSpPr>
                <p:nvPr/>
              </p:nvGrpSpPr>
              <p:grpSpPr bwMode="auto">
                <a:xfrm>
                  <a:off x="3052" y="2460"/>
                  <a:ext cx="472" cy="656"/>
                  <a:chOff x="1680" y="2464"/>
                  <a:chExt cx="472" cy="656"/>
                </a:xfrm>
              </p:grpSpPr>
              <p:grpSp>
                <p:nvGrpSpPr>
                  <p:cNvPr id="26014" name="Group 358"/>
                  <p:cNvGrpSpPr>
                    <a:grpSpLocks/>
                  </p:cNvGrpSpPr>
                  <p:nvPr/>
                </p:nvGrpSpPr>
                <p:grpSpPr bwMode="auto">
                  <a:xfrm>
                    <a:off x="1680" y="2672"/>
                    <a:ext cx="469" cy="448"/>
                    <a:chOff x="3932" y="1404"/>
                    <a:chExt cx="469" cy="448"/>
                  </a:xfrm>
                </p:grpSpPr>
                <p:grpSp>
                  <p:nvGrpSpPr>
                    <p:cNvPr id="26022" name="Group 359"/>
                    <p:cNvGrpSpPr>
                      <a:grpSpLocks/>
                    </p:cNvGrpSpPr>
                    <p:nvPr/>
                  </p:nvGrpSpPr>
                  <p:grpSpPr bwMode="auto">
                    <a:xfrm>
                      <a:off x="3932" y="1404"/>
                      <a:ext cx="53" cy="448"/>
                      <a:chOff x="2716" y="1408"/>
                      <a:chExt cx="53" cy="448"/>
                    </a:xfrm>
                  </p:grpSpPr>
                  <p:sp>
                    <p:nvSpPr>
                      <p:cNvPr id="26026" name="Oval 360"/>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27" name="Oval 361"/>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23" name="Group 362"/>
                    <p:cNvGrpSpPr>
                      <a:grpSpLocks/>
                    </p:cNvGrpSpPr>
                    <p:nvPr/>
                  </p:nvGrpSpPr>
                  <p:grpSpPr bwMode="auto">
                    <a:xfrm>
                      <a:off x="4348" y="1404"/>
                      <a:ext cx="53" cy="448"/>
                      <a:chOff x="2716" y="1408"/>
                      <a:chExt cx="53" cy="448"/>
                    </a:xfrm>
                  </p:grpSpPr>
                  <p:sp>
                    <p:nvSpPr>
                      <p:cNvPr id="26024" name="Oval 363"/>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25" name="Oval 364"/>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15" name="Group 365"/>
                  <p:cNvGrpSpPr>
                    <a:grpSpLocks/>
                  </p:cNvGrpSpPr>
                  <p:nvPr/>
                </p:nvGrpSpPr>
                <p:grpSpPr bwMode="auto">
                  <a:xfrm>
                    <a:off x="1683" y="2464"/>
                    <a:ext cx="469" cy="448"/>
                    <a:chOff x="3932" y="1404"/>
                    <a:chExt cx="469" cy="448"/>
                  </a:xfrm>
                </p:grpSpPr>
                <p:grpSp>
                  <p:nvGrpSpPr>
                    <p:cNvPr id="26016" name="Group 366"/>
                    <p:cNvGrpSpPr>
                      <a:grpSpLocks/>
                    </p:cNvGrpSpPr>
                    <p:nvPr/>
                  </p:nvGrpSpPr>
                  <p:grpSpPr bwMode="auto">
                    <a:xfrm>
                      <a:off x="3932" y="1404"/>
                      <a:ext cx="53" cy="448"/>
                      <a:chOff x="2716" y="1408"/>
                      <a:chExt cx="53" cy="448"/>
                    </a:xfrm>
                  </p:grpSpPr>
                  <p:sp>
                    <p:nvSpPr>
                      <p:cNvPr id="26020" name="Oval 36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21" name="Oval 36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17" name="Group 369"/>
                    <p:cNvGrpSpPr>
                      <a:grpSpLocks/>
                    </p:cNvGrpSpPr>
                    <p:nvPr/>
                  </p:nvGrpSpPr>
                  <p:grpSpPr bwMode="auto">
                    <a:xfrm>
                      <a:off x="4348" y="1404"/>
                      <a:ext cx="53" cy="448"/>
                      <a:chOff x="2716" y="1408"/>
                      <a:chExt cx="53" cy="448"/>
                    </a:xfrm>
                  </p:grpSpPr>
                  <p:sp>
                    <p:nvSpPr>
                      <p:cNvPr id="26018" name="Oval 370"/>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19" name="Oval 371"/>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grpSp>
      <p:grpSp>
        <p:nvGrpSpPr>
          <p:cNvPr id="539939" name="Group 372"/>
          <p:cNvGrpSpPr>
            <a:grpSpLocks/>
          </p:cNvGrpSpPr>
          <p:nvPr/>
        </p:nvGrpSpPr>
        <p:grpSpPr bwMode="auto">
          <a:xfrm>
            <a:off x="3238500" y="5345113"/>
            <a:ext cx="1254125" cy="1250950"/>
            <a:chOff x="1678" y="3517"/>
            <a:chExt cx="790" cy="788"/>
          </a:xfrm>
        </p:grpSpPr>
        <p:grpSp>
          <p:nvGrpSpPr>
            <p:cNvPr id="25882" name="Group 373"/>
            <p:cNvGrpSpPr>
              <a:grpSpLocks/>
            </p:cNvGrpSpPr>
            <p:nvPr/>
          </p:nvGrpSpPr>
          <p:grpSpPr bwMode="auto">
            <a:xfrm>
              <a:off x="1678" y="3517"/>
              <a:ext cx="694" cy="788"/>
              <a:chOff x="4021" y="2345"/>
              <a:chExt cx="694" cy="788"/>
            </a:xfrm>
          </p:grpSpPr>
          <p:grpSp>
            <p:nvGrpSpPr>
              <p:cNvPr id="25946" name="Group 374"/>
              <p:cNvGrpSpPr>
                <a:grpSpLocks/>
              </p:cNvGrpSpPr>
              <p:nvPr/>
            </p:nvGrpSpPr>
            <p:grpSpPr bwMode="auto">
              <a:xfrm>
                <a:off x="4021" y="2453"/>
                <a:ext cx="694" cy="680"/>
                <a:chOff x="2857" y="2460"/>
                <a:chExt cx="667" cy="656"/>
              </a:xfrm>
            </p:grpSpPr>
            <p:grpSp>
              <p:nvGrpSpPr>
                <p:cNvPr id="25978" name="Group 375"/>
                <p:cNvGrpSpPr>
                  <a:grpSpLocks/>
                </p:cNvGrpSpPr>
                <p:nvPr/>
              </p:nvGrpSpPr>
              <p:grpSpPr bwMode="auto">
                <a:xfrm>
                  <a:off x="2857" y="2460"/>
                  <a:ext cx="472" cy="656"/>
                  <a:chOff x="1680" y="2464"/>
                  <a:chExt cx="472" cy="656"/>
                </a:xfrm>
              </p:grpSpPr>
              <p:grpSp>
                <p:nvGrpSpPr>
                  <p:cNvPr id="25994" name="Group 376"/>
                  <p:cNvGrpSpPr>
                    <a:grpSpLocks/>
                  </p:cNvGrpSpPr>
                  <p:nvPr/>
                </p:nvGrpSpPr>
                <p:grpSpPr bwMode="auto">
                  <a:xfrm>
                    <a:off x="1680" y="2672"/>
                    <a:ext cx="469" cy="448"/>
                    <a:chOff x="3932" y="1404"/>
                    <a:chExt cx="469" cy="448"/>
                  </a:xfrm>
                </p:grpSpPr>
                <p:grpSp>
                  <p:nvGrpSpPr>
                    <p:cNvPr id="26002" name="Group 377"/>
                    <p:cNvGrpSpPr>
                      <a:grpSpLocks/>
                    </p:cNvGrpSpPr>
                    <p:nvPr/>
                  </p:nvGrpSpPr>
                  <p:grpSpPr bwMode="auto">
                    <a:xfrm>
                      <a:off x="3932" y="1404"/>
                      <a:ext cx="53" cy="448"/>
                      <a:chOff x="2716" y="1408"/>
                      <a:chExt cx="53" cy="448"/>
                    </a:xfrm>
                  </p:grpSpPr>
                  <p:sp>
                    <p:nvSpPr>
                      <p:cNvPr id="26006" name="Oval 378"/>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6007" name="Oval 379"/>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6003" name="Group 380"/>
                    <p:cNvGrpSpPr>
                      <a:grpSpLocks/>
                    </p:cNvGrpSpPr>
                    <p:nvPr/>
                  </p:nvGrpSpPr>
                  <p:grpSpPr bwMode="auto">
                    <a:xfrm>
                      <a:off x="4348" y="1404"/>
                      <a:ext cx="53" cy="448"/>
                      <a:chOff x="2716" y="1408"/>
                      <a:chExt cx="53" cy="448"/>
                    </a:xfrm>
                  </p:grpSpPr>
                  <p:sp>
                    <p:nvSpPr>
                      <p:cNvPr id="26004" name="Oval 38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6005" name="Oval 38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95" name="Group 383"/>
                  <p:cNvGrpSpPr>
                    <a:grpSpLocks/>
                  </p:cNvGrpSpPr>
                  <p:nvPr/>
                </p:nvGrpSpPr>
                <p:grpSpPr bwMode="auto">
                  <a:xfrm>
                    <a:off x="1683" y="2464"/>
                    <a:ext cx="469" cy="448"/>
                    <a:chOff x="3932" y="1404"/>
                    <a:chExt cx="469" cy="448"/>
                  </a:xfrm>
                </p:grpSpPr>
                <p:grpSp>
                  <p:nvGrpSpPr>
                    <p:cNvPr id="25996" name="Group 384"/>
                    <p:cNvGrpSpPr>
                      <a:grpSpLocks/>
                    </p:cNvGrpSpPr>
                    <p:nvPr/>
                  </p:nvGrpSpPr>
                  <p:grpSpPr bwMode="auto">
                    <a:xfrm>
                      <a:off x="3932" y="1404"/>
                      <a:ext cx="53" cy="448"/>
                      <a:chOff x="2716" y="1408"/>
                      <a:chExt cx="53" cy="448"/>
                    </a:xfrm>
                  </p:grpSpPr>
                  <p:sp>
                    <p:nvSpPr>
                      <p:cNvPr id="26000" name="Oval 385"/>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6001" name="Oval 386"/>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97" name="Group 387"/>
                    <p:cNvGrpSpPr>
                      <a:grpSpLocks/>
                    </p:cNvGrpSpPr>
                    <p:nvPr/>
                  </p:nvGrpSpPr>
                  <p:grpSpPr bwMode="auto">
                    <a:xfrm>
                      <a:off x="4348" y="1404"/>
                      <a:ext cx="53" cy="448"/>
                      <a:chOff x="2716" y="1408"/>
                      <a:chExt cx="53" cy="448"/>
                    </a:xfrm>
                  </p:grpSpPr>
                  <p:sp>
                    <p:nvSpPr>
                      <p:cNvPr id="25998" name="Oval 388"/>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99" name="Oval 389"/>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979" name="Group 390"/>
                <p:cNvGrpSpPr>
                  <a:grpSpLocks/>
                </p:cNvGrpSpPr>
                <p:nvPr/>
              </p:nvGrpSpPr>
              <p:grpSpPr bwMode="auto">
                <a:xfrm>
                  <a:off x="3052" y="2460"/>
                  <a:ext cx="472" cy="656"/>
                  <a:chOff x="1680" y="2464"/>
                  <a:chExt cx="472" cy="656"/>
                </a:xfrm>
              </p:grpSpPr>
              <p:grpSp>
                <p:nvGrpSpPr>
                  <p:cNvPr id="25980" name="Group 391"/>
                  <p:cNvGrpSpPr>
                    <a:grpSpLocks/>
                  </p:cNvGrpSpPr>
                  <p:nvPr/>
                </p:nvGrpSpPr>
                <p:grpSpPr bwMode="auto">
                  <a:xfrm>
                    <a:off x="1680" y="2672"/>
                    <a:ext cx="469" cy="448"/>
                    <a:chOff x="3932" y="1404"/>
                    <a:chExt cx="469" cy="448"/>
                  </a:xfrm>
                </p:grpSpPr>
                <p:grpSp>
                  <p:nvGrpSpPr>
                    <p:cNvPr id="25988" name="Group 392"/>
                    <p:cNvGrpSpPr>
                      <a:grpSpLocks/>
                    </p:cNvGrpSpPr>
                    <p:nvPr/>
                  </p:nvGrpSpPr>
                  <p:grpSpPr bwMode="auto">
                    <a:xfrm>
                      <a:off x="3932" y="1404"/>
                      <a:ext cx="53" cy="448"/>
                      <a:chOff x="2716" y="1408"/>
                      <a:chExt cx="53" cy="448"/>
                    </a:xfrm>
                  </p:grpSpPr>
                  <p:sp>
                    <p:nvSpPr>
                      <p:cNvPr id="25992" name="Oval 393"/>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93" name="Oval 394"/>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89" name="Group 395"/>
                    <p:cNvGrpSpPr>
                      <a:grpSpLocks/>
                    </p:cNvGrpSpPr>
                    <p:nvPr/>
                  </p:nvGrpSpPr>
                  <p:grpSpPr bwMode="auto">
                    <a:xfrm>
                      <a:off x="4348" y="1404"/>
                      <a:ext cx="53" cy="448"/>
                      <a:chOff x="2716" y="1408"/>
                      <a:chExt cx="53" cy="448"/>
                    </a:xfrm>
                  </p:grpSpPr>
                  <p:sp>
                    <p:nvSpPr>
                      <p:cNvPr id="25990" name="Oval 39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91" name="Oval 39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81" name="Group 398"/>
                  <p:cNvGrpSpPr>
                    <a:grpSpLocks/>
                  </p:cNvGrpSpPr>
                  <p:nvPr/>
                </p:nvGrpSpPr>
                <p:grpSpPr bwMode="auto">
                  <a:xfrm>
                    <a:off x="1683" y="2464"/>
                    <a:ext cx="469" cy="448"/>
                    <a:chOff x="3932" y="1404"/>
                    <a:chExt cx="469" cy="448"/>
                  </a:xfrm>
                </p:grpSpPr>
                <p:grpSp>
                  <p:nvGrpSpPr>
                    <p:cNvPr id="25982" name="Group 399"/>
                    <p:cNvGrpSpPr>
                      <a:grpSpLocks/>
                    </p:cNvGrpSpPr>
                    <p:nvPr/>
                  </p:nvGrpSpPr>
                  <p:grpSpPr bwMode="auto">
                    <a:xfrm>
                      <a:off x="3932" y="1404"/>
                      <a:ext cx="53" cy="448"/>
                      <a:chOff x="2716" y="1408"/>
                      <a:chExt cx="53" cy="448"/>
                    </a:xfrm>
                  </p:grpSpPr>
                  <p:sp>
                    <p:nvSpPr>
                      <p:cNvPr id="25986" name="Oval 400"/>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87" name="Oval 401"/>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83" name="Group 402"/>
                    <p:cNvGrpSpPr>
                      <a:grpSpLocks/>
                    </p:cNvGrpSpPr>
                    <p:nvPr/>
                  </p:nvGrpSpPr>
                  <p:grpSpPr bwMode="auto">
                    <a:xfrm>
                      <a:off x="4348" y="1404"/>
                      <a:ext cx="53" cy="448"/>
                      <a:chOff x="2716" y="1408"/>
                      <a:chExt cx="53" cy="448"/>
                    </a:xfrm>
                  </p:grpSpPr>
                  <p:sp>
                    <p:nvSpPr>
                      <p:cNvPr id="25984" name="Oval 403"/>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85" name="Oval 404"/>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nvGrpSpPr>
              <p:cNvPr id="25947" name="Group 405"/>
              <p:cNvGrpSpPr>
                <a:grpSpLocks/>
              </p:cNvGrpSpPr>
              <p:nvPr/>
            </p:nvGrpSpPr>
            <p:grpSpPr bwMode="auto">
              <a:xfrm>
                <a:off x="4021" y="2345"/>
                <a:ext cx="694" cy="680"/>
                <a:chOff x="2857" y="2460"/>
                <a:chExt cx="667" cy="656"/>
              </a:xfrm>
            </p:grpSpPr>
            <p:grpSp>
              <p:nvGrpSpPr>
                <p:cNvPr id="25948" name="Group 406"/>
                <p:cNvGrpSpPr>
                  <a:grpSpLocks/>
                </p:cNvGrpSpPr>
                <p:nvPr/>
              </p:nvGrpSpPr>
              <p:grpSpPr bwMode="auto">
                <a:xfrm>
                  <a:off x="2857" y="2460"/>
                  <a:ext cx="472" cy="656"/>
                  <a:chOff x="1680" y="2464"/>
                  <a:chExt cx="472" cy="656"/>
                </a:xfrm>
              </p:grpSpPr>
              <p:grpSp>
                <p:nvGrpSpPr>
                  <p:cNvPr id="25964" name="Group 407"/>
                  <p:cNvGrpSpPr>
                    <a:grpSpLocks/>
                  </p:cNvGrpSpPr>
                  <p:nvPr/>
                </p:nvGrpSpPr>
                <p:grpSpPr bwMode="auto">
                  <a:xfrm>
                    <a:off x="1680" y="2672"/>
                    <a:ext cx="469" cy="448"/>
                    <a:chOff x="3932" y="1404"/>
                    <a:chExt cx="469" cy="448"/>
                  </a:xfrm>
                </p:grpSpPr>
                <p:grpSp>
                  <p:nvGrpSpPr>
                    <p:cNvPr id="25972" name="Group 408"/>
                    <p:cNvGrpSpPr>
                      <a:grpSpLocks/>
                    </p:cNvGrpSpPr>
                    <p:nvPr/>
                  </p:nvGrpSpPr>
                  <p:grpSpPr bwMode="auto">
                    <a:xfrm>
                      <a:off x="3932" y="1404"/>
                      <a:ext cx="53" cy="448"/>
                      <a:chOff x="2716" y="1408"/>
                      <a:chExt cx="53" cy="448"/>
                    </a:xfrm>
                  </p:grpSpPr>
                  <p:sp>
                    <p:nvSpPr>
                      <p:cNvPr id="25976" name="Oval 40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77" name="Oval 41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73" name="Group 411"/>
                    <p:cNvGrpSpPr>
                      <a:grpSpLocks/>
                    </p:cNvGrpSpPr>
                    <p:nvPr/>
                  </p:nvGrpSpPr>
                  <p:grpSpPr bwMode="auto">
                    <a:xfrm>
                      <a:off x="4348" y="1404"/>
                      <a:ext cx="53" cy="448"/>
                      <a:chOff x="2716" y="1408"/>
                      <a:chExt cx="53" cy="448"/>
                    </a:xfrm>
                  </p:grpSpPr>
                  <p:sp>
                    <p:nvSpPr>
                      <p:cNvPr id="25974" name="Oval 412"/>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75" name="Oval 413"/>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65" name="Group 414"/>
                  <p:cNvGrpSpPr>
                    <a:grpSpLocks/>
                  </p:cNvGrpSpPr>
                  <p:nvPr/>
                </p:nvGrpSpPr>
                <p:grpSpPr bwMode="auto">
                  <a:xfrm>
                    <a:off x="1683" y="2464"/>
                    <a:ext cx="469" cy="448"/>
                    <a:chOff x="3932" y="1404"/>
                    <a:chExt cx="469" cy="448"/>
                  </a:xfrm>
                </p:grpSpPr>
                <p:grpSp>
                  <p:nvGrpSpPr>
                    <p:cNvPr id="25966" name="Group 415"/>
                    <p:cNvGrpSpPr>
                      <a:grpSpLocks/>
                    </p:cNvGrpSpPr>
                    <p:nvPr/>
                  </p:nvGrpSpPr>
                  <p:grpSpPr bwMode="auto">
                    <a:xfrm>
                      <a:off x="3932" y="1404"/>
                      <a:ext cx="53" cy="448"/>
                      <a:chOff x="2716" y="1408"/>
                      <a:chExt cx="53" cy="448"/>
                    </a:xfrm>
                  </p:grpSpPr>
                  <p:sp>
                    <p:nvSpPr>
                      <p:cNvPr id="25970" name="Oval 41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71" name="Oval 41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67" name="Group 418"/>
                    <p:cNvGrpSpPr>
                      <a:grpSpLocks/>
                    </p:cNvGrpSpPr>
                    <p:nvPr/>
                  </p:nvGrpSpPr>
                  <p:grpSpPr bwMode="auto">
                    <a:xfrm>
                      <a:off x="4348" y="1404"/>
                      <a:ext cx="53" cy="448"/>
                      <a:chOff x="2716" y="1408"/>
                      <a:chExt cx="53" cy="448"/>
                    </a:xfrm>
                  </p:grpSpPr>
                  <p:sp>
                    <p:nvSpPr>
                      <p:cNvPr id="25968" name="Oval 41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69" name="Oval 42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949" name="Group 421"/>
                <p:cNvGrpSpPr>
                  <a:grpSpLocks/>
                </p:cNvGrpSpPr>
                <p:nvPr/>
              </p:nvGrpSpPr>
              <p:grpSpPr bwMode="auto">
                <a:xfrm>
                  <a:off x="3052" y="2460"/>
                  <a:ext cx="472" cy="656"/>
                  <a:chOff x="1680" y="2464"/>
                  <a:chExt cx="472" cy="656"/>
                </a:xfrm>
              </p:grpSpPr>
              <p:grpSp>
                <p:nvGrpSpPr>
                  <p:cNvPr id="25950" name="Group 422"/>
                  <p:cNvGrpSpPr>
                    <a:grpSpLocks/>
                  </p:cNvGrpSpPr>
                  <p:nvPr/>
                </p:nvGrpSpPr>
                <p:grpSpPr bwMode="auto">
                  <a:xfrm>
                    <a:off x="1680" y="2672"/>
                    <a:ext cx="469" cy="448"/>
                    <a:chOff x="3932" y="1404"/>
                    <a:chExt cx="469" cy="448"/>
                  </a:xfrm>
                </p:grpSpPr>
                <p:grpSp>
                  <p:nvGrpSpPr>
                    <p:cNvPr id="25958" name="Group 423"/>
                    <p:cNvGrpSpPr>
                      <a:grpSpLocks/>
                    </p:cNvGrpSpPr>
                    <p:nvPr/>
                  </p:nvGrpSpPr>
                  <p:grpSpPr bwMode="auto">
                    <a:xfrm>
                      <a:off x="3932" y="1404"/>
                      <a:ext cx="53" cy="448"/>
                      <a:chOff x="2716" y="1408"/>
                      <a:chExt cx="53" cy="448"/>
                    </a:xfrm>
                  </p:grpSpPr>
                  <p:sp>
                    <p:nvSpPr>
                      <p:cNvPr id="25962" name="Oval 42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63" name="Oval 42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59" name="Group 426"/>
                    <p:cNvGrpSpPr>
                      <a:grpSpLocks/>
                    </p:cNvGrpSpPr>
                    <p:nvPr/>
                  </p:nvGrpSpPr>
                  <p:grpSpPr bwMode="auto">
                    <a:xfrm>
                      <a:off x="4348" y="1404"/>
                      <a:ext cx="53" cy="448"/>
                      <a:chOff x="2716" y="1408"/>
                      <a:chExt cx="53" cy="448"/>
                    </a:xfrm>
                  </p:grpSpPr>
                  <p:sp>
                    <p:nvSpPr>
                      <p:cNvPr id="25960" name="Oval 427"/>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61" name="Oval 428"/>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51" name="Group 429"/>
                  <p:cNvGrpSpPr>
                    <a:grpSpLocks/>
                  </p:cNvGrpSpPr>
                  <p:nvPr/>
                </p:nvGrpSpPr>
                <p:grpSpPr bwMode="auto">
                  <a:xfrm>
                    <a:off x="1683" y="2464"/>
                    <a:ext cx="469" cy="448"/>
                    <a:chOff x="3932" y="1404"/>
                    <a:chExt cx="469" cy="448"/>
                  </a:xfrm>
                </p:grpSpPr>
                <p:grpSp>
                  <p:nvGrpSpPr>
                    <p:cNvPr id="25952" name="Group 430"/>
                    <p:cNvGrpSpPr>
                      <a:grpSpLocks/>
                    </p:cNvGrpSpPr>
                    <p:nvPr/>
                  </p:nvGrpSpPr>
                  <p:grpSpPr bwMode="auto">
                    <a:xfrm>
                      <a:off x="3932" y="1404"/>
                      <a:ext cx="53" cy="448"/>
                      <a:chOff x="2716" y="1408"/>
                      <a:chExt cx="53" cy="448"/>
                    </a:xfrm>
                  </p:grpSpPr>
                  <p:sp>
                    <p:nvSpPr>
                      <p:cNvPr id="25956" name="Oval 43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57" name="Oval 43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53" name="Group 433"/>
                    <p:cNvGrpSpPr>
                      <a:grpSpLocks/>
                    </p:cNvGrpSpPr>
                    <p:nvPr/>
                  </p:nvGrpSpPr>
                  <p:grpSpPr bwMode="auto">
                    <a:xfrm>
                      <a:off x="4348" y="1404"/>
                      <a:ext cx="53" cy="448"/>
                      <a:chOff x="2716" y="1408"/>
                      <a:chExt cx="53" cy="448"/>
                    </a:xfrm>
                  </p:grpSpPr>
                  <p:sp>
                    <p:nvSpPr>
                      <p:cNvPr id="25954" name="Oval 43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55" name="Oval 43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grpSp>
          <p:nvGrpSpPr>
            <p:cNvPr id="25883" name="Group 436"/>
            <p:cNvGrpSpPr>
              <a:grpSpLocks/>
            </p:cNvGrpSpPr>
            <p:nvPr/>
          </p:nvGrpSpPr>
          <p:grpSpPr bwMode="auto">
            <a:xfrm>
              <a:off x="1774" y="3517"/>
              <a:ext cx="694" cy="788"/>
              <a:chOff x="4021" y="2345"/>
              <a:chExt cx="694" cy="788"/>
            </a:xfrm>
          </p:grpSpPr>
          <p:grpSp>
            <p:nvGrpSpPr>
              <p:cNvPr id="25884" name="Group 437"/>
              <p:cNvGrpSpPr>
                <a:grpSpLocks/>
              </p:cNvGrpSpPr>
              <p:nvPr/>
            </p:nvGrpSpPr>
            <p:grpSpPr bwMode="auto">
              <a:xfrm>
                <a:off x="4021" y="2453"/>
                <a:ext cx="694" cy="680"/>
                <a:chOff x="2857" y="2460"/>
                <a:chExt cx="667" cy="656"/>
              </a:xfrm>
            </p:grpSpPr>
            <p:grpSp>
              <p:nvGrpSpPr>
                <p:cNvPr id="25916" name="Group 438"/>
                <p:cNvGrpSpPr>
                  <a:grpSpLocks/>
                </p:cNvGrpSpPr>
                <p:nvPr/>
              </p:nvGrpSpPr>
              <p:grpSpPr bwMode="auto">
                <a:xfrm>
                  <a:off x="2857" y="2460"/>
                  <a:ext cx="472" cy="656"/>
                  <a:chOff x="1680" y="2464"/>
                  <a:chExt cx="472" cy="656"/>
                </a:xfrm>
              </p:grpSpPr>
              <p:grpSp>
                <p:nvGrpSpPr>
                  <p:cNvPr id="25932" name="Group 439"/>
                  <p:cNvGrpSpPr>
                    <a:grpSpLocks/>
                  </p:cNvGrpSpPr>
                  <p:nvPr/>
                </p:nvGrpSpPr>
                <p:grpSpPr bwMode="auto">
                  <a:xfrm>
                    <a:off x="1680" y="2672"/>
                    <a:ext cx="469" cy="448"/>
                    <a:chOff x="3932" y="1404"/>
                    <a:chExt cx="469" cy="448"/>
                  </a:xfrm>
                </p:grpSpPr>
                <p:grpSp>
                  <p:nvGrpSpPr>
                    <p:cNvPr id="25940" name="Group 440"/>
                    <p:cNvGrpSpPr>
                      <a:grpSpLocks/>
                    </p:cNvGrpSpPr>
                    <p:nvPr/>
                  </p:nvGrpSpPr>
                  <p:grpSpPr bwMode="auto">
                    <a:xfrm>
                      <a:off x="3932" y="1404"/>
                      <a:ext cx="53" cy="448"/>
                      <a:chOff x="2716" y="1408"/>
                      <a:chExt cx="53" cy="448"/>
                    </a:xfrm>
                  </p:grpSpPr>
                  <p:sp>
                    <p:nvSpPr>
                      <p:cNvPr id="25944" name="Oval 44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45" name="Oval 44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41" name="Group 443"/>
                    <p:cNvGrpSpPr>
                      <a:grpSpLocks/>
                    </p:cNvGrpSpPr>
                    <p:nvPr/>
                  </p:nvGrpSpPr>
                  <p:grpSpPr bwMode="auto">
                    <a:xfrm>
                      <a:off x="4348" y="1404"/>
                      <a:ext cx="53" cy="448"/>
                      <a:chOff x="2716" y="1408"/>
                      <a:chExt cx="53" cy="448"/>
                    </a:xfrm>
                  </p:grpSpPr>
                  <p:sp>
                    <p:nvSpPr>
                      <p:cNvPr id="25942" name="Oval 44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43" name="Oval 44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33" name="Group 446"/>
                  <p:cNvGrpSpPr>
                    <a:grpSpLocks/>
                  </p:cNvGrpSpPr>
                  <p:nvPr/>
                </p:nvGrpSpPr>
                <p:grpSpPr bwMode="auto">
                  <a:xfrm>
                    <a:off x="1683" y="2464"/>
                    <a:ext cx="469" cy="448"/>
                    <a:chOff x="3932" y="1404"/>
                    <a:chExt cx="469" cy="448"/>
                  </a:xfrm>
                </p:grpSpPr>
                <p:grpSp>
                  <p:nvGrpSpPr>
                    <p:cNvPr id="25934" name="Group 447"/>
                    <p:cNvGrpSpPr>
                      <a:grpSpLocks/>
                    </p:cNvGrpSpPr>
                    <p:nvPr/>
                  </p:nvGrpSpPr>
                  <p:grpSpPr bwMode="auto">
                    <a:xfrm>
                      <a:off x="3932" y="1404"/>
                      <a:ext cx="53" cy="448"/>
                      <a:chOff x="2716" y="1408"/>
                      <a:chExt cx="53" cy="448"/>
                    </a:xfrm>
                  </p:grpSpPr>
                  <p:sp>
                    <p:nvSpPr>
                      <p:cNvPr id="25938" name="Oval 448"/>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39" name="Oval 449"/>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35" name="Group 450"/>
                    <p:cNvGrpSpPr>
                      <a:grpSpLocks/>
                    </p:cNvGrpSpPr>
                    <p:nvPr/>
                  </p:nvGrpSpPr>
                  <p:grpSpPr bwMode="auto">
                    <a:xfrm>
                      <a:off x="4348" y="1404"/>
                      <a:ext cx="53" cy="448"/>
                      <a:chOff x="2716" y="1408"/>
                      <a:chExt cx="53" cy="448"/>
                    </a:xfrm>
                  </p:grpSpPr>
                  <p:sp>
                    <p:nvSpPr>
                      <p:cNvPr id="25936" name="Oval 45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37" name="Oval 45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917" name="Group 453"/>
                <p:cNvGrpSpPr>
                  <a:grpSpLocks/>
                </p:cNvGrpSpPr>
                <p:nvPr/>
              </p:nvGrpSpPr>
              <p:grpSpPr bwMode="auto">
                <a:xfrm>
                  <a:off x="3052" y="2460"/>
                  <a:ext cx="472" cy="656"/>
                  <a:chOff x="1680" y="2464"/>
                  <a:chExt cx="472" cy="656"/>
                </a:xfrm>
              </p:grpSpPr>
              <p:grpSp>
                <p:nvGrpSpPr>
                  <p:cNvPr id="25918" name="Group 454"/>
                  <p:cNvGrpSpPr>
                    <a:grpSpLocks/>
                  </p:cNvGrpSpPr>
                  <p:nvPr/>
                </p:nvGrpSpPr>
                <p:grpSpPr bwMode="auto">
                  <a:xfrm>
                    <a:off x="1680" y="2672"/>
                    <a:ext cx="469" cy="448"/>
                    <a:chOff x="3932" y="1404"/>
                    <a:chExt cx="469" cy="448"/>
                  </a:xfrm>
                </p:grpSpPr>
                <p:grpSp>
                  <p:nvGrpSpPr>
                    <p:cNvPr id="25926" name="Group 455"/>
                    <p:cNvGrpSpPr>
                      <a:grpSpLocks/>
                    </p:cNvGrpSpPr>
                    <p:nvPr/>
                  </p:nvGrpSpPr>
                  <p:grpSpPr bwMode="auto">
                    <a:xfrm>
                      <a:off x="3932" y="1404"/>
                      <a:ext cx="53" cy="448"/>
                      <a:chOff x="2716" y="1408"/>
                      <a:chExt cx="53" cy="448"/>
                    </a:xfrm>
                  </p:grpSpPr>
                  <p:sp>
                    <p:nvSpPr>
                      <p:cNvPr id="25930" name="Oval 45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31" name="Oval 45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27" name="Group 458"/>
                    <p:cNvGrpSpPr>
                      <a:grpSpLocks/>
                    </p:cNvGrpSpPr>
                    <p:nvPr/>
                  </p:nvGrpSpPr>
                  <p:grpSpPr bwMode="auto">
                    <a:xfrm>
                      <a:off x="4348" y="1404"/>
                      <a:ext cx="53" cy="448"/>
                      <a:chOff x="2716" y="1408"/>
                      <a:chExt cx="53" cy="448"/>
                    </a:xfrm>
                  </p:grpSpPr>
                  <p:sp>
                    <p:nvSpPr>
                      <p:cNvPr id="25928" name="Oval 45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29" name="Oval 46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19" name="Group 461"/>
                  <p:cNvGrpSpPr>
                    <a:grpSpLocks/>
                  </p:cNvGrpSpPr>
                  <p:nvPr/>
                </p:nvGrpSpPr>
                <p:grpSpPr bwMode="auto">
                  <a:xfrm>
                    <a:off x="1683" y="2464"/>
                    <a:ext cx="469" cy="448"/>
                    <a:chOff x="3932" y="1404"/>
                    <a:chExt cx="469" cy="448"/>
                  </a:xfrm>
                </p:grpSpPr>
                <p:grpSp>
                  <p:nvGrpSpPr>
                    <p:cNvPr id="25920" name="Group 462"/>
                    <p:cNvGrpSpPr>
                      <a:grpSpLocks/>
                    </p:cNvGrpSpPr>
                    <p:nvPr/>
                  </p:nvGrpSpPr>
                  <p:grpSpPr bwMode="auto">
                    <a:xfrm>
                      <a:off x="3932" y="1404"/>
                      <a:ext cx="53" cy="448"/>
                      <a:chOff x="2716" y="1408"/>
                      <a:chExt cx="53" cy="448"/>
                    </a:xfrm>
                  </p:grpSpPr>
                  <p:sp>
                    <p:nvSpPr>
                      <p:cNvPr id="25924" name="Oval 463"/>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25" name="Oval 464"/>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21" name="Group 465"/>
                    <p:cNvGrpSpPr>
                      <a:grpSpLocks/>
                    </p:cNvGrpSpPr>
                    <p:nvPr/>
                  </p:nvGrpSpPr>
                  <p:grpSpPr bwMode="auto">
                    <a:xfrm>
                      <a:off x="4348" y="1404"/>
                      <a:ext cx="53" cy="448"/>
                      <a:chOff x="2716" y="1408"/>
                      <a:chExt cx="53" cy="448"/>
                    </a:xfrm>
                  </p:grpSpPr>
                  <p:sp>
                    <p:nvSpPr>
                      <p:cNvPr id="25922" name="Oval 46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23" name="Oval 46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nvGrpSpPr>
              <p:cNvPr id="25885" name="Group 468"/>
              <p:cNvGrpSpPr>
                <a:grpSpLocks/>
              </p:cNvGrpSpPr>
              <p:nvPr/>
            </p:nvGrpSpPr>
            <p:grpSpPr bwMode="auto">
              <a:xfrm>
                <a:off x="4021" y="2345"/>
                <a:ext cx="694" cy="680"/>
                <a:chOff x="2857" y="2460"/>
                <a:chExt cx="667" cy="656"/>
              </a:xfrm>
            </p:grpSpPr>
            <p:grpSp>
              <p:nvGrpSpPr>
                <p:cNvPr id="25886" name="Group 469"/>
                <p:cNvGrpSpPr>
                  <a:grpSpLocks/>
                </p:cNvGrpSpPr>
                <p:nvPr/>
              </p:nvGrpSpPr>
              <p:grpSpPr bwMode="auto">
                <a:xfrm>
                  <a:off x="2857" y="2460"/>
                  <a:ext cx="472" cy="656"/>
                  <a:chOff x="1680" y="2464"/>
                  <a:chExt cx="472" cy="656"/>
                </a:xfrm>
              </p:grpSpPr>
              <p:grpSp>
                <p:nvGrpSpPr>
                  <p:cNvPr id="25902" name="Group 470"/>
                  <p:cNvGrpSpPr>
                    <a:grpSpLocks/>
                  </p:cNvGrpSpPr>
                  <p:nvPr/>
                </p:nvGrpSpPr>
                <p:grpSpPr bwMode="auto">
                  <a:xfrm>
                    <a:off x="1680" y="2672"/>
                    <a:ext cx="469" cy="448"/>
                    <a:chOff x="3932" y="1404"/>
                    <a:chExt cx="469" cy="448"/>
                  </a:xfrm>
                </p:grpSpPr>
                <p:grpSp>
                  <p:nvGrpSpPr>
                    <p:cNvPr id="25910" name="Group 471"/>
                    <p:cNvGrpSpPr>
                      <a:grpSpLocks/>
                    </p:cNvGrpSpPr>
                    <p:nvPr/>
                  </p:nvGrpSpPr>
                  <p:grpSpPr bwMode="auto">
                    <a:xfrm>
                      <a:off x="3932" y="1404"/>
                      <a:ext cx="53" cy="448"/>
                      <a:chOff x="2716" y="1408"/>
                      <a:chExt cx="53" cy="448"/>
                    </a:xfrm>
                  </p:grpSpPr>
                  <p:sp>
                    <p:nvSpPr>
                      <p:cNvPr id="25914" name="Oval 472"/>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15" name="Oval 473"/>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11" name="Group 474"/>
                    <p:cNvGrpSpPr>
                      <a:grpSpLocks/>
                    </p:cNvGrpSpPr>
                    <p:nvPr/>
                  </p:nvGrpSpPr>
                  <p:grpSpPr bwMode="auto">
                    <a:xfrm>
                      <a:off x="4348" y="1404"/>
                      <a:ext cx="53" cy="448"/>
                      <a:chOff x="2716" y="1408"/>
                      <a:chExt cx="53" cy="448"/>
                    </a:xfrm>
                  </p:grpSpPr>
                  <p:sp>
                    <p:nvSpPr>
                      <p:cNvPr id="25912" name="Oval 475"/>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13" name="Oval 476"/>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03" name="Group 477"/>
                  <p:cNvGrpSpPr>
                    <a:grpSpLocks/>
                  </p:cNvGrpSpPr>
                  <p:nvPr/>
                </p:nvGrpSpPr>
                <p:grpSpPr bwMode="auto">
                  <a:xfrm>
                    <a:off x="1683" y="2464"/>
                    <a:ext cx="469" cy="448"/>
                    <a:chOff x="3932" y="1404"/>
                    <a:chExt cx="469" cy="448"/>
                  </a:xfrm>
                </p:grpSpPr>
                <p:grpSp>
                  <p:nvGrpSpPr>
                    <p:cNvPr id="25904" name="Group 478"/>
                    <p:cNvGrpSpPr>
                      <a:grpSpLocks/>
                    </p:cNvGrpSpPr>
                    <p:nvPr/>
                  </p:nvGrpSpPr>
                  <p:grpSpPr bwMode="auto">
                    <a:xfrm>
                      <a:off x="3932" y="1404"/>
                      <a:ext cx="53" cy="448"/>
                      <a:chOff x="2716" y="1408"/>
                      <a:chExt cx="53" cy="448"/>
                    </a:xfrm>
                  </p:grpSpPr>
                  <p:sp>
                    <p:nvSpPr>
                      <p:cNvPr id="25908" name="Oval 47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09" name="Oval 48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05" name="Group 481"/>
                    <p:cNvGrpSpPr>
                      <a:grpSpLocks/>
                    </p:cNvGrpSpPr>
                    <p:nvPr/>
                  </p:nvGrpSpPr>
                  <p:grpSpPr bwMode="auto">
                    <a:xfrm>
                      <a:off x="4348" y="1404"/>
                      <a:ext cx="53" cy="448"/>
                      <a:chOff x="2716" y="1408"/>
                      <a:chExt cx="53" cy="448"/>
                    </a:xfrm>
                  </p:grpSpPr>
                  <p:sp>
                    <p:nvSpPr>
                      <p:cNvPr id="25906" name="Oval 482"/>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07" name="Oval 483"/>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887" name="Group 484"/>
                <p:cNvGrpSpPr>
                  <a:grpSpLocks/>
                </p:cNvGrpSpPr>
                <p:nvPr/>
              </p:nvGrpSpPr>
              <p:grpSpPr bwMode="auto">
                <a:xfrm>
                  <a:off x="3052" y="2460"/>
                  <a:ext cx="472" cy="656"/>
                  <a:chOff x="1680" y="2464"/>
                  <a:chExt cx="472" cy="656"/>
                </a:xfrm>
              </p:grpSpPr>
              <p:grpSp>
                <p:nvGrpSpPr>
                  <p:cNvPr id="25888" name="Group 485"/>
                  <p:cNvGrpSpPr>
                    <a:grpSpLocks/>
                  </p:cNvGrpSpPr>
                  <p:nvPr/>
                </p:nvGrpSpPr>
                <p:grpSpPr bwMode="auto">
                  <a:xfrm>
                    <a:off x="1680" y="2672"/>
                    <a:ext cx="469" cy="448"/>
                    <a:chOff x="3932" y="1404"/>
                    <a:chExt cx="469" cy="448"/>
                  </a:xfrm>
                </p:grpSpPr>
                <p:grpSp>
                  <p:nvGrpSpPr>
                    <p:cNvPr id="25896" name="Group 486"/>
                    <p:cNvGrpSpPr>
                      <a:grpSpLocks/>
                    </p:cNvGrpSpPr>
                    <p:nvPr/>
                  </p:nvGrpSpPr>
                  <p:grpSpPr bwMode="auto">
                    <a:xfrm>
                      <a:off x="3932" y="1404"/>
                      <a:ext cx="53" cy="448"/>
                      <a:chOff x="2716" y="1408"/>
                      <a:chExt cx="53" cy="448"/>
                    </a:xfrm>
                  </p:grpSpPr>
                  <p:sp>
                    <p:nvSpPr>
                      <p:cNvPr id="25900" name="Oval 487"/>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01" name="Oval 488"/>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897" name="Group 489"/>
                    <p:cNvGrpSpPr>
                      <a:grpSpLocks/>
                    </p:cNvGrpSpPr>
                    <p:nvPr/>
                  </p:nvGrpSpPr>
                  <p:grpSpPr bwMode="auto">
                    <a:xfrm>
                      <a:off x="4348" y="1404"/>
                      <a:ext cx="53" cy="448"/>
                      <a:chOff x="2716" y="1408"/>
                      <a:chExt cx="53" cy="448"/>
                    </a:xfrm>
                  </p:grpSpPr>
                  <p:sp>
                    <p:nvSpPr>
                      <p:cNvPr id="25898" name="Oval 490"/>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899" name="Oval 491"/>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889" name="Group 492"/>
                  <p:cNvGrpSpPr>
                    <a:grpSpLocks/>
                  </p:cNvGrpSpPr>
                  <p:nvPr/>
                </p:nvGrpSpPr>
                <p:grpSpPr bwMode="auto">
                  <a:xfrm>
                    <a:off x="1683" y="2464"/>
                    <a:ext cx="469" cy="448"/>
                    <a:chOff x="3932" y="1404"/>
                    <a:chExt cx="469" cy="448"/>
                  </a:xfrm>
                </p:grpSpPr>
                <p:grpSp>
                  <p:nvGrpSpPr>
                    <p:cNvPr id="25890" name="Group 493"/>
                    <p:cNvGrpSpPr>
                      <a:grpSpLocks/>
                    </p:cNvGrpSpPr>
                    <p:nvPr/>
                  </p:nvGrpSpPr>
                  <p:grpSpPr bwMode="auto">
                    <a:xfrm>
                      <a:off x="3932" y="1404"/>
                      <a:ext cx="53" cy="448"/>
                      <a:chOff x="2716" y="1408"/>
                      <a:chExt cx="53" cy="448"/>
                    </a:xfrm>
                  </p:grpSpPr>
                  <p:sp>
                    <p:nvSpPr>
                      <p:cNvPr id="25894" name="Oval 49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895" name="Oval 49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891" name="Group 496"/>
                    <p:cNvGrpSpPr>
                      <a:grpSpLocks/>
                    </p:cNvGrpSpPr>
                    <p:nvPr/>
                  </p:nvGrpSpPr>
                  <p:grpSpPr bwMode="auto">
                    <a:xfrm>
                      <a:off x="4348" y="1404"/>
                      <a:ext cx="53" cy="448"/>
                      <a:chOff x="2716" y="1408"/>
                      <a:chExt cx="53" cy="448"/>
                    </a:xfrm>
                  </p:grpSpPr>
                  <p:sp>
                    <p:nvSpPr>
                      <p:cNvPr id="25892" name="Oval 497"/>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893" name="Oval 498"/>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grpSp>
      <p:grpSp>
        <p:nvGrpSpPr>
          <p:cNvPr id="540066" name="Group 499"/>
          <p:cNvGrpSpPr>
            <a:grpSpLocks/>
          </p:cNvGrpSpPr>
          <p:nvPr/>
        </p:nvGrpSpPr>
        <p:grpSpPr bwMode="auto">
          <a:xfrm>
            <a:off x="5119688" y="5359400"/>
            <a:ext cx="1222375" cy="1319213"/>
            <a:chOff x="3934" y="3370"/>
            <a:chExt cx="770" cy="831"/>
          </a:xfrm>
        </p:grpSpPr>
        <p:sp>
          <p:nvSpPr>
            <p:cNvPr id="25754" name="Oval 500"/>
            <p:cNvSpPr>
              <a:spLocks noChangeArrowheads="1"/>
            </p:cNvSpPr>
            <p:nvPr/>
          </p:nvSpPr>
          <p:spPr bwMode="auto">
            <a:xfrm>
              <a:off x="3934"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5" name="Oval 501"/>
            <p:cNvSpPr>
              <a:spLocks noChangeArrowheads="1"/>
            </p:cNvSpPr>
            <p:nvPr/>
          </p:nvSpPr>
          <p:spPr bwMode="auto">
            <a:xfrm>
              <a:off x="3934"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6" name="Oval 502"/>
            <p:cNvSpPr>
              <a:spLocks noChangeArrowheads="1"/>
            </p:cNvSpPr>
            <p:nvPr/>
          </p:nvSpPr>
          <p:spPr bwMode="auto">
            <a:xfrm>
              <a:off x="4367"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7" name="Oval 503"/>
            <p:cNvSpPr>
              <a:spLocks noChangeArrowheads="1"/>
            </p:cNvSpPr>
            <p:nvPr/>
          </p:nvSpPr>
          <p:spPr bwMode="auto">
            <a:xfrm>
              <a:off x="4367"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8" name="Oval 504"/>
            <p:cNvSpPr>
              <a:spLocks noChangeArrowheads="1"/>
            </p:cNvSpPr>
            <p:nvPr/>
          </p:nvSpPr>
          <p:spPr bwMode="auto">
            <a:xfrm>
              <a:off x="3937"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9" name="Oval 505"/>
            <p:cNvSpPr>
              <a:spLocks noChangeArrowheads="1"/>
            </p:cNvSpPr>
            <p:nvPr/>
          </p:nvSpPr>
          <p:spPr bwMode="auto">
            <a:xfrm>
              <a:off x="3937"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0" name="Oval 506"/>
            <p:cNvSpPr>
              <a:spLocks noChangeArrowheads="1"/>
            </p:cNvSpPr>
            <p:nvPr/>
          </p:nvSpPr>
          <p:spPr bwMode="auto">
            <a:xfrm>
              <a:off x="4370"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1" name="Oval 507"/>
            <p:cNvSpPr>
              <a:spLocks noChangeArrowheads="1"/>
            </p:cNvSpPr>
            <p:nvPr/>
          </p:nvSpPr>
          <p:spPr bwMode="auto">
            <a:xfrm>
              <a:off x="4370"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2" name="Oval 508"/>
            <p:cNvSpPr>
              <a:spLocks noChangeArrowheads="1"/>
            </p:cNvSpPr>
            <p:nvPr/>
          </p:nvSpPr>
          <p:spPr bwMode="auto">
            <a:xfrm>
              <a:off x="4137"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3" name="Oval 509"/>
            <p:cNvSpPr>
              <a:spLocks noChangeArrowheads="1"/>
            </p:cNvSpPr>
            <p:nvPr/>
          </p:nvSpPr>
          <p:spPr bwMode="auto">
            <a:xfrm>
              <a:off x="4137"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4" name="Oval 510"/>
            <p:cNvSpPr>
              <a:spLocks noChangeArrowheads="1"/>
            </p:cNvSpPr>
            <p:nvPr/>
          </p:nvSpPr>
          <p:spPr bwMode="auto">
            <a:xfrm>
              <a:off x="4570"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5" name="Oval 511"/>
            <p:cNvSpPr>
              <a:spLocks noChangeArrowheads="1"/>
            </p:cNvSpPr>
            <p:nvPr/>
          </p:nvSpPr>
          <p:spPr bwMode="auto">
            <a:xfrm>
              <a:off x="4570"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6" name="Oval 512"/>
            <p:cNvSpPr>
              <a:spLocks noChangeArrowheads="1"/>
            </p:cNvSpPr>
            <p:nvPr/>
          </p:nvSpPr>
          <p:spPr bwMode="auto">
            <a:xfrm>
              <a:off x="4140"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7" name="Oval 513"/>
            <p:cNvSpPr>
              <a:spLocks noChangeArrowheads="1"/>
            </p:cNvSpPr>
            <p:nvPr/>
          </p:nvSpPr>
          <p:spPr bwMode="auto">
            <a:xfrm>
              <a:off x="4140"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8" name="Oval 514"/>
            <p:cNvSpPr>
              <a:spLocks noChangeArrowheads="1"/>
            </p:cNvSpPr>
            <p:nvPr/>
          </p:nvSpPr>
          <p:spPr bwMode="auto">
            <a:xfrm>
              <a:off x="4573"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9" name="Oval 515"/>
            <p:cNvSpPr>
              <a:spLocks noChangeArrowheads="1"/>
            </p:cNvSpPr>
            <p:nvPr/>
          </p:nvSpPr>
          <p:spPr bwMode="auto">
            <a:xfrm>
              <a:off x="4573"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0" name="Oval 516"/>
            <p:cNvSpPr>
              <a:spLocks noChangeArrowheads="1"/>
            </p:cNvSpPr>
            <p:nvPr/>
          </p:nvSpPr>
          <p:spPr bwMode="auto">
            <a:xfrm>
              <a:off x="3934"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1" name="Oval 517"/>
            <p:cNvSpPr>
              <a:spLocks noChangeArrowheads="1"/>
            </p:cNvSpPr>
            <p:nvPr/>
          </p:nvSpPr>
          <p:spPr bwMode="auto">
            <a:xfrm>
              <a:off x="3934"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2" name="Oval 518"/>
            <p:cNvSpPr>
              <a:spLocks noChangeArrowheads="1"/>
            </p:cNvSpPr>
            <p:nvPr/>
          </p:nvSpPr>
          <p:spPr bwMode="auto">
            <a:xfrm>
              <a:off x="4367"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3" name="Oval 519"/>
            <p:cNvSpPr>
              <a:spLocks noChangeArrowheads="1"/>
            </p:cNvSpPr>
            <p:nvPr/>
          </p:nvSpPr>
          <p:spPr bwMode="auto">
            <a:xfrm>
              <a:off x="4367"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4" name="Oval 520"/>
            <p:cNvSpPr>
              <a:spLocks noChangeArrowheads="1"/>
            </p:cNvSpPr>
            <p:nvPr/>
          </p:nvSpPr>
          <p:spPr bwMode="auto">
            <a:xfrm>
              <a:off x="3937"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5" name="Oval 521"/>
            <p:cNvSpPr>
              <a:spLocks noChangeArrowheads="1"/>
            </p:cNvSpPr>
            <p:nvPr/>
          </p:nvSpPr>
          <p:spPr bwMode="auto">
            <a:xfrm>
              <a:off x="3937"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6" name="Oval 522"/>
            <p:cNvSpPr>
              <a:spLocks noChangeArrowheads="1"/>
            </p:cNvSpPr>
            <p:nvPr/>
          </p:nvSpPr>
          <p:spPr bwMode="auto">
            <a:xfrm>
              <a:off x="4370"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7" name="Oval 523"/>
            <p:cNvSpPr>
              <a:spLocks noChangeArrowheads="1"/>
            </p:cNvSpPr>
            <p:nvPr/>
          </p:nvSpPr>
          <p:spPr bwMode="auto">
            <a:xfrm>
              <a:off x="4370"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8" name="Oval 524"/>
            <p:cNvSpPr>
              <a:spLocks noChangeArrowheads="1"/>
            </p:cNvSpPr>
            <p:nvPr/>
          </p:nvSpPr>
          <p:spPr bwMode="auto">
            <a:xfrm>
              <a:off x="4137"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9" name="Oval 525"/>
            <p:cNvSpPr>
              <a:spLocks noChangeArrowheads="1"/>
            </p:cNvSpPr>
            <p:nvPr/>
          </p:nvSpPr>
          <p:spPr bwMode="auto">
            <a:xfrm>
              <a:off x="4137"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0" name="Oval 526"/>
            <p:cNvSpPr>
              <a:spLocks noChangeArrowheads="1"/>
            </p:cNvSpPr>
            <p:nvPr/>
          </p:nvSpPr>
          <p:spPr bwMode="auto">
            <a:xfrm>
              <a:off x="4570"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1" name="Oval 527"/>
            <p:cNvSpPr>
              <a:spLocks noChangeArrowheads="1"/>
            </p:cNvSpPr>
            <p:nvPr/>
          </p:nvSpPr>
          <p:spPr bwMode="auto">
            <a:xfrm>
              <a:off x="4570"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2" name="Oval 528"/>
            <p:cNvSpPr>
              <a:spLocks noChangeArrowheads="1"/>
            </p:cNvSpPr>
            <p:nvPr/>
          </p:nvSpPr>
          <p:spPr bwMode="auto">
            <a:xfrm>
              <a:off x="4140"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3" name="Oval 529"/>
            <p:cNvSpPr>
              <a:spLocks noChangeArrowheads="1"/>
            </p:cNvSpPr>
            <p:nvPr/>
          </p:nvSpPr>
          <p:spPr bwMode="auto">
            <a:xfrm>
              <a:off x="4140"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4" name="Oval 530"/>
            <p:cNvSpPr>
              <a:spLocks noChangeArrowheads="1"/>
            </p:cNvSpPr>
            <p:nvPr/>
          </p:nvSpPr>
          <p:spPr bwMode="auto">
            <a:xfrm>
              <a:off x="4573"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5" name="Oval 531"/>
            <p:cNvSpPr>
              <a:spLocks noChangeArrowheads="1"/>
            </p:cNvSpPr>
            <p:nvPr/>
          </p:nvSpPr>
          <p:spPr bwMode="auto">
            <a:xfrm>
              <a:off x="4573"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6" name="Oval 532"/>
            <p:cNvSpPr>
              <a:spLocks noChangeArrowheads="1"/>
            </p:cNvSpPr>
            <p:nvPr/>
          </p:nvSpPr>
          <p:spPr bwMode="auto">
            <a:xfrm>
              <a:off x="4030"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7" name="Oval 533"/>
            <p:cNvSpPr>
              <a:spLocks noChangeArrowheads="1"/>
            </p:cNvSpPr>
            <p:nvPr/>
          </p:nvSpPr>
          <p:spPr bwMode="auto">
            <a:xfrm>
              <a:off x="4030"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8" name="Oval 534"/>
            <p:cNvSpPr>
              <a:spLocks noChangeArrowheads="1"/>
            </p:cNvSpPr>
            <p:nvPr/>
          </p:nvSpPr>
          <p:spPr bwMode="auto">
            <a:xfrm>
              <a:off x="4463"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9" name="Oval 535"/>
            <p:cNvSpPr>
              <a:spLocks noChangeArrowheads="1"/>
            </p:cNvSpPr>
            <p:nvPr/>
          </p:nvSpPr>
          <p:spPr bwMode="auto">
            <a:xfrm>
              <a:off x="4463"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0" name="Oval 536"/>
            <p:cNvSpPr>
              <a:spLocks noChangeArrowheads="1"/>
            </p:cNvSpPr>
            <p:nvPr/>
          </p:nvSpPr>
          <p:spPr bwMode="auto">
            <a:xfrm>
              <a:off x="4033"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1" name="Oval 537"/>
            <p:cNvSpPr>
              <a:spLocks noChangeArrowheads="1"/>
            </p:cNvSpPr>
            <p:nvPr/>
          </p:nvSpPr>
          <p:spPr bwMode="auto">
            <a:xfrm>
              <a:off x="4033"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2" name="Oval 538"/>
            <p:cNvSpPr>
              <a:spLocks noChangeArrowheads="1"/>
            </p:cNvSpPr>
            <p:nvPr/>
          </p:nvSpPr>
          <p:spPr bwMode="auto">
            <a:xfrm>
              <a:off x="4466"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3" name="Oval 539"/>
            <p:cNvSpPr>
              <a:spLocks noChangeArrowheads="1"/>
            </p:cNvSpPr>
            <p:nvPr/>
          </p:nvSpPr>
          <p:spPr bwMode="auto">
            <a:xfrm>
              <a:off x="4466"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4" name="Oval 540"/>
            <p:cNvSpPr>
              <a:spLocks noChangeArrowheads="1"/>
            </p:cNvSpPr>
            <p:nvPr/>
          </p:nvSpPr>
          <p:spPr bwMode="auto">
            <a:xfrm>
              <a:off x="4233"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5" name="Oval 541"/>
            <p:cNvSpPr>
              <a:spLocks noChangeArrowheads="1"/>
            </p:cNvSpPr>
            <p:nvPr/>
          </p:nvSpPr>
          <p:spPr bwMode="auto">
            <a:xfrm>
              <a:off x="4233"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6" name="Oval 542"/>
            <p:cNvSpPr>
              <a:spLocks noChangeArrowheads="1"/>
            </p:cNvSpPr>
            <p:nvPr/>
          </p:nvSpPr>
          <p:spPr bwMode="auto">
            <a:xfrm>
              <a:off x="4666"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7" name="Oval 543"/>
            <p:cNvSpPr>
              <a:spLocks noChangeArrowheads="1"/>
            </p:cNvSpPr>
            <p:nvPr/>
          </p:nvSpPr>
          <p:spPr bwMode="auto">
            <a:xfrm>
              <a:off x="4666"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8" name="Oval 544"/>
            <p:cNvSpPr>
              <a:spLocks noChangeArrowheads="1"/>
            </p:cNvSpPr>
            <p:nvPr/>
          </p:nvSpPr>
          <p:spPr bwMode="auto">
            <a:xfrm>
              <a:off x="4236"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9" name="Oval 545"/>
            <p:cNvSpPr>
              <a:spLocks noChangeArrowheads="1"/>
            </p:cNvSpPr>
            <p:nvPr/>
          </p:nvSpPr>
          <p:spPr bwMode="auto">
            <a:xfrm>
              <a:off x="4236"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0" name="Oval 546"/>
            <p:cNvSpPr>
              <a:spLocks noChangeArrowheads="1"/>
            </p:cNvSpPr>
            <p:nvPr/>
          </p:nvSpPr>
          <p:spPr bwMode="auto">
            <a:xfrm>
              <a:off x="4669"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1" name="Oval 547"/>
            <p:cNvSpPr>
              <a:spLocks noChangeArrowheads="1"/>
            </p:cNvSpPr>
            <p:nvPr/>
          </p:nvSpPr>
          <p:spPr bwMode="auto">
            <a:xfrm>
              <a:off x="4669"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2" name="Oval 548"/>
            <p:cNvSpPr>
              <a:spLocks noChangeArrowheads="1"/>
            </p:cNvSpPr>
            <p:nvPr/>
          </p:nvSpPr>
          <p:spPr bwMode="auto">
            <a:xfrm>
              <a:off x="4030"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3" name="Oval 549"/>
            <p:cNvSpPr>
              <a:spLocks noChangeArrowheads="1"/>
            </p:cNvSpPr>
            <p:nvPr/>
          </p:nvSpPr>
          <p:spPr bwMode="auto">
            <a:xfrm>
              <a:off x="4030"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4" name="Oval 550"/>
            <p:cNvSpPr>
              <a:spLocks noChangeArrowheads="1"/>
            </p:cNvSpPr>
            <p:nvPr/>
          </p:nvSpPr>
          <p:spPr bwMode="auto">
            <a:xfrm>
              <a:off x="4463"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5" name="Oval 551"/>
            <p:cNvSpPr>
              <a:spLocks noChangeArrowheads="1"/>
            </p:cNvSpPr>
            <p:nvPr/>
          </p:nvSpPr>
          <p:spPr bwMode="auto">
            <a:xfrm>
              <a:off x="4463"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6" name="Oval 552"/>
            <p:cNvSpPr>
              <a:spLocks noChangeArrowheads="1"/>
            </p:cNvSpPr>
            <p:nvPr/>
          </p:nvSpPr>
          <p:spPr bwMode="auto">
            <a:xfrm>
              <a:off x="4033"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7" name="Oval 553"/>
            <p:cNvSpPr>
              <a:spLocks noChangeArrowheads="1"/>
            </p:cNvSpPr>
            <p:nvPr/>
          </p:nvSpPr>
          <p:spPr bwMode="auto">
            <a:xfrm>
              <a:off x="4033"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8" name="Oval 554"/>
            <p:cNvSpPr>
              <a:spLocks noChangeArrowheads="1"/>
            </p:cNvSpPr>
            <p:nvPr/>
          </p:nvSpPr>
          <p:spPr bwMode="auto">
            <a:xfrm>
              <a:off x="4466"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9" name="Oval 555"/>
            <p:cNvSpPr>
              <a:spLocks noChangeArrowheads="1"/>
            </p:cNvSpPr>
            <p:nvPr/>
          </p:nvSpPr>
          <p:spPr bwMode="auto">
            <a:xfrm>
              <a:off x="4466"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0" name="Oval 556"/>
            <p:cNvSpPr>
              <a:spLocks noChangeArrowheads="1"/>
            </p:cNvSpPr>
            <p:nvPr/>
          </p:nvSpPr>
          <p:spPr bwMode="auto">
            <a:xfrm>
              <a:off x="4233"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1" name="Oval 557"/>
            <p:cNvSpPr>
              <a:spLocks noChangeArrowheads="1"/>
            </p:cNvSpPr>
            <p:nvPr/>
          </p:nvSpPr>
          <p:spPr bwMode="auto">
            <a:xfrm>
              <a:off x="4233"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2" name="Oval 558"/>
            <p:cNvSpPr>
              <a:spLocks noChangeArrowheads="1"/>
            </p:cNvSpPr>
            <p:nvPr/>
          </p:nvSpPr>
          <p:spPr bwMode="auto">
            <a:xfrm>
              <a:off x="4666"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3" name="Oval 559"/>
            <p:cNvSpPr>
              <a:spLocks noChangeArrowheads="1"/>
            </p:cNvSpPr>
            <p:nvPr/>
          </p:nvSpPr>
          <p:spPr bwMode="auto">
            <a:xfrm>
              <a:off x="4666"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4" name="Oval 560"/>
            <p:cNvSpPr>
              <a:spLocks noChangeArrowheads="1"/>
            </p:cNvSpPr>
            <p:nvPr/>
          </p:nvSpPr>
          <p:spPr bwMode="auto">
            <a:xfrm>
              <a:off x="4236"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5" name="Oval 561"/>
            <p:cNvSpPr>
              <a:spLocks noChangeArrowheads="1"/>
            </p:cNvSpPr>
            <p:nvPr/>
          </p:nvSpPr>
          <p:spPr bwMode="auto">
            <a:xfrm>
              <a:off x="4236"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6" name="Oval 562"/>
            <p:cNvSpPr>
              <a:spLocks noChangeArrowheads="1"/>
            </p:cNvSpPr>
            <p:nvPr/>
          </p:nvSpPr>
          <p:spPr bwMode="auto">
            <a:xfrm>
              <a:off x="4669"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7" name="Oval 563"/>
            <p:cNvSpPr>
              <a:spLocks noChangeArrowheads="1"/>
            </p:cNvSpPr>
            <p:nvPr/>
          </p:nvSpPr>
          <p:spPr bwMode="auto">
            <a:xfrm>
              <a:off x="4669"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8" name="Oval 564"/>
            <p:cNvSpPr>
              <a:spLocks noChangeArrowheads="1"/>
            </p:cNvSpPr>
            <p:nvPr/>
          </p:nvSpPr>
          <p:spPr bwMode="auto">
            <a:xfrm>
              <a:off x="3934"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9" name="Oval 565"/>
            <p:cNvSpPr>
              <a:spLocks noChangeArrowheads="1"/>
            </p:cNvSpPr>
            <p:nvPr/>
          </p:nvSpPr>
          <p:spPr bwMode="auto">
            <a:xfrm>
              <a:off x="3934"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0" name="Oval 566"/>
            <p:cNvSpPr>
              <a:spLocks noChangeArrowheads="1"/>
            </p:cNvSpPr>
            <p:nvPr/>
          </p:nvSpPr>
          <p:spPr bwMode="auto">
            <a:xfrm>
              <a:off x="4367"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1" name="Oval 567"/>
            <p:cNvSpPr>
              <a:spLocks noChangeArrowheads="1"/>
            </p:cNvSpPr>
            <p:nvPr/>
          </p:nvSpPr>
          <p:spPr bwMode="auto">
            <a:xfrm>
              <a:off x="4367"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2" name="Oval 568"/>
            <p:cNvSpPr>
              <a:spLocks noChangeArrowheads="1"/>
            </p:cNvSpPr>
            <p:nvPr/>
          </p:nvSpPr>
          <p:spPr bwMode="auto">
            <a:xfrm>
              <a:off x="3937"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3" name="Oval 569"/>
            <p:cNvSpPr>
              <a:spLocks noChangeArrowheads="1"/>
            </p:cNvSpPr>
            <p:nvPr/>
          </p:nvSpPr>
          <p:spPr bwMode="auto">
            <a:xfrm>
              <a:off x="3937"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4" name="Oval 570"/>
            <p:cNvSpPr>
              <a:spLocks noChangeArrowheads="1"/>
            </p:cNvSpPr>
            <p:nvPr/>
          </p:nvSpPr>
          <p:spPr bwMode="auto">
            <a:xfrm>
              <a:off x="4370"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5" name="Oval 571"/>
            <p:cNvSpPr>
              <a:spLocks noChangeArrowheads="1"/>
            </p:cNvSpPr>
            <p:nvPr/>
          </p:nvSpPr>
          <p:spPr bwMode="auto">
            <a:xfrm>
              <a:off x="4370"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6" name="Oval 572"/>
            <p:cNvSpPr>
              <a:spLocks noChangeArrowheads="1"/>
            </p:cNvSpPr>
            <p:nvPr/>
          </p:nvSpPr>
          <p:spPr bwMode="auto">
            <a:xfrm>
              <a:off x="4137"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7" name="Oval 573"/>
            <p:cNvSpPr>
              <a:spLocks noChangeArrowheads="1"/>
            </p:cNvSpPr>
            <p:nvPr/>
          </p:nvSpPr>
          <p:spPr bwMode="auto">
            <a:xfrm>
              <a:off x="4137"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8" name="Oval 574"/>
            <p:cNvSpPr>
              <a:spLocks noChangeArrowheads="1"/>
            </p:cNvSpPr>
            <p:nvPr/>
          </p:nvSpPr>
          <p:spPr bwMode="auto">
            <a:xfrm>
              <a:off x="4570"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9" name="Oval 575"/>
            <p:cNvSpPr>
              <a:spLocks noChangeArrowheads="1"/>
            </p:cNvSpPr>
            <p:nvPr/>
          </p:nvSpPr>
          <p:spPr bwMode="auto">
            <a:xfrm>
              <a:off x="4570"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0" name="Oval 576"/>
            <p:cNvSpPr>
              <a:spLocks noChangeArrowheads="1"/>
            </p:cNvSpPr>
            <p:nvPr/>
          </p:nvSpPr>
          <p:spPr bwMode="auto">
            <a:xfrm>
              <a:off x="4140"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1" name="Oval 577"/>
            <p:cNvSpPr>
              <a:spLocks noChangeArrowheads="1"/>
            </p:cNvSpPr>
            <p:nvPr/>
          </p:nvSpPr>
          <p:spPr bwMode="auto">
            <a:xfrm>
              <a:off x="4140"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2" name="Oval 578"/>
            <p:cNvSpPr>
              <a:spLocks noChangeArrowheads="1"/>
            </p:cNvSpPr>
            <p:nvPr/>
          </p:nvSpPr>
          <p:spPr bwMode="auto">
            <a:xfrm>
              <a:off x="4573"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3" name="Oval 579"/>
            <p:cNvSpPr>
              <a:spLocks noChangeArrowheads="1"/>
            </p:cNvSpPr>
            <p:nvPr/>
          </p:nvSpPr>
          <p:spPr bwMode="auto">
            <a:xfrm>
              <a:off x="4573"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4" name="Oval 580"/>
            <p:cNvSpPr>
              <a:spLocks noChangeArrowheads="1"/>
            </p:cNvSpPr>
            <p:nvPr/>
          </p:nvSpPr>
          <p:spPr bwMode="auto">
            <a:xfrm>
              <a:off x="3934"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5" name="Oval 581"/>
            <p:cNvSpPr>
              <a:spLocks noChangeArrowheads="1"/>
            </p:cNvSpPr>
            <p:nvPr/>
          </p:nvSpPr>
          <p:spPr bwMode="auto">
            <a:xfrm>
              <a:off x="3934"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6" name="Oval 582"/>
            <p:cNvSpPr>
              <a:spLocks noChangeArrowheads="1"/>
            </p:cNvSpPr>
            <p:nvPr/>
          </p:nvSpPr>
          <p:spPr bwMode="auto">
            <a:xfrm>
              <a:off x="4367"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7" name="Oval 583"/>
            <p:cNvSpPr>
              <a:spLocks noChangeArrowheads="1"/>
            </p:cNvSpPr>
            <p:nvPr/>
          </p:nvSpPr>
          <p:spPr bwMode="auto">
            <a:xfrm>
              <a:off x="4367"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8" name="Oval 584"/>
            <p:cNvSpPr>
              <a:spLocks noChangeArrowheads="1"/>
            </p:cNvSpPr>
            <p:nvPr/>
          </p:nvSpPr>
          <p:spPr bwMode="auto">
            <a:xfrm>
              <a:off x="3937"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9" name="Oval 585"/>
            <p:cNvSpPr>
              <a:spLocks noChangeArrowheads="1"/>
            </p:cNvSpPr>
            <p:nvPr/>
          </p:nvSpPr>
          <p:spPr bwMode="auto">
            <a:xfrm>
              <a:off x="3937"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0" name="Oval 586"/>
            <p:cNvSpPr>
              <a:spLocks noChangeArrowheads="1"/>
            </p:cNvSpPr>
            <p:nvPr/>
          </p:nvSpPr>
          <p:spPr bwMode="auto">
            <a:xfrm>
              <a:off x="4370"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1" name="Oval 587"/>
            <p:cNvSpPr>
              <a:spLocks noChangeArrowheads="1"/>
            </p:cNvSpPr>
            <p:nvPr/>
          </p:nvSpPr>
          <p:spPr bwMode="auto">
            <a:xfrm>
              <a:off x="4370"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2" name="Oval 588"/>
            <p:cNvSpPr>
              <a:spLocks noChangeArrowheads="1"/>
            </p:cNvSpPr>
            <p:nvPr/>
          </p:nvSpPr>
          <p:spPr bwMode="auto">
            <a:xfrm>
              <a:off x="4137"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3" name="Oval 589"/>
            <p:cNvSpPr>
              <a:spLocks noChangeArrowheads="1"/>
            </p:cNvSpPr>
            <p:nvPr/>
          </p:nvSpPr>
          <p:spPr bwMode="auto">
            <a:xfrm>
              <a:off x="4137"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4" name="Oval 590"/>
            <p:cNvSpPr>
              <a:spLocks noChangeArrowheads="1"/>
            </p:cNvSpPr>
            <p:nvPr/>
          </p:nvSpPr>
          <p:spPr bwMode="auto">
            <a:xfrm>
              <a:off x="4570"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5" name="Oval 591"/>
            <p:cNvSpPr>
              <a:spLocks noChangeArrowheads="1"/>
            </p:cNvSpPr>
            <p:nvPr/>
          </p:nvSpPr>
          <p:spPr bwMode="auto">
            <a:xfrm>
              <a:off x="4570"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6" name="Oval 592"/>
            <p:cNvSpPr>
              <a:spLocks noChangeArrowheads="1"/>
            </p:cNvSpPr>
            <p:nvPr/>
          </p:nvSpPr>
          <p:spPr bwMode="auto">
            <a:xfrm>
              <a:off x="4140"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7" name="Oval 593"/>
            <p:cNvSpPr>
              <a:spLocks noChangeArrowheads="1"/>
            </p:cNvSpPr>
            <p:nvPr/>
          </p:nvSpPr>
          <p:spPr bwMode="auto">
            <a:xfrm>
              <a:off x="4140"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8" name="Oval 594"/>
            <p:cNvSpPr>
              <a:spLocks noChangeArrowheads="1"/>
            </p:cNvSpPr>
            <p:nvPr/>
          </p:nvSpPr>
          <p:spPr bwMode="auto">
            <a:xfrm>
              <a:off x="4573"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9" name="Oval 595"/>
            <p:cNvSpPr>
              <a:spLocks noChangeArrowheads="1"/>
            </p:cNvSpPr>
            <p:nvPr/>
          </p:nvSpPr>
          <p:spPr bwMode="auto">
            <a:xfrm>
              <a:off x="4573"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0" name="Oval 596"/>
            <p:cNvSpPr>
              <a:spLocks noChangeArrowheads="1"/>
            </p:cNvSpPr>
            <p:nvPr/>
          </p:nvSpPr>
          <p:spPr bwMode="auto">
            <a:xfrm>
              <a:off x="4030"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1" name="Oval 597"/>
            <p:cNvSpPr>
              <a:spLocks noChangeArrowheads="1"/>
            </p:cNvSpPr>
            <p:nvPr/>
          </p:nvSpPr>
          <p:spPr bwMode="auto">
            <a:xfrm>
              <a:off x="4030"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2" name="Oval 598"/>
            <p:cNvSpPr>
              <a:spLocks noChangeArrowheads="1"/>
            </p:cNvSpPr>
            <p:nvPr/>
          </p:nvSpPr>
          <p:spPr bwMode="auto">
            <a:xfrm>
              <a:off x="4463"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3" name="Oval 599"/>
            <p:cNvSpPr>
              <a:spLocks noChangeArrowheads="1"/>
            </p:cNvSpPr>
            <p:nvPr/>
          </p:nvSpPr>
          <p:spPr bwMode="auto">
            <a:xfrm>
              <a:off x="4463"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4" name="Oval 600"/>
            <p:cNvSpPr>
              <a:spLocks noChangeArrowheads="1"/>
            </p:cNvSpPr>
            <p:nvPr/>
          </p:nvSpPr>
          <p:spPr bwMode="auto">
            <a:xfrm>
              <a:off x="4033"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5" name="Oval 601"/>
            <p:cNvSpPr>
              <a:spLocks noChangeArrowheads="1"/>
            </p:cNvSpPr>
            <p:nvPr/>
          </p:nvSpPr>
          <p:spPr bwMode="auto">
            <a:xfrm>
              <a:off x="4033"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6" name="Oval 602"/>
            <p:cNvSpPr>
              <a:spLocks noChangeArrowheads="1"/>
            </p:cNvSpPr>
            <p:nvPr/>
          </p:nvSpPr>
          <p:spPr bwMode="auto">
            <a:xfrm>
              <a:off x="4466"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7" name="Oval 603"/>
            <p:cNvSpPr>
              <a:spLocks noChangeArrowheads="1"/>
            </p:cNvSpPr>
            <p:nvPr/>
          </p:nvSpPr>
          <p:spPr bwMode="auto">
            <a:xfrm>
              <a:off x="4466"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8" name="Oval 604"/>
            <p:cNvSpPr>
              <a:spLocks noChangeArrowheads="1"/>
            </p:cNvSpPr>
            <p:nvPr/>
          </p:nvSpPr>
          <p:spPr bwMode="auto">
            <a:xfrm>
              <a:off x="4233"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9" name="Oval 605"/>
            <p:cNvSpPr>
              <a:spLocks noChangeArrowheads="1"/>
            </p:cNvSpPr>
            <p:nvPr/>
          </p:nvSpPr>
          <p:spPr bwMode="auto">
            <a:xfrm>
              <a:off x="4233"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0" name="Oval 606"/>
            <p:cNvSpPr>
              <a:spLocks noChangeArrowheads="1"/>
            </p:cNvSpPr>
            <p:nvPr/>
          </p:nvSpPr>
          <p:spPr bwMode="auto">
            <a:xfrm>
              <a:off x="4666"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1" name="Oval 607"/>
            <p:cNvSpPr>
              <a:spLocks noChangeArrowheads="1"/>
            </p:cNvSpPr>
            <p:nvPr/>
          </p:nvSpPr>
          <p:spPr bwMode="auto">
            <a:xfrm>
              <a:off x="4666"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2" name="Oval 608"/>
            <p:cNvSpPr>
              <a:spLocks noChangeArrowheads="1"/>
            </p:cNvSpPr>
            <p:nvPr/>
          </p:nvSpPr>
          <p:spPr bwMode="auto">
            <a:xfrm>
              <a:off x="4236"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3" name="Oval 609"/>
            <p:cNvSpPr>
              <a:spLocks noChangeArrowheads="1"/>
            </p:cNvSpPr>
            <p:nvPr/>
          </p:nvSpPr>
          <p:spPr bwMode="auto">
            <a:xfrm>
              <a:off x="4236"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4" name="Oval 610"/>
            <p:cNvSpPr>
              <a:spLocks noChangeArrowheads="1"/>
            </p:cNvSpPr>
            <p:nvPr/>
          </p:nvSpPr>
          <p:spPr bwMode="auto">
            <a:xfrm>
              <a:off x="4669"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5" name="Oval 611"/>
            <p:cNvSpPr>
              <a:spLocks noChangeArrowheads="1"/>
            </p:cNvSpPr>
            <p:nvPr/>
          </p:nvSpPr>
          <p:spPr bwMode="auto">
            <a:xfrm>
              <a:off x="4669"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6" name="Oval 612"/>
            <p:cNvSpPr>
              <a:spLocks noChangeArrowheads="1"/>
            </p:cNvSpPr>
            <p:nvPr/>
          </p:nvSpPr>
          <p:spPr bwMode="auto">
            <a:xfrm>
              <a:off x="4030"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7" name="Oval 613"/>
            <p:cNvSpPr>
              <a:spLocks noChangeArrowheads="1"/>
            </p:cNvSpPr>
            <p:nvPr/>
          </p:nvSpPr>
          <p:spPr bwMode="auto">
            <a:xfrm>
              <a:off x="4030"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8" name="Oval 614"/>
            <p:cNvSpPr>
              <a:spLocks noChangeArrowheads="1"/>
            </p:cNvSpPr>
            <p:nvPr/>
          </p:nvSpPr>
          <p:spPr bwMode="auto">
            <a:xfrm>
              <a:off x="4463"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9" name="Oval 615"/>
            <p:cNvSpPr>
              <a:spLocks noChangeArrowheads="1"/>
            </p:cNvSpPr>
            <p:nvPr/>
          </p:nvSpPr>
          <p:spPr bwMode="auto">
            <a:xfrm>
              <a:off x="4463"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0" name="Oval 616"/>
            <p:cNvSpPr>
              <a:spLocks noChangeArrowheads="1"/>
            </p:cNvSpPr>
            <p:nvPr/>
          </p:nvSpPr>
          <p:spPr bwMode="auto">
            <a:xfrm>
              <a:off x="4033"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1" name="Oval 617"/>
            <p:cNvSpPr>
              <a:spLocks noChangeArrowheads="1"/>
            </p:cNvSpPr>
            <p:nvPr/>
          </p:nvSpPr>
          <p:spPr bwMode="auto">
            <a:xfrm>
              <a:off x="4033"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2" name="Oval 618"/>
            <p:cNvSpPr>
              <a:spLocks noChangeArrowheads="1"/>
            </p:cNvSpPr>
            <p:nvPr/>
          </p:nvSpPr>
          <p:spPr bwMode="auto">
            <a:xfrm>
              <a:off x="4466"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3" name="Oval 619"/>
            <p:cNvSpPr>
              <a:spLocks noChangeArrowheads="1"/>
            </p:cNvSpPr>
            <p:nvPr/>
          </p:nvSpPr>
          <p:spPr bwMode="auto">
            <a:xfrm>
              <a:off x="4466"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4" name="Oval 620"/>
            <p:cNvSpPr>
              <a:spLocks noChangeArrowheads="1"/>
            </p:cNvSpPr>
            <p:nvPr/>
          </p:nvSpPr>
          <p:spPr bwMode="auto">
            <a:xfrm>
              <a:off x="4233"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5" name="Oval 621"/>
            <p:cNvSpPr>
              <a:spLocks noChangeArrowheads="1"/>
            </p:cNvSpPr>
            <p:nvPr/>
          </p:nvSpPr>
          <p:spPr bwMode="auto">
            <a:xfrm>
              <a:off x="4233"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6" name="Oval 622"/>
            <p:cNvSpPr>
              <a:spLocks noChangeArrowheads="1"/>
            </p:cNvSpPr>
            <p:nvPr/>
          </p:nvSpPr>
          <p:spPr bwMode="auto">
            <a:xfrm>
              <a:off x="4666"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7" name="Oval 623"/>
            <p:cNvSpPr>
              <a:spLocks noChangeArrowheads="1"/>
            </p:cNvSpPr>
            <p:nvPr/>
          </p:nvSpPr>
          <p:spPr bwMode="auto">
            <a:xfrm>
              <a:off x="4666"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8" name="Oval 624"/>
            <p:cNvSpPr>
              <a:spLocks noChangeArrowheads="1"/>
            </p:cNvSpPr>
            <p:nvPr/>
          </p:nvSpPr>
          <p:spPr bwMode="auto">
            <a:xfrm>
              <a:off x="4236"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9" name="Oval 625"/>
            <p:cNvSpPr>
              <a:spLocks noChangeArrowheads="1"/>
            </p:cNvSpPr>
            <p:nvPr/>
          </p:nvSpPr>
          <p:spPr bwMode="auto">
            <a:xfrm>
              <a:off x="4236"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80" name="Oval 626"/>
            <p:cNvSpPr>
              <a:spLocks noChangeArrowheads="1"/>
            </p:cNvSpPr>
            <p:nvPr/>
          </p:nvSpPr>
          <p:spPr bwMode="auto">
            <a:xfrm>
              <a:off x="4669"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81" name="Oval 627"/>
            <p:cNvSpPr>
              <a:spLocks noChangeArrowheads="1"/>
            </p:cNvSpPr>
            <p:nvPr/>
          </p:nvSpPr>
          <p:spPr bwMode="auto">
            <a:xfrm>
              <a:off x="4669"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540069" name="Group 628"/>
          <p:cNvGrpSpPr>
            <a:grpSpLocks/>
          </p:cNvGrpSpPr>
          <p:nvPr/>
        </p:nvGrpSpPr>
        <p:grpSpPr bwMode="auto">
          <a:xfrm>
            <a:off x="5205413" y="5354638"/>
            <a:ext cx="1222375" cy="1319212"/>
            <a:chOff x="3934" y="3370"/>
            <a:chExt cx="770" cy="831"/>
          </a:xfrm>
        </p:grpSpPr>
        <p:sp>
          <p:nvSpPr>
            <p:cNvPr id="25626" name="Oval 629"/>
            <p:cNvSpPr>
              <a:spLocks noChangeArrowheads="1"/>
            </p:cNvSpPr>
            <p:nvPr/>
          </p:nvSpPr>
          <p:spPr bwMode="auto">
            <a:xfrm>
              <a:off x="3934"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27" name="Oval 630"/>
            <p:cNvSpPr>
              <a:spLocks noChangeArrowheads="1"/>
            </p:cNvSpPr>
            <p:nvPr/>
          </p:nvSpPr>
          <p:spPr bwMode="auto">
            <a:xfrm>
              <a:off x="3934"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28" name="Oval 631"/>
            <p:cNvSpPr>
              <a:spLocks noChangeArrowheads="1"/>
            </p:cNvSpPr>
            <p:nvPr/>
          </p:nvSpPr>
          <p:spPr bwMode="auto">
            <a:xfrm>
              <a:off x="4367"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29" name="Oval 632"/>
            <p:cNvSpPr>
              <a:spLocks noChangeArrowheads="1"/>
            </p:cNvSpPr>
            <p:nvPr/>
          </p:nvSpPr>
          <p:spPr bwMode="auto">
            <a:xfrm>
              <a:off x="4367"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0" name="Oval 633"/>
            <p:cNvSpPr>
              <a:spLocks noChangeArrowheads="1"/>
            </p:cNvSpPr>
            <p:nvPr/>
          </p:nvSpPr>
          <p:spPr bwMode="auto">
            <a:xfrm>
              <a:off x="3937"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1" name="Oval 634"/>
            <p:cNvSpPr>
              <a:spLocks noChangeArrowheads="1"/>
            </p:cNvSpPr>
            <p:nvPr/>
          </p:nvSpPr>
          <p:spPr bwMode="auto">
            <a:xfrm>
              <a:off x="3937"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2" name="Oval 635"/>
            <p:cNvSpPr>
              <a:spLocks noChangeArrowheads="1"/>
            </p:cNvSpPr>
            <p:nvPr/>
          </p:nvSpPr>
          <p:spPr bwMode="auto">
            <a:xfrm>
              <a:off x="4370"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3" name="Oval 636"/>
            <p:cNvSpPr>
              <a:spLocks noChangeArrowheads="1"/>
            </p:cNvSpPr>
            <p:nvPr/>
          </p:nvSpPr>
          <p:spPr bwMode="auto">
            <a:xfrm>
              <a:off x="4370"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4" name="Oval 637"/>
            <p:cNvSpPr>
              <a:spLocks noChangeArrowheads="1"/>
            </p:cNvSpPr>
            <p:nvPr/>
          </p:nvSpPr>
          <p:spPr bwMode="auto">
            <a:xfrm>
              <a:off x="4137"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5" name="Oval 638"/>
            <p:cNvSpPr>
              <a:spLocks noChangeArrowheads="1"/>
            </p:cNvSpPr>
            <p:nvPr/>
          </p:nvSpPr>
          <p:spPr bwMode="auto">
            <a:xfrm>
              <a:off x="4137"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6" name="Oval 639"/>
            <p:cNvSpPr>
              <a:spLocks noChangeArrowheads="1"/>
            </p:cNvSpPr>
            <p:nvPr/>
          </p:nvSpPr>
          <p:spPr bwMode="auto">
            <a:xfrm>
              <a:off x="4570"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7" name="Oval 640"/>
            <p:cNvSpPr>
              <a:spLocks noChangeArrowheads="1"/>
            </p:cNvSpPr>
            <p:nvPr/>
          </p:nvSpPr>
          <p:spPr bwMode="auto">
            <a:xfrm>
              <a:off x="4570"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8" name="Oval 641"/>
            <p:cNvSpPr>
              <a:spLocks noChangeArrowheads="1"/>
            </p:cNvSpPr>
            <p:nvPr/>
          </p:nvSpPr>
          <p:spPr bwMode="auto">
            <a:xfrm>
              <a:off x="4140"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9" name="Oval 642"/>
            <p:cNvSpPr>
              <a:spLocks noChangeArrowheads="1"/>
            </p:cNvSpPr>
            <p:nvPr/>
          </p:nvSpPr>
          <p:spPr bwMode="auto">
            <a:xfrm>
              <a:off x="4140"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0" name="Oval 643"/>
            <p:cNvSpPr>
              <a:spLocks noChangeArrowheads="1"/>
            </p:cNvSpPr>
            <p:nvPr/>
          </p:nvSpPr>
          <p:spPr bwMode="auto">
            <a:xfrm>
              <a:off x="4573"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1" name="Oval 644"/>
            <p:cNvSpPr>
              <a:spLocks noChangeArrowheads="1"/>
            </p:cNvSpPr>
            <p:nvPr/>
          </p:nvSpPr>
          <p:spPr bwMode="auto">
            <a:xfrm>
              <a:off x="4573"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2" name="Oval 645"/>
            <p:cNvSpPr>
              <a:spLocks noChangeArrowheads="1"/>
            </p:cNvSpPr>
            <p:nvPr/>
          </p:nvSpPr>
          <p:spPr bwMode="auto">
            <a:xfrm>
              <a:off x="3934"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3" name="Oval 646"/>
            <p:cNvSpPr>
              <a:spLocks noChangeArrowheads="1"/>
            </p:cNvSpPr>
            <p:nvPr/>
          </p:nvSpPr>
          <p:spPr bwMode="auto">
            <a:xfrm>
              <a:off x="3934"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4" name="Oval 647"/>
            <p:cNvSpPr>
              <a:spLocks noChangeArrowheads="1"/>
            </p:cNvSpPr>
            <p:nvPr/>
          </p:nvSpPr>
          <p:spPr bwMode="auto">
            <a:xfrm>
              <a:off x="4367"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5" name="Oval 648"/>
            <p:cNvSpPr>
              <a:spLocks noChangeArrowheads="1"/>
            </p:cNvSpPr>
            <p:nvPr/>
          </p:nvSpPr>
          <p:spPr bwMode="auto">
            <a:xfrm>
              <a:off x="4367"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6" name="Oval 649"/>
            <p:cNvSpPr>
              <a:spLocks noChangeArrowheads="1"/>
            </p:cNvSpPr>
            <p:nvPr/>
          </p:nvSpPr>
          <p:spPr bwMode="auto">
            <a:xfrm>
              <a:off x="3937"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7" name="Oval 650"/>
            <p:cNvSpPr>
              <a:spLocks noChangeArrowheads="1"/>
            </p:cNvSpPr>
            <p:nvPr/>
          </p:nvSpPr>
          <p:spPr bwMode="auto">
            <a:xfrm>
              <a:off x="3937"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8" name="Oval 651"/>
            <p:cNvSpPr>
              <a:spLocks noChangeArrowheads="1"/>
            </p:cNvSpPr>
            <p:nvPr/>
          </p:nvSpPr>
          <p:spPr bwMode="auto">
            <a:xfrm>
              <a:off x="4370"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9" name="Oval 652"/>
            <p:cNvSpPr>
              <a:spLocks noChangeArrowheads="1"/>
            </p:cNvSpPr>
            <p:nvPr/>
          </p:nvSpPr>
          <p:spPr bwMode="auto">
            <a:xfrm>
              <a:off x="4370"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0" name="Oval 653"/>
            <p:cNvSpPr>
              <a:spLocks noChangeArrowheads="1"/>
            </p:cNvSpPr>
            <p:nvPr/>
          </p:nvSpPr>
          <p:spPr bwMode="auto">
            <a:xfrm>
              <a:off x="4137"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1" name="Oval 654"/>
            <p:cNvSpPr>
              <a:spLocks noChangeArrowheads="1"/>
            </p:cNvSpPr>
            <p:nvPr/>
          </p:nvSpPr>
          <p:spPr bwMode="auto">
            <a:xfrm>
              <a:off x="4137"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2" name="Oval 655"/>
            <p:cNvSpPr>
              <a:spLocks noChangeArrowheads="1"/>
            </p:cNvSpPr>
            <p:nvPr/>
          </p:nvSpPr>
          <p:spPr bwMode="auto">
            <a:xfrm>
              <a:off x="4570"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3" name="Oval 656"/>
            <p:cNvSpPr>
              <a:spLocks noChangeArrowheads="1"/>
            </p:cNvSpPr>
            <p:nvPr/>
          </p:nvSpPr>
          <p:spPr bwMode="auto">
            <a:xfrm>
              <a:off x="4570"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4" name="Oval 657"/>
            <p:cNvSpPr>
              <a:spLocks noChangeArrowheads="1"/>
            </p:cNvSpPr>
            <p:nvPr/>
          </p:nvSpPr>
          <p:spPr bwMode="auto">
            <a:xfrm>
              <a:off x="4140"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5" name="Oval 658"/>
            <p:cNvSpPr>
              <a:spLocks noChangeArrowheads="1"/>
            </p:cNvSpPr>
            <p:nvPr/>
          </p:nvSpPr>
          <p:spPr bwMode="auto">
            <a:xfrm>
              <a:off x="4140"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6" name="Oval 659"/>
            <p:cNvSpPr>
              <a:spLocks noChangeArrowheads="1"/>
            </p:cNvSpPr>
            <p:nvPr/>
          </p:nvSpPr>
          <p:spPr bwMode="auto">
            <a:xfrm>
              <a:off x="4573"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7" name="Oval 660"/>
            <p:cNvSpPr>
              <a:spLocks noChangeArrowheads="1"/>
            </p:cNvSpPr>
            <p:nvPr/>
          </p:nvSpPr>
          <p:spPr bwMode="auto">
            <a:xfrm>
              <a:off x="4573"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8" name="Oval 661"/>
            <p:cNvSpPr>
              <a:spLocks noChangeArrowheads="1"/>
            </p:cNvSpPr>
            <p:nvPr/>
          </p:nvSpPr>
          <p:spPr bwMode="auto">
            <a:xfrm>
              <a:off x="4030"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9" name="Oval 662"/>
            <p:cNvSpPr>
              <a:spLocks noChangeArrowheads="1"/>
            </p:cNvSpPr>
            <p:nvPr/>
          </p:nvSpPr>
          <p:spPr bwMode="auto">
            <a:xfrm>
              <a:off x="4030"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0" name="Oval 663"/>
            <p:cNvSpPr>
              <a:spLocks noChangeArrowheads="1"/>
            </p:cNvSpPr>
            <p:nvPr/>
          </p:nvSpPr>
          <p:spPr bwMode="auto">
            <a:xfrm>
              <a:off x="4463"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1" name="Oval 664"/>
            <p:cNvSpPr>
              <a:spLocks noChangeArrowheads="1"/>
            </p:cNvSpPr>
            <p:nvPr/>
          </p:nvSpPr>
          <p:spPr bwMode="auto">
            <a:xfrm>
              <a:off x="4463"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2" name="Oval 665"/>
            <p:cNvSpPr>
              <a:spLocks noChangeArrowheads="1"/>
            </p:cNvSpPr>
            <p:nvPr/>
          </p:nvSpPr>
          <p:spPr bwMode="auto">
            <a:xfrm>
              <a:off x="4033"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3" name="Oval 666"/>
            <p:cNvSpPr>
              <a:spLocks noChangeArrowheads="1"/>
            </p:cNvSpPr>
            <p:nvPr/>
          </p:nvSpPr>
          <p:spPr bwMode="auto">
            <a:xfrm>
              <a:off x="4033"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4" name="Oval 667"/>
            <p:cNvSpPr>
              <a:spLocks noChangeArrowheads="1"/>
            </p:cNvSpPr>
            <p:nvPr/>
          </p:nvSpPr>
          <p:spPr bwMode="auto">
            <a:xfrm>
              <a:off x="4466"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5" name="Oval 668"/>
            <p:cNvSpPr>
              <a:spLocks noChangeArrowheads="1"/>
            </p:cNvSpPr>
            <p:nvPr/>
          </p:nvSpPr>
          <p:spPr bwMode="auto">
            <a:xfrm>
              <a:off x="4466"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6" name="Oval 669"/>
            <p:cNvSpPr>
              <a:spLocks noChangeArrowheads="1"/>
            </p:cNvSpPr>
            <p:nvPr/>
          </p:nvSpPr>
          <p:spPr bwMode="auto">
            <a:xfrm>
              <a:off x="4233"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7" name="Oval 670"/>
            <p:cNvSpPr>
              <a:spLocks noChangeArrowheads="1"/>
            </p:cNvSpPr>
            <p:nvPr/>
          </p:nvSpPr>
          <p:spPr bwMode="auto">
            <a:xfrm>
              <a:off x="4233"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8" name="Oval 671"/>
            <p:cNvSpPr>
              <a:spLocks noChangeArrowheads="1"/>
            </p:cNvSpPr>
            <p:nvPr/>
          </p:nvSpPr>
          <p:spPr bwMode="auto">
            <a:xfrm>
              <a:off x="4666"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9" name="Oval 672"/>
            <p:cNvSpPr>
              <a:spLocks noChangeArrowheads="1"/>
            </p:cNvSpPr>
            <p:nvPr/>
          </p:nvSpPr>
          <p:spPr bwMode="auto">
            <a:xfrm>
              <a:off x="4666"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0" name="Oval 673"/>
            <p:cNvSpPr>
              <a:spLocks noChangeArrowheads="1"/>
            </p:cNvSpPr>
            <p:nvPr/>
          </p:nvSpPr>
          <p:spPr bwMode="auto">
            <a:xfrm>
              <a:off x="4236"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1" name="Oval 674"/>
            <p:cNvSpPr>
              <a:spLocks noChangeArrowheads="1"/>
            </p:cNvSpPr>
            <p:nvPr/>
          </p:nvSpPr>
          <p:spPr bwMode="auto">
            <a:xfrm>
              <a:off x="4236"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2" name="Oval 675"/>
            <p:cNvSpPr>
              <a:spLocks noChangeArrowheads="1"/>
            </p:cNvSpPr>
            <p:nvPr/>
          </p:nvSpPr>
          <p:spPr bwMode="auto">
            <a:xfrm>
              <a:off x="4669"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3" name="Oval 676"/>
            <p:cNvSpPr>
              <a:spLocks noChangeArrowheads="1"/>
            </p:cNvSpPr>
            <p:nvPr/>
          </p:nvSpPr>
          <p:spPr bwMode="auto">
            <a:xfrm>
              <a:off x="4669"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4" name="Oval 677"/>
            <p:cNvSpPr>
              <a:spLocks noChangeArrowheads="1"/>
            </p:cNvSpPr>
            <p:nvPr/>
          </p:nvSpPr>
          <p:spPr bwMode="auto">
            <a:xfrm>
              <a:off x="4030"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5" name="Oval 678"/>
            <p:cNvSpPr>
              <a:spLocks noChangeArrowheads="1"/>
            </p:cNvSpPr>
            <p:nvPr/>
          </p:nvSpPr>
          <p:spPr bwMode="auto">
            <a:xfrm>
              <a:off x="4030"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6" name="Oval 679"/>
            <p:cNvSpPr>
              <a:spLocks noChangeArrowheads="1"/>
            </p:cNvSpPr>
            <p:nvPr/>
          </p:nvSpPr>
          <p:spPr bwMode="auto">
            <a:xfrm>
              <a:off x="4463"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7" name="Oval 680"/>
            <p:cNvSpPr>
              <a:spLocks noChangeArrowheads="1"/>
            </p:cNvSpPr>
            <p:nvPr/>
          </p:nvSpPr>
          <p:spPr bwMode="auto">
            <a:xfrm>
              <a:off x="4463"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8" name="Oval 681"/>
            <p:cNvSpPr>
              <a:spLocks noChangeArrowheads="1"/>
            </p:cNvSpPr>
            <p:nvPr/>
          </p:nvSpPr>
          <p:spPr bwMode="auto">
            <a:xfrm>
              <a:off x="4033"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9" name="Oval 682"/>
            <p:cNvSpPr>
              <a:spLocks noChangeArrowheads="1"/>
            </p:cNvSpPr>
            <p:nvPr/>
          </p:nvSpPr>
          <p:spPr bwMode="auto">
            <a:xfrm>
              <a:off x="4033"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0" name="Oval 683"/>
            <p:cNvSpPr>
              <a:spLocks noChangeArrowheads="1"/>
            </p:cNvSpPr>
            <p:nvPr/>
          </p:nvSpPr>
          <p:spPr bwMode="auto">
            <a:xfrm>
              <a:off x="4466"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1" name="Oval 684"/>
            <p:cNvSpPr>
              <a:spLocks noChangeArrowheads="1"/>
            </p:cNvSpPr>
            <p:nvPr/>
          </p:nvSpPr>
          <p:spPr bwMode="auto">
            <a:xfrm>
              <a:off x="4466"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2" name="Oval 685"/>
            <p:cNvSpPr>
              <a:spLocks noChangeArrowheads="1"/>
            </p:cNvSpPr>
            <p:nvPr/>
          </p:nvSpPr>
          <p:spPr bwMode="auto">
            <a:xfrm>
              <a:off x="4233"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3" name="Oval 686"/>
            <p:cNvSpPr>
              <a:spLocks noChangeArrowheads="1"/>
            </p:cNvSpPr>
            <p:nvPr/>
          </p:nvSpPr>
          <p:spPr bwMode="auto">
            <a:xfrm>
              <a:off x="4233"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4" name="Oval 687"/>
            <p:cNvSpPr>
              <a:spLocks noChangeArrowheads="1"/>
            </p:cNvSpPr>
            <p:nvPr/>
          </p:nvSpPr>
          <p:spPr bwMode="auto">
            <a:xfrm>
              <a:off x="4666"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5" name="Oval 688"/>
            <p:cNvSpPr>
              <a:spLocks noChangeArrowheads="1"/>
            </p:cNvSpPr>
            <p:nvPr/>
          </p:nvSpPr>
          <p:spPr bwMode="auto">
            <a:xfrm>
              <a:off x="4666"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6" name="Oval 689"/>
            <p:cNvSpPr>
              <a:spLocks noChangeArrowheads="1"/>
            </p:cNvSpPr>
            <p:nvPr/>
          </p:nvSpPr>
          <p:spPr bwMode="auto">
            <a:xfrm>
              <a:off x="4236"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7" name="Oval 690"/>
            <p:cNvSpPr>
              <a:spLocks noChangeArrowheads="1"/>
            </p:cNvSpPr>
            <p:nvPr/>
          </p:nvSpPr>
          <p:spPr bwMode="auto">
            <a:xfrm>
              <a:off x="4236"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8" name="Oval 691"/>
            <p:cNvSpPr>
              <a:spLocks noChangeArrowheads="1"/>
            </p:cNvSpPr>
            <p:nvPr/>
          </p:nvSpPr>
          <p:spPr bwMode="auto">
            <a:xfrm>
              <a:off x="4669"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9" name="Oval 692"/>
            <p:cNvSpPr>
              <a:spLocks noChangeArrowheads="1"/>
            </p:cNvSpPr>
            <p:nvPr/>
          </p:nvSpPr>
          <p:spPr bwMode="auto">
            <a:xfrm>
              <a:off x="4669"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0" name="Oval 693"/>
            <p:cNvSpPr>
              <a:spLocks noChangeArrowheads="1"/>
            </p:cNvSpPr>
            <p:nvPr/>
          </p:nvSpPr>
          <p:spPr bwMode="auto">
            <a:xfrm>
              <a:off x="3934"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1" name="Oval 694"/>
            <p:cNvSpPr>
              <a:spLocks noChangeArrowheads="1"/>
            </p:cNvSpPr>
            <p:nvPr/>
          </p:nvSpPr>
          <p:spPr bwMode="auto">
            <a:xfrm>
              <a:off x="3934"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2" name="Oval 695"/>
            <p:cNvSpPr>
              <a:spLocks noChangeArrowheads="1"/>
            </p:cNvSpPr>
            <p:nvPr/>
          </p:nvSpPr>
          <p:spPr bwMode="auto">
            <a:xfrm>
              <a:off x="4367"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3" name="Oval 696"/>
            <p:cNvSpPr>
              <a:spLocks noChangeArrowheads="1"/>
            </p:cNvSpPr>
            <p:nvPr/>
          </p:nvSpPr>
          <p:spPr bwMode="auto">
            <a:xfrm>
              <a:off x="4367"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4" name="Oval 697"/>
            <p:cNvSpPr>
              <a:spLocks noChangeArrowheads="1"/>
            </p:cNvSpPr>
            <p:nvPr/>
          </p:nvSpPr>
          <p:spPr bwMode="auto">
            <a:xfrm>
              <a:off x="3937"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5" name="Oval 698"/>
            <p:cNvSpPr>
              <a:spLocks noChangeArrowheads="1"/>
            </p:cNvSpPr>
            <p:nvPr/>
          </p:nvSpPr>
          <p:spPr bwMode="auto">
            <a:xfrm>
              <a:off x="3937"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6" name="Oval 699"/>
            <p:cNvSpPr>
              <a:spLocks noChangeArrowheads="1"/>
            </p:cNvSpPr>
            <p:nvPr/>
          </p:nvSpPr>
          <p:spPr bwMode="auto">
            <a:xfrm>
              <a:off x="4370"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7" name="Oval 700"/>
            <p:cNvSpPr>
              <a:spLocks noChangeArrowheads="1"/>
            </p:cNvSpPr>
            <p:nvPr/>
          </p:nvSpPr>
          <p:spPr bwMode="auto">
            <a:xfrm>
              <a:off x="4370"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8" name="Oval 701"/>
            <p:cNvSpPr>
              <a:spLocks noChangeArrowheads="1"/>
            </p:cNvSpPr>
            <p:nvPr/>
          </p:nvSpPr>
          <p:spPr bwMode="auto">
            <a:xfrm>
              <a:off x="4137"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9" name="Oval 702"/>
            <p:cNvSpPr>
              <a:spLocks noChangeArrowheads="1"/>
            </p:cNvSpPr>
            <p:nvPr/>
          </p:nvSpPr>
          <p:spPr bwMode="auto">
            <a:xfrm>
              <a:off x="4137"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0" name="Oval 703"/>
            <p:cNvSpPr>
              <a:spLocks noChangeArrowheads="1"/>
            </p:cNvSpPr>
            <p:nvPr/>
          </p:nvSpPr>
          <p:spPr bwMode="auto">
            <a:xfrm>
              <a:off x="4570"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1" name="Oval 704"/>
            <p:cNvSpPr>
              <a:spLocks noChangeArrowheads="1"/>
            </p:cNvSpPr>
            <p:nvPr/>
          </p:nvSpPr>
          <p:spPr bwMode="auto">
            <a:xfrm>
              <a:off x="4570"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2" name="Oval 705"/>
            <p:cNvSpPr>
              <a:spLocks noChangeArrowheads="1"/>
            </p:cNvSpPr>
            <p:nvPr/>
          </p:nvSpPr>
          <p:spPr bwMode="auto">
            <a:xfrm>
              <a:off x="4140"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3" name="Oval 706"/>
            <p:cNvSpPr>
              <a:spLocks noChangeArrowheads="1"/>
            </p:cNvSpPr>
            <p:nvPr/>
          </p:nvSpPr>
          <p:spPr bwMode="auto">
            <a:xfrm>
              <a:off x="4140"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4" name="Oval 707"/>
            <p:cNvSpPr>
              <a:spLocks noChangeArrowheads="1"/>
            </p:cNvSpPr>
            <p:nvPr/>
          </p:nvSpPr>
          <p:spPr bwMode="auto">
            <a:xfrm>
              <a:off x="4573"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5" name="Oval 708"/>
            <p:cNvSpPr>
              <a:spLocks noChangeArrowheads="1"/>
            </p:cNvSpPr>
            <p:nvPr/>
          </p:nvSpPr>
          <p:spPr bwMode="auto">
            <a:xfrm>
              <a:off x="4573"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6" name="Oval 709"/>
            <p:cNvSpPr>
              <a:spLocks noChangeArrowheads="1"/>
            </p:cNvSpPr>
            <p:nvPr/>
          </p:nvSpPr>
          <p:spPr bwMode="auto">
            <a:xfrm>
              <a:off x="3934"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7" name="Oval 710"/>
            <p:cNvSpPr>
              <a:spLocks noChangeArrowheads="1"/>
            </p:cNvSpPr>
            <p:nvPr/>
          </p:nvSpPr>
          <p:spPr bwMode="auto">
            <a:xfrm>
              <a:off x="3934"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8" name="Oval 711"/>
            <p:cNvSpPr>
              <a:spLocks noChangeArrowheads="1"/>
            </p:cNvSpPr>
            <p:nvPr/>
          </p:nvSpPr>
          <p:spPr bwMode="auto">
            <a:xfrm>
              <a:off x="4367"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9" name="Oval 712"/>
            <p:cNvSpPr>
              <a:spLocks noChangeArrowheads="1"/>
            </p:cNvSpPr>
            <p:nvPr/>
          </p:nvSpPr>
          <p:spPr bwMode="auto">
            <a:xfrm>
              <a:off x="4367"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0" name="Oval 713"/>
            <p:cNvSpPr>
              <a:spLocks noChangeArrowheads="1"/>
            </p:cNvSpPr>
            <p:nvPr/>
          </p:nvSpPr>
          <p:spPr bwMode="auto">
            <a:xfrm>
              <a:off x="3937"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1" name="Oval 714"/>
            <p:cNvSpPr>
              <a:spLocks noChangeArrowheads="1"/>
            </p:cNvSpPr>
            <p:nvPr/>
          </p:nvSpPr>
          <p:spPr bwMode="auto">
            <a:xfrm>
              <a:off x="3937"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2" name="Oval 715"/>
            <p:cNvSpPr>
              <a:spLocks noChangeArrowheads="1"/>
            </p:cNvSpPr>
            <p:nvPr/>
          </p:nvSpPr>
          <p:spPr bwMode="auto">
            <a:xfrm>
              <a:off x="4370"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3" name="Oval 716"/>
            <p:cNvSpPr>
              <a:spLocks noChangeArrowheads="1"/>
            </p:cNvSpPr>
            <p:nvPr/>
          </p:nvSpPr>
          <p:spPr bwMode="auto">
            <a:xfrm>
              <a:off x="4370"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4" name="Oval 717"/>
            <p:cNvSpPr>
              <a:spLocks noChangeArrowheads="1"/>
            </p:cNvSpPr>
            <p:nvPr/>
          </p:nvSpPr>
          <p:spPr bwMode="auto">
            <a:xfrm>
              <a:off x="4137"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5" name="Oval 718"/>
            <p:cNvSpPr>
              <a:spLocks noChangeArrowheads="1"/>
            </p:cNvSpPr>
            <p:nvPr/>
          </p:nvSpPr>
          <p:spPr bwMode="auto">
            <a:xfrm>
              <a:off x="4137"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6" name="Oval 719"/>
            <p:cNvSpPr>
              <a:spLocks noChangeArrowheads="1"/>
            </p:cNvSpPr>
            <p:nvPr/>
          </p:nvSpPr>
          <p:spPr bwMode="auto">
            <a:xfrm>
              <a:off x="4570"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7" name="Oval 720"/>
            <p:cNvSpPr>
              <a:spLocks noChangeArrowheads="1"/>
            </p:cNvSpPr>
            <p:nvPr/>
          </p:nvSpPr>
          <p:spPr bwMode="auto">
            <a:xfrm>
              <a:off x="4570"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8" name="Oval 721"/>
            <p:cNvSpPr>
              <a:spLocks noChangeArrowheads="1"/>
            </p:cNvSpPr>
            <p:nvPr/>
          </p:nvSpPr>
          <p:spPr bwMode="auto">
            <a:xfrm>
              <a:off x="4140"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9" name="Oval 722"/>
            <p:cNvSpPr>
              <a:spLocks noChangeArrowheads="1"/>
            </p:cNvSpPr>
            <p:nvPr/>
          </p:nvSpPr>
          <p:spPr bwMode="auto">
            <a:xfrm>
              <a:off x="4140"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0" name="Oval 723"/>
            <p:cNvSpPr>
              <a:spLocks noChangeArrowheads="1"/>
            </p:cNvSpPr>
            <p:nvPr/>
          </p:nvSpPr>
          <p:spPr bwMode="auto">
            <a:xfrm>
              <a:off x="4573"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1" name="Oval 724"/>
            <p:cNvSpPr>
              <a:spLocks noChangeArrowheads="1"/>
            </p:cNvSpPr>
            <p:nvPr/>
          </p:nvSpPr>
          <p:spPr bwMode="auto">
            <a:xfrm>
              <a:off x="4573"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2" name="Oval 725"/>
            <p:cNvSpPr>
              <a:spLocks noChangeArrowheads="1"/>
            </p:cNvSpPr>
            <p:nvPr/>
          </p:nvSpPr>
          <p:spPr bwMode="auto">
            <a:xfrm>
              <a:off x="4030"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3" name="Oval 726"/>
            <p:cNvSpPr>
              <a:spLocks noChangeArrowheads="1"/>
            </p:cNvSpPr>
            <p:nvPr/>
          </p:nvSpPr>
          <p:spPr bwMode="auto">
            <a:xfrm>
              <a:off x="4030"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4" name="Oval 727"/>
            <p:cNvSpPr>
              <a:spLocks noChangeArrowheads="1"/>
            </p:cNvSpPr>
            <p:nvPr/>
          </p:nvSpPr>
          <p:spPr bwMode="auto">
            <a:xfrm>
              <a:off x="4463"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5" name="Oval 728"/>
            <p:cNvSpPr>
              <a:spLocks noChangeArrowheads="1"/>
            </p:cNvSpPr>
            <p:nvPr/>
          </p:nvSpPr>
          <p:spPr bwMode="auto">
            <a:xfrm>
              <a:off x="4463"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6" name="Oval 729"/>
            <p:cNvSpPr>
              <a:spLocks noChangeArrowheads="1"/>
            </p:cNvSpPr>
            <p:nvPr/>
          </p:nvSpPr>
          <p:spPr bwMode="auto">
            <a:xfrm>
              <a:off x="4033"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7" name="Oval 730"/>
            <p:cNvSpPr>
              <a:spLocks noChangeArrowheads="1"/>
            </p:cNvSpPr>
            <p:nvPr/>
          </p:nvSpPr>
          <p:spPr bwMode="auto">
            <a:xfrm>
              <a:off x="4033"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8" name="Oval 731"/>
            <p:cNvSpPr>
              <a:spLocks noChangeArrowheads="1"/>
            </p:cNvSpPr>
            <p:nvPr/>
          </p:nvSpPr>
          <p:spPr bwMode="auto">
            <a:xfrm>
              <a:off x="4466"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9" name="Oval 732"/>
            <p:cNvSpPr>
              <a:spLocks noChangeArrowheads="1"/>
            </p:cNvSpPr>
            <p:nvPr/>
          </p:nvSpPr>
          <p:spPr bwMode="auto">
            <a:xfrm>
              <a:off x="4466"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0" name="Oval 733"/>
            <p:cNvSpPr>
              <a:spLocks noChangeArrowheads="1"/>
            </p:cNvSpPr>
            <p:nvPr/>
          </p:nvSpPr>
          <p:spPr bwMode="auto">
            <a:xfrm>
              <a:off x="4233"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1" name="Oval 734"/>
            <p:cNvSpPr>
              <a:spLocks noChangeArrowheads="1"/>
            </p:cNvSpPr>
            <p:nvPr/>
          </p:nvSpPr>
          <p:spPr bwMode="auto">
            <a:xfrm>
              <a:off x="4233"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2" name="Oval 735"/>
            <p:cNvSpPr>
              <a:spLocks noChangeArrowheads="1"/>
            </p:cNvSpPr>
            <p:nvPr/>
          </p:nvSpPr>
          <p:spPr bwMode="auto">
            <a:xfrm>
              <a:off x="4666"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3" name="Oval 736"/>
            <p:cNvSpPr>
              <a:spLocks noChangeArrowheads="1"/>
            </p:cNvSpPr>
            <p:nvPr/>
          </p:nvSpPr>
          <p:spPr bwMode="auto">
            <a:xfrm>
              <a:off x="4666"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4" name="Oval 737"/>
            <p:cNvSpPr>
              <a:spLocks noChangeArrowheads="1"/>
            </p:cNvSpPr>
            <p:nvPr/>
          </p:nvSpPr>
          <p:spPr bwMode="auto">
            <a:xfrm>
              <a:off x="4236"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5" name="Oval 738"/>
            <p:cNvSpPr>
              <a:spLocks noChangeArrowheads="1"/>
            </p:cNvSpPr>
            <p:nvPr/>
          </p:nvSpPr>
          <p:spPr bwMode="auto">
            <a:xfrm>
              <a:off x="4236"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6" name="Oval 739"/>
            <p:cNvSpPr>
              <a:spLocks noChangeArrowheads="1"/>
            </p:cNvSpPr>
            <p:nvPr/>
          </p:nvSpPr>
          <p:spPr bwMode="auto">
            <a:xfrm>
              <a:off x="4669"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7" name="Oval 740"/>
            <p:cNvSpPr>
              <a:spLocks noChangeArrowheads="1"/>
            </p:cNvSpPr>
            <p:nvPr/>
          </p:nvSpPr>
          <p:spPr bwMode="auto">
            <a:xfrm>
              <a:off x="4669"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8" name="Oval 741"/>
            <p:cNvSpPr>
              <a:spLocks noChangeArrowheads="1"/>
            </p:cNvSpPr>
            <p:nvPr/>
          </p:nvSpPr>
          <p:spPr bwMode="auto">
            <a:xfrm>
              <a:off x="4030"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9" name="Oval 742"/>
            <p:cNvSpPr>
              <a:spLocks noChangeArrowheads="1"/>
            </p:cNvSpPr>
            <p:nvPr/>
          </p:nvSpPr>
          <p:spPr bwMode="auto">
            <a:xfrm>
              <a:off x="4030"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0" name="Oval 743"/>
            <p:cNvSpPr>
              <a:spLocks noChangeArrowheads="1"/>
            </p:cNvSpPr>
            <p:nvPr/>
          </p:nvSpPr>
          <p:spPr bwMode="auto">
            <a:xfrm>
              <a:off x="4463"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1" name="Oval 744"/>
            <p:cNvSpPr>
              <a:spLocks noChangeArrowheads="1"/>
            </p:cNvSpPr>
            <p:nvPr/>
          </p:nvSpPr>
          <p:spPr bwMode="auto">
            <a:xfrm>
              <a:off x="4463"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2" name="Oval 745"/>
            <p:cNvSpPr>
              <a:spLocks noChangeArrowheads="1"/>
            </p:cNvSpPr>
            <p:nvPr/>
          </p:nvSpPr>
          <p:spPr bwMode="auto">
            <a:xfrm>
              <a:off x="4033"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3" name="Oval 746"/>
            <p:cNvSpPr>
              <a:spLocks noChangeArrowheads="1"/>
            </p:cNvSpPr>
            <p:nvPr/>
          </p:nvSpPr>
          <p:spPr bwMode="auto">
            <a:xfrm>
              <a:off x="4033"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4" name="Oval 747"/>
            <p:cNvSpPr>
              <a:spLocks noChangeArrowheads="1"/>
            </p:cNvSpPr>
            <p:nvPr/>
          </p:nvSpPr>
          <p:spPr bwMode="auto">
            <a:xfrm>
              <a:off x="4466"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5" name="Oval 748"/>
            <p:cNvSpPr>
              <a:spLocks noChangeArrowheads="1"/>
            </p:cNvSpPr>
            <p:nvPr/>
          </p:nvSpPr>
          <p:spPr bwMode="auto">
            <a:xfrm>
              <a:off x="4466"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6" name="Oval 749"/>
            <p:cNvSpPr>
              <a:spLocks noChangeArrowheads="1"/>
            </p:cNvSpPr>
            <p:nvPr/>
          </p:nvSpPr>
          <p:spPr bwMode="auto">
            <a:xfrm>
              <a:off x="4233"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7" name="Oval 750"/>
            <p:cNvSpPr>
              <a:spLocks noChangeArrowheads="1"/>
            </p:cNvSpPr>
            <p:nvPr/>
          </p:nvSpPr>
          <p:spPr bwMode="auto">
            <a:xfrm>
              <a:off x="4233"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8" name="Oval 751"/>
            <p:cNvSpPr>
              <a:spLocks noChangeArrowheads="1"/>
            </p:cNvSpPr>
            <p:nvPr/>
          </p:nvSpPr>
          <p:spPr bwMode="auto">
            <a:xfrm>
              <a:off x="4666"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9" name="Oval 752"/>
            <p:cNvSpPr>
              <a:spLocks noChangeArrowheads="1"/>
            </p:cNvSpPr>
            <p:nvPr/>
          </p:nvSpPr>
          <p:spPr bwMode="auto">
            <a:xfrm>
              <a:off x="4666"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0" name="Oval 753"/>
            <p:cNvSpPr>
              <a:spLocks noChangeArrowheads="1"/>
            </p:cNvSpPr>
            <p:nvPr/>
          </p:nvSpPr>
          <p:spPr bwMode="auto">
            <a:xfrm>
              <a:off x="4236"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1" name="Oval 754"/>
            <p:cNvSpPr>
              <a:spLocks noChangeArrowheads="1"/>
            </p:cNvSpPr>
            <p:nvPr/>
          </p:nvSpPr>
          <p:spPr bwMode="auto">
            <a:xfrm>
              <a:off x="4236"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2" name="Oval 755"/>
            <p:cNvSpPr>
              <a:spLocks noChangeArrowheads="1"/>
            </p:cNvSpPr>
            <p:nvPr/>
          </p:nvSpPr>
          <p:spPr bwMode="auto">
            <a:xfrm>
              <a:off x="4669"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3" name="Oval 756"/>
            <p:cNvSpPr>
              <a:spLocks noChangeArrowheads="1"/>
            </p:cNvSpPr>
            <p:nvPr/>
          </p:nvSpPr>
          <p:spPr bwMode="auto">
            <a:xfrm>
              <a:off x="4669"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grpSp>
      <p:sp>
        <p:nvSpPr>
          <p:cNvPr id="25621" name="Oval 757"/>
          <p:cNvSpPr>
            <a:spLocks noChangeArrowheads="1"/>
          </p:cNvSpPr>
          <p:nvPr/>
        </p:nvSpPr>
        <p:spPr bwMode="auto">
          <a:xfrm>
            <a:off x="7077075" y="2060575"/>
            <a:ext cx="84138" cy="6350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5622" name="Oval 758"/>
          <p:cNvSpPr>
            <a:spLocks noChangeArrowheads="1"/>
          </p:cNvSpPr>
          <p:nvPr/>
        </p:nvSpPr>
        <p:spPr bwMode="auto">
          <a:xfrm>
            <a:off x="7077075" y="2855913"/>
            <a:ext cx="84138" cy="6350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5623" name="Text Box 759"/>
          <p:cNvSpPr txBox="1">
            <a:spLocks noChangeArrowheads="1"/>
          </p:cNvSpPr>
          <p:nvPr/>
        </p:nvSpPr>
        <p:spPr bwMode="auto">
          <a:xfrm>
            <a:off x="6983413" y="1863725"/>
            <a:ext cx="2019300" cy="822325"/>
          </a:xfrm>
          <a:prstGeom prst="rect">
            <a:avLst/>
          </a:prstGeom>
          <a:noFill/>
          <a:ln w="9525">
            <a:noFill/>
            <a:miter lim="800000"/>
            <a:headEnd/>
            <a:tailEnd/>
          </a:ln>
        </p:spPr>
        <p:txBody>
          <a:bodyPr wrap="none">
            <a:spAutoFit/>
          </a:bodyPr>
          <a:lstStyle/>
          <a:p>
            <a:pPr algn="ctr"/>
            <a:r>
              <a:rPr lang="en-US" sz="2400">
                <a:solidFill>
                  <a:srgbClr val="000000"/>
                </a:solidFill>
                <a:latin typeface="Times New Roman" pitchFamily="18" charset="0"/>
              </a:rPr>
              <a:t>Coarser data</a:t>
            </a:r>
            <a:br>
              <a:rPr lang="en-US" sz="2400">
                <a:solidFill>
                  <a:srgbClr val="000000"/>
                </a:solidFill>
                <a:latin typeface="Times New Roman" pitchFamily="18" charset="0"/>
              </a:rPr>
            </a:br>
            <a:r>
              <a:rPr lang="en-US" sz="2400">
                <a:solidFill>
                  <a:srgbClr val="000000"/>
                </a:solidFill>
                <a:latin typeface="Times New Roman" pitchFamily="18" charset="0"/>
              </a:rPr>
              <a:t>(even samples)</a:t>
            </a:r>
          </a:p>
        </p:txBody>
      </p:sp>
      <p:sp>
        <p:nvSpPr>
          <p:cNvPr id="25624" name="Text Box 760"/>
          <p:cNvSpPr txBox="1">
            <a:spLocks noChangeArrowheads="1"/>
          </p:cNvSpPr>
          <p:nvPr/>
        </p:nvSpPr>
        <p:spPr bwMode="auto">
          <a:xfrm>
            <a:off x="7134225" y="2659063"/>
            <a:ext cx="2009775" cy="822325"/>
          </a:xfrm>
          <a:prstGeom prst="rect">
            <a:avLst/>
          </a:prstGeom>
          <a:noFill/>
          <a:ln w="9525">
            <a:noFill/>
            <a:miter lim="800000"/>
            <a:headEnd/>
            <a:tailEnd/>
          </a:ln>
        </p:spPr>
        <p:txBody>
          <a:bodyPr wrap="none">
            <a:spAutoFit/>
          </a:bodyPr>
          <a:lstStyle/>
          <a:p>
            <a:pPr algn="ctr"/>
            <a:r>
              <a:rPr lang="en-US" sz="2400">
                <a:solidFill>
                  <a:srgbClr val="000000"/>
                </a:solidFill>
                <a:latin typeface="Times New Roman" pitchFamily="18" charset="0"/>
              </a:rPr>
              <a:t>New level data</a:t>
            </a:r>
          </a:p>
          <a:p>
            <a:pPr algn="ctr"/>
            <a:r>
              <a:rPr lang="en-US" sz="2400">
                <a:solidFill>
                  <a:srgbClr val="000000"/>
                </a:solidFill>
                <a:latin typeface="Times New Roman" pitchFamily="18" charset="0"/>
              </a:rPr>
              <a:t>(odd samples)</a:t>
            </a:r>
          </a:p>
        </p:txBody>
      </p:sp>
      <p:sp>
        <p:nvSpPr>
          <p:cNvPr id="25625" name="Text Box 761"/>
          <p:cNvSpPr txBox="1">
            <a:spLocks noChangeArrowheads="1"/>
          </p:cNvSpPr>
          <p:nvPr/>
        </p:nvSpPr>
        <p:spPr bwMode="auto">
          <a:xfrm>
            <a:off x="6691313" y="3692525"/>
            <a:ext cx="2311400" cy="2225675"/>
          </a:xfrm>
          <a:prstGeom prst="rect">
            <a:avLst/>
          </a:prstGeom>
          <a:noFill/>
          <a:ln w="9525">
            <a:noFill/>
            <a:miter lim="800000"/>
            <a:headEnd/>
            <a:tailEnd/>
          </a:ln>
        </p:spPr>
        <p:txBody>
          <a:bodyPr>
            <a:spAutoFit/>
          </a:bodyPr>
          <a:lstStyle/>
          <a:p>
            <a:pPr marL="112713" indent="-112713"/>
            <a:r>
              <a:rPr lang="en-US">
                <a:latin typeface="Times New Roman" pitchFamily="18" charset="0"/>
              </a:rPr>
              <a:t>1D order: </a:t>
            </a:r>
          </a:p>
          <a:p>
            <a:pPr marL="112713" indent="-112713">
              <a:buFontTx/>
              <a:buChar char="•"/>
            </a:pPr>
            <a:r>
              <a:rPr lang="en-US">
                <a:latin typeface="Times New Roman" pitchFamily="18" charset="0"/>
              </a:rPr>
              <a:t>at each level store the green samples first (recursively);</a:t>
            </a:r>
          </a:p>
          <a:p>
            <a:pPr marL="112713" indent="-112713">
              <a:buFontTx/>
              <a:buChar char="•"/>
            </a:pPr>
            <a:r>
              <a:rPr lang="en-US">
                <a:latin typeface="Times New Roman" pitchFamily="18" charset="0"/>
              </a:rPr>
              <a:t>keep the Z order for red samples (as much as 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965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3965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53965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499"/>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7"/>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7"/>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499"/>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499"/>
                                          </p:stCondLst>
                                        </p:cTn>
                                        <p:tgtEl>
                                          <p:spTgt spid="539665"/>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499"/>
                                          </p:stCondLst>
                                        </p:cTn>
                                        <p:tgtEl>
                                          <p:spTgt spid="53968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53974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499"/>
                                          </p:stCondLst>
                                        </p:cTn>
                                        <p:tgtEl>
                                          <p:spTgt spid="5398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499"/>
                                          </p:stCondLst>
                                        </p:cTn>
                                        <p:tgtEl>
                                          <p:spTgt spid="539939"/>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499"/>
                                          </p:stCondLst>
                                        </p:cTn>
                                        <p:tgtEl>
                                          <p:spTgt spid="5400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540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2" grpId="0" animBg="1"/>
      <p:bldP spid="539653" grpId="0" animBg="1"/>
      <p:bldP spid="53965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74675" y="152400"/>
            <a:ext cx="8280400" cy="908050"/>
          </a:xfrm>
          <a:noFill/>
        </p:spPr>
        <p:txBody>
          <a:bodyPr lIns="90488" tIns="44450" rIns="90488" bIns="44450" anchor="b"/>
          <a:lstStyle/>
          <a:p>
            <a:pPr eaLnBrk="1" hangingPunct="1"/>
            <a:r>
              <a:rPr lang="en-US" sz="2800" smtClean="0"/>
              <a:t>The Pixel in Each Data Block is Maintained Local at All Levels of Resolution</a:t>
            </a:r>
          </a:p>
        </p:txBody>
      </p:sp>
      <p:pic>
        <p:nvPicPr>
          <p:cNvPr id="26627" name="Picture 6"/>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p:spPr>
      </p:pic>
      <p:sp>
        <p:nvSpPr>
          <p:cNvPr id="26628" name="Freeform 7"/>
          <p:cNvSpPr>
            <a:spLocks/>
          </p:cNvSpPr>
          <p:nvPr/>
        </p:nvSpPr>
        <p:spPr bwMode="auto">
          <a:xfrm>
            <a:off x="361950" y="2898775"/>
            <a:ext cx="371475" cy="1252538"/>
          </a:xfrm>
          <a:custGeom>
            <a:avLst/>
            <a:gdLst>
              <a:gd name="T0" fmla="*/ 234 w 234"/>
              <a:gd name="T1" fmla="*/ 0 h 789"/>
              <a:gd name="T2" fmla="*/ 52 w 234"/>
              <a:gd name="T3" fmla="*/ 368 h 789"/>
              <a:gd name="T4" fmla="*/ 22 w 234"/>
              <a:gd name="T5" fmla="*/ 719 h 789"/>
              <a:gd name="T6" fmla="*/ 183 w 234"/>
              <a:gd name="T7" fmla="*/ 787 h 789"/>
              <a:gd name="T8" fmla="*/ 0 60000 65536"/>
              <a:gd name="T9" fmla="*/ 0 60000 65536"/>
              <a:gd name="T10" fmla="*/ 0 60000 65536"/>
              <a:gd name="T11" fmla="*/ 0 60000 65536"/>
              <a:gd name="T12" fmla="*/ 0 w 234"/>
              <a:gd name="T13" fmla="*/ 0 h 789"/>
              <a:gd name="T14" fmla="*/ 234 w 234"/>
              <a:gd name="T15" fmla="*/ 789 h 789"/>
            </a:gdLst>
            <a:ahLst/>
            <a:cxnLst>
              <a:cxn ang="T8">
                <a:pos x="T0" y="T1"/>
              </a:cxn>
              <a:cxn ang="T9">
                <a:pos x="T2" y="T3"/>
              </a:cxn>
              <a:cxn ang="T10">
                <a:pos x="T4" y="T5"/>
              </a:cxn>
              <a:cxn ang="T11">
                <a:pos x="T6" y="T7"/>
              </a:cxn>
            </a:cxnLst>
            <a:rect l="T12" t="T13" r="T14" b="T15"/>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a:solidFill>
              <a:srgbClr val="000000"/>
            </a:solidFill>
            <a:round/>
            <a:headEnd/>
            <a:tailEnd type="triangle" w="med" len="med"/>
          </a:ln>
        </p:spPr>
        <p:txBody>
          <a:bodyPr/>
          <a:lstStyle/>
          <a:p>
            <a:endParaRPr lang="en-US"/>
          </a:p>
        </p:txBody>
      </p:sp>
      <p:sp>
        <p:nvSpPr>
          <p:cNvPr id="26629" name="Freeform 8"/>
          <p:cNvSpPr>
            <a:spLocks/>
          </p:cNvSpPr>
          <p:nvPr/>
        </p:nvSpPr>
        <p:spPr bwMode="auto">
          <a:xfrm>
            <a:off x="1036638" y="2889250"/>
            <a:ext cx="754062" cy="1538288"/>
          </a:xfrm>
          <a:custGeom>
            <a:avLst/>
            <a:gdLst>
              <a:gd name="T0" fmla="*/ 475 w 475"/>
              <a:gd name="T1" fmla="*/ 0 h 969"/>
              <a:gd name="T2" fmla="*/ 78 w 475"/>
              <a:gd name="T3" fmla="*/ 361 h 969"/>
              <a:gd name="T4" fmla="*/ 36 w 475"/>
              <a:gd name="T5" fmla="*/ 772 h 969"/>
              <a:gd name="T6" fmla="*/ 0 w 475"/>
              <a:gd name="T7" fmla="*/ 969 h 969"/>
              <a:gd name="T8" fmla="*/ 0 60000 65536"/>
              <a:gd name="T9" fmla="*/ 0 60000 65536"/>
              <a:gd name="T10" fmla="*/ 0 60000 65536"/>
              <a:gd name="T11" fmla="*/ 0 60000 65536"/>
              <a:gd name="T12" fmla="*/ 0 w 475"/>
              <a:gd name="T13" fmla="*/ 0 h 969"/>
              <a:gd name="T14" fmla="*/ 475 w 475"/>
              <a:gd name="T15" fmla="*/ 969 h 969"/>
            </a:gdLst>
            <a:ahLst/>
            <a:cxnLst>
              <a:cxn ang="T8">
                <a:pos x="T0" y="T1"/>
              </a:cxn>
              <a:cxn ang="T9">
                <a:pos x="T2" y="T3"/>
              </a:cxn>
              <a:cxn ang="T10">
                <a:pos x="T4" y="T5"/>
              </a:cxn>
              <a:cxn ang="T11">
                <a:pos x="T6" y="T7"/>
              </a:cxn>
            </a:cxnLst>
            <a:rect l="T12" t="T13" r="T14" b="T15"/>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a:solidFill>
              <a:srgbClr val="000000"/>
            </a:solidFill>
            <a:round/>
            <a:headEnd/>
            <a:tailEnd type="triangle" w="med" len="med"/>
          </a:ln>
        </p:spPr>
        <p:txBody>
          <a:bodyPr/>
          <a:lstStyle/>
          <a:p>
            <a:endParaRPr lang="en-US"/>
          </a:p>
        </p:txBody>
      </p:sp>
      <p:sp>
        <p:nvSpPr>
          <p:cNvPr id="26630" name="Text Box 9"/>
          <p:cNvSpPr txBox="1">
            <a:spLocks noChangeArrowheads="1"/>
          </p:cNvSpPr>
          <p:nvPr/>
        </p:nvSpPr>
        <p:spPr bwMode="auto">
          <a:xfrm>
            <a:off x="5762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6631" name="Text Box 10"/>
          <p:cNvSpPr txBox="1">
            <a:spLocks noChangeArrowheads="1"/>
          </p:cNvSpPr>
          <p:nvPr/>
        </p:nvSpPr>
        <p:spPr bwMode="auto">
          <a:xfrm>
            <a:off x="15700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6632" name="Text Box 11"/>
          <p:cNvSpPr txBox="1">
            <a:spLocks noChangeArrowheads="1"/>
          </p:cNvSpPr>
          <p:nvPr/>
        </p:nvSpPr>
        <p:spPr bwMode="auto">
          <a:xfrm>
            <a:off x="25638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6633" name="Text Box 12"/>
          <p:cNvSpPr txBox="1">
            <a:spLocks noChangeArrowheads="1"/>
          </p:cNvSpPr>
          <p:nvPr/>
        </p:nvSpPr>
        <p:spPr bwMode="auto">
          <a:xfrm>
            <a:off x="35575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6634" name="Text Box 13"/>
          <p:cNvSpPr txBox="1">
            <a:spLocks noChangeArrowheads="1"/>
          </p:cNvSpPr>
          <p:nvPr/>
        </p:nvSpPr>
        <p:spPr bwMode="auto">
          <a:xfrm>
            <a:off x="45513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4</a:t>
            </a:r>
          </a:p>
        </p:txBody>
      </p:sp>
      <p:sp>
        <p:nvSpPr>
          <p:cNvPr id="26635" name="Text Box 14"/>
          <p:cNvSpPr txBox="1">
            <a:spLocks noChangeArrowheads="1"/>
          </p:cNvSpPr>
          <p:nvPr/>
        </p:nvSpPr>
        <p:spPr bwMode="auto">
          <a:xfrm>
            <a:off x="55451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5</a:t>
            </a:r>
          </a:p>
        </p:txBody>
      </p:sp>
      <p:sp>
        <p:nvSpPr>
          <p:cNvPr id="26636" name="Text Box 15"/>
          <p:cNvSpPr txBox="1">
            <a:spLocks noChangeArrowheads="1"/>
          </p:cNvSpPr>
          <p:nvPr/>
        </p:nvSpPr>
        <p:spPr bwMode="auto">
          <a:xfrm>
            <a:off x="65389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6</a:t>
            </a:r>
          </a:p>
        </p:txBody>
      </p:sp>
      <p:sp>
        <p:nvSpPr>
          <p:cNvPr id="26637" name="Text Box 16"/>
          <p:cNvSpPr txBox="1">
            <a:spLocks noChangeArrowheads="1"/>
          </p:cNvSpPr>
          <p:nvPr/>
        </p:nvSpPr>
        <p:spPr bwMode="auto">
          <a:xfrm>
            <a:off x="75326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7</a:t>
            </a:r>
          </a:p>
        </p:txBody>
      </p:sp>
      <p:sp>
        <p:nvSpPr>
          <p:cNvPr id="26638" name="Text Box 17"/>
          <p:cNvSpPr txBox="1">
            <a:spLocks noChangeArrowheads="1"/>
          </p:cNvSpPr>
          <p:nvPr/>
        </p:nvSpPr>
        <p:spPr bwMode="auto">
          <a:xfrm>
            <a:off x="85264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8</a:t>
            </a:r>
          </a:p>
        </p:txBody>
      </p:sp>
      <p:sp>
        <p:nvSpPr>
          <p:cNvPr id="26639" name="Freeform 18"/>
          <p:cNvSpPr>
            <a:spLocks/>
          </p:cNvSpPr>
          <p:nvPr/>
        </p:nvSpPr>
        <p:spPr bwMode="auto">
          <a:xfrm>
            <a:off x="1023938" y="2832100"/>
            <a:ext cx="1747837" cy="2247900"/>
          </a:xfrm>
          <a:custGeom>
            <a:avLst/>
            <a:gdLst>
              <a:gd name="T0" fmla="*/ 1101 w 1101"/>
              <a:gd name="T1" fmla="*/ 0 h 1416"/>
              <a:gd name="T2" fmla="*/ 1042 w 1101"/>
              <a:gd name="T3" fmla="*/ 145 h 1416"/>
              <a:gd name="T4" fmla="*/ 928 w 1101"/>
              <a:gd name="T5" fmla="*/ 154 h 1416"/>
              <a:gd name="T6" fmla="*/ 480 w 1101"/>
              <a:gd name="T7" fmla="*/ 209 h 1416"/>
              <a:gd name="T8" fmla="*/ 118 w 1101"/>
              <a:gd name="T9" fmla="*/ 456 h 1416"/>
              <a:gd name="T10" fmla="*/ 68 w 1101"/>
              <a:gd name="T11" fmla="*/ 977 h 1416"/>
              <a:gd name="T12" fmla="*/ 32 w 1101"/>
              <a:gd name="T13" fmla="*/ 1311 h 1416"/>
              <a:gd name="T14" fmla="*/ 0 w 1101"/>
              <a:gd name="T15" fmla="*/ 1416 h 1416"/>
              <a:gd name="T16" fmla="*/ 0 60000 65536"/>
              <a:gd name="T17" fmla="*/ 0 60000 65536"/>
              <a:gd name="T18" fmla="*/ 0 60000 65536"/>
              <a:gd name="T19" fmla="*/ 0 60000 65536"/>
              <a:gd name="T20" fmla="*/ 0 60000 65536"/>
              <a:gd name="T21" fmla="*/ 0 60000 65536"/>
              <a:gd name="T22" fmla="*/ 0 60000 65536"/>
              <a:gd name="T23" fmla="*/ 0 60000 65536"/>
              <a:gd name="T24" fmla="*/ 0 w 1101"/>
              <a:gd name="T25" fmla="*/ 0 h 1416"/>
              <a:gd name="T26" fmla="*/ 1101 w 1101"/>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a:solidFill>
              <a:srgbClr val="000000"/>
            </a:solidFill>
            <a:round/>
            <a:headEnd/>
            <a:tailEnd type="triangle" w="med" len="med"/>
          </a:ln>
        </p:spPr>
        <p:txBody>
          <a:bodyPr/>
          <a:lstStyle/>
          <a:p>
            <a:endParaRPr lang="en-US"/>
          </a:p>
        </p:txBody>
      </p:sp>
      <p:sp>
        <p:nvSpPr>
          <p:cNvPr id="26640" name="Freeform 19"/>
          <p:cNvSpPr>
            <a:spLocks/>
          </p:cNvSpPr>
          <p:nvPr/>
        </p:nvSpPr>
        <p:spPr bwMode="auto">
          <a:xfrm>
            <a:off x="1038225" y="2889250"/>
            <a:ext cx="2705100" cy="2871788"/>
          </a:xfrm>
          <a:custGeom>
            <a:avLst/>
            <a:gdLst>
              <a:gd name="T0" fmla="*/ 1704 w 1704"/>
              <a:gd name="T1" fmla="*/ 0 h 1809"/>
              <a:gd name="T2" fmla="*/ 1623 w 1704"/>
              <a:gd name="T3" fmla="*/ 132 h 1809"/>
              <a:gd name="T4" fmla="*/ 1389 w 1704"/>
              <a:gd name="T5" fmla="*/ 173 h 1809"/>
              <a:gd name="T6" fmla="*/ 507 w 1704"/>
              <a:gd name="T7" fmla="*/ 214 h 1809"/>
              <a:gd name="T8" fmla="*/ 145 w 1704"/>
              <a:gd name="T9" fmla="*/ 461 h 1809"/>
              <a:gd name="T10" fmla="*/ 95 w 1704"/>
              <a:gd name="T11" fmla="*/ 982 h 1809"/>
              <a:gd name="T12" fmla="*/ 36 w 1704"/>
              <a:gd name="T13" fmla="*/ 1673 h 1809"/>
              <a:gd name="T14" fmla="*/ 0 w 1704"/>
              <a:gd name="T15" fmla="*/ 1796 h 1809"/>
              <a:gd name="T16" fmla="*/ 0 60000 65536"/>
              <a:gd name="T17" fmla="*/ 0 60000 65536"/>
              <a:gd name="T18" fmla="*/ 0 60000 65536"/>
              <a:gd name="T19" fmla="*/ 0 60000 65536"/>
              <a:gd name="T20" fmla="*/ 0 60000 65536"/>
              <a:gd name="T21" fmla="*/ 0 60000 65536"/>
              <a:gd name="T22" fmla="*/ 0 60000 65536"/>
              <a:gd name="T23" fmla="*/ 0 60000 65536"/>
              <a:gd name="T24" fmla="*/ 0 w 1704"/>
              <a:gd name="T25" fmla="*/ 0 h 1809"/>
              <a:gd name="T26" fmla="*/ 1704 w 1704"/>
              <a:gd name="T27" fmla="*/ 1809 h 18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a:solidFill>
              <a:srgbClr val="000000"/>
            </a:solidFill>
            <a:round/>
            <a:headEnd/>
            <a:tailEnd type="triangle" w="med" len="med"/>
          </a:ln>
        </p:spPr>
        <p:txBody>
          <a:bodyPr/>
          <a:lstStyle/>
          <a:p>
            <a:endParaRPr lang="en-US"/>
          </a:p>
        </p:txBody>
      </p:sp>
      <p:sp>
        <p:nvSpPr>
          <p:cNvPr id="26641" name="Rectangle 80"/>
          <p:cNvSpPr>
            <a:spLocks noChangeArrowheads="1"/>
          </p:cNvSpPr>
          <p:nvPr/>
        </p:nvSpPr>
        <p:spPr bwMode="auto">
          <a:xfrm>
            <a:off x="67786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2" name="Rectangle 81"/>
          <p:cNvSpPr>
            <a:spLocks noChangeArrowheads="1"/>
          </p:cNvSpPr>
          <p:nvPr/>
        </p:nvSpPr>
        <p:spPr bwMode="auto">
          <a:xfrm>
            <a:off x="12604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3" name="Rectangle 82"/>
          <p:cNvSpPr>
            <a:spLocks noChangeArrowheads="1"/>
          </p:cNvSpPr>
          <p:nvPr/>
        </p:nvSpPr>
        <p:spPr bwMode="auto">
          <a:xfrm>
            <a:off x="18446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4" name="Rectangle 83"/>
          <p:cNvSpPr>
            <a:spLocks noChangeArrowheads="1"/>
          </p:cNvSpPr>
          <p:nvPr/>
        </p:nvSpPr>
        <p:spPr bwMode="auto">
          <a:xfrm>
            <a:off x="24272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5" name="Rectangle 84"/>
          <p:cNvSpPr>
            <a:spLocks noChangeArrowheads="1"/>
          </p:cNvSpPr>
          <p:nvPr/>
        </p:nvSpPr>
        <p:spPr bwMode="auto">
          <a:xfrm>
            <a:off x="35956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6" name="Rectangle 85"/>
          <p:cNvSpPr>
            <a:spLocks noChangeArrowheads="1"/>
          </p:cNvSpPr>
          <p:nvPr/>
        </p:nvSpPr>
        <p:spPr bwMode="auto">
          <a:xfrm>
            <a:off x="41783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7" name="Rectangle 86"/>
          <p:cNvSpPr>
            <a:spLocks noChangeArrowheads="1"/>
          </p:cNvSpPr>
          <p:nvPr/>
        </p:nvSpPr>
        <p:spPr bwMode="auto">
          <a:xfrm>
            <a:off x="47625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8" name="Rectangle 87"/>
          <p:cNvSpPr>
            <a:spLocks noChangeArrowheads="1"/>
          </p:cNvSpPr>
          <p:nvPr/>
        </p:nvSpPr>
        <p:spPr bwMode="auto">
          <a:xfrm>
            <a:off x="53467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9" name="Rectangle 88"/>
          <p:cNvSpPr>
            <a:spLocks noChangeArrowheads="1"/>
          </p:cNvSpPr>
          <p:nvPr/>
        </p:nvSpPr>
        <p:spPr bwMode="auto">
          <a:xfrm>
            <a:off x="59293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0" name="Rectangle 89"/>
          <p:cNvSpPr>
            <a:spLocks noChangeArrowheads="1"/>
          </p:cNvSpPr>
          <p:nvPr/>
        </p:nvSpPr>
        <p:spPr bwMode="auto">
          <a:xfrm>
            <a:off x="65135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1" name="Rectangle 90"/>
          <p:cNvSpPr>
            <a:spLocks noChangeArrowheads="1"/>
          </p:cNvSpPr>
          <p:nvPr/>
        </p:nvSpPr>
        <p:spPr bwMode="auto">
          <a:xfrm>
            <a:off x="70977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2" name="Rectangle 91"/>
          <p:cNvSpPr>
            <a:spLocks noChangeArrowheads="1"/>
          </p:cNvSpPr>
          <p:nvPr/>
        </p:nvSpPr>
        <p:spPr bwMode="auto">
          <a:xfrm>
            <a:off x="76803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3" name="Rectangle 92"/>
          <p:cNvSpPr>
            <a:spLocks noChangeArrowheads="1"/>
          </p:cNvSpPr>
          <p:nvPr/>
        </p:nvSpPr>
        <p:spPr bwMode="auto">
          <a:xfrm>
            <a:off x="82645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4" name="Rectangle 93"/>
          <p:cNvSpPr>
            <a:spLocks noChangeArrowheads="1"/>
          </p:cNvSpPr>
          <p:nvPr/>
        </p:nvSpPr>
        <p:spPr bwMode="auto">
          <a:xfrm>
            <a:off x="88487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5" name="Rectangle 94"/>
          <p:cNvSpPr>
            <a:spLocks noChangeArrowheads="1"/>
          </p:cNvSpPr>
          <p:nvPr/>
        </p:nvSpPr>
        <p:spPr bwMode="auto">
          <a:xfrm>
            <a:off x="30114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6" name="Text Box 95"/>
          <p:cNvSpPr txBox="1">
            <a:spLocks noChangeArrowheads="1"/>
          </p:cNvSpPr>
          <p:nvPr/>
        </p:nvSpPr>
        <p:spPr bwMode="auto">
          <a:xfrm>
            <a:off x="590550" y="1860550"/>
            <a:ext cx="3155950" cy="396875"/>
          </a:xfrm>
          <a:prstGeom prst="rect">
            <a:avLst/>
          </a:prstGeom>
          <a:noFill/>
          <a:ln w="9525">
            <a:noFill/>
            <a:miter lim="800000"/>
            <a:headEnd/>
            <a:tailEnd/>
          </a:ln>
        </p:spPr>
        <p:txBody>
          <a:bodyPr wrap="none">
            <a:spAutoFit/>
          </a:bodyPr>
          <a:lstStyle/>
          <a:p>
            <a:r>
              <a:rPr lang="en-US" b="1">
                <a:latin typeface="Helvetica" pitchFamily="34" charset="0"/>
              </a:rPr>
              <a:t>Layout of blocks on disk</a:t>
            </a:r>
          </a:p>
        </p:txBody>
      </p:sp>
      <p:sp>
        <p:nvSpPr>
          <p:cNvPr id="26657" name="Text Box 96"/>
          <p:cNvSpPr txBox="1">
            <a:spLocks noChangeArrowheads="1"/>
          </p:cNvSpPr>
          <p:nvPr/>
        </p:nvSpPr>
        <p:spPr bwMode="auto">
          <a:xfrm>
            <a:off x="2655888" y="6232525"/>
            <a:ext cx="3832225" cy="396875"/>
          </a:xfrm>
          <a:prstGeom prst="rect">
            <a:avLst/>
          </a:prstGeom>
          <a:noFill/>
          <a:ln w="9525">
            <a:noFill/>
            <a:miter lim="800000"/>
            <a:headEnd/>
            <a:tailEnd/>
          </a:ln>
        </p:spPr>
        <p:txBody>
          <a:bodyPr wrap="none">
            <a:spAutoFit/>
          </a:bodyPr>
          <a:lstStyle/>
          <a:p>
            <a:r>
              <a:rPr lang="en-US" b="1">
                <a:latin typeface="Helvetica" pitchFamily="34" charset="0"/>
              </a:rPr>
              <a:t>Layout of blocks on the image</a:t>
            </a:r>
          </a:p>
        </p:txBody>
      </p:sp>
      <p:sp>
        <p:nvSpPr>
          <p:cNvPr id="26658" name="Text Box 97"/>
          <p:cNvSpPr txBox="1">
            <a:spLocks noChangeArrowheads="1"/>
          </p:cNvSpPr>
          <p:nvPr/>
        </p:nvSpPr>
        <p:spPr bwMode="auto">
          <a:xfrm>
            <a:off x="409575" y="371157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6659" name="Text Box 98"/>
          <p:cNvSpPr txBox="1">
            <a:spLocks noChangeArrowheads="1"/>
          </p:cNvSpPr>
          <p:nvPr/>
        </p:nvSpPr>
        <p:spPr bwMode="auto">
          <a:xfrm>
            <a:off x="409575" y="44037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6660" name="Text Box 99"/>
          <p:cNvSpPr txBox="1">
            <a:spLocks noChangeArrowheads="1"/>
          </p:cNvSpPr>
          <p:nvPr/>
        </p:nvSpPr>
        <p:spPr bwMode="auto">
          <a:xfrm>
            <a:off x="409575" y="5073650"/>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6661" name="Text Box 100"/>
          <p:cNvSpPr txBox="1">
            <a:spLocks noChangeArrowheads="1"/>
          </p:cNvSpPr>
          <p:nvPr/>
        </p:nvSpPr>
        <p:spPr bwMode="auto">
          <a:xfrm>
            <a:off x="409575" y="56991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grpSp>
        <p:nvGrpSpPr>
          <p:cNvPr id="26662" name="Group 101"/>
          <p:cNvGrpSpPr>
            <a:grpSpLocks/>
          </p:cNvGrpSpPr>
          <p:nvPr/>
        </p:nvGrpSpPr>
        <p:grpSpPr bwMode="auto">
          <a:xfrm>
            <a:off x="650875" y="2400300"/>
            <a:ext cx="16335375" cy="538163"/>
            <a:chOff x="188" y="3574"/>
            <a:chExt cx="10072" cy="292"/>
          </a:xfrm>
        </p:grpSpPr>
        <p:grpSp>
          <p:nvGrpSpPr>
            <p:cNvPr id="26738" name="Group 102"/>
            <p:cNvGrpSpPr>
              <a:grpSpLocks/>
            </p:cNvGrpSpPr>
            <p:nvPr/>
          </p:nvGrpSpPr>
          <p:grpSpPr bwMode="auto">
            <a:xfrm>
              <a:off x="188" y="3574"/>
              <a:ext cx="5036" cy="282"/>
              <a:chOff x="186" y="3574"/>
              <a:chExt cx="5036" cy="282"/>
            </a:xfrm>
          </p:grpSpPr>
          <p:grpSp>
            <p:nvGrpSpPr>
              <p:cNvPr id="27043" name="Group 103"/>
              <p:cNvGrpSpPr>
                <a:grpSpLocks/>
              </p:cNvGrpSpPr>
              <p:nvPr/>
            </p:nvGrpSpPr>
            <p:grpSpPr bwMode="auto">
              <a:xfrm>
                <a:off x="186" y="3574"/>
                <a:ext cx="2518" cy="282"/>
                <a:chOff x="176" y="3574"/>
                <a:chExt cx="2518" cy="282"/>
              </a:xfrm>
            </p:grpSpPr>
            <p:grpSp>
              <p:nvGrpSpPr>
                <p:cNvPr id="27189" name="Group 104"/>
                <p:cNvGrpSpPr>
                  <a:grpSpLocks/>
                </p:cNvGrpSpPr>
                <p:nvPr/>
              </p:nvGrpSpPr>
              <p:grpSpPr bwMode="auto">
                <a:xfrm>
                  <a:off x="176" y="3574"/>
                  <a:ext cx="1259" cy="282"/>
                  <a:chOff x="0" y="3554"/>
                  <a:chExt cx="6547" cy="302"/>
                </a:xfrm>
              </p:grpSpPr>
              <p:sp>
                <p:nvSpPr>
                  <p:cNvPr id="27262" name="Rectangle 105"/>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263" name="Rectangle 106"/>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264" name="Rectangle 107"/>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265" name="Rectangle 108"/>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266" name="Rectangle 109"/>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67" name="Rectangle 110"/>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68" name="Rectangle 111"/>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69" name="Rectangle 112"/>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0" name="Rectangle 113"/>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1" name="Rectangle 114"/>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2" name="Rectangle 115"/>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3" name="Rectangle 116"/>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4" name="Rectangle 117"/>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5" name="Rectangle 118"/>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6" name="Rectangle 119"/>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7" name="Rectangle 120"/>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8" name="Rectangle 121"/>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9" name="Rectangle 122"/>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80" name="Rectangle 123"/>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81" name="Line 124"/>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282" name="Line 125"/>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283" name="Line 126"/>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284" name="Line 127"/>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285" name="Line 128"/>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286" name="Line 129"/>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287" name="Line 130"/>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288" name="Line 131"/>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289" name="Line 132"/>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290" name="Line 133"/>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291" name="Line 134"/>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292" name="Line 135"/>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293" name="Line 136"/>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294" name="Line 137"/>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295" name="Line 138"/>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296" name="Line 139"/>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297" name="Line 140"/>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298" name="Line 141"/>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299" name="Group 142"/>
                  <p:cNvGrpSpPr>
                    <a:grpSpLocks/>
                  </p:cNvGrpSpPr>
                  <p:nvPr/>
                </p:nvGrpSpPr>
                <p:grpSpPr bwMode="auto">
                  <a:xfrm>
                    <a:off x="213" y="3554"/>
                    <a:ext cx="6334" cy="302"/>
                    <a:chOff x="148" y="1309"/>
                    <a:chExt cx="6334" cy="302"/>
                  </a:xfrm>
                </p:grpSpPr>
                <p:sp>
                  <p:nvSpPr>
                    <p:cNvPr id="27300" name="Rectangle 143"/>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1" name="Rectangle 144"/>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2" name="Rectangle 145"/>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3" name="Rectangle 146"/>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4" name="Rectangle 147"/>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5" name="Rectangle 148"/>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6" name="Rectangle 149"/>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7" name="Rectangle 150"/>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8" name="Rectangle 151"/>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9" name="Rectangle 152"/>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0" name="Rectangle 153"/>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1" name="Rectangle 154"/>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2" name="Rectangle 155"/>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3" name="Rectangle 156"/>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4" name="Rectangle 157"/>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5" name="Line 158"/>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316" name="Line 159"/>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317" name="Line 160"/>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318" name="Line 161"/>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319" name="Line 162"/>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320" name="Line 163"/>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321" name="Line 164"/>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322" name="Line 165"/>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323" name="Line 166"/>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324" name="Line 167"/>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325" name="Line 168"/>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326" name="Line 169"/>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327" name="Line 170"/>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328" name="Line 171"/>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329" name="Line 172"/>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330" name="Line 173"/>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331" name="Line 174"/>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332" name="Line 175"/>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190" name="Group 176"/>
                <p:cNvGrpSpPr>
                  <a:grpSpLocks/>
                </p:cNvGrpSpPr>
                <p:nvPr/>
              </p:nvGrpSpPr>
              <p:grpSpPr bwMode="auto">
                <a:xfrm flipH="1">
                  <a:off x="1435" y="3574"/>
                  <a:ext cx="1259" cy="282"/>
                  <a:chOff x="0" y="3554"/>
                  <a:chExt cx="6547" cy="302"/>
                </a:xfrm>
              </p:grpSpPr>
              <p:sp>
                <p:nvSpPr>
                  <p:cNvPr id="27191" name="Rectangle 177"/>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192" name="Rectangle 178"/>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193" name="Rectangle 179"/>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194" name="Rectangle 180"/>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195" name="Rectangle 181"/>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6" name="Rectangle 182"/>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7" name="Rectangle 183"/>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8" name="Rectangle 184"/>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9" name="Rectangle 185"/>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0" name="Rectangle 186"/>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1" name="Rectangle 187"/>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2" name="Rectangle 188"/>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3" name="Rectangle 189"/>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4" name="Rectangle 190"/>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5" name="Rectangle 191"/>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6" name="Rectangle 192"/>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7" name="Rectangle 193"/>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8" name="Rectangle 194"/>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9" name="Rectangle 195"/>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10" name="Line 196"/>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211" name="Line 197"/>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212" name="Line 198"/>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213" name="Line 199"/>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214" name="Line 200"/>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215" name="Line 201"/>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216" name="Line 202"/>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217" name="Line 203"/>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218" name="Line 204"/>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219" name="Line 205"/>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220" name="Line 206"/>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221" name="Line 207"/>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222" name="Line 208"/>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223" name="Line 209"/>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224" name="Line 210"/>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225" name="Line 211"/>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226" name="Line 212"/>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227" name="Line 213"/>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228" name="Group 214"/>
                  <p:cNvGrpSpPr>
                    <a:grpSpLocks/>
                  </p:cNvGrpSpPr>
                  <p:nvPr/>
                </p:nvGrpSpPr>
                <p:grpSpPr bwMode="auto">
                  <a:xfrm>
                    <a:off x="213" y="3554"/>
                    <a:ext cx="6334" cy="302"/>
                    <a:chOff x="148" y="1309"/>
                    <a:chExt cx="6334" cy="302"/>
                  </a:xfrm>
                </p:grpSpPr>
                <p:sp>
                  <p:nvSpPr>
                    <p:cNvPr id="27229" name="Rectangle 215"/>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0" name="Rectangle 216"/>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1" name="Rectangle 217"/>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2" name="Rectangle 218"/>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3" name="Rectangle 219"/>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4" name="Rectangle 220"/>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5" name="Rectangle 221"/>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6" name="Rectangle 222"/>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7" name="Rectangle 223"/>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8" name="Rectangle 224"/>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9" name="Rectangle 225"/>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0" name="Rectangle 226"/>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1" name="Rectangle 227"/>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2" name="Rectangle 228"/>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3" name="Rectangle 229"/>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4" name="Line 230"/>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245" name="Line 231"/>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246" name="Line 232"/>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247" name="Line 233"/>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248" name="Line 234"/>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249" name="Line 235"/>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250" name="Line 236"/>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251" name="Line 237"/>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252" name="Line 238"/>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253" name="Line 239"/>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254" name="Line 240"/>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255" name="Line 241"/>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256" name="Line 242"/>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257" name="Line 243"/>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258" name="Line 244"/>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259" name="Line 245"/>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260" name="Line 246"/>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261" name="Line 247"/>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7044" name="Group 248"/>
              <p:cNvGrpSpPr>
                <a:grpSpLocks/>
              </p:cNvGrpSpPr>
              <p:nvPr/>
            </p:nvGrpSpPr>
            <p:grpSpPr bwMode="auto">
              <a:xfrm>
                <a:off x="2704" y="3574"/>
                <a:ext cx="2518" cy="282"/>
                <a:chOff x="176" y="3574"/>
                <a:chExt cx="2518" cy="282"/>
              </a:xfrm>
            </p:grpSpPr>
            <p:grpSp>
              <p:nvGrpSpPr>
                <p:cNvPr id="27045" name="Group 249"/>
                <p:cNvGrpSpPr>
                  <a:grpSpLocks/>
                </p:cNvGrpSpPr>
                <p:nvPr/>
              </p:nvGrpSpPr>
              <p:grpSpPr bwMode="auto">
                <a:xfrm>
                  <a:off x="176" y="3574"/>
                  <a:ext cx="1259" cy="282"/>
                  <a:chOff x="0" y="3554"/>
                  <a:chExt cx="6547" cy="302"/>
                </a:xfrm>
              </p:grpSpPr>
              <p:sp>
                <p:nvSpPr>
                  <p:cNvPr id="27118" name="Rectangle 250"/>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119" name="Rectangle 251"/>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120" name="Rectangle 252"/>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121" name="Rectangle 253"/>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122" name="Rectangle 254"/>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3" name="Rectangle 255"/>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4" name="Rectangle 256"/>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5" name="Rectangle 257"/>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6" name="Rectangle 258"/>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7" name="Rectangle 259"/>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8" name="Rectangle 260"/>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9" name="Rectangle 261"/>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0" name="Rectangle 262"/>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1" name="Rectangle 263"/>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2" name="Rectangle 264"/>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3" name="Rectangle 265"/>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4" name="Rectangle 266"/>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5" name="Rectangle 267"/>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6" name="Rectangle 268"/>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7" name="Line 269"/>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138" name="Line 270"/>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139" name="Line 271"/>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140" name="Line 272"/>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141" name="Line 273"/>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142" name="Line 274"/>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143" name="Line 275"/>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144" name="Line 276"/>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145" name="Line 277"/>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146" name="Line 278"/>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147" name="Line 279"/>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148" name="Line 280"/>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149" name="Line 281"/>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150" name="Line 282"/>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151" name="Line 283"/>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152" name="Line 284"/>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153" name="Line 285"/>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154" name="Line 286"/>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155" name="Group 287"/>
                  <p:cNvGrpSpPr>
                    <a:grpSpLocks/>
                  </p:cNvGrpSpPr>
                  <p:nvPr/>
                </p:nvGrpSpPr>
                <p:grpSpPr bwMode="auto">
                  <a:xfrm>
                    <a:off x="213" y="3554"/>
                    <a:ext cx="6334" cy="302"/>
                    <a:chOff x="148" y="1309"/>
                    <a:chExt cx="6334" cy="302"/>
                  </a:xfrm>
                </p:grpSpPr>
                <p:sp>
                  <p:nvSpPr>
                    <p:cNvPr id="27156" name="Rectangle 288"/>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57" name="Rectangle 289"/>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58" name="Rectangle 290"/>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59" name="Rectangle 291"/>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0" name="Rectangle 292"/>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1" name="Rectangle 293"/>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2" name="Rectangle 294"/>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3" name="Rectangle 295"/>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4" name="Rectangle 296"/>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5" name="Rectangle 297"/>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6" name="Rectangle 298"/>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7" name="Rectangle 299"/>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8" name="Rectangle 300"/>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9" name="Rectangle 301"/>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70" name="Rectangle 302"/>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71" name="Line 303"/>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172" name="Line 304"/>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173" name="Line 305"/>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174" name="Line 306"/>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175" name="Line 307"/>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176" name="Line 308"/>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177" name="Line 309"/>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178" name="Line 310"/>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179" name="Line 311"/>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180" name="Line 312"/>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181" name="Line 313"/>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182" name="Line 314"/>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183" name="Line 315"/>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184" name="Line 316"/>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185" name="Line 317"/>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186" name="Line 318"/>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187" name="Line 319"/>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188" name="Line 320"/>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046" name="Group 321"/>
                <p:cNvGrpSpPr>
                  <a:grpSpLocks/>
                </p:cNvGrpSpPr>
                <p:nvPr/>
              </p:nvGrpSpPr>
              <p:grpSpPr bwMode="auto">
                <a:xfrm flipH="1">
                  <a:off x="1435" y="3574"/>
                  <a:ext cx="1259" cy="282"/>
                  <a:chOff x="0" y="3554"/>
                  <a:chExt cx="6547" cy="302"/>
                </a:xfrm>
              </p:grpSpPr>
              <p:sp>
                <p:nvSpPr>
                  <p:cNvPr id="27047" name="Rectangle 322"/>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048" name="Rectangle 323"/>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049" name="Rectangle 324"/>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050" name="Rectangle 325"/>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051" name="Rectangle 326"/>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2" name="Rectangle 327"/>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3" name="Rectangle 328"/>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4" name="Rectangle 329"/>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5" name="Rectangle 330"/>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6" name="Rectangle 331"/>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7" name="Rectangle 332"/>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8" name="Rectangle 333"/>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9" name="Rectangle 334"/>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0" name="Rectangle 335"/>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1" name="Rectangle 336"/>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2" name="Rectangle 337"/>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3" name="Rectangle 338"/>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4" name="Rectangle 339"/>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5" name="Rectangle 340"/>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6" name="Line 341"/>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067" name="Line 342"/>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068" name="Line 343"/>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069" name="Line 344"/>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070" name="Line 345"/>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071" name="Line 346"/>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072" name="Line 347"/>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073" name="Line 348"/>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074" name="Line 349"/>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075" name="Line 350"/>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076" name="Line 351"/>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077" name="Line 352"/>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078" name="Line 353"/>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079" name="Line 354"/>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080" name="Line 355"/>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081" name="Line 356"/>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082" name="Line 357"/>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083" name="Line 358"/>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084" name="Group 359"/>
                  <p:cNvGrpSpPr>
                    <a:grpSpLocks/>
                  </p:cNvGrpSpPr>
                  <p:nvPr/>
                </p:nvGrpSpPr>
                <p:grpSpPr bwMode="auto">
                  <a:xfrm>
                    <a:off x="213" y="3554"/>
                    <a:ext cx="6334" cy="302"/>
                    <a:chOff x="148" y="1309"/>
                    <a:chExt cx="6334" cy="302"/>
                  </a:xfrm>
                </p:grpSpPr>
                <p:sp>
                  <p:nvSpPr>
                    <p:cNvPr id="27085" name="Rectangle 360"/>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6" name="Rectangle 361"/>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7" name="Rectangle 362"/>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8" name="Rectangle 363"/>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9" name="Rectangle 364"/>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0" name="Rectangle 365"/>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1" name="Rectangle 366"/>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2" name="Rectangle 367"/>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3" name="Rectangle 368"/>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4" name="Rectangle 369"/>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5" name="Rectangle 370"/>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6" name="Rectangle 371"/>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7" name="Rectangle 372"/>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8" name="Rectangle 373"/>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9" name="Rectangle 374"/>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00" name="Line 375"/>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101" name="Line 376"/>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102" name="Line 377"/>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103" name="Line 378"/>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104" name="Line 379"/>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105" name="Line 380"/>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106" name="Line 381"/>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107" name="Line 382"/>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108" name="Line 383"/>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109" name="Line 384"/>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110" name="Line 385"/>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111" name="Line 386"/>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112" name="Line 387"/>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113" name="Line 388"/>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114" name="Line 389"/>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115" name="Line 390"/>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116" name="Line 391"/>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117" name="Line 392"/>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6739" name="Group 393"/>
            <p:cNvGrpSpPr>
              <a:grpSpLocks/>
            </p:cNvGrpSpPr>
            <p:nvPr/>
          </p:nvGrpSpPr>
          <p:grpSpPr bwMode="auto">
            <a:xfrm>
              <a:off x="5224" y="3574"/>
              <a:ext cx="5036" cy="282"/>
              <a:chOff x="186" y="3574"/>
              <a:chExt cx="5036" cy="282"/>
            </a:xfrm>
          </p:grpSpPr>
          <p:grpSp>
            <p:nvGrpSpPr>
              <p:cNvPr id="26753" name="Group 394"/>
              <p:cNvGrpSpPr>
                <a:grpSpLocks/>
              </p:cNvGrpSpPr>
              <p:nvPr/>
            </p:nvGrpSpPr>
            <p:grpSpPr bwMode="auto">
              <a:xfrm>
                <a:off x="186" y="3574"/>
                <a:ext cx="2518" cy="282"/>
                <a:chOff x="176" y="3574"/>
                <a:chExt cx="2518" cy="282"/>
              </a:xfrm>
            </p:grpSpPr>
            <p:grpSp>
              <p:nvGrpSpPr>
                <p:cNvPr id="26899" name="Group 395"/>
                <p:cNvGrpSpPr>
                  <a:grpSpLocks/>
                </p:cNvGrpSpPr>
                <p:nvPr/>
              </p:nvGrpSpPr>
              <p:grpSpPr bwMode="auto">
                <a:xfrm>
                  <a:off x="176" y="3574"/>
                  <a:ext cx="1259" cy="282"/>
                  <a:chOff x="0" y="3554"/>
                  <a:chExt cx="6547" cy="302"/>
                </a:xfrm>
              </p:grpSpPr>
              <p:sp>
                <p:nvSpPr>
                  <p:cNvPr id="26972" name="Rectangle 396"/>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973" name="Rectangle 397"/>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974" name="Rectangle 398"/>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975" name="Rectangle 399"/>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976" name="Rectangle 400"/>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77" name="Rectangle 401"/>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78" name="Rectangle 402"/>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79" name="Rectangle 403"/>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0" name="Rectangle 404"/>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1" name="Rectangle 405"/>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2" name="Rectangle 406"/>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3" name="Rectangle 407"/>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4" name="Rectangle 408"/>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5" name="Rectangle 409"/>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6" name="Rectangle 410"/>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7" name="Rectangle 411"/>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8" name="Rectangle 412"/>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9" name="Rectangle 413"/>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90" name="Rectangle 414"/>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91" name="Line 415"/>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992" name="Line 416"/>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993" name="Line 417"/>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994" name="Line 418"/>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995" name="Line 419"/>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996" name="Line 420"/>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997" name="Line 421"/>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998" name="Line 422"/>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999" name="Line 423"/>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000" name="Line 424"/>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001" name="Line 425"/>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002" name="Line 426"/>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003" name="Line 427"/>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004" name="Line 428"/>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005" name="Line 429"/>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006" name="Line 430"/>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007" name="Line 431"/>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008" name="Line 432"/>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009" name="Group 433"/>
                  <p:cNvGrpSpPr>
                    <a:grpSpLocks/>
                  </p:cNvGrpSpPr>
                  <p:nvPr/>
                </p:nvGrpSpPr>
                <p:grpSpPr bwMode="auto">
                  <a:xfrm>
                    <a:off x="213" y="3554"/>
                    <a:ext cx="6334" cy="302"/>
                    <a:chOff x="148" y="1309"/>
                    <a:chExt cx="6334" cy="302"/>
                  </a:xfrm>
                </p:grpSpPr>
                <p:sp>
                  <p:nvSpPr>
                    <p:cNvPr id="27010" name="Rectangle 434"/>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1" name="Rectangle 435"/>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2" name="Rectangle 436"/>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3" name="Rectangle 437"/>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4" name="Rectangle 438"/>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5" name="Rectangle 439"/>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6" name="Rectangle 440"/>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7" name="Rectangle 441"/>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8" name="Rectangle 442"/>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9" name="Rectangle 443"/>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0" name="Rectangle 444"/>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1" name="Rectangle 445"/>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2" name="Rectangle 446"/>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3" name="Rectangle 447"/>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4" name="Rectangle 448"/>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5" name="Line 449"/>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026" name="Line 450"/>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027" name="Line 451"/>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028" name="Line 452"/>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029" name="Line 453"/>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030" name="Line 454"/>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031" name="Line 455"/>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032" name="Line 456"/>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033" name="Line 457"/>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034" name="Line 458"/>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035" name="Line 459"/>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036" name="Line 460"/>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037" name="Line 461"/>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038" name="Line 462"/>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039" name="Line 463"/>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040" name="Line 464"/>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041" name="Line 465"/>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042" name="Line 466"/>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6900" name="Group 467"/>
                <p:cNvGrpSpPr>
                  <a:grpSpLocks/>
                </p:cNvGrpSpPr>
                <p:nvPr/>
              </p:nvGrpSpPr>
              <p:grpSpPr bwMode="auto">
                <a:xfrm flipH="1">
                  <a:off x="1435" y="3574"/>
                  <a:ext cx="1259" cy="282"/>
                  <a:chOff x="0" y="3554"/>
                  <a:chExt cx="6547" cy="302"/>
                </a:xfrm>
              </p:grpSpPr>
              <p:sp>
                <p:nvSpPr>
                  <p:cNvPr id="26901" name="Rectangle 468"/>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902" name="Rectangle 469"/>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903" name="Rectangle 470"/>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904" name="Rectangle 471"/>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905" name="Rectangle 472"/>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6" name="Rectangle 473"/>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7" name="Rectangle 474"/>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8" name="Rectangle 475"/>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9" name="Rectangle 476"/>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0" name="Rectangle 477"/>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1" name="Rectangle 478"/>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2" name="Rectangle 479"/>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3" name="Rectangle 480"/>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4" name="Rectangle 481"/>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5" name="Rectangle 482"/>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6" name="Rectangle 483"/>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7" name="Rectangle 484"/>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8" name="Rectangle 485"/>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9" name="Rectangle 486"/>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20" name="Line 487"/>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921" name="Line 488"/>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922" name="Line 489"/>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923" name="Line 490"/>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924" name="Line 491"/>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925" name="Line 492"/>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926" name="Line 493"/>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927" name="Line 494"/>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928" name="Line 495"/>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6929" name="Line 496"/>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6930" name="Line 497"/>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6931" name="Line 498"/>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6932" name="Line 499"/>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6933" name="Line 500"/>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6934" name="Line 501"/>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6935" name="Line 502"/>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6936" name="Line 503"/>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6937" name="Line 504"/>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6938" name="Group 505"/>
                  <p:cNvGrpSpPr>
                    <a:grpSpLocks/>
                  </p:cNvGrpSpPr>
                  <p:nvPr/>
                </p:nvGrpSpPr>
                <p:grpSpPr bwMode="auto">
                  <a:xfrm>
                    <a:off x="213" y="3554"/>
                    <a:ext cx="6334" cy="302"/>
                    <a:chOff x="148" y="1309"/>
                    <a:chExt cx="6334" cy="302"/>
                  </a:xfrm>
                </p:grpSpPr>
                <p:sp>
                  <p:nvSpPr>
                    <p:cNvPr id="26939" name="Rectangle 506"/>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0" name="Rectangle 507"/>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1" name="Rectangle 508"/>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2" name="Rectangle 509"/>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3" name="Rectangle 510"/>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4" name="Rectangle 511"/>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5" name="Rectangle 512"/>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6" name="Rectangle 513"/>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7" name="Rectangle 514"/>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8" name="Rectangle 515"/>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9" name="Rectangle 516"/>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0" name="Rectangle 517"/>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1" name="Rectangle 518"/>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2" name="Rectangle 519"/>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3" name="Rectangle 520"/>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4" name="Line 521"/>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6955" name="Line 522"/>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6956" name="Line 523"/>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6957" name="Line 524"/>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6958" name="Line 525"/>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6959" name="Line 526"/>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6960" name="Line 527"/>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6961" name="Line 528"/>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6962" name="Line 529"/>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6963" name="Line 530"/>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6964" name="Line 531"/>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6965" name="Line 532"/>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6966" name="Line 533"/>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6967" name="Line 534"/>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6968" name="Line 535"/>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6969" name="Line 536"/>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6970" name="Line 537"/>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6971" name="Line 538"/>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6754" name="Group 539"/>
              <p:cNvGrpSpPr>
                <a:grpSpLocks/>
              </p:cNvGrpSpPr>
              <p:nvPr/>
            </p:nvGrpSpPr>
            <p:grpSpPr bwMode="auto">
              <a:xfrm>
                <a:off x="2704" y="3574"/>
                <a:ext cx="2518" cy="282"/>
                <a:chOff x="176" y="3574"/>
                <a:chExt cx="2518" cy="282"/>
              </a:xfrm>
            </p:grpSpPr>
            <p:grpSp>
              <p:nvGrpSpPr>
                <p:cNvPr id="26755" name="Group 540"/>
                <p:cNvGrpSpPr>
                  <a:grpSpLocks/>
                </p:cNvGrpSpPr>
                <p:nvPr/>
              </p:nvGrpSpPr>
              <p:grpSpPr bwMode="auto">
                <a:xfrm>
                  <a:off x="176" y="3574"/>
                  <a:ext cx="1259" cy="282"/>
                  <a:chOff x="0" y="3554"/>
                  <a:chExt cx="6547" cy="302"/>
                </a:xfrm>
              </p:grpSpPr>
              <p:sp>
                <p:nvSpPr>
                  <p:cNvPr id="26828" name="Rectangle 541"/>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829" name="Rectangle 542"/>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830" name="Rectangle 543"/>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831" name="Rectangle 544"/>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832" name="Rectangle 545"/>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3" name="Rectangle 546"/>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4" name="Rectangle 547"/>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5" name="Rectangle 548"/>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6" name="Rectangle 549"/>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7" name="Rectangle 550"/>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8" name="Rectangle 551"/>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9" name="Rectangle 552"/>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0" name="Rectangle 553"/>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1" name="Rectangle 554"/>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2" name="Rectangle 555"/>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3" name="Rectangle 556"/>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4" name="Rectangle 557"/>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5" name="Rectangle 558"/>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6" name="Rectangle 559"/>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7" name="Line 560"/>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848" name="Line 561"/>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849" name="Line 562"/>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850" name="Line 563"/>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851" name="Line 564"/>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852" name="Line 565"/>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853" name="Line 566"/>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854" name="Line 567"/>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855" name="Line 568"/>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6856" name="Line 569"/>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6857" name="Line 570"/>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6858" name="Line 571"/>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6859" name="Line 572"/>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6860" name="Line 573"/>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6861" name="Line 574"/>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6862" name="Line 575"/>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6863" name="Line 576"/>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6864" name="Line 577"/>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6865" name="Group 578"/>
                  <p:cNvGrpSpPr>
                    <a:grpSpLocks/>
                  </p:cNvGrpSpPr>
                  <p:nvPr/>
                </p:nvGrpSpPr>
                <p:grpSpPr bwMode="auto">
                  <a:xfrm>
                    <a:off x="213" y="3554"/>
                    <a:ext cx="6334" cy="302"/>
                    <a:chOff x="148" y="1309"/>
                    <a:chExt cx="6334" cy="302"/>
                  </a:xfrm>
                </p:grpSpPr>
                <p:sp>
                  <p:nvSpPr>
                    <p:cNvPr id="26866" name="Rectangle 579"/>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67" name="Rectangle 580"/>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68" name="Rectangle 581"/>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69" name="Rectangle 582"/>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0" name="Rectangle 583"/>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1" name="Rectangle 584"/>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2" name="Rectangle 585"/>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3" name="Rectangle 586"/>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4" name="Rectangle 587"/>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5" name="Rectangle 588"/>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6" name="Rectangle 589"/>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7" name="Rectangle 590"/>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8" name="Rectangle 591"/>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9" name="Rectangle 592"/>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80" name="Rectangle 593"/>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81" name="Line 594"/>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6882" name="Line 595"/>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6883" name="Line 596"/>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6884" name="Line 597"/>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6885" name="Line 598"/>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6886" name="Line 599"/>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6887" name="Line 600"/>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6888" name="Line 601"/>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6889" name="Line 602"/>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6890" name="Line 603"/>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6891" name="Line 604"/>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6892" name="Line 605"/>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6893" name="Line 606"/>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6894" name="Line 607"/>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6895" name="Line 608"/>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6896" name="Line 609"/>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6897" name="Line 610"/>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6898" name="Line 611"/>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6756" name="Group 612"/>
                <p:cNvGrpSpPr>
                  <a:grpSpLocks/>
                </p:cNvGrpSpPr>
                <p:nvPr/>
              </p:nvGrpSpPr>
              <p:grpSpPr bwMode="auto">
                <a:xfrm flipH="1">
                  <a:off x="1435" y="3574"/>
                  <a:ext cx="1259" cy="282"/>
                  <a:chOff x="0" y="3554"/>
                  <a:chExt cx="6547" cy="302"/>
                </a:xfrm>
              </p:grpSpPr>
              <p:sp>
                <p:nvSpPr>
                  <p:cNvPr id="26757" name="Rectangle 613"/>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758" name="Rectangle 614"/>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759" name="Rectangle 615"/>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760" name="Rectangle 616"/>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761" name="Rectangle 617"/>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2" name="Rectangle 618"/>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3" name="Rectangle 619"/>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4" name="Rectangle 620"/>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5" name="Rectangle 621"/>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6" name="Rectangle 622"/>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7" name="Rectangle 623"/>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8" name="Rectangle 624"/>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9" name="Rectangle 625"/>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0" name="Rectangle 626"/>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1" name="Rectangle 627"/>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2" name="Rectangle 628"/>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3" name="Rectangle 629"/>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4" name="Rectangle 630"/>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5" name="Rectangle 631"/>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6" name="Line 632"/>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777" name="Line 633"/>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778" name="Line 634"/>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779" name="Line 635"/>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780" name="Line 636"/>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781" name="Line 637"/>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782" name="Line 638"/>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783" name="Line 639"/>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784" name="Line 640"/>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6785" name="Line 641"/>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6786" name="Line 642"/>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6787" name="Line 643"/>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6788" name="Line 644"/>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6789" name="Line 645"/>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6790" name="Line 646"/>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6791" name="Line 647"/>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6792" name="Line 648"/>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6793" name="Line 649"/>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6794" name="Group 650"/>
                  <p:cNvGrpSpPr>
                    <a:grpSpLocks/>
                  </p:cNvGrpSpPr>
                  <p:nvPr/>
                </p:nvGrpSpPr>
                <p:grpSpPr bwMode="auto">
                  <a:xfrm>
                    <a:off x="213" y="3554"/>
                    <a:ext cx="6334" cy="302"/>
                    <a:chOff x="148" y="1309"/>
                    <a:chExt cx="6334" cy="302"/>
                  </a:xfrm>
                </p:grpSpPr>
                <p:sp>
                  <p:nvSpPr>
                    <p:cNvPr id="26795" name="Rectangle 651"/>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6" name="Rectangle 652"/>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7" name="Rectangle 653"/>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8" name="Rectangle 654"/>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9" name="Rectangle 655"/>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0" name="Rectangle 656"/>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1" name="Rectangle 657"/>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2" name="Rectangle 658"/>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3" name="Rectangle 659"/>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4" name="Rectangle 660"/>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5" name="Rectangle 661"/>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6" name="Rectangle 662"/>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7" name="Rectangle 663"/>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8" name="Rectangle 664"/>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9" name="Rectangle 665"/>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10" name="Line 666"/>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6811" name="Line 667"/>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6812" name="Line 668"/>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6813" name="Line 669"/>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6814" name="Line 670"/>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6815" name="Line 671"/>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6816" name="Line 672"/>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6817" name="Line 673"/>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6818" name="Line 674"/>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6819" name="Line 675"/>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6820" name="Line 676"/>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6821" name="Line 677"/>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6822" name="Line 678"/>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6823" name="Line 679"/>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6824" name="Line 680"/>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6825" name="Line 681"/>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6826" name="Line 682"/>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6827" name="Line 683"/>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6740" name="Group 684"/>
            <p:cNvGrpSpPr>
              <a:grpSpLocks/>
            </p:cNvGrpSpPr>
            <p:nvPr/>
          </p:nvGrpSpPr>
          <p:grpSpPr bwMode="auto">
            <a:xfrm>
              <a:off x="189" y="3584"/>
              <a:ext cx="7309" cy="282"/>
              <a:chOff x="188" y="3904"/>
              <a:chExt cx="7309" cy="282"/>
            </a:xfrm>
          </p:grpSpPr>
          <p:sp>
            <p:nvSpPr>
              <p:cNvPr id="26741" name="Rectangle 685"/>
              <p:cNvSpPr>
                <a:spLocks noChangeArrowheads="1"/>
              </p:cNvSpPr>
              <p:nvPr/>
            </p:nvSpPr>
            <p:spPr bwMode="auto">
              <a:xfrm>
                <a:off x="1406"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2" name="Rectangle 686"/>
              <p:cNvSpPr>
                <a:spLocks noChangeArrowheads="1"/>
              </p:cNvSpPr>
              <p:nvPr/>
            </p:nvSpPr>
            <p:spPr bwMode="auto">
              <a:xfrm>
                <a:off x="188"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3" name="Rectangle 687"/>
              <p:cNvSpPr>
                <a:spLocks noChangeArrowheads="1"/>
              </p:cNvSpPr>
              <p:nvPr/>
            </p:nvSpPr>
            <p:spPr bwMode="auto">
              <a:xfrm>
                <a:off x="797"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4" name="Rectangle 688"/>
              <p:cNvSpPr>
                <a:spLocks noChangeArrowheads="1"/>
              </p:cNvSpPr>
              <p:nvPr/>
            </p:nvSpPr>
            <p:spPr bwMode="auto">
              <a:xfrm>
                <a:off x="3233"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5" name="Rectangle 689"/>
              <p:cNvSpPr>
                <a:spLocks noChangeArrowheads="1"/>
              </p:cNvSpPr>
              <p:nvPr/>
            </p:nvSpPr>
            <p:spPr bwMode="auto">
              <a:xfrm>
                <a:off x="2015"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6" name="Rectangle 690"/>
              <p:cNvSpPr>
                <a:spLocks noChangeArrowheads="1"/>
              </p:cNvSpPr>
              <p:nvPr/>
            </p:nvSpPr>
            <p:spPr bwMode="auto">
              <a:xfrm>
                <a:off x="2624"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7" name="Rectangle 691"/>
              <p:cNvSpPr>
                <a:spLocks noChangeArrowheads="1"/>
              </p:cNvSpPr>
              <p:nvPr/>
            </p:nvSpPr>
            <p:spPr bwMode="auto">
              <a:xfrm>
                <a:off x="5061"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8" name="Rectangle 692"/>
              <p:cNvSpPr>
                <a:spLocks noChangeArrowheads="1"/>
              </p:cNvSpPr>
              <p:nvPr/>
            </p:nvSpPr>
            <p:spPr bwMode="auto">
              <a:xfrm>
                <a:off x="3843"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9" name="Rectangle 693"/>
              <p:cNvSpPr>
                <a:spLocks noChangeArrowheads="1"/>
              </p:cNvSpPr>
              <p:nvPr/>
            </p:nvSpPr>
            <p:spPr bwMode="auto">
              <a:xfrm>
                <a:off x="4452" y="3904"/>
                <a:ext cx="609" cy="282"/>
              </a:xfrm>
              <a:prstGeom prst="rect">
                <a:avLst/>
              </a:prstGeom>
              <a:noFill/>
              <a:ln w="57150">
                <a:solidFill>
                  <a:srgbClr val="EE1712"/>
                </a:solidFill>
                <a:miter lim="800000"/>
                <a:headEnd/>
                <a:tailEnd/>
              </a:ln>
            </p:spPr>
            <p:txBody>
              <a:bodyPr wrap="none" anchor="ctr"/>
              <a:lstStyle/>
              <a:p>
                <a:endParaRPr lang="en-US"/>
              </a:p>
            </p:txBody>
          </p:sp>
          <p:sp>
            <p:nvSpPr>
              <p:cNvPr id="26750" name="Rectangle 694"/>
              <p:cNvSpPr>
                <a:spLocks noChangeArrowheads="1"/>
              </p:cNvSpPr>
              <p:nvPr/>
            </p:nvSpPr>
            <p:spPr bwMode="auto">
              <a:xfrm>
                <a:off x="6888" y="3904"/>
                <a:ext cx="609" cy="282"/>
              </a:xfrm>
              <a:prstGeom prst="rect">
                <a:avLst/>
              </a:prstGeom>
              <a:noFill/>
              <a:ln w="57150">
                <a:solidFill>
                  <a:srgbClr val="EE1712"/>
                </a:solidFill>
                <a:miter lim="800000"/>
                <a:headEnd/>
                <a:tailEnd/>
              </a:ln>
            </p:spPr>
            <p:txBody>
              <a:bodyPr wrap="none" anchor="ctr"/>
              <a:lstStyle/>
              <a:p>
                <a:endParaRPr lang="en-US"/>
              </a:p>
            </p:txBody>
          </p:sp>
          <p:sp>
            <p:nvSpPr>
              <p:cNvPr id="26751" name="Rectangle 695"/>
              <p:cNvSpPr>
                <a:spLocks noChangeArrowheads="1"/>
              </p:cNvSpPr>
              <p:nvPr/>
            </p:nvSpPr>
            <p:spPr bwMode="auto">
              <a:xfrm>
                <a:off x="5670" y="3904"/>
                <a:ext cx="609" cy="282"/>
              </a:xfrm>
              <a:prstGeom prst="rect">
                <a:avLst/>
              </a:prstGeom>
              <a:noFill/>
              <a:ln w="57150">
                <a:solidFill>
                  <a:srgbClr val="EE1712"/>
                </a:solidFill>
                <a:miter lim="800000"/>
                <a:headEnd/>
                <a:tailEnd/>
              </a:ln>
            </p:spPr>
            <p:txBody>
              <a:bodyPr wrap="none" anchor="ctr"/>
              <a:lstStyle/>
              <a:p>
                <a:endParaRPr lang="en-US"/>
              </a:p>
            </p:txBody>
          </p:sp>
          <p:sp>
            <p:nvSpPr>
              <p:cNvPr id="26752" name="Rectangle 696"/>
              <p:cNvSpPr>
                <a:spLocks noChangeArrowheads="1"/>
              </p:cNvSpPr>
              <p:nvPr/>
            </p:nvSpPr>
            <p:spPr bwMode="auto">
              <a:xfrm>
                <a:off x="6279" y="3904"/>
                <a:ext cx="609" cy="282"/>
              </a:xfrm>
              <a:prstGeom prst="rect">
                <a:avLst/>
              </a:prstGeom>
              <a:noFill/>
              <a:ln w="57150">
                <a:solidFill>
                  <a:srgbClr val="EE1712"/>
                </a:solidFill>
                <a:miter lim="800000"/>
                <a:headEnd/>
                <a:tailEnd/>
              </a:ln>
            </p:spPr>
            <p:txBody>
              <a:bodyPr wrap="none" anchor="ctr"/>
              <a:lstStyle/>
              <a:p>
                <a:endParaRPr lang="en-US"/>
              </a:p>
            </p:txBody>
          </p:sp>
        </p:grpSp>
      </p:grpSp>
      <p:sp>
        <p:nvSpPr>
          <p:cNvPr id="26663" name="Rectangle 697"/>
          <p:cNvSpPr>
            <a:spLocks noChangeArrowheads="1"/>
          </p:cNvSpPr>
          <p:nvPr/>
        </p:nvSpPr>
        <p:spPr bwMode="auto">
          <a:xfrm>
            <a:off x="677863" y="5137150"/>
            <a:ext cx="352425" cy="404813"/>
          </a:xfrm>
          <a:prstGeom prst="rect">
            <a:avLst/>
          </a:prstGeom>
          <a:noFill/>
          <a:ln w="19050">
            <a:solidFill>
              <a:schemeClr val="tx1"/>
            </a:solidFill>
            <a:miter lim="800000"/>
            <a:headEnd/>
            <a:tailEnd/>
          </a:ln>
        </p:spPr>
        <p:txBody>
          <a:bodyPr wrap="none" anchor="ctr"/>
          <a:lstStyle/>
          <a:p>
            <a:endParaRPr lang="en-US"/>
          </a:p>
        </p:txBody>
      </p:sp>
      <p:sp>
        <p:nvSpPr>
          <p:cNvPr id="26664" name="Rectangle 698"/>
          <p:cNvSpPr>
            <a:spLocks noChangeArrowheads="1"/>
          </p:cNvSpPr>
          <p:nvPr/>
        </p:nvSpPr>
        <p:spPr bwMode="auto">
          <a:xfrm>
            <a:off x="677863" y="4475163"/>
            <a:ext cx="352425" cy="404812"/>
          </a:xfrm>
          <a:prstGeom prst="rect">
            <a:avLst/>
          </a:prstGeom>
          <a:noFill/>
          <a:ln w="19050">
            <a:solidFill>
              <a:schemeClr val="tx1"/>
            </a:solidFill>
            <a:miter lim="800000"/>
            <a:headEnd/>
            <a:tailEnd/>
          </a:ln>
        </p:spPr>
        <p:txBody>
          <a:bodyPr wrap="none" anchor="ctr"/>
          <a:lstStyle/>
          <a:p>
            <a:endParaRPr lang="en-US"/>
          </a:p>
        </p:txBody>
      </p:sp>
      <p:sp>
        <p:nvSpPr>
          <p:cNvPr id="26665" name="Rectangle 699"/>
          <p:cNvSpPr>
            <a:spLocks noChangeArrowheads="1"/>
          </p:cNvSpPr>
          <p:nvPr/>
        </p:nvSpPr>
        <p:spPr bwMode="auto">
          <a:xfrm>
            <a:off x="677863" y="3813175"/>
            <a:ext cx="352425" cy="404813"/>
          </a:xfrm>
          <a:prstGeom prst="rect">
            <a:avLst/>
          </a:prstGeom>
          <a:noFill/>
          <a:ln w="19050">
            <a:solidFill>
              <a:schemeClr val="tx1"/>
            </a:solidFill>
            <a:miter lim="800000"/>
            <a:headEnd/>
            <a:tailEnd/>
          </a:ln>
        </p:spPr>
        <p:txBody>
          <a:bodyPr wrap="none" anchor="ctr"/>
          <a:lstStyle/>
          <a:p>
            <a:endParaRPr lang="en-US"/>
          </a:p>
        </p:txBody>
      </p:sp>
      <p:sp>
        <p:nvSpPr>
          <p:cNvPr id="26666" name="Text Box 700"/>
          <p:cNvSpPr txBox="1">
            <a:spLocks noChangeArrowheads="1"/>
          </p:cNvSpPr>
          <p:nvPr/>
        </p:nvSpPr>
        <p:spPr bwMode="auto">
          <a:xfrm>
            <a:off x="2343150" y="3311525"/>
            <a:ext cx="917575" cy="396875"/>
          </a:xfrm>
          <a:prstGeom prst="rect">
            <a:avLst/>
          </a:prstGeom>
          <a:noFill/>
          <a:ln w="9525">
            <a:noFill/>
            <a:miter lim="800000"/>
            <a:headEnd/>
            <a:tailEnd/>
          </a:ln>
        </p:spPr>
        <p:txBody>
          <a:bodyPr wrap="none">
            <a:spAutoFit/>
          </a:bodyPr>
          <a:lstStyle/>
          <a:p>
            <a:r>
              <a:rPr lang="en-US" b="1">
                <a:latin typeface="Helvetica" pitchFamily="34" charset="0"/>
              </a:rPr>
              <a:t>image</a:t>
            </a:r>
          </a:p>
        </p:txBody>
      </p:sp>
      <p:sp>
        <p:nvSpPr>
          <p:cNvPr id="26667" name="Text Box 702"/>
          <p:cNvSpPr txBox="1">
            <a:spLocks noChangeArrowheads="1"/>
          </p:cNvSpPr>
          <p:nvPr/>
        </p:nvSpPr>
        <p:spPr bwMode="auto">
          <a:xfrm>
            <a:off x="4062413" y="3249613"/>
            <a:ext cx="2087562" cy="396875"/>
          </a:xfrm>
          <a:prstGeom prst="rect">
            <a:avLst/>
          </a:prstGeom>
          <a:noFill/>
          <a:ln w="9525">
            <a:noFill/>
            <a:miter lim="800000"/>
            <a:headEnd/>
            <a:tailEnd/>
          </a:ln>
        </p:spPr>
        <p:txBody>
          <a:bodyPr wrap="none">
            <a:spAutoFit/>
          </a:bodyPr>
          <a:lstStyle/>
          <a:p>
            <a:r>
              <a:rPr lang="en-US" b="1">
                <a:latin typeface="Helvetica" pitchFamily="34" charset="0"/>
              </a:rPr>
              <a:t>data in block 20</a:t>
            </a:r>
          </a:p>
        </p:txBody>
      </p:sp>
      <p:sp>
        <p:nvSpPr>
          <p:cNvPr id="26668" name="Line 703"/>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p:spPr>
        <p:txBody>
          <a:bodyPr/>
          <a:lstStyle/>
          <a:p>
            <a:endParaRPr lang="en-US"/>
          </a:p>
        </p:txBody>
      </p:sp>
      <p:sp>
        <p:nvSpPr>
          <p:cNvPr id="26669" name="Line 705"/>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p:spPr>
        <p:txBody>
          <a:bodyPr/>
          <a:lstStyle/>
          <a:p>
            <a:endParaRPr lang="en-US"/>
          </a:p>
        </p:txBody>
      </p:sp>
      <p:sp>
        <p:nvSpPr>
          <p:cNvPr id="26670" name="Line 706"/>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p:spPr>
        <p:txBody>
          <a:bodyPr/>
          <a:lstStyle/>
          <a:p>
            <a:endParaRPr lang="en-US"/>
          </a:p>
        </p:txBody>
      </p:sp>
      <p:grpSp>
        <p:nvGrpSpPr>
          <p:cNvPr id="26671" name="Group 772"/>
          <p:cNvGrpSpPr>
            <a:grpSpLocks/>
          </p:cNvGrpSpPr>
          <p:nvPr/>
        </p:nvGrpSpPr>
        <p:grpSpPr bwMode="auto">
          <a:xfrm>
            <a:off x="668338" y="3813175"/>
            <a:ext cx="8558212" cy="2392363"/>
            <a:chOff x="421" y="2402"/>
            <a:chExt cx="5391" cy="1507"/>
          </a:xfrm>
        </p:grpSpPr>
        <p:grpSp>
          <p:nvGrpSpPr>
            <p:cNvPr id="26674" name="Group 773"/>
            <p:cNvGrpSpPr>
              <a:grpSpLocks/>
            </p:cNvGrpSpPr>
            <p:nvPr/>
          </p:nvGrpSpPr>
          <p:grpSpPr bwMode="auto">
            <a:xfrm>
              <a:off x="421" y="2402"/>
              <a:ext cx="5391" cy="265"/>
              <a:chOff x="421" y="2402"/>
              <a:chExt cx="5391" cy="265"/>
            </a:xfrm>
          </p:grpSpPr>
          <p:sp>
            <p:nvSpPr>
              <p:cNvPr id="26723" name="Rectangle 774"/>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724" name="Rectangle 775"/>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725" name="Rectangle 776"/>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726" name="Rectangle 777"/>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727" name="Rectangle 778"/>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728" name="Rectangle 779"/>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729" name="Rectangle 780"/>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730" name="Rectangle 781"/>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731" name="Rectangle 782"/>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732" name="Rectangle 783"/>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733" name="Rectangle 784"/>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734" name="Rectangle 785"/>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735" name="Rectangle 786"/>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736" name="Rectangle 787"/>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737" name="Rectangle 788"/>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6675" name="Group 789"/>
            <p:cNvGrpSpPr>
              <a:grpSpLocks/>
            </p:cNvGrpSpPr>
            <p:nvPr/>
          </p:nvGrpSpPr>
          <p:grpSpPr bwMode="auto">
            <a:xfrm>
              <a:off x="421" y="2816"/>
              <a:ext cx="5391" cy="265"/>
              <a:chOff x="421" y="2402"/>
              <a:chExt cx="5391" cy="265"/>
            </a:xfrm>
          </p:grpSpPr>
          <p:sp>
            <p:nvSpPr>
              <p:cNvPr id="26708" name="Rectangle 790"/>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709" name="Rectangle 791"/>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710" name="Rectangle 792"/>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711" name="Rectangle 793"/>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712" name="Rectangle 794"/>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713" name="Rectangle 795"/>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714" name="Rectangle 796"/>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715" name="Rectangle 797"/>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716" name="Rectangle 798"/>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717" name="Rectangle 799"/>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718" name="Rectangle 800"/>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719" name="Rectangle 801"/>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720" name="Rectangle 802"/>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721" name="Rectangle 803"/>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722" name="Rectangle 804"/>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6676" name="Group 805"/>
            <p:cNvGrpSpPr>
              <a:grpSpLocks/>
            </p:cNvGrpSpPr>
            <p:nvPr/>
          </p:nvGrpSpPr>
          <p:grpSpPr bwMode="auto">
            <a:xfrm>
              <a:off x="421" y="3230"/>
              <a:ext cx="5391" cy="265"/>
              <a:chOff x="421" y="2402"/>
              <a:chExt cx="5391" cy="265"/>
            </a:xfrm>
          </p:grpSpPr>
          <p:sp>
            <p:nvSpPr>
              <p:cNvPr id="26693" name="Rectangle 806"/>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694" name="Rectangle 807"/>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695" name="Rectangle 808"/>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696" name="Rectangle 809"/>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697" name="Rectangle 810"/>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698" name="Rectangle 811"/>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699" name="Rectangle 812"/>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700" name="Rectangle 813"/>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701" name="Rectangle 814"/>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702" name="Rectangle 815"/>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703" name="Rectangle 816"/>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704" name="Rectangle 817"/>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705" name="Rectangle 818"/>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706" name="Rectangle 819"/>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707" name="Rectangle 820"/>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6677" name="Group 821"/>
            <p:cNvGrpSpPr>
              <a:grpSpLocks/>
            </p:cNvGrpSpPr>
            <p:nvPr/>
          </p:nvGrpSpPr>
          <p:grpSpPr bwMode="auto">
            <a:xfrm>
              <a:off x="421" y="3644"/>
              <a:ext cx="5391" cy="265"/>
              <a:chOff x="421" y="2402"/>
              <a:chExt cx="5391" cy="265"/>
            </a:xfrm>
          </p:grpSpPr>
          <p:sp>
            <p:nvSpPr>
              <p:cNvPr id="26678" name="Rectangle 822"/>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679" name="Rectangle 823"/>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680" name="Rectangle 824"/>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681" name="Rectangle 825"/>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682" name="Rectangle 826"/>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683" name="Rectangle 827"/>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684" name="Rectangle 828"/>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685" name="Rectangle 829"/>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686" name="Rectangle 830"/>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687" name="Rectangle 831"/>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688" name="Rectangle 832"/>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689" name="Rectangle 833"/>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690" name="Rectangle 834"/>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691" name="Rectangle 835"/>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692" name="Rectangle 836"/>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sp>
        <p:nvSpPr>
          <p:cNvPr id="26672" name="Rectangle 838"/>
          <p:cNvSpPr>
            <a:spLocks noChangeArrowheads="1"/>
          </p:cNvSpPr>
          <p:nvPr/>
        </p:nvSpPr>
        <p:spPr bwMode="auto">
          <a:xfrm>
            <a:off x="8640763" y="1238250"/>
            <a:ext cx="2178050" cy="5391150"/>
          </a:xfrm>
          <a:prstGeom prst="rect">
            <a:avLst/>
          </a:prstGeom>
          <a:solidFill>
            <a:srgbClr val="FFFFFF">
              <a:alpha val="85097"/>
            </a:srgbClr>
          </a:solidFill>
          <a:ln w="9525">
            <a:noFill/>
            <a:miter lim="800000"/>
            <a:headEnd/>
            <a:tailEnd/>
          </a:ln>
        </p:spPr>
        <p:txBody>
          <a:bodyPr wrap="none" anchor="ctr"/>
          <a:lstStyle/>
          <a:p>
            <a:endParaRPr lang="en-US"/>
          </a:p>
        </p:txBody>
      </p:sp>
      <p:sp>
        <p:nvSpPr>
          <p:cNvPr id="26673" name="Text Box 840"/>
          <p:cNvSpPr txBox="1">
            <a:spLocks noChangeArrowheads="1"/>
          </p:cNvSpPr>
          <p:nvPr/>
        </p:nvSpPr>
        <p:spPr bwMode="auto">
          <a:xfrm>
            <a:off x="865188" y="1393825"/>
            <a:ext cx="7481887" cy="396875"/>
          </a:xfrm>
          <a:prstGeom prst="rect">
            <a:avLst/>
          </a:prstGeom>
          <a:noFill/>
          <a:ln w="12700">
            <a:noFill/>
            <a:miter lim="800000"/>
            <a:headEnd type="none" w="sm" len="sm"/>
            <a:tailEnd type="none" w="sm" len="sm"/>
          </a:ln>
        </p:spPr>
        <p:txBody>
          <a:bodyPr wrap="none">
            <a:spAutoFit/>
          </a:bodyPr>
          <a:lstStyle/>
          <a:p>
            <a:r>
              <a:rPr lang="en-US">
                <a:latin typeface="Helvetica" pitchFamily="34" charset="0"/>
              </a:rPr>
              <a:t>Locality independent of the block size: cache oblivious approach.</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74675" y="152400"/>
            <a:ext cx="8280400" cy="908050"/>
          </a:xfrm>
          <a:noFill/>
        </p:spPr>
        <p:txBody>
          <a:bodyPr lIns="90488" tIns="44450" rIns="90488" bIns="44450" anchor="b"/>
          <a:lstStyle/>
          <a:p>
            <a:pPr eaLnBrk="1" hangingPunct="1"/>
            <a:r>
              <a:rPr lang="en-US" sz="2800" smtClean="0"/>
              <a:t>We Achieve a Progressive Range Query Avoiding Unnecessary Data Access</a:t>
            </a:r>
          </a:p>
        </p:txBody>
      </p:sp>
      <p:grpSp>
        <p:nvGrpSpPr>
          <p:cNvPr id="27651" name="Group 3"/>
          <p:cNvGrpSpPr>
            <a:grpSpLocks/>
          </p:cNvGrpSpPr>
          <p:nvPr/>
        </p:nvGrpSpPr>
        <p:grpSpPr bwMode="auto">
          <a:xfrm>
            <a:off x="2133600" y="1343025"/>
            <a:ext cx="4876800" cy="457200"/>
            <a:chOff x="1728" y="816"/>
            <a:chExt cx="3072" cy="288"/>
          </a:xfrm>
        </p:grpSpPr>
        <p:sp>
          <p:nvSpPr>
            <p:cNvPr id="28419" name="Text Box 4"/>
            <p:cNvSpPr txBox="1">
              <a:spLocks noChangeArrowheads="1"/>
            </p:cNvSpPr>
            <p:nvPr/>
          </p:nvSpPr>
          <p:spPr bwMode="auto">
            <a:xfrm>
              <a:off x="1728" y="816"/>
              <a:ext cx="2799" cy="288"/>
            </a:xfrm>
            <a:prstGeom prst="rect">
              <a:avLst/>
            </a:prstGeom>
            <a:noFill/>
            <a:ln w="12700">
              <a:noFill/>
              <a:miter lim="800000"/>
              <a:headEnd type="none" w="sm" len="sm"/>
              <a:tailEnd type="none" w="sm" len="sm"/>
            </a:ln>
          </p:spPr>
          <p:txBody>
            <a:bodyPr wrap="none">
              <a:spAutoFit/>
            </a:bodyPr>
            <a:lstStyle/>
            <a:p>
              <a:r>
                <a:rPr lang="en-US" sz="2400" b="1">
                  <a:latin typeface="Helvetica" pitchFamily="34" charset="0"/>
                </a:rPr>
                <a:t>Blocks touched by the region</a:t>
              </a:r>
            </a:p>
          </p:txBody>
        </p:sp>
        <p:sp>
          <p:nvSpPr>
            <p:cNvPr id="28420" name="Rectangle 5"/>
            <p:cNvSpPr>
              <a:spLocks noChangeArrowheads="1"/>
            </p:cNvSpPr>
            <p:nvPr/>
          </p:nvSpPr>
          <p:spPr bwMode="auto">
            <a:xfrm>
              <a:off x="4512" y="877"/>
              <a:ext cx="288" cy="204"/>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grpSp>
      <p:pic>
        <p:nvPicPr>
          <p:cNvPr id="27652" name="Picture 6"/>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p:spPr>
      </p:pic>
      <p:sp>
        <p:nvSpPr>
          <p:cNvPr id="27653" name="Freeform 7"/>
          <p:cNvSpPr>
            <a:spLocks/>
          </p:cNvSpPr>
          <p:nvPr/>
        </p:nvSpPr>
        <p:spPr bwMode="auto">
          <a:xfrm>
            <a:off x="361950" y="2898775"/>
            <a:ext cx="371475" cy="1252538"/>
          </a:xfrm>
          <a:custGeom>
            <a:avLst/>
            <a:gdLst>
              <a:gd name="T0" fmla="*/ 234 w 234"/>
              <a:gd name="T1" fmla="*/ 0 h 789"/>
              <a:gd name="T2" fmla="*/ 52 w 234"/>
              <a:gd name="T3" fmla="*/ 368 h 789"/>
              <a:gd name="T4" fmla="*/ 22 w 234"/>
              <a:gd name="T5" fmla="*/ 719 h 789"/>
              <a:gd name="T6" fmla="*/ 183 w 234"/>
              <a:gd name="T7" fmla="*/ 787 h 789"/>
              <a:gd name="T8" fmla="*/ 0 60000 65536"/>
              <a:gd name="T9" fmla="*/ 0 60000 65536"/>
              <a:gd name="T10" fmla="*/ 0 60000 65536"/>
              <a:gd name="T11" fmla="*/ 0 60000 65536"/>
              <a:gd name="T12" fmla="*/ 0 w 234"/>
              <a:gd name="T13" fmla="*/ 0 h 789"/>
              <a:gd name="T14" fmla="*/ 234 w 234"/>
              <a:gd name="T15" fmla="*/ 789 h 789"/>
            </a:gdLst>
            <a:ahLst/>
            <a:cxnLst>
              <a:cxn ang="T8">
                <a:pos x="T0" y="T1"/>
              </a:cxn>
              <a:cxn ang="T9">
                <a:pos x="T2" y="T3"/>
              </a:cxn>
              <a:cxn ang="T10">
                <a:pos x="T4" y="T5"/>
              </a:cxn>
              <a:cxn ang="T11">
                <a:pos x="T6" y="T7"/>
              </a:cxn>
            </a:cxnLst>
            <a:rect l="T12" t="T13" r="T14" b="T15"/>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a:solidFill>
              <a:srgbClr val="000000"/>
            </a:solidFill>
            <a:round/>
            <a:headEnd/>
            <a:tailEnd type="triangle" w="med" len="med"/>
          </a:ln>
        </p:spPr>
        <p:txBody>
          <a:bodyPr/>
          <a:lstStyle/>
          <a:p>
            <a:endParaRPr lang="en-US"/>
          </a:p>
        </p:txBody>
      </p:sp>
      <p:sp>
        <p:nvSpPr>
          <p:cNvPr id="27654" name="Freeform 8"/>
          <p:cNvSpPr>
            <a:spLocks/>
          </p:cNvSpPr>
          <p:nvPr/>
        </p:nvSpPr>
        <p:spPr bwMode="auto">
          <a:xfrm>
            <a:off x="1036638" y="2889250"/>
            <a:ext cx="754062" cy="1538288"/>
          </a:xfrm>
          <a:custGeom>
            <a:avLst/>
            <a:gdLst>
              <a:gd name="T0" fmla="*/ 475 w 475"/>
              <a:gd name="T1" fmla="*/ 0 h 969"/>
              <a:gd name="T2" fmla="*/ 78 w 475"/>
              <a:gd name="T3" fmla="*/ 361 h 969"/>
              <a:gd name="T4" fmla="*/ 36 w 475"/>
              <a:gd name="T5" fmla="*/ 772 h 969"/>
              <a:gd name="T6" fmla="*/ 0 w 475"/>
              <a:gd name="T7" fmla="*/ 969 h 969"/>
              <a:gd name="T8" fmla="*/ 0 60000 65536"/>
              <a:gd name="T9" fmla="*/ 0 60000 65536"/>
              <a:gd name="T10" fmla="*/ 0 60000 65536"/>
              <a:gd name="T11" fmla="*/ 0 60000 65536"/>
              <a:gd name="T12" fmla="*/ 0 w 475"/>
              <a:gd name="T13" fmla="*/ 0 h 969"/>
              <a:gd name="T14" fmla="*/ 475 w 475"/>
              <a:gd name="T15" fmla="*/ 969 h 969"/>
            </a:gdLst>
            <a:ahLst/>
            <a:cxnLst>
              <a:cxn ang="T8">
                <a:pos x="T0" y="T1"/>
              </a:cxn>
              <a:cxn ang="T9">
                <a:pos x="T2" y="T3"/>
              </a:cxn>
              <a:cxn ang="T10">
                <a:pos x="T4" y="T5"/>
              </a:cxn>
              <a:cxn ang="T11">
                <a:pos x="T6" y="T7"/>
              </a:cxn>
            </a:cxnLst>
            <a:rect l="T12" t="T13" r="T14" b="T15"/>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a:solidFill>
              <a:srgbClr val="000000"/>
            </a:solidFill>
            <a:round/>
            <a:headEnd/>
            <a:tailEnd type="triangle" w="med" len="med"/>
          </a:ln>
        </p:spPr>
        <p:txBody>
          <a:bodyPr/>
          <a:lstStyle/>
          <a:p>
            <a:endParaRPr lang="en-US"/>
          </a:p>
        </p:txBody>
      </p:sp>
      <p:sp>
        <p:nvSpPr>
          <p:cNvPr id="27655" name="Text Box 9"/>
          <p:cNvSpPr txBox="1">
            <a:spLocks noChangeArrowheads="1"/>
          </p:cNvSpPr>
          <p:nvPr/>
        </p:nvSpPr>
        <p:spPr bwMode="auto">
          <a:xfrm>
            <a:off x="5762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7656" name="Text Box 10"/>
          <p:cNvSpPr txBox="1">
            <a:spLocks noChangeArrowheads="1"/>
          </p:cNvSpPr>
          <p:nvPr/>
        </p:nvSpPr>
        <p:spPr bwMode="auto">
          <a:xfrm>
            <a:off x="15700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7657" name="Text Box 11"/>
          <p:cNvSpPr txBox="1">
            <a:spLocks noChangeArrowheads="1"/>
          </p:cNvSpPr>
          <p:nvPr/>
        </p:nvSpPr>
        <p:spPr bwMode="auto">
          <a:xfrm>
            <a:off x="25638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7658" name="Text Box 12"/>
          <p:cNvSpPr txBox="1">
            <a:spLocks noChangeArrowheads="1"/>
          </p:cNvSpPr>
          <p:nvPr/>
        </p:nvSpPr>
        <p:spPr bwMode="auto">
          <a:xfrm>
            <a:off x="35575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7659" name="Text Box 13"/>
          <p:cNvSpPr txBox="1">
            <a:spLocks noChangeArrowheads="1"/>
          </p:cNvSpPr>
          <p:nvPr/>
        </p:nvSpPr>
        <p:spPr bwMode="auto">
          <a:xfrm>
            <a:off x="45513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4</a:t>
            </a:r>
          </a:p>
        </p:txBody>
      </p:sp>
      <p:sp>
        <p:nvSpPr>
          <p:cNvPr id="27660" name="Text Box 14"/>
          <p:cNvSpPr txBox="1">
            <a:spLocks noChangeArrowheads="1"/>
          </p:cNvSpPr>
          <p:nvPr/>
        </p:nvSpPr>
        <p:spPr bwMode="auto">
          <a:xfrm>
            <a:off x="55451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5</a:t>
            </a:r>
          </a:p>
        </p:txBody>
      </p:sp>
      <p:sp>
        <p:nvSpPr>
          <p:cNvPr id="27661" name="Text Box 15"/>
          <p:cNvSpPr txBox="1">
            <a:spLocks noChangeArrowheads="1"/>
          </p:cNvSpPr>
          <p:nvPr/>
        </p:nvSpPr>
        <p:spPr bwMode="auto">
          <a:xfrm>
            <a:off x="65389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6</a:t>
            </a:r>
          </a:p>
        </p:txBody>
      </p:sp>
      <p:sp>
        <p:nvSpPr>
          <p:cNvPr id="27662" name="Text Box 16"/>
          <p:cNvSpPr txBox="1">
            <a:spLocks noChangeArrowheads="1"/>
          </p:cNvSpPr>
          <p:nvPr/>
        </p:nvSpPr>
        <p:spPr bwMode="auto">
          <a:xfrm>
            <a:off x="75326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7</a:t>
            </a:r>
          </a:p>
        </p:txBody>
      </p:sp>
      <p:sp>
        <p:nvSpPr>
          <p:cNvPr id="27663" name="Text Box 17"/>
          <p:cNvSpPr txBox="1">
            <a:spLocks noChangeArrowheads="1"/>
          </p:cNvSpPr>
          <p:nvPr/>
        </p:nvSpPr>
        <p:spPr bwMode="auto">
          <a:xfrm>
            <a:off x="85264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8</a:t>
            </a:r>
          </a:p>
        </p:txBody>
      </p:sp>
      <p:sp>
        <p:nvSpPr>
          <p:cNvPr id="27664" name="Freeform 18"/>
          <p:cNvSpPr>
            <a:spLocks/>
          </p:cNvSpPr>
          <p:nvPr/>
        </p:nvSpPr>
        <p:spPr bwMode="auto">
          <a:xfrm>
            <a:off x="1023938" y="2832100"/>
            <a:ext cx="1747837" cy="2247900"/>
          </a:xfrm>
          <a:custGeom>
            <a:avLst/>
            <a:gdLst>
              <a:gd name="T0" fmla="*/ 1101 w 1101"/>
              <a:gd name="T1" fmla="*/ 0 h 1416"/>
              <a:gd name="T2" fmla="*/ 1042 w 1101"/>
              <a:gd name="T3" fmla="*/ 145 h 1416"/>
              <a:gd name="T4" fmla="*/ 928 w 1101"/>
              <a:gd name="T5" fmla="*/ 154 h 1416"/>
              <a:gd name="T6" fmla="*/ 480 w 1101"/>
              <a:gd name="T7" fmla="*/ 209 h 1416"/>
              <a:gd name="T8" fmla="*/ 118 w 1101"/>
              <a:gd name="T9" fmla="*/ 456 h 1416"/>
              <a:gd name="T10" fmla="*/ 68 w 1101"/>
              <a:gd name="T11" fmla="*/ 977 h 1416"/>
              <a:gd name="T12" fmla="*/ 32 w 1101"/>
              <a:gd name="T13" fmla="*/ 1311 h 1416"/>
              <a:gd name="T14" fmla="*/ 0 w 1101"/>
              <a:gd name="T15" fmla="*/ 1416 h 1416"/>
              <a:gd name="T16" fmla="*/ 0 60000 65536"/>
              <a:gd name="T17" fmla="*/ 0 60000 65536"/>
              <a:gd name="T18" fmla="*/ 0 60000 65536"/>
              <a:gd name="T19" fmla="*/ 0 60000 65536"/>
              <a:gd name="T20" fmla="*/ 0 60000 65536"/>
              <a:gd name="T21" fmla="*/ 0 60000 65536"/>
              <a:gd name="T22" fmla="*/ 0 60000 65536"/>
              <a:gd name="T23" fmla="*/ 0 60000 65536"/>
              <a:gd name="T24" fmla="*/ 0 w 1101"/>
              <a:gd name="T25" fmla="*/ 0 h 1416"/>
              <a:gd name="T26" fmla="*/ 1101 w 1101"/>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a:solidFill>
              <a:srgbClr val="000000"/>
            </a:solidFill>
            <a:round/>
            <a:headEnd/>
            <a:tailEnd type="triangle" w="med" len="med"/>
          </a:ln>
        </p:spPr>
        <p:txBody>
          <a:bodyPr/>
          <a:lstStyle/>
          <a:p>
            <a:endParaRPr lang="en-US"/>
          </a:p>
        </p:txBody>
      </p:sp>
      <p:sp>
        <p:nvSpPr>
          <p:cNvPr id="27665" name="Freeform 19"/>
          <p:cNvSpPr>
            <a:spLocks/>
          </p:cNvSpPr>
          <p:nvPr/>
        </p:nvSpPr>
        <p:spPr bwMode="auto">
          <a:xfrm>
            <a:off x="1038225" y="2889250"/>
            <a:ext cx="2705100" cy="2871788"/>
          </a:xfrm>
          <a:custGeom>
            <a:avLst/>
            <a:gdLst>
              <a:gd name="T0" fmla="*/ 1704 w 1704"/>
              <a:gd name="T1" fmla="*/ 0 h 1809"/>
              <a:gd name="T2" fmla="*/ 1623 w 1704"/>
              <a:gd name="T3" fmla="*/ 132 h 1809"/>
              <a:gd name="T4" fmla="*/ 1389 w 1704"/>
              <a:gd name="T5" fmla="*/ 173 h 1809"/>
              <a:gd name="T6" fmla="*/ 507 w 1704"/>
              <a:gd name="T7" fmla="*/ 214 h 1809"/>
              <a:gd name="T8" fmla="*/ 145 w 1704"/>
              <a:gd name="T9" fmla="*/ 461 h 1809"/>
              <a:gd name="T10" fmla="*/ 95 w 1704"/>
              <a:gd name="T11" fmla="*/ 982 h 1809"/>
              <a:gd name="T12" fmla="*/ 36 w 1704"/>
              <a:gd name="T13" fmla="*/ 1673 h 1809"/>
              <a:gd name="T14" fmla="*/ 0 w 1704"/>
              <a:gd name="T15" fmla="*/ 1796 h 1809"/>
              <a:gd name="T16" fmla="*/ 0 60000 65536"/>
              <a:gd name="T17" fmla="*/ 0 60000 65536"/>
              <a:gd name="T18" fmla="*/ 0 60000 65536"/>
              <a:gd name="T19" fmla="*/ 0 60000 65536"/>
              <a:gd name="T20" fmla="*/ 0 60000 65536"/>
              <a:gd name="T21" fmla="*/ 0 60000 65536"/>
              <a:gd name="T22" fmla="*/ 0 60000 65536"/>
              <a:gd name="T23" fmla="*/ 0 60000 65536"/>
              <a:gd name="T24" fmla="*/ 0 w 1704"/>
              <a:gd name="T25" fmla="*/ 0 h 1809"/>
              <a:gd name="T26" fmla="*/ 1704 w 1704"/>
              <a:gd name="T27" fmla="*/ 1809 h 18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a:solidFill>
              <a:srgbClr val="000000"/>
            </a:solidFill>
            <a:round/>
            <a:headEnd/>
            <a:tailEnd type="triangle" w="med" len="med"/>
          </a:ln>
        </p:spPr>
        <p:txBody>
          <a:bodyPr/>
          <a:lstStyle/>
          <a:p>
            <a:endParaRPr lang="en-US"/>
          </a:p>
        </p:txBody>
      </p:sp>
      <p:sp>
        <p:nvSpPr>
          <p:cNvPr id="27666" name="Rectangle 20"/>
          <p:cNvSpPr>
            <a:spLocks noChangeArrowheads="1"/>
          </p:cNvSpPr>
          <p:nvPr/>
        </p:nvSpPr>
        <p:spPr bwMode="auto">
          <a:xfrm>
            <a:off x="89027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67" name="Rectangle 21"/>
          <p:cNvSpPr>
            <a:spLocks noChangeArrowheads="1"/>
          </p:cNvSpPr>
          <p:nvPr/>
        </p:nvSpPr>
        <p:spPr bwMode="auto">
          <a:xfrm>
            <a:off x="65690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68" name="Rectangle 22"/>
          <p:cNvSpPr>
            <a:spLocks noChangeArrowheads="1"/>
          </p:cNvSpPr>
          <p:nvPr/>
        </p:nvSpPr>
        <p:spPr bwMode="auto">
          <a:xfrm>
            <a:off x="71516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69" name="Rectangle 23"/>
          <p:cNvSpPr>
            <a:spLocks noChangeArrowheads="1"/>
          </p:cNvSpPr>
          <p:nvPr/>
        </p:nvSpPr>
        <p:spPr bwMode="auto">
          <a:xfrm>
            <a:off x="77358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0" name="Rectangle 24"/>
          <p:cNvSpPr>
            <a:spLocks noChangeArrowheads="1"/>
          </p:cNvSpPr>
          <p:nvPr/>
        </p:nvSpPr>
        <p:spPr bwMode="auto">
          <a:xfrm>
            <a:off x="83185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1" name="Rectangle 25"/>
          <p:cNvSpPr>
            <a:spLocks noChangeArrowheads="1"/>
          </p:cNvSpPr>
          <p:nvPr/>
        </p:nvSpPr>
        <p:spPr bwMode="auto">
          <a:xfrm>
            <a:off x="59848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2" name="Rectangle 26"/>
          <p:cNvSpPr>
            <a:spLocks noChangeArrowheads="1"/>
          </p:cNvSpPr>
          <p:nvPr/>
        </p:nvSpPr>
        <p:spPr bwMode="auto">
          <a:xfrm>
            <a:off x="540226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3" name="Rectangle 27"/>
          <p:cNvSpPr>
            <a:spLocks noChangeArrowheads="1"/>
          </p:cNvSpPr>
          <p:nvPr/>
        </p:nvSpPr>
        <p:spPr bwMode="auto">
          <a:xfrm>
            <a:off x="48196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4" name="Rectangle 28"/>
          <p:cNvSpPr>
            <a:spLocks noChangeArrowheads="1"/>
          </p:cNvSpPr>
          <p:nvPr/>
        </p:nvSpPr>
        <p:spPr bwMode="auto">
          <a:xfrm>
            <a:off x="24860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5" name="Rectangle 29"/>
          <p:cNvSpPr>
            <a:spLocks noChangeArrowheads="1"/>
          </p:cNvSpPr>
          <p:nvPr/>
        </p:nvSpPr>
        <p:spPr bwMode="auto">
          <a:xfrm>
            <a:off x="30686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6" name="Rectangle 30"/>
          <p:cNvSpPr>
            <a:spLocks noChangeArrowheads="1"/>
          </p:cNvSpPr>
          <p:nvPr/>
        </p:nvSpPr>
        <p:spPr bwMode="auto">
          <a:xfrm>
            <a:off x="36528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7" name="Rectangle 31"/>
          <p:cNvSpPr>
            <a:spLocks noChangeArrowheads="1"/>
          </p:cNvSpPr>
          <p:nvPr/>
        </p:nvSpPr>
        <p:spPr bwMode="auto">
          <a:xfrm>
            <a:off x="42354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8" name="Rectangle 32"/>
          <p:cNvSpPr>
            <a:spLocks noChangeArrowheads="1"/>
          </p:cNvSpPr>
          <p:nvPr/>
        </p:nvSpPr>
        <p:spPr bwMode="auto">
          <a:xfrm>
            <a:off x="19018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9" name="Rectangle 33"/>
          <p:cNvSpPr>
            <a:spLocks noChangeArrowheads="1"/>
          </p:cNvSpPr>
          <p:nvPr/>
        </p:nvSpPr>
        <p:spPr bwMode="auto">
          <a:xfrm>
            <a:off x="131921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0" name="Rectangle 34"/>
          <p:cNvSpPr>
            <a:spLocks noChangeArrowheads="1"/>
          </p:cNvSpPr>
          <p:nvPr/>
        </p:nvSpPr>
        <p:spPr bwMode="auto">
          <a:xfrm>
            <a:off x="7366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1" name="Rectangle 35"/>
          <p:cNvSpPr>
            <a:spLocks noChangeArrowheads="1"/>
          </p:cNvSpPr>
          <p:nvPr/>
        </p:nvSpPr>
        <p:spPr bwMode="auto">
          <a:xfrm>
            <a:off x="89027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2" name="Rectangle 36"/>
          <p:cNvSpPr>
            <a:spLocks noChangeArrowheads="1"/>
          </p:cNvSpPr>
          <p:nvPr/>
        </p:nvSpPr>
        <p:spPr bwMode="auto">
          <a:xfrm>
            <a:off x="65690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3" name="Rectangle 37"/>
          <p:cNvSpPr>
            <a:spLocks noChangeArrowheads="1"/>
          </p:cNvSpPr>
          <p:nvPr/>
        </p:nvSpPr>
        <p:spPr bwMode="auto">
          <a:xfrm>
            <a:off x="71516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4" name="Rectangle 38"/>
          <p:cNvSpPr>
            <a:spLocks noChangeArrowheads="1"/>
          </p:cNvSpPr>
          <p:nvPr/>
        </p:nvSpPr>
        <p:spPr bwMode="auto">
          <a:xfrm>
            <a:off x="77358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5" name="Rectangle 39"/>
          <p:cNvSpPr>
            <a:spLocks noChangeArrowheads="1"/>
          </p:cNvSpPr>
          <p:nvPr/>
        </p:nvSpPr>
        <p:spPr bwMode="auto">
          <a:xfrm>
            <a:off x="83185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6" name="Rectangle 40"/>
          <p:cNvSpPr>
            <a:spLocks noChangeArrowheads="1"/>
          </p:cNvSpPr>
          <p:nvPr/>
        </p:nvSpPr>
        <p:spPr bwMode="auto">
          <a:xfrm>
            <a:off x="59848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7" name="Rectangle 41"/>
          <p:cNvSpPr>
            <a:spLocks noChangeArrowheads="1"/>
          </p:cNvSpPr>
          <p:nvPr/>
        </p:nvSpPr>
        <p:spPr bwMode="auto">
          <a:xfrm>
            <a:off x="5402263"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8" name="Rectangle 42"/>
          <p:cNvSpPr>
            <a:spLocks noChangeArrowheads="1"/>
          </p:cNvSpPr>
          <p:nvPr/>
        </p:nvSpPr>
        <p:spPr bwMode="auto">
          <a:xfrm>
            <a:off x="48196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9" name="Rectangle 43"/>
          <p:cNvSpPr>
            <a:spLocks noChangeArrowheads="1"/>
          </p:cNvSpPr>
          <p:nvPr/>
        </p:nvSpPr>
        <p:spPr bwMode="auto">
          <a:xfrm>
            <a:off x="24860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0" name="Rectangle 44"/>
          <p:cNvSpPr>
            <a:spLocks noChangeArrowheads="1"/>
          </p:cNvSpPr>
          <p:nvPr/>
        </p:nvSpPr>
        <p:spPr bwMode="auto">
          <a:xfrm>
            <a:off x="30686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1" name="Rectangle 45"/>
          <p:cNvSpPr>
            <a:spLocks noChangeArrowheads="1"/>
          </p:cNvSpPr>
          <p:nvPr/>
        </p:nvSpPr>
        <p:spPr bwMode="auto">
          <a:xfrm>
            <a:off x="36528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2" name="Rectangle 46"/>
          <p:cNvSpPr>
            <a:spLocks noChangeArrowheads="1"/>
          </p:cNvSpPr>
          <p:nvPr/>
        </p:nvSpPr>
        <p:spPr bwMode="auto">
          <a:xfrm>
            <a:off x="42354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3" name="Rectangle 47"/>
          <p:cNvSpPr>
            <a:spLocks noChangeArrowheads="1"/>
          </p:cNvSpPr>
          <p:nvPr/>
        </p:nvSpPr>
        <p:spPr bwMode="auto">
          <a:xfrm>
            <a:off x="19018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4" name="Rectangle 48"/>
          <p:cNvSpPr>
            <a:spLocks noChangeArrowheads="1"/>
          </p:cNvSpPr>
          <p:nvPr/>
        </p:nvSpPr>
        <p:spPr bwMode="auto">
          <a:xfrm>
            <a:off x="1319213"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5" name="Rectangle 49"/>
          <p:cNvSpPr>
            <a:spLocks noChangeArrowheads="1"/>
          </p:cNvSpPr>
          <p:nvPr/>
        </p:nvSpPr>
        <p:spPr bwMode="auto">
          <a:xfrm>
            <a:off x="7366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6" name="Rectangle 50"/>
          <p:cNvSpPr>
            <a:spLocks noChangeArrowheads="1"/>
          </p:cNvSpPr>
          <p:nvPr/>
        </p:nvSpPr>
        <p:spPr bwMode="auto">
          <a:xfrm>
            <a:off x="89027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7" name="Rectangle 51"/>
          <p:cNvSpPr>
            <a:spLocks noChangeArrowheads="1"/>
          </p:cNvSpPr>
          <p:nvPr/>
        </p:nvSpPr>
        <p:spPr bwMode="auto">
          <a:xfrm>
            <a:off x="65690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8" name="Rectangle 52"/>
          <p:cNvSpPr>
            <a:spLocks noChangeArrowheads="1"/>
          </p:cNvSpPr>
          <p:nvPr/>
        </p:nvSpPr>
        <p:spPr bwMode="auto">
          <a:xfrm>
            <a:off x="715168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9" name="Rectangle 53"/>
          <p:cNvSpPr>
            <a:spLocks noChangeArrowheads="1"/>
          </p:cNvSpPr>
          <p:nvPr/>
        </p:nvSpPr>
        <p:spPr bwMode="auto">
          <a:xfrm>
            <a:off x="773588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0" name="Rectangle 54"/>
          <p:cNvSpPr>
            <a:spLocks noChangeArrowheads="1"/>
          </p:cNvSpPr>
          <p:nvPr/>
        </p:nvSpPr>
        <p:spPr bwMode="auto">
          <a:xfrm>
            <a:off x="83185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1" name="Rectangle 55"/>
          <p:cNvSpPr>
            <a:spLocks noChangeArrowheads="1"/>
          </p:cNvSpPr>
          <p:nvPr/>
        </p:nvSpPr>
        <p:spPr bwMode="auto">
          <a:xfrm>
            <a:off x="59848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2" name="Rectangle 56"/>
          <p:cNvSpPr>
            <a:spLocks noChangeArrowheads="1"/>
          </p:cNvSpPr>
          <p:nvPr/>
        </p:nvSpPr>
        <p:spPr bwMode="auto">
          <a:xfrm>
            <a:off x="540226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3" name="Rectangle 57"/>
          <p:cNvSpPr>
            <a:spLocks noChangeArrowheads="1"/>
          </p:cNvSpPr>
          <p:nvPr/>
        </p:nvSpPr>
        <p:spPr bwMode="auto">
          <a:xfrm>
            <a:off x="48196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4" name="Rectangle 58"/>
          <p:cNvSpPr>
            <a:spLocks noChangeArrowheads="1"/>
          </p:cNvSpPr>
          <p:nvPr/>
        </p:nvSpPr>
        <p:spPr bwMode="auto">
          <a:xfrm>
            <a:off x="24860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5" name="Rectangle 59"/>
          <p:cNvSpPr>
            <a:spLocks noChangeArrowheads="1"/>
          </p:cNvSpPr>
          <p:nvPr/>
        </p:nvSpPr>
        <p:spPr bwMode="auto">
          <a:xfrm>
            <a:off x="30686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6" name="Rectangle 60"/>
          <p:cNvSpPr>
            <a:spLocks noChangeArrowheads="1"/>
          </p:cNvSpPr>
          <p:nvPr/>
        </p:nvSpPr>
        <p:spPr bwMode="auto">
          <a:xfrm>
            <a:off x="36528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7" name="Rectangle 61"/>
          <p:cNvSpPr>
            <a:spLocks noChangeArrowheads="1"/>
          </p:cNvSpPr>
          <p:nvPr/>
        </p:nvSpPr>
        <p:spPr bwMode="auto">
          <a:xfrm>
            <a:off x="42354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8" name="Rectangle 62"/>
          <p:cNvSpPr>
            <a:spLocks noChangeArrowheads="1"/>
          </p:cNvSpPr>
          <p:nvPr/>
        </p:nvSpPr>
        <p:spPr bwMode="auto">
          <a:xfrm>
            <a:off x="19018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9" name="Rectangle 63"/>
          <p:cNvSpPr>
            <a:spLocks noChangeArrowheads="1"/>
          </p:cNvSpPr>
          <p:nvPr/>
        </p:nvSpPr>
        <p:spPr bwMode="auto">
          <a:xfrm>
            <a:off x="131921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0" name="Rectangle 64"/>
          <p:cNvSpPr>
            <a:spLocks noChangeArrowheads="1"/>
          </p:cNvSpPr>
          <p:nvPr/>
        </p:nvSpPr>
        <p:spPr bwMode="auto">
          <a:xfrm>
            <a:off x="7366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1" name="Rectangle 65"/>
          <p:cNvSpPr>
            <a:spLocks noChangeArrowheads="1"/>
          </p:cNvSpPr>
          <p:nvPr/>
        </p:nvSpPr>
        <p:spPr bwMode="auto">
          <a:xfrm>
            <a:off x="89027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2" name="Rectangle 66"/>
          <p:cNvSpPr>
            <a:spLocks noChangeArrowheads="1"/>
          </p:cNvSpPr>
          <p:nvPr/>
        </p:nvSpPr>
        <p:spPr bwMode="auto">
          <a:xfrm>
            <a:off x="65690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3" name="Rectangle 67"/>
          <p:cNvSpPr>
            <a:spLocks noChangeArrowheads="1"/>
          </p:cNvSpPr>
          <p:nvPr/>
        </p:nvSpPr>
        <p:spPr bwMode="auto">
          <a:xfrm>
            <a:off x="71516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4" name="Rectangle 68"/>
          <p:cNvSpPr>
            <a:spLocks noChangeArrowheads="1"/>
          </p:cNvSpPr>
          <p:nvPr/>
        </p:nvSpPr>
        <p:spPr bwMode="auto">
          <a:xfrm>
            <a:off x="77358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5" name="Rectangle 69"/>
          <p:cNvSpPr>
            <a:spLocks noChangeArrowheads="1"/>
          </p:cNvSpPr>
          <p:nvPr/>
        </p:nvSpPr>
        <p:spPr bwMode="auto">
          <a:xfrm>
            <a:off x="83185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6" name="Rectangle 70"/>
          <p:cNvSpPr>
            <a:spLocks noChangeArrowheads="1"/>
          </p:cNvSpPr>
          <p:nvPr/>
        </p:nvSpPr>
        <p:spPr bwMode="auto">
          <a:xfrm>
            <a:off x="59848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7" name="Rectangle 71"/>
          <p:cNvSpPr>
            <a:spLocks noChangeArrowheads="1"/>
          </p:cNvSpPr>
          <p:nvPr/>
        </p:nvSpPr>
        <p:spPr bwMode="auto">
          <a:xfrm>
            <a:off x="540226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8" name="Rectangle 72"/>
          <p:cNvSpPr>
            <a:spLocks noChangeArrowheads="1"/>
          </p:cNvSpPr>
          <p:nvPr/>
        </p:nvSpPr>
        <p:spPr bwMode="auto">
          <a:xfrm>
            <a:off x="48196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9" name="Rectangle 73"/>
          <p:cNvSpPr>
            <a:spLocks noChangeArrowheads="1"/>
          </p:cNvSpPr>
          <p:nvPr/>
        </p:nvSpPr>
        <p:spPr bwMode="auto">
          <a:xfrm>
            <a:off x="24860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0" name="Rectangle 74"/>
          <p:cNvSpPr>
            <a:spLocks noChangeArrowheads="1"/>
          </p:cNvSpPr>
          <p:nvPr/>
        </p:nvSpPr>
        <p:spPr bwMode="auto">
          <a:xfrm>
            <a:off x="30686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1" name="Rectangle 75"/>
          <p:cNvSpPr>
            <a:spLocks noChangeArrowheads="1"/>
          </p:cNvSpPr>
          <p:nvPr/>
        </p:nvSpPr>
        <p:spPr bwMode="auto">
          <a:xfrm>
            <a:off x="36528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2" name="Rectangle 76"/>
          <p:cNvSpPr>
            <a:spLocks noChangeArrowheads="1"/>
          </p:cNvSpPr>
          <p:nvPr/>
        </p:nvSpPr>
        <p:spPr bwMode="auto">
          <a:xfrm>
            <a:off x="42354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3" name="Rectangle 77"/>
          <p:cNvSpPr>
            <a:spLocks noChangeArrowheads="1"/>
          </p:cNvSpPr>
          <p:nvPr/>
        </p:nvSpPr>
        <p:spPr bwMode="auto">
          <a:xfrm>
            <a:off x="19018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4" name="Rectangle 78"/>
          <p:cNvSpPr>
            <a:spLocks noChangeArrowheads="1"/>
          </p:cNvSpPr>
          <p:nvPr/>
        </p:nvSpPr>
        <p:spPr bwMode="auto">
          <a:xfrm>
            <a:off x="131921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5" name="Rectangle 79"/>
          <p:cNvSpPr>
            <a:spLocks noChangeArrowheads="1"/>
          </p:cNvSpPr>
          <p:nvPr/>
        </p:nvSpPr>
        <p:spPr bwMode="auto">
          <a:xfrm>
            <a:off x="7366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6" name="Rectangle 80"/>
          <p:cNvSpPr>
            <a:spLocks noChangeArrowheads="1"/>
          </p:cNvSpPr>
          <p:nvPr/>
        </p:nvSpPr>
        <p:spPr bwMode="auto">
          <a:xfrm>
            <a:off x="67786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27" name="Rectangle 81"/>
          <p:cNvSpPr>
            <a:spLocks noChangeArrowheads="1"/>
          </p:cNvSpPr>
          <p:nvPr/>
        </p:nvSpPr>
        <p:spPr bwMode="auto">
          <a:xfrm>
            <a:off x="12604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28" name="Rectangle 82"/>
          <p:cNvSpPr>
            <a:spLocks noChangeArrowheads="1"/>
          </p:cNvSpPr>
          <p:nvPr/>
        </p:nvSpPr>
        <p:spPr bwMode="auto">
          <a:xfrm>
            <a:off x="18446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29" name="Rectangle 83"/>
          <p:cNvSpPr>
            <a:spLocks noChangeArrowheads="1"/>
          </p:cNvSpPr>
          <p:nvPr/>
        </p:nvSpPr>
        <p:spPr bwMode="auto">
          <a:xfrm>
            <a:off x="24272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0" name="Rectangle 84"/>
          <p:cNvSpPr>
            <a:spLocks noChangeArrowheads="1"/>
          </p:cNvSpPr>
          <p:nvPr/>
        </p:nvSpPr>
        <p:spPr bwMode="auto">
          <a:xfrm>
            <a:off x="35956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1" name="Rectangle 85"/>
          <p:cNvSpPr>
            <a:spLocks noChangeArrowheads="1"/>
          </p:cNvSpPr>
          <p:nvPr/>
        </p:nvSpPr>
        <p:spPr bwMode="auto">
          <a:xfrm>
            <a:off x="41783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2" name="Rectangle 86"/>
          <p:cNvSpPr>
            <a:spLocks noChangeArrowheads="1"/>
          </p:cNvSpPr>
          <p:nvPr/>
        </p:nvSpPr>
        <p:spPr bwMode="auto">
          <a:xfrm>
            <a:off x="47625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3" name="Rectangle 87"/>
          <p:cNvSpPr>
            <a:spLocks noChangeArrowheads="1"/>
          </p:cNvSpPr>
          <p:nvPr/>
        </p:nvSpPr>
        <p:spPr bwMode="auto">
          <a:xfrm>
            <a:off x="53467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4" name="Rectangle 88"/>
          <p:cNvSpPr>
            <a:spLocks noChangeArrowheads="1"/>
          </p:cNvSpPr>
          <p:nvPr/>
        </p:nvSpPr>
        <p:spPr bwMode="auto">
          <a:xfrm>
            <a:off x="59293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5" name="Rectangle 89"/>
          <p:cNvSpPr>
            <a:spLocks noChangeArrowheads="1"/>
          </p:cNvSpPr>
          <p:nvPr/>
        </p:nvSpPr>
        <p:spPr bwMode="auto">
          <a:xfrm>
            <a:off x="65135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6" name="Rectangle 90"/>
          <p:cNvSpPr>
            <a:spLocks noChangeArrowheads="1"/>
          </p:cNvSpPr>
          <p:nvPr/>
        </p:nvSpPr>
        <p:spPr bwMode="auto">
          <a:xfrm>
            <a:off x="70977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7" name="Rectangle 91"/>
          <p:cNvSpPr>
            <a:spLocks noChangeArrowheads="1"/>
          </p:cNvSpPr>
          <p:nvPr/>
        </p:nvSpPr>
        <p:spPr bwMode="auto">
          <a:xfrm>
            <a:off x="76803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8" name="Rectangle 92"/>
          <p:cNvSpPr>
            <a:spLocks noChangeArrowheads="1"/>
          </p:cNvSpPr>
          <p:nvPr/>
        </p:nvSpPr>
        <p:spPr bwMode="auto">
          <a:xfrm>
            <a:off x="82645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9" name="Rectangle 93"/>
          <p:cNvSpPr>
            <a:spLocks noChangeArrowheads="1"/>
          </p:cNvSpPr>
          <p:nvPr/>
        </p:nvSpPr>
        <p:spPr bwMode="auto">
          <a:xfrm>
            <a:off x="88487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40" name="Rectangle 94"/>
          <p:cNvSpPr>
            <a:spLocks noChangeArrowheads="1"/>
          </p:cNvSpPr>
          <p:nvPr/>
        </p:nvSpPr>
        <p:spPr bwMode="auto">
          <a:xfrm>
            <a:off x="30114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41" name="Text Box 95"/>
          <p:cNvSpPr txBox="1">
            <a:spLocks noChangeArrowheads="1"/>
          </p:cNvSpPr>
          <p:nvPr/>
        </p:nvSpPr>
        <p:spPr bwMode="auto">
          <a:xfrm>
            <a:off x="590550" y="1860550"/>
            <a:ext cx="3155950" cy="396875"/>
          </a:xfrm>
          <a:prstGeom prst="rect">
            <a:avLst/>
          </a:prstGeom>
          <a:noFill/>
          <a:ln w="9525">
            <a:noFill/>
            <a:miter lim="800000"/>
            <a:headEnd/>
            <a:tailEnd/>
          </a:ln>
        </p:spPr>
        <p:txBody>
          <a:bodyPr wrap="none">
            <a:spAutoFit/>
          </a:bodyPr>
          <a:lstStyle/>
          <a:p>
            <a:r>
              <a:rPr lang="en-US" b="1">
                <a:latin typeface="Helvetica" pitchFamily="34" charset="0"/>
              </a:rPr>
              <a:t>Layout of blocks on disk</a:t>
            </a:r>
          </a:p>
        </p:txBody>
      </p:sp>
      <p:sp>
        <p:nvSpPr>
          <p:cNvPr id="27742" name="Text Box 96"/>
          <p:cNvSpPr txBox="1">
            <a:spLocks noChangeArrowheads="1"/>
          </p:cNvSpPr>
          <p:nvPr/>
        </p:nvSpPr>
        <p:spPr bwMode="auto">
          <a:xfrm>
            <a:off x="2655888" y="6232525"/>
            <a:ext cx="3832225" cy="396875"/>
          </a:xfrm>
          <a:prstGeom prst="rect">
            <a:avLst/>
          </a:prstGeom>
          <a:noFill/>
          <a:ln w="9525">
            <a:noFill/>
            <a:miter lim="800000"/>
            <a:headEnd/>
            <a:tailEnd/>
          </a:ln>
        </p:spPr>
        <p:txBody>
          <a:bodyPr wrap="none">
            <a:spAutoFit/>
          </a:bodyPr>
          <a:lstStyle/>
          <a:p>
            <a:r>
              <a:rPr lang="en-US" b="1">
                <a:latin typeface="Helvetica" pitchFamily="34" charset="0"/>
              </a:rPr>
              <a:t>Layout of blocks on the image</a:t>
            </a:r>
          </a:p>
        </p:txBody>
      </p:sp>
      <p:sp>
        <p:nvSpPr>
          <p:cNvPr id="27743" name="Text Box 97"/>
          <p:cNvSpPr txBox="1">
            <a:spLocks noChangeArrowheads="1"/>
          </p:cNvSpPr>
          <p:nvPr/>
        </p:nvSpPr>
        <p:spPr bwMode="auto">
          <a:xfrm>
            <a:off x="409575" y="371157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7744" name="Text Box 98"/>
          <p:cNvSpPr txBox="1">
            <a:spLocks noChangeArrowheads="1"/>
          </p:cNvSpPr>
          <p:nvPr/>
        </p:nvSpPr>
        <p:spPr bwMode="auto">
          <a:xfrm>
            <a:off x="409575" y="44037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7745" name="Text Box 99"/>
          <p:cNvSpPr txBox="1">
            <a:spLocks noChangeArrowheads="1"/>
          </p:cNvSpPr>
          <p:nvPr/>
        </p:nvSpPr>
        <p:spPr bwMode="auto">
          <a:xfrm>
            <a:off x="409575" y="5073650"/>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7746" name="Text Box 100"/>
          <p:cNvSpPr txBox="1">
            <a:spLocks noChangeArrowheads="1"/>
          </p:cNvSpPr>
          <p:nvPr/>
        </p:nvSpPr>
        <p:spPr bwMode="auto">
          <a:xfrm>
            <a:off x="409575" y="56991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grpSp>
        <p:nvGrpSpPr>
          <p:cNvPr id="27747" name="Group 101"/>
          <p:cNvGrpSpPr>
            <a:grpSpLocks/>
          </p:cNvGrpSpPr>
          <p:nvPr/>
        </p:nvGrpSpPr>
        <p:grpSpPr bwMode="auto">
          <a:xfrm>
            <a:off x="650875" y="2400300"/>
            <a:ext cx="16335375" cy="538163"/>
            <a:chOff x="188" y="3574"/>
            <a:chExt cx="10072" cy="292"/>
          </a:xfrm>
        </p:grpSpPr>
        <p:grpSp>
          <p:nvGrpSpPr>
            <p:cNvPr id="27824" name="Group 102"/>
            <p:cNvGrpSpPr>
              <a:grpSpLocks/>
            </p:cNvGrpSpPr>
            <p:nvPr/>
          </p:nvGrpSpPr>
          <p:grpSpPr bwMode="auto">
            <a:xfrm>
              <a:off x="188" y="3574"/>
              <a:ext cx="5036" cy="282"/>
              <a:chOff x="186" y="3574"/>
              <a:chExt cx="5036" cy="282"/>
            </a:xfrm>
          </p:grpSpPr>
          <p:grpSp>
            <p:nvGrpSpPr>
              <p:cNvPr id="28129" name="Group 103"/>
              <p:cNvGrpSpPr>
                <a:grpSpLocks/>
              </p:cNvGrpSpPr>
              <p:nvPr/>
            </p:nvGrpSpPr>
            <p:grpSpPr bwMode="auto">
              <a:xfrm>
                <a:off x="186" y="3574"/>
                <a:ext cx="2518" cy="282"/>
                <a:chOff x="176" y="3574"/>
                <a:chExt cx="2518" cy="282"/>
              </a:xfrm>
            </p:grpSpPr>
            <p:grpSp>
              <p:nvGrpSpPr>
                <p:cNvPr id="28275" name="Group 104"/>
                <p:cNvGrpSpPr>
                  <a:grpSpLocks/>
                </p:cNvGrpSpPr>
                <p:nvPr/>
              </p:nvGrpSpPr>
              <p:grpSpPr bwMode="auto">
                <a:xfrm>
                  <a:off x="176" y="3574"/>
                  <a:ext cx="1259" cy="282"/>
                  <a:chOff x="0" y="3554"/>
                  <a:chExt cx="6547" cy="302"/>
                </a:xfrm>
              </p:grpSpPr>
              <p:sp>
                <p:nvSpPr>
                  <p:cNvPr id="28348" name="Rectangle 105"/>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349" name="Rectangle 106"/>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350" name="Rectangle 107"/>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351" name="Rectangle 108"/>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352" name="Rectangle 109"/>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3" name="Rectangle 110"/>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4" name="Rectangle 111"/>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5" name="Rectangle 112"/>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6" name="Rectangle 113"/>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7" name="Rectangle 114"/>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8" name="Rectangle 115"/>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9" name="Rectangle 116"/>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0" name="Rectangle 117"/>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1" name="Rectangle 118"/>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2" name="Rectangle 119"/>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3" name="Rectangle 120"/>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4" name="Rectangle 121"/>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5" name="Rectangle 122"/>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6" name="Rectangle 123"/>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7" name="Line 124"/>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368" name="Line 125"/>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369" name="Line 126"/>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370" name="Line 127"/>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371" name="Line 128"/>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372" name="Line 129"/>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373" name="Line 130"/>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374" name="Line 131"/>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375" name="Line 132"/>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376" name="Line 133"/>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377" name="Line 134"/>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378" name="Line 135"/>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379" name="Line 136"/>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380" name="Line 137"/>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381" name="Line 138"/>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382" name="Line 139"/>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383" name="Line 140"/>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384" name="Line 141"/>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385" name="Group 142"/>
                  <p:cNvGrpSpPr>
                    <a:grpSpLocks/>
                  </p:cNvGrpSpPr>
                  <p:nvPr/>
                </p:nvGrpSpPr>
                <p:grpSpPr bwMode="auto">
                  <a:xfrm>
                    <a:off x="213" y="3554"/>
                    <a:ext cx="6334" cy="302"/>
                    <a:chOff x="148" y="1309"/>
                    <a:chExt cx="6334" cy="302"/>
                  </a:xfrm>
                </p:grpSpPr>
                <p:sp>
                  <p:nvSpPr>
                    <p:cNvPr id="28386" name="Rectangle 143"/>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87" name="Rectangle 144"/>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88" name="Rectangle 145"/>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89" name="Rectangle 146"/>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0" name="Rectangle 147"/>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1" name="Rectangle 148"/>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2" name="Rectangle 149"/>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3" name="Rectangle 150"/>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4" name="Rectangle 151"/>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5" name="Rectangle 152"/>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6" name="Rectangle 153"/>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7" name="Rectangle 154"/>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8" name="Rectangle 155"/>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9" name="Rectangle 156"/>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400" name="Rectangle 157"/>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401" name="Line 158"/>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402" name="Line 159"/>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403" name="Line 160"/>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404" name="Line 161"/>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405" name="Line 162"/>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406" name="Line 163"/>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407" name="Line 164"/>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408" name="Line 165"/>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409" name="Line 166"/>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410" name="Line 167"/>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411" name="Line 168"/>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412" name="Line 169"/>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413" name="Line 170"/>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414" name="Line 171"/>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415" name="Line 172"/>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416" name="Line 173"/>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417" name="Line 174"/>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418" name="Line 175"/>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8276" name="Group 176"/>
                <p:cNvGrpSpPr>
                  <a:grpSpLocks/>
                </p:cNvGrpSpPr>
                <p:nvPr/>
              </p:nvGrpSpPr>
              <p:grpSpPr bwMode="auto">
                <a:xfrm flipH="1">
                  <a:off x="1435" y="3574"/>
                  <a:ext cx="1259" cy="282"/>
                  <a:chOff x="0" y="3554"/>
                  <a:chExt cx="6547" cy="302"/>
                </a:xfrm>
              </p:grpSpPr>
              <p:sp>
                <p:nvSpPr>
                  <p:cNvPr id="28277" name="Rectangle 177"/>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278" name="Rectangle 178"/>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279" name="Rectangle 179"/>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280" name="Rectangle 180"/>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281" name="Rectangle 181"/>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2" name="Rectangle 182"/>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3" name="Rectangle 183"/>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4" name="Rectangle 184"/>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5" name="Rectangle 185"/>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6" name="Rectangle 186"/>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7" name="Rectangle 187"/>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8" name="Rectangle 188"/>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9" name="Rectangle 189"/>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0" name="Rectangle 190"/>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1" name="Rectangle 191"/>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2" name="Rectangle 192"/>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3" name="Rectangle 193"/>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4" name="Rectangle 194"/>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5" name="Rectangle 195"/>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6" name="Line 196"/>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297" name="Line 197"/>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298" name="Line 198"/>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299" name="Line 199"/>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300" name="Line 200"/>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301" name="Line 201"/>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302" name="Line 202"/>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303" name="Line 203"/>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304" name="Line 204"/>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305" name="Line 205"/>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306" name="Line 206"/>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307" name="Line 207"/>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308" name="Line 208"/>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309" name="Line 209"/>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310" name="Line 210"/>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311" name="Line 211"/>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312" name="Line 212"/>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313" name="Line 213"/>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314" name="Group 214"/>
                  <p:cNvGrpSpPr>
                    <a:grpSpLocks/>
                  </p:cNvGrpSpPr>
                  <p:nvPr/>
                </p:nvGrpSpPr>
                <p:grpSpPr bwMode="auto">
                  <a:xfrm>
                    <a:off x="213" y="3554"/>
                    <a:ext cx="6334" cy="302"/>
                    <a:chOff x="148" y="1309"/>
                    <a:chExt cx="6334" cy="302"/>
                  </a:xfrm>
                </p:grpSpPr>
                <p:sp>
                  <p:nvSpPr>
                    <p:cNvPr id="28315" name="Rectangle 215"/>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6" name="Rectangle 216"/>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7" name="Rectangle 217"/>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8" name="Rectangle 218"/>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9" name="Rectangle 219"/>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0" name="Rectangle 220"/>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1" name="Rectangle 221"/>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2" name="Rectangle 222"/>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3" name="Rectangle 223"/>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4" name="Rectangle 224"/>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5" name="Rectangle 225"/>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6" name="Rectangle 226"/>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7" name="Rectangle 227"/>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8" name="Rectangle 228"/>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9" name="Rectangle 229"/>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30" name="Line 230"/>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331" name="Line 231"/>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332" name="Line 232"/>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333" name="Line 233"/>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334" name="Line 234"/>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335" name="Line 235"/>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336" name="Line 236"/>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337" name="Line 237"/>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338" name="Line 238"/>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339" name="Line 239"/>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340" name="Line 240"/>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341" name="Line 241"/>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342" name="Line 242"/>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343" name="Line 243"/>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344" name="Line 244"/>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345" name="Line 245"/>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346" name="Line 246"/>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347" name="Line 247"/>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8130" name="Group 248"/>
              <p:cNvGrpSpPr>
                <a:grpSpLocks/>
              </p:cNvGrpSpPr>
              <p:nvPr/>
            </p:nvGrpSpPr>
            <p:grpSpPr bwMode="auto">
              <a:xfrm>
                <a:off x="2704" y="3574"/>
                <a:ext cx="2518" cy="282"/>
                <a:chOff x="176" y="3574"/>
                <a:chExt cx="2518" cy="282"/>
              </a:xfrm>
            </p:grpSpPr>
            <p:grpSp>
              <p:nvGrpSpPr>
                <p:cNvPr id="28131" name="Group 249"/>
                <p:cNvGrpSpPr>
                  <a:grpSpLocks/>
                </p:cNvGrpSpPr>
                <p:nvPr/>
              </p:nvGrpSpPr>
              <p:grpSpPr bwMode="auto">
                <a:xfrm>
                  <a:off x="176" y="3574"/>
                  <a:ext cx="1259" cy="282"/>
                  <a:chOff x="0" y="3554"/>
                  <a:chExt cx="6547" cy="302"/>
                </a:xfrm>
              </p:grpSpPr>
              <p:sp>
                <p:nvSpPr>
                  <p:cNvPr id="28204" name="Rectangle 250"/>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205" name="Rectangle 251"/>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206" name="Rectangle 252"/>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207" name="Rectangle 253"/>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208" name="Rectangle 254"/>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09" name="Rectangle 255"/>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0" name="Rectangle 256"/>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1" name="Rectangle 257"/>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2" name="Rectangle 258"/>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3" name="Rectangle 259"/>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4" name="Rectangle 260"/>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5" name="Rectangle 261"/>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6" name="Rectangle 262"/>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7" name="Rectangle 263"/>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8" name="Rectangle 264"/>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9" name="Rectangle 265"/>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0" name="Rectangle 266"/>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1" name="Rectangle 267"/>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2" name="Rectangle 268"/>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3" name="Line 269"/>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224" name="Line 270"/>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225" name="Line 271"/>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226" name="Line 272"/>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227" name="Line 273"/>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228" name="Line 274"/>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229" name="Line 275"/>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230" name="Line 276"/>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231" name="Line 277"/>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232" name="Line 278"/>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233" name="Line 279"/>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234" name="Line 280"/>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235" name="Line 281"/>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236" name="Line 282"/>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237" name="Line 283"/>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238" name="Line 284"/>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239" name="Line 285"/>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240" name="Line 286"/>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241" name="Group 287"/>
                  <p:cNvGrpSpPr>
                    <a:grpSpLocks/>
                  </p:cNvGrpSpPr>
                  <p:nvPr/>
                </p:nvGrpSpPr>
                <p:grpSpPr bwMode="auto">
                  <a:xfrm>
                    <a:off x="213" y="3554"/>
                    <a:ext cx="6334" cy="302"/>
                    <a:chOff x="148" y="1309"/>
                    <a:chExt cx="6334" cy="302"/>
                  </a:xfrm>
                </p:grpSpPr>
                <p:sp>
                  <p:nvSpPr>
                    <p:cNvPr id="28242" name="Rectangle 288"/>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3" name="Rectangle 289"/>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4" name="Rectangle 290"/>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5" name="Rectangle 291"/>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6" name="Rectangle 292"/>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7" name="Rectangle 293"/>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8" name="Rectangle 294"/>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9" name="Rectangle 295"/>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0" name="Rectangle 296"/>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1" name="Rectangle 297"/>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2" name="Rectangle 298"/>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3" name="Rectangle 299"/>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4" name="Rectangle 300"/>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5" name="Rectangle 301"/>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6" name="Rectangle 302"/>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7" name="Line 303"/>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258" name="Line 304"/>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259" name="Line 305"/>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260" name="Line 306"/>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261" name="Line 307"/>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262" name="Line 308"/>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263" name="Line 309"/>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264" name="Line 310"/>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265" name="Line 311"/>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266" name="Line 312"/>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267" name="Line 313"/>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268" name="Line 314"/>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269" name="Line 315"/>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270" name="Line 316"/>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271" name="Line 317"/>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272" name="Line 318"/>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273" name="Line 319"/>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274" name="Line 320"/>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8132" name="Group 321"/>
                <p:cNvGrpSpPr>
                  <a:grpSpLocks/>
                </p:cNvGrpSpPr>
                <p:nvPr/>
              </p:nvGrpSpPr>
              <p:grpSpPr bwMode="auto">
                <a:xfrm flipH="1">
                  <a:off x="1435" y="3574"/>
                  <a:ext cx="1259" cy="282"/>
                  <a:chOff x="0" y="3554"/>
                  <a:chExt cx="6547" cy="302"/>
                </a:xfrm>
              </p:grpSpPr>
              <p:sp>
                <p:nvSpPr>
                  <p:cNvPr id="28133" name="Rectangle 322"/>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134" name="Rectangle 323"/>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135" name="Rectangle 324"/>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136" name="Rectangle 325"/>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137" name="Rectangle 326"/>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38" name="Rectangle 327"/>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39" name="Rectangle 328"/>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0" name="Rectangle 329"/>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1" name="Rectangle 330"/>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2" name="Rectangle 331"/>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3" name="Rectangle 332"/>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4" name="Rectangle 333"/>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5" name="Rectangle 334"/>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6" name="Rectangle 335"/>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7" name="Rectangle 336"/>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8" name="Rectangle 337"/>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9" name="Rectangle 338"/>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50" name="Rectangle 339"/>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51" name="Rectangle 340"/>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52" name="Line 341"/>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153" name="Line 342"/>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154" name="Line 343"/>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155" name="Line 344"/>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156" name="Line 345"/>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157" name="Line 346"/>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158" name="Line 347"/>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159" name="Line 348"/>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160" name="Line 349"/>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161" name="Line 350"/>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162" name="Line 351"/>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163" name="Line 352"/>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164" name="Line 353"/>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165" name="Line 354"/>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166" name="Line 355"/>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167" name="Line 356"/>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168" name="Line 357"/>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169" name="Line 358"/>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170" name="Group 359"/>
                  <p:cNvGrpSpPr>
                    <a:grpSpLocks/>
                  </p:cNvGrpSpPr>
                  <p:nvPr/>
                </p:nvGrpSpPr>
                <p:grpSpPr bwMode="auto">
                  <a:xfrm>
                    <a:off x="213" y="3554"/>
                    <a:ext cx="6334" cy="302"/>
                    <a:chOff x="148" y="1309"/>
                    <a:chExt cx="6334" cy="302"/>
                  </a:xfrm>
                </p:grpSpPr>
                <p:sp>
                  <p:nvSpPr>
                    <p:cNvPr id="28171" name="Rectangle 360"/>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2" name="Rectangle 361"/>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3" name="Rectangle 362"/>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4" name="Rectangle 363"/>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5" name="Rectangle 364"/>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6" name="Rectangle 365"/>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7" name="Rectangle 366"/>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8" name="Rectangle 367"/>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9" name="Rectangle 368"/>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0" name="Rectangle 369"/>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1" name="Rectangle 370"/>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2" name="Rectangle 371"/>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3" name="Rectangle 372"/>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4" name="Rectangle 373"/>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5" name="Rectangle 374"/>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6" name="Line 375"/>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187" name="Line 376"/>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188" name="Line 377"/>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189" name="Line 378"/>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190" name="Line 379"/>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191" name="Line 380"/>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192" name="Line 381"/>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193" name="Line 382"/>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194" name="Line 383"/>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195" name="Line 384"/>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196" name="Line 385"/>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197" name="Line 386"/>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198" name="Line 387"/>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199" name="Line 388"/>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200" name="Line 389"/>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201" name="Line 390"/>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202" name="Line 391"/>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203" name="Line 392"/>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7825" name="Group 393"/>
            <p:cNvGrpSpPr>
              <a:grpSpLocks/>
            </p:cNvGrpSpPr>
            <p:nvPr/>
          </p:nvGrpSpPr>
          <p:grpSpPr bwMode="auto">
            <a:xfrm>
              <a:off x="5224" y="3574"/>
              <a:ext cx="5036" cy="282"/>
              <a:chOff x="186" y="3574"/>
              <a:chExt cx="5036" cy="282"/>
            </a:xfrm>
          </p:grpSpPr>
          <p:grpSp>
            <p:nvGrpSpPr>
              <p:cNvPr id="27839" name="Group 394"/>
              <p:cNvGrpSpPr>
                <a:grpSpLocks/>
              </p:cNvGrpSpPr>
              <p:nvPr/>
            </p:nvGrpSpPr>
            <p:grpSpPr bwMode="auto">
              <a:xfrm>
                <a:off x="186" y="3574"/>
                <a:ext cx="2518" cy="282"/>
                <a:chOff x="176" y="3574"/>
                <a:chExt cx="2518" cy="282"/>
              </a:xfrm>
            </p:grpSpPr>
            <p:grpSp>
              <p:nvGrpSpPr>
                <p:cNvPr id="27985" name="Group 395"/>
                <p:cNvGrpSpPr>
                  <a:grpSpLocks/>
                </p:cNvGrpSpPr>
                <p:nvPr/>
              </p:nvGrpSpPr>
              <p:grpSpPr bwMode="auto">
                <a:xfrm>
                  <a:off x="176" y="3574"/>
                  <a:ext cx="1259" cy="282"/>
                  <a:chOff x="0" y="3554"/>
                  <a:chExt cx="6547" cy="302"/>
                </a:xfrm>
              </p:grpSpPr>
              <p:sp>
                <p:nvSpPr>
                  <p:cNvPr id="28058" name="Rectangle 396"/>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059" name="Rectangle 397"/>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060" name="Rectangle 398"/>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061" name="Rectangle 399"/>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062" name="Rectangle 400"/>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3" name="Rectangle 401"/>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4" name="Rectangle 402"/>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5" name="Rectangle 403"/>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6" name="Rectangle 404"/>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7" name="Rectangle 405"/>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8" name="Rectangle 406"/>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9" name="Rectangle 407"/>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0" name="Rectangle 408"/>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1" name="Rectangle 409"/>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2" name="Rectangle 410"/>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3" name="Rectangle 411"/>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4" name="Rectangle 412"/>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5" name="Rectangle 413"/>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6" name="Rectangle 414"/>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7" name="Line 415"/>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078" name="Line 416"/>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079" name="Line 417"/>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080" name="Line 418"/>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081" name="Line 419"/>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082" name="Line 420"/>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083" name="Line 421"/>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084" name="Line 422"/>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085" name="Line 423"/>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086" name="Line 424"/>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087" name="Line 425"/>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088" name="Line 426"/>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089" name="Line 427"/>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090" name="Line 428"/>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091" name="Line 429"/>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092" name="Line 430"/>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093" name="Line 431"/>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094" name="Line 432"/>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095" name="Group 433"/>
                  <p:cNvGrpSpPr>
                    <a:grpSpLocks/>
                  </p:cNvGrpSpPr>
                  <p:nvPr/>
                </p:nvGrpSpPr>
                <p:grpSpPr bwMode="auto">
                  <a:xfrm>
                    <a:off x="213" y="3554"/>
                    <a:ext cx="6334" cy="302"/>
                    <a:chOff x="148" y="1309"/>
                    <a:chExt cx="6334" cy="302"/>
                  </a:xfrm>
                </p:grpSpPr>
                <p:sp>
                  <p:nvSpPr>
                    <p:cNvPr id="28096" name="Rectangle 434"/>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97" name="Rectangle 435"/>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98" name="Rectangle 436"/>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99" name="Rectangle 437"/>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0" name="Rectangle 438"/>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1" name="Rectangle 439"/>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2" name="Rectangle 440"/>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3" name="Rectangle 441"/>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4" name="Rectangle 442"/>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5" name="Rectangle 443"/>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6" name="Rectangle 444"/>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7" name="Rectangle 445"/>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8" name="Rectangle 446"/>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9" name="Rectangle 447"/>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10" name="Rectangle 448"/>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11" name="Line 449"/>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112" name="Line 450"/>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113" name="Line 451"/>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114" name="Line 452"/>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115" name="Line 453"/>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116" name="Line 454"/>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117" name="Line 455"/>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118" name="Line 456"/>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119" name="Line 457"/>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120" name="Line 458"/>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121" name="Line 459"/>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122" name="Line 460"/>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123" name="Line 461"/>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124" name="Line 462"/>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125" name="Line 463"/>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126" name="Line 464"/>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127" name="Line 465"/>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128" name="Line 466"/>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986" name="Group 467"/>
                <p:cNvGrpSpPr>
                  <a:grpSpLocks/>
                </p:cNvGrpSpPr>
                <p:nvPr/>
              </p:nvGrpSpPr>
              <p:grpSpPr bwMode="auto">
                <a:xfrm flipH="1">
                  <a:off x="1435" y="3574"/>
                  <a:ext cx="1259" cy="282"/>
                  <a:chOff x="0" y="3554"/>
                  <a:chExt cx="6547" cy="302"/>
                </a:xfrm>
              </p:grpSpPr>
              <p:sp>
                <p:nvSpPr>
                  <p:cNvPr id="27987" name="Rectangle 468"/>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988" name="Rectangle 469"/>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989" name="Rectangle 470"/>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990" name="Rectangle 471"/>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991" name="Rectangle 472"/>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2" name="Rectangle 473"/>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3" name="Rectangle 474"/>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4" name="Rectangle 475"/>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5" name="Rectangle 476"/>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6" name="Rectangle 477"/>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7" name="Rectangle 478"/>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8" name="Rectangle 479"/>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9" name="Rectangle 480"/>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0" name="Rectangle 481"/>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1" name="Rectangle 482"/>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2" name="Rectangle 483"/>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3" name="Rectangle 484"/>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4" name="Rectangle 485"/>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5" name="Rectangle 486"/>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6" name="Line 487"/>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007" name="Line 488"/>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008" name="Line 489"/>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009" name="Line 490"/>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010" name="Line 491"/>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011" name="Line 492"/>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012" name="Line 493"/>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013" name="Line 494"/>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014" name="Line 495"/>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015" name="Line 496"/>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016" name="Line 497"/>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017" name="Line 498"/>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018" name="Line 499"/>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019" name="Line 500"/>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020" name="Line 501"/>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021" name="Line 502"/>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022" name="Line 503"/>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023" name="Line 504"/>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024" name="Group 505"/>
                  <p:cNvGrpSpPr>
                    <a:grpSpLocks/>
                  </p:cNvGrpSpPr>
                  <p:nvPr/>
                </p:nvGrpSpPr>
                <p:grpSpPr bwMode="auto">
                  <a:xfrm>
                    <a:off x="213" y="3554"/>
                    <a:ext cx="6334" cy="302"/>
                    <a:chOff x="148" y="1309"/>
                    <a:chExt cx="6334" cy="302"/>
                  </a:xfrm>
                </p:grpSpPr>
                <p:sp>
                  <p:nvSpPr>
                    <p:cNvPr id="28025" name="Rectangle 506"/>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6" name="Rectangle 507"/>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7" name="Rectangle 508"/>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8" name="Rectangle 509"/>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9" name="Rectangle 510"/>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0" name="Rectangle 511"/>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1" name="Rectangle 512"/>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2" name="Rectangle 513"/>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3" name="Rectangle 514"/>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4" name="Rectangle 515"/>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5" name="Rectangle 516"/>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6" name="Rectangle 517"/>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7" name="Rectangle 518"/>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8" name="Rectangle 519"/>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9" name="Rectangle 520"/>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40" name="Line 521"/>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041" name="Line 522"/>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042" name="Line 523"/>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043" name="Line 524"/>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044" name="Line 525"/>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045" name="Line 526"/>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046" name="Line 527"/>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047" name="Line 528"/>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048" name="Line 529"/>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049" name="Line 530"/>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050" name="Line 531"/>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051" name="Line 532"/>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052" name="Line 533"/>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053" name="Line 534"/>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054" name="Line 535"/>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055" name="Line 536"/>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056" name="Line 537"/>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057" name="Line 538"/>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7840" name="Group 539"/>
              <p:cNvGrpSpPr>
                <a:grpSpLocks/>
              </p:cNvGrpSpPr>
              <p:nvPr/>
            </p:nvGrpSpPr>
            <p:grpSpPr bwMode="auto">
              <a:xfrm>
                <a:off x="2704" y="3574"/>
                <a:ext cx="2518" cy="282"/>
                <a:chOff x="176" y="3574"/>
                <a:chExt cx="2518" cy="282"/>
              </a:xfrm>
            </p:grpSpPr>
            <p:grpSp>
              <p:nvGrpSpPr>
                <p:cNvPr id="27841" name="Group 540"/>
                <p:cNvGrpSpPr>
                  <a:grpSpLocks/>
                </p:cNvGrpSpPr>
                <p:nvPr/>
              </p:nvGrpSpPr>
              <p:grpSpPr bwMode="auto">
                <a:xfrm>
                  <a:off x="176" y="3574"/>
                  <a:ext cx="1259" cy="282"/>
                  <a:chOff x="0" y="3554"/>
                  <a:chExt cx="6547" cy="302"/>
                </a:xfrm>
              </p:grpSpPr>
              <p:sp>
                <p:nvSpPr>
                  <p:cNvPr id="27914" name="Rectangle 541"/>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915" name="Rectangle 542"/>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916" name="Rectangle 543"/>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917" name="Rectangle 544"/>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918" name="Rectangle 545"/>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19" name="Rectangle 546"/>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0" name="Rectangle 547"/>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1" name="Rectangle 548"/>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2" name="Rectangle 549"/>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3" name="Rectangle 550"/>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4" name="Rectangle 551"/>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5" name="Rectangle 552"/>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6" name="Rectangle 553"/>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7" name="Rectangle 554"/>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8" name="Rectangle 555"/>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9" name="Rectangle 556"/>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0" name="Rectangle 557"/>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1" name="Rectangle 558"/>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2" name="Rectangle 559"/>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3" name="Line 560"/>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934" name="Line 561"/>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935" name="Line 562"/>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936" name="Line 563"/>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937" name="Line 564"/>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938" name="Line 565"/>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939" name="Line 566"/>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940" name="Line 567"/>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941" name="Line 568"/>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942" name="Line 569"/>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943" name="Line 570"/>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944" name="Line 571"/>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945" name="Line 572"/>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946" name="Line 573"/>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947" name="Line 574"/>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948" name="Line 575"/>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949" name="Line 576"/>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950" name="Line 577"/>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951" name="Group 578"/>
                  <p:cNvGrpSpPr>
                    <a:grpSpLocks/>
                  </p:cNvGrpSpPr>
                  <p:nvPr/>
                </p:nvGrpSpPr>
                <p:grpSpPr bwMode="auto">
                  <a:xfrm>
                    <a:off x="213" y="3554"/>
                    <a:ext cx="6334" cy="302"/>
                    <a:chOff x="148" y="1309"/>
                    <a:chExt cx="6334" cy="302"/>
                  </a:xfrm>
                </p:grpSpPr>
                <p:sp>
                  <p:nvSpPr>
                    <p:cNvPr id="27952" name="Rectangle 579"/>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3" name="Rectangle 580"/>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4" name="Rectangle 581"/>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5" name="Rectangle 582"/>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6" name="Rectangle 583"/>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7" name="Rectangle 584"/>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8" name="Rectangle 585"/>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9" name="Rectangle 586"/>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0" name="Rectangle 587"/>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1" name="Rectangle 588"/>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2" name="Rectangle 589"/>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3" name="Rectangle 590"/>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4" name="Rectangle 591"/>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5" name="Rectangle 592"/>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6" name="Rectangle 593"/>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7" name="Line 594"/>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968" name="Line 595"/>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969" name="Line 596"/>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970" name="Line 597"/>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971" name="Line 598"/>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972" name="Line 599"/>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973" name="Line 600"/>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974" name="Line 601"/>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975" name="Line 602"/>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976" name="Line 603"/>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977" name="Line 604"/>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978" name="Line 605"/>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979" name="Line 606"/>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980" name="Line 607"/>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981" name="Line 608"/>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982" name="Line 609"/>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983" name="Line 610"/>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984" name="Line 611"/>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842" name="Group 612"/>
                <p:cNvGrpSpPr>
                  <a:grpSpLocks/>
                </p:cNvGrpSpPr>
                <p:nvPr/>
              </p:nvGrpSpPr>
              <p:grpSpPr bwMode="auto">
                <a:xfrm flipH="1">
                  <a:off x="1435" y="3574"/>
                  <a:ext cx="1259" cy="282"/>
                  <a:chOff x="0" y="3554"/>
                  <a:chExt cx="6547" cy="302"/>
                </a:xfrm>
              </p:grpSpPr>
              <p:sp>
                <p:nvSpPr>
                  <p:cNvPr id="27843" name="Rectangle 613"/>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844" name="Rectangle 614"/>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845" name="Rectangle 615"/>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846" name="Rectangle 616"/>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847" name="Rectangle 617"/>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48" name="Rectangle 618"/>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49" name="Rectangle 619"/>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0" name="Rectangle 620"/>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1" name="Rectangle 621"/>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2" name="Rectangle 622"/>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3" name="Rectangle 623"/>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4" name="Rectangle 624"/>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5" name="Rectangle 625"/>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6" name="Rectangle 626"/>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7" name="Rectangle 627"/>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8" name="Rectangle 628"/>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9" name="Rectangle 629"/>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60" name="Rectangle 630"/>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61" name="Rectangle 631"/>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62" name="Line 632"/>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863" name="Line 633"/>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864" name="Line 634"/>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865" name="Line 635"/>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866" name="Line 636"/>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867" name="Line 637"/>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868" name="Line 638"/>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869" name="Line 639"/>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870" name="Line 640"/>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871" name="Line 641"/>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872" name="Line 642"/>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873" name="Line 643"/>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874" name="Line 644"/>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875" name="Line 645"/>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876" name="Line 646"/>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877" name="Line 647"/>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878" name="Line 648"/>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879" name="Line 649"/>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880" name="Group 650"/>
                  <p:cNvGrpSpPr>
                    <a:grpSpLocks/>
                  </p:cNvGrpSpPr>
                  <p:nvPr/>
                </p:nvGrpSpPr>
                <p:grpSpPr bwMode="auto">
                  <a:xfrm>
                    <a:off x="213" y="3554"/>
                    <a:ext cx="6334" cy="302"/>
                    <a:chOff x="148" y="1309"/>
                    <a:chExt cx="6334" cy="302"/>
                  </a:xfrm>
                </p:grpSpPr>
                <p:sp>
                  <p:nvSpPr>
                    <p:cNvPr id="27881" name="Rectangle 651"/>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2" name="Rectangle 652"/>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3" name="Rectangle 653"/>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4" name="Rectangle 654"/>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5" name="Rectangle 655"/>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6" name="Rectangle 656"/>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7" name="Rectangle 657"/>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8" name="Rectangle 658"/>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9" name="Rectangle 659"/>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0" name="Rectangle 660"/>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1" name="Rectangle 661"/>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2" name="Rectangle 662"/>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3" name="Rectangle 663"/>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4" name="Rectangle 664"/>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5" name="Rectangle 665"/>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6" name="Line 666"/>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897" name="Line 667"/>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898" name="Line 668"/>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899" name="Line 669"/>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900" name="Line 670"/>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901" name="Line 671"/>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902" name="Line 672"/>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903" name="Line 673"/>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904" name="Line 674"/>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905" name="Line 675"/>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906" name="Line 676"/>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907" name="Line 677"/>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908" name="Line 678"/>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909" name="Line 679"/>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910" name="Line 680"/>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911" name="Line 681"/>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912" name="Line 682"/>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913" name="Line 683"/>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7826" name="Group 684"/>
            <p:cNvGrpSpPr>
              <a:grpSpLocks/>
            </p:cNvGrpSpPr>
            <p:nvPr/>
          </p:nvGrpSpPr>
          <p:grpSpPr bwMode="auto">
            <a:xfrm>
              <a:off x="189" y="3584"/>
              <a:ext cx="7309" cy="282"/>
              <a:chOff x="188" y="3904"/>
              <a:chExt cx="7309" cy="282"/>
            </a:xfrm>
          </p:grpSpPr>
          <p:sp>
            <p:nvSpPr>
              <p:cNvPr id="27827" name="Rectangle 685"/>
              <p:cNvSpPr>
                <a:spLocks noChangeArrowheads="1"/>
              </p:cNvSpPr>
              <p:nvPr/>
            </p:nvSpPr>
            <p:spPr bwMode="auto">
              <a:xfrm>
                <a:off x="1406" y="3904"/>
                <a:ext cx="609" cy="282"/>
              </a:xfrm>
              <a:prstGeom prst="rect">
                <a:avLst/>
              </a:prstGeom>
              <a:noFill/>
              <a:ln w="57150">
                <a:solidFill>
                  <a:srgbClr val="EE1712"/>
                </a:solidFill>
                <a:miter lim="800000"/>
                <a:headEnd/>
                <a:tailEnd/>
              </a:ln>
            </p:spPr>
            <p:txBody>
              <a:bodyPr wrap="none" anchor="ctr"/>
              <a:lstStyle/>
              <a:p>
                <a:endParaRPr lang="en-US"/>
              </a:p>
            </p:txBody>
          </p:sp>
          <p:sp>
            <p:nvSpPr>
              <p:cNvPr id="27828" name="Rectangle 686"/>
              <p:cNvSpPr>
                <a:spLocks noChangeArrowheads="1"/>
              </p:cNvSpPr>
              <p:nvPr/>
            </p:nvSpPr>
            <p:spPr bwMode="auto">
              <a:xfrm>
                <a:off x="188" y="3904"/>
                <a:ext cx="609" cy="282"/>
              </a:xfrm>
              <a:prstGeom prst="rect">
                <a:avLst/>
              </a:prstGeom>
              <a:noFill/>
              <a:ln w="57150">
                <a:solidFill>
                  <a:srgbClr val="EE1712"/>
                </a:solidFill>
                <a:miter lim="800000"/>
                <a:headEnd/>
                <a:tailEnd/>
              </a:ln>
            </p:spPr>
            <p:txBody>
              <a:bodyPr wrap="none" anchor="ctr"/>
              <a:lstStyle/>
              <a:p>
                <a:endParaRPr lang="en-US"/>
              </a:p>
            </p:txBody>
          </p:sp>
          <p:sp>
            <p:nvSpPr>
              <p:cNvPr id="27829" name="Rectangle 687"/>
              <p:cNvSpPr>
                <a:spLocks noChangeArrowheads="1"/>
              </p:cNvSpPr>
              <p:nvPr/>
            </p:nvSpPr>
            <p:spPr bwMode="auto">
              <a:xfrm>
                <a:off x="797"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0" name="Rectangle 688"/>
              <p:cNvSpPr>
                <a:spLocks noChangeArrowheads="1"/>
              </p:cNvSpPr>
              <p:nvPr/>
            </p:nvSpPr>
            <p:spPr bwMode="auto">
              <a:xfrm>
                <a:off x="3233"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1" name="Rectangle 689"/>
              <p:cNvSpPr>
                <a:spLocks noChangeArrowheads="1"/>
              </p:cNvSpPr>
              <p:nvPr/>
            </p:nvSpPr>
            <p:spPr bwMode="auto">
              <a:xfrm>
                <a:off x="2015"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2" name="Rectangle 690"/>
              <p:cNvSpPr>
                <a:spLocks noChangeArrowheads="1"/>
              </p:cNvSpPr>
              <p:nvPr/>
            </p:nvSpPr>
            <p:spPr bwMode="auto">
              <a:xfrm>
                <a:off x="2624"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3" name="Rectangle 691"/>
              <p:cNvSpPr>
                <a:spLocks noChangeArrowheads="1"/>
              </p:cNvSpPr>
              <p:nvPr/>
            </p:nvSpPr>
            <p:spPr bwMode="auto">
              <a:xfrm>
                <a:off x="5061"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4" name="Rectangle 692"/>
              <p:cNvSpPr>
                <a:spLocks noChangeArrowheads="1"/>
              </p:cNvSpPr>
              <p:nvPr/>
            </p:nvSpPr>
            <p:spPr bwMode="auto">
              <a:xfrm>
                <a:off x="3843"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5" name="Rectangle 693"/>
              <p:cNvSpPr>
                <a:spLocks noChangeArrowheads="1"/>
              </p:cNvSpPr>
              <p:nvPr/>
            </p:nvSpPr>
            <p:spPr bwMode="auto">
              <a:xfrm>
                <a:off x="4452"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6" name="Rectangle 694"/>
              <p:cNvSpPr>
                <a:spLocks noChangeArrowheads="1"/>
              </p:cNvSpPr>
              <p:nvPr/>
            </p:nvSpPr>
            <p:spPr bwMode="auto">
              <a:xfrm>
                <a:off x="6888"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7" name="Rectangle 695"/>
              <p:cNvSpPr>
                <a:spLocks noChangeArrowheads="1"/>
              </p:cNvSpPr>
              <p:nvPr/>
            </p:nvSpPr>
            <p:spPr bwMode="auto">
              <a:xfrm>
                <a:off x="5670"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8" name="Rectangle 696"/>
              <p:cNvSpPr>
                <a:spLocks noChangeArrowheads="1"/>
              </p:cNvSpPr>
              <p:nvPr/>
            </p:nvSpPr>
            <p:spPr bwMode="auto">
              <a:xfrm>
                <a:off x="6279" y="3904"/>
                <a:ext cx="609" cy="282"/>
              </a:xfrm>
              <a:prstGeom prst="rect">
                <a:avLst/>
              </a:prstGeom>
              <a:noFill/>
              <a:ln w="57150">
                <a:solidFill>
                  <a:srgbClr val="EE1712"/>
                </a:solidFill>
                <a:miter lim="800000"/>
                <a:headEnd/>
                <a:tailEnd/>
              </a:ln>
            </p:spPr>
            <p:txBody>
              <a:bodyPr wrap="none" anchor="ctr"/>
              <a:lstStyle/>
              <a:p>
                <a:endParaRPr lang="en-US"/>
              </a:p>
            </p:txBody>
          </p:sp>
        </p:grpSp>
      </p:grpSp>
      <p:sp>
        <p:nvSpPr>
          <p:cNvPr id="27748" name="Rectangle 697"/>
          <p:cNvSpPr>
            <a:spLocks noChangeArrowheads="1"/>
          </p:cNvSpPr>
          <p:nvPr/>
        </p:nvSpPr>
        <p:spPr bwMode="auto">
          <a:xfrm>
            <a:off x="677863" y="5137150"/>
            <a:ext cx="352425" cy="404813"/>
          </a:xfrm>
          <a:prstGeom prst="rect">
            <a:avLst/>
          </a:prstGeom>
          <a:noFill/>
          <a:ln w="19050">
            <a:solidFill>
              <a:schemeClr val="tx1"/>
            </a:solidFill>
            <a:miter lim="800000"/>
            <a:headEnd/>
            <a:tailEnd/>
          </a:ln>
        </p:spPr>
        <p:txBody>
          <a:bodyPr wrap="none" anchor="ctr"/>
          <a:lstStyle/>
          <a:p>
            <a:endParaRPr lang="en-US"/>
          </a:p>
        </p:txBody>
      </p:sp>
      <p:sp>
        <p:nvSpPr>
          <p:cNvPr id="27749" name="Rectangle 698"/>
          <p:cNvSpPr>
            <a:spLocks noChangeArrowheads="1"/>
          </p:cNvSpPr>
          <p:nvPr/>
        </p:nvSpPr>
        <p:spPr bwMode="auto">
          <a:xfrm>
            <a:off x="677863" y="4475163"/>
            <a:ext cx="352425" cy="404812"/>
          </a:xfrm>
          <a:prstGeom prst="rect">
            <a:avLst/>
          </a:prstGeom>
          <a:noFill/>
          <a:ln w="19050">
            <a:solidFill>
              <a:schemeClr val="tx1"/>
            </a:solidFill>
            <a:miter lim="800000"/>
            <a:headEnd/>
            <a:tailEnd/>
          </a:ln>
        </p:spPr>
        <p:txBody>
          <a:bodyPr wrap="none" anchor="ctr"/>
          <a:lstStyle/>
          <a:p>
            <a:endParaRPr lang="en-US"/>
          </a:p>
        </p:txBody>
      </p:sp>
      <p:sp>
        <p:nvSpPr>
          <p:cNvPr id="27750" name="Rectangle 699"/>
          <p:cNvSpPr>
            <a:spLocks noChangeArrowheads="1"/>
          </p:cNvSpPr>
          <p:nvPr/>
        </p:nvSpPr>
        <p:spPr bwMode="auto">
          <a:xfrm>
            <a:off x="677863" y="3813175"/>
            <a:ext cx="352425" cy="404813"/>
          </a:xfrm>
          <a:prstGeom prst="rect">
            <a:avLst/>
          </a:prstGeom>
          <a:noFill/>
          <a:ln w="19050">
            <a:solidFill>
              <a:schemeClr val="tx1"/>
            </a:solidFill>
            <a:miter lim="800000"/>
            <a:headEnd/>
            <a:tailEnd/>
          </a:ln>
        </p:spPr>
        <p:txBody>
          <a:bodyPr wrap="none" anchor="ctr"/>
          <a:lstStyle/>
          <a:p>
            <a:endParaRPr lang="en-US"/>
          </a:p>
        </p:txBody>
      </p:sp>
      <p:sp>
        <p:nvSpPr>
          <p:cNvPr id="27751" name="Text Box 700"/>
          <p:cNvSpPr txBox="1">
            <a:spLocks noChangeArrowheads="1"/>
          </p:cNvSpPr>
          <p:nvPr/>
        </p:nvSpPr>
        <p:spPr bwMode="auto">
          <a:xfrm>
            <a:off x="2343150" y="3311525"/>
            <a:ext cx="917575" cy="396875"/>
          </a:xfrm>
          <a:prstGeom prst="rect">
            <a:avLst/>
          </a:prstGeom>
          <a:noFill/>
          <a:ln w="9525">
            <a:noFill/>
            <a:miter lim="800000"/>
            <a:headEnd/>
            <a:tailEnd/>
          </a:ln>
        </p:spPr>
        <p:txBody>
          <a:bodyPr wrap="none">
            <a:spAutoFit/>
          </a:bodyPr>
          <a:lstStyle/>
          <a:p>
            <a:r>
              <a:rPr lang="en-US" b="1">
                <a:latin typeface="Helvetica" pitchFamily="34" charset="0"/>
              </a:rPr>
              <a:t>image</a:t>
            </a:r>
          </a:p>
        </p:txBody>
      </p:sp>
      <p:sp>
        <p:nvSpPr>
          <p:cNvPr id="27752" name="Text Box 701"/>
          <p:cNvSpPr txBox="1">
            <a:spLocks noChangeArrowheads="1"/>
          </p:cNvSpPr>
          <p:nvPr/>
        </p:nvSpPr>
        <p:spPr bwMode="auto">
          <a:xfrm>
            <a:off x="3292475" y="3132138"/>
            <a:ext cx="871538" cy="396875"/>
          </a:xfrm>
          <a:prstGeom prst="rect">
            <a:avLst/>
          </a:prstGeom>
          <a:noFill/>
          <a:ln w="9525">
            <a:noFill/>
            <a:miter lim="800000"/>
            <a:headEnd/>
            <a:tailEnd/>
          </a:ln>
        </p:spPr>
        <p:txBody>
          <a:bodyPr wrap="none">
            <a:spAutoFit/>
          </a:bodyPr>
          <a:lstStyle/>
          <a:p>
            <a:r>
              <a:rPr lang="en-US" b="1">
                <a:latin typeface="Helvetica" pitchFamily="34" charset="0"/>
              </a:rPr>
              <a:t>query</a:t>
            </a:r>
          </a:p>
        </p:txBody>
      </p:sp>
      <p:sp>
        <p:nvSpPr>
          <p:cNvPr id="27753" name="Text Box 702"/>
          <p:cNvSpPr txBox="1">
            <a:spLocks noChangeArrowheads="1"/>
          </p:cNvSpPr>
          <p:nvPr/>
        </p:nvSpPr>
        <p:spPr bwMode="auto">
          <a:xfrm>
            <a:off x="4062413" y="3249613"/>
            <a:ext cx="2185987" cy="396875"/>
          </a:xfrm>
          <a:prstGeom prst="rect">
            <a:avLst/>
          </a:prstGeom>
          <a:noFill/>
          <a:ln w="9525">
            <a:noFill/>
            <a:miter lim="800000"/>
            <a:headEnd/>
            <a:tailEnd/>
          </a:ln>
        </p:spPr>
        <p:txBody>
          <a:bodyPr wrap="none">
            <a:spAutoFit/>
          </a:bodyPr>
          <a:lstStyle/>
          <a:p>
            <a:r>
              <a:rPr lang="en-US" b="1">
                <a:latin typeface="Helvetica" pitchFamily="34" charset="0"/>
              </a:rPr>
              <a:t>data in the block</a:t>
            </a:r>
          </a:p>
        </p:txBody>
      </p:sp>
      <p:sp>
        <p:nvSpPr>
          <p:cNvPr id="27754" name="Line 703"/>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p:spPr>
        <p:txBody>
          <a:bodyPr/>
          <a:lstStyle/>
          <a:p>
            <a:endParaRPr lang="en-US"/>
          </a:p>
        </p:txBody>
      </p:sp>
      <p:sp>
        <p:nvSpPr>
          <p:cNvPr id="27755" name="Line 704"/>
          <p:cNvSpPr>
            <a:spLocks noChangeShapeType="1"/>
          </p:cNvSpPr>
          <p:nvPr/>
        </p:nvSpPr>
        <p:spPr bwMode="auto">
          <a:xfrm>
            <a:off x="3749675" y="3489325"/>
            <a:ext cx="0" cy="381000"/>
          </a:xfrm>
          <a:prstGeom prst="line">
            <a:avLst/>
          </a:prstGeom>
          <a:noFill/>
          <a:ln w="38100">
            <a:solidFill>
              <a:schemeClr val="tx1"/>
            </a:solidFill>
            <a:round/>
            <a:headEnd/>
            <a:tailEnd type="triangle" w="med" len="med"/>
          </a:ln>
        </p:spPr>
        <p:txBody>
          <a:bodyPr/>
          <a:lstStyle/>
          <a:p>
            <a:endParaRPr lang="en-US"/>
          </a:p>
        </p:txBody>
      </p:sp>
      <p:sp>
        <p:nvSpPr>
          <p:cNvPr id="27756" name="Line 705"/>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p:spPr>
        <p:txBody>
          <a:bodyPr/>
          <a:lstStyle/>
          <a:p>
            <a:endParaRPr lang="en-US"/>
          </a:p>
        </p:txBody>
      </p:sp>
      <p:sp>
        <p:nvSpPr>
          <p:cNvPr id="27757" name="Line 706"/>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p:spPr>
        <p:txBody>
          <a:bodyPr/>
          <a:lstStyle/>
          <a:p>
            <a:endParaRPr lang="en-US"/>
          </a:p>
        </p:txBody>
      </p:sp>
      <p:grpSp>
        <p:nvGrpSpPr>
          <p:cNvPr id="27758" name="Group 707"/>
          <p:cNvGrpSpPr>
            <a:grpSpLocks/>
          </p:cNvGrpSpPr>
          <p:nvPr/>
        </p:nvGrpSpPr>
        <p:grpSpPr bwMode="auto">
          <a:xfrm>
            <a:off x="668338" y="3813175"/>
            <a:ext cx="8558212" cy="2392363"/>
            <a:chOff x="421" y="2402"/>
            <a:chExt cx="5391" cy="1507"/>
          </a:xfrm>
        </p:grpSpPr>
        <p:grpSp>
          <p:nvGrpSpPr>
            <p:cNvPr id="27760" name="Group 708"/>
            <p:cNvGrpSpPr>
              <a:grpSpLocks/>
            </p:cNvGrpSpPr>
            <p:nvPr/>
          </p:nvGrpSpPr>
          <p:grpSpPr bwMode="auto">
            <a:xfrm>
              <a:off x="421" y="2402"/>
              <a:ext cx="5391" cy="265"/>
              <a:chOff x="421" y="2402"/>
              <a:chExt cx="5391" cy="265"/>
            </a:xfrm>
          </p:grpSpPr>
          <p:sp>
            <p:nvSpPr>
              <p:cNvPr id="27809" name="Rectangle 709"/>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810" name="Rectangle 710"/>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811" name="Rectangle 711"/>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812" name="Rectangle 712"/>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813" name="Rectangle 713"/>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814" name="Rectangle 714"/>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815" name="Rectangle 715"/>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816" name="Rectangle 716"/>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817" name="Rectangle 717"/>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818" name="Rectangle 718"/>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819" name="Rectangle 719"/>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820" name="Rectangle 720"/>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821" name="Rectangle 721"/>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822" name="Rectangle 722"/>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823" name="Rectangle 723"/>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7761" name="Group 724"/>
            <p:cNvGrpSpPr>
              <a:grpSpLocks/>
            </p:cNvGrpSpPr>
            <p:nvPr/>
          </p:nvGrpSpPr>
          <p:grpSpPr bwMode="auto">
            <a:xfrm>
              <a:off x="421" y="2816"/>
              <a:ext cx="5391" cy="265"/>
              <a:chOff x="421" y="2402"/>
              <a:chExt cx="5391" cy="265"/>
            </a:xfrm>
          </p:grpSpPr>
          <p:sp>
            <p:nvSpPr>
              <p:cNvPr id="27794" name="Rectangle 725"/>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795" name="Rectangle 726"/>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796" name="Rectangle 727"/>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797" name="Rectangle 728"/>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798" name="Rectangle 729"/>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799" name="Rectangle 730"/>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800" name="Rectangle 731"/>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801" name="Rectangle 732"/>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802" name="Rectangle 733"/>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803" name="Rectangle 734"/>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804" name="Rectangle 735"/>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805" name="Rectangle 736"/>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806" name="Rectangle 737"/>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807" name="Rectangle 738"/>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808" name="Rectangle 739"/>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7762" name="Group 740"/>
            <p:cNvGrpSpPr>
              <a:grpSpLocks/>
            </p:cNvGrpSpPr>
            <p:nvPr/>
          </p:nvGrpSpPr>
          <p:grpSpPr bwMode="auto">
            <a:xfrm>
              <a:off x="421" y="3230"/>
              <a:ext cx="5391" cy="265"/>
              <a:chOff x="421" y="2402"/>
              <a:chExt cx="5391" cy="265"/>
            </a:xfrm>
          </p:grpSpPr>
          <p:sp>
            <p:nvSpPr>
              <p:cNvPr id="27779" name="Rectangle 741"/>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780" name="Rectangle 742"/>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781" name="Rectangle 743"/>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782" name="Rectangle 744"/>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783" name="Rectangle 745"/>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784" name="Rectangle 746"/>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785" name="Rectangle 747"/>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786" name="Rectangle 748"/>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787" name="Rectangle 749"/>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788" name="Rectangle 750"/>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789" name="Rectangle 751"/>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790" name="Rectangle 752"/>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791" name="Rectangle 753"/>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792" name="Rectangle 754"/>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793" name="Rectangle 755"/>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7763" name="Group 756"/>
            <p:cNvGrpSpPr>
              <a:grpSpLocks/>
            </p:cNvGrpSpPr>
            <p:nvPr/>
          </p:nvGrpSpPr>
          <p:grpSpPr bwMode="auto">
            <a:xfrm>
              <a:off x="421" y="3644"/>
              <a:ext cx="5391" cy="265"/>
              <a:chOff x="421" y="2402"/>
              <a:chExt cx="5391" cy="265"/>
            </a:xfrm>
          </p:grpSpPr>
          <p:sp>
            <p:nvSpPr>
              <p:cNvPr id="27764" name="Rectangle 757"/>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765" name="Rectangle 758"/>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766" name="Rectangle 759"/>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767" name="Rectangle 760"/>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768" name="Rectangle 761"/>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769" name="Rectangle 762"/>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770" name="Rectangle 763"/>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771" name="Rectangle 764"/>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772" name="Rectangle 765"/>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773" name="Rectangle 766"/>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774" name="Rectangle 767"/>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775" name="Rectangle 768"/>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776" name="Rectangle 769"/>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777" name="Rectangle 770"/>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778" name="Rectangle 771"/>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sp>
        <p:nvSpPr>
          <p:cNvPr id="27759" name="Rectangle 772"/>
          <p:cNvSpPr>
            <a:spLocks noChangeArrowheads="1"/>
          </p:cNvSpPr>
          <p:nvPr/>
        </p:nvSpPr>
        <p:spPr bwMode="auto">
          <a:xfrm>
            <a:off x="8640763" y="1238250"/>
            <a:ext cx="2178050" cy="5391150"/>
          </a:xfrm>
          <a:prstGeom prst="rect">
            <a:avLst/>
          </a:prstGeom>
          <a:solidFill>
            <a:srgbClr val="FFFFFF">
              <a:alpha val="85097"/>
            </a:srgb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6"/>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p:spPr>
      </p:pic>
      <p:sp>
        <p:nvSpPr>
          <p:cNvPr id="28675" name="Rectangle 2"/>
          <p:cNvSpPr>
            <a:spLocks noGrp="1" noChangeArrowheads="1"/>
          </p:cNvSpPr>
          <p:nvPr>
            <p:ph type="title"/>
          </p:nvPr>
        </p:nvSpPr>
        <p:spPr>
          <a:xfrm>
            <a:off x="574675" y="152400"/>
            <a:ext cx="8280400" cy="908050"/>
          </a:xfrm>
          <a:noFill/>
        </p:spPr>
        <p:txBody>
          <a:bodyPr lIns="90488" tIns="44450" rIns="90488" bIns="44450" anchor="b"/>
          <a:lstStyle/>
          <a:p>
            <a:pPr eaLnBrk="1" hangingPunct="1"/>
            <a:r>
              <a:rPr lang="en-US" sz="2800" smtClean="0"/>
              <a:t>We Determine the Efficiency as the Ratio Between Data Loaded and Data Used</a:t>
            </a:r>
          </a:p>
        </p:txBody>
      </p:sp>
      <p:grpSp>
        <p:nvGrpSpPr>
          <p:cNvPr id="28676" name="Group 3"/>
          <p:cNvGrpSpPr>
            <a:grpSpLocks/>
          </p:cNvGrpSpPr>
          <p:nvPr/>
        </p:nvGrpSpPr>
        <p:grpSpPr bwMode="auto">
          <a:xfrm>
            <a:off x="2133600" y="1343025"/>
            <a:ext cx="4876800" cy="457200"/>
            <a:chOff x="1728" y="816"/>
            <a:chExt cx="3072" cy="288"/>
          </a:xfrm>
        </p:grpSpPr>
        <p:sp>
          <p:nvSpPr>
            <p:cNvPr id="29441" name="Text Box 4"/>
            <p:cNvSpPr txBox="1">
              <a:spLocks noChangeArrowheads="1"/>
            </p:cNvSpPr>
            <p:nvPr/>
          </p:nvSpPr>
          <p:spPr bwMode="auto">
            <a:xfrm>
              <a:off x="1728" y="816"/>
              <a:ext cx="2799" cy="288"/>
            </a:xfrm>
            <a:prstGeom prst="rect">
              <a:avLst/>
            </a:prstGeom>
            <a:noFill/>
            <a:ln w="12700">
              <a:noFill/>
              <a:miter lim="800000"/>
              <a:headEnd type="none" w="sm" len="sm"/>
              <a:tailEnd type="none" w="sm" len="sm"/>
            </a:ln>
          </p:spPr>
          <p:txBody>
            <a:bodyPr wrap="none">
              <a:spAutoFit/>
            </a:bodyPr>
            <a:lstStyle/>
            <a:p>
              <a:r>
                <a:rPr lang="en-US" sz="2400" b="1">
                  <a:latin typeface="Helvetica" pitchFamily="34" charset="0"/>
                </a:rPr>
                <a:t>Blocks touched by the region</a:t>
              </a:r>
            </a:p>
          </p:txBody>
        </p:sp>
        <p:sp>
          <p:nvSpPr>
            <p:cNvPr id="29442" name="Rectangle 5"/>
            <p:cNvSpPr>
              <a:spLocks noChangeArrowheads="1"/>
            </p:cNvSpPr>
            <p:nvPr/>
          </p:nvSpPr>
          <p:spPr bwMode="auto">
            <a:xfrm>
              <a:off x="4512" y="877"/>
              <a:ext cx="288" cy="204"/>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grpSp>
      <p:sp>
        <p:nvSpPr>
          <p:cNvPr id="28677" name="Rectangle 707"/>
          <p:cNvSpPr>
            <a:spLocks noChangeArrowheads="1"/>
          </p:cNvSpPr>
          <p:nvPr/>
        </p:nvSpPr>
        <p:spPr bwMode="auto">
          <a:xfrm>
            <a:off x="6683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78" name="Rectangle 711"/>
          <p:cNvSpPr>
            <a:spLocks noChangeArrowheads="1"/>
          </p:cNvSpPr>
          <p:nvPr/>
        </p:nvSpPr>
        <p:spPr bwMode="auto">
          <a:xfrm>
            <a:off x="24209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79" name="Rectangle 713"/>
          <p:cNvSpPr>
            <a:spLocks noChangeArrowheads="1"/>
          </p:cNvSpPr>
          <p:nvPr/>
        </p:nvSpPr>
        <p:spPr bwMode="auto">
          <a:xfrm>
            <a:off x="35893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0" name="Rectangle 714"/>
          <p:cNvSpPr>
            <a:spLocks noChangeArrowheads="1"/>
          </p:cNvSpPr>
          <p:nvPr/>
        </p:nvSpPr>
        <p:spPr bwMode="auto">
          <a:xfrm>
            <a:off x="41735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1" name="Rectangle 715"/>
          <p:cNvSpPr>
            <a:spLocks noChangeArrowheads="1"/>
          </p:cNvSpPr>
          <p:nvPr/>
        </p:nvSpPr>
        <p:spPr bwMode="auto">
          <a:xfrm>
            <a:off x="47577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2" name="Rectangle 721"/>
          <p:cNvSpPr>
            <a:spLocks noChangeArrowheads="1"/>
          </p:cNvSpPr>
          <p:nvPr/>
        </p:nvSpPr>
        <p:spPr bwMode="auto">
          <a:xfrm>
            <a:off x="82629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3" name="Rectangle 741"/>
          <p:cNvSpPr>
            <a:spLocks noChangeArrowheads="1"/>
          </p:cNvSpPr>
          <p:nvPr/>
        </p:nvSpPr>
        <p:spPr bwMode="auto">
          <a:xfrm>
            <a:off x="6683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4" name="Rectangle 744"/>
          <p:cNvSpPr>
            <a:spLocks noChangeArrowheads="1"/>
          </p:cNvSpPr>
          <p:nvPr/>
        </p:nvSpPr>
        <p:spPr bwMode="auto">
          <a:xfrm>
            <a:off x="24209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5" name="Rectangle 747"/>
          <p:cNvSpPr>
            <a:spLocks noChangeArrowheads="1"/>
          </p:cNvSpPr>
          <p:nvPr/>
        </p:nvSpPr>
        <p:spPr bwMode="auto">
          <a:xfrm>
            <a:off x="41735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6" name="Rectangle 753"/>
          <p:cNvSpPr>
            <a:spLocks noChangeArrowheads="1"/>
          </p:cNvSpPr>
          <p:nvPr/>
        </p:nvSpPr>
        <p:spPr bwMode="auto">
          <a:xfrm>
            <a:off x="76787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7" name="Rectangle 754"/>
          <p:cNvSpPr>
            <a:spLocks noChangeArrowheads="1"/>
          </p:cNvSpPr>
          <p:nvPr/>
        </p:nvSpPr>
        <p:spPr bwMode="auto">
          <a:xfrm>
            <a:off x="82629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8" name="Rectangle 757"/>
          <p:cNvSpPr>
            <a:spLocks noChangeArrowheads="1"/>
          </p:cNvSpPr>
          <p:nvPr/>
        </p:nvSpPr>
        <p:spPr bwMode="auto">
          <a:xfrm>
            <a:off x="6683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9" name="Rectangle 758"/>
          <p:cNvSpPr>
            <a:spLocks noChangeArrowheads="1"/>
          </p:cNvSpPr>
          <p:nvPr/>
        </p:nvSpPr>
        <p:spPr bwMode="auto">
          <a:xfrm>
            <a:off x="12525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0" name="Rectangle 760"/>
          <p:cNvSpPr>
            <a:spLocks noChangeArrowheads="1"/>
          </p:cNvSpPr>
          <p:nvPr/>
        </p:nvSpPr>
        <p:spPr bwMode="auto">
          <a:xfrm>
            <a:off x="24209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1" name="Rectangle 761"/>
          <p:cNvSpPr>
            <a:spLocks noChangeArrowheads="1"/>
          </p:cNvSpPr>
          <p:nvPr/>
        </p:nvSpPr>
        <p:spPr bwMode="auto">
          <a:xfrm>
            <a:off x="30051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2" name="Rectangle 762"/>
          <p:cNvSpPr>
            <a:spLocks noChangeArrowheads="1"/>
          </p:cNvSpPr>
          <p:nvPr/>
        </p:nvSpPr>
        <p:spPr bwMode="auto">
          <a:xfrm>
            <a:off x="3589338" y="5127625"/>
            <a:ext cx="377825" cy="420688"/>
          </a:xfrm>
          <a:prstGeom prst="rect">
            <a:avLst/>
          </a:prstGeom>
          <a:solidFill>
            <a:srgbClr val="BBE0E3">
              <a:alpha val="36078"/>
            </a:srgbClr>
          </a:solidFill>
          <a:ln w="19050">
            <a:solidFill>
              <a:schemeClr val="tx1"/>
            </a:solidFill>
            <a:miter lim="800000"/>
            <a:headEnd/>
            <a:tailEnd/>
          </a:ln>
        </p:spPr>
        <p:txBody>
          <a:bodyPr wrap="none" anchor="ctr"/>
          <a:lstStyle/>
          <a:p>
            <a:endParaRPr lang="en-US"/>
          </a:p>
        </p:txBody>
      </p:sp>
      <p:sp>
        <p:nvSpPr>
          <p:cNvPr id="28693" name="Rectangle 763"/>
          <p:cNvSpPr>
            <a:spLocks noChangeArrowheads="1"/>
          </p:cNvSpPr>
          <p:nvPr/>
        </p:nvSpPr>
        <p:spPr bwMode="auto">
          <a:xfrm>
            <a:off x="41735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4" name="Rectangle 764"/>
          <p:cNvSpPr>
            <a:spLocks noChangeArrowheads="1"/>
          </p:cNvSpPr>
          <p:nvPr/>
        </p:nvSpPr>
        <p:spPr bwMode="auto">
          <a:xfrm>
            <a:off x="47577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5" name="Rectangle 771"/>
          <p:cNvSpPr>
            <a:spLocks noChangeArrowheads="1"/>
          </p:cNvSpPr>
          <p:nvPr/>
        </p:nvSpPr>
        <p:spPr bwMode="auto">
          <a:xfrm>
            <a:off x="8848725" y="5127625"/>
            <a:ext cx="377825" cy="420688"/>
          </a:xfrm>
          <a:prstGeom prst="rect">
            <a:avLst/>
          </a:prstGeom>
          <a:solidFill>
            <a:srgbClr val="BBE0E3">
              <a:alpha val="36078"/>
            </a:srgbClr>
          </a:solidFill>
          <a:ln w="19050">
            <a:solidFill>
              <a:schemeClr val="tx1"/>
            </a:solidFill>
            <a:miter lim="800000"/>
            <a:headEnd/>
            <a:tailEnd/>
          </a:ln>
        </p:spPr>
        <p:txBody>
          <a:bodyPr wrap="none" anchor="ctr"/>
          <a:lstStyle/>
          <a:p>
            <a:endParaRPr lang="en-US"/>
          </a:p>
        </p:txBody>
      </p:sp>
      <p:sp>
        <p:nvSpPr>
          <p:cNvPr id="28696" name="Rectangle 773"/>
          <p:cNvSpPr>
            <a:spLocks noChangeArrowheads="1"/>
          </p:cNvSpPr>
          <p:nvPr/>
        </p:nvSpPr>
        <p:spPr bwMode="auto">
          <a:xfrm>
            <a:off x="6683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7" name="Rectangle 774"/>
          <p:cNvSpPr>
            <a:spLocks noChangeArrowheads="1"/>
          </p:cNvSpPr>
          <p:nvPr/>
        </p:nvSpPr>
        <p:spPr bwMode="auto">
          <a:xfrm>
            <a:off x="12525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8" name="Rectangle 775"/>
          <p:cNvSpPr>
            <a:spLocks noChangeArrowheads="1"/>
          </p:cNvSpPr>
          <p:nvPr/>
        </p:nvSpPr>
        <p:spPr bwMode="auto">
          <a:xfrm>
            <a:off x="1836738" y="5784850"/>
            <a:ext cx="377825" cy="420688"/>
          </a:xfrm>
          <a:prstGeom prst="rect">
            <a:avLst/>
          </a:prstGeom>
          <a:solidFill>
            <a:srgbClr val="BBE0E3">
              <a:alpha val="36078"/>
            </a:srgbClr>
          </a:solidFill>
          <a:ln w="19050">
            <a:solidFill>
              <a:schemeClr val="tx1"/>
            </a:solidFill>
            <a:miter lim="800000"/>
            <a:headEnd/>
            <a:tailEnd/>
          </a:ln>
        </p:spPr>
        <p:txBody>
          <a:bodyPr wrap="none" anchor="ctr"/>
          <a:lstStyle/>
          <a:p>
            <a:endParaRPr lang="en-US"/>
          </a:p>
        </p:txBody>
      </p:sp>
      <p:sp>
        <p:nvSpPr>
          <p:cNvPr id="28699" name="Rectangle 776"/>
          <p:cNvSpPr>
            <a:spLocks noChangeArrowheads="1"/>
          </p:cNvSpPr>
          <p:nvPr/>
        </p:nvSpPr>
        <p:spPr bwMode="auto">
          <a:xfrm>
            <a:off x="24209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0" name="Rectangle 777"/>
          <p:cNvSpPr>
            <a:spLocks noChangeArrowheads="1"/>
          </p:cNvSpPr>
          <p:nvPr/>
        </p:nvSpPr>
        <p:spPr bwMode="auto">
          <a:xfrm>
            <a:off x="30051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1" name="Rectangle 779"/>
          <p:cNvSpPr>
            <a:spLocks noChangeArrowheads="1"/>
          </p:cNvSpPr>
          <p:nvPr/>
        </p:nvSpPr>
        <p:spPr bwMode="auto">
          <a:xfrm>
            <a:off x="41735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2" name="Rectangle 782"/>
          <p:cNvSpPr>
            <a:spLocks noChangeArrowheads="1"/>
          </p:cNvSpPr>
          <p:nvPr/>
        </p:nvSpPr>
        <p:spPr bwMode="auto">
          <a:xfrm>
            <a:off x="59261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3" name="Freeform 7"/>
          <p:cNvSpPr>
            <a:spLocks/>
          </p:cNvSpPr>
          <p:nvPr/>
        </p:nvSpPr>
        <p:spPr bwMode="auto">
          <a:xfrm>
            <a:off x="361950" y="2898775"/>
            <a:ext cx="371475" cy="1252538"/>
          </a:xfrm>
          <a:custGeom>
            <a:avLst/>
            <a:gdLst>
              <a:gd name="T0" fmla="*/ 234 w 234"/>
              <a:gd name="T1" fmla="*/ 0 h 789"/>
              <a:gd name="T2" fmla="*/ 52 w 234"/>
              <a:gd name="T3" fmla="*/ 368 h 789"/>
              <a:gd name="T4" fmla="*/ 22 w 234"/>
              <a:gd name="T5" fmla="*/ 719 h 789"/>
              <a:gd name="T6" fmla="*/ 183 w 234"/>
              <a:gd name="T7" fmla="*/ 787 h 789"/>
              <a:gd name="T8" fmla="*/ 0 60000 65536"/>
              <a:gd name="T9" fmla="*/ 0 60000 65536"/>
              <a:gd name="T10" fmla="*/ 0 60000 65536"/>
              <a:gd name="T11" fmla="*/ 0 60000 65536"/>
              <a:gd name="T12" fmla="*/ 0 w 234"/>
              <a:gd name="T13" fmla="*/ 0 h 789"/>
              <a:gd name="T14" fmla="*/ 234 w 234"/>
              <a:gd name="T15" fmla="*/ 789 h 789"/>
            </a:gdLst>
            <a:ahLst/>
            <a:cxnLst>
              <a:cxn ang="T8">
                <a:pos x="T0" y="T1"/>
              </a:cxn>
              <a:cxn ang="T9">
                <a:pos x="T2" y="T3"/>
              </a:cxn>
              <a:cxn ang="T10">
                <a:pos x="T4" y="T5"/>
              </a:cxn>
              <a:cxn ang="T11">
                <a:pos x="T6" y="T7"/>
              </a:cxn>
            </a:cxnLst>
            <a:rect l="T12" t="T13" r="T14" b="T15"/>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a:solidFill>
              <a:srgbClr val="000000"/>
            </a:solidFill>
            <a:round/>
            <a:headEnd/>
            <a:tailEnd type="triangle" w="med" len="med"/>
          </a:ln>
        </p:spPr>
        <p:txBody>
          <a:bodyPr/>
          <a:lstStyle/>
          <a:p>
            <a:endParaRPr lang="en-US"/>
          </a:p>
        </p:txBody>
      </p:sp>
      <p:sp>
        <p:nvSpPr>
          <p:cNvPr id="28704" name="Freeform 8"/>
          <p:cNvSpPr>
            <a:spLocks/>
          </p:cNvSpPr>
          <p:nvPr/>
        </p:nvSpPr>
        <p:spPr bwMode="auto">
          <a:xfrm>
            <a:off x="1036638" y="2889250"/>
            <a:ext cx="754062" cy="1538288"/>
          </a:xfrm>
          <a:custGeom>
            <a:avLst/>
            <a:gdLst>
              <a:gd name="T0" fmla="*/ 475 w 475"/>
              <a:gd name="T1" fmla="*/ 0 h 969"/>
              <a:gd name="T2" fmla="*/ 78 w 475"/>
              <a:gd name="T3" fmla="*/ 361 h 969"/>
              <a:gd name="T4" fmla="*/ 36 w 475"/>
              <a:gd name="T5" fmla="*/ 772 h 969"/>
              <a:gd name="T6" fmla="*/ 0 w 475"/>
              <a:gd name="T7" fmla="*/ 969 h 969"/>
              <a:gd name="T8" fmla="*/ 0 60000 65536"/>
              <a:gd name="T9" fmla="*/ 0 60000 65536"/>
              <a:gd name="T10" fmla="*/ 0 60000 65536"/>
              <a:gd name="T11" fmla="*/ 0 60000 65536"/>
              <a:gd name="T12" fmla="*/ 0 w 475"/>
              <a:gd name="T13" fmla="*/ 0 h 969"/>
              <a:gd name="T14" fmla="*/ 475 w 475"/>
              <a:gd name="T15" fmla="*/ 969 h 969"/>
            </a:gdLst>
            <a:ahLst/>
            <a:cxnLst>
              <a:cxn ang="T8">
                <a:pos x="T0" y="T1"/>
              </a:cxn>
              <a:cxn ang="T9">
                <a:pos x="T2" y="T3"/>
              </a:cxn>
              <a:cxn ang="T10">
                <a:pos x="T4" y="T5"/>
              </a:cxn>
              <a:cxn ang="T11">
                <a:pos x="T6" y="T7"/>
              </a:cxn>
            </a:cxnLst>
            <a:rect l="T12" t="T13" r="T14" b="T15"/>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a:solidFill>
              <a:srgbClr val="000000"/>
            </a:solidFill>
            <a:round/>
            <a:headEnd/>
            <a:tailEnd type="triangle" w="med" len="med"/>
          </a:ln>
        </p:spPr>
        <p:txBody>
          <a:bodyPr/>
          <a:lstStyle/>
          <a:p>
            <a:endParaRPr lang="en-US"/>
          </a:p>
        </p:txBody>
      </p:sp>
      <p:sp>
        <p:nvSpPr>
          <p:cNvPr id="28705" name="Text Box 9"/>
          <p:cNvSpPr txBox="1">
            <a:spLocks noChangeArrowheads="1"/>
          </p:cNvSpPr>
          <p:nvPr/>
        </p:nvSpPr>
        <p:spPr bwMode="auto">
          <a:xfrm>
            <a:off x="5762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8706" name="Text Box 10"/>
          <p:cNvSpPr txBox="1">
            <a:spLocks noChangeArrowheads="1"/>
          </p:cNvSpPr>
          <p:nvPr/>
        </p:nvSpPr>
        <p:spPr bwMode="auto">
          <a:xfrm>
            <a:off x="15700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8707" name="Text Box 11"/>
          <p:cNvSpPr txBox="1">
            <a:spLocks noChangeArrowheads="1"/>
          </p:cNvSpPr>
          <p:nvPr/>
        </p:nvSpPr>
        <p:spPr bwMode="auto">
          <a:xfrm>
            <a:off x="25638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8708" name="Text Box 12"/>
          <p:cNvSpPr txBox="1">
            <a:spLocks noChangeArrowheads="1"/>
          </p:cNvSpPr>
          <p:nvPr/>
        </p:nvSpPr>
        <p:spPr bwMode="auto">
          <a:xfrm>
            <a:off x="35575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8709" name="Text Box 13"/>
          <p:cNvSpPr txBox="1">
            <a:spLocks noChangeArrowheads="1"/>
          </p:cNvSpPr>
          <p:nvPr/>
        </p:nvSpPr>
        <p:spPr bwMode="auto">
          <a:xfrm>
            <a:off x="45513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4</a:t>
            </a:r>
          </a:p>
        </p:txBody>
      </p:sp>
      <p:sp>
        <p:nvSpPr>
          <p:cNvPr id="28710" name="Text Box 14"/>
          <p:cNvSpPr txBox="1">
            <a:spLocks noChangeArrowheads="1"/>
          </p:cNvSpPr>
          <p:nvPr/>
        </p:nvSpPr>
        <p:spPr bwMode="auto">
          <a:xfrm>
            <a:off x="55451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5</a:t>
            </a:r>
          </a:p>
        </p:txBody>
      </p:sp>
      <p:sp>
        <p:nvSpPr>
          <p:cNvPr id="28711" name="Text Box 15"/>
          <p:cNvSpPr txBox="1">
            <a:spLocks noChangeArrowheads="1"/>
          </p:cNvSpPr>
          <p:nvPr/>
        </p:nvSpPr>
        <p:spPr bwMode="auto">
          <a:xfrm>
            <a:off x="65389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6</a:t>
            </a:r>
          </a:p>
        </p:txBody>
      </p:sp>
      <p:sp>
        <p:nvSpPr>
          <p:cNvPr id="28712" name="Text Box 16"/>
          <p:cNvSpPr txBox="1">
            <a:spLocks noChangeArrowheads="1"/>
          </p:cNvSpPr>
          <p:nvPr/>
        </p:nvSpPr>
        <p:spPr bwMode="auto">
          <a:xfrm>
            <a:off x="75326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7</a:t>
            </a:r>
          </a:p>
        </p:txBody>
      </p:sp>
      <p:sp>
        <p:nvSpPr>
          <p:cNvPr id="28713" name="Text Box 17"/>
          <p:cNvSpPr txBox="1">
            <a:spLocks noChangeArrowheads="1"/>
          </p:cNvSpPr>
          <p:nvPr/>
        </p:nvSpPr>
        <p:spPr bwMode="auto">
          <a:xfrm>
            <a:off x="85264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8</a:t>
            </a:r>
          </a:p>
        </p:txBody>
      </p:sp>
      <p:sp>
        <p:nvSpPr>
          <p:cNvPr id="28714" name="Freeform 18"/>
          <p:cNvSpPr>
            <a:spLocks/>
          </p:cNvSpPr>
          <p:nvPr/>
        </p:nvSpPr>
        <p:spPr bwMode="auto">
          <a:xfrm>
            <a:off x="1023938" y="2832100"/>
            <a:ext cx="1747837" cy="2247900"/>
          </a:xfrm>
          <a:custGeom>
            <a:avLst/>
            <a:gdLst>
              <a:gd name="T0" fmla="*/ 1101 w 1101"/>
              <a:gd name="T1" fmla="*/ 0 h 1416"/>
              <a:gd name="T2" fmla="*/ 1042 w 1101"/>
              <a:gd name="T3" fmla="*/ 145 h 1416"/>
              <a:gd name="T4" fmla="*/ 928 w 1101"/>
              <a:gd name="T5" fmla="*/ 154 h 1416"/>
              <a:gd name="T6" fmla="*/ 480 w 1101"/>
              <a:gd name="T7" fmla="*/ 209 h 1416"/>
              <a:gd name="T8" fmla="*/ 118 w 1101"/>
              <a:gd name="T9" fmla="*/ 456 h 1416"/>
              <a:gd name="T10" fmla="*/ 68 w 1101"/>
              <a:gd name="T11" fmla="*/ 977 h 1416"/>
              <a:gd name="T12" fmla="*/ 32 w 1101"/>
              <a:gd name="T13" fmla="*/ 1311 h 1416"/>
              <a:gd name="T14" fmla="*/ 0 w 1101"/>
              <a:gd name="T15" fmla="*/ 1416 h 1416"/>
              <a:gd name="T16" fmla="*/ 0 60000 65536"/>
              <a:gd name="T17" fmla="*/ 0 60000 65536"/>
              <a:gd name="T18" fmla="*/ 0 60000 65536"/>
              <a:gd name="T19" fmla="*/ 0 60000 65536"/>
              <a:gd name="T20" fmla="*/ 0 60000 65536"/>
              <a:gd name="T21" fmla="*/ 0 60000 65536"/>
              <a:gd name="T22" fmla="*/ 0 60000 65536"/>
              <a:gd name="T23" fmla="*/ 0 60000 65536"/>
              <a:gd name="T24" fmla="*/ 0 w 1101"/>
              <a:gd name="T25" fmla="*/ 0 h 1416"/>
              <a:gd name="T26" fmla="*/ 1101 w 1101"/>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a:solidFill>
              <a:srgbClr val="000000"/>
            </a:solidFill>
            <a:round/>
            <a:headEnd/>
            <a:tailEnd type="triangle" w="med" len="med"/>
          </a:ln>
        </p:spPr>
        <p:txBody>
          <a:bodyPr/>
          <a:lstStyle/>
          <a:p>
            <a:endParaRPr lang="en-US"/>
          </a:p>
        </p:txBody>
      </p:sp>
      <p:sp>
        <p:nvSpPr>
          <p:cNvPr id="28715" name="Freeform 19"/>
          <p:cNvSpPr>
            <a:spLocks/>
          </p:cNvSpPr>
          <p:nvPr/>
        </p:nvSpPr>
        <p:spPr bwMode="auto">
          <a:xfrm>
            <a:off x="1038225" y="2889250"/>
            <a:ext cx="2705100" cy="2871788"/>
          </a:xfrm>
          <a:custGeom>
            <a:avLst/>
            <a:gdLst>
              <a:gd name="T0" fmla="*/ 1704 w 1704"/>
              <a:gd name="T1" fmla="*/ 0 h 1809"/>
              <a:gd name="T2" fmla="*/ 1623 w 1704"/>
              <a:gd name="T3" fmla="*/ 132 h 1809"/>
              <a:gd name="T4" fmla="*/ 1389 w 1704"/>
              <a:gd name="T5" fmla="*/ 173 h 1809"/>
              <a:gd name="T6" fmla="*/ 507 w 1704"/>
              <a:gd name="T7" fmla="*/ 214 h 1809"/>
              <a:gd name="T8" fmla="*/ 145 w 1704"/>
              <a:gd name="T9" fmla="*/ 461 h 1809"/>
              <a:gd name="T10" fmla="*/ 95 w 1704"/>
              <a:gd name="T11" fmla="*/ 982 h 1809"/>
              <a:gd name="T12" fmla="*/ 36 w 1704"/>
              <a:gd name="T13" fmla="*/ 1673 h 1809"/>
              <a:gd name="T14" fmla="*/ 0 w 1704"/>
              <a:gd name="T15" fmla="*/ 1796 h 1809"/>
              <a:gd name="T16" fmla="*/ 0 60000 65536"/>
              <a:gd name="T17" fmla="*/ 0 60000 65536"/>
              <a:gd name="T18" fmla="*/ 0 60000 65536"/>
              <a:gd name="T19" fmla="*/ 0 60000 65536"/>
              <a:gd name="T20" fmla="*/ 0 60000 65536"/>
              <a:gd name="T21" fmla="*/ 0 60000 65536"/>
              <a:gd name="T22" fmla="*/ 0 60000 65536"/>
              <a:gd name="T23" fmla="*/ 0 60000 65536"/>
              <a:gd name="T24" fmla="*/ 0 w 1704"/>
              <a:gd name="T25" fmla="*/ 0 h 1809"/>
              <a:gd name="T26" fmla="*/ 1704 w 1704"/>
              <a:gd name="T27" fmla="*/ 1809 h 18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a:solidFill>
              <a:srgbClr val="000000"/>
            </a:solidFill>
            <a:round/>
            <a:headEnd/>
            <a:tailEnd type="triangle" w="med" len="med"/>
          </a:ln>
        </p:spPr>
        <p:txBody>
          <a:bodyPr/>
          <a:lstStyle/>
          <a:p>
            <a:endParaRPr lang="en-US"/>
          </a:p>
        </p:txBody>
      </p:sp>
      <p:sp>
        <p:nvSpPr>
          <p:cNvPr id="28716" name="Text Box 95"/>
          <p:cNvSpPr txBox="1">
            <a:spLocks noChangeArrowheads="1"/>
          </p:cNvSpPr>
          <p:nvPr/>
        </p:nvSpPr>
        <p:spPr bwMode="auto">
          <a:xfrm>
            <a:off x="590550" y="1860550"/>
            <a:ext cx="3155950" cy="396875"/>
          </a:xfrm>
          <a:prstGeom prst="rect">
            <a:avLst/>
          </a:prstGeom>
          <a:noFill/>
          <a:ln w="9525">
            <a:noFill/>
            <a:miter lim="800000"/>
            <a:headEnd/>
            <a:tailEnd/>
          </a:ln>
        </p:spPr>
        <p:txBody>
          <a:bodyPr wrap="none">
            <a:spAutoFit/>
          </a:bodyPr>
          <a:lstStyle/>
          <a:p>
            <a:r>
              <a:rPr lang="en-US" b="1">
                <a:latin typeface="Helvetica" pitchFamily="34" charset="0"/>
              </a:rPr>
              <a:t>Layout of blocks on disk</a:t>
            </a:r>
          </a:p>
        </p:txBody>
      </p:sp>
      <p:grpSp>
        <p:nvGrpSpPr>
          <p:cNvPr id="28717" name="Group 101"/>
          <p:cNvGrpSpPr>
            <a:grpSpLocks/>
          </p:cNvGrpSpPr>
          <p:nvPr/>
        </p:nvGrpSpPr>
        <p:grpSpPr bwMode="auto">
          <a:xfrm>
            <a:off x="650875" y="2400300"/>
            <a:ext cx="16335375" cy="538163"/>
            <a:chOff x="188" y="3574"/>
            <a:chExt cx="10072" cy="292"/>
          </a:xfrm>
        </p:grpSpPr>
        <p:grpSp>
          <p:nvGrpSpPr>
            <p:cNvPr id="28846" name="Group 102"/>
            <p:cNvGrpSpPr>
              <a:grpSpLocks/>
            </p:cNvGrpSpPr>
            <p:nvPr/>
          </p:nvGrpSpPr>
          <p:grpSpPr bwMode="auto">
            <a:xfrm>
              <a:off x="188" y="3574"/>
              <a:ext cx="5036" cy="282"/>
              <a:chOff x="186" y="3574"/>
              <a:chExt cx="5036" cy="282"/>
            </a:xfrm>
          </p:grpSpPr>
          <p:grpSp>
            <p:nvGrpSpPr>
              <p:cNvPr id="29151" name="Group 103"/>
              <p:cNvGrpSpPr>
                <a:grpSpLocks/>
              </p:cNvGrpSpPr>
              <p:nvPr/>
            </p:nvGrpSpPr>
            <p:grpSpPr bwMode="auto">
              <a:xfrm>
                <a:off x="186" y="3574"/>
                <a:ext cx="2518" cy="282"/>
                <a:chOff x="176" y="3574"/>
                <a:chExt cx="2518" cy="282"/>
              </a:xfrm>
            </p:grpSpPr>
            <p:grpSp>
              <p:nvGrpSpPr>
                <p:cNvPr id="29297" name="Group 104"/>
                <p:cNvGrpSpPr>
                  <a:grpSpLocks/>
                </p:cNvGrpSpPr>
                <p:nvPr/>
              </p:nvGrpSpPr>
              <p:grpSpPr bwMode="auto">
                <a:xfrm>
                  <a:off x="176" y="3574"/>
                  <a:ext cx="1259" cy="282"/>
                  <a:chOff x="0" y="3554"/>
                  <a:chExt cx="6547" cy="302"/>
                </a:xfrm>
              </p:grpSpPr>
              <p:sp>
                <p:nvSpPr>
                  <p:cNvPr id="29370" name="Rectangle 105"/>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371" name="Rectangle 106"/>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372" name="Rectangle 107"/>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373" name="Rectangle 108"/>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374" name="Rectangle 109"/>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5" name="Rectangle 110"/>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6" name="Rectangle 111"/>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7" name="Rectangle 112"/>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8" name="Rectangle 113"/>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9" name="Rectangle 114"/>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0" name="Rectangle 115"/>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1" name="Rectangle 116"/>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2" name="Rectangle 117"/>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3" name="Rectangle 118"/>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4" name="Rectangle 119"/>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5" name="Rectangle 120"/>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6" name="Rectangle 121"/>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7" name="Rectangle 122"/>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8" name="Rectangle 123"/>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9" name="Line 124"/>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390" name="Line 125"/>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391" name="Line 126"/>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392" name="Line 127"/>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393" name="Line 128"/>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394" name="Line 129"/>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395" name="Line 130"/>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396" name="Line 131"/>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397" name="Line 132"/>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398" name="Line 133"/>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399" name="Line 134"/>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400" name="Line 135"/>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401" name="Line 136"/>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402" name="Line 137"/>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403" name="Line 138"/>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404" name="Line 139"/>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405" name="Line 140"/>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406" name="Line 141"/>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407" name="Group 142"/>
                  <p:cNvGrpSpPr>
                    <a:grpSpLocks/>
                  </p:cNvGrpSpPr>
                  <p:nvPr/>
                </p:nvGrpSpPr>
                <p:grpSpPr bwMode="auto">
                  <a:xfrm>
                    <a:off x="213" y="3554"/>
                    <a:ext cx="6334" cy="302"/>
                    <a:chOff x="148" y="1309"/>
                    <a:chExt cx="6334" cy="302"/>
                  </a:xfrm>
                </p:grpSpPr>
                <p:sp>
                  <p:nvSpPr>
                    <p:cNvPr id="29408" name="Rectangle 143"/>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09" name="Rectangle 144"/>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0" name="Rectangle 145"/>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1" name="Rectangle 146"/>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2" name="Rectangle 147"/>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3" name="Rectangle 148"/>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4" name="Rectangle 149"/>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5" name="Rectangle 150"/>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6" name="Rectangle 151"/>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7" name="Rectangle 152"/>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8" name="Rectangle 153"/>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9" name="Rectangle 154"/>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0" name="Rectangle 155"/>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1" name="Rectangle 156"/>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2" name="Rectangle 157"/>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3" name="Line 158"/>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424" name="Line 159"/>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425" name="Line 160"/>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426" name="Line 161"/>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427" name="Line 162"/>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428" name="Line 163"/>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429" name="Line 164"/>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430" name="Line 165"/>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431" name="Line 166"/>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432" name="Line 167"/>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433" name="Line 168"/>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434" name="Line 169"/>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435" name="Line 170"/>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436" name="Line 171"/>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437" name="Line 172"/>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438" name="Line 173"/>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439" name="Line 174"/>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440" name="Line 175"/>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9298" name="Group 176"/>
                <p:cNvGrpSpPr>
                  <a:grpSpLocks/>
                </p:cNvGrpSpPr>
                <p:nvPr/>
              </p:nvGrpSpPr>
              <p:grpSpPr bwMode="auto">
                <a:xfrm flipH="1">
                  <a:off x="1435" y="3574"/>
                  <a:ext cx="1259" cy="282"/>
                  <a:chOff x="0" y="3554"/>
                  <a:chExt cx="6547" cy="302"/>
                </a:xfrm>
              </p:grpSpPr>
              <p:sp>
                <p:nvSpPr>
                  <p:cNvPr id="29299" name="Rectangle 177"/>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300" name="Rectangle 178"/>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301" name="Rectangle 179"/>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302" name="Rectangle 180"/>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303" name="Rectangle 181"/>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4" name="Rectangle 182"/>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5" name="Rectangle 183"/>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6" name="Rectangle 184"/>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7" name="Rectangle 185"/>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8" name="Rectangle 186"/>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9" name="Rectangle 187"/>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0" name="Rectangle 188"/>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1" name="Rectangle 189"/>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2" name="Rectangle 190"/>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3" name="Rectangle 191"/>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4" name="Rectangle 192"/>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5" name="Rectangle 193"/>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6" name="Rectangle 194"/>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7" name="Rectangle 195"/>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8" name="Line 196"/>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319" name="Line 197"/>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320" name="Line 198"/>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321" name="Line 199"/>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322" name="Line 200"/>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323" name="Line 201"/>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324" name="Line 202"/>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325" name="Line 203"/>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326" name="Line 204"/>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327" name="Line 205"/>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328" name="Line 206"/>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329" name="Line 207"/>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330" name="Line 208"/>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331" name="Line 209"/>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332" name="Line 210"/>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333" name="Line 211"/>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334" name="Line 212"/>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335" name="Line 213"/>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336" name="Group 214"/>
                  <p:cNvGrpSpPr>
                    <a:grpSpLocks/>
                  </p:cNvGrpSpPr>
                  <p:nvPr/>
                </p:nvGrpSpPr>
                <p:grpSpPr bwMode="auto">
                  <a:xfrm>
                    <a:off x="213" y="3554"/>
                    <a:ext cx="6334" cy="302"/>
                    <a:chOff x="148" y="1309"/>
                    <a:chExt cx="6334" cy="302"/>
                  </a:xfrm>
                </p:grpSpPr>
                <p:sp>
                  <p:nvSpPr>
                    <p:cNvPr id="29337" name="Rectangle 215"/>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38" name="Rectangle 216"/>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39" name="Rectangle 217"/>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0" name="Rectangle 218"/>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1" name="Rectangle 219"/>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2" name="Rectangle 220"/>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3" name="Rectangle 221"/>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4" name="Rectangle 222"/>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5" name="Rectangle 223"/>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6" name="Rectangle 224"/>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7" name="Rectangle 225"/>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8" name="Rectangle 226"/>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9" name="Rectangle 227"/>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50" name="Rectangle 228"/>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51" name="Rectangle 229"/>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52" name="Line 230"/>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353" name="Line 231"/>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354" name="Line 232"/>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355" name="Line 233"/>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356" name="Line 234"/>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357" name="Line 235"/>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358" name="Line 236"/>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359" name="Line 237"/>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360" name="Line 238"/>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361" name="Line 239"/>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362" name="Line 240"/>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363" name="Line 241"/>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364" name="Line 242"/>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365" name="Line 243"/>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366" name="Line 244"/>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367" name="Line 245"/>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368" name="Line 246"/>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369" name="Line 247"/>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9152" name="Group 248"/>
              <p:cNvGrpSpPr>
                <a:grpSpLocks/>
              </p:cNvGrpSpPr>
              <p:nvPr/>
            </p:nvGrpSpPr>
            <p:grpSpPr bwMode="auto">
              <a:xfrm>
                <a:off x="2704" y="3574"/>
                <a:ext cx="2518" cy="282"/>
                <a:chOff x="176" y="3574"/>
                <a:chExt cx="2518" cy="282"/>
              </a:xfrm>
            </p:grpSpPr>
            <p:grpSp>
              <p:nvGrpSpPr>
                <p:cNvPr id="29153" name="Group 249"/>
                <p:cNvGrpSpPr>
                  <a:grpSpLocks/>
                </p:cNvGrpSpPr>
                <p:nvPr/>
              </p:nvGrpSpPr>
              <p:grpSpPr bwMode="auto">
                <a:xfrm>
                  <a:off x="176" y="3574"/>
                  <a:ext cx="1259" cy="282"/>
                  <a:chOff x="0" y="3554"/>
                  <a:chExt cx="6547" cy="302"/>
                </a:xfrm>
              </p:grpSpPr>
              <p:sp>
                <p:nvSpPr>
                  <p:cNvPr id="29226" name="Rectangle 250"/>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227" name="Rectangle 251"/>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228" name="Rectangle 252"/>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229" name="Rectangle 253"/>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230" name="Rectangle 254"/>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1" name="Rectangle 255"/>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2" name="Rectangle 256"/>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3" name="Rectangle 257"/>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4" name="Rectangle 258"/>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5" name="Rectangle 259"/>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6" name="Rectangle 260"/>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7" name="Rectangle 261"/>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8" name="Rectangle 262"/>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9" name="Rectangle 263"/>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0" name="Rectangle 264"/>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1" name="Rectangle 265"/>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2" name="Rectangle 266"/>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3" name="Rectangle 267"/>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4" name="Rectangle 268"/>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5" name="Line 269"/>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246" name="Line 270"/>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247" name="Line 271"/>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248" name="Line 272"/>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249" name="Line 273"/>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250" name="Line 274"/>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251" name="Line 275"/>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252" name="Line 276"/>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253" name="Line 277"/>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254" name="Line 278"/>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255" name="Line 279"/>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256" name="Line 280"/>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257" name="Line 281"/>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258" name="Line 282"/>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259" name="Line 283"/>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260" name="Line 284"/>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261" name="Line 285"/>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262" name="Line 286"/>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263" name="Group 287"/>
                  <p:cNvGrpSpPr>
                    <a:grpSpLocks/>
                  </p:cNvGrpSpPr>
                  <p:nvPr/>
                </p:nvGrpSpPr>
                <p:grpSpPr bwMode="auto">
                  <a:xfrm>
                    <a:off x="213" y="3554"/>
                    <a:ext cx="6334" cy="302"/>
                    <a:chOff x="148" y="1309"/>
                    <a:chExt cx="6334" cy="302"/>
                  </a:xfrm>
                </p:grpSpPr>
                <p:sp>
                  <p:nvSpPr>
                    <p:cNvPr id="29264" name="Rectangle 288"/>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5" name="Rectangle 289"/>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6" name="Rectangle 290"/>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7" name="Rectangle 291"/>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8" name="Rectangle 292"/>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9" name="Rectangle 293"/>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0" name="Rectangle 294"/>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1" name="Rectangle 295"/>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2" name="Rectangle 296"/>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3" name="Rectangle 297"/>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4" name="Rectangle 298"/>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5" name="Rectangle 299"/>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6" name="Rectangle 300"/>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7" name="Rectangle 301"/>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8" name="Rectangle 302"/>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9" name="Line 303"/>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280" name="Line 304"/>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281" name="Line 305"/>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282" name="Line 306"/>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283" name="Line 307"/>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284" name="Line 308"/>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285" name="Line 309"/>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286" name="Line 310"/>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287" name="Line 311"/>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288" name="Line 312"/>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289" name="Line 313"/>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290" name="Line 314"/>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291" name="Line 315"/>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292" name="Line 316"/>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293" name="Line 317"/>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294" name="Line 318"/>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295" name="Line 319"/>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296" name="Line 320"/>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9154" name="Group 321"/>
                <p:cNvGrpSpPr>
                  <a:grpSpLocks/>
                </p:cNvGrpSpPr>
                <p:nvPr/>
              </p:nvGrpSpPr>
              <p:grpSpPr bwMode="auto">
                <a:xfrm flipH="1">
                  <a:off x="1435" y="3574"/>
                  <a:ext cx="1259" cy="282"/>
                  <a:chOff x="0" y="3554"/>
                  <a:chExt cx="6547" cy="302"/>
                </a:xfrm>
              </p:grpSpPr>
              <p:sp>
                <p:nvSpPr>
                  <p:cNvPr id="29155" name="Rectangle 322"/>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156" name="Rectangle 323"/>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157" name="Rectangle 324"/>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158" name="Rectangle 325"/>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159" name="Rectangle 326"/>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0" name="Rectangle 327"/>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1" name="Rectangle 328"/>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2" name="Rectangle 329"/>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3" name="Rectangle 330"/>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4" name="Rectangle 331"/>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5" name="Rectangle 332"/>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6" name="Rectangle 333"/>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7" name="Rectangle 334"/>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8" name="Rectangle 335"/>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9" name="Rectangle 336"/>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0" name="Rectangle 337"/>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1" name="Rectangle 338"/>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2" name="Rectangle 339"/>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3" name="Rectangle 340"/>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4" name="Line 341"/>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175" name="Line 342"/>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176" name="Line 343"/>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177" name="Line 344"/>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178" name="Line 345"/>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179" name="Line 346"/>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180" name="Line 347"/>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181" name="Line 348"/>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182" name="Line 349"/>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183" name="Line 350"/>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184" name="Line 351"/>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185" name="Line 352"/>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186" name="Line 353"/>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187" name="Line 354"/>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188" name="Line 355"/>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189" name="Line 356"/>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190" name="Line 357"/>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191" name="Line 358"/>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192" name="Group 359"/>
                  <p:cNvGrpSpPr>
                    <a:grpSpLocks/>
                  </p:cNvGrpSpPr>
                  <p:nvPr/>
                </p:nvGrpSpPr>
                <p:grpSpPr bwMode="auto">
                  <a:xfrm>
                    <a:off x="213" y="3554"/>
                    <a:ext cx="6334" cy="302"/>
                    <a:chOff x="148" y="1309"/>
                    <a:chExt cx="6334" cy="302"/>
                  </a:xfrm>
                </p:grpSpPr>
                <p:sp>
                  <p:nvSpPr>
                    <p:cNvPr id="29193" name="Rectangle 360"/>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4" name="Rectangle 361"/>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5" name="Rectangle 362"/>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6" name="Rectangle 363"/>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7" name="Rectangle 364"/>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8" name="Rectangle 365"/>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9" name="Rectangle 366"/>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0" name="Rectangle 367"/>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1" name="Rectangle 368"/>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2" name="Rectangle 369"/>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3" name="Rectangle 370"/>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4" name="Rectangle 371"/>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5" name="Rectangle 372"/>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6" name="Rectangle 373"/>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7" name="Rectangle 374"/>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8" name="Line 375"/>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209" name="Line 376"/>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210" name="Line 377"/>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211" name="Line 378"/>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212" name="Line 379"/>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213" name="Line 380"/>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214" name="Line 381"/>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215" name="Line 382"/>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216" name="Line 383"/>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217" name="Line 384"/>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218" name="Line 385"/>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219" name="Line 386"/>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220" name="Line 387"/>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221" name="Line 388"/>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222" name="Line 389"/>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223" name="Line 390"/>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224" name="Line 391"/>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225" name="Line 392"/>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8847" name="Group 393"/>
            <p:cNvGrpSpPr>
              <a:grpSpLocks/>
            </p:cNvGrpSpPr>
            <p:nvPr/>
          </p:nvGrpSpPr>
          <p:grpSpPr bwMode="auto">
            <a:xfrm>
              <a:off x="5224" y="3574"/>
              <a:ext cx="5036" cy="282"/>
              <a:chOff x="186" y="3574"/>
              <a:chExt cx="5036" cy="282"/>
            </a:xfrm>
          </p:grpSpPr>
          <p:grpSp>
            <p:nvGrpSpPr>
              <p:cNvPr id="28861" name="Group 394"/>
              <p:cNvGrpSpPr>
                <a:grpSpLocks/>
              </p:cNvGrpSpPr>
              <p:nvPr/>
            </p:nvGrpSpPr>
            <p:grpSpPr bwMode="auto">
              <a:xfrm>
                <a:off x="186" y="3574"/>
                <a:ext cx="2518" cy="282"/>
                <a:chOff x="176" y="3574"/>
                <a:chExt cx="2518" cy="282"/>
              </a:xfrm>
            </p:grpSpPr>
            <p:grpSp>
              <p:nvGrpSpPr>
                <p:cNvPr id="29007" name="Group 395"/>
                <p:cNvGrpSpPr>
                  <a:grpSpLocks/>
                </p:cNvGrpSpPr>
                <p:nvPr/>
              </p:nvGrpSpPr>
              <p:grpSpPr bwMode="auto">
                <a:xfrm>
                  <a:off x="176" y="3574"/>
                  <a:ext cx="1259" cy="282"/>
                  <a:chOff x="0" y="3554"/>
                  <a:chExt cx="6547" cy="302"/>
                </a:xfrm>
              </p:grpSpPr>
              <p:sp>
                <p:nvSpPr>
                  <p:cNvPr id="29080" name="Rectangle 396"/>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081" name="Rectangle 397"/>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082" name="Rectangle 398"/>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083" name="Rectangle 399"/>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084" name="Rectangle 400"/>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5" name="Rectangle 401"/>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6" name="Rectangle 402"/>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7" name="Rectangle 403"/>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8" name="Rectangle 404"/>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9" name="Rectangle 405"/>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0" name="Rectangle 406"/>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1" name="Rectangle 407"/>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2" name="Rectangle 408"/>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3" name="Rectangle 409"/>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4" name="Rectangle 410"/>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5" name="Rectangle 411"/>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6" name="Rectangle 412"/>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7" name="Rectangle 413"/>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8" name="Rectangle 414"/>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9" name="Line 415"/>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100" name="Line 416"/>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101" name="Line 417"/>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102" name="Line 418"/>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103" name="Line 419"/>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104" name="Line 420"/>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105" name="Line 421"/>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106" name="Line 422"/>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107" name="Line 423"/>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108" name="Line 424"/>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109" name="Line 425"/>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110" name="Line 426"/>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111" name="Line 427"/>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112" name="Line 428"/>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113" name="Line 429"/>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114" name="Line 430"/>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115" name="Line 431"/>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116" name="Line 432"/>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117" name="Group 433"/>
                  <p:cNvGrpSpPr>
                    <a:grpSpLocks/>
                  </p:cNvGrpSpPr>
                  <p:nvPr/>
                </p:nvGrpSpPr>
                <p:grpSpPr bwMode="auto">
                  <a:xfrm>
                    <a:off x="213" y="3554"/>
                    <a:ext cx="6334" cy="302"/>
                    <a:chOff x="148" y="1309"/>
                    <a:chExt cx="6334" cy="302"/>
                  </a:xfrm>
                </p:grpSpPr>
                <p:sp>
                  <p:nvSpPr>
                    <p:cNvPr id="29118" name="Rectangle 434"/>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19" name="Rectangle 435"/>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0" name="Rectangle 436"/>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1" name="Rectangle 437"/>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2" name="Rectangle 438"/>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3" name="Rectangle 439"/>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4" name="Rectangle 440"/>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5" name="Rectangle 441"/>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6" name="Rectangle 442"/>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7" name="Rectangle 443"/>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8" name="Rectangle 444"/>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9" name="Rectangle 445"/>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0" name="Rectangle 446"/>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1" name="Rectangle 447"/>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2" name="Rectangle 448"/>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3" name="Line 449"/>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134" name="Line 450"/>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135" name="Line 451"/>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136" name="Line 452"/>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137" name="Line 453"/>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138" name="Line 454"/>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139" name="Line 455"/>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140" name="Line 456"/>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141" name="Line 457"/>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142" name="Line 458"/>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143" name="Line 459"/>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144" name="Line 460"/>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145" name="Line 461"/>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146" name="Line 462"/>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147" name="Line 463"/>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148" name="Line 464"/>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149" name="Line 465"/>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150" name="Line 466"/>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9008" name="Group 467"/>
                <p:cNvGrpSpPr>
                  <a:grpSpLocks/>
                </p:cNvGrpSpPr>
                <p:nvPr/>
              </p:nvGrpSpPr>
              <p:grpSpPr bwMode="auto">
                <a:xfrm flipH="1">
                  <a:off x="1435" y="3574"/>
                  <a:ext cx="1259" cy="282"/>
                  <a:chOff x="0" y="3554"/>
                  <a:chExt cx="6547" cy="302"/>
                </a:xfrm>
              </p:grpSpPr>
              <p:sp>
                <p:nvSpPr>
                  <p:cNvPr id="29009" name="Rectangle 468"/>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010" name="Rectangle 469"/>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011" name="Rectangle 470"/>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012" name="Rectangle 471"/>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013" name="Rectangle 472"/>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4" name="Rectangle 473"/>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5" name="Rectangle 474"/>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6" name="Rectangle 475"/>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7" name="Rectangle 476"/>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8" name="Rectangle 477"/>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9" name="Rectangle 478"/>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0" name="Rectangle 479"/>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1" name="Rectangle 480"/>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2" name="Rectangle 481"/>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3" name="Rectangle 482"/>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4" name="Rectangle 483"/>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5" name="Rectangle 484"/>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6" name="Rectangle 485"/>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7" name="Rectangle 486"/>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8" name="Line 487"/>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029" name="Line 488"/>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030" name="Line 489"/>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031" name="Line 490"/>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032" name="Line 491"/>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033" name="Line 492"/>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034" name="Line 493"/>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035" name="Line 494"/>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036" name="Line 495"/>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037" name="Line 496"/>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038" name="Line 497"/>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039" name="Line 498"/>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040" name="Line 499"/>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041" name="Line 500"/>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042" name="Line 501"/>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043" name="Line 502"/>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044" name="Line 503"/>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045" name="Line 504"/>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046" name="Group 505"/>
                  <p:cNvGrpSpPr>
                    <a:grpSpLocks/>
                  </p:cNvGrpSpPr>
                  <p:nvPr/>
                </p:nvGrpSpPr>
                <p:grpSpPr bwMode="auto">
                  <a:xfrm>
                    <a:off x="213" y="3554"/>
                    <a:ext cx="6334" cy="302"/>
                    <a:chOff x="148" y="1309"/>
                    <a:chExt cx="6334" cy="302"/>
                  </a:xfrm>
                </p:grpSpPr>
                <p:sp>
                  <p:nvSpPr>
                    <p:cNvPr id="29047" name="Rectangle 506"/>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48" name="Rectangle 507"/>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49" name="Rectangle 508"/>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0" name="Rectangle 509"/>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1" name="Rectangle 510"/>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2" name="Rectangle 511"/>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3" name="Rectangle 512"/>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4" name="Rectangle 513"/>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5" name="Rectangle 514"/>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6" name="Rectangle 515"/>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7" name="Rectangle 516"/>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8" name="Rectangle 517"/>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9" name="Rectangle 518"/>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60" name="Rectangle 519"/>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61" name="Rectangle 520"/>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62" name="Line 521"/>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063" name="Line 522"/>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064" name="Line 523"/>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065" name="Line 524"/>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066" name="Line 525"/>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067" name="Line 526"/>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068" name="Line 527"/>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069" name="Line 528"/>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070" name="Line 529"/>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071" name="Line 530"/>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072" name="Line 531"/>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073" name="Line 532"/>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074" name="Line 533"/>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075" name="Line 534"/>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076" name="Line 535"/>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077" name="Line 536"/>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078" name="Line 537"/>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079" name="Line 538"/>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8862" name="Group 539"/>
              <p:cNvGrpSpPr>
                <a:grpSpLocks/>
              </p:cNvGrpSpPr>
              <p:nvPr/>
            </p:nvGrpSpPr>
            <p:grpSpPr bwMode="auto">
              <a:xfrm>
                <a:off x="2704" y="3574"/>
                <a:ext cx="2518" cy="282"/>
                <a:chOff x="176" y="3574"/>
                <a:chExt cx="2518" cy="282"/>
              </a:xfrm>
            </p:grpSpPr>
            <p:grpSp>
              <p:nvGrpSpPr>
                <p:cNvPr id="28863" name="Group 540"/>
                <p:cNvGrpSpPr>
                  <a:grpSpLocks/>
                </p:cNvGrpSpPr>
                <p:nvPr/>
              </p:nvGrpSpPr>
              <p:grpSpPr bwMode="auto">
                <a:xfrm>
                  <a:off x="176" y="3574"/>
                  <a:ext cx="1259" cy="282"/>
                  <a:chOff x="0" y="3554"/>
                  <a:chExt cx="6547" cy="302"/>
                </a:xfrm>
              </p:grpSpPr>
              <p:sp>
                <p:nvSpPr>
                  <p:cNvPr id="28936" name="Rectangle 541"/>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937" name="Rectangle 542"/>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938" name="Rectangle 543"/>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939" name="Rectangle 544"/>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940" name="Rectangle 545"/>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1" name="Rectangle 546"/>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2" name="Rectangle 547"/>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3" name="Rectangle 548"/>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4" name="Rectangle 549"/>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5" name="Rectangle 550"/>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6" name="Rectangle 551"/>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7" name="Rectangle 552"/>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8" name="Rectangle 553"/>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9" name="Rectangle 554"/>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0" name="Rectangle 555"/>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1" name="Rectangle 556"/>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2" name="Rectangle 557"/>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3" name="Rectangle 558"/>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4" name="Rectangle 559"/>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5" name="Line 560"/>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956" name="Line 561"/>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957" name="Line 562"/>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958" name="Line 563"/>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959" name="Line 564"/>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960" name="Line 565"/>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961" name="Line 566"/>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962" name="Line 567"/>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963" name="Line 568"/>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964" name="Line 569"/>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965" name="Line 570"/>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966" name="Line 571"/>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967" name="Line 572"/>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968" name="Line 573"/>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969" name="Line 574"/>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970" name="Line 575"/>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971" name="Line 576"/>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972" name="Line 577"/>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973" name="Group 578"/>
                  <p:cNvGrpSpPr>
                    <a:grpSpLocks/>
                  </p:cNvGrpSpPr>
                  <p:nvPr/>
                </p:nvGrpSpPr>
                <p:grpSpPr bwMode="auto">
                  <a:xfrm>
                    <a:off x="213" y="3554"/>
                    <a:ext cx="6334" cy="302"/>
                    <a:chOff x="148" y="1309"/>
                    <a:chExt cx="6334" cy="302"/>
                  </a:xfrm>
                </p:grpSpPr>
                <p:sp>
                  <p:nvSpPr>
                    <p:cNvPr id="28974" name="Rectangle 579"/>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5" name="Rectangle 580"/>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6" name="Rectangle 581"/>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7" name="Rectangle 582"/>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8" name="Rectangle 583"/>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9" name="Rectangle 584"/>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0" name="Rectangle 585"/>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1" name="Rectangle 586"/>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2" name="Rectangle 587"/>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3" name="Rectangle 588"/>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4" name="Rectangle 589"/>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5" name="Rectangle 590"/>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6" name="Rectangle 591"/>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7" name="Rectangle 592"/>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8" name="Rectangle 593"/>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9" name="Line 594"/>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990" name="Line 595"/>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991" name="Line 596"/>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992" name="Line 597"/>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993" name="Line 598"/>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994" name="Line 599"/>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995" name="Line 600"/>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996" name="Line 601"/>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997" name="Line 602"/>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998" name="Line 603"/>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999" name="Line 604"/>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000" name="Line 605"/>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001" name="Line 606"/>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002" name="Line 607"/>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003" name="Line 608"/>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004" name="Line 609"/>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005" name="Line 610"/>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006" name="Line 611"/>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8864" name="Group 612"/>
                <p:cNvGrpSpPr>
                  <a:grpSpLocks/>
                </p:cNvGrpSpPr>
                <p:nvPr/>
              </p:nvGrpSpPr>
              <p:grpSpPr bwMode="auto">
                <a:xfrm flipH="1">
                  <a:off x="1435" y="3574"/>
                  <a:ext cx="1259" cy="282"/>
                  <a:chOff x="0" y="3554"/>
                  <a:chExt cx="6547" cy="302"/>
                </a:xfrm>
              </p:grpSpPr>
              <p:sp>
                <p:nvSpPr>
                  <p:cNvPr id="28865" name="Rectangle 613"/>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866" name="Rectangle 614"/>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867" name="Rectangle 615"/>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868" name="Rectangle 616"/>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869" name="Rectangle 617"/>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0" name="Rectangle 618"/>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1" name="Rectangle 619"/>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2" name="Rectangle 620"/>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3" name="Rectangle 621"/>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4" name="Rectangle 622"/>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5" name="Rectangle 623"/>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6" name="Rectangle 624"/>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7" name="Rectangle 625"/>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8" name="Rectangle 626"/>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9" name="Rectangle 627"/>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0" name="Rectangle 628"/>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1" name="Rectangle 629"/>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2" name="Rectangle 630"/>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3" name="Rectangle 631"/>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4" name="Line 632"/>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885" name="Line 633"/>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886" name="Line 634"/>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887" name="Line 635"/>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888" name="Line 636"/>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889" name="Line 637"/>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890" name="Line 638"/>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891" name="Line 639"/>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892" name="Line 640"/>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893" name="Line 641"/>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894" name="Line 642"/>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895" name="Line 643"/>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896" name="Line 644"/>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897" name="Line 645"/>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898" name="Line 646"/>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899" name="Line 647"/>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900" name="Line 648"/>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901" name="Line 649"/>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902" name="Group 650"/>
                  <p:cNvGrpSpPr>
                    <a:grpSpLocks/>
                  </p:cNvGrpSpPr>
                  <p:nvPr/>
                </p:nvGrpSpPr>
                <p:grpSpPr bwMode="auto">
                  <a:xfrm>
                    <a:off x="213" y="3554"/>
                    <a:ext cx="6334" cy="302"/>
                    <a:chOff x="148" y="1309"/>
                    <a:chExt cx="6334" cy="302"/>
                  </a:xfrm>
                </p:grpSpPr>
                <p:sp>
                  <p:nvSpPr>
                    <p:cNvPr id="28903" name="Rectangle 651"/>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4" name="Rectangle 652"/>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5" name="Rectangle 653"/>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6" name="Rectangle 654"/>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7" name="Rectangle 655"/>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8" name="Rectangle 656"/>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9" name="Rectangle 657"/>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0" name="Rectangle 658"/>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1" name="Rectangle 659"/>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2" name="Rectangle 660"/>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3" name="Rectangle 661"/>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4" name="Rectangle 662"/>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5" name="Rectangle 663"/>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6" name="Rectangle 664"/>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7" name="Rectangle 665"/>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8" name="Line 666"/>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919" name="Line 667"/>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920" name="Line 668"/>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921" name="Line 669"/>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922" name="Line 670"/>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923" name="Line 671"/>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924" name="Line 672"/>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925" name="Line 673"/>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926" name="Line 674"/>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927" name="Line 675"/>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928" name="Line 676"/>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929" name="Line 677"/>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930" name="Line 678"/>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931" name="Line 679"/>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932" name="Line 680"/>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933" name="Line 681"/>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934" name="Line 682"/>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935" name="Line 683"/>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8848" name="Group 684"/>
            <p:cNvGrpSpPr>
              <a:grpSpLocks/>
            </p:cNvGrpSpPr>
            <p:nvPr/>
          </p:nvGrpSpPr>
          <p:grpSpPr bwMode="auto">
            <a:xfrm>
              <a:off x="189" y="3584"/>
              <a:ext cx="7309" cy="282"/>
              <a:chOff x="188" y="3904"/>
              <a:chExt cx="7309" cy="282"/>
            </a:xfrm>
          </p:grpSpPr>
          <p:sp>
            <p:nvSpPr>
              <p:cNvPr id="28849" name="Rectangle 685"/>
              <p:cNvSpPr>
                <a:spLocks noChangeArrowheads="1"/>
              </p:cNvSpPr>
              <p:nvPr/>
            </p:nvSpPr>
            <p:spPr bwMode="auto">
              <a:xfrm>
                <a:off x="1406"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0" name="Rectangle 686"/>
              <p:cNvSpPr>
                <a:spLocks noChangeArrowheads="1"/>
              </p:cNvSpPr>
              <p:nvPr/>
            </p:nvSpPr>
            <p:spPr bwMode="auto">
              <a:xfrm>
                <a:off x="188"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1" name="Rectangle 687"/>
              <p:cNvSpPr>
                <a:spLocks noChangeArrowheads="1"/>
              </p:cNvSpPr>
              <p:nvPr/>
            </p:nvSpPr>
            <p:spPr bwMode="auto">
              <a:xfrm>
                <a:off x="797"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2" name="Rectangle 688"/>
              <p:cNvSpPr>
                <a:spLocks noChangeArrowheads="1"/>
              </p:cNvSpPr>
              <p:nvPr/>
            </p:nvSpPr>
            <p:spPr bwMode="auto">
              <a:xfrm>
                <a:off x="3233"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3" name="Rectangle 689"/>
              <p:cNvSpPr>
                <a:spLocks noChangeArrowheads="1"/>
              </p:cNvSpPr>
              <p:nvPr/>
            </p:nvSpPr>
            <p:spPr bwMode="auto">
              <a:xfrm>
                <a:off x="2015"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4" name="Rectangle 690"/>
              <p:cNvSpPr>
                <a:spLocks noChangeArrowheads="1"/>
              </p:cNvSpPr>
              <p:nvPr/>
            </p:nvSpPr>
            <p:spPr bwMode="auto">
              <a:xfrm>
                <a:off x="2624"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5" name="Rectangle 691"/>
              <p:cNvSpPr>
                <a:spLocks noChangeArrowheads="1"/>
              </p:cNvSpPr>
              <p:nvPr/>
            </p:nvSpPr>
            <p:spPr bwMode="auto">
              <a:xfrm>
                <a:off x="5061"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6" name="Rectangle 692"/>
              <p:cNvSpPr>
                <a:spLocks noChangeArrowheads="1"/>
              </p:cNvSpPr>
              <p:nvPr/>
            </p:nvSpPr>
            <p:spPr bwMode="auto">
              <a:xfrm>
                <a:off x="3843"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7" name="Rectangle 693"/>
              <p:cNvSpPr>
                <a:spLocks noChangeArrowheads="1"/>
              </p:cNvSpPr>
              <p:nvPr/>
            </p:nvSpPr>
            <p:spPr bwMode="auto">
              <a:xfrm>
                <a:off x="4452"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8" name="Rectangle 694"/>
              <p:cNvSpPr>
                <a:spLocks noChangeArrowheads="1"/>
              </p:cNvSpPr>
              <p:nvPr/>
            </p:nvSpPr>
            <p:spPr bwMode="auto">
              <a:xfrm>
                <a:off x="6888"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9" name="Rectangle 695"/>
              <p:cNvSpPr>
                <a:spLocks noChangeArrowheads="1"/>
              </p:cNvSpPr>
              <p:nvPr/>
            </p:nvSpPr>
            <p:spPr bwMode="auto">
              <a:xfrm>
                <a:off x="5670" y="3904"/>
                <a:ext cx="609" cy="282"/>
              </a:xfrm>
              <a:prstGeom prst="rect">
                <a:avLst/>
              </a:prstGeom>
              <a:noFill/>
              <a:ln w="57150">
                <a:solidFill>
                  <a:srgbClr val="EE1712"/>
                </a:solidFill>
                <a:miter lim="800000"/>
                <a:headEnd/>
                <a:tailEnd/>
              </a:ln>
            </p:spPr>
            <p:txBody>
              <a:bodyPr wrap="none" anchor="ctr"/>
              <a:lstStyle/>
              <a:p>
                <a:endParaRPr lang="en-US"/>
              </a:p>
            </p:txBody>
          </p:sp>
          <p:sp>
            <p:nvSpPr>
              <p:cNvPr id="28860" name="Rectangle 696"/>
              <p:cNvSpPr>
                <a:spLocks noChangeArrowheads="1"/>
              </p:cNvSpPr>
              <p:nvPr/>
            </p:nvSpPr>
            <p:spPr bwMode="auto">
              <a:xfrm>
                <a:off x="6279" y="3904"/>
                <a:ext cx="609" cy="282"/>
              </a:xfrm>
              <a:prstGeom prst="rect">
                <a:avLst/>
              </a:prstGeom>
              <a:noFill/>
              <a:ln w="57150">
                <a:solidFill>
                  <a:srgbClr val="EE1712"/>
                </a:solidFill>
                <a:miter lim="800000"/>
                <a:headEnd/>
                <a:tailEnd/>
              </a:ln>
            </p:spPr>
            <p:txBody>
              <a:bodyPr wrap="none" anchor="ctr"/>
              <a:lstStyle/>
              <a:p>
                <a:endParaRPr lang="en-US"/>
              </a:p>
            </p:txBody>
          </p:sp>
        </p:grpSp>
      </p:grpSp>
      <p:sp>
        <p:nvSpPr>
          <p:cNvPr id="28718" name="Text Box 700"/>
          <p:cNvSpPr txBox="1">
            <a:spLocks noChangeArrowheads="1"/>
          </p:cNvSpPr>
          <p:nvPr/>
        </p:nvSpPr>
        <p:spPr bwMode="auto">
          <a:xfrm>
            <a:off x="2343150" y="3311525"/>
            <a:ext cx="917575" cy="396875"/>
          </a:xfrm>
          <a:prstGeom prst="rect">
            <a:avLst/>
          </a:prstGeom>
          <a:noFill/>
          <a:ln w="9525">
            <a:noFill/>
            <a:miter lim="800000"/>
            <a:headEnd/>
            <a:tailEnd/>
          </a:ln>
        </p:spPr>
        <p:txBody>
          <a:bodyPr wrap="none">
            <a:spAutoFit/>
          </a:bodyPr>
          <a:lstStyle/>
          <a:p>
            <a:r>
              <a:rPr lang="en-US" b="1">
                <a:latin typeface="Helvetica" pitchFamily="34" charset="0"/>
              </a:rPr>
              <a:t>image</a:t>
            </a:r>
          </a:p>
        </p:txBody>
      </p:sp>
      <p:sp>
        <p:nvSpPr>
          <p:cNvPr id="28719" name="Text Box 701"/>
          <p:cNvSpPr txBox="1">
            <a:spLocks noChangeArrowheads="1"/>
          </p:cNvSpPr>
          <p:nvPr/>
        </p:nvSpPr>
        <p:spPr bwMode="auto">
          <a:xfrm>
            <a:off x="3292475" y="3132138"/>
            <a:ext cx="871538" cy="396875"/>
          </a:xfrm>
          <a:prstGeom prst="rect">
            <a:avLst/>
          </a:prstGeom>
          <a:noFill/>
          <a:ln w="9525">
            <a:noFill/>
            <a:miter lim="800000"/>
            <a:headEnd/>
            <a:tailEnd/>
          </a:ln>
        </p:spPr>
        <p:txBody>
          <a:bodyPr wrap="none">
            <a:spAutoFit/>
          </a:bodyPr>
          <a:lstStyle/>
          <a:p>
            <a:r>
              <a:rPr lang="en-US" b="1">
                <a:latin typeface="Helvetica" pitchFamily="34" charset="0"/>
              </a:rPr>
              <a:t>query</a:t>
            </a:r>
          </a:p>
        </p:txBody>
      </p:sp>
      <p:sp>
        <p:nvSpPr>
          <p:cNvPr id="28720" name="Text Box 702"/>
          <p:cNvSpPr txBox="1">
            <a:spLocks noChangeArrowheads="1"/>
          </p:cNvSpPr>
          <p:nvPr/>
        </p:nvSpPr>
        <p:spPr bwMode="auto">
          <a:xfrm>
            <a:off x="4062413" y="3249613"/>
            <a:ext cx="2185987" cy="396875"/>
          </a:xfrm>
          <a:prstGeom prst="rect">
            <a:avLst/>
          </a:prstGeom>
          <a:noFill/>
          <a:ln w="9525">
            <a:noFill/>
            <a:miter lim="800000"/>
            <a:headEnd/>
            <a:tailEnd/>
          </a:ln>
        </p:spPr>
        <p:txBody>
          <a:bodyPr wrap="none">
            <a:spAutoFit/>
          </a:bodyPr>
          <a:lstStyle/>
          <a:p>
            <a:r>
              <a:rPr lang="en-US" b="1">
                <a:latin typeface="Helvetica" pitchFamily="34" charset="0"/>
              </a:rPr>
              <a:t>data in the block</a:t>
            </a:r>
          </a:p>
        </p:txBody>
      </p:sp>
      <p:sp>
        <p:nvSpPr>
          <p:cNvPr id="28721" name="Rectangle 20"/>
          <p:cNvSpPr>
            <a:spLocks noChangeArrowheads="1"/>
          </p:cNvSpPr>
          <p:nvPr/>
        </p:nvSpPr>
        <p:spPr bwMode="auto">
          <a:xfrm>
            <a:off x="89027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2" name="Rectangle 21"/>
          <p:cNvSpPr>
            <a:spLocks noChangeArrowheads="1"/>
          </p:cNvSpPr>
          <p:nvPr/>
        </p:nvSpPr>
        <p:spPr bwMode="auto">
          <a:xfrm>
            <a:off x="65690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3" name="Rectangle 22"/>
          <p:cNvSpPr>
            <a:spLocks noChangeArrowheads="1"/>
          </p:cNvSpPr>
          <p:nvPr/>
        </p:nvSpPr>
        <p:spPr bwMode="auto">
          <a:xfrm>
            <a:off x="71516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4" name="Rectangle 23"/>
          <p:cNvSpPr>
            <a:spLocks noChangeArrowheads="1"/>
          </p:cNvSpPr>
          <p:nvPr/>
        </p:nvSpPr>
        <p:spPr bwMode="auto">
          <a:xfrm>
            <a:off x="77358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5" name="Rectangle 24"/>
          <p:cNvSpPr>
            <a:spLocks noChangeArrowheads="1"/>
          </p:cNvSpPr>
          <p:nvPr/>
        </p:nvSpPr>
        <p:spPr bwMode="auto">
          <a:xfrm>
            <a:off x="83185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6" name="Rectangle 25"/>
          <p:cNvSpPr>
            <a:spLocks noChangeArrowheads="1"/>
          </p:cNvSpPr>
          <p:nvPr/>
        </p:nvSpPr>
        <p:spPr bwMode="auto">
          <a:xfrm>
            <a:off x="59848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7" name="Rectangle 26"/>
          <p:cNvSpPr>
            <a:spLocks noChangeArrowheads="1"/>
          </p:cNvSpPr>
          <p:nvPr/>
        </p:nvSpPr>
        <p:spPr bwMode="auto">
          <a:xfrm>
            <a:off x="540226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8" name="Rectangle 27"/>
          <p:cNvSpPr>
            <a:spLocks noChangeArrowheads="1"/>
          </p:cNvSpPr>
          <p:nvPr/>
        </p:nvSpPr>
        <p:spPr bwMode="auto">
          <a:xfrm>
            <a:off x="48196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9" name="Rectangle 28"/>
          <p:cNvSpPr>
            <a:spLocks noChangeArrowheads="1"/>
          </p:cNvSpPr>
          <p:nvPr/>
        </p:nvSpPr>
        <p:spPr bwMode="auto">
          <a:xfrm>
            <a:off x="24860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0" name="Rectangle 29"/>
          <p:cNvSpPr>
            <a:spLocks noChangeArrowheads="1"/>
          </p:cNvSpPr>
          <p:nvPr/>
        </p:nvSpPr>
        <p:spPr bwMode="auto">
          <a:xfrm>
            <a:off x="30686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1" name="Rectangle 30"/>
          <p:cNvSpPr>
            <a:spLocks noChangeArrowheads="1"/>
          </p:cNvSpPr>
          <p:nvPr/>
        </p:nvSpPr>
        <p:spPr bwMode="auto">
          <a:xfrm>
            <a:off x="36528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2" name="Rectangle 31"/>
          <p:cNvSpPr>
            <a:spLocks noChangeArrowheads="1"/>
          </p:cNvSpPr>
          <p:nvPr/>
        </p:nvSpPr>
        <p:spPr bwMode="auto">
          <a:xfrm>
            <a:off x="42354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3" name="Rectangle 32"/>
          <p:cNvSpPr>
            <a:spLocks noChangeArrowheads="1"/>
          </p:cNvSpPr>
          <p:nvPr/>
        </p:nvSpPr>
        <p:spPr bwMode="auto">
          <a:xfrm>
            <a:off x="19018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4" name="Rectangle 33"/>
          <p:cNvSpPr>
            <a:spLocks noChangeArrowheads="1"/>
          </p:cNvSpPr>
          <p:nvPr/>
        </p:nvSpPr>
        <p:spPr bwMode="auto">
          <a:xfrm>
            <a:off x="131921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5" name="Rectangle 34"/>
          <p:cNvSpPr>
            <a:spLocks noChangeArrowheads="1"/>
          </p:cNvSpPr>
          <p:nvPr/>
        </p:nvSpPr>
        <p:spPr bwMode="auto">
          <a:xfrm>
            <a:off x="7366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6" name="Rectangle 35"/>
          <p:cNvSpPr>
            <a:spLocks noChangeArrowheads="1"/>
          </p:cNvSpPr>
          <p:nvPr/>
        </p:nvSpPr>
        <p:spPr bwMode="auto">
          <a:xfrm>
            <a:off x="89027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7" name="Rectangle 36"/>
          <p:cNvSpPr>
            <a:spLocks noChangeArrowheads="1"/>
          </p:cNvSpPr>
          <p:nvPr/>
        </p:nvSpPr>
        <p:spPr bwMode="auto">
          <a:xfrm>
            <a:off x="65690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8" name="Rectangle 37"/>
          <p:cNvSpPr>
            <a:spLocks noChangeArrowheads="1"/>
          </p:cNvSpPr>
          <p:nvPr/>
        </p:nvSpPr>
        <p:spPr bwMode="auto">
          <a:xfrm>
            <a:off x="71516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9" name="Rectangle 38"/>
          <p:cNvSpPr>
            <a:spLocks noChangeArrowheads="1"/>
          </p:cNvSpPr>
          <p:nvPr/>
        </p:nvSpPr>
        <p:spPr bwMode="auto">
          <a:xfrm>
            <a:off x="77358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0" name="Rectangle 39"/>
          <p:cNvSpPr>
            <a:spLocks noChangeArrowheads="1"/>
          </p:cNvSpPr>
          <p:nvPr/>
        </p:nvSpPr>
        <p:spPr bwMode="auto">
          <a:xfrm>
            <a:off x="83185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1" name="Rectangle 40"/>
          <p:cNvSpPr>
            <a:spLocks noChangeArrowheads="1"/>
          </p:cNvSpPr>
          <p:nvPr/>
        </p:nvSpPr>
        <p:spPr bwMode="auto">
          <a:xfrm>
            <a:off x="59848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2" name="Rectangle 41"/>
          <p:cNvSpPr>
            <a:spLocks noChangeArrowheads="1"/>
          </p:cNvSpPr>
          <p:nvPr/>
        </p:nvSpPr>
        <p:spPr bwMode="auto">
          <a:xfrm>
            <a:off x="5402263"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3" name="Rectangle 42"/>
          <p:cNvSpPr>
            <a:spLocks noChangeArrowheads="1"/>
          </p:cNvSpPr>
          <p:nvPr/>
        </p:nvSpPr>
        <p:spPr bwMode="auto">
          <a:xfrm>
            <a:off x="48196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4" name="Rectangle 43"/>
          <p:cNvSpPr>
            <a:spLocks noChangeArrowheads="1"/>
          </p:cNvSpPr>
          <p:nvPr/>
        </p:nvSpPr>
        <p:spPr bwMode="auto">
          <a:xfrm>
            <a:off x="24860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5" name="Rectangle 44"/>
          <p:cNvSpPr>
            <a:spLocks noChangeArrowheads="1"/>
          </p:cNvSpPr>
          <p:nvPr/>
        </p:nvSpPr>
        <p:spPr bwMode="auto">
          <a:xfrm>
            <a:off x="30686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6" name="Rectangle 45"/>
          <p:cNvSpPr>
            <a:spLocks noChangeArrowheads="1"/>
          </p:cNvSpPr>
          <p:nvPr/>
        </p:nvSpPr>
        <p:spPr bwMode="auto">
          <a:xfrm>
            <a:off x="36528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7" name="Rectangle 46"/>
          <p:cNvSpPr>
            <a:spLocks noChangeArrowheads="1"/>
          </p:cNvSpPr>
          <p:nvPr/>
        </p:nvSpPr>
        <p:spPr bwMode="auto">
          <a:xfrm>
            <a:off x="42354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8" name="Rectangle 47"/>
          <p:cNvSpPr>
            <a:spLocks noChangeArrowheads="1"/>
          </p:cNvSpPr>
          <p:nvPr/>
        </p:nvSpPr>
        <p:spPr bwMode="auto">
          <a:xfrm>
            <a:off x="19018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9" name="Rectangle 49"/>
          <p:cNvSpPr>
            <a:spLocks noChangeArrowheads="1"/>
          </p:cNvSpPr>
          <p:nvPr/>
        </p:nvSpPr>
        <p:spPr bwMode="auto">
          <a:xfrm>
            <a:off x="7366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0" name="Rectangle 50"/>
          <p:cNvSpPr>
            <a:spLocks noChangeArrowheads="1"/>
          </p:cNvSpPr>
          <p:nvPr/>
        </p:nvSpPr>
        <p:spPr bwMode="auto">
          <a:xfrm>
            <a:off x="89027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1" name="Rectangle 51"/>
          <p:cNvSpPr>
            <a:spLocks noChangeArrowheads="1"/>
          </p:cNvSpPr>
          <p:nvPr/>
        </p:nvSpPr>
        <p:spPr bwMode="auto">
          <a:xfrm>
            <a:off x="65690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2" name="Rectangle 52"/>
          <p:cNvSpPr>
            <a:spLocks noChangeArrowheads="1"/>
          </p:cNvSpPr>
          <p:nvPr/>
        </p:nvSpPr>
        <p:spPr bwMode="auto">
          <a:xfrm>
            <a:off x="715168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3" name="Rectangle 54"/>
          <p:cNvSpPr>
            <a:spLocks noChangeArrowheads="1"/>
          </p:cNvSpPr>
          <p:nvPr/>
        </p:nvSpPr>
        <p:spPr bwMode="auto">
          <a:xfrm>
            <a:off x="83185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4" name="Rectangle 55"/>
          <p:cNvSpPr>
            <a:spLocks noChangeArrowheads="1"/>
          </p:cNvSpPr>
          <p:nvPr/>
        </p:nvSpPr>
        <p:spPr bwMode="auto">
          <a:xfrm>
            <a:off x="59848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5" name="Rectangle 56"/>
          <p:cNvSpPr>
            <a:spLocks noChangeArrowheads="1"/>
          </p:cNvSpPr>
          <p:nvPr/>
        </p:nvSpPr>
        <p:spPr bwMode="auto">
          <a:xfrm>
            <a:off x="540226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6" name="Rectangle 57"/>
          <p:cNvSpPr>
            <a:spLocks noChangeArrowheads="1"/>
          </p:cNvSpPr>
          <p:nvPr/>
        </p:nvSpPr>
        <p:spPr bwMode="auto">
          <a:xfrm>
            <a:off x="48196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7" name="Rectangle 58"/>
          <p:cNvSpPr>
            <a:spLocks noChangeArrowheads="1"/>
          </p:cNvSpPr>
          <p:nvPr/>
        </p:nvSpPr>
        <p:spPr bwMode="auto">
          <a:xfrm>
            <a:off x="24860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8" name="Rectangle 59"/>
          <p:cNvSpPr>
            <a:spLocks noChangeArrowheads="1"/>
          </p:cNvSpPr>
          <p:nvPr/>
        </p:nvSpPr>
        <p:spPr bwMode="auto">
          <a:xfrm>
            <a:off x="30686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9" name="Rectangle 60"/>
          <p:cNvSpPr>
            <a:spLocks noChangeArrowheads="1"/>
          </p:cNvSpPr>
          <p:nvPr/>
        </p:nvSpPr>
        <p:spPr bwMode="auto">
          <a:xfrm>
            <a:off x="36528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0" name="Rectangle 61"/>
          <p:cNvSpPr>
            <a:spLocks noChangeArrowheads="1"/>
          </p:cNvSpPr>
          <p:nvPr/>
        </p:nvSpPr>
        <p:spPr bwMode="auto">
          <a:xfrm>
            <a:off x="42354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1" name="Rectangle 62"/>
          <p:cNvSpPr>
            <a:spLocks noChangeArrowheads="1"/>
          </p:cNvSpPr>
          <p:nvPr/>
        </p:nvSpPr>
        <p:spPr bwMode="auto">
          <a:xfrm>
            <a:off x="19018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2" name="Rectangle 63"/>
          <p:cNvSpPr>
            <a:spLocks noChangeArrowheads="1"/>
          </p:cNvSpPr>
          <p:nvPr/>
        </p:nvSpPr>
        <p:spPr bwMode="auto">
          <a:xfrm>
            <a:off x="131921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3" name="Rectangle 64"/>
          <p:cNvSpPr>
            <a:spLocks noChangeArrowheads="1"/>
          </p:cNvSpPr>
          <p:nvPr/>
        </p:nvSpPr>
        <p:spPr bwMode="auto">
          <a:xfrm>
            <a:off x="7366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4" name="Rectangle 65"/>
          <p:cNvSpPr>
            <a:spLocks noChangeArrowheads="1"/>
          </p:cNvSpPr>
          <p:nvPr/>
        </p:nvSpPr>
        <p:spPr bwMode="auto">
          <a:xfrm>
            <a:off x="89027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5" name="Rectangle 66"/>
          <p:cNvSpPr>
            <a:spLocks noChangeArrowheads="1"/>
          </p:cNvSpPr>
          <p:nvPr/>
        </p:nvSpPr>
        <p:spPr bwMode="auto">
          <a:xfrm>
            <a:off x="65690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6" name="Rectangle 67"/>
          <p:cNvSpPr>
            <a:spLocks noChangeArrowheads="1"/>
          </p:cNvSpPr>
          <p:nvPr/>
        </p:nvSpPr>
        <p:spPr bwMode="auto">
          <a:xfrm>
            <a:off x="71516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7" name="Rectangle 68"/>
          <p:cNvSpPr>
            <a:spLocks noChangeArrowheads="1"/>
          </p:cNvSpPr>
          <p:nvPr/>
        </p:nvSpPr>
        <p:spPr bwMode="auto">
          <a:xfrm>
            <a:off x="77358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8" name="Rectangle 69"/>
          <p:cNvSpPr>
            <a:spLocks noChangeArrowheads="1"/>
          </p:cNvSpPr>
          <p:nvPr/>
        </p:nvSpPr>
        <p:spPr bwMode="auto">
          <a:xfrm>
            <a:off x="83185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9" name="Rectangle 70"/>
          <p:cNvSpPr>
            <a:spLocks noChangeArrowheads="1"/>
          </p:cNvSpPr>
          <p:nvPr/>
        </p:nvSpPr>
        <p:spPr bwMode="auto">
          <a:xfrm>
            <a:off x="59848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0" name="Rectangle 71"/>
          <p:cNvSpPr>
            <a:spLocks noChangeArrowheads="1"/>
          </p:cNvSpPr>
          <p:nvPr/>
        </p:nvSpPr>
        <p:spPr bwMode="auto">
          <a:xfrm>
            <a:off x="540226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1" name="Rectangle 72"/>
          <p:cNvSpPr>
            <a:spLocks noChangeArrowheads="1"/>
          </p:cNvSpPr>
          <p:nvPr/>
        </p:nvSpPr>
        <p:spPr bwMode="auto">
          <a:xfrm>
            <a:off x="48196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2" name="Rectangle 73"/>
          <p:cNvSpPr>
            <a:spLocks noChangeArrowheads="1"/>
          </p:cNvSpPr>
          <p:nvPr/>
        </p:nvSpPr>
        <p:spPr bwMode="auto">
          <a:xfrm>
            <a:off x="24860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3" name="Rectangle 74"/>
          <p:cNvSpPr>
            <a:spLocks noChangeArrowheads="1"/>
          </p:cNvSpPr>
          <p:nvPr/>
        </p:nvSpPr>
        <p:spPr bwMode="auto">
          <a:xfrm>
            <a:off x="30686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4" name="Rectangle 75"/>
          <p:cNvSpPr>
            <a:spLocks noChangeArrowheads="1"/>
          </p:cNvSpPr>
          <p:nvPr/>
        </p:nvSpPr>
        <p:spPr bwMode="auto">
          <a:xfrm>
            <a:off x="36528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5" name="Rectangle 76"/>
          <p:cNvSpPr>
            <a:spLocks noChangeArrowheads="1"/>
          </p:cNvSpPr>
          <p:nvPr/>
        </p:nvSpPr>
        <p:spPr bwMode="auto">
          <a:xfrm>
            <a:off x="42354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6" name="Rectangle 77"/>
          <p:cNvSpPr>
            <a:spLocks noChangeArrowheads="1"/>
          </p:cNvSpPr>
          <p:nvPr/>
        </p:nvSpPr>
        <p:spPr bwMode="auto">
          <a:xfrm>
            <a:off x="19018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7" name="Rectangle 78"/>
          <p:cNvSpPr>
            <a:spLocks noChangeArrowheads="1"/>
          </p:cNvSpPr>
          <p:nvPr/>
        </p:nvSpPr>
        <p:spPr bwMode="auto">
          <a:xfrm>
            <a:off x="131921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8" name="Rectangle 79"/>
          <p:cNvSpPr>
            <a:spLocks noChangeArrowheads="1"/>
          </p:cNvSpPr>
          <p:nvPr/>
        </p:nvSpPr>
        <p:spPr bwMode="auto">
          <a:xfrm>
            <a:off x="7366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9" name="Rectangle 80"/>
          <p:cNvSpPr>
            <a:spLocks noChangeArrowheads="1"/>
          </p:cNvSpPr>
          <p:nvPr/>
        </p:nvSpPr>
        <p:spPr bwMode="auto">
          <a:xfrm>
            <a:off x="67786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0" name="Rectangle 81"/>
          <p:cNvSpPr>
            <a:spLocks noChangeArrowheads="1"/>
          </p:cNvSpPr>
          <p:nvPr/>
        </p:nvSpPr>
        <p:spPr bwMode="auto">
          <a:xfrm>
            <a:off x="12604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1" name="Rectangle 82"/>
          <p:cNvSpPr>
            <a:spLocks noChangeArrowheads="1"/>
          </p:cNvSpPr>
          <p:nvPr/>
        </p:nvSpPr>
        <p:spPr bwMode="auto">
          <a:xfrm>
            <a:off x="1844675" y="5799138"/>
            <a:ext cx="352425" cy="404812"/>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28782" name="Rectangle 83"/>
          <p:cNvSpPr>
            <a:spLocks noChangeArrowheads="1"/>
          </p:cNvSpPr>
          <p:nvPr/>
        </p:nvSpPr>
        <p:spPr bwMode="auto">
          <a:xfrm>
            <a:off x="24272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3" name="Rectangle 84"/>
          <p:cNvSpPr>
            <a:spLocks noChangeArrowheads="1"/>
          </p:cNvSpPr>
          <p:nvPr/>
        </p:nvSpPr>
        <p:spPr bwMode="auto">
          <a:xfrm>
            <a:off x="35956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4" name="Rectangle 85"/>
          <p:cNvSpPr>
            <a:spLocks noChangeArrowheads="1"/>
          </p:cNvSpPr>
          <p:nvPr/>
        </p:nvSpPr>
        <p:spPr bwMode="auto">
          <a:xfrm>
            <a:off x="41783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5" name="Rectangle 86"/>
          <p:cNvSpPr>
            <a:spLocks noChangeArrowheads="1"/>
          </p:cNvSpPr>
          <p:nvPr/>
        </p:nvSpPr>
        <p:spPr bwMode="auto">
          <a:xfrm>
            <a:off x="47625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6" name="Rectangle 87"/>
          <p:cNvSpPr>
            <a:spLocks noChangeArrowheads="1"/>
          </p:cNvSpPr>
          <p:nvPr/>
        </p:nvSpPr>
        <p:spPr bwMode="auto">
          <a:xfrm>
            <a:off x="53467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7" name="Rectangle 88"/>
          <p:cNvSpPr>
            <a:spLocks noChangeArrowheads="1"/>
          </p:cNvSpPr>
          <p:nvPr/>
        </p:nvSpPr>
        <p:spPr bwMode="auto">
          <a:xfrm>
            <a:off x="59293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8" name="Rectangle 89"/>
          <p:cNvSpPr>
            <a:spLocks noChangeArrowheads="1"/>
          </p:cNvSpPr>
          <p:nvPr/>
        </p:nvSpPr>
        <p:spPr bwMode="auto">
          <a:xfrm>
            <a:off x="65135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9" name="Rectangle 90"/>
          <p:cNvSpPr>
            <a:spLocks noChangeArrowheads="1"/>
          </p:cNvSpPr>
          <p:nvPr/>
        </p:nvSpPr>
        <p:spPr bwMode="auto">
          <a:xfrm>
            <a:off x="70977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0" name="Rectangle 91"/>
          <p:cNvSpPr>
            <a:spLocks noChangeArrowheads="1"/>
          </p:cNvSpPr>
          <p:nvPr/>
        </p:nvSpPr>
        <p:spPr bwMode="auto">
          <a:xfrm>
            <a:off x="76803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1" name="Rectangle 92"/>
          <p:cNvSpPr>
            <a:spLocks noChangeArrowheads="1"/>
          </p:cNvSpPr>
          <p:nvPr/>
        </p:nvSpPr>
        <p:spPr bwMode="auto">
          <a:xfrm>
            <a:off x="82645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2" name="Rectangle 93"/>
          <p:cNvSpPr>
            <a:spLocks noChangeArrowheads="1"/>
          </p:cNvSpPr>
          <p:nvPr/>
        </p:nvSpPr>
        <p:spPr bwMode="auto">
          <a:xfrm>
            <a:off x="88487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3" name="Rectangle 94"/>
          <p:cNvSpPr>
            <a:spLocks noChangeArrowheads="1"/>
          </p:cNvSpPr>
          <p:nvPr/>
        </p:nvSpPr>
        <p:spPr bwMode="auto">
          <a:xfrm>
            <a:off x="30114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4" name="Text Box 96"/>
          <p:cNvSpPr txBox="1">
            <a:spLocks noChangeArrowheads="1"/>
          </p:cNvSpPr>
          <p:nvPr/>
        </p:nvSpPr>
        <p:spPr bwMode="auto">
          <a:xfrm>
            <a:off x="2655888" y="6232525"/>
            <a:ext cx="3832225" cy="396875"/>
          </a:xfrm>
          <a:prstGeom prst="rect">
            <a:avLst/>
          </a:prstGeom>
          <a:noFill/>
          <a:ln w="9525">
            <a:noFill/>
            <a:miter lim="800000"/>
            <a:headEnd/>
            <a:tailEnd/>
          </a:ln>
        </p:spPr>
        <p:txBody>
          <a:bodyPr wrap="none">
            <a:spAutoFit/>
          </a:bodyPr>
          <a:lstStyle/>
          <a:p>
            <a:r>
              <a:rPr lang="en-US" b="1">
                <a:latin typeface="Helvetica" pitchFamily="34" charset="0"/>
              </a:rPr>
              <a:t>Layout of blocks on the image</a:t>
            </a:r>
          </a:p>
        </p:txBody>
      </p:sp>
      <p:sp>
        <p:nvSpPr>
          <p:cNvPr id="28795" name="Text Box 97"/>
          <p:cNvSpPr txBox="1">
            <a:spLocks noChangeArrowheads="1"/>
          </p:cNvSpPr>
          <p:nvPr/>
        </p:nvSpPr>
        <p:spPr bwMode="auto">
          <a:xfrm>
            <a:off x="409575" y="371157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8796" name="Text Box 98"/>
          <p:cNvSpPr txBox="1">
            <a:spLocks noChangeArrowheads="1"/>
          </p:cNvSpPr>
          <p:nvPr/>
        </p:nvSpPr>
        <p:spPr bwMode="auto">
          <a:xfrm>
            <a:off x="409575" y="44037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8797" name="Text Box 99"/>
          <p:cNvSpPr txBox="1">
            <a:spLocks noChangeArrowheads="1"/>
          </p:cNvSpPr>
          <p:nvPr/>
        </p:nvSpPr>
        <p:spPr bwMode="auto">
          <a:xfrm>
            <a:off x="409575" y="5073650"/>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8798" name="Text Box 100"/>
          <p:cNvSpPr txBox="1">
            <a:spLocks noChangeArrowheads="1"/>
          </p:cNvSpPr>
          <p:nvPr/>
        </p:nvSpPr>
        <p:spPr bwMode="auto">
          <a:xfrm>
            <a:off x="409575" y="56991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8799" name="Rectangle 697"/>
          <p:cNvSpPr>
            <a:spLocks noChangeArrowheads="1"/>
          </p:cNvSpPr>
          <p:nvPr/>
        </p:nvSpPr>
        <p:spPr bwMode="auto">
          <a:xfrm>
            <a:off x="677863" y="5137150"/>
            <a:ext cx="352425" cy="404813"/>
          </a:xfrm>
          <a:prstGeom prst="rect">
            <a:avLst/>
          </a:prstGeom>
          <a:noFill/>
          <a:ln w="19050">
            <a:solidFill>
              <a:schemeClr val="tx1"/>
            </a:solidFill>
            <a:miter lim="800000"/>
            <a:headEnd/>
            <a:tailEnd/>
          </a:ln>
        </p:spPr>
        <p:txBody>
          <a:bodyPr wrap="none" anchor="ctr"/>
          <a:lstStyle/>
          <a:p>
            <a:endParaRPr lang="en-US"/>
          </a:p>
        </p:txBody>
      </p:sp>
      <p:sp>
        <p:nvSpPr>
          <p:cNvPr id="28800" name="Rectangle 698"/>
          <p:cNvSpPr>
            <a:spLocks noChangeArrowheads="1"/>
          </p:cNvSpPr>
          <p:nvPr/>
        </p:nvSpPr>
        <p:spPr bwMode="auto">
          <a:xfrm>
            <a:off x="677863" y="4475163"/>
            <a:ext cx="352425" cy="404812"/>
          </a:xfrm>
          <a:prstGeom prst="rect">
            <a:avLst/>
          </a:prstGeom>
          <a:noFill/>
          <a:ln w="19050">
            <a:solidFill>
              <a:schemeClr val="tx1"/>
            </a:solidFill>
            <a:miter lim="800000"/>
            <a:headEnd/>
            <a:tailEnd/>
          </a:ln>
        </p:spPr>
        <p:txBody>
          <a:bodyPr wrap="none" anchor="ctr"/>
          <a:lstStyle/>
          <a:p>
            <a:endParaRPr lang="en-US"/>
          </a:p>
        </p:txBody>
      </p:sp>
      <p:sp>
        <p:nvSpPr>
          <p:cNvPr id="28801" name="Rectangle 699"/>
          <p:cNvSpPr>
            <a:spLocks noChangeArrowheads="1"/>
          </p:cNvSpPr>
          <p:nvPr/>
        </p:nvSpPr>
        <p:spPr bwMode="auto">
          <a:xfrm>
            <a:off x="677863" y="3813175"/>
            <a:ext cx="352425" cy="404813"/>
          </a:xfrm>
          <a:prstGeom prst="rect">
            <a:avLst/>
          </a:prstGeom>
          <a:noFill/>
          <a:ln w="19050">
            <a:solidFill>
              <a:schemeClr val="tx1"/>
            </a:solidFill>
            <a:miter lim="800000"/>
            <a:headEnd/>
            <a:tailEnd/>
          </a:ln>
        </p:spPr>
        <p:txBody>
          <a:bodyPr wrap="none" anchor="ctr"/>
          <a:lstStyle/>
          <a:p>
            <a:endParaRPr lang="en-US"/>
          </a:p>
        </p:txBody>
      </p:sp>
      <p:sp>
        <p:nvSpPr>
          <p:cNvPr id="28802" name="Line 703"/>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p:spPr>
        <p:txBody>
          <a:bodyPr/>
          <a:lstStyle/>
          <a:p>
            <a:endParaRPr lang="en-US"/>
          </a:p>
        </p:txBody>
      </p:sp>
      <p:sp>
        <p:nvSpPr>
          <p:cNvPr id="28803" name="Line 704"/>
          <p:cNvSpPr>
            <a:spLocks noChangeShapeType="1"/>
          </p:cNvSpPr>
          <p:nvPr/>
        </p:nvSpPr>
        <p:spPr bwMode="auto">
          <a:xfrm>
            <a:off x="3749675" y="3489325"/>
            <a:ext cx="0" cy="381000"/>
          </a:xfrm>
          <a:prstGeom prst="line">
            <a:avLst/>
          </a:prstGeom>
          <a:noFill/>
          <a:ln w="38100">
            <a:solidFill>
              <a:schemeClr val="tx1"/>
            </a:solidFill>
            <a:round/>
            <a:headEnd/>
            <a:tailEnd type="triangle" w="med" len="med"/>
          </a:ln>
        </p:spPr>
        <p:txBody>
          <a:bodyPr/>
          <a:lstStyle/>
          <a:p>
            <a:endParaRPr lang="en-US"/>
          </a:p>
        </p:txBody>
      </p:sp>
      <p:sp>
        <p:nvSpPr>
          <p:cNvPr id="28804" name="Line 705"/>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p:spPr>
        <p:txBody>
          <a:bodyPr/>
          <a:lstStyle/>
          <a:p>
            <a:endParaRPr lang="en-US"/>
          </a:p>
        </p:txBody>
      </p:sp>
      <p:sp>
        <p:nvSpPr>
          <p:cNvPr id="28805" name="Line 706"/>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p:spPr>
        <p:txBody>
          <a:bodyPr/>
          <a:lstStyle/>
          <a:p>
            <a:endParaRPr lang="en-US"/>
          </a:p>
        </p:txBody>
      </p:sp>
      <p:sp>
        <p:nvSpPr>
          <p:cNvPr id="28806" name="Rectangle 722"/>
          <p:cNvSpPr>
            <a:spLocks noChangeArrowheads="1"/>
          </p:cNvSpPr>
          <p:nvPr/>
        </p:nvSpPr>
        <p:spPr bwMode="auto">
          <a:xfrm>
            <a:off x="8848725"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07" name="Rectangle 755"/>
          <p:cNvSpPr>
            <a:spLocks noChangeArrowheads="1"/>
          </p:cNvSpPr>
          <p:nvPr/>
        </p:nvSpPr>
        <p:spPr bwMode="auto">
          <a:xfrm>
            <a:off x="8848725"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08" name="Rectangle 787"/>
          <p:cNvSpPr>
            <a:spLocks noChangeArrowheads="1"/>
          </p:cNvSpPr>
          <p:nvPr/>
        </p:nvSpPr>
        <p:spPr bwMode="auto">
          <a:xfrm>
            <a:off x="8848725"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09" name="Rectangle 770"/>
          <p:cNvSpPr>
            <a:spLocks noChangeArrowheads="1"/>
          </p:cNvSpPr>
          <p:nvPr/>
        </p:nvSpPr>
        <p:spPr bwMode="auto">
          <a:xfrm>
            <a:off x="82629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0" name="Rectangle 786"/>
          <p:cNvSpPr>
            <a:spLocks noChangeArrowheads="1"/>
          </p:cNvSpPr>
          <p:nvPr/>
        </p:nvSpPr>
        <p:spPr bwMode="auto">
          <a:xfrm>
            <a:off x="82629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1" name="Rectangle 717"/>
          <p:cNvSpPr>
            <a:spLocks noChangeArrowheads="1"/>
          </p:cNvSpPr>
          <p:nvPr/>
        </p:nvSpPr>
        <p:spPr bwMode="auto">
          <a:xfrm>
            <a:off x="59261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2" name="Rectangle 718"/>
          <p:cNvSpPr>
            <a:spLocks noChangeArrowheads="1"/>
          </p:cNvSpPr>
          <p:nvPr/>
        </p:nvSpPr>
        <p:spPr bwMode="auto">
          <a:xfrm>
            <a:off x="65103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3" name="Rectangle 719"/>
          <p:cNvSpPr>
            <a:spLocks noChangeArrowheads="1"/>
          </p:cNvSpPr>
          <p:nvPr/>
        </p:nvSpPr>
        <p:spPr bwMode="auto">
          <a:xfrm>
            <a:off x="70945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4" name="Rectangle 720"/>
          <p:cNvSpPr>
            <a:spLocks noChangeArrowheads="1"/>
          </p:cNvSpPr>
          <p:nvPr/>
        </p:nvSpPr>
        <p:spPr bwMode="auto">
          <a:xfrm>
            <a:off x="76787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5" name="Rectangle 750"/>
          <p:cNvSpPr>
            <a:spLocks noChangeArrowheads="1"/>
          </p:cNvSpPr>
          <p:nvPr/>
        </p:nvSpPr>
        <p:spPr bwMode="auto">
          <a:xfrm>
            <a:off x="59261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6" name="Rectangle 751"/>
          <p:cNvSpPr>
            <a:spLocks noChangeArrowheads="1"/>
          </p:cNvSpPr>
          <p:nvPr/>
        </p:nvSpPr>
        <p:spPr bwMode="auto">
          <a:xfrm>
            <a:off x="65103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7" name="Rectangle 752"/>
          <p:cNvSpPr>
            <a:spLocks noChangeArrowheads="1"/>
          </p:cNvSpPr>
          <p:nvPr/>
        </p:nvSpPr>
        <p:spPr bwMode="auto">
          <a:xfrm>
            <a:off x="70945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8" name="Rectangle 766"/>
          <p:cNvSpPr>
            <a:spLocks noChangeArrowheads="1"/>
          </p:cNvSpPr>
          <p:nvPr/>
        </p:nvSpPr>
        <p:spPr bwMode="auto">
          <a:xfrm>
            <a:off x="59261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9" name="Rectangle 767"/>
          <p:cNvSpPr>
            <a:spLocks noChangeArrowheads="1"/>
          </p:cNvSpPr>
          <p:nvPr/>
        </p:nvSpPr>
        <p:spPr bwMode="auto">
          <a:xfrm>
            <a:off x="65103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0" name="Rectangle 768"/>
          <p:cNvSpPr>
            <a:spLocks noChangeArrowheads="1"/>
          </p:cNvSpPr>
          <p:nvPr/>
        </p:nvSpPr>
        <p:spPr bwMode="auto">
          <a:xfrm>
            <a:off x="70945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1" name="Rectangle 783"/>
          <p:cNvSpPr>
            <a:spLocks noChangeArrowheads="1"/>
          </p:cNvSpPr>
          <p:nvPr/>
        </p:nvSpPr>
        <p:spPr bwMode="auto">
          <a:xfrm>
            <a:off x="65103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2" name="Rectangle 784"/>
          <p:cNvSpPr>
            <a:spLocks noChangeArrowheads="1"/>
          </p:cNvSpPr>
          <p:nvPr/>
        </p:nvSpPr>
        <p:spPr bwMode="auto">
          <a:xfrm>
            <a:off x="70945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3" name="Rectangle 785"/>
          <p:cNvSpPr>
            <a:spLocks noChangeArrowheads="1"/>
          </p:cNvSpPr>
          <p:nvPr/>
        </p:nvSpPr>
        <p:spPr bwMode="auto">
          <a:xfrm>
            <a:off x="76787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4" name="Rectangle 53"/>
          <p:cNvSpPr>
            <a:spLocks noChangeArrowheads="1"/>
          </p:cNvSpPr>
          <p:nvPr/>
        </p:nvSpPr>
        <p:spPr bwMode="auto">
          <a:xfrm>
            <a:off x="7735888" y="5214938"/>
            <a:ext cx="184150" cy="130175"/>
          </a:xfrm>
          <a:prstGeom prst="rect">
            <a:avLst/>
          </a:prstGeom>
          <a:solidFill>
            <a:srgbClr val="FFFFFF"/>
          </a:solidFill>
          <a:ln w="3175">
            <a:solidFill>
              <a:schemeClr val="tx1"/>
            </a:solidFill>
            <a:miter lim="800000"/>
            <a:headEnd/>
            <a:tailEnd/>
          </a:ln>
        </p:spPr>
        <p:txBody>
          <a:bodyPr wrap="none" anchor="ctr"/>
          <a:lstStyle/>
          <a:p>
            <a:endParaRPr lang="en-US"/>
          </a:p>
        </p:txBody>
      </p:sp>
      <p:sp>
        <p:nvSpPr>
          <p:cNvPr id="28825" name="Rectangle 769"/>
          <p:cNvSpPr>
            <a:spLocks noChangeArrowheads="1"/>
          </p:cNvSpPr>
          <p:nvPr/>
        </p:nvSpPr>
        <p:spPr bwMode="auto">
          <a:xfrm>
            <a:off x="76787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6" name="Rectangle 709"/>
          <p:cNvSpPr>
            <a:spLocks noChangeArrowheads="1"/>
          </p:cNvSpPr>
          <p:nvPr/>
        </p:nvSpPr>
        <p:spPr bwMode="auto">
          <a:xfrm>
            <a:off x="12525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7" name="Rectangle 710"/>
          <p:cNvSpPr>
            <a:spLocks noChangeArrowheads="1"/>
          </p:cNvSpPr>
          <p:nvPr/>
        </p:nvSpPr>
        <p:spPr bwMode="auto">
          <a:xfrm>
            <a:off x="18367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8" name="Rectangle 712"/>
          <p:cNvSpPr>
            <a:spLocks noChangeArrowheads="1"/>
          </p:cNvSpPr>
          <p:nvPr/>
        </p:nvSpPr>
        <p:spPr bwMode="auto">
          <a:xfrm>
            <a:off x="30051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9" name="Rectangle 716"/>
          <p:cNvSpPr>
            <a:spLocks noChangeArrowheads="1"/>
          </p:cNvSpPr>
          <p:nvPr/>
        </p:nvSpPr>
        <p:spPr bwMode="auto">
          <a:xfrm>
            <a:off x="53419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0" name="Rectangle 743"/>
          <p:cNvSpPr>
            <a:spLocks noChangeArrowheads="1"/>
          </p:cNvSpPr>
          <p:nvPr/>
        </p:nvSpPr>
        <p:spPr bwMode="auto">
          <a:xfrm>
            <a:off x="18367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1" name="Rectangle 745"/>
          <p:cNvSpPr>
            <a:spLocks noChangeArrowheads="1"/>
          </p:cNvSpPr>
          <p:nvPr/>
        </p:nvSpPr>
        <p:spPr bwMode="auto">
          <a:xfrm>
            <a:off x="30051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2" name="Rectangle 746"/>
          <p:cNvSpPr>
            <a:spLocks noChangeArrowheads="1"/>
          </p:cNvSpPr>
          <p:nvPr/>
        </p:nvSpPr>
        <p:spPr bwMode="auto">
          <a:xfrm>
            <a:off x="35893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3" name="Rectangle 748"/>
          <p:cNvSpPr>
            <a:spLocks noChangeArrowheads="1"/>
          </p:cNvSpPr>
          <p:nvPr/>
        </p:nvSpPr>
        <p:spPr bwMode="auto">
          <a:xfrm>
            <a:off x="47577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4" name="Rectangle 749"/>
          <p:cNvSpPr>
            <a:spLocks noChangeArrowheads="1"/>
          </p:cNvSpPr>
          <p:nvPr/>
        </p:nvSpPr>
        <p:spPr bwMode="auto">
          <a:xfrm>
            <a:off x="53419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5" name="Rectangle 759"/>
          <p:cNvSpPr>
            <a:spLocks noChangeArrowheads="1"/>
          </p:cNvSpPr>
          <p:nvPr/>
        </p:nvSpPr>
        <p:spPr bwMode="auto">
          <a:xfrm>
            <a:off x="18367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6" name="Rectangle 765"/>
          <p:cNvSpPr>
            <a:spLocks noChangeArrowheads="1"/>
          </p:cNvSpPr>
          <p:nvPr/>
        </p:nvSpPr>
        <p:spPr bwMode="auto">
          <a:xfrm>
            <a:off x="53419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7" name="Rectangle 778"/>
          <p:cNvSpPr>
            <a:spLocks noChangeArrowheads="1"/>
          </p:cNvSpPr>
          <p:nvPr/>
        </p:nvSpPr>
        <p:spPr bwMode="auto">
          <a:xfrm>
            <a:off x="35893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8" name="Rectangle 780"/>
          <p:cNvSpPr>
            <a:spLocks noChangeArrowheads="1"/>
          </p:cNvSpPr>
          <p:nvPr/>
        </p:nvSpPr>
        <p:spPr bwMode="auto">
          <a:xfrm>
            <a:off x="47577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9" name="Rectangle 781"/>
          <p:cNvSpPr>
            <a:spLocks noChangeArrowheads="1"/>
          </p:cNvSpPr>
          <p:nvPr/>
        </p:nvSpPr>
        <p:spPr bwMode="auto">
          <a:xfrm>
            <a:off x="53419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40" name="Rectangle 48"/>
          <p:cNvSpPr>
            <a:spLocks noChangeArrowheads="1"/>
          </p:cNvSpPr>
          <p:nvPr/>
        </p:nvSpPr>
        <p:spPr bwMode="auto">
          <a:xfrm>
            <a:off x="1319213" y="4546600"/>
            <a:ext cx="184150" cy="130175"/>
          </a:xfrm>
          <a:prstGeom prst="rect">
            <a:avLst/>
          </a:prstGeom>
          <a:solidFill>
            <a:srgbClr val="FFFFFF"/>
          </a:solidFill>
          <a:ln w="3175">
            <a:solidFill>
              <a:schemeClr val="tx1"/>
            </a:solidFill>
            <a:miter lim="800000"/>
            <a:headEnd/>
            <a:tailEnd/>
          </a:ln>
        </p:spPr>
        <p:txBody>
          <a:bodyPr wrap="none" anchor="ctr"/>
          <a:lstStyle/>
          <a:p>
            <a:endParaRPr lang="en-US"/>
          </a:p>
        </p:txBody>
      </p:sp>
      <p:sp>
        <p:nvSpPr>
          <p:cNvPr id="28841" name="Rectangle 789"/>
          <p:cNvSpPr>
            <a:spLocks noChangeArrowheads="1"/>
          </p:cNvSpPr>
          <p:nvPr/>
        </p:nvSpPr>
        <p:spPr bwMode="auto">
          <a:xfrm>
            <a:off x="4605338" y="2400300"/>
            <a:ext cx="987425" cy="538163"/>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28842" name="Rectangle 790"/>
          <p:cNvSpPr>
            <a:spLocks noChangeArrowheads="1"/>
          </p:cNvSpPr>
          <p:nvPr/>
        </p:nvSpPr>
        <p:spPr bwMode="auto">
          <a:xfrm>
            <a:off x="8548688" y="2411413"/>
            <a:ext cx="987425" cy="538162"/>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28843" name="Rectangle 742"/>
          <p:cNvSpPr>
            <a:spLocks noChangeArrowheads="1"/>
          </p:cNvSpPr>
          <p:nvPr/>
        </p:nvSpPr>
        <p:spPr bwMode="auto">
          <a:xfrm>
            <a:off x="12525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44" name="Rectangle 791"/>
          <p:cNvSpPr>
            <a:spLocks noChangeArrowheads="1"/>
          </p:cNvSpPr>
          <p:nvPr/>
        </p:nvSpPr>
        <p:spPr bwMode="auto">
          <a:xfrm>
            <a:off x="5592763" y="2400300"/>
            <a:ext cx="987425" cy="538163"/>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28845" name="Rectangle 792"/>
          <p:cNvSpPr>
            <a:spLocks noChangeArrowheads="1"/>
          </p:cNvSpPr>
          <p:nvPr/>
        </p:nvSpPr>
        <p:spPr bwMode="auto">
          <a:xfrm>
            <a:off x="8640763" y="1238250"/>
            <a:ext cx="2178050" cy="5391150"/>
          </a:xfrm>
          <a:prstGeom prst="rect">
            <a:avLst/>
          </a:prstGeom>
          <a:solidFill>
            <a:srgbClr val="FFFFFF">
              <a:alpha val="85097"/>
            </a:srgb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t="7451"/>
          <a:stretch>
            <a:fillRect/>
          </a:stretch>
        </p:blipFill>
        <p:spPr bwMode="auto">
          <a:xfrm>
            <a:off x="381000" y="1701800"/>
            <a:ext cx="4567238" cy="3175000"/>
          </a:xfrm>
          <a:prstGeom prst="rect">
            <a:avLst/>
          </a:prstGeom>
          <a:noFill/>
          <a:ln w="9525">
            <a:noFill/>
            <a:miter lim="800000"/>
            <a:headEnd/>
            <a:tailEnd/>
          </a:ln>
        </p:spPr>
      </p:pic>
      <p:sp>
        <p:nvSpPr>
          <p:cNvPr id="29699" name="Rectangle 3"/>
          <p:cNvSpPr>
            <a:spLocks noGrp="1" noChangeArrowheads="1"/>
          </p:cNvSpPr>
          <p:nvPr>
            <p:ph type="title"/>
          </p:nvPr>
        </p:nvSpPr>
        <p:spPr>
          <a:xfrm>
            <a:off x="984250" y="120650"/>
            <a:ext cx="7467600" cy="914400"/>
          </a:xfrm>
        </p:spPr>
        <p:txBody>
          <a:bodyPr/>
          <a:lstStyle/>
          <a:p>
            <a:pPr eaLnBrk="1" hangingPunct="1"/>
            <a:r>
              <a:rPr lang="en-US" sz="2800" smtClean="0"/>
              <a:t>We Provided a Fast Address Computation Based on Simple Bit Manipulation</a:t>
            </a:r>
          </a:p>
        </p:txBody>
      </p:sp>
      <p:sp>
        <p:nvSpPr>
          <p:cNvPr id="29700" name="Rectangle 4"/>
          <p:cNvSpPr>
            <a:spLocks noGrp="1" noChangeArrowheads="1"/>
          </p:cNvSpPr>
          <p:nvPr>
            <p:ph type="body" sz="half" idx="2"/>
          </p:nvPr>
        </p:nvSpPr>
        <p:spPr>
          <a:xfrm>
            <a:off x="4724400" y="1371600"/>
            <a:ext cx="4038600" cy="3048000"/>
          </a:xfrm>
          <a:noFill/>
        </p:spPr>
        <p:txBody>
          <a:bodyPr/>
          <a:lstStyle/>
          <a:p>
            <a:pPr algn="just" eaLnBrk="1" hangingPunct="1"/>
            <a:r>
              <a:rPr lang="en-US" sz="2300" smtClean="0"/>
              <a:t>Simple bit manipulations to convert row major to hierarchical Z-order</a:t>
            </a:r>
          </a:p>
          <a:p>
            <a:pPr algn="just" eaLnBrk="1" hangingPunct="1"/>
            <a:r>
              <a:rPr lang="en-US" sz="2300" smtClean="0"/>
              <a:t>3D version (also nD): basic Z shape replaced by a connected pair of Z shapes</a:t>
            </a:r>
          </a:p>
        </p:txBody>
      </p:sp>
      <p:sp>
        <p:nvSpPr>
          <p:cNvPr id="29701" name="Text Box 5"/>
          <p:cNvSpPr txBox="1">
            <a:spLocks noChangeArrowheads="1"/>
          </p:cNvSpPr>
          <p:nvPr/>
        </p:nvSpPr>
        <p:spPr bwMode="auto">
          <a:xfrm>
            <a:off x="457200" y="4832350"/>
            <a:ext cx="4419600" cy="1187450"/>
          </a:xfrm>
          <a:prstGeom prst="rect">
            <a:avLst/>
          </a:prstGeom>
          <a:noFill/>
          <a:ln w="9525">
            <a:noFill/>
            <a:miter lim="800000"/>
            <a:headEnd/>
            <a:tailEnd/>
          </a:ln>
        </p:spPr>
        <p:txBody>
          <a:bodyPr>
            <a:spAutoFit/>
          </a:bodyPr>
          <a:lstStyle/>
          <a:p>
            <a:r>
              <a:rPr lang="en-US" sz="1200" b="1">
                <a:solidFill>
                  <a:srgbClr val="000000"/>
                </a:solidFill>
                <a:latin typeface="Courier New" pitchFamily="49" charset="0"/>
              </a:rPr>
              <a:t>inline int remap(register int i)</a:t>
            </a:r>
          </a:p>
          <a:p>
            <a:r>
              <a:rPr lang="en-US" sz="1200" b="1">
                <a:solidFill>
                  <a:srgbClr val="000000"/>
                </a:solidFill>
                <a:latin typeface="Courier New" pitchFamily="49" charset="0"/>
              </a:rPr>
              <a:t>{</a:t>
            </a:r>
          </a:p>
          <a:p>
            <a:r>
              <a:rPr lang="en-US" sz="1200" b="1">
                <a:solidFill>
                  <a:srgbClr val="000000"/>
                </a:solidFill>
                <a:latin typeface="Courier New" pitchFamily="49" charset="0"/>
              </a:rPr>
              <a:t>  i |= last_bit_mask; </a:t>
            </a:r>
            <a:r>
              <a:rPr lang="en-US" sz="1200" b="1">
                <a:solidFill>
                  <a:srgbClr val="4F648E"/>
                </a:solidFill>
                <a:latin typeface="Courier New" pitchFamily="49" charset="0"/>
              </a:rPr>
              <a:t>// set leftmost one</a:t>
            </a:r>
            <a:r>
              <a:rPr lang="en-US" sz="1200" b="1">
                <a:solidFill>
                  <a:srgbClr val="000000"/>
                </a:solidFill>
                <a:latin typeface="Courier New" pitchFamily="49" charset="0"/>
              </a:rPr>
              <a:t> </a:t>
            </a:r>
          </a:p>
          <a:p>
            <a:r>
              <a:rPr lang="en-US" sz="1200" b="1">
                <a:solidFill>
                  <a:srgbClr val="000000"/>
                </a:solidFill>
                <a:latin typeface="Courier New" pitchFamily="49" charset="0"/>
              </a:rPr>
              <a:t>  i /= i&amp;-i;          </a:t>
            </a:r>
            <a:r>
              <a:rPr lang="en-US" sz="1200" b="1">
                <a:solidFill>
                  <a:srgbClr val="4F648E"/>
                </a:solidFill>
                <a:latin typeface="Courier New" pitchFamily="49" charset="0"/>
              </a:rPr>
              <a:t>// remove trailing zeros</a:t>
            </a:r>
          </a:p>
          <a:p>
            <a:r>
              <a:rPr lang="en-US" sz="1200" b="1">
                <a:solidFill>
                  <a:srgbClr val="000000"/>
                </a:solidFill>
                <a:latin typeface="Courier New" pitchFamily="49" charset="0"/>
              </a:rPr>
              <a:t>  return (i&gt;&gt;1);      </a:t>
            </a:r>
            <a:r>
              <a:rPr lang="en-US" sz="1200" b="1">
                <a:solidFill>
                  <a:srgbClr val="4F648E"/>
                </a:solidFill>
                <a:latin typeface="Courier New" pitchFamily="49" charset="0"/>
              </a:rPr>
              <a:t>// remove rightmost one</a:t>
            </a:r>
          </a:p>
          <a:p>
            <a:r>
              <a:rPr lang="en-US" sz="1200" b="1">
                <a:solidFill>
                  <a:srgbClr val="000000"/>
                </a:solidFill>
                <a:latin typeface="Courier New" pitchFamily="49" charset="0"/>
              </a:rPr>
              <a:t>}</a:t>
            </a:r>
          </a:p>
        </p:txBody>
      </p:sp>
      <p:sp>
        <p:nvSpPr>
          <p:cNvPr id="480264" name="Text Box 8"/>
          <p:cNvSpPr txBox="1">
            <a:spLocks noChangeArrowheads="1"/>
          </p:cNvSpPr>
          <p:nvPr/>
        </p:nvSpPr>
        <p:spPr bwMode="auto">
          <a:xfrm>
            <a:off x="4000500" y="4140200"/>
            <a:ext cx="401638" cy="5191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defRPr/>
            </a:pPr>
            <a:r>
              <a:rPr lang="en-US" sz="2800" b="1">
                <a:solidFill>
                  <a:srgbClr val="FF3300"/>
                </a:solidFill>
                <a:effectLst>
                  <a:outerShdw blurRad="38100" dist="38100" dir="2700000" algn="tl">
                    <a:srgbClr val="C0C0C0"/>
                  </a:outerShdw>
                </a:effectLst>
              </a:rPr>
              <a:t>?</a:t>
            </a:r>
          </a:p>
        </p:txBody>
      </p:sp>
      <p:pic>
        <p:nvPicPr>
          <p:cNvPr id="29703" name="Picture 9"/>
          <p:cNvPicPr>
            <a:picLocks noChangeAspect="1" noChangeArrowheads="1"/>
          </p:cNvPicPr>
          <p:nvPr/>
        </p:nvPicPr>
        <p:blipFill>
          <a:blip r:embed="rId4">
            <a:clrChange>
              <a:clrFrom>
                <a:srgbClr val="FFFFFF"/>
              </a:clrFrom>
              <a:clrTo>
                <a:srgbClr val="FFFFFF">
                  <a:alpha val="0"/>
                </a:srgbClr>
              </a:clrTo>
            </a:clrChange>
          </a:blip>
          <a:srcRect l="2034" t="10114" r="3418" b="36806"/>
          <a:stretch>
            <a:fillRect/>
          </a:stretch>
        </p:blipFill>
        <p:spPr bwMode="auto">
          <a:xfrm>
            <a:off x="5110163" y="4040188"/>
            <a:ext cx="3552825" cy="168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2800" smtClean="0"/>
              <a:t>Massive Scientific Models are Source of Great Challenges and Opportunities</a:t>
            </a:r>
          </a:p>
        </p:txBody>
      </p:sp>
      <p:pic>
        <p:nvPicPr>
          <p:cNvPr id="13315" name="Picture 4" descr="hw1"/>
          <p:cNvPicPr>
            <a:picLocks noChangeAspect="1" noChangeArrowheads="1"/>
          </p:cNvPicPr>
          <p:nvPr/>
        </p:nvPicPr>
        <p:blipFill>
          <a:blip r:embed="rId3"/>
          <a:srcRect/>
          <a:stretch>
            <a:fillRect/>
          </a:stretch>
        </p:blipFill>
        <p:spPr bwMode="auto">
          <a:xfrm>
            <a:off x="501650" y="1371600"/>
            <a:ext cx="3679825" cy="1531938"/>
          </a:xfrm>
          <a:prstGeom prst="rect">
            <a:avLst/>
          </a:prstGeom>
          <a:noFill/>
          <a:ln w="9525">
            <a:solidFill>
              <a:schemeClr val="tx1"/>
            </a:solidFill>
            <a:miter lim="800000"/>
            <a:headEnd/>
            <a:tailEnd/>
          </a:ln>
        </p:spPr>
      </p:pic>
      <p:pic>
        <p:nvPicPr>
          <p:cNvPr id="13316" name="Picture 5" descr="tsf2"/>
          <p:cNvPicPr>
            <a:picLocks noChangeAspect="1" noChangeArrowheads="1"/>
          </p:cNvPicPr>
          <p:nvPr/>
        </p:nvPicPr>
        <p:blipFill>
          <a:blip r:embed="rId4"/>
          <a:srcRect l="3839" t="8788" r="3099" b="15540"/>
          <a:stretch>
            <a:fillRect/>
          </a:stretch>
        </p:blipFill>
        <p:spPr bwMode="auto">
          <a:xfrm>
            <a:off x="750888" y="1944688"/>
            <a:ext cx="4167187" cy="2100262"/>
          </a:xfrm>
          <a:prstGeom prst="rect">
            <a:avLst/>
          </a:prstGeom>
          <a:noFill/>
          <a:ln w="9525">
            <a:noFill/>
            <a:miter lim="800000"/>
            <a:headEnd/>
            <a:tailEnd/>
          </a:ln>
        </p:spPr>
      </p:pic>
      <p:sp>
        <p:nvSpPr>
          <p:cNvPr id="13317" name="Text Box 6"/>
          <p:cNvSpPr txBox="1">
            <a:spLocks noChangeArrowheads="1"/>
          </p:cNvSpPr>
          <p:nvPr/>
        </p:nvSpPr>
        <p:spPr bwMode="auto">
          <a:xfrm>
            <a:off x="142875" y="2690813"/>
            <a:ext cx="1604963" cy="406400"/>
          </a:xfrm>
          <a:prstGeom prst="rect">
            <a:avLst/>
          </a:prstGeom>
          <a:solidFill>
            <a:schemeClr val="bg1"/>
          </a:solidFill>
          <a:ln w="9525">
            <a:solidFill>
              <a:schemeClr val="tx1"/>
            </a:solidFill>
            <a:miter lim="800000"/>
            <a:headEnd/>
            <a:tailEnd/>
          </a:ln>
        </p:spPr>
        <p:txBody>
          <a:bodyPr wrap="none">
            <a:spAutoFit/>
          </a:bodyPr>
          <a:lstStyle/>
          <a:p>
            <a:pPr algn="ctr"/>
            <a:r>
              <a:rPr lang="en-US" b="1"/>
              <a:t>BlueGene/L</a:t>
            </a:r>
          </a:p>
        </p:txBody>
      </p:sp>
      <p:pic>
        <p:nvPicPr>
          <p:cNvPr id="13318" name="Picture 10" descr="im_500_surface_solid_core_side_iso=0"/>
          <p:cNvPicPr>
            <a:picLocks noChangeAspect="1" noChangeArrowheads="1"/>
          </p:cNvPicPr>
          <p:nvPr/>
        </p:nvPicPr>
        <p:blipFill>
          <a:blip r:embed="rId5">
            <a:clrChange>
              <a:clrFrom>
                <a:srgbClr val="FFFFFF"/>
              </a:clrFrom>
              <a:clrTo>
                <a:srgbClr val="FFFFFF">
                  <a:alpha val="0"/>
                </a:srgbClr>
              </a:clrTo>
            </a:clrChange>
          </a:blip>
          <a:srcRect l="5110" t="9851" r="6696" b="13466"/>
          <a:stretch>
            <a:fillRect/>
          </a:stretch>
        </p:blipFill>
        <p:spPr bwMode="auto">
          <a:xfrm>
            <a:off x="5568950" y="4667250"/>
            <a:ext cx="2655888" cy="1693863"/>
          </a:xfrm>
          <a:prstGeom prst="rect">
            <a:avLst/>
          </a:prstGeom>
          <a:noFill/>
          <a:ln w="9525">
            <a:noFill/>
            <a:miter lim="800000"/>
            <a:headEnd/>
            <a:tailEnd/>
          </a:ln>
        </p:spPr>
      </p:pic>
      <p:pic>
        <p:nvPicPr>
          <p:cNvPr id="13319" name="Picture 11"/>
          <p:cNvPicPr>
            <a:picLocks noChangeAspect="1" noChangeArrowheads="1"/>
          </p:cNvPicPr>
          <p:nvPr/>
        </p:nvPicPr>
        <p:blipFill>
          <a:blip r:embed="rId6" cstate="print">
            <a:clrChange>
              <a:clrFrom>
                <a:srgbClr val="1A334D"/>
              </a:clrFrom>
              <a:clrTo>
                <a:srgbClr val="1A334D">
                  <a:alpha val="0"/>
                </a:srgbClr>
              </a:clrTo>
            </a:clrChange>
          </a:blip>
          <a:srcRect l="6082" t="3265" r="12250" b="5305"/>
          <a:stretch>
            <a:fillRect/>
          </a:stretch>
        </p:blipFill>
        <p:spPr bwMode="auto">
          <a:xfrm>
            <a:off x="6427788" y="3051175"/>
            <a:ext cx="2201862" cy="1409700"/>
          </a:xfrm>
          <a:prstGeom prst="rect">
            <a:avLst/>
          </a:prstGeom>
          <a:noFill/>
          <a:ln w="9525">
            <a:noFill/>
            <a:miter lim="800000"/>
            <a:headEnd/>
            <a:tailEnd/>
          </a:ln>
        </p:spPr>
      </p:pic>
      <p:pic>
        <p:nvPicPr>
          <p:cNvPr id="13320" name="Picture 12"/>
          <p:cNvPicPr>
            <a:picLocks noChangeAspect="1" noChangeArrowheads="1"/>
          </p:cNvPicPr>
          <p:nvPr/>
        </p:nvPicPr>
        <p:blipFill>
          <a:blip r:embed="rId7">
            <a:clrChange>
              <a:clrFrom>
                <a:srgbClr val="000000"/>
              </a:clrFrom>
              <a:clrTo>
                <a:srgbClr val="000000">
                  <a:alpha val="0"/>
                </a:srgbClr>
              </a:clrTo>
            </a:clrChange>
          </a:blip>
          <a:srcRect t="7193" b="2805"/>
          <a:stretch>
            <a:fillRect/>
          </a:stretch>
        </p:blipFill>
        <p:spPr bwMode="auto">
          <a:xfrm>
            <a:off x="7007225" y="1216025"/>
            <a:ext cx="1928813" cy="1222375"/>
          </a:xfrm>
          <a:prstGeom prst="rect">
            <a:avLst/>
          </a:prstGeom>
          <a:noFill/>
          <a:ln w="9525">
            <a:noFill/>
            <a:miter lim="800000"/>
            <a:headEnd/>
            <a:tailEnd/>
          </a:ln>
        </p:spPr>
      </p:pic>
      <p:pic>
        <p:nvPicPr>
          <p:cNvPr id="13321" name="Picture 14">
            <a:hlinkClick r:id="rId8" action="ppaction://program"/>
          </p:cNvPr>
          <p:cNvPicPr>
            <a:picLocks noChangeAspect="1" noChangeArrowheads="1"/>
          </p:cNvPicPr>
          <p:nvPr/>
        </p:nvPicPr>
        <p:blipFill>
          <a:blip r:embed="rId9">
            <a:clrChange>
              <a:clrFrom>
                <a:srgbClr val="FFFFFF"/>
              </a:clrFrom>
              <a:clrTo>
                <a:srgbClr val="FFFFFF">
                  <a:alpha val="0"/>
                </a:srgbClr>
              </a:clrTo>
            </a:clrChange>
          </a:blip>
          <a:srcRect l="49107"/>
          <a:stretch>
            <a:fillRect/>
          </a:stretch>
        </p:blipFill>
        <p:spPr bwMode="auto">
          <a:xfrm>
            <a:off x="422275" y="4325938"/>
            <a:ext cx="1663700" cy="1851025"/>
          </a:xfrm>
          <a:prstGeom prst="rect">
            <a:avLst/>
          </a:prstGeom>
          <a:noFill/>
          <a:ln w="12700">
            <a:noFill/>
            <a:miter lim="800000"/>
            <a:headEnd type="none" w="sm" len="sm"/>
            <a:tailEnd type="none" w="sm" len="sm"/>
          </a:ln>
        </p:spPr>
      </p:pic>
      <p:pic>
        <p:nvPicPr>
          <p:cNvPr id="13322" name="Picture 15" descr="miranda-high-res2">
            <a:hlinkClick r:id="rId10" action="ppaction://program"/>
          </p:cNvPr>
          <p:cNvPicPr>
            <a:picLocks noChangeAspect="1" noChangeArrowheads="1"/>
          </p:cNvPicPr>
          <p:nvPr/>
        </p:nvPicPr>
        <p:blipFill>
          <a:blip r:embed="rId11">
            <a:clrChange>
              <a:clrFrom>
                <a:srgbClr val="FFFFFF"/>
              </a:clrFrom>
              <a:clrTo>
                <a:srgbClr val="FFFFFF">
                  <a:alpha val="0"/>
                </a:srgbClr>
              </a:clrTo>
            </a:clrChange>
          </a:blip>
          <a:srcRect b="12347"/>
          <a:stretch>
            <a:fillRect/>
          </a:stretch>
        </p:blipFill>
        <p:spPr bwMode="auto">
          <a:xfrm>
            <a:off x="4879975" y="1674813"/>
            <a:ext cx="2114550" cy="1436687"/>
          </a:xfrm>
          <a:prstGeom prst="rect">
            <a:avLst/>
          </a:prstGeom>
          <a:noFill/>
          <a:ln w="9525">
            <a:noFill/>
            <a:miter lim="800000"/>
            <a:headEnd/>
            <a:tailEnd/>
          </a:ln>
        </p:spPr>
      </p:pic>
      <p:sp>
        <p:nvSpPr>
          <p:cNvPr id="13323" name="Text Box 16"/>
          <p:cNvSpPr txBox="1">
            <a:spLocks noChangeArrowheads="1"/>
          </p:cNvSpPr>
          <p:nvPr/>
        </p:nvSpPr>
        <p:spPr bwMode="auto">
          <a:xfrm>
            <a:off x="339725" y="6162675"/>
            <a:ext cx="2149475" cy="336550"/>
          </a:xfrm>
          <a:prstGeom prst="rect">
            <a:avLst/>
          </a:prstGeom>
          <a:noFill/>
          <a:ln w="9525">
            <a:noFill/>
            <a:miter lim="800000"/>
            <a:headEnd/>
            <a:tailEnd/>
          </a:ln>
        </p:spPr>
        <p:txBody>
          <a:bodyPr wrap="none">
            <a:spAutoFit/>
          </a:bodyPr>
          <a:lstStyle/>
          <a:p>
            <a:r>
              <a:rPr lang="en-US" sz="1600" b="1"/>
              <a:t>Molecular Dynamics</a:t>
            </a:r>
          </a:p>
        </p:txBody>
      </p:sp>
      <p:sp>
        <p:nvSpPr>
          <p:cNvPr id="13324" name="Text Box 17"/>
          <p:cNvSpPr txBox="1">
            <a:spLocks noChangeArrowheads="1"/>
          </p:cNvSpPr>
          <p:nvPr/>
        </p:nvSpPr>
        <p:spPr bwMode="auto">
          <a:xfrm>
            <a:off x="6334125" y="6281738"/>
            <a:ext cx="1890713" cy="336550"/>
          </a:xfrm>
          <a:prstGeom prst="rect">
            <a:avLst/>
          </a:prstGeom>
          <a:noFill/>
          <a:ln w="9525">
            <a:noFill/>
            <a:miter lim="800000"/>
            <a:headEnd/>
            <a:tailEnd/>
          </a:ln>
        </p:spPr>
        <p:txBody>
          <a:bodyPr wrap="none">
            <a:spAutoFit/>
          </a:bodyPr>
          <a:lstStyle/>
          <a:p>
            <a:r>
              <a:rPr lang="en-US" sz="1600" b="1"/>
              <a:t>Material Sciences</a:t>
            </a:r>
          </a:p>
        </p:txBody>
      </p:sp>
      <p:sp>
        <p:nvSpPr>
          <p:cNvPr id="13325" name="Text Box 18"/>
          <p:cNvSpPr txBox="1">
            <a:spLocks noChangeArrowheads="1"/>
          </p:cNvSpPr>
          <p:nvPr/>
        </p:nvSpPr>
        <p:spPr bwMode="auto">
          <a:xfrm>
            <a:off x="7283450" y="2324100"/>
            <a:ext cx="1346200" cy="581025"/>
          </a:xfrm>
          <a:prstGeom prst="rect">
            <a:avLst/>
          </a:prstGeom>
          <a:noFill/>
          <a:ln w="9525">
            <a:noFill/>
            <a:miter lim="800000"/>
            <a:headEnd/>
            <a:tailEnd/>
          </a:ln>
        </p:spPr>
        <p:txBody>
          <a:bodyPr wrap="none">
            <a:spAutoFit/>
          </a:bodyPr>
          <a:lstStyle/>
          <a:p>
            <a:r>
              <a:rPr lang="en-US" sz="1600" b="1"/>
              <a:t>Subsurface </a:t>
            </a:r>
            <a:br>
              <a:rPr lang="en-US" sz="1600" b="1"/>
            </a:br>
            <a:r>
              <a:rPr lang="en-US" sz="1600" b="1"/>
              <a:t>Modeling</a:t>
            </a:r>
          </a:p>
        </p:txBody>
      </p:sp>
      <p:sp>
        <p:nvSpPr>
          <p:cNvPr id="13326" name="Text Box 19"/>
          <p:cNvSpPr txBox="1">
            <a:spLocks noChangeArrowheads="1"/>
          </p:cNvSpPr>
          <p:nvPr/>
        </p:nvSpPr>
        <p:spPr bwMode="auto">
          <a:xfrm>
            <a:off x="4941888" y="3017838"/>
            <a:ext cx="1651000" cy="581025"/>
          </a:xfrm>
          <a:prstGeom prst="rect">
            <a:avLst/>
          </a:prstGeom>
          <a:noFill/>
          <a:ln w="9525">
            <a:noFill/>
            <a:miter lim="800000"/>
            <a:headEnd/>
            <a:tailEnd/>
          </a:ln>
        </p:spPr>
        <p:txBody>
          <a:bodyPr wrap="none">
            <a:spAutoFit/>
          </a:bodyPr>
          <a:lstStyle/>
          <a:p>
            <a:r>
              <a:rPr lang="en-US" sz="1600" b="1"/>
              <a:t>Hydrodynamic </a:t>
            </a:r>
            <a:br>
              <a:rPr lang="en-US" sz="1600" b="1"/>
            </a:br>
            <a:r>
              <a:rPr lang="en-US" sz="1600" b="1"/>
              <a:t>Instabilities</a:t>
            </a:r>
          </a:p>
        </p:txBody>
      </p:sp>
      <p:sp>
        <p:nvSpPr>
          <p:cNvPr id="13327" name="Text Box 20"/>
          <p:cNvSpPr txBox="1">
            <a:spLocks noChangeArrowheads="1"/>
          </p:cNvSpPr>
          <p:nvPr/>
        </p:nvSpPr>
        <p:spPr bwMode="auto">
          <a:xfrm>
            <a:off x="6145213" y="4389438"/>
            <a:ext cx="2578100" cy="336550"/>
          </a:xfrm>
          <a:prstGeom prst="rect">
            <a:avLst/>
          </a:prstGeom>
          <a:noFill/>
          <a:ln w="9525">
            <a:noFill/>
            <a:miter lim="800000"/>
            <a:headEnd/>
            <a:tailEnd/>
          </a:ln>
        </p:spPr>
        <p:txBody>
          <a:bodyPr wrap="none">
            <a:spAutoFit/>
          </a:bodyPr>
          <a:lstStyle/>
          <a:p>
            <a:r>
              <a:rPr lang="en-US" sz="1600" b="1"/>
              <a:t>Combustion Simulations</a:t>
            </a:r>
          </a:p>
        </p:txBody>
      </p:sp>
      <p:sp>
        <p:nvSpPr>
          <p:cNvPr id="13328" name="Line 21"/>
          <p:cNvSpPr>
            <a:spLocks noChangeShapeType="1"/>
          </p:cNvSpPr>
          <p:nvPr/>
        </p:nvSpPr>
        <p:spPr bwMode="auto">
          <a:xfrm>
            <a:off x="4573588" y="2155825"/>
            <a:ext cx="306387" cy="0"/>
          </a:xfrm>
          <a:prstGeom prst="line">
            <a:avLst/>
          </a:prstGeom>
          <a:noFill/>
          <a:ln w="38100">
            <a:solidFill>
              <a:schemeClr val="tx1"/>
            </a:solidFill>
            <a:round/>
            <a:headEnd/>
            <a:tailEnd type="triangle" w="med" len="med"/>
          </a:ln>
        </p:spPr>
        <p:txBody>
          <a:bodyPr/>
          <a:lstStyle/>
          <a:p>
            <a:endParaRPr lang="en-US"/>
          </a:p>
        </p:txBody>
      </p:sp>
      <p:sp>
        <p:nvSpPr>
          <p:cNvPr id="13329" name="Line 22"/>
          <p:cNvSpPr>
            <a:spLocks noChangeShapeType="1"/>
          </p:cNvSpPr>
          <p:nvPr/>
        </p:nvSpPr>
        <p:spPr bwMode="auto">
          <a:xfrm>
            <a:off x="5065713" y="3678238"/>
            <a:ext cx="1268412" cy="168275"/>
          </a:xfrm>
          <a:prstGeom prst="line">
            <a:avLst/>
          </a:prstGeom>
          <a:noFill/>
          <a:ln w="38100">
            <a:solidFill>
              <a:schemeClr val="tx1"/>
            </a:solidFill>
            <a:round/>
            <a:headEnd/>
            <a:tailEnd type="triangle" w="med" len="med"/>
          </a:ln>
        </p:spPr>
        <p:txBody>
          <a:bodyPr/>
          <a:lstStyle/>
          <a:p>
            <a:endParaRPr lang="en-US"/>
          </a:p>
        </p:txBody>
      </p:sp>
      <p:sp>
        <p:nvSpPr>
          <p:cNvPr id="13330" name="Line 23"/>
          <p:cNvSpPr>
            <a:spLocks noChangeShapeType="1"/>
          </p:cNvSpPr>
          <p:nvPr/>
        </p:nvSpPr>
        <p:spPr bwMode="auto">
          <a:xfrm>
            <a:off x="4999038" y="3976688"/>
            <a:ext cx="1017587" cy="635000"/>
          </a:xfrm>
          <a:prstGeom prst="line">
            <a:avLst/>
          </a:prstGeom>
          <a:noFill/>
          <a:ln w="38100">
            <a:solidFill>
              <a:schemeClr val="tx1"/>
            </a:solidFill>
            <a:round/>
            <a:headEnd/>
            <a:tailEnd type="triangle" w="med" len="med"/>
          </a:ln>
        </p:spPr>
        <p:txBody>
          <a:bodyPr/>
          <a:lstStyle/>
          <a:p>
            <a:endParaRPr lang="en-US"/>
          </a:p>
        </p:txBody>
      </p:sp>
      <p:sp>
        <p:nvSpPr>
          <p:cNvPr id="13331" name="Line 24"/>
          <p:cNvSpPr>
            <a:spLocks noChangeShapeType="1"/>
          </p:cNvSpPr>
          <p:nvPr/>
        </p:nvSpPr>
        <p:spPr bwMode="auto">
          <a:xfrm rot="5400000">
            <a:off x="3731419" y="4202907"/>
            <a:ext cx="274637" cy="0"/>
          </a:xfrm>
          <a:prstGeom prst="line">
            <a:avLst/>
          </a:prstGeom>
          <a:noFill/>
          <a:ln w="38100">
            <a:solidFill>
              <a:schemeClr val="tx1"/>
            </a:solidFill>
            <a:round/>
            <a:headEnd/>
            <a:tailEnd type="triangle" w="med" len="med"/>
          </a:ln>
        </p:spPr>
        <p:txBody>
          <a:bodyPr/>
          <a:lstStyle/>
          <a:p>
            <a:endParaRPr lang="en-US"/>
          </a:p>
        </p:txBody>
      </p:sp>
      <p:sp>
        <p:nvSpPr>
          <p:cNvPr id="13332" name="Line 25"/>
          <p:cNvSpPr>
            <a:spLocks noChangeShapeType="1"/>
          </p:cNvSpPr>
          <p:nvPr/>
        </p:nvSpPr>
        <p:spPr bwMode="auto">
          <a:xfrm rot="5400000">
            <a:off x="929482" y="4074319"/>
            <a:ext cx="306387" cy="111125"/>
          </a:xfrm>
          <a:prstGeom prst="line">
            <a:avLst/>
          </a:prstGeom>
          <a:noFill/>
          <a:ln w="38100">
            <a:solidFill>
              <a:schemeClr val="tx1"/>
            </a:solidFill>
            <a:round/>
            <a:headEnd/>
            <a:tailEnd type="triangle" w="med" len="med"/>
          </a:ln>
        </p:spPr>
        <p:txBody>
          <a:bodyPr/>
          <a:lstStyle/>
          <a:p>
            <a:endParaRPr lang="en-US"/>
          </a:p>
        </p:txBody>
      </p:sp>
      <p:sp>
        <p:nvSpPr>
          <p:cNvPr id="13333" name="Line 28"/>
          <p:cNvSpPr>
            <a:spLocks noChangeShapeType="1"/>
          </p:cNvSpPr>
          <p:nvPr/>
        </p:nvSpPr>
        <p:spPr bwMode="auto">
          <a:xfrm>
            <a:off x="4573588" y="1504950"/>
            <a:ext cx="2316162" cy="0"/>
          </a:xfrm>
          <a:prstGeom prst="line">
            <a:avLst/>
          </a:prstGeom>
          <a:noFill/>
          <a:ln w="38100">
            <a:solidFill>
              <a:schemeClr val="tx1"/>
            </a:solidFill>
            <a:round/>
            <a:headEnd/>
            <a:tailEnd type="triangle" w="med" len="med"/>
          </a:ln>
        </p:spPr>
        <p:txBody>
          <a:bodyPr/>
          <a:lstStyle/>
          <a:p>
            <a:endParaRPr lang="en-US"/>
          </a:p>
        </p:txBody>
      </p:sp>
      <p:sp>
        <p:nvSpPr>
          <p:cNvPr id="13334" name="Text Box 29"/>
          <p:cNvSpPr txBox="1">
            <a:spLocks noChangeArrowheads="1"/>
          </p:cNvSpPr>
          <p:nvPr/>
        </p:nvSpPr>
        <p:spPr bwMode="auto">
          <a:xfrm>
            <a:off x="3076575" y="6361113"/>
            <a:ext cx="1868488" cy="336550"/>
          </a:xfrm>
          <a:prstGeom prst="rect">
            <a:avLst/>
          </a:prstGeom>
          <a:noFill/>
          <a:ln w="9525">
            <a:noFill/>
            <a:miter lim="800000"/>
            <a:headEnd/>
            <a:tailEnd/>
          </a:ln>
        </p:spPr>
        <p:txBody>
          <a:bodyPr wrap="none">
            <a:spAutoFit/>
          </a:bodyPr>
          <a:lstStyle/>
          <a:p>
            <a:r>
              <a:rPr lang="en-US" sz="1600" b="1"/>
              <a:t>Climate Modeling</a:t>
            </a:r>
          </a:p>
        </p:txBody>
      </p:sp>
      <p:pic>
        <p:nvPicPr>
          <p:cNvPr id="377891" name="Temp+Cloud_0000_short.avi">
            <a:hlinkClick r:id="" action="ppaction://media"/>
          </p:cNvPr>
          <p:cNvPicPr>
            <a:picLocks noRot="1" noChangeAspect="1" noChangeArrowheads="1"/>
          </p:cNvPicPr>
          <p:nvPr>
            <a:videoFile r:link="rId1"/>
          </p:nvPr>
        </p:nvPicPr>
        <p:blipFill>
          <a:blip r:embed="rId12"/>
          <a:srcRect/>
          <a:stretch>
            <a:fillRect/>
          </a:stretch>
        </p:blipFill>
        <p:spPr bwMode="auto">
          <a:xfrm>
            <a:off x="2489200" y="4403725"/>
            <a:ext cx="2952750" cy="1976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66" fill="hold"/>
                                        <p:tgtEl>
                                          <p:spTgt spid="377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77891"/>
                </p:tgtEl>
              </p:cMediaNode>
            </p:video>
            <p:seq concurrent="1" nextAc="seek">
              <p:cTn id="8" restart="whenNotActive" fill="hold" evtFilter="cancelBubble" nodeType="interactiveSeq">
                <p:stCondLst>
                  <p:cond evt="onClick" delay="0">
                    <p:tgtEl>
                      <p:spTgt spid="3778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7891"/>
                                        </p:tgtEl>
                                      </p:cBhvr>
                                    </p:cmd>
                                  </p:childTnLst>
                                </p:cTn>
                              </p:par>
                            </p:childTnLst>
                          </p:cTn>
                        </p:par>
                      </p:childTnLst>
                    </p:cTn>
                  </p:par>
                </p:childTnLst>
              </p:cTn>
              <p:nextCondLst>
                <p:cond evt="onClick" delay="0">
                  <p:tgtEl>
                    <p:spTgt spid="37789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noChangeArrowheads="1"/>
          </p:cNvSpPr>
          <p:nvPr>
            <p:ph type="title"/>
          </p:nvPr>
        </p:nvSpPr>
        <p:spPr>
          <a:xfrm>
            <a:off x="946150" y="152400"/>
            <a:ext cx="7467600" cy="914400"/>
          </a:xfrm>
        </p:spPr>
        <p:txBody>
          <a:bodyPr/>
          <a:lstStyle/>
          <a:p>
            <a:pPr eaLnBrk="1" hangingPunct="1"/>
            <a:r>
              <a:rPr lang="en-US" sz="2800" smtClean="0"/>
              <a:t>Cache-Oblivious Data Layouts Scale Well Across Different Storage Blocking Factors</a:t>
            </a:r>
          </a:p>
        </p:txBody>
      </p:sp>
      <p:graphicFrame>
        <p:nvGraphicFramePr>
          <p:cNvPr id="1026" name="Object 4"/>
          <p:cNvGraphicFramePr>
            <a:graphicFrameLocks noChangeAspect="1"/>
          </p:cNvGraphicFramePr>
          <p:nvPr>
            <p:ph sz="half" idx="4294967295"/>
          </p:nvPr>
        </p:nvGraphicFramePr>
        <p:xfrm>
          <a:off x="5892800" y="1600200"/>
          <a:ext cx="2952750" cy="1879600"/>
        </p:xfrm>
        <a:graphic>
          <a:graphicData uri="http://schemas.openxmlformats.org/presentationml/2006/ole">
            <p:oleObj spid="_x0000_s1026" name="Chart" r:id="rId4" imgW="11791881" imgH="8553635" progId="Excel.Sheet.8">
              <p:embed/>
            </p:oleObj>
          </a:graphicData>
        </a:graphic>
      </p:graphicFrame>
      <p:sp>
        <p:nvSpPr>
          <p:cNvPr id="1032" name="Rectangle 5"/>
          <p:cNvSpPr>
            <a:spLocks noChangeArrowheads="1"/>
          </p:cNvSpPr>
          <p:nvPr/>
        </p:nvSpPr>
        <p:spPr bwMode="auto">
          <a:xfrm>
            <a:off x="5353050" y="1373188"/>
            <a:ext cx="1371600" cy="1903412"/>
          </a:xfrm>
          <a:prstGeom prst="rect">
            <a:avLst/>
          </a:prstGeom>
          <a:solidFill>
            <a:schemeClr val="bg1"/>
          </a:solidFill>
          <a:ln w="9525">
            <a:noFill/>
            <a:miter lim="800000"/>
            <a:headEnd/>
            <a:tailEnd/>
          </a:ln>
        </p:spPr>
        <p:txBody>
          <a:bodyPr wrap="none" anchor="ctr"/>
          <a:lstStyle/>
          <a:p>
            <a:endParaRPr lang="en-US"/>
          </a:p>
        </p:txBody>
      </p:sp>
      <p:graphicFrame>
        <p:nvGraphicFramePr>
          <p:cNvPr id="1027" name="Object 6"/>
          <p:cNvGraphicFramePr>
            <a:graphicFrameLocks noGrp="1" noChangeAspect="1"/>
          </p:cNvGraphicFramePr>
          <p:nvPr>
            <p:ph sz="half" idx="4294967295"/>
          </p:nvPr>
        </p:nvGraphicFramePr>
        <p:xfrm>
          <a:off x="3594100" y="1558925"/>
          <a:ext cx="2792413" cy="1930400"/>
        </p:xfrm>
        <a:graphic>
          <a:graphicData uri="http://schemas.openxmlformats.org/presentationml/2006/ole">
            <p:oleObj spid="_x0000_s1027" name="Chart" r:id="rId5" imgW="11791881" imgH="8553635" progId="Excel.Sheet.8">
              <p:embed/>
            </p:oleObj>
          </a:graphicData>
        </a:graphic>
      </p:graphicFrame>
      <p:graphicFrame>
        <p:nvGraphicFramePr>
          <p:cNvPr id="1028" name="Object 7"/>
          <p:cNvGraphicFramePr>
            <a:graphicFrameLocks noChangeAspect="1"/>
          </p:cNvGraphicFramePr>
          <p:nvPr>
            <p:ph sz="half" idx="2"/>
          </p:nvPr>
        </p:nvGraphicFramePr>
        <p:xfrm>
          <a:off x="4876800" y="6019800"/>
          <a:ext cx="3171825" cy="304800"/>
        </p:xfrm>
        <a:graphic>
          <a:graphicData uri="http://schemas.openxmlformats.org/presentationml/2006/ole">
            <p:oleObj spid="_x0000_s1028" name="Chart" r:id="rId6" imgW="11791881" imgH="8896535" progId="Excel.Sheet.8">
              <p:embed/>
            </p:oleObj>
          </a:graphicData>
        </a:graphic>
      </p:graphicFrame>
      <p:graphicFrame>
        <p:nvGraphicFramePr>
          <p:cNvPr id="1029" name="Object 8"/>
          <p:cNvGraphicFramePr>
            <a:graphicFrameLocks noChangeAspect="1"/>
          </p:cNvGraphicFramePr>
          <p:nvPr/>
        </p:nvGraphicFramePr>
        <p:xfrm>
          <a:off x="3714750" y="3846513"/>
          <a:ext cx="2655888" cy="1987550"/>
        </p:xfrm>
        <a:graphic>
          <a:graphicData uri="http://schemas.openxmlformats.org/presentationml/2006/ole">
            <p:oleObj spid="_x0000_s1029" name="Chart" r:id="rId7" imgW="11791881" imgH="8896535" progId="Excel.Sheet.8">
              <p:embed/>
            </p:oleObj>
          </a:graphicData>
        </a:graphic>
      </p:graphicFrame>
      <p:graphicFrame>
        <p:nvGraphicFramePr>
          <p:cNvPr id="1030" name="Object 9"/>
          <p:cNvGraphicFramePr>
            <a:graphicFrameLocks noChangeAspect="1"/>
          </p:cNvGraphicFramePr>
          <p:nvPr/>
        </p:nvGraphicFramePr>
        <p:xfrm>
          <a:off x="6289675" y="3848100"/>
          <a:ext cx="2649538" cy="2000250"/>
        </p:xfrm>
        <a:graphic>
          <a:graphicData uri="http://schemas.openxmlformats.org/presentationml/2006/ole">
            <p:oleObj spid="_x0000_s1030" name="Chart" r:id="rId8" imgW="11791881" imgH="8896535" progId="Excel.Sheet.8">
              <p:embed/>
            </p:oleObj>
          </a:graphicData>
        </a:graphic>
      </p:graphicFrame>
      <p:sp>
        <p:nvSpPr>
          <p:cNvPr id="1033" name="Text Box 10"/>
          <p:cNvSpPr txBox="1">
            <a:spLocks noChangeArrowheads="1"/>
          </p:cNvSpPr>
          <p:nvPr/>
        </p:nvSpPr>
        <p:spPr bwMode="auto">
          <a:xfrm>
            <a:off x="4191000" y="335280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4" name="Text Box 11"/>
          <p:cNvSpPr txBox="1">
            <a:spLocks noChangeArrowheads="1"/>
          </p:cNvSpPr>
          <p:nvPr/>
        </p:nvSpPr>
        <p:spPr bwMode="auto">
          <a:xfrm>
            <a:off x="4254500" y="574675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5" name="Text Box 12"/>
          <p:cNvSpPr txBox="1">
            <a:spLocks noChangeArrowheads="1"/>
          </p:cNvSpPr>
          <p:nvPr/>
        </p:nvSpPr>
        <p:spPr bwMode="auto">
          <a:xfrm>
            <a:off x="6784975" y="335280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6" name="Text Box 13"/>
          <p:cNvSpPr txBox="1">
            <a:spLocks noChangeArrowheads="1"/>
          </p:cNvSpPr>
          <p:nvPr/>
        </p:nvSpPr>
        <p:spPr bwMode="auto">
          <a:xfrm>
            <a:off x="6848475" y="574675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7" name="Text Box 14"/>
          <p:cNvSpPr txBox="1">
            <a:spLocks noChangeArrowheads="1"/>
          </p:cNvSpPr>
          <p:nvPr/>
        </p:nvSpPr>
        <p:spPr bwMode="auto">
          <a:xfrm>
            <a:off x="4356100" y="1371600"/>
            <a:ext cx="1739900" cy="274638"/>
          </a:xfrm>
          <a:prstGeom prst="rect">
            <a:avLst/>
          </a:prstGeom>
          <a:noFill/>
          <a:ln w="9525">
            <a:noFill/>
            <a:miter lim="800000"/>
            <a:headEnd/>
            <a:tailEnd/>
          </a:ln>
        </p:spPr>
        <p:txBody>
          <a:bodyPr wrap="none">
            <a:spAutoFit/>
          </a:bodyPr>
          <a:lstStyle/>
          <a:p>
            <a:r>
              <a:rPr lang="en-US" sz="1200" b="1"/>
              <a:t>32KB Disk Block Size</a:t>
            </a:r>
          </a:p>
        </p:txBody>
      </p:sp>
      <p:sp>
        <p:nvSpPr>
          <p:cNvPr id="1038" name="Text Box 15"/>
          <p:cNvSpPr txBox="1">
            <a:spLocks noChangeArrowheads="1"/>
          </p:cNvSpPr>
          <p:nvPr/>
        </p:nvSpPr>
        <p:spPr bwMode="auto">
          <a:xfrm>
            <a:off x="6934200" y="1371600"/>
            <a:ext cx="1739900" cy="274638"/>
          </a:xfrm>
          <a:prstGeom prst="rect">
            <a:avLst/>
          </a:prstGeom>
          <a:noFill/>
          <a:ln w="9525">
            <a:noFill/>
            <a:miter lim="800000"/>
            <a:headEnd/>
            <a:tailEnd/>
          </a:ln>
        </p:spPr>
        <p:txBody>
          <a:bodyPr wrap="none">
            <a:spAutoFit/>
          </a:bodyPr>
          <a:lstStyle/>
          <a:p>
            <a:r>
              <a:rPr lang="en-US" sz="1200" b="1"/>
              <a:t>64KB Disk Block Size</a:t>
            </a:r>
          </a:p>
        </p:txBody>
      </p:sp>
      <p:sp>
        <p:nvSpPr>
          <p:cNvPr id="1039" name="Text Box 16"/>
          <p:cNvSpPr txBox="1">
            <a:spLocks noChangeArrowheads="1"/>
          </p:cNvSpPr>
          <p:nvPr/>
        </p:nvSpPr>
        <p:spPr bwMode="auto">
          <a:xfrm>
            <a:off x="4416425" y="3657600"/>
            <a:ext cx="1755775" cy="274638"/>
          </a:xfrm>
          <a:prstGeom prst="rect">
            <a:avLst/>
          </a:prstGeom>
          <a:noFill/>
          <a:ln w="9525">
            <a:noFill/>
            <a:miter lim="800000"/>
            <a:headEnd/>
            <a:tailEnd/>
          </a:ln>
        </p:spPr>
        <p:txBody>
          <a:bodyPr wrap="none">
            <a:spAutoFit/>
          </a:bodyPr>
          <a:lstStyle/>
          <a:p>
            <a:r>
              <a:rPr lang="en-US" sz="1200" b="1"/>
              <a:t>Desktop Performance</a:t>
            </a:r>
          </a:p>
        </p:txBody>
      </p:sp>
      <p:sp>
        <p:nvSpPr>
          <p:cNvPr id="1040" name="Text Box 17"/>
          <p:cNvSpPr txBox="1">
            <a:spLocks noChangeArrowheads="1"/>
          </p:cNvSpPr>
          <p:nvPr/>
        </p:nvSpPr>
        <p:spPr bwMode="auto">
          <a:xfrm>
            <a:off x="7010400" y="3657600"/>
            <a:ext cx="1665288" cy="274638"/>
          </a:xfrm>
          <a:prstGeom prst="rect">
            <a:avLst/>
          </a:prstGeom>
          <a:noFill/>
          <a:ln w="9525">
            <a:noFill/>
            <a:miter lim="800000"/>
            <a:headEnd/>
            <a:tailEnd/>
          </a:ln>
        </p:spPr>
        <p:txBody>
          <a:bodyPr wrap="none">
            <a:spAutoFit/>
          </a:bodyPr>
          <a:lstStyle/>
          <a:p>
            <a:r>
              <a:rPr lang="en-US" sz="1200" b="1"/>
              <a:t>Laptop Performance</a:t>
            </a:r>
          </a:p>
        </p:txBody>
      </p:sp>
      <p:sp>
        <p:nvSpPr>
          <p:cNvPr id="1041" name="Rectangle 3"/>
          <p:cNvSpPr>
            <a:spLocks noGrp="1" noChangeArrowheads="1"/>
          </p:cNvSpPr>
          <p:nvPr>
            <p:ph type="body" sz="half" idx="1"/>
          </p:nvPr>
        </p:nvSpPr>
        <p:spPr>
          <a:xfrm>
            <a:off x="101600" y="1295400"/>
            <a:ext cx="3925888" cy="5105400"/>
          </a:xfrm>
        </p:spPr>
        <p:txBody>
          <a:bodyPr/>
          <a:lstStyle/>
          <a:p>
            <a:pPr eaLnBrk="1" hangingPunct="1">
              <a:buFontTx/>
              <a:buNone/>
            </a:pPr>
            <a:r>
              <a:rPr lang="en-US" smtClean="0"/>
              <a:t/>
            </a:r>
            <a:br>
              <a:rPr lang="en-US" smtClean="0"/>
            </a:br>
            <a:r>
              <a:rPr lang="en-US" smtClean="0"/>
              <a:t>Formal analysis </a:t>
            </a:r>
            <a:br>
              <a:rPr lang="en-US" smtClean="0"/>
            </a:br>
            <a:r>
              <a:rPr lang="en-US" smtClean="0"/>
              <a:t>predicts performance </a:t>
            </a:r>
            <a:br>
              <a:rPr lang="en-US" smtClean="0"/>
            </a:br>
            <a:r>
              <a:rPr lang="en-US" smtClean="0"/>
              <a:t>and scalability</a:t>
            </a:r>
          </a:p>
          <a:p>
            <a:pPr eaLnBrk="1" hangingPunct="1">
              <a:buFontTx/>
              <a:buNone/>
            </a:pPr>
            <a:r>
              <a:rPr lang="en-US" smtClean="0"/>
              <a:t/>
            </a:r>
            <a:br>
              <a:rPr lang="en-US" smtClean="0"/>
            </a:br>
            <a:r>
              <a:rPr lang="en-US" smtClean="0"/>
              <a:t>Performance improved </a:t>
            </a:r>
            <a:br>
              <a:rPr lang="en-US" smtClean="0"/>
            </a:br>
            <a:r>
              <a:rPr lang="en-US" smtClean="0"/>
              <a:t>by orders of magnitude</a:t>
            </a:r>
          </a:p>
          <a:p>
            <a:pPr eaLnBrk="1" hangingPunct="1">
              <a:buFontTx/>
              <a:buNone/>
            </a:pPr>
            <a:r>
              <a:rPr lang="en-US" smtClean="0"/>
              <a:t/>
            </a:r>
            <a:br>
              <a:rPr lang="en-US" smtClean="0"/>
            </a:br>
            <a:r>
              <a:rPr lang="en-US" smtClean="0"/>
              <a:t>Independence of </a:t>
            </a:r>
            <a:br>
              <a:rPr lang="en-US" smtClean="0"/>
            </a:br>
            <a:r>
              <a:rPr lang="en-US" smtClean="0"/>
              <a:t>architecture </a:t>
            </a:r>
            <a:br>
              <a:rPr lang="en-US" smtClean="0"/>
            </a:br>
            <a:r>
              <a:rPr lang="en-US" smtClean="0"/>
              <a:t>and storage </a:t>
            </a:r>
            <a:br>
              <a:rPr lang="en-US" smtClean="0"/>
            </a:br>
            <a:r>
              <a:rPr lang="en-US" smtClean="0"/>
              <a:t>characteristics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800" smtClean="0"/>
              <a:t>We Demonstrated Performance and Scalability in a Variety of Applications</a:t>
            </a:r>
          </a:p>
        </p:txBody>
      </p:sp>
      <p:pic>
        <p:nvPicPr>
          <p:cNvPr id="30723" name="Picture 5">
            <a:hlinkClick r:id="rId2" action="ppaction://program"/>
          </p:cNvPr>
          <p:cNvPicPr>
            <a:picLocks noChangeAspect="1" noChangeArrowheads="1"/>
          </p:cNvPicPr>
          <p:nvPr/>
        </p:nvPicPr>
        <p:blipFill>
          <a:blip r:embed="rId3"/>
          <a:srcRect r="39352" b="54382"/>
          <a:stretch>
            <a:fillRect/>
          </a:stretch>
        </p:blipFill>
        <p:spPr bwMode="auto">
          <a:xfrm>
            <a:off x="3397250" y="3048000"/>
            <a:ext cx="2911475" cy="1676400"/>
          </a:xfrm>
          <a:prstGeom prst="rect">
            <a:avLst/>
          </a:prstGeom>
          <a:noFill/>
          <a:ln w="9525">
            <a:noFill/>
            <a:miter lim="800000"/>
            <a:headEnd/>
            <a:tailEnd/>
          </a:ln>
        </p:spPr>
      </p:pic>
      <p:pic>
        <p:nvPicPr>
          <p:cNvPr id="30724" name="Picture 6">
            <a:hlinkClick r:id="rId4" action="ppaction://program"/>
          </p:cNvPr>
          <p:cNvPicPr>
            <a:picLocks noGrp="1" noChangeAspect="1" noChangeArrowheads="1"/>
          </p:cNvPicPr>
          <p:nvPr>
            <p:ph type="body" idx="1"/>
          </p:nvPr>
        </p:nvPicPr>
        <p:blipFill>
          <a:blip r:embed="rId5"/>
          <a:srcRect l="427"/>
          <a:stretch>
            <a:fillRect/>
          </a:stretch>
        </p:blipFill>
        <p:spPr>
          <a:xfrm>
            <a:off x="4343400" y="3387725"/>
            <a:ext cx="1112838" cy="455613"/>
          </a:xfrm>
        </p:spPr>
      </p:pic>
      <p:pic>
        <p:nvPicPr>
          <p:cNvPr id="30725"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p:spPr>
      </p:pic>
      <p:pic>
        <p:nvPicPr>
          <p:cNvPr id="30726" name="Picture 8">
            <a:hlinkClick r:id="rId7" action="ppaction://program"/>
          </p:cNvPr>
          <p:cNvPicPr>
            <a:picLocks noChangeAspect="1" noChangeArrowheads="1"/>
          </p:cNvPicPr>
          <p:nvPr/>
        </p:nvPicPr>
        <p:blipFill>
          <a:blip r:embed="rId8">
            <a:clrChange>
              <a:clrFrom>
                <a:srgbClr val="FFFFFF"/>
              </a:clrFrom>
              <a:clrTo>
                <a:srgbClr val="FFFFFF">
                  <a:alpha val="0"/>
                </a:srgbClr>
              </a:clrTo>
            </a:clrChange>
            <a:lum bright="12000" contrast="24000"/>
          </a:blip>
          <a:srcRect/>
          <a:stretch>
            <a:fillRect/>
          </a:stretch>
        </p:blipFill>
        <p:spPr bwMode="auto">
          <a:xfrm>
            <a:off x="6877050" y="3048000"/>
            <a:ext cx="1909763" cy="2546350"/>
          </a:xfrm>
          <a:prstGeom prst="rect">
            <a:avLst/>
          </a:prstGeom>
          <a:noFill/>
          <a:ln w="9525">
            <a:noFill/>
            <a:miter lim="800000"/>
            <a:headEnd/>
            <a:tailEnd/>
          </a:ln>
        </p:spPr>
      </p:pic>
      <p:pic>
        <p:nvPicPr>
          <p:cNvPr id="30727" name="Picture 12">
            <a:hlinkClick r:id="rId9" action="ppaction://program"/>
          </p:cNvPr>
          <p:cNvPicPr>
            <a:picLocks noChangeAspect="1" noChangeArrowheads="1"/>
          </p:cNvPicPr>
          <p:nvPr/>
        </p:nvPicPr>
        <p:blipFill>
          <a:blip r:embed="rId10"/>
          <a:srcRect/>
          <a:stretch>
            <a:fillRect/>
          </a:stretch>
        </p:blipFill>
        <p:spPr bwMode="auto">
          <a:xfrm>
            <a:off x="5114925" y="1371600"/>
            <a:ext cx="3419475" cy="1963738"/>
          </a:xfrm>
          <a:prstGeom prst="rect">
            <a:avLst/>
          </a:prstGeom>
          <a:noFill/>
          <a:ln w="9525">
            <a:noFill/>
            <a:miter lim="800000"/>
            <a:headEnd/>
            <a:tailEnd/>
          </a:ln>
        </p:spPr>
      </p:pic>
      <p:pic>
        <p:nvPicPr>
          <p:cNvPr id="30728" name="Picture 13" descr="visus-bgl">
            <a:hlinkClick r:id="rId11" action="ppaction://program"/>
          </p:cNvPr>
          <p:cNvPicPr>
            <a:picLocks noChangeAspect="1" noChangeArrowheads="1"/>
          </p:cNvPicPr>
          <p:nvPr/>
        </p:nvPicPr>
        <p:blipFill>
          <a:blip r:embed="rId12"/>
          <a:srcRect/>
          <a:stretch>
            <a:fillRect/>
          </a:stretch>
        </p:blipFill>
        <p:spPr bwMode="auto">
          <a:xfrm>
            <a:off x="533400" y="1371600"/>
            <a:ext cx="3116263" cy="2662238"/>
          </a:xfrm>
          <a:prstGeom prst="rect">
            <a:avLst/>
          </a:prstGeom>
          <a:noFill/>
          <a:ln w="9525">
            <a:noFill/>
            <a:miter lim="800000"/>
            <a:headEnd/>
            <a:tailEnd/>
          </a:ln>
        </p:spPr>
      </p:pic>
      <p:pic>
        <p:nvPicPr>
          <p:cNvPr id="30729" name="Picture 14"/>
          <p:cNvPicPr>
            <a:picLocks noChangeAspect="1" noChangeArrowheads="1"/>
          </p:cNvPicPr>
          <p:nvPr/>
        </p:nvPicPr>
        <p:blipFill>
          <a:blip r:embed="rId13">
            <a:clrChange>
              <a:clrFrom>
                <a:srgbClr val="000000"/>
              </a:clrFrom>
              <a:clrTo>
                <a:srgbClr val="000000">
                  <a:alpha val="0"/>
                </a:srgbClr>
              </a:clrTo>
            </a:clrChange>
          </a:blip>
          <a:srcRect l="192" t="7030" r="5312" b="10210"/>
          <a:stretch>
            <a:fillRect/>
          </a:stretch>
        </p:blipFill>
        <p:spPr bwMode="auto">
          <a:xfrm>
            <a:off x="273050" y="4268788"/>
            <a:ext cx="3502025" cy="1912937"/>
          </a:xfrm>
          <a:prstGeom prst="rect">
            <a:avLst/>
          </a:prstGeom>
          <a:noFill/>
          <a:ln w="9525">
            <a:noFill/>
            <a:miter lim="800000"/>
            <a:headEnd/>
            <a:tailEnd/>
          </a:ln>
        </p:spPr>
      </p:pic>
      <p:pic>
        <p:nvPicPr>
          <p:cNvPr id="30730" name="Picture 15">
            <a:hlinkClick r:id="rId14" action="ppaction://program"/>
          </p:cNvPr>
          <p:cNvPicPr>
            <a:picLocks noChangeAspect="1" noChangeArrowheads="1"/>
          </p:cNvPicPr>
          <p:nvPr/>
        </p:nvPicPr>
        <p:blipFill>
          <a:blip r:embed="rId15">
            <a:clrChange>
              <a:clrFrom>
                <a:srgbClr val="1A334D"/>
              </a:clrFrom>
              <a:clrTo>
                <a:srgbClr val="1A334D">
                  <a:alpha val="0"/>
                </a:srgbClr>
              </a:clrTo>
            </a:clrChange>
          </a:blip>
          <a:srcRect l="18266" t="11484" r="2435" b="28127"/>
          <a:stretch>
            <a:fillRect/>
          </a:stretch>
        </p:blipFill>
        <p:spPr bwMode="auto">
          <a:xfrm>
            <a:off x="3517900" y="4465638"/>
            <a:ext cx="4643438" cy="2203450"/>
          </a:xfrm>
          <a:prstGeom prst="rect">
            <a:avLst/>
          </a:prstGeom>
          <a:noFill/>
          <a:ln w="9525">
            <a:noFill/>
            <a:miter lim="800000"/>
            <a:headEnd/>
            <a:tailEnd/>
          </a:ln>
        </p:spPr>
      </p:pic>
      <p:sp>
        <p:nvSpPr>
          <p:cNvPr id="30731" name="AutoShape 16">
            <a:hlinkClick r:id="rId16" action="ppaction://hlinksldjump" highlightClick="1"/>
          </p:cNvPr>
          <p:cNvSpPr>
            <a:spLocks noChangeArrowheads="1"/>
          </p:cNvSpPr>
          <p:nvPr/>
        </p:nvSpPr>
        <p:spPr bwMode="auto">
          <a:xfrm>
            <a:off x="533400" y="6181725"/>
            <a:ext cx="304800" cy="295275"/>
          </a:xfrm>
          <a:prstGeom prst="actionButtonForwardNext">
            <a:avLst/>
          </a:prstGeom>
          <a:solidFill>
            <a:schemeClr val="accent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196" y="103911"/>
            <a:ext cx="8205642" cy="914400"/>
          </a:xfrm>
        </p:spPr>
        <p:txBody>
          <a:bodyPr/>
          <a:lstStyle/>
          <a:p>
            <a:pPr eaLnBrk="1" hangingPunct="1"/>
            <a:r>
              <a:rPr lang="en-US" sz="2800" dirty="0" smtClean="0"/>
              <a:t>We Generalize Streaming and Cache Oblivious Layouts From to Unstructured Meshes</a:t>
            </a:r>
          </a:p>
        </p:txBody>
      </p:sp>
      <p:sp>
        <p:nvSpPr>
          <p:cNvPr id="31747" name="Rectangle 3"/>
          <p:cNvSpPr>
            <a:spLocks noGrp="1" noChangeArrowheads="1"/>
          </p:cNvSpPr>
          <p:nvPr>
            <p:ph type="body" sz="half" idx="1"/>
          </p:nvPr>
        </p:nvSpPr>
        <p:spPr>
          <a:xfrm>
            <a:off x="474663" y="1196975"/>
            <a:ext cx="8004175" cy="5105400"/>
          </a:xfrm>
        </p:spPr>
        <p:txBody>
          <a:bodyPr/>
          <a:lstStyle/>
          <a:p>
            <a:pPr eaLnBrk="1" hangingPunct="1"/>
            <a:r>
              <a:rPr lang="en-US" sz="1800" smtClean="0"/>
              <a:t> interactive queries and rendering require random access:</a:t>
            </a:r>
          </a:p>
          <a:p>
            <a:pPr lvl="1" eaLnBrk="1" hangingPunct="1"/>
            <a:r>
              <a:rPr lang="en-US" sz="1600" smtClean="0"/>
              <a:t>e.g. slice plane, range query, adaptive refinement, …</a:t>
            </a:r>
          </a:p>
          <a:p>
            <a:pPr lvl="1" eaLnBrk="1" hangingPunct="1"/>
            <a:r>
              <a:rPr lang="en-US" sz="1600" smtClean="0"/>
              <a:t>stream layout: ideal for compatible access pattern, otherwise poor</a:t>
            </a:r>
          </a:p>
          <a:p>
            <a:pPr lvl="1" eaLnBrk="1" hangingPunct="1"/>
            <a:r>
              <a:rPr lang="en-US" sz="1600" smtClean="0"/>
              <a:t>cache-oblivious layout: ideal when access pattern not known a priori</a:t>
            </a:r>
          </a:p>
          <a:p>
            <a:pPr eaLnBrk="1" hangingPunct="1"/>
            <a:r>
              <a:rPr lang="en-US" sz="1800" smtClean="0"/>
              <a:t> Multi-scale optimization used to turn and unstructured mesh into and cache oblivious space-filling layout</a:t>
            </a:r>
          </a:p>
          <a:p>
            <a:pPr eaLnBrk="1" hangingPunct="1"/>
            <a:endParaRPr lang="en-US" sz="1800" smtClean="0"/>
          </a:p>
        </p:txBody>
      </p:sp>
      <p:grpSp>
        <p:nvGrpSpPr>
          <p:cNvPr id="533" name="Group 532"/>
          <p:cNvGrpSpPr/>
          <p:nvPr/>
        </p:nvGrpSpPr>
        <p:grpSpPr>
          <a:xfrm>
            <a:off x="4823106" y="2986408"/>
            <a:ext cx="3902075" cy="3465512"/>
            <a:chOff x="455613" y="3081338"/>
            <a:chExt cx="3902075" cy="3465512"/>
          </a:xfrm>
        </p:grpSpPr>
        <p:sp>
          <p:nvSpPr>
            <p:cNvPr id="31748" name="Text Box 5"/>
            <p:cNvSpPr txBox="1">
              <a:spLocks noChangeArrowheads="1"/>
            </p:cNvSpPr>
            <p:nvPr/>
          </p:nvSpPr>
          <p:spPr bwMode="auto">
            <a:xfrm>
              <a:off x="457200" y="6302375"/>
              <a:ext cx="1828800"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structured</a:t>
              </a:r>
            </a:p>
          </p:txBody>
        </p:sp>
        <p:sp>
          <p:nvSpPr>
            <p:cNvPr id="31749" name="Text Box 6"/>
            <p:cNvSpPr txBox="1">
              <a:spLocks noChangeArrowheads="1"/>
            </p:cNvSpPr>
            <p:nvPr/>
          </p:nvSpPr>
          <p:spPr bwMode="auto">
            <a:xfrm>
              <a:off x="2398713" y="6302375"/>
              <a:ext cx="1828800"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unstructured</a:t>
              </a:r>
            </a:p>
          </p:txBody>
        </p:sp>
        <p:sp>
          <p:nvSpPr>
            <p:cNvPr id="31761" name="Text Box 530"/>
            <p:cNvSpPr txBox="1">
              <a:spLocks noChangeArrowheads="1"/>
            </p:cNvSpPr>
            <p:nvPr/>
          </p:nvSpPr>
          <p:spPr bwMode="auto">
            <a:xfrm>
              <a:off x="457200" y="3081338"/>
              <a:ext cx="3656013" cy="244475"/>
            </a:xfrm>
            <a:prstGeom prst="rect">
              <a:avLst/>
            </a:prstGeom>
            <a:noFill/>
            <a:ln w="12700">
              <a:noFill/>
              <a:miter lim="800000"/>
              <a:headEnd/>
              <a:tailEnd type="none" w="sm" len="med"/>
            </a:ln>
          </p:spPr>
          <p:txBody>
            <a:bodyPr lIns="0" tIns="0" rIns="0" bIns="0"/>
            <a:lstStyle/>
            <a:p>
              <a:pPr algn="ctr">
                <a:buClr>
                  <a:srgbClr val="002EC0"/>
                </a:buClr>
              </a:pPr>
              <a:r>
                <a:rPr lang="en-US" sz="1600" dirty="0" smtClean="0">
                  <a:solidFill>
                    <a:srgbClr val="002EC0"/>
                  </a:solidFill>
                </a:rPr>
                <a:t>Streaming (row-by-row) </a:t>
              </a:r>
              <a:r>
                <a:rPr lang="en-US" sz="1600" dirty="0">
                  <a:solidFill>
                    <a:srgbClr val="002EC0"/>
                  </a:solidFill>
                </a:rPr>
                <a:t/>
              </a:r>
              <a:br>
                <a:rPr lang="en-US" sz="1600" dirty="0">
                  <a:solidFill>
                    <a:srgbClr val="002EC0"/>
                  </a:solidFill>
                </a:rPr>
              </a:br>
              <a:r>
                <a:rPr lang="en-US" sz="1600" dirty="0">
                  <a:solidFill>
                    <a:srgbClr val="002EC0"/>
                  </a:solidFill>
                </a:rPr>
                <a:t>streaming order</a:t>
              </a:r>
            </a:p>
          </p:txBody>
        </p:sp>
        <p:pic>
          <p:nvPicPr>
            <p:cNvPr id="496147" name="terrain-colored.mpg">
              <a:hlinkClick r:id="" action="ppaction://media"/>
            </p:cNvPr>
            <p:cNvPicPr>
              <a:picLocks noGrp="1" noRot="1" noChangeAspect="1" noChangeArrowheads="1"/>
            </p:cNvPicPr>
            <p:nvPr>
              <p:ph sz="half" idx="2"/>
              <a:videoFile r:link="rId1"/>
            </p:nvPr>
          </p:nvPicPr>
          <p:blipFill>
            <a:blip r:embed="rId3"/>
            <a:srcRect/>
            <a:stretch>
              <a:fillRect/>
            </a:stretch>
          </p:blipFill>
          <p:spPr>
            <a:xfrm>
              <a:off x="455613" y="3370263"/>
              <a:ext cx="3902075" cy="2925762"/>
            </a:xfrm>
          </p:spPr>
        </p:pic>
      </p:grpSp>
      <p:grpSp>
        <p:nvGrpSpPr>
          <p:cNvPr id="532" name="Group 531"/>
          <p:cNvGrpSpPr/>
          <p:nvPr/>
        </p:nvGrpSpPr>
        <p:grpSpPr>
          <a:xfrm>
            <a:off x="500437" y="3086051"/>
            <a:ext cx="4330700" cy="3184525"/>
            <a:chOff x="4357688" y="3233738"/>
            <a:chExt cx="4330700" cy="3184525"/>
          </a:xfrm>
        </p:grpSpPr>
        <p:sp>
          <p:nvSpPr>
            <p:cNvPr id="31750" name="Text Box 7"/>
            <p:cNvSpPr txBox="1">
              <a:spLocks noChangeArrowheads="1"/>
            </p:cNvSpPr>
            <p:nvPr/>
          </p:nvSpPr>
          <p:spPr bwMode="auto">
            <a:xfrm>
              <a:off x="6704013" y="3748088"/>
              <a:ext cx="1827212"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space-filling order</a:t>
              </a:r>
            </a:p>
          </p:txBody>
        </p:sp>
        <p:grpSp>
          <p:nvGrpSpPr>
            <p:cNvPr id="31751" name="Group 8"/>
            <p:cNvGrpSpPr>
              <a:grpSpLocks/>
            </p:cNvGrpSpPr>
            <p:nvPr/>
          </p:nvGrpSpPr>
          <p:grpSpPr bwMode="auto">
            <a:xfrm>
              <a:off x="6708775" y="4010025"/>
              <a:ext cx="1828800" cy="1828800"/>
              <a:chOff x="4321" y="2220"/>
              <a:chExt cx="1152" cy="1152"/>
            </a:xfrm>
          </p:grpSpPr>
          <p:grpSp>
            <p:nvGrpSpPr>
              <p:cNvPr id="32146" name="Group 9"/>
              <p:cNvGrpSpPr>
                <a:grpSpLocks/>
              </p:cNvGrpSpPr>
              <p:nvPr/>
            </p:nvGrpSpPr>
            <p:grpSpPr bwMode="auto">
              <a:xfrm>
                <a:off x="4321" y="3084"/>
                <a:ext cx="288" cy="288"/>
                <a:chOff x="3120" y="3169"/>
                <a:chExt cx="288" cy="288"/>
              </a:xfrm>
            </p:grpSpPr>
            <p:sp>
              <p:nvSpPr>
                <p:cNvPr id="32268" name="Rectangle 10"/>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269" name="Line 1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70" name="Line 1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71" name="Line 1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72" name="Line 1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73" name="Line 1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74" name="Line 1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47" name="Group 17"/>
              <p:cNvGrpSpPr>
                <a:grpSpLocks/>
              </p:cNvGrpSpPr>
              <p:nvPr/>
            </p:nvGrpSpPr>
            <p:grpSpPr bwMode="auto">
              <a:xfrm>
                <a:off x="4609" y="3084"/>
                <a:ext cx="288" cy="288"/>
                <a:chOff x="3120" y="3169"/>
                <a:chExt cx="288" cy="288"/>
              </a:xfrm>
            </p:grpSpPr>
            <p:sp>
              <p:nvSpPr>
                <p:cNvPr id="32261" name="Rectangle 18"/>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62" name="Line 19"/>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63" name="Line 20"/>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64" name="Line 21"/>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65" name="Line 22"/>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66" name="Line 23"/>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67" name="Line 24"/>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48" name="Group 25"/>
              <p:cNvGrpSpPr>
                <a:grpSpLocks/>
              </p:cNvGrpSpPr>
              <p:nvPr/>
            </p:nvGrpSpPr>
            <p:grpSpPr bwMode="auto">
              <a:xfrm>
                <a:off x="4321" y="2796"/>
                <a:ext cx="288" cy="288"/>
                <a:chOff x="3120" y="3169"/>
                <a:chExt cx="288" cy="288"/>
              </a:xfrm>
            </p:grpSpPr>
            <p:sp>
              <p:nvSpPr>
                <p:cNvPr id="32254" name="Rectangle 26"/>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55" name="Line 27"/>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56" name="Line 28"/>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57" name="Line 29"/>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58" name="Line 30"/>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59" name="Line 31"/>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60" name="Line 32"/>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49" name="Group 33"/>
              <p:cNvGrpSpPr>
                <a:grpSpLocks/>
              </p:cNvGrpSpPr>
              <p:nvPr/>
            </p:nvGrpSpPr>
            <p:grpSpPr bwMode="auto">
              <a:xfrm>
                <a:off x="4609" y="2796"/>
                <a:ext cx="288" cy="288"/>
                <a:chOff x="3120" y="3169"/>
                <a:chExt cx="288" cy="288"/>
              </a:xfrm>
            </p:grpSpPr>
            <p:sp>
              <p:nvSpPr>
                <p:cNvPr id="32247" name="Rectangle 34"/>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248" name="Line 35"/>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49" name="Line 36"/>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50" name="Line 37"/>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51" name="Line 38"/>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52" name="Line 39"/>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53" name="Line 40"/>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0" name="Group 41"/>
              <p:cNvGrpSpPr>
                <a:grpSpLocks/>
              </p:cNvGrpSpPr>
              <p:nvPr/>
            </p:nvGrpSpPr>
            <p:grpSpPr bwMode="auto">
              <a:xfrm>
                <a:off x="4897" y="3084"/>
                <a:ext cx="288" cy="288"/>
                <a:chOff x="3120" y="3169"/>
                <a:chExt cx="288" cy="288"/>
              </a:xfrm>
            </p:grpSpPr>
            <p:sp>
              <p:nvSpPr>
                <p:cNvPr id="32240" name="Rectangle 42"/>
                <p:cNvSpPr>
                  <a:spLocks noChangeArrowheads="1"/>
                </p:cNvSpPr>
                <p:nvPr/>
              </p:nvSpPr>
              <p:spPr bwMode="auto">
                <a:xfrm>
                  <a:off x="3120" y="3169"/>
                  <a:ext cx="288" cy="288"/>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241" name="Line 43"/>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42" name="Line 44"/>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43" name="Line 45"/>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44" name="Line 46"/>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45" name="Line 47"/>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46" name="Line 48"/>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1" name="Group 49"/>
              <p:cNvGrpSpPr>
                <a:grpSpLocks/>
              </p:cNvGrpSpPr>
              <p:nvPr/>
            </p:nvGrpSpPr>
            <p:grpSpPr bwMode="auto">
              <a:xfrm>
                <a:off x="5185" y="3084"/>
                <a:ext cx="288" cy="288"/>
                <a:chOff x="3120" y="3169"/>
                <a:chExt cx="288" cy="288"/>
              </a:xfrm>
            </p:grpSpPr>
            <p:sp>
              <p:nvSpPr>
                <p:cNvPr id="32233" name="Rectangle 50"/>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34" name="Line 5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35" name="Line 5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36" name="Line 5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37" name="Line 5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38" name="Line 5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39" name="Line 5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2" name="Group 57"/>
              <p:cNvGrpSpPr>
                <a:grpSpLocks/>
              </p:cNvGrpSpPr>
              <p:nvPr/>
            </p:nvGrpSpPr>
            <p:grpSpPr bwMode="auto">
              <a:xfrm>
                <a:off x="4897" y="2796"/>
                <a:ext cx="288" cy="288"/>
                <a:chOff x="3120" y="3169"/>
                <a:chExt cx="288" cy="288"/>
              </a:xfrm>
            </p:grpSpPr>
            <p:sp>
              <p:nvSpPr>
                <p:cNvPr id="32226" name="Rectangle 58"/>
                <p:cNvSpPr>
                  <a:spLocks noChangeArrowheads="1"/>
                </p:cNvSpPr>
                <p:nvPr/>
              </p:nvSpPr>
              <p:spPr bwMode="auto">
                <a:xfrm>
                  <a:off x="3120" y="3169"/>
                  <a:ext cx="288" cy="288"/>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227" name="Line 59"/>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28" name="Line 60"/>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29" name="Line 61"/>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30" name="Line 62"/>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31" name="Line 63"/>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32" name="Line 64"/>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3" name="Group 65"/>
              <p:cNvGrpSpPr>
                <a:grpSpLocks/>
              </p:cNvGrpSpPr>
              <p:nvPr/>
            </p:nvGrpSpPr>
            <p:grpSpPr bwMode="auto">
              <a:xfrm>
                <a:off x="5185" y="2796"/>
                <a:ext cx="288" cy="288"/>
                <a:chOff x="3120" y="3169"/>
                <a:chExt cx="288" cy="288"/>
              </a:xfrm>
            </p:grpSpPr>
            <p:sp>
              <p:nvSpPr>
                <p:cNvPr id="32219" name="Rectangle 66"/>
                <p:cNvSpPr>
                  <a:spLocks noChangeArrowheads="1"/>
                </p:cNvSpPr>
                <p:nvPr/>
              </p:nvSpPr>
              <p:spPr bwMode="auto">
                <a:xfrm>
                  <a:off x="3120" y="3169"/>
                  <a:ext cx="288" cy="288"/>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220" name="Line 67"/>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21" name="Line 68"/>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22" name="Line 69"/>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23" name="Line 70"/>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24" name="Line 71"/>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25" name="Line 72"/>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4" name="Group 73"/>
              <p:cNvGrpSpPr>
                <a:grpSpLocks/>
              </p:cNvGrpSpPr>
              <p:nvPr/>
            </p:nvGrpSpPr>
            <p:grpSpPr bwMode="auto">
              <a:xfrm>
                <a:off x="4321" y="2508"/>
                <a:ext cx="288" cy="288"/>
                <a:chOff x="3120" y="3169"/>
                <a:chExt cx="288" cy="288"/>
              </a:xfrm>
            </p:grpSpPr>
            <p:sp>
              <p:nvSpPr>
                <p:cNvPr id="32212" name="Rectangle 74"/>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213" name="Line 75"/>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14" name="Line 76"/>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15" name="Line 77"/>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16" name="Line 78"/>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17" name="Line 79"/>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18" name="Line 80"/>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5" name="Group 81"/>
              <p:cNvGrpSpPr>
                <a:grpSpLocks/>
              </p:cNvGrpSpPr>
              <p:nvPr/>
            </p:nvGrpSpPr>
            <p:grpSpPr bwMode="auto">
              <a:xfrm>
                <a:off x="4609" y="2508"/>
                <a:ext cx="288" cy="288"/>
                <a:chOff x="3120" y="3169"/>
                <a:chExt cx="288" cy="288"/>
              </a:xfrm>
            </p:grpSpPr>
            <p:sp>
              <p:nvSpPr>
                <p:cNvPr id="32205" name="Rectangle 82"/>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06" name="Line 83"/>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07" name="Line 84"/>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08" name="Line 85"/>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09" name="Line 86"/>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10" name="Line 87"/>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11" name="Line 88"/>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6" name="Group 89"/>
              <p:cNvGrpSpPr>
                <a:grpSpLocks/>
              </p:cNvGrpSpPr>
              <p:nvPr/>
            </p:nvGrpSpPr>
            <p:grpSpPr bwMode="auto">
              <a:xfrm>
                <a:off x="4321" y="2220"/>
                <a:ext cx="288" cy="288"/>
                <a:chOff x="3120" y="3169"/>
                <a:chExt cx="288" cy="288"/>
              </a:xfrm>
            </p:grpSpPr>
            <p:sp>
              <p:nvSpPr>
                <p:cNvPr id="32198" name="Rectangle 90"/>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199" name="Line 9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00" name="Line 9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01" name="Line 9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02" name="Line 9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03" name="Line 9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04" name="Line 9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7" name="Group 97"/>
              <p:cNvGrpSpPr>
                <a:grpSpLocks/>
              </p:cNvGrpSpPr>
              <p:nvPr/>
            </p:nvGrpSpPr>
            <p:grpSpPr bwMode="auto">
              <a:xfrm>
                <a:off x="4609" y="2220"/>
                <a:ext cx="288" cy="288"/>
                <a:chOff x="3120" y="3169"/>
                <a:chExt cx="288" cy="288"/>
              </a:xfrm>
            </p:grpSpPr>
            <p:sp>
              <p:nvSpPr>
                <p:cNvPr id="32191" name="Rectangle 98"/>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192" name="Line 99"/>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93" name="Line 100"/>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94" name="Line 101"/>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95" name="Line 102"/>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96" name="Line 103"/>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97" name="Line 104"/>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8" name="Group 105"/>
              <p:cNvGrpSpPr>
                <a:grpSpLocks/>
              </p:cNvGrpSpPr>
              <p:nvPr/>
            </p:nvGrpSpPr>
            <p:grpSpPr bwMode="auto">
              <a:xfrm>
                <a:off x="4897" y="2508"/>
                <a:ext cx="288" cy="288"/>
                <a:chOff x="3120" y="3169"/>
                <a:chExt cx="288" cy="288"/>
              </a:xfrm>
            </p:grpSpPr>
            <p:sp>
              <p:nvSpPr>
                <p:cNvPr id="32184" name="Rectangle 106"/>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185" name="Line 107"/>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86" name="Line 108"/>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87" name="Line 109"/>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88" name="Line 110"/>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89" name="Line 111"/>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90" name="Line 112"/>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9" name="Group 113"/>
              <p:cNvGrpSpPr>
                <a:grpSpLocks/>
              </p:cNvGrpSpPr>
              <p:nvPr/>
            </p:nvGrpSpPr>
            <p:grpSpPr bwMode="auto">
              <a:xfrm>
                <a:off x="5185" y="2508"/>
                <a:ext cx="288" cy="288"/>
                <a:chOff x="3120" y="3169"/>
                <a:chExt cx="288" cy="288"/>
              </a:xfrm>
            </p:grpSpPr>
            <p:sp>
              <p:nvSpPr>
                <p:cNvPr id="32177" name="Rectangle 114"/>
                <p:cNvSpPr>
                  <a:spLocks noChangeArrowheads="1"/>
                </p:cNvSpPr>
                <p:nvPr/>
              </p:nvSpPr>
              <p:spPr bwMode="auto">
                <a:xfrm>
                  <a:off x="3120" y="3169"/>
                  <a:ext cx="288" cy="288"/>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178" name="Line 115"/>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79" name="Line 116"/>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80" name="Line 117"/>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81" name="Line 118"/>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82" name="Line 119"/>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83" name="Line 120"/>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60" name="Group 121"/>
              <p:cNvGrpSpPr>
                <a:grpSpLocks/>
              </p:cNvGrpSpPr>
              <p:nvPr/>
            </p:nvGrpSpPr>
            <p:grpSpPr bwMode="auto">
              <a:xfrm>
                <a:off x="4897" y="2220"/>
                <a:ext cx="288" cy="288"/>
                <a:chOff x="3120" y="3169"/>
                <a:chExt cx="288" cy="288"/>
              </a:xfrm>
            </p:grpSpPr>
            <p:sp>
              <p:nvSpPr>
                <p:cNvPr id="32170" name="Rectangle 122"/>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171" name="Line 123"/>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72" name="Line 124"/>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73" name="Line 125"/>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74" name="Line 126"/>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75" name="Line 127"/>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76" name="Line 128"/>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61" name="Group 129"/>
              <p:cNvGrpSpPr>
                <a:grpSpLocks/>
              </p:cNvGrpSpPr>
              <p:nvPr/>
            </p:nvGrpSpPr>
            <p:grpSpPr bwMode="auto">
              <a:xfrm>
                <a:off x="5185" y="2220"/>
                <a:ext cx="288" cy="288"/>
                <a:chOff x="3120" y="3169"/>
                <a:chExt cx="288" cy="288"/>
              </a:xfrm>
            </p:grpSpPr>
            <p:sp>
              <p:nvSpPr>
                <p:cNvPr id="32163" name="Rectangle 130"/>
                <p:cNvSpPr>
                  <a:spLocks noChangeArrowheads="1"/>
                </p:cNvSpPr>
                <p:nvPr/>
              </p:nvSpPr>
              <p:spPr bwMode="auto">
                <a:xfrm>
                  <a:off x="3120" y="3169"/>
                  <a:ext cx="288" cy="288"/>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164" name="Line 13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65" name="Line 13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66" name="Line 13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67" name="Line 13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68" name="Line 13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69" name="Line 13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sp>
            <p:nvSpPr>
              <p:cNvPr id="32162" name="Freeform 137"/>
              <p:cNvSpPr>
                <a:spLocks/>
              </p:cNvSpPr>
              <p:nvPr/>
            </p:nvSpPr>
            <p:spPr bwMode="auto">
              <a:xfrm>
                <a:off x="4897" y="2220"/>
                <a:ext cx="576" cy="1152"/>
              </a:xfrm>
              <a:custGeom>
                <a:avLst/>
                <a:gdLst>
                  <a:gd name="T0" fmla="*/ 0 w 576"/>
                  <a:gd name="T1" fmla="*/ 1152 h 1152"/>
                  <a:gd name="T2" fmla="*/ 288 w 576"/>
                  <a:gd name="T3" fmla="*/ 1152 h 1152"/>
                  <a:gd name="T4" fmla="*/ 288 w 576"/>
                  <a:gd name="T5" fmla="*/ 864 h 1152"/>
                  <a:gd name="T6" fmla="*/ 576 w 576"/>
                  <a:gd name="T7" fmla="*/ 864 h 1152"/>
                  <a:gd name="T8" fmla="*/ 576 w 576"/>
                  <a:gd name="T9" fmla="*/ 0 h 1152"/>
                  <a:gd name="T10" fmla="*/ 288 w 576"/>
                  <a:gd name="T11" fmla="*/ 0 h 1152"/>
                  <a:gd name="T12" fmla="*/ 288 w 576"/>
                  <a:gd name="T13" fmla="*/ 576 h 1152"/>
                  <a:gd name="T14" fmla="*/ 0 w 576"/>
                  <a:gd name="T15" fmla="*/ 576 h 1152"/>
                  <a:gd name="T16" fmla="*/ 0 w 576"/>
                  <a:gd name="T17" fmla="*/ 1152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1152"/>
                  <a:gd name="T29" fmla="*/ 576 w 576"/>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1152">
                    <a:moveTo>
                      <a:pt x="0" y="1152"/>
                    </a:moveTo>
                    <a:lnTo>
                      <a:pt x="288" y="1152"/>
                    </a:lnTo>
                    <a:lnTo>
                      <a:pt x="288" y="864"/>
                    </a:lnTo>
                    <a:lnTo>
                      <a:pt x="576" y="864"/>
                    </a:lnTo>
                    <a:lnTo>
                      <a:pt x="576" y="0"/>
                    </a:lnTo>
                    <a:lnTo>
                      <a:pt x="288" y="0"/>
                    </a:lnTo>
                    <a:lnTo>
                      <a:pt x="288" y="576"/>
                    </a:lnTo>
                    <a:lnTo>
                      <a:pt x="0" y="576"/>
                    </a:lnTo>
                    <a:lnTo>
                      <a:pt x="0" y="1152"/>
                    </a:lnTo>
                    <a:close/>
                  </a:path>
                </a:pathLst>
              </a:custGeom>
              <a:noFill/>
              <a:ln w="28575">
                <a:solidFill>
                  <a:schemeClr val="bg2"/>
                </a:solidFill>
                <a:round/>
                <a:headEnd/>
                <a:tailEnd type="none" w="sm" len="med"/>
              </a:ln>
            </p:spPr>
            <p:txBody>
              <a:bodyPr/>
              <a:lstStyle/>
              <a:p>
                <a:endParaRPr lang="en-US"/>
              </a:p>
            </p:txBody>
          </p:sp>
        </p:grpSp>
        <p:grpSp>
          <p:nvGrpSpPr>
            <p:cNvPr id="31752" name="Group 138"/>
            <p:cNvGrpSpPr>
              <a:grpSpLocks/>
            </p:cNvGrpSpPr>
            <p:nvPr/>
          </p:nvGrpSpPr>
          <p:grpSpPr bwMode="auto">
            <a:xfrm>
              <a:off x="4419600" y="4010025"/>
              <a:ext cx="1828800" cy="1828800"/>
              <a:chOff x="2843" y="2307"/>
              <a:chExt cx="1152" cy="1152"/>
            </a:xfrm>
          </p:grpSpPr>
          <p:grpSp>
            <p:nvGrpSpPr>
              <p:cNvPr id="31873" name="Group 139"/>
              <p:cNvGrpSpPr>
                <a:grpSpLocks/>
              </p:cNvGrpSpPr>
              <p:nvPr/>
            </p:nvGrpSpPr>
            <p:grpSpPr bwMode="auto">
              <a:xfrm>
                <a:off x="2843" y="3387"/>
                <a:ext cx="1152" cy="72"/>
                <a:chOff x="4352" y="3385"/>
                <a:chExt cx="1152" cy="72"/>
              </a:xfrm>
            </p:grpSpPr>
            <p:sp>
              <p:nvSpPr>
                <p:cNvPr id="32130" name="Rectangle 140"/>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131" name="Line 141"/>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132" name="Line 142"/>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133" name="Line 143"/>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134" name="Line 144"/>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135" name="Line 145"/>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136" name="Line 146"/>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137" name="Line 147"/>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138" name="Line 148"/>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139" name="Line 149"/>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140" name="Line 150"/>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141" name="Line 151"/>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142" name="Line 152"/>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143" name="Line 153"/>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144" name="Line 154"/>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145" name="Line 155"/>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4" name="Group 156"/>
              <p:cNvGrpSpPr>
                <a:grpSpLocks/>
              </p:cNvGrpSpPr>
              <p:nvPr/>
            </p:nvGrpSpPr>
            <p:grpSpPr bwMode="auto">
              <a:xfrm>
                <a:off x="2843" y="3315"/>
                <a:ext cx="1152" cy="72"/>
                <a:chOff x="4352" y="3385"/>
                <a:chExt cx="1152" cy="72"/>
              </a:xfrm>
            </p:grpSpPr>
            <p:sp>
              <p:nvSpPr>
                <p:cNvPr id="32114" name="Rectangle 157"/>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115" name="Line 158"/>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116" name="Line 159"/>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117" name="Line 160"/>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118" name="Line 161"/>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119" name="Line 162"/>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120" name="Line 163"/>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121" name="Line 164"/>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122" name="Line 165"/>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123" name="Line 166"/>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124" name="Line 167"/>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125" name="Line 168"/>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126" name="Line 169"/>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127" name="Line 170"/>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128" name="Line 171"/>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129" name="Line 172"/>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5" name="Group 173"/>
              <p:cNvGrpSpPr>
                <a:grpSpLocks/>
              </p:cNvGrpSpPr>
              <p:nvPr/>
            </p:nvGrpSpPr>
            <p:grpSpPr bwMode="auto">
              <a:xfrm>
                <a:off x="2843" y="3243"/>
                <a:ext cx="1152" cy="72"/>
                <a:chOff x="4352" y="3385"/>
                <a:chExt cx="1152" cy="72"/>
              </a:xfrm>
            </p:grpSpPr>
            <p:sp>
              <p:nvSpPr>
                <p:cNvPr id="32098" name="Rectangle 174"/>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99" name="Line 175"/>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100" name="Line 176"/>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101" name="Line 177"/>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102" name="Line 178"/>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103" name="Line 179"/>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104" name="Line 180"/>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105" name="Line 181"/>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106" name="Line 182"/>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107" name="Line 183"/>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108" name="Line 184"/>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109" name="Line 185"/>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110" name="Line 186"/>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111" name="Line 187"/>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112" name="Line 188"/>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113" name="Line 189"/>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6" name="Group 190"/>
              <p:cNvGrpSpPr>
                <a:grpSpLocks/>
              </p:cNvGrpSpPr>
              <p:nvPr/>
            </p:nvGrpSpPr>
            <p:grpSpPr bwMode="auto">
              <a:xfrm>
                <a:off x="2843" y="3171"/>
                <a:ext cx="1152" cy="72"/>
                <a:chOff x="4352" y="3385"/>
                <a:chExt cx="1152" cy="72"/>
              </a:xfrm>
            </p:grpSpPr>
            <p:sp>
              <p:nvSpPr>
                <p:cNvPr id="32082" name="Rectangle 191"/>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083" name="Line 192"/>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84" name="Line 193"/>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85" name="Line 194"/>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86" name="Line 195"/>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87" name="Line 196"/>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88" name="Line 197"/>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89" name="Line 198"/>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90" name="Line 199"/>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91" name="Line 200"/>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92" name="Line 201"/>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93" name="Line 202"/>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94" name="Line 203"/>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95" name="Line 204"/>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96" name="Line 205"/>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97" name="Line 206"/>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7" name="Group 207"/>
              <p:cNvGrpSpPr>
                <a:grpSpLocks/>
              </p:cNvGrpSpPr>
              <p:nvPr/>
            </p:nvGrpSpPr>
            <p:grpSpPr bwMode="auto">
              <a:xfrm>
                <a:off x="2843" y="3099"/>
                <a:ext cx="1152" cy="72"/>
                <a:chOff x="4352" y="3385"/>
                <a:chExt cx="1152" cy="72"/>
              </a:xfrm>
            </p:grpSpPr>
            <p:sp>
              <p:nvSpPr>
                <p:cNvPr id="32066" name="Rectangle 208"/>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67" name="Line 209"/>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68" name="Line 210"/>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69" name="Line 211"/>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70" name="Line 212"/>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71" name="Line 213"/>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72" name="Line 214"/>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73" name="Line 215"/>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74" name="Line 216"/>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75" name="Line 217"/>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76" name="Line 218"/>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77" name="Line 219"/>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78" name="Line 220"/>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79" name="Line 221"/>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80" name="Line 222"/>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81" name="Line 223"/>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8" name="Group 224"/>
              <p:cNvGrpSpPr>
                <a:grpSpLocks/>
              </p:cNvGrpSpPr>
              <p:nvPr/>
            </p:nvGrpSpPr>
            <p:grpSpPr bwMode="auto">
              <a:xfrm>
                <a:off x="2843" y="3027"/>
                <a:ext cx="1152" cy="72"/>
                <a:chOff x="4352" y="3385"/>
                <a:chExt cx="1152" cy="72"/>
              </a:xfrm>
            </p:grpSpPr>
            <p:sp>
              <p:nvSpPr>
                <p:cNvPr id="32050" name="Rectangle 225"/>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051" name="Line 226"/>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52" name="Line 227"/>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53" name="Line 228"/>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54" name="Line 229"/>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55" name="Line 230"/>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56" name="Line 231"/>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57" name="Line 232"/>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58" name="Line 233"/>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59" name="Line 234"/>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60" name="Line 235"/>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61" name="Line 236"/>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62" name="Line 237"/>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63" name="Line 238"/>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64" name="Line 239"/>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65" name="Line 240"/>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9" name="Group 241"/>
              <p:cNvGrpSpPr>
                <a:grpSpLocks/>
              </p:cNvGrpSpPr>
              <p:nvPr/>
            </p:nvGrpSpPr>
            <p:grpSpPr bwMode="auto">
              <a:xfrm>
                <a:off x="2843" y="2955"/>
                <a:ext cx="1152" cy="72"/>
                <a:chOff x="4352" y="3385"/>
                <a:chExt cx="1152" cy="72"/>
              </a:xfrm>
            </p:grpSpPr>
            <p:sp>
              <p:nvSpPr>
                <p:cNvPr id="32034" name="Rectangle 242"/>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35" name="Line 243"/>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36" name="Line 244"/>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37" name="Line 245"/>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38" name="Line 246"/>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39" name="Line 247"/>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40" name="Line 248"/>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41" name="Line 249"/>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42" name="Line 250"/>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43" name="Line 251"/>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44" name="Line 252"/>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45" name="Line 253"/>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46" name="Line 254"/>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47" name="Line 255"/>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48" name="Line 256"/>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49" name="Line 257"/>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0" name="Group 258"/>
              <p:cNvGrpSpPr>
                <a:grpSpLocks/>
              </p:cNvGrpSpPr>
              <p:nvPr/>
            </p:nvGrpSpPr>
            <p:grpSpPr bwMode="auto">
              <a:xfrm>
                <a:off x="2843" y="2883"/>
                <a:ext cx="1152" cy="72"/>
                <a:chOff x="4352" y="3385"/>
                <a:chExt cx="1152" cy="72"/>
              </a:xfrm>
            </p:grpSpPr>
            <p:sp>
              <p:nvSpPr>
                <p:cNvPr id="32018" name="Rectangle 259"/>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019" name="Line 260"/>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20" name="Line 261"/>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21" name="Line 262"/>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22" name="Line 263"/>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23" name="Line 264"/>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24" name="Line 265"/>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25" name="Line 266"/>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26" name="Line 267"/>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27" name="Line 268"/>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28" name="Line 269"/>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29" name="Line 270"/>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30" name="Line 271"/>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31" name="Line 272"/>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32" name="Line 273"/>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33" name="Line 274"/>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1" name="Group 275"/>
              <p:cNvGrpSpPr>
                <a:grpSpLocks/>
              </p:cNvGrpSpPr>
              <p:nvPr/>
            </p:nvGrpSpPr>
            <p:grpSpPr bwMode="auto">
              <a:xfrm>
                <a:off x="2843" y="2811"/>
                <a:ext cx="1152" cy="72"/>
                <a:chOff x="4352" y="3385"/>
                <a:chExt cx="1152" cy="72"/>
              </a:xfrm>
            </p:grpSpPr>
            <p:sp>
              <p:nvSpPr>
                <p:cNvPr id="32002" name="Rectangle 276"/>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03" name="Line 277"/>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04" name="Line 278"/>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05" name="Line 279"/>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06" name="Line 280"/>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07" name="Line 281"/>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08" name="Line 282"/>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09" name="Line 283"/>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10" name="Line 284"/>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11" name="Line 285"/>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12" name="Line 286"/>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13" name="Line 287"/>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14" name="Line 288"/>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15" name="Line 289"/>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16" name="Line 290"/>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17" name="Line 291"/>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2" name="Group 292"/>
              <p:cNvGrpSpPr>
                <a:grpSpLocks/>
              </p:cNvGrpSpPr>
              <p:nvPr/>
            </p:nvGrpSpPr>
            <p:grpSpPr bwMode="auto">
              <a:xfrm>
                <a:off x="2843" y="2739"/>
                <a:ext cx="1152" cy="72"/>
                <a:chOff x="4352" y="3385"/>
                <a:chExt cx="1152" cy="72"/>
              </a:xfrm>
            </p:grpSpPr>
            <p:sp>
              <p:nvSpPr>
                <p:cNvPr id="31986" name="Rectangle 293"/>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1987" name="Line 294"/>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88" name="Line 295"/>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89" name="Line 296"/>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90" name="Line 297"/>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91" name="Line 298"/>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92" name="Line 299"/>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93" name="Line 300"/>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94" name="Line 301"/>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95" name="Line 302"/>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96" name="Line 303"/>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97" name="Line 304"/>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98" name="Line 305"/>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99" name="Line 306"/>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00" name="Line 307"/>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01" name="Line 308"/>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3" name="Group 309"/>
              <p:cNvGrpSpPr>
                <a:grpSpLocks/>
              </p:cNvGrpSpPr>
              <p:nvPr/>
            </p:nvGrpSpPr>
            <p:grpSpPr bwMode="auto">
              <a:xfrm>
                <a:off x="2843" y="2667"/>
                <a:ext cx="1152" cy="72"/>
                <a:chOff x="4352" y="3385"/>
                <a:chExt cx="1152" cy="72"/>
              </a:xfrm>
            </p:grpSpPr>
            <p:sp>
              <p:nvSpPr>
                <p:cNvPr id="31970" name="Rectangle 310"/>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1971" name="Line 311"/>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72" name="Line 312"/>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73" name="Line 313"/>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74" name="Line 314"/>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75" name="Line 315"/>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76" name="Line 316"/>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77" name="Line 317"/>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78" name="Line 318"/>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79" name="Line 319"/>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80" name="Line 320"/>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81" name="Line 321"/>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82" name="Line 322"/>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83" name="Line 323"/>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84" name="Line 324"/>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85" name="Line 325"/>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4" name="Group 326"/>
              <p:cNvGrpSpPr>
                <a:grpSpLocks/>
              </p:cNvGrpSpPr>
              <p:nvPr/>
            </p:nvGrpSpPr>
            <p:grpSpPr bwMode="auto">
              <a:xfrm>
                <a:off x="2843" y="2595"/>
                <a:ext cx="1152" cy="72"/>
                <a:chOff x="4352" y="3385"/>
                <a:chExt cx="1152" cy="72"/>
              </a:xfrm>
            </p:grpSpPr>
            <p:sp>
              <p:nvSpPr>
                <p:cNvPr id="31954" name="Rectangle 327"/>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1955" name="Line 328"/>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56" name="Line 329"/>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57" name="Line 330"/>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58" name="Line 331"/>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59" name="Line 332"/>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60" name="Line 333"/>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61" name="Line 334"/>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62" name="Line 335"/>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63" name="Line 336"/>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64" name="Line 337"/>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65" name="Line 338"/>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66" name="Line 339"/>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67" name="Line 340"/>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68" name="Line 341"/>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69" name="Line 342"/>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5" name="Group 343"/>
              <p:cNvGrpSpPr>
                <a:grpSpLocks/>
              </p:cNvGrpSpPr>
              <p:nvPr/>
            </p:nvGrpSpPr>
            <p:grpSpPr bwMode="auto">
              <a:xfrm>
                <a:off x="2843" y="2523"/>
                <a:ext cx="1152" cy="72"/>
                <a:chOff x="4352" y="3385"/>
                <a:chExt cx="1152" cy="72"/>
              </a:xfrm>
            </p:grpSpPr>
            <p:sp>
              <p:nvSpPr>
                <p:cNvPr id="31938" name="Rectangle 344"/>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1939" name="Line 345"/>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40" name="Line 346"/>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41" name="Line 347"/>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42" name="Line 348"/>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43" name="Line 349"/>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44" name="Line 350"/>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45" name="Line 351"/>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46" name="Line 352"/>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47" name="Line 353"/>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48" name="Line 354"/>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49" name="Line 355"/>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50" name="Line 356"/>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51" name="Line 357"/>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52" name="Line 358"/>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53" name="Line 359"/>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6" name="Group 360"/>
              <p:cNvGrpSpPr>
                <a:grpSpLocks/>
              </p:cNvGrpSpPr>
              <p:nvPr/>
            </p:nvGrpSpPr>
            <p:grpSpPr bwMode="auto">
              <a:xfrm>
                <a:off x="2843" y="2451"/>
                <a:ext cx="1152" cy="72"/>
                <a:chOff x="4352" y="3385"/>
                <a:chExt cx="1152" cy="72"/>
              </a:xfrm>
            </p:grpSpPr>
            <p:sp>
              <p:nvSpPr>
                <p:cNvPr id="31922" name="Rectangle 361"/>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1923" name="Line 362"/>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24" name="Line 363"/>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25" name="Line 364"/>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26" name="Line 365"/>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27" name="Line 366"/>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28" name="Line 367"/>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29" name="Line 368"/>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30" name="Line 369"/>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31" name="Line 370"/>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32" name="Line 371"/>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33" name="Line 372"/>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34" name="Line 373"/>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35" name="Line 374"/>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36" name="Line 375"/>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37" name="Line 376"/>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7" name="Group 377"/>
              <p:cNvGrpSpPr>
                <a:grpSpLocks/>
              </p:cNvGrpSpPr>
              <p:nvPr/>
            </p:nvGrpSpPr>
            <p:grpSpPr bwMode="auto">
              <a:xfrm>
                <a:off x="2843" y="2379"/>
                <a:ext cx="1152" cy="72"/>
                <a:chOff x="4352" y="3385"/>
                <a:chExt cx="1152" cy="72"/>
              </a:xfrm>
            </p:grpSpPr>
            <p:sp>
              <p:nvSpPr>
                <p:cNvPr id="31906" name="Rectangle 378"/>
                <p:cNvSpPr>
                  <a:spLocks noChangeArrowheads="1"/>
                </p:cNvSpPr>
                <p:nvPr/>
              </p:nvSpPr>
              <p:spPr bwMode="auto">
                <a:xfrm>
                  <a:off x="4352" y="3385"/>
                  <a:ext cx="1152" cy="72"/>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1907" name="Line 379"/>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08" name="Line 380"/>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09" name="Line 381"/>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10" name="Line 382"/>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11" name="Line 383"/>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12" name="Line 384"/>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13" name="Line 385"/>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14" name="Line 386"/>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15" name="Line 387"/>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16" name="Line 388"/>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17" name="Line 389"/>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18" name="Line 390"/>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19" name="Line 391"/>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20" name="Line 392"/>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21" name="Line 393"/>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8" name="Group 394"/>
              <p:cNvGrpSpPr>
                <a:grpSpLocks/>
              </p:cNvGrpSpPr>
              <p:nvPr/>
            </p:nvGrpSpPr>
            <p:grpSpPr bwMode="auto">
              <a:xfrm>
                <a:off x="2843" y="2307"/>
                <a:ext cx="1152" cy="72"/>
                <a:chOff x="4352" y="3385"/>
                <a:chExt cx="1152" cy="72"/>
              </a:xfrm>
            </p:grpSpPr>
            <p:sp>
              <p:nvSpPr>
                <p:cNvPr id="31890" name="Rectangle 395"/>
                <p:cNvSpPr>
                  <a:spLocks noChangeArrowheads="1"/>
                </p:cNvSpPr>
                <p:nvPr/>
              </p:nvSpPr>
              <p:spPr bwMode="auto">
                <a:xfrm>
                  <a:off x="4352" y="3385"/>
                  <a:ext cx="1152" cy="72"/>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1891" name="Line 396"/>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892" name="Line 397"/>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893" name="Line 398"/>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894" name="Line 399"/>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895" name="Line 400"/>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896" name="Line 401"/>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897" name="Line 402"/>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898" name="Line 403"/>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899" name="Line 404"/>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00" name="Line 405"/>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01" name="Line 406"/>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02" name="Line 407"/>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03" name="Line 408"/>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04" name="Line 409"/>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05" name="Line 410"/>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sp>
            <p:nvSpPr>
              <p:cNvPr id="31889" name="Rectangle 411"/>
              <p:cNvSpPr>
                <a:spLocks noChangeArrowheads="1"/>
              </p:cNvSpPr>
              <p:nvPr/>
            </p:nvSpPr>
            <p:spPr bwMode="auto">
              <a:xfrm>
                <a:off x="2843" y="2451"/>
                <a:ext cx="1152" cy="1008"/>
              </a:xfrm>
              <a:prstGeom prst="rect">
                <a:avLst/>
              </a:prstGeom>
              <a:noFill/>
              <a:ln w="28575">
                <a:solidFill>
                  <a:schemeClr val="bg2"/>
                </a:solidFill>
                <a:miter lim="800000"/>
                <a:headEnd/>
                <a:tailEnd type="none" w="sm" len="med"/>
              </a:ln>
            </p:spPr>
            <p:txBody>
              <a:bodyPr wrap="none" anchor="ctr"/>
              <a:lstStyle/>
              <a:p>
                <a:endParaRPr lang="en-US"/>
              </a:p>
            </p:txBody>
          </p:sp>
        </p:grpSp>
        <p:grpSp>
          <p:nvGrpSpPr>
            <p:cNvPr id="31753" name="Group 412"/>
            <p:cNvGrpSpPr>
              <a:grpSpLocks noChangeAspect="1"/>
            </p:cNvGrpSpPr>
            <p:nvPr/>
          </p:nvGrpSpPr>
          <p:grpSpPr bwMode="auto">
            <a:xfrm>
              <a:off x="6765925" y="4065588"/>
              <a:ext cx="1714500" cy="1717675"/>
              <a:chOff x="1728" y="1293"/>
              <a:chExt cx="2159" cy="2163"/>
            </a:xfrm>
          </p:grpSpPr>
          <p:sp>
            <p:nvSpPr>
              <p:cNvPr id="31842" name="Freeform 413"/>
              <p:cNvSpPr>
                <a:spLocks noChangeAspect="1"/>
              </p:cNvSpPr>
              <p:nvPr/>
            </p:nvSpPr>
            <p:spPr bwMode="auto">
              <a:xfrm>
                <a:off x="1728"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3" name="Freeform 414"/>
              <p:cNvSpPr>
                <a:spLocks noChangeAspect="1"/>
              </p:cNvSpPr>
              <p:nvPr/>
            </p:nvSpPr>
            <p:spPr bwMode="auto">
              <a:xfrm>
                <a:off x="2304"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4" name="Freeform 415"/>
              <p:cNvSpPr>
                <a:spLocks noChangeAspect="1"/>
              </p:cNvSpPr>
              <p:nvPr/>
            </p:nvSpPr>
            <p:spPr bwMode="auto">
              <a:xfrm>
                <a:off x="1728" y="2448"/>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5" name="Freeform 416"/>
              <p:cNvSpPr>
                <a:spLocks noChangeAspect="1"/>
              </p:cNvSpPr>
              <p:nvPr/>
            </p:nvSpPr>
            <p:spPr bwMode="auto">
              <a:xfrm>
                <a:off x="2303" y="2446"/>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6" name="Freeform 417"/>
              <p:cNvSpPr>
                <a:spLocks noChangeAspect="1"/>
              </p:cNvSpPr>
              <p:nvPr/>
            </p:nvSpPr>
            <p:spPr bwMode="auto">
              <a:xfrm>
                <a:off x="2879"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7" name="Freeform 418"/>
              <p:cNvSpPr>
                <a:spLocks noChangeAspect="1"/>
              </p:cNvSpPr>
              <p:nvPr/>
            </p:nvSpPr>
            <p:spPr bwMode="auto">
              <a:xfrm>
                <a:off x="3455"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8" name="Freeform 419"/>
              <p:cNvSpPr>
                <a:spLocks noChangeAspect="1"/>
              </p:cNvSpPr>
              <p:nvPr/>
            </p:nvSpPr>
            <p:spPr bwMode="auto">
              <a:xfrm>
                <a:off x="2879" y="2448"/>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9" name="Freeform 420"/>
              <p:cNvSpPr>
                <a:spLocks noChangeAspect="1"/>
              </p:cNvSpPr>
              <p:nvPr/>
            </p:nvSpPr>
            <p:spPr bwMode="auto">
              <a:xfrm>
                <a:off x="3454" y="2446"/>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0" name="Freeform 421"/>
              <p:cNvSpPr>
                <a:spLocks noChangeAspect="1"/>
              </p:cNvSpPr>
              <p:nvPr/>
            </p:nvSpPr>
            <p:spPr bwMode="auto">
              <a:xfrm>
                <a:off x="1728" y="1873"/>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1" name="Freeform 422"/>
              <p:cNvSpPr>
                <a:spLocks noChangeAspect="1"/>
              </p:cNvSpPr>
              <p:nvPr/>
            </p:nvSpPr>
            <p:spPr bwMode="auto">
              <a:xfrm>
                <a:off x="2304" y="1873"/>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2" name="Freeform 423"/>
              <p:cNvSpPr>
                <a:spLocks noChangeAspect="1"/>
              </p:cNvSpPr>
              <p:nvPr/>
            </p:nvSpPr>
            <p:spPr bwMode="auto">
              <a:xfrm>
                <a:off x="1728" y="1297"/>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3" name="Freeform 424"/>
              <p:cNvSpPr>
                <a:spLocks noChangeAspect="1"/>
              </p:cNvSpPr>
              <p:nvPr/>
            </p:nvSpPr>
            <p:spPr bwMode="auto">
              <a:xfrm>
                <a:off x="2303" y="1295"/>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4" name="Freeform 425"/>
              <p:cNvSpPr>
                <a:spLocks noChangeAspect="1"/>
              </p:cNvSpPr>
              <p:nvPr/>
            </p:nvSpPr>
            <p:spPr bwMode="auto">
              <a:xfrm>
                <a:off x="2878" y="1871"/>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5" name="Freeform 426"/>
              <p:cNvSpPr>
                <a:spLocks noChangeAspect="1"/>
              </p:cNvSpPr>
              <p:nvPr/>
            </p:nvSpPr>
            <p:spPr bwMode="auto">
              <a:xfrm>
                <a:off x="3454" y="1871"/>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6" name="Freeform 427"/>
              <p:cNvSpPr>
                <a:spLocks noChangeAspect="1"/>
              </p:cNvSpPr>
              <p:nvPr/>
            </p:nvSpPr>
            <p:spPr bwMode="auto">
              <a:xfrm>
                <a:off x="2878" y="1295"/>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7" name="Freeform 428"/>
              <p:cNvSpPr>
                <a:spLocks noChangeAspect="1"/>
              </p:cNvSpPr>
              <p:nvPr/>
            </p:nvSpPr>
            <p:spPr bwMode="auto">
              <a:xfrm>
                <a:off x="3453" y="1293"/>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cxnSp>
            <p:nvCxnSpPr>
              <p:cNvPr id="31858" name="AutoShape 429"/>
              <p:cNvCxnSpPr>
                <a:cxnSpLocks noChangeAspect="1" noChangeShapeType="1"/>
                <a:stCxn id="31842" idx="15"/>
                <a:endCxn id="31843" idx="0"/>
              </p:cNvCxnSpPr>
              <p:nvPr/>
            </p:nvCxnSpPr>
            <p:spPr bwMode="auto">
              <a:xfrm>
                <a:off x="2160" y="3024"/>
                <a:ext cx="144" cy="432"/>
              </a:xfrm>
              <a:prstGeom prst="straightConnector1">
                <a:avLst/>
              </a:prstGeom>
              <a:noFill/>
              <a:ln w="9525">
                <a:solidFill>
                  <a:schemeClr val="tx1"/>
                </a:solidFill>
                <a:round/>
                <a:headEnd/>
                <a:tailEnd type="triangle" w="sm" len="sm"/>
              </a:ln>
            </p:spPr>
          </p:cxnSp>
          <p:cxnSp>
            <p:nvCxnSpPr>
              <p:cNvPr id="31859" name="AutoShape 430"/>
              <p:cNvCxnSpPr>
                <a:cxnSpLocks noChangeAspect="1" noChangeShapeType="1"/>
                <a:stCxn id="31843" idx="15"/>
                <a:endCxn id="31844" idx="0"/>
              </p:cNvCxnSpPr>
              <p:nvPr/>
            </p:nvCxnSpPr>
            <p:spPr bwMode="auto">
              <a:xfrm flipH="1" flipV="1">
                <a:off x="1728" y="2880"/>
                <a:ext cx="1008" cy="144"/>
              </a:xfrm>
              <a:prstGeom prst="straightConnector1">
                <a:avLst/>
              </a:prstGeom>
              <a:noFill/>
              <a:ln w="9525">
                <a:solidFill>
                  <a:schemeClr val="tx1"/>
                </a:solidFill>
                <a:round/>
                <a:headEnd/>
                <a:tailEnd type="triangle" w="sm" len="sm"/>
              </a:ln>
            </p:spPr>
          </p:cxnSp>
          <p:cxnSp>
            <p:nvCxnSpPr>
              <p:cNvPr id="31860" name="AutoShape 431"/>
              <p:cNvCxnSpPr>
                <a:cxnSpLocks noChangeAspect="1" noChangeShapeType="1"/>
                <a:stCxn id="31844" idx="15"/>
                <a:endCxn id="31845" idx="0"/>
              </p:cNvCxnSpPr>
              <p:nvPr/>
            </p:nvCxnSpPr>
            <p:spPr bwMode="auto">
              <a:xfrm>
                <a:off x="2160" y="2448"/>
                <a:ext cx="143" cy="430"/>
              </a:xfrm>
              <a:prstGeom prst="straightConnector1">
                <a:avLst/>
              </a:prstGeom>
              <a:noFill/>
              <a:ln w="9525">
                <a:solidFill>
                  <a:schemeClr val="tx1"/>
                </a:solidFill>
                <a:round/>
                <a:headEnd/>
                <a:tailEnd type="triangle" w="sm" len="sm"/>
              </a:ln>
            </p:spPr>
          </p:cxnSp>
          <p:cxnSp>
            <p:nvCxnSpPr>
              <p:cNvPr id="31861" name="AutoShape 432"/>
              <p:cNvCxnSpPr>
                <a:cxnSpLocks noChangeAspect="1" noChangeShapeType="1"/>
                <a:stCxn id="31845" idx="15"/>
                <a:endCxn id="31846" idx="0"/>
              </p:cNvCxnSpPr>
              <p:nvPr/>
            </p:nvCxnSpPr>
            <p:spPr bwMode="auto">
              <a:xfrm>
                <a:off x="2735" y="2446"/>
                <a:ext cx="144" cy="1010"/>
              </a:xfrm>
              <a:prstGeom prst="straightConnector1">
                <a:avLst/>
              </a:prstGeom>
              <a:noFill/>
              <a:ln w="9525">
                <a:solidFill>
                  <a:schemeClr val="tx1"/>
                </a:solidFill>
                <a:round/>
                <a:headEnd/>
                <a:tailEnd type="triangle" w="sm" len="sm"/>
              </a:ln>
            </p:spPr>
          </p:cxnSp>
          <p:cxnSp>
            <p:nvCxnSpPr>
              <p:cNvPr id="31862" name="AutoShape 433"/>
              <p:cNvCxnSpPr>
                <a:cxnSpLocks noChangeAspect="1" noChangeShapeType="1"/>
                <a:stCxn id="31846" idx="15"/>
                <a:endCxn id="31847" idx="0"/>
              </p:cNvCxnSpPr>
              <p:nvPr/>
            </p:nvCxnSpPr>
            <p:spPr bwMode="auto">
              <a:xfrm>
                <a:off x="3311" y="3024"/>
                <a:ext cx="144" cy="432"/>
              </a:xfrm>
              <a:prstGeom prst="straightConnector1">
                <a:avLst/>
              </a:prstGeom>
              <a:noFill/>
              <a:ln w="9525">
                <a:solidFill>
                  <a:schemeClr val="tx1"/>
                </a:solidFill>
                <a:round/>
                <a:headEnd/>
                <a:tailEnd type="triangle" w="sm" len="sm"/>
              </a:ln>
            </p:spPr>
          </p:cxnSp>
          <p:cxnSp>
            <p:nvCxnSpPr>
              <p:cNvPr id="31863" name="AutoShape 434"/>
              <p:cNvCxnSpPr>
                <a:cxnSpLocks noChangeAspect="1" noChangeShapeType="1"/>
                <a:stCxn id="31847" idx="15"/>
                <a:endCxn id="31848" idx="0"/>
              </p:cNvCxnSpPr>
              <p:nvPr/>
            </p:nvCxnSpPr>
            <p:spPr bwMode="auto">
              <a:xfrm flipH="1" flipV="1">
                <a:off x="2879" y="2880"/>
                <a:ext cx="1008" cy="144"/>
              </a:xfrm>
              <a:prstGeom prst="straightConnector1">
                <a:avLst/>
              </a:prstGeom>
              <a:noFill/>
              <a:ln w="9525">
                <a:solidFill>
                  <a:schemeClr val="tx1"/>
                </a:solidFill>
                <a:round/>
                <a:headEnd/>
                <a:tailEnd type="triangle" w="sm" len="sm"/>
              </a:ln>
            </p:spPr>
          </p:cxnSp>
          <p:cxnSp>
            <p:nvCxnSpPr>
              <p:cNvPr id="31864" name="AutoShape 435"/>
              <p:cNvCxnSpPr>
                <a:cxnSpLocks noChangeAspect="1" noChangeShapeType="1"/>
                <a:stCxn id="31848" idx="15"/>
                <a:endCxn id="31849" idx="0"/>
              </p:cNvCxnSpPr>
              <p:nvPr/>
            </p:nvCxnSpPr>
            <p:spPr bwMode="auto">
              <a:xfrm>
                <a:off x="3311" y="2448"/>
                <a:ext cx="143" cy="430"/>
              </a:xfrm>
              <a:prstGeom prst="straightConnector1">
                <a:avLst/>
              </a:prstGeom>
              <a:noFill/>
              <a:ln w="9525">
                <a:solidFill>
                  <a:schemeClr val="tx1"/>
                </a:solidFill>
                <a:round/>
                <a:headEnd/>
                <a:tailEnd type="triangle" w="sm" len="sm"/>
              </a:ln>
            </p:spPr>
          </p:cxnSp>
          <p:cxnSp>
            <p:nvCxnSpPr>
              <p:cNvPr id="31865" name="AutoShape 436"/>
              <p:cNvCxnSpPr>
                <a:cxnSpLocks noChangeAspect="1" noChangeShapeType="1"/>
                <a:stCxn id="31849" idx="15"/>
                <a:endCxn id="31850" idx="0"/>
              </p:cNvCxnSpPr>
              <p:nvPr/>
            </p:nvCxnSpPr>
            <p:spPr bwMode="auto">
              <a:xfrm flipH="1" flipV="1">
                <a:off x="1728" y="2305"/>
                <a:ext cx="2158" cy="141"/>
              </a:xfrm>
              <a:prstGeom prst="straightConnector1">
                <a:avLst/>
              </a:prstGeom>
              <a:noFill/>
              <a:ln w="9525">
                <a:solidFill>
                  <a:schemeClr val="tx1"/>
                </a:solidFill>
                <a:round/>
                <a:headEnd/>
                <a:tailEnd type="triangle" w="sm" len="sm"/>
              </a:ln>
            </p:spPr>
          </p:cxnSp>
          <p:cxnSp>
            <p:nvCxnSpPr>
              <p:cNvPr id="31866" name="AutoShape 437"/>
              <p:cNvCxnSpPr>
                <a:cxnSpLocks noChangeAspect="1" noChangeShapeType="1"/>
                <a:stCxn id="31850" idx="15"/>
                <a:endCxn id="31851" idx="0"/>
              </p:cNvCxnSpPr>
              <p:nvPr/>
            </p:nvCxnSpPr>
            <p:spPr bwMode="auto">
              <a:xfrm>
                <a:off x="2160" y="1873"/>
                <a:ext cx="144" cy="432"/>
              </a:xfrm>
              <a:prstGeom prst="straightConnector1">
                <a:avLst/>
              </a:prstGeom>
              <a:noFill/>
              <a:ln w="9525">
                <a:solidFill>
                  <a:schemeClr val="tx1"/>
                </a:solidFill>
                <a:round/>
                <a:headEnd/>
                <a:tailEnd type="triangle" w="sm" len="sm"/>
              </a:ln>
            </p:spPr>
          </p:cxnSp>
          <p:cxnSp>
            <p:nvCxnSpPr>
              <p:cNvPr id="31867" name="AutoShape 438"/>
              <p:cNvCxnSpPr>
                <a:cxnSpLocks noChangeAspect="1" noChangeShapeType="1"/>
                <a:stCxn id="31851" idx="15"/>
                <a:endCxn id="31852" idx="0"/>
              </p:cNvCxnSpPr>
              <p:nvPr/>
            </p:nvCxnSpPr>
            <p:spPr bwMode="auto">
              <a:xfrm flipH="1" flipV="1">
                <a:off x="1728" y="1729"/>
                <a:ext cx="1008" cy="144"/>
              </a:xfrm>
              <a:prstGeom prst="straightConnector1">
                <a:avLst/>
              </a:prstGeom>
              <a:noFill/>
              <a:ln w="9525">
                <a:solidFill>
                  <a:schemeClr val="tx1"/>
                </a:solidFill>
                <a:round/>
                <a:headEnd/>
                <a:tailEnd type="triangle" w="sm" len="sm"/>
              </a:ln>
            </p:spPr>
          </p:cxnSp>
          <p:cxnSp>
            <p:nvCxnSpPr>
              <p:cNvPr id="31868" name="AutoShape 439"/>
              <p:cNvCxnSpPr>
                <a:cxnSpLocks noChangeAspect="1" noChangeShapeType="1"/>
                <a:stCxn id="31852" idx="15"/>
                <a:endCxn id="31853" idx="0"/>
              </p:cNvCxnSpPr>
              <p:nvPr/>
            </p:nvCxnSpPr>
            <p:spPr bwMode="auto">
              <a:xfrm>
                <a:off x="2160" y="1297"/>
                <a:ext cx="143" cy="430"/>
              </a:xfrm>
              <a:prstGeom prst="straightConnector1">
                <a:avLst/>
              </a:prstGeom>
              <a:noFill/>
              <a:ln w="9525">
                <a:solidFill>
                  <a:schemeClr val="tx1"/>
                </a:solidFill>
                <a:round/>
                <a:headEnd/>
                <a:tailEnd type="triangle" w="sm" len="sm"/>
              </a:ln>
            </p:spPr>
          </p:cxnSp>
          <p:cxnSp>
            <p:nvCxnSpPr>
              <p:cNvPr id="31869" name="AutoShape 440"/>
              <p:cNvCxnSpPr>
                <a:cxnSpLocks noChangeAspect="1" noChangeShapeType="1"/>
                <a:stCxn id="31853" idx="15"/>
                <a:endCxn id="31854" idx="0"/>
              </p:cNvCxnSpPr>
              <p:nvPr/>
            </p:nvCxnSpPr>
            <p:spPr bwMode="auto">
              <a:xfrm>
                <a:off x="2735" y="1295"/>
                <a:ext cx="143" cy="1008"/>
              </a:xfrm>
              <a:prstGeom prst="straightConnector1">
                <a:avLst/>
              </a:prstGeom>
              <a:noFill/>
              <a:ln w="9525">
                <a:solidFill>
                  <a:schemeClr val="tx1"/>
                </a:solidFill>
                <a:round/>
                <a:headEnd/>
                <a:tailEnd type="triangle" w="sm" len="sm"/>
              </a:ln>
            </p:spPr>
          </p:cxnSp>
          <p:cxnSp>
            <p:nvCxnSpPr>
              <p:cNvPr id="31870" name="AutoShape 441"/>
              <p:cNvCxnSpPr>
                <a:cxnSpLocks noChangeAspect="1" noChangeShapeType="1"/>
                <a:stCxn id="31854" idx="15"/>
                <a:endCxn id="31855" idx="0"/>
              </p:cNvCxnSpPr>
              <p:nvPr/>
            </p:nvCxnSpPr>
            <p:spPr bwMode="auto">
              <a:xfrm>
                <a:off x="3310" y="1871"/>
                <a:ext cx="144" cy="432"/>
              </a:xfrm>
              <a:prstGeom prst="straightConnector1">
                <a:avLst/>
              </a:prstGeom>
              <a:noFill/>
              <a:ln w="9525">
                <a:solidFill>
                  <a:schemeClr val="tx1"/>
                </a:solidFill>
                <a:round/>
                <a:headEnd/>
                <a:tailEnd type="triangle" w="sm" len="sm"/>
              </a:ln>
            </p:spPr>
          </p:cxnSp>
          <p:cxnSp>
            <p:nvCxnSpPr>
              <p:cNvPr id="31871" name="AutoShape 442"/>
              <p:cNvCxnSpPr>
                <a:cxnSpLocks noChangeAspect="1" noChangeShapeType="1"/>
                <a:stCxn id="31855" idx="15"/>
                <a:endCxn id="31856" idx="0"/>
              </p:cNvCxnSpPr>
              <p:nvPr/>
            </p:nvCxnSpPr>
            <p:spPr bwMode="auto">
              <a:xfrm flipH="1" flipV="1">
                <a:off x="2878" y="1727"/>
                <a:ext cx="1008" cy="144"/>
              </a:xfrm>
              <a:prstGeom prst="straightConnector1">
                <a:avLst/>
              </a:prstGeom>
              <a:noFill/>
              <a:ln w="9525">
                <a:solidFill>
                  <a:schemeClr val="tx1"/>
                </a:solidFill>
                <a:round/>
                <a:headEnd/>
                <a:tailEnd type="triangle" w="sm" len="sm"/>
              </a:ln>
            </p:spPr>
          </p:cxnSp>
          <p:cxnSp>
            <p:nvCxnSpPr>
              <p:cNvPr id="31872" name="AutoShape 443"/>
              <p:cNvCxnSpPr>
                <a:cxnSpLocks noChangeAspect="1" noChangeShapeType="1"/>
                <a:stCxn id="31856" idx="15"/>
                <a:endCxn id="31857" idx="0"/>
              </p:cNvCxnSpPr>
              <p:nvPr/>
            </p:nvCxnSpPr>
            <p:spPr bwMode="auto">
              <a:xfrm>
                <a:off x="3310" y="1295"/>
                <a:ext cx="143" cy="430"/>
              </a:xfrm>
              <a:prstGeom prst="straightConnector1">
                <a:avLst/>
              </a:prstGeom>
              <a:noFill/>
              <a:ln w="9525">
                <a:solidFill>
                  <a:schemeClr val="tx1"/>
                </a:solidFill>
                <a:round/>
                <a:headEnd/>
                <a:tailEnd type="triangle" w="sm" len="sm"/>
              </a:ln>
            </p:spPr>
          </p:cxnSp>
        </p:grpSp>
        <p:grpSp>
          <p:nvGrpSpPr>
            <p:cNvPr id="31754" name="Group 444"/>
            <p:cNvGrpSpPr>
              <a:grpSpLocks noChangeAspect="1"/>
            </p:cNvGrpSpPr>
            <p:nvPr/>
          </p:nvGrpSpPr>
          <p:grpSpPr bwMode="auto">
            <a:xfrm>
              <a:off x="4476750" y="4067175"/>
              <a:ext cx="1714500" cy="1714500"/>
              <a:chOff x="1727" y="1295"/>
              <a:chExt cx="2159" cy="2159"/>
            </a:xfrm>
          </p:grpSpPr>
          <p:grpSp>
            <p:nvGrpSpPr>
              <p:cNvPr id="31763" name="Group 445"/>
              <p:cNvGrpSpPr>
                <a:grpSpLocks noChangeAspect="1"/>
              </p:cNvGrpSpPr>
              <p:nvPr/>
            </p:nvGrpSpPr>
            <p:grpSpPr bwMode="auto">
              <a:xfrm>
                <a:off x="1727" y="3310"/>
                <a:ext cx="2159" cy="144"/>
                <a:chOff x="1727" y="3310"/>
                <a:chExt cx="2159" cy="144"/>
              </a:xfrm>
            </p:grpSpPr>
            <p:sp>
              <p:nvSpPr>
                <p:cNvPr id="31838" name="Line 44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39" name="Line 44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40" name="Line 44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41" name="Line 44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4" name="Group 450"/>
              <p:cNvGrpSpPr>
                <a:grpSpLocks noChangeAspect="1"/>
              </p:cNvGrpSpPr>
              <p:nvPr/>
            </p:nvGrpSpPr>
            <p:grpSpPr bwMode="auto">
              <a:xfrm>
                <a:off x="1727" y="3166"/>
                <a:ext cx="2159" cy="144"/>
                <a:chOff x="1727" y="3310"/>
                <a:chExt cx="2159" cy="144"/>
              </a:xfrm>
            </p:grpSpPr>
            <p:sp>
              <p:nvSpPr>
                <p:cNvPr id="31834" name="Line 45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35" name="Line 45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36" name="Line 45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37" name="Line 45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5" name="Group 455"/>
              <p:cNvGrpSpPr>
                <a:grpSpLocks noChangeAspect="1"/>
              </p:cNvGrpSpPr>
              <p:nvPr/>
            </p:nvGrpSpPr>
            <p:grpSpPr bwMode="auto">
              <a:xfrm>
                <a:off x="1727" y="3022"/>
                <a:ext cx="2159" cy="144"/>
                <a:chOff x="1727" y="3310"/>
                <a:chExt cx="2159" cy="144"/>
              </a:xfrm>
            </p:grpSpPr>
            <p:sp>
              <p:nvSpPr>
                <p:cNvPr id="31830" name="Line 45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31" name="Line 45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32" name="Line 45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33" name="Line 45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6" name="Group 460"/>
              <p:cNvGrpSpPr>
                <a:grpSpLocks noChangeAspect="1"/>
              </p:cNvGrpSpPr>
              <p:nvPr/>
            </p:nvGrpSpPr>
            <p:grpSpPr bwMode="auto">
              <a:xfrm>
                <a:off x="1727" y="2878"/>
                <a:ext cx="2159" cy="144"/>
                <a:chOff x="1727" y="3310"/>
                <a:chExt cx="2159" cy="144"/>
              </a:xfrm>
            </p:grpSpPr>
            <p:sp>
              <p:nvSpPr>
                <p:cNvPr id="31826" name="Line 46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27" name="Line 46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28" name="Line 46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29" name="Line 46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7" name="Group 465"/>
              <p:cNvGrpSpPr>
                <a:grpSpLocks noChangeAspect="1"/>
              </p:cNvGrpSpPr>
              <p:nvPr/>
            </p:nvGrpSpPr>
            <p:grpSpPr bwMode="auto">
              <a:xfrm>
                <a:off x="1727" y="2734"/>
                <a:ext cx="2159" cy="144"/>
                <a:chOff x="1727" y="3310"/>
                <a:chExt cx="2159" cy="144"/>
              </a:xfrm>
            </p:grpSpPr>
            <p:sp>
              <p:nvSpPr>
                <p:cNvPr id="31822" name="Line 46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23" name="Line 46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24" name="Line 46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25" name="Line 46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8" name="Group 470"/>
              <p:cNvGrpSpPr>
                <a:grpSpLocks noChangeAspect="1"/>
              </p:cNvGrpSpPr>
              <p:nvPr/>
            </p:nvGrpSpPr>
            <p:grpSpPr bwMode="auto">
              <a:xfrm>
                <a:off x="1727" y="2590"/>
                <a:ext cx="2159" cy="144"/>
                <a:chOff x="1727" y="3310"/>
                <a:chExt cx="2159" cy="144"/>
              </a:xfrm>
            </p:grpSpPr>
            <p:sp>
              <p:nvSpPr>
                <p:cNvPr id="31818" name="Line 47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19" name="Line 47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20" name="Line 47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21" name="Line 47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9" name="Group 475"/>
              <p:cNvGrpSpPr>
                <a:grpSpLocks noChangeAspect="1"/>
              </p:cNvGrpSpPr>
              <p:nvPr/>
            </p:nvGrpSpPr>
            <p:grpSpPr bwMode="auto">
              <a:xfrm>
                <a:off x="1727" y="2446"/>
                <a:ext cx="2159" cy="144"/>
                <a:chOff x="1727" y="3310"/>
                <a:chExt cx="2159" cy="144"/>
              </a:xfrm>
            </p:grpSpPr>
            <p:sp>
              <p:nvSpPr>
                <p:cNvPr id="31814" name="Line 47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15" name="Line 47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16" name="Line 47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17" name="Line 47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0" name="Group 480"/>
              <p:cNvGrpSpPr>
                <a:grpSpLocks noChangeAspect="1"/>
              </p:cNvGrpSpPr>
              <p:nvPr/>
            </p:nvGrpSpPr>
            <p:grpSpPr bwMode="auto">
              <a:xfrm>
                <a:off x="1727" y="2302"/>
                <a:ext cx="2159" cy="144"/>
                <a:chOff x="1727" y="3310"/>
                <a:chExt cx="2159" cy="144"/>
              </a:xfrm>
            </p:grpSpPr>
            <p:sp>
              <p:nvSpPr>
                <p:cNvPr id="31810" name="Line 48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11" name="Line 48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12" name="Line 48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13" name="Line 48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1" name="Group 485"/>
              <p:cNvGrpSpPr>
                <a:grpSpLocks noChangeAspect="1"/>
              </p:cNvGrpSpPr>
              <p:nvPr/>
            </p:nvGrpSpPr>
            <p:grpSpPr bwMode="auto">
              <a:xfrm>
                <a:off x="1727" y="2159"/>
                <a:ext cx="2159" cy="144"/>
                <a:chOff x="1727" y="3310"/>
                <a:chExt cx="2159" cy="144"/>
              </a:xfrm>
            </p:grpSpPr>
            <p:sp>
              <p:nvSpPr>
                <p:cNvPr id="31806" name="Line 48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07" name="Line 48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08" name="Line 48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09" name="Line 48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2" name="Group 490"/>
              <p:cNvGrpSpPr>
                <a:grpSpLocks noChangeAspect="1"/>
              </p:cNvGrpSpPr>
              <p:nvPr/>
            </p:nvGrpSpPr>
            <p:grpSpPr bwMode="auto">
              <a:xfrm>
                <a:off x="1727" y="2015"/>
                <a:ext cx="2159" cy="144"/>
                <a:chOff x="1727" y="3310"/>
                <a:chExt cx="2159" cy="144"/>
              </a:xfrm>
            </p:grpSpPr>
            <p:sp>
              <p:nvSpPr>
                <p:cNvPr id="31802" name="Line 49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03" name="Line 49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04" name="Line 49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05" name="Line 49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3" name="Group 495"/>
              <p:cNvGrpSpPr>
                <a:grpSpLocks noChangeAspect="1"/>
              </p:cNvGrpSpPr>
              <p:nvPr/>
            </p:nvGrpSpPr>
            <p:grpSpPr bwMode="auto">
              <a:xfrm>
                <a:off x="1727" y="1871"/>
                <a:ext cx="2159" cy="144"/>
                <a:chOff x="1727" y="3310"/>
                <a:chExt cx="2159" cy="144"/>
              </a:xfrm>
            </p:grpSpPr>
            <p:sp>
              <p:nvSpPr>
                <p:cNvPr id="31798" name="Line 49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99" name="Line 49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00" name="Line 49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01" name="Line 49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4" name="Group 500"/>
              <p:cNvGrpSpPr>
                <a:grpSpLocks noChangeAspect="1"/>
              </p:cNvGrpSpPr>
              <p:nvPr/>
            </p:nvGrpSpPr>
            <p:grpSpPr bwMode="auto">
              <a:xfrm>
                <a:off x="1727" y="1727"/>
                <a:ext cx="2159" cy="144"/>
                <a:chOff x="1727" y="3310"/>
                <a:chExt cx="2159" cy="144"/>
              </a:xfrm>
            </p:grpSpPr>
            <p:sp>
              <p:nvSpPr>
                <p:cNvPr id="31794" name="Line 50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95" name="Line 50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96" name="Line 50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97" name="Line 50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5" name="Group 505"/>
              <p:cNvGrpSpPr>
                <a:grpSpLocks noChangeAspect="1"/>
              </p:cNvGrpSpPr>
              <p:nvPr/>
            </p:nvGrpSpPr>
            <p:grpSpPr bwMode="auto">
              <a:xfrm>
                <a:off x="1727" y="1583"/>
                <a:ext cx="2159" cy="144"/>
                <a:chOff x="1727" y="3310"/>
                <a:chExt cx="2159" cy="144"/>
              </a:xfrm>
            </p:grpSpPr>
            <p:sp>
              <p:nvSpPr>
                <p:cNvPr id="31790" name="Line 50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91" name="Line 50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92" name="Line 50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93" name="Line 50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6" name="Group 510"/>
              <p:cNvGrpSpPr>
                <a:grpSpLocks noChangeAspect="1"/>
              </p:cNvGrpSpPr>
              <p:nvPr/>
            </p:nvGrpSpPr>
            <p:grpSpPr bwMode="auto">
              <a:xfrm>
                <a:off x="1727" y="1439"/>
                <a:ext cx="2159" cy="144"/>
                <a:chOff x="1727" y="3310"/>
                <a:chExt cx="2159" cy="144"/>
              </a:xfrm>
            </p:grpSpPr>
            <p:sp>
              <p:nvSpPr>
                <p:cNvPr id="31786" name="Line 51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87" name="Line 51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88" name="Line 51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89" name="Line 51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7" name="Group 515"/>
              <p:cNvGrpSpPr>
                <a:grpSpLocks noChangeAspect="1"/>
              </p:cNvGrpSpPr>
              <p:nvPr/>
            </p:nvGrpSpPr>
            <p:grpSpPr bwMode="auto">
              <a:xfrm>
                <a:off x="1727" y="1295"/>
                <a:ext cx="2159" cy="144"/>
                <a:chOff x="1727" y="3310"/>
                <a:chExt cx="2159" cy="144"/>
              </a:xfrm>
            </p:grpSpPr>
            <p:sp>
              <p:nvSpPr>
                <p:cNvPr id="31782" name="Line 51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83" name="Line 51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84" name="Line 51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85" name="Line 51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sp>
            <p:nvSpPr>
              <p:cNvPr id="31778" name="Line 520"/>
              <p:cNvSpPr>
                <a:spLocks noChangeAspect="1" noChangeShapeType="1"/>
              </p:cNvSpPr>
              <p:nvPr/>
            </p:nvSpPr>
            <p:spPr bwMode="auto">
              <a:xfrm>
                <a:off x="1727" y="1295"/>
                <a:ext cx="719" cy="0"/>
              </a:xfrm>
              <a:prstGeom prst="line">
                <a:avLst/>
              </a:prstGeom>
              <a:noFill/>
              <a:ln w="9525">
                <a:solidFill>
                  <a:schemeClr val="tx1"/>
                </a:solidFill>
                <a:round/>
                <a:headEnd/>
                <a:tailEnd type="none" w="sm" len="sm"/>
              </a:ln>
            </p:spPr>
            <p:txBody>
              <a:bodyPr/>
              <a:lstStyle/>
              <a:p>
                <a:endParaRPr lang="en-US"/>
              </a:p>
            </p:txBody>
          </p:sp>
          <p:grpSp>
            <p:nvGrpSpPr>
              <p:cNvPr id="31779" name="Group 521"/>
              <p:cNvGrpSpPr>
                <a:grpSpLocks noChangeAspect="1"/>
              </p:cNvGrpSpPr>
              <p:nvPr/>
            </p:nvGrpSpPr>
            <p:grpSpPr bwMode="auto">
              <a:xfrm>
                <a:off x="1727" y="1295"/>
                <a:ext cx="2159" cy="0"/>
                <a:chOff x="1727" y="1295"/>
                <a:chExt cx="2159" cy="0"/>
              </a:xfrm>
            </p:grpSpPr>
            <p:sp>
              <p:nvSpPr>
                <p:cNvPr id="31780" name="Line 522"/>
                <p:cNvSpPr>
                  <a:spLocks noChangeAspect="1" noChangeShapeType="1"/>
                </p:cNvSpPr>
                <p:nvPr/>
              </p:nvSpPr>
              <p:spPr bwMode="auto">
                <a:xfrm>
                  <a:off x="1727" y="1295"/>
                  <a:ext cx="1440" cy="0"/>
                </a:xfrm>
                <a:prstGeom prst="line">
                  <a:avLst/>
                </a:prstGeom>
                <a:noFill/>
                <a:ln w="9525">
                  <a:solidFill>
                    <a:schemeClr val="tx1"/>
                  </a:solidFill>
                  <a:round/>
                  <a:headEnd/>
                  <a:tailEnd type="triangle" w="sm" len="sm"/>
                </a:ln>
              </p:spPr>
              <p:txBody>
                <a:bodyPr/>
                <a:lstStyle/>
                <a:p>
                  <a:endParaRPr lang="en-US"/>
                </a:p>
              </p:txBody>
            </p:sp>
            <p:sp>
              <p:nvSpPr>
                <p:cNvPr id="31781" name="Line 523"/>
                <p:cNvSpPr>
                  <a:spLocks noChangeAspect="1" noChangeShapeType="1"/>
                </p:cNvSpPr>
                <p:nvPr/>
              </p:nvSpPr>
              <p:spPr bwMode="auto">
                <a:xfrm>
                  <a:off x="3167" y="1295"/>
                  <a:ext cx="719" cy="0"/>
                </a:xfrm>
                <a:prstGeom prst="line">
                  <a:avLst/>
                </a:prstGeom>
                <a:noFill/>
                <a:ln w="9525">
                  <a:solidFill>
                    <a:schemeClr val="tx1"/>
                  </a:solidFill>
                  <a:round/>
                  <a:headEnd/>
                  <a:tailEnd type="none" w="sm" len="sm"/>
                </a:ln>
              </p:spPr>
              <p:txBody>
                <a:bodyPr/>
                <a:lstStyle/>
                <a:p>
                  <a:endParaRPr lang="en-US"/>
                </a:p>
              </p:txBody>
            </p:sp>
          </p:grpSp>
        </p:grpSp>
        <p:sp>
          <p:nvSpPr>
            <p:cNvPr id="31755" name="Line 524"/>
            <p:cNvSpPr>
              <a:spLocks noChangeShapeType="1"/>
            </p:cNvSpPr>
            <p:nvPr/>
          </p:nvSpPr>
          <p:spPr bwMode="auto">
            <a:xfrm flipH="1">
              <a:off x="7659688" y="4010025"/>
              <a:ext cx="1028700" cy="2057400"/>
            </a:xfrm>
            <a:prstGeom prst="line">
              <a:avLst/>
            </a:prstGeom>
            <a:noFill/>
            <a:ln w="38100">
              <a:solidFill>
                <a:schemeClr val="bg2"/>
              </a:solidFill>
              <a:round/>
              <a:headEnd/>
              <a:tailEnd type="none" w="sm" len="med"/>
            </a:ln>
          </p:spPr>
          <p:txBody>
            <a:bodyPr/>
            <a:lstStyle/>
            <a:p>
              <a:endParaRPr lang="en-US"/>
            </a:p>
          </p:txBody>
        </p:sp>
        <p:sp>
          <p:nvSpPr>
            <p:cNvPr id="31756" name="Line 525"/>
            <p:cNvSpPr>
              <a:spLocks noChangeShapeType="1"/>
            </p:cNvSpPr>
            <p:nvPr/>
          </p:nvSpPr>
          <p:spPr bwMode="auto">
            <a:xfrm flipH="1">
              <a:off x="5373688" y="3992563"/>
              <a:ext cx="1028700" cy="2057400"/>
            </a:xfrm>
            <a:prstGeom prst="line">
              <a:avLst/>
            </a:prstGeom>
            <a:noFill/>
            <a:ln w="38100">
              <a:solidFill>
                <a:schemeClr val="bg2"/>
              </a:solidFill>
              <a:round/>
              <a:headEnd/>
              <a:tailEnd type="none" w="sm" len="med"/>
            </a:ln>
          </p:spPr>
          <p:txBody>
            <a:bodyPr/>
            <a:lstStyle/>
            <a:p>
              <a:endParaRPr lang="en-US"/>
            </a:p>
          </p:txBody>
        </p:sp>
        <p:sp>
          <p:nvSpPr>
            <p:cNvPr id="31757" name="Text Box 526"/>
            <p:cNvSpPr txBox="1">
              <a:spLocks noChangeArrowheads="1"/>
            </p:cNvSpPr>
            <p:nvPr/>
          </p:nvSpPr>
          <p:spPr bwMode="auto">
            <a:xfrm>
              <a:off x="4421188" y="3748088"/>
              <a:ext cx="1827212"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row-by-row order</a:t>
              </a:r>
            </a:p>
          </p:txBody>
        </p:sp>
        <p:sp>
          <p:nvSpPr>
            <p:cNvPr id="31758" name="Text Box 527"/>
            <p:cNvSpPr txBox="1">
              <a:spLocks noChangeArrowheads="1"/>
            </p:cNvSpPr>
            <p:nvPr/>
          </p:nvSpPr>
          <p:spPr bwMode="auto">
            <a:xfrm>
              <a:off x="5962650" y="6173788"/>
              <a:ext cx="1203325"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7F00"/>
                  </a:solidFill>
                </a:rPr>
                <a:t>query slice</a:t>
              </a:r>
            </a:p>
          </p:txBody>
        </p:sp>
        <p:cxnSp>
          <p:nvCxnSpPr>
            <p:cNvPr id="31759" name="AutoShape 528"/>
            <p:cNvCxnSpPr>
              <a:cxnSpLocks noChangeShapeType="1"/>
              <a:stCxn id="31758" idx="1"/>
              <a:endCxn id="31756" idx="1"/>
            </p:cNvCxnSpPr>
            <p:nvPr/>
          </p:nvCxnSpPr>
          <p:spPr bwMode="auto">
            <a:xfrm rot="10800000">
              <a:off x="5373688" y="6067425"/>
              <a:ext cx="588962" cy="228600"/>
            </a:xfrm>
            <a:prstGeom prst="curvedConnector2">
              <a:avLst/>
            </a:prstGeom>
            <a:noFill/>
            <a:ln w="12700">
              <a:solidFill>
                <a:srgbClr val="007F00"/>
              </a:solidFill>
              <a:round/>
              <a:headEnd/>
              <a:tailEnd type="triangle" w="sm" len="med"/>
            </a:ln>
          </p:spPr>
        </p:cxnSp>
        <p:cxnSp>
          <p:nvCxnSpPr>
            <p:cNvPr id="31760" name="AutoShape 529"/>
            <p:cNvCxnSpPr>
              <a:cxnSpLocks noChangeShapeType="1"/>
              <a:stCxn id="31758" idx="3"/>
              <a:endCxn id="31755" idx="1"/>
            </p:cNvCxnSpPr>
            <p:nvPr/>
          </p:nvCxnSpPr>
          <p:spPr bwMode="auto">
            <a:xfrm flipV="1">
              <a:off x="7165975" y="6084888"/>
              <a:ext cx="493713" cy="211137"/>
            </a:xfrm>
            <a:prstGeom prst="curvedConnector2">
              <a:avLst/>
            </a:prstGeom>
            <a:noFill/>
            <a:ln w="12700">
              <a:solidFill>
                <a:srgbClr val="007F00"/>
              </a:solidFill>
              <a:round/>
              <a:headEnd/>
              <a:tailEnd type="triangle" w="sm" len="med"/>
            </a:ln>
          </p:spPr>
        </p:cxnSp>
        <p:sp>
          <p:nvSpPr>
            <p:cNvPr id="531" name="Text Box 530"/>
            <p:cNvSpPr txBox="1">
              <a:spLocks noChangeArrowheads="1"/>
            </p:cNvSpPr>
            <p:nvPr/>
          </p:nvSpPr>
          <p:spPr bwMode="auto">
            <a:xfrm>
              <a:off x="4357688" y="3233738"/>
              <a:ext cx="4179887" cy="244475"/>
            </a:xfrm>
            <a:prstGeom prst="rect">
              <a:avLst/>
            </a:prstGeom>
            <a:noFill/>
            <a:ln w="12700">
              <a:noFill/>
              <a:miter lim="800000"/>
              <a:headEnd/>
              <a:tailEnd type="none" w="sm" len="med"/>
            </a:ln>
          </p:spPr>
          <p:txBody>
            <a:bodyPr lIns="0" tIns="0" rIns="0" bIns="0"/>
            <a:lstStyle/>
            <a:p>
              <a:pPr algn="ctr">
                <a:buClr>
                  <a:srgbClr val="002EC0"/>
                </a:buClr>
              </a:pPr>
              <a:r>
                <a:rPr lang="en-US" sz="1600" dirty="0" smtClean="0">
                  <a:solidFill>
                    <a:srgbClr val="002EC0"/>
                  </a:solidFill>
                </a:rPr>
                <a:t>Streaming and cache oblivious </a:t>
              </a:r>
              <a:br>
                <a:rPr lang="en-US" sz="1600" dirty="0" smtClean="0">
                  <a:solidFill>
                    <a:srgbClr val="002EC0"/>
                  </a:solidFill>
                </a:rPr>
              </a:br>
              <a:r>
                <a:rPr lang="en-US" sz="1600" dirty="0" smtClean="0">
                  <a:solidFill>
                    <a:srgbClr val="002EC0"/>
                  </a:solidFill>
                </a:rPr>
                <a:t>layouts</a:t>
              </a:r>
              <a:r>
                <a:rPr lang="en-US" sz="1600" dirty="0">
                  <a:solidFill>
                    <a:srgbClr val="002EC0"/>
                  </a:solidFill>
                </a:rPr>
                <a:t> </a:t>
              </a:r>
              <a:r>
                <a:rPr lang="en-US" sz="1600" dirty="0" smtClean="0">
                  <a:solidFill>
                    <a:srgbClr val="002EC0"/>
                  </a:solidFill>
                </a:rPr>
                <a:t>for grids</a:t>
              </a:r>
              <a:endParaRPr lang="en-US" sz="1600" dirty="0">
                <a:solidFill>
                  <a:srgbClr val="002EC0"/>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use streaming of unstructured meshes for on-line processing</a:t>
            </a:r>
            <a:endParaRPr lang="en-US" dirty="0"/>
          </a:p>
        </p:txBody>
      </p:sp>
      <p:grpSp>
        <p:nvGrpSpPr>
          <p:cNvPr id="9" name="Group 8"/>
          <p:cNvGrpSpPr/>
          <p:nvPr/>
        </p:nvGrpSpPr>
        <p:grpSpPr>
          <a:xfrm>
            <a:off x="533400" y="2341864"/>
            <a:ext cx="8001000" cy="4135135"/>
            <a:chOff x="27353354" y="10565776"/>
            <a:chExt cx="13322117" cy="7033667"/>
          </a:xfrm>
        </p:grpSpPr>
        <p:sp>
          <p:nvSpPr>
            <p:cNvPr id="5" name="Text Box 32"/>
            <p:cNvSpPr txBox="1">
              <a:spLocks noChangeArrowheads="1"/>
            </p:cNvSpPr>
            <p:nvPr/>
          </p:nvSpPr>
          <p:spPr bwMode="auto">
            <a:xfrm>
              <a:off x="27353354" y="16814173"/>
              <a:ext cx="13322117" cy="785270"/>
            </a:xfrm>
            <a:prstGeom prst="rect">
              <a:avLst/>
            </a:prstGeom>
            <a:noFill/>
            <a:ln w="9525">
              <a:noFill/>
              <a:miter lim="800000"/>
              <a:headEnd/>
              <a:tailEnd/>
            </a:ln>
            <a:effectLst/>
          </p:spPr>
          <p:txBody>
            <a:bodyPr wrap="square">
              <a:spAutoFit/>
            </a:bodyPr>
            <a:lstStyle/>
            <a:p>
              <a:pPr algn="ctr">
                <a:spcBef>
                  <a:spcPct val="50000"/>
                </a:spcBef>
              </a:pP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Only a small portion of the mesh maintained in-core</a:t>
              </a:r>
            </a:p>
          </p:txBody>
        </p:sp>
        <p:pic>
          <p:nvPicPr>
            <p:cNvPr id="6" name="Picture 65" descr="sliding_window1"/>
            <p:cNvPicPr>
              <a:picLocks noChangeAspect="1" noChangeArrowheads="1"/>
            </p:cNvPicPr>
            <p:nvPr/>
          </p:nvPicPr>
          <p:blipFill>
            <a:blip r:embed="rId2">
              <a:clrChange>
                <a:clrFrom>
                  <a:srgbClr val="FF0000"/>
                </a:clrFrom>
                <a:clrTo>
                  <a:srgbClr val="FF0000">
                    <a:alpha val="0"/>
                  </a:srgbClr>
                </a:clrTo>
              </a:clrChange>
            </a:blip>
            <a:srcRect/>
            <a:stretch>
              <a:fillRect/>
            </a:stretch>
          </p:blipFill>
          <p:spPr bwMode="auto">
            <a:xfrm>
              <a:off x="27860863" y="10565776"/>
              <a:ext cx="12352338" cy="6248399"/>
            </a:xfrm>
            <a:prstGeom prst="rect">
              <a:avLst/>
            </a:prstGeom>
            <a:noFill/>
          </p:spPr>
        </p:pic>
      </p:grpSp>
      <p:sp>
        <p:nvSpPr>
          <p:cNvPr id="10" name="Text Box 32"/>
          <p:cNvSpPr txBox="1">
            <a:spLocks noChangeArrowheads="1"/>
          </p:cNvSpPr>
          <p:nvPr/>
        </p:nvSpPr>
        <p:spPr bwMode="auto">
          <a:xfrm>
            <a:off x="533400" y="1371600"/>
            <a:ext cx="8001000" cy="830997"/>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The mesh is processed incrementally using</a:t>
            </a:r>
            <a:b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b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only the elements within a given sliding window</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We use streaming simplification to reduce the working set of downstream processing</a:t>
            </a:r>
            <a:endParaRPr lang="en-US" sz="2800" dirty="0"/>
          </a:p>
        </p:txBody>
      </p:sp>
      <p:pic>
        <p:nvPicPr>
          <p:cNvPr id="108546" name="Picture 2" descr="C:\pascucci\ppt\2008\july_Utah_2008\spx1.gif"/>
          <p:cNvPicPr>
            <a:picLocks noGrp="1" noChangeAspect="1" noChangeArrowheads="1" noCrop="1"/>
          </p:cNvPicPr>
          <p:nvPr>
            <p:ph type="media" sz="half" idx="2"/>
          </p:nvPr>
        </p:nvPicPr>
        <p:blipFill>
          <a:blip r:embed="rId2">
            <a:clrChange>
              <a:clrFrom>
                <a:srgbClr val="000000"/>
              </a:clrFrom>
              <a:clrTo>
                <a:srgbClr val="000000">
                  <a:alpha val="0"/>
                </a:srgbClr>
              </a:clrTo>
            </a:clrChange>
          </a:blip>
          <a:srcRect/>
          <a:stretch>
            <a:fillRect/>
          </a:stretch>
        </p:blipFill>
        <p:spPr bwMode="auto">
          <a:xfrm rot="-5400000">
            <a:off x="2860165" y="1600175"/>
            <a:ext cx="3924300" cy="3924300"/>
          </a:xfrm>
          <a:prstGeom prst="rect">
            <a:avLst/>
          </a:prstGeom>
          <a:noFill/>
        </p:spPr>
      </p:pic>
      <p:pic>
        <p:nvPicPr>
          <p:cNvPr id="108547" name="Picture 3" descr="C:\pascucci\ppt\2008\july_Utah_2008\spx3.gif"/>
          <p:cNvPicPr>
            <a:picLocks noChangeAspect="1" noChangeArrowheads="1" noCrop="1"/>
          </p:cNvPicPr>
          <p:nvPr/>
        </p:nvPicPr>
        <p:blipFill>
          <a:blip r:embed="rId3">
            <a:clrChange>
              <a:clrFrom>
                <a:srgbClr val="000000"/>
              </a:clrFrom>
              <a:clrTo>
                <a:srgbClr val="000000">
                  <a:alpha val="0"/>
                </a:srgbClr>
              </a:clrTo>
            </a:clrChange>
          </a:blip>
          <a:srcRect/>
          <a:stretch>
            <a:fillRect/>
          </a:stretch>
        </p:blipFill>
        <p:spPr bwMode="auto">
          <a:xfrm>
            <a:off x="5502134" y="2000852"/>
            <a:ext cx="3224109" cy="3224108"/>
          </a:xfrm>
          <a:prstGeom prst="rect">
            <a:avLst/>
          </a:prstGeom>
          <a:noFill/>
        </p:spPr>
      </p:pic>
      <p:pic>
        <p:nvPicPr>
          <p:cNvPr id="108550" name="Picture 6" descr="C:\pascucci\ppt\2008\july_Utah_2008\spx2.gif"/>
          <p:cNvPicPr>
            <a:picLocks noChangeAspect="1" noChangeArrowheads="1" noCrop="1"/>
          </p:cNvPicPr>
          <p:nvPr/>
        </p:nvPicPr>
        <p:blipFill>
          <a:blip r:embed="rId4">
            <a:clrChange>
              <a:clrFrom>
                <a:srgbClr val="000000"/>
              </a:clrFrom>
              <a:clrTo>
                <a:srgbClr val="000000">
                  <a:alpha val="0"/>
                </a:srgbClr>
              </a:clrTo>
            </a:clrChange>
          </a:blip>
          <a:srcRect/>
          <a:stretch>
            <a:fillRect/>
          </a:stretch>
        </p:blipFill>
        <p:spPr bwMode="auto">
          <a:xfrm rot="5400000">
            <a:off x="623463" y="1762157"/>
            <a:ext cx="3762318" cy="3762318"/>
          </a:xfrm>
          <a:prstGeom prst="rect">
            <a:avLst/>
          </a:prstGeom>
          <a:noFill/>
        </p:spPr>
      </p:pic>
      <p:sp>
        <p:nvSpPr>
          <p:cNvPr id="11" name="Text Box 32"/>
          <p:cNvSpPr txBox="1">
            <a:spLocks noChangeArrowheads="1"/>
          </p:cNvSpPr>
          <p:nvPr/>
        </p:nvSpPr>
        <p:spPr bwMode="auto">
          <a:xfrm>
            <a:off x="533400" y="1371600"/>
            <a:ext cx="8001000" cy="461665"/>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Streaming simplification of </a:t>
            </a:r>
            <a:r>
              <a:rPr lang="en-US" sz="2400"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a tetrahedral mesh.</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We achieve faster lower-memory processing within known error bounds</a:t>
            </a:r>
            <a:endParaRPr lang="en-US" dirty="0"/>
          </a:p>
        </p:txBody>
      </p:sp>
      <p:sp>
        <p:nvSpPr>
          <p:cNvPr id="3" name="Text Placeholder 2"/>
          <p:cNvSpPr>
            <a:spLocks noGrp="1"/>
          </p:cNvSpPr>
          <p:nvPr>
            <p:ph type="body" sz="half" idx="1"/>
          </p:nvPr>
        </p:nvSpPr>
        <p:spPr/>
        <p:txBody>
          <a:bodyPr/>
          <a:lstStyle/>
          <a:p>
            <a:endParaRPr lang="en-US" dirty="0"/>
          </a:p>
        </p:txBody>
      </p:sp>
      <p:pic>
        <p:nvPicPr>
          <p:cNvPr id="5" name="Picture 75" descr="fighter_scalars2"/>
          <p:cNvPicPr>
            <a:picLocks noChangeAspect="1" noChangeArrowheads="1"/>
          </p:cNvPicPr>
          <p:nvPr/>
        </p:nvPicPr>
        <p:blipFill>
          <a:blip r:embed="rId2" cstate="print"/>
          <a:srcRect/>
          <a:stretch>
            <a:fillRect/>
          </a:stretch>
        </p:blipFill>
        <p:spPr bwMode="auto">
          <a:xfrm>
            <a:off x="533400" y="1510140"/>
            <a:ext cx="3924300" cy="1749993"/>
          </a:xfrm>
          <a:prstGeom prst="rect">
            <a:avLst/>
          </a:prstGeom>
          <a:noFill/>
        </p:spPr>
      </p:pic>
      <p:pic>
        <p:nvPicPr>
          <p:cNvPr id="6" name="Picture 74" descr="rbl_mesh_zoom"/>
          <p:cNvPicPr>
            <a:picLocks noGrp="1" noChangeAspect="1" noChangeArrowheads="1"/>
          </p:cNvPicPr>
          <p:nvPr>
            <p:ph type="media" sz="half" idx="2"/>
          </p:nvPr>
        </p:nvPicPr>
        <p:blipFill>
          <a:blip r:embed="rId3">
            <a:clrChange>
              <a:clrFrom>
                <a:srgbClr val="FFFFFF"/>
              </a:clrFrom>
              <a:clrTo>
                <a:srgbClr val="FFFFFF">
                  <a:alpha val="0"/>
                </a:srgbClr>
              </a:clrTo>
            </a:clrChange>
          </a:blip>
          <a:srcRect/>
          <a:stretch>
            <a:fillRect/>
          </a:stretch>
        </p:blipFill>
        <p:spPr bwMode="auto">
          <a:xfrm>
            <a:off x="533400" y="4065444"/>
            <a:ext cx="3924300" cy="1962150"/>
          </a:xfrm>
          <a:prstGeom prst="rect">
            <a:avLst/>
          </a:prstGeom>
          <a:noFill/>
        </p:spPr>
      </p:pic>
      <p:pic>
        <p:nvPicPr>
          <p:cNvPr id="50177" name="Picture 1"/>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rot="-5400000">
            <a:off x="5250874" y="1046017"/>
            <a:ext cx="2992582" cy="3643748"/>
          </a:xfrm>
          <a:prstGeom prst="rect">
            <a:avLst/>
          </a:prstGeom>
          <a:noFill/>
          <a:ln w="9525">
            <a:noFill/>
            <a:miter lim="800000"/>
            <a:headEnd/>
            <a:tailEnd/>
          </a:ln>
          <a:effectLst/>
        </p:spPr>
      </p:pic>
      <p:grpSp>
        <p:nvGrpSpPr>
          <p:cNvPr id="11" name="Group 10"/>
          <p:cNvGrpSpPr/>
          <p:nvPr/>
        </p:nvGrpSpPr>
        <p:grpSpPr>
          <a:xfrm>
            <a:off x="4925291" y="4364182"/>
            <a:ext cx="3790223" cy="1433945"/>
            <a:chOff x="4519613" y="21378863"/>
            <a:chExt cx="14414500" cy="4868862"/>
          </a:xfrm>
        </p:grpSpPr>
        <p:pic>
          <p:nvPicPr>
            <p:cNvPr id="9" name="Picture 76" descr="ppm2"/>
            <p:cNvPicPr>
              <a:picLocks noChangeAspect="1" noChangeArrowheads="1"/>
            </p:cNvPicPr>
            <p:nvPr/>
          </p:nvPicPr>
          <p:blipFill>
            <a:blip r:embed="rId5" cstate="print"/>
            <a:srcRect/>
            <a:stretch>
              <a:fillRect/>
            </a:stretch>
          </p:blipFill>
          <p:spPr bwMode="auto">
            <a:xfrm>
              <a:off x="4519613" y="21378863"/>
              <a:ext cx="6489700" cy="4868862"/>
            </a:xfrm>
            <a:prstGeom prst="rect">
              <a:avLst/>
            </a:prstGeom>
            <a:noFill/>
          </p:spPr>
        </p:pic>
        <p:pic>
          <p:nvPicPr>
            <p:cNvPr id="10" name="Picture 77" descr="ppm1"/>
            <p:cNvPicPr>
              <a:picLocks noChangeAspect="1" noChangeArrowheads="1"/>
            </p:cNvPicPr>
            <p:nvPr/>
          </p:nvPicPr>
          <p:blipFill>
            <a:blip r:embed="rId6" cstate="print"/>
            <a:srcRect/>
            <a:stretch>
              <a:fillRect/>
            </a:stretch>
          </p:blipFill>
          <p:spPr bwMode="auto">
            <a:xfrm>
              <a:off x="12444413" y="21378863"/>
              <a:ext cx="6489700" cy="4868862"/>
            </a:xfrm>
            <a:prstGeom prst="rect">
              <a:avLst/>
            </a:prstGeom>
            <a:noFill/>
          </p:spPr>
        </p:pic>
      </p:grpSp>
      <p:sp>
        <p:nvSpPr>
          <p:cNvPr id="18" name="Rectangle 17"/>
          <p:cNvSpPr/>
          <p:nvPr/>
        </p:nvSpPr>
        <p:spPr>
          <a:xfrm>
            <a:off x="4869871" y="5798127"/>
            <a:ext cx="3976255" cy="830997"/>
          </a:xfrm>
          <a:prstGeom prst="rect">
            <a:avLst/>
          </a:prstGeom>
          <a:noFill/>
        </p:spPr>
        <p:txBody>
          <a:bodyPr wrap="square">
            <a:spAutoFit/>
          </a:bodyPr>
          <a:lstStyle/>
          <a:p>
            <a:pPr algn="ctr">
              <a:spcBef>
                <a:spcPct val="50000"/>
              </a:spcBef>
            </a:pPr>
            <a:r>
              <a:rPr lang="en-US" sz="1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Iso</a:t>
            </a:r>
            <a:r>
              <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-surfaces extracted from the PPM dataset consisting of more than a billion </a:t>
            </a:r>
            <a:r>
              <a:rPr lang="en-US" sz="1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tetrahedra</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3218" name="Rectangle 2"/>
          <p:cNvSpPr>
            <a:spLocks noGrp="1" noChangeArrowheads="1"/>
          </p:cNvSpPr>
          <p:nvPr>
            <p:ph type="title"/>
          </p:nvPr>
        </p:nvSpPr>
        <p:spPr/>
        <p:txBody>
          <a:bodyPr/>
          <a:lstStyle/>
          <a:p>
            <a:r>
              <a:rPr lang="en-US"/>
              <a:t>Problem Statement</a:t>
            </a:r>
          </a:p>
        </p:txBody>
      </p:sp>
      <p:sp>
        <p:nvSpPr>
          <p:cNvPr id="1673219" name="Rectangle 3"/>
          <p:cNvSpPr>
            <a:spLocks noGrp="1" noChangeArrowheads="1"/>
          </p:cNvSpPr>
          <p:nvPr>
            <p:ph type="body" sz="half" idx="1"/>
          </p:nvPr>
        </p:nvSpPr>
        <p:spPr>
          <a:xfrm>
            <a:off x="990600" y="1905000"/>
            <a:ext cx="7110413" cy="4191000"/>
          </a:xfrm>
        </p:spPr>
        <p:txBody>
          <a:bodyPr/>
          <a:lstStyle/>
          <a:p>
            <a:r>
              <a:rPr lang="en-US"/>
              <a:t>Vertex layout of G = (V, E)</a:t>
            </a:r>
          </a:p>
          <a:p>
            <a:pPr lvl="1"/>
            <a:r>
              <a:rPr lang="en-US"/>
              <a:t>One-to-one mapping of vertices to positions</a:t>
            </a:r>
          </a:p>
          <a:p>
            <a:pPr lvl="1"/>
            <a:endParaRPr lang="en-US"/>
          </a:p>
          <a:p>
            <a:pPr lvl="1"/>
            <a:endParaRPr lang="en-US"/>
          </a:p>
          <a:p>
            <a:r>
              <a:rPr lang="en-US"/>
              <a:t>Find a </a:t>
            </a:r>
          </a:p>
          <a:p>
            <a:pPr lvl="1"/>
            <a:r>
              <a:rPr lang="en-US"/>
              <a:t>Minimizes the number of cache misses</a:t>
            </a:r>
          </a:p>
        </p:txBody>
      </p:sp>
      <p:graphicFrame>
        <p:nvGraphicFramePr>
          <p:cNvPr id="1673220" name="Object 4"/>
          <p:cNvGraphicFramePr>
            <a:graphicFrameLocks noChangeAspect="1"/>
          </p:cNvGraphicFramePr>
          <p:nvPr>
            <p:ph sz="quarter" idx="2"/>
          </p:nvPr>
        </p:nvGraphicFramePr>
        <p:xfrm>
          <a:off x="2411413" y="3365500"/>
          <a:ext cx="3960812" cy="696913"/>
        </p:xfrm>
        <a:graphic>
          <a:graphicData uri="http://schemas.openxmlformats.org/presentationml/2006/ole">
            <p:oleObj spid="_x0000_s106498" name="Equation" r:id="rId4" imgW="1155600" imgH="203040" progId="Equation.3">
              <p:embed/>
            </p:oleObj>
          </a:graphicData>
        </a:graphic>
      </p:graphicFrame>
      <p:graphicFrame>
        <p:nvGraphicFramePr>
          <p:cNvPr id="1673222" name="Object 6"/>
          <p:cNvGraphicFramePr>
            <a:graphicFrameLocks noChangeAspect="1"/>
          </p:cNvGraphicFramePr>
          <p:nvPr>
            <p:ph sz="quarter" idx="3"/>
          </p:nvPr>
        </p:nvGraphicFramePr>
        <p:xfrm>
          <a:off x="2840038" y="4202113"/>
          <a:ext cx="485775" cy="576262"/>
        </p:xfrm>
        <a:graphic>
          <a:graphicData uri="http://schemas.openxmlformats.org/presentationml/2006/ole">
            <p:oleObj spid="_x0000_s106499" name="Equation" r:id="rId5" imgW="139680" imgH="164880" progId="Equation.3">
              <p:embed/>
            </p:oleObj>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p:txBody>
          <a:bodyPr/>
          <a:lstStyle/>
          <a:p>
            <a:r>
              <a:rPr lang="en-US"/>
              <a:t>Multilevel Minimization</a:t>
            </a:r>
          </a:p>
        </p:txBody>
      </p:sp>
      <p:sp>
        <p:nvSpPr>
          <p:cNvPr id="1774595" name="Rectangle 3"/>
          <p:cNvSpPr>
            <a:spLocks noGrp="1" noChangeArrowheads="1"/>
          </p:cNvSpPr>
          <p:nvPr>
            <p:ph type="body" idx="1"/>
          </p:nvPr>
        </p:nvSpPr>
        <p:spPr/>
        <p:txBody>
          <a:bodyPr/>
          <a:lstStyle/>
          <a:p>
            <a:r>
              <a:rPr lang="en-US"/>
              <a:t>Coarsening step</a:t>
            </a:r>
          </a:p>
          <a:p>
            <a:pPr lvl="1"/>
            <a:r>
              <a:rPr lang="en-US"/>
              <a:t>Simply 5 vertices into one</a:t>
            </a:r>
          </a:p>
          <a:p>
            <a:r>
              <a:rPr lang="en-US"/>
              <a:t>Ordering at coarsest graph</a:t>
            </a:r>
          </a:p>
          <a:p>
            <a:pPr lvl="1"/>
            <a:r>
              <a:rPr lang="en-US"/>
              <a:t>Consists of 5 vertices</a:t>
            </a:r>
          </a:p>
          <a:p>
            <a:r>
              <a:rPr lang="en-US"/>
              <a:t>Refining step</a:t>
            </a:r>
          </a:p>
          <a:p>
            <a:pPr lvl="1"/>
            <a:r>
              <a:rPr lang="en-US"/>
              <a:t>Expand vertices and perform local permutation</a:t>
            </a:r>
          </a:p>
          <a:p>
            <a:pPr>
              <a:buFontTx/>
              <a:buNone/>
            </a:pPr>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0738" name="Rectangle 2"/>
          <p:cNvSpPr>
            <a:spLocks noGrp="1" noChangeArrowheads="1"/>
          </p:cNvSpPr>
          <p:nvPr>
            <p:ph type="title"/>
          </p:nvPr>
        </p:nvSpPr>
        <p:spPr/>
        <p:txBody>
          <a:bodyPr/>
          <a:lstStyle/>
          <a:p>
            <a:r>
              <a:rPr lang="en-US"/>
              <a:t>View-Dependent Rendering</a:t>
            </a:r>
          </a:p>
        </p:txBody>
      </p:sp>
      <p:graphicFrame>
        <p:nvGraphicFramePr>
          <p:cNvPr id="1780830" name="Group 94"/>
          <p:cNvGraphicFramePr>
            <a:graphicFrameLocks noGrp="1"/>
          </p:cNvGraphicFramePr>
          <p:nvPr>
            <p:ph idx="1"/>
          </p:nvPr>
        </p:nvGraphicFramePr>
        <p:xfrm>
          <a:off x="179388" y="2387600"/>
          <a:ext cx="8675687" cy="3496628"/>
        </p:xfrm>
        <a:graphic>
          <a:graphicData uri="http://schemas.openxmlformats.org/drawingml/2006/table">
            <a:tbl>
              <a:tblPr/>
              <a:tblGrid>
                <a:gridCol w="1990725"/>
                <a:gridCol w="1970087"/>
                <a:gridCol w="2303463"/>
                <a:gridCol w="2411412"/>
              </a:tblGrid>
              <a:tr h="660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Model complexity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Cache-oblivious layout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Layout of Quick-VDR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ahoma" pitchFamily="34" charset="0"/>
                        </a:rPr>
                        <a:t>Isosurface</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100M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106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23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St. </a:t>
                      </a:r>
                      <a:r>
                        <a:rPr kumimoji="0" lang="en-US" sz="2400" b="1" i="0" u="none" strike="noStrike" cap="none" normalizeH="0" baseline="0" dirty="0" err="1" smtClean="0">
                          <a:ln>
                            <a:noFill/>
                          </a:ln>
                          <a:solidFill>
                            <a:schemeClr val="tx1"/>
                          </a:solidFill>
                          <a:effectLst/>
                          <a:latin typeface="Tahoma" pitchFamily="34" charset="0"/>
                        </a:rPr>
                        <a:t>matthew</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372M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90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20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588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double eagle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82M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47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22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780831" name="Rectangle 95"/>
          <p:cNvSpPr>
            <a:spLocks noChangeArrowheads="1"/>
          </p:cNvSpPr>
          <p:nvPr/>
        </p:nvSpPr>
        <p:spPr bwMode="auto">
          <a:xfrm>
            <a:off x="1692275" y="1700213"/>
            <a:ext cx="6192838" cy="519112"/>
          </a:xfrm>
          <a:prstGeom prst="rect">
            <a:avLst/>
          </a:prstGeom>
          <a:noFill/>
          <a:ln w="9525" algn="ctr">
            <a:solidFill>
              <a:schemeClr val="accent1"/>
            </a:solidFill>
            <a:miter lim="800000"/>
            <a:headEnd/>
            <a:tailEnd/>
          </a:ln>
          <a:effectLst/>
        </p:spPr>
        <p:txBody>
          <a:bodyPr>
            <a:spAutoFit/>
          </a:bodyPr>
          <a:lstStyle/>
          <a:p>
            <a:r>
              <a:rPr lang="en-US" sz="2800" b="1" dirty="0">
                <a:solidFill>
                  <a:sysClr val="windowText" lastClr="000000"/>
                </a:solidFill>
              </a:rPr>
              <a:t>Peak performance: 145 M tri / s</a:t>
            </a:r>
          </a:p>
        </p:txBody>
      </p:sp>
      <p:cxnSp>
        <p:nvCxnSpPr>
          <p:cNvPr id="8" name="Straight Connector 7"/>
          <p:cNvCxnSpPr/>
          <p:nvPr/>
        </p:nvCxnSpPr>
        <p:spPr bwMode="auto">
          <a:xfrm>
            <a:off x="249020" y="3602182"/>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249020" y="4251757"/>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49020" y="5103813"/>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249020" y="5997430"/>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80819" name="Text Box 83"/>
          <p:cNvSpPr txBox="1">
            <a:spLocks noChangeArrowheads="1"/>
          </p:cNvSpPr>
          <p:nvPr/>
        </p:nvSpPr>
        <p:spPr bwMode="auto">
          <a:xfrm>
            <a:off x="5935663" y="3951288"/>
            <a:ext cx="1228725" cy="701675"/>
          </a:xfrm>
          <a:prstGeom prst="rect">
            <a:avLst/>
          </a:prstGeom>
          <a:noFill/>
          <a:ln w="9525" algn="ctr">
            <a:noFill/>
            <a:miter lim="800000"/>
            <a:headEnd/>
            <a:tailEnd/>
          </a:ln>
          <a:effectLst/>
        </p:spPr>
        <p:txBody>
          <a:bodyPr wrap="none">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4.5X</a:t>
            </a:r>
          </a:p>
        </p:txBody>
      </p:sp>
      <p:sp>
        <p:nvSpPr>
          <p:cNvPr id="1780820" name="Text Box 84"/>
          <p:cNvSpPr txBox="1">
            <a:spLocks noChangeArrowheads="1"/>
          </p:cNvSpPr>
          <p:nvPr/>
        </p:nvSpPr>
        <p:spPr bwMode="auto">
          <a:xfrm>
            <a:off x="5864225" y="5103813"/>
            <a:ext cx="1228725" cy="701675"/>
          </a:xfrm>
          <a:prstGeom prst="rect">
            <a:avLst/>
          </a:prstGeom>
          <a:noFill/>
          <a:ln w="9525" algn="ctr">
            <a:noFill/>
            <a:miter lim="800000"/>
            <a:headEnd/>
            <a:tailEnd/>
          </a:ln>
          <a:effectLst/>
        </p:spPr>
        <p:txBody>
          <a:bodyPr wrap="none">
            <a:spAutoFit/>
          </a:bodyPr>
          <a:lstStyle/>
          <a:p>
            <a:r>
              <a:rPr lang="en-US" sz="40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2.1X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08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08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0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0831" grpId="0" animBg="1"/>
      <p:bldP spid="1780819" grpId="0"/>
      <p:bldP spid="1780820"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800" smtClean="0"/>
              <a:t>We Achieved a 4X Speedup for Large Models Without Changing the Application</a:t>
            </a:r>
          </a:p>
        </p:txBody>
      </p:sp>
      <p:pic>
        <p:nvPicPr>
          <p:cNvPr id="498692" name="ST-short.avi">
            <a:hlinkClick r:id="" action="ppaction://media"/>
          </p:cNvPr>
          <p:cNvPicPr>
            <a:picLocks noGrp="1" noRot="1" noChangeAspect="1" noChangeArrowheads="1"/>
          </p:cNvPicPr>
          <p:nvPr>
            <p:ph idx="1"/>
            <a:videoFile r:link="rId1"/>
          </p:nvPr>
        </p:nvPicPr>
        <p:blipFill>
          <a:blip r:embed="rId3"/>
          <a:srcRect/>
          <a:stretch>
            <a:fillRect/>
          </a:stretch>
        </p:blipFill>
        <p:spPr>
          <a:xfrm>
            <a:off x="554038" y="1271588"/>
            <a:ext cx="8031162" cy="5354637"/>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1" fill="hold"/>
                                        <p:tgtEl>
                                          <p:spTgt spid="4986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8692"/>
                </p:tgtEl>
              </p:cMediaNode>
            </p:video>
            <p:seq concurrent="1" nextAc="seek">
              <p:cTn id="8" restart="whenNotActive" fill="hold" evtFilter="cancelBubble" nodeType="interactiveSeq">
                <p:stCondLst>
                  <p:cond evt="onClick" delay="0">
                    <p:tgtEl>
                      <p:spTgt spid="49869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8692"/>
                                        </p:tgtEl>
                                      </p:cBhvr>
                                    </p:cmd>
                                  </p:childTnLst>
                                </p:cTn>
                              </p:par>
                            </p:childTnLst>
                          </p:cTn>
                        </p:par>
                      </p:childTnLst>
                    </p:cTn>
                  </p:par>
                </p:childTnLst>
              </p:cTn>
              <p:nextCondLst>
                <p:cond evt="onClick" delay="0">
                  <p:tgtEl>
                    <p:spTgt spid="49869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25714" y="152400"/>
            <a:ext cx="7808686" cy="914400"/>
          </a:xfrm>
        </p:spPr>
        <p:txBody>
          <a:bodyPr/>
          <a:lstStyle/>
          <a:p>
            <a:r>
              <a:rPr lang="en-US" sz="2800" dirty="0" smtClean="0"/>
              <a:t>Given Three Burning Hydrogen Flames, Rank Them by Level of Turbulence</a:t>
            </a:r>
            <a:endParaRPr lang="en-US" sz="2800" dirty="0"/>
          </a:p>
        </p:txBody>
      </p:sp>
      <p:sp>
        <p:nvSpPr>
          <p:cNvPr id="6" name="Content Placeholder 5"/>
          <p:cNvSpPr>
            <a:spLocks noGrp="1"/>
          </p:cNvSpPr>
          <p:nvPr>
            <p:ph sz="quarter" idx="4"/>
          </p:nvPr>
        </p:nvSpPr>
        <p:spPr/>
        <p:txBody>
          <a:bodyPr/>
          <a:lstStyle/>
          <a:p>
            <a:endParaRPr lang="en-US"/>
          </a:p>
        </p:txBody>
      </p:sp>
      <p:pic>
        <p:nvPicPr>
          <p:cNvPr id="9" name="H_control_none_600_6200_func_side_half_NEW.avi">
            <a:hlinkClick r:id="" action="ppaction://media"/>
          </p:cNvPr>
          <p:cNvPicPr>
            <a:picLocks noGrp="1" noRot="1" noChangeAspect="1"/>
          </p:cNvPicPr>
          <p:nvPr>
            <p:ph sz="quarter" idx="1"/>
            <a:videoFile r:link="rId1"/>
          </p:nvPr>
        </p:nvPicPr>
        <p:blipFill>
          <a:blip r:embed="rId5" cstate="print"/>
          <a:stretch>
            <a:fillRect/>
          </a:stretch>
        </p:blipFill>
        <p:spPr>
          <a:xfrm>
            <a:off x="91440" y="2678298"/>
            <a:ext cx="2926080" cy="2194560"/>
          </a:xfrm>
          <a:prstGeom prst="rect">
            <a:avLst/>
          </a:prstGeom>
        </p:spPr>
      </p:pic>
      <p:pic>
        <p:nvPicPr>
          <p:cNvPr id="10" name="H_control_strong_200_4470_func_side_half_NEW.avi">
            <a:hlinkClick r:id="" action="ppaction://media"/>
          </p:cNvPr>
          <p:cNvPicPr>
            <a:picLocks noGrp="1" noRot="1" noChangeAspect="1"/>
          </p:cNvPicPr>
          <p:nvPr>
            <p:ph sz="quarter" idx="2"/>
            <a:videoFile r:link="rId2"/>
          </p:nvPr>
        </p:nvPicPr>
        <p:blipFill>
          <a:blip r:embed="rId6" cstate="print"/>
          <a:stretch>
            <a:fillRect/>
          </a:stretch>
        </p:blipFill>
        <p:spPr>
          <a:xfrm>
            <a:off x="3108960" y="2678298"/>
            <a:ext cx="2926080" cy="2194560"/>
          </a:xfrm>
          <a:prstGeom prst="rect">
            <a:avLst/>
          </a:prstGeom>
        </p:spPr>
      </p:pic>
      <p:pic>
        <p:nvPicPr>
          <p:cNvPr id="11" name="H_control_vweak480_5390_func_side_half_NEW.avi">
            <a:hlinkClick r:id="" action="ppaction://media"/>
          </p:cNvPr>
          <p:cNvPicPr>
            <a:picLocks noGrp="1" noRot="1" noChangeAspect="1"/>
          </p:cNvPicPr>
          <p:nvPr>
            <p:ph sz="quarter" idx="3"/>
            <a:videoFile r:link="rId3"/>
          </p:nvPr>
        </p:nvPicPr>
        <p:blipFill>
          <a:blip r:embed="rId7" cstate="print"/>
          <a:stretch>
            <a:fillRect/>
          </a:stretch>
        </p:blipFill>
        <p:spPr>
          <a:xfrm>
            <a:off x="6126480" y="2678298"/>
            <a:ext cx="2926080" cy="219456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0" fill="hold"/>
                                        <p:tgtEl>
                                          <p:spTgt spid="9"/>
                                        </p:tgtEl>
                                      </p:cBhvr>
                                    </p:cmd>
                                  </p:childTnLst>
                                </p:cTn>
                              </p:par>
                              <p:par>
                                <p:cTn id="7" presetID="1" presetClass="mediacall" presetSubtype="0" fill="hold" nodeType="withEffect">
                                  <p:stCondLst>
                                    <p:cond delay="0"/>
                                  </p:stCondLst>
                                  <p:childTnLst>
                                    <p:cmd type="call" cmd="playFrom(0.0)">
                                      <p:cBhvr>
                                        <p:cTn id="8" dur="17040" fill="hold"/>
                                        <p:tgtEl>
                                          <p:spTgt spid="10"/>
                                        </p:tgtEl>
                                      </p:cBhvr>
                                    </p:cmd>
                                  </p:childTnLst>
                                </p:cTn>
                              </p:par>
                              <p:par>
                                <p:cTn id="9" presetID="1" presetClass="mediacall" presetSubtype="0" fill="hold" nodeType="withEffect">
                                  <p:stCondLst>
                                    <p:cond delay="0"/>
                                  </p:stCondLst>
                                  <p:childTnLst>
                                    <p:cmd type="call" cmd="playFrom(0.0)">
                                      <p:cBhvr>
                                        <p:cTn id="10" dur="19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p:cTn id="17" fill="hold" display="0">
                  <p:stCondLst>
                    <p:cond delay="indefinite"/>
                  </p:stCondLst>
                  <p:endCondLst>
                    <p:cond evt="onNext" delay="0">
                      <p:tgtEl>
                        <p:sldTgt/>
                      </p:tgtEl>
                    </p:cond>
                    <p:cond evt="onPrev" delay="0">
                      <p:tgtEl>
                        <p:sldTgt/>
                      </p:tgtEl>
                    </p:cond>
                  </p:end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p:cTn id="23" fill="hold" display="0">
                  <p:stCondLst>
                    <p:cond delay="indefinite"/>
                  </p:stCondLst>
                  <p:endCondLst>
                    <p:cond evt="onNext" delay="0">
                      <p:tgtEl>
                        <p:sldTgt/>
                      </p:tgtEl>
                    </p:cond>
                    <p:cond evt="onPrev" delay="0">
                      <p:tgtEl>
                        <p:sldTgt/>
                      </p:tgtEl>
                    </p:cond>
                  </p:end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p:txBody>
          <a:bodyPr/>
          <a:lstStyle/>
          <a:p>
            <a:pPr eaLnBrk="1" hangingPunct="1"/>
            <a:r>
              <a:rPr lang="en-US" sz="2800" smtClean="0"/>
              <a:t>We Achieved a 4X Speedup for Large Models Without Changing the Application</a:t>
            </a:r>
          </a:p>
        </p:txBody>
      </p:sp>
      <p:pic>
        <p:nvPicPr>
          <p:cNvPr id="500740" name="Isosurfac-short.avi">
            <a:hlinkClick r:id="" action="ppaction://media"/>
          </p:cNvPr>
          <p:cNvPicPr>
            <a:picLocks noGrp="1" noRot="1" noChangeAspect="1" noChangeArrowheads="1"/>
          </p:cNvPicPr>
          <p:nvPr>
            <p:ph idx="1"/>
            <a:videoFile r:link="rId1"/>
          </p:nvPr>
        </p:nvPicPr>
        <p:blipFill>
          <a:blip r:embed="rId3"/>
          <a:srcRect/>
          <a:stretch>
            <a:fillRect/>
          </a:stretch>
        </p:blipFill>
        <p:spPr>
          <a:xfrm>
            <a:off x="565150" y="1246188"/>
            <a:ext cx="7985125" cy="5324475"/>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20" fill="hold"/>
                                        <p:tgtEl>
                                          <p:spTgt spid="5007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00740"/>
                </p:tgtEl>
              </p:cMediaNode>
            </p:video>
            <p:seq concurrent="1" nextAc="seek">
              <p:cTn id="8" restart="whenNotActive" fill="hold" evtFilter="cancelBubble" nodeType="interactiveSeq">
                <p:stCondLst>
                  <p:cond evt="onClick" delay="0">
                    <p:tgtEl>
                      <p:spTgt spid="5007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0740"/>
                                        </p:tgtEl>
                                      </p:cBhvr>
                                    </p:cmd>
                                  </p:childTnLst>
                                </p:cTn>
                              </p:par>
                            </p:childTnLst>
                          </p:cTn>
                        </p:par>
                      </p:childTnLst>
                    </p:cTn>
                  </p:par>
                </p:childTnLst>
              </p:cTn>
              <p:nextCondLst>
                <p:cond evt="onClick" delay="0">
                  <p:tgtEl>
                    <p:spTgt spid="50074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7778" name="Rectangle 2"/>
          <p:cNvSpPr>
            <a:spLocks noGrp="1" noChangeArrowheads="1"/>
          </p:cNvSpPr>
          <p:nvPr>
            <p:ph type="title"/>
          </p:nvPr>
        </p:nvSpPr>
        <p:spPr/>
        <p:txBody>
          <a:bodyPr/>
          <a:lstStyle/>
          <a:p>
            <a:r>
              <a:rPr lang="en-US"/>
              <a:t>Isocontour Extraction</a:t>
            </a:r>
          </a:p>
        </p:txBody>
      </p:sp>
      <p:sp>
        <p:nvSpPr>
          <p:cNvPr id="1867779" name="Rectangle 3"/>
          <p:cNvSpPr>
            <a:spLocks noGrp="1" noChangeArrowheads="1"/>
          </p:cNvSpPr>
          <p:nvPr>
            <p:ph type="body" idx="1"/>
          </p:nvPr>
        </p:nvSpPr>
        <p:spPr>
          <a:xfrm>
            <a:off x="990600" y="1905000"/>
            <a:ext cx="3581400" cy="4191000"/>
          </a:xfrm>
        </p:spPr>
        <p:txBody>
          <a:bodyPr/>
          <a:lstStyle/>
          <a:p>
            <a:r>
              <a:rPr lang="en-US" dirty="0"/>
              <a:t>Contour tree </a:t>
            </a:r>
            <a:r>
              <a:rPr lang="en-US" dirty="0">
                <a:solidFill>
                  <a:schemeClr val="tx1">
                    <a:lumMod val="75000"/>
                    <a:lumOff val="25000"/>
                  </a:schemeClr>
                </a:solidFill>
              </a:rPr>
              <a:t>[van </a:t>
            </a:r>
            <a:r>
              <a:rPr lang="en-US" dirty="0" err="1">
                <a:solidFill>
                  <a:schemeClr val="tx1">
                    <a:lumMod val="75000"/>
                    <a:lumOff val="25000"/>
                  </a:schemeClr>
                </a:solidFill>
              </a:rPr>
              <a:t>Kreveld</a:t>
            </a:r>
            <a:r>
              <a:rPr lang="en-US" dirty="0">
                <a:solidFill>
                  <a:schemeClr val="tx1">
                    <a:lumMod val="75000"/>
                    <a:lumOff val="25000"/>
                  </a:schemeClr>
                </a:solidFill>
              </a:rPr>
              <a:t> et al. 97]</a:t>
            </a:r>
          </a:p>
          <a:p>
            <a:pPr lvl="1"/>
            <a:r>
              <a:rPr lang="en-US" dirty="0"/>
              <a:t>Compute seed sets based on the tree</a:t>
            </a:r>
          </a:p>
          <a:p>
            <a:pPr lvl="1"/>
            <a:r>
              <a:rPr lang="en-US" dirty="0"/>
              <a:t>Traversal triangles is bottleneck</a:t>
            </a:r>
          </a:p>
          <a:p>
            <a:pPr lvl="1"/>
            <a:endParaRPr lang="en-US" dirty="0"/>
          </a:p>
        </p:txBody>
      </p:sp>
      <p:pic>
        <p:nvPicPr>
          <p:cNvPr id="1867780" name="Picture 4" descr="puget-contour"/>
          <p:cNvPicPr>
            <a:picLocks noChangeAspect="1" noChangeArrowheads="1"/>
          </p:cNvPicPr>
          <p:nvPr/>
        </p:nvPicPr>
        <p:blipFill>
          <a:blip r:embed="rId3"/>
          <a:srcRect/>
          <a:stretch>
            <a:fillRect/>
          </a:stretch>
        </p:blipFill>
        <p:spPr bwMode="auto">
          <a:xfrm>
            <a:off x="4572000" y="2565400"/>
            <a:ext cx="4032250" cy="4032250"/>
          </a:xfrm>
          <a:prstGeom prst="rect">
            <a:avLst/>
          </a:prstGeom>
          <a:noFill/>
        </p:spPr>
      </p:pic>
      <p:sp>
        <p:nvSpPr>
          <p:cNvPr id="1867781" name="Text Box 5"/>
          <p:cNvSpPr txBox="1">
            <a:spLocks noChangeArrowheads="1"/>
          </p:cNvSpPr>
          <p:nvPr/>
        </p:nvSpPr>
        <p:spPr bwMode="auto">
          <a:xfrm>
            <a:off x="4716463" y="1773238"/>
            <a:ext cx="3743325" cy="822325"/>
          </a:xfrm>
          <a:prstGeom prst="rect">
            <a:avLst/>
          </a:prstGeom>
          <a:noFill/>
          <a:ln w="9525" algn="ctr">
            <a:noFill/>
            <a:miter lim="800000"/>
            <a:headEnd/>
            <a:tailEnd/>
          </a:ln>
          <a:effectLst/>
        </p:spPr>
        <p:txBody>
          <a:bodyPr>
            <a:spAutoFit/>
          </a:bodyPr>
          <a:lstStyle/>
          <a:p>
            <a:r>
              <a:rPr lang="en-US" b="1"/>
              <a:t>Puget sound, </a:t>
            </a:r>
          </a:p>
          <a:p>
            <a:r>
              <a:rPr lang="en-US" b="1"/>
              <a:t>134 M triangles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8802" name="Rectangle 2"/>
          <p:cNvSpPr>
            <a:spLocks noGrp="1" noChangeArrowheads="1"/>
          </p:cNvSpPr>
          <p:nvPr>
            <p:ph type="title"/>
          </p:nvPr>
        </p:nvSpPr>
        <p:spPr/>
        <p:txBody>
          <a:bodyPr/>
          <a:lstStyle/>
          <a:p>
            <a:r>
              <a:rPr lang="en-US"/>
              <a:t>Comparison</a:t>
            </a:r>
          </a:p>
        </p:txBody>
      </p:sp>
      <p:graphicFrame>
        <p:nvGraphicFramePr>
          <p:cNvPr id="1868803" name="Group 3"/>
          <p:cNvGraphicFramePr>
            <a:graphicFrameLocks noGrp="1"/>
          </p:cNvGraphicFramePr>
          <p:nvPr>
            <p:ph idx="1"/>
          </p:nvPr>
        </p:nvGraphicFramePr>
        <p:xfrm>
          <a:off x="539750" y="1876425"/>
          <a:ext cx="6337300" cy="4365436"/>
        </p:xfrm>
        <a:graphic>
          <a:graphicData uri="http://schemas.openxmlformats.org/drawingml/2006/table">
            <a:tbl>
              <a:tblPr/>
              <a:tblGrid>
                <a:gridCol w="3040063"/>
                <a:gridCol w="3297237"/>
              </a:tblGrid>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Different layouts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Z-level Contour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(Speedup over CO)</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Cache-oblivious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1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X-axis sorted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8.9 (455)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Y-axis sorted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8.3 (430)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Z-axis sorted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0.42 (1.2)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Spectral sequencing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5.7 (254)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868826" name="Rectangle 26"/>
          <p:cNvSpPr>
            <a:spLocks noChangeArrowheads="1"/>
          </p:cNvSpPr>
          <p:nvPr/>
        </p:nvSpPr>
        <p:spPr bwMode="auto">
          <a:xfrm>
            <a:off x="6965950" y="2620963"/>
            <a:ext cx="1674048" cy="707886"/>
          </a:xfrm>
          <a:prstGeom prst="rect">
            <a:avLst/>
          </a:prstGeom>
          <a:noFill/>
          <a:ln w="9525" algn="ctr">
            <a:noFill/>
            <a:miter lim="800000"/>
            <a:headEnd/>
            <a:tailEnd/>
          </a:ln>
          <a:effectLst/>
        </p:spPr>
        <p:txBody>
          <a:bodyPr wrap="none">
            <a:spAutoFit/>
          </a:bodyPr>
          <a:lstStyle/>
          <a:p>
            <a:r>
              <a:rPr lang="en-US" b="1" dirty="0"/>
              <a:t>Time taken: </a:t>
            </a:r>
          </a:p>
          <a:p>
            <a:r>
              <a:rPr lang="en-US" b="1" dirty="0"/>
              <a:t>26s (0.5s)</a:t>
            </a:r>
          </a:p>
        </p:txBody>
      </p:sp>
      <p:sp>
        <p:nvSpPr>
          <p:cNvPr id="1868828" name="Line 28"/>
          <p:cNvSpPr>
            <a:spLocks noChangeShapeType="1"/>
          </p:cNvSpPr>
          <p:nvPr/>
        </p:nvSpPr>
        <p:spPr bwMode="auto">
          <a:xfrm flipH="1">
            <a:off x="6948488" y="5084763"/>
            <a:ext cx="503237" cy="0"/>
          </a:xfrm>
          <a:prstGeom prst="line">
            <a:avLst/>
          </a:prstGeom>
          <a:noFill/>
          <a:ln w="57150">
            <a:solidFill>
              <a:schemeClr val="bg1"/>
            </a:solidFill>
            <a:round/>
            <a:headEnd/>
            <a:tailEnd type="triangle" w="med" len="med"/>
          </a:ln>
          <a:effectLst/>
        </p:spPr>
        <p:txBody>
          <a:bodyPr>
            <a:spAutoFit/>
          </a:bodyPr>
          <a:lstStyle/>
          <a:p>
            <a:endParaRPr lang="en-US"/>
          </a:p>
        </p:txBody>
      </p:sp>
      <p:sp>
        <p:nvSpPr>
          <p:cNvPr id="1868829" name="Rectangle 29"/>
          <p:cNvSpPr>
            <a:spLocks noChangeArrowheads="1"/>
          </p:cNvSpPr>
          <p:nvPr/>
        </p:nvSpPr>
        <p:spPr bwMode="auto">
          <a:xfrm>
            <a:off x="7491413" y="4622800"/>
            <a:ext cx="1207382" cy="707886"/>
          </a:xfrm>
          <a:prstGeom prst="rect">
            <a:avLst/>
          </a:prstGeom>
          <a:noFill/>
          <a:ln w="9525" algn="ctr">
            <a:noFill/>
            <a:miter lim="800000"/>
            <a:headEnd/>
            <a:tailEnd/>
          </a:ln>
          <a:effectLst/>
        </p:spPr>
        <p:txBody>
          <a:bodyPr wrap="none">
            <a:spAutoFit/>
          </a:bodyPr>
          <a:lstStyle/>
          <a:p>
            <a:r>
              <a:rPr lang="en-US" b="1" dirty="0"/>
              <a:t>Optimal </a:t>
            </a:r>
          </a:p>
          <a:p>
            <a:r>
              <a:rPr lang="en-US" b="1" dirty="0"/>
              <a:t>layout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8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8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26" grpId="0"/>
      <p:bldP spid="1868829"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2800" smtClean="0"/>
              <a:t>Cache Oblivious Layouts Yield a </a:t>
            </a:r>
            <a:br>
              <a:rPr lang="en-US" sz="2800" smtClean="0"/>
            </a:br>
            <a:r>
              <a:rPr lang="en-US" sz="2800" smtClean="0"/>
              <a:t>Large Number of Short Edges</a:t>
            </a:r>
          </a:p>
        </p:txBody>
      </p:sp>
      <p:pic>
        <p:nvPicPr>
          <p:cNvPr id="32771" name="Picture 3" descr="rbl-col-short"/>
          <p:cNvPicPr>
            <a:picLocks noChangeAspect="1" noChangeArrowheads="1"/>
          </p:cNvPicPr>
          <p:nvPr/>
        </p:nvPicPr>
        <p:blipFill>
          <a:blip r:embed="rId2"/>
          <a:srcRect/>
          <a:stretch>
            <a:fillRect/>
          </a:stretch>
        </p:blipFill>
        <p:spPr bwMode="auto">
          <a:xfrm>
            <a:off x="4725988" y="1724025"/>
            <a:ext cx="4113212" cy="4113213"/>
          </a:xfrm>
          <a:prstGeom prst="rect">
            <a:avLst/>
          </a:prstGeom>
          <a:noFill/>
          <a:ln w="9525">
            <a:noFill/>
            <a:miter lim="800000"/>
            <a:headEnd/>
            <a:tailEnd/>
          </a:ln>
        </p:spPr>
      </p:pic>
      <p:pic>
        <p:nvPicPr>
          <p:cNvPr id="32772" name="Picture 4" descr="rbl-ss-short"/>
          <p:cNvPicPr>
            <a:picLocks noChangeAspect="1" noChangeArrowheads="1"/>
          </p:cNvPicPr>
          <p:nvPr/>
        </p:nvPicPr>
        <p:blipFill>
          <a:blip r:embed="rId3"/>
          <a:srcRect/>
          <a:stretch>
            <a:fillRect/>
          </a:stretch>
        </p:blipFill>
        <p:spPr bwMode="auto">
          <a:xfrm>
            <a:off x="304800" y="1724025"/>
            <a:ext cx="4113213" cy="4113213"/>
          </a:xfrm>
          <a:prstGeom prst="rect">
            <a:avLst/>
          </a:prstGeom>
          <a:noFill/>
          <a:ln w="9525">
            <a:noFill/>
            <a:miter lim="800000"/>
            <a:headEnd/>
            <a:tailEnd/>
          </a:ln>
        </p:spPr>
      </p:pic>
      <p:sp>
        <p:nvSpPr>
          <p:cNvPr id="32773" name="Text Box 5"/>
          <p:cNvSpPr txBox="1">
            <a:spLocks noChangeArrowheads="1"/>
          </p:cNvSpPr>
          <p:nvPr/>
        </p:nvSpPr>
        <p:spPr bwMode="auto">
          <a:xfrm>
            <a:off x="4906963" y="6005513"/>
            <a:ext cx="3751262" cy="336550"/>
          </a:xfrm>
          <a:prstGeom prst="rect">
            <a:avLst/>
          </a:prstGeom>
          <a:noFill/>
          <a:ln w="9525">
            <a:noFill/>
            <a:miter lim="800000"/>
            <a:headEnd/>
            <a:tailEnd/>
          </a:ln>
        </p:spPr>
        <p:txBody>
          <a:bodyPr>
            <a:spAutoFit/>
          </a:bodyPr>
          <a:lstStyle/>
          <a:p>
            <a:pPr algn="ctr"/>
            <a:r>
              <a:rPr lang="en-US" sz="1600">
                <a:latin typeface="Helvetica" pitchFamily="34" charset="0"/>
              </a:rPr>
              <a:t>cache-oblivious layout: 245K edges</a:t>
            </a:r>
          </a:p>
        </p:txBody>
      </p:sp>
      <p:sp>
        <p:nvSpPr>
          <p:cNvPr id="32774" name="Text Box 7"/>
          <p:cNvSpPr txBox="1">
            <a:spLocks noChangeArrowheads="1"/>
          </p:cNvSpPr>
          <p:nvPr/>
        </p:nvSpPr>
        <p:spPr bwMode="auto">
          <a:xfrm>
            <a:off x="766763" y="6005513"/>
            <a:ext cx="3189287" cy="336550"/>
          </a:xfrm>
          <a:prstGeom prst="rect">
            <a:avLst/>
          </a:prstGeom>
          <a:noFill/>
          <a:ln w="9525">
            <a:noFill/>
            <a:miter lim="800000"/>
            <a:headEnd/>
            <a:tailEnd/>
          </a:ln>
        </p:spPr>
        <p:txBody>
          <a:bodyPr>
            <a:spAutoFit/>
          </a:bodyPr>
          <a:lstStyle/>
          <a:p>
            <a:pPr algn="ctr"/>
            <a:r>
              <a:rPr lang="en-US" sz="1600">
                <a:latin typeface="Helvetica" pitchFamily="34" charset="0"/>
              </a:rPr>
              <a:t>spectral layout: 4.6K edges</a:t>
            </a:r>
          </a:p>
        </p:txBody>
      </p:sp>
      <p:sp>
        <p:nvSpPr>
          <p:cNvPr id="32775" name="Text Box 8"/>
          <p:cNvSpPr txBox="1">
            <a:spLocks noChangeArrowheads="1"/>
          </p:cNvSpPr>
          <p:nvPr/>
        </p:nvSpPr>
        <p:spPr bwMode="auto">
          <a:xfrm>
            <a:off x="1757363" y="1203325"/>
            <a:ext cx="5629275" cy="396875"/>
          </a:xfrm>
          <a:prstGeom prst="rect">
            <a:avLst/>
          </a:prstGeom>
          <a:noFill/>
          <a:ln w="9525">
            <a:noFill/>
            <a:miter lim="800000"/>
            <a:headEnd/>
            <a:tailEnd/>
          </a:ln>
        </p:spPr>
        <p:txBody>
          <a:bodyPr wrap="none">
            <a:spAutoFit/>
          </a:bodyPr>
          <a:lstStyle/>
          <a:p>
            <a:r>
              <a:rPr lang="en-US"/>
              <a:t>Edges connecting vertices of index differing by 1</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074"/>
          <p:cNvPicPr>
            <a:picLocks noChangeAspect="1" noChangeArrowheads="1"/>
          </p:cNvPicPr>
          <p:nvPr/>
        </p:nvPicPr>
        <p:blipFill>
          <a:blip r:embed="rId3"/>
          <a:srcRect l="50218" b="66148"/>
          <a:stretch>
            <a:fillRect/>
          </a:stretch>
        </p:blipFill>
        <p:spPr bwMode="auto">
          <a:xfrm>
            <a:off x="6859588" y="3322638"/>
            <a:ext cx="1992312" cy="798512"/>
          </a:xfrm>
          <a:prstGeom prst="rect">
            <a:avLst/>
          </a:prstGeom>
          <a:noFill/>
          <a:ln w="12700">
            <a:noFill/>
            <a:miter lim="800000"/>
            <a:headEnd type="none" w="sm" len="sm"/>
            <a:tailEnd type="none" w="sm" len="sm"/>
          </a:ln>
        </p:spPr>
      </p:pic>
      <p:sp>
        <p:nvSpPr>
          <p:cNvPr id="35843" name="Rectangle 2050"/>
          <p:cNvSpPr>
            <a:spLocks noGrp="1" noChangeArrowheads="1"/>
          </p:cNvSpPr>
          <p:nvPr>
            <p:ph type="title"/>
          </p:nvPr>
        </p:nvSpPr>
        <p:spPr>
          <a:xfrm>
            <a:off x="365125" y="171450"/>
            <a:ext cx="8502650" cy="908050"/>
          </a:xfrm>
        </p:spPr>
        <p:txBody>
          <a:bodyPr/>
          <a:lstStyle/>
          <a:p>
            <a:pPr eaLnBrk="1" hangingPunct="1"/>
            <a:r>
              <a:rPr lang="en-US" sz="2800" smtClean="0"/>
              <a:t>We Introduced Robust Topological </a:t>
            </a:r>
            <a:br>
              <a:rPr lang="en-US" sz="2800" smtClean="0"/>
            </a:br>
            <a:r>
              <a:rPr lang="en-US" sz="2800" smtClean="0"/>
              <a:t>Methods for Quantitative Data Analysis</a:t>
            </a:r>
          </a:p>
        </p:txBody>
      </p:sp>
      <p:grpSp>
        <p:nvGrpSpPr>
          <p:cNvPr id="35844" name="Group 2071"/>
          <p:cNvGrpSpPr>
            <a:grpSpLocks/>
          </p:cNvGrpSpPr>
          <p:nvPr/>
        </p:nvGrpSpPr>
        <p:grpSpPr bwMode="auto">
          <a:xfrm>
            <a:off x="5068888" y="1470025"/>
            <a:ext cx="3733800" cy="1589088"/>
            <a:chOff x="3120" y="835"/>
            <a:chExt cx="2400" cy="1021"/>
          </a:xfrm>
        </p:grpSpPr>
        <p:grpSp>
          <p:nvGrpSpPr>
            <p:cNvPr id="35851" name="Group 2052"/>
            <p:cNvGrpSpPr>
              <a:grpSpLocks/>
            </p:cNvGrpSpPr>
            <p:nvPr/>
          </p:nvGrpSpPr>
          <p:grpSpPr bwMode="auto">
            <a:xfrm>
              <a:off x="3146" y="835"/>
              <a:ext cx="2349" cy="844"/>
              <a:chOff x="2976" y="2081"/>
              <a:chExt cx="2635" cy="1036"/>
            </a:xfrm>
          </p:grpSpPr>
          <p:pic>
            <p:nvPicPr>
              <p:cNvPr id="35853" name="Picture 2053" descr="vor_test(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976" y="2146"/>
                <a:ext cx="1208" cy="906"/>
              </a:xfrm>
              <a:prstGeom prst="rect">
                <a:avLst/>
              </a:prstGeom>
              <a:noFill/>
              <a:ln w="9525">
                <a:noFill/>
                <a:miter lim="800000"/>
                <a:headEnd/>
                <a:tailEnd/>
              </a:ln>
            </p:spPr>
          </p:pic>
          <p:pic>
            <p:nvPicPr>
              <p:cNvPr id="35854" name="Picture 2054" descr="C:\Documents and Settings\pascucci2\My Documents\My Received Files\vor_test.png"/>
              <p:cNvPicPr>
                <a:picLocks noChangeAspect="1" noChangeArrowheads="1"/>
              </p:cNvPicPr>
              <p:nvPr/>
            </p:nvPicPr>
            <p:blipFill>
              <a:blip r:embed="rId5" r:link="rId6">
                <a:clrChange>
                  <a:clrFrom>
                    <a:srgbClr val="FFFFFF"/>
                  </a:clrFrom>
                  <a:clrTo>
                    <a:srgbClr val="FFFFFF">
                      <a:alpha val="0"/>
                    </a:srgbClr>
                  </a:clrTo>
                </a:clrChange>
              </a:blip>
              <a:srcRect l="7201" r="6300"/>
              <a:stretch>
                <a:fillRect/>
              </a:stretch>
            </p:blipFill>
            <p:spPr bwMode="auto">
              <a:xfrm>
                <a:off x="4416" y="2081"/>
                <a:ext cx="1195" cy="1036"/>
              </a:xfrm>
              <a:prstGeom prst="rect">
                <a:avLst/>
              </a:prstGeom>
              <a:noFill/>
              <a:ln w="9525">
                <a:noFill/>
                <a:miter lim="800000"/>
                <a:headEnd/>
                <a:tailEnd/>
              </a:ln>
            </p:spPr>
          </p:pic>
          <p:sp>
            <p:nvSpPr>
              <p:cNvPr id="35855" name="Line 2055"/>
              <p:cNvSpPr>
                <a:spLocks noChangeShapeType="1"/>
              </p:cNvSpPr>
              <p:nvPr/>
            </p:nvSpPr>
            <p:spPr bwMode="auto">
              <a:xfrm rot="-5400000">
                <a:off x="4302" y="2385"/>
                <a:ext cx="1" cy="240"/>
              </a:xfrm>
              <a:prstGeom prst="line">
                <a:avLst/>
              </a:prstGeom>
              <a:noFill/>
              <a:ln w="57150">
                <a:solidFill>
                  <a:schemeClr val="tx1"/>
                </a:solidFill>
                <a:round/>
                <a:headEnd/>
                <a:tailEnd type="triangle" w="med" len="med"/>
              </a:ln>
            </p:spPr>
            <p:txBody>
              <a:bodyPr/>
              <a:lstStyle/>
              <a:p>
                <a:endParaRPr lang="en-US"/>
              </a:p>
            </p:txBody>
          </p:sp>
        </p:grpSp>
        <p:sp>
          <p:nvSpPr>
            <p:cNvPr id="35852" name="Text Box 2060"/>
            <p:cNvSpPr txBox="1">
              <a:spLocks noChangeArrowheads="1"/>
            </p:cNvSpPr>
            <p:nvPr/>
          </p:nvSpPr>
          <p:spPr bwMode="auto">
            <a:xfrm>
              <a:off x="3120" y="1583"/>
              <a:ext cx="2400" cy="273"/>
            </a:xfrm>
            <a:prstGeom prst="rect">
              <a:avLst/>
            </a:prstGeom>
            <a:noFill/>
            <a:ln w="25400">
              <a:noFill/>
              <a:miter lim="800000"/>
              <a:headEnd/>
              <a:tailEnd/>
            </a:ln>
          </p:spPr>
          <p:txBody>
            <a:bodyPr lIns="0" tIns="0" rIns="0" bIns="0" anchor="ctr">
              <a:spAutoFit/>
            </a:bodyPr>
            <a:lstStyle/>
            <a:p>
              <a:pPr algn="ctr">
                <a:spcBef>
                  <a:spcPct val="50000"/>
                </a:spcBef>
              </a:pPr>
              <a:r>
                <a:rPr lang="en-US" sz="1400"/>
                <a:t>Hierarchical topology of a </a:t>
              </a:r>
              <a:br>
                <a:rPr lang="en-US" sz="1400"/>
              </a:br>
              <a:r>
                <a:rPr lang="en-US" sz="1400"/>
                <a:t>2D Miranda vorticity field</a:t>
              </a:r>
            </a:p>
          </p:txBody>
        </p:sp>
      </p:grpSp>
      <p:sp>
        <p:nvSpPr>
          <p:cNvPr id="35845" name="Text Box 2065"/>
          <p:cNvSpPr txBox="1">
            <a:spLocks noChangeArrowheads="1"/>
          </p:cNvSpPr>
          <p:nvPr/>
        </p:nvSpPr>
        <p:spPr bwMode="auto">
          <a:xfrm>
            <a:off x="5410200" y="5568950"/>
            <a:ext cx="3429000" cy="638175"/>
          </a:xfrm>
          <a:prstGeom prst="rect">
            <a:avLst/>
          </a:prstGeom>
          <a:noFill/>
          <a:ln w="25400">
            <a:noFill/>
            <a:miter lim="800000"/>
            <a:headEnd/>
            <a:tailEnd/>
          </a:ln>
        </p:spPr>
        <p:txBody>
          <a:bodyPr lIns="0" tIns="0" rIns="0" bIns="0" anchor="ctr">
            <a:spAutoFit/>
          </a:bodyPr>
          <a:lstStyle/>
          <a:p>
            <a:pPr algn="ctr">
              <a:spcBef>
                <a:spcPct val="50000"/>
              </a:spcBef>
            </a:pPr>
            <a:r>
              <a:rPr lang="en-US" sz="1400"/>
              <a:t>Molecular dynamics simulation (left) with abstract graph representation of its features at two scales (right)</a:t>
            </a:r>
          </a:p>
        </p:txBody>
      </p:sp>
      <p:pic>
        <p:nvPicPr>
          <p:cNvPr id="35846" name="Picture 2066"/>
          <p:cNvPicPr>
            <a:picLocks noChangeAspect="1" noChangeArrowheads="1"/>
          </p:cNvPicPr>
          <p:nvPr/>
        </p:nvPicPr>
        <p:blipFill>
          <a:blip r:embed="rId3"/>
          <a:srcRect l="50218" t="35535" b="33777"/>
          <a:stretch>
            <a:fillRect/>
          </a:stretch>
        </p:blipFill>
        <p:spPr bwMode="auto">
          <a:xfrm>
            <a:off x="6872288" y="4391025"/>
            <a:ext cx="1992312" cy="723900"/>
          </a:xfrm>
          <a:prstGeom prst="rect">
            <a:avLst/>
          </a:prstGeom>
          <a:noFill/>
          <a:ln w="12700">
            <a:noFill/>
            <a:miter lim="800000"/>
            <a:headEnd type="none" w="sm" len="sm"/>
            <a:tailEnd type="none" w="sm" len="sm"/>
          </a:ln>
        </p:spPr>
      </p:pic>
      <p:pic>
        <p:nvPicPr>
          <p:cNvPr id="35847" name="Picture 2067">
            <a:hlinkClick r:id="rId7" action="ppaction://program"/>
          </p:cNvPr>
          <p:cNvPicPr>
            <a:picLocks noChangeAspect="1" noChangeArrowheads="1"/>
          </p:cNvPicPr>
          <p:nvPr/>
        </p:nvPicPr>
        <p:blipFill>
          <a:blip r:embed="rId8"/>
          <a:srcRect r="49107"/>
          <a:stretch>
            <a:fillRect/>
          </a:stretch>
        </p:blipFill>
        <p:spPr bwMode="auto">
          <a:xfrm>
            <a:off x="5384800" y="3587750"/>
            <a:ext cx="1495425" cy="1733550"/>
          </a:xfrm>
          <a:prstGeom prst="rect">
            <a:avLst/>
          </a:prstGeom>
          <a:noFill/>
          <a:ln w="12700">
            <a:noFill/>
            <a:miter lim="800000"/>
            <a:headEnd type="none" w="sm" len="sm"/>
            <a:tailEnd type="none" w="sm" len="sm"/>
          </a:ln>
        </p:spPr>
      </p:pic>
      <p:sp>
        <p:nvSpPr>
          <p:cNvPr id="35848" name="Rectangle 2051"/>
          <p:cNvSpPr>
            <a:spLocks noGrp="1" noChangeArrowheads="1"/>
          </p:cNvSpPr>
          <p:nvPr>
            <p:ph type="body" idx="1"/>
          </p:nvPr>
        </p:nvSpPr>
        <p:spPr>
          <a:xfrm>
            <a:off x="352425" y="1352550"/>
            <a:ext cx="5438775" cy="5251450"/>
          </a:xfrm>
        </p:spPr>
        <p:txBody>
          <a:bodyPr/>
          <a:lstStyle/>
          <a:p>
            <a:pPr eaLnBrk="1" hangingPunct="1"/>
            <a:r>
              <a:rPr lang="en-US" smtClean="0"/>
              <a:t>Provably robust computation</a:t>
            </a:r>
          </a:p>
          <a:p>
            <a:pPr eaLnBrk="1" hangingPunct="1"/>
            <a:r>
              <a:rPr lang="en-US" smtClean="0"/>
              <a:t>Provably complete feature extraction and quantification</a:t>
            </a:r>
          </a:p>
          <a:p>
            <a:pPr eaLnBrk="1" hangingPunct="1"/>
            <a:r>
              <a:rPr lang="en-US" smtClean="0"/>
              <a:t>Hierarchical topological structures used to capture multiple scales</a:t>
            </a:r>
          </a:p>
          <a:p>
            <a:pPr eaLnBrk="1" hangingPunct="1"/>
            <a:r>
              <a:rPr lang="en-US" smtClean="0"/>
              <a:t>Error-bounded approximations associated with each scale</a:t>
            </a:r>
          </a:p>
          <a:p>
            <a:pPr eaLnBrk="1" hangingPunct="1"/>
            <a:r>
              <a:rPr lang="en-US" smtClean="0"/>
              <a:t>Formal mathematical definition associated with each analysis</a:t>
            </a:r>
          </a:p>
          <a:p>
            <a:pPr eaLnBrk="1" hangingPunct="1"/>
            <a:r>
              <a:rPr lang="en-US" smtClean="0"/>
              <a:t>Scalable performance in association with streaming techniques</a:t>
            </a:r>
          </a:p>
        </p:txBody>
      </p:sp>
      <p:sp>
        <p:nvSpPr>
          <p:cNvPr id="35849" name="Text Box 2072"/>
          <p:cNvSpPr txBox="1">
            <a:spLocks noChangeArrowheads="1"/>
          </p:cNvSpPr>
          <p:nvPr/>
        </p:nvSpPr>
        <p:spPr bwMode="auto">
          <a:xfrm>
            <a:off x="6673850" y="4078288"/>
            <a:ext cx="2362200" cy="355600"/>
          </a:xfrm>
          <a:prstGeom prst="rect">
            <a:avLst/>
          </a:prstGeom>
          <a:noFill/>
          <a:ln w="25400">
            <a:noFill/>
            <a:miter lim="800000"/>
            <a:headEnd/>
            <a:tailEnd/>
          </a:ln>
        </p:spPr>
        <p:txBody>
          <a:bodyPr lIns="0" tIns="0" rIns="0" bIns="0" anchor="ctr">
            <a:spAutoFit/>
          </a:bodyPr>
          <a:lstStyle/>
          <a:p>
            <a:pPr algn="ctr">
              <a:lnSpc>
                <a:spcPts val="1400"/>
              </a:lnSpc>
            </a:pPr>
            <a:r>
              <a:rPr lang="en-US" sz="1400"/>
              <a:t>Coarse scale: </a:t>
            </a:r>
            <a:br>
              <a:rPr lang="en-US" sz="1400"/>
            </a:br>
            <a:r>
              <a:rPr lang="en-US" sz="1400"/>
              <a:t>blue = molecules</a:t>
            </a:r>
          </a:p>
        </p:txBody>
      </p:sp>
      <p:sp>
        <p:nvSpPr>
          <p:cNvPr id="35850" name="Text Box 2073"/>
          <p:cNvSpPr txBox="1">
            <a:spLocks noChangeArrowheads="1"/>
          </p:cNvSpPr>
          <p:nvPr/>
        </p:nvSpPr>
        <p:spPr bwMode="auto">
          <a:xfrm>
            <a:off x="6788150" y="5070475"/>
            <a:ext cx="2159000" cy="355600"/>
          </a:xfrm>
          <a:prstGeom prst="rect">
            <a:avLst/>
          </a:prstGeom>
          <a:noFill/>
          <a:ln w="25400">
            <a:noFill/>
            <a:miter lim="800000"/>
            <a:headEnd/>
            <a:tailEnd/>
          </a:ln>
        </p:spPr>
        <p:txBody>
          <a:bodyPr lIns="0" tIns="0" rIns="0" bIns="0" anchor="ctr">
            <a:spAutoFit/>
          </a:bodyPr>
          <a:lstStyle/>
          <a:p>
            <a:pPr algn="ctr">
              <a:lnSpc>
                <a:spcPts val="1400"/>
              </a:lnSpc>
            </a:pPr>
            <a:r>
              <a:rPr lang="en-US" sz="1400"/>
              <a:t>Medium scale: </a:t>
            </a:r>
            <a:br>
              <a:rPr lang="en-US" sz="1400"/>
            </a:br>
            <a:r>
              <a:rPr lang="en-US" sz="1400"/>
              <a:t>red-blue = dipoles</a:t>
            </a:r>
          </a:p>
        </p:txBody>
      </p:sp>
    </p:spTree>
  </p:cSld>
  <p:clrMapOvr>
    <a:masterClrMapping/>
  </p:clrMapOvr>
  <p:transition advTm="20109"/>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019300" y="1274763"/>
          <a:ext cx="2413000" cy="558800"/>
        </p:xfrm>
        <a:graphic>
          <a:graphicData uri="http://schemas.openxmlformats.org/presentationml/2006/ole">
            <p:oleObj spid="_x0000_s2050" name="Equation" r:id="rId4" imgW="876240" imgH="203040" progId="Equation.3">
              <p:embed/>
            </p:oleObj>
          </a:graphicData>
        </a:graphic>
      </p:graphicFrame>
      <p:sp>
        <p:nvSpPr>
          <p:cNvPr id="2059" name="Rectangle 3"/>
          <p:cNvSpPr>
            <a:spLocks noGrp="1" noChangeArrowheads="1"/>
          </p:cNvSpPr>
          <p:nvPr>
            <p:ph type="title"/>
          </p:nvPr>
        </p:nvSpPr>
        <p:spPr>
          <a:xfrm>
            <a:off x="800100" y="190500"/>
            <a:ext cx="7727950" cy="908050"/>
          </a:xfrm>
        </p:spPr>
        <p:txBody>
          <a:bodyPr/>
          <a:lstStyle/>
          <a:p>
            <a:pPr eaLnBrk="1" hangingPunct="1"/>
            <a:r>
              <a:rPr lang="en-US" sz="2800" smtClean="0"/>
              <a:t>We Developed a Combinatorial Morse Theory for Provably Correct Computations</a:t>
            </a:r>
          </a:p>
        </p:txBody>
      </p:sp>
      <p:sp>
        <p:nvSpPr>
          <p:cNvPr id="2060" name="Rectangle 4"/>
          <p:cNvSpPr>
            <a:spLocks noGrp="1" noChangeArrowheads="1"/>
          </p:cNvSpPr>
          <p:nvPr>
            <p:ph type="body" sz="half" idx="1"/>
          </p:nvPr>
        </p:nvSpPr>
        <p:spPr>
          <a:xfrm>
            <a:off x="2227263" y="2819400"/>
            <a:ext cx="2268537" cy="457200"/>
          </a:xfrm>
        </p:spPr>
        <p:txBody>
          <a:bodyPr/>
          <a:lstStyle/>
          <a:p>
            <a:pPr algn="ctr" eaLnBrk="1" hangingPunct="1">
              <a:buFontTx/>
              <a:buNone/>
            </a:pPr>
            <a:r>
              <a:rPr lang="en-US" sz="2000" b="0" smtClean="0">
                <a:sym typeface="Symbol" pitchFamily="18" charset="2"/>
              </a:rPr>
              <a:t>smooth manifold</a:t>
            </a:r>
          </a:p>
        </p:txBody>
      </p:sp>
      <p:sp>
        <p:nvSpPr>
          <p:cNvPr id="2061" name="Rectangle 5"/>
          <p:cNvSpPr>
            <a:spLocks noGrp="1" noChangeArrowheads="1"/>
          </p:cNvSpPr>
          <p:nvPr>
            <p:ph type="body" sz="half" idx="2"/>
          </p:nvPr>
        </p:nvSpPr>
        <p:spPr>
          <a:xfrm>
            <a:off x="5629275" y="2819400"/>
            <a:ext cx="2444750" cy="457200"/>
          </a:xfrm>
        </p:spPr>
        <p:txBody>
          <a:bodyPr/>
          <a:lstStyle/>
          <a:p>
            <a:pPr algn="ctr" eaLnBrk="1" hangingPunct="1">
              <a:buFontTx/>
              <a:buNone/>
            </a:pPr>
            <a:r>
              <a:rPr lang="en-US" sz="2000" b="0" smtClean="0">
                <a:sym typeface="Symbol" pitchFamily="18" charset="2"/>
              </a:rPr>
              <a:t>simplicial complex</a:t>
            </a:r>
          </a:p>
        </p:txBody>
      </p:sp>
      <p:graphicFrame>
        <p:nvGraphicFramePr>
          <p:cNvPr id="2051" name="Object 7"/>
          <p:cNvGraphicFramePr>
            <a:graphicFrameLocks noChangeAspect="1"/>
          </p:cNvGraphicFramePr>
          <p:nvPr/>
        </p:nvGraphicFramePr>
        <p:xfrm>
          <a:off x="1971675" y="2876550"/>
          <a:ext cx="369888" cy="341313"/>
        </p:xfrm>
        <a:graphic>
          <a:graphicData uri="http://schemas.openxmlformats.org/presentationml/2006/ole">
            <p:oleObj spid="_x0000_s2051" name="Equation" r:id="rId5" imgW="164880" imgH="152280" progId="">
              <p:embed/>
            </p:oleObj>
          </a:graphicData>
        </a:graphic>
      </p:graphicFrame>
      <p:sp>
        <p:nvSpPr>
          <p:cNvPr id="2062" name="Line 10"/>
          <p:cNvSpPr>
            <a:spLocks noChangeShapeType="1"/>
          </p:cNvSpPr>
          <p:nvPr/>
        </p:nvSpPr>
        <p:spPr bwMode="auto">
          <a:xfrm>
            <a:off x="436563" y="2647950"/>
            <a:ext cx="8132762" cy="0"/>
          </a:xfrm>
          <a:prstGeom prst="line">
            <a:avLst/>
          </a:prstGeom>
          <a:noFill/>
          <a:ln w="12700">
            <a:solidFill>
              <a:schemeClr val="tx1"/>
            </a:solidFill>
            <a:round/>
            <a:headEnd type="none" w="sm" len="sm"/>
            <a:tailEnd type="none" w="sm" len="sm"/>
          </a:ln>
        </p:spPr>
        <p:txBody>
          <a:bodyPr/>
          <a:lstStyle/>
          <a:p>
            <a:endParaRPr lang="en-US"/>
          </a:p>
        </p:txBody>
      </p:sp>
      <p:sp>
        <p:nvSpPr>
          <p:cNvPr id="2063" name="Line 11"/>
          <p:cNvSpPr>
            <a:spLocks noChangeShapeType="1"/>
          </p:cNvSpPr>
          <p:nvPr/>
        </p:nvSpPr>
        <p:spPr bwMode="auto">
          <a:xfrm>
            <a:off x="1447800" y="1870075"/>
            <a:ext cx="0" cy="4214813"/>
          </a:xfrm>
          <a:prstGeom prst="line">
            <a:avLst/>
          </a:prstGeom>
          <a:noFill/>
          <a:ln w="12700">
            <a:solidFill>
              <a:schemeClr val="tx1"/>
            </a:solidFill>
            <a:round/>
            <a:headEnd type="none" w="sm" len="sm"/>
            <a:tailEnd type="none" w="sm" len="sm"/>
          </a:ln>
        </p:spPr>
        <p:txBody>
          <a:bodyPr/>
          <a:lstStyle/>
          <a:p>
            <a:endParaRPr lang="en-US"/>
          </a:p>
        </p:txBody>
      </p:sp>
      <p:sp>
        <p:nvSpPr>
          <p:cNvPr id="2064" name="Line 12"/>
          <p:cNvSpPr>
            <a:spLocks noChangeShapeType="1"/>
          </p:cNvSpPr>
          <p:nvPr/>
        </p:nvSpPr>
        <p:spPr bwMode="auto">
          <a:xfrm>
            <a:off x="5003800" y="1855788"/>
            <a:ext cx="0" cy="2506662"/>
          </a:xfrm>
          <a:prstGeom prst="line">
            <a:avLst/>
          </a:prstGeom>
          <a:noFill/>
          <a:ln w="12700">
            <a:solidFill>
              <a:schemeClr val="tx1"/>
            </a:solidFill>
            <a:round/>
            <a:headEnd type="none" w="sm" len="sm"/>
            <a:tailEnd type="none" w="sm" len="sm"/>
          </a:ln>
        </p:spPr>
        <p:txBody>
          <a:bodyPr/>
          <a:lstStyle/>
          <a:p>
            <a:endParaRPr lang="en-US"/>
          </a:p>
        </p:txBody>
      </p:sp>
      <p:sp>
        <p:nvSpPr>
          <p:cNvPr id="2065" name="Line 13"/>
          <p:cNvSpPr>
            <a:spLocks noChangeShapeType="1"/>
          </p:cNvSpPr>
          <p:nvPr/>
        </p:nvSpPr>
        <p:spPr bwMode="auto">
          <a:xfrm>
            <a:off x="8559800" y="1855788"/>
            <a:ext cx="0" cy="4318000"/>
          </a:xfrm>
          <a:prstGeom prst="line">
            <a:avLst/>
          </a:prstGeom>
          <a:noFill/>
          <a:ln w="12700">
            <a:solidFill>
              <a:schemeClr val="tx1"/>
            </a:solidFill>
            <a:round/>
            <a:headEnd type="none" w="sm" len="sm"/>
            <a:tailEnd type="none" w="sm" len="sm"/>
          </a:ln>
        </p:spPr>
        <p:txBody>
          <a:bodyPr/>
          <a:lstStyle/>
          <a:p>
            <a:endParaRPr lang="en-US"/>
          </a:p>
        </p:txBody>
      </p:sp>
      <p:sp>
        <p:nvSpPr>
          <p:cNvPr id="2066" name="Line 14"/>
          <p:cNvSpPr>
            <a:spLocks noChangeShapeType="1"/>
          </p:cNvSpPr>
          <p:nvPr/>
        </p:nvSpPr>
        <p:spPr bwMode="auto">
          <a:xfrm>
            <a:off x="436563" y="3346450"/>
            <a:ext cx="8132762" cy="0"/>
          </a:xfrm>
          <a:prstGeom prst="line">
            <a:avLst/>
          </a:prstGeom>
          <a:noFill/>
          <a:ln w="12700">
            <a:solidFill>
              <a:schemeClr val="tx1"/>
            </a:solidFill>
            <a:round/>
            <a:headEnd type="none" w="sm" len="sm"/>
            <a:tailEnd type="none" w="sm" len="sm"/>
          </a:ln>
        </p:spPr>
        <p:txBody>
          <a:bodyPr/>
          <a:lstStyle/>
          <a:p>
            <a:endParaRPr lang="en-US"/>
          </a:p>
        </p:txBody>
      </p:sp>
      <p:sp>
        <p:nvSpPr>
          <p:cNvPr id="2067" name="Line 15"/>
          <p:cNvSpPr>
            <a:spLocks noChangeShapeType="1"/>
          </p:cNvSpPr>
          <p:nvPr/>
        </p:nvSpPr>
        <p:spPr bwMode="auto">
          <a:xfrm>
            <a:off x="436563" y="3832225"/>
            <a:ext cx="8132762" cy="0"/>
          </a:xfrm>
          <a:prstGeom prst="line">
            <a:avLst/>
          </a:prstGeom>
          <a:noFill/>
          <a:ln w="12700">
            <a:solidFill>
              <a:schemeClr val="tx1"/>
            </a:solidFill>
            <a:round/>
            <a:headEnd type="none" w="sm" len="sm"/>
            <a:tailEnd type="none" w="sm" len="sm"/>
          </a:ln>
        </p:spPr>
        <p:txBody>
          <a:bodyPr/>
          <a:lstStyle/>
          <a:p>
            <a:endParaRPr lang="en-US"/>
          </a:p>
        </p:txBody>
      </p:sp>
      <p:sp>
        <p:nvSpPr>
          <p:cNvPr id="2068" name="Text Box 16"/>
          <p:cNvSpPr txBox="1">
            <a:spLocks noChangeArrowheads="1"/>
          </p:cNvSpPr>
          <p:nvPr/>
        </p:nvSpPr>
        <p:spPr bwMode="auto">
          <a:xfrm>
            <a:off x="409575" y="3981450"/>
            <a:ext cx="1003300" cy="701675"/>
          </a:xfrm>
          <a:prstGeom prst="rect">
            <a:avLst/>
          </a:prstGeom>
          <a:noFill/>
          <a:ln w="12700">
            <a:noFill/>
            <a:miter lim="800000"/>
            <a:headEnd type="none" w="sm" len="sm"/>
            <a:tailEnd type="none" w="sm" len="sm"/>
          </a:ln>
        </p:spPr>
        <p:txBody>
          <a:bodyPr wrap="none">
            <a:spAutoFit/>
          </a:bodyPr>
          <a:lstStyle/>
          <a:p>
            <a:pPr algn="ctr"/>
            <a:r>
              <a:rPr lang="en-US" b="1">
                <a:latin typeface="Helvetica" pitchFamily="34" charset="0"/>
              </a:rPr>
              <a:t>critical</a:t>
            </a:r>
            <a:br>
              <a:rPr lang="en-US" b="1">
                <a:latin typeface="Helvetica" pitchFamily="34" charset="0"/>
              </a:rPr>
            </a:br>
            <a:r>
              <a:rPr lang="en-US" b="1">
                <a:latin typeface="Helvetica" pitchFamily="34" charset="0"/>
              </a:rPr>
              <a:t>point</a:t>
            </a:r>
          </a:p>
        </p:txBody>
      </p:sp>
      <p:sp>
        <p:nvSpPr>
          <p:cNvPr id="2069" name="Text Box 17"/>
          <p:cNvSpPr txBox="1">
            <a:spLocks noChangeArrowheads="1"/>
          </p:cNvSpPr>
          <p:nvPr/>
        </p:nvSpPr>
        <p:spPr bwMode="auto">
          <a:xfrm>
            <a:off x="1589088" y="1851025"/>
            <a:ext cx="3300412" cy="822325"/>
          </a:xfrm>
          <a:prstGeom prst="rect">
            <a:avLst/>
          </a:prstGeom>
          <a:noFill/>
          <a:ln w="12700">
            <a:noFill/>
            <a:miter lim="800000"/>
            <a:headEnd type="none" w="sm" len="sm"/>
            <a:tailEnd type="none" w="sm" len="sm"/>
          </a:ln>
        </p:spPr>
        <p:txBody>
          <a:bodyPr wrap="none">
            <a:spAutoFit/>
          </a:bodyPr>
          <a:lstStyle/>
          <a:p>
            <a:pPr algn="ctr"/>
            <a:r>
              <a:rPr lang="en-US" sz="2400"/>
              <a:t>Classical mathematical</a:t>
            </a:r>
            <a:br>
              <a:rPr lang="en-US" sz="2400"/>
            </a:br>
            <a:r>
              <a:rPr lang="en-US" sz="2400"/>
              <a:t>definitions</a:t>
            </a:r>
          </a:p>
        </p:txBody>
      </p:sp>
      <p:sp>
        <p:nvSpPr>
          <p:cNvPr id="2070" name="Text Box 18"/>
          <p:cNvSpPr txBox="1">
            <a:spLocks noChangeArrowheads="1"/>
          </p:cNvSpPr>
          <p:nvPr/>
        </p:nvSpPr>
        <p:spPr bwMode="auto">
          <a:xfrm>
            <a:off x="5715000" y="1851025"/>
            <a:ext cx="2132013" cy="822325"/>
          </a:xfrm>
          <a:prstGeom prst="rect">
            <a:avLst/>
          </a:prstGeom>
          <a:noFill/>
          <a:ln w="12700">
            <a:noFill/>
            <a:miter lim="800000"/>
            <a:headEnd type="none" w="sm" len="sm"/>
            <a:tailEnd type="none" w="sm" len="sm"/>
          </a:ln>
        </p:spPr>
        <p:txBody>
          <a:bodyPr wrap="none">
            <a:spAutoFit/>
          </a:bodyPr>
          <a:lstStyle/>
          <a:p>
            <a:pPr algn="ctr"/>
            <a:r>
              <a:rPr lang="en-US" sz="2400"/>
              <a:t>Simulation of </a:t>
            </a:r>
            <a:br>
              <a:rPr lang="en-US" sz="2400"/>
            </a:br>
            <a:r>
              <a:rPr lang="en-US" sz="2400"/>
              <a:t>differentiability</a:t>
            </a:r>
          </a:p>
        </p:txBody>
      </p:sp>
      <p:grpSp>
        <p:nvGrpSpPr>
          <p:cNvPr id="2071" name="Group 19"/>
          <p:cNvGrpSpPr>
            <a:grpSpLocks/>
          </p:cNvGrpSpPr>
          <p:nvPr/>
        </p:nvGrpSpPr>
        <p:grpSpPr bwMode="auto">
          <a:xfrm>
            <a:off x="4090988" y="4876800"/>
            <a:ext cx="858837" cy="1333500"/>
            <a:chOff x="2972" y="3031"/>
            <a:chExt cx="686" cy="1065"/>
          </a:xfrm>
        </p:grpSpPr>
        <p:grpSp>
          <p:nvGrpSpPr>
            <p:cNvPr id="2090" name="Group 20"/>
            <p:cNvGrpSpPr>
              <a:grpSpLocks/>
            </p:cNvGrpSpPr>
            <p:nvPr/>
          </p:nvGrpSpPr>
          <p:grpSpPr bwMode="auto">
            <a:xfrm>
              <a:off x="2972" y="3031"/>
              <a:ext cx="686" cy="672"/>
              <a:chOff x="2849" y="2036"/>
              <a:chExt cx="686" cy="672"/>
            </a:xfrm>
          </p:grpSpPr>
          <p:sp>
            <p:nvSpPr>
              <p:cNvPr id="2092" name="Oval 21"/>
              <p:cNvSpPr>
                <a:spLocks noChangeArrowheads="1"/>
              </p:cNvSpPr>
              <p:nvPr/>
            </p:nvSpPr>
            <p:spPr bwMode="auto">
              <a:xfrm>
                <a:off x="2854" y="2036"/>
                <a:ext cx="672" cy="672"/>
              </a:xfrm>
              <a:prstGeom prst="ellipse">
                <a:avLst/>
              </a:prstGeom>
              <a:noFill/>
              <a:ln w="38100">
                <a:solidFill>
                  <a:srgbClr val="0099FF"/>
                </a:solidFill>
                <a:round/>
                <a:headEnd type="none" w="sm" len="sm"/>
                <a:tailEnd type="none" w="sm" len="sm"/>
              </a:ln>
            </p:spPr>
            <p:txBody>
              <a:bodyPr wrap="none" anchor="ctr"/>
              <a:lstStyle/>
              <a:p>
                <a:endParaRPr lang="en-US"/>
              </a:p>
            </p:txBody>
          </p:sp>
          <p:sp>
            <p:nvSpPr>
              <p:cNvPr id="2093" name="Freeform 22"/>
              <p:cNvSpPr>
                <a:spLocks/>
              </p:cNvSpPr>
              <p:nvPr/>
            </p:nvSpPr>
            <p:spPr bwMode="auto">
              <a:xfrm>
                <a:off x="2849" y="2036"/>
                <a:ext cx="686" cy="330"/>
              </a:xfrm>
              <a:custGeom>
                <a:avLst/>
                <a:gdLst>
                  <a:gd name="T0" fmla="*/ 0 w 686"/>
                  <a:gd name="T1" fmla="*/ 325 h 330"/>
                  <a:gd name="T2" fmla="*/ 88 w 686"/>
                  <a:gd name="T3" fmla="*/ 114 h 330"/>
                  <a:gd name="T4" fmla="*/ 356 w 686"/>
                  <a:gd name="T5" fmla="*/ 0 h 330"/>
                  <a:gd name="T6" fmla="*/ 616 w 686"/>
                  <a:gd name="T7" fmla="*/ 140 h 330"/>
                  <a:gd name="T8" fmla="*/ 673 w 686"/>
                  <a:gd name="T9" fmla="*/ 330 h 330"/>
                  <a:gd name="T10" fmla="*/ 0 60000 65536"/>
                  <a:gd name="T11" fmla="*/ 0 60000 65536"/>
                  <a:gd name="T12" fmla="*/ 0 60000 65536"/>
                  <a:gd name="T13" fmla="*/ 0 60000 65536"/>
                  <a:gd name="T14" fmla="*/ 0 60000 65536"/>
                  <a:gd name="T15" fmla="*/ 0 w 686"/>
                  <a:gd name="T16" fmla="*/ 0 h 330"/>
                  <a:gd name="T17" fmla="*/ 686 w 686"/>
                  <a:gd name="T18" fmla="*/ 330 h 330"/>
                </a:gdLst>
                <a:ahLst/>
                <a:cxnLst>
                  <a:cxn ang="T10">
                    <a:pos x="T0" y="T1"/>
                  </a:cxn>
                  <a:cxn ang="T11">
                    <a:pos x="T2" y="T3"/>
                  </a:cxn>
                  <a:cxn ang="T12">
                    <a:pos x="T4" y="T5"/>
                  </a:cxn>
                  <a:cxn ang="T13">
                    <a:pos x="T6" y="T7"/>
                  </a:cxn>
                  <a:cxn ang="T14">
                    <a:pos x="T8" y="T9"/>
                  </a:cxn>
                </a:cxnLst>
                <a:rect l="T15" t="T16" r="T17" b="T18"/>
                <a:pathLst>
                  <a:path w="686" h="330">
                    <a:moveTo>
                      <a:pt x="0" y="325"/>
                    </a:moveTo>
                    <a:cubicBezTo>
                      <a:pt x="15" y="290"/>
                      <a:pt x="29" y="168"/>
                      <a:pt x="88" y="114"/>
                    </a:cubicBezTo>
                    <a:cubicBezTo>
                      <a:pt x="163" y="31"/>
                      <a:pt x="259" y="0"/>
                      <a:pt x="356" y="0"/>
                    </a:cubicBezTo>
                    <a:cubicBezTo>
                      <a:pt x="453" y="0"/>
                      <a:pt x="546" y="48"/>
                      <a:pt x="616" y="140"/>
                    </a:cubicBezTo>
                    <a:cubicBezTo>
                      <a:pt x="686" y="232"/>
                      <a:pt x="661" y="291"/>
                      <a:pt x="673" y="330"/>
                    </a:cubicBezTo>
                  </a:path>
                </a:pathLst>
              </a:custGeom>
              <a:noFill/>
              <a:ln w="38100">
                <a:solidFill>
                  <a:schemeClr val="tx1"/>
                </a:solidFill>
                <a:round/>
                <a:headEnd type="none" w="sm" len="sm"/>
                <a:tailEnd type="none" w="sm" len="sm"/>
              </a:ln>
            </p:spPr>
            <p:txBody>
              <a:bodyPr/>
              <a:lstStyle/>
              <a:p>
                <a:endParaRPr lang="en-US"/>
              </a:p>
            </p:txBody>
          </p:sp>
          <p:sp>
            <p:nvSpPr>
              <p:cNvPr id="2094" name="Line 23"/>
              <p:cNvSpPr>
                <a:spLocks noChangeShapeType="1"/>
              </p:cNvSpPr>
              <p:nvPr/>
            </p:nvSpPr>
            <p:spPr bwMode="auto">
              <a:xfrm>
                <a:off x="2858" y="2361"/>
                <a:ext cx="673" cy="0"/>
              </a:xfrm>
              <a:prstGeom prst="line">
                <a:avLst/>
              </a:prstGeom>
              <a:noFill/>
              <a:ln w="12700">
                <a:solidFill>
                  <a:schemeClr val="tx1"/>
                </a:solidFill>
                <a:round/>
                <a:headEnd type="none" w="sm" len="sm"/>
                <a:tailEnd type="none" w="sm" len="sm"/>
              </a:ln>
            </p:spPr>
            <p:txBody>
              <a:bodyPr/>
              <a:lstStyle/>
              <a:p>
                <a:endParaRPr lang="en-US"/>
              </a:p>
            </p:txBody>
          </p:sp>
          <p:sp>
            <p:nvSpPr>
              <p:cNvPr id="2095" name="Oval 24"/>
              <p:cNvSpPr>
                <a:spLocks noChangeArrowheads="1"/>
              </p:cNvSpPr>
              <p:nvPr/>
            </p:nvSpPr>
            <p:spPr bwMode="auto">
              <a:xfrm>
                <a:off x="3153" y="2321"/>
                <a:ext cx="75" cy="75"/>
              </a:xfrm>
              <a:prstGeom prst="ellipse">
                <a:avLst/>
              </a:prstGeom>
              <a:solidFill>
                <a:schemeClr val="bg1"/>
              </a:solidFill>
              <a:ln w="28575">
                <a:solidFill>
                  <a:schemeClr val="tx1"/>
                </a:solidFill>
                <a:round/>
                <a:headEnd type="none" w="sm" len="sm"/>
                <a:tailEnd type="none" w="sm" len="sm"/>
              </a:ln>
            </p:spPr>
            <p:txBody>
              <a:bodyPr wrap="none" anchor="ctr"/>
              <a:lstStyle/>
              <a:p>
                <a:endParaRPr lang="en-US"/>
              </a:p>
            </p:txBody>
          </p:sp>
        </p:grpSp>
        <p:sp>
          <p:nvSpPr>
            <p:cNvPr id="2091" name="Text Box 25"/>
            <p:cNvSpPr txBox="1">
              <a:spLocks noChangeArrowheads="1"/>
            </p:cNvSpPr>
            <p:nvPr/>
          </p:nvSpPr>
          <p:spPr bwMode="auto">
            <a:xfrm>
              <a:off x="3139" y="3731"/>
              <a:ext cx="445" cy="365"/>
            </a:xfrm>
            <a:prstGeom prst="rect">
              <a:avLst/>
            </a:prstGeom>
            <a:noFill/>
            <a:ln w="12700">
              <a:noFill/>
              <a:miter lim="800000"/>
              <a:headEnd type="none" w="sm" len="sm"/>
              <a:tailEnd type="none" w="sm" len="sm"/>
            </a:ln>
          </p:spPr>
          <p:txBody>
            <a:bodyPr wrap="none">
              <a:spAutoFit/>
            </a:bodyPr>
            <a:lstStyle/>
            <a:p>
              <a:r>
                <a:rPr lang="en-US" sz="2400">
                  <a:latin typeface="Times New Roman" pitchFamily="18" charset="0"/>
                </a:rPr>
                <a:t>2D</a:t>
              </a:r>
            </a:p>
          </p:txBody>
        </p:sp>
      </p:grpSp>
      <p:grpSp>
        <p:nvGrpSpPr>
          <p:cNvPr id="2072" name="Group 26"/>
          <p:cNvGrpSpPr>
            <a:grpSpLocks/>
          </p:cNvGrpSpPr>
          <p:nvPr/>
        </p:nvGrpSpPr>
        <p:grpSpPr bwMode="auto">
          <a:xfrm>
            <a:off x="6078538" y="4648200"/>
            <a:ext cx="1139825" cy="1512888"/>
            <a:chOff x="3732" y="2886"/>
            <a:chExt cx="911" cy="1209"/>
          </a:xfrm>
        </p:grpSpPr>
        <p:pic>
          <p:nvPicPr>
            <p:cNvPr id="2088" name="Picture 27"/>
            <p:cNvPicPr>
              <a:picLocks noChangeAspect="1" noChangeArrowheads="1"/>
            </p:cNvPicPr>
            <p:nvPr/>
          </p:nvPicPr>
          <p:blipFill>
            <a:blip r:embed="rId6"/>
            <a:srcRect r="78995"/>
            <a:stretch>
              <a:fillRect/>
            </a:stretch>
          </p:blipFill>
          <p:spPr bwMode="auto">
            <a:xfrm>
              <a:off x="3732" y="2886"/>
              <a:ext cx="911" cy="963"/>
            </a:xfrm>
            <a:prstGeom prst="rect">
              <a:avLst/>
            </a:prstGeom>
            <a:noFill/>
            <a:ln w="9525">
              <a:noFill/>
              <a:miter lim="800000"/>
              <a:headEnd/>
              <a:tailEnd/>
            </a:ln>
          </p:spPr>
        </p:pic>
        <p:sp>
          <p:nvSpPr>
            <p:cNvPr id="2089" name="Text Box 28"/>
            <p:cNvSpPr txBox="1">
              <a:spLocks noChangeArrowheads="1"/>
            </p:cNvSpPr>
            <p:nvPr/>
          </p:nvSpPr>
          <p:spPr bwMode="auto">
            <a:xfrm>
              <a:off x="4012" y="3730"/>
              <a:ext cx="446" cy="365"/>
            </a:xfrm>
            <a:prstGeom prst="rect">
              <a:avLst/>
            </a:prstGeom>
            <a:noFill/>
            <a:ln w="12700">
              <a:noFill/>
              <a:miter lim="800000"/>
              <a:headEnd type="none" w="sm" len="sm"/>
              <a:tailEnd type="none" w="sm" len="sm"/>
            </a:ln>
          </p:spPr>
          <p:txBody>
            <a:bodyPr wrap="none">
              <a:spAutoFit/>
            </a:bodyPr>
            <a:lstStyle/>
            <a:p>
              <a:r>
                <a:rPr lang="en-US" sz="2400">
                  <a:latin typeface="Times New Roman" pitchFamily="18" charset="0"/>
                </a:rPr>
                <a:t>3D</a:t>
              </a:r>
            </a:p>
          </p:txBody>
        </p:sp>
      </p:grpSp>
      <p:grpSp>
        <p:nvGrpSpPr>
          <p:cNvPr id="2073" name="Group 29"/>
          <p:cNvGrpSpPr>
            <a:grpSpLocks/>
          </p:cNvGrpSpPr>
          <p:nvPr/>
        </p:nvGrpSpPr>
        <p:grpSpPr bwMode="auto">
          <a:xfrm>
            <a:off x="2133600" y="4951413"/>
            <a:ext cx="835025" cy="1273175"/>
            <a:chOff x="2165" y="3078"/>
            <a:chExt cx="668" cy="1018"/>
          </a:xfrm>
        </p:grpSpPr>
        <p:sp>
          <p:nvSpPr>
            <p:cNvPr id="2082" name="Text Box 30"/>
            <p:cNvSpPr txBox="1">
              <a:spLocks noChangeArrowheads="1"/>
            </p:cNvSpPr>
            <p:nvPr/>
          </p:nvSpPr>
          <p:spPr bwMode="auto">
            <a:xfrm>
              <a:off x="2317" y="3731"/>
              <a:ext cx="446" cy="365"/>
            </a:xfrm>
            <a:prstGeom prst="rect">
              <a:avLst/>
            </a:prstGeom>
            <a:noFill/>
            <a:ln w="12700">
              <a:noFill/>
              <a:miter lim="800000"/>
              <a:headEnd type="none" w="sm" len="sm"/>
              <a:tailEnd type="none" w="sm" len="sm"/>
            </a:ln>
          </p:spPr>
          <p:txBody>
            <a:bodyPr wrap="none">
              <a:spAutoFit/>
            </a:bodyPr>
            <a:lstStyle/>
            <a:p>
              <a:r>
                <a:rPr lang="en-US" sz="2400">
                  <a:latin typeface="Times New Roman" pitchFamily="18" charset="0"/>
                </a:rPr>
                <a:t>1D</a:t>
              </a:r>
            </a:p>
          </p:txBody>
        </p:sp>
        <p:grpSp>
          <p:nvGrpSpPr>
            <p:cNvPr id="2083" name="Group 31"/>
            <p:cNvGrpSpPr>
              <a:grpSpLocks/>
            </p:cNvGrpSpPr>
            <p:nvPr/>
          </p:nvGrpSpPr>
          <p:grpSpPr bwMode="auto">
            <a:xfrm>
              <a:off x="2165" y="3078"/>
              <a:ext cx="668" cy="571"/>
              <a:chOff x="841" y="1792"/>
              <a:chExt cx="668" cy="571"/>
            </a:xfrm>
          </p:grpSpPr>
          <p:sp>
            <p:nvSpPr>
              <p:cNvPr id="2084" name="Line 32"/>
              <p:cNvSpPr>
                <a:spLocks noChangeShapeType="1"/>
              </p:cNvSpPr>
              <p:nvPr/>
            </p:nvSpPr>
            <p:spPr bwMode="auto">
              <a:xfrm flipV="1">
                <a:off x="880" y="1824"/>
                <a:ext cx="590" cy="507"/>
              </a:xfrm>
              <a:prstGeom prst="line">
                <a:avLst/>
              </a:prstGeom>
              <a:noFill/>
              <a:ln w="12700">
                <a:solidFill>
                  <a:schemeClr val="tx1"/>
                </a:solidFill>
                <a:round/>
                <a:headEnd type="none" w="sm" len="sm"/>
                <a:tailEnd type="none" w="sm" len="sm"/>
              </a:ln>
            </p:spPr>
            <p:txBody>
              <a:bodyPr/>
              <a:lstStyle/>
              <a:p>
                <a:endParaRPr lang="en-US"/>
              </a:p>
            </p:txBody>
          </p:sp>
          <p:sp>
            <p:nvSpPr>
              <p:cNvPr id="2085" name="Oval 33"/>
              <p:cNvSpPr>
                <a:spLocks noChangeArrowheads="1"/>
              </p:cNvSpPr>
              <p:nvPr/>
            </p:nvSpPr>
            <p:spPr bwMode="auto">
              <a:xfrm>
                <a:off x="1137" y="2040"/>
                <a:ext cx="75" cy="75"/>
              </a:xfrm>
              <a:prstGeom prst="ellipse">
                <a:avLst/>
              </a:prstGeom>
              <a:solidFill>
                <a:schemeClr val="bg1"/>
              </a:solidFill>
              <a:ln w="28575">
                <a:solidFill>
                  <a:schemeClr val="tx1"/>
                </a:solidFill>
                <a:round/>
                <a:headEnd type="none" w="sm" len="sm"/>
                <a:tailEnd type="none" w="sm" len="sm"/>
              </a:ln>
            </p:spPr>
            <p:txBody>
              <a:bodyPr wrap="none" anchor="ctr"/>
              <a:lstStyle/>
              <a:p>
                <a:endParaRPr lang="en-US"/>
              </a:p>
            </p:txBody>
          </p:sp>
          <p:sp>
            <p:nvSpPr>
              <p:cNvPr id="2086" name="Oval 34"/>
              <p:cNvSpPr>
                <a:spLocks noChangeArrowheads="1"/>
              </p:cNvSpPr>
              <p:nvPr/>
            </p:nvSpPr>
            <p:spPr bwMode="auto">
              <a:xfrm>
                <a:off x="1434" y="1792"/>
                <a:ext cx="75" cy="75"/>
              </a:xfrm>
              <a:prstGeom prst="ellipse">
                <a:avLst/>
              </a:prstGeom>
              <a:solidFill>
                <a:schemeClr val="tx1"/>
              </a:solidFill>
              <a:ln w="28575">
                <a:solidFill>
                  <a:schemeClr val="tx1"/>
                </a:solidFill>
                <a:round/>
                <a:headEnd type="none" w="sm" len="sm"/>
                <a:tailEnd type="none" w="sm" len="sm"/>
              </a:ln>
            </p:spPr>
            <p:txBody>
              <a:bodyPr wrap="none" anchor="ctr"/>
              <a:lstStyle/>
              <a:p>
                <a:endParaRPr lang="en-US"/>
              </a:p>
            </p:txBody>
          </p:sp>
          <p:sp>
            <p:nvSpPr>
              <p:cNvPr id="2087" name="Oval 35"/>
              <p:cNvSpPr>
                <a:spLocks noChangeArrowheads="1"/>
              </p:cNvSpPr>
              <p:nvPr/>
            </p:nvSpPr>
            <p:spPr bwMode="auto">
              <a:xfrm>
                <a:off x="841" y="2288"/>
                <a:ext cx="75" cy="75"/>
              </a:xfrm>
              <a:prstGeom prst="ellipse">
                <a:avLst/>
              </a:prstGeom>
              <a:solidFill>
                <a:srgbClr val="0099FF"/>
              </a:solidFill>
              <a:ln w="12700">
                <a:solidFill>
                  <a:schemeClr val="tx1"/>
                </a:solidFill>
                <a:round/>
                <a:headEnd type="none" w="sm" len="sm"/>
                <a:tailEnd type="none" w="sm" len="sm"/>
              </a:ln>
            </p:spPr>
            <p:txBody>
              <a:bodyPr wrap="none" anchor="ctr"/>
              <a:lstStyle/>
              <a:p>
                <a:endParaRPr lang="en-US"/>
              </a:p>
            </p:txBody>
          </p:sp>
        </p:grpSp>
      </p:grpSp>
      <p:graphicFrame>
        <p:nvGraphicFramePr>
          <p:cNvPr id="2052" name="Object 36"/>
          <p:cNvGraphicFramePr>
            <a:graphicFrameLocks noChangeAspect="1"/>
          </p:cNvGraphicFramePr>
          <p:nvPr/>
        </p:nvGraphicFramePr>
        <p:xfrm>
          <a:off x="7677150" y="3376613"/>
          <a:ext cx="685800" cy="411162"/>
        </p:xfrm>
        <a:graphic>
          <a:graphicData uri="http://schemas.openxmlformats.org/presentationml/2006/ole">
            <p:oleObj spid="_x0000_s2052" name="Equation" r:id="rId7" imgW="380880" imgH="228600" progId="Equation.3">
              <p:embed/>
            </p:oleObj>
          </a:graphicData>
        </a:graphic>
      </p:graphicFrame>
      <p:graphicFrame>
        <p:nvGraphicFramePr>
          <p:cNvPr id="2053" name="Object 37"/>
          <p:cNvGraphicFramePr>
            <a:graphicFrameLocks noChangeAspect="1"/>
          </p:cNvGraphicFramePr>
          <p:nvPr/>
        </p:nvGraphicFramePr>
        <p:xfrm>
          <a:off x="5210175" y="3400425"/>
          <a:ext cx="617538" cy="365125"/>
        </p:xfrm>
        <a:graphic>
          <a:graphicData uri="http://schemas.openxmlformats.org/presentationml/2006/ole">
            <p:oleObj spid="_x0000_s2053" name="Equation" r:id="rId8" imgW="342720" imgH="203040" progId="Equation.3">
              <p:embed/>
            </p:oleObj>
          </a:graphicData>
        </a:graphic>
      </p:graphicFrame>
      <p:graphicFrame>
        <p:nvGraphicFramePr>
          <p:cNvPr id="2054" name="Object 39"/>
          <p:cNvGraphicFramePr>
            <a:graphicFrameLocks noChangeAspect="1"/>
          </p:cNvGraphicFramePr>
          <p:nvPr/>
        </p:nvGraphicFramePr>
        <p:xfrm>
          <a:off x="5592763" y="1274763"/>
          <a:ext cx="2378075" cy="558800"/>
        </p:xfrm>
        <a:graphic>
          <a:graphicData uri="http://schemas.openxmlformats.org/presentationml/2006/ole">
            <p:oleObj spid="_x0000_s2054" name="Equation" r:id="rId9" imgW="863280" imgH="203040" progId="Equation.3">
              <p:embed/>
            </p:oleObj>
          </a:graphicData>
        </a:graphic>
      </p:graphicFrame>
      <p:graphicFrame>
        <p:nvGraphicFramePr>
          <p:cNvPr id="2055" name="Object 40"/>
          <p:cNvGraphicFramePr>
            <a:graphicFrameLocks noChangeAspect="1"/>
          </p:cNvGraphicFramePr>
          <p:nvPr/>
        </p:nvGraphicFramePr>
        <p:xfrm>
          <a:off x="5419725" y="2836863"/>
          <a:ext cx="333375" cy="423862"/>
        </p:xfrm>
        <a:graphic>
          <a:graphicData uri="http://schemas.openxmlformats.org/presentationml/2006/ole">
            <p:oleObj spid="_x0000_s2055" name="Equation" r:id="rId10" imgW="139680" imgH="177480" progId="Equation.3">
              <p:embed/>
            </p:oleObj>
          </a:graphicData>
        </a:graphic>
      </p:graphicFrame>
      <p:grpSp>
        <p:nvGrpSpPr>
          <p:cNvPr id="2074" name="Group 52"/>
          <p:cNvGrpSpPr>
            <a:grpSpLocks/>
          </p:cNvGrpSpPr>
          <p:nvPr/>
        </p:nvGrpSpPr>
        <p:grpSpPr bwMode="auto">
          <a:xfrm>
            <a:off x="1771650" y="3336925"/>
            <a:ext cx="2908300" cy="492125"/>
            <a:chOff x="1122" y="2102"/>
            <a:chExt cx="1832" cy="310"/>
          </a:xfrm>
        </p:grpSpPr>
        <p:graphicFrame>
          <p:nvGraphicFramePr>
            <p:cNvPr id="2058" name="Object 9"/>
            <p:cNvGraphicFramePr>
              <a:graphicFrameLocks noChangeAspect="1"/>
            </p:cNvGraphicFramePr>
            <p:nvPr/>
          </p:nvGraphicFramePr>
          <p:xfrm>
            <a:off x="1122" y="2102"/>
            <a:ext cx="233" cy="310"/>
          </p:xfrm>
          <a:graphic>
            <a:graphicData uri="http://schemas.openxmlformats.org/presentationml/2006/ole">
              <p:oleObj spid="_x0000_s2058" name="Equation" r:id="rId11" imgW="152280" imgH="203040" progId="">
                <p:embed/>
              </p:oleObj>
            </a:graphicData>
          </a:graphic>
        </p:graphicFrame>
        <p:sp>
          <p:nvSpPr>
            <p:cNvPr id="2081" name="Rectangle 41"/>
            <p:cNvSpPr>
              <a:spLocks noChangeArrowheads="1"/>
            </p:cNvSpPr>
            <p:nvPr/>
          </p:nvSpPr>
          <p:spPr bwMode="auto">
            <a:xfrm>
              <a:off x="1283" y="2131"/>
              <a:ext cx="1671" cy="251"/>
            </a:xfrm>
            <a:prstGeom prst="rect">
              <a:avLst/>
            </a:prstGeom>
            <a:noFill/>
            <a:ln w="9525">
              <a:noFill/>
              <a:miter lim="800000"/>
              <a:headEnd/>
              <a:tailEnd/>
            </a:ln>
          </p:spPr>
          <p:txBody>
            <a:bodyPr/>
            <a:lstStyle/>
            <a:p>
              <a:pPr marL="342900" indent="-342900" algn="ctr" eaLnBrk="1" hangingPunct="1">
                <a:spcBef>
                  <a:spcPct val="20000"/>
                </a:spcBef>
              </a:pPr>
              <a:r>
                <a:rPr lang="en-US">
                  <a:latin typeface="Helvetica" pitchFamily="34" charset="0"/>
                  <a:sym typeface="Symbol" pitchFamily="18" charset="2"/>
                </a:rPr>
                <a:t>infinitely differentiable</a:t>
              </a:r>
              <a:r>
                <a:rPr lang="en-US" b="1">
                  <a:latin typeface="Helvetica" pitchFamily="34" charset="0"/>
                </a:rPr>
                <a:t>            </a:t>
              </a:r>
            </a:p>
          </p:txBody>
        </p:sp>
      </p:grpSp>
      <p:sp>
        <p:nvSpPr>
          <p:cNvPr id="2075" name="Rectangle 42"/>
          <p:cNvSpPr>
            <a:spLocks noChangeArrowheads="1"/>
          </p:cNvSpPr>
          <p:nvPr/>
        </p:nvSpPr>
        <p:spPr bwMode="auto">
          <a:xfrm>
            <a:off x="5529263" y="3373438"/>
            <a:ext cx="2514600" cy="419100"/>
          </a:xfrm>
          <a:prstGeom prst="rect">
            <a:avLst/>
          </a:prstGeom>
          <a:noFill/>
          <a:ln w="9525">
            <a:noFill/>
            <a:miter lim="800000"/>
            <a:headEnd/>
            <a:tailEnd/>
          </a:ln>
        </p:spPr>
        <p:txBody>
          <a:bodyPr/>
          <a:lstStyle/>
          <a:p>
            <a:pPr marL="342900" indent="-342900" algn="ctr" eaLnBrk="1" hangingPunct="1">
              <a:spcBef>
                <a:spcPct val="20000"/>
              </a:spcBef>
            </a:pPr>
            <a:r>
              <a:rPr lang="en-US">
                <a:latin typeface="Helvetica" pitchFamily="34" charset="0"/>
                <a:sym typeface="Symbol" pitchFamily="18" charset="2"/>
              </a:rPr>
              <a:t>PL-extension of   </a:t>
            </a:r>
          </a:p>
        </p:txBody>
      </p:sp>
      <p:sp>
        <p:nvSpPr>
          <p:cNvPr id="2076" name="Rectangle 43"/>
          <p:cNvSpPr>
            <a:spLocks noChangeArrowheads="1"/>
          </p:cNvSpPr>
          <p:nvPr/>
        </p:nvSpPr>
        <p:spPr bwMode="auto">
          <a:xfrm>
            <a:off x="1676400" y="4343400"/>
            <a:ext cx="2514600" cy="533400"/>
          </a:xfrm>
          <a:prstGeom prst="rect">
            <a:avLst/>
          </a:prstGeom>
          <a:noFill/>
          <a:ln w="9525">
            <a:noFill/>
            <a:miter lim="800000"/>
            <a:headEnd/>
            <a:tailEnd/>
          </a:ln>
        </p:spPr>
        <p:txBody>
          <a:bodyPr anchor="ctr"/>
          <a:lstStyle/>
          <a:p>
            <a:pPr algn="ctr" eaLnBrk="1" hangingPunct="1"/>
            <a:r>
              <a:rPr lang="en-US" b="1">
                <a:solidFill>
                  <a:srgbClr val="0000FF"/>
                </a:solidFill>
                <a:latin typeface="Helvetica" pitchFamily="34" charset="0"/>
              </a:rPr>
              <a:t>numerical </a:t>
            </a:r>
            <a:endParaRPr lang="en-US" b="1">
              <a:solidFill>
                <a:schemeClr val="tx2"/>
              </a:solidFill>
              <a:latin typeface="Helvetica" pitchFamily="34" charset="0"/>
            </a:endParaRPr>
          </a:p>
        </p:txBody>
      </p:sp>
      <p:sp>
        <p:nvSpPr>
          <p:cNvPr id="2077" name="Rectangle 44"/>
          <p:cNvSpPr>
            <a:spLocks noChangeArrowheads="1"/>
          </p:cNvSpPr>
          <p:nvPr/>
        </p:nvSpPr>
        <p:spPr bwMode="auto">
          <a:xfrm>
            <a:off x="5524500" y="4343400"/>
            <a:ext cx="2514600" cy="533400"/>
          </a:xfrm>
          <a:prstGeom prst="rect">
            <a:avLst/>
          </a:prstGeom>
          <a:noFill/>
          <a:ln w="9525">
            <a:noFill/>
            <a:miter lim="800000"/>
            <a:headEnd/>
            <a:tailEnd/>
          </a:ln>
        </p:spPr>
        <p:txBody>
          <a:bodyPr anchor="ctr"/>
          <a:lstStyle/>
          <a:p>
            <a:pPr algn="ctr" eaLnBrk="1" hangingPunct="1"/>
            <a:r>
              <a:rPr lang="en-US" b="1">
                <a:solidFill>
                  <a:srgbClr val="0000FF"/>
                </a:solidFill>
                <a:latin typeface="Helvetica" pitchFamily="34" charset="0"/>
              </a:rPr>
              <a:t>combinatorial </a:t>
            </a:r>
            <a:endParaRPr lang="en-US" b="1">
              <a:solidFill>
                <a:schemeClr val="tx2"/>
              </a:solidFill>
              <a:latin typeface="Helvetica" pitchFamily="34" charset="0"/>
            </a:endParaRPr>
          </a:p>
        </p:txBody>
      </p:sp>
      <p:graphicFrame>
        <p:nvGraphicFramePr>
          <p:cNvPr id="2056" name="Object 46"/>
          <p:cNvGraphicFramePr>
            <a:graphicFrameLocks noChangeAspect="1"/>
          </p:cNvGraphicFramePr>
          <p:nvPr/>
        </p:nvGraphicFramePr>
        <p:xfrm>
          <a:off x="1962150" y="3886200"/>
          <a:ext cx="2020888" cy="622300"/>
        </p:xfrm>
        <a:graphic>
          <a:graphicData uri="http://schemas.openxmlformats.org/presentationml/2006/ole">
            <p:oleObj spid="_x0000_s2056" name="Equation" r:id="rId12" imgW="660240" imgH="203040" progId="Equation.3">
              <p:embed/>
            </p:oleObj>
          </a:graphicData>
        </a:graphic>
      </p:graphicFrame>
      <p:graphicFrame>
        <p:nvGraphicFramePr>
          <p:cNvPr id="2057" name="Object 47"/>
          <p:cNvGraphicFramePr>
            <a:graphicFrameLocks noChangeAspect="1"/>
          </p:cNvGraphicFramePr>
          <p:nvPr/>
        </p:nvGraphicFramePr>
        <p:xfrm>
          <a:off x="5072063" y="3914775"/>
          <a:ext cx="3419475" cy="581025"/>
        </p:xfrm>
        <a:graphic>
          <a:graphicData uri="http://schemas.openxmlformats.org/presentationml/2006/ole">
            <p:oleObj spid="_x0000_s2057" name="Equation" r:id="rId13" imgW="1346040" imgH="228600" progId="Equation.3">
              <p:embed/>
            </p:oleObj>
          </a:graphicData>
        </a:graphic>
      </p:graphicFrame>
      <p:sp>
        <p:nvSpPr>
          <p:cNvPr id="2078" name="Text Box 48"/>
          <p:cNvSpPr txBox="1">
            <a:spLocks noChangeArrowheads="1"/>
          </p:cNvSpPr>
          <p:nvPr/>
        </p:nvSpPr>
        <p:spPr bwMode="auto">
          <a:xfrm>
            <a:off x="1411288" y="6096000"/>
            <a:ext cx="7200900" cy="396875"/>
          </a:xfrm>
          <a:prstGeom prst="rect">
            <a:avLst/>
          </a:prstGeom>
          <a:noFill/>
          <a:ln w="9525">
            <a:noFill/>
            <a:miter lim="800000"/>
            <a:headEnd/>
            <a:tailEnd/>
          </a:ln>
        </p:spPr>
        <p:txBody>
          <a:bodyPr wrap="none">
            <a:spAutoFit/>
          </a:bodyPr>
          <a:lstStyle/>
          <a:p>
            <a:r>
              <a:rPr lang="en-US"/>
              <a:t>Independent local computation yield globally consistent results</a:t>
            </a:r>
          </a:p>
        </p:txBody>
      </p:sp>
      <p:sp>
        <p:nvSpPr>
          <p:cNvPr id="2079" name="Text Box 49"/>
          <p:cNvSpPr txBox="1">
            <a:spLocks noChangeArrowheads="1"/>
          </p:cNvSpPr>
          <p:nvPr/>
        </p:nvSpPr>
        <p:spPr bwMode="auto">
          <a:xfrm>
            <a:off x="368300" y="2727325"/>
            <a:ext cx="1087438" cy="396875"/>
          </a:xfrm>
          <a:prstGeom prst="rect">
            <a:avLst/>
          </a:prstGeom>
          <a:noFill/>
          <a:ln w="12700">
            <a:noFill/>
            <a:miter lim="800000"/>
            <a:headEnd type="none" w="sm" len="sm"/>
            <a:tailEnd type="none" w="sm" len="sm"/>
          </a:ln>
        </p:spPr>
        <p:txBody>
          <a:bodyPr wrap="none">
            <a:spAutoFit/>
          </a:bodyPr>
          <a:lstStyle/>
          <a:p>
            <a:pPr algn="ctr"/>
            <a:r>
              <a:rPr lang="en-US" b="1">
                <a:latin typeface="Helvetica" pitchFamily="34" charset="0"/>
              </a:rPr>
              <a:t>domain</a:t>
            </a:r>
          </a:p>
        </p:txBody>
      </p:sp>
      <p:sp>
        <p:nvSpPr>
          <p:cNvPr id="2080" name="Text Box 50"/>
          <p:cNvSpPr txBox="1">
            <a:spLocks noChangeArrowheads="1"/>
          </p:cNvSpPr>
          <p:nvPr/>
        </p:nvSpPr>
        <p:spPr bwMode="auto">
          <a:xfrm>
            <a:off x="319088" y="3352800"/>
            <a:ext cx="1185862" cy="396875"/>
          </a:xfrm>
          <a:prstGeom prst="rect">
            <a:avLst/>
          </a:prstGeom>
          <a:noFill/>
          <a:ln w="12700">
            <a:noFill/>
            <a:miter lim="800000"/>
            <a:headEnd type="none" w="sm" len="sm"/>
            <a:tailEnd type="none" w="sm" len="sm"/>
          </a:ln>
        </p:spPr>
        <p:txBody>
          <a:bodyPr wrap="none">
            <a:spAutoFit/>
          </a:bodyPr>
          <a:lstStyle/>
          <a:p>
            <a:pPr algn="ctr"/>
            <a:r>
              <a:rPr lang="en-US" b="1">
                <a:latin typeface="Helvetica" pitchFamily="34" charset="0"/>
              </a:rPr>
              <a:t>function</a:t>
            </a:r>
          </a:p>
        </p:txBody>
      </p:sp>
    </p:spTree>
  </p:cSld>
  <p:clrMapOvr>
    <a:masterClrMapping/>
  </p:clrMapOvr>
  <p:transition advTm="155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826" name="Group 2"/>
          <p:cNvGraphicFramePr>
            <a:graphicFrameLocks noGrp="1"/>
          </p:cNvGraphicFramePr>
          <p:nvPr/>
        </p:nvGraphicFramePr>
        <p:xfrm>
          <a:off x="1106488" y="1295400"/>
          <a:ext cx="2017712" cy="1980248"/>
        </p:xfrm>
        <a:graphic>
          <a:graphicData uri="http://schemas.openxmlformats.org/drawingml/2006/table">
            <a:tbl>
              <a:tblPr/>
              <a:tblGrid>
                <a:gridCol w="1343025"/>
                <a:gridCol w="674687"/>
              </a:tblGrid>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Helvetica" pitchFamily="34" charset="0"/>
                        </a:rPr>
                        <a:t>type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Helvetica" pitchFamily="34" charset="0"/>
                        </a:rPr>
                        <a:t>index</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Helvetica" pitchFamily="34" charset="0"/>
                        </a:rPr>
                        <a:t>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50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Helvetic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Helvetica" pitchFamily="34" charset="0"/>
                        </a:rPr>
                        <a:t>d-1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50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Helvetic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smtClean="0">
                          <a:ln>
                            <a:noFill/>
                          </a:ln>
                          <a:solidFill>
                            <a:schemeClr val="tx1"/>
                          </a:solidFill>
                          <a:effectLst/>
                          <a:latin typeface="Helvetica" pitchFamily="34" charset="0"/>
                        </a:rPr>
                        <a:t>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3098" name="Rectangle 22"/>
          <p:cNvSpPr>
            <a:spLocks noGrp="1" noChangeArrowheads="1"/>
          </p:cNvSpPr>
          <p:nvPr>
            <p:ph type="title"/>
          </p:nvPr>
        </p:nvSpPr>
        <p:spPr/>
        <p:txBody>
          <a:bodyPr/>
          <a:lstStyle/>
          <a:p>
            <a:pPr eaLnBrk="1" hangingPunct="1"/>
            <a:r>
              <a:rPr lang="en-US" sz="2800" smtClean="0"/>
              <a:t>We Introduced New Techniques </a:t>
            </a:r>
            <a:br>
              <a:rPr lang="en-US" sz="2800" smtClean="0"/>
            </a:br>
            <a:r>
              <a:rPr lang="en-US" sz="2800" smtClean="0"/>
              <a:t>for Critical Point Classification</a:t>
            </a:r>
          </a:p>
        </p:txBody>
      </p:sp>
      <p:sp>
        <p:nvSpPr>
          <p:cNvPr id="3099" name="Text Box 33"/>
          <p:cNvSpPr txBox="1">
            <a:spLocks noChangeArrowheads="1"/>
          </p:cNvSpPr>
          <p:nvPr/>
        </p:nvSpPr>
        <p:spPr bwMode="auto">
          <a:xfrm>
            <a:off x="5422900" y="1752600"/>
            <a:ext cx="2065338" cy="581025"/>
          </a:xfrm>
          <a:prstGeom prst="rect">
            <a:avLst/>
          </a:prstGeom>
          <a:noFill/>
          <a:ln w="12700">
            <a:noFill/>
            <a:miter lim="800000"/>
            <a:headEnd type="none" w="sm" len="sm"/>
            <a:tailEnd type="none" w="sm" len="sm"/>
          </a:ln>
        </p:spPr>
        <p:txBody>
          <a:bodyPr wrap="none">
            <a:spAutoFit/>
          </a:bodyPr>
          <a:lstStyle/>
          <a:p>
            <a:pPr algn="ctr"/>
            <a:r>
              <a:rPr lang="en-US" sz="1600"/>
              <a:t>There are </a:t>
            </a:r>
            <a:r>
              <a:rPr lang="en-US" sz="1600" i="1"/>
              <a:t>d+1</a:t>
            </a:r>
            <a:r>
              <a:rPr lang="en-US" sz="1600"/>
              <a:t> types </a:t>
            </a:r>
            <a:br>
              <a:rPr lang="en-US" sz="1600"/>
            </a:br>
            <a:r>
              <a:rPr lang="en-US" sz="1600"/>
              <a:t>of critical points</a:t>
            </a:r>
          </a:p>
        </p:txBody>
      </p:sp>
      <p:grpSp>
        <p:nvGrpSpPr>
          <p:cNvPr id="3100" name="Group 91"/>
          <p:cNvGrpSpPr>
            <a:grpSpLocks/>
          </p:cNvGrpSpPr>
          <p:nvPr/>
        </p:nvGrpSpPr>
        <p:grpSpPr bwMode="auto">
          <a:xfrm>
            <a:off x="1263650" y="1716088"/>
            <a:ext cx="1644650" cy="1536700"/>
            <a:chOff x="531" y="1081"/>
            <a:chExt cx="1036" cy="968"/>
          </a:xfrm>
        </p:grpSpPr>
        <p:grpSp>
          <p:nvGrpSpPr>
            <p:cNvPr id="3152" name="Group 24"/>
            <p:cNvGrpSpPr>
              <a:grpSpLocks/>
            </p:cNvGrpSpPr>
            <p:nvPr/>
          </p:nvGrpSpPr>
          <p:grpSpPr bwMode="auto">
            <a:xfrm>
              <a:off x="531" y="1081"/>
              <a:ext cx="743" cy="212"/>
              <a:chOff x="911" y="2859"/>
              <a:chExt cx="743" cy="212"/>
            </a:xfrm>
          </p:grpSpPr>
          <p:sp>
            <p:nvSpPr>
              <p:cNvPr id="3159" name="Text Box 25"/>
              <p:cNvSpPr txBox="1">
                <a:spLocks noChangeArrowheads="1"/>
              </p:cNvSpPr>
              <p:nvPr/>
            </p:nvSpPr>
            <p:spPr bwMode="auto">
              <a:xfrm>
                <a:off x="1019" y="2859"/>
                <a:ext cx="635" cy="212"/>
              </a:xfrm>
              <a:prstGeom prst="rect">
                <a:avLst/>
              </a:prstGeom>
              <a:noFill/>
              <a:ln w="12700">
                <a:noFill/>
                <a:miter lim="800000"/>
                <a:headEnd/>
                <a:tailEnd/>
              </a:ln>
            </p:spPr>
            <p:txBody>
              <a:bodyPr wrap="none">
                <a:spAutoFit/>
              </a:bodyPr>
              <a:lstStyle/>
              <a:p>
                <a:pPr algn="ctr"/>
                <a:r>
                  <a:rPr lang="en-US" sz="1600"/>
                  <a:t>Minimum</a:t>
                </a:r>
              </a:p>
            </p:txBody>
          </p:sp>
          <p:pic>
            <p:nvPicPr>
              <p:cNvPr id="3160" name="Picture 2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911" y="2896"/>
                <a:ext cx="147" cy="138"/>
              </a:xfrm>
              <a:prstGeom prst="rect">
                <a:avLst/>
              </a:prstGeom>
              <a:noFill/>
              <a:ln w="12700">
                <a:noFill/>
                <a:miter lim="800000"/>
                <a:headEnd type="none" w="sm" len="sm"/>
                <a:tailEnd type="none" w="sm" len="sm"/>
              </a:ln>
            </p:spPr>
          </p:pic>
        </p:grpSp>
        <p:grpSp>
          <p:nvGrpSpPr>
            <p:cNvPr id="3153" name="Group 27"/>
            <p:cNvGrpSpPr>
              <a:grpSpLocks/>
            </p:cNvGrpSpPr>
            <p:nvPr/>
          </p:nvGrpSpPr>
          <p:grpSpPr bwMode="auto">
            <a:xfrm>
              <a:off x="531" y="1837"/>
              <a:ext cx="778" cy="212"/>
              <a:chOff x="912" y="3703"/>
              <a:chExt cx="778" cy="212"/>
            </a:xfrm>
          </p:grpSpPr>
          <p:sp>
            <p:nvSpPr>
              <p:cNvPr id="3157" name="Text Box 28"/>
              <p:cNvSpPr txBox="1">
                <a:spLocks noChangeArrowheads="1"/>
              </p:cNvSpPr>
              <p:nvPr/>
            </p:nvSpPr>
            <p:spPr bwMode="auto">
              <a:xfrm>
                <a:off x="1019" y="3703"/>
                <a:ext cx="671" cy="212"/>
              </a:xfrm>
              <a:prstGeom prst="rect">
                <a:avLst/>
              </a:prstGeom>
              <a:noFill/>
              <a:ln w="12700">
                <a:noFill/>
                <a:miter lim="800000"/>
                <a:headEnd/>
                <a:tailEnd/>
              </a:ln>
            </p:spPr>
            <p:txBody>
              <a:bodyPr wrap="none">
                <a:spAutoFit/>
              </a:bodyPr>
              <a:lstStyle/>
              <a:p>
                <a:pPr algn="ctr"/>
                <a:r>
                  <a:rPr lang="en-US" sz="1600"/>
                  <a:t>Maximum</a:t>
                </a:r>
              </a:p>
            </p:txBody>
          </p:sp>
          <p:pic>
            <p:nvPicPr>
              <p:cNvPr id="3158" name="Picture 29"/>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912" y="3736"/>
                <a:ext cx="136" cy="146"/>
              </a:xfrm>
              <a:prstGeom prst="rect">
                <a:avLst/>
              </a:prstGeom>
              <a:noFill/>
              <a:ln w="9525">
                <a:noFill/>
                <a:miter lim="800000"/>
                <a:headEnd/>
                <a:tailEnd/>
              </a:ln>
            </p:spPr>
          </p:pic>
        </p:grpSp>
        <p:grpSp>
          <p:nvGrpSpPr>
            <p:cNvPr id="3154" name="Group 30"/>
            <p:cNvGrpSpPr>
              <a:grpSpLocks/>
            </p:cNvGrpSpPr>
            <p:nvPr/>
          </p:nvGrpSpPr>
          <p:grpSpPr bwMode="auto">
            <a:xfrm>
              <a:off x="531" y="1580"/>
              <a:ext cx="663" cy="212"/>
              <a:chOff x="926" y="3251"/>
              <a:chExt cx="663" cy="212"/>
            </a:xfrm>
          </p:grpSpPr>
          <p:sp>
            <p:nvSpPr>
              <p:cNvPr id="3155" name="Text Box 31"/>
              <p:cNvSpPr txBox="1">
                <a:spLocks noChangeArrowheads="1"/>
              </p:cNvSpPr>
              <p:nvPr/>
            </p:nvSpPr>
            <p:spPr bwMode="auto">
              <a:xfrm>
                <a:off x="1074" y="3251"/>
                <a:ext cx="515" cy="212"/>
              </a:xfrm>
              <a:prstGeom prst="rect">
                <a:avLst/>
              </a:prstGeom>
              <a:noFill/>
              <a:ln w="12700">
                <a:noFill/>
                <a:miter lim="800000"/>
                <a:headEnd/>
                <a:tailEnd/>
              </a:ln>
            </p:spPr>
            <p:txBody>
              <a:bodyPr wrap="none">
                <a:spAutoFit/>
              </a:bodyPr>
              <a:lstStyle/>
              <a:p>
                <a:pPr algn="ctr"/>
                <a:r>
                  <a:rPr lang="en-US" sz="1600"/>
                  <a:t>Saddle</a:t>
                </a:r>
              </a:p>
            </p:txBody>
          </p:sp>
          <p:pic>
            <p:nvPicPr>
              <p:cNvPr id="3156" name="Picture 3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926" y="3294"/>
                <a:ext cx="127" cy="127"/>
              </a:xfrm>
              <a:prstGeom prst="rect">
                <a:avLst/>
              </a:prstGeom>
              <a:noFill/>
              <a:ln w="12700">
                <a:noFill/>
                <a:miter lim="800000"/>
                <a:headEnd type="none" w="sm" len="sm"/>
                <a:tailEnd type="none" w="sm" len="sm"/>
              </a:ln>
            </p:spPr>
          </p:pic>
        </p:grpSp>
        <p:graphicFrame>
          <p:nvGraphicFramePr>
            <p:cNvPr id="3076" name="Object 34"/>
            <p:cNvGraphicFramePr>
              <a:graphicFrameLocks noChangeAspect="1"/>
            </p:cNvGraphicFramePr>
            <p:nvPr/>
          </p:nvGraphicFramePr>
          <p:xfrm>
            <a:off x="1444" y="1329"/>
            <a:ext cx="123" cy="203"/>
          </p:xfrm>
          <a:graphic>
            <a:graphicData uri="http://schemas.openxmlformats.org/presentationml/2006/ole">
              <p:oleObj spid="_x0000_s3076" name="Equation" r:id="rId7" imgW="75960" imgH="177480" progId="">
                <p:embed/>
              </p:oleObj>
            </a:graphicData>
          </a:graphic>
        </p:graphicFrame>
        <p:graphicFrame>
          <p:nvGraphicFramePr>
            <p:cNvPr id="3077" name="Object 35"/>
            <p:cNvGraphicFramePr>
              <a:graphicFrameLocks noChangeAspect="1"/>
            </p:cNvGraphicFramePr>
            <p:nvPr/>
          </p:nvGraphicFramePr>
          <p:xfrm>
            <a:off x="831" y="1343"/>
            <a:ext cx="123" cy="203"/>
          </p:xfrm>
          <a:graphic>
            <a:graphicData uri="http://schemas.openxmlformats.org/presentationml/2006/ole">
              <p:oleObj spid="_x0000_s3077" name="Equation" r:id="rId8" imgW="75960" imgH="177480" progId="">
                <p:embed/>
              </p:oleObj>
            </a:graphicData>
          </a:graphic>
        </p:graphicFrame>
      </p:grpSp>
      <p:graphicFrame>
        <p:nvGraphicFramePr>
          <p:cNvPr id="3074" name="Object 36"/>
          <p:cNvGraphicFramePr>
            <a:graphicFrameLocks noChangeAspect="1"/>
          </p:cNvGraphicFramePr>
          <p:nvPr/>
        </p:nvGraphicFramePr>
        <p:xfrm>
          <a:off x="1147763" y="3581400"/>
          <a:ext cx="1971675" cy="606425"/>
        </p:xfrm>
        <a:graphic>
          <a:graphicData uri="http://schemas.openxmlformats.org/presentationml/2006/ole">
            <p:oleObj spid="_x0000_s3074" name="Equation" r:id="rId9" imgW="660240" imgH="203040" progId="Equation.3">
              <p:embed/>
            </p:oleObj>
          </a:graphicData>
        </a:graphic>
      </p:graphicFrame>
      <p:sp>
        <p:nvSpPr>
          <p:cNvPr id="3101" name="Text Box 39"/>
          <p:cNvSpPr txBox="1">
            <a:spLocks noChangeArrowheads="1"/>
          </p:cNvSpPr>
          <p:nvPr/>
        </p:nvSpPr>
        <p:spPr bwMode="auto">
          <a:xfrm flipH="1">
            <a:off x="6729413" y="2879725"/>
            <a:ext cx="1065212" cy="336550"/>
          </a:xfrm>
          <a:prstGeom prst="rect">
            <a:avLst/>
          </a:prstGeom>
          <a:noFill/>
          <a:ln w="12700">
            <a:noFill/>
            <a:miter lim="800000"/>
            <a:headEnd/>
            <a:tailEnd/>
          </a:ln>
        </p:spPr>
        <p:txBody>
          <a:bodyPr wrap="none">
            <a:spAutoFit/>
          </a:bodyPr>
          <a:lstStyle/>
          <a:p>
            <a:r>
              <a:rPr lang="en-US" sz="1600"/>
              <a:t>Maximum</a:t>
            </a:r>
          </a:p>
        </p:txBody>
      </p:sp>
      <p:grpSp>
        <p:nvGrpSpPr>
          <p:cNvPr id="3102" name="Group 40"/>
          <p:cNvGrpSpPr>
            <a:grpSpLocks/>
          </p:cNvGrpSpPr>
          <p:nvPr/>
        </p:nvGrpSpPr>
        <p:grpSpPr bwMode="auto">
          <a:xfrm flipH="1">
            <a:off x="6872288" y="2438400"/>
            <a:ext cx="781050" cy="430213"/>
            <a:chOff x="3074" y="1549"/>
            <a:chExt cx="668" cy="368"/>
          </a:xfrm>
        </p:grpSpPr>
        <p:sp>
          <p:nvSpPr>
            <p:cNvPr id="3146" name="Line 41"/>
            <p:cNvSpPr>
              <a:spLocks noChangeShapeType="1"/>
            </p:cNvSpPr>
            <p:nvPr/>
          </p:nvSpPr>
          <p:spPr bwMode="auto">
            <a:xfrm>
              <a:off x="3394" y="1618"/>
              <a:ext cx="317" cy="268"/>
            </a:xfrm>
            <a:prstGeom prst="line">
              <a:avLst/>
            </a:prstGeom>
            <a:noFill/>
            <a:ln w="12700">
              <a:solidFill>
                <a:schemeClr val="tx1"/>
              </a:solidFill>
              <a:round/>
              <a:headEnd type="none" w="sm" len="sm"/>
              <a:tailEnd type="none" w="sm" len="sm"/>
            </a:ln>
          </p:spPr>
          <p:txBody>
            <a:bodyPr/>
            <a:lstStyle/>
            <a:p>
              <a:endParaRPr lang="en-US"/>
            </a:p>
          </p:txBody>
        </p:sp>
        <p:sp>
          <p:nvSpPr>
            <p:cNvPr id="3147" name="Line 42"/>
            <p:cNvSpPr>
              <a:spLocks noChangeShapeType="1"/>
            </p:cNvSpPr>
            <p:nvPr/>
          </p:nvSpPr>
          <p:spPr bwMode="auto">
            <a:xfrm flipV="1">
              <a:off x="3113" y="1627"/>
              <a:ext cx="300" cy="258"/>
            </a:xfrm>
            <a:prstGeom prst="line">
              <a:avLst/>
            </a:prstGeom>
            <a:noFill/>
            <a:ln w="12700">
              <a:solidFill>
                <a:schemeClr val="tx1"/>
              </a:solidFill>
              <a:round/>
              <a:headEnd type="none" w="sm" len="sm"/>
              <a:tailEnd type="none" w="sm" len="sm"/>
            </a:ln>
          </p:spPr>
          <p:txBody>
            <a:bodyPr/>
            <a:lstStyle/>
            <a:p>
              <a:endParaRPr lang="en-US"/>
            </a:p>
          </p:txBody>
        </p:sp>
        <p:sp>
          <p:nvSpPr>
            <p:cNvPr id="3148" name="Oval 43"/>
            <p:cNvSpPr>
              <a:spLocks noChangeArrowheads="1"/>
            </p:cNvSpPr>
            <p:nvPr/>
          </p:nvSpPr>
          <p:spPr bwMode="auto">
            <a:xfrm>
              <a:off x="3370" y="1594"/>
              <a:ext cx="75" cy="75"/>
            </a:xfrm>
            <a:prstGeom prst="ellipse">
              <a:avLst/>
            </a:prstGeom>
            <a:solidFill>
              <a:schemeClr val="bg1"/>
            </a:solidFill>
            <a:ln w="28575">
              <a:solidFill>
                <a:schemeClr val="tx1"/>
              </a:solidFill>
              <a:round/>
              <a:headEnd type="none" w="sm" len="sm"/>
              <a:tailEnd type="none" w="sm" len="sm"/>
            </a:ln>
          </p:spPr>
          <p:txBody>
            <a:bodyPr wrap="none" anchor="ctr"/>
            <a:lstStyle/>
            <a:p>
              <a:endParaRPr lang="en-US"/>
            </a:p>
          </p:txBody>
        </p:sp>
        <p:sp>
          <p:nvSpPr>
            <p:cNvPr id="3149" name="Oval 44"/>
            <p:cNvSpPr>
              <a:spLocks noChangeArrowheads="1"/>
            </p:cNvSpPr>
            <p:nvPr/>
          </p:nvSpPr>
          <p:spPr bwMode="auto">
            <a:xfrm>
              <a:off x="3074" y="1842"/>
              <a:ext cx="75" cy="75"/>
            </a:xfrm>
            <a:prstGeom prst="ellipse">
              <a:avLst/>
            </a:prstGeom>
            <a:solidFill>
              <a:srgbClr val="0099FF"/>
            </a:solidFill>
            <a:ln w="12700">
              <a:solidFill>
                <a:schemeClr val="tx1"/>
              </a:solidFill>
              <a:round/>
              <a:headEnd type="none" w="sm" len="sm"/>
              <a:tailEnd type="none" w="sm" len="sm"/>
            </a:ln>
          </p:spPr>
          <p:txBody>
            <a:bodyPr wrap="none" anchor="ctr"/>
            <a:lstStyle/>
            <a:p>
              <a:endParaRPr lang="en-US"/>
            </a:p>
          </p:txBody>
        </p:sp>
        <p:sp>
          <p:nvSpPr>
            <p:cNvPr id="3150" name="Oval 45"/>
            <p:cNvSpPr>
              <a:spLocks noChangeArrowheads="1"/>
            </p:cNvSpPr>
            <p:nvPr/>
          </p:nvSpPr>
          <p:spPr bwMode="auto">
            <a:xfrm>
              <a:off x="3667" y="1842"/>
              <a:ext cx="75" cy="75"/>
            </a:xfrm>
            <a:prstGeom prst="ellipse">
              <a:avLst/>
            </a:prstGeom>
            <a:solidFill>
              <a:srgbClr val="0099FF"/>
            </a:solidFill>
            <a:ln w="12700">
              <a:solidFill>
                <a:schemeClr val="tx1"/>
              </a:solidFill>
              <a:round/>
              <a:headEnd type="none" w="sm" len="sm"/>
              <a:tailEnd type="none" w="sm" len="sm"/>
            </a:ln>
          </p:spPr>
          <p:txBody>
            <a:bodyPr wrap="none" anchor="ctr"/>
            <a:lstStyle/>
            <a:p>
              <a:endParaRPr lang="en-US"/>
            </a:p>
          </p:txBody>
        </p:sp>
        <p:pic>
          <p:nvPicPr>
            <p:cNvPr id="3151" name="Picture 46"/>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3339" y="1549"/>
              <a:ext cx="136" cy="146"/>
            </a:xfrm>
            <a:prstGeom prst="rect">
              <a:avLst/>
            </a:prstGeom>
            <a:noFill/>
            <a:ln w="9525">
              <a:noFill/>
              <a:miter lim="800000"/>
              <a:headEnd/>
              <a:tailEnd/>
            </a:ln>
          </p:spPr>
        </p:pic>
      </p:grpSp>
      <p:sp>
        <p:nvSpPr>
          <p:cNvPr id="3103" name="Text Box 47"/>
          <p:cNvSpPr txBox="1">
            <a:spLocks noChangeArrowheads="1"/>
          </p:cNvSpPr>
          <p:nvPr/>
        </p:nvSpPr>
        <p:spPr bwMode="auto">
          <a:xfrm flipH="1">
            <a:off x="5400675" y="2879725"/>
            <a:ext cx="1008063" cy="336550"/>
          </a:xfrm>
          <a:prstGeom prst="rect">
            <a:avLst/>
          </a:prstGeom>
          <a:noFill/>
          <a:ln w="12700">
            <a:noFill/>
            <a:miter lim="800000"/>
            <a:headEnd/>
            <a:tailEnd/>
          </a:ln>
        </p:spPr>
        <p:txBody>
          <a:bodyPr wrap="none">
            <a:spAutoFit/>
          </a:bodyPr>
          <a:lstStyle/>
          <a:p>
            <a:r>
              <a:rPr lang="en-US" sz="1600"/>
              <a:t>Minimum</a:t>
            </a:r>
          </a:p>
        </p:txBody>
      </p:sp>
      <p:grpSp>
        <p:nvGrpSpPr>
          <p:cNvPr id="3104" name="Group 48"/>
          <p:cNvGrpSpPr>
            <a:grpSpLocks/>
          </p:cNvGrpSpPr>
          <p:nvPr/>
        </p:nvGrpSpPr>
        <p:grpSpPr bwMode="auto">
          <a:xfrm flipH="1">
            <a:off x="5535613" y="2438400"/>
            <a:ext cx="781050" cy="420688"/>
            <a:chOff x="4219" y="1547"/>
            <a:chExt cx="668" cy="359"/>
          </a:xfrm>
        </p:grpSpPr>
        <p:sp>
          <p:nvSpPr>
            <p:cNvPr id="3140" name="Line 49"/>
            <p:cNvSpPr>
              <a:spLocks noChangeShapeType="1"/>
            </p:cNvSpPr>
            <p:nvPr/>
          </p:nvSpPr>
          <p:spPr bwMode="auto">
            <a:xfrm rot="10800000">
              <a:off x="4250" y="1579"/>
              <a:ext cx="317" cy="268"/>
            </a:xfrm>
            <a:prstGeom prst="line">
              <a:avLst/>
            </a:prstGeom>
            <a:noFill/>
            <a:ln w="12700">
              <a:solidFill>
                <a:schemeClr val="tx1"/>
              </a:solidFill>
              <a:round/>
              <a:headEnd type="none" w="sm" len="sm"/>
              <a:tailEnd type="none" w="sm" len="sm"/>
            </a:ln>
          </p:spPr>
          <p:txBody>
            <a:bodyPr/>
            <a:lstStyle/>
            <a:p>
              <a:endParaRPr lang="en-US"/>
            </a:p>
          </p:txBody>
        </p:sp>
        <p:sp>
          <p:nvSpPr>
            <p:cNvPr id="3141" name="Line 50"/>
            <p:cNvSpPr>
              <a:spLocks noChangeShapeType="1"/>
            </p:cNvSpPr>
            <p:nvPr/>
          </p:nvSpPr>
          <p:spPr bwMode="auto">
            <a:xfrm rot="10800000" flipV="1">
              <a:off x="4549" y="1581"/>
              <a:ext cx="300" cy="258"/>
            </a:xfrm>
            <a:prstGeom prst="line">
              <a:avLst/>
            </a:prstGeom>
            <a:noFill/>
            <a:ln w="12700">
              <a:solidFill>
                <a:schemeClr val="tx1"/>
              </a:solidFill>
              <a:round/>
              <a:headEnd type="none" w="sm" len="sm"/>
              <a:tailEnd type="none" w="sm" len="sm"/>
            </a:ln>
          </p:spPr>
          <p:txBody>
            <a:bodyPr/>
            <a:lstStyle/>
            <a:p>
              <a:endParaRPr lang="en-US"/>
            </a:p>
          </p:txBody>
        </p:sp>
        <p:sp>
          <p:nvSpPr>
            <p:cNvPr id="3142" name="Oval 51"/>
            <p:cNvSpPr>
              <a:spLocks noChangeArrowheads="1"/>
            </p:cNvSpPr>
            <p:nvPr/>
          </p:nvSpPr>
          <p:spPr bwMode="auto">
            <a:xfrm rot="10800000">
              <a:off x="4516" y="1796"/>
              <a:ext cx="75" cy="75"/>
            </a:xfrm>
            <a:prstGeom prst="ellipse">
              <a:avLst/>
            </a:prstGeom>
            <a:solidFill>
              <a:schemeClr val="bg1"/>
            </a:solidFill>
            <a:ln w="28575">
              <a:solidFill>
                <a:schemeClr val="tx1"/>
              </a:solidFill>
              <a:round/>
              <a:headEnd type="none" w="sm" len="sm"/>
              <a:tailEnd type="none" w="sm" len="sm"/>
            </a:ln>
          </p:spPr>
          <p:txBody>
            <a:bodyPr wrap="none" anchor="ctr"/>
            <a:lstStyle/>
            <a:p>
              <a:endParaRPr lang="en-US"/>
            </a:p>
          </p:txBody>
        </p:sp>
        <p:sp>
          <p:nvSpPr>
            <p:cNvPr id="3143" name="Oval 52"/>
            <p:cNvSpPr>
              <a:spLocks noChangeArrowheads="1"/>
            </p:cNvSpPr>
            <p:nvPr/>
          </p:nvSpPr>
          <p:spPr bwMode="auto">
            <a:xfrm rot="10800000">
              <a:off x="4812" y="1548"/>
              <a:ext cx="75" cy="75"/>
            </a:xfrm>
            <a:prstGeom prst="ellipse">
              <a:avLst/>
            </a:prstGeom>
            <a:solidFill>
              <a:schemeClr val="tx1"/>
            </a:solidFill>
            <a:ln w="12700">
              <a:solidFill>
                <a:schemeClr val="tx1"/>
              </a:solidFill>
              <a:round/>
              <a:headEnd type="none" w="sm" len="sm"/>
              <a:tailEnd type="none" w="sm" len="sm"/>
            </a:ln>
          </p:spPr>
          <p:txBody>
            <a:bodyPr wrap="none" anchor="ctr"/>
            <a:lstStyle/>
            <a:p>
              <a:endParaRPr lang="en-US"/>
            </a:p>
          </p:txBody>
        </p:sp>
        <p:sp>
          <p:nvSpPr>
            <p:cNvPr id="3144" name="Oval 53"/>
            <p:cNvSpPr>
              <a:spLocks noChangeArrowheads="1"/>
            </p:cNvSpPr>
            <p:nvPr/>
          </p:nvSpPr>
          <p:spPr bwMode="auto">
            <a:xfrm rot="10800000">
              <a:off x="4219" y="1547"/>
              <a:ext cx="75" cy="75"/>
            </a:xfrm>
            <a:prstGeom prst="ellipse">
              <a:avLst/>
            </a:prstGeom>
            <a:solidFill>
              <a:schemeClr val="tx1"/>
            </a:solidFill>
            <a:ln w="12700">
              <a:solidFill>
                <a:schemeClr val="tx1"/>
              </a:solidFill>
              <a:round/>
              <a:headEnd type="none" w="sm" len="sm"/>
              <a:tailEnd type="none" w="sm" len="sm"/>
            </a:ln>
          </p:spPr>
          <p:txBody>
            <a:bodyPr wrap="none" anchor="ctr"/>
            <a:lstStyle/>
            <a:p>
              <a:endParaRPr lang="en-US"/>
            </a:p>
          </p:txBody>
        </p:sp>
        <p:pic>
          <p:nvPicPr>
            <p:cNvPr id="3145" name="Picture 5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471" y="1768"/>
              <a:ext cx="147" cy="138"/>
            </a:xfrm>
            <a:prstGeom prst="rect">
              <a:avLst/>
            </a:prstGeom>
            <a:noFill/>
            <a:ln w="12700">
              <a:noFill/>
              <a:miter lim="800000"/>
              <a:headEnd type="none" w="sm" len="sm"/>
              <a:tailEnd type="none" w="sm" len="sm"/>
            </a:ln>
          </p:spPr>
        </p:pic>
      </p:grpSp>
      <p:grpSp>
        <p:nvGrpSpPr>
          <p:cNvPr id="3105" name="Group 65"/>
          <p:cNvGrpSpPr>
            <a:grpSpLocks/>
          </p:cNvGrpSpPr>
          <p:nvPr/>
        </p:nvGrpSpPr>
        <p:grpSpPr bwMode="auto">
          <a:xfrm>
            <a:off x="4575175" y="3276600"/>
            <a:ext cx="3757613" cy="998538"/>
            <a:chOff x="2619" y="2124"/>
            <a:chExt cx="2826" cy="751"/>
          </a:xfrm>
        </p:grpSpPr>
        <p:sp>
          <p:nvSpPr>
            <p:cNvPr id="3122" name="Oval 66"/>
            <p:cNvSpPr>
              <a:spLocks noChangeArrowheads="1"/>
            </p:cNvSpPr>
            <p:nvPr/>
          </p:nvSpPr>
          <p:spPr bwMode="auto">
            <a:xfrm>
              <a:off x="2708" y="2134"/>
              <a:ext cx="456" cy="456"/>
            </a:xfrm>
            <a:prstGeom prst="ellipse">
              <a:avLst/>
            </a:prstGeom>
            <a:noFill/>
            <a:ln w="38100">
              <a:solidFill>
                <a:schemeClr val="tx1"/>
              </a:solidFill>
              <a:round/>
              <a:headEnd type="none" w="sm" len="sm"/>
              <a:tailEnd type="none" w="sm" len="sm"/>
            </a:ln>
          </p:spPr>
          <p:txBody>
            <a:bodyPr wrap="none" anchor="ctr"/>
            <a:lstStyle/>
            <a:p>
              <a:endParaRPr lang="en-US"/>
            </a:p>
          </p:txBody>
        </p:sp>
        <p:sp>
          <p:nvSpPr>
            <p:cNvPr id="3123" name="Freeform 67"/>
            <p:cNvSpPr>
              <a:spLocks/>
            </p:cNvSpPr>
            <p:nvPr/>
          </p:nvSpPr>
          <p:spPr bwMode="auto">
            <a:xfrm>
              <a:off x="2704" y="2134"/>
              <a:ext cx="465" cy="224"/>
            </a:xfrm>
            <a:custGeom>
              <a:avLst/>
              <a:gdLst>
                <a:gd name="T0" fmla="*/ 0 w 686"/>
                <a:gd name="T1" fmla="*/ 325 h 330"/>
                <a:gd name="T2" fmla="*/ 88 w 686"/>
                <a:gd name="T3" fmla="*/ 114 h 330"/>
                <a:gd name="T4" fmla="*/ 356 w 686"/>
                <a:gd name="T5" fmla="*/ 0 h 330"/>
                <a:gd name="T6" fmla="*/ 616 w 686"/>
                <a:gd name="T7" fmla="*/ 140 h 330"/>
                <a:gd name="T8" fmla="*/ 673 w 686"/>
                <a:gd name="T9" fmla="*/ 330 h 330"/>
                <a:gd name="T10" fmla="*/ 0 60000 65536"/>
                <a:gd name="T11" fmla="*/ 0 60000 65536"/>
                <a:gd name="T12" fmla="*/ 0 60000 65536"/>
                <a:gd name="T13" fmla="*/ 0 60000 65536"/>
                <a:gd name="T14" fmla="*/ 0 60000 65536"/>
                <a:gd name="T15" fmla="*/ 0 w 686"/>
                <a:gd name="T16" fmla="*/ 0 h 330"/>
                <a:gd name="T17" fmla="*/ 686 w 686"/>
                <a:gd name="T18" fmla="*/ 330 h 330"/>
              </a:gdLst>
              <a:ahLst/>
              <a:cxnLst>
                <a:cxn ang="T10">
                  <a:pos x="T0" y="T1"/>
                </a:cxn>
                <a:cxn ang="T11">
                  <a:pos x="T2" y="T3"/>
                </a:cxn>
                <a:cxn ang="T12">
                  <a:pos x="T4" y="T5"/>
                </a:cxn>
                <a:cxn ang="T13">
                  <a:pos x="T6" y="T7"/>
                </a:cxn>
                <a:cxn ang="T14">
                  <a:pos x="T8" y="T9"/>
                </a:cxn>
              </a:cxnLst>
              <a:rect l="T15" t="T16" r="T17" b="T18"/>
              <a:pathLst>
                <a:path w="686" h="330">
                  <a:moveTo>
                    <a:pt x="0" y="325"/>
                  </a:moveTo>
                  <a:cubicBezTo>
                    <a:pt x="15" y="290"/>
                    <a:pt x="29" y="168"/>
                    <a:pt x="88" y="114"/>
                  </a:cubicBezTo>
                  <a:cubicBezTo>
                    <a:pt x="163" y="31"/>
                    <a:pt x="259" y="0"/>
                    <a:pt x="356" y="0"/>
                  </a:cubicBezTo>
                  <a:cubicBezTo>
                    <a:pt x="453" y="0"/>
                    <a:pt x="546" y="48"/>
                    <a:pt x="616" y="140"/>
                  </a:cubicBezTo>
                  <a:cubicBezTo>
                    <a:pt x="686" y="232"/>
                    <a:pt x="661" y="291"/>
                    <a:pt x="673" y="330"/>
                  </a:cubicBezTo>
                </a:path>
              </a:pathLst>
            </a:custGeom>
            <a:noFill/>
            <a:ln w="38100">
              <a:solidFill>
                <a:schemeClr val="tx1"/>
              </a:solidFill>
              <a:round/>
              <a:headEnd type="none" w="sm" len="sm"/>
              <a:tailEnd type="none" w="sm" len="sm"/>
            </a:ln>
          </p:spPr>
          <p:txBody>
            <a:bodyPr/>
            <a:lstStyle/>
            <a:p>
              <a:endParaRPr lang="en-US"/>
            </a:p>
          </p:txBody>
        </p:sp>
        <p:sp>
          <p:nvSpPr>
            <p:cNvPr id="3124" name="Oval 68"/>
            <p:cNvSpPr>
              <a:spLocks noChangeArrowheads="1"/>
            </p:cNvSpPr>
            <p:nvPr/>
          </p:nvSpPr>
          <p:spPr bwMode="auto">
            <a:xfrm>
              <a:off x="2911" y="2327"/>
              <a:ext cx="51" cy="51"/>
            </a:xfrm>
            <a:prstGeom prst="ellipse">
              <a:avLst/>
            </a:prstGeom>
            <a:solidFill>
              <a:schemeClr val="bg1"/>
            </a:solidFill>
            <a:ln w="28575">
              <a:solidFill>
                <a:schemeClr val="tx1"/>
              </a:solidFill>
              <a:round/>
              <a:headEnd type="none" w="sm" len="sm"/>
              <a:tailEnd type="none" w="sm" len="sm"/>
            </a:ln>
          </p:spPr>
          <p:txBody>
            <a:bodyPr wrap="none" anchor="ctr"/>
            <a:lstStyle/>
            <a:p>
              <a:endParaRPr lang="en-US"/>
            </a:p>
          </p:txBody>
        </p:sp>
        <p:sp>
          <p:nvSpPr>
            <p:cNvPr id="3125" name="Oval 69"/>
            <p:cNvSpPr>
              <a:spLocks noChangeArrowheads="1"/>
            </p:cNvSpPr>
            <p:nvPr/>
          </p:nvSpPr>
          <p:spPr bwMode="auto">
            <a:xfrm>
              <a:off x="4751" y="2134"/>
              <a:ext cx="456" cy="456"/>
            </a:xfrm>
            <a:prstGeom prst="ellipse">
              <a:avLst/>
            </a:prstGeom>
            <a:noFill/>
            <a:ln w="38100">
              <a:solidFill>
                <a:srgbClr val="0099FF"/>
              </a:solidFill>
              <a:round/>
              <a:headEnd type="none" w="sm" len="sm"/>
              <a:tailEnd type="none" w="sm" len="sm"/>
            </a:ln>
          </p:spPr>
          <p:txBody>
            <a:bodyPr wrap="none" anchor="ctr"/>
            <a:lstStyle/>
            <a:p>
              <a:endParaRPr lang="en-US"/>
            </a:p>
          </p:txBody>
        </p:sp>
        <p:sp>
          <p:nvSpPr>
            <p:cNvPr id="3126" name="Oval 70"/>
            <p:cNvSpPr>
              <a:spLocks noChangeArrowheads="1"/>
            </p:cNvSpPr>
            <p:nvPr/>
          </p:nvSpPr>
          <p:spPr bwMode="auto">
            <a:xfrm>
              <a:off x="4954" y="2327"/>
              <a:ext cx="51" cy="51"/>
            </a:xfrm>
            <a:prstGeom prst="ellipse">
              <a:avLst/>
            </a:prstGeom>
            <a:solidFill>
              <a:schemeClr val="bg1"/>
            </a:solidFill>
            <a:ln w="28575">
              <a:solidFill>
                <a:schemeClr val="tx1"/>
              </a:solidFill>
              <a:round/>
              <a:headEnd type="none" w="sm" len="sm"/>
              <a:tailEnd type="none" w="sm" len="sm"/>
            </a:ln>
          </p:spPr>
          <p:txBody>
            <a:bodyPr wrap="none" anchor="ctr"/>
            <a:lstStyle/>
            <a:p>
              <a:endParaRPr lang="en-US"/>
            </a:p>
          </p:txBody>
        </p:sp>
        <p:sp>
          <p:nvSpPr>
            <p:cNvPr id="3127" name="Text Box 71"/>
            <p:cNvSpPr txBox="1">
              <a:spLocks noChangeArrowheads="1"/>
            </p:cNvSpPr>
            <p:nvPr/>
          </p:nvSpPr>
          <p:spPr bwMode="auto">
            <a:xfrm>
              <a:off x="2619" y="2622"/>
              <a:ext cx="758" cy="253"/>
            </a:xfrm>
            <a:prstGeom prst="rect">
              <a:avLst/>
            </a:prstGeom>
            <a:noFill/>
            <a:ln w="12700">
              <a:noFill/>
              <a:miter lim="800000"/>
              <a:headEnd/>
              <a:tailEnd/>
            </a:ln>
          </p:spPr>
          <p:txBody>
            <a:bodyPr wrap="none">
              <a:spAutoFit/>
            </a:bodyPr>
            <a:lstStyle/>
            <a:p>
              <a:r>
                <a:rPr lang="en-US" sz="1600"/>
                <a:t>Minimum</a:t>
              </a:r>
            </a:p>
          </p:txBody>
        </p:sp>
        <p:pic>
          <p:nvPicPr>
            <p:cNvPr id="3128" name="Picture 7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863" y="2289"/>
              <a:ext cx="147" cy="138"/>
            </a:xfrm>
            <a:prstGeom prst="rect">
              <a:avLst/>
            </a:prstGeom>
            <a:noFill/>
            <a:ln w="12700">
              <a:noFill/>
              <a:miter lim="800000"/>
              <a:headEnd type="none" w="sm" len="sm"/>
              <a:tailEnd type="none" w="sm" len="sm"/>
            </a:ln>
          </p:spPr>
        </p:pic>
        <p:sp>
          <p:nvSpPr>
            <p:cNvPr id="3129" name="Text Box 73"/>
            <p:cNvSpPr txBox="1">
              <a:spLocks noChangeArrowheads="1"/>
            </p:cNvSpPr>
            <p:nvPr/>
          </p:nvSpPr>
          <p:spPr bwMode="auto">
            <a:xfrm>
              <a:off x="3711" y="2609"/>
              <a:ext cx="615" cy="253"/>
            </a:xfrm>
            <a:prstGeom prst="rect">
              <a:avLst/>
            </a:prstGeom>
            <a:noFill/>
            <a:ln w="12700">
              <a:noFill/>
              <a:miter lim="800000"/>
              <a:headEnd/>
              <a:tailEnd/>
            </a:ln>
          </p:spPr>
          <p:txBody>
            <a:bodyPr wrap="none">
              <a:spAutoFit/>
            </a:bodyPr>
            <a:lstStyle/>
            <a:p>
              <a:r>
                <a:rPr lang="en-US" sz="1600"/>
                <a:t>Saddle</a:t>
              </a:r>
            </a:p>
          </p:txBody>
        </p:sp>
        <p:sp>
          <p:nvSpPr>
            <p:cNvPr id="3130" name="Text Box 74"/>
            <p:cNvSpPr txBox="1">
              <a:spLocks noChangeArrowheads="1"/>
            </p:cNvSpPr>
            <p:nvPr/>
          </p:nvSpPr>
          <p:spPr bwMode="auto">
            <a:xfrm>
              <a:off x="4644" y="2599"/>
              <a:ext cx="801" cy="253"/>
            </a:xfrm>
            <a:prstGeom prst="rect">
              <a:avLst/>
            </a:prstGeom>
            <a:noFill/>
            <a:ln w="12700">
              <a:noFill/>
              <a:miter lim="800000"/>
              <a:headEnd/>
              <a:tailEnd/>
            </a:ln>
          </p:spPr>
          <p:txBody>
            <a:bodyPr wrap="none">
              <a:spAutoFit/>
            </a:bodyPr>
            <a:lstStyle/>
            <a:p>
              <a:r>
                <a:rPr lang="en-US" sz="1600"/>
                <a:t>Maximum</a:t>
              </a:r>
            </a:p>
          </p:txBody>
        </p:sp>
        <p:pic>
          <p:nvPicPr>
            <p:cNvPr id="3131" name="Picture 75"/>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4911" y="2289"/>
              <a:ext cx="136" cy="146"/>
            </a:xfrm>
            <a:prstGeom prst="rect">
              <a:avLst/>
            </a:prstGeom>
            <a:noFill/>
            <a:ln w="9525">
              <a:noFill/>
              <a:miter lim="800000"/>
              <a:headEnd/>
              <a:tailEnd/>
            </a:ln>
          </p:spPr>
        </p:pic>
        <p:grpSp>
          <p:nvGrpSpPr>
            <p:cNvPr id="3132" name="Group 76"/>
            <p:cNvGrpSpPr>
              <a:grpSpLocks/>
            </p:cNvGrpSpPr>
            <p:nvPr/>
          </p:nvGrpSpPr>
          <p:grpSpPr bwMode="auto">
            <a:xfrm>
              <a:off x="3712" y="2124"/>
              <a:ext cx="490" cy="476"/>
              <a:chOff x="3860" y="2124"/>
              <a:chExt cx="490" cy="476"/>
            </a:xfrm>
          </p:grpSpPr>
          <p:sp>
            <p:nvSpPr>
              <p:cNvPr id="3133" name="Oval 77"/>
              <p:cNvSpPr>
                <a:spLocks noChangeArrowheads="1"/>
              </p:cNvSpPr>
              <p:nvPr/>
            </p:nvSpPr>
            <p:spPr bwMode="auto">
              <a:xfrm>
                <a:off x="3876" y="2134"/>
                <a:ext cx="456" cy="456"/>
              </a:xfrm>
              <a:prstGeom prst="ellipse">
                <a:avLst/>
              </a:prstGeom>
              <a:noFill/>
              <a:ln w="38100">
                <a:solidFill>
                  <a:srgbClr val="0099FF"/>
                </a:solidFill>
                <a:round/>
                <a:headEnd type="none" w="sm" len="sm"/>
                <a:tailEnd type="none" w="sm" len="sm"/>
              </a:ln>
            </p:spPr>
            <p:txBody>
              <a:bodyPr wrap="none" anchor="ctr"/>
              <a:lstStyle/>
              <a:p>
                <a:endParaRPr lang="en-US"/>
              </a:p>
            </p:txBody>
          </p:sp>
          <p:sp>
            <p:nvSpPr>
              <p:cNvPr id="3134" name="Freeform 78"/>
              <p:cNvSpPr>
                <a:spLocks/>
              </p:cNvSpPr>
              <p:nvPr/>
            </p:nvSpPr>
            <p:spPr bwMode="auto">
              <a:xfrm>
                <a:off x="3860" y="2124"/>
                <a:ext cx="254" cy="231"/>
              </a:xfrm>
              <a:custGeom>
                <a:avLst/>
                <a:gdLst>
                  <a:gd name="T0" fmla="*/ 13 w 254"/>
                  <a:gd name="T1" fmla="*/ 231 h 231"/>
                  <a:gd name="T2" fmla="*/ 73 w 254"/>
                  <a:gd name="T3" fmla="*/ 87 h 231"/>
                  <a:gd name="T4" fmla="*/ 254 w 254"/>
                  <a:gd name="T5" fmla="*/ 10 h 231"/>
                  <a:gd name="T6" fmla="*/ 0 60000 65536"/>
                  <a:gd name="T7" fmla="*/ 0 60000 65536"/>
                  <a:gd name="T8" fmla="*/ 0 60000 65536"/>
                  <a:gd name="T9" fmla="*/ 0 w 254"/>
                  <a:gd name="T10" fmla="*/ 0 h 231"/>
                  <a:gd name="T11" fmla="*/ 254 w 254"/>
                  <a:gd name="T12" fmla="*/ 231 h 231"/>
                </a:gdLst>
                <a:ahLst/>
                <a:cxnLst>
                  <a:cxn ang="T6">
                    <a:pos x="T0" y="T1"/>
                  </a:cxn>
                  <a:cxn ang="T7">
                    <a:pos x="T2" y="T3"/>
                  </a:cxn>
                  <a:cxn ang="T8">
                    <a:pos x="T4" y="T5"/>
                  </a:cxn>
                </a:cxnLst>
                <a:rect l="T9" t="T10" r="T11" b="T12"/>
                <a:pathLst>
                  <a:path w="254" h="231">
                    <a:moveTo>
                      <a:pt x="13" y="231"/>
                    </a:moveTo>
                    <a:cubicBezTo>
                      <a:pt x="23" y="207"/>
                      <a:pt x="0" y="174"/>
                      <a:pt x="73" y="87"/>
                    </a:cubicBezTo>
                    <a:cubicBezTo>
                      <a:pt x="146" y="0"/>
                      <a:pt x="224" y="23"/>
                      <a:pt x="254" y="10"/>
                    </a:cubicBezTo>
                  </a:path>
                </a:pathLst>
              </a:custGeom>
              <a:noFill/>
              <a:ln w="38100">
                <a:solidFill>
                  <a:schemeClr val="tx1"/>
                </a:solidFill>
                <a:round/>
                <a:headEnd type="none" w="sm" len="sm"/>
                <a:tailEnd type="none" w="sm" len="sm"/>
              </a:ln>
            </p:spPr>
            <p:txBody>
              <a:bodyPr/>
              <a:lstStyle/>
              <a:p>
                <a:endParaRPr lang="en-US"/>
              </a:p>
            </p:txBody>
          </p:sp>
          <p:sp>
            <p:nvSpPr>
              <p:cNvPr id="3135" name="Line 79"/>
              <p:cNvSpPr>
                <a:spLocks noChangeShapeType="1"/>
              </p:cNvSpPr>
              <p:nvPr/>
            </p:nvSpPr>
            <p:spPr bwMode="auto">
              <a:xfrm>
                <a:off x="3879" y="2355"/>
                <a:ext cx="456" cy="0"/>
              </a:xfrm>
              <a:prstGeom prst="line">
                <a:avLst/>
              </a:prstGeom>
              <a:noFill/>
              <a:ln w="12700">
                <a:solidFill>
                  <a:schemeClr val="tx1"/>
                </a:solidFill>
                <a:round/>
                <a:headEnd type="none" w="sm" len="sm"/>
                <a:tailEnd type="none" w="sm" len="sm"/>
              </a:ln>
            </p:spPr>
            <p:txBody>
              <a:bodyPr/>
              <a:lstStyle/>
              <a:p>
                <a:endParaRPr lang="en-US"/>
              </a:p>
            </p:txBody>
          </p:sp>
          <p:sp>
            <p:nvSpPr>
              <p:cNvPr id="3136" name="Line 80"/>
              <p:cNvSpPr>
                <a:spLocks noChangeShapeType="1"/>
              </p:cNvSpPr>
              <p:nvPr/>
            </p:nvSpPr>
            <p:spPr bwMode="auto">
              <a:xfrm rot="5400000">
                <a:off x="3879" y="2355"/>
                <a:ext cx="456" cy="1"/>
              </a:xfrm>
              <a:prstGeom prst="line">
                <a:avLst/>
              </a:prstGeom>
              <a:noFill/>
              <a:ln w="12700">
                <a:solidFill>
                  <a:schemeClr val="tx1"/>
                </a:solidFill>
                <a:round/>
                <a:headEnd type="none" w="sm" len="sm"/>
                <a:tailEnd type="none" w="sm" len="sm"/>
              </a:ln>
            </p:spPr>
            <p:txBody>
              <a:bodyPr/>
              <a:lstStyle/>
              <a:p>
                <a:endParaRPr lang="en-US"/>
              </a:p>
            </p:txBody>
          </p:sp>
          <p:sp>
            <p:nvSpPr>
              <p:cNvPr id="3137" name="Freeform 81"/>
              <p:cNvSpPr>
                <a:spLocks/>
              </p:cNvSpPr>
              <p:nvPr/>
            </p:nvSpPr>
            <p:spPr bwMode="auto">
              <a:xfrm rot="10800000">
                <a:off x="4096" y="2369"/>
                <a:ext cx="254" cy="231"/>
              </a:xfrm>
              <a:custGeom>
                <a:avLst/>
                <a:gdLst>
                  <a:gd name="T0" fmla="*/ 13 w 254"/>
                  <a:gd name="T1" fmla="*/ 231 h 231"/>
                  <a:gd name="T2" fmla="*/ 73 w 254"/>
                  <a:gd name="T3" fmla="*/ 87 h 231"/>
                  <a:gd name="T4" fmla="*/ 254 w 254"/>
                  <a:gd name="T5" fmla="*/ 10 h 231"/>
                  <a:gd name="T6" fmla="*/ 0 60000 65536"/>
                  <a:gd name="T7" fmla="*/ 0 60000 65536"/>
                  <a:gd name="T8" fmla="*/ 0 60000 65536"/>
                  <a:gd name="T9" fmla="*/ 0 w 254"/>
                  <a:gd name="T10" fmla="*/ 0 h 231"/>
                  <a:gd name="T11" fmla="*/ 254 w 254"/>
                  <a:gd name="T12" fmla="*/ 231 h 231"/>
                </a:gdLst>
                <a:ahLst/>
                <a:cxnLst>
                  <a:cxn ang="T6">
                    <a:pos x="T0" y="T1"/>
                  </a:cxn>
                  <a:cxn ang="T7">
                    <a:pos x="T2" y="T3"/>
                  </a:cxn>
                  <a:cxn ang="T8">
                    <a:pos x="T4" y="T5"/>
                  </a:cxn>
                </a:cxnLst>
                <a:rect l="T9" t="T10" r="T11" b="T12"/>
                <a:pathLst>
                  <a:path w="254" h="231">
                    <a:moveTo>
                      <a:pt x="13" y="231"/>
                    </a:moveTo>
                    <a:cubicBezTo>
                      <a:pt x="23" y="207"/>
                      <a:pt x="0" y="174"/>
                      <a:pt x="73" y="87"/>
                    </a:cubicBezTo>
                    <a:cubicBezTo>
                      <a:pt x="146" y="0"/>
                      <a:pt x="224" y="23"/>
                      <a:pt x="254" y="10"/>
                    </a:cubicBezTo>
                  </a:path>
                </a:pathLst>
              </a:custGeom>
              <a:noFill/>
              <a:ln w="38100">
                <a:solidFill>
                  <a:schemeClr val="tx1"/>
                </a:solidFill>
                <a:round/>
                <a:headEnd type="none" w="sm" len="sm"/>
                <a:tailEnd type="none" w="sm" len="sm"/>
              </a:ln>
            </p:spPr>
            <p:txBody>
              <a:bodyPr/>
              <a:lstStyle/>
              <a:p>
                <a:endParaRPr lang="en-US"/>
              </a:p>
            </p:txBody>
          </p:sp>
          <p:sp>
            <p:nvSpPr>
              <p:cNvPr id="3138" name="Oval 82"/>
              <p:cNvSpPr>
                <a:spLocks noChangeArrowheads="1"/>
              </p:cNvSpPr>
              <p:nvPr/>
            </p:nvSpPr>
            <p:spPr bwMode="auto">
              <a:xfrm>
                <a:off x="4079" y="2327"/>
                <a:ext cx="51" cy="51"/>
              </a:xfrm>
              <a:prstGeom prst="ellipse">
                <a:avLst/>
              </a:prstGeom>
              <a:solidFill>
                <a:schemeClr val="bg1"/>
              </a:solidFill>
              <a:ln w="28575">
                <a:solidFill>
                  <a:schemeClr val="tx1"/>
                </a:solidFill>
                <a:round/>
                <a:headEnd type="none" w="sm" len="sm"/>
                <a:tailEnd type="none" w="sm" len="sm"/>
              </a:ln>
            </p:spPr>
            <p:txBody>
              <a:bodyPr wrap="none" anchor="ctr"/>
              <a:lstStyle/>
              <a:p>
                <a:endParaRPr lang="en-US"/>
              </a:p>
            </p:txBody>
          </p:sp>
          <p:pic>
            <p:nvPicPr>
              <p:cNvPr id="3139" name="Picture 8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036" y="2298"/>
                <a:ext cx="137" cy="138"/>
              </a:xfrm>
              <a:prstGeom prst="rect">
                <a:avLst/>
              </a:prstGeom>
              <a:noFill/>
              <a:ln w="12700">
                <a:noFill/>
                <a:miter lim="800000"/>
                <a:headEnd type="none" w="sm" len="sm"/>
                <a:tailEnd type="none" w="sm" len="sm"/>
              </a:ln>
            </p:spPr>
          </p:pic>
        </p:grpSp>
      </p:grpSp>
      <p:grpSp>
        <p:nvGrpSpPr>
          <p:cNvPr id="3106" name="Group 86"/>
          <p:cNvGrpSpPr>
            <a:grpSpLocks/>
          </p:cNvGrpSpPr>
          <p:nvPr/>
        </p:nvGrpSpPr>
        <p:grpSpPr bwMode="auto">
          <a:xfrm>
            <a:off x="4222750" y="4191000"/>
            <a:ext cx="4464050" cy="1495425"/>
            <a:chOff x="2241" y="2906"/>
            <a:chExt cx="3209" cy="1075"/>
          </a:xfrm>
        </p:grpSpPr>
        <p:pic>
          <p:nvPicPr>
            <p:cNvPr id="3111" name="Picture 55"/>
            <p:cNvPicPr>
              <a:picLocks noChangeAspect="1" noChangeArrowheads="1"/>
            </p:cNvPicPr>
            <p:nvPr/>
          </p:nvPicPr>
          <p:blipFill>
            <a:blip r:embed="rId10"/>
            <a:srcRect l="21074"/>
            <a:stretch>
              <a:fillRect/>
            </a:stretch>
          </p:blipFill>
          <p:spPr bwMode="auto">
            <a:xfrm>
              <a:off x="2241" y="2906"/>
              <a:ext cx="3194" cy="899"/>
            </a:xfrm>
            <a:prstGeom prst="rect">
              <a:avLst/>
            </a:prstGeom>
            <a:noFill/>
            <a:ln w="9525">
              <a:noFill/>
              <a:miter lim="800000"/>
              <a:headEnd/>
              <a:tailEnd/>
            </a:ln>
          </p:spPr>
        </p:pic>
        <p:grpSp>
          <p:nvGrpSpPr>
            <p:cNvPr id="3112" name="Group 56"/>
            <p:cNvGrpSpPr>
              <a:grpSpLocks/>
            </p:cNvGrpSpPr>
            <p:nvPr/>
          </p:nvGrpSpPr>
          <p:grpSpPr bwMode="auto">
            <a:xfrm>
              <a:off x="2378" y="3280"/>
              <a:ext cx="3072" cy="701"/>
              <a:chOff x="2378" y="3280"/>
              <a:chExt cx="3072" cy="701"/>
            </a:xfrm>
          </p:grpSpPr>
          <p:sp>
            <p:nvSpPr>
              <p:cNvPr id="3114" name="Text Box 57"/>
              <p:cNvSpPr txBox="1">
                <a:spLocks noChangeArrowheads="1"/>
              </p:cNvSpPr>
              <p:nvPr/>
            </p:nvSpPr>
            <p:spPr bwMode="auto">
              <a:xfrm>
                <a:off x="2378" y="3739"/>
                <a:ext cx="725" cy="242"/>
              </a:xfrm>
              <a:prstGeom prst="rect">
                <a:avLst/>
              </a:prstGeom>
              <a:noFill/>
              <a:ln w="12700">
                <a:noFill/>
                <a:miter lim="800000"/>
                <a:headEnd/>
                <a:tailEnd/>
              </a:ln>
            </p:spPr>
            <p:txBody>
              <a:bodyPr wrap="none">
                <a:spAutoFit/>
              </a:bodyPr>
              <a:lstStyle/>
              <a:p>
                <a:r>
                  <a:rPr lang="en-US" sz="1600"/>
                  <a:t>Minimum</a:t>
                </a:r>
              </a:p>
            </p:txBody>
          </p:sp>
          <p:pic>
            <p:nvPicPr>
              <p:cNvPr id="3115" name="Picture 5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582" y="3280"/>
                <a:ext cx="147" cy="138"/>
              </a:xfrm>
              <a:prstGeom prst="rect">
                <a:avLst/>
              </a:prstGeom>
              <a:noFill/>
              <a:ln w="12700">
                <a:noFill/>
                <a:miter lim="800000"/>
                <a:headEnd type="none" w="sm" len="sm"/>
                <a:tailEnd type="none" w="sm" len="sm"/>
              </a:ln>
            </p:spPr>
          </p:pic>
          <p:sp>
            <p:nvSpPr>
              <p:cNvPr id="3116" name="Text Box 59"/>
              <p:cNvSpPr txBox="1">
                <a:spLocks noChangeArrowheads="1"/>
              </p:cNvSpPr>
              <p:nvPr/>
            </p:nvSpPr>
            <p:spPr bwMode="auto">
              <a:xfrm>
                <a:off x="4684" y="3739"/>
                <a:ext cx="766" cy="242"/>
              </a:xfrm>
              <a:prstGeom prst="rect">
                <a:avLst/>
              </a:prstGeom>
              <a:noFill/>
              <a:ln w="12700">
                <a:noFill/>
                <a:miter lim="800000"/>
                <a:headEnd/>
                <a:tailEnd/>
              </a:ln>
            </p:spPr>
            <p:txBody>
              <a:bodyPr wrap="none">
                <a:spAutoFit/>
              </a:bodyPr>
              <a:lstStyle/>
              <a:p>
                <a:r>
                  <a:rPr lang="en-US" sz="1600"/>
                  <a:t>Maximum</a:t>
                </a:r>
              </a:p>
            </p:txBody>
          </p:sp>
          <p:pic>
            <p:nvPicPr>
              <p:cNvPr id="3117" name="Picture 60"/>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4922" y="3288"/>
                <a:ext cx="136" cy="146"/>
              </a:xfrm>
              <a:prstGeom prst="rect">
                <a:avLst/>
              </a:prstGeom>
              <a:noFill/>
              <a:ln w="9525">
                <a:noFill/>
                <a:miter lim="800000"/>
                <a:headEnd/>
                <a:tailEnd/>
              </a:ln>
            </p:spPr>
          </p:pic>
          <p:sp>
            <p:nvSpPr>
              <p:cNvPr id="3118" name="Text Box 61"/>
              <p:cNvSpPr txBox="1">
                <a:spLocks noChangeArrowheads="1"/>
              </p:cNvSpPr>
              <p:nvPr/>
            </p:nvSpPr>
            <p:spPr bwMode="auto">
              <a:xfrm>
                <a:off x="3166" y="3739"/>
                <a:ext cx="693" cy="242"/>
              </a:xfrm>
              <a:prstGeom prst="rect">
                <a:avLst/>
              </a:prstGeom>
              <a:noFill/>
              <a:ln w="12700">
                <a:noFill/>
                <a:miter lim="800000"/>
                <a:headEnd/>
                <a:tailEnd/>
              </a:ln>
            </p:spPr>
            <p:txBody>
              <a:bodyPr wrap="none">
                <a:spAutoFit/>
              </a:bodyPr>
              <a:lstStyle/>
              <a:p>
                <a:r>
                  <a:rPr lang="en-US" sz="1600"/>
                  <a:t>1-saddle</a:t>
                </a:r>
              </a:p>
            </p:txBody>
          </p:sp>
          <p:pic>
            <p:nvPicPr>
              <p:cNvPr id="3119" name="Picture 62"/>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362" y="3291"/>
                <a:ext cx="149" cy="144"/>
              </a:xfrm>
              <a:prstGeom prst="rect">
                <a:avLst/>
              </a:prstGeom>
              <a:noFill/>
              <a:ln w="12700">
                <a:noFill/>
                <a:miter lim="800000"/>
                <a:headEnd type="none" w="sm" len="sm"/>
                <a:tailEnd type="none" w="sm" len="sm"/>
              </a:ln>
            </p:spPr>
          </p:pic>
          <p:pic>
            <p:nvPicPr>
              <p:cNvPr id="3120" name="Picture 6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158" y="3283"/>
                <a:ext cx="137" cy="138"/>
              </a:xfrm>
              <a:prstGeom prst="rect">
                <a:avLst/>
              </a:prstGeom>
              <a:noFill/>
              <a:ln w="12700">
                <a:noFill/>
                <a:miter lim="800000"/>
                <a:headEnd type="none" w="sm" len="sm"/>
                <a:tailEnd type="none" w="sm" len="sm"/>
              </a:ln>
            </p:spPr>
          </p:pic>
          <p:sp>
            <p:nvSpPr>
              <p:cNvPr id="3121" name="Text Box 64"/>
              <p:cNvSpPr txBox="1">
                <a:spLocks noChangeArrowheads="1"/>
              </p:cNvSpPr>
              <p:nvPr/>
            </p:nvSpPr>
            <p:spPr bwMode="auto">
              <a:xfrm>
                <a:off x="3925" y="3739"/>
                <a:ext cx="693" cy="242"/>
              </a:xfrm>
              <a:prstGeom prst="rect">
                <a:avLst/>
              </a:prstGeom>
              <a:noFill/>
              <a:ln w="12700">
                <a:noFill/>
                <a:miter lim="800000"/>
                <a:headEnd/>
                <a:tailEnd/>
              </a:ln>
            </p:spPr>
            <p:txBody>
              <a:bodyPr wrap="none">
                <a:spAutoFit/>
              </a:bodyPr>
              <a:lstStyle/>
              <a:p>
                <a:r>
                  <a:rPr lang="en-US" sz="1600"/>
                  <a:t>2-saddle</a:t>
                </a:r>
              </a:p>
            </p:txBody>
          </p:sp>
        </p:grpSp>
        <p:pic>
          <p:nvPicPr>
            <p:cNvPr id="3113" name="Picture 84"/>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3366" y="3301"/>
              <a:ext cx="129" cy="129"/>
            </a:xfrm>
            <a:prstGeom prst="rect">
              <a:avLst/>
            </a:prstGeom>
            <a:noFill/>
            <a:ln w="12700">
              <a:noFill/>
              <a:miter lim="800000"/>
              <a:headEnd type="none" w="sm" len="sm"/>
              <a:tailEnd type="none" w="sm" len="sm"/>
            </a:ln>
          </p:spPr>
        </p:pic>
      </p:grpSp>
      <p:sp>
        <p:nvSpPr>
          <p:cNvPr id="3107" name="Text Box 85"/>
          <p:cNvSpPr txBox="1">
            <a:spLocks noChangeArrowheads="1"/>
          </p:cNvSpPr>
          <p:nvPr/>
        </p:nvSpPr>
        <p:spPr bwMode="auto">
          <a:xfrm>
            <a:off x="4799013" y="1295400"/>
            <a:ext cx="3306762" cy="519113"/>
          </a:xfrm>
          <a:prstGeom prst="rect">
            <a:avLst/>
          </a:prstGeom>
          <a:noFill/>
          <a:ln w="9525">
            <a:noFill/>
            <a:miter lim="800000"/>
            <a:headEnd/>
            <a:tailEnd/>
          </a:ln>
        </p:spPr>
        <p:txBody>
          <a:bodyPr wrap="none">
            <a:spAutoFit/>
          </a:bodyPr>
          <a:lstStyle/>
          <a:p>
            <a:r>
              <a:rPr lang="en-US" sz="2800" b="1">
                <a:latin typeface="Helvetica" pitchFamily="34" charset="0"/>
              </a:rPr>
              <a:t>The Morse Lemma</a:t>
            </a:r>
          </a:p>
        </p:txBody>
      </p:sp>
      <p:sp>
        <p:nvSpPr>
          <p:cNvPr id="3108" name="Line 88"/>
          <p:cNvSpPr>
            <a:spLocks noChangeShapeType="1"/>
          </p:cNvSpPr>
          <p:nvPr/>
        </p:nvSpPr>
        <p:spPr bwMode="auto">
          <a:xfrm>
            <a:off x="2133600" y="4267200"/>
            <a:ext cx="0" cy="533400"/>
          </a:xfrm>
          <a:prstGeom prst="line">
            <a:avLst/>
          </a:prstGeom>
          <a:noFill/>
          <a:ln w="9525">
            <a:solidFill>
              <a:schemeClr val="tx1"/>
            </a:solidFill>
            <a:round/>
            <a:headEnd/>
            <a:tailEnd type="triangle" w="med" len="med"/>
          </a:ln>
        </p:spPr>
        <p:txBody>
          <a:bodyPr/>
          <a:lstStyle/>
          <a:p>
            <a:endParaRPr lang="en-US"/>
          </a:p>
        </p:txBody>
      </p:sp>
      <p:sp>
        <p:nvSpPr>
          <p:cNvPr id="3109" name="Rectangle 89"/>
          <p:cNvSpPr>
            <a:spLocks noChangeArrowheads="1"/>
          </p:cNvSpPr>
          <p:nvPr/>
        </p:nvSpPr>
        <p:spPr bwMode="auto">
          <a:xfrm>
            <a:off x="876300" y="5638800"/>
            <a:ext cx="2514600" cy="533400"/>
          </a:xfrm>
          <a:prstGeom prst="rect">
            <a:avLst/>
          </a:prstGeom>
          <a:noFill/>
          <a:ln w="9525">
            <a:noFill/>
            <a:miter lim="800000"/>
            <a:headEnd/>
            <a:tailEnd/>
          </a:ln>
        </p:spPr>
        <p:txBody>
          <a:bodyPr anchor="ctr"/>
          <a:lstStyle/>
          <a:p>
            <a:pPr algn="ctr" eaLnBrk="1" hangingPunct="1"/>
            <a:r>
              <a:rPr lang="en-US" b="1">
                <a:solidFill>
                  <a:srgbClr val="0000FF"/>
                </a:solidFill>
                <a:latin typeface="Helvetica" pitchFamily="34" charset="0"/>
              </a:rPr>
              <a:t>numerical </a:t>
            </a:r>
            <a:endParaRPr lang="en-US" b="1">
              <a:solidFill>
                <a:schemeClr val="tx2"/>
              </a:solidFill>
              <a:latin typeface="Helvetica" pitchFamily="34" charset="0"/>
            </a:endParaRPr>
          </a:p>
        </p:txBody>
      </p:sp>
      <p:sp>
        <p:nvSpPr>
          <p:cNvPr id="3110" name="Rectangle 90"/>
          <p:cNvSpPr>
            <a:spLocks noChangeArrowheads="1"/>
          </p:cNvSpPr>
          <p:nvPr/>
        </p:nvSpPr>
        <p:spPr bwMode="auto">
          <a:xfrm>
            <a:off x="5197475" y="5638800"/>
            <a:ext cx="2514600" cy="533400"/>
          </a:xfrm>
          <a:prstGeom prst="rect">
            <a:avLst/>
          </a:prstGeom>
          <a:noFill/>
          <a:ln w="9525">
            <a:noFill/>
            <a:miter lim="800000"/>
            <a:headEnd/>
            <a:tailEnd/>
          </a:ln>
        </p:spPr>
        <p:txBody>
          <a:bodyPr anchor="ctr"/>
          <a:lstStyle/>
          <a:p>
            <a:pPr algn="ctr" eaLnBrk="1" hangingPunct="1"/>
            <a:r>
              <a:rPr lang="en-US" b="1">
                <a:solidFill>
                  <a:srgbClr val="0000FF"/>
                </a:solidFill>
                <a:latin typeface="Helvetica" pitchFamily="34" charset="0"/>
              </a:rPr>
              <a:t>combinatorial </a:t>
            </a:r>
            <a:endParaRPr lang="en-US" b="1">
              <a:solidFill>
                <a:schemeClr val="tx2"/>
              </a:solidFill>
              <a:latin typeface="Helvetica" pitchFamily="34" charset="0"/>
            </a:endParaRPr>
          </a:p>
        </p:txBody>
      </p:sp>
      <p:graphicFrame>
        <p:nvGraphicFramePr>
          <p:cNvPr id="3075" name="Object 92"/>
          <p:cNvGraphicFramePr>
            <a:graphicFrameLocks noChangeAspect="1"/>
          </p:cNvGraphicFramePr>
          <p:nvPr>
            <p:ph idx="1"/>
          </p:nvPr>
        </p:nvGraphicFramePr>
        <p:xfrm>
          <a:off x="603250" y="4800600"/>
          <a:ext cx="3211513" cy="749300"/>
        </p:xfrm>
        <a:graphic>
          <a:graphicData uri="http://schemas.openxmlformats.org/presentationml/2006/ole">
            <p:oleObj spid="_x0000_s3075" name="Equation" r:id="rId13" imgW="1904760" imgH="444240" progId="Equation.3">
              <p:embed/>
            </p:oleObj>
          </a:graphicData>
        </a:graphic>
      </p:graphicFrame>
    </p:spTree>
  </p:cSld>
  <p:clrMapOvr>
    <a:masterClrMapping/>
  </p:clrMapOvr>
  <p:transition advTm="14953"/>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2800" smtClean="0"/>
              <a:t>We Introduced the Morse–Smale  </a:t>
            </a:r>
            <a:br>
              <a:rPr lang="en-US" sz="2800" smtClean="0"/>
            </a:br>
            <a:r>
              <a:rPr lang="en-US" sz="2800" smtClean="0"/>
              <a:t>Complex for Complete Data Analysis</a:t>
            </a:r>
          </a:p>
        </p:txBody>
      </p:sp>
      <p:sp>
        <p:nvSpPr>
          <p:cNvPr id="36867" name="Rectangle 3"/>
          <p:cNvSpPr>
            <a:spLocks noGrp="1" noChangeArrowheads="1"/>
          </p:cNvSpPr>
          <p:nvPr>
            <p:ph type="body" sz="half" idx="1"/>
          </p:nvPr>
        </p:nvSpPr>
        <p:spPr>
          <a:xfrm>
            <a:off x="381000" y="1262063"/>
            <a:ext cx="4724400" cy="4495800"/>
          </a:xfrm>
        </p:spPr>
        <p:txBody>
          <a:bodyPr/>
          <a:lstStyle/>
          <a:p>
            <a:pPr eaLnBrk="1" hangingPunct="1">
              <a:spcBef>
                <a:spcPct val="0"/>
              </a:spcBef>
            </a:pPr>
            <a:r>
              <a:rPr lang="en-US" smtClean="0"/>
              <a:t>The Morse–Smale complex partitions the domain of </a:t>
            </a:r>
            <a:r>
              <a:rPr lang="en-US" i="1" smtClean="0">
                <a:latin typeface="Times New Roman" pitchFamily="18" charset="0"/>
              </a:rPr>
              <a:t>f</a:t>
            </a:r>
            <a:r>
              <a:rPr lang="en-US" smtClean="0"/>
              <a:t> in regions of uniform gradient</a:t>
            </a:r>
          </a:p>
          <a:p>
            <a:pPr eaLnBrk="1" hangingPunct="1">
              <a:spcBef>
                <a:spcPct val="0"/>
              </a:spcBef>
            </a:pPr>
            <a:r>
              <a:rPr lang="en-US" smtClean="0"/>
              <a:t>Generalizes the notion of monotonic interval</a:t>
            </a:r>
          </a:p>
          <a:p>
            <a:pPr eaLnBrk="1" hangingPunct="1">
              <a:spcBef>
                <a:spcPct val="0"/>
              </a:spcBef>
            </a:pPr>
            <a:r>
              <a:rPr lang="en-US" smtClean="0"/>
              <a:t>Dimension of a region equal index difference of source and destination</a:t>
            </a:r>
          </a:p>
          <a:p>
            <a:pPr eaLnBrk="1" hangingPunct="1">
              <a:spcBef>
                <a:spcPct val="0"/>
              </a:spcBef>
            </a:pPr>
            <a:r>
              <a:rPr lang="en-US" smtClean="0"/>
              <a:t>Remove inconsistency of local gradient evaluations</a:t>
            </a:r>
          </a:p>
          <a:p>
            <a:pPr eaLnBrk="1" hangingPunct="1">
              <a:spcBef>
                <a:spcPct val="0"/>
              </a:spcBef>
              <a:buFontTx/>
              <a:buNone/>
            </a:pPr>
            <a:endParaRPr lang="en-US" smtClean="0"/>
          </a:p>
        </p:txBody>
      </p:sp>
      <p:pic>
        <p:nvPicPr>
          <p:cNvPr id="36868" name="Picture 4"/>
          <p:cNvPicPr>
            <a:picLocks noChangeAspect="1" noChangeArrowheads="1"/>
          </p:cNvPicPr>
          <p:nvPr/>
        </p:nvPicPr>
        <p:blipFill>
          <a:blip r:embed="rId4"/>
          <a:srcRect/>
          <a:stretch>
            <a:fillRect/>
          </a:stretch>
        </p:blipFill>
        <p:spPr bwMode="auto">
          <a:xfrm>
            <a:off x="4992688" y="1219200"/>
            <a:ext cx="3657600" cy="2336800"/>
          </a:xfrm>
          <a:prstGeom prst="rect">
            <a:avLst/>
          </a:prstGeom>
          <a:noFill/>
          <a:ln w="9525">
            <a:noFill/>
            <a:miter lim="800000"/>
            <a:headEnd/>
            <a:tailEnd/>
          </a:ln>
        </p:spPr>
      </p:pic>
      <p:pic>
        <p:nvPicPr>
          <p:cNvPr id="36869" name="Picture 5"/>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5149850" y="3578225"/>
            <a:ext cx="106363" cy="114300"/>
          </a:xfrm>
          <a:prstGeom prst="rect">
            <a:avLst/>
          </a:prstGeom>
          <a:noFill/>
          <a:ln w="9525">
            <a:noFill/>
            <a:miter lim="800000"/>
            <a:headEnd/>
            <a:tailEnd/>
          </a:ln>
        </p:spPr>
      </p:pic>
      <p:pic>
        <p:nvPicPr>
          <p:cNvPr id="36870" name="Picture 6"/>
          <p:cNvPicPr>
            <a:picLocks noChangeAspect="1" noChangeArrowheads="1"/>
          </p:cNvPicPr>
          <p:nvPr/>
        </p:nvPicPr>
        <p:blipFill>
          <a:blip r:embed="rId6">
            <a:clrChange>
              <a:clrFrom>
                <a:srgbClr val="000000"/>
              </a:clrFrom>
              <a:clrTo>
                <a:srgbClr val="000000">
                  <a:alpha val="0"/>
                </a:srgbClr>
              </a:clrTo>
            </a:clrChange>
          </a:blip>
          <a:srcRect/>
          <a:stretch>
            <a:fillRect/>
          </a:stretch>
        </p:blipFill>
        <p:spPr bwMode="auto">
          <a:xfrm>
            <a:off x="6397625" y="3578225"/>
            <a:ext cx="98425" cy="106363"/>
          </a:xfrm>
          <a:prstGeom prst="rect">
            <a:avLst/>
          </a:prstGeom>
          <a:noFill/>
          <a:ln w="9525">
            <a:noFill/>
            <a:miter lim="800000"/>
            <a:headEnd/>
            <a:tailEnd/>
          </a:ln>
        </p:spPr>
      </p:pic>
      <p:pic>
        <p:nvPicPr>
          <p:cNvPr id="36871" name="Picture 7"/>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7440613" y="3576638"/>
            <a:ext cx="98425" cy="106362"/>
          </a:xfrm>
          <a:prstGeom prst="rect">
            <a:avLst/>
          </a:prstGeom>
          <a:noFill/>
          <a:ln w="9525">
            <a:noFill/>
            <a:miter lim="800000"/>
            <a:headEnd/>
            <a:tailEnd/>
          </a:ln>
        </p:spPr>
      </p:pic>
      <p:sp>
        <p:nvSpPr>
          <p:cNvPr id="36872" name="Text Box 8"/>
          <p:cNvSpPr txBox="1">
            <a:spLocks noChangeArrowheads="1"/>
          </p:cNvSpPr>
          <p:nvPr/>
        </p:nvSpPr>
        <p:spPr bwMode="auto">
          <a:xfrm>
            <a:off x="5237163" y="3470275"/>
            <a:ext cx="1008062" cy="336550"/>
          </a:xfrm>
          <a:prstGeom prst="rect">
            <a:avLst/>
          </a:prstGeom>
          <a:noFill/>
          <a:ln w="12700">
            <a:noFill/>
            <a:miter lim="800000"/>
            <a:headEnd/>
            <a:tailEnd/>
          </a:ln>
        </p:spPr>
        <p:txBody>
          <a:bodyPr wrap="none">
            <a:spAutoFit/>
          </a:bodyPr>
          <a:lstStyle/>
          <a:p>
            <a:r>
              <a:rPr lang="en-US" sz="1600"/>
              <a:t>Minimum</a:t>
            </a:r>
          </a:p>
        </p:txBody>
      </p:sp>
      <p:sp>
        <p:nvSpPr>
          <p:cNvPr id="36873" name="Text Box 9"/>
          <p:cNvSpPr txBox="1">
            <a:spLocks noChangeArrowheads="1"/>
          </p:cNvSpPr>
          <p:nvPr/>
        </p:nvSpPr>
        <p:spPr bwMode="auto">
          <a:xfrm>
            <a:off x="6473825" y="3470275"/>
            <a:ext cx="817563" cy="336550"/>
          </a:xfrm>
          <a:prstGeom prst="rect">
            <a:avLst/>
          </a:prstGeom>
          <a:noFill/>
          <a:ln w="12700">
            <a:noFill/>
            <a:miter lim="800000"/>
            <a:headEnd/>
            <a:tailEnd/>
          </a:ln>
        </p:spPr>
        <p:txBody>
          <a:bodyPr wrap="none">
            <a:spAutoFit/>
          </a:bodyPr>
          <a:lstStyle/>
          <a:p>
            <a:r>
              <a:rPr lang="en-US" sz="1600"/>
              <a:t>Saddle</a:t>
            </a:r>
          </a:p>
        </p:txBody>
      </p:sp>
      <p:sp>
        <p:nvSpPr>
          <p:cNvPr id="36874" name="Text Box 10"/>
          <p:cNvSpPr txBox="1">
            <a:spLocks noChangeArrowheads="1"/>
          </p:cNvSpPr>
          <p:nvPr/>
        </p:nvSpPr>
        <p:spPr bwMode="auto">
          <a:xfrm>
            <a:off x="7516813" y="3470275"/>
            <a:ext cx="1065212" cy="336550"/>
          </a:xfrm>
          <a:prstGeom prst="rect">
            <a:avLst/>
          </a:prstGeom>
          <a:noFill/>
          <a:ln w="12700">
            <a:noFill/>
            <a:miter lim="800000"/>
            <a:headEnd/>
            <a:tailEnd/>
          </a:ln>
        </p:spPr>
        <p:txBody>
          <a:bodyPr wrap="none">
            <a:spAutoFit/>
          </a:bodyPr>
          <a:lstStyle/>
          <a:p>
            <a:r>
              <a:rPr lang="en-US" sz="1600"/>
              <a:t>Maximum</a:t>
            </a:r>
          </a:p>
        </p:txBody>
      </p:sp>
      <p:sp>
        <p:nvSpPr>
          <p:cNvPr id="36875" name="Freeform 12"/>
          <p:cNvSpPr>
            <a:spLocks/>
          </p:cNvSpPr>
          <p:nvPr/>
        </p:nvSpPr>
        <p:spPr bwMode="auto">
          <a:xfrm>
            <a:off x="5000625" y="1227138"/>
            <a:ext cx="3638550" cy="2319337"/>
          </a:xfrm>
          <a:custGeom>
            <a:avLst/>
            <a:gdLst>
              <a:gd name="T0" fmla="*/ 3 w 2292"/>
              <a:gd name="T1" fmla="*/ 1449 h 1461"/>
              <a:gd name="T2" fmla="*/ 2292 w 2292"/>
              <a:gd name="T3" fmla="*/ 1458 h 1461"/>
              <a:gd name="T4" fmla="*/ 2277 w 2292"/>
              <a:gd name="T5" fmla="*/ 0 h 1461"/>
              <a:gd name="T6" fmla="*/ 6 w 2292"/>
              <a:gd name="T7" fmla="*/ 0 h 1461"/>
              <a:gd name="T8" fmla="*/ 0 w 2292"/>
              <a:gd name="T9" fmla="*/ 798 h 1461"/>
              <a:gd name="T10" fmla="*/ 387 w 2292"/>
              <a:gd name="T11" fmla="*/ 846 h 1461"/>
              <a:gd name="T12" fmla="*/ 384 w 2292"/>
              <a:gd name="T13" fmla="*/ 612 h 1461"/>
              <a:gd name="T14" fmla="*/ 642 w 2292"/>
              <a:gd name="T15" fmla="*/ 465 h 1461"/>
              <a:gd name="T16" fmla="*/ 894 w 2292"/>
              <a:gd name="T17" fmla="*/ 744 h 1461"/>
              <a:gd name="T18" fmla="*/ 789 w 2292"/>
              <a:gd name="T19" fmla="*/ 945 h 1461"/>
              <a:gd name="T20" fmla="*/ 546 w 2292"/>
              <a:gd name="T21" fmla="*/ 981 h 1461"/>
              <a:gd name="T22" fmla="*/ 387 w 2292"/>
              <a:gd name="T23" fmla="*/ 843 h 1461"/>
              <a:gd name="T24" fmla="*/ 6 w 2292"/>
              <a:gd name="T25" fmla="*/ 801 h 1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2"/>
              <a:gd name="T40" fmla="*/ 0 h 1461"/>
              <a:gd name="T41" fmla="*/ 2292 w 2292"/>
              <a:gd name="T42" fmla="*/ 1461 h 1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2" h="1461">
                <a:moveTo>
                  <a:pt x="3" y="1449"/>
                </a:moveTo>
                <a:cubicBezTo>
                  <a:pt x="379" y="1444"/>
                  <a:pt x="1869" y="1461"/>
                  <a:pt x="2292" y="1458"/>
                </a:cubicBezTo>
                <a:cubicBezTo>
                  <a:pt x="2286" y="1056"/>
                  <a:pt x="2289" y="387"/>
                  <a:pt x="2277" y="0"/>
                </a:cubicBezTo>
                <a:cubicBezTo>
                  <a:pt x="1821" y="0"/>
                  <a:pt x="621" y="0"/>
                  <a:pt x="6" y="0"/>
                </a:cubicBezTo>
                <a:cubicBezTo>
                  <a:pt x="3" y="210"/>
                  <a:pt x="6" y="531"/>
                  <a:pt x="0" y="798"/>
                </a:cubicBezTo>
                <a:cubicBezTo>
                  <a:pt x="102" y="795"/>
                  <a:pt x="279" y="819"/>
                  <a:pt x="387" y="846"/>
                </a:cubicBezTo>
                <a:cubicBezTo>
                  <a:pt x="351" y="744"/>
                  <a:pt x="342" y="675"/>
                  <a:pt x="384" y="612"/>
                </a:cubicBezTo>
                <a:cubicBezTo>
                  <a:pt x="414" y="531"/>
                  <a:pt x="557" y="443"/>
                  <a:pt x="642" y="465"/>
                </a:cubicBezTo>
                <a:cubicBezTo>
                  <a:pt x="759" y="459"/>
                  <a:pt x="934" y="655"/>
                  <a:pt x="894" y="744"/>
                </a:cubicBezTo>
                <a:cubicBezTo>
                  <a:pt x="876" y="882"/>
                  <a:pt x="858" y="879"/>
                  <a:pt x="789" y="945"/>
                </a:cubicBezTo>
                <a:cubicBezTo>
                  <a:pt x="720" y="1011"/>
                  <a:pt x="624" y="1002"/>
                  <a:pt x="546" y="981"/>
                </a:cubicBezTo>
                <a:cubicBezTo>
                  <a:pt x="468" y="960"/>
                  <a:pt x="444" y="951"/>
                  <a:pt x="387" y="843"/>
                </a:cubicBezTo>
                <a:cubicBezTo>
                  <a:pt x="204" y="804"/>
                  <a:pt x="85" y="810"/>
                  <a:pt x="6" y="801"/>
                </a:cubicBezTo>
              </a:path>
            </a:pathLst>
          </a:custGeom>
          <a:solidFill>
            <a:srgbClr val="C0C0C0">
              <a:alpha val="41960"/>
            </a:srgbClr>
          </a:solidFill>
          <a:ln w="25400">
            <a:noFill/>
            <a:round/>
            <a:headEnd/>
            <a:tailEnd/>
          </a:ln>
        </p:spPr>
        <p:txBody>
          <a:bodyPr anchor="ctr">
            <a:spAutoFit/>
          </a:bodyPr>
          <a:lstStyle/>
          <a:p>
            <a:endParaRPr lang="en-US"/>
          </a:p>
        </p:txBody>
      </p:sp>
      <p:sp>
        <p:nvSpPr>
          <p:cNvPr id="36876" name="Oval 13"/>
          <p:cNvSpPr>
            <a:spLocks noChangeArrowheads="1"/>
          </p:cNvSpPr>
          <p:nvPr/>
        </p:nvSpPr>
        <p:spPr bwMode="auto">
          <a:xfrm>
            <a:off x="5572125" y="1965325"/>
            <a:ext cx="828675" cy="828675"/>
          </a:xfrm>
          <a:prstGeom prst="ellipse">
            <a:avLst/>
          </a:prstGeom>
          <a:noFill/>
          <a:ln w="25400">
            <a:solidFill>
              <a:schemeClr val="tx1"/>
            </a:solidFill>
            <a:round/>
            <a:headEnd/>
            <a:tailEnd/>
          </a:ln>
        </p:spPr>
        <p:txBody>
          <a:bodyPr anchor="ctr">
            <a:spAutoFit/>
          </a:bodyPr>
          <a:lstStyle/>
          <a:p>
            <a:endParaRPr lang="en-US"/>
          </a:p>
        </p:txBody>
      </p:sp>
      <p:pic>
        <p:nvPicPr>
          <p:cNvPr id="284686" name="miranda-vorticity-topology-B.avi">
            <a:hlinkClick r:id="" action="ppaction://media"/>
          </p:cNvPr>
          <p:cNvPicPr>
            <a:picLocks noGrp="1" noRot="1" noChangeAspect="1" noChangeArrowheads="1"/>
          </p:cNvPicPr>
          <p:nvPr>
            <p:ph sz="half" idx="2"/>
            <a:videoFile r:link="rId1"/>
          </p:nvPr>
        </p:nvPicPr>
        <p:blipFill>
          <a:blip r:embed="rId8"/>
          <a:srcRect/>
          <a:stretch>
            <a:fillRect/>
          </a:stretch>
        </p:blipFill>
        <p:spPr>
          <a:xfrm>
            <a:off x="5105400" y="3810000"/>
            <a:ext cx="3543300" cy="2657475"/>
          </a:xfrm>
        </p:spPr>
      </p:pic>
      <p:grpSp>
        <p:nvGrpSpPr>
          <p:cNvPr id="36878" name="Group 45"/>
          <p:cNvGrpSpPr>
            <a:grpSpLocks/>
          </p:cNvGrpSpPr>
          <p:nvPr/>
        </p:nvGrpSpPr>
        <p:grpSpPr bwMode="auto">
          <a:xfrm>
            <a:off x="3276600" y="5043488"/>
            <a:ext cx="1366838" cy="1516062"/>
            <a:chOff x="2064" y="3069"/>
            <a:chExt cx="861" cy="955"/>
          </a:xfrm>
        </p:grpSpPr>
        <p:pic>
          <p:nvPicPr>
            <p:cNvPr id="36897" name="Picture 16"/>
            <p:cNvPicPr>
              <a:picLocks noChangeAspect="1" noChangeArrowheads="1"/>
            </p:cNvPicPr>
            <p:nvPr/>
          </p:nvPicPr>
          <p:blipFill>
            <a:blip r:embed="rId9">
              <a:clrChange>
                <a:clrFrom>
                  <a:srgbClr val="000000"/>
                </a:clrFrom>
                <a:clrTo>
                  <a:srgbClr val="000000">
                    <a:alpha val="0"/>
                  </a:srgbClr>
                </a:clrTo>
              </a:clrChange>
            </a:blip>
            <a:srcRect/>
            <a:stretch>
              <a:fillRect/>
            </a:stretch>
          </p:blipFill>
          <p:spPr bwMode="auto">
            <a:xfrm>
              <a:off x="2064" y="3081"/>
              <a:ext cx="861" cy="939"/>
            </a:xfrm>
            <a:prstGeom prst="rect">
              <a:avLst/>
            </a:prstGeom>
            <a:noFill/>
            <a:ln w="12700">
              <a:noFill/>
              <a:miter lim="800000"/>
              <a:headEnd type="none" w="sm" len="sm"/>
              <a:tailEnd type="none" w="sm" len="sm"/>
            </a:ln>
          </p:spPr>
        </p:pic>
        <p:pic>
          <p:nvPicPr>
            <p:cNvPr id="36898" name="Picture 17"/>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112" y="3392"/>
              <a:ext cx="87" cy="85"/>
            </a:xfrm>
            <a:prstGeom prst="rect">
              <a:avLst/>
            </a:prstGeom>
            <a:noFill/>
            <a:ln w="12700">
              <a:noFill/>
              <a:miter lim="800000"/>
              <a:headEnd type="none" w="sm" len="sm"/>
              <a:tailEnd type="none" w="sm" len="sm"/>
            </a:ln>
          </p:spPr>
        </p:pic>
        <p:pic>
          <p:nvPicPr>
            <p:cNvPr id="36899" name="Picture 18"/>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2564" y="3402"/>
              <a:ext cx="73" cy="71"/>
            </a:xfrm>
            <a:prstGeom prst="rect">
              <a:avLst/>
            </a:prstGeom>
            <a:noFill/>
            <a:ln w="12700">
              <a:noFill/>
              <a:miter lim="800000"/>
              <a:headEnd type="none" w="sm" len="sm"/>
              <a:tailEnd type="none" w="sm" len="sm"/>
            </a:ln>
          </p:spPr>
        </p:pic>
        <p:pic>
          <p:nvPicPr>
            <p:cNvPr id="36900" name="Picture 19"/>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2813" y="3384"/>
              <a:ext cx="99" cy="97"/>
            </a:xfrm>
            <a:prstGeom prst="rect">
              <a:avLst/>
            </a:prstGeom>
            <a:noFill/>
            <a:ln w="12700">
              <a:noFill/>
              <a:miter lim="800000"/>
              <a:headEnd type="none" w="sm" len="sm"/>
              <a:tailEnd type="none" w="sm" len="sm"/>
            </a:ln>
          </p:spPr>
        </p:pic>
        <p:pic>
          <p:nvPicPr>
            <p:cNvPr id="36901" name="Picture 20"/>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272" y="3384"/>
              <a:ext cx="110" cy="107"/>
            </a:xfrm>
            <a:prstGeom prst="rect">
              <a:avLst/>
            </a:prstGeom>
            <a:noFill/>
            <a:ln w="12700">
              <a:noFill/>
              <a:miter lim="800000"/>
              <a:headEnd type="none" w="sm" len="sm"/>
              <a:tailEnd type="none" w="sm" len="sm"/>
            </a:ln>
          </p:spPr>
        </p:pic>
        <p:pic>
          <p:nvPicPr>
            <p:cNvPr id="36902" name="Picture 21"/>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2620" y="3660"/>
              <a:ext cx="98" cy="98"/>
            </a:xfrm>
            <a:prstGeom prst="rect">
              <a:avLst/>
            </a:prstGeom>
            <a:noFill/>
            <a:ln w="12700">
              <a:noFill/>
              <a:miter lim="800000"/>
              <a:headEnd type="none" w="sm" len="sm"/>
              <a:tailEnd type="none" w="sm" len="sm"/>
            </a:ln>
          </p:spPr>
        </p:pic>
        <p:pic>
          <p:nvPicPr>
            <p:cNvPr id="36903" name="Picture 22"/>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2763" y="3613"/>
              <a:ext cx="88" cy="88"/>
            </a:xfrm>
            <a:prstGeom prst="rect">
              <a:avLst/>
            </a:prstGeom>
            <a:noFill/>
            <a:ln w="12700">
              <a:noFill/>
              <a:miter lim="800000"/>
              <a:headEnd type="none" w="sm" len="sm"/>
              <a:tailEnd type="none" w="sm" len="sm"/>
            </a:ln>
          </p:spPr>
        </p:pic>
        <p:pic>
          <p:nvPicPr>
            <p:cNvPr id="36904" name="Picture 23"/>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2319" y="3599"/>
              <a:ext cx="75" cy="75"/>
            </a:xfrm>
            <a:prstGeom prst="rect">
              <a:avLst/>
            </a:prstGeom>
            <a:noFill/>
            <a:ln w="12700">
              <a:noFill/>
              <a:miter lim="800000"/>
              <a:headEnd type="none" w="sm" len="sm"/>
              <a:tailEnd type="none" w="sm" len="sm"/>
            </a:ln>
          </p:spPr>
        </p:pic>
        <p:pic>
          <p:nvPicPr>
            <p:cNvPr id="36905" name="Picture 24"/>
            <p:cNvPicPr>
              <a:picLocks noChangeAspect="1" noChangeArrowheads="1"/>
            </p:cNvPicPr>
            <p:nvPr/>
          </p:nvPicPr>
          <p:blipFill>
            <a:blip r:embed="rId17">
              <a:clrChange>
                <a:clrFrom>
                  <a:srgbClr val="FFFFFF"/>
                </a:clrFrom>
                <a:clrTo>
                  <a:srgbClr val="FFFFFF">
                    <a:alpha val="0"/>
                  </a:srgbClr>
                </a:clrTo>
              </a:clrChange>
            </a:blip>
            <a:srcRect/>
            <a:stretch>
              <a:fillRect/>
            </a:stretch>
          </p:blipFill>
          <p:spPr bwMode="auto">
            <a:xfrm>
              <a:off x="2078" y="3652"/>
              <a:ext cx="81" cy="82"/>
            </a:xfrm>
            <a:prstGeom prst="rect">
              <a:avLst/>
            </a:prstGeom>
            <a:noFill/>
            <a:ln w="12700">
              <a:noFill/>
              <a:miter lim="800000"/>
              <a:headEnd type="none" w="sm" len="sm"/>
              <a:tailEnd type="none" w="sm" len="sm"/>
            </a:ln>
          </p:spPr>
        </p:pic>
        <p:pic>
          <p:nvPicPr>
            <p:cNvPr id="36906" name="Picture 25"/>
            <p:cNvPicPr>
              <a:picLocks noChangeAspect="1" noChangeArrowheads="1"/>
            </p:cNvPicPr>
            <p:nvPr/>
          </p:nvPicPr>
          <p:blipFill>
            <a:blip r:embed="rId18">
              <a:clrChange>
                <a:clrFrom>
                  <a:srgbClr val="FFFFFF"/>
                </a:clrFrom>
                <a:clrTo>
                  <a:srgbClr val="FFFFFF">
                    <a:alpha val="0"/>
                  </a:srgbClr>
                </a:clrTo>
              </a:clrChange>
            </a:blip>
            <a:srcRect/>
            <a:stretch>
              <a:fillRect/>
            </a:stretch>
          </p:blipFill>
          <p:spPr bwMode="auto">
            <a:xfrm>
              <a:off x="2439" y="3909"/>
              <a:ext cx="117" cy="111"/>
            </a:xfrm>
            <a:prstGeom prst="rect">
              <a:avLst/>
            </a:prstGeom>
            <a:noFill/>
            <a:ln w="12700">
              <a:noFill/>
              <a:miter lim="800000"/>
              <a:headEnd type="none" w="sm" len="sm"/>
              <a:tailEnd type="none" w="sm" len="sm"/>
            </a:ln>
          </p:spPr>
        </p:pic>
        <p:pic>
          <p:nvPicPr>
            <p:cNvPr id="36907" name="Picture 26"/>
            <p:cNvPicPr>
              <a:picLocks noChangeAspect="1" noChangeArrowheads="1"/>
            </p:cNvPicPr>
            <p:nvPr/>
          </p:nvPicPr>
          <p:blipFill>
            <a:blip r:embed="rId19">
              <a:clrChange>
                <a:clrFrom>
                  <a:srgbClr val="000000"/>
                </a:clrFrom>
                <a:clrTo>
                  <a:srgbClr val="000000">
                    <a:alpha val="0"/>
                  </a:srgbClr>
                </a:clrTo>
              </a:clrChange>
            </a:blip>
            <a:srcRect/>
            <a:stretch>
              <a:fillRect/>
            </a:stretch>
          </p:blipFill>
          <p:spPr bwMode="auto">
            <a:xfrm>
              <a:off x="2435" y="3072"/>
              <a:ext cx="102" cy="110"/>
            </a:xfrm>
            <a:prstGeom prst="rect">
              <a:avLst/>
            </a:prstGeom>
            <a:noFill/>
            <a:ln w="9525">
              <a:noFill/>
              <a:miter lim="800000"/>
              <a:headEnd/>
              <a:tailEnd/>
            </a:ln>
          </p:spPr>
        </p:pic>
        <p:pic>
          <p:nvPicPr>
            <p:cNvPr id="36908" name="Picture 28"/>
            <p:cNvPicPr>
              <a:picLocks noChangeAspect="1" noChangeArrowheads="1"/>
            </p:cNvPicPr>
            <p:nvPr/>
          </p:nvPicPr>
          <p:blipFill>
            <a:blip r:embed="rId19">
              <a:clrChange>
                <a:clrFrom>
                  <a:srgbClr val="000000"/>
                </a:clrFrom>
                <a:clrTo>
                  <a:srgbClr val="000000">
                    <a:alpha val="0"/>
                  </a:srgbClr>
                </a:clrTo>
              </a:clrChange>
            </a:blip>
            <a:srcRect/>
            <a:stretch>
              <a:fillRect/>
            </a:stretch>
          </p:blipFill>
          <p:spPr bwMode="auto">
            <a:xfrm>
              <a:off x="2437" y="3890"/>
              <a:ext cx="124" cy="134"/>
            </a:xfrm>
            <a:prstGeom prst="rect">
              <a:avLst/>
            </a:prstGeom>
            <a:noFill/>
            <a:ln w="9525">
              <a:noFill/>
              <a:miter lim="800000"/>
              <a:headEnd/>
              <a:tailEnd/>
            </a:ln>
          </p:spPr>
        </p:pic>
        <p:pic>
          <p:nvPicPr>
            <p:cNvPr id="36909" name="Picture 29"/>
            <p:cNvPicPr>
              <a:picLocks noChangeAspect="1" noChangeArrowheads="1"/>
            </p:cNvPicPr>
            <p:nvPr/>
          </p:nvPicPr>
          <p:blipFill>
            <a:blip r:embed="rId20">
              <a:clrChange>
                <a:clrFrom>
                  <a:srgbClr val="000000"/>
                </a:clrFrom>
                <a:clrTo>
                  <a:srgbClr val="000000">
                    <a:alpha val="0"/>
                  </a:srgbClr>
                </a:clrTo>
              </a:clrChange>
            </a:blip>
            <a:srcRect/>
            <a:stretch>
              <a:fillRect/>
            </a:stretch>
          </p:blipFill>
          <p:spPr bwMode="auto">
            <a:xfrm>
              <a:off x="2431" y="3069"/>
              <a:ext cx="107" cy="115"/>
            </a:xfrm>
            <a:prstGeom prst="rect">
              <a:avLst/>
            </a:prstGeom>
            <a:noFill/>
            <a:ln w="9525">
              <a:noFill/>
              <a:miter lim="800000"/>
              <a:headEnd/>
              <a:tailEnd/>
            </a:ln>
          </p:spPr>
        </p:pic>
      </p:grpSp>
      <p:grpSp>
        <p:nvGrpSpPr>
          <p:cNvPr id="36879" name="Group 43"/>
          <p:cNvGrpSpPr>
            <a:grpSpLocks/>
          </p:cNvGrpSpPr>
          <p:nvPr/>
        </p:nvGrpSpPr>
        <p:grpSpPr bwMode="auto">
          <a:xfrm>
            <a:off x="2057400" y="5043488"/>
            <a:ext cx="762000" cy="1303337"/>
            <a:chOff x="1296" y="3115"/>
            <a:chExt cx="480" cy="907"/>
          </a:xfrm>
        </p:grpSpPr>
        <p:sp>
          <p:nvSpPr>
            <p:cNvPr id="36888" name="Line 38"/>
            <p:cNvSpPr>
              <a:spLocks noChangeShapeType="1"/>
            </p:cNvSpPr>
            <p:nvPr/>
          </p:nvSpPr>
          <p:spPr bwMode="auto">
            <a:xfrm flipH="1">
              <a:off x="1332" y="3168"/>
              <a:ext cx="204" cy="383"/>
            </a:xfrm>
            <a:prstGeom prst="line">
              <a:avLst/>
            </a:prstGeom>
            <a:noFill/>
            <a:ln w="38100">
              <a:solidFill>
                <a:schemeClr val="tx1"/>
              </a:solidFill>
              <a:round/>
              <a:headEnd/>
              <a:tailEnd/>
            </a:ln>
          </p:spPr>
          <p:txBody>
            <a:bodyPr/>
            <a:lstStyle/>
            <a:p>
              <a:endParaRPr lang="en-US"/>
            </a:p>
          </p:txBody>
        </p:sp>
        <p:grpSp>
          <p:nvGrpSpPr>
            <p:cNvPr id="36889" name="Group 42"/>
            <p:cNvGrpSpPr>
              <a:grpSpLocks/>
            </p:cNvGrpSpPr>
            <p:nvPr/>
          </p:nvGrpSpPr>
          <p:grpSpPr bwMode="auto">
            <a:xfrm flipH="1">
              <a:off x="1332" y="3168"/>
              <a:ext cx="408" cy="767"/>
              <a:chOff x="1428" y="3264"/>
              <a:chExt cx="408" cy="767"/>
            </a:xfrm>
          </p:grpSpPr>
          <p:sp>
            <p:nvSpPr>
              <p:cNvPr id="36895" name="Line 40"/>
              <p:cNvSpPr>
                <a:spLocks noChangeShapeType="1"/>
              </p:cNvSpPr>
              <p:nvPr/>
            </p:nvSpPr>
            <p:spPr bwMode="auto">
              <a:xfrm flipH="1">
                <a:off x="1632" y="3648"/>
                <a:ext cx="204" cy="383"/>
              </a:xfrm>
              <a:prstGeom prst="line">
                <a:avLst/>
              </a:prstGeom>
              <a:noFill/>
              <a:ln w="38100">
                <a:solidFill>
                  <a:schemeClr val="tx1"/>
                </a:solidFill>
                <a:round/>
                <a:headEnd/>
                <a:tailEnd/>
              </a:ln>
            </p:spPr>
            <p:txBody>
              <a:bodyPr/>
              <a:lstStyle/>
              <a:p>
                <a:endParaRPr lang="en-US"/>
              </a:p>
            </p:txBody>
          </p:sp>
          <p:sp>
            <p:nvSpPr>
              <p:cNvPr id="36896" name="Line 41"/>
              <p:cNvSpPr>
                <a:spLocks noChangeShapeType="1"/>
              </p:cNvSpPr>
              <p:nvPr/>
            </p:nvSpPr>
            <p:spPr bwMode="auto">
              <a:xfrm flipH="1">
                <a:off x="1428" y="3264"/>
                <a:ext cx="204" cy="383"/>
              </a:xfrm>
              <a:prstGeom prst="line">
                <a:avLst/>
              </a:prstGeom>
              <a:noFill/>
              <a:ln w="38100">
                <a:solidFill>
                  <a:schemeClr val="tx1"/>
                </a:solidFill>
                <a:round/>
                <a:headEnd/>
                <a:tailEnd/>
              </a:ln>
            </p:spPr>
            <p:txBody>
              <a:bodyPr/>
              <a:lstStyle/>
              <a:p>
                <a:endParaRPr lang="en-US"/>
              </a:p>
            </p:txBody>
          </p:sp>
        </p:grpSp>
        <p:sp>
          <p:nvSpPr>
            <p:cNvPr id="36890" name="Line 39"/>
            <p:cNvSpPr>
              <a:spLocks noChangeShapeType="1"/>
            </p:cNvSpPr>
            <p:nvPr/>
          </p:nvSpPr>
          <p:spPr bwMode="auto">
            <a:xfrm flipH="1">
              <a:off x="1536" y="3552"/>
              <a:ext cx="204" cy="383"/>
            </a:xfrm>
            <a:prstGeom prst="line">
              <a:avLst/>
            </a:prstGeom>
            <a:noFill/>
            <a:ln w="38100">
              <a:solidFill>
                <a:schemeClr val="tx1"/>
              </a:solidFill>
              <a:round/>
              <a:headEnd/>
              <a:tailEnd/>
            </a:ln>
          </p:spPr>
          <p:txBody>
            <a:bodyPr/>
            <a:lstStyle/>
            <a:p>
              <a:endParaRPr lang="en-US"/>
            </a:p>
          </p:txBody>
        </p:sp>
        <p:pic>
          <p:nvPicPr>
            <p:cNvPr id="36891" name="Picture 30"/>
            <p:cNvPicPr>
              <a:picLocks noChangeAspect="1" noChangeArrowheads="1"/>
            </p:cNvPicPr>
            <p:nvPr/>
          </p:nvPicPr>
          <p:blipFill>
            <a:blip r:embed="rId19">
              <a:clrChange>
                <a:clrFrom>
                  <a:srgbClr val="000000"/>
                </a:clrFrom>
                <a:clrTo>
                  <a:srgbClr val="000000">
                    <a:alpha val="0"/>
                  </a:srgbClr>
                </a:clrTo>
              </a:clrChange>
            </a:blip>
            <a:srcRect/>
            <a:stretch>
              <a:fillRect/>
            </a:stretch>
          </p:blipFill>
          <p:spPr bwMode="auto">
            <a:xfrm>
              <a:off x="1474" y="3888"/>
              <a:ext cx="124" cy="134"/>
            </a:xfrm>
            <a:prstGeom prst="rect">
              <a:avLst/>
            </a:prstGeom>
            <a:noFill/>
            <a:ln w="9525">
              <a:noFill/>
              <a:miter lim="800000"/>
              <a:headEnd/>
              <a:tailEnd/>
            </a:ln>
          </p:spPr>
        </p:pic>
        <p:pic>
          <p:nvPicPr>
            <p:cNvPr id="36892" name="Picture 31"/>
            <p:cNvPicPr>
              <a:picLocks noChangeAspect="1" noChangeArrowheads="1"/>
            </p:cNvPicPr>
            <p:nvPr/>
          </p:nvPicPr>
          <p:blipFill>
            <a:blip r:embed="rId20">
              <a:clrChange>
                <a:clrFrom>
                  <a:srgbClr val="000000"/>
                </a:clrFrom>
                <a:clrTo>
                  <a:srgbClr val="000000">
                    <a:alpha val="0"/>
                  </a:srgbClr>
                </a:clrTo>
              </a:clrChange>
            </a:blip>
            <a:srcRect/>
            <a:stretch>
              <a:fillRect/>
            </a:stretch>
          </p:blipFill>
          <p:spPr bwMode="auto">
            <a:xfrm>
              <a:off x="1482" y="3115"/>
              <a:ext cx="107" cy="115"/>
            </a:xfrm>
            <a:prstGeom prst="rect">
              <a:avLst/>
            </a:prstGeom>
            <a:noFill/>
            <a:ln w="9525">
              <a:noFill/>
              <a:miter lim="800000"/>
              <a:headEnd/>
              <a:tailEnd/>
            </a:ln>
          </p:spPr>
        </p:pic>
        <p:pic>
          <p:nvPicPr>
            <p:cNvPr id="36893" name="Picture 32"/>
            <p:cNvPicPr>
              <a:picLocks noChangeAspect="1" noChangeArrowheads="1"/>
            </p:cNvPicPr>
            <p:nvPr/>
          </p:nvPicPr>
          <p:blipFill>
            <a:blip r:embed="rId21">
              <a:clrChange>
                <a:clrFrom>
                  <a:srgbClr val="FFFFFF"/>
                </a:clrFrom>
                <a:clrTo>
                  <a:srgbClr val="FFFFFF">
                    <a:alpha val="0"/>
                  </a:srgbClr>
                </a:clrTo>
              </a:clrChange>
            </a:blip>
            <a:srcRect/>
            <a:stretch>
              <a:fillRect/>
            </a:stretch>
          </p:blipFill>
          <p:spPr bwMode="auto">
            <a:xfrm>
              <a:off x="1296" y="3504"/>
              <a:ext cx="81" cy="82"/>
            </a:xfrm>
            <a:prstGeom prst="rect">
              <a:avLst/>
            </a:prstGeom>
            <a:noFill/>
            <a:ln w="12700">
              <a:noFill/>
              <a:miter lim="800000"/>
              <a:headEnd type="none" w="sm" len="sm"/>
              <a:tailEnd type="none" w="sm" len="sm"/>
            </a:ln>
          </p:spPr>
        </p:pic>
        <p:pic>
          <p:nvPicPr>
            <p:cNvPr id="36894" name="Picture 33"/>
            <p:cNvPicPr>
              <a:picLocks noChangeAspect="1" noChangeArrowheads="1"/>
            </p:cNvPicPr>
            <p:nvPr/>
          </p:nvPicPr>
          <p:blipFill>
            <a:blip r:embed="rId22">
              <a:clrChange>
                <a:clrFrom>
                  <a:srgbClr val="FFFFFF"/>
                </a:clrFrom>
                <a:clrTo>
                  <a:srgbClr val="FFFFFF">
                    <a:alpha val="0"/>
                  </a:srgbClr>
                </a:clrTo>
              </a:clrChange>
            </a:blip>
            <a:srcRect/>
            <a:stretch>
              <a:fillRect/>
            </a:stretch>
          </p:blipFill>
          <p:spPr bwMode="auto">
            <a:xfrm>
              <a:off x="1695" y="3504"/>
              <a:ext cx="81" cy="82"/>
            </a:xfrm>
            <a:prstGeom prst="rect">
              <a:avLst/>
            </a:prstGeom>
            <a:noFill/>
            <a:ln w="12700">
              <a:noFill/>
              <a:miter lim="800000"/>
              <a:headEnd type="none" w="sm" len="sm"/>
              <a:tailEnd type="none" w="sm" len="sm"/>
            </a:ln>
          </p:spPr>
        </p:pic>
      </p:grpSp>
      <p:grpSp>
        <p:nvGrpSpPr>
          <p:cNvPr id="36880" name="Group 44"/>
          <p:cNvGrpSpPr>
            <a:grpSpLocks/>
          </p:cNvGrpSpPr>
          <p:nvPr/>
        </p:nvGrpSpPr>
        <p:grpSpPr bwMode="auto">
          <a:xfrm>
            <a:off x="1143000" y="5049838"/>
            <a:ext cx="196850" cy="1279525"/>
            <a:chOff x="720" y="3120"/>
            <a:chExt cx="124" cy="806"/>
          </a:xfrm>
        </p:grpSpPr>
        <p:sp>
          <p:nvSpPr>
            <p:cNvPr id="36885" name="Line 36"/>
            <p:cNvSpPr>
              <a:spLocks noChangeShapeType="1"/>
            </p:cNvSpPr>
            <p:nvPr/>
          </p:nvSpPr>
          <p:spPr bwMode="auto">
            <a:xfrm>
              <a:off x="782" y="3168"/>
              <a:ext cx="0" cy="720"/>
            </a:xfrm>
            <a:prstGeom prst="line">
              <a:avLst/>
            </a:prstGeom>
            <a:noFill/>
            <a:ln w="38100">
              <a:solidFill>
                <a:schemeClr val="tx1"/>
              </a:solidFill>
              <a:round/>
              <a:headEnd/>
              <a:tailEnd/>
            </a:ln>
          </p:spPr>
          <p:txBody>
            <a:bodyPr/>
            <a:lstStyle/>
            <a:p>
              <a:endParaRPr lang="en-US"/>
            </a:p>
          </p:txBody>
        </p:sp>
        <p:pic>
          <p:nvPicPr>
            <p:cNvPr id="36886" name="Picture 34"/>
            <p:cNvPicPr>
              <a:picLocks noChangeAspect="1" noChangeArrowheads="1"/>
            </p:cNvPicPr>
            <p:nvPr/>
          </p:nvPicPr>
          <p:blipFill>
            <a:blip r:embed="rId19">
              <a:clrChange>
                <a:clrFrom>
                  <a:srgbClr val="000000"/>
                </a:clrFrom>
                <a:clrTo>
                  <a:srgbClr val="000000">
                    <a:alpha val="0"/>
                  </a:srgbClr>
                </a:clrTo>
              </a:clrChange>
            </a:blip>
            <a:srcRect/>
            <a:stretch>
              <a:fillRect/>
            </a:stretch>
          </p:blipFill>
          <p:spPr bwMode="auto">
            <a:xfrm>
              <a:off x="720" y="3792"/>
              <a:ext cx="124" cy="134"/>
            </a:xfrm>
            <a:prstGeom prst="rect">
              <a:avLst/>
            </a:prstGeom>
            <a:noFill/>
            <a:ln w="9525">
              <a:noFill/>
              <a:miter lim="800000"/>
              <a:headEnd/>
              <a:tailEnd/>
            </a:ln>
          </p:spPr>
        </p:pic>
        <p:pic>
          <p:nvPicPr>
            <p:cNvPr id="36887" name="Picture 35"/>
            <p:cNvPicPr>
              <a:picLocks noChangeAspect="1" noChangeArrowheads="1"/>
            </p:cNvPicPr>
            <p:nvPr/>
          </p:nvPicPr>
          <p:blipFill>
            <a:blip r:embed="rId20">
              <a:clrChange>
                <a:clrFrom>
                  <a:srgbClr val="000000"/>
                </a:clrFrom>
                <a:clrTo>
                  <a:srgbClr val="000000">
                    <a:alpha val="0"/>
                  </a:srgbClr>
                </a:clrTo>
              </a:clrChange>
            </a:blip>
            <a:srcRect/>
            <a:stretch>
              <a:fillRect/>
            </a:stretch>
          </p:blipFill>
          <p:spPr bwMode="auto">
            <a:xfrm>
              <a:off x="728" y="3120"/>
              <a:ext cx="107" cy="115"/>
            </a:xfrm>
            <a:prstGeom prst="rect">
              <a:avLst/>
            </a:prstGeom>
            <a:noFill/>
            <a:ln w="9525">
              <a:noFill/>
              <a:miter lim="800000"/>
              <a:headEnd/>
              <a:tailEnd/>
            </a:ln>
          </p:spPr>
        </p:pic>
      </p:grpSp>
      <p:sp>
        <p:nvSpPr>
          <p:cNvPr id="36881" name="Text Box 46"/>
          <p:cNvSpPr txBox="1">
            <a:spLocks noChangeArrowheads="1"/>
          </p:cNvSpPr>
          <p:nvPr/>
        </p:nvSpPr>
        <p:spPr bwMode="auto">
          <a:xfrm>
            <a:off x="685800" y="5026025"/>
            <a:ext cx="509588" cy="396875"/>
          </a:xfrm>
          <a:prstGeom prst="rect">
            <a:avLst/>
          </a:prstGeom>
          <a:noFill/>
          <a:ln w="9525">
            <a:noFill/>
            <a:miter lim="800000"/>
            <a:headEnd/>
            <a:tailEnd/>
          </a:ln>
        </p:spPr>
        <p:txBody>
          <a:bodyPr wrap="none">
            <a:spAutoFit/>
          </a:bodyPr>
          <a:lstStyle/>
          <a:p>
            <a:r>
              <a:rPr lang="en-US"/>
              <a:t>1D</a:t>
            </a:r>
          </a:p>
        </p:txBody>
      </p:sp>
      <p:sp>
        <p:nvSpPr>
          <p:cNvPr id="36882" name="Text Box 47"/>
          <p:cNvSpPr txBox="1">
            <a:spLocks noChangeArrowheads="1"/>
          </p:cNvSpPr>
          <p:nvPr/>
        </p:nvSpPr>
        <p:spPr bwMode="auto">
          <a:xfrm>
            <a:off x="1828800" y="5026025"/>
            <a:ext cx="509588" cy="396875"/>
          </a:xfrm>
          <a:prstGeom prst="rect">
            <a:avLst/>
          </a:prstGeom>
          <a:noFill/>
          <a:ln w="9525">
            <a:noFill/>
            <a:miter lim="800000"/>
            <a:headEnd/>
            <a:tailEnd/>
          </a:ln>
        </p:spPr>
        <p:txBody>
          <a:bodyPr wrap="none">
            <a:spAutoFit/>
          </a:bodyPr>
          <a:lstStyle/>
          <a:p>
            <a:r>
              <a:rPr lang="en-US"/>
              <a:t>2D</a:t>
            </a:r>
          </a:p>
        </p:txBody>
      </p:sp>
      <p:sp>
        <p:nvSpPr>
          <p:cNvPr id="36883" name="Text Box 48"/>
          <p:cNvSpPr txBox="1">
            <a:spLocks noChangeArrowheads="1"/>
          </p:cNvSpPr>
          <p:nvPr/>
        </p:nvSpPr>
        <p:spPr bwMode="auto">
          <a:xfrm>
            <a:off x="3200400" y="5026025"/>
            <a:ext cx="509588" cy="396875"/>
          </a:xfrm>
          <a:prstGeom prst="rect">
            <a:avLst/>
          </a:prstGeom>
          <a:noFill/>
          <a:ln w="9525">
            <a:noFill/>
            <a:miter lim="800000"/>
            <a:headEnd/>
            <a:tailEnd/>
          </a:ln>
        </p:spPr>
        <p:txBody>
          <a:bodyPr wrap="none">
            <a:spAutoFit/>
          </a:bodyPr>
          <a:lstStyle/>
          <a:p>
            <a:r>
              <a:rPr lang="en-US"/>
              <a:t>3D</a:t>
            </a:r>
          </a:p>
        </p:txBody>
      </p:sp>
      <p:pic>
        <p:nvPicPr>
          <p:cNvPr id="284721" name="Picture 49"/>
          <p:cNvPicPr>
            <a:picLocks noChangeAspect="1" noChangeArrowheads="1"/>
          </p:cNvPicPr>
          <p:nvPr/>
        </p:nvPicPr>
        <p:blipFill>
          <a:blip r:embed="rId23"/>
          <a:srcRect/>
          <a:stretch>
            <a:fillRect/>
          </a:stretch>
        </p:blipFill>
        <p:spPr bwMode="auto">
          <a:xfrm>
            <a:off x="5105400" y="3821113"/>
            <a:ext cx="3527425" cy="2646362"/>
          </a:xfrm>
          <a:prstGeom prst="rect">
            <a:avLst/>
          </a:prstGeom>
          <a:noFill/>
          <a:ln w="9525">
            <a:noFill/>
            <a:miter lim="800000"/>
            <a:headEnd/>
            <a:tailEnd/>
          </a:ln>
        </p:spPr>
      </p:pic>
    </p:spTree>
  </p:cSld>
  <p:clrMapOvr>
    <a:masterClrMapping/>
  </p:clrMapOvr>
  <p:transition advTm="24547"/>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80" fill="hold"/>
                                        <p:tgtEl>
                                          <p:spTgt spid="28468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8468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84686"/>
                                        </p:tgtEl>
                                      </p:cBhvr>
                                    </p:cmd>
                                  </p:childTnLst>
                                </p:cTn>
                              </p:par>
                            </p:childTnLst>
                          </p:cTn>
                        </p:par>
                      </p:childTnLst>
                    </p:cTn>
                  </p:par>
                </p:childTnLst>
              </p:cTn>
              <p:nextCondLst>
                <p:cond evt="onClick" delay="0">
                  <p:tgtEl>
                    <p:spTgt spid="284686"/>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28468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a:xfrm>
            <a:off x="419100" y="152400"/>
            <a:ext cx="8420100" cy="908050"/>
          </a:xfrm>
        </p:spPr>
        <p:txBody>
          <a:bodyPr/>
          <a:lstStyle/>
          <a:p>
            <a:pPr eaLnBrk="1" hangingPunct="1"/>
            <a:r>
              <a:rPr lang="en-US" sz="2800" smtClean="0"/>
              <a:t>We Mapped the Index Lemma to a </a:t>
            </a:r>
            <a:br>
              <a:rPr lang="en-US" sz="2800" smtClean="0"/>
            </a:br>
            <a:r>
              <a:rPr lang="en-US" sz="2800" smtClean="0"/>
              <a:t>Morse</a:t>
            </a:r>
            <a:r>
              <a:rPr lang="en-US" sz="2600" smtClean="0"/>
              <a:t>–</a:t>
            </a:r>
            <a:r>
              <a:rPr lang="en-US" sz="2800" smtClean="0"/>
              <a:t>Smale Complex Simplification</a:t>
            </a:r>
          </a:p>
        </p:txBody>
      </p:sp>
      <p:pic>
        <p:nvPicPr>
          <p:cNvPr id="37891" name="Picture 9" descr="cancellationClean_Ann"/>
          <p:cNvPicPr>
            <a:picLocks noChangeAspect="1" noChangeArrowheads="1"/>
          </p:cNvPicPr>
          <p:nvPr/>
        </p:nvPicPr>
        <p:blipFill>
          <a:blip r:embed="rId3"/>
          <a:srcRect/>
          <a:stretch>
            <a:fillRect/>
          </a:stretch>
        </p:blipFill>
        <p:spPr bwMode="auto">
          <a:xfrm>
            <a:off x="6711950" y="2684463"/>
            <a:ext cx="1992313" cy="1341437"/>
          </a:xfrm>
          <a:prstGeom prst="rect">
            <a:avLst/>
          </a:prstGeom>
          <a:noFill/>
          <a:ln w="9525">
            <a:noFill/>
            <a:miter lim="800000"/>
            <a:headEnd/>
            <a:tailEnd/>
          </a:ln>
        </p:spPr>
      </p:pic>
      <p:pic>
        <p:nvPicPr>
          <p:cNvPr id="37892" name="Picture 1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296150" y="3722688"/>
            <a:ext cx="153988" cy="179387"/>
          </a:xfrm>
          <a:prstGeom prst="rect">
            <a:avLst/>
          </a:prstGeom>
          <a:noFill/>
          <a:ln w="12700">
            <a:noFill/>
            <a:miter lim="800000"/>
            <a:headEnd type="none" w="sm" len="sm"/>
            <a:tailEnd type="none" w="sm" len="sm"/>
          </a:ln>
        </p:spPr>
      </p:pic>
      <p:pic>
        <p:nvPicPr>
          <p:cNvPr id="37893" name="Picture 1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097838" y="3686175"/>
            <a:ext cx="149225" cy="174625"/>
          </a:xfrm>
          <a:prstGeom prst="rect">
            <a:avLst/>
          </a:prstGeom>
          <a:noFill/>
          <a:ln w="12700">
            <a:noFill/>
            <a:miter lim="800000"/>
            <a:headEnd type="none" w="sm" len="sm"/>
            <a:tailEnd type="none" w="sm" len="sm"/>
          </a:ln>
        </p:spPr>
      </p:pic>
      <p:pic>
        <p:nvPicPr>
          <p:cNvPr id="37894" name="Picture 1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426450" y="3143250"/>
            <a:ext cx="109538" cy="128588"/>
          </a:xfrm>
          <a:prstGeom prst="rect">
            <a:avLst/>
          </a:prstGeom>
          <a:noFill/>
          <a:ln w="12700">
            <a:noFill/>
            <a:miter lim="800000"/>
            <a:headEnd type="none" w="sm" len="sm"/>
            <a:tailEnd type="none" w="sm" len="sm"/>
          </a:ln>
        </p:spPr>
      </p:pic>
      <p:pic>
        <p:nvPicPr>
          <p:cNvPr id="37895" name="Picture 1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897688" y="3113088"/>
            <a:ext cx="92075" cy="107950"/>
          </a:xfrm>
          <a:prstGeom prst="rect">
            <a:avLst/>
          </a:prstGeom>
          <a:noFill/>
          <a:ln w="12700">
            <a:noFill/>
            <a:miter lim="800000"/>
            <a:headEnd type="none" w="sm" len="sm"/>
            <a:tailEnd type="none" w="sm" len="sm"/>
          </a:ln>
        </p:spPr>
      </p:pic>
      <p:pic>
        <p:nvPicPr>
          <p:cNvPr id="37896" name="Picture 18"/>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432675" y="2857500"/>
            <a:ext cx="93663" cy="107950"/>
          </a:xfrm>
          <a:prstGeom prst="rect">
            <a:avLst/>
          </a:prstGeom>
          <a:noFill/>
          <a:ln w="12700">
            <a:noFill/>
            <a:miter lim="800000"/>
            <a:headEnd type="none" w="sm" len="sm"/>
            <a:tailEnd type="none" w="sm" len="sm"/>
          </a:ln>
        </p:spPr>
      </p:pic>
      <p:pic>
        <p:nvPicPr>
          <p:cNvPr id="37897" name="Picture 19"/>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732588" y="3533775"/>
            <a:ext cx="131762" cy="153988"/>
          </a:xfrm>
          <a:prstGeom prst="rect">
            <a:avLst/>
          </a:prstGeom>
          <a:noFill/>
          <a:ln w="12700">
            <a:noFill/>
            <a:miter lim="800000"/>
            <a:headEnd type="none" w="sm" len="sm"/>
            <a:tailEnd type="none" w="sm" len="sm"/>
          </a:ln>
        </p:spPr>
      </p:pic>
      <p:pic>
        <p:nvPicPr>
          <p:cNvPr id="37898" name="Picture 21"/>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8539163" y="3462338"/>
            <a:ext cx="133350" cy="153987"/>
          </a:xfrm>
          <a:prstGeom prst="rect">
            <a:avLst/>
          </a:prstGeom>
          <a:noFill/>
          <a:ln w="12700">
            <a:noFill/>
            <a:miter lim="800000"/>
            <a:headEnd type="none" w="sm" len="sm"/>
            <a:tailEnd type="none" w="sm" len="sm"/>
          </a:ln>
        </p:spPr>
      </p:pic>
      <p:pic>
        <p:nvPicPr>
          <p:cNvPr id="37899" name="Picture 23" descr="cancellationOrg_Ann"/>
          <p:cNvPicPr>
            <a:picLocks noChangeAspect="1" noChangeArrowheads="1"/>
          </p:cNvPicPr>
          <p:nvPr/>
        </p:nvPicPr>
        <p:blipFill>
          <a:blip r:embed="rId9"/>
          <a:srcRect/>
          <a:stretch>
            <a:fillRect/>
          </a:stretch>
        </p:blipFill>
        <p:spPr bwMode="auto">
          <a:xfrm>
            <a:off x="4651375" y="2684463"/>
            <a:ext cx="1978025" cy="1343025"/>
          </a:xfrm>
          <a:prstGeom prst="rect">
            <a:avLst/>
          </a:prstGeom>
          <a:noFill/>
          <a:ln w="9525">
            <a:noFill/>
            <a:miter lim="800000"/>
            <a:headEnd/>
            <a:tailEnd/>
          </a:ln>
        </p:spPr>
      </p:pic>
      <p:pic>
        <p:nvPicPr>
          <p:cNvPr id="37900" name="Picture 2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195888" y="3670300"/>
            <a:ext cx="134937" cy="180975"/>
          </a:xfrm>
          <a:prstGeom prst="rect">
            <a:avLst/>
          </a:prstGeom>
          <a:noFill/>
          <a:ln w="12700">
            <a:noFill/>
            <a:miter lim="800000"/>
            <a:headEnd type="none" w="sm" len="sm"/>
            <a:tailEnd type="none" w="sm" len="sm"/>
          </a:ln>
        </p:spPr>
      </p:pic>
      <p:pic>
        <p:nvPicPr>
          <p:cNvPr id="37901" name="Picture 30"/>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5981700" y="3602038"/>
            <a:ext cx="131763" cy="174625"/>
          </a:xfrm>
          <a:prstGeom prst="rect">
            <a:avLst/>
          </a:prstGeom>
          <a:noFill/>
          <a:ln w="12700">
            <a:noFill/>
            <a:miter lim="800000"/>
            <a:headEnd type="none" w="sm" len="sm"/>
            <a:tailEnd type="none" w="sm" len="sm"/>
          </a:ln>
        </p:spPr>
      </p:pic>
      <p:pic>
        <p:nvPicPr>
          <p:cNvPr id="37902" name="Picture 31"/>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6430963" y="3430588"/>
            <a:ext cx="115887" cy="153987"/>
          </a:xfrm>
          <a:prstGeom prst="rect">
            <a:avLst/>
          </a:prstGeom>
          <a:noFill/>
          <a:ln w="12700">
            <a:noFill/>
            <a:miter lim="800000"/>
            <a:headEnd type="none" w="sm" len="sm"/>
            <a:tailEnd type="none" w="sm" len="sm"/>
          </a:ln>
        </p:spPr>
      </p:pic>
      <p:pic>
        <p:nvPicPr>
          <p:cNvPr id="37903" name="Picture 32"/>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6330950" y="3113088"/>
            <a:ext cx="95250" cy="127000"/>
          </a:xfrm>
          <a:prstGeom prst="rect">
            <a:avLst/>
          </a:prstGeom>
          <a:noFill/>
          <a:ln w="12700">
            <a:noFill/>
            <a:miter lim="800000"/>
            <a:headEnd type="none" w="sm" len="sm"/>
            <a:tailEnd type="none" w="sm" len="sm"/>
          </a:ln>
        </p:spPr>
      </p:pic>
      <p:pic>
        <p:nvPicPr>
          <p:cNvPr id="37904" name="Picture 33"/>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5588000" y="3136900"/>
            <a:ext cx="96838" cy="128588"/>
          </a:xfrm>
          <a:prstGeom prst="rect">
            <a:avLst/>
          </a:prstGeom>
          <a:noFill/>
          <a:ln w="12700">
            <a:noFill/>
            <a:miter lim="800000"/>
            <a:headEnd type="none" w="sm" len="sm"/>
            <a:tailEnd type="none" w="sm" len="sm"/>
          </a:ln>
        </p:spPr>
      </p:pic>
      <p:pic>
        <p:nvPicPr>
          <p:cNvPr id="37905" name="Picture 34"/>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4857750" y="3048000"/>
            <a:ext cx="82550" cy="109538"/>
          </a:xfrm>
          <a:prstGeom prst="rect">
            <a:avLst/>
          </a:prstGeom>
          <a:noFill/>
          <a:ln w="12700">
            <a:noFill/>
            <a:miter lim="800000"/>
            <a:headEnd type="none" w="sm" len="sm"/>
            <a:tailEnd type="none" w="sm" len="sm"/>
          </a:ln>
        </p:spPr>
      </p:pic>
      <p:pic>
        <p:nvPicPr>
          <p:cNvPr id="37906" name="Picture 35"/>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5310188" y="2865438"/>
            <a:ext cx="80962" cy="107950"/>
          </a:xfrm>
          <a:prstGeom prst="rect">
            <a:avLst/>
          </a:prstGeom>
          <a:noFill/>
          <a:ln w="12700">
            <a:noFill/>
            <a:miter lim="800000"/>
            <a:headEnd type="none" w="sm" len="sm"/>
            <a:tailEnd type="none" w="sm" len="sm"/>
          </a:ln>
        </p:spPr>
      </p:pic>
      <p:pic>
        <p:nvPicPr>
          <p:cNvPr id="37907" name="Picture 36"/>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733925" y="3449638"/>
            <a:ext cx="115888" cy="153987"/>
          </a:xfrm>
          <a:prstGeom prst="rect">
            <a:avLst/>
          </a:prstGeom>
          <a:noFill/>
          <a:ln w="12700">
            <a:noFill/>
            <a:miter lim="800000"/>
            <a:headEnd type="none" w="sm" len="sm"/>
            <a:tailEnd type="none" w="sm" len="sm"/>
          </a:ln>
        </p:spPr>
      </p:pic>
      <p:pic>
        <p:nvPicPr>
          <p:cNvPr id="37908" name="Picture 39"/>
          <p:cNvPicPr>
            <a:picLocks noChangeAspect="1" noChangeArrowheads="1"/>
          </p:cNvPicPr>
          <p:nvPr/>
        </p:nvPicPr>
        <p:blipFill>
          <a:blip r:embed="rId15"/>
          <a:srcRect/>
          <a:stretch>
            <a:fillRect/>
          </a:stretch>
        </p:blipFill>
        <p:spPr bwMode="auto">
          <a:xfrm>
            <a:off x="457200" y="4462463"/>
            <a:ext cx="4191000" cy="1557337"/>
          </a:xfrm>
          <a:prstGeom prst="rect">
            <a:avLst/>
          </a:prstGeom>
          <a:noFill/>
          <a:ln w="12700">
            <a:noFill/>
            <a:miter lim="800000"/>
            <a:headEnd type="none" w="sm" len="sm"/>
            <a:tailEnd type="none" w="sm" len="sm"/>
          </a:ln>
        </p:spPr>
      </p:pic>
      <p:sp>
        <p:nvSpPr>
          <p:cNvPr id="37909" name="Rectangle 41"/>
          <p:cNvSpPr>
            <a:spLocks noChangeArrowheads="1"/>
          </p:cNvSpPr>
          <p:nvPr/>
        </p:nvSpPr>
        <p:spPr bwMode="auto">
          <a:xfrm>
            <a:off x="533400" y="1219200"/>
            <a:ext cx="8001000" cy="1371600"/>
          </a:xfrm>
          <a:prstGeom prst="rect">
            <a:avLst/>
          </a:prstGeom>
          <a:noFill/>
          <a:ln w="9525">
            <a:noFill/>
            <a:miter lim="800000"/>
            <a:headEnd/>
            <a:tailEnd/>
          </a:ln>
        </p:spPr>
        <p:txBody>
          <a:bodyPr/>
          <a:lstStyle/>
          <a:p>
            <a:pPr marL="342900" indent="-342900" eaLnBrk="1" hangingPunct="1"/>
            <a:r>
              <a:rPr lang="en-US" b="1"/>
              <a:t>Index Lemma: </a:t>
            </a:r>
            <a:r>
              <a:rPr lang="en-US"/>
              <a:t>critical points can be created or destroyed in pairs 		that differ by one in index</a:t>
            </a:r>
          </a:p>
          <a:p>
            <a:pPr marL="342900" indent="-342900" eaLnBrk="1" hangingPunct="1"/>
            <a:r>
              <a:rPr lang="en-US" b="1"/>
              <a:t>Approximation</a:t>
            </a:r>
            <a:r>
              <a:rPr lang="en-US"/>
              <a:t>: error = persistence/2 (proven lower bound)</a:t>
            </a:r>
          </a:p>
          <a:p>
            <a:pPr marL="342900" indent="-342900" eaLnBrk="1" hangingPunct="1"/>
            <a:r>
              <a:rPr lang="en-US" b="1"/>
              <a:t>Multiscale</a:t>
            </a:r>
            <a:r>
              <a:rPr lang="en-US"/>
              <a:t>: consistent gradient segmentation at all scales</a:t>
            </a:r>
            <a:endParaRPr lang="en-US">
              <a:latin typeface="Symbol" pitchFamily="18" charset="2"/>
            </a:endParaRPr>
          </a:p>
        </p:txBody>
      </p:sp>
      <p:sp>
        <p:nvSpPr>
          <p:cNvPr id="37910" name="Line 44"/>
          <p:cNvSpPr>
            <a:spLocks noChangeShapeType="1"/>
          </p:cNvSpPr>
          <p:nvPr/>
        </p:nvSpPr>
        <p:spPr bwMode="auto">
          <a:xfrm>
            <a:off x="1639888" y="3101975"/>
            <a:ext cx="884237" cy="0"/>
          </a:xfrm>
          <a:prstGeom prst="line">
            <a:avLst/>
          </a:prstGeom>
          <a:noFill/>
          <a:ln w="12700" cap="rnd">
            <a:solidFill>
              <a:schemeClr val="tx1"/>
            </a:solidFill>
            <a:prstDash val="sysDot"/>
            <a:round/>
            <a:headEnd type="none" w="sm" len="sm"/>
            <a:tailEnd type="none" w="sm" len="sm"/>
          </a:ln>
        </p:spPr>
        <p:txBody>
          <a:bodyPr/>
          <a:lstStyle/>
          <a:p>
            <a:endParaRPr lang="en-US"/>
          </a:p>
        </p:txBody>
      </p:sp>
      <p:sp>
        <p:nvSpPr>
          <p:cNvPr id="37911" name="Line 45"/>
          <p:cNvSpPr>
            <a:spLocks noChangeShapeType="1"/>
          </p:cNvSpPr>
          <p:nvPr/>
        </p:nvSpPr>
        <p:spPr bwMode="auto">
          <a:xfrm>
            <a:off x="1633538" y="3375025"/>
            <a:ext cx="1112837" cy="0"/>
          </a:xfrm>
          <a:prstGeom prst="line">
            <a:avLst/>
          </a:prstGeom>
          <a:noFill/>
          <a:ln w="12700" cap="rnd">
            <a:solidFill>
              <a:schemeClr val="tx1"/>
            </a:solidFill>
            <a:prstDash val="sysDot"/>
            <a:round/>
            <a:headEnd type="none" w="sm" len="sm"/>
            <a:tailEnd type="none" w="sm" len="sm"/>
          </a:ln>
        </p:spPr>
        <p:txBody>
          <a:bodyPr/>
          <a:lstStyle/>
          <a:p>
            <a:endParaRPr lang="en-US"/>
          </a:p>
        </p:txBody>
      </p:sp>
      <p:sp>
        <p:nvSpPr>
          <p:cNvPr id="37912" name="Freeform 47"/>
          <p:cNvSpPr>
            <a:spLocks/>
          </p:cNvSpPr>
          <p:nvPr/>
        </p:nvSpPr>
        <p:spPr bwMode="auto">
          <a:xfrm>
            <a:off x="3625850" y="2676525"/>
            <a:ext cx="946150" cy="1343025"/>
          </a:xfrm>
          <a:custGeom>
            <a:avLst/>
            <a:gdLst>
              <a:gd name="T0" fmla="*/ 0 w 779"/>
              <a:gd name="T1" fmla="*/ 642 h 642"/>
              <a:gd name="T2" fmla="*/ 779 w 779"/>
              <a:gd name="T3" fmla="*/ 0 h 642"/>
              <a:gd name="T4" fmla="*/ 0 60000 65536"/>
              <a:gd name="T5" fmla="*/ 0 60000 65536"/>
              <a:gd name="T6" fmla="*/ 0 w 779"/>
              <a:gd name="T7" fmla="*/ 0 h 642"/>
              <a:gd name="T8" fmla="*/ 779 w 779"/>
              <a:gd name="T9" fmla="*/ 642 h 642"/>
            </a:gdLst>
            <a:ahLst/>
            <a:cxnLst>
              <a:cxn ang="T4">
                <a:pos x="T0" y="T1"/>
              </a:cxn>
              <a:cxn ang="T5">
                <a:pos x="T2" y="T3"/>
              </a:cxn>
            </a:cxnLst>
            <a:rect l="T6" t="T7" r="T8" b="T9"/>
            <a:pathLst>
              <a:path w="779" h="642">
                <a:moveTo>
                  <a:pt x="0" y="642"/>
                </a:moveTo>
                <a:cubicBezTo>
                  <a:pt x="131" y="328"/>
                  <a:pt x="631" y="272"/>
                  <a:pt x="779" y="0"/>
                </a:cubicBezTo>
              </a:path>
            </a:pathLst>
          </a:custGeom>
          <a:noFill/>
          <a:ln w="12700">
            <a:solidFill>
              <a:schemeClr val="tx1"/>
            </a:solidFill>
            <a:round/>
            <a:headEnd type="none" w="sm" len="sm"/>
            <a:tailEnd type="none" w="sm" len="sm"/>
          </a:ln>
        </p:spPr>
        <p:txBody>
          <a:bodyPr/>
          <a:lstStyle/>
          <a:p>
            <a:endParaRPr lang="en-US"/>
          </a:p>
        </p:txBody>
      </p:sp>
      <p:sp>
        <p:nvSpPr>
          <p:cNvPr id="37913" name="Freeform 49"/>
          <p:cNvSpPr>
            <a:spLocks/>
          </p:cNvSpPr>
          <p:nvPr/>
        </p:nvSpPr>
        <p:spPr bwMode="auto">
          <a:xfrm>
            <a:off x="2074863" y="2730500"/>
            <a:ext cx="946150" cy="1343025"/>
          </a:xfrm>
          <a:custGeom>
            <a:avLst/>
            <a:gdLst>
              <a:gd name="T0" fmla="*/ 0 w 779"/>
              <a:gd name="T1" fmla="*/ 642 h 642"/>
              <a:gd name="T2" fmla="*/ 311 w 779"/>
              <a:gd name="T3" fmla="*/ 198 h 642"/>
              <a:gd name="T4" fmla="*/ 533 w 779"/>
              <a:gd name="T5" fmla="*/ 288 h 642"/>
              <a:gd name="T6" fmla="*/ 779 w 779"/>
              <a:gd name="T7" fmla="*/ 0 h 642"/>
              <a:gd name="T8" fmla="*/ 0 60000 65536"/>
              <a:gd name="T9" fmla="*/ 0 60000 65536"/>
              <a:gd name="T10" fmla="*/ 0 60000 65536"/>
              <a:gd name="T11" fmla="*/ 0 60000 65536"/>
              <a:gd name="T12" fmla="*/ 0 w 779"/>
              <a:gd name="T13" fmla="*/ 0 h 642"/>
              <a:gd name="T14" fmla="*/ 779 w 779"/>
              <a:gd name="T15" fmla="*/ 642 h 642"/>
            </a:gdLst>
            <a:ahLst/>
            <a:cxnLst>
              <a:cxn ang="T8">
                <a:pos x="T0" y="T1"/>
              </a:cxn>
              <a:cxn ang="T9">
                <a:pos x="T2" y="T3"/>
              </a:cxn>
              <a:cxn ang="T10">
                <a:pos x="T4" y="T5"/>
              </a:cxn>
              <a:cxn ang="T11">
                <a:pos x="T6" y="T7"/>
              </a:cxn>
            </a:cxnLst>
            <a:rect l="T12" t="T13" r="T14" b="T15"/>
            <a:pathLst>
              <a:path w="779" h="642">
                <a:moveTo>
                  <a:pt x="0" y="642"/>
                </a:moveTo>
                <a:cubicBezTo>
                  <a:pt x="111" y="449"/>
                  <a:pt x="222" y="257"/>
                  <a:pt x="311" y="198"/>
                </a:cubicBezTo>
                <a:cubicBezTo>
                  <a:pt x="400" y="139"/>
                  <a:pt x="455" y="321"/>
                  <a:pt x="533" y="288"/>
                </a:cubicBezTo>
                <a:cubicBezTo>
                  <a:pt x="611" y="255"/>
                  <a:pt x="738" y="48"/>
                  <a:pt x="779" y="0"/>
                </a:cubicBezTo>
              </a:path>
            </a:pathLst>
          </a:custGeom>
          <a:noFill/>
          <a:ln w="12700">
            <a:solidFill>
              <a:schemeClr val="tx1"/>
            </a:solidFill>
            <a:round/>
            <a:headEnd type="none" w="sm" len="sm"/>
            <a:tailEnd type="none" w="sm" len="sm"/>
          </a:ln>
        </p:spPr>
        <p:txBody>
          <a:bodyPr/>
          <a:lstStyle/>
          <a:p>
            <a:endParaRPr lang="en-US"/>
          </a:p>
        </p:txBody>
      </p:sp>
      <p:pic>
        <p:nvPicPr>
          <p:cNvPr id="37914" name="Picture 51"/>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2659063" y="3259138"/>
            <a:ext cx="127000" cy="206375"/>
          </a:xfrm>
          <a:prstGeom prst="rect">
            <a:avLst/>
          </a:prstGeom>
          <a:noFill/>
          <a:ln w="12700">
            <a:noFill/>
            <a:miter lim="800000"/>
            <a:headEnd type="none" w="sm" len="sm"/>
            <a:tailEnd type="none" w="sm" len="sm"/>
          </a:ln>
        </p:spPr>
      </p:pic>
      <p:sp>
        <p:nvSpPr>
          <p:cNvPr id="37915" name="Line 52"/>
          <p:cNvSpPr>
            <a:spLocks noChangeShapeType="1"/>
          </p:cNvSpPr>
          <p:nvPr/>
        </p:nvSpPr>
        <p:spPr bwMode="auto">
          <a:xfrm>
            <a:off x="3067050" y="3227388"/>
            <a:ext cx="511175" cy="0"/>
          </a:xfrm>
          <a:prstGeom prst="line">
            <a:avLst/>
          </a:prstGeom>
          <a:noFill/>
          <a:ln w="19050">
            <a:solidFill>
              <a:schemeClr val="tx1"/>
            </a:solidFill>
            <a:round/>
            <a:headEnd type="arrow" w="med" len="med"/>
            <a:tailEnd type="arrow" w="med" len="med"/>
          </a:ln>
        </p:spPr>
        <p:txBody>
          <a:bodyPr/>
          <a:lstStyle/>
          <a:p>
            <a:endParaRPr lang="en-US"/>
          </a:p>
        </p:txBody>
      </p:sp>
      <p:sp>
        <p:nvSpPr>
          <p:cNvPr id="37916" name="Line 55"/>
          <p:cNvSpPr>
            <a:spLocks noChangeShapeType="1"/>
          </p:cNvSpPr>
          <p:nvPr/>
        </p:nvSpPr>
        <p:spPr bwMode="auto">
          <a:xfrm>
            <a:off x="1722438" y="3098800"/>
            <a:ext cx="0" cy="285750"/>
          </a:xfrm>
          <a:prstGeom prst="line">
            <a:avLst/>
          </a:prstGeom>
          <a:noFill/>
          <a:ln w="12700">
            <a:solidFill>
              <a:schemeClr val="tx1"/>
            </a:solidFill>
            <a:round/>
            <a:headEnd type="arrow" w="med" len="med"/>
            <a:tailEnd type="arrow" w="med" len="med"/>
          </a:ln>
        </p:spPr>
        <p:txBody>
          <a:bodyPr/>
          <a:lstStyle/>
          <a:p>
            <a:endParaRPr lang="en-US"/>
          </a:p>
        </p:txBody>
      </p:sp>
      <p:sp>
        <p:nvSpPr>
          <p:cNvPr id="37917" name="Text Box 56"/>
          <p:cNvSpPr txBox="1">
            <a:spLocks noChangeArrowheads="1"/>
          </p:cNvSpPr>
          <p:nvPr/>
        </p:nvSpPr>
        <p:spPr bwMode="auto">
          <a:xfrm>
            <a:off x="533400" y="2701925"/>
            <a:ext cx="1822450" cy="396875"/>
          </a:xfrm>
          <a:prstGeom prst="rect">
            <a:avLst/>
          </a:prstGeom>
          <a:noFill/>
          <a:ln w="12700">
            <a:noFill/>
            <a:miter lim="800000"/>
            <a:headEnd type="none" w="sm" len="sm"/>
            <a:tailEnd type="none" w="sm" len="sm"/>
          </a:ln>
        </p:spPr>
        <p:txBody>
          <a:bodyPr wrap="none">
            <a:spAutoFit/>
          </a:bodyPr>
          <a:lstStyle/>
          <a:p>
            <a:r>
              <a:rPr lang="en-US" b="1">
                <a:solidFill>
                  <a:srgbClr val="3366FF"/>
                </a:solidFill>
                <a:latin typeface="Helvetica" pitchFamily="34" charset="0"/>
              </a:rPr>
              <a:t>persistence </a:t>
            </a:r>
            <a:r>
              <a:rPr lang="en-US" b="1" i="1">
                <a:solidFill>
                  <a:srgbClr val="3366FF"/>
                </a:solidFill>
                <a:latin typeface="Helvetica" pitchFamily="34" charset="0"/>
              </a:rPr>
              <a:t>p</a:t>
            </a:r>
          </a:p>
        </p:txBody>
      </p:sp>
      <p:sp>
        <p:nvSpPr>
          <p:cNvPr id="37918" name="Text Box 58"/>
          <p:cNvSpPr txBox="1">
            <a:spLocks noChangeArrowheads="1"/>
          </p:cNvSpPr>
          <p:nvPr/>
        </p:nvSpPr>
        <p:spPr bwMode="auto">
          <a:xfrm>
            <a:off x="1377950" y="3946525"/>
            <a:ext cx="579438" cy="396875"/>
          </a:xfrm>
          <a:prstGeom prst="rect">
            <a:avLst/>
          </a:prstGeom>
          <a:noFill/>
          <a:ln w="9525">
            <a:noFill/>
            <a:miter lim="800000"/>
            <a:headEnd/>
            <a:tailEnd/>
          </a:ln>
        </p:spPr>
        <p:txBody>
          <a:bodyPr wrap="none">
            <a:spAutoFit/>
          </a:bodyPr>
          <a:lstStyle/>
          <a:p>
            <a:r>
              <a:rPr lang="en-US"/>
              <a:t>1D:</a:t>
            </a:r>
          </a:p>
        </p:txBody>
      </p:sp>
      <p:sp>
        <p:nvSpPr>
          <p:cNvPr id="37919" name="Text Box 59"/>
          <p:cNvSpPr txBox="1">
            <a:spLocks noChangeArrowheads="1"/>
          </p:cNvSpPr>
          <p:nvPr/>
        </p:nvSpPr>
        <p:spPr bwMode="auto">
          <a:xfrm>
            <a:off x="4578350" y="3946525"/>
            <a:ext cx="579438" cy="396875"/>
          </a:xfrm>
          <a:prstGeom prst="rect">
            <a:avLst/>
          </a:prstGeom>
          <a:noFill/>
          <a:ln w="9525">
            <a:noFill/>
            <a:miter lim="800000"/>
            <a:headEnd/>
            <a:tailEnd/>
          </a:ln>
        </p:spPr>
        <p:txBody>
          <a:bodyPr wrap="none">
            <a:spAutoFit/>
          </a:bodyPr>
          <a:lstStyle/>
          <a:p>
            <a:r>
              <a:rPr lang="en-US"/>
              <a:t>2D:</a:t>
            </a:r>
          </a:p>
        </p:txBody>
      </p:sp>
      <p:sp>
        <p:nvSpPr>
          <p:cNvPr id="37920" name="Text Box 60"/>
          <p:cNvSpPr txBox="1">
            <a:spLocks noChangeArrowheads="1"/>
          </p:cNvSpPr>
          <p:nvPr/>
        </p:nvSpPr>
        <p:spPr bwMode="auto">
          <a:xfrm>
            <a:off x="1376363" y="6096000"/>
            <a:ext cx="509587" cy="396875"/>
          </a:xfrm>
          <a:prstGeom prst="rect">
            <a:avLst/>
          </a:prstGeom>
          <a:noFill/>
          <a:ln w="9525">
            <a:noFill/>
            <a:miter lim="800000"/>
            <a:headEnd/>
            <a:tailEnd/>
          </a:ln>
        </p:spPr>
        <p:txBody>
          <a:bodyPr wrap="none">
            <a:spAutoFit/>
          </a:bodyPr>
          <a:lstStyle/>
          <a:p>
            <a:r>
              <a:rPr lang="en-US"/>
              <a:t>3D</a:t>
            </a:r>
          </a:p>
        </p:txBody>
      </p:sp>
      <p:grpSp>
        <p:nvGrpSpPr>
          <p:cNvPr id="37921" name="Group 63"/>
          <p:cNvGrpSpPr>
            <a:grpSpLocks/>
          </p:cNvGrpSpPr>
          <p:nvPr/>
        </p:nvGrpSpPr>
        <p:grpSpPr bwMode="auto">
          <a:xfrm>
            <a:off x="4795838" y="4286250"/>
            <a:ext cx="3763962" cy="1885950"/>
            <a:chOff x="720" y="864"/>
            <a:chExt cx="5107" cy="2559"/>
          </a:xfrm>
        </p:grpSpPr>
        <p:pic>
          <p:nvPicPr>
            <p:cNvPr id="37927" name="Picture 61" descr="CmbstJcbSide"/>
            <p:cNvPicPr>
              <a:picLocks noChangeAspect="1" noChangeArrowheads="1"/>
            </p:cNvPicPr>
            <p:nvPr/>
          </p:nvPicPr>
          <p:blipFill>
            <a:blip r:embed="rId17"/>
            <a:srcRect/>
            <a:stretch>
              <a:fillRect/>
            </a:stretch>
          </p:blipFill>
          <p:spPr bwMode="auto">
            <a:xfrm>
              <a:off x="720" y="864"/>
              <a:ext cx="2516" cy="2559"/>
            </a:xfrm>
            <a:prstGeom prst="rect">
              <a:avLst/>
            </a:prstGeom>
            <a:noFill/>
            <a:ln w="9525">
              <a:noFill/>
              <a:miter lim="800000"/>
              <a:headEnd/>
              <a:tailEnd/>
            </a:ln>
          </p:spPr>
        </p:pic>
        <p:pic>
          <p:nvPicPr>
            <p:cNvPr id="37928" name="Picture 62" descr="CmbstJcbSide"/>
            <p:cNvPicPr>
              <a:picLocks noChangeAspect="1" noChangeArrowheads="1"/>
            </p:cNvPicPr>
            <p:nvPr/>
          </p:nvPicPr>
          <p:blipFill>
            <a:blip r:embed="rId18"/>
            <a:srcRect/>
            <a:stretch>
              <a:fillRect/>
            </a:stretch>
          </p:blipFill>
          <p:spPr bwMode="auto">
            <a:xfrm>
              <a:off x="3312" y="864"/>
              <a:ext cx="2515" cy="2558"/>
            </a:xfrm>
            <a:prstGeom prst="rect">
              <a:avLst/>
            </a:prstGeom>
            <a:noFill/>
            <a:ln w="9525">
              <a:noFill/>
              <a:miter lim="800000"/>
              <a:headEnd/>
              <a:tailEnd/>
            </a:ln>
          </p:spPr>
        </p:pic>
      </p:grpSp>
      <p:sp>
        <p:nvSpPr>
          <p:cNvPr id="37922" name="Text Box 64"/>
          <p:cNvSpPr txBox="1">
            <a:spLocks noChangeArrowheads="1"/>
          </p:cNvSpPr>
          <p:nvPr/>
        </p:nvSpPr>
        <p:spPr bwMode="auto">
          <a:xfrm>
            <a:off x="4733925" y="6172200"/>
            <a:ext cx="749300" cy="396875"/>
          </a:xfrm>
          <a:prstGeom prst="rect">
            <a:avLst/>
          </a:prstGeom>
          <a:noFill/>
          <a:ln w="9525">
            <a:noFill/>
            <a:miter lim="800000"/>
            <a:headEnd/>
            <a:tailEnd/>
          </a:ln>
        </p:spPr>
        <p:txBody>
          <a:bodyPr wrap="none">
            <a:spAutoFit/>
          </a:bodyPr>
          <a:lstStyle/>
          <a:p>
            <a:r>
              <a:rPr lang="en-US"/>
              <a:t>Time</a:t>
            </a:r>
          </a:p>
        </p:txBody>
      </p:sp>
      <p:pic>
        <p:nvPicPr>
          <p:cNvPr id="37923" name="Picture 68"/>
          <p:cNvPicPr>
            <a:picLocks noChangeAspect="1" noChangeArrowheads="1"/>
          </p:cNvPicPr>
          <p:nvPr/>
        </p:nvPicPr>
        <p:blipFill>
          <a:blip r:embed="rId19">
            <a:clrChange>
              <a:clrFrom>
                <a:srgbClr val="000000"/>
              </a:clrFrom>
              <a:clrTo>
                <a:srgbClr val="000000">
                  <a:alpha val="0"/>
                </a:srgbClr>
              </a:clrTo>
            </a:clrChange>
          </a:blip>
          <a:srcRect/>
          <a:stretch>
            <a:fillRect/>
          </a:stretch>
        </p:blipFill>
        <p:spPr bwMode="auto">
          <a:xfrm>
            <a:off x="2622550" y="3244850"/>
            <a:ext cx="196850" cy="212725"/>
          </a:xfrm>
          <a:prstGeom prst="rect">
            <a:avLst/>
          </a:prstGeom>
          <a:noFill/>
          <a:ln w="9525">
            <a:noFill/>
            <a:miter lim="800000"/>
            <a:headEnd/>
            <a:tailEnd/>
          </a:ln>
        </p:spPr>
      </p:pic>
      <p:pic>
        <p:nvPicPr>
          <p:cNvPr id="37924" name="Picture 69"/>
          <p:cNvPicPr>
            <a:picLocks noChangeAspect="1" noChangeArrowheads="1"/>
          </p:cNvPicPr>
          <p:nvPr/>
        </p:nvPicPr>
        <p:blipFill>
          <a:blip r:embed="rId20">
            <a:clrChange>
              <a:clrFrom>
                <a:srgbClr val="000000"/>
              </a:clrFrom>
              <a:clrTo>
                <a:srgbClr val="000000">
                  <a:alpha val="0"/>
                </a:srgbClr>
              </a:clrTo>
            </a:clrChange>
          </a:blip>
          <a:srcRect/>
          <a:stretch>
            <a:fillRect/>
          </a:stretch>
        </p:blipFill>
        <p:spPr bwMode="auto">
          <a:xfrm>
            <a:off x="2413000" y="3022600"/>
            <a:ext cx="169863" cy="182563"/>
          </a:xfrm>
          <a:prstGeom prst="rect">
            <a:avLst/>
          </a:prstGeom>
          <a:noFill/>
          <a:ln w="9525">
            <a:noFill/>
            <a:miter lim="800000"/>
            <a:headEnd/>
            <a:tailEnd/>
          </a:ln>
        </p:spPr>
      </p:pic>
      <p:sp>
        <p:nvSpPr>
          <p:cNvPr id="37925" name="Text Box 70"/>
          <p:cNvSpPr txBox="1">
            <a:spLocks noChangeArrowheads="1"/>
          </p:cNvSpPr>
          <p:nvPr/>
        </p:nvSpPr>
        <p:spPr bwMode="auto">
          <a:xfrm>
            <a:off x="4999038" y="4019550"/>
            <a:ext cx="3784600" cy="231775"/>
          </a:xfrm>
          <a:prstGeom prst="rect">
            <a:avLst/>
          </a:prstGeom>
          <a:noFill/>
          <a:ln w="9525">
            <a:noFill/>
            <a:miter lim="800000"/>
            <a:headEnd/>
            <a:tailEnd/>
          </a:ln>
        </p:spPr>
        <p:txBody>
          <a:bodyPr lIns="0" tIns="0" rIns="0" bIns="0">
            <a:spAutoFit/>
          </a:bodyPr>
          <a:lstStyle/>
          <a:p>
            <a:pPr algn="ctr" defTabSz="828675" eaLnBrk="1">
              <a:lnSpc>
                <a:spcPct val="95000"/>
              </a:lnSpc>
              <a:buClr>
                <a:srgbClr val="000000"/>
              </a:buClr>
              <a:buSzPct val="45000"/>
              <a:buFont typeface="StarSymbol" charset="0"/>
              <a:buNone/>
              <a:tabLst>
                <a:tab pos="657225" algn="l"/>
                <a:tab pos="1312863" algn="l"/>
                <a:tab pos="1970088" algn="l"/>
                <a:tab pos="2627313" algn="l"/>
                <a:tab pos="3282950" algn="l"/>
              </a:tabLst>
            </a:pPr>
            <a:r>
              <a:rPr lang="en-GB" sz="1600" b="1">
                <a:solidFill>
                  <a:srgbClr val="000000"/>
                </a:solidFill>
                <a:latin typeface="Times New Roman" pitchFamily="18" charset="0"/>
              </a:rPr>
              <a:t>cancellation=contraction + edge removal</a:t>
            </a:r>
            <a:endParaRPr lang="en-GB" sz="1600">
              <a:solidFill>
                <a:srgbClr val="000000"/>
              </a:solidFill>
              <a:latin typeface="Times New Roman" pitchFamily="18" charset="0"/>
            </a:endParaRPr>
          </a:p>
        </p:txBody>
      </p:sp>
      <p:sp>
        <p:nvSpPr>
          <p:cNvPr id="37926" name="Text Box 71"/>
          <p:cNvSpPr txBox="1">
            <a:spLocks noChangeArrowheads="1"/>
          </p:cNvSpPr>
          <p:nvPr/>
        </p:nvSpPr>
        <p:spPr bwMode="auto">
          <a:xfrm>
            <a:off x="1920875" y="4019550"/>
            <a:ext cx="3784600" cy="231775"/>
          </a:xfrm>
          <a:prstGeom prst="rect">
            <a:avLst/>
          </a:prstGeom>
          <a:noFill/>
          <a:ln w="9525">
            <a:noFill/>
            <a:miter lim="800000"/>
            <a:headEnd/>
            <a:tailEnd/>
          </a:ln>
        </p:spPr>
        <p:txBody>
          <a:bodyPr lIns="0" tIns="0" rIns="0" bIns="0">
            <a:spAutoFit/>
          </a:bodyPr>
          <a:lstStyle/>
          <a:p>
            <a:pPr defTabSz="828675" eaLnBrk="1">
              <a:lnSpc>
                <a:spcPct val="95000"/>
              </a:lnSpc>
              <a:buClr>
                <a:srgbClr val="000000"/>
              </a:buClr>
              <a:buSzPct val="45000"/>
              <a:buFont typeface="StarSymbol" charset="0"/>
              <a:buNone/>
              <a:tabLst>
                <a:tab pos="657225" algn="l"/>
                <a:tab pos="1312863" algn="l"/>
                <a:tab pos="1970088" algn="l"/>
                <a:tab pos="2627313" algn="l"/>
                <a:tab pos="3282950" algn="l"/>
              </a:tabLst>
            </a:pPr>
            <a:r>
              <a:rPr lang="en-GB" sz="1600" b="1">
                <a:solidFill>
                  <a:srgbClr val="000000"/>
                </a:solidFill>
                <a:latin typeface="Times New Roman" pitchFamily="18" charset="0"/>
              </a:rPr>
              <a:t>cancellation=contraction</a:t>
            </a:r>
            <a:endParaRPr lang="en-GB" sz="1600">
              <a:solidFill>
                <a:srgbClr val="000000"/>
              </a:solidFill>
              <a:latin typeface="Times New Roman" pitchFamily="18" charset="0"/>
            </a:endParaRPr>
          </a:p>
        </p:txBody>
      </p:sp>
      <p:sp>
        <p:nvSpPr>
          <p:cNvPr id="41" name="Action Button: Back or Previous 40">
            <a:hlinkClick r:id="rId21" action="ppaction://hlinksldjump" highlightClick="1"/>
          </p:cNvPr>
          <p:cNvSpPr/>
          <p:nvPr/>
        </p:nvSpPr>
        <p:spPr bwMode="auto">
          <a:xfrm flipH="1">
            <a:off x="7867257" y="6371933"/>
            <a:ext cx="340919" cy="394283"/>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ransition advTm="16375"/>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t>Contraction of extrema with saddles allows to simplify the MS-complex.</a:t>
            </a:r>
          </a:p>
        </p:txBody>
      </p:sp>
      <p:pic>
        <p:nvPicPr>
          <p:cNvPr id="246790" name="Picture 6"/>
          <p:cNvPicPr>
            <a:picLocks noChangeAspect="1" noChangeArrowheads="1"/>
          </p:cNvPicPr>
          <p:nvPr/>
        </p:nvPicPr>
        <p:blipFill>
          <a:blip r:embed="rId3" cstate="print"/>
          <a:srcRect/>
          <a:stretch>
            <a:fillRect/>
          </a:stretch>
        </p:blipFill>
        <p:spPr bwMode="auto">
          <a:xfrm>
            <a:off x="3225800" y="3152775"/>
            <a:ext cx="2716213" cy="2273300"/>
          </a:xfrm>
          <a:prstGeom prst="rect">
            <a:avLst/>
          </a:prstGeom>
          <a:noFill/>
          <a:ln w="12700">
            <a:noFill/>
            <a:miter lim="800000"/>
            <a:headEnd type="none" w="sm" len="sm"/>
            <a:tailEnd type="none" w="sm" len="sm"/>
          </a:ln>
          <a:effectLst/>
        </p:spPr>
      </p:pic>
      <p:pic>
        <p:nvPicPr>
          <p:cNvPr id="246791"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08688" y="3157538"/>
            <a:ext cx="2733675" cy="2260600"/>
          </a:xfrm>
          <a:prstGeom prst="rect">
            <a:avLst/>
          </a:prstGeom>
          <a:noFill/>
          <a:ln w="12700">
            <a:noFill/>
            <a:miter lim="800000"/>
            <a:headEnd type="none" w="sm" len="sm"/>
            <a:tailEnd type="none" w="sm" len="sm"/>
          </a:ln>
          <a:effectLst/>
        </p:spPr>
      </p:pic>
      <p:pic>
        <p:nvPicPr>
          <p:cNvPr id="246794"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5925" y="3144838"/>
            <a:ext cx="2744788" cy="2287587"/>
          </a:xfrm>
          <a:prstGeom prst="rect">
            <a:avLst/>
          </a:prstGeom>
          <a:noFill/>
          <a:ln w="12700">
            <a:noFill/>
            <a:miter lim="800000"/>
            <a:headEnd type="none" w="sm" len="sm"/>
            <a:tailEnd type="none" w="sm" len="sm"/>
          </a:ln>
          <a:effectLst/>
        </p:spPr>
      </p:pic>
      <p:sp>
        <p:nvSpPr>
          <p:cNvPr id="246795" name="Text Box 11"/>
          <p:cNvSpPr txBox="1">
            <a:spLocks noChangeArrowheads="1"/>
          </p:cNvSpPr>
          <p:nvPr/>
        </p:nvSpPr>
        <p:spPr bwMode="auto">
          <a:xfrm>
            <a:off x="0" y="5362575"/>
            <a:ext cx="3130550" cy="457200"/>
          </a:xfrm>
          <a:prstGeom prst="rect">
            <a:avLst/>
          </a:prstGeom>
          <a:noFill/>
          <a:ln w="12700">
            <a:noFill/>
            <a:miter lim="800000"/>
            <a:headEnd type="none" w="sm" len="sm"/>
            <a:tailEnd type="none" w="sm" len="sm"/>
          </a:ln>
          <a:effectLst/>
        </p:spPr>
        <p:txBody>
          <a:bodyPr>
            <a:spAutoFit/>
          </a:bodyPr>
          <a:lstStyle/>
          <a:p>
            <a:pPr algn="ctr"/>
            <a:r>
              <a:rPr lang="en-US"/>
              <a:t>0.5% persistence filter</a:t>
            </a:r>
          </a:p>
        </p:txBody>
      </p:sp>
      <p:sp>
        <p:nvSpPr>
          <p:cNvPr id="246796" name="Text Box 12"/>
          <p:cNvSpPr txBox="1">
            <a:spLocks noChangeArrowheads="1"/>
          </p:cNvSpPr>
          <p:nvPr/>
        </p:nvSpPr>
        <p:spPr bwMode="auto">
          <a:xfrm>
            <a:off x="3006725" y="5362575"/>
            <a:ext cx="3130550" cy="457200"/>
          </a:xfrm>
          <a:prstGeom prst="rect">
            <a:avLst/>
          </a:prstGeom>
          <a:noFill/>
          <a:ln w="12700">
            <a:noFill/>
            <a:miter lim="800000"/>
            <a:headEnd type="none" w="sm" len="sm"/>
            <a:tailEnd type="none" w="sm" len="sm"/>
          </a:ln>
          <a:effectLst/>
        </p:spPr>
        <p:txBody>
          <a:bodyPr>
            <a:spAutoFit/>
          </a:bodyPr>
          <a:lstStyle/>
          <a:p>
            <a:pPr algn="ctr"/>
            <a:r>
              <a:rPr lang="en-US"/>
              <a:t>1.0% persistence filter</a:t>
            </a:r>
          </a:p>
        </p:txBody>
      </p:sp>
      <p:sp>
        <p:nvSpPr>
          <p:cNvPr id="246797" name="Text Box 13"/>
          <p:cNvSpPr txBox="1">
            <a:spLocks noChangeArrowheads="1"/>
          </p:cNvSpPr>
          <p:nvPr/>
        </p:nvSpPr>
        <p:spPr bwMode="auto">
          <a:xfrm>
            <a:off x="6013450" y="5362575"/>
            <a:ext cx="3130550" cy="457200"/>
          </a:xfrm>
          <a:prstGeom prst="rect">
            <a:avLst/>
          </a:prstGeom>
          <a:noFill/>
          <a:ln w="12700">
            <a:noFill/>
            <a:miter lim="800000"/>
            <a:headEnd type="none" w="sm" len="sm"/>
            <a:tailEnd type="none" w="sm" len="sm"/>
          </a:ln>
          <a:effectLst/>
        </p:spPr>
        <p:txBody>
          <a:bodyPr>
            <a:spAutoFit/>
          </a:bodyPr>
          <a:lstStyle/>
          <a:p>
            <a:pPr algn="ctr"/>
            <a:r>
              <a:rPr lang="en-US"/>
              <a:t>20% persistence filter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25714" y="152400"/>
            <a:ext cx="7808686" cy="914400"/>
          </a:xfrm>
        </p:spPr>
        <p:txBody>
          <a:bodyPr/>
          <a:lstStyle/>
          <a:p>
            <a:r>
              <a:rPr lang="en-US" sz="2800" dirty="0" smtClean="0"/>
              <a:t>What Conditions Cause Extinction and </a:t>
            </a:r>
            <a:r>
              <a:rPr lang="en-US" sz="2800" dirty="0" err="1" smtClean="0"/>
              <a:t>Reignition</a:t>
            </a:r>
            <a:r>
              <a:rPr lang="en-US" sz="2800" dirty="0" smtClean="0"/>
              <a:t> in Premixed Hydrogen Flames</a:t>
            </a:r>
            <a:endParaRPr lang="en-US" sz="2800" dirty="0"/>
          </a:p>
        </p:txBody>
      </p:sp>
      <p:pic>
        <p:nvPicPr>
          <p:cNvPr id="14" name="Tracking_side_view_t_020.avi">
            <a:hlinkClick r:id="" action="ppaction://media"/>
          </p:cNvPr>
          <p:cNvPicPr>
            <a:picLocks noRot="1" noChangeAspect="1"/>
          </p:cNvPicPr>
          <p:nvPr>
            <a:videoFile r:link="rId1"/>
          </p:nvPr>
        </p:nvPicPr>
        <p:blipFill>
          <a:blip r:embed="rId4"/>
          <a:stretch>
            <a:fillRect/>
          </a:stretch>
        </p:blipFill>
        <p:spPr>
          <a:xfrm>
            <a:off x="4270322" y="2183402"/>
            <a:ext cx="4381626" cy="3286220"/>
          </a:xfrm>
          <a:prstGeom prst="rect">
            <a:avLst/>
          </a:prstGeom>
        </p:spPr>
      </p:pic>
      <p:pic>
        <p:nvPicPr>
          <p:cNvPr id="15" name="chi_highres.m1v">
            <a:hlinkClick r:id="" action="ppaction://media"/>
          </p:cNvPr>
          <p:cNvPicPr>
            <a:picLocks noRot="1" noChangeAspect="1"/>
          </p:cNvPicPr>
          <p:nvPr>
            <a:videoFile r:link="rId2"/>
          </p:nvPr>
        </p:nvPicPr>
        <p:blipFill>
          <a:blip r:embed="rId5"/>
          <a:stretch>
            <a:fillRect/>
          </a:stretch>
        </p:blipFill>
        <p:spPr>
          <a:xfrm>
            <a:off x="492051" y="2183402"/>
            <a:ext cx="3286220" cy="32862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4" fill="hold"/>
                                        <p:tgtEl>
                                          <p:spTgt spid="14"/>
                                        </p:tgtEl>
                                      </p:cBhvr>
                                    </p:cmd>
                                  </p:childTnLst>
                                </p:cTn>
                              </p:par>
                              <p:par>
                                <p:cTn id="7" presetID="1" presetClass="mediacall" presetSubtype="0" fill="hold" nodeType="withEffect">
                                  <p:stCondLst>
                                    <p:cond delay="0"/>
                                  </p:stCondLst>
                                  <p:childTnLst>
                                    <p:cmd type="call" cmd="playFrom(0.0)">
                                      <p:cBhvr>
                                        <p:cTn id="8" dur="29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14"/>
                </p:tgtEl>
              </p:cMediaNode>
            </p:video>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4"/>
                                        </p:tgtEl>
                                      </p:cBhvr>
                                    </p:cmd>
                                  </p:childTnLst>
                                </p:cTn>
                              </p:par>
                            </p:childTnLst>
                          </p:cTn>
                        </p:par>
                      </p:childTnLst>
                    </p:cTn>
                  </p:par>
                </p:childTnLst>
              </p:cTn>
              <p:nextCondLst>
                <p:cond evt="onClick" delay="0">
                  <p:tgtEl>
                    <p:spTgt spid="14"/>
                  </p:tgtEl>
                </p:cond>
              </p:nextCondLst>
            </p:seq>
            <p:video>
              <p:cMediaNode>
                <p:cTn id="15" fill="hold" display="0">
                  <p:stCondLst>
                    <p:cond delay="indefinite"/>
                  </p:stCondLst>
                  <p:endCondLst>
                    <p:cond evt="onNext" delay="0">
                      <p:tgtEl>
                        <p:sldTgt/>
                      </p:tgtEl>
                    </p:cond>
                    <p:cond evt="onPrev" delay="0">
                      <p:tgtEl>
                        <p:sldTgt/>
                      </p:tgtEl>
                    </p:cond>
                  </p:endCondLst>
                </p:cTn>
                <p:tgtEl>
                  <p:spTgt spid="15"/>
                </p:tgtEl>
              </p:cMediaNode>
            </p:vide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2" name="Picture 6"/>
          <p:cNvPicPr>
            <a:picLocks noChangeAspect="1" noChangeArrowheads="1"/>
          </p:cNvPicPr>
          <p:nvPr/>
        </p:nvPicPr>
        <p:blipFill>
          <a:blip r:embed="rId3"/>
          <a:srcRect/>
          <a:stretch>
            <a:fillRect/>
          </a:stretch>
        </p:blipFill>
        <p:spPr bwMode="auto">
          <a:xfrm>
            <a:off x="2081213" y="1504950"/>
            <a:ext cx="5262562" cy="4405313"/>
          </a:xfrm>
          <a:prstGeom prst="rect">
            <a:avLst/>
          </a:prstGeom>
          <a:noFill/>
          <a:ln w="12700">
            <a:noFill/>
            <a:miter lim="800000"/>
            <a:headEnd type="none" w="sm" len="sm"/>
            <a:tailEnd type="none" w="sm" len="sm"/>
          </a:ln>
          <a:effectLst/>
        </p:spPr>
      </p:pic>
      <p:sp>
        <p:nvSpPr>
          <p:cNvPr id="244738" name="Rectangle 2"/>
          <p:cNvSpPr>
            <a:spLocks noGrp="1" noChangeArrowheads="1"/>
          </p:cNvSpPr>
          <p:nvPr>
            <p:ph type="title"/>
          </p:nvPr>
        </p:nvSpPr>
        <p:spPr/>
        <p:txBody>
          <a:bodyPr/>
          <a:lstStyle/>
          <a:p>
            <a:r>
              <a:rPr lang="en-US"/>
              <a:t>Contraction of extrema with saddles allows to simplify the MS-complex.</a:t>
            </a:r>
          </a:p>
        </p:txBody>
      </p:sp>
      <p:sp>
        <p:nvSpPr>
          <p:cNvPr id="244743" name="Text Box 7"/>
          <p:cNvSpPr txBox="1">
            <a:spLocks noChangeArrowheads="1"/>
          </p:cNvSpPr>
          <p:nvPr/>
        </p:nvSpPr>
        <p:spPr bwMode="auto">
          <a:xfrm>
            <a:off x="1333500" y="5751513"/>
            <a:ext cx="6654800" cy="457200"/>
          </a:xfrm>
          <a:prstGeom prst="rect">
            <a:avLst/>
          </a:prstGeom>
          <a:noFill/>
          <a:ln w="12700">
            <a:noFill/>
            <a:miter lim="800000"/>
            <a:headEnd type="none" w="sm" len="sm"/>
            <a:tailEnd type="none" w="sm" len="sm"/>
          </a:ln>
          <a:effectLst/>
        </p:spPr>
        <p:txBody>
          <a:bodyPr>
            <a:spAutoFit/>
          </a:bodyPr>
          <a:lstStyle/>
          <a:p>
            <a:pPr algn="ctr"/>
            <a:r>
              <a:rPr lang="en-US"/>
              <a:t>0.5% persistence filter</a:t>
            </a:r>
          </a:p>
        </p:txBody>
      </p:sp>
      <p:pic>
        <p:nvPicPr>
          <p:cNvPr id="244740"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057400" y="1501775"/>
            <a:ext cx="5287963" cy="4408488"/>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6" name="Picture 6"/>
          <p:cNvPicPr>
            <a:picLocks noChangeAspect="1" noChangeArrowheads="1"/>
          </p:cNvPicPr>
          <p:nvPr/>
        </p:nvPicPr>
        <p:blipFill>
          <a:blip r:embed="rId3"/>
          <a:srcRect/>
          <a:stretch>
            <a:fillRect/>
          </a:stretch>
        </p:blipFill>
        <p:spPr bwMode="auto">
          <a:xfrm>
            <a:off x="2081213" y="1504950"/>
            <a:ext cx="5262562" cy="4405313"/>
          </a:xfrm>
          <a:prstGeom prst="rect">
            <a:avLst/>
          </a:prstGeom>
          <a:noFill/>
          <a:ln w="12700">
            <a:noFill/>
            <a:miter lim="800000"/>
            <a:headEnd type="none" w="sm" len="sm"/>
            <a:tailEnd type="none" w="sm" len="sm"/>
          </a:ln>
          <a:effectLst/>
        </p:spPr>
      </p:pic>
      <p:sp>
        <p:nvSpPr>
          <p:cNvPr id="245762" name="Rectangle 2"/>
          <p:cNvSpPr>
            <a:spLocks noGrp="1" noChangeArrowheads="1"/>
          </p:cNvSpPr>
          <p:nvPr>
            <p:ph type="title"/>
          </p:nvPr>
        </p:nvSpPr>
        <p:spPr/>
        <p:txBody>
          <a:bodyPr/>
          <a:lstStyle/>
          <a:p>
            <a:r>
              <a:rPr lang="en-US"/>
              <a:t>Contraction of extrema with saddles allows to simplify the MS-complex.</a:t>
            </a:r>
          </a:p>
        </p:txBody>
      </p:sp>
      <p:sp>
        <p:nvSpPr>
          <p:cNvPr id="245767" name="Text Box 7"/>
          <p:cNvSpPr txBox="1">
            <a:spLocks noChangeArrowheads="1"/>
          </p:cNvSpPr>
          <p:nvPr/>
        </p:nvSpPr>
        <p:spPr bwMode="auto">
          <a:xfrm>
            <a:off x="1333500" y="5751513"/>
            <a:ext cx="6654800" cy="457200"/>
          </a:xfrm>
          <a:prstGeom prst="rect">
            <a:avLst/>
          </a:prstGeom>
          <a:noFill/>
          <a:ln w="12700">
            <a:noFill/>
            <a:miter lim="800000"/>
            <a:headEnd type="none" w="sm" len="sm"/>
            <a:tailEnd type="none" w="sm" len="sm"/>
          </a:ln>
          <a:effectLst/>
        </p:spPr>
        <p:txBody>
          <a:bodyPr>
            <a:spAutoFit/>
          </a:bodyPr>
          <a:lstStyle/>
          <a:p>
            <a:pPr algn="ctr"/>
            <a:r>
              <a:rPr lang="en-US"/>
              <a:t>1.0% persistence filter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t>Contraction of extrema with saddles allows to simplify the MS-complex.</a:t>
            </a:r>
          </a:p>
        </p:txBody>
      </p:sp>
      <p:sp>
        <p:nvSpPr>
          <p:cNvPr id="243719" name="Text Box 7"/>
          <p:cNvSpPr txBox="1">
            <a:spLocks noChangeArrowheads="1"/>
          </p:cNvSpPr>
          <p:nvPr/>
        </p:nvSpPr>
        <p:spPr bwMode="auto">
          <a:xfrm>
            <a:off x="1333500" y="5751513"/>
            <a:ext cx="6654800" cy="457200"/>
          </a:xfrm>
          <a:prstGeom prst="rect">
            <a:avLst/>
          </a:prstGeom>
          <a:noFill/>
          <a:ln w="12700">
            <a:noFill/>
            <a:miter lim="800000"/>
            <a:headEnd type="none" w="sm" len="sm"/>
            <a:tailEnd type="none" w="sm" len="sm"/>
          </a:ln>
          <a:effectLst/>
        </p:spPr>
        <p:txBody>
          <a:bodyPr>
            <a:spAutoFit/>
          </a:bodyPr>
          <a:lstStyle/>
          <a:p>
            <a:pPr algn="ctr"/>
            <a:r>
              <a:rPr lang="en-US"/>
              <a:t>20% persistence filter</a:t>
            </a:r>
          </a:p>
        </p:txBody>
      </p:sp>
      <p:pic>
        <p:nvPicPr>
          <p:cNvPr id="243721" name="Picture 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38350" y="1500188"/>
            <a:ext cx="5295900" cy="4379912"/>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7239000" y="6489700"/>
            <a:ext cx="1905000" cy="457200"/>
          </a:xfrm>
          <a:prstGeom prst="rect">
            <a:avLst/>
          </a:prstGeom>
        </p:spPr>
        <p:txBody>
          <a:bodyPr/>
          <a:lstStyle/>
          <a:p>
            <a:r>
              <a:rPr lang="en-US"/>
              <a:t>VP</a:t>
            </a:r>
            <a:fld id="{B8290084-27B3-4C57-81FE-B854ACE90A17}" type="slidenum">
              <a:rPr lang="en-US" sz="1400"/>
              <a:pPr/>
              <a:t>43</a:t>
            </a:fld>
            <a:endParaRPr lang="en-US" sz="1400"/>
          </a:p>
        </p:txBody>
      </p:sp>
      <p:sp>
        <p:nvSpPr>
          <p:cNvPr id="225282" name="Rectangle 2"/>
          <p:cNvSpPr>
            <a:spLocks noGrp="1" noChangeArrowheads="1"/>
          </p:cNvSpPr>
          <p:nvPr>
            <p:ph type="title"/>
          </p:nvPr>
        </p:nvSpPr>
        <p:spPr/>
        <p:txBody>
          <a:bodyPr/>
          <a:lstStyle/>
          <a:p>
            <a:r>
              <a:rPr lang="en-US" sz="2800" dirty="0"/>
              <a:t>We are using Morse-</a:t>
            </a:r>
            <a:r>
              <a:rPr lang="en-US" sz="2800" dirty="0" err="1"/>
              <a:t>Smale</a:t>
            </a:r>
            <a:r>
              <a:rPr lang="en-US" sz="2800" dirty="0"/>
              <a:t> complexes for surface segmentation and </a:t>
            </a:r>
            <a:r>
              <a:rPr lang="en-US" sz="2800" dirty="0" smtClean="0"/>
              <a:t>re-meshing</a:t>
            </a:r>
            <a:endParaRPr lang="en-US" sz="2800" dirty="0"/>
          </a:p>
        </p:txBody>
      </p:sp>
      <p:pic>
        <p:nvPicPr>
          <p:cNvPr id="225285" name="Picture 5"/>
          <p:cNvPicPr>
            <a:picLocks noChangeAspect="1" noChangeArrowheads="1"/>
          </p:cNvPicPr>
          <p:nvPr/>
        </p:nvPicPr>
        <p:blipFill>
          <a:blip r:embed="rId2"/>
          <a:srcRect/>
          <a:stretch>
            <a:fillRect/>
          </a:stretch>
        </p:blipFill>
        <p:spPr bwMode="auto">
          <a:xfrm>
            <a:off x="1101600" y="1215600"/>
            <a:ext cx="6519600" cy="4889700"/>
          </a:xfrm>
          <a:prstGeom prst="rect">
            <a:avLst/>
          </a:prstGeom>
          <a:noFill/>
          <a:ln w="9525">
            <a:noFill/>
            <a:miter lim="800000"/>
            <a:headEnd/>
            <a:tailEnd/>
          </a:ln>
        </p:spPr>
      </p:pic>
      <p:sp>
        <p:nvSpPr>
          <p:cNvPr id="225288" name="Rectangle 8"/>
          <p:cNvSpPr>
            <a:spLocks noChangeArrowheads="1"/>
          </p:cNvSpPr>
          <p:nvPr/>
        </p:nvSpPr>
        <p:spPr bwMode="auto">
          <a:xfrm>
            <a:off x="705600" y="5980200"/>
            <a:ext cx="7981200" cy="400110"/>
          </a:xfrm>
          <a:prstGeom prst="rect">
            <a:avLst/>
          </a:prstGeom>
          <a:noFill/>
          <a:ln w="25400">
            <a:noFill/>
            <a:miter lim="800000"/>
            <a:headEnd/>
            <a:tailEnd/>
          </a:ln>
          <a:effectLst/>
        </p:spPr>
        <p:txBody>
          <a:bodyPr wrap="square" anchor="ctr">
            <a:spAutoFit/>
          </a:bodyPr>
          <a:lstStyle/>
          <a:p>
            <a:pPr algn="l"/>
            <a:r>
              <a:rPr lang="en-US" dirty="0"/>
              <a:t>Morse-</a:t>
            </a:r>
            <a:r>
              <a:rPr lang="en-US" dirty="0" err="1"/>
              <a:t>Smale</a:t>
            </a:r>
            <a:r>
              <a:rPr lang="en-US" dirty="0"/>
              <a:t> complexes of the </a:t>
            </a:r>
            <a:r>
              <a:rPr lang="en-US" dirty="0" err="1"/>
              <a:t>eigenfields</a:t>
            </a:r>
            <a:r>
              <a:rPr lang="en-US" dirty="0"/>
              <a:t> of a mesh.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7239000" y="6489700"/>
            <a:ext cx="1905000" cy="457200"/>
          </a:xfrm>
          <a:prstGeom prst="rect">
            <a:avLst/>
          </a:prstGeom>
        </p:spPr>
        <p:txBody>
          <a:bodyPr/>
          <a:lstStyle/>
          <a:p>
            <a:r>
              <a:rPr lang="en-US"/>
              <a:t>VP</a:t>
            </a:r>
            <a:fld id="{B8290084-27B3-4C57-81FE-B854ACE90A17}" type="slidenum">
              <a:rPr lang="en-US" sz="1400"/>
              <a:pPr/>
              <a:t>44</a:t>
            </a:fld>
            <a:endParaRPr lang="en-US" sz="1400"/>
          </a:p>
        </p:txBody>
      </p:sp>
      <p:sp>
        <p:nvSpPr>
          <p:cNvPr id="225282" name="Rectangle 2"/>
          <p:cNvSpPr>
            <a:spLocks noGrp="1" noChangeArrowheads="1"/>
          </p:cNvSpPr>
          <p:nvPr>
            <p:ph type="title"/>
          </p:nvPr>
        </p:nvSpPr>
        <p:spPr/>
        <p:txBody>
          <a:bodyPr/>
          <a:lstStyle/>
          <a:p>
            <a:r>
              <a:rPr lang="en-US" sz="2800" dirty="0"/>
              <a:t>We are using Morse-</a:t>
            </a:r>
            <a:r>
              <a:rPr lang="en-US" sz="2800" dirty="0" err="1"/>
              <a:t>Smale</a:t>
            </a:r>
            <a:r>
              <a:rPr lang="en-US" sz="2800" dirty="0"/>
              <a:t> complexes for surface segmentation and </a:t>
            </a:r>
            <a:r>
              <a:rPr lang="en-US" sz="2800" dirty="0" smtClean="0"/>
              <a:t>re-meshing</a:t>
            </a:r>
            <a:endParaRPr lang="en-US" sz="2800" dirty="0"/>
          </a:p>
        </p:txBody>
      </p:sp>
      <p:pic>
        <p:nvPicPr>
          <p:cNvPr id="225286" name="Picture 6"/>
          <p:cNvPicPr>
            <a:picLocks noChangeAspect="1" noChangeArrowheads="1"/>
          </p:cNvPicPr>
          <p:nvPr/>
        </p:nvPicPr>
        <p:blipFill>
          <a:blip r:embed="rId2"/>
          <a:srcRect l="25000" t="17963" r="27499" b="20741"/>
          <a:stretch>
            <a:fillRect/>
          </a:stretch>
        </p:blipFill>
        <p:spPr bwMode="auto">
          <a:xfrm>
            <a:off x="381000" y="1809750"/>
            <a:ext cx="3086100" cy="2990850"/>
          </a:xfrm>
          <a:prstGeom prst="rect">
            <a:avLst/>
          </a:prstGeom>
          <a:noFill/>
          <a:ln w="9525">
            <a:noFill/>
            <a:miter lim="800000"/>
            <a:headEnd/>
            <a:tailEnd/>
          </a:ln>
        </p:spPr>
      </p:pic>
      <p:sp>
        <p:nvSpPr>
          <p:cNvPr id="225287" name="Rectangle 7"/>
          <p:cNvSpPr>
            <a:spLocks noChangeArrowheads="1"/>
          </p:cNvSpPr>
          <p:nvPr/>
        </p:nvSpPr>
        <p:spPr bwMode="auto">
          <a:xfrm>
            <a:off x="457200" y="5078413"/>
            <a:ext cx="3230563" cy="730250"/>
          </a:xfrm>
          <a:prstGeom prst="rect">
            <a:avLst/>
          </a:prstGeom>
          <a:noFill/>
          <a:ln w="25400">
            <a:noFill/>
            <a:miter lim="800000"/>
            <a:headEnd/>
            <a:tailEnd/>
          </a:ln>
          <a:effectLst/>
        </p:spPr>
        <p:txBody>
          <a:bodyPr anchor="ctr">
            <a:spAutoFit/>
          </a:bodyPr>
          <a:lstStyle/>
          <a:p>
            <a:pPr algn="just">
              <a:tabLst>
                <a:tab pos="457200" algn="l"/>
              </a:tabLst>
            </a:pPr>
            <a:r>
              <a:rPr lang="en-US"/>
              <a:t>Morse-Smale of the myosin protein were we extract automatically its two semi-rigid components. </a:t>
            </a:r>
          </a:p>
        </p:txBody>
      </p:sp>
      <p:sp>
        <p:nvSpPr>
          <p:cNvPr id="225288" name="Rectangle 8"/>
          <p:cNvSpPr>
            <a:spLocks noChangeArrowheads="1"/>
          </p:cNvSpPr>
          <p:nvPr/>
        </p:nvSpPr>
        <p:spPr bwMode="auto">
          <a:xfrm>
            <a:off x="4190400" y="5562600"/>
            <a:ext cx="4496400" cy="707886"/>
          </a:xfrm>
          <a:prstGeom prst="rect">
            <a:avLst/>
          </a:prstGeom>
          <a:noFill/>
          <a:ln w="25400">
            <a:noFill/>
            <a:miter lim="800000"/>
            <a:headEnd/>
            <a:tailEnd/>
          </a:ln>
          <a:effectLst/>
        </p:spPr>
        <p:txBody>
          <a:bodyPr wrap="square" anchor="ctr">
            <a:spAutoFit/>
          </a:bodyPr>
          <a:lstStyle/>
          <a:p>
            <a:pPr algn="l"/>
            <a:r>
              <a:rPr lang="en-US" dirty="0"/>
              <a:t>Morse-</a:t>
            </a:r>
            <a:r>
              <a:rPr lang="en-US" dirty="0" err="1"/>
              <a:t>Smale</a:t>
            </a:r>
            <a:r>
              <a:rPr lang="en-US" dirty="0"/>
              <a:t> complexes of the </a:t>
            </a:r>
            <a:r>
              <a:rPr lang="en-US" dirty="0" err="1"/>
              <a:t>eigenfields</a:t>
            </a:r>
            <a:r>
              <a:rPr lang="en-US" dirty="0"/>
              <a:t> of a mesh. </a:t>
            </a:r>
          </a:p>
        </p:txBody>
      </p:sp>
      <p:pic>
        <p:nvPicPr>
          <p:cNvPr id="305154" name="Picture 2" descr="E:\DISK_C\pascucci\ppt\2006\SIGGRAPH\SIGGRAPH2006\Siggraph Slides\Boier-Martin.png"/>
          <p:cNvPicPr>
            <a:picLocks noChangeAspect="1" noChangeArrowheads="1"/>
          </p:cNvPicPr>
          <p:nvPr/>
        </p:nvPicPr>
        <p:blipFill>
          <a:blip r:embed="rId3"/>
          <a:srcRect/>
          <a:stretch>
            <a:fillRect/>
          </a:stretch>
        </p:blipFill>
        <p:spPr bwMode="auto">
          <a:xfrm>
            <a:off x="3853958" y="1736600"/>
            <a:ext cx="4832842" cy="3826000"/>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sz="2800" smtClean="0"/>
              <a:t>Topological Constructs Allow Building Effective and Succinct Shape Descriptors</a:t>
            </a:r>
          </a:p>
        </p:txBody>
      </p:sp>
      <p:sp>
        <p:nvSpPr>
          <p:cNvPr id="4100" name="Rectangle 3"/>
          <p:cNvSpPr>
            <a:spLocks noGrp="1" noChangeArrowheads="1"/>
          </p:cNvSpPr>
          <p:nvPr>
            <p:ph type="body" idx="1"/>
          </p:nvPr>
        </p:nvSpPr>
        <p:spPr/>
        <p:txBody>
          <a:bodyPr/>
          <a:lstStyle/>
          <a:p>
            <a:pPr eaLnBrk="1" hangingPunct="1"/>
            <a:endParaRPr lang="en-US" smtClean="0"/>
          </a:p>
        </p:txBody>
      </p:sp>
      <p:graphicFrame>
        <p:nvGraphicFramePr>
          <p:cNvPr id="4098" name="Object 5"/>
          <p:cNvGraphicFramePr>
            <a:graphicFrameLocks noChangeAspect="1"/>
          </p:cNvGraphicFramePr>
          <p:nvPr/>
        </p:nvGraphicFramePr>
        <p:xfrm>
          <a:off x="533400" y="1371600"/>
          <a:ext cx="3552825" cy="2108200"/>
        </p:xfrm>
        <a:graphic>
          <a:graphicData uri="http://schemas.openxmlformats.org/presentationml/2006/ole">
            <p:oleObj spid="_x0000_s4098" name="Acrobat Document" r:id="rId3" imgW="4938188" imgH="2743438" progId="AcroExch.Document.7">
              <p:embed/>
            </p:oleObj>
          </a:graphicData>
        </a:graphic>
      </p:graphicFrame>
      <p:sp>
        <p:nvSpPr>
          <p:cNvPr id="4101" name="Rectangle 6"/>
          <p:cNvSpPr>
            <a:spLocks noChangeArrowheads="1"/>
          </p:cNvSpPr>
          <p:nvPr/>
        </p:nvSpPr>
        <p:spPr bwMode="auto">
          <a:xfrm>
            <a:off x="3944938" y="996950"/>
            <a:ext cx="4689475" cy="5067300"/>
          </a:xfrm>
          <a:prstGeom prst="rect">
            <a:avLst/>
          </a:prstGeom>
          <a:noFill/>
          <a:ln w="12700">
            <a:noFill/>
            <a:miter lim="800000"/>
            <a:headEnd/>
            <a:tailEnd/>
          </a:ln>
        </p:spPr>
        <p:txBody>
          <a:bodyPr lIns="90487" tIns="44450" rIns="90487" bIns="44450"/>
          <a:lstStyle/>
          <a:p>
            <a:pPr marL="342900" indent="-342900" algn="just" eaLnBrk="1" hangingPunct="1">
              <a:lnSpc>
                <a:spcPts val="2700"/>
              </a:lnSpc>
            </a:pPr>
            <a:r>
              <a:rPr lang="en-US" sz="2400" b="1" i="1">
                <a:solidFill>
                  <a:srgbClr val="114FFB"/>
                </a:solidFill>
                <a:latin typeface="Helvetica" pitchFamily="34" charset="0"/>
              </a:rPr>
              <a:t/>
            </a:r>
            <a:br>
              <a:rPr lang="en-US" sz="2400" b="1" i="1">
                <a:solidFill>
                  <a:srgbClr val="114FFB"/>
                </a:solidFill>
                <a:latin typeface="Helvetica" pitchFamily="34" charset="0"/>
              </a:rPr>
            </a:br>
            <a:r>
              <a:rPr lang="en-US" sz="2400" b="1" i="1">
                <a:latin typeface="Helvetica" pitchFamily="34" charset="0"/>
              </a:rPr>
              <a:t>The</a:t>
            </a:r>
            <a:r>
              <a:rPr lang="en-US" sz="2400" b="1" i="1">
                <a:solidFill>
                  <a:srgbClr val="114FFB"/>
                </a:solidFill>
                <a:latin typeface="Helvetica" pitchFamily="34" charset="0"/>
              </a:rPr>
              <a:t> </a:t>
            </a:r>
            <a:r>
              <a:rPr lang="en-US" sz="2400" b="1">
                <a:solidFill>
                  <a:srgbClr val="3333CC"/>
                </a:solidFill>
                <a:latin typeface="Helvetica" pitchFamily="34" charset="0"/>
              </a:rPr>
              <a:t>Reeb graph</a:t>
            </a:r>
            <a:r>
              <a:rPr lang="en-US" sz="2400" b="1" i="1">
                <a:solidFill>
                  <a:srgbClr val="114FFB"/>
                </a:solidFill>
                <a:latin typeface="Helvetica" pitchFamily="34" charset="0"/>
              </a:rPr>
              <a:t> </a:t>
            </a:r>
            <a:r>
              <a:rPr lang="en-US" sz="2400" b="1" i="1">
                <a:latin typeface="Helvetica" pitchFamily="34" charset="0"/>
              </a:rPr>
              <a:t>is the graph obtained by continuous contraction of all the contours in a scalar field, where each contour is collapsed to a distinct point.</a:t>
            </a:r>
          </a:p>
        </p:txBody>
      </p:sp>
      <p:grpSp>
        <p:nvGrpSpPr>
          <p:cNvPr id="4102" name="Group 7"/>
          <p:cNvGrpSpPr>
            <a:grpSpLocks/>
          </p:cNvGrpSpPr>
          <p:nvPr/>
        </p:nvGrpSpPr>
        <p:grpSpPr bwMode="auto">
          <a:xfrm>
            <a:off x="4251325" y="3937000"/>
            <a:ext cx="4383088" cy="2392363"/>
            <a:chOff x="288" y="1579"/>
            <a:chExt cx="3032" cy="1511"/>
          </a:xfrm>
        </p:grpSpPr>
        <p:grpSp>
          <p:nvGrpSpPr>
            <p:cNvPr id="4104" name="Group 8"/>
            <p:cNvGrpSpPr>
              <a:grpSpLocks/>
            </p:cNvGrpSpPr>
            <p:nvPr/>
          </p:nvGrpSpPr>
          <p:grpSpPr bwMode="auto">
            <a:xfrm>
              <a:off x="1584" y="1680"/>
              <a:ext cx="1736" cy="1331"/>
              <a:chOff x="4329" y="2984"/>
              <a:chExt cx="1255" cy="962"/>
            </a:xfrm>
          </p:grpSpPr>
          <p:pic>
            <p:nvPicPr>
              <p:cNvPr id="4106" name="Picture 9"/>
              <p:cNvPicPr>
                <a:picLocks noChangeAspect="1" noChangeArrowheads="1"/>
              </p:cNvPicPr>
              <p:nvPr/>
            </p:nvPicPr>
            <p:blipFill>
              <a:blip r:embed="rId4"/>
              <a:srcRect l="50218" b="66148"/>
              <a:stretch>
                <a:fillRect/>
              </a:stretch>
            </p:blipFill>
            <p:spPr bwMode="auto">
              <a:xfrm>
                <a:off x="4329" y="2984"/>
                <a:ext cx="1255" cy="503"/>
              </a:xfrm>
              <a:prstGeom prst="rect">
                <a:avLst/>
              </a:prstGeom>
              <a:noFill/>
              <a:ln w="12700">
                <a:noFill/>
                <a:miter lim="800000"/>
                <a:headEnd type="none" w="sm" len="sm"/>
                <a:tailEnd type="none" w="sm" len="sm"/>
              </a:ln>
            </p:spPr>
          </p:pic>
          <p:pic>
            <p:nvPicPr>
              <p:cNvPr id="4107" name="Picture 10"/>
              <p:cNvPicPr>
                <a:picLocks noChangeAspect="1" noChangeArrowheads="1"/>
              </p:cNvPicPr>
              <p:nvPr/>
            </p:nvPicPr>
            <p:blipFill>
              <a:blip r:embed="rId4"/>
              <a:srcRect l="50218" t="35535" b="33777"/>
              <a:stretch>
                <a:fillRect/>
              </a:stretch>
            </p:blipFill>
            <p:spPr bwMode="auto">
              <a:xfrm>
                <a:off x="4329" y="3490"/>
                <a:ext cx="1255" cy="456"/>
              </a:xfrm>
              <a:prstGeom prst="rect">
                <a:avLst/>
              </a:prstGeom>
              <a:noFill/>
              <a:ln w="12700">
                <a:noFill/>
                <a:miter lim="800000"/>
                <a:headEnd type="none" w="sm" len="sm"/>
                <a:tailEnd type="none" w="sm" len="sm"/>
              </a:ln>
            </p:spPr>
          </p:pic>
        </p:grpSp>
        <p:pic>
          <p:nvPicPr>
            <p:cNvPr id="4105" name="Picture 11">
              <a:hlinkClick r:id="rId5" action="ppaction://program"/>
            </p:cNvPr>
            <p:cNvPicPr>
              <a:picLocks noChangeAspect="1" noChangeArrowheads="1"/>
            </p:cNvPicPr>
            <p:nvPr/>
          </p:nvPicPr>
          <p:blipFill>
            <a:blip r:embed="rId6"/>
            <a:srcRect r="49107"/>
            <a:stretch>
              <a:fillRect/>
            </a:stretch>
          </p:blipFill>
          <p:spPr bwMode="auto">
            <a:xfrm>
              <a:off x="288" y="1579"/>
              <a:ext cx="1303" cy="1511"/>
            </a:xfrm>
            <a:prstGeom prst="rect">
              <a:avLst/>
            </a:prstGeom>
            <a:noFill/>
            <a:ln w="12700">
              <a:noFill/>
              <a:miter lim="800000"/>
              <a:headEnd type="none" w="sm" len="sm"/>
              <a:tailEnd type="none" w="sm" len="sm"/>
            </a:ln>
          </p:spPr>
        </p:pic>
      </p:grpSp>
      <p:pic>
        <p:nvPicPr>
          <p:cNvPr id="4103" name="Picture 12">
            <a:hlinkClick r:id="rId7" action="ppaction://program"/>
          </p:cNvPr>
          <p:cNvPicPr>
            <a:picLocks noChangeAspect="1" noChangeArrowheads="1"/>
          </p:cNvPicPr>
          <p:nvPr/>
        </p:nvPicPr>
        <p:blipFill>
          <a:blip r:embed="rId8"/>
          <a:srcRect t="29172"/>
          <a:stretch>
            <a:fillRect/>
          </a:stretch>
        </p:blipFill>
        <p:spPr bwMode="auto">
          <a:xfrm>
            <a:off x="533400" y="3937000"/>
            <a:ext cx="3552825" cy="239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419100" y="201472"/>
            <a:ext cx="8724900" cy="908050"/>
          </a:xfrm>
        </p:spPr>
        <p:txBody>
          <a:bodyPr/>
          <a:lstStyle/>
          <a:p>
            <a:r>
              <a:rPr lang="en-US" sz="2800" dirty="0"/>
              <a:t>Topological Simplification of the Electron </a:t>
            </a:r>
            <a:r>
              <a:rPr lang="en-US" sz="2800" dirty="0" smtClean="0"/>
              <a:t/>
            </a:r>
            <a:br>
              <a:rPr lang="en-US" sz="2800" dirty="0" smtClean="0"/>
            </a:br>
            <a:r>
              <a:rPr lang="en-US" sz="2800" dirty="0" smtClean="0"/>
              <a:t>Density </a:t>
            </a:r>
            <a:r>
              <a:rPr lang="en-US" sz="2800" dirty="0"/>
              <a:t>Distribution of an Hydrogen Atom</a:t>
            </a:r>
          </a:p>
        </p:txBody>
      </p:sp>
      <p:pic>
        <p:nvPicPr>
          <p:cNvPr id="439299" name="Picture 3"/>
          <p:cNvPicPr>
            <a:picLocks noChangeAspect="1" noChangeArrowheads="1"/>
          </p:cNvPicPr>
          <p:nvPr/>
        </p:nvPicPr>
        <p:blipFill>
          <a:blip r:embed="rId3"/>
          <a:srcRect/>
          <a:stretch>
            <a:fillRect/>
          </a:stretch>
        </p:blipFill>
        <p:spPr bwMode="auto">
          <a:xfrm>
            <a:off x="393700" y="2606675"/>
            <a:ext cx="8358188" cy="3005138"/>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508000" y="159910"/>
            <a:ext cx="8191500" cy="908050"/>
          </a:xfrm>
        </p:spPr>
        <p:txBody>
          <a:bodyPr/>
          <a:lstStyle/>
          <a:p>
            <a:r>
              <a:rPr lang="en-US" dirty="0"/>
              <a:t>Topological Simplification for </a:t>
            </a:r>
            <a:r>
              <a:rPr lang="en-US" dirty="0" smtClean="0"/>
              <a:t/>
            </a:r>
            <a:br>
              <a:rPr lang="en-US" dirty="0" smtClean="0"/>
            </a:br>
            <a:r>
              <a:rPr lang="en-US" dirty="0" smtClean="0"/>
              <a:t>the </a:t>
            </a:r>
            <a:r>
              <a:rPr lang="en-US" dirty="0" err="1" smtClean="0"/>
              <a:t>Neghip</a:t>
            </a:r>
            <a:r>
              <a:rPr lang="en-US" dirty="0" smtClean="0"/>
              <a:t> </a:t>
            </a:r>
            <a:r>
              <a:rPr lang="en-US" dirty="0"/>
              <a:t>Dataset</a:t>
            </a:r>
          </a:p>
        </p:txBody>
      </p:sp>
      <p:pic>
        <p:nvPicPr>
          <p:cNvPr id="441347" name="Picture 3"/>
          <p:cNvPicPr>
            <a:picLocks noChangeAspect="1" noChangeArrowheads="1"/>
          </p:cNvPicPr>
          <p:nvPr/>
        </p:nvPicPr>
        <p:blipFill>
          <a:blip r:embed="rId3"/>
          <a:srcRect/>
          <a:stretch>
            <a:fillRect/>
          </a:stretch>
        </p:blipFill>
        <p:spPr bwMode="auto">
          <a:xfrm>
            <a:off x="461963" y="2681288"/>
            <a:ext cx="8343900" cy="2427287"/>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r>
              <a:rPr lang="en-US"/>
              <a:t>Topological Simplification for the </a:t>
            </a:r>
            <a:br>
              <a:rPr lang="en-US"/>
            </a:br>
            <a:r>
              <a:rPr lang="en-US"/>
              <a:t>Fuel Injection Dataset</a:t>
            </a:r>
          </a:p>
        </p:txBody>
      </p:sp>
      <p:pic>
        <p:nvPicPr>
          <p:cNvPr id="443395" name="Picture 3"/>
          <p:cNvPicPr>
            <a:picLocks noChangeAspect="1" noChangeArrowheads="1"/>
          </p:cNvPicPr>
          <p:nvPr/>
        </p:nvPicPr>
        <p:blipFill>
          <a:blip r:embed="rId3"/>
          <a:srcRect/>
          <a:stretch>
            <a:fillRect/>
          </a:stretch>
        </p:blipFill>
        <p:spPr bwMode="auto">
          <a:xfrm>
            <a:off x="419100" y="2857500"/>
            <a:ext cx="8313738" cy="2430463"/>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2800" smtClean="0"/>
              <a:t>We Use Streaming Techniques to Achieve High Performance Analysis of Shapes</a:t>
            </a:r>
          </a:p>
        </p:txBody>
      </p:sp>
      <p:pic>
        <p:nvPicPr>
          <p:cNvPr id="513027" name="holes3_00.avi">
            <a:hlinkClick r:id="" action="ppaction://media"/>
          </p:cNvPr>
          <p:cNvPicPr>
            <a:picLocks noGrp="1" noRot="1" noChangeAspect="1" noChangeArrowheads="1"/>
          </p:cNvPicPr>
          <p:nvPr>
            <p:ph sz="half" idx="1"/>
            <a:videoFile r:link="rId1"/>
          </p:nvPr>
        </p:nvPicPr>
        <p:blipFill>
          <a:blip r:embed="rId4"/>
          <a:srcRect/>
          <a:stretch>
            <a:fillRect/>
          </a:stretch>
        </p:blipFill>
        <p:spPr>
          <a:xfrm>
            <a:off x="533400" y="2452688"/>
            <a:ext cx="3924300" cy="2943225"/>
          </a:xfrm>
        </p:spPr>
      </p:pic>
      <p:pic>
        <p:nvPicPr>
          <p:cNvPr id="513028" name="ams.k001-mm1divad.crop00.avi">
            <a:hlinkClick r:id="" action="ppaction://media"/>
          </p:cNvPr>
          <p:cNvPicPr>
            <a:picLocks noGrp="1" noRot="1" noChangeAspect="1" noChangeArrowheads="1"/>
          </p:cNvPicPr>
          <p:nvPr>
            <p:ph sz="half" idx="2"/>
            <a:videoFile r:link="rId2"/>
          </p:nvPr>
        </p:nvPicPr>
        <p:blipFill>
          <a:blip r:embed="rId5"/>
          <a:srcRect/>
          <a:stretch>
            <a:fillRect/>
          </a:stretch>
        </p:blipFill>
        <p:spPr>
          <a:xfrm>
            <a:off x="4610100" y="2452688"/>
            <a:ext cx="3924300" cy="2943225"/>
          </a:xfr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513027"/>
                                        </p:tgtEl>
                                      </p:cBhvr>
                                    </p:cmd>
                                  </p:childTnLst>
                                </p:cTn>
                              </p:par>
                            </p:childTnLst>
                          </p:cTn>
                        </p:par>
                        <p:par>
                          <p:cTn id="7" fill="hold">
                            <p:stCondLst>
                              <p:cond delay="6000"/>
                            </p:stCondLst>
                            <p:childTnLst>
                              <p:par>
                                <p:cTn id="8" presetID="1" presetClass="mediacall" presetSubtype="0" fill="hold" nodeType="afterEffect">
                                  <p:stCondLst>
                                    <p:cond delay="0"/>
                                  </p:stCondLst>
                                  <p:childTnLst>
                                    <p:cmd type="call" cmd="playFrom(0.0)">
                                      <p:cBhvr>
                                        <p:cTn id="9" dur="12500" fill="hold"/>
                                        <p:tgtEl>
                                          <p:spTgt spid="5130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302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13027"/>
                                        </p:tgtEl>
                                      </p:cBhvr>
                                    </p:cmd>
                                  </p:childTnLst>
                                </p:cTn>
                              </p:par>
                            </p:childTnLst>
                          </p:cTn>
                        </p:par>
                      </p:childTnLst>
                    </p:cTn>
                  </p:par>
                </p:childTnLst>
              </p:cTn>
              <p:nextCondLst>
                <p:cond evt="onClick" delay="0">
                  <p:tgtEl>
                    <p:spTgt spid="513027"/>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513027"/>
                </p:tgtEl>
              </p:cMediaNode>
            </p:video>
            <p:seq concurrent="1" nextAc="seek">
              <p:cTn id="16" restart="whenNotActive" fill="hold" evtFilter="cancelBubble" nodeType="interactiveSeq">
                <p:stCondLst>
                  <p:cond evt="onClick" delay="0">
                    <p:tgtEl>
                      <p:spTgt spid="51302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13028"/>
                                        </p:tgtEl>
                                      </p:cBhvr>
                                    </p:cmd>
                                  </p:childTnLst>
                                </p:cTn>
                              </p:par>
                            </p:childTnLst>
                          </p:cTn>
                        </p:par>
                      </p:childTnLst>
                    </p:cTn>
                  </p:par>
                </p:childTnLst>
              </p:cTn>
              <p:nextCondLst>
                <p:cond evt="onClick" delay="0">
                  <p:tgtEl>
                    <p:spTgt spid="513028"/>
                  </p:tgtEl>
                </p:cond>
              </p:nextCondLst>
            </p:seq>
            <p:video>
              <p:cMediaNode>
                <p:cTn id="21" repeatCount="indefinite" fill="hold" display="0">
                  <p:stCondLst>
                    <p:cond delay="indefinite"/>
                  </p:stCondLst>
                  <p:endCondLst>
                    <p:cond evt="onNext" delay="0">
                      <p:tgtEl>
                        <p:sldTgt/>
                      </p:tgtEl>
                    </p:cond>
                    <p:cond evt="onPrev" delay="0">
                      <p:tgtEl>
                        <p:sldTgt/>
                      </p:tgtEl>
                    </p:cond>
                  </p:endCondLst>
                </p:cTn>
                <p:tgtEl>
                  <p:spTgt spid="51302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 the Number of Bubbles in a </a:t>
            </a:r>
            <a:r>
              <a:rPr lang="en-US" dirty="0" smtClean="0">
                <a:latin typeface="Helvetica" pitchFamily="34" charset="0"/>
              </a:rPr>
              <a:t>Rayleigh–Taylor </a:t>
            </a:r>
            <a:r>
              <a:rPr lang="en-US" dirty="0" smtClean="0"/>
              <a:t>Instability</a:t>
            </a:r>
            <a:endParaRPr lang="en-US" dirty="0"/>
          </a:p>
        </p:txBody>
      </p:sp>
      <p:sp>
        <p:nvSpPr>
          <p:cNvPr id="3" name="Content Placeholder 2"/>
          <p:cNvSpPr>
            <a:spLocks noGrp="1"/>
          </p:cNvSpPr>
          <p:nvPr>
            <p:ph idx="1"/>
          </p:nvPr>
        </p:nvSpPr>
        <p:spPr/>
        <p:txBody>
          <a:bodyPr/>
          <a:lstStyle/>
          <a:p>
            <a:endParaRPr lang="en-US"/>
          </a:p>
        </p:txBody>
      </p:sp>
      <p:pic>
        <p:nvPicPr>
          <p:cNvPr id="4" name="Picture 6"/>
          <p:cNvPicPr>
            <a:picLocks noChangeAspect="1" noChangeArrowheads="1"/>
          </p:cNvPicPr>
          <p:nvPr/>
        </p:nvPicPr>
        <p:blipFill>
          <a:blip r:embed="rId2"/>
          <a:srcRect/>
          <a:stretch>
            <a:fillRect/>
          </a:stretch>
        </p:blipFill>
        <p:spPr bwMode="auto">
          <a:xfrm>
            <a:off x="1818368" y="1388378"/>
            <a:ext cx="4800146" cy="50886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800" smtClean="0"/>
              <a:t>We Exploit the Existing Locality of the Input Mesh to Avoid Costly Reordering</a:t>
            </a:r>
          </a:p>
        </p:txBody>
      </p:sp>
      <p:sp>
        <p:nvSpPr>
          <p:cNvPr id="41987" name="Rectangle 3"/>
          <p:cNvSpPr>
            <a:spLocks noGrp="1" noChangeArrowheads="1"/>
          </p:cNvSpPr>
          <p:nvPr>
            <p:ph type="body" idx="1"/>
          </p:nvPr>
        </p:nvSpPr>
        <p:spPr/>
        <p:txBody>
          <a:bodyPr/>
          <a:lstStyle/>
          <a:p>
            <a:pPr eaLnBrk="1" hangingPunct="1"/>
            <a:r>
              <a:rPr lang="en-US" smtClean="0"/>
              <a:t>Computation of the Reeb graph for two layouts of the same model</a:t>
            </a:r>
          </a:p>
        </p:txBody>
      </p:sp>
      <p:pic>
        <p:nvPicPr>
          <p:cNvPr id="514052" name="dancer_sorted_construction.mpeg">
            <a:hlinkClick r:id="" action="ppaction://media"/>
          </p:cNvPr>
          <p:cNvPicPr>
            <a:picLocks noRot="1" noChangeAspect="1" noChangeArrowheads="1"/>
          </p:cNvPicPr>
          <p:nvPr>
            <a:videoFile r:link="rId1"/>
          </p:nvPr>
        </p:nvPicPr>
        <p:blipFill>
          <a:blip r:embed="rId4"/>
          <a:srcRect/>
          <a:stretch>
            <a:fillRect/>
          </a:stretch>
        </p:blipFill>
        <p:spPr bwMode="auto">
          <a:xfrm>
            <a:off x="533400" y="2379663"/>
            <a:ext cx="4130675" cy="3097212"/>
          </a:xfrm>
          <a:prstGeom prst="rect">
            <a:avLst/>
          </a:prstGeom>
          <a:noFill/>
          <a:ln w="9525">
            <a:noFill/>
            <a:miter lim="800000"/>
            <a:headEnd/>
            <a:tailEnd/>
          </a:ln>
        </p:spPr>
      </p:pic>
      <p:pic>
        <p:nvPicPr>
          <p:cNvPr id="514053" name="dancer_vcompact_construction.mpeg">
            <a:hlinkClick r:id="" action="ppaction://media"/>
          </p:cNvPr>
          <p:cNvPicPr>
            <a:picLocks noRot="1" noChangeAspect="1" noChangeArrowheads="1"/>
          </p:cNvPicPr>
          <p:nvPr>
            <a:videoFile r:link="rId2"/>
          </p:nvPr>
        </p:nvPicPr>
        <p:blipFill>
          <a:blip r:embed="rId5"/>
          <a:srcRect/>
          <a:stretch>
            <a:fillRect/>
          </a:stretch>
        </p:blipFill>
        <p:spPr bwMode="auto">
          <a:xfrm>
            <a:off x="4402138" y="2378075"/>
            <a:ext cx="4132262" cy="3098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1" fill="hold"/>
                                        <p:tgtEl>
                                          <p:spTgt spid="514052"/>
                                        </p:tgtEl>
                                      </p:cBhvr>
                                    </p:cmd>
                                  </p:childTnLst>
                                </p:cTn>
                              </p:par>
                            </p:childTnLst>
                          </p:cTn>
                        </p:par>
                        <p:par>
                          <p:cTn id="7" fill="hold">
                            <p:stCondLst>
                              <p:cond delay="19921"/>
                            </p:stCondLst>
                            <p:childTnLst>
                              <p:par>
                                <p:cTn id="8" presetID="1" presetClass="mediacall" presetSubtype="0" fill="hold" nodeType="afterEffect">
                                  <p:stCondLst>
                                    <p:cond delay="0"/>
                                  </p:stCondLst>
                                  <p:childTnLst>
                                    <p:cmd type="call" cmd="playFrom(0.0)">
                                      <p:cBhvr>
                                        <p:cTn id="9" dur="19921" fill="hold"/>
                                        <p:tgtEl>
                                          <p:spTgt spid="5140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405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14052"/>
                                        </p:tgtEl>
                                      </p:cBhvr>
                                    </p:cmd>
                                  </p:childTnLst>
                                </p:cTn>
                              </p:par>
                            </p:childTnLst>
                          </p:cTn>
                        </p:par>
                      </p:childTnLst>
                    </p:cTn>
                  </p:par>
                </p:childTnLst>
              </p:cTn>
              <p:nextCondLst>
                <p:cond evt="onClick" delay="0">
                  <p:tgtEl>
                    <p:spTgt spid="514052"/>
                  </p:tgtEl>
                </p:cond>
              </p:nextCondLst>
            </p:seq>
            <p:seq concurrent="1" nextAc="seek">
              <p:cTn id="15" restart="whenNotActive" fill="hold" evtFilter="cancelBubble" nodeType="interactiveSeq">
                <p:stCondLst>
                  <p:cond evt="onClick" delay="0">
                    <p:tgtEl>
                      <p:spTgt spid="51405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14053"/>
                                        </p:tgtEl>
                                      </p:cBhvr>
                                    </p:cmd>
                                  </p:childTnLst>
                                </p:cTn>
                              </p:par>
                            </p:childTnLst>
                          </p:cTn>
                        </p:par>
                      </p:childTnLst>
                    </p:cTn>
                  </p:par>
                </p:childTnLst>
              </p:cTn>
              <p:nextCondLst>
                <p:cond evt="onClick" delay="0">
                  <p:tgtEl>
                    <p:spTgt spid="514053"/>
                  </p:tgtEl>
                </p:cond>
              </p:nextCondLst>
            </p:seq>
            <p:video>
              <p:cMediaNode>
                <p:cTn id="20" fill="hold" display="0">
                  <p:stCondLst>
                    <p:cond delay="indefinite"/>
                  </p:stCondLst>
                  <p:endCondLst>
                    <p:cond evt="onNext" delay="0">
                      <p:tgtEl>
                        <p:sldTgt/>
                      </p:tgtEl>
                    </p:cond>
                    <p:cond evt="onPrev" delay="0">
                      <p:tgtEl>
                        <p:sldTgt/>
                      </p:tgtEl>
                    </p:cond>
                  </p:endCondLst>
                </p:cTn>
                <p:tgtEl>
                  <p:spTgt spid="514052"/>
                </p:tgtEl>
              </p:cMediaNode>
            </p:video>
            <p:video>
              <p:cMediaNode>
                <p:cTn id="21" fill="hold" display="0">
                  <p:stCondLst>
                    <p:cond delay="indefinite"/>
                  </p:stCondLst>
                  <p:endCondLst>
                    <p:cond evt="onNext" delay="0">
                      <p:tgtEl>
                        <p:sldTgt/>
                      </p:tgtEl>
                    </p:cond>
                    <p:cond evt="onPrev" delay="0">
                      <p:tgtEl>
                        <p:sldTgt/>
                      </p:tgtEl>
                    </p:cond>
                  </p:endCondLst>
                </p:cTn>
                <p:tgtEl>
                  <p:spTgt spid="51405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5845175" y="3960813"/>
          <a:ext cx="3113088" cy="2571750"/>
        </p:xfrm>
        <a:graphic>
          <a:graphicData uri="http://schemas.openxmlformats.org/presentationml/2006/ole">
            <p:oleObj spid="_x0000_s6146" name="Photo Editor Photo" r:id="rId4" imgW="25148180" imgH="19432684" progId="">
              <p:embed/>
            </p:oleObj>
          </a:graphicData>
        </a:graphic>
      </p:graphicFrame>
      <p:graphicFrame>
        <p:nvGraphicFramePr>
          <p:cNvPr id="6147" name="Object 3"/>
          <p:cNvGraphicFramePr>
            <a:graphicFrameLocks noChangeAspect="1"/>
          </p:cNvGraphicFramePr>
          <p:nvPr/>
        </p:nvGraphicFramePr>
        <p:xfrm>
          <a:off x="5845175" y="1398588"/>
          <a:ext cx="3113088" cy="2562225"/>
        </p:xfrm>
        <a:graphic>
          <a:graphicData uri="http://schemas.openxmlformats.org/presentationml/2006/ole">
            <p:oleObj spid="_x0000_s6147" name="Photo Editor Photo" r:id="rId5" imgW="25148180" imgH="19432684" progId="">
              <p:embed/>
            </p:oleObj>
          </a:graphicData>
        </a:graphic>
      </p:graphicFrame>
      <p:graphicFrame>
        <p:nvGraphicFramePr>
          <p:cNvPr id="6148" name="Object 4"/>
          <p:cNvGraphicFramePr>
            <a:graphicFrameLocks noChangeAspect="1"/>
          </p:cNvGraphicFramePr>
          <p:nvPr/>
        </p:nvGraphicFramePr>
        <p:xfrm>
          <a:off x="1458913" y="1390650"/>
          <a:ext cx="3113087" cy="2593975"/>
        </p:xfrm>
        <a:graphic>
          <a:graphicData uri="http://schemas.openxmlformats.org/presentationml/2006/ole">
            <p:oleObj spid="_x0000_s6148" name="Photo Editor Photo" r:id="rId6" imgW="25148180" imgH="19432684" progId="">
              <p:embed/>
            </p:oleObj>
          </a:graphicData>
        </a:graphic>
      </p:graphicFrame>
      <p:pic>
        <p:nvPicPr>
          <p:cNvPr id="6150" name="Picture 5"/>
          <p:cNvPicPr>
            <a:picLocks noChangeAspect="1" noChangeArrowheads="1"/>
          </p:cNvPicPr>
          <p:nvPr/>
        </p:nvPicPr>
        <p:blipFill>
          <a:blip r:embed="rId7"/>
          <a:srcRect l="24800" r="25967"/>
          <a:stretch>
            <a:fillRect/>
          </a:stretch>
        </p:blipFill>
        <p:spPr bwMode="auto">
          <a:xfrm>
            <a:off x="4572000" y="1398588"/>
            <a:ext cx="1273175" cy="2586037"/>
          </a:xfrm>
          <a:prstGeom prst="rect">
            <a:avLst/>
          </a:prstGeom>
          <a:noFill/>
          <a:ln w="9525">
            <a:noFill/>
            <a:miter lim="800000"/>
            <a:headEnd/>
            <a:tailEnd/>
          </a:ln>
        </p:spPr>
      </p:pic>
      <p:pic>
        <p:nvPicPr>
          <p:cNvPr id="515078" name="Picture 6"/>
          <p:cNvPicPr>
            <a:picLocks noChangeAspect="1" noChangeArrowheads="1"/>
          </p:cNvPicPr>
          <p:nvPr/>
        </p:nvPicPr>
        <p:blipFill>
          <a:blip r:embed="rId8"/>
          <a:srcRect/>
          <a:stretch>
            <a:fillRect/>
          </a:stretch>
        </p:blipFill>
        <p:spPr bwMode="auto">
          <a:xfrm>
            <a:off x="5845175" y="1398588"/>
            <a:ext cx="3113088" cy="2584450"/>
          </a:xfrm>
          <a:prstGeom prst="rect">
            <a:avLst/>
          </a:prstGeom>
          <a:noFill/>
          <a:ln w="9525">
            <a:noFill/>
            <a:miter lim="800000"/>
            <a:headEnd/>
            <a:tailEnd/>
          </a:ln>
        </p:spPr>
      </p:pic>
      <p:pic>
        <p:nvPicPr>
          <p:cNvPr id="515079" name="Picture 7"/>
          <p:cNvPicPr>
            <a:picLocks noChangeAspect="1" noChangeArrowheads="1"/>
          </p:cNvPicPr>
          <p:nvPr/>
        </p:nvPicPr>
        <p:blipFill>
          <a:blip r:embed="rId9"/>
          <a:srcRect/>
          <a:stretch>
            <a:fillRect/>
          </a:stretch>
        </p:blipFill>
        <p:spPr bwMode="auto">
          <a:xfrm>
            <a:off x="5845175" y="3960813"/>
            <a:ext cx="3113088" cy="2571750"/>
          </a:xfrm>
          <a:prstGeom prst="rect">
            <a:avLst/>
          </a:prstGeom>
          <a:noFill/>
          <a:ln w="9525">
            <a:noFill/>
            <a:miter lim="800000"/>
            <a:headEnd/>
            <a:tailEnd/>
          </a:ln>
        </p:spPr>
      </p:pic>
      <p:graphicFrame>
        <p:nvGraphicFramePr>
          <p:cNvPr id="6149" name="Object 8"/>
          <p:cNvGraphicFramePr>
            <a:graphicFrameLocks noChangeAspect="1"/>
          </p:cNvGraphicFramePr>
          <p:nvPr/>
        </p:nvGraphicFramePr>
        <p:xfrm>
          <a:off x="1458913" y="3975100"/>
          <a:ext cx="3113087" cy="2574925"/>
        </p:xfrm>
        <a:graphic>
          <a:graphicData uri="http://schemas.openxmlformats.org/presentationml/2006/ole">
            <p:oleObj spid="_x0000_s6149" name="Photo Editor Photo" r:id="rId10" imgW="25148180" imgH="19432684" progId="">
              <p:embed/>
            </p:oleObj>
          </a:graphicData>
        </a:graphic>
      </p:graphicFrame>
      <p:pic>
        <p:nvPicPr>
          <p:cNvPr id="6153" name="Picture 9"/>
          <p:cNvPicPr>
            <a:picLocks noChangeAspect="1" noChangeArrowheads="1"/>
          </p:cNvPicPr>
          <p:nvPr/>
        </p:nvPicPr>
        <p:blipFill>
          <a:blip r:embed="rId11"/>
          <a:srcRect l="25371" r="25124"/>
          <a:stretch>
            <a:fillRect/>
          </a:stretch>
        </p:blipFill>
        <p:spPr bwMode="auto">
          <a:xfrm>
            <a:off x="4572000" y="3960813"/>
            <a:ext cx="1273175" cy="2571750"/>
          </a:xfrm>
          <a:prstGeom prst="rect">
            <a:avLst/>
          </a:prstGeom>
          <a:noFill/>
          <a:ln w="9525">
            <a:noFill/>
            <a:miter lim="800000"/>
            <a:headEnd/>
            <a:tailEnd/>
          </a:ln>
        </p:spPr>
      </p:pic>
      <p:pic>
        <p:nvPicPr>
          <p:cNvPr id="515082" name="Picture 10"/>
          <p:cNvPicPr>
            <a:picLocks noChangeAspect="1" noChangeArrowheads="1"/>
          </p:cNvPicPr>
          <p:nvPr/>
        </p:nvPicPr>
        <p:blipFill>
          <a:blip r:embed="rId12"/>
          <a:srcRect/>
          <a:stretch>
            <a:fillRect/>
          </a:stretch>
        </p:blipFill>
        <p:spPr bwMode="auto">
          <a:xfrm>
            <a:off x="1458913" y="3970338"/>
            <a:ext cx="3113087" cy="2581275"/>
          </a:xfrm>
          <a:prstGeom prst="rect">
            <a:avLst/>
          </a:prstGeom>
          <a:noFill/>
          <a:ln w="9525">
            <a:noFill/>
            <a:miter lim="800000"/>
            <a:headEnd/>
            <a:tailEnd/>
          </a:ln>
        </p:spPr>
      </p:pic>
      <p:sp>
        <p:nvSpPr>
          <p:cNvPr id="6155" name="Rectangle 11"/>
          <p:cNvSpPr>
            <a:spLocks noGrp="1" noChangeArrowheads="1"/>
          </p:cNvSpPr>
          <p:nvPr>
            <p:ph type="title"/>
          </p:nvPr>
        </p:nvSpPr>
        <p:spPr/>
        <p:txBody>
          <a:bodyPr/>
          <a:lstStyle/>
          <a:p>
            <a:pPr eaLnBrk="1" hangingPunct="1"/>
            <a:r>
              <a:rPr lang="en-US" sz="2800" smtClean="0"/>
              <a:t>We Develop Shape Signatures to Find Defects in Large Scale Geometric Models</a:t>
            </a:r>
          </a:p>
        </p:txBody>
      </p:sp>
      <p:pic>
        <p:nvPicPr>
          <p:cNvPr id="6156" name="Picture 12"/>
          <p:cNvPicPr>
            <a:picLocks noChangeAspect="1" noChangeArrowheads="1"/>
          </p:cNvPicPr>
          <p:nvPr/>
        </p:nvPicPr>
        <p:blipFill>
          <a:blip r:embed="rId13"/>
          <a:srcRect l="24693" r="26044"/>
          <a:stretch>
            <a:fillRect/>
          </a:stretch>
        </p:blipFill>
        <p:spPr bwMode="auto">
          <a:xfrm>
            <a:off x="185738" y="1390650"/>
            <a:ext cx="1273175" cy="2584450"/>
          </a:xfrm>
          <a:prstGeom prst="rect">
            <a:avLst/>
          </a:prstGeom>
          <a:noFill/>
          <a:ln w="9525">
            <a:noFill/>
            <a:miter lim="800000"/>
            <a:headEnd/>
            <a:tailEnd/>
          </a:ln>
        </p:spPr>
      </p:pic>
      <p:pic>
        <p:nvPicPr>
          <p:cNvPr id="515085" name="Picture 13"/>
          <p:cNvPicPr>
            <a:picLocks noGrp="1" noChangeAspect="1" noChangeArrowheads="1"/>
          </p:cNvPicPr>
          <p:nvPr>
            <p:ph type="chart" sz="half" idx="2"/>
          </p:nvPr>
        </p:nvPicPr>
        <p:blipFill>
          <a:blip r:embed="rId14"/>
          <a:srcRect/>
          <a:stretch>
            <a:fillRect/>
          </a:stretch>
        </p:blipFill>
        <p:spPr>
          <a:xfrm>
            <a:off x="1630363" y="1390650"/>
            <a:ext cx="2960687" cy="2432050"/>
          </a:xfrm>
          <a:noFill/>
        </p:spPr>
      </p:pic>
      <p:pic>
        <p:nvPicPr>
          <p:cNvPr id="6158" name="Picture 14"/>
          <p:cNvPicPr>
            <a:picLocks noChangeAspect="1" noChangeArrowheads="1"/>
          </p:cNvPicPr>
          <p:nvPr/>
        </p:nvPicPr>
        <p:blipFill>
          <a:blip r:embed="rId15"/>
          <a:srcRect l="29311" r="21306"/>
          <a:stretch>
            <a:fillRect/>
          </a:stretch>
        </p:blipFill>
        <p:spPr bwMode="auto">
          <a:xfrm>
            <a:off x="185738" y="3973513"/>
            <a:ext cx="1273175" cy="2578100"/>
          </a:xfrm>
          <a:prstGeom prst="rect">
            <a:avLst/>
          </a:prstGeom>
          <a:noFill/>
          <a:ln w="9525">
            <a:noFill/>
            <a:miter lim="800000"/>
            <a:headEnd/>
            <a:tailEnd/>
          </a:ln>
        </p:spPr>
      </p:pic>
      <p:sp>
        <p:nvSpPr>
          <p:cNvPr id="6159" name="Line 15"/>
          <p:cNvSpPr>
            <a:spLocks noChangeShapeType="1"/>
          </p:cNvSpPr>
          <p:nvPr/>
        </p:nvSpPr>
        <p:spPr bwMode="auto">
          <a:xfrm>
            <a:off x="4572000" y="2054225"/>
            <a:ext cx="0" cy="3059113"/>
          </a:xfrm>
          <a:prstGeom prst="line">
            <a:avLst/>
          </a:prstGeom>
          <a:noFill/>
          <a:ln w="9525">
            <a:solidFill>
              <a:schemeClr val="tx1"/>
            </a:solidFill>
            <a:round/>
            <a:headEnd/>
            <a:tailEnd/>
          </a:ln>
        </p:spPr>
        <p:txBody>
          <a:bodyPr/>
          <a:lstStyle/>
          <a:p>
            <a:endParaRPr lang="en-US"/>
          </a:p>
        </p:txBody>
      </p:sp>
      <p:sp>
        <p:nvSpPr>
          <p:cNvPr id="6160" name="Rectangle 16"/>
          <p:cNvSpPr>
            <a:spLocks noChangeArrowheads="1"/>
          </p:cNvSpPr>
          <p:nvPr/>
        </p:nvSpPr>
        <p:spPr bwMode="auto">
          <a:xfrm>
            <a:off x="185738" y="1390650"/>
            <a:ext cx="4386262" cy="2579688"/>
          </a:xfrm>
          <a:prstGeom prst="rect">
            <a:avLst/>
          </a:prstGeom>
          <a:noFill/>
          <a:ln w="12700">
            <a:solidFill>
              <a:srgbClr val="000000"/>
            </a:solidFill>
            <a:miter lim="800000"/>
            <a:headEnd/>
            <a:tailEnd/>
          </a:ln>
        </p:spPr>
        <p:txBody>
          <a:bodyPr wrap="none" anchor="ctr"/>
          <a:lstStyle/>
          <a:p>
            <a:endParaRPr lang="en-US"/>
          </a:p>
        </p:txBody>
      </p:sp>
      <p:sp>
        <p:nvSpPr>
          <p:cNvPr id="6161" name="Rectangle 17"/>
          <p:cNvSpPr>
            <a:spLocks noChangeArrowheads="1"/>
          </p:cNvSpPr>
          <p:nvPr/>
        </p:nvSpPr>
        <p:spPr bwMode="auto">
          <a:xfrm>
            <a:off x="185738" y="3975100"/>
            <a:ext cx="4386262" cy="2579688"/>
          </a:xfrm>
          <a:prstGeom prst="rect">
            <a:avLst/>
          </a:prstGeom>
          <a:noFill/>
          <a:ln w="12700">
            <a:solidFill>
              <a:srgbClr val="000000"/>
            </a:solidFill>
            <a:miter lim="800000"/>
            <a:headEnd/>
            <a:tailEnd/>
          </a:ln>
        </p:spPr>
        <p:txBody>
          <a:bodyPr wrap="none" anchor="ctr"/>
          <a:lstStyle/>
          <a:p>
            <a:endParaRPr lang="en-US"/>
          </a:p>
        </p:txBody>
      </p:sp>
      <p:sp>
        <p:nvSpPr>
          <p:cNvPr id="6162" name="Rectangle 18"/>
          <p:cNvSpPr>
            <a:spLocks noChangeArrowheads="1"/>
          </p:cNvSpPr>
          <p:nvPr/>
        </p:nvSpPr>
        <p:spPr bwMode="auto">
          <a:xfrm>
            <a:off x="4572000" y="1390650"/>
            <a:ext cx="4386263" cy="2579688"/>
          </a:xfrm>
          <a:prstGeom prst="rect">
            <a:avLst/>
          </a:prstGeom>
          <a:noFill/>
          <a:ln w="12700">
            <a:solidFill>
              <a:srgbClr val="000000"/>
            </a:solidFill>
            <a:miter lim="800000"/>
            <a:headEnd/>
            <a:tailEnd/>
          </a:ln>
        </p:spPr>
        <p:txBody>
          <a:bodyPr wrap="none" anchor="ctr"/>
          <a:lstStyle/>
          <a:p>
            <a:endParaRPr lang="en-US"/>
          </a:p>
        </p:txBody>
      </p:sp>
      <p:sp>
        <p:nvSpPr>
          <p:cNvPr id="6163" name="Rectangle 19"/>
          <p:cNvSpPr>
            <a:spLocks noChangeArrowheads="1"/>
          </p:cNvSpPr>
          <p:nvPr/>
        </p:nvSpPr>
        <p:spPr bwMode="auto">
          <a:xfrm>
            <a:off x="4572000" y="3970338"/>
            <a:ext cx="4386263" cy="2579687"/>
          </a:xfrm>
          <a:prstGeom prst="rect">
            <a:avLst/>
          </a:prstGeom>
          <a:noFill/>
          <a:ln w="12700">
            <a:solidFill>
              <a:srgbClr val="000000"/>
            </a:solidFill>
            <a:miter lim="800000"/>
            <a:headEnd/>
            <a:tailEnd/>
          </a:ln>
        </p:spPr>
        <p:txBody>
          <a:bodyPr wrap="none" anchor="ctr"/>
          <a:lstStyle/>
          <a:p>
            <a:endParaRPr lang="en-US"/>
          </a:p>
        </p:txBody>
      </p:sp>
      <p:grpSp>
        <p:nvGrpSpPr>
          <p:cNvPr id="2" name="Group 20"/>
          <p:cNvGrpSpPr>
            <a:grpSpLocks/>
          </p:cNvGrpSpPr>
          <p:nvPr/>
        </p:nvGrpSpPr>
        <p:grpSpPr bwMode="auto">
          <a:xfrm>
            <a:off x="4687888" y="4197350"/>
            <a:ext cx="1528762" cy="2293938"/>
            <a:chOff x="2953" y="2728"/>
            <a:chExt cx="963" cy="1445"/>
          </a:xfrm>
        </p:grpSpPr>
        <p:pic>
          <p:nvPicPr>
            <p:cNvPr id="6172" name="Picture 21"/>
            <p:cNvPicPr>
              <a:picLocks noChangeAspect="1" noChangeArrowheads="1"/>
            </p:cNvPicPr>
            <p:nvPr/>
          </p:nvPicPr>
          <p:blipFill>
            <a:blip r:embed="rId16"/>
            <a:srcRect t="7870" r="68874"/>
            <a:stretch>
              <a:fillRect/>
            </a:stretch>
          </p:blipFill>
          <p:spPr bwMode="auto">
            <a:xfrm>
              <a:off x="2953" y="2728"/>
              <a:ext cx="652" cy="1445"/>
            </a:xfrm>
            <a:prstGeom prst="rect">
              <a:avLst/>
            </a:prstGeom>
            <a:noFill/>
            <a:ln w="9525">
              <a:noFill/>
              <a:miter lim="800000"/>
              <a:headEnd/>
              <a:tailEnd/>
            </a:ln>
          </p:spPr>
        </p:pic>
        <p:sp>
          <p:nvSpPr>
            <p:cNvPr id="6173" name="Oval 22"/>
            <p:cNvSpPr>
              <a:spLocks noChangeArrowheads="1"/>
            </p:cNvSpPr>
            <p:nvPr/>
          </p:nvSpPr>
          <p:spPr bwMode="auto">
            <a:xfrm>
              <a:off x="3748" y="2744"/>
              <a:ext cx="168" cy="139"/>
            </a:xfrm>
            <a:prstGeom prst="ellipse">
              <a:avLst/>
            </a:prstGeom>
            <a:noFill/>
            <a:ln w="38100">
              <a:solidFill>
                <a:srgbClr val="FF0101"/>
              </a:solidFill>
              <a:round/>
              <a:headEnd/>
              <a:tailEnd/>
            </a:ln>
          </p:spPr>
          <p:txBody>
            <a:bodyPr wrap="none" anchor="ctr"/>
            <a:lstStyle/>
            <a:p>
              <a:endParaRPr lang="en-US"/>
            </a:p>
          </p:txBody>
        </p:sp>
        <p:sp>
          <p:nvSpPr>
            <p:cNvPr id="6174" name="Line 23"/>
            <p:cNvSpPr>
              <a:spLocks noChangeShapeType="1"/>
            </p:cNvSpPr>
            <p:nvPr/>
          </p:nvSpPr>
          <p:spPr bwMode="auto">
            <a:xfrm flipH="1">
              <a:off x="3257" y="2883"/>
              <a:ext cx="491" cy="515"/>
            </a:xfrm>
            <a:prstGeom prst="line">
              <a:avLst/>
            </a:prstGeom>
            <a:noFill/>
            <a:ln w="38100">
              <a:solidFill>
                <a:srgbClr val="FF0101"/>
              </a:solidFill>
              <a:round/>
              <a:headEnd type="triangle" w="med" len="med"/>
              <a:tailEnd type="triangle" w="med" len="med"/>
            </a:ln>
          </p:spPr>
          <p:txBody>
            <a:bodyPr/>
            <a:lstStyle/>
            <a:p>
              <a:endParaRPr lang="en-US"/>
            </a:p>
          </p:txBody>
        </p:sp>
      </p:grpSp>
      <p:sp>
        <p:nvSpPr>
          <p:cNvPr id="515096" name="Line 24"/>
          <p:cNvSpPr>
            <a:spLocks noChangeShapeType="1"/>
          </p:cNvSpPr>
          <p:nvPr/>
        </p:nvSpPr>
        <p:spPr bwMode="auto">
          <a:xfrm flipH="1">
            <a:off x="3481388" y="2509838"/>
            <a:ext cx="190500" cy="373062"/>
          </a:xfrm>
          <a:prstGeom prst="line">
            <a:avLst/>
          </a:prstGeom>
          <a:noFill/>
          <a:ln w="38100">
            <a:solidFill>
              <a:srgbClr val="000000"/>
            </a:solidFill>
            <a:round/>
            <a:headEnd/>
            <a:tailEnd type="triangle" w="med" len="med"/>
          </a:ln>
        </p:spPr>
        <p:txBody>
          <a:bodyPr/>
          <a:lstStyle/>
          <a:p>
            <a:endParaRPr lang="en-US"/>
          </a:p>
        </p:txBody>
      </p:sp>
      <p:sp>
        <p:nvSpPr>
          <p:cNvPr id="515097" name="Line 25"/>
          <p:cNvSpPr>
            <a:spLocks noChangeShapeType="1"/>
          </p:cNvSpPr>
          <p:nvPr/>
        </p:nvSpPr>
        <p:spPr bwMode="auto">
          <a:xfrm flipH="1">
            <a:off x="3197225" y="5292725"/>
            <a:ext cx="190500" cy="373063"/>
          </a:xfrm>
          <a:prstGeom prst="line">
            <a:avLst/>
          </a:prstGeom>
          <a:noFill/>
          <a:ln w="38100">
            <a:solidFill>
              <a:srgbClr val="000000"/>
            </a:solidFill>
            <a:round/>
            <a:headEnd/>
            <a:tailEnd type="triangle" w="med" len="med"/>
          </a:ln>
        </p:spPr>
        <p:txBody>
          <a:bodyPr/>
          <a:lstStyle/>
          <a:p>
            <a:endParaRPr lang="en-US"/>
          </a:p>
        </p:txBody>
      </p:sp>
      <p:sp>
        <p:nvSpPr>
          <p:cNvPr id="515098" name="Line 26"/>
          <p:cNvSpPr>
            <a:spLocks noChangeShapeType="1"/>
          </p:cNvSpPr>
          <p:nvPr/>
        </p:nvSpPr>
        <p:spPr bwMode="auto">
          <a:xfrm flipH="1">
            <a:off x="8218488" y="3030538"/>
            <a:ext cx="190500" cy="373062"/>
          </a:xfrm>
          <a:prstGeom prst="line">
            <a:avLst/>
          </a:prstGeom>
          <a:noFill/>
          <a:ln w="38100">
            <a:solidFill>
              <a:srgbClr val="000000"/>
            </a:solidFill>
            <a:round/>
            <a:headEnd/>
            <a:tailEnd type="triangle" w="med" len="med"/>
          </a:ln>
        </p:spPr>
        <p:txBody>
          <a:bodyPr/>
          <a:lstStyle/>
          <a:p>
            <a:endParaRPr lang="en-US"/>
          </a:p>
        </p:txBody>
      </p:sp>
      <p:grpSp>
        <p:nvGrpSpPr>
          <p:cNvPr id="3" name="Group 27"/>
          <p:cNvGrpSpPr>
            <a:grpSpLocks/>
          </p:cNvGrpSpPr>
          <p:nvPr/>
        </p:nvGrpSpPr>
        <p:grpSpPr bwMode="auto">
          <a:xfrm>
            <a:off x="5029200" y="4692650"/>
            <a:ext cx="2641600" cy="1700213"/>
            <a:chOff x="3168" y="3040"/>
            <a:chExt cx="1664" cy="1071"/>
          </a:xfrm>
        </p:grpSpPr>
        <p:pic>
          <p:nvPicPr>
            <p:cNvPr id="6169" name="Picture 28"/>
            <p:cNvPicPr>
              <a:picLocks noChangeAspect="1" noChangeArrowheads="1"/>
            </p:cNvPicPr>
            <p:nvPr/>
          </p:nvPicPr>
          <p:blipFill>
            <a:blip r:embed="rId17"/>
            <a:srcRect l="31543"/>
            <a:stretch>
              <a:fillRect/>
            </a:stretch>
          </p:blipFill>
          <p:spPr bwMode="auto">
            <a:xfrm>
              <a:off x="3855" y="3040"/>
              <a:ext cx="977" cy="1071"/>
            </a:xfrm>
            <a:prstGeom prst="rect">
              <a:avLst/>
            </a:prstGeom>
            <a:noFill/>
            <a:ln w="38100">
              <a:solidFill>
                <a:srgbClr val="000000"/>
              </a:solidFill>
              <a:miter lim="800000"/>
              <a:headEnd/>
              <a:tailEnd/>
            </a:ln>
          </p:spPr>
        </p:pic>
        <p:sp>
          <p:nvSpPr>
            <p:cNvPr id="6170" name="Rectangle 29"/>
            <p:cNvSpPr>
              <a:spLocks noChangeArrowheads="1"/>
            </p:cNvSpPr>
            <p:nvPr/>
          </p:nvSpPr>
          <p:spPr bwMode="auto">
            <a:xfrm>
              <a:off x="3168" y="3394"/>
              <a:ext cx="93" cy="93"/>
            </a:xfrm>
            <a:prstGeom prst="rect">
              <a:avLst/>
            </a:prstGeom>
            <a:noFill/>
            <a:ln w="38100">
              <a:solidFill>
                <a:srgbClr val="000000"/>
              </a:solidFill>
              <a:miter lim="800000"/>
              <a:headEnd/>
              <a:tailEnd/>
            </a:ln>
          </p:spPr>
          <p:txBody>
            <a:bodyPr wrap="none" anchor="ctr"/>
            <a:lstStyle/>
            <a:p>
              <a:endParaRPr lang="en-US"/>
            </a:p>
          </p:txBody>
        </p:sp>
        <p:sp>
          <p:nvSpPr>
            <p:cNvPr id="6171" name="Line 30"/>
            <p:cNvSpPr>
              <a:spLocks noChangeShapeType="1"/>
            </p:cNvSpPr>
            <p:nvPr/>
          </p:nvSpPr>
          <p:spPr bwMode="auto">
            <a:xfrm>
              <a:off x="3168" y="3487"/>
              <a:ext cx="687" cy="624"/>
            </a:xfrm>
            <a:prstGeom prst="line">
              <a:avLst/>
            </a:prstGeom>
            <a:noFill/>
            <a:ln w="38100">
              <a:solidFill>
                <a:srgbClr val="000000"/>
              </a:solidFill>
              <a:round/>
              <a:headEnd/>
              <a:tailEnd/>
            </a:ln>
          </p:spPr>
          <p:txBody>
            <a:bodyPr/>
            <a:lstStyle/>
            <a:p>
              <a:endParaRPr lang="en-US"/>
            </a:p>
          </p:txBody>
        </p:sp>
      </p:grpSp>
    </p:spTree>
  </p:cSld>
  <p:clrMapOvr>
    <a:masterClrMapping/>
  </p:clrMapOvr>
  <p:transition advTm="1200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5085"/>
                                        </p:tgtEl>
                                        <p:attrNameLst>
                                          <p:attrName>style.visibility</p:attrName>
                                        </p:attrNameLst>
                                      </p:cBhvr>
                                      <p:to>
                                        <p:strVal val="visible"/>
                                      </p:to>
                                    </p:set>
                                    <p:animEffect transition="in" filter="wipe(left)">
                                      <p:cBhvr>
                                        <p:cTn id="7" dur="500"/>
                                        <p:tgtEl>
                                          <p:spTgt spid="515085"/>
                                        </p:tgtEl>
                                      </p:cBhvr>
                                    </p:animEffect>
                                  </p:childTnLst>
                                </p:cTn>
                              </p:par>
                            </p:childTnLst>
                          </p:cTn>
                        </p:par>
                        <p:par>
                          <p:cTn id="8" fill="hold">
                            <p:stCondLst>
                              <p:cond delay="500"/>
                            </p:stCondLst>
                            <p:childTnLst>
                              <p:par>
                                <p:cTn id="9" presetID="2" presetClass="entr" presetSubtype="1" fill="hold" grpId="0" nodeType="afterEffect">
                                  <p:stCondLst>
                                    <p:cond delay="1000"/>
                                  </p:stCondLst>
                                  <p:childTnLst>
                                    <p:set>
                                      <p:cBhvr>
                                        <p:cTn id="10" dur="1" fill="hold">
                                          <p:stCondLst>
                                            <p:cond delay="0"/>
                                          </p:stCondLst>
                                        </p:cTn>
                                        <p:tgtEl>
                                          <p:spTgt spid="515096"/>
                                        </p:tgtEl>
                                        <p:attrNameLst>
                                          <p:attrName>style.visibility</p:attrName>
                                        </p:attrNameLst>
                                      </p:cBhvr>
                                      <p:to>
                                        <p:strVal val="visible"/>
                                      </p:to>
                                    </p:set>
                                    <p:anim calcmode="lin" valueType="num">
                                      <p:cBhvr additive="base">
                                        <p:cTn id="11" dur="500" fill="hold"/>
                                        <p:tgtEl>
                                          <p:spTgt spid="515096"/>
                                        </p:tgtEl>
                                        <p:attrNameLst>
                                          <p:attrName>ppt_x</p:attrName>
                                        </p:attrNameLst>
                                      </p:cBhvr>
                                      <p:tavLst>
                                        <p:tav tm="0">
                                          <p:val>
                                            <p:strVal val="#ppt_x"/>
                                          </p:val>
                                        </p:tav>
                                        <p:tav tm="100000">
                                          <p:val>
                                            <p:strVal val="#ppt_x"/>
                                          </p:val>
                                        </p:tav>
                                      </p:tavLst>
                                    </p:anim>
                                    <p:anim calcmode="lin" valueType="num">
                                      <p:cBhvr additive="base">
                                        <p:cTn id="12" dur="500" fill="hold"/>
                                        <p:tgtEl>
                                          <p:spTgt spid="5150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5078"/>
                                        </p:tgtEl>
                                        <p:attrNameLst>
                                          <p:attrName>style.visibility</p:attrName>
                                        </p:attrNameLst>
                                      </p:cBhvr>
                                      <p:to>
                                        <p:strVal val="visible"/>
                                      </p:to>
                                    </p:set>
                                    <p:animEffect transition="in" filter="wipe(left)">
                                      <p:cBhvr>
                                        <p:cTn id="17" dur="500"/>
                                        <p:tgtEl>
                                          <p:spTgt spid="515078"/>
                                        </p:tgtEl>
                                      </p:cBhvr>
                                    </p:animEffect>
                                  </p:childTnLst>
                                </p:cTn>
                              </p:par>
                            </p:childTnLst>
                          </p:cTn>
                        </p:par>
                        <p:par>
                          <p:cTn id="18" fill="hold">
                            <p:stCondLst>
                              <p:cond delay="500"/>
                            </p:stCondLst>
                            <p:childTnLst>
                              <p:par>
                                <p:cTn id="19" presetID="2" presetClass="entr" presetSubtype="1" fill="hold" grpId="0" nodeType="afterEffect">
                                  <p:stCondLst>
                                    <p:cond delay="1000"/>
                                  </p:stCondLst>
                                  <p:childTnLst>
                                    <p:set>
                                      <p:cBhvr>
                                        <p:cTn id="20" dur="1" fill="hold">
                                          <p:stCondLst>
                                            <p:cond delay="0"/>
                                          </p:stCondLst>
                                        </p:cTn>
                                        <p:tgtEl>
                                          <p:spTgt spid="515098"/>
                                        </p:tgtEl>
                                        <p:attrNameLst>
                                          <p:attrName>style.visibility</p:attrName>
                                        </p:attrNameLst>
                                      </p:cBhvr>
                                      <p:to>
                                        <p:strVal val="visible"/>
                                      </p:to>
                                    </p:set>
                                    <p:anim calcmode="lin" valueType="num">
                                      <p:cBhvr additive="base">
                                        <p:cTn id="21" dur="500" fill="hold"/>
                                        <p:tgtEl>
                                          <p:spTgt spid="515098"/>
                                        </p:tgtEl>
                                        <p:attrNameLst>
                                          <p:attrName>ppt_x</p:attrName>
                                        </p:attrNameLst>
                                      </p:cBhvr>
                                      <p:tavLst>
                                        <p:tav tm="0">
                                          <p:val>
                                            <p:strVal val="#ppt_x"/>
                                          </p:val>
                                        </p:tav>
                                        <p:tav tm="100000">
                                          <p:val>
                                            <p:strVal val="#ppt_x"/>
                                          </p:val>
                                        </p:tav>
                                      </p:tavLst>
                                    </p:anim>
                                    <p:anim calcmode="lin" valueType="num">
                                      <p:cBhvr additive="base">
                                        <p:cTn id="22" dur="500" fill="hold"/>
                                        <p:tgtEl>
                                          <p:spTgt spid="515098"/>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5082"/>
                                        </p:tgtEl>
                                        <p:attrNameLst>
                                          <p:attrName>style.visibility</p:attrName>
                                        </p:attrNameLst>
                                      </p:cBhvr>
                                      <p:to>
                                        <p:strVal val="visible"/>
                                      </p:to>
                                    </p:set>
                                    <p:animEffect transition="in" filter="wipe(left)">
                                      <p:cBhvr>
                                        <p:cTn id="27" dur="500"/>
                                        <p:tgtEl>
                                          <p:spTgt spid="515082"/>
                                        </p:tgtEl>
                                      </p:cBhvr>
                                    </p:animEffect>
                                  </p:childTnLst>
                                </p:cTn>
                              </p:par>
                            </p:childTnLst>
                          </p:cTn>
                        </p:par>
                        <p:par>
                          <p:cTn id="28" fill="hold">
                            <p:stCondLst>
                              <p:cond delay="500"/>
                            </p:stCondLst>
                            <p:childTnLst>
                              <p:par>
                                <p:cTn id="29" presetID="2" presetClass="entr" presetSubtype="1" fill="hold" grpId="0" nodeType="afterEffect">
                                  <p:stCondLst>
                                    <p:cond delay="1000"/>
                                  </p:stCondLst>
                                  <p:childTnLst>
                                    <p:set>
                                      <p:cBhvr>
                                        <p:cTn id="30" dur="1" fill="hold">
                                          <p:stCondLst>
                                            <p:cond delay="0"/>
                                          </p:stCondLst>
                                        </p:cTn>
                                        <p:tgtEl>
                                          <p:spTgt spid="515097"/>
                                        </p:tgtEl>
                                        <p:attrNameLst>
                                          <p:attrName>style.visibility</p:attrName>
                                        </p:attrNameLst>
                                      </p:cBhvr>
                                      <p:to>
                                        <p:strVal val="visible"/>
                                      </p:to>
                                    </p:set>
                                    <p:anim calcmode="lin" valueType="num">
                                      <p:cBhvr additive="base">
                                        <p:cTn id="31" dur="500" fill="hold"/>
                                        <p:tgtEl>
                                          <p:spTgt spid="515097"/>
                                        </p:tgtEl>
                                        <p:attrNameLst>
                                          <p:attrName>ppt_x</p:attrName>
                                        </p:attrNameLst>
                                      </p:cBhvr>
                                      <p:tavLst>
                                        <p:tav tm="0">
                                          <p:val>
                                            <p:strVal val="#ppt_x"/>
                                          </p:val>
                                        </p:tav>
                                        <p:tav tm="100000">
                                          <p:val>
                                            <p:strVal val="#ppt_x"/>
                                          </p:val>
                                        </p:tav>
                                      </p:tavLst>
                                    </p:anim>
                                    <p:anim calcmode="lin" valueType="num">
                                      <p:cBhvr additive="base">
                                        <p:cTn id="32" dur="500" fill="hold"/>
                                        <p:tgtEl>
                                          <p:spTgt spid="51509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5079"/>
                                        </p:tgtEl>
                                        <p:attrNameLst>
                                          <p:attrName>style.visibility</p:attrName>
                                        </p:attrNameLst>
                                      </p:cBhvr>
                                      <p:to>
                                        <p:strVal val="visible"/>
                                      </p:to>
                                    </p:set>
                                    <p:animEffect transition="in" filter="wipe(left)">
                                      <p:cBhvr>
                                        <p:cTn id="37" dur="500"/>
                                        <p:tgtEl>
                                          <p:spTgt spid="51507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96" grpId="0" animBg="1"/>
      <p:bldP spid="515097" grpId="0" animBg="1"/>
      <p:bldP spid="51509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79"/>
          <p:cNvSpPr>
            <a:spLocks noChangeArrowheads="1"/>
          </p:cNvSpPr>
          <p:nvPr/>
        </p:nvSpPr>
        <p:spPr bwMode="auto">
          <a:xfrm>
            <a:off x="523875" y="1225550"/>
            <a:ext cx="8064500" cy="545465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5125" name="Line 2"/>
          <p:cNvSpPr>
            <a:spLocks noChangeShapeType="1"/>
          </p:cNvSpPr>
          <p:nvPr/>
        </p:nvSpPr>
        <p:spPr bwMode="auto">
          <a:xfrm flipV="1">
            <a:off x="1747838" y="2549525"/>
            <a:ext cx="6099175" cy="3476625"/>
          </a:xfrm>
          <a:prstGeom prst="line">
            <a:avLst/>
          </a:prstGeom>
          <a:noFill/>
          <a:ln w="76200">
            <a:solidFill>
              <a:schemeClr val="bg2"/>
            </a:solidFill>
            <a:round/>
            <a:headEnd/>
            <a:tailEnd/>
          </a:ln>
        </p:spPr>
        <p:txBody>
          <a:bodyPr/>
          <a:lstStyle/>
          <a:p>
            <a:endParaRPr lang="en-US"/>
          </a:p>
        </p:txBody>
      </p:sp>
      <p:sp>
        <p:nvSpPr>
          <p:cNvPr id="5126" name="Rectangle 3"/>
          <p:cNvSpPr>
            <a:spLocks noGrp="1" noChangeArrowheads="1"/>
          </p:cNvSpPr>
          <p:nvPr>
            <p:ph type="title"/>
          </p:nvPr>
        </p:nvSpPr>
        <p:spPr/>
        <p:txBody>
          <a:bodyPr/>
          <a:lstStyle/>
          <a:p>
            <a:pPr eaLnBrk="1" hangingPunct="1"/>
            <a:r>
              <a:rPr lang="en-US" sz="2800" smtClean="0"/>
              <a:t>Practical Tests Confirm Robustness and Show Virtually Linear Scalability</a:t>
            </a:r>
          </a:p>
        </p:txBody>
      </p:sp>
      <p:grpSp>
        <p:nvGrpSpPr>
          <p:cNvPr id="2" name="Group 4"/>
          <p:cNvGrpSpPr>
            <a:grpSpLocks/>
          </p:cNvGrpSpPr>
          <p:nvPr/>
        </p:nvGrpSpPr>
        <p:grpSpPr bwMode="auto">
          <a:xfrm>
            <a:off x="1403350" y="4129088"/>
            <a:ext cx="1612900" cy="1095375"/>
            <a:chOff x="884" y="2713"/>
            <a:chExt cx="1016" cy="690"/>
          </a:xfrm>
        </p:grpSpPr>
        <p:sp>
          <p:nvSpPr>
            <p:cNvPr id="5197" name="Line 5"/>
            <p:cNvSpPr>
              <a:spLocks noChangeShapeType="1"/>
            </p:cNvSpPr>
            <p:nvPr/>
          </p:nvSpPr>
          <p:spPr bwMode="auto">
            <a:xfrm flipV="1">
              <a:off x="1900" y="3228"/>
              <a:ext cx="0" cy="175"/>
            </a:xfrm>
            <a:prstGeom prst="line">
              <a:avLst/>
            </a:prstGeom>
            <a:noFill/>
            <a:ln w="38100">
              <a:solidFill>
                <a:srgbClr val="FFFFFF"/>
              </a:solidFill>
              <a:round/>
              <a:headEnd/>
              <a:tailEnd/>
            </a:ln>
          </p:spPr>
          <p:txBody>
            <a:bodyPr/>
            <a:lstStyle/>
            <a:p>
              <a:endParaRPr lang="en-US"/>
            </a:p>
          </p:txBody>
        </p:sp>
        <p:sp>
          <p:nvSpPr>
            <p:cNvPr id="5198" name="Line 6"/>
            <p:cNvSpPr>
              <a:spLocks noChangeShapeType="1"/>
            </p:cNvSpPr>
            <p:nvPr/>
          </p:nvSpPr>
          <p:spPr bwMode="auto">
            <a:xfrm flipH="1">
              <a:off x="1627" y="3228"/>
              <a:ext cx="273" cy="0"/>
            </a:xfrm>
            <a:prstGeom prst="line">
              <a:avLst/>
            </a:prstGeom>
            <a:noFill/>
            <a:ln w="38100">
              <a:solidFill>
                <a:srgbClr val="FFFFFF"/>
              </a:solidFill>
              <a:round/>
              <a:headEnd/>
              <a:tailEnd/>
            </a:ln>
          </p:spPr>
          <p:txBody>
            <a:bodyPr/>
            <a:lstStyle/>
            <a:p>
              <a:endParaRPr lang="en-US"/>
            </a:p>
          </p:txBody>
        </p:sp>
        <p:pic>
          <p:nvPicPr>
            <p:cNvPr id="5199" name="Picture 7" descr="turtle"/>
            <p:cNvPicPr>
              <a:picLocks noChangeAspect="1" noChangeArrowheads="1"/>
            </p:cNvPicPr>
            <p:nvPr/>
          </p:nvPicPr>
          <p:blipFill>
            <a:blip r:embed="rId3">
              <a:clrChange>
                <a:clrFrom>
                  <a:srgbClr val="CACAFF"/>
                </a:clrFrom>
                <a:clrTo>
                  <a:srgbClr val="CACAFF">
                    <a:alpha val="0"/>
                  </a:srgbClr>
                </a:clrTo>
              </a:clrChange>
            </a:blip>
            <a:srcRect l="34229" t="23277" r="2715" b="20644"/>
            <a:stretch>
              <a:fillRect/>
            </a:stretch>
          </p:blipFill>
          <p:spPr bwMode="auto">
            <a:xfrm>
              <a:off x="884" y="2713"/>
              <a:ext cx="833" cy="533"/>
            </a:xfrm>
            <a:prstGeom prst="rect">
              <a:avLst/>
            </a:prstGeom>
            <a:noFill/>
            <a:ln w="38100">
              <a:noFill/>
              <a:miter lim="800000"/>
              <a:headEnd/>
              <a:tailEnd/>
            </a:ln>
          </p:spPr>
        </p:pic>
      </p:grpSp>
      <p:pic>
        <p:nvPicPr>
          <p:cNvPr id="518152" name="Picture 8"/>
          <p:cNvPicPr>
            <a:picLocks noChangeAspect="1" noChangeArrowheads="1"/>
          </p:cNvPicPr>
          <p:nvPr/>
        </p:nvPicPr>
        <p:blipFill>
          <a:blip r:embed="rId4" cstate="print">
            <a:clrChange>
              <a:clrFrom>
                <a:srgbClr val="CACAFF"/>
              </a:clrFrom>
              <a:clrTo>
                <a:srgbClr val="CACAFF">
                  <a:alpha val="0"/>
                </a:srgbClr>
              </a:clrTo>
            </a:clrChange>
          </a:blip>
          <a:srcRect l="37334" t="21556" r="10667" b="20982"/>
          <a:stretch>
            <a:fillRect/>
          </a:stretch>
        </p:blipFill>
        <p:spPr bwMode="auto">
          <a:xfrm>
            <a:off x="1403350" y="2257425"/>
            <a:ext cx="1138238" cy="904875"/>
          </a:xfrm>
          <a:prstGeom prst="rect">
            <a:avLst/>
          </a:prstGeom>
          <a:noFill/>
          <a:ln w="38100">
            <a:noFill/>
            <a:miter lim="800000"/>
            <a:headEnd/>
            <a:tailEnd/>
          </a:ln>
        </p:spPr>
      </p:pic>
      <p:grpSp>
        <p:nvGrpSpPr>
          <p:cNvPr id="3" name="Group 9"/>
          <p:cNvGrpSpPr>
            <a:grpSpLocks/>
          </p:cNvGrpSpPr>
          <p:nvPr/>
        </p:nvGrpSpPr>
        <p:grpSpPr bwMode="auto">
          <a:xfrm>
            <a:off x="3738563" y="1365250"/>
            <a:ext cx="1177925" cy="1617663"/>
            <a:chOff x="2355" y="972"/>
            <a:chExt cx="742" cy="1019"/>
          </a:xfrm>
        </p:grpSpPr>
        <p:sp>
          <p:nvSpPr>
            <p:cNvPr id="5195" name="Line 10"/>
            <p:cNvSpPr>
              <a:spLocks noChangeShapeType="1"/>
            </p:cNvSpPr>
            <p:nvPr/>
          </p:nvSpPr>
          <p:spPr bwMode="auto">
            <a:xfrm flipV="1">
              <a:off x="2601" y="1357"/>
              <a:ext cx="0" cy="634"/>
            </a:xfrm>
            <a:prstGeom prst="line">
              <a:avLst/>
            </a:prstGeom>
            <a:noFill/>
            <a:ln w="38100">
              <a:solidFill>
                <a:srgbClr val="FFFFFF"/>
              </a:solidFill>
              <a:round/>
              <a:headEnd/>
              <a:tailEnd/>
            </a:ln>
          </p:spPr>
          <p:txBody>
            <a:bodyPr/>
            <a:lstStyle/>
            <a:p>
              <a:endParaRPr lang="en-US"/>
            </a:p>
          </p:txBody>
        </p:sp>
        <p:pic>
          <p:nvPicPr>
            <p:cNvPr id="5196" name="Picture 11" descr="ganesh"/>
            <p:cNvPicPr>
              <a:picLocks noChangeAspect="1" noChangeArrowheads="1"/>
            </p:cNvPicPr>
            <p:nvPr/>
          </p:nvPicPr>
          <p:blipFill>
            <a:blip r:embed="rId5">
              <a:clrChange>
                <a:clrFrom>
                  <a:srgbClr val="CACAFF"/>
                </a:clrFrom>
                <a:clrTo>
                  <a:srgbClr val="CACAFF">
                    <a:alpha val="0"/>
                  </a:srgbClr>
                </a:clrTo>
              </a:clrChange>
            </a:blip>
            <a:srcRect l="35001" t="16962" r="5586" b="16000"/>
            <a:stretch>
              <a:fillRect/>
            </a:stretch>
          </p:blipFill>
          <p:spPr bwMode="auto">
            <a:xfrm>
              <a:off x="2355" y="972"/>
              <a:ext cx="742" cy="603"/>
            </a:xfrm>
            <a:prstGeom prst="rect">
              <a:avLst/>
            </a:prstGeom>
            <a:noFill/>
            <a:ln w="38100">
              <a:noFill/>
              <a:miter lim="800000"/>
              <a:headEnd/>
              <a:tailEnd/>
            </a:ln>
          </p:spPr>
        </p:pic>
      </p:grpSp>
      <p:grpSp>
        <p:nvGrpSpPr>
          <p:cNvPr id="4" name="Group 12"/>
          <p:cNvGrpSpPr>
            <a:grpSpLocks/>
          </p:cNvGrpSpPr>
          <p:nvPr/>
        </p:nvGrpSpPr>
        <p:grpSpPr bwMode="auto">
          <a:xfrm>
            <a:off x="4719638" y="2452688"/>
            <a:ext cx="1416050" cy="3443287"/>
            <a:chOff x="2973" y="1657"/>
            <a:chExt cx="892" cy="2169"/>
          </a:xfrm>
        </p:grpSpPr>
        <p:sp>
          <p:nvSpPr>
            <p:cNvPr id="5191" name="Line 13"/>
            <p:cNvSpPr>
              <a:spLocks noChangeShapeType="1"/>
            </p:cNvSpPr>
            <p:nvPr/>
          </p:nvSpPr>
          <p:spPr bwMode="auto">
            <a:xfrm>
              <a:off x="3865" y="1657"/>
              <a:ext cx="0" cy="1288"/>
            </a:xfrm>
            <a:prstGeom prst="line">
              <a:avLst/>
            </a:prstGeom>
            <a:noFill/>
            <a:ln w="38100">
              <a:solidFill>
                <a:srgbClr val="FFFFFF"/>
              </a:solidFill>
              <a:round/>
              <a:headEnd/>
              <a:tailEnd/>
            </a:ln>
          </p:spPr>
          <p:txBody>
            <a:bodyPr/>
            <a:lstStyle/>
            <a:p>
              <a:endParaRPr lang="en-US"/>
            </a:p>
          </p:txBody>
        </p:sp>
        <p:sp>
          <p:nvSpPr>
            <p:cNvPr id="5192" name="Line 14"/>
            <p:cNvSpPr>
              <a:spLocks noChangeShapeType="1"/>
            </p:cNvSpPr>
            <p:nvPr/>
          </p:nvSpPr>
          <p:spPr bwMode="auto">
            <a:xfrm>
              <a:off x="3317" y="2940"/>
              <a:ext cx="0" cy="740"/>
            </a:xfrm>
            <a:prstGeom prst="line">
              <a:avLst/>
            </a:prstGeom>
            <a:noFill/>
            <a:ln w="38100">
              <a:solidFill>
                <a:srgbClr val="FFFFFF"/>
              </a:solidFill>
              <a:round/>
              <a:headEnd/>
              <a:tailEnd/>
            </a:ln>
          </p:spPr>
          <p:txBody>
            <a:bodyPr/>
            <a:lstStyle/>
            <a:p>
              <a:endParaRPr lang="en-US"/>
            </a:p>
          </p:txBody>
        </p:sp>
        <p:pic>
          <p:nvPicPr>
            <p:cNvPr id="5193" name="Picture 15" descr="lucy"/>
            <p:cNvPicPr>
              <a:picLocks noChangeAspect="1" noChangeArrowheads="1"/>
            </p:cNvPicPr>
            <p:nvPr/>
          </p:nvPicPr>
          <p:blipFill>
            <a:blip r:embed="rId6">
              <a:clrChange>
                <a:clrFrom>
                  <a:srgbClr val="CACAFF"/>
                </a:clrFrom>
                <a:clrTo>
                  <a:srgbClr val="CACAFF">
                    <a:alpha val="0"/>
                  </a:srgbClr>
                </a:clrTo>
              </a:clrChange>
            </a:blip>
            <a:srcRect l="36452" r="7950" b="1825"/>
            <a:stretch>
              <a:fillRect/>
            </a:stretch>
          </p:blipFill>
          <p:spPr bwMode="auto">
            <a:xfrm>
              <a:off x="2973" y="2973"/>
              <a:ext cx="629" cy="853"/>
            </a:xfrm>
            <a:prstGeom prst="rect">
              <a:avLst/>
            </a:prstGeom>
            <a:noFill/>
            <a:ln w="38100">
              <a:noFill/>
              <a:miter lim="800000"/>
              <a:headEnd/>
              <a:tailEnd/>
            </a:ln>
          </p:spPr>
        </p:pic>
        <p:sp>
          <p:nvSpPr>
            <p:cNvPr id="5194" name="Line 16"/>
            <p:cNvSpPr>
              <a:spLocks noChangeShapeType="1"/>
            </p:cNvSpPr>
            <p:nvPr/>
          </p:nvSpPr>
          <p:spPr bwMode="auto">
            <a:xfrm flipH="1">
              <a:off x="3317" y="2940"/>
              <a:ext cx="548" cy="0"/>
            </a:xfrm>
            <a:prstGeom prst="line">
              <a:avLst/>
            </a:prstGeom>
            <a:noFill/>
            <a:ln w="38100">
              <a:solidFill>
                <a:srgbClr val="FFFFFF"/>
              </a:solidFill>
              <a:round/>
              <a:headEnd/>
              <a:tailEnd/>
            </a:ln>
          </p:spPr>
          <p:txBody>
            <a:bodyPr/>
            <a:lstStyle/>
            <a:p>
              <a:endParaRPr lang="en-US"/>
            </a:p>
          </p:txBody>
        </p:sp>
      </p:grpSp>
      <p:grpSp>
        <p:nvGrpSpPr>
          <p:cNvPr id="5" name="Group 17"/>
          <p:cNvGrpSpPr>
            <a:grpSpLocks/>
          </p:cNvGrpSpPr>
          <p:nvPr/>
        </p:nvGrpSpPr>
        <p:grpSpPr bwMode="auto">
          <a:xfrm>
            <a:off x="5765800" y="2452688"/>
            <a:ext cx="1131888" cy="3441700"/>
            <a:chOff x="3632" y="1657"/>
            <a:chExt cx="713" cy="2168"/>
          </a:xfrm>
        </p:grpSpPr>
        <p:sp>
          <p:nvSpPr>
            <p:cNvPr id="5187" name="Line 18"/>
            <p:cNvSpPr>
              <a:spLocks noChangeShapeType="1"/>
            </p:cNvSpPr>
            <p:nvPr/>
          </p:nvSpPr>
          <p:spPr bwMode="auto">
            <a:xfrm flipH="1">
              <a:off x="4073" y="1657"/>
              <a:ext cx="2" cy="1336"/>
            </a:xfrm>
            <a:prstGeom prst="line">
              <a:avLst/>
            </a:prstGeom>
            <a:noFill/>
            <a:ln w="38100">
              <a:solidFill>
                <a:srgbClr val="FFFFFF"/>
              </a:solidFill>
              <a:round/>
              <a:headEnd/>
              <a:tailEnd/>
            </a:ln>
          </p:spPr>
          <p:txBody>
            <a:bodyPr/>
            <a:lstStyle/>
            <a:p>
              <a:endParaRPr lang="en-US"/>
            </a:p>
          </p:txBody>
        </p:sp>
        <p:sp>
          <p:nvSpPr>
            <p:cNvPr id="5188" name="Line 19"/>
            <p:cNvSpPr>
              <a:spLocks noChangeShapeType="1"/>
            </p:cNvSpPr>
            <p:nvPr/>
          </p:nvSpPr>
          <p:spPr bwMode="auto">
            <a:xfrm>
              <a:off x="4021" y="2988"/>
              <a:ext cx="0" cy="713"/>
            </a:xfrm>
            <a:prstGeom prst="line">
              <a:avLst/>
            </a:prstGeom>
            <a:noFill/>
            <a:ln w="38100">
              <a:solidFill>
                <a:srgbClr val="FFFFFF"/>
              </a:solidFill>
              <a:round/>
              <a:headEnd/>
              <a:tailEnd/>
            </a:ln>
          </p:spPr>
          <p:txBody>
            <a:bodyPr/>
            <a:lstStyle/>
            <a:p>
              <a:endParaRPr lang="en-US"/>
            </a:p>
          </p:txBody>
        </p:sp>
        <p:pic>
          <p:nvPicPr>
            <p:cNvPr id="5189" name="Picture 20" descr="david_tight"/>
            <p:cNvPicPr>
              <a:picLocks noChangeAspect="1" noChangeArrowheads="1"/>
            </p:cNvPicPr>
            <p:nvPr/>
          </p:nvPicPr>
          <p:blipFill>
            <a:blip r:embed="rId7">
              <a:clrChange>
                <a:clrFrom>
                  <a:srgbClr val="CACAFF"/>
                </a:clrFrom>
                <a:clrTo>
                  <a:srgbClr val="CACAFF">
                    <a:alpha val="0"/>
                  </a:srgbClr>
                </a:clrTo>
              </a:clrChange>
            </a:blip>
            <a:srcRect l="34343" t="3120" r="12508" b="6865"/>
            <a:stretch>
              <a:fillRect/>
            </a:stretch>
          </p:blipFill>
          <p:spPr bwMode="auto">
            <a:xfrm>
              <a:off x="3632" y="2956"/>
              <a:ext cx="713" cy="869"/>
            </a:xfrm>
            <a:prstGeom prst="rect">
              <a:avLst/>
            </a:prstGeom>
            <a:noFill/>
            <a:ln w="38100">
              <a:noFill/>
              <a:miter lim="800000"/>
              <a:headEnd/>
              <a:tailEnd/>
            </a:ln>
          </p:spPr>
        </p:pic>
        <p:sp>
          <p:nvSpPr>
            <p:cNvPr id="5190" name="Line 21"/>
            <p:cNvSpPr>
              <a:spLocks noChangeShapeType="1"/>
            </p:cNvSpPr>
            <p:nvPr/>
          </p:nvSpPr>
          <p:spPr bwMode="auto">
            <a:xfrm>
              <a:off x="4021" y="2988"/>
              <a:ext cx="52" cy="0"/>
            </a:xfrm>
            <a:prstGeom prst="line">
              <a:avLst/>
            </a:prstGeom>
            <a:noFill/>
            <a:ln w="38100">
              <a:solidFill>
                <a:srgbClr val="FFFFFF"/>
              </a:solidFill>
              <a:round/>
              <a:headEnd/>
              <a:tailEnd/>
            </a:ln>
          </p:spPr>
          <p:txBody>
            <a:bodyPr/>
            <a:lstStyle/>
            <a:p>
              <a:endParaRPr lang="en-US"/>
            </a:p>
          </p:txBody>
        </p:sp>
      </p:grpSp>
      <p:grpSp>
        <p:nvGrpSpPr>
          <p:cNvPr id="6" name="Group 22"/>
          <p:cNvGrpSpPr>
            <a:grpSpLocks/>
          </p:cNvGrpSpPr>
          <p:nvPr/>
        </p:nvGrpSpPr>
        <p:grpSpPr bwMode="auto">
          <a:xfrm>
            <a:off x="2339975" y="1314450"/>
            <a:ext cx="944563" cy="1984375"/>
            <a:chOff x="1474" y="940"/>
            <a:chExt cx="595" cy="1250"/>
          </a:xfrm>
        </p:grpSpPr>
        <p:sp>
          <p:nvSpPr>
            <p:cNvPr id="5185" name="Line 23"/>
            <p:cNvSpPr>
              <a:spLocks noChangeShapeType="1"/>
            </p:cNvSpPr>
            <p:nvPr/>
          </p:nvSpPr>
          <p:spPr bwMode="auto">
            <a:xfrm flipV="1">
              <a:off x="1704" y="1436"/>
              <a:ext cx="0" cy="754"/>
            </a:xfrm>
            <a:prstGeom prst="line">
              <a:avLst/>
            </a:prstGeom>
            <a:noFill/>
            <a:ln w="38100">
              <a:solidFill>
                <a:srgbClr val="FFFFFF"/>
              </a:solidFill>
              <a:round/>
              <a:headEnd/>
              <a:tailEnd/>
            </a:ln>
          </p:spPr>
          <p:txBody>
            <a:bodyPr/>
            <a:lstStyle/>
            <a:p>
              <a:endParaRPr lang="en-US"/>
            </a:p>
          </p:txBody>
        </p:sp>
        <p:pic>
          <p:nvPicPr>
            <p:cNvPr id="5186" name="Picture 24"/>
            <p:cNvPicPr>
              <a:picLocks noChangeAspect="1" noChangeArrowheads="1"/>
            </p:cNvPicPr>
            <p:nvPr/>
          </p:nvPicPr>
          <p:blipFill>
            <a:blip r:embed="rId8">
              <a:clrChange>
                <a:clrFrom>
                  <a:srgbClr val="CACAFF"/>
                </a:clrFrom>
                <a:clrTo>
                  <a:srgbClr val="CACAFF">
                    <a:alpha val="0"/>
                  </a:srgbClr>
                </a:clrTo>
              </a:clrChange>
            </a:blip>
            <a:srcRect l="38667" t="10889" r="8667" b="10889"/>
            <a:stretch>
              <a:fillRect/>
            </a:stretch>
          </p:blipFill>
          <p:spPr bwMode="auto">
            <a:xfrm>
              <a:off x="1474" y="940"/>
              <a:ext cx="595" cy="635"/>
            </a:xfrm>
            <a:prstGeom prst="rect">
              <a:avLst/>
            </a:prstGeom>
            <a:noFill/>
            <a:ln w="38100">
              <a:noFill/>
              <a:miter lim="800000"/>
              <a:headEnd/>
              <a:tailEnd/>
            </a:ln>
          </p:spPr>
        </p:pic>
      </p:grpSp>
      <p:grpSp>
        <p:nvGrpSpPr>
          <p:cNvPr id="7" name="Group 25"/>
          <p:cNvGrpSpPr>
            <a:grpSpLocks/>
          </p:cNvGrpSpPr>
          <p:nvPr/>
        </p:nvGrpSpPr>
        <p:grpSpPr bwMode="auto">
          <a:xfrm>
            <a:off x="5265738" y="1643063"/>
            <a:ext cx="1938337" cy="2709862"/>
            <a:chOff x="3317" y="1147"/>
            <a:chExt cx="1221" cy="1707"/>
          </a:xfrm>
        </p:grpSpPr>
        <p:sp>
          <p:nvSpPr>
            <p:cNvPr id="5183" name="Line 26"/>
            <p:cNvSpPr>
              <a:spLocks noChangeShapeType="1"/>
            </p:cNvSpPr>
            <p:nvPr/>
          </p:nvSpPr>
          <p:spPr bwMode="auto">
            <a:xfrm flipV="1">
              <a:off x="3470" y="1340"/>
              <a:ext cx="0" cy="1514"/>
            </a:xfrm>
            <a:prstGeom prst="line">
              <a:avLst/>
            </a:prstGeom>
            <a:noFill/>
            <a:ln w="38100">
              <a:solidFill>
                <a:srgbClr val="FFFFFF"/>
              </a:solidFill>
              <a:round/>
              <a:headEnd/>
              <a:tailEnd/>
            </a:ln>
          </p:spPr>
          <p:txBody>
            <a:bodyPr/>
            <a:lstStyle/>
            <a:p>
              <a:endParaRPr lang="en-US"/>
            </a:p>
          </p:txBody>
        </p:sp>
        <p:pic>
          <p:nvPicPr>
            <p:cNvPr id="5184" name="Picture 27"/>
            <p:cNvPicPr>
              <a:picLocks noChangeAspect="1" noChangeArrowheads="1"/>
            </p:cNvPicPr>
            <p:nvPr/>
          </p:nvPicPr>
          <p:blipFill>
            <a:blip r:embed="rId9">
              <a:clrChange>
                <a:clrFrom>
                  <a:srgbClr val="CACAFF"/>
                </a:clrFrom>
                <a:clrTo>
                  <a:srgbClr val="CACAFF">
                    <a:alpha val="0"/>
                  </a:srgbClr>
                </a:clrTo>
              </a:clrChange>
            </a:blip>
            <a:srcRect l="36153" t="36333" r="5583" b="35278"/>
            <a:stretch>
              <a:fillRect/>
            </a:stretch>
          </p:blipFill>
          <p:spPr bwMode="auto">
            <a:xfrm>
              <a:off x="3317" y="1147"/>
              <a:ext cx="1221" cy="428"/>
            </a:xfrm>
            <a:prstGeom prst="rect">
              <a:avLst/>
            </a:prstGeom>
            <a:noFill/>
            <a:ln w="38100">
              <a:noFill/>
              <a:miter lim="800000"/>
              <a:headEnd/>
              <a:tailEnd/>
            </a:ln>
          </p:spPr>
        </p:pic>
      </p:grpSp>
      <p:grpSp>
        <p:nvGrpSpPr>
          <p:cNvPr id="8" name="Group 28"/>
          <p:cNvGrpSpPr>
            <a:grpSpLocks/>
          </p:cNvGrpSpPr>
          <p:nvPr/>
        </p:nvGrpSpPr>
        <p:grpSpPr bwMode="auto">
          <a:xfrm>
            <a:off x="2922588" y="3281363"/>
            <a:ext cx="1654175" cy="1517650"/>
            <a:chOff x="1841" y="2179"/>
            <a:chExt cx="1042" cy="956"/>
          </a:xfrm>
        </p:grpSpPr>
        <p:sp>
          <p:nvSpPr>
            <p:cNvPr id="5180" name="Line 29"/>
            <p:cNvSpPr>
              <a:spLocks noChangeShapeType="1"/>
            </p:cNvSpPr>
            <p:nvPr/>
          </p:nvSpPr>
          <p:spPr bwMode="auto">
            <a:xfrm flipV="1">
              <a:off x="2883" y="2836"/>
              <a:ext cx="0" cy="181"/>
            </a:xfrm>
            <a:prstGeom prst="line">
              <a:avLst/>
            </a:prstGeom>
            <a:noFill/>
            <a:ln w="38100">
              <a:solidFill>
                <a:srgbClr val="FFFFFF"/>
              </a:solidFill>
              <a:round/>
              <a:headEnd/>
              <a:tailEnd/>
            </a:ln>
          </p:spPr>
          <p:txBody>
            <a:bodyPr/>
            <a:lstStyle/>
            <a:p>
              <a:endParaRPr lang="en-US"/>
            </a:p>
          </p:txBody>
        </p:sp>
        <p:sp>
          <p:nvSpPr>
            <p:cNvPr id="5181" name="Line 30"/>
            <p:cNvSpPr>
              <a:spLocks noChangeShapeType="1"/>
            </p:cNvSpPr>
            <p:nvPr/>
          </p:nvSpPr>
          <p:spPr bwMode="auto">
            <a:xfrm flipH="1">
              <a:off x="2355" y="2833"/>
              <a:ext cx="528" cy="0"/>
            </a:xfrm>
            <a:prstGeom prst="line">
              <a:avLst/>
            </a:prstGeom>
            <a:noFill/>
            <a:ln w="38100">
              <a:solidFill>
                <a:srgbClr val="FFFFFF"/>
              </a:solidFill>
              <a:round/>
              <a:headEnd/>
              <a:tailEnd/>
            </a:ln>
          </p:spPr>
          <p:txBody>
            <a:bodyPr/>
            <a:lstStyle/>
            <a:p>
              <a:endParaRPr lang="en-US"/>
            </a:p>
          </p:txBody>
        </p:sp>
        <p:pic>
          <p:nvPicPr>
            <p:cNvPr id="5182" name="Picture 31" descr="goddess2"/>
            <p:cNvPicPr>
              <a:picLocks noChangeAspect="1" noChangeArrowheads="1"/>
            </p:cNvPicPr>
            <p:nvPr/>
          </p:nvPicPr>
          <p:blipFill>
            <a:blip r:embed="rId10">
              <a:clrChange>
                <a:clrFrom>
                  <a:srgbClr val="CACAFF"/>
                </a:clrFrom>
                <a:clrTo>
                  <a:srgbClr val="CACAFF">
                    <a:alpha val="0"/>
                  </a:srgbClr>
                </a:clrTo>
              </a:clrChange>
            </a:blip>
            <a:srcRect l="37955" r="10799" b="2734"/>
            <a:stretch>
              <a:fillRect/>
            </a:stretch>
          </p:blipFill>
          <p:spPr bwMode="auto">
            <a:xfrm>
              <a:off x="1841" y="2179"/>
              <a:ext cx="700" cy="956"/>
            </a:xfrm>
            <a:prstGeom prst="rect">
              <a:avLst/>
            </a:prstGeom>
            <a:noFill/>
            <a:ln w="38100">
              <a:noFill/>
              <a:miter lim="800000"/>
              <a:headEnd/>
              <a:tailEnd/>
            </a:ln>
          </p:spPr>
        </p:pic>
      </p:grpSp>
      <p:grpSp>
        <p:nvGrpSpPr>
          <p:cNvPr id="9" name="Group 32"/>
          <p:cNvGrpSpPr>
            <a:grpSpLocks/>
          </p:cNvGrpSpPr>
          <p:nvPr/>
        </p:nvGrpSpPr>
        <p:grpSpPr bwMode="auto">
          <a:xfrm>
            <a:off x="1546225" y="3368675"/>
            <a:ext cx="1595438" cy="1855788"/>
            <a:chOff x="974" y="2234"/>
            <a:chExt cx="1005" cy="1169"/>
          </a:xfrm>
        </p:grpSpPr>
        <p:sp>
          <p:nvSpPr>
            <p:cNvPr id="5176" name="Line 33"/>
            <p:cNvSpPr>
              <a:spLocks noChangeShapeType="1"/>
            </p:cNvSpPr>
            <p:nvPr/>
          </p:nvSpPr>
          <p:spPr bwMode="auto">
            <a:xfrm flipV="1">
              <a:off x="1979" y="3162"/>
              <a:ext cx="0" cy="241"/>
            </a:xfrm>
            <a:prstGeom prst="line">
              <a:avLst/>
            </a:prstGeom>
            <a:noFill/>
            <a:ln w="38100">
              <a:solidFill>
                <a:srgbClr val="FFFFFF"/>
              </a:solidFill>
              <a:round/>
              <a:headEnd/>
              <a:tailEnd/>
            </a:ln>
          </p:spPr>
          <p:txBody>
            <a:bodyPr/>
            <a:lstStyle/>
            <a:p>
              <a:endParaRPr lang="en-US"/>
            </a:p>
          </p:txBody>
        </p:sp>
        <p:sp>
          <p:nvSpPr>
            <p:cNvPr id="5177" name="Line 34"/>
            <p:cNvSpPr>
              <a:spLocks noChangeShapeType="1"/>
            </p:cNvSpPr>
            <p:nvPr/>
          </p:nvSpPr>
          <p:spPr bwMode="auto">
            <a:xfrm flipV="1">
              <a:off x="1761" y="2713"/>
              <a:ext cx="0" cy="449"/>
            </a:xfrm>
            <a:prstGeom prst="line">
              <a:avLst/>
            </a:prstGeom>
            <a:noFill/>
            <a:ln w="38100">
              <a:solidFill>
                <a:srgbClr val="FFFFFF"/>
              </a:solidFill>
              <a:round/>
              <a:headEnd/>
              <a:tailEnd/>
            </a:ln>
          </p:spPr>
          <p:txBody>
            <a:bodyPr/>
            <a:lstStyle/>
            <a:p>
              <a:endParaRPr lang="en-US"/>
            </a:p>
          </p:txBody>
        </p:sp>
        <p:pic>
          <p:nvPicPr>
            <p:cNvPr id="5178" name="Picture 35" descr="elephant"/>
            <p:cNvPicPr>
              <a:picLocks noChangeAspect="1" noChangeArrowheads="1"/>
            </p:cNvPicPr>
            <p:nvPr/>
          </p:nvPicPr>
          <p:blipFill>
            <a:blip r:embed="rId11">
              <a:clrChange>
                <a:clrFrom>
                  <a:srgbClr val="CACAFF"/>
                </a:clrFrom>
                <a:clrTo>
                  <a:srgbClr val="CACAFF">
                    <a:alpha val="0"/>
                  </a:srgbClr>
                </a:clrTo>
              </a:clrChange>
            </a:blip>
            <a:srcRect l="36353" t="22664" r="2951" b="26440"/>
            <a:stretch>
              <a:fillRect/>
            </a:stretch>
          </p:blipFill>
          <p:spPr bwMode="auto">
            <a:xfrm>
              <a:off x="974" y="2234"/>
              <a:ext cx="833" cy="503"/>
            </a:xfrm>
            <a:prstGeom prst="rect">
              <a:avLst/>
            </a:prstGeom>
            <a:noFill/>
            <a:ln w="38100">
              <a:noFill/>
              <a:miter lim="800000"/>
              <a:headEnd/>
              <a:tailEnd/>
            </a:ln>
          </p:spPr>
        </p:pic>
        <p:sp>
          <p:nvSpPr>
            <p:cNvPr id="5179" name="Line 36"/>
            <p:cNvSpPr>
              <a:spLocks noChangeShapeType="1"/>
            </p:cNvSpPr>
            <p:nvPr/>
          </p:nvSpPr>
          <p:spPr bwMode="auto">
            <a:xfrm flipH="1">
              <a:off x="1761" y="3162"/>
              <a:ext cx="218" cy="0"/>
            </a:xfrm>
            <a:prstGeom prst="line">
              <a:avLst/>
            </a:prstGeom>
            <a:noFill/>
            <a:ln w="38100">
              <a:solidFill>
                <a:srgbClr val="FFFFFF"/>
              </a:solidFill>
              <a:round/>
              <a:headEnd/>
              <a:tailEnd/>
            </a:ln>
          </p:spPr>
          <p:txBody>
            <a:bodyPr/>
            <a:lstStyle/>
            <a:p>
              <a:endParaRPr lang="en-US"/>
            </a:p>
          </p:txBody>
        </p:sp>
      </p:grpSp>
      <p:grpSp>
        <p:nvGrpSpPr>
          <p:cNvPr id="10" name="Group 37"/>
          <p:cNvGrpSpPr>
            <a:grpSpLocks/>
          </p:cNvGrpSpPr>
          <p:nvPr/>
        </p:nvGrpSpPr>
        <p:grpSpPr bwMode="auto">
          <a:xfrm>
            <a:off x="4133850" y="2876550"/>
            <a:ext cx="1038225" cy="1408113"/>
            <a:chOff x="2604" y="1924"/>
            <a:chExt cx="654" cy="887"/>
          </a:xfrm>
        </p:grpSpPr>
        <p:sp>
          <p:nvSpPr>
            <p:cNvPr id="5172" name="Line 38"/>
            <p:cNvSpPr>
              <a:spLocks noChangeShapeType="1"/>
            </p:cNvSpPr>
            <p:nvPr/>
          </p:nvSpPr>
          <p:spPr bwMode="auto">
            <a:xfrm flipH="1">
              <a:off x="2936" y="2519"/>
              <a:ext cx="322" cy="0"/>
            </a:xfrm>
            <a:prstGeom prst="line">
              <a:avLst/>
            </a:prstGeom>
            <a:noFill/>
            <a:ln w="38100">
              <a:solidFill>
                <a:srgbClr val="FFFFFF"/>
              </a:solidFill>
              <a:round/>
              <a:headEnd/>
              <a:tailEnd/>
            </a:ln>
          </p:spPr>
          <p:txBody>
            <a:bodyPr/>
            <a:lstStyle/>
            <a:p>
              <a:endParaRPr lang="en-US"/>
            </a:p>
          </p:txBody>
        </p:sp>
        <p:sp>
          <p:nvSpPr>
            <p:cNvPr id="5173" name="Line 39"/>
            <p:cNvSpPr>
              <a:spLocks noChangeShapeType="1"/>
            </p:cNvSpPr>
            <p:nvPr/>
          </p:nvSpPr>
          <p:spPr bwMode="auto">
            <a:xfrm flipV="1">
              <a:off x="3258" y="2522"/>
              <a:ext cx="0" cy="289"/>
            </a:xfrm>
            <a:prstGeom prst="line">
              <a:avLst/>
            </a:prstGeom>
            <a:noFill/>
            <a:ln w="38100">
              <a:solidFill>
                <a:srgbClr val="FFFFFF"/>
              </a:solidFill>
              <a:round/>
              <a:headEnd/>
              <a:tailEnd/>
            </a:ln>
          </p:spPr>
          <p:txBody>
            <a:bodyPr/>
            <a:lstStyle/>
            <a:p>
              <a:endParaRPr lang="en-US"/>
            </a:p>
          </p:txBody>
        </p:sp>
        <p:sp>
          <p:nvSpPr>
            <p:cNvPr id="5174" name="Freeform 40"/>
            <p:cNvSpPr>
              <a:spLocks/>
            </p:cNvSpPr>
            <p:nvPr/>
          </p:nvSpPr>
          <p:spPr bwMode="auto">
            <a:xfrm>
              <a:off x="2696" y="1951"/>
              <a:ext cx="138" cy="141"/>
            </a:xfrm>
            <a:custGeom>
              <a:avLst/>
              <a:gdLst>
                <a:gd name="T0" fmla="*/ 0 w 483"/>
                <a:gd name="T1" fmla="*/ 389 h 516"/>
                <a:gd name="T2" fmla="*/ 27 w 483"/>
                <a:gd name="T3" fmla="*/ 341 h 516"/>
                <a:gd name="T4" fmla="*/ 12 w 483"/>
                <a:gd name="T5" fmla="*/ 272 h 516"/>
                <a:gd name="T6" fmla="*/ 39 w 483"/>
                <a:gd name="T7" fmla="*/ 144 h 516"/>
                <a:gd name="T8" fmla="*/ 112 w 483"/>
                <a:gd name="T9" fmla="*/ 69 h 516"/>
                <a:gd name="T10" fmla="*/ 421 w 483"/>
                <a:gd name="T11" fmla="*/ 0 h 516"/>
                <a:gd name="T12" fmla="*/ 375 w 483"/>
                <a:gd name="T13" fmla="*/ 99 h 516"/>
                <a:gd name="T14" fmla="*/ 382 w 483"/>
                <a:gd name="T15" fmla="*/ 165 h 516"/>
                <a:gd name="T16" fmla="*/ 388 w 483"/>
                <a:gd name="T17" fmla="*/ 179 h 516"/>
                <a:gd name="T18" fmla="*/ 394 w 483"/>
                <a:gd name="T19" fmla="*/ 195 h 516"/>
                <a:gd name="T20" fmla="*/ 412 w 483"/>
                <a:gd name="T21" fmla="*/ 242 h 516"/>
                <a:gd name="T22" fmla="*/ 412 w 483"/>
                <a:gd name="T23" fmla="*/ 261 h 516"/>
                <a:gd name="T24" fmla="*/ 412 w 483"/>
                <a:gd name="T25" fmla="*/ 287 h 516"/>
                <a:gd name="T26" fmla="*/ 412 w 483"/>
                <a:gd name="T27" fmla="*/ 302 h 516"/>
                <a:gd name="T28" fmla="*/ 420 w 483"/>
                <a:gd name="T29" fmla="*/ 338 h 516"/>
                <a:gd name="T30" fmla="*/ 430 w 483"/>
                <a:gd name="T31" fmla="*/ 363 h 516"/>
                <a:gd name="T32" fmla="*/ 447 w 483"/>
                <a:gd name="T33" fmla="*/ 425 h 516"/>
                <a:gd name="T34" fmla="*/ 483 w 483"/>
                <a:gd name="T35" fmla="*/ 516 h 5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3"/>
                <a:gd name="T55" fmla="*/ 0 h 516"/>
                <a:gd name="T56" fmla="*/ 483 w 483"/>
                <a:gd name="T57" fmla="*/ 516 h 5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3" h="516">
                  <a:moveTo>
                    <a:pt x="0" y="389"/>
                  </a:moveTo>
                  <a:lnTo>
                    <a:pt x="27" y="341"/>
                  </a:lnTo>
                  <a:lnTo>
                    <a:pt x="12" y="272"/>
                  </a:lnTo>
                  <a:lnTo>
                    <a:pt x="39" y="144"/>
                  </a:lnTo>
                  <a:lnTo>
                    <a:pt x="112" y="69"/>
                  </a:lnTo>
                  <a:lnTo>
                    <a:pt x="421" y="0"/>
                  </a:lnTo>
                  <a:lnTo>
                    <a:pt x="375" y="99"/>
                  </a:lnTo>
                  <a:lnTo>
                    <a:pt x="382" y="165"/>
                  </a:lnTo>
                  <a:lnTo>
                    <a:pt x="388" y="179"/>
                  </a:lnTo>
                  <a:lnTo>
                    <a:pt x="394" y="195"/>
                  </a:lnTo>
                  <a:lnTo>
                    <a:pt x="412" y="242"/>
                  </a:lnTo>
                  <a:lnTo>
                    <a:pt x="412" y="261"/>
                  </a:lnTo>
                  <a:lnTo>
                    <a:pt x="412" y="287"/>
                  </a:lnTo>
                  <a:lnTo>
                    <a:pt x="412" y="302"/>
                  </a:lnTo>
                  <a:lnTo>
                    <a:pt x="420" y="338"/>
                  </a:lnTo>
                  <a:lnTo>
                    <a:pt x="430" y="363"/>
                  </a:lnTo>
                  <a:lnTo>
                    <a:pt x="447" y="425"/>
                  </a:lnTo>
                  <a:lnTo>
                    <a:pt x="483" y="516"/>
                  </a:lnTo>
                </a:path>
              </a:pathLst>
            </a:custGeom>
            <a:solidFill>
              <a:srgbClr val="003082"/>
            </a:solidFill>
            <a:ln w="38100">
              <a:noFill/>
              <a:round/>
              <a:headEnd/>
              <a:tailEnd/>
            </a:ln>
          </p:spPr>
          <p:txBody>
            <a:bodyPr/>
            <a:lstStyle/>
            <a:p>
              <a:endParaRPr lang="en-US"/>
            </a:p>
          </p:txBody>
        </p:sp>
        <p:pic>
          <p:nvPicPr>
            <p:cNvPr id="5175" name="Picture 41" descr="malaysian_tight"/>
            <p:cNvPicPr>
              <a:picLocks noChangeAspect="1" noChangeArrowheads="1"/>
            </p:cNvPicPr>
            <p:nvPr/>
          </p:nvPicPr>
          <p:blipFill>
            <a:blip r:embed="rId12" cstate="print">
              <a:clrChange>
                <a:clrFrom>
                  <a:srgbClr val="CACAFF"/>
                </a:clrFrom>
                <a:clrTo>
                  <a:srgbClr val="CACAFF">
                    <a:alpha val="0"/>
                  </a:srgbClr>
                </a:clrTo>
              </a:clrChange>
            </a:blip>
            <a:srcRect l="38159" r="19672"/>
            <a:stretch>
              <a:fillRect/>
            </a:stretch>
          </p:blipFill>
          <p:spPr bwMode="auto">
            <a:xfrm>
              <a:off x="2604" y="1924"/>
              <a:ext cx="520" cy="887"/>
            </a:xfrm>
            <a:prstGeom prst="rect">
              <a:avLst/>
            </a:prstGeom>
            <a:noFill/>
            <a:ln w="38100">
              <a:noFill/>
              <a:miter lim="800000"/>
              <a:headEnd/>
              <a:tailEnd/>
            </a:ln>
          </p:spPr>
        </p:pic>
      </p:grpSp>
      <p:sp>
        <p:nvSpPr>
          <p:cNvPr id="5137" name="Freeform 42"/>
          <p:cNvSpPr>
            <a:spLocks/>
          </p:cNvSpPr>
          <p:nvPr/>
        </p:nvSpPr>
        <p:spPr bwMode="auto">
          <a:xfrm>
            <a:off x="3340100" y="5278438"/>
            <a:ext cx="114300" cy="63500"/>
          </a:xfrm>
          <a:custGeom>
            <a:avLst/>
            <a:gdLst>
              <a:gd name="T0" fmla="*/ 27 w 251"/>
              <a:gd name="T1" fmla="*/ 76 h 145"/>
              <a:gd name="T2" fmla="*/ 74 w 251"/>
              <a:gd name="T3" fmla="*/ 33 h 145"/>
              <a:gd name="T4" fmla="*/ 161 w 251"/>
              <a:gd name="T5" fmla="*/ 0 h 145"/>
              <a:gd name="T6" fmla="*/ 224 w 251"/>
              <a:gd name="T7" fmla="*/ 1 h 145"/>
              <a:gd name="T8" fmla="*/ 251 w 251"/>
              <a:gd name="T9" fmla="*/ 37 h 145"/>
              <a:gd name="T10" fmla="*/ 225 w 251"/>
              <a:gd name="T11" fmla="*/ 81 h 145"/>
              <a:gd name="T12" fmla="*/ 200 w 251"/>
              <a:gd name="T13" fmla="*/ 120 h 145"/>
              <a:gd name="T14" fmla="*/ 117 w 251"/>
              <a:gd name="T15" fmla="*/ 145 h 145"/>
              <a:gd name="T16" fmla="*/ 48 w 251"/>
              <a:gd name="T17" fmla="*/ 138 h 145"/>
              <a:gd name="T18" fmla="*/ 0 w 251"/>
              <a:gd name="T19" fmla="*/ 99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145"/>
              <a:gd name="T32" fmla="*/ 251 w 251"/>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145">
                <a:moveTo>
                  <a:pt x="27" y="76"/>
                </a:moveTo>
                <a:lnTo>
                  <a:pt x="74" y="33"/>
                </a:lnTo>
                <a:lnTo>
                  <a:pt x="161" y="0"/>
                </a:lnTo>
                <a:lnTo>
                  <a:pt x="224" y="1"/>
                </a:lnTo>
                <a:lnTo>
                  <a:pt x="251" y="37"/>
                </a:lnTo>
                <a:lnTo>
                  <a:pt x="225" y="81"/>
                </a:lnTo>
                <a:lnTo>
                  <a:pt x="200" y="120"/>
                </a:lnTo>
                <a:lnTo>
                  <a:pt x="117" y="145"/>
                </a:lnTo>
                <a:lnTo>
                  <a:pt x="48" y="138"/>
                </a:lnTo>
                <a:lnTo>
                  <a:pt x="0" y="99"/>
                </a:lnTo>
              </a:path>
            </a:pathLst>
          </a:custGeom>
          <a:solidFill>
            <a:srgbClr val="003082"/>
          </a:solidFill>
          <a:ln w="38100">
            <a:solidFill>
              <a:srgbClr val="FFFFFF"/>
            </a:solidFill>
            <a:round/>
            <a:headEnd/>
            <a:tailEnd/>
          </a:ln>
        </p:spPr>
        <p:txBody>
          <a:bodyPr/>
          <a:lstStyle/>
          <a:p>
            <a:endParaRPr lang="en-US"/>
          </a:p>
        </p:txBody>
      </p:sp>
      <p:grpSp>
        <p:nvGrpSpPr>
          <p:cNvPr id="11" name="Group 43"/>
          <p:cNvGrpSpPr>
            <a:grpSpLocks/>
          </p:cNvGrpSpPr>
          <p:nvPr/>
        </p:nvGrpSpPr>
        <p:grpSpPr bwMode="auto">
          <a:xfrm>
            <a:off x="3127375" y="4841875"/>
            <a:ext cx="1546225" cy="1052513"/>
            <a:chOff x="1970" y="3162"/>
            <a:chExt cx="974" cy="663"/>
          </a:xfrm>
        </p:grpSpPr>
        <p:sp>
          <p:nvSpPr>
            <p:cNvPr id="5170" name="Line 44"/>
            <p:cNvSpPr>
              <a:spLocks noChangeShapeType="1"/>
            </p:cNvSpPr>
            <p:nvPr/>
          </p:nvSpPr>
          <p:spPr bwMode="auto">
            <a:xfrm>
              <a:off x="2555" y="3162"/>
              <a:ext cx="0" cy="577"/>
            </a:xfrm>
            <a:prstGeom prst="line">
              <a:avLst/>
            </a:prstGeom>
            <a:noFill/>
            <a:ln w="38100">
              <a:solidFill>
                <a:srgbClr val="FFFFFF"/>
              </a:solidFill>
              <a:round/>
              <a:headEnd/>
              <a:tailEnd/>
            </a:ln>
          </p:spPr>
          <p:txBody>
            <a:bodyPr/>
            <a:lstStyle/>
            <a:p>
              <a:endParaRPr lang="en-US"/>
            </a:p>
          </p:txBody>
        </p:sp>
        <p:pic>
          <p:nvPicPr>
            <p:cNvPr id="5171" name="Picture 45" descr="dragon2"/>
            <p:cNvPicPr>
              <a:picLocks noChangeAspect="1" noChangeArrowheads="1"/>
            </p:cNvPicPr>
            <p:nvPr/>
          </p:nvPicPr>
          <p:blipFill>
            <a:blip r:embed="rId13">
              <a:clrChange>
                <a:clrFrom>
                  <a:srgbClr val="CACAFF"/>
                </a:clrFrom>
                <a:clrTo>
                  <a:srgbClr val="CACAFF">
                    <a:alpha val="0"/>
                  </a:srgbClr>
                </a:clrTo>
              </a:clrChange>
            </a:blip>
            <a:srcRect l="35002" t="26756" r="3659" b="36986"/>
            <a:stretch>
              <a:fillRect/>
            </a:stretch>
          </p:blipFill>
          <p:spPr bwMode="auto">
            <a:xfrm>
              <a:off x="1970" y="3411"/>
              <a:ext cx="974" cy="414"/>
            </a:xfrm>
            <a:prstGeom prst="rect">
              <a:avLst/>
            </a:prstGeom>
            <a:noFill/>
            <a:ln w="38100">
              <a:noFill/>
              <a:miter lim="800000"/>
              <a:headEnd/>
              <a:tailEnd/>
            </a:ln>
          </p:spPr>
        </p:pic>
      </p:grpSp>
      <p:grpSp>
        <p:nvGrpSpPr>
          <p:cNvPr id="12" name="Group 46"/>
          <p:cNvGrpSpPr>
            <a:grpSpLocks/>
          </p:cNvGrpSpPr>
          <p:nvPr/>
        </p:nvGrpSpPr>
        <p:grpSpPr bwMode="auto">
          <a:xfrm>
            <a:off x="6751638" y="2181225"/>
            <a:ext cx="1020762" cy="2579688"/>
            <a:chOff x="4253" y="1486"/>
            <a:chExt cx="643" cy="1625"/>
          </a:xfrm>
        </p:grpSpPr>
        <p:sp>
          <p:nvSpPr>
            <p:cNvPr id="5167" name="Line 47"/>
            <p:cNvSpPr>
              <a:spLocks noChangeShapeType="1"/>
            </p:cNvSpPr>
            <p:nvPr/>
          </p:nvSpPr>
          <p:spPr bwMode="auto">
            <a:xfrm>
              <a:off x="4650" y="1486"/>
              <a:ext cx="0" cy="1203"/>
            </a:xfrm>
            <a:prstGeom prst="line">
              <a:avLst/>
            </a:prstGeom>
            <a:noFill/>
            <a:ln w="38100">
              <a:solidFill>
                <a:srgbClr val="FFFFFF"/>
              </a:solidFill>
              <a:round/>
              <a:headEnd/>
              <a:tailEnd/>
            </a:ln>
          </p:spPr>
          <p:txBody>
            <a:bodyPr/>
            <a:lstStyle/>
            <a:p>
              <a:endParaRPr lang="en-US"/>
            </a:p>
          </p:txBody>
        </p:sp>
        <p:sp>
          <p:nvSpPr>
            <p:cNvPr id="5168" name="Freeform 48"/>
            <p:cNvSpPr>
              <a:spLocks/>
            </p:cNvSpPr>
            <p:nvPr/>
          </p:nvSpPr>
          <p:spPr bwMode="auto">
            <a:xfrm>
              <a:off x="4279" y="2282"/>
              <a:ext cx="219" cy="153"/>
            </a:xfrm>
            <a:custGeom>
              <a:avLst/>
              <a:gdLst>
                <a:gd name="T0" fmla="*/ 0 w 766"/>
                <a:gd name="T1" fmla="*/ 558 h 558"/>
                <a:gd name="T2" fmla="*/ 34 w 766"/>
                <a:gd name="T3" fmla="*/ 361 h 558"/>
                <a:gd name="T4" fmla="*/ 589 w 766"/>
                <a:gd name="T5" fmla="*/ 0 h 558"/>
                <a:gd name="T6" fmla="*/ 598 w 766"/>
                <a:gd name="T7" fmla="*/ 63 h 558"/>
                <a:gd name="T8" fmla="*/ 688 w 766"/>
                <a:gd name="T9" fmla="*/ 133 h 558"/>
                <a:gd name="T10" fmla="*/ 766 w 766"/>
                <a:gd name="T11" fmla="*/ 258 h 558"/>
                <a:gd name="T12" fmla="*/ 0 60000 65536"/>
                <a:gd name="T13" fmla="*/ 0 60000 65536"/>
                <a:gd name="T14" fmla="*/ 0 60000 65536"/>
                <a:gd name="T15" fmla="*/ 0 60000 65536"/>
                <a:gd name="T16" fmla="*/ 0 60000 65536"/>
                <a:gd name="T17" fmla="*/ 0 60000 65536"/>
                <a:gd name="T18" fmla="*/ 0 w 766"/>
                <a:gd name="T19" fmla="*/ 0 h 558"/>
                <a:gd name="T20" fmla="*/ 766 w 766"/>
                <a:gd name="T21" fmla="*/ 558 h 558"/>
              </a:gdLst>
              <a:ahLst/>
              <a:cxnLst>
                <a:cxn ang="T12">
                  <a:pos x="T0" y="T1"/>
                </a:cxn>
                <a:cxn ang="T13">
                  <a:pos x="T2" y="T3"/>
                </a:cxn>
                <a:cxn ang="T14">
                  <a:pos x="T4" y="T5"/>
                </a:cxn>
                <a:cxn ang="T15">
                  <a:pos x="T6" y="T7"/>
                </a:cxn>
                <a:cxn ang="T16">
                  <a:pos x="T8" y="T9"/>
                </a:cxn>
                <a:cxn ang="T17">
                  <a:pos x="T10" y="T11"/>
                </a:cxn>
              </a:cxnLst>
              <a:rect l="T18" t="T19" r="T20" b="T21"/>
              <a:pathLst>
                <a:path w="766" h="558">
                  <a:moveTo>
                    <a:pt x="0" y="558"/>
                  </a:moveTo>
                  <a:lnTo>
                    <a:pt x="34" y="361"/>
                  </a:lnTo>
                  <a:lnTo>
                    <a:pt x="589" y="0"/>
                  </a:lnTo>
                  <a:lnTo>
                    <a:pt x="598" y="63"/>
                  </a:lnTo>
                  <a:lnTo>
                    <a:pt x="688" y="133"/>
                  </a:lnTo>
                  <a:lnTo>
                    <a:pt x="766" y="258"/>
                  </a:lnTo>
                </a:path>
              </a:pathLst>
            </a:custGeom>
            <a:solidFill>
              <a:srgbClr val="003082"/>
            </a:solidFill>
            <a:ln w="38100">
              <a:noFill/>
              <a:round/>
              <a:headEnd/>
              <a:tailEnd/>
            </a:ln>
          </p:spPr>
          <p:txBody>
            <a:bodyPr/>
            <a:lstStyle/>
            <a:p>
              <a:endParaRPr lang="en-US"/>
            </a:p>
          </p:txBody>
        </p:sp>
        <p:pic>
          <p:nvPicPr>
            <p:cNvPr id="5169" name="Picture 49" descr="stmatthew-500000"/>
            <p:cNvPicPr>
              <a:picLocks noChangeAspect="1" noChangeArrowheads="1"/>
            </p:cNvPicPr>
            <p:nvPr/>
          </p:nvPicPr>
          <p:blipFill>
            <a:blip r:embed="rId14">
              <a:clrChange>
                <a:clrFrom>
                  <a:srgbClr val="CACAFF"/>
                </a:clrFrom>
                <a:clrTo>
                  <a:srgbClr val="CACAFF">
                    <a:alpha val="0"/>
                  </a:srgbClr>
                </a:clrTo>
              </a:clrChange>
            </a:blip>
            <a:srcRect l="35976" r="7248"/>
            <a:stretch>
              <a:fillRect/>
            </a:stretch>
          </p:blipFill>
          <p:spPr bwMode="auto">
            <a:xfrm>
              <a:off x="4253" y="2242"/>
              <a:ext cx="643" cy="869"/>
            </a:xfrm>
            <a:prstGeom prst="rect">
              <a:avLst/>
            </a:prstGeom>
            <a:noFill/>
            <a:ln w="38100">
              <a:noFill/>
              <a:miter lim="800000"/>
              <a:headEnd/>
              <a:tailEnd/>
            </a:ln>
          </p:spPr>
        </p:pic>
      </p:grpSp>
      <p:graphicFrame>
        <p:nvGraphicFramePr>
          <p:cNvPr id="5122" name="Object 50"/>
          <p:cNvGraphicFramePr>
            <a:graphicFrameLocks noChangeAspect="1"/>
          </p:cNvGraphicFramePr>
          <p:nvPr/>
        </p:nvGraphicFramePr>
        <p:xfrm>
          <a:off x="1208088" y="1406525"/>
          <a:ext cx="6731000" cy="4697413"/>
        </p:xfrm>
        <a:graphic>
          <a:graphicData uri="http://schemas.openxmlformats.org/presentationml/2006/ole">
            <p:oleObj spid="_x0000_s5122" name="Chart" r:id="rId15" imgW="11788140" imgH="6774180" progId="MSGraph.Chart.8">
              <p:embed followColorScheme="full"/>
            </p:oleObj>
          </a:graphicData>
        </a:graphic>
      </p:graphicFrame>
      <p:graphicFrame>
        <p:nvGraphicFramePr>
          <p:cNvPr id="5123" name="Object 51"/>
          <p:cNvGraphicFramePr>
            <a:graphicFrameLocks noChangeAspect="1"/>
          </p:cNvGraphicFramePr>
          <p:nvPr/>
        </p:nvGraphicFramePr>
        <p:xfrm>
          <a:off x="877888" y="6237288"/>
          <a:ext cx="7386637" cy="442912"/>
        </p:xfrm>
        <a:graphic>
          <a:graphicData uri="http://schemas.openxmlformats.org/presentationml/2006/ole">
            <p:oleObj spid="_x0000_s5123" name="Chart" r:id="rId16" imgW="14735258" imgH="8467642" progId="MSGraph.Chart.8">
              <p:embed/>
            </p:oleObj>
          </a:graphicData>
        </a:graphic>
      </p:graphicFrame>
      <p:sp>
        <p:nvSpPr>
          <p:cNvPr id="5140" name="Text Box 52"/>
          <p:cNvSpPr txBox="1">
            <a:spLocks noChangeAspect="1" noChangeArrowheads="1"/>
          </p:cNvSpPr>
          <p:nvPr/>
        </p:nvSpPr>
        <p:spPr bwMode="auto">
          <a:xfrm>
            <a:off x="598488" y="1947863"/>
            <a:ext cx="715962" cy="334962"/>
          </a:xfrm>
          <a:prstGeom prst="rect">
            <a:avLst/>
          </a:prstGeom>
          <a:noFill/>
          <a:ln w="9525">
            <a:noFill/>
            <a:miter lim="800000"/>
            <a:headEnd/>
            <a:tailEnd/>
          </a:ln>
        </p:spPr>
        <p:txBody>
          <a:bodyPr wrap="none">
            <a:spAutoFit/>
          </a:bodyPr>
          <a:lstStyle/>
          <a:p>
            <a:r>
              <a:rPr lang="en-US" sz="1600">
                <a:ea typeface="ＭＳ Ｐゴシック" pitchFamily="-32" charset="-128"/>
              </a:rPr>
              <a:t>10MB</a:t>
            </a:r>
          </a:p>
        </p:txBody>
      </p:sp>
      <p:sp>
        <p:nvSpPr>
          <p:cNvPr id="5141" name="Text Box 53"/>
          <p:cNvSpPr txBox="1">
            <a:spLocks noChangeAspect="1" noChangeArrowheads="1"/>
          </p:cNvSpPr>
          <p:nvPr/>
        </p:nvSpPr>
        <p:spPr bwMode="auto">
          <a:xfrm>
            <a:off x="714375" y="2433638"/>
            <a:ext cx="600075" cy="336550"/>
          </a:xfrm>
          <a:prstGeom prst="rect">
            <a:avLst/>
          </a:prstGeom>
          <a:noFill/>
          <a:ln w="9525">
            <a:noFill/>
            <a:miter lim="800000"/>
            <a:headEnd/>
            <a:tailEnd/>
          </a:ln>
        </p:spPr>
        <p:txBody>
          <a:bodyPr wrap="none">
            <a:spAutoFit/>
          </a:bodyPr>
          <a:lstStyle/>
          <a:p>
            <a:r>
              <a:rPr lang="en-US" sz="1600">
                <a:ea typeface="ＭＳ Ｐゴシック" pitchFamily="-32" charset="-128"/>
              </a:rPr>
              <a:t>1MB</a:t>
            </a:r>
          </a:p>
        </p:txBody>
      </p:sp>
      <p:sp>
        <p:nvSpPr>
          <p:cNvPr id="5142" name="Text Box 54"/>
          <p:cNvSpPr txBox="1">
            <a:spLocks noChangeAspect="1" noChangeArrowheads="1"/>
          </p:cNvSpPr>
          <p:nvPr/>
        </p:nvSpPr>
        <p:spPr bwMode="auto">
          <a:xfrm>
            <a:off x="488950" y="1458913"/>
            <a:ext cx="825500" cy="338137"/>
          </a:xfrm>
          <a:prstGeom prst="rect">
            <a:avLst/>
          </a:prstGeom>
          <a:noFill/>
          <a:ln w="9525">
            <a:noFill/>
            <a:miter lim="800000"/>
            <a:headEnd/>
            <a:tailEnd/>
          </a:ln>
        </p:spPr>
        <p:txBody>
          <a:bodyPr wrap="none">
            <a:spAutoFit/>
          </a:bodyPr>
          <a:lstStyle/>
          <a:p>
            <a:r>
              <a:rPr lang="en-US" sz="1600">
                <a:ea typeface="ＭＳ Ｐゴシック" pitchFamily="-32" charset="-128"/>
              </a:rPr>
              <a:t>100MB</a:t>
            </a:r>
          </a:p>
        </p:txBody>
      </p:sp>
      <p:sp>
        <p:nvSpPr>
          <p:cNvPr id="5143" name="Text Box 55"/>
          <p:cNvSpPr txBox="1">
            <a:spLocks noChangeAspect="1" noChangeArrowheads="1"/>
          </p:cNvSpPr>
          <p:nvPr/>
        </p:nvSpPr>
        <p:spPr bwMode="auto">
          <a:xfrm>
            <a:off x="523875" y="2921000"/>
            <a:ext cx="790575" cy="336550"/>
          </a:xfrm>
          <a:prstGeom prst="rect">
            <a:avLst/>
          </a:prstGeom>
          <a:noFill/>
          <a:ln w="9525">
            <a:noFill/>
            <a:miter lim="800000"/>
            <a:headEnd/>
            <a:tailEnd/>
          </a:ln>
        </p:spPr>
        <p:txBody>
          <a:bodyPr wrap="none">
            <a:spAutoFit/>
          </a:bodyPr>
          <a:lstStyle/>
          <a:p>
            <a:r>
              <a:rPr lang="en-US" sz="1600">
                <a:ea typeface="ＭＳ Ｐゴシック" pitchFamily="-32" charset="-128"/>
              </a:rPr>
              <a:t>100KB</a:t>
            </a:r>
          </a:p>
        </p:txBody>
      </p:sp>
      <p:sp>
        <p:nvSpPr>
          <p:cNvPr id="5144" name="Text Box 56"/>
          <p:cNvSpPr txBox="1">
            <a:spLocks noChangeAspect="1" noChangeArrowheads="1"/>
          </p:cNvSpPr>
          <p:nvPr/>
        </p:nvSpPr>
        <p:spPr bwMode="auto">
          <a:xfrm>
            <a:off x="636588" y="3409950"/>
            <a:ext cx="677862" cy="338138"/>
          </a:xfrm>
          <a:prstGeom prst="rect">
            <a:avLst/>
          </a:prstGeom>
          <a:noFill/>
          <a:ln w="9525">
            <a:noFill/>
            <a:miter lim="800000"/>
            <a:headEnd/>
            <a:tailEnd/>
          </a:ln>
        </p:spPr>
        <p:txBody>
          <a:bodyPr wrap="none">
            <a:spAutoFit/>
          </a:bodyPr>
          <a:lstStyle/>
          <a:p>
            <a:r>
              <a:rPr lang="en-US" sz="1600">
                <a:ea typeface="ＭＳ Ｐゴシック" pitchFamily="-32" charset="-128"/>
              </a:rPr>
              <a:t>10KB</a:t>
            </a:r>
          </a:p>
        </p:txBody>
      </p:sp>
      <p:sp>
        <p:nvSpPr>
          <p:cNvPr id="5145" name="Text Box 57"/>
          <p:cNvSpPr txBox="1">
            <a:spLocks noChangeAspect="1" noChangeArrowheads="1"/>
          </p:cNvSpPr>
          <p:nvPr/>
        </p:nvSpPr>
        <p:spPr bwMode="auto">
          <a:xfrm>
            <a:off x="749300" y="3898900"/>
            <a:ext cx="565150" cy="338138"/>
          </a:xfrm>
          <a:prstGeom prst="rect">
            <a:avLst/>
          </a:prstGeom>
          <a:noFill/>
          <a:ln w="9525">
            <a:noFill/>
            <a:miter lim="800000"/>
            <a:headEnd/>
            <a:tailEnd/>
          </a:ln>
        </p:spPr>
        <p:txBody>
          <a:bodyPr wrap="none">
            <a:spAutoFit/>
          </a:bodyPr>
          <a:lstStyle/>
          <a:p>
            <a:r>
              <a:rPr lang="en-US" sz="1600">
                <a:ea typeface="ＭＳ Ｐゴシック" pitchFamily="-32" charset="-128"/>
              </a:rPr>
              <a:t>1KB</a:t>
            </a:r>
          </a:p>
        </p:txBody>
      </p:sp>
      <p:sp>
        <p:nvSpPr>
          <p:cNvPr id="5146" name="Text Box 58"/>
          <p:cNvSpPr txBox="1">
            <a:spLocks noChangeAspect="1" noChangeArrowheads="1"/>
          </p:cNvSpPr>
          <p:nvPr/>
        </p:nvSpPr>
        <p:spPr bwMode="auto">
          <a:xfrm>
            <a:off x="658813" y="4387850"/>
            <a:ext cx="655637" cy="336550"/>
          </a:xfrm>
          <a:prstGeom prst="rect">
            <a:avLst/>
          </a:prstGeom>
          <a:noFill/>
          <a:ln w="9525">
            <a:noFill/>
            <a:miter lim="800000"/>
            <a:headEnd/>
            <a:tailEnd/>
          </a:ln>
        </p:spPr>
        <p:txBody>
          <a:bodyPr wrap="none">
            <a:spAutoFit/>
          </a:bodyPr>
          <a:lstStyle/>
          <a:p>
            <a:r>
              <a:rPr lang="en-US" sz="1600">
                <a:ea typeface="ＭＳ Ｐゴシック" pitchFamily="-32" charset="-128"/>
              </a:rPr>
              <a:t>100B</a:t>
            </a:r>
          </a:p>
        </p:txBody>
      </p:sp>
      <p:sp>
        <p:nvSpPr>
          <p:cNvPr id="5147" name="Text Box 59"/>
          <p:cNvSpPr txBox="1">
            <a:spLocks noChangeAspect="1" noChangeArrowheads="1"/>
          </p:cNvSpPr>
          <p:nvPr/>
        </p:nvSpPr>
        <p:spPr bwMode="auto">
          <a:xfrm>
            <a:off x="7847013" y="2654300"/>
            <a:ext cx="498475" cy="334963"/>
          </a:xfrm>
          <a:prstGeom prst="rect">
            <a:avLst/>
          </a:prstGeom>
          <a:noFill/>
          <a:ln w="9525">
            <a:noFill/>
            <a:miter lim="800000"/>
            <a:headEnd/>
            <a:tailEnd/>
          </a:ln>
        </p:spPr>
        <p:txBody>
          <a:bodyPr wrap="none">
            <a:spAutoFit/>
          </a:bodyPr>
          <a:lstStyle/>
          <a:p>
            <a:r>
              <a:rPr lang="en-US" sz="1600">
                <a:ea typeface="ＭＳ Ｐゴシック" pitchFamily="-32" charset="-128"/>
              </a:rPr>
              <a:t>1ks</a:t>
            </a:r>
          </a:p>
        </p:txBody>
      </p:sp>
      <p:sp>
        <p:nvSpPr>
          <p:cNvPr id="5148" name="Text Box 60"/>
          <p:cNvSpPr txBox="1">
            <a:spLocks noChangeAspect="1" noChangeArrowheads="1"/>
          </p:cNvSpPr>
          <p:nvPr/>
        </p:nvSpPr>
        <p:spPr bwMode="auto">
          <a:xfrm>
            <a:off x="7885113" y="3294063"/>
            <a:ext cx="625475" cy="338137"/>
          </a:xfrm>
          <a:prstGeom prst="rect">
            <a:avLst/>
          </a:prstGeom>
          <a:noFill/>
          <a:ln w="9525">
            <a:noFill/>
            <a:miter lim="800000"/>
            <a:headEnd/>
            <a:tailEnd/>
          </a:ln>
        </p:spPr>
        <p:txBody>
          <a:bodyPr wrap="none">
            <a:spAutoFit/>
          </a:bodyPr>
          <a:lstStyle/>
          <a:p>
            <a:r>
              <a:rPr lang="en-US" sz="1600">
                <a:ea typeface="ＭＳ Ｐゴシック" pitchFamily="-32" charset="-128"/>
              </a:rPr>
              <a:t>100s</a:t>
            </a:r>
          </a:p>
        </p:txBody>
      </p:sp>
      <p:sp>
        <p:nvSpPr>
          <p:cNvPr id="5149" name="Text Box 61"/>
          <p:cNvSpPr txBox="1">
            <a:spLocks noChangeAspect="1" noChangeArrowheads="1"/>
          </p:cNvSpPr>
          <p:nvPr/>
        </p:nvSpPr>
        <p:spPr bwMode="auto">
          <a:xfrm>
            <a:off x="7885113" y="3935413"/>
            <a:ext cx="509587" cy="334962"/>
          </a:xfrm>
          <a:prstGeom prst="rect">
            <a:avLst/>
          </a:prstGeom>
          <a:noFill/>
          <a:ln w="9525">
            <a:noFill/>
            <a:miter lim="800000"/>
            <a:headEnd/>
            <a:tailEnd/>
          </a:ln>
        </p:spPr>
        <p:txBody>
          <a:bodyPr wrap="none">
            <a:spAutoFit/>
          </a:bodyPr>
          <a:lstStyle/>
          <a:p>
            <a:r>
              <a:rPr lang="en-US" sz="1600">
                <a:ea typeface="ＭＳ Ｐゴシック" pitchFamily="-32" charset="-128"/>
              </a:rPr>
              <a:t>10s</a:t>
            </a:r>
          </a:p>
        </p:txBody>
      </p:sp>
      <p:sp>
        <p:nvSpPr>
          <p:cNvPr id="5150" name="Text Box 62"/>
          <p:cNvSpPr txBox="1">
            <a:spLocks noChangeAspect="1" noChangeArrowheads="1"/>
          </p:cNvSpPr>
          <p:nvPr/>
        </p:nvSpPr>
        <p:spPr bwMode="auto">
          <a:xfrm>
            <a:off x="7885113" y="4556125"/>
            <a:ext cx="396875" cy="336550"/>
          </a:xfrm>
          <a:prstGeom prst="rect">
            <a:avLst/>
          </a:prstGeom>
          <a:noFill/>
          <a:ln w="9525">
            <a:noFill/>
            <a:miter lim="800000"/>
            <a:headEnd/>
            <a:tailEnd/>
          </a:ln>
        </p:spPr>
        <p:txBody>
          <a:bodyPr wrap="none">
            <a:spAutoFit/>
          </a:bodyPr>
          <a:lstStyle/>
          <a:p>
            <a:r>
              <a:rPr lang="en-US" sz="1600">
                <a:ea typeface="ＭＳ Ｐゴシック" pitchFamily="-32" charset="-128"/>
              </a:rPr>
              <a:t>1s</a:t>
            </a:r>
          </a:p>
        </p:txBody>
      </p:sp>
      <p:sp>
        <p:nvSpPr>
          <p:cNvPr id="5151" name="Text Box 63"/>
          <p:cNvSpPr txBox="1">
            <a:spLocks noChangeAspect="1" noChangeArrowheads="1"/>
          </p:cNvSpPr>
          <p:nvPr/>
        </p:nvSpPr>
        <p:spPr bwMode="auto">
          <a:xfrm>
            <a:off x="7885113" y="5194300"/>
            <a:ext cx="568325" cy="336550"/>
          </a:xfrm>
          <a:prstGeom prst="rect">
            <a:avLst/>
          </a:prstGeom>
          <a:noFill/>
          <a:ln w="9525">
            <a:noFill/>
            <a:miter lim="800000"/>
            <a:headEnd/>
            <a:tailEnd/>
          </a:ln>
        </p:spPr>
        <p:txBody>
          <a:bodyPr wrap="none">
            <a:spAutoFit/>
          </a:bodyPr>
          <a:lstStyle/>
          <a:p>
            <a:r>
              <a:rPr lang="en-US" sz="1600">
                <a:ea typeface="ＭＳ Ｐゴシック" pitchFamily="-32" charset="-128"/>
              </a:rPr>
              <a:t>0.1s</a:t>
            </a:r>
          </a:p>
        </p:txBody>
      </p:sp>
      <p:sp>
        <p:nvSpPr>
          <p:cNvPr id="5152" name="Text Box 64"/>
          <p:cNvSpPr txBox="1">
            <a:spLocks noChangeAspect="1" noChangeArrowheads="1"/>
          </p:cNvSpPr>
          <p:nvPr/>
        </p:nvSpPr>
        <p:spPr bwMode="auto">
          <a:xfrm>
            <a:off x="7885113" y="2041525"/>
            <a:ext cx="646112" cy="336550"/>
          </a:xfrm>
          <a:prstGeom prst="rect">
            <a:avLst/>
          </a:prstGeom>
          <a:noFill/>
          <a:ln w="9525">
            <a:noFill/>
            <a:miter lim="800000"/>
            <a:headEnd/>
            <a:tailEnd/>
          </a:ln>
        </p:spPr>
        <p:txBody>
          <a:bodyPr wrap="none">
            <a:spAutoFit/>
          </a:bodyPr>
          <a:lstStyle/>
          <a:p>
            <a:r>
              <a:rPr lang="en-US" sz="1600">
                <a:ea typeface="ＭＳ Ｐゴシック" pitchFamily="-32" charset="-128"/>
              </a:rPr>
              <a:t>10Ks</a:t>
            </a:r>
          </a:p>
        </p:txBody>
      </p:sp>
      <p:sp>
        <p:nvSpPr>
          <p:cNvPr id="5153" name="Text Box 65"/>
          <p:cNvSpPr txBox="1">
            <a:spLocks noChangeAspect="1" noChangeArrowheads="1"/>
          </p:cNvSpPr>
          <p:nvPr/>
        </p:nvSpPr>
        <p:spPr bwMode="auto">
          <a:xfrm>
            <a:off x="7885113" y="1422400"/>
            <a:ext cx="758825" cy="338138"/>
          </a:xfrm>
          <a:prstGeom prst="rect">
            <a:avLst/>
          </a:prstGeom>
          <a:noFill/>
          <a:ln w="9525">
            <a:noFill/>
            <a:miter lim="800000"/>
            <a:headEnd/>
            <a:tailEnd/>
          </a:ln>
        </p:spPr>
        <p:txBody>
          <a:bodyPr wrap="none">
            <a:spAutoFit/>
          </a:bodyPr>
          <a:lstStyle/>
          <a:p>
            <a:r>
              <a:rPr lang="en-US" sz="1600">
                <a:ea typeface="ＭＳ Ｐゴシック" pitchFamily="-32" charset="-128"/>
              </a:rPr>
              <a:t>100Ks</a:t>
            </a:r>
          </a:p>
        </p:txBody>
      </p:sp>
      <p:sp>
        <p:nvSpPr>
          <p:cNvPr id="5154" name="Text Box 66"/>
          <p:cNvSpPr txBox="1">
            <a:spLocks noChangeAspect="1" noChangeArrowheads="1"/>
          </p:cNvSpPr>
          <p:nvPr/>
        </p:nvSpPr>
        <p:spPr bwMode="auto">
          <a:xfrm>
            <a:off x="7885113" y="2317750"/>
            <a:ext cx="703262" cy="336550"/>
          </a:xfrm>
          <a:prstGeom prst="rect">
            <a:avLst/>
          </a:prstGeom>
          <a:noFill/>
          <a:ln w="9525">
            <a:noFill/>
            <a:miter lim="800000"/>
            <a:headEnd/>
            <a:tailEnd/>
          </a:ln>
        </p:spPr>
        <p:txBody>
          <a:bodyPr wrap="none">
            <a:spAutoFit/>
          </a:bodyPr>
          <a:lstStyle/>
          <a:p>
            <a:r>
              <a:rPr lang="en-US" sz="1600">
                <a:ea typeface="ＭＳ Ｐゴシック" pitchFamily="-32" charset="-128"/>
              </a:rPr>
              <a:t>1hour</a:t>
            </a:r>
          </a:p>
        </p:txBody>
      </p:sp>
      <p:sp>
        <p:nvSpPr>
          <p:cNvPr id="5155" name="Line 67"/>
          <p:cNvSpPr>
            <a:spLocks noChangeAspect="1" noChangeShapeType="1"/>
          </p:cNvSpPr>
          <p:nvPr/>
        </p:nvSpPr>
        <p:spPr bwMode="auto">
          <a:xfrm>
            <a:off x="7804150" y="3651250"/>
            <a:ext cx="146050" cy="0"/>
          </a:xfrm>
          <a:prstGeom prst="line">
            <a:avLst/>
          </a:prstGeom>
          <a:noFill/>
          <a:ln w="19050">
            <a:solidFill>
              <a:schemeClr val="accent2"/>
            </a:solidFill>
            <a:round/>
            <a:headEnd/>
            <a:tailEnd/>
          </a:ln>
        </p:spPr>
        <p:txBody>
          <a:bodyPr/>
          <a:lstStyle/>
          <a:p>
            <a:endParaRPr lang="en-US"/>
          </a:p>
        </p:txBody>
      </p:sp>
      <p:sp>
        <p:nvSpPr>
          <p:cNvPr id="5156" name="Text Box 68"/>
          <p:cNvSpPr txBox="1">
            <a:spLocks noChangeAspect="1" noChangeArrowheads="1"/>
          </p:cNvSpPr>
          <p:nvPr/>
        </p:nvSpPr>
        <p:spPr bwMode="auto">
          <a:xfrm>
            <a:off x="7885113" y="3475038"/>
            <a:ext cx="623887" cy="338137"/>
          </a:xfrm>
          <a:prstGeom prst="rect">
            <a:avLst/>
          </a:prstGeom>
          <a:noFill/>
          <a:ln w="9525">
            <a:noFill/>
            <a:miter lim="800000"/>
            <a:headEnd/>
            <a:tailEnd/>
          </a:ln>
        </p:spPr>
        <p:txBody>
          <a:bodyPr wrap="none">
            <a:spAutoFit/>
          </a:bodyPr>
          <a:lstStyle/>
          <a:p>
            <a:r>
              <a:rPr lang="en-US" sz="1600">
                <a:ea typeface="ＭＳ Ｐゴシック" pitchFamily="-32" charset="-128"/>
              </a:rPr>
              <a:t>1min</a:t>
            </a:r>
          </a:p>
        </p:txBody>
      </p:sp>
      <p:sp>
        <p:nvSpPr>
          <p:cNvPr id="5157" name="Text Box 69"/>
          <p:cNvSpPr txBox="1">
            <a:spLocks noChangeAspect="1" noChangeArrowheads="1"/>
          </p:cNvSpPr>
          <p:nvPr/>
        </p:nvSpPr>
        <p:spPr bwMode="auto">
          <a:xfrm>
            <a:off x="6400800" y="6005513"/>
            <a:ext cx="747713" cy="336550"/>
          </a:xfrm>
          <a:prstGeom prst="rect">
            <a:avLst/>
          </a:prstGeom>
          <a:noFill/>
          <a:ln w="9525">
            <a:noFill/>
            <a:miter lim="800000"/>
            <a:headEnd/>
            <a:tailEnd/>
          </a:ln>
        </p:spPr>
        <p:txBody>
          <a:bodyPr wrap="none">
            <a:spAutoFit/>
          </a:bodyPr>
          <a:lstStyle/>
          <a:p>
            <a:pPr algn="ctr"/>
            <a:r>
              <a:rPr lang="en-US" sz="1600">
                <a:ea typeface="ＭＳ Ｐゴシック" pitchFamily="-32" charset="-128"/>
              </a:rPr>
              <a:t>100Mt</a:t>
            </a:r>
          </a:p>
        </p:txBody>
      </p:sp>
      <p:sp>
        <p:nvSpPr>
          <p:cNvPr id="5158" name="Text Box 70"/>
          <p:cNvSpPr txBox="1">
            <a:spLocks noChangeAspect="1" noChangeArrowheads="1"/>
          </p:cNvSpPr>
          <p:nvPr/>
        </p:nvSpPr>
        <p:spPr bwMode="auto">
          <a:xfrm>
            <a:off x="7629525" y="6005513"/>
            <a:ext cx="511175" cy="336550"/>
          </a:xfrm>
          <a:prstGeom prst="rect">
            <a:avLst/>
          </a:prstGeom>
          <a:noFill/>
          <a:ln w="9525">
            <a:noFill/>
            <a:miter lim="800000"/>
            <a:headEnd/>
            <a:tailEnd/>
          </a:ln>
        </p:spPr>
        <p:txBody>
          <a:bodyPr wrap="none">
            <a:spAutoFit/>
          </a:bodyPr>
          <a:lstStyle/>
          <a:p>
            <a:pPr algn="ctr"/>
            <a:r>
              <a:rPr lang="en-US" sz="1600">
                <a:ea typeface="ＭＳ Ｐゴシック" pitchFamily="-32" charset="-128"/>
              </a:rPr>
              <a:t>1Gt</a:t>
            </a:r>
          </a:p>
        </p:txBody>
      </p:sp>
      <p:sp>
        <p:nvSpPr>
          <p:cNvPr id="5159" name="Text Box 71"/>
          <p:cNvSpPr txBox="1">
            <a:spLocks noChangeAspect="1" noChangeArrowheads="1"/>
          </p:cNvSpPr>
          <p:nvPr/>
        </p:nvSpPr>
        <p:spPr bwMode="auto">
          <a:xfrm>
            <a:off x="5283200" y="6011863"/>
            <a:ext cx="638175" cy="338137"/>
          </a:xfrm>
          <a:prstGeom prst="rect">
            <a:avLst/>
          </a:prstGeom>
          <a:noFill/>
          <a:ln w="9525">
            <a:noFill/>
            <a:miter lim="800000"/>
            <a:headEnd/>
            <a:tailEnd/>
          </a:ln>
        </p:spPr>
        <p:txBody>
          <a:bodyPr wrap="none">
            <a:spAutoFit/>
          </a:bodyPr>
          <a:lstStyle/>
          <a:p>
            <a:pPr algn="ctr"/>
            <a:r>
              <a:rPr lang="en-US" sz="1600">
                <a:ea typeface="ＭＳ Ｐゴシック" pitchFamily="-32" charset="-128"/>
              </a:rPr>
              <a:t>10Mt</a:t>
            </a:r>
          </a:p>
        </p:txBody>
      </p:sp>
      <p:sp>
        <p:nvSpPr>
          <p:cNvPr id="5160" name="Text Box 72"/>
          <p:cNvSpPr txBox="1">
            <a:spLocks noChangeAspect="1" noChangeArrowheads="1"/>
          </p:cNvSpPr>
          <p:nvPr/>
        </p:nvSpPr>
        <p:spPr bwMode="auto">
          <a:xfrm>
            <a:off x="4276725" y="6005513"/>
            <a:ext cx="525463" cy="334962"/>
          </a:xfrm>
          <a:prstGeom prst="rect">
            <a:avLst/>
          </a:prstGeom>
          <a:noFill/>
          <a:ln w="9525">
            <a:noFill/>
            <a:miter lim="800000"/>
            <a:headEnd/>
            <a:tailEnd/>
          </a:ln>
        </p:spPr>
        <p:txBody>
          <a:bodyPr wrap="none">
            <a:spAutoFit/>
          </a:bodyPr>
          <a:lstStyle/>
          <a:p>
            <a:pPr algn="ctr"/>
            <a:r>
              <a:rPr lang="en-US" sz="1600">
                <a:ea typeface="ＭＳ Ｐゴシック" pitchFamily="-32" charset="-128"/>
              </a:rPr>
              <a:t>1Mt</a:t>
            </a:r>
          </a:p>
        </p:txBody>
      </p:sp>
      <p:sp>
        <p:nvSpPr>
          <p:cNvPr id="5161" name="Text Box 73"/>
          <p:cNvSpPr txBox="1">
            <a:spLocks noChangeAspect="1" noChangeArrowheads="1"/>
          </p:cNvSpPr>
          <p:nvPr/>
        </p:nvSpPr>
        <p:spPr bwMode="auto">
          <a:xfrm>
            <a:off x="3081338" y="6005513"/>
            <a:ext cx="715962" cy="334962"/>
          </a:xfrm>
          <a:prstGeom prst="rect">
            <a:avLst/>
          </a:prstGeom>
          <a:noFill/>
          <a:ln w="9525">
            <a:noFill/>
            <a:miter lim="800000"/>
            <a:headEnd/>
            <a:tailEnd/>
          </a:ln>
        </p:spPr>
        <p:txBody>
          <a:bodyPr wrap="none">
            <a:spAutoFit/>
          </a:bodyPr>
          <a:lstStyle/>
          <a:p>
            <a:pPr algn="ctr"/>
            <a:r>
              <a:rPr lang="en-US" sz="1600">
                <a:ea typeface="ＭＳ Ｐゴシック" pitchFamily="-32" charset="-128"/>
              </a:rPr>
              <a:t>100Kt</a:t>
            </a:r>
          </a:p>
        </p:txBody>
      </p:sp>
      <p:sp>
        <p:nvSpPr>
          <p:cNvPr id="5162" name="Text Box 74"/>
          <p:cNvSpPr txBox="1">
            <a:spLocks noChangeAspect="1" noChangeArrowheads="1"/>
          </p:cNvSpPr>
          <p:nvPr/>
        </p:nvSpPr>
        <p:spPr bwMode="auto">
          <a:xfrm>
            <a:off x="1027113" y="6005513"/>
            <a:ext cx="490537" cy="334962"/>
          </a:xfrm>
          <a:prstGeom prst="rect">
            <a:avLst/>
          </a:prstGeom>
          <a:noFill/>
          <a:ln w="9525">
            <a:noFill/>
            <a:miter lim="800000"/>
            <a:headEnd/>
            <a:tailEnd/>
          </a:ln>
        </p:spPr>
        <p:txBody>
          <a:bodyPr wrap="none">
            <a:spAutoFit/>
          </a:bodyPr>
          <a:lstStyle/>
          <a:p>
            <a:pPr algn="ctr"/>
            <a:r>
              <a:rPr lang="en-US" sz="1600">
                <a:ea typeface="ＭＳ Ｐゴシック" pitchFamily="-32" charset="-128"/>
              </a:rPr>
              <a:t>1Kt</a:t>
            </a:r>
          </a:p>
        </p:txBody>
      </p:sp>
      <p:sp>
        <p:nvSpPr>
          <p:cNvPr id="5163" name="Text Box 75"/>
          <p:cNvSpPr txBox="1">
            <a:spLocks noChangeAspect="1" noChangeArrowheads="1"/>
          </p:cNvSpPr>
          <p:nvPr/>
        </p:nvSpPr>
        <p:spPr bwMode="auto">
          <a:xfrm>
            <a:off x="1997075" y="6005513"/>
            <a:ext cx="603250" cy="334962"/>
          </a:xfrm>
          <a:prstGeom prst="rect">
            <a:avLst/>
          </a:prstGeom>
          <a:noFill/>
          <a:ln w="9525">
            <a:noFill/>
            <a:miter lim="800000"/>
            <a:headEnd/>
            <a:tailEnd/>
          </a:ln>
        </p:spPr>
        <p:txBody>
          <a:bodyPr wrap="none">
            <a:spAutoFit/>
          </a:bodyPr>
          <a:lstStyle/>
          <a:p>
            <a:pPr algn="ctr"/>
            <a:r>
              <a:rPr lang="en-US" sz="1600">
                <a:ea typeface="ＭＳ Ｐゴシック" pitchFamily="-32" charset="-128"/>
              </a:rPr>
              <a:t>10Kt</a:t>
            </a:r>
          </a:p>
        </p:txBody>
      </p:sp>
      <p:sp>
        <p:nvSpPr>
          <p:cNvPr id="5164" name="Text Box 76"/>
          <p:cNvSpPr txBox="1">
            <a:spLocks noChangeAspect="1" noChangeArrowheads="1"/>
          </p:cNvSpPr>
          <p:nvPr/>
        </p:nvSpPr>
        <p:spPr bwMode="auto">
          <a:xfrm>
            <a:off x="769938" y="4875213"/>
            <a:ext cx="544512" cy="334962"/>
          </a:xfrm>
          <a:prstGeom prst="rect">
            <a:avLst/>
          </a:prstGeom>
          <a:noFill/>
          <a:ln w="9525">
            <a:noFill/>
            <a:miter lim="800000"/>
            <a:headEnd/>
            <a:tailEnd/>
          </a:ln>
        </p:spPr>
        <p:txBody>
          <a:bodyPr wrap="none">
            <a:spAutoFit/>
          </a:bodyPr>
          <a:lstStyle/>
          <a:p>
            <a:r>
              <a:rPr lang="en-US" sz="1600">
                <a:ea typeface="ＭＳ Ｐゴシック" pitchFamily="-32" charset="-128"/>
              </a:rPr>
              <a:t>10B</a:t>
            </a:r>
          </a:p>
        </p:txBody>
      </p:sp>
      <p:sp>
        <p:nvSpPr>
          <p:cNvPr id="5165" name="Text Box 77"/>
          <p:cNvSpPr txBox="1">
            <a:spLocks noChangeAspect="1" noChangeArrowheads="1"/>
          </p:cNvSpPr>
          <p:nvPr/>
        </p:nvSpPr>
        <p:spPr bwMode="auto">
          <a:xfrm>
            <a:off x="881063" y="5362575"/>
            <a:ext cx="433387" cy="334963"/>
          </a:xfrm>
          <a:prstGeom prst="rect">
            <a:avLst/>
          </a:prstGeom>
          <a:noFill/>
          <a:ln w="9525">
            <a:noFill/>
            <a:miter lim="800000"/>
            <a:headEnd/>
            <a:tailEnd/>
          </a:ln>
        </p:spPr>
        <p:txBody>
          <a:bodyPr wrap="none">
            <a:spAutoFit/>
          </a:bodyPr>
          <a:lstStyle/>
          <a:p>
            <a:r>
              <a:rPr lang="en-US" sz="1600">
                <a:ea typeface="ＭＳ Ｐゴシック" pitchFamily="-32" charset="-128"/>
              </a:rPr>
              <a:t>1B</a:t>
            </a:r>
          </a:p>
        </p:txBody>
      </p:sp>
      <p:sp>
        <p:nvSpPr>
          <p:cNvPr id="5166" name="Line 78"/>
          <p:cNvSpPr>
            <a:spLocks noChangeAspect="1" noChangeShapeType="1"/>
          </p:cNvSpPr>
          <p:nvPr/>
        </p:nvSpPr>
        <p:spPr bwMode="auto">
          <a:xfrm>
            <a:off x="7772400" y="2497138"/>
            <a:ext cx="146050" cy="0"/>
          </a:xfrm>
          <a:prstGeom prst="line">
            <a:avLst/>
          </a:prstGeom>
          <a:noFill/>
          <a:ln w="19050">
            <a:solidFill>
              <a:schemeClr val="accent2"/>
            </a:solidFill>
            <a:round/>
            <a:headEnd/>
            <a:tailEnd/>
          </a:ln>
        </p:spPr>
        <p:txBody>
          <a:bodyPr/>
          <a:lstStyle/>
          <a:p>
            <a:endParaRPr lang="en-US"/>
          </a:p>
        </p:txBody>
      </p:sp>
    </p:spTree>
  </p:cSld>
  <p:clrMapOvr>
    <a:masterClrMapping/>
  </p:clrMapOvr>
  <p:transition advTm="91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3" presetClass="entr" presetSubtype="16" fill="hold" nodeType="after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23" presetClass="entr" presetSubtype="16" fill="hold" nodeType="afterEffect">
                                  <p:stCondLst>
                                    <p:cond delay="1000"/>
                                  </p:stCondLst>
                                  <p:childTnLst>
                                    <p:set>
                                      <p:cBhvr>
                                        <p:cTn id="16" dur="1" fill="hold">
                                          <p:stCondLst>
                                            <p:cond delay="0"/>
                                          </p:stCondLst>
                                        </p:cTn>
                                        <p:tgtEl>
                                          <p:spTgt spid="518152"/>
                                        </p:tgtEl>
                                        <p:attrNameLst>
                                          <p:attrName>style.visibility</p:attrName>
                                        </p:attrNameLst>
                                      </p:cBhvr>
                                      <p:to>
                                        <p:strVal val="visible"/>
                                      </p:to>
                                    </p:set>
                                    <p:anim calcmode="lin" valueType="num">
                                      <p:cBhvr>
                                        <p:cTn id="17" dur="500" fill="hold"/>
                                        <p:tgtEl>
                                          <p:spTgt spid="518152"/>
                                        </p:tgtEl>
                                        <p:attrNameLst>
                                          <p:attrName>ppt_w</p:attrName>
                                        </p:attrNameLst>
                                      </p:cBhvr>
                                      <p:tavLst>
                                        <p:tav tm="0">
                                          <p:val>
                                            <p:fltVal val="0"/>
                                          </p:val>
                                        </p:tav>
                                        <p:tav tm="100000">
                                          <p:val>
                                            <p:strVal val="#ppt_w"/>
                                          </p:val>
                                        </p:tav>
                                      </p:tavLst>
                                    </p:anim>
                                    <p:anim calcmode="lin" valueType="num">
                                      <p:cBhvr>
                                        <p:cTn id="18" dur="500" fill="hold"/>
                                        <p:tgtEl>
                                          <p:spTgt spid="518152"/>
                                        </p:tgtEl>
                                        <p:attrNameLst>
                                          <p:attrName>ppt_h</p:attrName>
                                        </p:attrNameLst>
                                      </p:cBhvr>
                                      <p:tavLst>
                                        <p:tav tm="0">
                                          <p:val>
                                            <p:fltVal val="0"/>
                                          </p:val>
                                        </p:tav>
                                        <p:tav tm="100000">
                                          <p:val>
                                            <p:strVal val="#ppt_h"/>
                                          </p:val>
                                        </p:tav>
                                      </p:tavLst>
                                    </p:anim>
                                  </p:childTnLst>
                                </p:cTn>
                              </p:par>
                            </p:childTnLst>
                          </p:cTn>
                        </p:par>
                        <p:par>
                          <p:cTn id="19" fill="hold">
                            <p:stCondLst>
                              <p:cond delay="4500"/>
                            </p:stCondLst>
                            <p:childTnLst>
                              <p:par>
                                <p:cTn id="20" presetID="23" presetClass="entr" presetSubtype="16" fill="hold" nodeType="after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par>
                          <p:cTn id="24" fill="hold">
                            <p:stCondLst>
                              <p:cond delay="6000"/>
                            </p:stCondLst>
                            <p:childTnLst>
                              <p:par>
                                <p:cTn id="25" presetID="23" presetClass="entr" presetSubtype="16"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childTnLst>
                          </p:cTn>
                        </p:par>
                        <p:par>
                          <p:cTn id="29" fill="hold">
                            <p:stCondLst>
                              <p:cond delay="7500"/>
                            </p:stCondLst>
                            <p:childTnLst>
                              <p:par>
                                <p:cTn id="30" presetID="23" presetClass="entr" presetSubtype="16" fill="hold" nodeType="afterEffect">
                                  <p:stCondLst>
                                    <p:cond delay="10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par>
                          <p:cTn id="34" fill="hold">
                            <p:stCondLst>
                              <p:cond delay="9000"/>
                            </p:stCondLst>
                            <p:childTnLst>
                              <p:par>
                                <p:cTn id="35" presetID="23" presetClass="entr" presetSubtype="16" fill="hold" nodeType="afterEffect">
                                  <p:stCondLst>
                                    <p:cond delay="100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par>
                          <p:cTn id="39" fill="hold">
                            <p:stCondLst>
                              <p:cond delay="10500"/>
                            </p:stCondLst>
                            <p:childTnLst>
                              <p:par>
                                <p:cTn id="40" presetID="23" presetClass="entr" presetSubtype="16" fill="hold" nodeType="after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childTnLst>
                                </p:cTn>
                              </p:par>
                            </p:childTnLst>
                          </p:cTn>
                        </p:par>
                        <p:par>
                          <p:cTn id="44" fill="hold">
                            <p:stCondLst>
                              <p:cond delay="12000"/>
                            </p:stCondLst>
                            <p:childTnLst>
                              <p:par>
                                <p:cTn id="45" presetID="23" presetClass="entr" presetSubtype="16" fill="hold" nodeType="afterEffect">
                                  <p:stCondLst>
                                    <p:cond delay="100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childTnLst>
                                </p:cTn>
                              </p:par>
                            </p:childTnLst>
                          </p:cTn>
                        </p:par>
                        <p:par>
                          <p:cTn id="49" fill="hold">
                            <p:stCondLst>
                              <p:cond delay="13500"/>
                            </p:stCondLst>
                            <p:childTnLst>
                              <p:par>
                                <p:cTn id="50" presetID="23" presetClass="entr" presetSubtype="16" fill="hold" nodeType="afterEffect">
                                  <p:stCondLst>
                                    <p:cond delay="100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childTnLst>
                                </p:cTn>
                              </p:par>
                            </p:childTnLst>
                          </p:cTn>
                        </p:par>
                        <p:par>
                          <p:cTn id="54" fill="hold">
                            <p:stCondLst>
                              <p:cond delay="15000"/>
                            </p:stCondLst>
                            <p:childTnLst>
                              <p:par>
                                <p:cTn id="55" presetID="23" presetClass="entr" presetSubtype="16" fill="hold" nodeType="afterEffect">
                                  <p:stCondLst>
                                    <p:cond delay="100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childTnLst>
                                </p:cTn>
                              </p:par>
                            </p:childTnLst>
                          </p:cTn>
                        </p:par>
                        <p:par>
                          <p:cTn id="59" fill="hold">
                            <p:stCondLst>
                              <p:cond delay="16500"/>
                            </p:stCondLst>
                            <p:childTnLst>
                              <p:par>
                                <p:cTn id="60" presetID="23" presetClass="entr" presetSubtype="16" fill="hold" nodeType="afterEffect">
                                  <p:stCondLst>
                                    <p:cond delay="100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 Examples</a:t>
            </a:r>
            <a:endParaRPr lang="en-US" dirty="0"/>
          </a:p>
        </p:txBody>
      </p:sp>
      <p:pic>
        <p:nvPicPr>
          <p:cNvPr id="3" name="Picture 4"/>
          <p:cNvPicPr>
            <a:picLocks noChangeAspect="1" noChangeArrowheads="1"/>
          </p:cNvPicPr>
          <p:nvPr/>
        </p:nvPicPr>
        <p:blipFill>
          <a:blip r:embed="rId2"/>
          <a:srcRect/>
          <a:stretch>
            <a:fillRect/>
          </a:stretch>
        </p:blipFill>
        <p:spPr bwMode="auto">
          <a:xfrm>
            <a:off x="3155274" y="3195408"/>
            <a:ext cx="2179840" cy="1673954"/>
          </a:xfrm>
          <a:prstGeom prst="rect">
            <a:avLst/>
          </a:prstGeom>
          <a:noFill/>
          <a:ln w="9525">
            <a:noFill/>
            <a:round/>
            <a:headEnd/>
            <a:tailEnd/>
          </a:ln>
        </p:spPr>
      </p:pic>
      <p:sp>
        <p:nvSpPr>
          <p:cNvPr id="4" name="Action Button: Back or Previous 3">
            <a:hlinkClick r:id="rId3" action="ppaction://hlinksldjump" highlightClick="1"/>
          </p:cNvPr>
          <p:cNvSpPr/>
          <p:nvPr/>
        </p:nvSpPr>
        <p:spPr bwMode="auto">
          <a:xfrm flipH="1">
            <a:off x="4074735" y="5021328"/>
            <a:ext cx="340919" cy="394283"/>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5" name="Picture 5"/>
          <p:cNvPicPr>
            <a:picLocks noChangeAspect="1" noChangeArrowheads="1"/>
          </p:cNvPicPr>
          <p:nvPr/>
        </p:nvPicPr>
        <p:blipFill>
          <a:blip r:embed="rId4" cstate="print"/>
          <a:srcRect/>
          <a:stretch>
            <a:fillRect/>
          </a:stretch>
        </p:blipFill>
        <p:spPr bwMode="auto">
          <a:xfrm>
            <a:off x="461939" y="3195408"/>
            <a:ext cx="2231396" cy="1673954"/>
          </a:xfrm>
          <a:prstGeom prst="rect">
            <a:avLst/>
          </a:prstGeom>
          <a:noFill/>
          <a:ln w="9525">
            <a:noFill/>
            <a:miter lim="800000"/>
            <a:headEnd/>
            <a:tailEnd/>
          </a:ln>
        </p:spPr>
      </p:pic>
      <p:sp>
        <p:nvSpPr>
          <p:cNvPr id="8" name="Action Button: Back or Previous 7">
            <a:hlinkClick r:id="rId5" action="ppaction://hlinksldjump" highlightClick="1"/>
          </p:cNvPr>
          <p:cNvSpPr/>
          <p:nvPr/>
        </p:nvSpPr>
        <p:spPr bwMode="auto">
          <a:xfrm flipH="1">
            <a:off x="1407178" y="5021328"/>
            <a:ext cx="340919" cy="387808"/>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9" name="Picture 19"/>
          <p:cNvPicPr>
            <a:picLocks noChangeAspect="1" noChangeArrowheads="1"/>
          </p:cNvPicPr>
          <p:nvPr/>
        </p:nvPicPr>
        <p:blipFill>
          <a:blip r:embed="rId6" cstate="print"/>
          <a:srcRect l="9867" t="16780" r="11487" b="12413"/>
          <a:stretch>
            <a:fillRect/>
          </a:stretch>
        </p:blipFill>
        <p:spPr bwMode="auto">
          <a:xfrm>
            <a:off x="5797053" y="3205071"/>
            <a:ext cx="2885006" cy="1654629"/>
          </a:xfrm>
          <a:prstGeom prst="rect">
            <a:avLst/>
          </a:prstGeom>
          <a:noFill/>
          <a:ln w="9525">
            <a:noFill/>
            <a:miter lim="800000"/>
            <a:headEnd/>
            <a:tailEnd/>
          </a:ln>
          <a:effectLst/>
        </p:spPr>
      </p:pic>
      <p:sp>
        <p:nvSpPr>
          <p:cNvPr id="10" name="Action Button: Back or Previous 9">
            <a:hlinkClick r:id="rId7" action="ppaction://hlinksldjump" highlightClick="1"/>
          </p:cNvPr>
          <p:cNvSpPr/>
          <p:nvPr/>
        </p:nvSpPr>
        <p:spPr bwMode="auto">
          <a:xfrm flipH="1">
            <a:off x="7069097" y="5021328"/>
            <a:ext cx="340919" cy="394283"/>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Action Button: Back or Previous 10">
            <a:hlinkClick r:id="rId8" action="ppaction://hlinksldjump" highlightClick="1"/>
          </p:cNvPr>
          <p:cNvSpPr/>
          <p:nvPr/>
        </p:nvSpPr>
        <p:spPr bwMode="auto">
          <a:xfrm flipH="1">
            <a:off x="4056675" y="6087238"/>
            <a:ext cx="340919" cy="394283"/>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901700" y="152400"/>
            <a:ext cx="7467600" cy="914400"/>
          </a:xfrm>
        </p:spPr>
        <p:txBody>
          <a:bodyPr/>
          <a:lstStyle/>
          <a:p>
            <a:pPr eaLnBrk="1" hangingPunct="1"/>
            <a:r>
              <a:rPr lang="en-US" sz="2800" smtClean="0"/>
              <a:t>We Analyze High-Resolution </a:t>
            </a:r>
            <a:br>
              <a:rPr lang="en-US" sz="2800" smtClean="0"/>
            </a:br>
            <a:r>
              <a:rPr lang="en-US" sz="2800" smtClean="0"/>
              <a:t>Rayleigh</a:t>
            </a:r>
            <a:r>
              <a:rPr lang="en-US" sz="2600" smtClean="0"/>
              <a:t>–</a:t>
            </a:r>
            <a:r>
              <a:rPr lang="en-US" sz="2800" smtClean="0"/>
              <a:t>Taylor Instability Simulations</a:t>
            </a:r>
          </a:p>
        </p:txBody>
      </p:sp>
      <p:sp>
        <p:nvSpPr>
          <p:cNvPr id="7172" name="Rectangle 3"/>
          <p:cNvSpPr>
            <a:spLocks noGrp="1" noChangeArrowheads="1"/>
          </p:cNvSpPr>
          <p:nvPr>
            <p:ph type="body" sz="half" idx="1"/>
          </p:nvPr>
        </p:nvSpPr>
        <p:spPr>
          <a:xfrm>
            <a:off x="533400" y="1354138"/>
            <a:ext cx="8077200" cy="5105400"/>
          </a:xfrm>
        </p:spPr>
        <p:txBody>
          <a:bodyPr/>
          <a:lstStyle/>
          <a:p>
            <a:pPr eaLnBrk="1" hangingPunct="1">
              <a:lnSpc>
                <a:spcPct val="90000"/>
              </a:lnSpc>
            </a:pPr>
            <a:r>
              <a:rPr lang="en-US" smtClean="0"/>
              <a:t>Large eddy simulation run on</a:t>
            </a:r>
            <a:br>
              <a:rPr lang="en-US" smtClean="0"/>
            </a:br>
            <a:r>
              <a:rPr lang="en-US" smtClean="0"/>
              <a:t>Linux cluster: 1152 x 1152 x 1152</a:t>
            </a:r>
          </a:p>
          <a:p>
            <a:pPr lvl="1" eaLnBrk="1" hangingPunct="1">
              <a:lnSpc>
                <a:spcPct val="90000"/>
              </a:lnSpc>
            </a:pPr>
            <a:r>
              <a:rPr lang="en-US" sz="1800" smtClean="0"/>
              <a:t>~ 40 G / dump</a:t>
            </a:r>
          </a:p>
          <a:p>
            <a:pPr lvl="1" eaLnBrk="1" hangingPunct="1">
              <a:lnSpc>
                <a:spcPct val="90000"/>
              </a:lnSpc>
            </a:pPr>
            <a:r>
              <a:rPr lang="en-US" sz="1800" smtClean="0"/>
              <a:t>759 dumps, about 25 TB</a:t>
            </a:r>
            <a:r>
              <a:rPr lang="en-US" smtClean="0"/>
              <a:t>			</a:t>
            </a:r>
          </a:p>
          <a:p>
            <a:pPr eaLnBrk="1" hangingPunct="1">
              <a:lnSpc>
                <a:spcPct val="90000"/>
              </a:lnSpc>
            </a:pPr>
            <a:r>
              <a:rPr lang="en-US" smtClean="0"/>
              <a:t>Direct numerical simulation run </a:t>
            </a:r>
            <a:br>
              <a:rPr lang="en-US" smtClean="0"/>
            </a:br>
            <a:r>
              <a:rPr lang="en-US" smtClean="0"/>
              <a:t>on BlueGene/L: 3072 x 3072 x Z</a:t>
            </a:r>
          </a:p>
          <a:p>
            <a:pPr lvl="1" eaLnBrk="1" hangingPunct="1">
              <a:lnSpc>
                <a:spcPct val="90000"/>
              </a:lnSpc>
            </a:pPr>
            <a:r>
              <a:rPr lang="en-US" sz="1800" smtClean="0"/>
              <a:t>Z depends on width of mixing layer</a:t>
            </a:r>
          </a:p>
          <a:p>
            <a:pPr lvl="1" eaLnBrk="1" hangingPunct="1">
              <a:lnSpc>
                <a:spcPct val="90000"/>
              </a:lnSpc>
            </a:pPr>
            <a:r>
              <a:rPr lang="en-US" sz="1800" smtClean="0"/>
              <a:t>More than 40 TB</a:t>
            </a:r>
          </a:p>
          <a:p>
            <a:pPr eaLnBrk="1" hangingPunct="1">
              <a:lnSpc>
                <a:spcPct val="90000"/>
              </a:lnSpc>
            </a:pPr>
            <a:r>
              <a:rPr lang="en-US" smtClean="0"/>
              <a:t>Bubble-like structures are observed in laboratory </a:t>
            </a:r>
            <a:br>
              <a:rPr lang="en-US" smtClean="0"/>
            </a:br>
            <a:r>
              <a:rPr lang="en-US" smtClean="0"/>
              <a:t>and simulations</a:t>
            </a:r>
            <a:endParaRPr lang="en-US" sz="2000" smtClean="0"/>
          </a:p>
          <a:p>
            <a:pPr eaLnBrk="1" hangingPunct="1">
              <a:lnSpc>
                <a:spcPct val="90000"/>
              </a:lnSpc>
            </a:pPr>
            <a:r>
              <a:rPr lang="en-US" smtClean="0"/>
              <a:t>Bubble dynamics are considered an important </a:t>
            </a:r>
            <a:br>
              <a:rPr lang="en-US" smtClean="0"/>
            </a:br>
            <a:r>
              <a:rPr lang="en-US" smtClean="0"/>
              <a:t>way to characterize the mixing process</a:t>
            </a:r>
          </a:p>
          <a:p>
            <a:pPr lvl="1" eaLnBrk="1" hangingPunct="1">
              <a:lnSpc>
                <a:spcPct val="90000"/>
              </a:lnSpc>
            </a:pPr>
            <a:r>
              <a:rPr lang="en-US" smtClean="0"/>
              <a:t>Mixing rate =</a:t>
            </a:r>
          </a:p>
          <a:p>
            <a:pPr eaLnBrk="1" hangingPunct="1">
              <a:lnSpc>
                <a:spcPct val="90000"/>
              </a:lnSpc>
            </a:pPr>
            <a:r>
              <a:rPr lang="en-US" smtClean="0"/>
              <a:t>There is no prevalent formal definition of bubbles</a:t>
            </a:r>
          </a:p>
          <a:p>
            <a:pPr eaLnBrk="1" hangingPunct="1">
              <a:lnSpc>
                <a:spcPct val="90000"/>
              </a:lnSpc>
              <a:buFontTx/>
              <a:buNone/>
            </a:pPr>
            <a:endParaRPr lang="en-US" smtClean="0"/>
          </a:p>
        </p:txBody>
      </p:sp>
      <p:pic>
        <p:nvPicPr>
          <p:cNvPr id="7173" name="Picture 4" descr="Side_iso28_140_max_">
            <a:hlinkClick r:id="rId4" action="ppaction://program"/>
          </p:cNvPr>
          <p:cNvPicPr>
            <a:picLocks noChangeAspect="1" noChangeArrowheads="1"/>
          </p:cNvPicPr>
          <p:nvPr/>
        </p:nvPicPr>
        <p:blipFill>
          <a:blip r:embed="rId5">
            <a:clrChange>
              <a:clrFrom>
                <a:srgbClr val="FFFFFF"/>
              </a:clrFrom>
              <a:clrTo>
                <a:srgbClr val="FFFFFF">
                  <a:alpha val="0"/>
                </a:srgbClr>
              </a:clrTo>
            </a:clrChange>
          </a:blip>
          <a:srcRect l="6906" t="17143" b="8763"/>
          <a:stretch>
            <a:fillRect/>
          </a:stretch>
        </p:blipFill>
        <p:spPr bwMode="auto">
          <a:xfrm>
            <a:off x="5867400" y="1676400"/>
            <a:ext cx="2895600" cy="1981200"/>
          </a:xfrm>
          <a:prstGeom prst="rect">
            <a:avLst/>
          </a:prstGeom>
          <a:noFill/>
          <a:ln w="9525">
            <a:noFill/>
            <a:miter lim="800000"/>
            <a:headEnd/>
            <a:tailEnd/>
          </a:ln>
        </p:spPr>
      </p:pic>
      <p:sp>
        <p:nvSpPr>
          <p:cNvPr id="7174" name="Line 5"/>
          <p:cNvSpPr>
            <a:spLocks noChangeShapeType="1"/>
          </p:cNvSpPr>
          <p:nvPr/>
        </p:nvSpPr>
        <p:spPr bwMode="auto">
          <a:xfrm>
            <a:off x="6484938" y="1481138"/>
            <a:ext cx="195262" cy="333375"/>
          </a:xfrm>
          <a:prstGeom prst="line">
            <a:avLst/>
          </a:prstGeom>
          <a:noFill/>
          <a:ln w="9525">
            <a:solidFill>
              <a:schemeClr val="tx1"/>
            </a:solidFill>
            <a:round/>
            <a:headEnd/>
            <a:tailEnd type="triangle" w="med" len="med"/>
          </a:ln>
        </p:spPr>
        <p:txBody>
          <a:bodyPr/>
          <a:lstStyle/>
          <a:p>
            <a:endParaRPr lang="en-US"/>
          </a:p>
        </p:txBody>
      </p:sp>
      <p:sp>
        <p:nvSpPr>
          <p:cNvPr id="7175" name="Line 6"/>
          <p:cNvSpPr>
            <a:spLocks noChangeShapeType="1"/>
          </p:cNvSpPr>
          <p:nvPr/>
        </p:nvSpPr>
        <p:spPr bwMode="auto">
          <a:xfrm flipH="1">
            <a:off x="6811963" y="1447800"/>
            <a:ext cx="884237" cy="469900"/>
          </a:xfrm>
          <a:prstGeom prst="line">
            <a:avLst/>
          </a:prstGeom>
          <a:noFill/>
          <a:ln w="9525">
            <a:solidFill>
              <a:schemeClr val="tx1"/>
            </a:solidFill>
            <a:round/>
            <a:headEnd/>
            <a:tailEnd type="triangle" w="med" len="med"/>
          </a:ln>
          <a:effectLst>
            <a:prstShdw prst="shdw13" dist="12700" dir="5400000">
              <a:schemeClr val="bg1">
                <a:alpha val="50000"/>
              </a:schemeClr>
            </a:prstShdw>
          </a:effectLst>
        </p:spPr>
        <p:txBody>
          <a:bodyPr/>
          <a:lstStyle/>
          <a:p>
            <a:endParaRPr lang="en-US"/>
          </a:p>
        </p:txBody>
      </p:sp>
      <p:sp>
        <p:nvSpPr>
          <p:cNvPr id="7176" name="Text Box 7"/>
          <p:cNvSpPr txBox="1">
            <a:spLocks noChangeArrowheads="1"/>
          </p:cNvSpPr>
          <p:nvPr/>
        </p:nvSpPr>
        <p:spPr bwMode="auto">
          <a:xfrm>
            <a:off x="7696200" y="1219200"/>
            <a:ext cx="946150" cy="396875"/>
          </a:xfrm>
          <a:prstGeom prst="rect">
            <a:avLst/>
          </a:prstGeom>
          <a:noFill/>
          <a:ln w="9525">
            <a:noFill/>
            <a:miter lim="800000"/>
            <a:headEnd/>
            <a:tailEnd/>
          </a:ln>
        </p:spPr>
        <p:txBody>
          <a:bodyPr wrap="none">
            <a:spAutoFit/>
          </a:bodyPr>
          <a:lstStyle/>
          <a:p>
            <a:r>
              <a:rPr lang="en-US"/>
              <a:t>bubble</a:t>
            </a:r>
          </a:p>
        </p:txBody>
      </p:sp>
      <p:sp>
        <p:nvSpPr>
          <p:cNvPr id="7177" name="Text Box 8"/>
          <p:cNvSpPr txBox="1">
            <a:spLocks noChangeArrowheads="1"/>
          </p:cNvSpPr>
          <p:nvPr/>
        </p:nvSpPr>
        <p:spPr bwMode="auto">
          <a:xfrm>
            <a:off x="6183313" y="1143000"/>
            <a:ext cx="1284287" cy="396875"/>
          </a:xfrm>
          <a:prstGeom prst="rect">
            <a:avLst/>
          </a:prstGeom>
          <a:noFill/>
          <a:ln w="9525">
            <a:noFill/>
            <a:miter lim="800000"/>
            <a:headEnd/>
            <a:tailEnd/>
          </a:ln>
        </p:spPr>
        <p:txBody>
          <a:bodyPr wrap="none">
            <a:spAutoFit/>
          </a:bodyPr>
          <a:lstStyle/>
          <a:p>
            <a:r>
              <a:rPr lang="en-US"/>
              <a:t>maximum</a:t>
            </a:r>
          </a:p>
        </p:txBody>
      </p:sp>
      <p:graphicFrame>
        <p:nvGraphicFramePr>
          <p:cNvPr id="7170" name="Object 13"/>
          <p:cNvGraphicFramePr>
            <a:graphicFrameLocks noChangeAspect="1"/>
          </p:cNvGraphicFramePr>
          <p:nvPr>
            <p:ph sz="half" idx="2"/>
          </p:nvPr>
        </p:nvGraphicFramePr>
        <p:xfrm>
          <a:off x="3200400" y="5432425"/>
          <a:ext cx="2457450" cy="479425"/>
        </p:xfrm>
        <a:graphic>
          <a:graphicData uri="http://schemas.openxmlformats.org/presentationml/2006/ole">
            <p:oleObj spid="_x0000_s7170" name="Equation" r:id="rId6" imgW="1041120" imgH="203040" progId="Equation.3">
              <p:embed/>
            </p:oleObj>
          </a:graphicData>
        </a:graphic>
      </p:graphicFrame>
    </p:spTree>
  </p:cSld>
  <p:clrMapOvr>
    <a:masterClrMapping/>
  </p:clrMapOvr>
  <p:transition advTm="18515"/>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4400" y="165100"/>
            <a:ext cx="7467600" cy="914400"/>
          </a:xfrm>
        </p:spPr>
        <p:txBody>
          <a:bodyPr/>
          <a:lstStyle/>
          <a:p>
            <a:pPr eaLnBrk="1" hangingPunct="1"/>
            <a:r>
              <a:rPr lang="en-US" sz="2800" smtClean="0">
                <a:solidFill>
                  <a:schemeClr val="tx1"/>
                </a:solidFill>
              </a:rPr>
              <a:t>We Compute the Morse</a:t>
            </a:r>
            <a:r>
              <a:rPr lang="en-US" sz="2600" smtClean="0"/>
              <a:t>–</a:t>
            </a:r>
            <a:r>
              <a:rPr lang="en-US" sz="2800" smtClean="0">
                <a:solidFill>
                  <a:schemeClr val="tx1"/>
                </a:solidFill>
              </a:rPr>
              <a:t>Smale </a:t>
            </a:r>
            <a:br>
              <a:rPr lang="en-US" sz="2800" smtClean="0">
                <a:solidFill>
                  <a:schemeClr val="tx1"/>
                </a:solidFill>
              </a:rPr>
            </a:br>
            <a:r>
              <a:rPr lang="en-US" sz="2800" smtClean="0">
                <a:solidFill>
                  <a:schemeClr val="tx1"/>
                </a:solidFill>
              </a:rPr>
              <a:t>Complex of the Upper Envelope Surface</a:t>
            </a:r>
          </a:p>
        </p:txBody>
      </p:sp>
      <p:pic>
        <p:nvPicPr>
          <p:cNvPr id="43011" name="Picture 3" descr="bgl-iso2"/>
          <p:cNvPicPr>
            <a:picLocks noChangeAspect="1" noChangeArrowheads="1"/>
          </p:cNvPicPr>
          <p:nvPr/>
        </p:nvPicPr>
        <p:blipFill>
          <a:blip r:embed="rId3">
            <a:clrChange>
              <a:clrFrom>
                <a:srgbClr val="FFFFFF"/>
              </a:clrFrom>
              <a:clrTo>
                <a:srgbClr val="FFFFFF">
                  <a:alpha val="0"/>
                </a:srgbClr>
              </a:clrTo>
            </a:clrChange>
          </a:blip>
          <a:srcRect l="34299" t="31583" r="22305" b="33388"/>
          <a:stretch>
            <a:fillRect/>
          </a:stretch>
        </p:blipFill>
        <p:spPr bwMode="auto">
          <a:xfrm>
            <a:off x="830263" y="2589213"/>
            <a:ext cx="2416175" cy="1666875"/>
          </a:xfrm>
          <a:prstGeom prst="rect">
            <a:avLst/>
          </a:prstGeom>
          <a:noFill/>
          <a:ln w="9525">
            <a:noFill/>
            <a:miter lim="800000"/>
            <a:headEnd/>
            <a:tailEnd/>
          </a:ln>
        </p:spPr>
      </p:pic>
      <p:pic>
        <p:nvPicPr>
          <p:cNvPr id="43012" name="Picture 4" descr="rainbowMap2d"/>
          <p:cNvPicPr>
            <a:picLocks noChangeAspect="1" noChangeArrowheads="1"/>
          </p:cNvPicPr>
          <p:nvPr/>
        </p:nvPicPr>
        <p:blipFill>
          <a:blip r:embed="rId4"/>
          <a:srcRect t="15663" b="11977"/>
          <a:stretch>
            <a:fillRect/>
          </a:stretch>
        </p:blipFill>
        <p:spPr bwMode="auto">
          <a:xfrm>
            <a:off x="657225" y="2386013"/>
            <a:ext cx="120650" cy="1638300"/>
          </a:xfrm>
          <a:prstGeom prst="rect">
            <a:avLst/>
          </a:prstGeom>
          <a:noFill/>
          <a:ln w="9525">
            <a:solidFill>
              <a:schemeClr val="tx1"/>
            </a:solidFill>
            <a:miter lim="800000"/>
            <a:headEnd/>
            <a:tailEnd/>
          </a:ln>
        </p:spPr>
      </p:pic>
      <p:sp>
        <p:nvSpPr>
          <p:cNvPr id="43013" name="Text Box 5"/>
          <p:cNvSpPr txBox="1">
            <a:spLocks noChangeArrowheads="1"/>
          </p:cNvSpPr>
          <p:nvPr/>
        </p:nvSpPr>
        <p:spPr bwMode="auto">
          <a:xfrm>
            <a:off x="457200" y="4191000"/>
            <a:ext cx="2974975" cy="1203325"/>
          </a:xfrm>
          <a:prstGeom prst="rect">
            <a:avLst/>
          </a:prstGeom>
          <a:noFill/>
          <a:ln w="9525">
            <a:noFill/>
            <a:miter lim="800000"/>
            <a:headEnd/>
            <a:tailEnd/>
          </a:ln>
        </p:spPr>
        <p:txBody>
          <a:bodyPr>
            <a:spAutoFit/>
          </a:bodyPr>
          <a:lstStyle/>
          <a:p>
            <a:pPr>
              <a:lnSpc>
                <a:spcPct val="85000"/>
              </a:lnSpc>
              <a:spcAft>
                <a:spcPct val="25000"/>
              </a:spcAft>
              <a:tabLst>
                <a:tab pos="731838" algn="l"/>
              </a:tabLst>
            </a:pPr>
            <a:r>
              <a:rPr lang="en-US" i="1">
                <a:ea typeface="ＭＳ Ｐゴシック" pitchFamily="-32" charset="-128"/>
              </a:rPr>
              <a:t>F(x)</a:t>
            </a:r>
            <a:r>
              <a:rPr lang="en-US">
                <a:ea typeface="ＭＳ Ｐゴシック" pitchFamily="-32" charset="-128"/>
              </a:rPr>
              <a:t> on the surface is aligned against the direction of gravity </a:t>
            </a:r>
            <a:br>
              <a:rPr lang="en-US">
                <a:ea typeface="ＭＳ Ｐゴシック" pitchFamily="-32" charset="-128"/>
              </a:rPr>
            </a:br>
            <a:r>
              <a:rPr lang="en-US">
                <a:ea typeface="ＭＳ Ｐゴシック" pitchFamily="-32" charset="-128"/>
              </a:rPr>
              <a:t>which drives the flow</a:t>
            </a:r>
            <a:endParaRPr lang="en-US" sz="2800">
              <a:latin typeface="Arial Narrow" pitchFamily="34" charset="0"/>
              <a:ea typeface="ＭＳ Ｐゴシック" pitchFamily="-32" charset="-128"/>
            </a:endParaRPr>
          </a:p>
        </p:txBody>
      </p:sp>
      <p:sp>
        <p:nvSpPr>
          <p:cNvPr id="43014" name="Text Box 6"/>
          <p:cNvSpPr txBox="1">
            <a:spLocks noChangeArrowheads="1"/>
          </p:cNvSpPr>
          <p:nvPr/>
        </p:nvSpPr>
        <p:spPr bwMode="auto">
          <a:xfrm>
            <a:off x="3581400" y="4191000"/>
            <a:ext cx="2376488" cy="1939925"/>
          </a:xfrm>
          <a:prstGeom prst="rect">
            <a:avLst/>
          </a:prstGeom>
          <a:noFill/>
          <a:ln w="9525">
            <a:noFill/>
            <a:miter lim="800000"/>
            <a:headEnd/>
            <a:tailEnd/>
          </a:ln>
        </p:spPr>
        <p:txBody>
          <a:bodyPr>
            <a:spAutoFit/>
          </a:bodyPr>
          <a:lstStyle/>
          <a:p>
            <a:pPr>
              <a:lnSpc>
                <a:spcPct val="85000"/>
              </a:lnSpc>
              <a:spcAft>
                <a:spcPct val="25000"/>
              </a:spcAft>
              <a:tabLst>
                <a:tab pos="731838" algn="l"/>
              </a:tabLst>
            </a:pPr>
            <a:r>
              <a:rPr lang="en-US">
                <a:ea typeface="ＭＳ Ｐゴシック" pitchFamily="-32" charset="-128"/>
              </a:rPr>
              <a:t>Morse complex cells drawn in distinct colors</a:t>
            </a:r>
            <a:br>
              <a:rPr lang="en-US">
                <a:ea typeface="ＭＳ Ｐゴシック" pitchFamily="-32" charset="-128"/>
              </a:rPr>
            </a:br>
            <a:r>
              <a:rPr lang="en-US" sz="3600">
                <a:latin typeface="Arial Narrow" pitchFamily="34" charset="0"/>
                <a:ea typeface="ＭＳ Ｐゴシック" pitchFamily="-32" charset="-128"/>
              </a:rPr>
              <a:t/>
            </a:r>
            <a:br>
              <a:rPr lang="en-US" sz="3600">
                <a:latin typeface="Arial Narrow" pitchFamily="34" charset="0"/>
                <a:ea typeface="ＭＳ Ｐゴシック" pitchFamily="-32" charset="-128"/>
              </a:rPr>
            </a:br>
            <a:endParaRPr lang="en-US" sz="3600">
              <a:latin typeface="Arial Narrow" pitchFamily="34" charset="0"/>
              <a:ea typeface="ＭＳ Ｐゴシック" pitchFamily="-32" charset="-128"/>
            </a:endParaRPr>
          </a:p>
        </p:txBody>
      </p:sp>
      <p:grpSp>
        <p:nvGrpSpPr>
          <p:cNvPr id="43015" name="Group 7"/>
          <p:cNvGrpSpPr>
            <a:grpSpLocks/>
          </p:cNvGrpSpPr>
          <p:nvPr/>
        </p:nvGrpSpPr>
        <p:grpSpPr bwMode="auto">
          <a:xfrm>
            <a:off x="3505200" y="2590800"/>
            <a:ext cx="2420938" cy="1633538"/>
            <a:chOff x="4020" y="6729"/>
            <a:chExt cx="2514" cy="1983"/>
          </a:xfrm>
        </p:grpSpPr>
        <p:pic>
          <p:nvPicPr>
            <p:cNvPr id="43032" name="Picture 8" descr="bgl-iso2"/>
            <p:cNvPicPr>
              <a:picLocks noChangeAspect="1" noChangeArrowheads="1"/>
            </p:cNvPicPr>
            <p:nvPr/>
          </p:nvPicPr>
          <p:blipFill>
            <a:blip r:embed="rId5">
              <a:clrChange>
                <a:clrFrom>
                  <a:srgbClr val="FFFFFF"/>
                </a:clrFrom>
                <a:clrTo>
                  <a:srgbClr val="FFFFFF">
                    <a:alpha val="0"/>
                  </a:srgbClr>
                </a:clrTo>
              </a:clrChange>
            </a:blip>
            <a:srcRect l="34404" t="31592" r="21936" b="33971"/>
            <a:stretch>
              <a:fillRect/>
            </a:stretch>
          </p:blipFill>
          <p:spPr bwMode="auto">
            <a:xfrm>
              <a:off x="4020" y="6729"/>
              <a:ext cx="2514" cy="1983"/>
            </a:xfrm>
            <a:prstGeom prst="rect">
              <a:avLst/>
            </a:prstGeom>
            <a:noFill/>
            <a:ln w="9525">
              <a:noFill/>
              <a:miter lim="800000"/>
              <a:headEnd/>
              <a:tailEnd/>
            </a:ln>
          </p:spPr>
        </p:pic>
        <p:sp>
          <p:nvSpPr>
            <p:cNvPr id="43033" name="Rectangle 9"/>
            <p:cNvSpPr>
              <a:spLocks noChangeArrowheads="1"/>
            </p:cNvSpPr>
            <p:nvPr/>
          </p:nvSpPr>
          <p:spPr bwMode="auto">
            <a:xfrm>
              <a:off x="5333" y="7178"/>
              <a:ext cx="721" cy="768"/>
            </a:xfrm>
            <a:prstGeom prst="rect">
              <a:avLst/>
            </a:prstGeom>
            <a:noFill/>
            <a:ln w="38100">
              <a:solidFill>
                <a:schemeClr val="tx1"/>
              </a:solidFill>
              <a:miter lim="800000"/>
              <a:headEnd/>
              <a:tailEnd/>
            </a:ln>
          </p:spPr>
          <p:txBody>
            <a:bodyPr wrap="none" anchor="ctr"/>
            <a:lstStyle/>
            <a:p>
              <a:endParaRPr lang="en-US"/>
            </a:p>
          </p:txBody>
        </p:sp>
      </p:grpSp>
      <p:sp>
        <p:nvSpPr>
          <p:cNvPr id="43016" name="Line 10"/>
          <p:cNvSpPr>
            <a:spLocks noChangeShapeType="1"/>
          </p:cNvSpPr>
          <p:nvPr/>
        </p:nvSpPr>
        <p:spPr bwMode="auto">
          <a:xfrm>
            <a:off x="5464175" y="3592513"/>
            <a:ext cx="884238" cy="531812"/>
          </a:xfrm>
          <a:prstGeom prst="line">
            <a:avLst/>
          </a:prstGeom>
          <a:noFill/>
          <a:ln w="38100">
            <a:solidFill>
              <a:schemeClr val="tx1"/>
            </a:solidFill>
            <a:round/>
            <a:headEnd/>
            <a:tailEnd/>
          </a:ln>
        </p:spPr>
        <p:txBody>
          <a:bodyPr/>
          <a:lstStyle/>
          <a:p>
            <a:endParaRPr lang="en-US"/>
          </a:p>
        </p:txBody>
      </p:sp>
      <p:sp>
        <p:nvSpPr>
          <p:cNvPr id="43017" name="Line 11"/>
          <p:cNvSpPr>
            <a:spLocks noChangeShapeType="1"/>
          </p:cNvSpPr>
          <p:nvPr/>
        </p:nvSpPr>
        <p:spPr bwMode="auto">
          <a:xfrm flipV="1">
            <a:off x="5464175" y="2124075"/>
            <a:ext cx="884238" cy="836613"/>
          </a:xfrm>
          <a:prstGeom prst="line">
            <a:avLst/>
          </a:prstGeom>
          <a:noFill/>
          <a:ln w="38100">
            <a:solidFill>
              <a:schemeClr val="tx1"/>
            </a:solidFill>
            <a:round/>
            <a:headEnd/>
            <a:tailEnd/>
          </a:ln>
        </p:spPr>
        <p:txBody>
          <a:bodyPr/>
          <a:lstStyle/>
          <a:p>
            <a:endParaRPr lang="en-US"/>
          </a:p>
        </p:txBody>
      </p:sp>
      <p:pic>
        <p:nvPicPr>
          <p:cNvPr id="43018" name="Picture 12" descr="bgl-iso2"/>
          <p:cNvPicPr>
            <a:picLocks noChangeAspect="1" noChangeArrowheads="1"/>
          </p:cNvPicPr>
          <p:nvPr/>
        </p:nvPicPr>
        <p:blipFill>
          <a:blip r:embed="rId6">
            <a:clrChange>
              <a:clrFrom>
                <a:srgbClr val="FFFFFF"/>
              </a:clrFrom>
              <a:clrTo>
                <a:srgbClr val="FFFFFF">
                  <a:alpha val="0"/>
                </a:srgbClr>
              </a:clrTo>
            </a:clrChange>
          </a:blip>
          <a:srcRect l="57042" t="39606" r="30704" b="47421"/>
          <a:stretch>
            <a:fillRect/>
          </a:stretch>
        </p:blipFill>
        <p:spPr bwMode="auto">
          <a:xfrm>
            <a:off x="6373813" y="2130425"/>
            <a:ext cx="2211387" cy="2001838"/>
          </a:xfrm>
          <a:prstGeom prst="rect">
            <a:avLst/>
          </a:prstGeom>
          <a:noFill/>
          <a:ln w="38100">
            <a:solidFill>
              <a:schemeClr val="tx1"/>
            </a:solidFill>
            <a:miter lim="800000"/>
            <a:headEnd/>
            <a:tailEnd/>
          </a:ln>
        </p:spPr>
      </p:pic>
      <p:sp>
        <p:nvSpPr>
          <p:cNvPr id="43019" name="Freeform 13"/>
          <p:cNvSpPr>
            <a:spLocks/>
          </p:cNvSpPr>
          <p:nvPr/>
        </p:nvSpPr>
        <p:spPr bwMode="auto">
          <a:xfrm>
            <a:off x="6684963" y="2427288"/>
            <a:ext cx="665162" cy="1001712"/>
          </a:xfrm>
          <a:custGeom>
            <a:avLst/>
            <a:gdLst>
              <a:gd name="T0" fmla="*/ 116 w 722"/>
              <a:gd name="T1" fmla="*/ 1270 h 1270"/>
              <a:gd name="T2" fmla="*/ 28 w 722"/>
              <a:gd name="T3" fmla="*/ 686 h 1270"/>
              <a:gd name="T4" fmla="*/ 284 w 722"/>
              <a:gd name="T5" fmla="*/ 262 h 1270"/>
              <a:gd name="T6" fmla="*/ 722 w 722"/>
              <a:gd name="T7" fmla="*/ 0 h 1270"/>
              <a:gd name="T8" fmla="*/ 0 60000 65536"/>
              <a:gd name="T9" fmla="*/ 0 60000 65536"/>
              <a:gd name="T10" fmla="*/ 0 60000 65536"/>
              <a:gd name="T11" fmla="*/ 0 60000 65536"/>
              <a:gd name="T12" fmla="*/ 0 w 722"/>
              <a:gd name="T13" fmla="*/ 0 h 1270"/>
              <a:gd name="T14" fmla="*/ 722 w 722"/>
              <a:gd name="T15" fmla="*/ 1270 h 1270"/>
            </a:gdLst>
            <a:ahLst/>
            <a:cxnLst>
              <a:cxn ang="T8">
                <a:pos x="T0" y="T1"/>
              </a:cxn>
              <a:cxn ang="T9">
                <a:pos x="T2" y="T3"/>
              </a:cxn>
              <a:cxn ang="T10">
                <a:pos x="T4" y="T5"/>
              </a:cxn>
              <a:cxn ang="T11">
                <a:pos x="T6" y="T7"/>
              </a:cxn>
            </a:cxnLst>
            <a:rect l="T12" t="T13" r="T14" b="T15"/>
            <a:pathLst>
              <a:path w="722" h="1270">
                <a:moveTo>
                  <a:pt x="116" y="1270"/>
                </a:moveTo>
                <a:cubicBezTo>
                  <a:pt x="44" y="1142"/>
                  <a:pt x="0" y="854"/>
                  <a:pt x="28" y="686"/>
                </a:cubicBezTo>
                <a:cubicBezTo>
                  <a:pt x="56" y="518"/>
                  <a:pt x="168" y="376"/>
                  <a:pt x="284" y="262"/>
                </a:cubicBezTo>
                <a:cubicBezTo>
                  <a:pt x="400" y="148"/>
                  <a:pt x="631" y="55"/>
                  <a:pt x="722" y="0"/>
                </a:cubicBezTo>
              </a:path>
            </a:pathLst>
          </a:custGeom>
          <a:noFill/>
          <a:ln w="38100">
            <a:solidFill>
              <a:schemeClr val="tx1"/>
            </a:solidFill>
            <a:round/>
            <a:headEnd/>
            <a:tailEnd type="arrow" w="med" len="med"/>
          </a:ln>
        </p:spPr>
        <p:txBody>
          <a:bodyPr/>
          <a:lstStyle/>
          <a:p>
            <a:endParaRPr lang="en-US"/>
          </a:p>
        </p:txBody>
      </p:sp>
      <p:sp>
        <p:nvSpPr>
          <p:cNvPr id="43020" name="Freeform 14"/>
          <p:cNvSpPr>
            <a:spLocks/>
          </p:cNvSpPr>
          <p:nvPr/>
        </p:nvSpPr>
        <p:spPr bwMode="auto">
          <a:xfrm flipH="1">
            <a:off x="7785100" y="2439988"/>
            <a:ext cx="360363" cy="290512"/>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3021" name="Oval 15"/>
          <p:cNvSpPr>
            <a:spLocks noChangeArrowheads="1"/>
          </p:cNvSpPr>
          <p:nvPr/>
        </p:nvSpPr>
        <p:spPr bwMode="auto">
          <a:xfrm>
            <a:off x="8101013" y="2687638"/>
            <a:ext cx="77787" cy="65087"/>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2" name="Oval 16"/>
          <p:cNvSpPr>
            <a:spLocks noChangeArrowheads="1"/>
          </p:cNvSpPr>
          <p:nvPr/>
        </p:nvSpPr>
        <p:spPr bwMode="auto">
          <a:xfrm>
            <a:off x="6756400" y="3406775"/>
            <a:ext cx="77788" cy="66675"/>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3" name="Freeform 17"/>
          <p:cNvSpPr>
            <a:spLocks/>
          </p:cNvSpPr>
          <p:nvPr/>
        </p:nvSpPr>
        <p:spPr bwMode="auto">
          <a:xfrm>
            <a:off x="7073900" y="2503488"/>
            <a:ext cx="365125" cy="474662"/>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3024" name="Oval 18"/>
          <p:cNvSpPr>
            <a:spLocks noChangeArrowheads="1"/>
          </p:cNvSpPr>
          <p:nvPr/>
        </p:nvSpPr>
        <p:spPr bwMode="auto">
          <a:xfrm>
            <a:off x="7040563" y="2935288"/>
            <a:ext cx="77787" cy="66675"/>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5" name="Freeform 19"/>
          <p:cNvSpPr>
            <a:spLocks/>
          </p:cNvSpPr>
          <p:nvPr/>
        </p:nvSpPr>
        <p:spPr bwMode="auto">
          <a:xfrm flipH="1">
            <a:off x="7705725" y="2484438"/>
            <a:ext cx="204788" cy="508000"/>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3026" name="Oval 20"/>
          <p:cNvSpPr>
            <a:spLocks noChangeArrowheads="1"/>
          </p:cNvSpPr>
          <p:nvPr/>
        </p:nvSpPr>
        <p:spPr bwMode="auto">
          <a:xfrm>
            <a:off x="7866063" y="2949575"/>
            <a:ext cx="77787" cy="66675"/>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7" name="Text Box 21"/>
          <p:cNvSpPr txBox="1">
            <a:spLocks noChangeArrowheads="1"/>
          </p:cNvSpPr>
          <p:nvPr/>
        </p:nvSpPr>
        <p:spPr bwMode="auto">
          <a:xfrm>
            <a:off x="6299200" y="4191000"/>
            <a:ext cx="2398713" cy="1855788"/>
          </a:xfrm>
          <a:prstGeom prst="rect">
            <a:avLst/>
          </a:prstGeom>
          <a:noFill/>
          <a:ln w="9525">
            <a:noFill/>
            <a:miter lim="800000"/>
            <a:headEnd/>
            <a:tailEnd/>
          </a:ln>
        </p:spPr>
        <p:txBody>
          <a:bodyPr>
            <a:spAutoFit/>
          </a:bodyPr>
          <a:lstStyle/>
          <a:p>
            <a:pPr>
              <a:lnSpc>
                <a:spcPct val="85000"/>
              </a:lnSpc>
              <a:spcAft>
                <a:spcPct val="25000"/>
              </a:spcAft>
              <a:tabLst>
                <a:tab pos="731838" algn="l"/>
              </a:tabLst>
            </a:pPr>
            <a:r>
              <a:rPr lang="en-US">
                <a:ea typeface="ＭＳ Ｐゴシック" pitchFamily="-32" charset="-128"/>
              </a:rPr>
              <a:t>In each Morse complex cell, all steepest ascending lines converge to one maximum</a:t>
            </a:r>
            <a:br>
              <a:rPr lang="en-US">
                <a:ea typeface="ＭＳ Ｐゴシック" pitchFamily="-32" charset="-128"/>
              </a:rPr>
            </a:br>
            <a:endParaRPr lang="en-US" sz="2800">
              <a:latin typeface="Arial Narrow" pitchFamily="34" charset="0"/>
              <a:ea typeface="ＭＳ Ｐゴシック" pitchFamily="-32" charset="-128"/>
            </a:endParaRPr>
          </a:p>
        </p:txBody>
      </p:sp>
      <p:sp>
        <p:nvSpPr>
          <p:cNvPr id="43028" name="Text Box 22"/>
          <p:cNvSpPr txBox="1">
            <a:spLocks noChangeArrowheads="1"/>
          </p:cNvSpPr>
          <p:nvPr/>
        </p:nvSpPr>
        <p:spPr bwMode="auto">
          <a:xfrm>
            <a:off x="1447800" y="1600200"/>
            <a:ext cx="1600200" cy="696913"/>
          </a:xfrm>
          <a:prstGeom prst="rect">
            <a:avLst/>
          </a:prstGeom>
          <a:noFill/>
          <a:ln w="9525">
            <a:noFill/>
            <a:miter lim="800000"/>
            <a:headEnd/>
            <a:tailEnd/>
          </a:ln>
        </p:spPr>
        <p:txBody>
          <a:bodyPr>
            <a:spAutoFit/>
          </a:bodyPr>
          <a:lstStyle/>
          <a:p>
            <a:pPr algn="just">
              <a:lnSpc>
                <a:spcPct val="85000"/>
              </a:lnSpc>
              <a:spcAft>
                <a:spcPct val="25000"/>
              </a:spcAft>
              <a:tabLst>
                <a:tab pos="731838" algn="l"/>
              </a:tabLst>
            </a:pPr>
            <a:r>
              <a:rPr lang="en-US" sz="3600" b="1" i="1">
                <a:latin typeface="Arial Narrow" pitchFamily="34" charset="0"/>
                <a:ea typeface="ＭＳ Ｐゴシック" pitchFamily="-32" charset="-128"/>
              </a:rPr>
              <a:t>F(x) = z</a:t>
            </a:r>
            <a:endParaRPr lang="en-US" sz="3600" b="1">
              <a:latin typeface="Arial Narrow" pitchFamily="34" charset="0"/>
              <a:ea typeface="ＭＳ Ｐゴシック" pitchFamily="-32" charset="-128"/>
            </a:endParaRPr>
          </a:p>
        </p:txBody>
      </p:sp>
      <p:sp>
        <p:nvSpPr>
          <p:cNvPr id="320535" name="Text Box 23"/>
          <p:cNvSpPr txBox="1">
            <a:spLocks noChangeArrowheads="1"/>
          </p:cNvSpPr>
          <p:nvPr/>
        </p:nvSpPr>
        <p:spPr bwMode="auto">
          <a:xfrm>
            <a:off x="6553200" y="1524000"/>
            <a:ext cx="1295400" cy="427038"/>
          </a:xfrm>
          <a:prstGeom prst="rect">
            <a:avLst/>
          </a:prstGeom>
          <a:solidFill>
            <a:schemeClr val="bg1">
              <a:alpha val="64999"/>
            </a:schemeClr>
          </a:solidFill>
          <a:ln w="9525">
            <a:noFill/>
            <a:miter lim="800000"/>
            <a:headEnd/>
            <a:tailEnd/>
          </a:ln>
          <a:effectLst/>
        </p:spPr>
        <p:txBody>
          <a:bodyPr lIns="0" rIns="0">
            <a:spAutoFit/>
          </a:bodyPr>
          <a:lstStyle/>
          <a:p>
            <a:pPr algn="ctr">
              <a:lnSpc>
                <a:spcPct val="85000"/>
              </a:lnSpc>
              <a:spcAft>
                <a:spcPct val="25000"/>
              </a:spcAft>
              <a:tabLst>
                <a:tab pos="731838" algn="l"/>
              </a:tabLst>
              <a:defRPr/>
            </a:pPr>
            <a:r>
              <a:rPr lang="en-US" b="1">
                <a:latin typeface="Arial Narrow" pitchFamily="34" charset="0"/>
                <a:ea typeface="ＭＳ Ｐゴシック" pitchFamily="-32" charset="-128"/>
              </a:rPr>
              <a:t>Maximum</a:t>
            </a:r>
            <a:endParaRPr lang="en-US" sz="3200">
              <a:effectLst>
                <a:outerShdw blurRad="38100" dist="38100" dir="2700000" algn="tl">
                  <a:srgbClr val="C0C0C0"/>
                </a:outerShdw>
              </a:effectLst>
              <a:latin typeface="Arial Narrow" pitchFamily="34" charset="0"/>
              <a:ea typeface="ＭＳ Ｐゴシック" pitchFamily="-32" charset="-128"/>
            </a:endParaRPr>
          </a:p>
        </p:txBody>
      </p:sp>
      <p:sp>
        <p:nvSpPr>
          <p:cNvPr id="43030" name="Line 24"/>
          <p:cNvSpPr>
            <a:spLocks noChangeShapeType="1"/>
          </p:cNvSpPr>
          <p:nvPr/>
        </p:nvSpPr>
        <p:spPr bwMode="auto">
          <a:xfrm>
            <a:off x="7315200" y="1981200"/>
            <a:ext cx="228600" cy="228600"/>
          </a:xfrm>
          <a:prstGeom prst="line">
            <a:avLst/>
          </a:prstGeom>
          <a:noFill/>
          <a:ln w="38100">
            <a:solidFill>
              <a:schemeClr val="tx1"/>
            </a:solidFill>
            <a:round/>
            <a:headEnd/>
            <a:tailEnd type="triangle" w="med" len="med"/>
          </a:ln>
        </p:spPr>
        <p:txBody>
          <a:bodyPr/>
          <a:lstStyle/>
          <a:p>
            <a:endParaRPr lang="en-US"/>
          </a:p>
        </p:txBody>
      </p:sp>
      <p:sp>
        <p:nvSpPr>
          <p:cNvPr id="43031" name="Line 25"/>
          <p:cNvSpPr>
            <a:spLocks noChangeShapeType="1"/>
          </p:cNvSpPr>
          <p:nvPr/>
        </p:nvSpPr>
        <p:spPr bwMode="auto">
          <a:xfrm>
            <a:off x="550863" y="2351088"/>
            <a:ext cx="0" cy="1677987"/>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advTm="13219"/>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8" descr="img-bgl-iso2"/>
          <p:cNvPicPr>
            <a:picLocks noChangeAspect="1" noChangeArrowheads="1"/>
          </p:cNvPicPr>
          <p:nvPr/>
        </p:nvPicPr>
        <p:blipFill>
          <a:blip r:embed="rId3"/>
          <a:srcRect l="2313" t="16646" r="16646" b="20250"/>
          <a:stretch>
            <a:fillRect/>
          </a:stretch>
        </p:blipFill>
        <p:spPr bwMode="auto">
          <a:xfrm>
            <a:off x="5106988" y="3621088"/>
            <a:ext cx="3314700" cy="2398712"/>
          </a:xfrm>
          <a:prstGeom prst="rect">
            <a:avLst/>
          </a:prstGeom>
          <a:noFill/>
          <a:ln w="9525">
            <a:noFill/>
            <a:miter lim="800000"/>
            <a:headEnd/>
            <a:tailEnd/>
          </a:ln>
        </p:spPr>
      </p:pic>
      <p:sp>
        <p:nvSpPr>
          <p:cNvPr id="44035" name="Rectangle 2"/>
          <p:cNvSpPr>
            <a:spLocks noGrp="1" noChangeArrowheads="1"/>
          </p:cNvSpPr>
          <p:nvPr>
            <p:ph type="title"/>
          </p:nvPr>
        </p:nvSpPr>
        <p:spPr>
          <a:xfrm>
            <a:off x="838200" y="152400"/>
            <a:ext cx="7696200" cy="914400"/>
          </a:xfrm>
        </p:spPr>
        <p:txBody>
          <a:bodyPr/>
          <a:lstStyle/>
          <a:p>
            <a:pPr eaLnBrk="1" hangingPunct="1"/>
            <a:r>
              <a:rPr lang="en-US" sz="2800" smtClean="0"/>
              <a:t>A Hierarchal Model is Generated by Simplification of Critical Points</a:t>
            </a:r>
            <a:endParaRPr lang="en-US" smtClean="0"/>
          </a:p>
        </p:txBody>
      </p:sp>
      <p:sp>
        <p:nvSpPr>
          <p:cNvPr id="44036" name="Rectangle 3"/>
          <p:cNvSpPr>
            <a:spLocks noGrp="1" noChangeArrowheads="1"/>
          </p:cNvSpPr>
          <p:nvPr>
            <p:ph type="body" idx="1"/>
          </p:nvPr>
        </p:nvSpPr>
        <p:spPr>
          <a:xfrm>
            <a:off x="609600" y="1289050"/>
            <a:ext cx="7743825" cy="2139950"/>
          </a:xfrm>
        </p:spPr>
        <p:txBody>
          <a:bodyPr/>
          <a:lstStyle/>
          <a:p>
            <a:pPr eaLnBrk="1" hangingPunct="1">
              <a:lnSpc>
                <a:spcPct val="90000"/>
              </a:lnSpc>
            </a:pPr>
            <a:r>
              <a:rPr lang="en-US" smtClean="0"/>
              <a:t>Persistence is varied to annihilate pairs of critical points and produce coarser segmentations</a:t>
            </a:r>
          </a:p>
          <a:p>
            <a:pPr eaLnBrk="1" hangingPunct="1">
              <a:lnSpc>
                <a:spcPct val="90000"/>
              </a:lnSpc>
            </a:pPr>
            <a:endParaRPr lang="en-US" smtClean="0"/>
          </a:p>
          <a:p>
            <a:pPr eaLnBrk="1" hangingPunct="1">
              <a:lnSpc>
                <a:spcPct val="90000"/>
              </a:lnSpc>
            </a:pPr>
            <a:r>
              <a:rPr lang="en-US" smtClean="0"/>
              <a:t>Critical points with higher persistence are preserved at the coarser scales</a:t>
            </a:r>
          </a:p>
          <a:p>
            <a:pPr eaLnBrk="1" hangingPunct="1">
              <a:lnSpc>
                <a:spcPct val="90000"/>
              </a:lnSpc>
            </a:pPr>
            <a:endParaRPr lang="en-US" sz="3600" smtClean="0"/>
          </a:p>
        </p:txBody>
      </p:sp>
      <p:grpSp>
        <p:nvGrpSpPr>
          <p:cNvPr id="44037" name="Group 92"/>
          <p:cNvGrpSpPr>
            <a:grpSpLocks/>
          </p:cNvGrpSpPr>
          <p:nvPr/>
        </p:nvGrpSpPr>
        <p:grpSpPr bwMode="auto">
          <a:xfrm flipH="1">
            <a:off x="5573713" y="4002088"/>
            <a:ext cx="2354262" cy="1716087"/>
            <a:chOff x="3528" y="2521"/>
            <a:chExt cx="1483" cy="1081"/>
          </a:xfrm>
        </p:grpSpPr>
        <p:grpSp>
          <p:nvGrpSpPr>
            <p:cNvPr id="44069" name="Group 27"/>
            <p:cNvGrpSpPr>
              <a:grpSpLocks/>
            </p:cNvGrpSpPr>
            <p:nvPr/>
          </p:nvGrpSpPr>
          <p:grpSpPr bwMode="auto">
            <a:xfrm>
              <a:off x="3552" y="2521"/>
              <a:ext cx="1436" cy="1032"/>
              <a:chOff x="15369" y="7621"/>
              <a:chExt cx="2339" cy="1748"/>
            </a:xfrm>
          </p:grpSpPr>
          <p:sp>
            <p:nvSpPr>
              <p:cNvPr id="44080" name="Freeform 28"/>
              <p:cNvSpPr>
                <a:spLocks/>
              </p:cNvSpPr>
              <p:nvPr/>
            </p:nvSpPr>
            <p:spPr bwMode="auto">
              <a:xfrm flipH="1">
                <a:off x="16656" y="8196"/>
                <a:ext cx="527" cy="862"/>
              </a:xfrm>
              <a:custGeom>
                <a:avLst/>
                <a:gdLst>
                  <a:gd name="T0" fmla="*/ 527 w 527"/>
                  <a:gd name="T1" fmla="*/ 892 h 892"/>
                  <a:gd name="T2" fmla="*/ 476 w 527"/>
                  <a:gd name="T3" fmla="*/ 778 h 892"/>
                  <a:gd name="T4" fmla="*/ 440 w 527"/>
                  <a:gd name="T5" fmla="*/ 499 h 892"/>
                  <a:gd name="T6" fmla="*/ 302 w 527"/>
                  <a:gd name="T7" fmla="*/ 214 h 892"/>
                  <a:gd name="T8" fmla="*/ 0 w 527"/>
                  <a:gd name="T9" fmla="*/ 0 h 892"/>
                  <a:gd name="T10" fmla="*/ 0 60000 65536"/>
                  <a:gd name="T11" fmla="*/ 0 60000 65536"/>
                  <a:gd name="T12" fmla="*/ 0 60000 65536"/>
                  <a:gd name="T13" fmla="*/ 0 60000 65536"/>
                  <a:gd name="T14" fmla="*/ 0 60000 65536"/>
                  <a:gd name="T15" fmla="*/ 0 w 527"/>
                  <a:gd name="T16" fmla="*/ 0 h 892"/>
                  <a:gd name="T17" fmla="*/ 527 w 527"/>
                  <a:gd name="T18" fmla="*/ 892 h 892"/>
                </a:gdLst>
                <a:ahLst/>
                <a:cxnLst>
                  <a:cxn ang="T10">
                    <a:pos x="T0" y="T1"/>
                  </a:cxn>
                  <a:cxn ang="T11">
                    <a:pos x="T2" y="T3"/>
                  </a:cxn>
                  <a:cxn ang="T12">
                    <a:pos x="T4" y="T5"/>
                  </a:cxn>
                  <a:cxn ang="T13">
                    <a:pos x="T6" y="T7"/>
                  </a:cxn>
                  <a:cxn ang="T14">
                    <a:pos x="T8" y="T9"/>
                  </a:cxn>
                </a:cxnLst>
                <a:rect l="T15" t="T16" r="T17" b="T18"/>
                <a:pathLst>
                  <a:path w="527" h="892">
                    <a:moveTo>
                      <a:pt x="527" y="892"/>
                    </a:moveTo>
                    <a:cubicBezTo>
                      <a:pt x="519" y="874"/>
                      <a:pt x="490" y="843"/>
                      <a:pt x="476" y="778"/>
                    </a:cubicBezTo>
                    <a:cubicBezTo>
                      <a:pt x="462" y="713"/>
                      <a:pt x="469" y="593"/>
                      <a:pt x="440" y="499"/>
                    </a:cubicBezTo>
                    <a:cubicBezTo>
                      <a:pt x="411" y="405"/>
                      <a:pt x="389" y="331"/>
                      <a:pt x="302" y="214"/>
                    </a:cubicBezTo>
                    <a:cubicBezTo>
                      <a:pt x="215" y="97"/>
                      <a:pt x="63" y="45"/>
                      <a:pt x="0" y="0"/>
                    </a:cubicBezTo>
                  </a:path>
                </a:pathLst>
              </a:custGeom>
              <a:noFill/>
              <a:ln w="38100">
                <a:solidFill>
                  <a:schemeClr val="tx1"/>
                </a:solidFill>
                <a:round/>
                <a:headEnd/>
                <a:tailEnd type="arrow" w="med" len="med"/>
              </a:ln>
            </p:spPr>
            <p:txBody>
              <a:bodyPr/>
              <a:lstStyle/>
              <a:p>
                <a:endParaRPr lang="en-US"/>
              </a:p>
            </p:txBody>
          </p:sp>
          <p:sp>
            <p:nvSpPr>
              <p:cNvPr id="44081" name="Freeform 29"/>
              <p:cNvSpPr>
                <a:spLocks/>
              </p:cNvSpPr>
              <p:nvPr/>
            </p:nvSpPr>
            <p:spPr bwMode="auto">
              <a:xfrm flipH="1">
                <a:off x="16066" y="7621"/>
                <a:ext cx="489" cy="897"/>
              </a:xfrm>
              <a:custGeom>
                <a:avLst/>
                <a:gdLst>
                  <a:gd name="T0" fmla="*/ 489 w 489"/>
                  <a:gd name="T1" fmla="*/ 928 h 928"/>
                  <a:gd name="T2" fmla="*/ 438 w 489"/>
                  <a:gd name="T3" fmla="*/ 807 h 928"/>
                  <a:gd name="T4" fmla="*/ 388 w 489"/>
                  <a:gd name="T5" fmla="*/ 508 h 928"/>
                  <a:gd name="T6" fmla="*/ 248 w 489"/>
                  <a:gd name="T7" fmla="*/ 244 h 928"/>
                  <a:gd name="T8" fmla="*/ 0 w 489"/>
                  <a:gd name="T9" fmla="*/ 0 h 928"/>
                  <a:gd name="T10" fmla="*/ 0 60000 65536"/>
                  <a:gd name="T11" fmla="*/ 0 60000 65536"/>
                  <a:gd name="T12" fmla="*/ 0 60000 65536"/>
                  <a:gd name="T13" fmla="*/ 0 60000 65536"/>
                  <a:gd name="T14" fmla="*/ 0 60000 65536"/>
                  <a:gd name="T15" fmla="*/ 0 w 489"/>
                  <a:gd name="T16" fmla="*/ 0 h 928"/>
                  <a:gd name="T17" fmla="*/ 489 w 489"/>
                  <a:gd name="T18" fmla="*/ 928 h 928"/>
                </a:gdLst>
                <a:ahLst/>
                <a:cxnLst>
                  <a:cxn ang="T10">
                    <a:pos x="T0" y="T1"/>
                  </a:cxn>
                  <a:cxn ang="T11">
                    <a:pos x="T2" y="T3"/>
                  </a:cxn>
                  <a:cxn ang="T12">
                    <a:pos x="T4" y="T5"/>
                  </a:cxn>
                  <a:cxn ang="T13">
                    <a:pos x="T6" y="T7"/>
                  </a:cxn>
                  <a:cxn ang="T14">
                    <a:pos x="T8" y="T9"/>
                  </a:cxn>
                </a:cxnLst>
                <a:rect l="T15" t="T16" r="T17" b="T18"/>
                <a:pathLst>
                  <a:path w="489" h="928">
                    <a:moveTo>
                      <a:pt x="489" y="928"/>
                    </a:moveTo>
                    <a:cubicBezTo>
                      <a:pt x="481" y="909"/>
                      <a:pt x="455" y="877"/>
                      <a:pt x="438" y="807"/>
                    </a:cubicBezTo>
                    <a:cubicBezTo>
                      <a:pt x="421" y="737"/>
                      <a:pt x="420" y="602"/>
                      <a:pt x="388" y="508"/>
                    </a:cubicBezTo>
                    <a:cubicBezTo>
                      <a:pt x="356" y="414"/>
                      <a:pt x="313" y="329"/>
                      <a:pt x="248" y="244"/>
                    </a:cubicBezTo>
                    <a:cubicBezTo>
                      <a:pt x="161" y="121"/>
                      <a:pt x="52" y="51"/>
                      <a:pt x="0" y="0"/>
                    </a:cubicBezTo>
                  </a:path>
                </a:pathLst>
              </a:custGeom>
              <a:noFill/>
              <a:ln w="38100">
                <a:solidFill>
                  <a:schemeClr val="tx1"/>
                </a:solidFill>
                <a:round/>
                <a:headEnd/>
                <a:tailEnd type="arrow" w="med" len="med"/>
              </a:ln>
            </p:spPr>
            <p:txBody>
              <a:bodyPr/>
              <a:lstStyle/>
              <a:p>
                <a:endParaRPr lang="en-US"/>
              </a:p>
            </p:txBody>
          </p:sp>
          <p:sp>
            <p:nvSpPr>
              <p:cNvPr id="44082" name="Freeform 30"/>
              <p:cNvSpPr>
                <a:spLocks/>
              </p:cNvSpPr>
              <p:nvPr/>
            </p:nvSpPr>
            <p:spPr bwMode="auto">
              <a:xfrm flipH="1">
                <a:off x="15369" y="7752"/>
                <a:ext cx="898" cy="1097"/>
              </a:xfrm>
              <a:custGeom>
                <a:avLst/>
                <a:gdLst>
                  <a:gd name="T0" fmla="*/ 898 w 898"/>
                  <a:gd name="T1" fmla="*/ 1135 h 1135"/>
                  <a:gd name="T2" fmla="*/ 720 w 898"/>
                  <a:gd name="T3" fmla="*/ 852 h 1135"/>
                  <a:gd name="T4" fmla="*/ 260 w 898"/>
                  <a:gd name="T5" fmla="*/ 716 h 1135"/>
                  <a:gd name="T6" fmla="*/ 172 w 898"/>
                  <a:gd name="T7" fmla="*/ 292 h 1135"/>
                  <a:gd name="T8" fmla="*/ 0 w 898"/>
                  <a:gd name="T9" fmla="*/ 0 h 1135"/>
                  <a:gd name="T10" fmla="*/ 0 60000 65536"/>
                  <a:gd name="T11" fmla="*/ 0 60000 65536"/>
                  <a:gd name="T12" fmla="*/ 0 60000 65536"/>
                  <a:gd name="T13" fmla="*/ 0 60000 65536"/>
                  <a:gd name="T14" fmla="*/ 0 60000 65536"/>
                  <a:gd name="T15" fmla="*/ 0 w 898"/>
                  <a:gd name="T16" fmla="*/ 0 h 1135"/>
                  <a:gd name="T17" fmla="*/ 898 w 898"/>
                  <a:gd name="T18" fmla="*/ 1135 h 1135"/>
                </a:gdLst>
                <a:ahLst/>
                <a:cxnLst>
                  <a:cxn ang="T10">
                    <a:pos x="T0" y="T1"/>
                  </a:cxn>
                  <a:cxn ang="T11">
                    <a:pos x="T2" y="T3"/>
                  </a:cxn>
                  <a:cxn ang="T12">
                    <a:pos x="T4" y="T5"/>
                  </a:cxn>
                  <a:cxn ang="T13">
                    <a:pos x="T6" y="T7"/>
                  </a:cxn>
                  <a:cxn ang="T14">
                    <a:pos x="T8" y="T9"/>
                  </a:cxn>
                </a:cxnLst>
                <a:rect l="T15" t="T16" r="T17" b="T18"/>
                <a:pathLst>
                  <a:path w="898" h="1135">
                    <a:moveTo>
                      <a:pt x="898" y="1135"/>
                    </a:moveTo>
                    <a:cubicBezTo>
                      <a:pt x="868" y="1088"/>
                      <a:pt x="826" y="922"/>
                      <a:pt x="720" y="852"/>
                    </a:cubicBezTo>
                    <a:cubicBezTo>
                      <a:pt x="614" y="782"/>
                      <a:pt x="351" y="809"/>
                      <a:pt x="260" y="716"/>
                    </a:cubicBezTo>
                    <a:cubicBezTo>
                      <a:pt x="169" y="623"/>
                      <a:pt x="215" y="411"/>
                      <a:pt x="172" y="292"/>
                    </a:cubicBezTo>
                    <a:cubicBezTo>
                      <a:pt x="129" y="173"/>
                      <a:pt x="36" y="61"/>
                      <a:pt x="0" y="0"/>
                    </a:cubicBezTo>
                  </a:path>
                </a:pathLst>
              </a:custGeom>
              <a:noFill/>
              <a:ln w="38100">
                <a:solidFill>
                  <a:schemeClr val="tx1"/>
                </a:solidFill>
                <a:round/>
                <a:headEnd/>
                <a:tailEnd type="arrow" w="med" len="med"/>
              </a:ln>
            </p:spPr>
            <p:txBody>
              <a:bodyPr/>
              <a:lstStyle/>
              <a:p>
                <a:endParaRPr lang="en-US"/>
              </a:p>
            </p:txBody>
          </p:sp>
          <p:sp>
            <p:nvSpPr>
              <p:cNvPr id="44083" name="Freeform 31"/>
              <p:cNvSpPr>
                <a:spLocks/>
              </p:cNvSpPr>
              <p:nvPr/>
            </p:nvSpPr>
            <p:spPr bwMode="auto">
              <a:xfrm>
                <a:off x="16464" y="7693"/>
                <a:ext cx="222" cy="623"/>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84" name="Freeform 32"/>
              <p:cNvSpPr>
                <a:spLocks/>
              </p:cNvSpPr>
              <p:nvPr/>
            </p:nvSpPr>
            <p:spPr bwMode="auto">
              <a:xfrm flipH="1">
                <a:off x="15995" y="7849"/>
                <a:ext cx="460" cy="936"/>
              </a:xfrm>
              <a:custGeom>
                <a:avLst/>
                <a:gdLst>
                  <a:gd name="T0" fmla="*/ 460 w 460"/>
                  <a:gd name="T1" fmla="*/ 969 h 969"/>
                  <a:gd name="T2" fmla="*/ 316 w 460"/>
                  <a:gd name="T3" fmla="*/ 816 h 969"/>
                  <a:gd name="T4" fmla="*/ 156 w 460"/>
                  <a:gd name="T5" fmla="*/ 216 h 969"/>
                  <a:gd name="T6" fmla="*/ 0 w 460"/>
                  <a:gd name="T7" fmla="*/ 0 h 969"/>
                  <a:gd name="T8" fmla="*/ 0 60000 65536"/>
                  <a:gd name="T9" fmla="*/ 0 60000 65536"/>
                  <a:gd name="T10" fmla="*/ 0 60000 65536"/>
                  <a:gd name="T11" fmla="*/ 0 60000 65536"/>
                  <a:gd name="T12" fmla="*/ 0 w 460"/>
                  <a:gd name="T13" fmla="*/ 0 h 969"/>
                  <a:gd name="T14" fmla="*/ 460 w 460"/>
                  <a:gd name="T15" fmla="*/ 969 h 969"/>
                </a:gdLst>
                <a:ahLst/>
                <a:cxnLst>
                  <a:cxn ang="T8">
                    <a:pos x="T0" y="T1"/>
                  </a:cxn>
                  <a:cxn ang="T9">
                    <a:pos x="T2" y="T3"/>
                  </a:cxn>
                  <a:cxn ang="T10">
                    <a:pos x="T4" y="T5"/>
                  </a:cxn>
                  <a:cxn ang="T11">
                    <a:pos x="T6" y="T7"/>
                  </a:cxn>
                </a:cxnLst>
                <a:rect l="T12" t="T13" r="T14" b="T15"/>
                <a:pathLst>
                  <a:path w="460" h="969">
                    <a:moveTo>
                      <a:pt x="460" y="969"/>
                    </a:moveTo>
                    <a:cubicBezTo>
                      <a:pt x="380" y="808"/>
                      <a:pt x="396" y="920"/>
                      <a:pt x="316" y="816"/>
                    </a:cubicBezTo>
                    <a:cubicBezTo>
                      <a:pt x="261" y="717"/>
                      <a:pt x="209" y="352"/>
                      <a:pt x="156" y="216"/>
                    </a:cubicBezTo>
                    <a:cubicBezTo>
                      <a:pt x="103" y="80"/>
                      <a:pt x="33" y="45"/>
                      <a:pt x="0" y="0"/>
                    </a:cubicBezTo>
                  </a:path>
                </a:pathLst>
              </a:custGeom>
              <a:noFill/>
              <a:ln w="38100">
                <a:solidFill>
                  <a:schemeClr val="tx1"/>
                </a:solidFill>
                <a:round/>
                <a:headEnd/>
                <a:tailEnd type="arrow" w="med" len="med"/>
              </a:ln>
            </p:spPr>
            <p:txBody>
              <a:bodyPr/>
              <a:lstStyle/>
              <a:p>
                <a:endParaRPr lang="en-US"/>
              </a:p>
            </p:txBody>
          </p:sp>
          <p:sp>
            <p:nvSpPr>
              <p:cNvPr id="44085" name="Freeform 33"/>
              <p:cNvSpPr>
                <a:spLocks/>
              </p:cNvSpPr>
              <p:nvPr/>
            </p:nvSpPr>
            <p:spPr bwMode="auto">
              <a:xfrm flipH="1">
                <a:off x="16891" y="7635"/>
                <a:ext cx="166" cy="268"/>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86" name="Freeform 34"/>
              <p:cNvSpPr>
                <a:spLocks/>
              </p:cNvSpPr>
              <p:nvPr/>
            </p:nvSpPr>
            <p:spPr bwMode="auto">
              <a:xfrm flipH="1">
                <a:off x="17542" y="8199"/>
                <a:ext cx="166" cy="26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87" name="Freeform 35"/>
              <p:cNvSpPr>
                <a:spLocks/>
              </p:cNvSpPr>
              <p:nvPr/>
            </p:nvSpPr>
            <p:spPr bwMode="auto">
              <a:xfrm flipH="1">
                <a:off x="16543" y="8359"/>
                <a:ext cx="560" cy="1010"/>
              </a:xfrm>
              <a:custGeom>
                <a:avLst/>
                <a:gdLst>
                  <a:gd name="T0" fmla="*/ 554 w 560"/>
                  <a:gd name="T1" fmla="*/ 1045 h 1045"/>
                  <a:gd name="T2" fmla="*/ 500 w 560"/>
                  <a:gd name="T3" fmla="*/ 952 h 1045"/>
                  <a:gd name="T4" fmla="*/ 380 w 560"/>
                  <a:gd name="T5" fmla="*/ 844 h 1045"/>
                  <a:gd name="T6" fmla="*/ 228 w 560"/>
                  <a:gd name="T7" fmla="*/ 284 h 1045"/>
                  <a:gd name="T8" fmla="*/ 0 w 560"/>
                  <a:gd name="T9" fmla="*/ 0 h 1045"/>
                  <a:gd name="T10" fmla="*/ 0 60000 65536"/>
                  <a:gd name="T11" fmla="*/ 0 60000 65536"/>
                  <a:gd name="T12" fmla="*/ 0 60000 65536"/>
                  <a:gd name="T13" fmla="*/ 0 60000 65536"/>
                  <a:gd name="T14" fmla="*/ 0 60000 65536"/>
                  <a:gd name="T15" fmla="*/ 0 w 560"/>
                  <a:gd name="T16" fmla="*/ 0 h 1045"/>
                  <a:gd name="T17" fmla="*/ 560 w 560"/>
                  <a:gd name="T18" fmla="*/ 1045 h 1045"/>
                </a:gdLst>
                <a:ahLst/>
                <a:cxnLst>
                  <a:cxn ang="T10">
                    <a:pos x="T0" y="T1"/>
                  </a:cxn>
                  <a:cxn ang="T11">
                    <a:pos x="T2" y="T3"/>
                  </a:cxn>
                  <a:cxn ang="T12">
                    <a:pos x="T4" y="T5"/>
                  </a:cxn>
                  <a:cxn ang="T13">
                    <a:pos x="T6" y="T7"/>
                  </a:cxn>
                  <a:cxn ang="T14">
                    <a:pos x="T8" y="T9"/>
                  </a:cxn>
                </a:cxnLst>
                <a:rect l="T15" t="T16" r="T17" b="T18"/>
                <a:pathLst>
                  <a:path w="560" h="1045">
                    <a:moveTo>
                      <a:pt x="554" y="1045"/>
                    </a:moveTo>
                    <a:cubicBezTo>
                      <a:pt x="545" y="1030"/>
                      <a:pt x="560" y="996"/>
                      <a:pt x="500" y="952"/>
                    </a:cubicBezTo>
                    <a:cubicBezTo>
                      <a:pt x="440" y="908"/>
                      <a:pt x="425" y="955"/>
                      <a:pt x="380" y="844"/>
                    </a:cubicBezTo>
                    <a:cubicBezTo>
                      <a:pt x="335" y="733"/>
                      <a:pt x="291" y="425"/>
                      <a:pt x="228" y="284"/>
                    </a:cubicBezTo>
                    <a:cubicBezTo>
                      <a:pt x="165" y="143"/>
                      <a:pt x="48" y="59"/>
                      <a:pt x="0" y="0"/>
                    </a:cubicBezTo>
                  </a:path>
                </a:pathLst>
              </a:custGeom>
              <a:noFill/>
              <a:ln w="38100">
                <a:solidFill>
                  <a:schemeClr val="tx1"/>
                </a:solidFill>
                <a:round/>
                <a:headEnd/>
                <a:tailEnd type="arrow" w="med" len="med"/>
              </a:ln>
            </p:spPr>
            <p:txBody>
              <a:bodyPr/>
              <a:lstStyle/>
              <a:p>
                <a:endParaRPr lang="en-US"/>
              </a:p>
            </p:txBody>
          </p:sp>
          <p:sp>
            <p:nvSpPr>
              <p:cNvPr id="44088" name="Freeform 36"/>
              <p:cNvSpPr>
                <a:spLocks/>
              </p:cNvSpPr>
              <p:nvPr/>
            </p:nvSpPr>
            <p:spPr bwMode="auto">
              <a:xfrm>
                <a:off x="17192" y="8225"/>
                <a:ext cx="144" cy="404"/>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grpSp>
        <p:grpSp>
          <p:nvGrpSpPr>
            <p:cNvPr id="44070" name="Group 37"/>
            <p:cNvGrpSpPr>
              <a:grpSpLocks/>
            </p:cNvGrpSpPr>
            <p:nvPr/>
          </p:nvGrpSpPr>
          <p:grpSpPr bwMode="auto">
            <a:xfrm>
              <a:off x="3528" y="2689"/>
              <a:ext cx="1483" cy="913"/>
              <a:chOff x="15334" y="7849"/>
              <a:chExt cx="2416" cy="1547"/>
            </a:xfrm>
          </p:grpSpPr>
          <p:sp>
            <p:nvSpPr>
              <p:cNvPr id="44071" name="Oval 38"/>
              <p:cNvSpPr>
                <a:spLocks noChangeArrowheads="1"/>
              </p:cNvSpPr>
              <p:nvPr/>
            </p:nvSpPr>
            <p:spPr bwMode="auto">
              <a:xfrm flipH="1">
                <a:off x="16602" y="9020"/>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2" name="Oval 39"/>
              <p:cNvSpPr>
                <a:spLocks noChangeArrowheads="1"/>
              </p:cNvSpPr>
              <p:nvPr/>
            </p:nvSpPr>
            <p:spPr bwMode="auto">
              <a:xfrm flipH="1">
                <a:off x="16012" y="8466"/>
                <a:ext cx="84" cy="82"/>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3" name="Oval 40"/>
              <p:cNvSpPr>
                <a:spLocks noChangeArrowheads="1"/>
              </p:cNvSpPr>
              <p:nvPr/>
            </p:nvSpPr>
            <p:spPr bwMode="auto">
              <a:xfrm flipH="1">
                <a:off x="15334" y="8797"/>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4" name="Oval 41"/>
              <p:cNvSpPr>
                <a:spLocks noChangeArrowheads="1"/>
              </p:cNvSpPr>
              <p:nvPr/>
            </p:nvSpPr>
            <p:spPr bwMode="auto">
              <a:xfrm flipH="1">
                <a:off x="16428" y="8263"/>
                <a:ext cx="84" cy="82"/>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5" name="Oval 42"/>
              <p:cNvSpPr>
                <a:spLocks noChangeArrowheads="1"/>
              </p:cNvSpPr>
              <p:nvPr/>
            </p:nvSpPr>
            <p:spPr bwMode="auto">
              <a:xfrm>
                <a:off x="15955" y="8731"/>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6" name="Oval 43"/>
              <p:cNvSpPr>
                <a:spLocks noChangeArrowheads="1"/>
              </p:cNvSpPr>
              <p:nvPr/>
            </p:nvSpPr>
            <p:spPr bwMode="auto">
              <a:xfrm>
                <a:off x="17015" y="7849"/>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7" name="Oval 44"/>
              <p:cNvSpPr>
                <a:spLocks noChangeArrowheads="1"/>
              </p:cNvSpPr>
              <p:nvPr/>
            </p:nvSpPr>
            <p:spPr bwMode="auto">
              <a:xfrm>
                <a:off x="17666" y="8412"/>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8" name="Oval 45"/>
              <p:cNvSpPr>
                <a:spLocks noChangeArrowheads="1"/>
              </p:cNvSpPr>
              <p:nvPr/>
            </p:nvSpPr>
            <p:spPr bwMode="auto">
              <a:xfrm>
                <a:off x="16509" y="9315"/>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9" name="Oval 46"/>
              <p:cNvSpPr>
                <a:spLocks noChangeArrowheads="1"/>
              </p:cNvSpPr>
              <p:nvPr/>
            </p:nvSpPr>
            <p:spPr bwMode="auto">
              <a:xfrm flipH="1">
                <a:off x="17162" y="8553"/>
                <a:ext cx="84" cy="82"/>
              </a:xfrm>
              <a:prstGeom prst="ellipse">
                <a:avLst/>
              </a:prstGeom>
              <a:solidFill>
                <a:srgbClr val="FF9900"/>
              </a:solidFill>
              <a:ln w="9525">
                <a:solidFill>
                  <a:schemeClr val="tx1"/>
                </a:solidFill>
                <a:round/>
                <a:headEnd/>
                <a:tailEnd/>
              </a:ln>
            </p:spPr>
            <p:txBody>
              <a:bodyPr wrap="none" anchor="ctr"/>
              <a:lstStyle/>
              <a:p>
                <a:endParaRPr lang="en-US"/>
              </a:p>
            </p:txBody>
          </p:sp>
        </p:grpSp>
      </p:grpSp>
      <p:grpSp>
        <p:nvGrpSpPr>
          <p:cNvPr id="44038" name="Group 98"/>
          <p:cNvGrpSpPr>
            <a:grpSpLocks/>
          </p:cNvGrpSpPr>
          <p:nvPr/>
        </p:nvGrpSpPr>
        <p:grpSpPr bwMode="auto">
          <a:xfrm>
            <a:off x="666750" y="3621088"/>
            <a:ext cx="4244975" cy="2397125"/>
            <a:chOff x="336" y="2281"/>
            <a:chExt cx="2674" cy="1510"/>
          </a:xfrm>
        </p:grpSpPr>
        <p:pic>
          <p:nvPicPr>
            <p:cNvPr id="44039" name="Picture 87" descr="img-bgl-iso2"/>
            <p:cNvPicPr>
              <a:picLocks noChangeAspect="1" noChangeArrowheads="1"/>
            </p:cNvPicPr>
            <p:nvPr/>
          </p:nvPicPr>
          <p:blipFill>
            <a:blip r:embed="rId4"/>
            <a:srcRect l="2313" t="16646" r="16646" b="20250"/>
            <a:stretch>
              <a:fillRect/>
            </a:stretch>
          </p:blipFill>
          <p:spPr bwMode="auto">
            <a:xfrm>
              <a:off x="336" y="2281"/>
              <a:ext cx="2088" cy="1510"/>
            </a:xfrm>
            <a:prstGeom prst="rect">
              <a:avLst/>
            </a:prstGeom>
            <a:noFill/>
            <a:ln w="9525">
              <a:noFill/>
              <a:miter lim="800000"/>
              <a:headEnd/>
              <a:tailEnd/>
            </a:ln>
          </p:spPr>
        </p:pic>
        <p:sp>
          <p:nvSpPr>
            <p:cNvPr id="44040" name="Freeform 6"/>
            <p:cNvSpPr>
              <a:spLocks/>
            </p:cNvSpPr>
            <p:nvPr/>
          </p:nvSpPr>
          <p:spPr bwMode="auto">
            <a:xfrm>
              <a:off x="1369" y="3323"/>
              <a:ext cx="91" cy="27"/>
            </a:xfrm>
            <a:custGeom>
              <a:avLst/>
              <a:gdLst>
                <a:gd name="T0" fmla="*/ 0 w 135"/>
                <a:gd name="T1" fmla="*/ 45 h 45"/>
                <a:gd name="T2" fmla="*/ 60 w 135"/>
                <a:gd name="T3" fmla="*/ 14 h 45"/>
                <a:gd name="T4" fmla="*/ 135 w 135"/>
                <a:gd name="T5" fmla="*/ 0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0" y="40"/>
                    <a:pt x="38" y="21"/>
                    <a:pt x="60" y="14"/>
                  </a:cubicBezTo>
                  <a:cubicBezTo>
                    <a:pt x="82" y="7"/>
                    <a:pt x="120" y="3"/>
                    <a:pt x="135" y="0"/>
                  </a:cubicBezTo>
                </a:path>
              </a:pathLst>
            </a:custGeom>
            <a:noFill/>
            <a:ln w="38100">
              <a:solidFill>
                <a:schemeClr val="tx1"/>
              </a:solidFill>
              <a:round/>
              <a:headEnd/>
              <a:tailEnd type="arrow" w="med" len="med"/>
            </a:ln>
          </p:spPr>
          <p:txBody>
            <a:bodyPr/>
            <a:lstStyle/>
            <a:p>
              <a:endParaRPr lang="en-US"/>
            </a:p>
          </p:txBody>
        </p:sp>
        <p:sp>
          <p:nvSpPr>
            <p:cNvPr id="44041" name="Freeform 7"/>
            <p:cNvSpPr>
              <a:spLocks/>
            </p:cNvSpPr>
            <p:nvPr/>
          </p:nvSpPr>
          <p:spPr bwMode="auto">
            <a:xfrm>
              <a:off x="1013" y="2844"/>
              <a:ext cx="323" cy="510"/>
            </a:xfrm>
            <a:custGeom>
              <a:avLst/>
              <a:gdLst>
                <a:gd name="T0" fmla="*/ 527 w 527"/>
                <a:gd name="T1" fmla="*/ 892 h 892"/>
                <a:gd name="T2" fmla="*/ 476 w 527"/>
                <a:gd name="T3" fmla="*/ 778 h 892"/>
                <a:gd name="T4" fmla="*/ 440 w 527"/>
                <a:gd name="T5" fmla="*/ 499 h 892"/>
                <a:gd name="T6" fmla="*/ 302 w 527"/>
                <a:gd name="T7" fmla="*/ 214 h 892"/>
                <a:gd name="T8" fmla="*/ 0 w 527"/>
                <a:gd name="T9" fmla="*/ 0 h 892"/>
                <a:gd name="T10" fmla="*/ 0 60000 65536"/>
                <a:gd name="T11" fmla="*/ 0 60000 65536"/>
                <a:gd name="T12" fmla="*/ 0 60000 65536"/>
                <a:gd name="T13" fmla="*/ 0 60000 65536"/>
                <a:gd name="T14" fmla="*/ 0 60000 65536"/>
                <a:gd name="T15" fmla="*/ 0 w 527"/>
                <a:gd name="T16" fmla="*/ 0 h 892"/>
                <a:gd name="T17" fmla="*/ 527 w 527"/>
                <a:gd name="T18" fmla="*/ 892 h 892"/>
              </a:gdLst>
              <a:ahLst/>
              <a:cxnLst>
                <a:cxn ang="T10">
                  <a:pos x="T0" y="T1"/>
                </a:cxn>
                <a:cxn ang="T11">
                  <a:pos x="T2" y="T3"/>
                </a:cxn>
                <a:cxn ang="T12">
                  <a:pos x="T4" y="T5"/>
                </a:cxn>
                <a:cxn ang="T13">
                  <a:pos x="T6" y="T7"/>
                </a:cxn>
                <a:cxn ang="T14">
                  <a:pos x="T8" y="T9"/>
                </a:cxn>
              </a:cxnLst>
              <a:rect l="T15" t="T16" r="T17" b="T18"/>
              <a:pathLst>
                <a:path w="527" h="892">
                  <a:moveTo>
                    <a:pt x="527" y="892"/>
                  </a:moveTo>
                  <a:cubicBezTo>
                    <a:pt x="519" y="874"/>
                    <a:pt x="490" y="843"/>
                    <a:pt x="476" y="778"/>
                  </a:cubicBezTo>
                  <a:cubicBezTo>
                    <a:pt x="462" y="713"/>
                    <a:pt x="469" y="593"/>
                    <a:pt x="440" y="499"/>
                  </a:cubicBezTo>
                  <a:cubicBezTo>
                    <a:pt x="411" y="405"/>
                    <a:pt x="389" y="331"/>
                    <a:pt x="302" y="214"/>
                  </a:cubicBezTo>
                  <a:cubicBezTo>
                    <a:pt x="215" y="97"/>
                    <a:pt x="63" y="45"/>
                    <a:pt x="0" y="0"/>
                  </a:cubicBezTo>
                </a:path>
              </a:pathLst>
            </a:custGeom>
            <a:noFill/>
            <a:ln w="38100">
              <a:solidFill>
                <a:schemeClr val="tx1"/>
              </a:solidFill>
              <a:round/>
              <a:headEnd/>
              <a:tailEnd type="arrow" w="med" len="med"/>
            </a:ln>
          </p:spPr>
          <p:txBody>
            <a:bodyPr/>
            <a:lstStyle/>
            <a:p>
              <a:endParaRPr lang="en-US"/>
            </a:p>
          </p:txBody>
        </p:sp>
        <p:sp>
          <p:nvSpPr>
            <p:cNvPr id="44042" name="Oval 8"/>
            <p:cNvSpPr>
              <a:spLocks noChangeArrowheads="1"/>
            </p:cNvSpPr>
            <p:nvPr/>
          </p:nvSpPr>
          <p:spPr bwMode="auto">
            <a:xfrm>
              <a:off x="1318" y="3331"/>
              <a:ext cx="51"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4043" name="Freeform 9"/>
            <p:cNvSpPr>
              <a:spLocks/>
            </p:cNvSpPr>
            <p:nvPr/>
          </p:nvSpPr>
          <p:spPr bwMode="auto">
            <a:xfrm>
              <a:off x="1715" y="2994"/>
              <a:ext cx="91" cy="41"/>
            </a:xfrm>
            <a:custGeom>
              <a:avLst/>
              <a:gdLst>
                <a:gd name="T0" fmla="*/ 0 w 135"/>
                <a:gd name="T1" fmla="*/ 45 h 45"/>
                <a:gd name="T2" fmla="*/ 60 w 135"/>
                <a:gd name="T3" fmla="*/ 14 h 45"/>
                <a:gd name="T4" fmla="*/ 135 w 135"/>
                <a:gd name="T5" fmla="*/ 0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0" y="40"/>
                    <a:pt x="38" y="21"/>
                    <a:pt x="60" y="14"/>
                  </a:cubicBezTo>
                  <a:cubicBezTo>
                    <a:pt x="82" y="7"/>
                    <a:pt x="120" y="3"/>
                    <a:pt x="135" y="0"/>
                  </a:cubicBezTo>
                </a:path>
              </a:pathLst>
            </a:custGeom>
            <a:noFill/>
            <a:ln w="38100">
              <a:solidFill>
                <a:schemeClr val="tx1"/>
              </a:solidFill>
              <a:round/>
              <a:headEnd/>
              <a:tailEnd type="arrow" w="med" len="med"/>
            </a:ln>
          </p:spPr>
          <p:txBody>
            <a:bodyPr/>
            <a:lstStyle/>
            <a:p>
              <a:endParaRPr lang="en-US"/>
            </a:p>
          </p:txBody>
        </p:sp>
        <p:sp>
          <p:nvSpPr>
            <p:cNvPr id="44044" name="Freeform 10"/>
            <p:cNvSpPr>
              <a:spLocks/>
            </p:cNvSpPr>
            <p:nvPr/>
          </p:nvSpPr>
          <p:spPr bwMode="auto">
            <a:xfrm>
              <a:off x="1376" y="2497"/>
              <a:ext cx="322" cy="538"/>
            </a:xfrm>
            <a:custGeom>
              <a:avLst/>
              <a:gdLst>
                <a:gd name="T0" fmla="*/ 527 w 527"/>
                <a:gd name="T1" fmla="*/ 892 h 892"/>
                <a:gd name="T2" fmla="*/ 476 w 527"/>
                <a:gd name="T3" fmla="*/ 778 h 892"/>
                <a:gd name="T4" fmla="*/ 440 w 527"/>
                <a:gd name="T5" fmla="*/ 499 h 892"/>
                <a:gd name="T6" fmla="*/ 302 w 527"/>
                <a:gd name="T7" fmla="*/ 214 h 892"/>
                <a:gd name="T8" fmla="*/ 0 w 527"/>
                <a:gd name="T9" fmla="*/ 0 h 892"/>
                <a:gd name="T10" fmla="*/ 0 60000 65536"/>
                <a:gd name="T11" fmla="*/ 0 60000 65536"/>
                <a:gd name="T12" fmla="*/ 0 60000 65536"/>
                <a:gd name="T13" fmla="*/ 0 60000 65536"/>
                <a:gd name="T14" fmla="*/ 0 60000 65536"/>
                <a:gd name="T15" fmla="*/ 0 w 527"/>
                <a:gd name="T16" fmla="*/ 0 h 892"/>
                <a:gd name="T17" fmla="*/ 527 w 527"/>
                <a:gd name="T18" fmla="*/ 892 h 892"/>
              </a:gdLst>
              <a:ahLst/>
              <a:cxnLst>
                <a:cxn ang="T10">
                  <a:pos x="T0" y="T1"/>
                </a:cxn>
                <a:cxn ang="T11">
                  <a:pos x="T2" y="T3"/>
                </a:cxn>
                <a:cxn ang="T12">
                  <a:pos x="T4" y="T5"/>
                </a:cxn>
                <a:cxn ang="T13">
                  <a:pos x="T6" y="T7"/>
                </a:cxn>
                <a:cxn ang="T14">
                  <a:pos x="T8" y="T9"/>
                </a:cxn>
              </a:cxnLst>
              <a:rect l="T15" t="T16" r="T17" b="T18"/>
              <a:pathLst>
                <a:path w="527" h="892">
                  <a:moveTo>
                    <a:pt x="527" y="892"/>
                  </a:moveTo>
                  <a:cubicBezTo>
                    <a:pt x="519" y="874"/>
                    <a:pt x="490" y="843"/>
                    <a:pt x="476" y="778"/>
                  </a:cubicBezTo>
                  <a:cubicBezTo>
                    <a:pt x="462" y="713"/>
                    <a:pt x="469" y="593"/>
                    <a:pt x="440" y="499"/>
                  </a:cubicBezTo>
                  <a:cubicBezTo>
                    <a:pt x="411" y="405"/>
                    <a:pt x="389" y="331"/>
                    <a:pt x="302" y="214"/>
                  </a:cubicBezTo>
                  <a:cubicBezTo>
                    <a:pt x="215" y="97"/>
                    <a:pt x="63" y="45"/>
                    <a:pt x="0" y="0"/>
                  </a:cubicBezTo>
                </a:path>
              </a:pathLst>
            </a:custGeom>
            <a:noFill/>
            <a:ln w="38100">
              <a:solidFill>
                <a:schemeClr val="tx1"/>
              </a:solidFill>
              <a:round/>
              <a:headEnd/>
              <a:tailEnd type="arrow" w="med" len="med"/>
            </a:ln>
          </p:spPr>
          <p:txBody>
            <a:bodyPr/>
            <a:lstStyle/>
            <a:p>
              <a:endParaRPr lang="en-US"/>
            </a:p>
          </p:txBody>
        </p:sp>
        <p:sp>
          <p:nvSpPr>
            <p:cNvPr id="44045" name="Oval 11"/>
            <p:cNvSpPr>
              <a:spLocks noChangeArrowheads="1"/>
            </p:cNvSpPr>
            <p:nvPr/>
          </p:nvSpPr>
          <p:spPr bwMode="auto">
            <a:xfrm>
              <a:off x="1681" y="3004"/>
              <a:ext cx="51"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4046" name="Freeform 12"/>
            <p:cNvSpPr>
              <a:spLocks/>
            </p:cNvSpPr>
            <p:nvPr/>
          </p:nvSpPr>
          <p:spPr bwMode="auto">
            <a:xfrm flipH="1">
              <a:off x="2015" y="3056"/>
              <a:ext cx="111" cy="174"/>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47" name="Oval 13"/>
            <p:cNvSpPr>
              <a:spLocks noChangeArrowheads="1"/>
            </p:cNvSpPr>
            <p:nvPr/>
          </p:nvSpPr>
          <p:spPr bwMode="auto">
            <a:xfrm>
              <a:off x="2096" y="3199"/>
              <a:ext cx="52" cy="49"/>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48" name="Freeform 14"/>
            <p:cNvSpPr>
              <a:spLocks/>
            </p:cNvSpPr>
            <p:nvPr/>
          </p:nvSpPr>
          <p:spPr bwMode="auto">
            <a:xfrm flipH="1">
              <a:off x="1318" y="2548"/>
              <a:ext cx="137" cy="36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49" name="Oval 15"/>
            <p:cNvSpPr>
              <a:spLocks noChangeArrowheads="1"/>
            </p:cNvSpPr>
            <p:nvPr/>
          </p:nvSpPr>
          <p:spPr bwMode="auto">
            <a:xfrm>
              <a:off x="1425" y="2884"/>
              <a:ext cx="51" cy="48"/>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0" name="Freeform 16"/>
            <p:cNvSpPr>
              <a:spLocks/>
            </p:cNvSpPr>
            <p:nvPr/>
          </p:nvSpPr>
          <p:spPr bwMode="auto">
            <a:xfrm>
              <a:off x="1741" y="3056"/>
              <a:ext cx="89" cy="13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1" name="Oval 17"/>
            <p:cNvSpPr>
              <a:spLocks noChangeArrowheads="1"/>
            </p:cNvSpPr>
            <p:nvPr/>
          </p:nvSpPr>
          <p:spPr bwMode="auto">
            <a:xfrm flipH="1">
              <a:off x="1715" y="3161"/>
              <a:ext cx="52" cy="49"/>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2" name="Freeform 18"/>
            <p:cNvSpPr>
              <a:spLocks/>
            </p:cNvSpPr>
            <p:nvPr/>
          </p:nvSpPr>
          <p:spPr bwMode="auto">
            <a:xfrm>
              <a:off x="1090" y="2515"/>
              <a:ext cx="102" cy="15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3" name="Oval 19"/>
            <p:cNvSpPr>
              <a:spLocks noChangeArrowheads="1"/>
            </p:cNvSpPr>
            <p:nvPr/>
          </p:nvSpPr>
          <p:spPr bwMode="auto">
            <a:xfrm flipH="1">
              <a:off x="1064" y="2640"/>
              <a:ext cx="53" cy="48"/>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4" name="Freeform 20"/>
            <p:cNvSpPr>
              <a:spLocks/>
            </p:cNvSpPr>
            <p:nvPr/>
          </p:nvSpPr>
          <p:spPr bwMode="auto">
            <a:xfrm>
              <a:off x="690" y="2847"/>
              <a:ext cx="103" cy="15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5" name="Oval 21"/>
            <p:cNvSpPr>
              <a:spLocks noChangeArrowheads="1"/>
            </p:cNvSpPr>
            <p:nvPr/>
          </p:nvSpPr>
          <p:spPr bwMode="auto">
            <a:xfrm flipH="1">
              <a:off x="665" y="2972"/>
              <a:ext cx="51" cy="49"/>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6" name="Freeform 22"/>
            <p:cNvSpPr>
              <a:spLocks/>
            </p:cNvSpPr>
            <p:nvPr/>
          </p:nvSpPr>
          <p:spPr bwMode="auto">
            <a:xfrm>
              <a:off x="1401" y="3379"/>
              <a:ext cx="102" cy="159"/>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7" name="Oval 23"/>
            <p:cNvSpPr>
              <a:spLocks noChangeArrowheads="1"/>
            </p:cNvSpPr>
            <p:nvPr/>
          </p:nvSpPr>
          <p:spPr bwMode="auto">
            <a:xfrm flipH="1">
              <a:off x="1376" y="3506"/>
              <a:ext cx="51" cy="47"/>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8" name="Freeform 24"/>
            <p:cNvSpPr>
              <a:spLocks/>
            </p:cNvSpPr>
            <p:nvPr/>
          </p:nvSpPr>
          <p:spPr bwMode="auto">
            <a:xfrm flipH="1">
              <a:off x="919" y="2862"/>
              <a:ext cx="88" cy="239"/>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9" name="Oval 25"/>
            <p:cNvSpPr>
              <a:spLocks noChangeArrowheads="1"/>
            </p:cNvSpPr>
            <p:nvPr/>
          </p:nvSpPr>
          <p:spPr bwMode="auto">
            <a:xfrm>
              <a:off x="974" y="3056"/>
              <a:ext cx="52" cy="48"/>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60" name="Line 47"/>
            <p:cNvSpPr>
              <a:spLocks noChangeShapeType="1"/>
            </p:cNvSpPr>
            <p:nvPr/>
          </p:nvSpPr>
          <p:spPr bwMode="auto">
            <a:xfrm flipH="1">
              <a:off x="1732" y="3041"/>
              <a:ext cx="1115" cy="0"/>
            </a:xfrm>
            <a:prstGeom prst="line">
              <a:avLst/>
            </a:prstGeom>
            <a:noFill/>
            <a:ln w="9525">
              <a:solidFill>
                <a:schemeClr val="tx1"/>
              </a:solidFill>
              <a:round/>
              <a:headEnd/>
              <a:tailEnd/>
            </a:ln>
          </p:spPr>
          <p:txBody>
            <a:bodyPr/>
            <a:lstStyle/>
            <a:p>
              <a:endParaRPr lang="en-US"/>
            </a:p>
          </p:txBody>
        </p:sp>
        <p:sp>
          <p:nvSpPr>
            <p:cNvPr id="44061" name="Line 48"/>
            <p:cNvSpPr>
              <a:spLocks noChangeShapeType="1"/>
            </p:cNvSpPr>
            <p:nvPr/>
          </p:nvSpPr>
          <p:spPr bwMode="auto">
            <a:xfrm flipH="1">
              <a:off x="1943" y="2908"/>
              <a:ext cx="617" cy="0"/>
            </a:xfrm>
            <a:prstGeom prst="line">
              <a:avLst/>
            </a:prstGeom>
            <a:noFill/>
            <a:ln w="9525">
              <a:solidFill>
                <a:schemeClr val="tx1"/>
              </a:solidFill>
              <a:round/>
              <a:headEnd/>
              <a:tailEnd/>
            </a:ln>
          </p:spPr>
          <p:txBody>
            <a:bodyPr/>
            <a:lstStyle/>
            <a:p>
              <a:endParaRPr lang="en-US"/>
            </a:p>
          </p:txBody>
        </p:sp>
        <p:sp>
          <p:nvSpPr>
            <p:cNvPr id="44062" name="Line 49"/>
            <p:cNvSpPr>
              <a:spLocks noChangeShapeType="1"/>
            </p:cNvSpPr>
            <p:nvPr/>
          </p:nvSpPr>
          <p:spPr bwMode="auto">
            <a:xfrm flipH="1">
              <a:off x="1297" y="2397"/>
              <a:ext cx="1510" cy="0"/>
            </a:xfrm>
            <a:prstGeom prst="line">
              <a:avLst/>
            </a:prstGeom>
            <a:noFill/>
            <a:ln w="9525">
              <a:solidFill>
                <a:schemeClr val="tx1"/>
              </a:solidFill>
              <a:round/>
              <a:headEnd/>
              <a:tailEnd/>
            </a:ln>
          </p:spPr>
          <p:txBody>
            <a:bodyPr/>
            <a:lstStyle/>
            <a:p>
              <a:endParaRPr lang="en-US"/>
            </a:p>
          </p:txBody>
        </p:sp>
        <p:sp>
          <p:nvSpPr>
            <p:cNvPr id="44063" name="Line 50"/>
            <p:cNvSpPr>
              <a:spLocks noChangeShapeType="1"/>
            </p:cNvSpPr>
            <p:nvPr/>
          </p:nvSpPr>
          <p:spPr bwMode="auto">
            <a:xfrm flipH="1">
              <a:off x="2747" y="2405"/>
              <a:ext cx="0" cy="630"/>
            </a:xfrm>
            <a:prstGeom prst="line">
              <a:avLst/>
            </a:prstGeom>
            <a:noFill/>
            <a:ln w="28575">
              <a:solidFill>
                <a:schemeClr val="tx1"/>
              </a:solidFill>
              <a:round/>
              <a:headEnd type="arrow" w="med" len="med"/>
              <a:tailEnd type="arrow" w="med" len="med"/>
            </a:ln>
          </p:spPr>
          <p:txBody>
            <a:bodyPr/>
            <a:lstStyle/>
            <a:p>
              <a:endParaRPr lang="en-US"/>
            </a:p>
          </p:txBody>
        </p:sp>
        <p:sp>
          <p:nvSpPr>
            <p:cNvPr id="44064" name="Text Box 51"/>
            <p:cNvSpPr txBox="1">
              <a:spLocks noChangeArrowheads="1"/>
            </p:cNvSpPr>
            <p:nvPr/>
          </p:nvSpPr>
          <p:spPr bwMode="auto">
            <a:xfrm flipH="1">
              <a:off x="2703" y="2608"/>
              <a:ext cx="307" cy="205"/>
            </a:xfrm>
            <a:prstGeom prst="rect">
              <a:avLst/>
            </a:prstGeom>
            <a:noFill/>
            <a:ln w="9525">
              <a:noFill/>
              <a:miter lim="800000"/>
              <a:headEnd/>
              <a:tailEnd/>
            </a:ln>
          </p:spPr>
          <p:txBody>
            <a:bodyPr>
              <a:spAutoFit/>
            </a:bodyPr>
            <a:lstStyle/>
            <a:p>
              <a:pPr algn="just">
                <a:lnSpc>
                  <a:spcPct val="85000"/>
                </a:lnSpc>
                <a:spcAft>
                  <a:spcPct val="25000"/>
                </a:spcAft>
                <a:tabLst>
                  <a:tab pos="731838" algn="l"/>
                </a:tabLst>
              </a:pPr>
              <a:r>
                <a:rPr lang="en-US" sz="1800">
                  <a:solidFill>
                    <a:srgbClr val="000066"/>
                  </a:solidFill>
                  <a:latin typeface="Arial Narrow" pitchFamily="34" charset="0"/>
                  <a:ea typeface="ＭＳ Ｐゴシック" pitchFamily="-32" charset="-128"/>
                </a:rPr>
                <a:t>p</a:t>
              </a:r>
              <a:r>
                <a:rPr lang="en-US" sz="1800" baseline="-25000">
                  <a:solidFill>
                    <a:srgbClr val="000066"/>
                  </a:solidFill>
                  <a:latin typeface="Arial Narrow" pitchFamily="34" charset="0"/>
                  <a:ea typeface="ＭＳ Ｐゴシック" pitchFamily="-32" charset="-128"/>
                </a:rPr>
                <a:t>1</a:t>
              </a:r>
              <a:endParaRPr lang="en-US" sz="1800">
                <a:solidFill>
                  <a:srgbClr val="000066"/>
                </a:solidFill>
                <a:latin typeface="Arial Narrow" pitchFamily="34" charset="0"/>
                <a:ea typeface="ＭＳ Ｐゴシック" pitchFamily="-32" charset="-128"/>
              </a:endParaRPr>
            </a:p>
          </p:txBody>
        </p:sp>
        <p:sp>
          <p:nvSpPr>
            <p:cNvPr id="44065" name="Text Box 52"/>
            <p:cNvSpPr txBox="1">
              <a:spLocks noChangeArrowheads="1"/>
            </p:cNvSpPr>
            <p:nvPr/>
          </p:nvSpPr>
          <p:spPr bwMode="auto">
            <a:xfrm flipH="1">
              <a:off x="2529" y="2844"/>
              <a:ext cx="338" cy="205"/>
            </a:xfrm>
            <a:prstGeom prst="rect">
              <a:avLst/>
            </a:prstGeom>
            <a:noFill/>
            <a:ln w="9525">
              <a:noFill/>
              <a:miter lim="800000"/>
              <a:headEnd/>
              <a:tailEnd/>
            </a:ln>
          </p:spPr>
          <p:txBody>
            <a:bodyPr>
              <a:spAutoFit/>
            </a:bodyPr>
            <a:lstStyle/>
            <a:p>
              <a:pPr algn="just">
                <a:lnSpc>
                  <a:spcPct val="85000"/>
                </a:lnSpc>
                <a:spcAft>
                  <a:spcPct val="25000"/>
                </a:spcAft>
                <a:tabLst>
                  <a:tab pos="731838" algn="l"/>
                </a:tabLst>
              </a:pPr>
              <a:r>
                <a:rPr lang="en-US" sz="1800">
                  <a:solidFill>
                    <a:srgbClr val="000066"/>
                  </a:solidFill>
                  <a:latin typeface="Arial Narrow" pitchFamily="34" charset="0"/>
                  <a:ea typeface="ＭＳ Ｐゴシック" pitchFamily="-32" charset="-128"/>
                </a:rPr>
                <a:t>p</a:t>
              </a:r>
              <a:r>
                <a:rPr lang="en-US" sz="1800" baseline="-25000">
                  <a:solidFill>
                    <a:srgbClr val="000066"/>
                  </a:solidFill>
                  <a:latin typeface="Arial Narrow" pitchFamily="34" charset="0"/>
                  <a:ea typeface="ＭＳ Ｐゴシック" pitchFamily="-32" charset="-128"/>
                </a:rPr>
                <a:t>2</a:t>
              </a:r>
              <a:endParaRPr lang="en-US" sz="1800">
                <a:solidFill>
                  <a:srgbClr val="000066"/>
                </a:solidFill>
                <a:latin typeface="Arial Narrow" pitchFamily="34" charset="0"/>
                <a:ea typeface="ＭＳ Ｐゴシック" pitchFamily="-32" charset="-128"/>
              </a:endParaRPr>
            </a:p>
          </p:txBody>
        </p:sp>
        <p:sp>
          <p:nvSpPr>
            <p:cNvPr id="322613" name="Text Box 53"/>
            <p:cNvSpPr txBox="1">
              <a:spLocks noChangeArrowheads="1"/>
            </p:cNvSpPr>
            <p:nvPr/>
          </p:nvSpPr>
          <p:spPr bwMode="auto">
            <a:xfrm flipH="1">
              <a:off x="1829" y="2425"/>
              <a:ext cx="441" cy="195"/>
            </a:xfrm>
            <a:prstGeom prst="rect">
              <a:avLst/>
            </a:prstGeom>
            <a:solidFill>
              <a:srgbClr val="FFFFFF"/>
            </a:solidFill>
            <a:ln w="9525">
              <a:solidFill>
                <a:schemeClr val="tx1"/>
              </a:solidFill>
              <a:miter lim="800000"/>
              <a:headEnd/>
              <a:tailEnd/>
            </a:ln>
            <a:effectLst/>
          </p:spPr>
          <p:txBody>
            <a:bodyPr lIns="0" rIns="0">
              <a:spAutoFit/>
            </a:bodyPr>
            <a:lstStyle/>
            <a:p>
              <a:pPr algn="ctr">
                <a:lnSpc>
                  <a:spcPct val="85000"/>
                </a:lnSpc>
                <a:spcAft>
                  <a:spcPct val="25000"/>
                </a:spcAft>
                <a:tabLst>
                  <a:tab pos="731838" algn="l"/>
                </a:tabLst>
                <a:defRPr/>
              </a:pPr>
              <a:r>
                <a:rPr lang="en-US" sz="1600">
                  <a:effectLst>
                    <a:outerShdw blurRad="38100" dist="38100" dir="2700000" algn="tl">
                      <a:srgbClr val="C0C0C0"/>
                    </a:outerShdw>
                  </a:effectLst>
                  <a:latin typeface="Arial Narrow" pitchFamily="34" charset="0"/>
                  <a:ea typeface="ＭＳ Ｐゴシック" pitchFamily="-32" charset="-128"/>
                </a:rPr>
                <a:t>Saddle</a:t>
              </a:r>
              <a:endParaRPr lang="en-US" sz="3200">
                <a:effectLst>
                  <a:outerShdw blurRad="38100" dist="38100" dir="2700000" algn="tl">
                    <a:srgbClr val="C0C0C0"/>
                  </a:outerShdw>
                </a:effectLst>
                <a:latin typeface="Arial Narrow" pitchFamily="34" charset="0"/>
                <a:ea typeface="ＭＳ Ｐゴシック" pitchFamily="-32" charset="-128"/>
              </a:endParaRPr>
            </a:p>
          </p:txBody>
        </p:sp>
        <p:sp>
          <p:nvSpPr>
            <p:cNvPr id="44067" name="Line 54"/>
            <p:cNvSpPr>
              <a:spLocks noChangeShapeType="1"/>
            </p:cNvSpPr>
            <p:nvPr/>
          </p:nvSpPr>
          <p:spPr bwMode="auto">
            <a:xfrm flipH="1">
              <a:off x="1718" y="2717"/>
              <a:ext cx="121" cy="255"/>
            </a:xfrm>
            <a:prstGeom prst="line">
              <a:avLst/>
            </a:prstGeom>
            <a:noFill/>
            <a:ln w="38100">
              <a:solidFill>
                <a:schemeClr val="tx1"/>
              </a:solidFill>
              <a:round/>
              <a:headEnd/>
              <a:tailEnd type="triangle" w="med" len="med"/>
            </a:ln>
          </p:spPr>
          <p:txBody>
            <a:bodyPr/>
            <a:lstStyle/>
            <a:p>
              <a:endParaRPr lang="en-US"/>
            </a:p>
          </p:txBody>
        </p:sp>
        <p:sp>
          <p:nvSpPr>
            <p:cNvPr id="44068" name="Line 97"/>
            <p:cNvSpPr>
              <a:spLocks noChangeShapeType="1"/>
            </p:cNvSpPr>
            <p:nvPr/>
          </p:nvSpPr>
          <p:spPr bwMode="auto">
            <a:xfrm flipH="1">
              <a:off x="2529" y="2915"/>
              <a:ext cx="0" cy="136"/>
            </a:xfrm>
            <a:prstGeom prst="line">
              <a:avLst/>
            </a:prstGeom>
            <a:noFill/>
            <a:ln w="3175">
              <a:solidFill>
                <a:schemeClr val="tx1"/>
              </a:solidFill>
              <a:round/>
              <a:headEnd type="arrow" w="med" len="med"/>
              <a:tailEnd type="arrow" w="med" len="med"/>
            </a:ln>
          </p:spPr>
          <p:txBody>
            <a:bodyPr/>
            <a:lstStyle/>
            <a:p>
              <a:endParaRPr lang="en-US"/>
            </a:p>
          </p:txBody>
        </p:sp>
      </p:grpSp>
    </p:spTree>
  </p:cSld>
  <p:clrMapOvr>
    <a:masterClrMapping/>
  </p:clrMapOvr>
  <p:transition advTm="14641"/>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2800" smtClean="0"/>
              <a:t>The Segmentation Method is Robust </a:t>
            </a:r>
            <a:br>
              <a:rPr lang="en-US" sz="2800" smtClean="0"/>
            </a:br>
            <a:r>
              <a:rPr lang="en-US" sz="2800" smtClean="0"/>
              <a:t>From Early Mixing to Late Turbulence</a:t>
            </a:r>
            <a:endParaRPr lang="en-US" sz="2000" smtClean="0"/>
          </a:p>
        </p:txBody>
      </p:sp>
      <p:pic>
        <p:nvPicPr>
          <p:cNvPr id="45059" name="Picture 3" descr="mt-0100_0_0239_zoom"/>
          <p:cNvPicPr>
            <a:picLocks noChangeAspect="1" noChangeArrowheads="1"/>
          </p:cNvPicPr>
          <p:nvPr/>
        </p:nvPicPr>
        <p:blipFill>
          <a:blip r:embed="rId3"/>
          <a:srcRect/>
          <a:stretch>
            <a:fillRect/>
          </a:stretch>
        </p:blipFill>
        <p:spPr bwMode="auto">
          <a:xfrm>
            <a:off x="711200" y="1606550"/>
            <a:ext cx="3656013" cy="2741613"/>
          </a:xfrm>
          <a:prstGeom prst="rect">
            <a:avLst/>
          </a:prstGeom>
          <a:noFill/>
          <a:ln w="9525">
            <a:solidFill>
              <a:schemeClr val="tx1"/>
            </a:solidFill>
            <a:miter lim="800000"/>
            <a:headEnd/>
            <a:tailEnd/>
          </a:ln>
        </p:spPr>
      </p:pic>
      <p:pic>
        <p:nvPicPr>
          <p:cNvPr id="45060" name="Picture 4" descr="mt-0400_0_0239_zoom"/>
          <p:cNvPicPr>
            <a:picLocks noChangeAspect="1" noChangeArrowheads="1"/>
          </p:cNvPicPr>
          <p:nvPr/>
        </p:nvPicPr>
        <p:blipFill>
          <a:blip r:embed="rId4"/>
          <a:srcRect/>
          <a:stretch>
            <a:fillRect/>
          </a:stretch>
        </p:blipFill>
        <p:spPr bwMode="auto">
          <a:xfrm>
            <a:off x="2540000" y="3409950"/>
            <a:ext cx="3656013" cy="2741613"/>
          </a:xfrm>
          <a:prstGeom prst="rect">
            <a:avLst/>
          </a:prstGeom>
          <a:noFill/>
          <a:ln w="9525">
            <a:solidFill>
              <a:schemeClr val="tx1"/>
            </a:solidFill>
            <a:miter lim="800000"/>
            <a:headEnd/>
            <a:tailEnd/>
          </a:ln>
        </p:spPr>
      </p:pic>
      <p:pic>
        <p:nvPicPr>
          <p:cNvPr id="45061" name="Picture 5" descr="mt-0700_0_0239_zoom"/>
          <p:cNvPicPr>
            <a:picLocks noChangeAspect="1" noChangeArrowheads="1"/>
          </p:cNvPicPr>
          <p:nvPr/>
        </p:nvPicPr>
        <p:blipFill>
          <a:blip r:embed="rId5"/>
          <a:srcRect/>
          <a:stretch>
            <a:fillRect/>
          </a:stretch>
        </p:blipFill>
        <p:spPr bwMode="auto">
          <a:xfrm>
            <a:off x="4800600" y="1581150"/>
            <a:ext cx="3656013" cy="2743200"/>
          </a:xfrm>
          <a:prstGeom prst="rect">
            <a:avLst/>
          </a:prstGeom>
          <a:noFill/>
          <a:ln w="9525">
            <a:solidFill>
              <a:schemeClr val="tx1"/>
            </a:solidFill>
            <a:miter lim="800000"/>
            <a:headEnd/>
            <a:tailEnd/>
          </a:ln>
        </p:spPr>
      </p:pic>
      <p:sp>
        <p:nvSpPr>
          <p:cNvPr id="45062" name="Text Box 6"/>
          <p:cNvSpPr txBox="1">
            <a:spLocks noChangeArrowheads="1"/>
          </p:cNvSpPr>
          <p:nvPr/>
        </p:nvSpPr>
        <p:spPr bwMode="auto">
          <a:xfrm>
            <a:off x="609600" y="4324350"/>
            <a:ext cx="1219200" cy="457200"/>
          </a:xfrm>
          <a:prstGeom prst="rect">
            <a:avLst/>
          </a:prstGeom>
          <a:noFill/>
          <a:ln w="9525">
            <a:noFill/>
            <a:miter lim="800000"/>
            <a:headEnd/>
            <a:tailEnd/>
          </a:ln>
        </p:spPr>
        <p:txBody>
          <a:bodyPr>
            <a:spAutoFit/>
          </a:bodyPr>
          <a:lstStyle/>
          <a:p>
            <a:pPr>
              <a:spcBef>
                <a:spcPct val="50000"/>
              </a:spcBef>
            </a:pPr>
            <a:r>
              <a:rPr lang="en-US" sz="2400">
                <a:latin typeface="Helvetica" pitchFamily="34" charset="0"/>
                <a:ea typeface="ＭＳ Ｐゴシック" pitchFamily="-32" charset="-128"/>
              </a:rPr>
              <a:t>T=100</a:t>
            </a:r>
          </a:p>
        </p:txBody>
      </p:sp>
      <p:sp>
        <p:nvSpPr>
          <p:cNvPr id="45063" name="Text Box 7"/>
          <p:cNvSpPr txBox="1">
            <a:spLocks noChangeArrowheads="1"/>
          </p:cNvSpPr>
          <p:nvPr/>
        </p:nvSpPr>
        <p:spPr bwMode="auto">
          <a:xfrm>
            <a:off x="1371600" y="5695950"/>
            <a:ext cx="1219200" cy="457200"/>
          </a:xfrm>
          <a:prstGeom prst="rect">
            <a:avLst/>
          </a:prstGeom>
          <a:noFill/>
          <a:ln w="9525">
            <a:noFill/>
            <a:miter lim="800000"/>
            <a:headEnd/>
            <a:tailEnd/>
          </a:ln>
        </p:spPr>
        <p:txBody>
          <a:bodyPr>
            <a:spAutoFit/>
          </a:bodyPr>
          <a:lstStyle/>
          <a:p>
            <a:pPr>
              <a:spcBef>
                <a:spcPct val="50000"/>
              </a:spcBef>
            </a:pPr>
            <a:r>
              <a:rPr lang="en-US" sz="2400">
                <a:latin typeface="Helvetica" pitchFamily="34" charset="0"/>
                <a:ea typeface="ＭＳ Ｐゴシック" pitchFamily="-32" charset="-128"/>
              </a:rPr>
              <a:t>T=353</a:t>
            </a:r>
          </a:p>
        </p:txBody>
      </p:sp>
      <p:sp>
        <p:nvSpPr>
          <p:cNvPr id="45064" name="Text Box 8"/>
          <p:cNvSpPr txBox="1">
            <a:spLocks noChangeArrowheads="1"/>
          </p:cNvSpPr>
          <p:nvPr/>
        </p:nvSpPr>
        <p:spPr bwMode="auto">
          <a:xfrm>
            <a:off x="7239000" y="4400550"/>
            <a:ext cx="1219200" cy="457200"/>
          </a:xfrm>
          <a:prstGeom prst="rect">
            <a:avLst/>
          </a:prstGeom>
          <a:noFill/>
          <a:ln w="9525">
            <a:noFill/>
            <a:miter lim="800000"/>
            <a:headEnd/>
            <a:tailEnd/>
          </a:ln>
        </p:spPr>
        <p:txBody>
          <a:bodyPr>
            <a:spAutoFit/>
          </a:bodyPr>
          <a:lstStyle/>
          <a:p>
            <a:pPr>
              <a:spcBef>
                <a:spcPct val="50000"/>
              </a:spcBef>
            </a:pPr>
            <a:r>
              <a:rPr lang="en-US" sz="2400">
                <a:latin typeface="Helvetica" pitchFamily="34" charset="0"/>
                <a:ea typeface="ＭＳ Ｐゴシック" pitchFamily="-32" charset="-128"/>
              </a:rPr>
              <a:t>T=700</a:t>
            </a:r>
          </a:p>
        </p:txBody>
      </p:sp>
    </p:spTree>
  </p:cSld>
  <p:clrMapOvr>
    <a:masterClrMapping/>
  </p:clrMapOvr>
  <p:transition advTm="22641"/>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Freeform 2"/>
          <p:cNvSpPr>
            <a:spLocks/>
          </p:cNvSpPr>
          <p:nvPr/>
        </p:nvSpPr>
        <p:spPr bwMode="auto">
          <a:xfrm flipV="1">
            <a:off x="5786438" y="2551113"/>
            <a:ext cx="352425" cy="990600"/>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8196" name="Line 3"/>
          <p:cNvSpPr>
            <a:spLocks noChangeShapeType="1"/>
          </p:cNvSpPr>
          <p:nvPr/>
        </p:nvSpPr>
        <p:spPr bwMode="auto">
          <a:xfrm>
            <a:off x="5862638" y="2843213"/>
            <a:ext cx="533400" cy="0"/>
          </a:xfrm>
          <a:prstGeom prst="line">
            <a:avLst/>
          </a:prstGeom>
          <a:noFill/>
          <a:ln w="57150">
            <a:solidFill>
              <a:schemeClr val="bg1"/>
            </a:solidFill>
            <a:round/>
            <a:headEnd/>
            <a:tailEnd/>
          </a:ln>
        </p:spPr>
        <p:txBody>
          <a:bodyPr wrap="none" anchor="ctr">
            <a:spAutoFit/>
          </a:bodyPr>
          <a:lstStyle/>
          <a:p>
            <a:endParaRPr lang="en-US"/>
          </a:p>
        </p:txBody>
      </p:sp>
      <p:sp>
        <p:nvSpPr>
          <p:cNvPr id="328708" name="Freeform 4"/>
          <p:cNvSpPr>
            <a:spLocks/>
          </p:cNvSpPr>
          <p:nvPr/>
        </p:nvSpPr>
        <p:spPr bwMode="auto">
          <a:xfrm>
            <a:off x="6135688" y="4103688"/>
            <a:ext cx="1012825" cy="909637"/>
          </a:xfrm>
          <a:custGeom>
            <a:avLst/>
            <a:gdLst/>
            <a:ahLst/>
            <a:cxnLst>
              <a:cxn ang="0">
                <a:pos x="0" y="0"/>
              </a:cxn>
              <a:cxn ang="0">
                <a:pos x="201" y="451"/>
              </a:cxn>
              <a:cxn ang="0">
                <a:pos x="638" y="573"/>
              </a:cxn>
            </a:cxnLst>
            <a:rect l="0" t="0" r="r" b="b"/>
            <a:pathLst>
              <a:path w="638" h="573">
                <a:moveTo>
                  <a:pt x="0" y="0"/>
                </a:moveTo>
                <a:cubicBezTo>
                  <a:pt x="47" y="171"/>
                  <a:pt x="95" y="356"/>
                  <a:pt x="201" y="451"/>
                </a:cubicBezTo>
                <a:cubicBezTo>
                  <a:pt x="307" y="546"/>
                  <a:pt x="547" y="548"/>
                  <a:pt x="638" y="573"/>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pic>
        <p:nvPicPr>
          <p:cNvPr id="8198" name="Picture 5" descr="mt-0700_0_0239"/>
          <p:cNvPicPr>
            <a:picLocks noChangeAspect="1" noChangeArrowheads="1"/>
          </p:cNvPicPr>
          <p:nvPr/>
        </p:nvPicPr>
        <p:blipFill>
          <a:blip r:embed="rId4" cstate="print"/>
          <a:srcRect/>
          <a:stretch>
            <a:fillRect/>
          </a:stretch>
        </p:blipFill>
        <p:spPr bwMode="auto">
          <a:xfrm>
            <a:off x="6877050" y="2390775"/>
            <a:ext cx="1249363" cy="938213"/>
          </a:xfrm>
          <a:prstGeom prst="rect">
            <a:avLst/>
          </a:prstGeom>
          <a:noFill/>
          <a:ln w="9525">
            <a:solidFill>
              <a:schemeClr val="accent2"/>
            </a:solidFill>
            <a:miter lim="800000"/>
            <a:headEnd/>
            <a:tailEnd/>
          </a:ln>
        </p:spPr>
      </p:pic>
      <p:pic>
        <p:nvPicPr>
          <p:cNvPr id="8199" name="Picture 6" descr="mt-0503_0_0239"/>
          <p:cNvPicPr>
            <a:picLocks noChangeAspect="1" noChangeArrowheads="1"/>
          </p:cNvPicPr>
          <p:nvPr/>
        </p:nvPicPr>
        <p:blipFill>
          <a:blip r:embed="rId5"/>
          <a:srcRect/>
          <a:stretch>
            <a:fillRect/>
          </a:stretch>
        </p:blipFill>
        <p:spPr bwMode="auto">
          <a:xfrm>
            <a:off x="5053013" y="4910138"/>
            <a:ext cx="1236662" cy="928687"/>
          </a:xfrm>
          <a:prstGeom prst="rect">
            <a:avLst/>
          </a:prstGeom>
          <a:noFill/>
          <a:ln w="9525">
            <a:solidFill>
              <a:schemeClr val="accent2"/>
            </a:solidFill>
            <a:miter lim="800000"/>
            <a:headEnd/>
            <a:tailEnd/>
          </a:ln>
        </p:spPr>
      </p:pic>
      <p:pic>
        <p:nvPicPr>
          <p:cNvPr id="8200" name="Picture 7" descr="mt-0400_0_0239"/>
          <p:cNvPicPr>
            <a:picLocks noChangeAspect="1" noChangeArrowheads="1"/>
          </p:cNvPicPr>
          <p:nvPr/>
        </p:nvPicPr>
        <p:blipFill>
          <a:blip r:embed="rId6"/>
          <a:srcRect/>
          <a:stretch>
            <a:fillRect/>
          </a:stretch>
        </p:blipFill>
        <p:spPr bwMode="auto">
          <a:xfrm>
            <a:off x="2620963" y="4910138"/>
            <a:ext cx="1243012" cy="933450"/>
          </a:xfrm>
          <a:prstGeom prst="rect">
            <a:avLst/>
          </a:prstGeom>
          <a:noFill/>
          <a:ln w="9525">
            <a:solidFill>
              <a:schemeClr val="accent2"/>
            </a:solidFill>
            <a:miter lim="800000"/>
            <a:headEnd/>
            <a:tailEnd/>
          </a:ln>
        </p:spPr>
      </p:pic>
      <p:pic>
        <p:nvPicPr>
          <p:cNvPr id="8201" name="Picture 8" descr="mt-0353_0_0239"/>
          <p:cNvPicPr>
            <a:picLocks noChangeAspect="1" noChangeArrowheads="1"/>
          </p:cNvPicPr>
          <p:nvPr/>
        </p:nvPicPr>
        <p:blipFill>
          <a:blip r:embed="rId7"/>
          <a:srcRect/>
          <a:stretch>
            <a:fillRect/>
          </a:stretch>
        </p:blipFill>
        <p:spPr bwMode="auto">
          <a:xfrm>
            <a:off x="1292225" y="4910138"/>
            <a:ext cx="1236663" cy="928687"/>
          </a:xfrm>
          <a:prstGeom prst="rect">
            <a:avLst/>
          </a:prstGeom>
          <a:noFill/>
          <a:ln w="9525">
            <a:solidFill>
              <a:schemeClr val="accent2"/>
            </a:solidFill>
            <a:miter lim="800000"/>
            <a:headEnd/>
            <a:tailEnd/>
          </a:ln>
        </p:spPr>
      </p:pic>
      <p:pic>
        <p:nvPicPr>
          <p:cNvPr id="8202" name="Picture 9" descr="mt-0053_0_0239"/>
          <p:cNvPicPr>
            <a:picLocks noChangeAspect="1" noChangeArrowheads="1"/>
          </p:cNvPicPr>
          <p:nvPr/>
        </p:nvPicPr>
        <p:blipFill>
          <a:blip r:embed="rId8"/>
          <a:srcRect/>
          <a:stretch>
            <a:fillRect/>
          </a:stretch>
        </p:blipFill>
        <p:spPr bwMode="auto">
          <a:xfrm>
            <a:off x="830263" y="2336800"/>
            <a:ext cx="1243012" cy="931863"/>
          </a:xfrm>
          <a:prstGeom prst="rect">
            <a:avLst/>
          </a:prstGeom>
          <a:noFill/>
          <a:ln w="9525">
            <a:solidFill>
              <a:schemeClr val="accent2"/>
            </a:solidFill>
            <a:miter lim="800000"/>
            <a:headEnd/>
            <a:tailEnd/>
          </a:ln>
        </p:spPr>
      </p:pic>
      <p:sp>
        <p:nvSpPr>
          <p:cNvPr id="8203" name="Rectangle 10"/>
          <p:cNvSpPr>
            <a:spLocks noChangeArrowheads="1"/>
          </p:cNvSpPr>
          <p:nvPr/>
        </p:nvSpPr>
        <p:spPr bwMode="auto">
          <a:xfrm flipH="1">
            <a:off x="1335088" y="2805113"/>
            <a:ext cx="104775" cy="80962"/>
          </a:xfrm>
          <a:prstGeom prst="rect">
            <a:avLst/>
          </a:prstGeom>
          <a:noFill/>
          <a:ln w="12700">
            <a:solidFill>
              <a:schemeClr val="tx1"/>
            </a:solidFill>
            <a:miter lim="800000"/>
            <a:headEnd/>
            <a:tailEnd/>
          </a:ln>
        </p:spPr>
        <p:txBody>
          <a:bodyPr wrap="none" anchor="ctr"/>
          <a:lstStyle/>
          <a:p>
            <a:endParaRPr lang="en-US"/>
          </a:p>
        </p:txBody>
      </p:sp>
      <p:sp>
        <p:nvSpPr>
          <p:cNvPr id="8204" name="Line 11"/>
          <p:cNvSpPr>
            <a:spLocks noChangeShapeType="1"/>
          </p:cNvSpPr>
          <p:nvPr/>
        </p:nvSpPr>
        <p:spPr bwMode="auto">
          <a:xfrm flipV="1">
            <a:off x="1439863" y="2432050"/>
            <a:ext cx="509587" cy="447675"/>
          </a:xfrm>
          <a:prstGeom prst="line">
            <a:avLst/>
          </a:prstGeom>
          <a:noFill/>
          <a:ln w="9525">
            <a:solidFill>
              <a:schemeClr val="tx1"/>
            </a:solidFill>
            <a:round/>
            <a:headEnd/>
            <a:tailEnd/>
          </a:ln>
        </p:spPr>
        <p:txBody>
          <a:bodyPr/>
          <a:lstStyle/>
          <a:p>
            <a:endParaRPr lang="en-US"/>
          </a:p>
        </p:txBody>
      </p:sp>
      <p:sp>
        <p:nvSpPr>
          <p:cNvPr id="8205" name="Line 12"/>
          <p:cNvSpPr>
            <a:spLocks noChangeShapeType="1"/>
          </p:cNvSpPr>
          <p:nvPr/>
        </p:nvSpPr>
        <p:spPr bwMode="auto">
          <a:xfrm flipH="1" flipV="1">
            <a:off x="703263" y="2432050"/>
            <a:ext cx="631825" cy="447675"/>
          </a:xfrm>
          <a:prstGeom prst="line">
            <a:avLst/>
          </a:prstGeom>
          <a:noFill/>
          <a:ln w="9525">
            <a:solidFill>
              <a:schemeClr val="tx1"/>
            </a:solidFill>
            <a:round/>
            <a:headEnd/>
            <a:tailEnd/>
          </a:ln>
        </p:spPr>
        <p:txBody>
          <a:bodyPr/>
          <a:lstStyle/>
          <a:p>
            <a:endParaRPr lang="en-US"/>
          </a:p>
        </p:txBody>
      </p:sp>
      <p:pic>
        <p:nvPicPr>
          <p:cNvPr id="8206" name="Picture 13" descr="mt-0053_0_0239_zoom"/>
          <p:cNvPicPr>
            <a:picLocks noChangeAspect="1" noChangeArrowheads="1"/>
          </p:cNvPicPr>
          <p:nvPr/>
        </p:nvPicPr>
        <p:blipFill>
          <a:blip r:embed="rId9"/>
          <a:srcRect/>
          <a:stretch>
            <a:fillRect/>
          </a:stretch>
        </p:blipFill>
        <p:spPr bwMode="auto">
          <a:xfrm>
            <a:off x="701675" y="1493838"/>
            <a:ext cx="1247775" cy="938212"/>
          </a:xfrm>
          <a:prstGeom prst="rect">
            <a:avLst/>
          </a:prstGeom>
          <a:noFill/>
          <a:ln w="9525">
            <a:solidFill>
              <a:schemeClr val="tx1"/>
            </a:solidFill>
            <a:miter lim="800000"/>
            <a:headEnd/>
            <a:tailEnd/>
          </a:ln>
        </p:spPr>
      </p:pic>
      <p:sp>
        <p:nvSpPr>
          <p:cNvPr id="8207" name="Line 14"/>
          <p:cNvSpPr>
            <a:spLocks noChangeShapeType="1"/>
          </p:cNvSpPr>
          <p:nvPr/>
        </p:nvSpPr>
        <p:spPr bwMode="auto">
          <a:xfrm flipV="1">
            <a:off x="7202488" y="2057400"/>
            <a:ext cx="569912" cy="349250"/>
          </a:xfrm>
          <a:prstGeom prst="line">
            <a:avLst/>
          </a:prstGeom>
          <a:noFill/>
          <a:ln w="9525">
            <a:solidFill>
              <a:schemeClr val="tx1"/>
            </a:solidFill>
            <a:round/>
            <a:headEnd/>
            <a:tailEnd/>
          </a:ln>
        </p:spPr>
        <p:txBody>
          <a:bodyPr/>
          <a:lstStyle/>
          <a:p>
            <a:endParaRPr lang="en-US"/>
          </a:p>
        </p:txBody>
      </p:sp>
      <p:sp>
        <p:nvSpPr>
          <p:cNvPr id="8208" name="Line 15"/>
          <p:cNvSpPr>
            <a:spLocks noChangeShapeType="1"/>
          </p:cNvSpPr>
          <p:nvPr/>
        </p:nvSpPr>
        <p:spPr bwMode="auto">
          <a:xfrm>
            <a:off x="5440363" y="5556250"/>
            <a:ext cx="531812" cy="682625"/>
          </a:xfrm>
          <a:prstGeom prst="line">
            <a:avLst/>
          </a:prstGeom>
          <a:noFill/>
          <a:ln w="9525">
            <a:solidFill>
              <a:schemeClr val="tx1"/>
            </a:solidFill>
            <a:round/>
            <a:headEnd/>
            <a:tailEnd/>
          </a:ln>
        </p:spPr>
        <p:txBody>
          <a:bodyPr/>
          <a:lstStyle/>
          <a:p>
            <a:endParaRPr lang="en-US"/>
          </a:p>
        </p:txBody>
      </p:sp>
      <p:sp>
        <p:nvSpPr>
          <p:cNvPr id="8209" name="Line 16"/>
          <p:cNvSpPr>
            <a:spLocks noChangeShapeType="1"/>
          </p:cNvSpPr>
          <p:nvPr/>
        </p:nvSpPr>
        <p:spPr bwMode="auto">
          <a:xfrm>
            <a:off x="5826125" y="5200650"/>
            <a:ext cx="1420813" cy="92075"/>
          </a:xfrm>
          <a:prstGeom prst="line">
            <a:avLst/>
          </a:prstGeom>
          <a:noFill/>
          <a:ln w="9525">
            <a:solidFill>
              <a:schemeClr val="tx1"/>
            </a:solidFill>
            <a:round/>
            <a:headEnd/>
            <a:tailEnd/>
          </a:ln>
        </p:spPr>
        <p:txBody>
          <a:bodyPr/>
          <a:lstStyle/>
          <a:p>
            <a:endParaRPr lang="en-US"/>
          </a:p>
        </p:txBody>
      </p:sp>
      <p:sp>
        <p:nvSpPr>
          <p:cNvPr id="8210" name="Line 17"/>
          <p:cNvSpPr>
            <a:spLocks noChangeShapeType="1"/>
          </p:cNvSpPr>
          <p:nvPr/>
        </p:nvSpPr>
        <p:spPr bwMode="auto">
          <a:xfrm>
            <a:off x="3074988" y="5557838"/>
            <a:ext cx="465137" cy="681037"/>
          </a:xfrm>
          <a:prstGeom prst="line">
            <a:avLst/>
          </a:prstGeom>
          <a:noFill/>
          <a:ln w="9525">
            <a:solidFill>
              <a:schemeClr val="tx1"/>
            </a:solidFill>
            <a:round/>
            <a:headEnd/>
            <a:tailEnd/>
          </a:ln>
        </p:spPr>
        <p:txBody>
          <a:bodyPr/>
          <a:lstStyle/>
          <a:p>
            <a:endParaRPr lang="en-US"/>
          </a:p>
        </p:txBody>
      </p:sp>
      <p:sp>
        <p:nvSpPr>
          <p:cNvPr id="8211" name="Line 18"/>
          <p:cNvSpPr>
            <a:spLocks noChangeShapeType="1"/>
          </p:cNvSpPr>
          <p:nvPr/>
        </p:nvSpPr>
        <p:spPr bwMode="auto">
          <a:xfrm>
            <a:off x="3394075" y="5294313"/>
            <a:ext cx="157163" cy="7937"/>
          </a:xfrm>
          <a:prstGeom prst="line">
            <a:avLst/>
          </a:prstGeom>
          <a:noFill/>
          <a:ln w="9525">
            <a:solidFill>
              <a:schemeClr val="tx1"/>
            </a:solidFill>
            <a:round/>
            <a:headEnd/>
            <a:tailEnd/>
          </a:ln>
        </p:spPr>
        <p:txBody>
          <a:bodyPr/>
          <a:lstStyle/>
          <a:p>
            <a:endParaRPr lang="en-US"/>
          </a:p>
        </p:txBody>
      </p:sp>
      <p:sp>
        <p:nvSpPr>
          <p:cNvPr id="8212" name="Line 19"/>
          <p:cNvSpPr>
            <a:spLocks noChangeShapeType="1"/>
          </p:cNvSpPr>
          <p:nvPr/>
        </p:nvSpPr>
        <p:spPr bwMode="auto">
          <a:xfrm>
            <a:off x="5238750" y="3521075"/>
            <a:ext cx="1387475" cy="484188"/>
          </a:xfrm>
          <a:prstGeom prst="line">
            <a:avLst/>
          </a:prstGeom>
          <a:noFill/>
          <a:ln w="3175">
            <a:solidFill>
              <a:schemeClr val="tx1"/>
            </a:solidFill>
            <a:round/>
            <a:headEnd/>
            <a:tailEnd/>
          </a:ln>
        </p:spPr>
        <p:txBody>
          <a:bodyPr/>
          <a:lstStyle/>
          <a:p>
            <a:endParaRPr lang="en-US"/>
          </a:p>
        </p:txBody>
      </p:sp>
      <p:sp>
        <p:nvSpPr>
          <p:cNvPr id="8213" name="Line 20"/>
          <p:cNvSpPr>
            <a:spLocks noChangeShapeType="1"/>
          </p:cNvSpPr>
          <p:nvPr/>
        </p:nvSpPr>
        <p:spPr bwMode="auto">
          <a:xfrm>
            <a:off x="3292475" y="2641600"/>
            <a:ext cx="2192338" cy="631825"/>
          </a:xfrm>
          <a:prstGeom prst="line">
            <a:avLst/>
          </a:prstGeom>
          <a:noFill/>
          <a:ln w="3175">
            <a:solidFill>
              <a:schemeClr val="tx1"/>
            </a:solidFill>
            <a:round/>
            <a:headEnd/>
            <a:tailEnd/>
          </a:ln>
        </p:spPr>
        <p:txBody>
          <a:bodyPr/>
          <a:lstStyle/>
          <a:p>
            <a:endParaRPr lang="en-US"/>
          </a:p>
        </p:txBody>
      </p:sp>
      <p:sp>
        <p:nvSpPr>
          <p:cNvPr id="328725" name="Freeform 21"/>
          <p:cNvSpPr>
            <a:spLocks/>
          </p:cNvSpPr>
          <p:nvPr/>
        </p:nvSpPr>
        <p:spPr bwMode="auto">
          <a:xfrm>
            <a:off x="2108200" y="2851150"/>
            <a:ext cx="1893888" cy="266700"/>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6" name="Freeform 22"/>
          <p:cNvSpPr>
            <a:spLocks/>
          </p:cNvSpPr>
          <p:nvPr/>
        </p:nvSpPr>
        <p:spPr bwMode="auto">
          <a:xfrm>
            <a:off x="2174875" y="3033713"/>
            <a:ext cx="2400300" cy="992187"/>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7" name="Freeform 23"/>
          <p:cNvSpPr>
            <a:spLocks/>
          </p:cNvSpPr>
          <p:nvPr/>
        </p:nvSpPr>
        <p:spPr bwMode="auto">
          <a:xfrm>
            <a:off x="2079625" y="3171825"/>
            <a:ext cx="2952750" cy="1689100"/>
          </a:xfrm>
          <a:custGeom>
            <a:avLst/>
            <a:gdLst/>
            <a:ahLst/>
            <a:cxnLst>
              <a:cxn ang="0">
                <a:pos x="1860" y="0"/>
              </a:cxn>
              <a:cxn ang="0">
                <a:pos x="1340" y="563"/>
              </a:cxn>
              <a:cxn ang="0">
                <a:pos x="306" y="722"/>
              </a:cxn>
              <a:cxn ang="0">
                <a:pos x="0" y="1064"/>
              </a:cxn>
            </a:cxnLst>
            <a:rect l="0" t="0" r="r" b="b"/>
            <a:pathLst>
              <a:path w="1860" h="1064">
                <a:moveTo>
                  <a:pt x="1860" y="0"/>
                </a:moveTo>
                <a:cubicBezTo>
                  <a:pt x="1738" y="213"/>
                  <a:pt x="1599" y="443"/>
                  <a:pt x="1340" y="563"/>
                </a:cubicBezTo>
                <a:cubicBezTo>
                  <a:pt x="1081" y="683"/>
                  <a:pt x="529" y="639"/>
                  <a:pt x="306" y="722"/>
                </a:cubicBezTo>
                <a:cubicBezTo>
                  <a:pt x="83" y="805"/>
                  <a:pt x="64" y="993"/>
                  <a:pt x="0" y="1064"/>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8" name="Freeform 24"/>
          <p:cNvSpPr>
            <a:spLocks/>
          </p:cNvSpPr>
          <p:nvPr/>
        </p:nvSpPr>
        <p:spPr bwMode="auto">
          <a:xfrm>
            <a:off x="2890838" y="3462338"/>
            <a:ext cx="2517775" cy="1428750"/>
          </a:xfrm>
          <a:custGeom>
            <a:avLst/>
            <a:gdLst/>
            <a:ahLst/>
            <a:cxnLst>
              <a:cxn ang="0">
                <a:pos x="1860" y="0"/>
              </a:cxn>
              <a:cxn ang="0">
                <a:pos x="1340" y="563"/>
              </a:cxn>
              <a:cxn ang="0">
                <a:pos x="306" y="722"/>
              </a:cxn>
              <a:cxn ang="0">
                <a:pos x="0" y="1064"/>
              </a:cxn>
            </a:cxnLst>
            <a:rect l="0" t="0" r="r" b="b"/>
            <a:pathLst>
              <a:path w="1860" h="1064">
                <a:moveTo>
                  <a:pt x="1860" y="0"/>
                </a:moveTo>
                <a:cubicBezTo>
                  <a:pt x="1738" y="213"/>
                  <a:pt x="1599" y="443"/>
                  <a:pt x="1340" y="563"/>
                </a:cubicBezTo>
                <a:cubicBezTo>
                  <a:pt x="1081" y="683"/>
                  <a:pt x="529" y="639"/>
                  <a:pt x="306" y="722"/>
                </a:cubicBezTo>
                <a:cubicBezTo>
                  <a:pt x="83" y="805"/>
                  <a:pt x="64" y="993"/>
                  <a:pt x="0" y="1064"/>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9" name="Freeform 25"/>
          <p:cNvSpPr>
            <a:spLocks/>
          </p:cNvSpPr>
          <p:nvPr/>
        </p:nvSpPr>
        <p:spPr bwMode="auto">
          <a:xfrm rot="16200000" flipV="1">
            <a:off x="4868069" y="4044157"/>
            <a:ext cx="1174750" cy="449262"/>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30" name="Freeform 26"/>
          <p:cNvSpPr>
            <a:spLocks/>
          </p:cNvSpPr>
          <p:nvPr/>
        </p:nvSpPr>
        <p:spPr bwMode="auto">
          <a:xfrm>
            <a:off x="6151563" y="3375025"/>
            <a:ext cx="996950" cy="971550"/>
          </a:xfrm>
          <a:custGeom>
            <a:avLst/>
            <a:gdLst/>
            <a:ahLst/>
            <a:cxnLst>
              <a:cxn ang="0">
                <a:pos x="0" y="308"/>
              </a:cxn>
              <a:cxn ang="0">
                <a:pos x="133" y="480"/>
              </a:cxn>
              <a:cxn ang="0">
                <a:pos x="319" y="532"/>
              </a:cxn>
              <a:cxn ang="0">
                <a:pos x="628" y="0"/>
              </a:cxn>
            </a:cxnLst>
            <a:rect l="0" t="0" r="r" b="b"/>
            <a:pathLst>
              <a:path w="628" h="612">
                <a:moveTo>
                  <a:pt x="0" y="308"/>
                </a:moveTo>
                <a:cubicBezTo>
                  <a:pt x="31" y="373"/>
                  <a:pt x="80" y="443"/>
                  <a:pt x="133" y="480"/>
                </a:cubicBezTo>
                <a:cubicBezTo>
                  <a:pt x="186" y="517"/>
                  <a:pt x="236" y="612"/>
                  <a:pt x="319" y="532"/>
                </a:cubicBezTo>
                <a:cubicBezTo>
                  <a:pt x="402" y="452"/>
                  <a:pt x="564" y="111"/>
                  <a:pt x="628" y="0"/>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8220" name="Line 27"/>
          <p:cNvSpPr>
            <a:spLocks noChangeShapeType="1"/>
          </p:cNvSpPr>
          <p:nvPr/>
        </p:nvSpPr>
        <p:spPr bwMode="auto">
          <a:xfrm>
            <a:off x="2614613" y="1493838"/>
            <a:ext cx="0" cy="3368675"/>
          </a:xfrm>
          <a:prstGeom prst="line">
            <a:avLst/>
          </a:prstGeom>
          <a:noFill/>
          <a:ln w="38100">
            <a:solidFill>
              <a:schemeClr val="bg1"/>
            </a:solidFill>
            <a:round/>
            <a:headEnd/>
            <a:tailEnd/>
          </a:ln>
        </p:spPr>
        <p:txBody>
          <a:bodyPr/>
          <a:lstStyle/>
          <a:p>
            <a:endParaRPr lang="en-US"/>
          </a:p>
        </p:txBody>
      </p:sp>
      <p:sp>
        <p:nvSpPr>
          <p:cNvPr id="8221" name="Line 28"/>
          <p:cNvSpPr>
            <a:spLocks noChangeShapeType="1"/>
          </p:cNvSpPr>
          <p:nvPr/>
        </p:nvSpPr>
        <p:spPr bwMode="auto">
          <a:xfrm>
            <a:off x="4002088" y="1798638"/>
            <a:ext cx="0" cy="3368675"/>
          </a:xfrm>
          <a:prstGeom prst="line">
            <a:avLst/>
          </a:prstGeom>
          <a:noFill/>
          <a:ln w="38100">
            <a:solidFill>
              <a:schemeClr val="bg1"/>
            </a:solidFill>
            <a:round/>
            <a:headEnd/>
            <a:tailEnd/>
          </a:ln>
        </p:spPr>
        <p:txBody>
          <a:bodyPr/>
          <a:lstStyle/>
          <a:p>
            <a:endParaRPr lang="en-US"/>
          </a:p>
        </p:txBody>
      </p:sp>
      <p:sp>
        <p:nvSpPr>
          <p:cNvPr id="8222" name="Line 29"/>
          <p:cNvSpPr>
            <a:spLocks noChangeShapeType="1"/>
          </p:cNvSpPr>
          <p:nvPr/>
        </p:nvSpPr>
        <p:spPr bwMode="auto">
          <a:xfrm>
            <a:off x="4570413" y="1444625"/>
            <a:ext cx="0" cy="3368675"/>
          </a:xfrm>
          <a:prstGeom prst="line">
            <a:avLst/>
          </a:prstGeom>
          <a:noFill/>
          <a:ln w="38100">
            <a:solidFill>
              <a:schemeClr val="bg1"/>
            </a:solidFill>
            <a:round/>
            <a:headEnd/>
            <a:tailEnd/>
          </a:ln>
        </p:spPr>
        <p:txBody>
          <a:bodyPr/>
          <a:lstStyle/>
          <a:p>
            <a:endParaRPr lang="en-US"/>
          </a:p>
        </p:txBody>
      </p:sp>
      <p:sp>
        <p:nvSpPr>
          <p:cNvPr id="8223" name="Line 30"/>
          <p:cNvSpPr>
            <a:spLocks noChangeShapeType="1"/>
          </p:cNvSpPr>
          <p:nvPr/>
        </p:nvSpPr>
        <p:spPr bwMode="auto">
          <a:xfrm>
            <a:off x="5402263" y="3416300"/>
            <a:ext cx="0" cy="1444625"/>
          </a:xfrm>
          <a:prstGeom prst="line">
            <a:avLst/>
          </a:prstGeom>
          <a:noFill/>
          <a:ln w="38100">
            <a:solidFill>
              <a:schemeClr val="bg1"/>
            </a:solidFill>
            <a:round/>
            <a:headEnd/>
            <a:tailEnd/>
          </a:ln>
        </p:spPr>
        <p:txBody>
          <a:bodyPr/>
          <a:lstStyle/>
          <a:p>
            <a:endParaRPr lang="en-US"/>
          </a:p>
        </p:txBody>
      </p:sp>
      <p:sp>
        <p:nvSpPr>
          <p:cNvPr id="8224" name="Line 31"/>
          <p:cNvSpPr>
            <a:spLocks noChangeShapeType="1"/>
          </p:cNvSpPr>
          <p:nvPr/>
        </p:nvSpPr>
        <p:spPr bwMode="auto">
          <a:xfrm>
            <a:off x="6535738" y="1493838"/>
            <a:ext cx="0" cy="3368675"/>
          </a:xfrm>
          <a:prstGeom prst="line">
            <a:avLst/>
          </a:prstGeom>
          <a:noFill/>
          <a:ln w="38100">
            <a:solidFill>
              <a:schemeClr val="bg1"/>
            </a:solidFill>
            <a:round/>
            <a:headEnd/>
            <a:tailEnd/>
          </a:ln>
        </p:spPr>
        <p:txBody>
          <a:bodyPr/>
          <a:lstStyle/>
          <a:p>
            <a:endParaRPr lang="en-US"/>
          </a:p>
        </p:txBody>
      </p:sp>
      <p:sp>
        <p:nvSpPr>
          <p:cNvPr id="8225" name="Line 32"/>
          <p:cNvSpPr>
            <a:spLocks noChangeShapeType="1"/>
          </p:cNvSpPr>
          <p:nvPr/>
        </p:nvSpPr>
        <p:spPr bwMode="auto">
          <a:xfrm>
            <a:off x="2614613" y="4648200"/>
            <a:ext cx="3921125" cy="0"/>
          </a:xfrm>
          <a:prstGeom prst="line">
            <a:avLst/>
          </a:prstGeom>
          <a:noFill/>
          <a:ln w="38100">
            <a:solidFill>
              <a:schemeClr val="bg1"/>
            </a:solidFill>
            <a:round/>
            <a:headEnd/>
            <a:tailEnd/>
          </a:ln>
        </p:spPr>
        <p:txBody>
          <a:bodyPr/>
          <a:lstStyle/>
          <a:p>
            <a:endParaRPr lang="en-US"/>
          </a:p>
        </p:txBody>
      </p:sp>
      <p:sp>
        <p:nvSpPr>
          <p:cNvPr id="8226" name="Line 33"/>
          <p:cNvSpPr>
            <a:spLocks noChangeShapeType="1"/>
          </p:cNvSpPr>
          <p:nvPr/>
        </p:nvSpPr>
        <p:spPr bwMode="auto">
          <a:xfrm>
            <a:off x="2767013" y="3752850"/>
            <a:ext cx="3921125" cy="0"/>
          </a:xfrm>
          <a:prstGeom prst="line">
            <a:avLst/>
          </a:prstGeom>
          <a:noFill/>
          <a:ln w="38100">
            <a:solidFill>
              <a:schemeClr val="bg1"/>
            </a:solidFill>
            <a:round/>
            <a:headEnd/>
            <a:tailEnd/>
          </a:ln>
        </p:spPr>
        <p:txBody>
          <a:bodyPr/>
          <a:lstStyle/>
          <a:p>
            <a:endParaRPr lang="en-US"/>
          </a:p>
        </p:txBody>
      </p:sp>
      <p:graphicFrame>
        <p:nvGraphicFramePr>
          <p:cNvPr id="8194" name="Object 34"/>
          <p:cNvGraphicFramePr>
            <a:graphicFrameLocks noChangeAspect="1"/>
          </p:cNvGraphicFramePr>
          <p:nvPr/>
        </p:nvGraphicFramePr>
        <p:xfrm>
          <a:off x="1173163" y="1541463"/>
          <a:ext cx="5486400" cy="3452812"/>
        </p:xfrm>
        <a:graphic>
          <a:graphicData uri="http://schemas.openxmlformats.org/presentationml/2006/ole">
            <p:oleObj spid="_x0000_s8194" name="Chart" r:id="rId10" imgW="11792043" imgH="9401268" progId="Excel.Sheet.8">
              <p:embed/>
            </p:oleObj>
          </a:graphicData>
        </a:graphic>
      </p:graphicFrame>
      <p:grpSp>
        <p:nvGrpSpPr>
          <p:cNvPr id="8227" name="Group 35"/>
          <p:cNvGrpSpPr>
            <a:grpSpLocks/>
          </p:cNvGrpSpPr>
          <p:nvPr/>
        </p:nvGrpSpPr>
        <p:grpSpPr bwMode="auto">
          <a:xfrm>
            <a:off x="3968750" y="2820988"/>
            <a:ext cx="2193925" cy="1277937"/>
            <a:chOff x="2571" y="1462"/>
            <a:chExt cx="1382" cy="805"/>
          </a:xfrm>
        </p:grpSpPr>
        <p:sp>
          <p:nvSpPr>
            <p:cNvPr id="8266" name="Oval 36"/>
            <p:cNvSpPr>
              <a:spLocks noChangeArrowheads="1"/>
            </p:cNvSpPr>
            <p:nvPr/>
          </p:nvSpPr>
          <p:spPr bwMode="auto">
            <a:xfrm>
              <a:off x="3924" y="1914"/>
              <a:ext cx="29" cy="29"/>
            </a:xfrm>
            <a:prstGeom prst="ellipse">
              <a:avLst/>
            </a:prstGeom>
            <a:noFill/>
            <a:ln w="12700">
              <a:solidFill>
                <a:schemeClr val="tx1"/>
              </a:solidFill>
              <a:round/>
              <a:headEnd/>
              <a:tailEnd/>
            </a:ln>
          </p:spPr>
          <p:txBody>
            <a:bodyPr wrap="none" anchor="ctr"/>
            <a:lstStyle/>
            <a:p>
              <a:endParaRPr lang="en-US"/>
            </a:p>
          </p:txBody>
        </p:sp>
        <p:sp>
          <p:nvSpPr>
            <p:cNvPr id="8267" name="Oval 37"/>
            <p:cNvSpPr>
              <a:spLocks noChangeArrowheads="1"/>
            </p:cNvSpPr>
            <p:nvPr/>
          </p:nvSpPr>
          <p:spPr bwMode="auto">
            <a:xfrm>
              <a:off x="3924" y="2080"/>
              <a:ext cx="29" cy="29"/>
            </a:xfrm>
            <a:prstGeom prst="ellipse">
              <a:avLst/>
            </a:prstGeom>
            <a:noFill/>
            <a:ln w="12700">
              <a:solidFill>
                <a:schemeClr val="tx1"/>
              </a:solidFill>
              <a:round/>
              <a:headEnd/>
              <a:tailEnd/>
            </a:ln>
          </p:spPr>
          <p:txBody>
            <a:bodyPr wrap="none" anchor="ctr"/>
            <a:lstStyle/>
            <a:p>
              <a:endParaRPr lang="en-US"/>
            </a:p>
          </p:txBody>
        </p:sp>
        <p:sp>
          <p:nvSpPr>
            <p:cNvPr id="8268" name="Oval 38"/>
            <p:cNvSpPr>
              <a:spLocks noChangeArrowheads="1"/>
            </p:cNvSpPr>
            <p:nvPr/>
          </p:nvSpPr>
          <p:spPr bwMode="auto">
            <a:xfrm>
              <a:off x="3922" y="2238"/>
              <a:ext cx="28" cy="29"/>
            </a:xfrm>
            <a:prstGeom prst="ellipse">
              <a:avLst/>
            </a:prstGeom>
            <a:noFill/>
            <a:ln w="12700">
              <a:solidFill>
                <a:schemeClr val="tx1"/>
              </a:solidFill>
              <a:round/>
              <a:headEnd/>
              <a:tailEnd/>
            </a:ln>
          </p:spPr>
          <p:txBody>
            <a:bodyPr wrap="none" anchor="ctr"/>
            <a:lstStyle/>
            <a:p>
              <a:endParaRPr lang="en-US"/>
            </a:p>
          </p:txBody>
        </p:sp>
        <p:sp>
          <p:nvSpPr>
            <p:cNvPr id="8269" name="Oval 39"/>
            <p:cNvSpPr>
              <a:spLocks noChangeArrowheads="1"/>
            </p:cNvSpPr>
            <p:nvPr/>
          </p:nvSpPr>
          <p:spPr bwMode="auto">
            <a:xfrm>
              <a:off x="3646" y="1988"/>
              <a:ext cx="29" cy="29"/>
            </a:xfrm>
            <a:prstGeom prst="ellipse">
              <a:avLst/>
            </a:prstGeom>
            <a:noFill/>
            <a:ln w="12700">
              <a:solidFill>
                <a:schemeClr val="tx1"/>
              </a:solidFill>
              <a:round/>
              <a:headEnd/>
              <a:tailEnd/>
            </a:ln>
          </p:spPr>
          <p:txBody>
            <a:bodyPr wrap="none" anchor="ctr"/>
            <a:lstStyle/>
            <a:p>
              <a:endParaRPr lang="en-US"/>
            </a:p>
          </p:txBody>
        </p:sp>
        <p:sp>
          <p:nvSpPr>
            <p:cNvPr id="8270" name="Oval 40"/>
            <p:cNvSpPr>
              <a:spLocks noChangeArrowheads="1"/>
            </p:cNvSpPr>
            <p:nvPr/>
          </p:nvSpPr>
          <p:spPr bwMode="auto">
            <a:xfrm>
              <a:off x="3465" y="1850"/>
              <a:ext cx="28" cy="29"/>
            </a:xfrm>
            <a:prstGeom prst="ellipse">
              <a:avLst/>
            </a:prstGeom>
            <a:noFill/>
            <a:ln w="12700">
              <a:solidFill>
                <a:schemeClr val="tx1"/>
              </a:solidFill>
              <a:round/>
              <a:headEnd/>
              <a:tailEnd/>
            </a:ln>
          </p:spPr>
          <p:txBody>
            <a:bodyPr wrap="none" anchor="ctr"/>
            <a:lstStyle/>
            <a:p>
              <a:endParaRPr lang="en-US"/>
            </a:p>
          </p:txBody>
        </p:sp>
        <p:sp>
          <p:nvSpPr>
            <p:cNvPr id="8271" name="Oval 41"/>
            <p:cNvSpPr>
              <a:spLocks noChangeArrowheads="1"/>
            </p:cNvSpPr>
            <p:nvPr/>
          </p:nvSpPr>
          <p:spPr bwMode="auto">
            <a:xfrm>
              <a:off x="3229" y="1656"/>
              <a:ext cx="28" cy="29"/>
            </a:xfrm>
            <a:prstGeom prst="ellipse">
              <a:avLst/>
            </a:prstGeom>
            <a:noFill/>
            <a:ln w="12700">
              <a:solidFill>
                <a:schemeClr val="tx1"/>
              </a:solidFill>
              <a:round/>
              <a:headEnd/>
              <a:tailEnd/>
            </a:ln>
          </p:spPr>
          <p:txBody>
            <a:bodyPr wrap="none" anchor="ctr"/>
            <a:lstStyle/>
            <a:p>
              <a:endParaRPr lang="en-US"/>
            </a:p>
          </p:txBody>
        </p:sp>
        <p:sp>
          <p:nvSpPr>
            <p:cNvPr id="8272" name="Oval 42"/>
            <p:cNvSpPr>
              <a:spLocks noChangeArrowheads="1"/>
            </p:cNvSpPr>
            <p:nvPr/>
          </p:nvSpPr>
          <p:spPr bwMode="auto">
            <a:xfrm>
              <a:off x="2936" y="1567"/>
              <a:ext cx="29" cy="29"/>
            </a:xfrm>
            <a:prstGeom prst="ellipse">
              <a:avLst/>
            </a:prstGeom>
            <a:noFill/>
            <a:ln w="12700">
              <a:solidFill>
                <a:schemeClr val="tx1"/>
              </a:solidFill>
              <a:round/>
              <a:headEnd/>
              <a:tailEnd/>
            </a:ln>
          </p:spPr>
          <p:txBody>
            <a:bodyPr wrap="none" anchor="ctr"/>
            <a:lstStyle/>
            <a:p>
              <a:endParaRPr lang="en-US"/>
            </a:p>
          </p:txBody>
        </p:sp>
        <p:sp>
          <p:nvSpPr>
            <p:cNvPr id="8273" name="Oval 43"/>
            <p:cNvSpPr>
              <a:spLocks noChangeArrowheads="1"/>
            </p:cNvSpPr>
            <p:nvPr/>
          </p:nvSpPr>
          <p:spPr bwMode="auto">
            <a:xfrm>
              <a:off x="2571" y="1462"/>
              <a:ext cx="30" cy="28"/>
            </a:xfrm>
            <a:prstGeom prst="ellipse">
              <a:avLst/>
            </a:prstGeom>
            <a:noFill/>
            <a:ln w="12700">
              <a:solidFill>
                <a:schemeClr val="tx1"/>
              </a:solidFill>
              <a:round/>
              <a:headEnd/>
              <a:tailEnd/>
            </a:ln>
          </p:spPr>
          <p:txBody>
            <a:bodyPr wrap="none" anchor="ctr"/>
            <a:lstStyle/>
            <a:p>
              <a:endParaRPr lang="en-US"/>
            </a:p>
          </p:txBody>
        </p:sp>
        <p:sp>
          <p:nvSpPr>
            <p:cNvPr id="8274" name="Line 44"/>
            <p:cNvSpPr>
              <a:spLocks noChangeShapeType="1"/>
            </p:cNvSpPr>
            <p:nvPr/>
          </p:nvSpPr>
          <p:spPr bwMode="auto">
            <a:xfrm>
              <a:off x="3001" y="1470"/>
              <a:ext cx="871" cy="711"/>
            </a:xfrm>
            <a:prstGeom prst="line">
              <a:avLst/>
            </a:prstGeom>
            <a:noFill/>
            <a:ln w="3175">
              <a:solidFill>
                <a:schemeClr val="tx1"/>
              </a:solidFill>
              <a:round/>
              <a:headEnd/>
              <a:tailEnd/>
            </a:ln>
          </p:spPr>
          <p:txBody>
            <a:bodyPr/>
            <a:lstStyle/>
            <a:p>
              <a:endParaRPr lang="en-US"/>
            </a:p>
          </p:txBody>
        </p:sp>
      </p:grpSp>
      <p:pic>
        <p:nvPicPr>
          <p:cNvPr id="8228" name="Picture 45" descr="mt-0100_0_0239"/>
          <p:cNvPicPr>
            <a:picLocks noChangeAspect="1" noChangeArrowheads="1"/>
          </p:cNvPicPr>
          <p:nvPr/>
        </p:nvPicPr>
        <p:blipFill>
          <a:blip r:embed="rId11"/>
          <a:srcRect/>
          <a:stretch>
            <a:fillRect/>
          </a:stretch>
        </p:blipFill>
        <p:spPr bwMode="auto">
          <a:xfrm>
            <a:off x="822325" y="3752850"/>
            <a:ext cx="1243013" cy="935038"/>
          </a:xfrm>
          <a:prstGeom prst="rect">
            <a:avLst/>
          </a:prstGeom>
          <a:noFill/>
          <a:ln w="9525">
            <a:solidFill>
              <a:schemeClr val="accent2"/>
            </a:solidFill>
            <a:miter lim="800000"/>
            <a:headEnd/>
            <a:tailEnd/>
          </a:ln>
        </p:spPr>
      </p:pic>
      <p:sp>
        <p:nvSpPr>
          <p:cNvPr id="8229" name="Line 46"/>
          <p:cNvSpPr>
            <a:spLocks noChangeShapeType="1"/>
          </p:cNvSpPr>
          <p:nvPr/>
        </p:nvSpPr>
        <p:spPr bwMode="auto">
          <a:xfrm flipH="1" flipV="1">
            <a:off x="1563688" y="3362325"/>
            <a:ext cx="38100" cy="893763"/>
          </a:xfrm>
          <a:prstGeom prst="line">
            <a:avLst/>
          </a:prstGeom>
          <a:noFill/>
          <a:ln w="9525">
            <a:solidFill>
              <a:schemeClr val="tx1"/>
            </a:solidFill>
            <a:round/>
            <a:headEnd/>
            <a:tailEnd/>
          </a:ln>
        </p:spPr>
        <p:txBody>
          <a:bodyPr/>
          <a:lstStyle/>
          <a:p>
            <a:endParaRPr lang="en-US"/>
          </a:p>
        </p:txBody>
      </p:sp>
      <p:sp>
        <p:nvSpPr>
          <p:cNvPr id="8230" name="Line 47"/>
          <p:cNvSpPr>
            <a:spLocks noChangeShapeType="1"/>
          </p:cNvSpPr>
          <p:nvPr/>
        </p:nvSpPr>
        <p:spPr bwMode="auto">
          <a:xfrm flipH="1" flipV="1">
            <a:off x="315913" y="4265613"/>
            <a:ext cx="1123950" cy="115887"/>
          </a:xfrm>
          <a:prstGeom prst="line">
            <a:avLst/>
          </a:prstGeom>
          <a:noFill/>
          <a:ln w="9525">
            <a:solidFill>
              <a:schemeClr val="tx1"/>
            </a:solidFill>
            <a:round/>
            <a:headEnd/>
            <a:tailEnd/>
          </a:ln>
        </p:spPr>
        <p:txBody>
          <a:bodyPr/>
          <a:lstStyle/>
          <a:p>
            <a:endParaRPr lang="en-US"/>
          </a:p>
        </p:txBody>
      </p:sp>
      <p:pic>
        <p:nvPicPr>
          <p:cNvPr id="8231" name="Picture 48" descr="mt-0100_0_0239_zoom"/>
          <p:cNvPicPr>
            <a:picLocks noChangeAspect="1" noChangeArrowheads="1"/>
          </p:cNvPicPr>
          <p:nvPr/>
        </p:nvPicPr>
        <p:blipFill>
          <a:blip r:embed="rId12"/>
          <a:srcRect/>
          <a:stretch>
            <a:fillRect/>
          </a:stretch>
        </p:blipFill>
        <p:spPr bwMode="auto">
          <a:xfrm>
            <a:off x="315913" y="3330575"/>
            <a:ext cx="1247775" cy="935038"/>
          </a:xfrm>
          <a:prstGeom prst="rect">
            <a:avLst/>
          </a:prstGeom>
          <a:noFill/>
          <a:ln w="9525">
            <a:solidFill>
              <a:schemeClr val="tx1"/>
            </a:solidFill>
            <a:miter lim="800000"/>
            <a:headEnd/>
            <a:tailEnd/>
          </a:ln>
        </p:spPr>
      </p:pic>
      <p:sp>
        <p:nvSpPr>
          <p:cNvPr id="8232" name="Rectangle 49"/>
          <p:cNvSpPr>
            <a:spLocks noChangeArrowheads="1"/>
          </p:cNvSpPr>
          <p:nvPr/>
        </p:nvSpPr>
        <p:spPr bwMode="auto">
          <a:xfrm flipH="1">
            <a:off x="1439863" y="4256088"/>
            <a:ext cx="161925" cy="125412"/>
          </a:xfrm>
          <a:prstGeom prst="rect">
            <a:avLst/>
          </a:prstGeom>
          <a:noFill/>
          <a:ln w="12700">
            <a:solidFill>
              <a:schemeClr val="tx1"/>
            </a:solidFill>
            <a:miter lim="800000"/>
            <a:headEnd/>
            <a:tailEnd/>
          </a:ln>
        </p:spPr>
        <p:txBody>
          <a:bodyPr wrap="none" anchor="ctr"/>
          <a:lstStyle/>
          <a:p>
            <a:endParaRPr lang="en-US"/>
          </a:p>
        </p:txBody>
      </p:sp>
      <p:sp>
        <p:nvSpPr>
          <p:cNvPr id="8233" name="Rectangle 50"/>
          <p:cNvSpPr>
            <a:spLocks noChangeArrowheads="1"/>
          </p:cNvSpPr>
          <p:nvPr/>
        </p:nvSpPr>
        <p:spPr bwMode="auto">
          <a:xfrm flipH="1" flipV="1">
            <a:off x="1763713" y="5338763"/>
            <a:ext cx="266700" cy="219075"/>
          </a:xfrm>
          <a:prstGeom prst="rect">
            <a:avLst/>
          </a:prstGeom>
          <a:noFill/>
          <a:ln w="12700">
            <a:solidFill>
              <a:schemeClr val="tx1"/>
            </a:solidFill>
            <a:miter lim="800000"/>
            <a:headEnd/>
            <a:tailEnd/>
          </a:ln>
        </p:spPr>
        <p:txBody>
          <a:bodyPr wrap="none" anchor="ctr"/>
          <a:lstStyle/>
          <a:p>
            <a:endParaRPr lang="en-US"/>
          </a:p>
        </p:txBody>
      </p:sp>
      <p:sp>
        <p:nvSpPr>
          <p:cNvPr id="8234" name="Line 51"/>
          <p:cNvSpPr>
            <a:spLocks noChangeShapeType="1"/>
          </p:cNvSpPr>
          <p:nvPr/>
        </p:nvSpPr>
        <p:spPr bwMode="auto">
          <a:xfrm>
            <a:off x="2022475" y="5338763"/>
            <a:ext cx="347663" cy="504825"/>
          </a:xfrm>
          <a:prstGeom prst="line">
            <a:avLst/>
          </a:prstGeom>
          <a:noFill/>
          <a:ln w="9525">
            <a:solidFill>
              <a:schemeClr val="tx1"/>
            </a:solidFill>
            <a:round/>
            <a:headEnd/>
            <a:tailEnd/>
          </a:ln>
        </p:spPr>
        <p:txBody>
          <a:bodyPr/>
          <a:lstStyle/>
          <a:p>
            <a:endParaRPr lang="en-US"/>
          </a:p>
        </p:txBody>
      </p:sp>
      <p:sp>
        <p:nvSpPr>
          <p:cNvPr id="8235" name="Line 52"/>
          <p:cNvSpPr>
            <a:spLocks noChangeShapeType="1"/>
          </p:cNvSpPr>
          <p:nvPr/>
        </p:nvSpPr>
        <p:spPr bwMode="auto">
          <a:xfrm flipH="1">
            <a:off x="1123950" y="5338763"/>
            <a:ext cx="639763" cy="504825"/>
          </a:xfrm>
          <a:prstGeom prst="line">
            <a:avLst/>
          </a:prstGeom>
          <a:noFill/>
          <a:ln w="3175">
            <a:solidFill>
              <a:schemeClr val="tx1"/>
            </a:solidFill>
            <a:round/>
            <a:headEnd/>
            <a:tailEnd/>
          </a:ln>
        </p:spPr>
        <p:txBody>
          <a:bodyPr/>
          <a:lstStyle/>
          <a:p>
            <a:endParaRPr lang="en-US"/>
          </a:p>
        </p:txBody>
      </p:sp>
      <p:pic>
        <p:nvPicPr>
          <p:cNvPr id="8236" name="Picture 53" descr="mt-0353_0_0239_zoom"/>
          <p:cNvPicPr>
            <a:picLocks noChangeAspect="1" noChangeArrowheads="1"/>
          </p:cNvPicPr>
          <p:nvPr/>
        </p:nvPicPr>
        <p:blipFill>
          <a:blip r:embed="rId13" cstate="print"/>
          <a:srcRect/>
          <a:stretch>
            <a:fillRect/>
          </a:stretch>
        </p:blipFill>
        <p:spPr bwMode="auto">
          <a:xfrm>
            <a:off x="1123950" y="5838825"/>
            <a:ext cx="1246188" cy="935038"/>
          </a:xfrm>
          <a:prstGeom prst="rect">
            <a:avLst/>
          </a:prstGeom>
          <a:noFill/>
          <a:ln w="9525">
            <a:solidFill>
              <a:schemeClr val="tx1"/>
            </a:solidFill>
            <a:miter lim="800000"/>
            <a:headEnd/>
            <a:tailEnd/>
          </a:ln>
        </p:spPr>
      </p:pic>
      <p:sp>
        <p:nvSpPr>
          <p:cNvPr id="8237" name="Rectangle 54"/>
          <p:cNvSpPr>
            <a:spLocks noChangeArrowheads="1"/>
          </p:cNvSpPr>
          <p:nvPr/>
        </p:nvSpPr>
        <p:spPr bwMode="auto">
          <a:xfrm flipH="1" flipV="1">
            <a:off x="3074988" y="5294313"/>
            <a:ext cx="319087" cy="261937"/>
          </a:xfrm>
          <a:prstGeom prst="rect">
            <a:avLst/>
          </a:prstGeom>
          <a:noFill/>
          <a:ln w="12700">
            <a:solidFill>
              <a:schemeClr val="tx1"/>
            </a:solidFill>
            <a:miter lim="800000"/>
            <a:headEnd/>
            <a:tailEnd/>
          </a:ln>
        </p:spPr>
        <p:txBody>
          <a:bodyPr wrap="none" anchor="ctr"/>
          <a:lstStyle/>
          <a:p>
            <a:endParaRPr lang="en-US"/>
          </a:p>
        </p:txBody>
      </p:sp>
      <p:pic>
        <p:nvPicPr>
          <p:cNvPr id="8238" name="Picture 55" descr="mt-0400_0_0239_zoom"/>
          <p:cNvPicPr>
            <a:picLocks noChangeAspect="1" noChangeArrowheads="1"/>
          </p:cNvPicPr>
          <p:nvPr/>
        </p:nvPicPr>
        <p:blipFill>
          <a:blip r:embed="rId14"/>
          <a:srcRect/>
          <a:stretch>
            <a:fillRect/>
          </a:stretch>
        </p:blipFill>
        <p:spPr bwMode="auto">
          <a:xfrm>
            <a:off x="3551238" y="5302250"/>
            <a:ext cx="1247775" cy="936625"/>
          </a:xfrm>
          <a:prstGeom prst="rect">
            <a:avLst/>
          </a:prstGeom>
          <a:noFill/>
          <a:ln w="9525">
            <a:solidFill>
              <a:schemeClr val="tx1"/>
            </a:solidFill>
            <a:miter lim="800000"/>
            <a:headEnd/>
            <a:tailEnd/>
          </a:ln>
        </p:spPr>
      </p:pic>
      <p:sp>
        <p:nvSpPr>
          <p:cNvPr id="8239" name="Rectangle 56"/>
          <p:cNvSpPr>
            <a:spLocks noChangeArrowheads="1"/>
          </p:cNvSpPr>
          <p:nvPr/>
        </p:nvSpPr>
        <p:spPr bwMode="auto">
          <a:xfrm flipH="1" flipV="1">
            <a:off x="5440363" y="5200650"/>
            <a:ext cx="385762" cy="315913"/>
          </a:xfrm>
          <a:prstGeom prst="rect">
            <a:avLst/>
          </a:prstGeom>
          <a:noFill/>
          <a:ln w="12700">
            <a:solidFill>
              <a:schemeClr val="tx1"/>
            </a:solidFill>
            <a:miter lim="800000"/>
            <a:headEnd/>
            <a:tailEnd/>
          </a:ln>
        </p:spPr>
        <p:txBody>
          <a:bodyPr wrap="none" anchor="ctr"/>
          <a:lstStyle/>
          <a:p>
            <a:endParaRPr lang="en-US"/>
          </a:p>
        </p:txBody>
      </p:sp>
      <p:pic>
        <p:nvPicPr>
          <p:cNvPr id="8240" name="Picture 57" descr="mt-0503_0_0239_zoom"/>
          <p:cNvPicPr>
            <a:picLocks noChangeAspect="1" noChangeArrowheads="1"/>
          </p:cNvPicPr>
          <p:nvPr/>
        </p:nvPicPr>
        <p:blipFill>
          <a:blip r:embed="rId15"/>
          <a:srcRect/>
          <a:stretch>
            <a:fillRect/>
          </a:stretch>
        </p:blipFill>
        <p:spPr bwMode="auto">
          <a:xfrm>
            <a:off x="5972175" y="5292725"/>
            <a:ext cx="1258888" cy="944563"/>
          </a:xfrm>
          <a:prstGeom prst="rect">
            <a:avLst/>
          </a:prstGeom>
          <a:noFill/>
          <a:ln w="9525">
            <a:solidFill>
              <a:schemeClr val="tx1"/>
            </a:solidFill>
            <a:miter lim="800000"/>
            <a:headEnd/>
            <a:tailEnd/>
          </a:ln>
        </p:spPr>
      </p:pic>
      <p:sp>
        <p:nvSpPr>
          <p:cNvPr id="8241" name="Rectangle 58"/>
          <p:cNvSpPr>
            <a:spLocks noChangeArrowheads="1"/>
          </p:cNvSpPr>
          <p:nvPr/>
        </p:nvSpPr>
        <p:spPr bwMode="auto">
          <a:xfrm flipV="1">
            <a:off x="7202488" y="2406650"/>
            <a:ext cx="688975" cy="533400"/>
          </a:xfrm>
          <a:prstGeom prst="rect">
            <a:avLst/>
          </a:prstGeom>
          <a:noFill/>
          <a:ln w="12700">
            <a:solidFill>
              <a:schemeClr val="tx1"/>
            </a:solidFill>
            <a:miter lim="800000"/>
            <a:headEnd/>
            <a:tailEnd/>
          </a:ln>
        </p:spPr>
        <p:txBody>
          <a:bodyPr wrap="none" anchor="ctr"/>
          <a:lstStyle/>
          <a:p>
            <a:endParaRPr lang="en-US"/>
          </a:p>
        </p:txBody>
      </p:sp>
      <p:pic>
        <p:nvPicPr>
          <p:cNvPr id="8242" name="Picture 59" descr="mt-0700_0_0239_zoom"/>
          <p:cNvPicPr>
            <a:picLocks noChangeAspect="1" noChangeArrowheads="1"/>
          </p:cNvPicPr>
          <p:nvPr/>
        </p:nvPicPr>
        <p:blipFill>
          <a:blip r:embed="rId16"/>
          <a:srcRect/>
          <a:stretch>
            <a:fillRect/>
          </a:stretch>
        </p:blipFill>
        <p:spPr bwMode="auto">
          <a:xfrm>
            <a:off x="7772400" y="2084388"/>
            <a:ext cx="1258888" cy="944562"/>
          </a:xfrm>
          <a:prstGeom prst="rect">
            <a:avLst/>
          </a:prstGeom>
          <a:noFill/>
          <a:ln w="9525">
            <a:solidFill>
              <a:schemeClr val="tx1"/>
            </a:solidFill>
            <a:miter lim="800000"/>
            <a:headEnd/>
            <a:tailEnd/>
          </a:ln>
        </p:spPr>
      </p:pic>
      <p:sp>
        <p:nvSpPr>
          <p:cNvPr id="8243" name="Line 60"/>
          <p:cNvSpPr>
            <a:spLocks noChangeShapeType="1"/>
          </p:cNvSpPr>
          <p:nvPr/>
        </p:nvSpPr>
        <p:spPr bwMode="auto">
          <a:xfrm>
            <a:off x="7202488" y="2940050"/>
            <a:ext cx="569912" cy="63500"/>
          </a:xfrm>
          <a:prstGeom prst="line">
            <a:avLst/>
          </a:prstGeom>
          <a:noFill/>
          <a:ln w="9525">
            <a:solidFill>
              <a:schemeClr val="tx1"/>
            </a:solidFill>
            <a:round/>
            <a:headEnd/>
            <a:tailEnd/>
          </a:ln>
        </p:spPr>
        <p:txBody>
          <a:bodyPr/>
          <a:lstStyle/>
          <a:p>
            <a:endParaRPr lang="en-US"/>
          </a:p>
        </p:txBody>
      </p:sp>
      <p:sp>
        <p:nvSpPr>
          <p:cNvPr id="8244" name="Text Box 61"/>
          <p:cNvSpPr txBox="1">
            <a:spLocks noChangeArrowheads="1"/>
          </p:cNvSpPr>
          <p:nvPr/>
        </p:nvSpPr>
        <p:spPr bwMode="auto">
          <a:xfrm>
            <a:off x="2016125" y="3240088"/>
            <a:ext cx="647700" cy="355600"/>
          </a:xfrm>
          <a:prstGeom prst="rect">
            <a:avLst/>
          </a:prstGeom>
          <a:noFill/>
          <a:ln w="9525">
            <a:noFill/>
            <a:miter lim="800000"/>
            <a:headEnd/>
            <a:tailEnd/>
          </a:ln>
        </p:spPr>
        <p:txBody>
          <a:bodyPr wrap="none" lIns="18288" tIns="9144" rIns="18288" bIns="9144">
            <a:spAutoFit/>
          </a:bodyPr>
          <a:lstStyle/>
          <a:p>
            <a:pPr algn="r" defTabSz="552450"/>
            <a:r>
              <a:rPr lang="en-US" sz="1100">
                <a:latin typeface="Times New Roman" pitchFamily="18" charset="0"/>
                <a:ea typeface="ＭＳ Ｐゴシック" pitchFamily="-32" charset="-128"/>
              </a:rPr>
              <a:t>Number of</a:t>
            </a:r>
            <a:br>
              <a:rPr lang="en-US" sz="1100">
                <a:latin typeface="Times New Roman" pitchFamily="18" charset="0"/>
                <a:ea typeface="ＭＳ Ｐゴシック" pitchFamily="-32" charset="-128"/>
              </a:rPr>
            </a:br>
            <a:r>
              <a:rPr lang="en-US" sz="1100">
                <a:latin typeface="Times New Roman" pitchFamily="18" charset="0"/>
                <a:ea typeface="ＭＳ Ｐゴシック" pitchFamily="-32" charset="-128"/>
              </a:rPr>
              <a:t>bubbles</a:t>
            </a:r>
          </a:p>
        </p:txBody>
      </p:sp>
      <p:sp>
        <p:nvSpPr>
          <p:cNvPr id="8245" name="Text Box 62"/>
          <p:cNvSpPr txBox="1">
            <a:spLocks noChangeArrowheads="1"/>
          </p:cNvSpPr>
          <p:nvPr/>
        </p:nvSpPr>
        <p:spPr bwMode="auto">
          <a:xfrm>
            <a:off x="4367213" y="4665663"/>
            <a:ext cx="519112" cy="168275"/>
          </a:xfrm>
          <a:prstGeom prst="rect">
            <a:avLst/>
          </a:prstGeom>
          <a:solidFill>
            <a:schemeClr val="bg1"/>
          </a:solidFill>
          <a:ln w="9525">
            <a:noFill/>
            <a:miter lim="800000"/>
            <a:headEnd/>
            <a:tailEnd/>
          </a:ln>
        </p:spPr>
        <p:txBody>
          <a:bodyPr lIns="0" tIns="0" rIns="0" bIns="0">
            <a:spAutoFit/>
          </a:bodyPr>
          <a:lstStyle/>
          <a:p>
            <a:pPr algn="r" defTabSz="552450"/>
            <a:r>
              <a:rPr lang="en-US" sz="1100">
                <a:latin typeface="Times New Roman" pitchFamily="18" charset="0"/>
                <a:ea typeface="ＭＳ Ｐゴシック" pitchFamily="-32" charset="-128"/>
              </a:rPr>
              <a:t>Timestep</a:t>
            </a:r>
          </a:p>
        </p:txBody>
      </p:sp>
      <p:sp>
        <p:nvSpPr>
          <p:cNvPr id="8246" name="Text Box 63"/>
          <p:cNvSpPr txBox="1">
            <a:spLocks noChangeArrowheads="1"/>
          </p:cNvSpPr>
          <p:nvPr/>
        </p:nvSpPr>
        <p:spPr bwMode="auto">
          <a:xfrm>
            <a:off x="469900" y="122238"/>
            <a:ext cx="8216900" cy="946150"/>
          </a:xfrm>
          <a:prstGeom prst="rect">
            <a:avLst/>
          </a:prstGeom>
          <a:noFill/>
          <a:ln w="12700">
            <a:noFill/>
            <a:miter lim="800000"/>
            <a:headEnd/>
            <a:tailEnd/>
          </a:ln>
        </p:spPr>
        <p:txBody>
          <a:bodyPr>
            <a:spAutoFit/>
          </a:bodyPr>
          <a:lstStyle/>
          <a:p>
            <a:pPr algn="ctr"/>
            <a:r>
              <a:rPr lang="en-US" sz="2800" b="1">
                <a:ea typeface="ＭＳ Ｐゴシック" pitchFamily="-32" charset="-128"/>
              </a:rPr>
              <a:t>We Evaluated Our Quantitative </a:t>
            </a:r>
            <a:br>
              <a:rPr lang="en-US" sz="2800" b="1">
                <a:ea typeface="ＭＳ Ｐゴシック" pitchFamily="-32" charset="-128"/>
              </a:rPr>
            </a:br>
            <a:r>
              <a:rPr lang="en-US" sz="2800" b="1">
                <a:ea typeface="ＭＳ Ｐゴシック" pitchFamily="-32" charset="-128"/>
              </a:rPr>
              <a:t>Analysis at Multiple Scales</a:t>
            </a:r>
          </a:p>
        </p:txBody>
      </p:sp>
      <p:pic>
        <p:nvPicPr>
          <p:cNvPr id="8247" name="Picture 64" descr="mt-0700_0_048"/>
          <p:cNvPicPr>
            <a:picLocks noChangeAspect="1" noChangeArrowheads="1"/>
          </p:cNvPicPr>
          <p:nvPr/>
        </p:nvPicPr>
        <p:blipFill>
          <a:blip r:embed="rId17" cstate="print"/>
          <a:srcRect/>
          <a:stretch>
            <a:fillRect/>
          </a:stretch>
        </p:blipFill>
        <p:spPr bwMode="auto">
          <a:xfrm>
            <a:off x="3513138" y="1249363"/>
            <a:ext cx="1130300" cy="920750"/>
          </a:xfrm>
          <a:prstGeom prst="rect">
            <a:avLst/>
          </a:prstGeom>
          <a:noFill/>
          <a:ln w="9525">
            <a:solidFill>
              <a:schemeClr val="accent2"/>
            </a:solidFill>
            <a:miter lim="800000"/>
            <a:headEnd/>
            <a:tailEnd/>
          </a:ln>
        </p:spPr>
      </p:pic>
      <p:sp>
        <p:nvSpPr>
          <p:cNvPr id="8248" name="Rectangle 65"/>
          <p:cNvSpPr>
            <a:spLocks noChangeArrowheads="1"/>
          </p:cNvSpPr>
          <p:nvPr/>
        </p:nvSpPr>
        <p:spPr bwMode="auto">
          <a:xfrm flipV="1">
            <a:off x="3817938" y="1250950"/>
            <a:ext cx="627062" cy="525463"/>
          </a:xfrm>
          <a:prstGeom prst="rect">
            <a:avLst/>
          </a:prstGeom>
          <a:noFill/>
          <a:ln w="12700">
            <a:solidFill>
              <a:schemeClr val="tx1"/>
            </a:solidFill>
            <a:miter lim="800000"/>
            <a:headEnd/>
            <a:tailEnd/>
          </a:ln>
        </p:spPr>
        <p:txBody>
          <a:bodyPr wrap="none" anchor="ctr"/>
          <a:lstStyle/>
          <a:p>
            <a:endParaRPr lang="en-US"/>
          </a:p>
        </p:txBody>
      </p:sp>
      <p:sp>
        <p:nvSpPr>
          <p:cNvPr id="8249" name="Line 66"/>
          <p:cNvSpPr>
            <a:spLocks noChangeShapeType="1"/>
          </p:cNvSpPr>
          <p:nvPr/>
        </p:nvSpPr>
        <p:spPr bwMode="auto">
          <a:xfrm>
            <a:off x="3805238" y="1789113"/>
            <a:ext cx="901700" cy="573087"/>
          </a:xfrm>
          <a:prstGeom prst="line">
            <a:avLst/>
          </a:prstGeom>
          <a:noFill/>
          <a:ln w="9525">
            <a:solidFill>
              <a:schemeClr val="tx1"/>
            </a:solidFill>
            <a:round/>
            <a:headEnd/>
            <a:tailEnd/>
          </a:ln>
        </p:spPr>
        <p:txBody>
          <a:bodyPr/>
          <a:lstStyle/>
          <a:p>
            <a:endParaRPr lang="en-US"/>
          </a:p>
        </p:txBody>
      </p:sp>
      <p:sp>
        <p:nvSpPr>
          <p:cNvPr id="8250" name="Line 67"/>
          <p:cNvSpPr>
            <a:spLocks noChangeShapeType="1"/>
          </p:cNvSpPr>
          <p:nvPr/>
        </p:nvSpPr>
        <p:spPr bwMode="auto">
          <a:xfrm>
            <a:off x="4414838" y="1255713"/>
            <a:ext cx="1438275" cy="184150"/>
          </a:xfrm>
          <a:prstGeom prst="line">
            <a:avLst/>
          </a:prstGeom>
          <a:noFill/>
          <a:ln w="9525">
            <a:solidFill>
              <a:schemeClr val="tx1"/>
            </a:solidFill>
            <a:round/>
            <a:headEnd/>
            <a:tailEnd/>
          </a:ln>
        </p:spPr>
        <p:txBody>
          <a:bodyPr/>
          <a:lstStyle/>
          <a:p>
            <a:endParaRPr lang="en-US"/>
          </a:p>
        </p:txBody>
      </p:sp>
      <p:pic>
        <p:nvPicPr>
          <p:cNvPr id="8251" name="Picture 68" descr="mt-0700_0_048_zoom"/>
          <p:cNvPicPr>
            <a:picLocks noChangeAspect="1" noChangeArrowheads="1"/>
          </p:cNvPicPr>
          <p:nvPr/>
        </p:nvPicPr>
        <p:blipFill>
          <a:blip r:embed="rId18"/>
          <a:srcRect/>
          <a:stretch>
            <a:fillRect/>
          </a:stretch>
        </p:blipFill>
        <p:spPr bwMode="auto">
          <a:xfrm>
            <a:off x="4716463" y="1439863"/>
            <a:ext cx="1136650" cy="922337"/>
          </a:xfrm>
          <a:prstGeom prst="rect">
            <a:avLst/>
          </a:prstGeom>
          <a:noFill/>
          <a:ln w="9525">
            <a:solidFill>
              <a:schemeClr val="tx1"/>
            </a:solidFill>
            <a:miter lim="800000"/>
            <a:headEnd/>
            <a:tailEnd/>
          </a:ln>
        </p:spPr>
      </p:pic>
      <p:sp>
        <p:nvSpPr>
          <p:cNvPr id="8252" name="Text Box 69"/>
          <p:cNvSpPr txBox="1">
            <a:spLocks noChangeArrowheads="1"/>
          </p:cNvSpPr>
          <p:nvPr/>
        </p:nvSpPr>
        <p:spPr bwMode="auto">
          <a:xfrm>
            <a:off x="5934075" y="1168400"/>
            <a:ext cx="1301750" cy="260350"/>
          </a:xfrm>
          <a:prstGeom prst="rect">
            <a:avLst/>
          </a:prstGeom>
          <a:noFill/>
          <a:ln w="9525">
            <a:noFill/>
            <a:miter lim="800000"/>
            <a:headEnd/>
            <a:tailEnd/>
          </a:ln>
        </p:spPr>
        <p:txBody>
          <a:bodyPr wrap="none">
            <a:spAutoFit/>
          </a:bodyPr>
          <a:lstStyle/>
          <a:p>
            <a:pPr defTabSz="552450"/>
            <a:r>
              <a:rPr lang="en-US" sz="1100">
                <a:ea typeface="ＭＳ Ｐゴシック" pitchFamily="-32" charset="-128"/>
              </a:rPr>
              <a:t>Under-segmented</a:t>
            </a:r>
          </a:p>
        </p:txBody>
      </p:sp>
      <p:sp>
        <p:nvSpPr>
          <p:cNvPr id="8253" name="Oval 70"/>
          <p:cNvSpPr>
            <a:spLocks noChangeArrowheads="1"/>
          </p:cNvSpPr>
          <p:nvPr/>
        </p:nvSpPr>
        <p:spPr bwMode="auto">
          <a:xfrm>
            <a:off x="5202238" y="1439863"/>
            <a:ext cx="498475" cy="539750"/>
          </a:xfrm>
          <a:prstGeom prst="ellipse">
            <a:avLst/>
          </a:prstGeom>
          <a:noFill/>
          <a:ln w="38100">
            <a:solidFill>
              <a:schemeClr val="tx1"/>
            </a:solidFill>
            <a:round/>
            <a:headEnd/>
            <a:tailEnd/>
          </a:ln>
        </p:spPr>
        <p:txBody>
          <a:bodyPr wrap="none" anchor="ctr"/>
          <a:lstStyle/>
          <a:p>
            <a:endParaRPr lang="en-US"/>
          </a:p>
        </p:txBody>
      </p:sp>
      <p:sp>
        <p:nvSpPr>
          <p:cNvPr id="8254" name="Line 71"/>
          <p:cNvSpPr>
            <a:spLocks noChangeShapeType="1"/>
          </p:cNvSpPr>
          <p:nvPr/>
        </p:nvSpPr>
        <p:spPr bwMode="auto">
          <a:xfrm flipH="1">
            <a:off x="5719763" y="1312863"/>
            <a:ext cx="285750" cy="228600"/>
          </a:xfrm>
          <a:prstGeom prst="line">
            <a:avLst/>
          </a:prstGeom>
          <a:noFill/>
          <a:ln w="38100">
            <a:solidFill>
              <a:schemeClr val="tx1"/>
            </a:solidFill>
            <a:round/>
            <a:headEnd/>
            <a:tailEnd type="triangle" w="med" len="med"/>
          </a:ln>
        </p:spPr>
        <p:txBody>
          <a:bodyPr/>
          <a:lstStyle/>
          <a:p>
            <a:endParaRPr lang="en-US"/>
          </a:p>
        </p:txBody>
      </p:sp>
      <p:pic>
        <p:nvPicPr>
          <p:cNvPr id="8255" name="Picture 72" descr="mt-0700_0_0093"/>
          <p:cNvPicPr>
            <a:picLocks noChangeAspect="1" noChangeArrowheads="1"/>
          </p:cNvPicPr>
          <p:nvPr/>
        </p:nvPicPr>
        <p:blipFill>
          <a:blip r:embed="rId19"/>
          <a:srcRect/>
          <a:stretch>
            <a:fillRect/>
          </a:stretch>
        </p:blipFill>
        <p:spPr bwMode="auto">
          <a:xfrm>
            <a:off x="7210425" y="4300538"/>
            <a:ext cx="1138238" cy="923925"/>
          </a:xfrm>
          <a:prstGeom prst="rect">
            <a:avLst/>
          </a:prstGeom>
          <a:noFill/>
          <a:ln w="9525">
            <a:solidFill>
              <a:schemeClr val="accent2"/>
            </a:solidFill>
            <a:miter lim="800000"/>
            <a:headEnd/>
            <a:tailEnd/>
          </a:ln>
        </p:spPr>
      </p:pic>
      <p:sp>
        <p:nvSpPr>
          <p:cNvPr id="8256" name="Line 73"/>
          <p:cNvSpPr>
            <a:spLocks noChangeShapeType="1"/>
          </p:cNvSpPr>
          <p:nvPr/>
        </p:nvSpPr>
        <p:spPr bwMode="auto">
          <a:xfrm flipV="1">
            <a:off x="7500938" y="3571875"/>
            <a:ext cx="500062" cy="708025"/>
          </a:xfrm>
          <a:prstGeom prst="line">
            <a:avLst/>
          </a:prstGeom>
          <a:noFill/>
          <a:ln w="9525">
            <a:solidFill>
              <a:schemeClr val="tx1"/>
            </a:solidFill>
            <a:round/>
            <a:headEnd/>
            <a:tailEnd/>
          </a:ln>
        </p:spPr>
        <p:txBody>
          <a:bodyPr/>
          <a:lstStyle/>
          <a:p>
            <a:endParaRPr lang="en-US"/>
          </a:p>
        </p:txBody>
      </p:sp>
      <p:sp>
        <p:nvSpPr>
          <p:cNvPr id="8257" name="Rectangle 74"/>
          <p:cNvSpPr>
            <a:spLocks noChangeArrowheads="1"/>
          </p:cNvSpPr>
          <p:nvPr/>
        </p:nvSpPr>
        <p:spPr bwMode="auto">
          <a:xfrm flipV="1">
            <a:off x="7507288" y="4300538"/>
            <a:ext cx="627062" cy="525462"/>
          </a:xfrm>
          <a:prstGeom prst="rect">
            <a:avLst/>
          </a:prstGeom>
          <a:noFill/>
          <a:ln w="12700">
            <a:solidFill>
              <a:schemeClr val="tx1"/>
            </a:solidFill>
            <a:miter lim="800000"/>
            <a:headEnd/>
            <a:tailEnd/>
          </a:ln>
        </p:spPr>
        <p:txBody>
          <a:bodyPr wrap="none" anchor="ctr"/>
          <a:lstStyle/>
          <a:p>
            <a:endParaRPr lang="en-US"/>
          </a:p>
        </p:txBody>
      </p:sp>
      <p:pic>
        <p:nvPicPr>
          <p:cNvPr id="8258" name="Picture 75" descr="mt-0700_0_0093_zoom"/>
          <p:cNvPicPr>
            <a:picLocks noChangeAspect="1" noChangeArrowheads="1"/>
          </p:cNvPicPr>
          <p:nvPr/>
        </p:nvPicPr>
        <p:blipFill>
          <a:blip r:embed="rId20"/>
          <a:srcRect/>
          <a:stretch>
            <a:fillRect/>
          </a:stretch>
        </p:blipFill>
        <p:spPr bwMode="auto">
          <a:xfrm>
            <a:off x="7999413" y="3605213"/>
            <a:ext cx="1068387" cy="869950"/>
          </a:xfrm>
          <a:prstGeom prst="rect">
            <a:avLst/>
          </a:prstGeom>
          <a:noFill/>
          <a:ln w="9525">
            <a:solidFill>
              <a:schemeClr val="tx1"/>
            </a:solidFill>
            <a:miter lim="800000"/>
            <a:headEnd/>
            <a:tailEnd/>
          </a:ln>
        </p:spPr>
      </p:pic>
      <p:sp>
        <p:nvSpPr>
          <p:cNvPr id="8259" name="Line 76"/>
          <p:cNvSpPr>
            <a:spLocks noChangeShapeType="1"/>
          </p:cNvSpPr>
          <p:nvPr/>
        </p:nvSpPr>
        <p:spPr bwMode="auto">
          <a:xfrm flipV="1">
            <a:off x="8134350" y="4481513"/>
            <a:ext cx="939800" cy="361950"/>
          </a:xfrm>
          <a:prstGeom prst="line">
            <a:avLst/>
          </a:prstGeom>
          <a:noFill/>
          <a:ln w="9525">
            <a:solidFill>
              <a:schemeClr val="tx1"/>
            </a:solidFill>
            <a:round/>
            <a:headEnd/>
            <a:tailEnd/>
          </a:ln>
        </p:spPr>
        <p:txBody>
          <a:bodyPr/>
          <a:lstStyle/>
          <a:p>
            <a:endParaRPr lang="en-US"/>
          </a:p>
        </p:txBody>
      </p:sp>
      <p:sp>
        <p:nvSpPr>
          <p:cNvPr id="8260" name="Oval 77"/>
          <p:cNvSpPr>
            <a:spLocks noChangeArrowheads="1"/>
          </p:cNvSpPr>
          <p:nvPr/>
        </p:nvSpPr>
        <p:spPr bwMode="auto">
          <a:xfrm>
            <a:off x="8301038" y="3770313"/>
            <a:ext cx="498475" cy="539750"/>
          </a:xfrm>
          <a:prstGeom prst="ellipse">
            <a:avLst/>
          </a:prstGeom>
          <a:noFill/>
          <a:ln w="38100">
            <a:solidFill>
              <a:schemeClr val="tx1"/>
            </a:solidFill>
            <a:round/>
            <a:headEnd/>
            <a:tailEnd/>
          </a:ln>
        </p:spPr>
        <p:txBody>
          <a:bodyPr wrap="none" anchor="ctr"/>
          <a:lstStyle/>
          <a:p>
            <a:endParaRPr lang="en-US"/>
          </a:p>
        </p:txBody>
      </p:sp>
      <p:sp>
        <p:nvSpPr>
          <p:cNvPr id="8261" name="Text Box 78"/>
          <p:cNvSpPr txBox="1">
            <a:spLocks noChangeArrowheads="1"/>
          </p:cNvSpPr>
          <p:nvPr/>
        </p:nvSpPr>
        <p:spPr bwMode="auto">
          <a:xfrm>
            <a:off x="7920038" y="3338513"/>
            <a:ext cx="1223962" cy="260350"/>
          </a:xfrm>
          <a:prstGeom prst="rect">
            <a:avLst/>
          </a:prstGeom>
          <a:noFill/>
          <a:ln w="9525">
            <a:noFill/>
            <a:miter lim="800000"/>
            <a:headEnd/>
            <a:tailEnd/>
          </a:ln>
        </p:spPr>
        <p:txBody>
          <a:bodyPr wrap="none">
            <a:spAutoFit/>
          </a:bodyPr>
          <a:lstStyle/>
          <a:p>
            <a:pPr defTabSz="552450"/>
            <a:r>
              <a:rPr lang="en-US" sz="1100">
                <a:ea typeface="ＭＳ Ｐゴシック" pitchFamily="-32" charset="-128"/>
              </a:rPr>
              <a:t>Over-segmented</a:t>
            </a:r>
          </a:p>
        </p:txBody>
      </p:sp>
      <p:sp>
        <p:nvSpPr>
          <p:cNvPr id="8262" name="Line 79"/>
          <p:cNvSpPr>
            <a:spLocks noChangeShapeType="1"/>
          </p:cNvSpPr>
          <p:nvPr/>
        </p:nvSpPr>
        <p:spPr bwMode="auto">
          <a:xfrm>
            <a:off x="8212138" y="3516313"/>
            <a:ext cx="90487" cy="280987"/>
          </a:xfrm>
          <a:prstGeom prst="line">
            <a:avLst/>
          </a:prstGeom>
          <a:noFill/>
          <a:ln w="38100">
            <a:solidFill>
              <a:schemeClr val="tx1"/>
            </a:solidFill>
            <a:round/>
            <a:headEnd/>
            <a:tailEnd type="triangle" w="med" len="med"/>
          </a:ln>
        </p:spPr>
        <p:txBody>
          <a:bodyPr/>
          <a:lstStyle/>
          <a:p>
            <a:endParaRPr lang="en-US"/>
          </a:p>
        </p:txBody>
      </p:sp>
      <p:sp>
        <p:nvSpPr>
          <p:cNvPr id="8263" name="Text Box 81"/>
          <p:cNvSpPr txBox="1">
            <a:spLocks noChangeArrowheads="1"/>
          </p:cNvSpPr>
          <p:nvPr/>
        </p:nvSpPr>
        <p:spPr bwMode="auto">
          <a:xfrm>
            <a:off x="5786438" y="1398588"/>
            <a:ext cx="1666875" cy="396875"/>
          </a:xfrm>
          <a:prstGeom prst="rect">
            <a:avLst/>
          </a:prstGeom>
          <a:noFill/>
          <a:ln w="9525">
            <a:noFill/>
            <a:miter lim="800000"/>
            <a:headEnd/>
            <a:tailEnd/>
          </a:ln>
        </p:spPr>
        <p:txBody>
          <a:bodyPr wrap="none">
            <a:spAutoFit/>
          </a:bodyPr>
          <a:lstStyle/>
          <a:p>
            <a:r>
              <a:rPr lang="en-US"/>
              <a:t>Coarse scale</a:t>
            </a:r>
          </a:p>
        </p:txBody>
      </p:sp>
      <p:sp>
        <p:nvSpPr>
          <p:cNvPr id="8264" name="Text Box 82"/>
          <p:cNvSpPr txBox="1">
            <a:spLocks noChangeArrowheads="1"/>
          </p:cNvSpPr>
          <p:nvPr/>
        </p:nvSpPr>
        <p:spPr bwMode="auto">
          <a:xfrm>
            <a:off x="7256463" y="5202238"/>
            <a:ext cx="1343025" cy="396875"/>
          </a:xfrm>
          <a:prstGeom prst="rect">
            <a:avLst/>
          </a:prstGeom>
          <a:noFill/>
          <a:ln w="9525">
            <a:noFill/>
            <a:miter lim="800000"/>
            <a:headEnd/>
            <a:tailEnd/>
          </a:ln>
        </p:spPr>
        <p:txBody>
          <a:bodyPr wrap="none">
            <a:spAutoFit/>
          </a:bodyPr>
          <a:lstStyle/>
          <a:p>
            <a:r>
              <a:rPr lang="en-US"/>
              <a:t>Fine scale</a:t>
            </a:r>
          </a:p>
        </p:txBody>
      </p:sp>
      <p:sp>
        <p:nvSpPr>
          <p:cNvPr id="8265" name="Text Box 83"/>
          <p:cNvSpPr txBox="1">
            <a:spLocks noChangeArrowheads="1"/>
          </p:cNvSpPr>
          <p:nvPr/>
        </p:nvSpPr>
        <p:spPr bwMode="auto">
          <a:xfrm>
            <a:off x="7256463" y="1738313"/>
            <a:ext cx="1751012" cy="396875"/>
          </a:xfrm>
          <a:prstGeom prst="rect">
            <a:avLst/>
          </a:prstGeom>
          <a:noFill/>
          <a:ln w="9525">
            <a:noFill/>
            <a:miter lim="800000"/>
            <a:headEnd/>
            <a:tailEnd/>
          </a:ln>
        </p:spPr>
        <p:txBody>
          <a:bodyPr wrap="none">
            <a:spAutoFit/>
          </a:bodyPr>
          <a:lstStyle/>
          <a:p>
            <a:r>
              <a:rPr lang="en-US"/>
              <a:t>Medium scale</a:t>
            </a:r>
          </a:p>
        </p:txBody>
      </p:sp>
    </p:spTree>
  </p:cSld>
  <p:clrMapOvr>
    <a:masterClrMapping/>
  </p:clrMapOvr>
  <p:transition advTm="9859"/>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type="title"/>
          </p:nvPr>
        </p:nvSpPr>
        <p:spPr/>
        <p:txBody>
          <a:bodyPr/>
          <a:lstStyle/>
          <a:p>
            <a:pPr eaLnBrk="1" hangingPunct="1"/>
            <a:r>
              <a:rPr lang="en-US" sz="2800" smtClean="0"/>
              <a:t>We Characterize Events that </a:t>
            </a:r>
            <a:br>
              <a:rPr lang="en-US" sz="2800" smtClean="0"/>
            </a:br>
            <a:r>
              <a:rPr lang="en-US" sz="2800" smtClean="0"/>
              <a:t>Occur in the Mixing Process</a:t>
            </a:r>
          </a:p>
        </p:txBody>
      </p:sp>
      <p:graphicFrame>
        <p:nvGraphicFramePr>
          <p:cNvPr id="9218" name="Object 4"/>
          <p:cNvGraphicFramePr>
            <a:graphicFrameLocks noChangeAspect="1"/>
          </p:cNvGraphicFramePr>
          <p:nvPr>
            <p:ph idx="1"/>
          </p:nvPr>
        </p:nvGraphicFramePr>
        <p:xfrm>
          <a:off x="609600" y="1295400"/>
          <a:ext cx="7924800" cy="5181600"/>
        </p:xfrm>
        <a:graphic>
          <a:graphicData uri="http://schemas.openxmlformats.org/presentationml/2006/ole">
            <p:oleObj spid="_x0000_s9218" name="Slide" r:id="rId4" imgW="4571970" imgH="3429166" progId="PowerPoint.Slide.8">
              <p:embed/>
            </p:oleObj>
          </a:graphicData>
        </a:graphic>
      </p:graphicFrame>
    </p:spTree>
  </p:cSld>
  <p:clrMapOvr>
    <a:masterClrMapping/>
  </p:clrMapOvr>
  <p:transition advTm="10156"/>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119" name="Text Box 1031"/>
          <p:cNvSpPr txBox="1">
            <a:spLocks noChangeArrowheads="1"/>
          </p:cNvSpPr>
          <p:nvPr/>
        </p:nvSpPr>
        <p:spPr bwMode="auto">
          <a:xfrm>
            <a:off x="4653043" y="5326797"/>
            <a:ext cx="4113591" cy="830997"/>
          </a:xfrm>
          <a:prstGeom prst="rect">
            <a:avLst/>
          </a:prstGeom>
          <a:noFill/>
          <a:ln w="12700">
            <a:noFill/>
            <a:miter lim="800000"/>
            <a:headEnd/>
            <a:tailEnd/>
          </a:ln>
          <a:effectLst>
            <a:outerShdw dist="17961" dir="2700000" algn="ctr" rotWithShape="0">
              <a:srgbClr val="BBE0E3"/>
            </a:outerShdw>
          </a:effectLst>
        </p:spPr>
        <p:txBody>
          <a:bodyPr wrap="square">
            <a:spAutoFit/>
          </a:bodyPr>
          <a:lstStyle/>
          <a:p>
            <a:pPr algn="ctr">
              <a:defRPr/>
            </a:pPr>
            <a:r>
              <a:rPr lang="en-US" sz="2400" dirty="0" smtClean="0">
                <a:latin typeface="Helvetica" pitchFamily="34" charset="0"/>
                <a:ea typeface="ＭＳ Ｐゴシック" pitchFamily="-32" charset="-128"/>
              </a:rPr>
              <a:t>DNS</a:t>
            </a:r>
          </a:p>
          <a:p>
            <a:pPr algn="ctr">
              <a:defRPr/>
            </a:pPr>
            <a:r>
              <a:rPr lang="en-US" sz="2400" dirty="0" smtClean="0">
                <a:latin typeface="Helvetica" pitchFamily="34" charset="0"/>
                <a:ea typeface="ＭＳ Ｐゴシック" pitchFamily="-32" charset="-128"/>
              </a:rPr>
              <a:t>Direct Numerical Simulation</a:t>
            </a:r>
            <a:endParaRPr lang="en-US" sz="2400" dirty="0">
              <a:latin typeface="Helvetica" pitchFamily="34" charset="0"/>
              <a:ea typeface="ＭＳ Ｐゴシック" pitchFamily="-32" charset="-128"/>
            </a:endParaRPr>
          </a:p>
        </p:txBody>
      </p:sp>
      <p:sp>
        <p:nvSpPr>
          <p:cNvPr id="49159" name="Text Box 1032"/>
          <p:cNvSpPr txBox="1">
            <a:spLocks noChangeArrowheads="1"/>
          </p:cNvSpPr>
          <p:nvPr/>
        </p:nvSpPr>
        <p:spPr bwMode="auto">
          <a:xfrm>
            <a:off x="403988" y="5326797"/>
            <a:ext cx="4096658" cy="830997"/>
          </a:xfrm>
          <a:prstGeom prst="rect">
            <a:avLst/>
          </a:prstGeom>
          <a:noFill/>
          <a:ln w="12700">
            <a:noFill/>
            <a:miter lim="800000"/>
            <a:headEnd/>
            <a:tailEnd/>
          </a:ln>
        </p:spPr>
        <p:txBody>
          <a:bodyPr wrap="square">
            <a:spAutoFit/>
          </a:bodyPr>
          <a:lstStyle/>
          <a:p>
            <a:pPr algn="ctr"/>
            <a:r>
              <a:rPr lang="en-US" sz="2400" dirty="0">
                <a:latin typeface="Helvetica" pitchFamily="34" charset="0"/>
                <a:ea typeface="ＭＳ Ｐゴシック" pitchFamily="-32" charset="-128"/>
              </a:rPr>
              <a:t>LES </a:t>
            </a:r>
            <a:endParaRPr lang="en-US" sz="2400" dirty="0" smtClean="0">
              <a:latin typeface="Helvetica" pitchFamily="34" charset="0"/>
              <a:ea typeface="ＭＳ Ｐゴシック" pitchFamily="-32" charset="-128"/>
            </a:endParaRPr>
          </a:p>
          <a:p>
            <a:pPr algn="ctr"/>
            <a:r>
              <a:rPr lang="en-US" sz="2400" dirty="0" smtClean="0">
                <a:latin typeface="Helvetica" pitchFamily="34" charset="0"/>
                <a:ea typeface="ＭＳ Ｐゴシック" pitchFamily="-32" charset="-128"/>
              </a:rPr>
              <a:t>Large </a:t>
            </a:r>
            <a:r>
              <a:rPr lang="en-US" sz="2400" dirty="0">
                <a:latin typeface="Helvetica" pitchFamily="34" charset="0"/>
                <a:ea typeface="ＭＳ Ｐゴシック" pitchFamily="-32" charset="-128"/>
              </a:rPr>
              <a:t>Eddy </a:t>
            </a:r>
            <a:r>
              <a:rPr lang="en-US" sz="2400" dirty="0" smtClean="0">
                <a:latin typeface="Helvetica" pitchFamily="34" charset="0"/>
                <a:ea typeface="ＭＳ Ｐゴシック" pitchFamily="-32" charset="-128"/>
              </a:rPr>
              <a:t>Simulation</a:t>
            </a:r>
            <a:endParaRPr lang="en-US" sz="2400" dirty="0">
              <a:latin typeface="Helvetica" pitchFamily="34" charset="0"/>
              <a:ea typeface="ＭＳ Ｐゴシック" pitchFamily="-32" charset="-128"/>
            </a:endParaRPr>
          </a:p>
        </p:txBody>
      </p:sp>
      <p:sp>
        <p:nvSpPr>
          <p:cNvPr id="49160" name="Rectangle 1026"/>
          <p:cNvSpPr>
            <a:spLocks noGrp="1" noChangeArrowheads="1"/>
          </p:cNvSpPr>
          <p:nvPr>
            <p:ph type="title" sz="quarter"/>
          </p:nvPr>
        </p:nvSpPr>
        <p:spPr>
          <a:xfrm>
            <a:off x="885825" y="152400"/>
            <a:ext cx="7653338" cy="914400"/>
          </a:xfrm>
        </p:spPr>
        <p:txBody>
          <a:bodyPr/>
          <a:lstStyle/>
          <a:p>
            <a:pPr eaLnBrk="1" hangingPunct="1"/>
            <a:r>
              <a:rPr lang="en-US" sz="2800" dirty="0" smtClean="0"/>
              <a:t>Compare a LES and a DNS simulations with different initial and domain</a:t>
            </a:r>
          </a:p>
        </p:txBody>
      </p:sp>
      <p:pic>
        <p:nvPicPr>
          <p:cNvPr id="346133" name="rti_bgl2.avi">
            <a:hlinkClick r:id="" action="ppaction://media"/>
          </p:cNvPr>
          <p:cNvPicPr>
            <a:picLocks noGrp="1" noRot="1" noChangeAspect="1" noChangeArrowheads="1"/>
          </p:cNvPicPr>
          <p:nvPr>
            <p:ph sz="quarter" idx="3"/>
            <a:videoFile r:link="rId1"/>
          </p:nvPr>
        </p:nvPicPr>
        <p:blipFill>
          <a:blip r:embed="rId5"/>
          <a:srcRect/>
          <a:stretch>
            <a:fillRect/>
          </a:stretch>
        </p:blipFill>
        <p:spPr>
          <a:xfrm>
            <a:off x="4874985" y="1620149"/>
            <a:ext cx="3663043" cy="3663043"/>
          </a:xfrm>
          <a:ln w="38100">
            <a:solidFill>
              <a:srgbClr val="2A24AC"/>
            </a:solidFill>
          </a:ln>
        </p:spPr>
      </p:pic>
      <p:pic>
        <p:nvPicPr>
          <p:cNvPr id="346135" name="rti.avi">
            <a:hlinkClick r:id="" action="ppaction://media"/>
          </p:cNvPr>
          <p:cNvPicPr>
            <a:picLocks noGrp="1" noRot="1" noChangeAspect="1" noChangeArrowheads="1"/>
          </p:cNvPicPr>
          <p:nvPr>
            <p:ph sz="quarter" idx="4"/>
            <a:videoFile r:link="rId2"/>
          </p:nvPr>
        </p:nvPicPr>
        <p:blipFill>
          <a:blip r:embed="rId6"/>
          <a:srcRect/>
          <a:stretch>
            <a:fillRect/>
          </a:stretch>
        </p:blipFill>
        <p:spPr>
          <a:xfrm>
            <a:off x="605971" y="1620149"/>
            <a:ext cx="3663043" cy="3663043"/>
          </a:xfrm>
          <a:ln w="38100">
            <a:solidFill>
              <a:srgbClr val="B1101F"/>
            </a:solidFill>
          </a:ln>
        </p:spPr>
      </p:pic>
    </p:spTree>
  </p:cSld>
  <p:clrMapOvr>
    <a:masterClrMapping/>
  </p:clrMapOvr>
  <p:transition advTm="35203"/>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346133"/>
                                        </p:tgtEl>
                                      </p:cBhvr>
                                    </p:cmd>
                                  </p:childTnLst>
                                </p:cTn>
                              </p:par>
                              <p:par>
                                <p:cTn id="7" presetID="1" presetClass="mediacall" presetSubtype="0" fill="hold" nodeType="withEffect">
                                  <p:stCondLst>
                                    <p:cond delay="0"/>
                                  </p:stCondLst>
                                  <p:childTnLst>
                                    <p:cmd type="call" cmd="playFrom(0.0)">
                                      <p:cBhvr>
                                        <p:cTn id="8" dur="25500" fill="hold"/>
                                        <p:tgtEl>
                                          <p:spTgt spid="3461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346133"/>
                </p:tgtEl>
              </p:cMediaNode>
            </p:video>
            <p:seq concurrent="1" nextAc="seek">
              <p:cTn id="10" restart="whenNotActive" fill="hold" evtFilter="cancelBubble" nodeType="interactiveSeq">
                <p:stCondLst>
                  <p:cond evt="onClick" delay="0">
                    <p:tgtEl>
                      <p:spTgt spid="34613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46133"/>
                                        </p:tgtEl>
                                      </p:cBhvr>
                                    </p:cmd>
                                  </p:childTnLst>
                                </p:cTn>
                              </p:par>
                            </p:childTnLst>
                          </p:cTn>
                        </p:par>
                      </p:childTnLst>
                    </p:cTn>
                  </p:par>
                </p:childTnLst>
              </p:cTn>
              <p:nextCondLst>
                <p:cond evt="onClick" delay="0">
                  <p:tgtEl>
                    <p:spTgt spid="346133"/>
                  </p:tgtEl>
                </p:cond>
              </p:nextCondLst>
            </p:seq>
            <p:video>
              <p:cMediaNode>
                <p:cTn id="15" fill="hold" display="0">
                  <p:stCondLst>
                    <p:cond delay="indefinite"/>
                  </p:stCondLst>
                  <p:endCondLst>
                    <p:cond evt="onNext" delay="0">
                      <p:tgtEl>
                        <p:sldTgt/>
                      </p:tgtEl>
                    </p:cond>
                    <p:cond evt="onPrev" delay="0">
                      <p:tgtEl>
                        <p:sldTgt/>
                      </p:tgtEl>
                    </p:cond>
                  </p:endCondLst>
                </p:cTn>
                <p:tgtEl>
                  <p:spTgt spid="346135"/>
                </p:tgtEl>
              </p:cMediaNode>
            </p:video>
            <p:seq concurrent="1" nextAc="seek">
              <p:cTn id="16" restart="whenNotActive" fill="hold" evtFilter="cancelBubble" nodeType="interactiveSeq">
                <p:stCondLst>
                  <p:cond evt="onClick" delay="0">
                    <p:tgtEl>
                      <p:spTgt spid="34613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46135"/>
                                        </p:tgtEl>
                                      </p:cBhvr>
                                    </p:cmd>
                                  </p:childTnLst>
                                </p:cTn>
                              </p:par>
                            </p:childTnLst>
                          </p:cTn>
                        </p:par>
                      </p:childTnLst>
                    </p:cTn>
                  </p:par>
                </p:childTnLst>
              </p:cTn>
              <p:nextCondLst>
                <p:cond evt="onClick" delay="0">
                  <p:tgtEl>
                    <p:spTgt spid="34613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3" name="bubbles-long.avi">
            <a:hlinkClick r:id="" action="ppaction://media"/>
          </p:cNvPr>
          <p:cNvPicPr>
            <a:picLocks noGrp="1" noRot="1" noChangeAspect="1" noChangeArrowheads="1"/>
          </p:cNvPicPr>
          <p:nvPr>
            <p:ph/>
            <a:videoFile r:link="rId1"/>
          </p:nvPr>
        </p:nvPicPr>
        <p:blipFill>
          <a:blip r:embed="rId4"/>
          <a:srcRect/>
          <a:stretch>
            <a:fillRect/>
          </a:stretch>
        </p:blipFill>
        <p:spPr>
          <a:xfrm>
            <a:off x="990600" y="1295400"/>
            <a:ext cx="6705600" cy="5202238"/>
          </a:xfrm>
        </p:spPr>
      </p:pic>
      <p:sp>
        <p:nvSpPr>
          <p:cNvPr id="46083" name="Rectangle 4"/>
          <p:cNvSpPr>
            <a:spLocks noChangeArrowheads="1"/>
          </p:cNvSpPr>
          <p:nvPr/>
        </p:nvSpPr>
        <p:spPr bwMode="auto">
          <a:xfrm>
            <a:off x="876300" y="152400"/>
            <a:ext cx="7467600" cy="914400"/>
          </a:xfrm>
          <a:prstGeom prst="rect">
            <a:avLst/>
          </a:prstGeom>
          <a:noFill/>
          <a:ln w="9525">
            <a:noFill/>
            <a:miter lim="800000"/>
            <a:headEnd/>
            <a:tailEnd/>
          </a:ln>
        </p:spPr>
        <p:txBody>
          <a:bodyPr anchor="ctr"/>
          <a:lstStyle/>
          <a:p>
            <a:pPr algn="ctr" eaLnBrk="1" hangingPunct="1"/>
            <a:r>
              <a:rPr lang="en-US" sz="2800" b="1">
                <a:solidFill>
                  <a:schemeClr val="tx2"/>
                </a:solidFill>
                <a:latin typeface="Helvetica" pitchFamily="34" charset="0"/>
              </a:rPr>
              <a:t>First Robust Bubble Tracking From Beginning to Late Turbulent Stages</a:t>
            </a:r>
          </a:p>
        </p:txBody>
      </p:sp>
      <p:pic>
        <p:nvPicPr>
          <p:cNvPr id="332805" name="Picture 5"/>
          <p:cNvPicPr>
            <a:picLocks noChangeAspect="1" noChangeArrowheads="1"/>
          </p:cNvPicPr>
          <p:nvPr/>
        </p:nvPicPr>
        <p:blipFill>
          <a:blip r:embed="rId5"/>
          <a:srcRect/>
          <a:stretch>
            <a:fillRect/>
          </a:stretch>
        </p:blipFill>
        <p:spPr bwMode="auto">
          <a:xfrm>
            <a:off x="990600" y="1592263"/>
            <a:ext cx="6538913" cy="4905375"/>
          </a:xfrm>
          <a:prstGeom prst="rect">
            <a:avLst/>
          </a:prstGeom>
          <a:noFill/>
          <a:ln w="9525">
            <a:noFill/>
            <a:miter lim="800000"/>
            <a:headEnd/>
            <a:tailEnd/>
          </a:ln>
        </p:spPr>
      </p:pic>
    </p:spTree>
  </p:cSld>
  <p:clrMapOvr>
    <a:masterClrMapping/>
  </p:clrMapOvr>
  <p:transition advTm="35188"/>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0" fill="hold"/>
                                        <p:tgtEl>
                                          <p:spTgt spid="33280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332803"/>
                </p:tgtEl>
              </p:cMediaNode>
            </p:video>
            <p:seq concurrent="1" nextAc="seek">
              <p:cTn id="12" restart="whenNotActive" fill="hold" evtFilter="cancelBubble" nodeType="interactiveSeq">
                <p:stCondLst>
                  <p:cond evt="onClick" delay="0">
                    <p:tgtEl>
                      <p:spTgt spid="33280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2803"/>
                                        </p:tgtEl>
                                      </p:cBhvr>
                                    </p:cmd>
                                  </p:childTnLst>
                                </p:cTn>
                              </p:par>
                            </p:childTnLst>
                          </p:cTn>
                        </p:par>
                      </p:childTnLst>
                    </p:cTn>
                  </p:par>
                </p:childTnLst>
              </p:cTn>
              <p:nextCondLst>
                <p:cond evt="onClick" delay="0">
                  <p:tgtEl>
                    <p:spTgt spid="33280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20750" y="152400"/>
            <a:ext cx="7467600" cy="914400"/>
          </a:xfrm>
        </p:spPr>
        <p:txBody>
          <a:bodyPr/>
          <a:lstStyle/>
          <a:p>
            <a:pPr eaLnBrk="1" hangingPunct="1"/>
            <a:r>
              <a:rPr lang="en-US" sz="2800" smtClean="0"/>
              <a:t>First Time Scientists Can Quantify </a:t>
            </a:r>
            <a:br>
              <a:rPr lang="en-US" sz="2800" smtClean="0"/>
            </a:br>
            <a:r>
              <a:rPr lang="en-US" sz="2800" smtClean="0"/>
              <a:t>Robustly Mixing Rates by Bubble Count</a:t>
            </a:r>
          </a:p>
        </p:txBody>
      </p:sp>
      <p:grpSp>
        <p:nvGrpSpPr>
          <p:cNvPr id="47107" name="Group 3"/>
          <p:cNvGrpSpPr>
            <a:grpSpLocks/>
          </p:cNvGrpSpPr>
          <p:nvPr/>
        </p:nvGrpSpPr>
        <p:grpSpPr bwMode="auto">
          <a:xfrm>
            <a:off x="569913" y="1338263"/>
            <a:ext cx="8037512" cy="5334000"/>
            <a:chOff x="21627" y="6180"/>
            <a:chExt cx="5963" cy="4137"/>
          </a:xfrm>
        </p:grpSpPr>
        <p:sp>
          <p:nvSpPr>
            <p:cNvPr id="47108" name="Rectangle 4"/>
            <p:cNvSpPr>
              <a:spLocks noChangeArrowheads="1"/>
            </p:cNvSpPr>
            <p:nvPr/>
          </p:nvSpPr>
          <p:spPr bwMode="auto">
            <a:xfrm>
              <a:off x="22196" y="6234"/>
              <a:ext cx="4074" cy="3490"/>
            </a:xfrm>
            <a:prstGeom prst="rect">
              <a:avLst/>
            </a:prstGeom>
            <a:gradFill rotWithShape="1">
              <a:gsLst>
                <a:gs pos="0">
                  <a:srgbClr val="E9FF15">
                    <a:alpha val="37000"/>
                  </a:srgbClr>
                </a:gs>
                <a:gs pos="100000">
                  <a:schemeClr val="accent1">
                    <a:alpha val="20000"/>
                  </a:schemeClr>
                </a:gs>
              </a:gsLst>
              <a:lin ang="5400000" scaled="1"/>
            </a:gradFill>
            <a:ln w="9525">
              <a:solidFill>
                <a:schemeClr val="tx1"/>
              </a:solidFill>
              <a:miter lim="800000"/>
              <a:headEnd/>
              <a:tailEnd/>
            </a:ln>
          </p:spPr>
          <p:txBody>
            <a:bodyPr wrap="none" anchor="ctr"/>
            <a:lstStyle/>
            <a:p>
              <a:endParaRPr lang="en-US"/>
            </a:p>
          </p:txBody>
        </p:sp>
        <p:sp>
          <p:nvSpPr>
            <p:cNvPr id="47109" name="Rectangle 5"/>
            <p:cNvSpPr>
              <a:spLocks noChangeArrowheads="1"/>
            </p:cNvSpPr>
            <p:nvPr/>
          </p:nvSpPr>
          <p:spPr bwMode="auto">
            <a:xfrm rot="16200000" flipH="1">
              <a:off x="25621" y="7559"/>
              <a:ext cx="2799" cy="812"/>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Mode-Normalized Bubble Count</a:t>
              </a:r>
              <a:br>
                <a:rPr lang="en-US" sz="2400" b="1">
                  <a:solidFill>
                    <a:srgbClr val="000000"/>
                  </a:solidFill>
                  <a:latin typeface="Arial Narrow" pitchFamily="34" charset="0"/>
                  <a:ea typeface="ＭＳ Ｐゴシック" pitchFamily="-32" charset="-128"/>
                </a:rPr>
              </a:br>
              <a:r>
                <a:rPr lang="en-US" sz="2400" b="1">
                  <a:solidFill>
                    <a:srgbClr val="000000"/>
                  </a:solidFill>
                  <a:latin typeface="Arial Narrow" pitchFamily="34" charset="0"/>
                  <a:ea typeface="ＭＳ Ｐゴシック" pitchFamily="-32" charset="-128"/>
                </a:rPr>
                <a:t>(log scale) </a:t>
              </a:r>
            </a:p>
          </p:txBody>
        </p:sp>
        <p:sp>
          <p:nvSpPr>
            <p:cNvPr id="47110" name="Line 6"/>
            <p:cNvSpPr>
              <a:spLocks noChangeShapeType="1"/>
            </p:cNvSpPr>
            <p:nvPr/>
          </p:nvSpPr>
          <p:spPr bwMode="auto">
            <a:xfrm>
              <a:off x="22195" y="9229"/>
              <a:ext cx="3315" cy="1"/>
            </a:xfrm>
            <a:prstGeom prst="line">
              <a:avLst/>
            </a:prstGeom>
            <a:noFill/>
            <a:ln w="0">
              <a:solidFill>
                <a:srgbClr val="000000"/>
              </a:solidFill>
              <a:round/>
              <a:headEnd/>
              <a:tailEnd/>
            </a:ln>
          </p:spPr>
          <p:txBody>
            <a:bodyPr/>
            <a:lstStyle/>
            <a:p>
              <a:endParaRPr lang="en-US"/>
            </a:p>
          </p:txBody>
        </p:sp>
        <p:sp>
          <p:nvSpPr>
            <p:cNvPr id="47111" name="Line 7"/>
            <p:cNvSpPr>
              <a:spLocks noChangeShapeType="1"/>
            </p:cNvSpPr>
            <p:nvPr/>
          </p:nvSpPr>
          <p:spPr bwMode="auto">
            <a:xfrm>
              <a:off x="22195" y="8726"/>
              <a:ext cx="2835" cy="1"/>
            </a:xfrm>
            <a:prstGeom prst="line">
              <a:avLst/>
            </a:prstGeom>
            <a:noFill/>
            <a:ln w="0">
              <a:solidFill>
                <a:srgbClr val="000000"/>
              </a:solidFill>
              <a:round/>
              <a:headEnd/>
              <a:tailEnd/>
            </a:ln>
          </p:spPr>
          <p:txBody>
            <a:bodyPr/>
            <a:lstStyle/>
            <a:p>
              <a:endParaRPr lang="en-US"/>
            </a:p>
          </p:txBody>
        </p:sp>
        <p:sp>
          <p:nvSpPr>
            <p:cNvPr id="47112" name="Line 8"/>
            <p:cNvSpPr>
              <a:spLocks noChangeShapeType="1"/>
            </p:cNvSpPr>
            <p:nvPr/>
          </p:nvSpPr>
          <p:spPr bwMode="auto">
            <a:xfrm>
              <a:off x="22195" y="7734"/>
              <a:ext cx="1622" cy="0"/>
            </a:xfrm>
            <a:prstGeom prst="line">
              <a:avLst/>
            </a:prstGeom>
            <a:noFill/>
            <a:ln w="0">
              <a:solidFill>
                <a:srgbClr val="000000"/>
              </a:solidFill>
              <a:round/>
              <a:headEnd/>
              <a:tailEnd/>
            </a:ln>
          </p:spPr>
          <p:txBody>
            <a:bodyPr/>
            <a:lstStyle/>
            <a:p>
              <a:endParaRPr lang="en-US"/>
            </a:p>
          </p:txBody>
        </p:sp>
        <p:sp>
          <p:nvSpPr>
            <p:cNvPr id="47113" name="Line 9"/>
            <p:cNvSpPr>
              <a:spLocks noChangeShapeType="1"/>
            </p:cNvSpPr>
            <p:nvPr/>
          </p:nvSpPr>
          <p:spPr bwMode="auto">
            <a:xfrm>
              <a:off x="22195" y="7231"/>
              <a:ext cx="1443" cy="0"/>
            </a:xfrm>
            <a:prstGeom prst="line">
              <a:avLst/>
            </a:prstGeom>
            <a:noFill/>
            <a:ln w="0">
              <a:solidFill>
                <a:srgbClr val="000000"/>
              </a:solidFill>
              <a:round/>
              <a:headEnd/>
              <a:tailEnd/>
            </a:ln>
          </p:spPr>
          <p:txBody>
            <a:bodyPr/>
            <a:lstStyle/>
            <a:p>
              <a:endParaRPr lang="en-US"/>
            </a:p>
          </p:txBody>
        </p:sp>
        <p:sp>
          <p:nvSpPr>
            <p:cNvPr id="47114" name="Rectangle 10"/>
            <p:cNvSpPr>
              <a:spLocks noChangeArrowheads="1"/>
            </p:cNvSpPr>
            <p:nvPr/>
          </p:nvSpPr>
          <p:spPr bwMode="auto">
            <a:xfrm>
              <a:off x="22195" y="6239"/>
              <a:ext cx="4079" cy="3486"/>
            </a:xfrm>
            <a:prstGeom prst="rect">
              <a:avLst/>
            </a:prstGeom>
            <a:noFill/>
            <a:ln w="9525">
              <a:solidFill>
                <a:srgbClr val="808080"/>
              </a:solidFill>
              <a:miter lim="800000"/>
              <a:headEnd/>
              <a:tailEnd/>
            </a:ln>
          </p:spPr>
          <p:txBody>
            <a:bodyPr/>
            <a:lstStyle/>
            <a:p>
              <a:endParaRPr lang="en-US"/>
            </a:p>
          </p:txBody>
        </p:sp>
        <p:sp>
          <p:nvSpPr>
            <p:cNvPr id="47115" name="Line 11"/>
            <p:cNvSpPr>
              <a:spLocks noChangeShapeType="1"/>
            </p:cNvSpPr>
            <p:nvPr/>
          </p:nvSpPr>
          <p:spPr bwMode="auto">
            <a:xfrm flipV="1">
              <a:off x="22195" y="9725"/>
              <a:ext cx="1" cy="20"/>
            </a:xfrm>
            <a:prstGeom prst="line">
              <a:avLst/>
            </a:prstGeom>
            <a:noFill/>
            <a:ln w="0">
              <a:solidFill>
                <a:srgbClr val="000000"/>
              </a:solidFill>
              <a:round/>
              <a:headEnd/>
              <a:tailEnd/>
            </a:ln>
          </p:spPr>
          <p:txBody>
            <a:bodyPr/>
            <a:lstStyle/>
            <a:p>
              <a:endParaRPr lang="en-US"/>
            </a:p>
          </p:txBody>
        </p:sp>
        <p:sp>
          <p:nvSpPr>
            <p:cNvPr id="47116" name="Line 12"/>
            <p:cNvSpPr>
              <a:spLocks noChangeShapeType="1"/>
            </p:cNvSpPr>
            <p:nvPr/>
          </p:nvSpPr>
          <p:spPr bwMode="auto">
            <a:xfrm flipV="1">
              <a:off x="23409" y="9725"/>
              <a:ext cx="1" cy="20"/>
            </a:xfrm>
            <a:prstGeom prst="line">
              <a:avLst/>
            </a:prstGeom>
            <a:noFill/>
            <a:ln w="0">
              <a:solidFill>
                <a:srgbClr val="000000"/>
              </a:solidFill>
              <a:round/>
              <a:headEnd/>
              <a:tailEnd/>
            </a:ln>
          </p:spPr>
          <p:txBody>
            <a:bodyPr/>
            <a:lstStyle/>
            <a:p>
              <a:endParaRPr lang="en-US"/>
            </a:p>
          </p:txBody>
        </p:sp>
        <p:sp>
          <p:nvSpPr>
            <p:cNvPr id="47117" name="Line 13"/>
            <p:cNvSpPr>
              <a:spLocks noChangeShapeType="1"/>
            </p:cNvSpPr>
            <p:nvPr/>
          </p:nvSpPr>
          <p:spPr bwMode="auto">
            <a:xfrm flipV="1">
              <a:off x="23731" y="9725"/>
              <a:ext cx="1" cy="20"/>
            </a:xfrm>
            <a:prstGeom prst="line">
              <a:avLst/>
            </a:prstGeom>
            <a:noFill/>
            <a:ln w="0">
              <a:solidFill>
                <a:srgbClr val="000000"/>
              </a:solidFill>
              <a:round/>
              <a:headEnd/>
              <a:tailEnd/>
            </a:ln>
          </p:spPr>
          <p:txBody>
            <a:bodyPr/>
            <a:lstStyle/>
            <a:p>
              <a:endParaRPr lang="en-US"/>
            </a:p>
          </p:txBody>
        </p:sp>
        <p:sp>
          <p:nvSpPr>
            <p:cNvPr id="47118" name="Line 14"/>
            <p:cNvSpPr>
              <a:spLocks noChangeShapeType="1"/>
            </p:cNvSpPr>
            <p:nvPr/>
          </p:nvSpPr>
          <p:spPr bwMode="auto">
            <a:xfrm flipV="1">
              <a:off x="23982" y="9725"/>
              <a:ext cx="1" cy="20"/>
            </a:xfrm>
            <a:prstGeom prst="line">
              <a:avLst/>
            </a:prstGeom>
            <a:noFill/>
            <a:ln w="0">
              <a:solidFill>
                <a:srgbClr val="000000"/>
              </a:solidFill>
              <a:round/>
              <a:headEnd/>
              <a:tailEnd/>
            </a:ln>
          </p:spPr>
          <p:txBody>
            <a:bodyPr/>
            <a:lstStyle/>
            <a:p>
              <a:endParaRPr lang="en-US"/>
            </a:p>
          </p:txBody>
        </p:sp>
        <p:sp>
          <p:nvSpPr>
            <p:cNvPr id="47119" name="Line 15"/>
            <p:cNvSpPr>
              <a:spLocks noChangeShapeType="1"/>
            </p:cNvSpPr>
            <p:nvPr/>
          </p:nvSpPr>
          <p:spPr bwMode="auto">
            <a:xfrm flipV="1">
              <a:off x="24181" y="9725"/>
              <a:ext cx="1" cy="20"/>
            </a:xfrm>
            <a:prstGeom prst="line">
              <a:avLst/>
            </a:prstGeom>
            <a:noFill/>
            <a:ln w="0">
              <a:solidFill>
                <a:srgbClr val="000000"/>
              </a:solidFill>
              <a:round/>
              <a:headEnd/>
              <a:tailEnd/>
            </a:ln>
          </p:spPr>
          <p:txBody>
            <a:bodyPr/>
            <a:lstStyle/>
            <a:p>
              <a:endParaRPr lang="en-US"/>
            </a:p>
          </p:txBody>
        </p:sp>
        <p:sp>
          <p:nvSpPr>
            <p:cNvPr id="47120" name="Line 16"/>
            <p:cNvSpPr>
              <a:spLocks noChangeShapeType="1"/>
            </p:cNvSpPr>
            <p:nvPr/>
          </p:nvSpPr>
          <p:spPr bwMode="auto">
            <a:xfrm flipV="1">
              <a:off x="24353" y="9725"/>
              <a:ext cx="1" cy="20"/>
            </a:xfrm>
            <a:prstGeom prst="line">
              <a:avLst/>
            </a:prstGeom>
            <a:noFill/>
            <a:ln w="0">
              <a:solidFill>
                <a:srgbClr val="000000"/>
              </a:solidFill>
              <a:round/>
              <a:headEnd/>
              <a:tailEnd/>
            </a:ln>
          </p:spPr>
          <p:txBody>
            <a:bodyPr/>
            <a:lstStyle/>
            <a:p>
              <a:endParaRPr lang="en-US"/>
            </a:p>
          </p:txBody>
        </p:sp>
        <p:sp>
          <p:nvSpPr>
            <p:cNvPr id="47121" name="Line 17"/>
            <p:cNvSpPr>
              <a:spLocks noChangeShapeType="1"/>
            </p:cNvSpPr>
            <p:nvPr/>
          </p:nvSpPr>
          <p:spPr bwMode="auto">
            <a:xfrm flipV="1">
              <a:off x="24496" y="9725"/>
              <a:ext cx="1" cy="20"/>
            </a:xfrm>
            <a:prstGeom prst="line">
              <a:avLst/>
            </a:prstGeom>
            <a:noFill/>
            <a:ln w="0">
              <a:solidFill>
                <a:srgbClr val="000000"/>
              </a:solidFill>
              <a:round/>
              <a:headEnd/>
              <a:tailEnd/>
            </a:ln>
          </p:spPr>
          <p:txBody>
            <a:bodyPr/>
            <a:lstStyle/>
            <a:p>
              <a:endParaRPr lang="en-US"/>
            </a:p>
          </p:txBody>
        </p:sp>
        <p:sp>
          <p:nvSpPr>
            <p:cNvPr id="47122" name="Line 18"/>
            <p:cNvSpPr>
              <a:spLocks noChangeShapeType="1"/>
            </p:cNvSpPr>
            <p:nvPr/>
          </p:nvSpPr>
          <p:spPr bwMode="auto">
            <a:xfrm flipV="1">
              <a:off x="24631" y="9725"/>
              <a:ext cx="1" cy="20"/>
            </a:xfrm>
            <a:prstGeom prst="line">
              <a:avLst/>
            </a:prstGeom>
            <a:noFill/>
            <a:ln w="0">
              <a:solidFill>
                <a:srgbClr val="000000"/>
              </a:solidFill>
              <a:round/>
              <a:headEnd/>
              <a:tailEnd/>
            </a:ln>
          </p:spPr>
          <p:txBody>
            <a:bodyPr/>
            <a:lstStyle/>
            <a:p>
              <a:endParaRPr lang="en-US"/>
            </a:p>
          </p:txBody>
        </p:sp>
        <p:sp>
          <p:nvSpPr>
            <p:cNvPr id="47123" name="Line 19"/>
            <p:cNvSpPr>
              <a:spLocks noChangeShapeType="1"/>
            </p:cNvSpPr>
            <p:nvPr/>
          </p:nvSpPr>
          <p:spPr bwMode="auto">
            <a:xfrm flipV="1">
              <a:off x="24746" y="9725"/>
              <a:ext cx="1" cy="20"/>
            </a:xfrm>
            <a:prstGeom prst="line">
              <a:avLst/>
            </a:prstGeom>
            <a:noFill/>
            <a:ln w="0">
              <a:solidFill>
                <a:srgbClr val="000000"/>
              </a:solidFill>
              <a:round/>
              <a:headEnd/>
              <a:tailEnd/>
            </a:ln>
          </p:spPr>
          <p:txBody>
            <a:bodyPr/>
            <a:lstStyle/>
            <a:p>
              <a:endParaRPr lang="en-US"/>
            </a:p>
          </p:txBody>
        </p:sp>
        <p:sp>
          <p:nvSpPr>
            <p:cNvPr id="47124" name="Line 20"/>
            <p:cNvSpPr>
              <a:spLocks noChangeShapeType="1"/>
            </p:cNvSpPr>
            <p:nvPr/>
          </p:nvSpPr>
          <p:spPr bwMode="auto">
            <a:xfrm flipV="1">
              <a:off x="25510" y="9725"/>
              <a:ext cx="1" cy="20"/>
            </a:xfrm>
            <a:prstGeom prst="line">
              <a:avLst/>
            </a:prstGeom>
            <a:noFill/>
            <a:ln w="0">
              <a:solidFill>
                <a:srgbClr val="000000"/>
              </a:solidFill>
              <a:round/>
              <a:headEnd/>
              <a:tailEnd/>
            </a:ln>
          </p:spPr>
          <p:txBody>
            <a:bodyPr/>
            <a:lstStyle/>
            <a:p>
              <a:endParaRPr lang="en-US"/>
            </a:p>
          </p:txBody>
        </p:sp>
        <p:sp>
          <p:nvSpPr>
            <p:cNvPr id="47125" name="Line 21"/>
            <p:cNvSpPr>
              <a:spLocks noChangeShapeType="1"/>
            </p:cNvSpPr>
            <p:nvPr/>
          </p:nvSpPr>
          <p:spPr bwMode="auto">
            <a:xfrm flipV="1">
              <a:off x="25960" y="9725"/>
              <a:ext cx="1" cy="20"/>
            </a:xfrm>
            <a:prstGeom prst="line">
              <a:avLst/>
            </a:prstGeom>
            <a:noFill/>
            <a:ln w="0">
              <a:solidFill>
                <a:srgbClr val="000000"/>
              </a:solidFill>
              <a:round/>
              <a:headEnd/>
              <a:tailEnd/>
            </a:ln>
          </p:spPr>
          <p:txBody>
            <a:bodyPr/>
            <a:lstStyle/>
            <a:p>
              <a:endParaRPr lang="en-US"/>
            </a:p>
          </p:txBody>
        </p:sp>
        <p:sp>
          <p:nvSpPr>
            <p:cNvPr id="47126" name="Line 22"/>
            <p:cNvSpPr>
              <a:spLocks noChangeShapeType="1"/>
            </p:cNvSpPr>
            <p:nvPr/>
          </p:nvSpPr>
          <p:spPr bwMode="auto">
            <a:xfrm flipV="1">
              <a:off x="22195" y="9698"/>
              <a:ext cx="1" cy="54"/>
            </a:xfrm>
            <a:prstGeom prst="line">
              <a:avLst/>
            </a:prstGeom>
            <a:noFill/>
            <a:ln w="0">
              <a:solidFill>
                <a:srgbClr val="000000"/>
              </a:solidFill>
              <a:round/>
              <a:headEnd/>
              <a:tailEnd/>
            </a:ln>
          </p:spPr>
          <p:txBody>
            <a:bodyPr/>
            <a:lstStyle/>
            <a:p>
              <a:endParaRPr lang="en-US"/>
            </a:p>
          </p:txBody>
        </p:sp>
        <p:sp>
          <p:nvSpPr>
            <p:cNvPr id="47127" name="Line 23"/>
            <p:cNvSpPr>
              <a:spLocks noChangeShapeType="1"/>
            </p:cNvSpPr>
            <p:nvPr/>
          </p:nvSpPr>
          <p:spPr bwMode="auto">
            <a:xfrm flipV="1">
              <a:off x="24746" y="9698"/>
              <a:ext cx="1" cy="54"/>
            </a:xfrm>
            <a:prstGeom prst="line">
              <a:avLst/>
            </a:prstGeom>
            <a:noFill/>
            <a:ln w="0">
              <a:solidFill>
                <a:srgbClr val="000000"/>
              </a:solidFill>
              <a:round/>
              <a:headEnd/>
              <a:tailEnd/>
            </a:ln>
          </p:spPr>
          <p:txBody>
            <a:bodyPr/>
            <a:lstStyle/>
            <a:p>
              <a:endParaRPr lang="en-US"/>
            </a:p>
          </p:txBody>
        </p:sp>
        <p:sp>
          <p:nvSpPr>
            <p:cNvPr id="47128" name="Line 24"/>
            <p:cNvSpPr>
              <a:spLocks noChangeShapeType="1"/>
            </p:cNvSpPr>
            <p:nvPr/>
          </p:nvSpPr>
          <p:spPr bwMode="auto">
            <a:xfrm>
              <a:off x="22194" y="8230"/>
              <a:ext cx="1858" cy="0"/>
            </a:xfrm>
            <a:prstGeom prst="line">
              <a:avLst/>
            </a:prstGeom>
            <a:noFill/>
            <a:ln w="0">
              <a:solidFill>
                <a:srgbClr val="000000"/>
              </a:solidFill>
              <a:round/>
              <a:headEnd/>
              <a:tailEnd/>
            </a:ln>
          </p:spPr>
          <p:txBody>
            <a:bodyPr/>
            <a:lstStyle/>
            <a:p>
              <a:endParaRPr lang="en-US"/>
            </a:p>
          </p:txBody>
        </p:sp>
        <p:sp>
          <p:nvSpPr>
            <p:cNvPr id="47129" name="Line 25"/>
            <p:cNvSpPr>
              <a:spLocks noChangeShapeType="1"/>
            </p:cNvSpPr>
            <p:nvPr/>
          </p:nvSpPr>
          <p:spPr bwMode="auto">
            <a:xfrm>
              <a:off x="22194" y="6233"/>
              <a:ext cx="4080" cy="1"/>
            </a:xfrm>
            <a:prstGeom prst="line">
              <a:avLst/>
            </a:prstGeom>
            <a:noFill/>
            <a:ln w="0">
              <a:solidFill>
                <a:srgbClr val="000000"/>
              </a:solidFill>
              <a:round/>
              <a:headEnd/>
              <a:tailEnd/>
            </a:ln>
          </p:spPr>
          <p:txBody>
            <a:bodyPr/>
            <a:lstStyle/>
            <a:p>
              <a:endParaRPr lang="en-US"/>
            </a:p>
          </p:txBody>
        </p:sp>
        <p:sp>
          <p:nvSpPr>
            <p:cNvPr id="47130" name="Line 26"/>
            <p:cNvSpPr>
              <a:spLocks noChangeShapeType="1"/>
            </p:cNvSpPr>
            <p:nvPr/>
          </p:nvSpPr>
          <p:spPr bwMode="auto">
            <a:xfrm>
              <a:off x="22194" y="9725"/>
              <a:ext cx="4081" cy="1"/>
            </a:xfrm>
            <a:prstGeom prst="line">
              <a:avLst/>
            </a:prstGeom>
            <a:noFill/>
            <a:ln w="0">
              <a:solidFill>
                <a:srgbClr val="000000"/>
              </a:solidFill>
              <a:round/>
              <a:headEnd/>
              <a:tailEnd/>
            </a:ln>
          </p:spPr>
          <p:txBody>
            <a:bodyPr/>
            <a:lstStyle/>
            <a:p>
              <a:endParaRPr lang="en-US"/>
            </a:p>
          </p:txBody>
        </p:sp>
        <p:sp>
          <p:nvSpPr>
            <p:cNvPr id="47131" name="Line 27"/>
            <p:cNvSpPr>
              <a:spLocks noChangeShapeType="1"/>
            </p:cNvSpPr>
            <p:nvPr/>
          </p:nvSpPr>
          <p:spPr bwMode="auto">
            <a:xfrm flipV="1">
              <a:off x="22194" y="9725"/>
              <a:ext cx="1" cy="20"/>
            </a:xfrm>
            <a:prstGeom prst="line">
              <a:avLst/>
            </a:prstGeom>
            <a:noFill/>
            <a:ln w="0">
              <a:solidFill>
                <a:srgbClr val="000000"/>
              </a:solidFill>
              <a:round/>
              <a:headEnd/>
              <a:tailEnd/>
            </a:ln>
          </p:spPr>
          <p:txBody>
            <a:bodyPr/>
            <a:lstStyle/>
            <a:p>
              <a:endParaRPr lang="en-US"/>
            </a:p>
          </p:txBody>
        </p:sp>
        <p:sp>
          <p:nvSpPr>
            <p:cNvPr id="47132" name="Line 28"/>
            <p:cNvSpPr>
              <a:spLocks noChangeShapeType="1"/>
            </p:cNvSpPr>
            <p:nvPr/>
          </p:nvSpPr>
          <p:spPr bwMode="auto">
            <a:xfrm flipV="1">
              <a:off x="22964" y="9725"/>
              <a:ext cx="0" cy="20"/>
            </a:xfrm>
            <a:prstGeom prst="line">
              <a:avLst/>
            </a:prstGeom>
            <a:noFill/>
            <a:ln w="0">
              <a:solidFill>
                <a:srgbClr val="000000"/>
              </a:solidFill>
              <a:round/>
              <a:headEnd/>
              <a:tailEnd/>
            </a:ln>
          </p:spPr>
          <p:txBody>
            <a:bodyPr/>
            <a:lstStyle/>
            <a:p>
              <a:endParaRPr lang="en-US"/>
            </a:p>
          </p:txBody>
        </p:sp>
        <p:sp>
          <p:nvSpPr>
            <p:cNvPr id="47133" name="Line 29"/>
            <p:cNvSpPr>
              <a:spLocks noChangeShapeType="1"/>
            </p:cNvSpPr>
            <p:nvPr/>
          </p:nvSpPr>
          <p:spPr bwMode="auto">
            <a:xfrm flipV="1">
              <a:off x="25511" y="9725"/>
              <a:ext cx="1" cy="20"/>
            </a:xfrm>
            <a:prstGeom prst="line">
              <a:avLst/>
            </a:prstGeom>
            <a:noFill/>
            <a:ln w="0">
              <a:solidFill>
                <a:srgbClr val="000000"/>
              </a:solidFill>
              <a:round/>
              <a:headEnd/>
              <a:tailEnd/>
            </a:ln>
          </p:spPr>
          <p:txBody>
            <a:bodyPr/>
            <a:lstStyle/>
            <a:p>
              <a:endParaRPr lang="en-US"/>
            </a:p>
          </p:txBody>
        </p:sp>
        <p:sp>
          <p:nvSpPr>
            <p:cNvPr id="47134" name="Line 30"/>
            <p:cNvSpPr>
              <a:spLocks noChangeShapeType="1"/>
            </p:cNvSpPr>
            <p:nvPr/>
          </p:nvSpPr>
          <p:spPr bwMode="auto">
            <a:xfrm flipV="1">
              <a:off x="22194" y="9725"/>
              <a:ext cx="1" cy="27"/>
            </a:xfrm>
            <a:prstGeom prst="line">
              <a:avLst/>
            </a:prstGeom>
            <a:noFill/>
            <a:ln w="0">
              <a:solidFill>
                <a:srgbClr val="000000"/>
              </a:solidFill>
              <a:round/>
              <a:headEnd/>
              <a:tailEnd/>
            </a:ln>
          </p:spPr>
          <p:txBody>
            <a:bodyPr/>
            <a:lstStyle/>
            <a:p>
              <a:endParaRPr lang="en-US"/>
            </a:p>
          </p:txBody>
        </p:sp>
        <p:sp>
          <p:nvSpPr>
            <p:cNvPr id="47135" name="Rectangle 31"/>
            <p:cNvSpPr>
              <a:spLocks noChangeArrowheads="1"/>
            </p:cNvSpPr>
            <p:nvPr/>
          </p:nvSpPr>
          <p:spPr bwMode="auto">
            <a:xfrm>
              <a:off x="22315" y="9376"/>
              <a:ext cx="2420" cy="243"/>
            </a:xfrm>
            <a:prstGeom prst="rect">
              <a:avLst/>
            </a:prstGeom>
            <a:solidFill>
              <a:srgbClr val="FFFFFF"/>
            </a:solidFill>
            <a:ln w="0">
              <a:solidFill>
                <a:srgbClr val="000000"/>
              </a:solidFill>
              <a:miter lim="800000"/>
              <a:headEnd/>
              <a:tailEnd/>
            </a:ln>
          </p:spPr>
          <p:txBody>
            <a:bodyPr/>
            <a:lstStyle/>
            <a:p>
              <a:endParaRPr lang="en-US"/>
            </a:p>
          </p:txBody>
        </p:sp>
        <p:sp>
          <p:nvSpPr>
            <p:cNvPr id="47136" name="Line 32"/>
            <p:cNvSpPr>
              <a:spLocks noChangeShapeType="1"/>
            </p:cNvSpPr>
            <p:nvPr/>
          </p:nvSpPr>
          <p:spPr bwMode="auto">
            <a:xfrm>
              <a:off x="22524" y="9491"/>
              <a:ext cx="362" cy="2"/>
            </a:xfrm>
            <a:prstGeom prst="line">
              <a:avLst/>
            </a:prstGeom>
            <a:noFill/>
            <a:ln w="57150">
              <a:solidFill>
                <a:srgbClr val="993300"/>
              </a:solidFill>
              <a:round/>
              <a:headEnd/>
              <a:tailEnd/>
            </a:ln>
          </p:spPr>
          <p:txBody>
            <a:bodyPr/>
            <a:lstStyle/>
            <a:p>
              <a:endParaRPr lang="en-US"/>
            </a:p>
          </p:txBody>
        </p:sp>
        <p:sp>
          <p:nvSpPr>
            <p:cNvPr id="47137" name="Rectangle 33"/>
            <p:cNvSpPr>
              <a:spLocks noChangeArrowheads="1"/>
            </p:cNvSpPr>
            <p:nvPr/>
          </p:nvSpPr>
          <p:spPr bwMode="auto">
            <a:xfrm>
              <a:off x="22930" y="9400"/>
              <a:ext cx="738" cy="236"/>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Derivative</a:t>
              </a:r>
              <a:endParaRPr lang="en-US" b="1">
                <a:latin typeface="Arial Narrow" pitchFamily="34" charset="0"/>
                <a:ea typeface="ＭＳ Ｐゴシック" pitchFamily="-32" charset="-128"/>
              </a:endParaRPr>
            </a:p>
          </p:txBody>
        </p:sp>
        <p:sp>
          <p:nvSpPr>
            <p:cNvPr id="47138" name="Rectangle 34"/>
            <p:cNvSpPr>
              <a:spLocks noChangeArrowheads="1"/>
            </p:cNvSpPr>
            <p:nvPr/>
          </p:nvSpPr>
          <p:spPr bwMode="auto">
            <a:xfrm>
              <a:off x="22315" y="9133"/>
              <a:ext cx="2420" cy="243"/>
            </a:xfrm>
            <a:prstGeom prst="rect">
              <a:avLst/>
            </a:prstGeom>
            <a:solidFill>
              <a:srgbClr val="FFFFFF"/>
            </a:solidFill>
            <a:ln w="0">
              <a:solidFill>
                <a:srgbClr val="000000"/>
              </a:solidFill>
              <a:miter lim="800000"/>
              <a:headEnd/>
              <a:tailEnd/>
            </a:ln>
          </p:spPr>
          <p:txBody>
            <a:bodyPr/>
            <a:lstStyle/>
            <a:p>
              <a:endParaRPr lang="en-US"/>
            </a:p>
          </p:txBody>
        </p:sp>
        <p:sp>
          <p:nvSpPr>
            <p:cNvPr id="47139" name="Line 35"/>
            <p:cNvSpPr>
              <a:spLocks noChangeShapeType="1"/>
            </p:cNvSpPr>
            <p:nvPr/>
          </p:nvSpPr>
          <p:spPr bwMode="auto">
            <a:xfrm>
              <a:off x="22524" y="9250"/>
              <a:ext cx="362" cy="2"/>
            </a:xfrm>
            <a:prstGeom prst="line">
              <a:avLst/>
            </a:prstGeom>
            <a:noFill/>
            <a:ln w="57150">
              <a:solidFill>
                <a:srgbClr val="008000"/>
              </a:solidFill>
              <a:round/>
              <a:headEnd/>
              <a:tailEnd/>
            </a:ln>
          </p:spPr>
          <p:txBody>
            <a:bodyPr/>
            <a:lstStyle/>
            <a:p>
              <a:endParaRPr lang="en-US"/>
            </a:p>
          </p:txBody>
        </p:sp>
        <p:sp>
          <p:nvSpPr>
            <p:cNvPr id="47140" name="Rectangle 36"/>
            <p:cNvSpPr>
              <a:spLocks noChangeArrowheads="1"/>
            </p:cNvSpPr>
            <p:nvPr/>
          </p:nvSpPr>
          <p:spPr bwMode="auto">
            <a:xfrm>
              <a:off x="22930" y="9156"/>
              <a:ext cx="1012" cy="236"/>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Bubble Count</a:t>
              </a:r>
              <a:endParaRPr lang="en-US" b="1">
                <a:latin typeface="Arial Narrow" pitchFamily="34" charset="0"/>
                <a:ea typeface="ＭＳ Ｐゴシック" pitchFamily="-32" charset="-128"/>
              </a:endParaRPr>
            </a:p>
          </p:txBody>
        </p:sp>
        <p:sp>
          <p:nvSpPr>
            <p:cNvPr id="47141" name="Line 37"/>
            <p:cNvSpPr>
              <a:spLocks noChangeShapeType="1"/>
            </p:cNvSpPr>
            <p:nvPr/>
          </p:nvSpPr>
          <p:spPr bwMode="auto">
            <a:xfrm flipH="1">
              <a:off x="22195" y="6234"/>
              <a:ext cx="1" cy="3489"/>
            </a:xfrm>
            <a:prstGeom prst="line">
              <a:avLst/>
            </a:prstGeom>
            <a:noFill/>
            <a:ln w="0">
              <a:solidFill>
                <a:srgbClr val="000000"/>
              </a:solidFill>
              <a:round/>
              <a:headEnd/>
              <a:tailEnd/>
            </a:ln>
          </p:spPr>
          <p:txBody>
            <a:bodyPr/>
            <a:lstStyle/>
            <a:p>
              <a:endParaRPr lang="en-US"/>
            </a:p>
          </p:txBody>
        </p:sp>
        <p:sp>
          <p:nvSpPr>
            <p:cNvPr id="47142" name="Line 38"/>
            <p:cNvSpPr>
              <a:spLocks noChangeShapeType="1"/>
            </p:cNvSpPr>
            <p:nvPr/>
          </p:nvSpPr>
          <p:spPr bwMode="auto">
            <a:xfrm flipH="1">
              <a:off x="22168" y="9723"/>
              <a:ext cx="28" cy="1"/>
            </a:xfrm>
            <a:prstGeom prst="line">
              <a:avLst/>
            </a:prstGeom>
            <a:noFill/>
            <a:ln w="0">
              <a:solidFill>
                <a:srgbClr val="000000"/>
              </a:solidFill>
              <a:round/>
              <a:headEnd/>
              <a:tailEnd/>
            </a:ln>
          </p:spPr>
          <p:txBody>
            <a:bodyPr/>
            <a:lstStyle/>
            <a:p>
              <a:endParaRPr lang="en-US"/>
            </a:p>
          </p:txBody>
        </p:sp>
        <p:sp>
          <p:nvSpPr>
            <p:cNvPr id="47143" name="Line 39"/>
            <p:cNvSpPr>
              <a:spLocks noChangeShapeType="1"/>
            </p:cNvSpPr>
            <p:nvPr/>
          </p:nvSpPr>
          <p:spPr bwMode="auto">
            <a:xfrm flipH="1">
              <a:off x="22168" y="9227"/>
              <a:ext cx="28" cy="1"/>
            </a:xfrm>
            <a:prstGeom prst="line">
              <a:avLst/>
            </a:prstGeom>
            <a:noFill/>
            <a:ln w="0">
              <a:solidFill>
                <a:srgbClr val="000000"/>
              </a:solidFill>
              <a:round/>
              <a:headEnd/>
              <a:tailEnd/>
            </a:ln>
          </p:spPr>
          <p:txBody>
            <a:bodyPr/>
            <a:lstStyle/>
            <a:p>
              <a:endParaRPr lang="en-US"/>
            </a:p>
          </p:txBody>
        </p:sp>
        <p:sp>
          <p:nvSpPr>
            <p:cNvPr id="47144" name="Line 40"/>
            <p:cNvSpPr>
              <a:spLocks noChangeShapeType="1"/>
            </p:cNvSpPr>
            <p:nvPr/>
          </p:nvSpPr>
          <p:spPr bwMode="auto">
            <a:xfrm flipH="1">
              <a:off x="22168" y="8724"/>
              <a:ext cx="28" cy="1"/>
            </a:xfrm>
            <a:prstGeom prst="line">
              <a:avLst/>
            </a:prstGeom>
            <a:noFill/>
            <a:ln w="0">
              <a:solidFill>
                <a:srgbClr val="000000"/>
              </a:solidFill>
              <a:round/>
              <a:headEnd/>
              <a:tailEnd/>
            </a:ln>
          </p:spPr>
          <p:txBody>
            <a:bodyPr/>
            <a:lstStyle/>
            <a:p>
              <a:endParaRPr lang="en-US"/>
            </a:p>
          </p:txBody>
        </p:sp>
        <p:sp>
          <p:nvSpPr>
            <p:cNvPr id="47145" name="Line 41"/>
            <p:cNvSpPr>
              <a:spLocks noChangeShapeType="1"/>
            </p:cNvSpPr>
            <p:nvPr/>
          </p:nvSpPr>
          <p:spPr bwMode="auto">
            <a:xfrm flipH="1">
              <a:off x="22168" y="8228"/>
              <a:ext cx="28" cy="1"/>
            </a:xfrm>
            <a:prstGeom prst="line">
              <a:avLst/>
            </a:prstGeom>
            <a:noFill/>
            <a:ln w="0">
              <a:solidFill>
                <a:srgbClr val="000000"/>
              </a:solidFill>
              <a:round/>
              <a:headEnd/>
              <a:tailEnd/>
            </a:ln>
          </p:spPr>
          <p:txBody>
            <a:bodyPr/>
            <a:lstStyle/>
            <a:p>
              <a:endParaRPr lang="en-US"/>
            </a:p>
          </p:txBody>
        </p:sp>
        <p:sp>
          <p:nvSpPr>
            <p:cNvPr id="47146" name="Line 42"/>
            <p:cNvSpPr>
              <a:spLocks noChangeShapeType="1"/>
            </p:cNvSpPr>
            <p:nvPr/>
          </p:nvSpPr>
          <p:spPr bwMode="auto">
            <a:xfrm flipH="1">
              <a:off x="22168" y="7732"/>
              <a:ext cx="28" cy="1"/>
            </a:xfrm>
            <a:prstGeom prst="line">
              <a:avLst/>
            </a:prstGeom>
            <a:noFill/>
            <a:ln w="0">
              <a:solidFill>
                <a:srgbClr val="000000"/>
              </a:solidFill>
              <a:round/>
              <a:headEnd/>
              <a:tailEnd/>
            </a:ln>
          </p:spPr>
          <p:txBody>
            <a:bodyPr/>
            <a:lstStyle/>
            <a:p>
              <a:endParaRPr lang="en-US"/>
            </a:p>
          </p:txBody>
        </p:sp>
        <p:sp>
          <p:nvSpPr>
            <p:cNvPr id="47147" name="Line 43"/>
            <p:cNvSpPr>
              <a:spLocks noChangeShapeType="1"/>
            </p:cNvSpPr>
            <p:nvPr/>
          </p:nvSpPr>
          <p:spPr bwMode="auto">
            <a:xfrm flipH="1">
              <a:off x="22168" y="7229"/>
              <a:ext cx="28" cy="1"/>
            </a:xfrm>
            <a:prstGeom prst="line">
              <a:avLst/>
            </a:prstGeom>
            <a:noFill/>
            <a:ln w="0">
              <a:solidFill>
                <a:srgbClr val="000000"/>
              </a:solidFill>
              <a:round/>
              <a:headEnd/>
              <a:tailEnd/>
            </a:ln>
          </p:spPr>
          <p:txBody>
            <a:bodyPr/>
            <a:lstStyle/>
            <a:p>
              <a:endParaRPr lang="en-US"/>
            </a:p>
          </p:txBody>
        </p:sp>
        <p:sp>
          <p:nvSpPr>
            <p:cNvPr id="47148" name="Line 44"/>
            <p:cNvSpPr>
              <a:spLocks noChangeShapeType="1"/>
            </p:cNvSpPr>
            <p:nvPr/>
          </p:nvSpPr>
          <p:spPr bwMode="auto">
            <a:xfrm flipH="1">
              <a:off x="22168" y="6733"/>
              <a:ext cx="28" cy="1"/>
            </a:xfrm>
            <a:prstGeom prst="line">
              <a:avLst/>
            </a:prstGeom>
            <a:noFill/>
            <a:ln w="0">
              <a:solidFill>
                <a:srgbClr val="000000"/>
              </a:solidFill>
              <a:round/>
              <a:headEnd/>
              <a:tailEnd/>
            </a:ln>
          </p:spPr>
          <p:txBody>
            <a:bodyPr/>
            <a:lstStyle/>
            <a:p>
              <a:endParaRPr lang="en-US"/>
            </a:p>
          </p:txBody>
        </p:sp>
        <p:sp>
          <p:nvSpPr>
            <p:cNvPr id="47149" name="Rectangle 45"/>
            <p:cNvSpPr>
              <a:spLocks noChangeArrowheads="1"/>
            </p:cNvSpPr>
            <p:nvPr/>
          </p:nvSpPr>
          <p:spPr bwMode="auto">
            <a:xfrm flipH="1">
              <a:off x="21953" y="9626"/>
              <a:ext cx="165"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7150" name="Rectangle 46"/>
            <p:cNvSpPr>
              <a:spLocks noChangeArrowheads="1"/>
            </p:cNvSpPr>
            <p:nvPr/>
          </p:nvSpPr>
          <p:spPr bwMode="auto">
            <a:xfrm flipH="1">
              <a:off x="21884" y="9129"/>
              <a:ext cx="319"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-2.5</a:t>
              </a:r>
              <a:endParaRPr lang="en-US" sz="2400">
                <a:latin typeface="Arial Narrow" pitchFamily="34" charset="0"/>
                <a:ea typeface="ＭＳ Ｐゴシック" pitchFamily="-32" charset="-128"/>
              </a:endParaRPr>
            </a:p>
          </p:txBody>
        </p:sp>
        <p:sp>
          <p:nvSpPr>
            <p:cNvPr id="47151" name="Rectangle 47"/>
            <p:cNvSpPr>
              <a:spLocks noChangeArrowheads="1"/>
            </p:cNvSpPr>
            <p:nvPr/>
          </p:nvSpPr>
          <p:spPr bwMode="auto">
            <a:xfrm flipH="1">
              <a:off x="21953" y="8626"/>
              <a:ext cx="165" cy="284"/>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7152" name="Rectangle 48"/>
            <p:cNvSpPr>
              <a:spLocks noChangeArrowheads="1"/>
            </p:cNvSpPr>
            <p:nvPr/>
          </p:nvSpPr>
          <p:spPr bwMode="auto">
            <a:xfrm flipH="1">
              <a:off x="21884" y="8130"/>
              <a:ext cx="319"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-1.5</a:t>
              </a:r>
              <a:endParaRPr lang="en-US" sz="2400">
                <a:latin typeface="Arial Narrow" pitchFamily="34" charset="0"/>
                <a:ea typeface="ＭＳ Ｐゴシック" pitchFamily="-32" charset="-128"/>
              </a:endParaRPr>
            </a:p>
          </p:txBody>
        </p:sp>
        <p:sp>
          <p:nvSpPr>
            <p:cNvPr id="47153" name="Rectangle 49"/>
            <p:cNvSpPr>
              <a:spLocks noChangeArrowheads="1"/>
            </p:cNvSpPr>
            <p:nvPr/>
          </p:nvSpPr>
          <p:spPr bwMode="auto">
            <a:xfrm flipH="1">
              <a:off x="21953" y="7633"/>
              <a:ext cx="165"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7154" name="Rectangle 50"/>
            <p:cNvSpPr>
              <a:spLocks noChangeArrowheads="1"/>
            </p:cNvSpPr>
            <p:nvPr/>
          </p:nvSpPr>
          <p:spPr bwMode="auto">
            <a:xfrm flipH="1">
              <a:off x="21884" y="7132"/>
              <a:ext cx="319"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7155" name="Rectangle 51"/>
            <p:cNvSpPr>
              <a:spLocks noChangeArrowheads="1"/>
            </p:cNvSpPr>
            <p:nvPr/>
          </p:nvSpPr>
          <p:spPr bwMode="auto">
            <a:xfrm flipH="1">
              <a:off x="21978" y="6633"/>
              <a:ext cx="104"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a:t>
              </a:r>
              <a:endParaRPr lang="en-US" sz="2400">
                <a:latin typeface="Arial Narrow" pitchFamily="34" charset="0"/>
                <a:ea typeface="ＭＳ Ｐゴシック" pitchFamily="-32" charset="-128"/>
              </a:endParaRPr>
            </a:p>
          </p:txBody>
        </p:sp>
        <p:sp>
          <p:nvSpPr>
            <p:cNvPr id="47156" name="Line 52"/>
            <p:cNvSpPr>
              <a:spLocks noChangeShapeType="1"/>
            </p:cNvSpPr>
            <p:nvPr/>
          </p:nvSpPr>
          <p:spPr bwMode="auto">
            <a:xfrm>
              <a:off x="25133" y="7730"/>
              <a:ext cx="1141" cy="0"/>
            </a:xfrm>
            <a:prstGeom prst="line">
              <a:avLst/>
            </a:prstGeom>
            <a:noFill/>
            <a:ln w="0">
              <a:solidFill>
                <a:srgbClr val="000000"/>
              </a:solidFill>
              <a:round/>
              <a:headEnd/>
              <a:tailEnd/>
            </a:ln>
          </p:spPr>
          <p:txBody>
            <a:bodyPr/>
            <a:lstStyle/>
            <a:p>
              <a:endParaRPr lang="en-US"/>
            </a:p>
          </p:txBody>
        </p:sp>
        <p:sp>
          <p:nvSpPr>
            <p:cNvPr id="47157" name="Rectangle 53"/>
            <p:cNvSpPr>
              <a:spLocks noChangeArrowheads="1"/>
            </p:cNvSpPr>
            <p:nvPr/>
          </p:nvSpPr>
          <p:spPr bwMode="auto">
            <a:xfrm flipH="1">
              <a:off x="26353" y="6180"/>
              <a:ext cx="1237" cy="566"/>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 </a:t>
              </a:r>
              <a:br>
                <a:rPr lang="en-US" sz="2400">
                  <a:solidFill>
                    <a:srgbClr val="000000"/>
                  </a:solidFill>
                  <a:latin typeface="Arial Narrow" pitchFamily="34" charset="0"/>
                  <a:ea typeface="ＭＳ Ｐゴシック" pitchFamily="-32" charset="-128"/>
                </a:rPr>
              </a:br>
              <a:r>
                <a:rPr lang="en-US" sz="2400">
                  <a:solidFill>
                    <a:srgbClr val="000000"/>
                  </a:solidFill>
                  <a:latin typeface="Arial Narrow" pitchFamily="34" charset="0"/>
                  <a:ea typeface="ＭＳ Ｐゴシック" pitchFamily="-32" charset="-128"/>
                </a:rPr>
                <a:t>(9524 bubbles)</a:t>
              </a:r>
              <a:endParaRPr lang="en-US" sz="2400">
                <a:latin typeface="Arial Narrow" pitchFamily="34" charset="0"/>
                <a:ea typeface="ＭＳ Ｐゴシック" pitchFamily="-32" charset="-128"/>
              </a:endParaRPr>
            </a:p>
          </p:txBody>
        </p:sp>
        <p:sp>
          <p:nvSpPr>
            <p:cNvPr id="47158" name="Line 54"/>
            <p:cNvSpPr>
              <a:spLocks noChangeShapeType="1"/>
            </p:cNvSpPr>
            <p:nvPr/>
          </p:nvSpPr>
          <p:spPr bwMode="auto">
            <a:xfrm flipH="1">
              <a:off x="26275" y="6233"/>
              <a:ext cx="2" cy="3490"/>
            </a:xfrm>
            <a:prstGeom prst="line">
              <a:avLst/>
            </a:prstGeom>
            <a:noFill/>
            <a:ln w="0">
              <a:solidFill>
                <a:srgbClr val="000000"/>
              </a:solidFill>
              <a:round/>
              <a:headEnd/>
              <a:tailEnd/>
            </a:ln>
          </p:spPr>
          <p:txBody>
            <a:bodyPr/>
            <a:lstStyle/>
            <a:p>
              <a:endParaRPr lang="en-US"/>
            </a:p>
          </p:txBody>
        </p:sp>
        <p:sp>
          <p:nvSpPr>
            <p:cNvPr id="47159" name="Line 55"/>
            <p:cNvSpPr>
              <a:spLocks noChangeShapeType="1"/>
            </p:cNvSpPr>
            <p:nvPr/>
          </p:nvSpPr>
          <p:spPr bwMode="auto">
            <a:xfrm flipH="1">
              <a:off x="26277" y="9224"/>
              <a:ext cx="19" cy="1"/>
            </a:xfrm>
            <a:prstGeom prst="line">
              <a:avLst/>
            </a:prstGeom>
            <a:noFill/>
            <a:ln w="0">
              <a:solidFill>
                <a:srgbClr val="000000"/>
              </a:solidFill>
              <a:round/>
              <a:headEnd/>
              <a:tailEnd/>
            </a:ln>
          </p:spPr>
          <p:txBody>
            <a:bodyPr/>
            <a:lstStyle/>
            <a:p>
              <a:endParaRPr lang="en-US"/>
            </a:p>
          </p:txBody>
        </p:sp>
        <p:sp>
          <p:nvSpPr>
            <p:cNvPr id="47160" name="Line 56"/>
            <p:cNvSpPr>
              <a:spLocks noChangeShapeType="1"/>
            </p:cNvSpPr>
            <p:nvPr/>
          </p:nvSpPr>
          <p:spPr bwMode="auto">
            <a:xfrm flipH="1">
              <a:off x="26277" y="8774"/>
              <a:ext cx="19" cy="1"/>
            </a:xfrm>
            <a:prstGeom prst="line">
              <a:avLst/>
            </a:prstGeom>
            <a:noFill/>
            <a:ln w="0">
              <a:solidFill>
                <a:srgbClr val="000000"/>
              </a:solidFill>
              <a:round/>
              <a:headEnd/>
              <a:tailEnd/>
            </a:ln>
          </p:spPr>
          <p:txBody>
            <a:bodyPr/>
            <a:lstStyle/>
            <a:p>
              <a:endParaRPr lang="en-US"/>
            </a:p>
          </p:txBody>
        </p:sp>
        <p:sp>
          <p:nvSpPr>
            <p:cNvPr id="47161" name="Line 57"/>
            <p:cNvSpPr>
              <a:spLocks noChangeShapeType="1"/>
            </p:cNvSpPr>
            <p:nvPr/>
          </p:nvSpPr>
          <p:spPr bwMode="auto">
            <a:xfrm flipH="1">
              <a:off x="26277" y="8513"/>
              <a:ext cx="19" cy="1"/>
            </a:xfrm>
            <a:prstGeom prst="line">
              <a:avLst/>
            </a:prstGeom>
            <a:noFill/>
            <a:ln w="0">
              <a:solidFill>
                <a:srgbClr val="000000"/>
              </a:solidFill>
              <a:round/>
              <a:headEnd/>
              <a:tailEnd/>
            </a:ln>
          </p:spPr>
          <p:txBody>
            <a:bodyPr/>
            <a:lstStyle/>
            <a:p>
              <a:endParaRPr lang="en-US"/>
            </a:p>
          </p:txBody>
        </p:sp>
        <p:sp>
          <p:nvSpPr>
            <p:cNvPr id="47162" name="Line 58"/>
            <p:cNvSpPr>
              <a:spLocks noChangeShapeType="1"/>
            </p:cNvSpPr>
            <p:nvPr/>
          </p:nvSpPr>
          <p:spPr bwMode="auto">
            <a:xfrm flipH="1">
              <a:off x="26277" y="8325"/>
              <a:ext cx="19" cy="1"/>
            </a:xfrm>
            <a:prstGeom prst="line">
              <a:avLst/>
            </a:prstGeom>
            <a:noFill/>
            <a:ln w="0">
              <a:solidFill>
                <a:srgbClr val="000000"/>
              </a:solidFill>
              <a:round/>
              <a:headEnd/>
              <a:tailEnd/>
            </a:ln>
          </p:spPr>
          <p:txBody>
            <a:bodyPr/>
            <a:lstStyle/>
            <a:p>
              <a:endParaRPr lang="en-US"/>
            </a:p>
          </p:txBody>
        </p:sp>
        <p:sp>
          <p:nvSpPr>
            <p:cNvPr id="47163" name="Line 59"/>
            <p:cNvSpPr>
              <a:spLocks noChangeShapeType="1"/>
            </p:cNvSpPr>
            <p:nvPr/>
          </p:nvSpPr>
          <p:spPr bwMode="auto">
            <a:xfrm flipH="1">
              <a:off x="26277" y="8178"/>
              <a:ext cx="19" cy="1"/>
            </a:xfrm>
            <a:prstGeom prst="line">
              <a:avLst/>
            </a:prstGeom>
            <a:noFill/>
            <a:ln w="0">
              <a:solidFill>
                <a:srgbClr val="000000"/>
              </a:solidFill>
              <a:round/>
              <a:headEnd/>
              <a:tailEnd/>
            </a:ln>
          </p:spPr>
          <p:txBody>
            <a:bodyPr/>
            <a:lstStyle/>
            <a:p>
              <a:endParaRPr lang="en-US"/>
            </a:p>
          </p:txBody>
        </p:sp>
        <p:sp>
          <p:nvSpPr>
            <p:cNvPr id="47164" name="Line 60"/>
            <p:cNvSpPr>
              <a:spLocks noChangeShapeType="1"/>
            </p:cNvSpPr>
            <p:nvPr/>
          </p:nvSpPr>
          <p:spPr bwMode="auto">
            <a:xfrm flipH="1">
              <a:off x="26277" y="8057"/>
              <a:ext cx="19" cy="1"/>
            </a:xfrm>
            <a:prstGeom prst="line">
              <a:avLst/>
            </a:prstGeom>
            <a:noFill/>
            <a:ln w="0">
              <a:solidFill>
                <a:srgbClr val="000000"/>
              </a:solidFill>
              <a:round/>
              <a:headEnd/>
              <a:tailEnd/>
            </a:ln>
          </p:spPr>
          <p:txBody>
            <a:bodyPr/>
            <a:lstStyle/>
            <a:p>
              <a:endParaRPr lang="en-US"/>
            </a:p>
          </p:txBody>
        </p:sp>
        <p:sp>
          <p:nvSpPr>
            <p:cNvPr id="47165" name="Line 61"/>
            <p:cNvSpPr>
              <a:spLocks noChangeShapeType="1"/>
            </p:cNvSpPr>
            <p:nvPr/>
          </p:nvSpPr>
          <p:spPr bwMode="auto">
            <a:xfrm flipH="1">
              <a:off x="26277" y="7963"/>
              <a:ext cx="19" cy="1"/>
            </a:xfrm>
            <a:prstGeom prst="line">
              <a:avLst/>
            </a:prstGeom>
            <a:noFill/>
            <a:ln w="0">
              <a:solidFill>
                <a:srgbClr val="000000"/>
              </a:solidFill>
              <a:round/>
              <a:headEnd/>
              <a:tailEnd/>
            </a:ln>
          </p:spPr>
          <p:txBody>
            <a:bodyPr/>
            <a:lstStyle/>
            <a:p>
              <a:endParaRPr lang="en-US"/>
            </a:p>
          </p:txBody>
        </p:sp>
        <p:sp>
          <p:nvSpPr>
            <p:cNvPr id="47166" name="Line 62"/>
            <p:cNvSpPr>
              <a:spLocks noChangeShapeType="1"/>
            </p:cNvSpPr>
            <p:nvPr/>
          </p:nvSpPr>
          <p:spPr bwMode="auto">
            <a:xfrm flipH="1">
              <a:off x="26277" y="7876"/>
              <a:ext cx="19" cy="1"/>
            </a:xfrm>
            <a:prstGeom prst="line">
              <a:avLst/>
            </a:prstGeom>
            <a:noFill/>
            <a:ln w="0">
              <a:solidFill>
                <a:srgbClr val="000000"/>
              </a:solidFill>
              <a:round/>
              <a:headEnd/>
              <a:tailEnd/>
            </a:ln>
          </p:spPr>
          <p:txBody>
            <a:bodyPr/>
            <a:lstStyle/>
            <a:p>
              <a:endParaRPr lang="en-US"/>
            </a:p>
          </p:txBody>
        </p:sp>
        <p:sp>
          <p:nvSpPr>
            <p:cNvPr id="47167" name="Line 63"/>
            <p:cNvSpPr>
              <a:spLocks noChangeShapeType="1"/>
            </p:cNvSpPr>
            <p:nvPr/>
          </p:nvSpPr>
          <p:spPr bwMode="auto">
            <a:xfrm flipH="1">
              <a:off x="26277" y="7795"/>
              <a:ext cx="19" cy="2"/>
            </a:xfrm>
            <a:prstGeom prst="line">
              <a:avLst/>
            </a:prstGeom>
            <a:noFill/>
            <a:ln w="0">
              <a:solidFill>
                <a:srgbClr val="000000"/>
              </a:solidFill>
              <a:round/>
              <a:headEnd/>
              <a:tailEnd/>
            </a:ln>
          </p:spPr>
          <p:txBody>
            <a:bodyPr/>
            <a:lstStyle/>
            <a:p>
              <a:endParaRPr lang="en-US"/>
            </a:p>
          </p:txBody>
        </p:sp>
        <p:sp>
          <p:nvSpPr>
            <p:cNvPr id="47168" name="Line 64"/>
            <p:cNvSpPr>
              <a:spLocks noChangeShapeType="1"/>
            </p:cNvSpPr>
            <p:nvPr/>
          </p:nvSpPr>
          <p:spPr bwMode="auto">
            <a:xfrm flipH="1">
              <a:off x="26277" y="7728"/>
              <a:ext cx="19" cy="2"/>
            </a:xfrm>
            <a:prstGeom prst="line">
              <a:avLst/>
            </a:prstGeom>
            <a:noFill/>
            <a:ln w="0">
              <a:solidFill>
                <a:srgbClr val="000000"/>
              </a:solidFill>
              <a:round/>
              <a:headEnd/>
              <a:tailEnd/>
            </a:ln>
          </p:spPr>
          <p:txBody>
            <a:bodyPr/>
            <a:lstStyle/>
            <a:p>
              <a:endParaRPr lang="en-US"/>
            </a:p>
          </p:txBody>
        </p:sp>
        <p:sp>
          <p:nvSpPr>
            <p:cNvPr id="47169" name="Line 65"/>
            <p:cNvSpPr>
              <a:spLocks noChangeShapeType="1"/>
            </p:cNvSpPr>
            <p:nvPr/>
          </p:nvSpPr>
          <p:spPr bwMode="auto">
            <a:xfrm flipH="1">
              <a:off x="26277" y="7279"/>
              <a:ext cx="19" cy="1"/>
            </a:xfrm>
            <a:prstGeom prst="line">
              <a:avLst/>
            </a:prstGeom>
            <a:noFill/>
            <a:ln w="0">
              <a:solidFill>
                <a:srgbClr val="000000"/>
              </a:solidFill>
              <a:round/>
              <a:headEnd/>
              <a:tailEnd/>
            </a:ln>
          </p:spPr>
          <p:txBody>
            <a:bodyPr/>
            <a:lstStyle/>
            <a:p>
              <a:endParaRPr lang="en-US"/>
            </a:p>
          </p:txBody>
        </p:sp>
        <p:sp>
          <p:nvSpPr>
            <p:cNvPr id="47170" name="Line 66"/>
            <p:cNvSpPr>
              <a:spLocks noChangeShapeType="1"/>
            </p:cNvSpPr>
            <p:nvPr/>
          </p:nvSpPr>
          <p:spPr bwMode="auto">
            <a:xfrm flipH="1">
              <a:off x="26277" y="7018"/>
              <a:ext cx="19" cy="1"/>
            </a:xfrm>
            <a:prstGeom prst="line">
              <a:avLst/>
            </a:prstGeom>
            <a:noFill/>
            <a:ln w="0">
              <a:solidFill>
                <a:srgbClr val="000000"/>
              </a:solidFill>
              <a:round/>
              <a:headEnd/>
              <a:tailEnd/>
            </a:ln>
          </p:spPr>
          <p:txBody>
            <a:bodyPr/>
            <a:lstStyle/>
            <a:p>
              <a:endParaRPr lang="en-US"/>
            </a:p>
          </p:txBody>
        </p:sp>
        <p:sp>
          <p:nvSpPr>
            <p:cNvPr id="47171" name="Line 67"/>
            <p:cNvSpPr>
              <a:spLocks noChangeShapeType="1"/>
            </p:cNvSpPr>
            <p:nvPr/>
          </p:nvSpPr>
          <p:spPr bwMode="auto">
            <a:xfrm flipH="1">
              <a:off x="26277" y="6830"/>
              <a:ext cx="19" cy="1"/>
            </a:xfrm>
            <a:prstGeom prst="line">
              <a:avLst/>
            </a:prstGeom>
            <a:noFill/>
            <a:ln w="0">
              <a:solidFill>
                <a:srgbClr val="000000"/>
              </a:solidFill>
              <a:round/>
              <a:headEnd/>
              <a:tailEnd/>
            </a:ln>
          </p:spPr>
          <p:txBody>
            <a:bodyPr/>
            <a:lstStyle/>
            <a:p>
              <a:endParaRPr lang="en-US"/>
            </a:p>
          </p:txBody>
        </p:sp>
        <p:sp>
          <p:nvSpPr>
            <p:cNvPr id="47172" name="Line 68"/>
            <p:cNvSpPr>
              <a:spLocks noChangeShapeType="1"/>
            </p:cNvSpPr>
            <p:nvPr/>
          </p:nvSpPr>
          <p:spPr bwMode="auto">
            <a:xfrm flipH="1">
              <a:off x="26277" y="6682"/>
              <a:ext cx="19" cy="2"/>
            </a:xfrm>
            <a:prstGeom prst="line">
              <a:avLst/>
            </a:prstGeom>
            <a:noFill/>
            <a:ln w="0">
              <a:solidFill>
                <a:srgbClr val="000000"/>
              </a:solidFill>
              <a:round/>
              <a:headEnd/>
              <a:tailEnd/>
            </a:ln>
          </p:spPr>
          <p:txBody>
            <a:bodyPr/>
            <a:lstStyle/>
            <a:p>
              <a:endParaRPr lang="en-US"/>
            </a:p>
          </p:txBody>
        </p:sp>
        <p:sp>
          <p:nvSpPr>
            <p:cNvPr id="47173" name="Line 69"/>
            <p:cNvSpPr>
              <a:spLocks noChangeShapeType="1"/>
            </p:cNvSpPr>
            <p:nvPr/>
          </p:nvSpPr>
          <p:spPr bwMode="auto">
            <a:xfrm flipH="1">
              <a:off x="26277" y="6562"/>
              <a:ext cx="19" cy="1"/>
            </a:xfrm>
            <a:prstGeom prst="line">
              <a:avLst/>
            </a:prstGeom>
            <a:noFill/>
            <a:ln w="0">
              <a:solidFill>
                <a:srgbClr val="000000"/>
              </a:solidFill>
              <a:round/>
              <a:headEnd/>
              <a:tailEnd/>
            </a:ln>
          </p:spPr>
          <p:txBody>
            <a:bodyPr/>
            <a:lstStyle/>
            <a:p>
              <a:endParaRPr lang="en-US"/>
            </a:p>
          </p:txBody>
        </p:sp>
        <p:sp>
          <p:nvSpPr>
            <p:cNvPr id="47174" name="Line 70"/>
            <p:cNvSpPr>
              <a:spLocks noChangeShapeType="1"/>
            </p:cNvSpPr>
            <p:nvPr/>
          </p:nvSpPr>
          <p:spPr bwMode="auto">
            <a:xfrm flipH="1">
              <a:off x="26277" y="6468"/>
              <a:ext cx="19" cy="1"/>
            </a:xfrm>
            <a:prstGeom prst="line">
              <a:avLst/>
            </a:prstGeom>
            <a:noFill/>
            <a:ln w="0">
              <a:solidFill>
                <a:srgbClr val="000000"/>
              </a:solidFill>
              <a:round/>
              <a:headEnd/>
              <a:tailEnd/>
            </a:ln>
          </p:spPr>
          <p:txBody>
            <a:bodyPr/>
            <a:lstStyle/>
            <a:p>
              <a:endParaRPr lang="en-US"/>
            </a:p>
          </p:txBody>
        </p:sp>
        <p:sp>
          <p:nvSpPr>
            <p:cNvPr id="47175" name="Line 71"/>
            <p:cNvSpPr>
              <a:spLocks noChangeShapeType="1"/>
            </p:cNvSpPr>
            <p:nvPr/>
          </p:nvSpPr>
          <p:spPr bwMode="auto">
            <a:xfrm flipH="1">
              <a:off x="26277" y="6381"/>
              <a:ext cx="19" cy="1"/>
            </a:xfrm>
            <a:prstGeom prst="line">
              <a:avLst/>
            </a:prstGeom>
            <a:noFill/>
            <a:ln w="0">
              <a:solidFill>
                <a:srgbClr val="000000"/>
              </a:solidFill>
              <a:round/>
              <a:headEnd/>
              <a:tailEnd/>
            </a:ln>
          </p:spPr>
          <p:txBody>
            <a:bodyPr/>
            <a:lstStyle/>
            <a:p>
              <a:endParaRPr lang="en-US"/>
            </a:p>
          </p:txBody>
        </p:sp>
        <p:sp>
          <p:nvSpPr>
            <p:cNvPr id="47176" name="Line 72"/>
            <p:cNvSpPr>
              <a:spLocks noChangeShapeType="1"/>
            </p:cNvSpPr>
            <p:nvPr/>
          </p:nvSpPr>
          <p:spPr bwMode="auto">
            <a:xfrm flipH="1">
              <a:off x="26277" y="6300"/>
              <a:ext cx="19" cy="1"/>
            </a:xfrm>
            <a:prstGeom prst="line">
              <a:avLst/>
            </a:prstGeom>
            <a:noFill/>
            <a:ln w="0">
              <a:solidFill>
                <a:srgbClr val="000000"/>
              </a:solidFill>
              <a:round/>
              <a:headEnd/>
              <a:tailEnd/>
            </a:ln>
          </p:spPr>
          <p:txBody>
            <a:bodyPr/>
            <a:lstStyle/>
            <a:p>
              <a:endParaRPr lang="en-US"/>
            </a:p>
          </p:txBody>
        </p:sp>
        <p:sp>
          <p:nvSpPr>
            <p:cNvPr id="47177" name="Line 73"/>
            <p:cNvSpPr>
              <a:spLocks noChangeShapeType="1"/>
            </p:cNvSpPr>
            <p:nvPr/>
          </p:nvSpPr>
          <p:spPr bwMode="auto">
            <a:xfrm flipH="1">
              <a:off x="26277" y="6233"/>
              <a:ext cx="19" cy="1"/>
            </a:xfrm>
            <a:prstGeom prst="line">
              <a:avLst/>
            </a:prstGeom>
            <a:noFill/>
            <a:ln w="0">
              <a:solidFill>
                <a:srgbClr val="000000"/>
              </a:solidFill>
              <a:round/>
              <a:headEnd/>
              <a:tailEnd/>
            </a:ln>
          </p:spPr>
          <p:txBody>
            <a:bodyPr/>
            <a:lstStyle/>
            <a:p>
              <a:endParaRPr lang="en-US"/>
            </a:p>
          </p:txBody>
        </p:sp>
        <p:sp>
          <p:nvSpPr>
            <p:cNvPr id="47178" name="Line 74"/>
            <p:cNvSpPr>
              <a:spLocks noChangeShapeType="1"/>
            </p:cNvSpPr>
            <p:nvPr/>
          </p:nvSpPr>
          <p:spPr bwMode="auto">
            <a:xfrm flipH="1">
              <a:off x="26277" y="9224"/>
              <a:ext cx="26" cy="1"/>
            </a:xfrm>
            <a:prstGeom prst="line">
              <a:avLst/>
            </a:prstGeom>
            <a:noFill/>
            <a:ln w="0">
              <a:solidFill>
                <a:srgbClr val="000000"/>
              </a:solidFill>
              <a:round/>
              <a:headEnd/>
              <a:tailEnd/>
            </a:ln>
          </p:spPr>
          <p:txBody>
            <a:bodyPr/>
            <a:lstStyle/>
            <a:p>
              <a:endParaRPr lang="en-US"/>
            </a:p>
          </p:txBody>
        </p:sp>
        <p:sp>
          <p:nvSpPr>
            <p:cNvPr id="47179" name="Line 75"/>
            <p:cNvSpPr>
              <a:spLocks noChangeShapeType="1"/>
            </p:cNvSpPr>
            <p:nvPr/>
          </p:nvSpPr>
          <p:spPr bwMode="auto">
            <a:xfrm flipH="1">
              <a:off x="26277" y="7728"/>
              <a:ext cx="26" cy="2"/>
            </a:xfrm>
            <a:prstGeom prst="line">
              <a:avLst/>
            </a:prstGeom>
            <a:noFill/>
            <a:ln w="0">
              <a:solidFill>
                <a:srgbClr val="000000"/>
              </a:solidFill>
              <a:round/>
              <a:headEnd/>
              <a:tailEnd/>
            </a:ln>
          </p:spPr>
          <p:txBody>
            <a:bodyPr/>
            <a:lstStyle/>
            <a:p>
              <a:endParaRPr lang="en-US"/>
            </a:p>
          </p:txBody>
        </p:sp>
        <p:sp>
          <p:nvSpPr>
            <p:cNvPr id="47180" name="Line 76"/>
            <p:cNvSpPr>
              <a:spLocks noChangeShapeType="1"/>
            </p:cNvSpPr>
            <p:nvPr/>
          </p:nvSpPr>
          <p:spPr bwMode="auto">
            <a:xfrm flipH="1">
              <a:off x="26277" y="6233"/>
              <a:ext cx="26" cy="1"/>
            </a:xfrm>
            <a:prstGeom prst="line">
              <a:avLst/>
            </a:prstGeom>
            <a:noFill/>
            <a:ln w="0">
              <a:solidFill>
                <a:srgbClr val="000000"/>
              </a:solidFill>
              <a:round/>
              <a:headEnd/>
              <a:tailEnd/>
            </a:ln>
          </p:spPr>
          <p:txBody>
            <a:bodyPr/>
            <a:lstStyle/>
            <a:p>
              <a:endParaRPr lang="en-US"/>
            </a:p>
          </p:txBody>
        </p:sp>
        <p:sp>
          <p:nvSpPr>
            <p:cNvPr id="47181" name="Rectangle 77"/>
            <p:cNvSpPr>
              <a:spLocks noChangeArrowheads="1"/>
            </p:cNvSpPr>
            <p:nvPr/>
          </p:nvSpPr>
          <p:spPr bwMode="auto">
            <a:xfrm flipH="1">
              <a:off x="26356" y="9169"/>
              <a:ext cx="360" cy="284"/>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0.01</a:t>
              </a:r>
              <a:endParaRPr lang="en-US" sz="2400">
                <a:latin typeface="Arial Narrow" pitchFamily="34" charset="0"/>
                <a:ea typeface="ＭＳ Ｐゴシック" pitchFamily="-32" charset="-128"/>
              </a:endParaRPr>
            </a:p>
          </p:txBody>
        </p:sp>
        <p:sp>
          <p:nvSpPr>
            <p:cNvPr id="47182" name="Rectangle 78"/>
            <p:cNvSpPr>
              <a:spLocks noChangeArrowheads="1"/>
            </p:cNvSpPr>
            <p:nvPr/>
          </p:nvSpPr>
          <p:spPr bwMode="auto">
            <a:xfrm flipH="1">
              <a:off x="26357" y="7675"/>
              <a:ext cx="258"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0.1</a:t>
              </a:r>
              <a:endParaRPr lang="en-US" sz="2400">
                <a:latin typeface="Arial Narrow" pitchFamily="34" charset="0"/>
                <a:ea typeface="ＭＳ Ｐゴシック" pitchFamily="-32" charset="-128"/>
              </a:endParaRPr>
            </a:p>
          </p:txBody>
        </p:sp>
        <p:sp>
          <p:nvSpPr>
            <p:cNvPr id="47183" name="Line 79"/>
            <p:cNvSpPr>
              <a:spLocks noChangeShapeType="1"/>
            </p:cNvSpPr>
            <p:nvPr/>
          </p:nvSpPr>
          <p:spPr bwMode="auto">
            <a:xfrm flipH="1">
              <a:off x="22168" y="6233"/>
              <a:ext cx="28" cy="1"/>
            </a:xfrm>
            <a:prstGeom prst="line">
              <a:avLst/>
            </a:prstGeom>
            <a:noFill/>
            <a:ln w="0">
              <a:solidFill>
                <a:srgbClr val="000000"/>
              </a:solidFill>
              <a:round/>
              <a:headEnd/>
              <a:tailEnd/>
            </a:ln>
          </p:spPr>
          <p:txBody>
            <a:bodyPr/>
            <a:lstStyle/>
            <a:p>
              <a:endParaRPr lang="en-US"/>
            </a:p>
          </p:txBody>
        </p:sp>
        <p:sp>
          <p:nvSpPr>
            <p:cNvPr id="47184" name="Rectangle 80"/>
            <p:cNvSpPr>
              <a:spLocks noChangeArrowheads="1"/>
            </p:cNvSpPr>
            <p:nvPr/>
          </p:nvSpPr>
          <p:spPr bwMode="auto">
            <a:xfrm flipH="1">
              <a:off x="21883" y="6226"/>
              <a:ext cx="257"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7185" name="Line 81"/>
            <p:cNvSpPr>
              <a:spLocks noChangeShapeType="1"/>
            </p:cNvSpPr>
            <p:nvPr/>
          </p:nvSpPr>
          <p:spPr bwMode="auto">
            <a:xfrm>
              <a:off x="22168" y="6733"/>
              <a:ext cx="1142" cy="0"/>
            </a:xfrm>
            <a:prstGeom prst="line">
              <a:avLst/>
            </a:prstGeom>
            <a:noFill/>
            <a:ln w="0">
              <a:solidFill>
                <a:srgbClr val="000000"/>
              </a:solidFill>
              <a:round/>
              <a:headEnd/>
              <a:tailEnd/>
            </a:ln>
          </p:spPr>
          <p:txBody>
            <a:bodyPr/>
            <a:lstStyle/>
            <a:p>
              <a:endParaRPr lang="en-US"/>
            </a:p>
          </p:txBody>
        </p:sp>
        <p:sp>
          <p:nvSpPr>
            <p:cNvPr id="47186" name="Line 82"/>
            <p:cNvSpPr>
              <a:spLocks noChangeShapeType="1"/>
            </p:cNvSpPr>
            <p:nvPr/>
          </p:nvSpPr>
          <p:spPr bwMode="auto">
            <a:xfrm flipV="1">
              <a:off x="26273" y="9725"/>
              <a:ext cx="1" cy="20"/>
            </a:xfrm>
            <a:prstGeom prst="line">
              <a:avLst/>
            </a:prstGeom>
            <a:noFill/>
            <a:ln w="0">
              <a:solidFill>
                <a:srgbClr val="000000"/>
              </a:solidFill>
              <a:round/>
              <a:headEnd/>
              <a:tailEnd/>
            </a:ln>
          </p:spPr>
          <p:txBody>
            <a:bodyPr/>
            <a:lstStyle/>
            <a:p>
              <a:endParaRPr lang="en-US"/>
            </a:p>
          </p:txBody>
        </p:sp>
        <p:grpSp>
          <p:nvGrpSpPr>
            <p:cNvPr id="47187" name="Group 83"/>
            <p:cNvGrpSpPr>
              <a:grpSpLocks/>
            </p:cNvGrpSpPr>
            <p:nvPr/>
          </p:nvGrpSpPr>
          <p:grpSpPr bwMode="auto">
            <a:xfrm>
              <a:off x="22173" y="9737"/>
              <a:ext cx="4300" cy="283"/>
              <a:chOff x="13368" y="8466"/>
              <a:chExt cx="3611" cy="253"/>
            </a:xfrm>
          </p:grpSpPr>
          <p:sp>
            <p:nvSpPr>
              <p:cNvPr id="47437" name="Rectangle 84"/>
              <p:cNvSpPr>
                <a:spLocks noChangeArrowheads="1"/>
              </p:cNvSpPr>
              <p:nvPr/>
            </p:nvSpPr>
            <p:spPr bwMode="auto">
              <a:xfrm>
                <a:off x="13368"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7438" name="Rectangle 85"/>
              <p:cNvSpPr>
                <a:spLocks noChangeArrowheads="1"/>
              </p:cNvSpPr>
              <p:nvPr/>
            </p:nvSpPr>
            <p:spPr bwMode="auto">
              <a:xfrm>
                <a:off x="15526"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a:t>
                </a:r>
                <a:endParaRPr lang="en-US" sz="2400">
                  <a:latin typeface="Arial Narrow" pitchFamily="34" charset="0"/>
                  <a:ea typeface="ＭＳ Ｐゴシック" pitchFamily="-32" charset="-128"/>
                </a:endParaRPr>
              </a:p>
            </p:txBody>
          </p:sp>
          <p:sp>
            <p:nvSpPr>
              <p:cNvPr id="47439" name="Rectangle 86"/>
              <p:cNvSpPr>
                <a:spLocks noChangeArrowheads="1"/>
              </p:cNvSpPr>
              <p:nvPr/>
            </p:nvSpPr>
            <p:spPr bwMode="auto">
              <a:xfrm>
                <a:off x="16171"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20</a:t>
                </a:r>
                <a:endParaRPr lang="en-US" sz="2400">
                  <a:latin typeface="Arial Narrow" pitchFamily="34" charset="0"/>
                  <a:ea typeface="ＭＳ Ｐゴシック" pitchFamily="-32" charset="-128"/>
                </a:endParaRPr>
              </a:p>
            </p:txBody>
          </p:sp>
          <p:sp>
            <p:nvSpPr>
              <p:cNvPr id="47440" name="Rectangle 87"/>
              <p:cNvSpPr>
                <a:spLocks noChangeArrowheads="1"/>
              </p:cNvSpPr>
              <p:nvPr/>
            </p:nvSpPr>
            <p:spPr bwMode="auto">
              <a:xfrm>
                <a:off x="16506"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30</a:t>
                </a:r>
                <a:endParaRPr lang="en-US" sz="2400">
                  <a:latin typeface="Arial Narrow" pitchFamily="34" charset="0"/>
                  <a:ea typeface="ＭＳ Ｐゴシック" pitchFamily="-32" charset="-128"/>
                </a:endParaRPr>
              </a:p>
            </p:txBody>
          </p:sp>
          <p:sp>
            <p:nvSpPr>
              <p:cNvPr id="47441" name="Rectangle 88"/>
              <p:cNvSpPr>
                <a:spLocks noChangeArrowheads="1"/>
              </p:cNvSpPr>
              <p:nvPr/>
            </p:nvSpPr>
            <p:spPr bwMode="auto">
              <a:xfrm>
                <a:off x="14405"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7442" name="Rectangle 89"/>
              <p:cNvSpPr>
                <a:spLocks noChangeArrowheads="1"/>
              </p:cNvSpPr>
              <p:nvPr/>
            </p:nvSpPr>
            <p:spPr bwMode="auto">
              <a:xfrm>
                <a:off x="14676"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a:t>
                </a:r>
                <a:endParaRPr lang="en-US" sz="2400">
                  <a:latin typeface="Arial Narrow" pitchFamily="34" charset="0"/>
                  <a:ea typeface="ＭＳ Ｐゴシック" pitchFamily="-32" charset="-128"/>
                </a:endParaRPr>
              </a:p>
            </p:txBody>
          </p:sp>
          <p:sp>
            <p:nvSpPr>
              <p:cNvPr id="47443" name="Rectangle 90"/>
              <p:cNvSpPr>
                <a:spLocks noChangeArrowheads="1"/>
              </p:cNvSpPr>
              <p:nvPr/>
            </p:nvSpPr>
            <p:spPr bwMode="auto">
              <a:xfrm>
                <a:off x="14887"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5</a:t>
                </a:r>
                <a:endParaRPr lang="en-US" sz="2400">
                  <a:latin typeface="Arial Narrow" pitchFamily="34" charset="0"/>
                  <a:ea typeface="ＭＳ Ｐゴシック" pitchFamily="-32" charset="-128"/>
                </a:endParaRPr>
              </a:p>
            </p:txBody>
          </p:sp>
          <p:sp>
            <p:nvSpPr>
              <p:cNvPr id="47444" name="Rectangle 91"/>
              <p:cNvSpPr>
                <a:spLocks noChangeArrowheads="1"/>
              </p:cNvSpPr>
              <p:nvPr/>
            </p:nvSpPr>
            <p:spPr bwMode="auto">
              <a:xfrm>
                <a:off x="14032"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7445" name="Rectangle 92"/>
              <p:cNvSpPr>
                <a:spLocks noChangeArrowheads="1"/>
              </p:cNvSpPr>
              <p:nvPr/>
            </p:nvSpPr>
            <p:spPr bwMode="auto">
              <a:xfrm>
                <a:off x="15056"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6</a:t>
                </a:r>
                <a:endParaRPr lang="en-US" sz="2400">
                  <a:latin typeface="Arial Narrow" pitchFamily="34" charset="0"/>
                  <a:ea typeface="ＭＳ Ｐゴシック" pitchFamily="-32" charset="-128"/>
                </a:endParaRPr>
              </a:p>
            </p:txBody>
          </p:sp>
          <p:sp>
            <p:nvSpPr>
              <p:cNvPr id="47446" name="Rectangle 93"/>
              <p:cNvSpPr>
                <a:spLocks noChangeArrowheads="1"/>
              </p:cNvSpPr>
              <p:nvPr/>
            </p:nvSpPr>
            <p:spPr bwMode="auto">
              <a:xfrm>
                <a:off x="15198"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7</a:t>
                </a:r>
                <a:endParaRPr lang="en-US" sz="2400">
                  <a:latin typeface="Arial Narrow" pitchFamily="34" charset="0"/>
                  <a:ea typeface="ＭＳ Ｐゴシック" pitchFamily="-32" charset="-128"/>
                </a:endParaRPr>
              </a:p>
            </p:txBody>
          </p:sp>
          <p:sp>
            <p:nvSpPr>
              <p:cNvPr id="47447" name="Rectangle 94"/>
              <p:cNvSpPr>
                <a:spLocks noChangeArrowheads="1"/>
              </p:cNvSpPr>
              <p:nvPr/>
            </p:nvSpPr>
            <p:spPr bwMode="auto">
              <a:xfrm>
                <a:off x="15319"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8</a:t>
                </a:r>
                <a:endParaRPr lang="en-US" sz="2400">
                  <a:latin typeface="Arial Narrow" pitchFamily="34" charset="0"/>
                  <a:ea typeface="ＭＳ Ｐゴシック" pitchFamily="-32" charset="-128"/>
                </a:endParaRPr>
              </a:p>
            </p:txBody>
          </p:sp>
          <p:sp>
            <p:nvSpPr>
              <p:cNvPr id="47448" name="Rectangle 95"/>
              <p:cNvSpPr>
                <a:spLocks noChangeArrowheads="1"/>
              </p:cNvSpPr>
              <p:nvPr/>
            </p:nvSpPr>
            <p:spPr bwMode="auto">
              <a:xfrm>
                <a:off x="15432"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9</a:t>
                </a:r>
                <a:endParaRPr lang="en-US" sz="2400">
                  <a:latin typeface="Arial Narrow" pitchFamily="34" charset="0"/>
                  <a:ea typeface="ＭＳ Ｐゴシック" pitchFamily="-32" charset="-128"/>
                </a:endParaRPr>
              </a:p>
            </p:txBody>
          </p:sp>
          <p:sp>
            <p:nvSpPr>
              <p:cNvPr id="47449" name="Rectangle 96"/>
              <p:cNvSpPr>
                <a:spLocks noChangeArrowheads="1"/>
              </p:cNvSpPr>
              <p:nvPr/>
            </p:nvSpPr>
            <p:spPr bwMode="auto">
              <a:xfrm>
                <a:off x="16806"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40</a:t>
                </a:r>
                <a:endParaRPr lang="en-US" sz="2400">
                  <a:latin typeface="Arial Narrow" pitchFamily="34" charset="0"/>
                  <a:ea typeface="ＭＳ Ｐゴシック" pitchFamily="-32" charset="-128"/>
                </a:endParaRPr>
              </a:p>
            </p:txBody>
          </p:sp>
        </p:grpSp>
        <p:sp>
          <p:nvSpPr>
            <p:cNvPr id="47188" name="Line 97"/>
            <p:cNvSpPr>
              <a:spLocks noChangeShapeType="1"/>
            </p:cNvSpPr>
            <p:nvPr/>
          </p:nvSpPr>
          <p:spPr bwMode="auto">
            <a:xfrm flipH="1">
              <a:off x="26273" y="9673"/>
              <a:ext cx="19" cy="1"/>
            </a:xfrm>
            <a:prstGeom prst="line">
              <a:avLst/>
            </a:prstGeom>
            <a:noFill/>
            <a:ln w="0">
              <a:solidFill>
                <a:srgbClr val="000000"/>
              </a:solidFill>
              <a:round/>
              <a:headEnd/>
              <a:tailEnd/>
            </a:ln>
          </p:spPr>
          <p:txBody>
            <a:bodyPr/>
            <a:lstStyle/>
            <a:p>
              <a:endParaRPr lang="en-US"/>
            </a:p>
          </p:txBody>
        </p:sp>
        <p:sp>
          <p:nvSpPr>
            <p:cNvPr id="47189" name="Line 98"/>
            <p:cNvSpPr>
              <a:spLocks noChangeShapeType="1"/>
            </p:cNvSpPr>
            <p:nvPr/>
          </p:nvSpPr>
          <p:spPr bwMode="auto">
            <a:xfrm flipH="1">
              <a:off x="26273" y="9552"/>
              <a:ext cx="19" cy="1"/>
            </a:xfrm>
            <a:prstGeom prst="line">
              <a:avLst/>
            </a:prstGeom>
            <a:noFill/>
            <a:ln w="0">
              <a:solidFill>
                <a:srgbClr val="000000"/>
              </a:solidFill>
              <a:round/>
              <a:headEnd/>
              <a:tailEnd/>
            </a:ln>
          </p:spPr>
          <p:txBody>
            <a:bodyPr/>
            <a:lstStyle/>
            <a:p>
              <a:endParaRPr lang="en-US"/>
            </a:p>
          </p:txBody>
        </p:sp>
        <p:sp>
          <p:nvSpPr>
            <p:cNvPr id="47190" name="Line 99"/>
            <p:cNvSpPr>
              <a:spLocks noChangeShapeType="1"/>
            </p:cNvSpPr>
            <p:nvPr/>
          </p:nvSpPr>
          <p:spPr bwMode="auto">
            <a:xfrm flipH="1">
              <a:off x="26273" y="9458"/>
              <a:ext cx="19" cy="1"/>
            </a:xfrm>
            <a:prstGeom prst="line">
              <a:avLst/>
            </a:prstGeom>
            <a:noFill/>
            <a:ln w="0">
              <a:solidFill>
                <a:srgbClr val="000000"/>
              </a:solidFill>
              <a:round/>
              <a:headEnd/>
              <a:tailEnd/>
            </a:ln>
          </p:spPr>
          <p:txBody>
            <a:bodyPr/>
            <a:lstStyle/>
            <a:p>
              <a:endParaRPr lang="en-US"/>
            </a:p>
          </p:txBody>
        </p:sp>
        <p:sp>
          <p:nvSpPr>
            <p:cNvPr id="47191" name="Line 100"/>
            <p:cNvSpPr>
              <a:spLocks noChangeShapeType="1"/>
            </p:cNvSpPr>
            <p:nvPr/>
          </p:nvSpPr>
          <p:spPr bwMode="auto">
            <a:xfrm flipH="1">
              <a:off x="26273" y="9371"/>
              <a:ext cx="19" cy="1"/>
            </a:xfrm>
            <a:prstGeom prst="line">
              <a:avLst/>
            </a:prstGeom>
            <a:noFill/>
            <a:ln w="0">
              <a:solidFill>
                <a:srgbClr val="000000"/>
              </a:solidFill>
              <a:round/>
              <a:headEnd/>
              <a:tailEnd/>
            </a:ln>
          </p:spPr>
          <p:txBody>
            <a:bodyPr/>
            <a:lstStyle/>
            <a:p>
              <a:endParaRPr lang="en-US"/>
            </a:p>
          </p:txBody>
        </p:sp>
        <p:sp>
          <p:nvSpPr>
            <p:cNvPr id="47192" name="Line 101"/>
            <p:cNvSpPr>
              <a:spLocks noChangeShapeType="1"/>
            </p:cNvSpPr>
            <p:nvPr/>
          </p:nvSpPr>
          <p:spPr bwMode="auto">
            <a:xfrm flipH="1">
              <a:off x="26273" y="9291"/>
              <a:ext cx="19" cy="1"/>
            </a:xfrm>
            <a:prstGeom prst="line">
              <a:avLst/>
            </a:prstGeom>
            <a:noFill/>
            <a:ln w="0">
              <a:solidFill>
                <a:srgbClr val="000000"/>
              </a:solidFill>
              <a:round/>
              <a:headEnd/>
              <a:tailEnd/>
            </a:ln>
          </p:spPr>
          <p:txBody>
            <a:bodyPr/>
            <a:lstStyle/>
            <a:p>
              <a:endParaRPr lang="en-US"/>
            </a:p>
          </p:txBody>
        </p:sp>
        <p:sp>
          <p:nvSpPr>
            <p:cNvPr id="47193" name="Line 102"/>
            <p:cNvSpPr>
              <a:spLocks noChangeShapeType="1"/>
            </p:cNvSpPr>
            <p:nvPr/>
          </p:nvSpPr>
          <p:spPr bwMode="auto">
            <a:xfrm flipH="1">
              <a:off x="26273" y="9224"/>
              <a:ext cx="19" cy="1"/>
            </a:xfrm>
            <a:prstGeom prst="line">
              <a:avLst/>
            </a:prstGeom>
            <a:noFill/>
            <a:ln w="0">
              <a:solidFill>
                <a:srgbClr val="000000"/>
              </a:solidFill>
              <a:round/>
              <a:headEnd/>
              <a:tailEnd/>
            </a:ln>
          </p:spPr>
          <p:txBody>
            <a:bodyPr/>
            <a:lstStyle/>
            <a:p>
              <a:endParaRPr lang="en-US"/>
            </a:p>
          </p:txBody>
        </p:sp>
        <p:sp>
          <p:nvSpPr>
            <p:cNvPr id="47194" name="Line 103"/>
            <p:cNvSpPr>
              <a:spLocks noChangeShapeType="1"/>
            </p:cNvSpPr>
            <p:nvPr/>
          </p:nvSpPr>
          <p:spPr bwMode="auto">
            <a:xfrm flipH="1">
              <a:off x="26273" y="9224"/>
              <a:ext cx="27" cy="1"/>
            </a:xfrm>
            <a:prstGeom prst="line">
              <a:avLst/>
            </a:prstGeom>
            <a:noFill/>
            <a:ln w="0">
              <a:solidFill>
                <a:srgbClr val="000000"/>
              </a:solidFill>
              <a:round/>
              <a:headEnd/>
              <a:tailEnd/>
            </a:ln>
          </p:spPr>
          <p:txBody>
            <a:bodyPr/>
            <a:lstStyle/>
            <a:p>
              <a:endParaRPr lang="en-US"/>
            </a:p>
          </p:txBody>
        </p:sp>
        <p:sp>
          <p:nvSpPr>
            <p:cNvPr id="47195" name="Line 104"/>
            <p:cNvSpPr>
              <a:spLocks noChangeShapeType="1"/>
            </p:cNvSpPr>
            <p:nvPr/>
          </p:nvSpPr>
          <p:spPr bwMode="auto">
            <a:xfrm flipV="1">
              <a:off x="24168" y="6770"/>
              <a:ext cx="0" cy="1495"/>
            </a:xfrm>
            <a:prstGeom prst="line">
              <a:avLst/>
            </a:prstGeom>
            <a:noFill/>
            <a:ln w="9525">
              <a:solidFill>
                <a:schemeClr val="tx1"/>
              </a:solidFill>
              <a:round/>
              <a:headEnd/>
              <a:tailEnd type="arrow" w="med" len="med"/>
            </a:ln>
          </p:spPr>
          <p:txBody>
            <a:bodyPr/>
            <a:lstStyle/>
            <a:p>
              <a:endParaRPr lang="en-US"/>
            </a:p>
          </p:txBody>
        </p:sp>
        <p:sp>
          <p:nvSpPr>
            <p:cNvPr id="47196" name="Line 105"/>
            <p:cNvSpPr>
              <a:spLocks noChangeShapeType="1"/>
            </p:cNvSpPr>
            <p:nvPr/>
          </p:nvSpPr>
          <p:spPr bwMode="auto">
            <a:xfrm flipV="1">
              <a:off x="24864" y="7500"/>
              <a:ext cx="0" cy="1166"/>
            </a:xfrm>
            <a:prstGeom prst="line">
              <a:avLst/>
            </a:prstGeom>
            <a:noFill/>
            <a:ln w="9525">
              <a:solidFill>
                <a:schemeClr val="tx1"/>
              </a:solidFill>
              <a:round/>
              <a:headEnd/>
              <a:tailEnd type="arrow" w="med" len="med"/>
            </a:ln>
          </p:spPr>
          <p:txBody>
            <a:bodyPr/>
            <a:lstStyle/>
            <a:p>
              <a:endParaRPr lang="en-US"/>
            </a:p>
          </p:txBody>
        </p:sp>
        <p:sp>
          <p:nvSpPr>
            <p:cNvPr id="47197" name="Line 106"/>
            <p:cNvSpPr>
              <a:spLocks noChangeShapeType="1"/>
            </p:cNvSpPr>
            <p:nvPr/>
          </p:nvSpPr>
          <p:spPr bwMode="auto">
            <a:xfrm flipV="1">
              <a:off x="25768" y="8701"/>
              <a:ext cx="0" cy="591"/>
            </a:xfrm>
            <a:prstGeom prst="line">
              <a:avLst/>
            </a:prstGeom>
            <a:noFill/>
            <a:ln w="9525">
              <a:solidFill>
                <a:schemeClr val="tx1"/>
              </a:solidFill>
              <a:round/>
              <a:headEnd/>
              <a:tailEnd type="arrow" w="med" len="med"/>
            </a:ln>
          </p:spPr>
          <p:txBody>
            <a:bodyPr/>
            <a:lstStyle/>
            <a:p>
              <a:endParaRPr lang="en-US"/>
            </a:p>
          </p:txBody>
        </p:sp>
        <p:sp>
          <p:nvSpPr>
            <p:cNvPr id="47198" name="Line 107"/>
            <p:cNvSpPr>
              <a:spLocks noChangeShapeType="1"/>
            </p:cNvSpPr>
            <p:nvPr/>
          </p:nvSpPr>
          <p:spPr bwMode="auto">
            <a:xfrm>
              <a:off x="25973" y="9225"/>
              <a:ext cx="327" cy="0"/>
            </a:xfrm>
            <a:prstGeom prst="line">
              <a:avLst/>
            </a:prstGeom>
            <a:noFill/>
            <a:ln w="0">
              <a:solidFill>
                <a:srgbClr val="000000"/>
              </a:solidFill>
              <a:round/>
              <a:headEnd/>
              <a:tailEnd/>
            </a:ln>
          </p:spPr>
          <p:txBody>
            <a:bodyPr/>
            <a:lstStyle/>
            <a:p>
              <a:endParaRPr lang="en-US"/>
            </a:p>
          </p:txBody>
        </p:sp>
        <p:sp>
          <p:nvSpPr>
            <p:cNvPr id="47199" name="Text Box 108"/>
            <p:cNvSpPr txBox="1">
              <a:spLocks noChangeArrowheads="1"/>
            </p:cNvSpPr>
            <p:nvPr/>
          </p:nvSpPr>
          <p:spPr bwMode="auto">
            <a:xfrm rot="-5400000">
              <a:off x="23670" y="7153"/>
              <a:ext cx="811" cy="249"/>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1.536</a:t>
              </a:r>
            </a:p>
          </p:txBody>
        </p:sp>
        <p:sp>
          <p:nvSpPr>
            <p:cNvPr id="47200" name="Text Box 109"/>
            <p:cNvSpPr txBox="1">
              <a:spLocks noChangeArrowheads="1"/>
            </p:cNvSpPr>
            <p:nvPr/>
          </p:nvSpPr>
          <p:spPr bwMode="auto">
            <a:xfrm rot="-5400000">
              <a:off x="25277" y="8775"/>
              <a:ext cx="811" cy="2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2.575</a:t>
              </a:r>
            </a:p>
          </p:txBody>
        </p:sp>
        <p:sp>
          <p:nvSpPr>
            <p:cNvPr id="47201" name="Text Box 110"/>
            <p:cNvSpPr txBox="1">
              <a:spLocks noChangeArrowheads="1"/>
            </p:cNvSpPr>
            <p:nvPr/>
          </p:nvSpPr>
          <p:spPr bwMode="auto">
            <a:xfrm rot="-5400000">
              <a:off x="24360" y="7833"/>
              <a:ext cx="811" cy="2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1.949</a:t>
              </a:r>
            </a:p>
          </p:txBody>
        </p:sp>
        <p:grpSp>
          <p:nvGrpSpPr>
            <p:cNvPr id="47202" name="Group 111"/>
            <p:cNvGrpSpPr>
              <a:grpSpLocks/>
            </p:cNvGrpSpPr>
            <p:nvPr/>
          </p:nvGrpSpPr>
          <p:grpSpPr bwMode="auto">
            <a:xfrm>
              <a:off x="22445" y="6742"/>
              <a:ext cx="3515" cy="2562"/>
              <a:chOff x="3647" y="11494"/>
              <a:chExt cx="2952" cy="2293"/>
            </a:xfrm>
          </p:grpSpPr>
          <p:sp>
            <p:nvSpPr>
              <p:cNvPr id="47299" name="Freeform 112"/>
              <p:cNvSpPr>
                <a:spLocks/>
              </p:cNvSpPr>
              <p:nvPr/>
            </p:nvSpPr>
            <p:spPr bwMode="auto">
              <a:xfrm>
                <a:off x="3647" y="11494"/>
                <a:ext cx="18" cy="96"/>
              </a:xfrm>
              <a:custGeom>
                <a:avLst/>
                <a:gdLst>
                  <a:gd name="T0" fmla="*/ 0 w 18"/>
                  <a:gd name="T1" fmla="*/ 0 h 96"/>
                  <a:gd name="T2" fmla="*/ 6 w 18"/>
                  <a:gd name="T3" fmla="*/ 24 h 96"/>
                  <a:gd name="T4" fmla="*/ 6 w 18"/>
                  <a:gd name="T5" fmla="*/ 54 h 96"/>
                  <a:gd name="T6" fmla="*/ 12 w 18"/>
                  <a:gd name="T7" fmla="*/ 78 h 96"/>
                  <a:gd name="T8" fmla="*/ 18 w 18"/>
                  <a:gd name="T9" fmla="*/ 96 h 96"/>
                  <a:gd name="T10" fmla="*/ 0 60000 65536"/>
                  <a:gd name="T11" fmla="*/ 0 60000 65536"/>
                  <a:gd name="T12" fmla="*/ 0 60000 65536"/>
                  <a:gd name="T13" fmla="*/ 0 60000 65536"/>
                  <a:gd name="T14" fmla="*/ 0 60000 65536"/>
                  <a:gd name="T15" fmla="*/ 0 w 18"/>
                  <a:gd name="T16" fmla="*/ 0 h 96"/>
                  <a:gd name="T17" fmla="*/ 18 w 18"/>
                  <a:gd name="T18" fmla="*/ 96 h 96"/>
                </a:gdLst>
                <a:ahLst/>
                <a:cxnLst>
                  <a:cxn ang="T10">
                    <a:pos x="T0" y="T1"/>
                  </a:cxn>
                  <a:cxn ang="T11">
                    <a:pos x="T2" y="T3"/>
                  </a:cxn>
                  <a:cxn ang="T12">
                    <a:pos x="T4" y="T5"/>
                  </a:cxn>
                  <a:cxn ang="T13">
                    <a:pos x="T6" y="T7"/>
                  </a:cxn>
                  <a:cxn ang="T14">
                    <a:pos x="T8" y="T9"/>
                  </a:cxn>
                </a:cxnLst>
                <a:rect l="T15" t="T16" r="T17" b="T18"/>
                <a:pathLst>
                  <a:path w="18" h="96">
                    <a:moveTo>
                      <a:pt x="0" y="0"/>
                    </a:moveTo>
                    <a:lnTo>
                      <a:pt x="6" y="24"/>
                    </a:lnTo>
                    <a:lnTo>
                      <a:pt x="6" y="54"/>
                    </a:lnTo>
                    <a:lnTo>
                      <a:pt x="12" y="78"/>
                    </a:lnTo>
                    <a:lnTo>
                      <a:pt x="18" y="96"/>
                    </a:lnTo>
                  </a:path>
                </a:pathLst>
              </a:custGeom>
              <a:noFill/>
              <a:ln w="57150">
                <a:solidFill>
                  <a:srgbClr val="993300"/>
                </a:solidFill>
                <a:round/>
                <a:headEnd/>
                <a:tailEnd/>
              </a:ln>
            </p:spPr>
            <p:txBody>
              <a:bodyPr/>
              <a:lstStyle/>
              <a:p>
                <a:endParaRPr lang="en-US"/>
              </a:p>
            </p:txBody>
          </p:sp>
          <p:sp>
            <p:nvSpPr>
              <p:cNvPr id="47300" name="Freeform 113"/>
              <p:cNvSpPr>
                <a:spLocks/>
              </p:cNvSpPr>
              <p:nvPr/>
            </p:nvSpPr>
            <p:spPr bwMode="auto">
              <a:xfrm>
                <a:off x="3665" y="11590"/>
                <a:ext cx="24" cy="18"/>
              </a:xfrm>
              <a:custGeom>
                <a:avLst/>
                <a:gdLst>
                  <a:gd name="T0" fmla="*/ 0 w 24"/>
                  <a:gd name="T1" fmla="*/ 0 h 18"/>
                  <a:gd name="T2" fmla="*/ 6 w 24"/>
                  <a:gd name="T3" fmla="*/ 6 h 18"/>
                  <a:gd name="T4" fmla="*/ 12 w 24"/>
                  <a:gd name="T5" fmla="*/ 12 h 18"/>
                  <a:gd name="T6" fmla="*/ 24 w 24"/>
                  <a:gd name="T7" fmla="*/ 18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0" y="0"/>
                    </a:moveTo>
                    <a:lnTo>
                      <a:pt x="6" y="6"/>
                    </a:lnTo>
                    <a:lnTo>
                      <a:pt x="12" y="12"/>
                    </a:lnTo>
                    <a:lnTo>
                      <a:pt x="24" y="18"/>
                    </a:lnTo>
                  </a:path>
                </a:pathLst>
              </a:custGeom>
              <a:noFill/>
              <a:ln w="57150">
                <a:solidFill>
                  <a:srgbClr val="993300"/>
                </a:solidFill>
                <a:round/>
                <a:headEnd/>
                <a:tailEnd/>
              </a:ln>
            </p:spPr>
            <p:txBody>
              <a:bodyPr/>
              <a:lstStyle/>
              <a:p>
                <a:endParaRPr lang="en-US"/>
              </a:p>
            </p:txBody>
          </p:sp>
          <p:sp>
            <p:nvSpPr>
              <p:cNvPr id="47301" name="Line 114"/>
              <p:cNvSpPr>
                <a:spLocks noChangeShapeType="1"/>
              </p:cNvSpPr>
              <p:nvPr/>
            </p:nvSpPr>
            <p:spPr bwMode="auto">
              <a:xfrm>
                <a:off x="3689" y="11608"/>
                <a:ext cx="18" cy="12"/>
              </a:xfrm>
              <a:prstGeom prst="line">
                <a:avLst/>
              </a:prstGeom>
              <a:noFill/>
              <a:ln w="57150">
                <a:solidFill>
                  <a:srgbClr val="993300"/>
                </a:solidFill>
                <a:round/>
                <a:headEnd/>
                <a:tailEnd/>
              </a:ln>
            </p:spPr>
            <p:txBody>
              <a:bodyPr/>
              <a:lstStyle/>
              <a:p>
                <a:endParaRPr lang="en-US"/>
              </a:p>
            </p:txBody>
          </p:sp>
          <p:sp>
            <p:nvSpPr>
              <p:cNvPr id="47302" name="Freeform 115"/>
              <p:cNvSpPr>
                <a:spLocks/>
              </p:cNvSpPr>
              <p:nvPr/>
            </p:nvSpPr>
            <p:spPr bwMode="auto">
              <a:xfrm>
                <a:off x="3707" y="11620"/>
                <a:ext cx="24" cy="6"/>
              </a:xfrm>
              <a:custGeom>
                <a:avLst/>
                <a:gdLst>
                  <a:gd name="T0" fmla="*/ 0 w 24"/>
                  <a:gd name="T1" fmla="*/ 0 h 6"/>
                  <a:gd name="T2" fmla="*/ 12 w 24"/>
                  <a:gd name="T3" fmla="*/ 6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6"/>
                    </a:lnTo>
                    <a:lnTo>
                      <a:pt x="24" y="6"/>
                    </a:lnTo>
                  </a:path>
                </a:pathLst>
              </a:custGeom>
              <a:noFill/>
              <a:ln w="57150">
                <a:solidFill>
                  <a:srgbClr val="993300"/>
                </a:solidFill>
                <a:round/>
                <a:headEnd/>
                <a:tailEnd/>
              </a:ln>
            </p:spPr>
            <p:txBody>
              <a:bodyPr/>
              <a:lstStyle/>
              <a:p>
                <a:endParaRPr lang="en-US"/>
              </a:p>
            </p:txBody>
          </p:sp>
          <p:sp>
            <p:nvSpPr>
              <p:cNvPr id="47303" name="Line 116"/>
              <p:cNvSpPr>
                <a:spLocks noChangeShapeType="1"/>
              </p:cNvSpPr>
              <p:nvPr/>
            </p:nvSpPr>
            <p:spPr bwMode="auto">
              <a:xfrm>
                <a:off x="3731" y="11626"/>
                <a:ext cx="18" cy="1"/>
              </a:xfrm>
              <a:prstGeom prst="line">
                <a:avLst/>
              </a:prstGeom>
              <a:noFill/>
              <a:ln w="57150">
                <a:solidFill>
                  <a:srgbClr val="993300"/>
                </a:solidFill>
                <a:round/>
                <a:headEnd/>
                <a:tailEnd/>
              </a:ln>
            </p:spPr>
            <p:txBody>
              <a:bodyPr/>
              <a:lstStyle/>
              <a:p>
                <a:endParaRPr lang="en-US"/>
              </a:p>
            </p:txBody>
          </p:sp>
          <p:sp>
            <p:nvSpPr>
              <p:cNvPr id="47304" name="Line 117"/>
              <p:cNvSpPr>
                <a:spLocks noChangeShapeType="1"/>
              </p:cNvSpPr>
              <p:nvPr/>
            </p:nvSpPr>
            <p:spPr bwMode="auto">
              <a:xfrm>
                <a:off x="3749" y="11626"/>
                <a:ext cx="24" cy="1"/>
              </a:xfrm>
              <a:prstGeom prst="line">
                <a:avLst/>
              </a:prstGeom>
              <a:noFill/>
              <a:ln w="57150">
                <a:solidFill>
                  <a:srgbClr val="993300"/>
                </a:solidFill>
                <a:round/>
                <a:headEnd/>
                <a:tailEnd/>
              </a:ln>
            </p:spPr>
            <p:txBody>
              <a:bodyPr/>
              <a:lstStyle/>
              <a:p>
                <a:endParaRPr lang="en-US"/>
              </a:p>
            </p:txBody>
          </p:sp>
          <p:sp>
            <p:nvSpPr>
              <p:cNvPr id="47305" name="Line 118"/>
              <p:cNvSpPr>
                <a:spLocks noChangeShapeType="1"/>
              </p:cNvSpPr>
              <p:nvPr/>
            </p:nvSpPr>
            <p:spPr bwMode="auto">
              <a:xfrm flipV="1">
                <a:off x="3773" y="11620"/>
                <a:ext cx="24" cy="6"/>
              </a:xfrm>
              <a:prstGeom prst="line">
                <a:avLst/>
              </a:prstGeom>
              <a:noFill/>
              <a:ln w="57150">
                <a:solidFill>
                  <a:srgbClr val="993300"/>
                </a:solidFill>
                <a:round/>
                <a:headEnd/>
                <a:tailEnd/>
              </a:ln>
            </p:spPr>
            <p:txBody>
              <a:bodyPr/>
              <a:lstStyle/>
              <a:p>
                <a:endParaRPr lang="en-US"/>
              </a:p>
            </p:txBody>
          </p:sp>
          <p:sp>
            <p:nvSpPr>
              <p:cNvPr id="47306" name="Line 119"/>
              <p:cNvSpPr>
                <a:spLocks noChangeShapeType="1"/>
              </p:cNvSpPr>
              <p:nvPr/>
            </p:nvSpPr>
            <p:spPr bwMode="auto">
              <a:xfrm flipV="1">
                <a:off x="3797" y="11608"/>
                <a:ext cx="18" cy="12"/>
              </a:xfrm>
              <a:prstGeom prst="line">
                <a:avLst/>
              </a:prstGeom>
              <a:noFill/>
              <a:ln w="57150">
                <a:solidFill>
                  <a:srgbClr val="993300"/>
                </a:solidFill>
                <a:round/>
                <a:headEnd/>
                <a:tailEnd/>
              </a:ln>
            </p:spPr>
            <p:txBody>
              <a:bodyPr/>
              <a:lstStyle/>
              <a:p>
                <a:endParaRPr lang="en-US"/>
              </a:p>
            </p:txBody>
          </p:sp>
          <p:sp>
            <p:nvSpPr>
              <p:cNvPr id="47307" name="Freeform 120"/>
              <p:cNvSpPr>
                <a:spLocks/>
              </p:cNvSpPr>
              <p:nvPr/>
            </p:nvSpPr>
            <p:spPr bwMode="auto">
              <a:xfrm>
                <a:off x="3815" y="1160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08" name="Line 121"/>
              <p:cNvSpPr>
                <a:spLocks noChangeShapeType="1"/>
              </p:cNvSpPr>
              <p:nvPr/>
            </p:nvSpPr>
            <p:spPr bwMode="auto">
              <a:xfrm flipV="1">
                <a:off x="3839" y="11590"/>
                <a:ext cx="18" cy="12"/>
              </a:xfrm>
              <a:prstGeom prst="line">
                <a:avLst/>
              </a:prstGeom>
              <a:noFill/>
              <a:ln w="57150">
                <a:solidFill>
                  <a:srgbClr val="993300"/>
                </a:solidFill>
                <a:round/>
                <a:headEnd/>
                <a:tailEnd/>
              </a:ln>
            </p:spPr>
            <p:txBody>
              <a:bodyPr/>
              <a:lstStyle/>
              <a:p>
                <a:endParaRPr lang="en-US"/>
              </a:p>
            </p:txBody>
          </p:sp>
          <p:sp>
            <p:nvSpPr>
              <p:cNvPr id="47309" name="Freeform 122"/>
              <p:cNvSpPr>
                <a:spLocks/>
              </p:cNvSpPr>
              <p:nvPr/>
            </p:nvSpPr>
            <p:spPr bwMode="auto">
              <a:xfrm>
                <a:off x="3857" y="1158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0" name="Line 123"/>
              <p:cNvSpPr>
                <a:spLocks noChangeShapeType="1"/>
              </p:cNvSpPr>
              <p:nvPr/>
            </p:nvSpPr>
            <p:spPr bwMode="auto">
              <a:xfrm flipV="1">
                <a:off x="3881" y="11578"/>
                <a:ext cx="18" cy="6"/>
              </a:xfrm>
              <a:prstGeom prst="line">
                <a:avLst/>
              </a:prstGeom>
              <a:noFill/>
              <a:ln w="57150">
                <a:solidFill>
                  <a:srgbClr val="993300"/>
                </a:solidFill>
                <a:round/>
                <a:headEnd/>
                <a:tailEnd/>
              </a:ln>
            </p:spPr>
            <p:txBody>
              <a:bodyPr/>
              <a:lstStyle/>
              <a:p>
                <a:endParaRPr lang="en-US"/>
              </a:p>
            </p:txBody>
          </p:sp>
          <p:sp>
            <p:nvSpPr>
              <p:cNvPr id="47311" name="Line 124"/>
              <p:cNvSpPr>
                <a:spLocks noChangeShapeType="1"/>
              </p:cNvSpPr>
              <p:nvPr/>
            </p:nvSpPr>
            <p:spPr bwMode="auto">
              <a:xfrm flipV="1">
                <a:off x="3899" y="11572"/>
                <a:ext cx="24" cy="6"/>
              </a:xfrm>
              <a:prstGeom prst="line">
                <a:avLst/>
              </a:prstGeom>
              <a:noFill/>
              <a:ln w="57150">
                <a:solidFill>
                  <a:srgbClr val="993300"/>
                </a:solidFill>
                <a:round/>
                <a:headEnd/>
                <a:tailEnd/>
              </a:ln>
            </p:spPr>
            <p:txBody>
              <a:bodyPr/>
              <a:lstStyle/>
              <a:p>
                <a:endParaRPr lang="en-US"/>
              </a:p>
            </p:txBody>
          </p:sp>
          <p:sp>
            <p:nvSpPr>
              <p:cNvPr id="47312" name="Line 125"/>
              <p:cNvSpPr>
                <a:spLocks noChangeShapeType="1"/>
              </p:cNvSpPr>
              <p:nvPr/>
            </p:nvSpPr>
            <p:spPr bwMode="auto">
              <a:xfrm flipV="1">
                <a:off x="3923" y="11566"/>
                <a:ext cx="24" cy="6"/>
              </a:xfrm>
              <a:prstGeom prst="line">
                <a:avLst/>
              </a:prstGeom>
              <a:noFill/>
              <a:ln w="57150">
                <a:solidFill>
                  <a:srgbClr val="993300"/>
                </a:solidFill>
                <a:round/>
                <a:headEnd/>
                <a:tailEnd/>
              </a:ln>
            </p:spPr>
            <p:txBody>
              <a:bodyPr/>
              <a:lstStyle/>
              <a:p>
                <a:endParaRPr lang="en-US"/>
              </a:p>
            </p:txBody>
          </p:sp>
          <p:sp>
            <p:nvSpPr>
              <p:cNvPr id="47313" name="Line 126"/>
              <p:cNvSpPr>
                <a:spLocks noChangeShapeType="1"/>
              </p:cNvSpPr>
              <p:nvPr/>
            </p:nvSpPr>
            <p:spPr bwMode="auto">
              <a:xfrm flipV="1">
                <a:off x="3947" y="11560"/>
                <a:ext cx="18" cy="6"/>
              </a:xfrm>
              <a:prstGeom prst="line">
                <a:avLst/>
              </a:prstGeom>
              <a:noFill/>
              <a:ln w="57150">
                <a:solidFill>
                  <a:srgbClr val="993300"/>
                </a:solidFill>
                <a:round/>
                <a:headEnd/>
                <a:tailEnd/>
              </a:ln>
            </p:spPr>
            <p:txBody>
              <a:bodyPr/>
              <a:lstStyle/>
              <a:p>
                <a:endParaRPr lang="en-US"/>
              </a:p>
            </p:txBody>
          </p:sp>
          <p:sp>
            <p:nvSpPr>
              <p:cNvPr id="47314" name="Freeform 127"/>
              <p:cNvSpPr>
                <a:spLocks/>
              </p:cNvSpPr>
              <p:nvPr/>
            </p:nvSpPr>
            <p:spPr bwMode="auto">
              <a:xfrm>
                <a:off x="3965" y="1155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5" name="Line 128"/>
              <p:cNvSpPr>
                <a:spLocks noChangeShapeType="1"/>
              </p:cNvSpPr>
              <p:nvPr/>
            </p:nvSpPr>
            <p:spPr bwMode="auto">
              <a:xfrm>
                <a:off x="3989" y="11554"/>
                <a:ext cx="18" cy="1"/>
              </a:xfrm>
              <a:prstGeom prst="line">
                <a:avLst/>
              </a:prstGeom>
              <a:noFill/>
              <a:ln w="57150">
                <a:solidFill>
                  <a:srgbClr val="993300"/>
                </a:solidFill>
                <a:round/>
                <a:headEnd/>
                <a:tailEnd/>
              </a:ln>
            </p:spPr>
            <p:txBody>
              <a:bodyPr/>
              <a:lstStyle/>
              <a:p>
                <a:endParaRPr lang="en-US"/>
              </a:p>
            </p:txBody>
          </p:sp>
          <p:sp>
            <p:nvSpPr>
              <p:cNvPr id="47316" name="Freeform 129"/>
              <p:cNvSpPr>
                <a:spLocks/>
              </p:cNvSpPr>
              <p:nvPr/>
            </p:nvSpPr>
            <p:spPr bwMode="auto">
              <a:xfrm>
                <a:off x="4007" y="1154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7" name="Line 130"/>
              <p:cNvSpPr>
                <a:spLocks noChangeShapeType="1"/>
              </p:cNvSpPr>
              <p:nvPr/>
            </p:nvSpPr>
            <p:spPr bwMode="auto">
              <a:xfrm>
                <a:off x="4031" y="11548"/>
                <a:ext cx="18" cy="1"/>
              </a:xfrm>
              <a:prstGeom prst="line">
                <a:avLst/>
              </a:prstGeom>
              <a:noFill/>
              <a:ln w="57150">
                <a:solidFill>
                  <a:srgbClr val="993300"/>
                </a:solidFill>
                <a:round/>
                <a:headEnd/>
                <a:tailEnd/>
              </a:ln>
            </p:spPr>
            <p:txBody>
              <a:bodyPr/>
              <a:lstStyle/>
              <a:p>
                <a:endParaRPr lang="en-US"/>
              </a:p>
            </p:txBody>
          </p:sp>
          <p:sp>
            <p:nvSpPr>
              <p:cNvPr id="47318" name="Freeform 131"/>
              <p:cNvSpPr>
                <a:spLocks/>
              </p:cNvSpPr>
              <p:nvPr/>
            </p:nvSpPr>
            <p:spPr bwMode="auto">
              <a:xfrm>
                <a:off x="4049" y="1154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9" name="Line 132"/>
              <p:cNvSpPr>
                <a:spLocks noChangeShapeType="1"/>
              </p:cNvSpPr>
              <p:nvPr/>
            </p:nvSpPr>
            <p:spPr bwMode="auto">
              <a:xfrm>
                <a:off x="4073" y="11542"/>
                <a:ext cx="24" cy="1"/>
              </a:xfrm>
              <a:prstGeom prst="line">
                <a:avLst/>
              </a:prstGeom>
              <a:noFill/>
              <a:ln w="57150">
                <a:solidFill>
                  <a:srgbClr val="993300"/>
                </a:solidFill>
                <a:round/>
                <a:headEnd/>
                <a:tailEnd/>
              </a:ln>
            </p:spPr>
            <p:txBody>
              <a:bodyPr/>
              <a:lstStyle/>
              <a:p>
                <a:endParaRPr lang="en-US"/>
              </a:p>
            </p:txBody>
          </p:sp>
          <p:sp>
            <p:nvSpPr>
              <p:cNvPr id="47320" name="Line 133"/>
              <p:cNvSpPr>
                <a:spLocks noChangeShapeType="1"/>
              </p:cNvSpPr>
              <p:nvPr/>
            </p:nvSpPr>
            <p:spPr bwMode="auto">
              <a:xfrm>
                <a:off x="4097" y="11542"/>
                <a:ext cx="18" cy="1"/>
              </a:xfrm>
              <a:prstGeom prst="line">
                <a:avLst/>
              </a:prstGeom>
              <a:noFill/>
              <a:ln w="57150">
                <a:solidFill>
                  <a:srgbClr val="993300"/>
                </a:solidFill>
                <a:round/>
                <a:headEnd/>
                <a:tailEnd/>
              </a:ln>
            </p:spPr>
            <p:txBody>
              <a:bodyPr/>
              <a:lstStyle/>
              <a:p>
                <a:endParaRPr lang="en-US"/>
              </a:p>
            </p:txBody>
          </p:sp>
          <p:sp>
            <p:nvSpPr>
              <p:cNvPr id="47321" name="Freeform 134"/>
              <p:cNvSpPr>
                <a:spLocks/>
              </p:cNvSpPr>
              <p:nvPr/>
            </p:nvSpPr>
            <p:spPr bwMode="auto">
              <a:xfrm>
                <a:off x="4115" y="1153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22" name="Line 135"/>
              <p:cNvSpPr>
                <a:spLocks noChangeShapeType="1"/>
              </p:cNvSpPr>
              <p:nvPr/>
            </p:nvSpPr>
            <p:spPr bwMode="auto">
              <a:xfrm>
                <a:off x="4139" y="11536"/>
                <a:ext cx="18" cy="1"/>
              </a:xfrm>
              <a:prstGeom prst="line">
                <a:avLst/>
              </a:prstGeom>
              <a:noFill/>
              <a:ln w="57150">
                <a:solidFill>
                  <a:srgbClr val="993300"/>
                </a:solidFill>
                <a:round/>
                <a:headEnd/>
                <a:tailEnd/>
              </a:ln>
            </p:spPr>
            <p:txBody>
              <a:bodyPr/>
              <a:lstStyle/>
              <a:p>
                <a:endParaRPr lang="en-US"/>
              </a:p>
            </p:txBody>
          </p:sp>
          <p:sp>
            <p:nvSpPr>
              <p:cNvPr id="47323" name="Freeform 136"/>
              <p:cNvSpPr>
                <a:spLocks/>
              </p:cNvSpPr>
              <p:nvPr/>
            </p:nvSpPr>
            <p:spPr bwMode="auto">
              <a:xfrm>
                <a:off x="4157" y="1153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24" name="Line 137"/>
              <p:cNvSpPr>
                <a:spLocks noChangeShapeType="1"/>
              </p:cNvSpPr>
              <p:nvPr/>
            </p:nvSpPr>
            <p:spPr bwMode="auto">
              <a:xfrm flipV="1">
                <a:off x="4181" y="11530"/>
                <a:ext cx="18" cy="6"/>
              </a:xfrm>
              <a:prstGeom prst="line">
                <a:avLst/>
              </a:prstGeom>
              <a:noFill/>
              <a:ln w="57150">
                <a:solidFill>
                  <a:srgbClr val="993300"/>
                </a:solidFill>
                <a:round/>
                <a:headEnd/>
                <a:tailEnd/>
              </a:ln>
            </p:spPr>
            <p:txBody>
              <a:bodyPr/>
              <a:lstStyle/>
              <a:p>
                <a:endParaRPr lang="en-US"/>
              </a:p>
            </p:txBody>
          </p:sp>
          <p:sp>
            <p:nvSpPr>
              <p:cNvPr id="47325" name="Line 138"/>
              <p:cNvSpPr>
                <a:spLocks noChangeShapeType="1"/>
              </p:cNvSpPr>
              <p:nvPr/>
            </p:nvSpPr>
            <p:spPr bwMode="auto">
              <a:xfrm flipV="1">
                <a:off x="4199" y="11524"/>
                <a:ext cx="24" cy="6"/>
              </a:xfrm>
              <a:prstGeom prst="line">
                <a:avLst/>
              </a:prstGeom>
              <a:noFill/>
              <a:ln w="57150">
                <a:solidFill>
                  <a:srgbClr val="993300"/>
                </a:solidFill>
                <a:round/>
                <a:headEnd/>
                <a:tailEnd/>
              </a:ln>
            </p:spPr>
            <p:txBody>
              <a:bodyPr/>
              <a:lstStyle/>
              <a:p>
                <a:endParaRPr lang="en-US"/>
              </a:p>
            </p:txBody>
          </p:sp>
          <p:sp>
            <p:nvSpPr>
              <p:cNvPr id="47326" name="Line 139"/>
              <p:cNvSpPr>
                <a:spLocks noChangeShapeType="1"/>
              </p:cNvSpPr>
              <p:nvPr/>
            </p:nvSpPr>
            <p:spPr bwMode="auto">
              <a:xfrm>
                <a:off x="4223" y="11524"/>
                <a:ext cx="24" cy="1"/>
              </a:xfrm>
              <a:prstGeom prst="line">
                <a:avLst/>
              </a:prstGeom>
              <a:noFill/>
              <a:ln w="57150">
                <a:solidFill>
                  <a:srgbClr val="993300"/>
                </a:solidFill>
                <a:round/>
                <a:headEnd/>
                <a:tailEnd/>
              </a:ln>
            </p:spPr>
            <p:txBody>
              <a:bodyPr/>
              <a:lstStyle/>
              <a:p>
                <a:endParaRPr lang="en-US"/>
              </a:p>
            </p:txBody>
          </p:sp>
          <p:sp>
            <p:nvSpPr>
              <p:cNvPr id="47327" name="Line 140"/>
              <p:cNvSpPr>
                <a:spLocks noChangeShapeType="1"/>
              </p:cNvSpPr>
              <p:nvPr/>
            </p:nvSpPr>
            <p:spPr bwMode="auto">
              <a:xfrm flipV="1">
                <a:off x="4247" y="11518"/>
                <a:ext cx="18" cy="6"/>
              </a:xfrm>
              <a:prstGeom prst="line">
                <a:avLst/>
              </a:prstGeom>
              <a:noFill/>
              <a:ln w="57150">
                <a:solidFill>
                  <a:srgbClr val="993300"/>
                </a:solidFill>
                <a:round/>
                <a:headEnd/>
                <a:tailEnd/>
              </a:ln>
            </p:spPr>
            <p:txBody>
              <a:bodyPr/>
              <a:lstStyle/>
              <a:p>
                <a:endParaRPr lang="en-US"/>
              </a:p>
            </p:txBody>
          </p:sp>
          <p:sp>
            <p:nvSpPr>
              <p:cNvPr id="47328" name="Freeform 141"/>
              <p:cNvSpPr>
                <a:spLocks/>
              </p:cNvSpPr>
              <p:nvPr/>
            </p:nvSpPr>
            <p:spPr bwMode="auto">
              <a:xfrm>
                <a:off x="4265" y="1151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29" name="Line 142"/>
              <p:cNvSpPr>
                <a:spLocks noChangeShapeType="1"/>
              </p:cNvSpPr>
              <p:nvPr/>
            </p:nvSpPr>
            <p:spPr bwMode="auto">
              <a:xfrm>
                <a:off x="4289" y="11512"/>
                <a:ext cx="18" cy="1"/>
              </a:xfrm>
              <a:prstGeom prst="line">
                <a:avLst/>
              </a:prstGeom>
              <a:noFill/>
              <a:ln w="57150">
                <a:solidFill>
                  <a:srgbClr val="993300"/>
                </a:solidFill>
                <a:round/>
                <a:headEnd/>
                <a:tailEnd/>
              </a:ln>
            </p:spPr>
            <p:txBody>
              <a:bodyPr/>
              <a:lstStyle/>
              <a:p>
                <a:endParaRPr lang="en-US"/>
              </a:p>
            </p:txBody>
          </p:sp>
          <p:sp>
            <p:nvSpPr>
              <p:cNvPr id="47330" name="Freeform 143"/>
              <p:cNvSpPr>
                <a:spLocks/>
              </p:cNvSpPr>
              <p:nvPr/>
            </p:nvSpPr>
            <p:spPr bwMode="auto">
              <a:xfrm>
                <a:off x="4307" y="1150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31" name="Line 144"/>
              <p:cNvSpPr>
                <a:spLocks noChangeShapeType="1"/>
              </p:cNvSpPr>
              <p:nvPr/>
            </p:nvSpPr>
            <p:spPr bwMode="auto">
              <a:xfrm>
                <a:off x="4331" y="11506"/>
                <a:ext cx="18" cy="1"/>
              </a:xfrm>
              <a:prstGeom prst="line">
                <a:avLst/>
              </a:prstGeom>
              <a:noFill/>
              <a:ln w="57150">
                <a:solidFill>
                  <a:srgbClr val="993300"/>
                </a:solidFill>
                <a:round/>
                <a:headEnd/>
                <a:tailEnd/>
              </a:ln>
            </p:spPr>
            <p:txBody>
              <a:bodyPr/>
              <a:lstStyle/>
              <a:p>
                <a:endParaRPr lang="en-US"/>
              </a:p>
            </p:txBody>
          </p:sp>
          <p:sp>
            <p:nvSpPr>
              <p:cNvPr id="47332" name="Line 145"/>
              <p:cNvSpPr>
                <a:spLocks noChangeShapeType="1"/>
              </p:cNvSpPr>
              <p:nvPr/>
            </p:nvSpPr>
            <p:spPr bwMode="auto">
              <a:xfrm>
                <a:off x="4349" y="11506"/>
                <a:ext cx="24" cy="1"/>
              </a:xfrm>
              <a:prstGeom prst="line">
                <a:avLst/>
              </a:prstGeom>
              <a:noFill/>
              <a:ln w="57150">
                <a:solidFill>
                  <a:srgbClr val="993300"/>
                </a:solidFill>
                <a:round/>
                <a:headEnd/>
                <a:tailEnd/>
              </a:ln>
            </p:spPr>
            <p:txBody>
              <a:bodyPr/>
              <a:lstStyle/>
              <a:p>
                <a:endParaRPr lang="en-US"/>
              </a:p>
            </p:txBody>
          </p:sp>
          <p:sp>
            <p:nvSpPr>
              <p:cNvPr id="47333" name="Line 146"/>
              <p:cNvSpPr>
                <a:spLocks noChangeShapeType="1"/>
              </p:cNvSpPr>
              <p:nvPr/>
            </p:nvSpPr>
            <p:spPr bwMode="auto">
              <a:xfrm>
                <a:off x="4373" y="11506"/>
                <a:ext cx="24" cy="6"/>
              </a:xfrm>
              <a:prstGeom prst="line">
                <a:avLst/>
              </a:prstGeom>
              <a:noFill/>
              <a:ln w="57150">
                <a:solidFill>
                  <a:srgbClr val="993300"/>
                </a:solidFill>
                <a:round/>
                <a:headEnd/>
                <a:tailEnd/>
              </a:ln>
            </p:spPr>
            <p:txBody>
              <a:bodyPr/>
              <a:lstStyle/>
              <a:p>
                <a:endParaRPr lang="en-US"/>
              </a:p>
            </p:txBody>
          </p:sp>
          <p:sp>
            <p:nvSpPr>
              <p:cNvPr id="47334" name="Line 147"/>
              <p:cNvSpPr>
                <a:spLocks noChangeShapeType="1"/>
              </p:cNvSpPr>
              <p:nvPr/>
            </p:nvSpPr>
            <p:spPr bwMode="auto">
              <a:xfrm>
                <a:off x="4397" y="11512"/>
                <a:ext cx="18" cy="6"/>
              </a:xfrm>
              <a:prstGeom prst="line">
                <a:avLst/>
              </a:prstGeom>
              <a:noFill/>
              <a:ln w="57150">
                <a:solidFill>
                  <a:srgbClr val="993300"/>
                </a:solidFill>
                <a:round/>
                <a:headEnd/>
                <a:tailEnd/>
              </a:ln>
            </p:spPr>
            <p:txBody>
              <a:bodyPr/>
              <a:lstStyle/>
              <a:p>
                <a:endParaRPr lang="en-US"/>
              </a:p>
            </p:txBody>
          </p:sp>
          <p:sp>
            <p:nvSpPr>
              <p:cNvPr id="47335" name="Freeform 148"/>
              <p:cNvSpPr>
                <a:spLocks/>
              </p:cNvSpPr>
              <p:nvPr/>
            </p:nvSpPr>
            <p:spPr bwMode="auto">
              <a:xfrm>
                <a:off x="4415" y="1151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36" name="Line 149"/>
              <p:cNvSpPr>
                <a:spLocks noChangeShapeType="1"/>
              </p:cNvSpPr>
              <p:nvPr/>
            </p:nvSpPr>
            <p:spPr bwMode="auto">
              <a:xfrm>
                <a:off x="4439" y="11530"/>
                <a:ext cx="18" cy="12"/>
              </a:xfrm>
              <a:prstGeom prst="line">
                <a:avLst/>
              </a:prstGeom>
              <a:noFill/>
              <a:ln w="57150">
                <a:solidFill>
                  <a:srgbClr val="993300"/>
                </a:solidFill>
                <a:round/>
                <a:headEnd/>
                <a:tailEnd/>
              </a:ln>
            </p:spPr>
            <p:txBody>
              <a:bodyPr/>
              <a:lstStyle/>
              <a:p>
                <a:endParaRPr lang="en-US"/>
              </a:p>
            </p:txBody>
          </p:sp>
          <p:sp>
            <p:nvSpPr>
              <p:cNvPr id="47337" name="Freeform 150"/>
              <p:cNvSpPr>
                <a:spLocks/>
              </p:cNvSpPr>
              <p:nvPr/>
            </p:nvSpPr>
            <p:spPr bwMode="auto">
              <a:xfrm>
                <a:off x="4457" y="1154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7338" name="Line 151"/>
              <p:cNvSpPr>
                <a:spLocks noChangeShapeType="1"/>
              </p:cNvSpPr>
              <p:nvPr/>
            </p:nvSpPr>
            <p:spPr bwMode="auto">
              <a:xfrm>
                <a:off x="4481" y="11560"/>
                <a:ext cx="18" cy="24"/>
              </a:xfrm>
              <a:prstGeom prst="line">
                <a:avLst/>
              </a:prstGeom>
              <a:noFill/>
              <a:ln w="57150">
                <a:solidFill>
                  <a:srgbClr val="993300"/>
                </a:solidFill>
                <a:round/>
                <a:headEnd/>
                <a:tailEnd/>
              </a:ln>
            </p:spPr>
            <p:txBody>
              <a:bodyPr/>
              <a:lstStyle/>
              <a:p>
                <a:endParaRPr lang="en-US"/>
              </a:p>
            </p:txBody>
          </p:sp>
          <p:sp>
            <p:nvSpPr>
              <p:cNvPr id="47339" name="Line 152"/>
              <p:cNvSpPr>
                <a:spLocks noChangeShapeType="1"/>
              </p:cNvSpPr>
              <p:nvPr/>
            </p:nvSpPr>
            <p:spPr bwMode="auto">
              <a:xfrm>
                <a:off x="4499" y="11584"/>
                <a:ext cx="24" cy="30"/>
              </a:xfrm>
              <a:prstGeom prst="line">
                <a:avLst/>
              </a:prstGeom>
              <a:noFill/>
              <a:ln w="57150">
                <a:solidFill>
                  <a:srgbClr val="993300"/>
                </a:solidFill>
                <a:round/>
                <a:headEnd/>
                <a:tailEnd/>
              </a:ln>
            </p:spPr>
            <p:txBody>
              <a:bodyPr/>
              <a:lstStyle/>
              <a:p>
                <a:endParaRPr lang="en-US"/>
              </a:p>
            </p:txBody>
          </p:sp>
          <p:sp>
            <p:nvSpPr>
              <p:cNvPr id="47340" name="Line 153"/>
              <p:cNvSpPr>
                <a:spLocks noChangeShapeType="1"/>
              </p:cNvSpPr>
              <p:nvPr/>
            </p:nvSpPr>
            <p:spPr bwMode="auto">
              <a:xfrm>
                <a:off x="4523" y="11614"/>
                <a:ext cx="24" cy="36"/>
              </a:xfrm>
              <a:prstGeom prst="line">
                <a:avLst/>
              </a:prstGeom>
              <a:noFill/>
              <a:ln w="57150">
                <a:solidFill>
                  <a:srgbClr val="993300"/>
                </a:solidFill>
                <a:round/>
                <a:headEnd/>
                <a:tailEnd/>
              </a:ln>
            </p:spPr>
            <p:txBody>
              <a:bodyPr/>
              <a:lstStyle/>
              <a:p>
                <a:endParaRPr lang="en-US"/>
              </a:p>
            </p:txBody>
          </p:sp>
          <p:sp>
            <p:nvSpPr>
              <p:cNvPr id="47341" name="Line 154"/>
              <p:cNvSpPr>
                <a:spLocks noChangeShapeType="1"/>
              </p:cNvSpPr>
              <p:nvPr/>
            </p:nvSpPr>
            <p:spPr bwMode="auto">
              <a:xfrm>
                <a:off x="4547" y="11650"/>
                <a:ext cx="18" cy="42"/>
              </a:xfrm>
              <a:prstGeom prst="line">
                <a:avLst/>
              </a:prstGeom>
              <a:noFill/>
              <a:ln w="57150">
                <a:solidFill>
                  <a:srgbClr val="993300"/>
                </a:solidFill>
                <a:round/>
                <a:headEnd/>
                <a:tailEnd/>
              </a:ln>
            </p:spPr>
            <p:txBody>
              <a:bodyPr/>
              <a:lstStyle/>
              <a:p>
                <a:endParaRPr lang="en-US"/>
              </a:p>
            </p:txBody>
          </p:sp>
          <p:sp>
            <p:nvSpPr>
              <p:cNvPr id="47342" name="Freeform 155"/>
              <p:cNvSpPr>
                <a:spLocks/>
              </p:cNvSpPr>
              <p:nvPr/>
            </p:nvSpPr>
            <p:spPr bwMode="auto">
              <a:xfrm>
                <a:off x="4565" y="11692"/>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993300"/>
                </a:solidFill>
                <a:round/>
                <a:headEnd/>
                <a:tailEnd/>
              </a:ln>
            </p:spPr>
            <p:txBody>
              <a:bodyPr/>
              <a:lstStyle/>
              <a:p>
                <a:endParaRPr lang="en-US"/>
              </a:p>
            </p:txBody>
          </p:sp>
          <p:sp>
            <p:nvSpPr>
              <p:cNvPr id="47343" name="Line 156"/>
              <p:cNvSpPr>
                <a:spLocks noChangeShapeType="1"/>
              </p:cNvSpPr>
              <p:nvPr/>
            </p:nvSpPr>
            <p:spPr bwMode="auto">
              <a:xfrm>
                <a:off x="4589" y="11740"/>
                <a:ext cx="18" cy="54"/>
              </a:xfrm>
              <a:prstGeom prst="line">
                <a:avLst/>
              </a:prstGeom>
              <a:noFill/>
              <a:ln w="57150">
                <a:solidFill>
                  <a:srgbClr val="993300"/>
                </a:solidFill>
                <a:round/>
                <a:headEnd/>
                <a:tailEnd/>
              </a:ln>
            </p:spPr>
            <p:txBody>
              <a:bodyPr/>
              <a:lstStyle/>
              <a:p>
                <a:endParaRPr lang="en-US"/>
              </a:p>
            </p:txBody>
          </p:sp>
          <p:sp>
            <p:nvSpPr>
              <p:cNvPr id="47344" name="Freeform 157"/>
              <p:cNvSpPr>
                <a:spLocks/>
              </p:cNvSpPr>
              <p:nvPr/>
            </p:nvSpPr>
            <p:spPr bwMode="auto">
              <a:xfrm>
                <a:off x="4607" y="11794"/>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7345" name="Line 158"/>
              <p:cNvSpPr>
                <a:spLocks noChangeShapeType="1"/>
              </p:cNvSpPr>
              <p:nvPr/>
            </p:nvSpPr>
            <p:spPr bwMode="auto">
              <a:xfrm>
                <a:off x="4631" y="11854"/>
                <a:ext cx="18" cy="60"/>
              </a:xfrm>
              <a:prstGeom prst="line">
                <a:avLst/>
              </a:prstGeom>
              <a:noFill/>
              <a:ln w="57150">
                <a:solidFill>
                  <a:srgbClr val="993300"/>
                </a:solidFill>
                <a:round/>
                <a:headEnd/>
                <a:tailEnd/>
              </a:ln>
            </p:spPr>
            <p:txBody>
              <a:bodyPr/>
              <a:lstStyle/>
              <a:p>
                <a:endParaRPr lang="en-US"/>
              </a:p>
            </p:txBody>
          </p:sp>
          <p:sp>
            <p:nvSpPr>
              <p:cNvPr id="47346" name="Line 159"/>
              <p:cNvSpPr>
                <a:spLocks noChangeShapeType="1"/>
              </p:cNvSpPr>
              <p:nvPr/>
            </p:nvSpPr>
            <p:spPr bwMode="auto">
              <a:xfrm>
                <a:off x="4649" y="11914"/>
                <a:ext cx="24" cy="66"/>
              </a:xfrm>
              <a:prstGeom prst="line">
                <a:avLst/>
              </a:prstGeom>
              <a:noFill/>
              <a:ln w="57150">
                <a:solidFill>
                  <a:srgbClr val="993300"/>
                </a:solidFill>
                <a:round/>
                <a:headEnd/>
                <a:tailEnd/>
              </a:ln>
            </p:spPr>
            <p:txBody>
              <a:bodyPr/>
              <a:lstStyle/>
              <a:p>
                <a:endParaRPr lang="en-US"/>
              </a:p>
            </p:txBody>
          </p:sp>
          <p:sp>
            <p:nvSpPr>
              <p:cNvPr id="47347" name="Line 160"/>
              <p:cNvSpPr>
                <a:spLocks noChangeShapeType="1"/>
              </p:cNvSpPr>
              <p:nvPr/>
            </p:nvSpPr>
            <p:spPr bwMode="auto">
              <a:xfrm>
                <a:off x="4673" y="11980"/>
                <a:ext cx="24" cy="72"/>
              </a:xfrm>
              <a:prstGeom prst="line">
                <a:avLst/>
              </a:prstGeom>
              <a:noFill/>
              <a:ln w="57150">
                <a:solidFill>
                  <a:srgbClr val="993300"/>
                </a:solidFill>
                <a:round/>
                <a:headEnd/>
                <a:tailEnd/>
              </a:ln>
            </p:spPr>
            <p:txBody>
              <a:bodyPr/>
              <a:lstStyle/>
              <a:p>
                <a:endParaRPr lang="en-US"/>
              </a:p>
            </p:txBody>
          </p:sp>
          <p:sp>
            <p:nvSpPr>
              <p:cNvPr id="47348" name="Line 161"/>
              <p:cNvSpPr>
                <a:spLocks noChangeShapeType="1"/>
              </p:cNvSpPr>
              <p:nvPr/>
            </p:nvSpPr>
            <p:spPr bwMode="auto">
              <a:xfrm>
                <a:off x="4697" y="12052"/>
                <a:ext cx="18" cy="72"/>
              </a:xfrm>
              <a:prstGeom prst="line">
                <a:avLst/>
              </a:prstGeom>
              <a:noFill/>
              <a:ln w="57150">
                <a:solidFill>
                  <a:srgbClr val="993300"/>
                </a:solidFill>
                <a:round/>
                <a:headEnd/>
                <a:tailEnd/>
              </a:ln>
            </p:spPr>
            <p:txBody>
              <a:bodyPr/>
              <a:lstStyle/>
              <a:p>
                <a:endParaRPr lang="en-US"/>
              </a:p>
            </p:txBody>
          </p:sp>
          <p:sp>
            <p:nvSpPr>
              <p:cNvPr id="47349" name="Freeform 162"/>
              <p:cNvSpPr>
                <a:spLocks/>
              </p:cNvSpPr>
              <p:nvPr/>
            </p:nvSpPr>
            <p:spPr bwMode="auto">
              <a:xfrm>
                <a:off x="4715" y="12124"/>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7350" name="Line 163"/>
              <p:cNvSpPr>
                <a:spLocks noChangeShapeType="1"/>
              </p:cNvSpPr>
              <p:nvPr/>
            </p:nvSpPr>
            <p:spPr bwMode="auto">
              <a:xfrm>
                <a:off x="4739" y="12196"/>
                <a:ext cx="18" cy="72"/>
              </a:xfrm>
              <a:prstGeom prst="line">
                <a:avLst/>
              </a:prstGeom>
              <a:noFill/>
              <a:ln w="57150">
                <a:solidFill>
                  <a:srgbClr val="993300"/>
                </a:solidFill>
                <a:round/>
                <a:headEnd/>
                <a:tailEnd/>
              </a:ln>
            </p:spPr>
            <p:txBody>
              <a:bodyPr/>
              <a:lstStyle/>
              <a:p>
                <a:endParaRPr lang="en-US"/>
              </a:p>
            </p:txBody>
          </p:sp>
          <p:sp>
            <p:nvSpPr>
              <p:cNvPr id="47351" name="Freeform 164"/>
              <p:cNvSpPr>
                <a:spLocks/>
              </p:cNvSpPr>
              <p:nvPr/>
            </p:nvSpPr>
            <p:spPr bwMode="auto">
              <a:xfrm>
                <a:off x="4757" y="12268"/>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7352" name="Line 165"/>
              <p:cNvSpPr>
                <a:spLocks noChangeShapeType="1"/>
              </p:cNvSpPr>
              <p:nvPr/>
            </p:nvSpPr>
            <p:spPr bwMode="auto">
              <a:xfrm>
                <a:off x="4781" y="12340"/>
                <a:ext cx="18" cy="66"/>
              </a:xfrm>
              <a:prstGeom prst="line">
                <a:avLst/>
              </a:prstGeom>
              <a:noFill/>
              <a:ln w="57150">
                <a:solidFill>
                  <a:srgbClr val="993300"/>
                </a:solidFill>
                <a:round/>
                <a:headEnd/>
                <a:tailEnd/>
              </a:ln>
            </p:spPr>
            <p:txBody>
              <a:bodyPr/>
              <a:lstStyle/>
              <a:p>
                <a:endParaRPr lang="en-US"/>
              </a:p>
            </p:txBody>
          </p:sp>
          <p:sp>
            <p:nvSpPr>
              <p:cNvPr id="47353" name="Freeform 166"/>
              <p:cNvSpPr>
                <a:spLocks/>
              </p:cNvSpPr>
              <p:nvPr/>
            </p:nvSpPr>
            <p:spPr bwMode="auto">
              <a:xfrm>
                <a:off x="4799" y="12406"/>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7354" name="Freeform 167"/>
              <p:cNvSpPr>
                <a:spLocks/>
              </p:cNvSpPr>
              <p:nvPr/>
            </p:nvSpPr>
            <p:spPr bwMode="auto">
              <a:xfrm>
                <a:off x="4823" y="12478"/>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7355" name="Line 168"/>
              <p:cNvSpPr>
                <a:spLocks noChangeShapeType="1"/>
              </p:cNvSpPr>
              <p:nvPr/>
            </p:nvSpPr>
            <p:spPr bwMode="auto">
              <a:xfrm>
                <a:off x="4847" y="12538"/>
                <a:ext cx="18" cy="60"/>
              </a:xfrm>
              <a:prstGeom prst="line">
                <a:avLst/>
              </a:prstGeom>
              <a:noFill/>
              <a:ln w="57150">
                <a:solidFill>
                  <a:srgbClr val="993300"/>
                </a:solidFill>
                <a:round/>
                <a:headEnd/>
                <a:tailEnd/>
              </a:ln>
            </p:spPr>
            <p:txBody>
              <a:bodyPr/>
              <a:lstStyle/>
              <a:p>
                <a:endParaRPr lang="en-US"/>
              </a:p>
            </p:txBody>
          </p:sp>
          <p:sp>
            <p:nvSpPr>
              <p:cNvPr id="47356" name="Freeform 169"/>
              <p:cNvSpPr>
                <a:spLocks/>
              </p:cNvSpPr>
              <p:nvPr/>
            </p:nvSpPr>
            <p:spPr bwMode="auto">
              <a:xfrm>
                <a:off x="4865" y="12598"/>
                <a:ext cx="24" cy="54"/>
              </a:xfrm>
              <a:custGeom>
                <a:avLst/>
                <a:gdLst>
                  <a:gd name="T0" fmla="*/ 0 w 24"/>
                  <a:gd name="T1" fmla="*/ 0 h 54"/>
                  <a:gd name="T2" fmla="*/ 12 w 24"/>
                  <a:gd name="T3" fmla="*/ 30 h 54"/>
                  <a:gd name="T4" fmla="*/ 24 w 24"/>
                  <a:gd name="T5" fmla="*/ 54 h 54"/>
                  <a:gd name="T6" fmla="*/ 0 60000 65536"/>
                  <a:gd name="T7" fmla="*/ 0 60000 65536"/>
                  <a:gd name="T8" fmla="*/ 0 60000 65536"/>
                  <a:gd name="T9" fmla="*/ 0 w 24"/>
                  <a:gd name="T10" fmla="*/ 0 h 54"/>
                  <a:gd name="T11" fmla="*/ 24 w 24"/>
                  <a:gd name="T12" fmla="*/ 54 h 54"/>
                </a:gdLst>
                <a:ahLst/>
                <a:cxnLst>
                  <a:cxn ang="T6">
                    <a:pos x="T0" y="T1"/>
                  </a:cxn>
                  <a:cxn ang="T7">
                    <a:pos x="T2" y="T3"/>
                  </a:cxn>
                  <a:cxn ang="T8">
                    <a:pos x="T4" y="T5"/>
                  </a:cxn>
                </a:cxnLst>
                <a:rect l="T9" t="T10" r="T11" b="T12"/>
                <a:pathLst>
                  <a:path w="24" h="54">
                    <a:moveTo>
                      <a:pt x="0" y="0"/>
                    </a:moveTo>
                    <a:lnTo>
                      <a:pt x="12" y="30"/>
                    </a:lnTo>
                    <a:lnTo>
                      <a:pt x="24" y="54"/>
                    </a:lnTo>
                  </a:path>
                </a:pathLst>
              </a:custGeom>
              <a:noFill/>
              <a:ln w="57150">
                <a:solidFill>
                  <a:srgbClr val="993300"/>
                </a:solidFill>
                <a:round/>
                <a:headEnd/>
                <a:tailEnd/>
              </a:ln>
            </p:spPr>
            <p:txBody>
              <a:bodyPr/>
              <a:lstStyle/>
              <a:p>
                <a:endParaRPr lang="en-US"/>
              </a:p>
            </p:txBody>
          </p:sp>
          <p:sp>
            <p:nvSpPr>
              <p:cNvPr id="47357" name="Line 170"/>
              <p:cNvSpPr>
                <a:spLocks noChangeShapeType="1"/>
              </p:cNvSpPr>
              <p:nvPr/>
            </p:nvSpPr>
            <p:spPr bwMode="auto">
              <a:xfrm>
                <a:off x="4889" y="12652"/>
                <a:ext cx="18" cy="48"/>
              </a:xfrm>
              <a:prstGeom prst="line">
                <a:avLst/>
              </a:prstGeom>
              <a:noFill/>
              <a:ln w="57150">
                <a:solidFill>
                  <a:srgbClr val="993300"/>
                </a:solidFill>
                <a:round/>
                <a:headEnd/>
                <a:tailEnd/>
              </a:ln>
            </p:spPr>
            <p:txBody>
              <a:bodyPr/>
              <a:lstStyle/>
              <a:p>
                <a:endParaRPr lang="en-US"/>
              </a:p>
            </p:txBody>
          </p:sp>
          <p:sp>
            <p:nvSpPr>
              <p:cNvPr id="47358" name="Freeform 171"/>
              <p:cNvSpPr>
                <a:spLocks/>
              </p:cNvSpPr>
              <p:nvPr/>
            </p:nvSpPr>
            <p:spPr bwMode="auto">
              <a:xfrm>
                <a:off x="4907" y="12700"/>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993300"/>
                </a:solidFill>
                <a:round/>
                <a:headEnd/>
                <a:tailEnd/>
              </a:ln>
            </p:spPr>
            <p:txBody>
              <a:bodyPr/>
              <a:lstStyle/>
              <a:p>
                <a:endParaRPr lang="en-US"/>
              </a:p>
            </p:txBody>
          </p:sp>
          <p:sp>
            <p:nvSpPr>
              <p:cNvPr id="47359" name="Line 172"/>
              <p:cNvSpPr>
                <a:spLocks noChangeShapeType="1"/>
              </p:cNvSpPr>
              <p:nvPr/>
            </p:nvSpPr>
            <p:spPr bwMode="auto">
              <a:xfrm>
                <a:off x="4931" y="12742"/>
                <a:ext cx="18" cy="36"/>
              </a:xfrm>
              <a:prstGeom prst="line">
                <a:avLst/>
              </a:prstGeom>
              <a:noFill/>
              <a:ln w="57150">
                <a:solidFill>
                  <a:srgbClr val="993300"/>
                </a:solidFill>
                <a:round/>
                <a:headEnd/>
                <a:tailEnd/>
              </a:ln>
            </p:spPr>
            <p:txBody>
              <a:bodyPr/>
              <a:lstStyle/>
              <a:p>
                <a:endParaRPr lang="en-US"/>
              </a:p>
            </p:txBody>
          </p:sp>
          <p:sp>
            <p:nvSpPr>
              <p:cNvPr id="47360" name="Freeform 173"/>
              <p:cNvSpPr>
                <a:spLocks/>
              </p:cNvSpPr>
              <p:nvPr/>
            </p:nvSpPr>
            <p:spPr bwMode="auto">
              <a:xfrm>
                <a:off x="4949" y="12778"/>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7361" name="Line 174"/>
              <p:cNvSpPr>
                <a:spLocks noChangeShapeType="1"/>
              </p:cNvSpPr>
              <p:nvPr/>
            </p:nvSpPr>
            <p:spPr bwMode="auto">
              <a:xfrm>
                <a:off x="4973" y="12808"/>
                <a:ext cx="24" cy="18"/>
              </a:xfrm>
              <a:prstGeom prst="line">
                <a:avLst/>
              </a:prstGeom>
              <a:noFill/>
              <a:ln w="57150">
                <a:solidFill>
                  <a:srgbClr val="993300"/>
                </a:solidFill>
                <a:round/>
                <a:headEnd/>
                <a:tailEnd/>
              </a:ln>
            </p:spPr>
            <p:txBody>
              <a:bodyPr/>
              <a:lstStyle/>
              <a:p>
                <a:endParaRPr lang="en-US"/>
              </a:p>
            </p:txBody>
          </p:sp>
          <p:sp>
            <p:nvSpPr>
              <p:cNvPr id="47362" name="Line 175"/>
              <p:cNvSpPr>
                <a:spLocks noChangeShapeType="1"/>
              </p:cNvSpPr>
              <p:nvPr/>
            </p:nvSpPr>
            <p:spPr bwMode="auto">
              <a:xfrm>
                <a:off x="4997" y="12826"/>
                <a:ext cx="18" cy="12"/>
              </a:xfrm>
              <a:prstGeom prst="line">
                <a:avLst/>
              </a:prstGeom>
              <a:noFill/>
              <a:ln w="57150">
                <a:solidFill>
                  <a:srgbClr val="993300"/>
                </a:solidFill>
                <a:round/>
                <a:headEnd/>
                <a:tailEnd/>
              </a:ln>
            </p:spPr>
            <p:txBody>
              <a:bodyPr/>
              <a:lstStyle/>
              <a:p>
                <a:endParaRPr lang="en-US"/>
              </a:p>
            </p:txBody>
          </p:sp>
          <p:sp>
            <p:nvSpPr>
              <p:cNvPr id="47363" name="Freeform 176"/>
              <p:cNvSpPr>
                <a:spLocks/>
              </p:cNvSpPr>
              <p:nvPr/>
            </p:nvSpPr>
            <p:spPr bwMode="auto">
              <a:xfrm>
                <a:off x="5015" y="1283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64" name="Line 177"/>
              <p:cNvSpPr>
                <a:spLocks noChangeShapeType="1"/>
              </p:cNvSpPr>
              <p:nvPr/>
            </p:nvSpPr>
            <p:spPr bwMode="auto">
              <a:xfrm>
                <a:off x="5039" y="12850"/>
                <a:ext cx="18" cy="6"/>
              </a:xfrm>
              <a:prstGeom prst="line">
                <a:avLst/>
              </a:prstGeom>
              <a:noFill/>
              <a:ln w="57150">
                <a:solidFill>
                  <a:srgbClr val="993300"/>
                </a:solidFill>
                <a:round/>
                <a:headEnd/>
                <a:tailEnd/>
              </a:ln>
            </p:spPr>
            <p:txBody>
              <a:bodyPr/>
              <a:lstStyle/>
              <a:p>
                <a:endParaRPr lang="en-US"/>
              </a:p>
            </p:txBody>
          </p:sp>
          <p:sp>
            <p:nvSpPr>
              <p:cNvPr id="47365" name="Freeform 178"/>
              <p:cNvSpPr>
                <a:spLocks/>
              </p:cNvSpPr>
              <p:nvPr/>
            </p:nvSpPr>
            <p:spPr bwMode="auto">
              <a:xfrm>
                <a:off x="5057"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66" name="Line 179"/>
              <p:cNvSpPr>
                <a:spLocks noChangeShapeType="1"/>
              </p:cNvSpPr>
              <p:nvPr/>
            </p:nvSpPr>
            <p:spPr bwMode="auto">
              <a:xfrm>
                <a:off x="5081" y="12856"/>
                <a:ext cx="18" cy="1"/>
              </a:xfrm>
              <a:prstGeom prst="line">
                <a:avLst/>
              </a:prstGeom>
              <a:noFill/>
              <a:ln w="57150">
                <a:solidFill>
                  <a:srgbClr val="993300"/>
                </a:solidFill>
                <a:round/>
                <a:headEnd/>
                <a:tailEnd/>
              </a:ln>
            </p:spPr>
            <p:txBody>
              <a:bodyPr/>
              <a:lstStyle/>
              <a:p>
                <a:endParaRPr lang="en-US"/>
              </a:p>
            </p:txBody>
          </p:sp>
          <p:sp>
            <p:nvSpPr>
              <p:cNvPr id="47367" name="Freeform 180"/>
              <p:cNvSpPr>
                <a:spLocks/>
              </p:cNvSpPr>
              <p:nvPr/>
            </p:nvSpPr>
            <p:spPr bwMode="auto">
              <a:xfrm>
                <a:off x="5099"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68" name="Line 181"/>
              <p:cNvSpPr>
                <a:spLocks noChangeShapeType="1"/>
              </p:cNvSpPr>
              <p:nvPr/>
            </p:nvSpPr>
            <p:spPr bwMode="auto">
              <a:xfrm>
                <a:off x="5123" y="12856"/>
                <a:ext cx="18" cy="1"/>
              </a:xfrm>
              <a:prstGeom prst="line">
                <a:avLst/>
              </a:prstGeom>
              <a:noFill/>
              <a:ln w="57150">
                <a:solidFill>
                  <a:srgbClr val="993300"/>
                </a:solidFill>
                <a:round/>
                <a:headEnd/>
                <a:tailEnd/>
              </a:ln>
            </p:spPr>
            <p:txBody>
              <a:bodyPr/>
              <a:lstStyle/>
              <a:p>
                <a:endParaRPr lang="en-US"/>
              </a:p>
            </p:txBody>
          </p:sp>
          <p:sp>
            <p:nvSpPr>
              <p:cNvPr id="47369" name="Line 182"/>
              <p:cNvSpPr>
                <a:spLocks noChangeShapeType="1"/>
              </p:cNvSpPr>
              <p:nvPr/>
            </p:nvSpPr>
            <p:spPr bwMode="auto">
              <a:xfrm>
                <a:off x="5141" y="12856"/>
                <a:ext cx="24" cy="1"/>
              </a:xfrm>
              <a:prstGeom prst="line">
                <a:avLst/>
              </a:prstGeom>
              <a:noFill/>
              <a:ln w="57150">
                <a:solidFill>
                  <a:srgbClr val="993300"/>
                </a:solidFill>
                <a:round/>
                <a:headEnd/>
                <a:tailEnd/>
              </a:ln>
            </p:spPr>
            <p:txBody>
              <a:bodyPr/>
              <a:lstStyle/>
              <a:p>
                <a:endParaRPr lang="en-US"/>
              </a:p>
            </p:txBody>
          </p:sp>
          <p:sp>
            <p:nvSpPr>
              <p:cNvPr id="47370" name="Freeform 183"/>
              <p:cNvSpPr>
                <a:spLocks/>
              </p:cNvSpPr>
              <p:nvPr/>
            </p:nvSpPr>
            <p:spPr bwMode="auto">
              <a:xfrm>
                <a:off x="5165" y="1285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7371" name="Freeform 184"/>
              <p:cNvSpPr>
                <a:spLocks/>
              </p:cNvSpPr>
              <p:nvPr/>
            </p:nvSpPr>
            <p:spPr bwMode="auto">
              <a:xfrm>
                <a:off x="5189" y="12862"/>
                <a:ext cx="18" cy="1"/>
              </a:xfrm>
              <a:custGeom>
                <a:avLst/>
                <a:gdLst>
                  <a:gd name="T0" fmla="*/ 0 w 18"/>
                  <a:gd name="T1" fmla="*/ 0 h 1"/>
                  <a:gd name="T2" fmla="*/ 6 w 18"/>
                  <a:gd name="T3" fmla="*/ 0 h 1"/>
                  <a:gd name="T4" fmla="*/ 18 w 18"/>
                  <a:gd name="T5" fmla="*/ 0 h 1"/>
                  <a:gd name="T6" fmla="*/ 0 60000 65536"/>
                  <a:gd name="T7" fmla="*/ 0 60000 65536"/>
                  <a:gd name="T8" fmla="*/ 0 60000 65536"/>
                  <a:gd name="T9" fmla="*/ 0 w 18"/>
                  <a:gd name="T10" fmla="*/ 0 h 1"/>
                  <a:gd name="T11" fmla="*/ 18 w 18"/>
                  <a:gd name="T12" fmla="*/ 1 h 1"/>
                </a:gdLst>
                <a:ahLst/>
                <a:cxnLst>
                  <a:cxn ang="T6">
                    <a:pos x="T0" y="T1"/>
                  </a:cxn>
                  <a:cxn ang="T7">
                    <a:pos x="T2" y="T3"/>
                  </a:cxn>
                  <a:cxn ang="T8">
                    <a:pos x="T4" y="T5"/>
                  </a:cxn>
                </a:cxnLst>
                <a:rect l="T9" t="T10" r="T11" b="T12"/>
                <a:pathLst>
                  <a:path w="18" h="1">
                    <a:moveTo>
                      <a:pt x="0" y="0"/>
                    </a:moveTo>
                    <a:lnTo>
                      <a:pt x="6" y="0"/>
                    </a:lnTo>
                    <a:lnTo>
                      <a:pt x="18" y="0"/>
                    </a:lnTo>
                  </a:path>
                </a:pathLst>
              </a:custGeom>
              <a:noFill/>
              <a:ln w="57150">
                <a:solidFill>
                  <a:srgbClr val="993300"/>
                </a:solidFill>
                <a:round/>
                <a:headEnd/>
                <a:tailEnd/>
              </a:ln>
            </p:spPr>
            <p:txBody>
              <a:bodyPr/>
              <a:lstStyle/>
              <a:p>
                <a:endParaRPr lang="en-US"/>
              </a:p>
            </p:txBody>
          </p:sp>
          <p:sp>
            <p:nvSpPr>
              <p:cNvPr id="47372" name="Freeform 185"/>
              <p:cNvSpPr>
                <a:spLocks/>
              </p:cNvSpPr>
              <p:nvPr/>
            </p:nvSpPr>
            <p:spPr bwMode="auto">
              <a:xfrm>
                <a:off x="5207" y="1286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73" name="Line 186"/>
              <p:cNvSpPr>
                <a:spLocks noChangeShapeType="1"/>
              </p:cNvSpPr>
              <p:nvPr/>
            </p:nvSpPr>
            <p:spPr bwMode="auto">
              <a:xfrm>
                <a:off x="5231" y="12874"/>
                <a:ext cx="18" cy="12"/>
              </a:xfrm>
              <a:prstGeom prst="line">
                <a:avLst/>
              </a:prstGeom>
              <a:noFill/>
              <a:ln w="57150">
                <a:solidFill>
                  <a:srgbClr val="993300"/>
                </a:solidFill>
                <a:round/>
                <a:headEnd/>
                <a:tailEnd/>
              </a:ln>
            </p:spPr>
            <p:txBody>
              <a:bodyPr/>
              <a:lstStyle/>
              <a:p>
                <a:endParaRPr lang="en-US"/>
              </a:p>
            </p:txBody>
          </p:sp>
          <p:sp>
            <p:nvSpPr>
              <p:cNvPr id="47374" name="Freeform 187"/>
              <p:cNvSpPr>
                <a:spLocks/>
              </p:cNvSpPr>
              <p:nvPr/>
            </p:nvSpPr>
            <p:spPr bwMode="auto">
              <a:xfrm>
                <a:off x="5249" y="1288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75" name="Line 188"/>
              <p:cNvSpPr>
                <a:spLocks noChangeShapeType="1"/>
              </p:cNvSpPr>
              <p:nvPr/>
            </p:nvSpPr>
            <p:spPr bwMode="auto">
              <a:xfrm>
                <a:off x="5273" y="12898"/>
                <a:ext cx="18" cy="18"/>
              </a:xfrm>
              <a:prstGeom prst="line">
                <a:avLst/>
              </a:prstGeom>
              <a:noFill/>
              <a:ln w="57150">
                <a:solidFill>
                  <a:srgbClr val="993300"/>
                </a:solidFill>
                <a:round/>
                <a:headEnd/>
                <a:tailEnd/>
              </a:ln>
            </p:spPr>
            <p:txBody>
              <a:bodyPr/>
              <a:lstStyle/>
              <a:p>
                <a:endParaRPr lang="en-US"/>
              </a:p>
            </p:txBody>
          </p:sp>
          <p:sp>
            <p:nvSpPr>
              <p:cNvPr id="47376" name="Freeform 189"/>
              <p:cNvSpPr>
                <a:spLocks/>
              </p:cNvSpPr>
              <p:nvPr/>
            </p:nvSpPr>
            <p:spPr bwMode="auto">
              <a:xfrm>
                <a:off x="5291" y="1291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7377" name="Line 190"/>
              <p:cNvSpPr>
                <a:spLocks noChangeShapeType="1"/>
              </p:cNvSpPr>
              <p:nvPr/>
            </p:nvSpPr>
            <p:spPr bwMode="auto">
              <a:xfrm>
                <a:off x="5315" y="12940"/>
                <a:ext cx="24" cy="18"/>
              </a:xfrm>
              <a:prstGeom prst="line">
                <a:avLst/>
              </a:prstGeom>
              <a:noFill/>
              <a:ln w="57150">
                <a:solidFill>
                  <a:srgbClr val="993300"/>
                </a:solidFill>
                <a:round/>
                <a:headEnd/>
                <a:tailEnd/>
              </a:ln>
            </p:spPr>
            <p:txBody>
              <a:bodyPr/>
              <a:lstStyle/>
              <a:p>
                <a:endParaRPr lang="en-US"/>
              </a:p>
            </p:txBody>
          </p:sp>
          <p:sp>
            <p:nvSpPr>
              <p:cNvPr id="47378" name="Line 191"/>
              <p:cNvSpPr>
                <a:spLocks noChangeShapeType="1"/>
              </p:cNvSpPr>
              <p:nvPr/>
            </p:nvSpPr>
            <p:spPr bwMode="auto">
              <a:xfrm>
                <a:off x="5339" y="12958"/>
                <a:ext cx="18" cy="24"/>
              </a:xfrm>
              <a:prstGeom prst="line">
                <a:avLst/>
              </a:prstGeom>
              <a:noFill/>
              <a:ln w="57150">
                <a:solidFill>
                  <a:srgbClr val="993300"/>
                </a:solidFill>
                <a:round/>
                <a:headEnd/>
                <a:tailEnd/>
              </a:ln>
            </p:spPr>
            <p:txBody>
              <a:bodyPr/>
              <a:lstStyle/>
              <a:p>
                <a:endParaRPr lang="en-US"/>
              </a:p>
            </p:txBody>
          </p:sp>
          <p:sp>
            <p:nvSpPr>
              <p:cNvPr id="47379" name="Freeform 192"/>
              <p:cNvSpPr>
                <a:spLocks/>
              </p:cNvSpPr>
              <p:nvPr/>
            </p:nvSpPr>
            <p:spPr bwMode="auto">
              <a:xfrm>
                <a:off x="5357" y="12982"/>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380" name="Line 193"/>
              <p:cNvSpPr>
                <a:spLocks noChangeShapeType="1"/>
              </p:cNvSpPr>
              <p:nvPr/>
            </p:nvSpPr>
            <p:spPr bwMode="auto">
              <a:xfrm>
                <a:off x="5381" y="13012"/>
                <a:ext cx="18" cy="24"/>
              </a:xfrm>
              <a:prstGeom prst="line">
                <a:avLst/>
              </a:prstGeom>
              <a:noFill/>
              <a:ln w="57150">
                <a:solidFill>
                  <a:srgbClr val="993300"/>
                </a:solidFill>
                <a:round/>
                <a:headEnd/>
                <a:tailEnd/>
              </a:ln>
            </p:spPr>
            <p:txBody>
              <a:bodyPr/>
              <a:lstStyle/>
              <a:p>
                <a:endParaRPr lang="en-US"/>
              </a:p>
            </p:txBody>
          </p:sp>
          <p:sp>
            <p:nvSpPr>
              <p:cNvPr id="47381" name="Freeform 194"/>
              <p:cNvSpPr>
                <a:spLocks/>
              </p:cNvSpPr>
              <p:nvPr/>
            </p:nvSpPr>
            <p:spPr bwMode="auto">
              <a:xfrm>
                <a:off x="5399" y="1303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7382" name="Line 195"/>
              <p:cNvSpPr>
                <a:spLocks noChangeShapeType="1"/>
              </p:cNvSpPr>
              <p:nvPr/>
            </p:nvSpPr>
            <p:spPr bwMode="auto">
              <a:xfrm>
                <a:off x="5423" y="13060"/>
                <a:ext cx="18" cy="24"/>
              </a:xfrm>
              <a:prstGeom prst="line">
                <a:avLst/>
              </a:prstGeom>
              <a:noFill/>
              <a:ln w="57150">
                <a:solidFill>
                  <a:srgbClr val="993300"/>
                </a:solidFill>
                <a:round/>
                <a:headEnd/>
                <a:tailEnd/>
              </a:ln>
            </p:spPr>
            <p:txBody>
              <a:bodyPr/>
              <a:lstStyle/>
              <a:p>
                <a:endParaRPr lang="en-US"/>
              </a:p>
            </p:txBody>
          </p:sp>
          <p:sp>
            <p:nvSpPr>
              <p:cNvPr id="47383" name="Line 196"/>
              <p:cNvSpPr>
                <a:spLocks noChangeShapeType="1"/>
              </p:cNvSpPr>
              <p:nvPr/>
            </p:nvSpPr>
            <p:spPr bwMode="auto">
              <a:xfrm>
                <a:off x="5441" y="13084"/>
                <a:ext cx="24" cy="24"/>
              </a:xfrm>
              <a:prstGeom prst="line">
                <a:avLst/>
              </a:prstGeom>
              <a:noFill/>
              <a:ln w="57150">
                <a:solidFill>
                  <a:srgbClr val="993300"/>
                </a:solidFill>
                <a:round/>
                <a:headEnd/>
                <a:tailEnd/>
              </a:ln>
            </p:spPr>
            <p:txBody>
              <a:bodyPr/>
              <a:lstStyle/>
              <a:p>
                <a:endParaRPr lang="en-US"/>
              </a:p>
            </p:txBody>
          </p:sp>
          <p:sp>
            <p:nvSpPr>
              <p:cNvPr id="47384" name="Line 197"/>
              <p:cNvSpPr>
                <a:spLocks noChangeShapeType="1"/>
              </p:cNvSpPr>
              <p:nvPr/>
            </p:nvSpPr>
            <p:spPr bwMode="auto">
              <a:xfrm>
                <a:off x="5465" y="13108"/>
                <a:ext cx="24" cy="24"/>
              </a:xfrm>
              <a:prstGeom prst="line">
                <a:avLst/>
              </a:prstGeom>
              <a:noFill/>
              <a:ln w="57150">
                <a:solidFill>
                  <a:srgbClr val="993300"/>
                </a:solidFill>
                <a:round/>
                <a:headEnd/>
                <a:tailEnd/>
              </a:ln>
            </p:spPr>
            <p:txBody>
              <a:bodyPr/>
              <a:lstStyle/>
              <a:p>
                <a:endParaRPr lang="en-US"/>
              </a:p>
            </p:txBody>
          </p:sp>
          <p:sp>
            <p:nvSpPr>
              <p:cNvPr id="47385" name="Line 198"/>
              <p:cNvSpPr>
                <a:spLocks noChangeShapeType="1"/>
              </p:cNvSpPr>
              <p:nvPr/>
            </p:nvSpPr>
            <p:spPr bwMode="auto">
              <a:xfrm>
                <a:off x="5489" y="13132"/>
                <a:ext cx="18" cy="18"/>
              </a:xfrm>
              <a:prstGeom prst="line">
                <a:avLst/>
              </a:prstGeom>
              <a:noFill/>
              <a:ln w="57150">
                <a:solidFill>
                  <a:srgbClr val="993300"/>
                </a:solidFill>
                <a:round/>
                <a:headEnd/>
                <a:tailEnd/>
              </a:ln>
            </p:spPr>
            <p:txBody>
              <a:bodyPr/>
              <a:lstStyle/>
              <a:p>
                <a:endParaRPr lang="en-US"/>
              </a:p>
            </p:txBody>
          </p:sp>
          <p:sp>
            <p:nvSpPr>
              <p:cNvPr id="47386" name="Freeform 199"/>
              <p:cNvSpPr>
                <a:spLocks/>
              </p:cNvSpPr>
              <p:nvPr/>
            </p:nvSpPr>
            <p:spPr bwMode="auto">
              <a:xfrm>
                <a:off x="5507" y="13150"/>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993300"/>
                </a:solidFill>
                <a:round/>
                <a:headEnd/>
                <a:tailEnd/>
              </a:ln>
            </p:spPr>
            <p:txBody>
              <a:bodyPr/>
              <a:lstStyle/>
              <a:p>
                <a:endParaRPr lang="en-US"/>
              </a:p>
            </p:txBody>
          </p:sp>
          <p:sp>
            <p:nvSpPr>
              <p:cNvPr id="47387" name="Line 200"/>
              <p:cNvSpPr>
                <a:spLocks noChangeShapeType="1"/>
              </p:cNvSpPr>
              <p:nvPr/>
            </p:nvSpPr>
            <p:spPr bwMode="auto">
              <a:xfrm>
                <a:off x="5531" y="13168"/>
                <a:ext cx="18" cy="12"/>
              </a:xfrm>
              <a:prstGeom prst="line">
                <a:avLst/>
              </a:prstGeom>
              <a:noFill/>
              <a:ln w="57150">
                <a:solidFill>
                  <a:srgbClr val="993300"/>
                </a:solidFill>
                <a:round/>
                <a:headEnd/>
                <a:tailEnd/>
              </a:ln>
            </p:spPr>
            <p:txBody>
              <a:bodyPr/>
              <a:lstStyle/>
              <a:p>
                <a:endParaRPr lang="en-US"/>
              </a:p>
            </p:txBody>
          </p:sp>
          <p:sp>
            <p:nvSpPr>
              <p:cNvPr id="47388" name="Freeform 201"/>
              <p:cNvSpPr>
                <a:spLocks/>
              </p:cNvSpPr>
              <p:nvPr/>
            </p:nvSpPr>
            <p:spPr bwMode="auto">
              <a:xfrm>
                <a:off x="5549" y="13180"/>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89" name="Line 202"/>
              <p:cNvSpPr>
                <a:spLocks noChangeShapeType="1"/>
              </p:cNvSpPr>
              <p:nvPr/>
            </p:nvSpPr>
            <p:spPr bwMode="auto">
              <a:xfrm>
                <a:off x="5573" y="13192"/>
                <a:ext cx="18" cy="12"/>
              </a:xfrm>
              <a:prstGeom prst="line">
                <a:avLst/>
              </a:prstGeom>
              <a:noFill/>
              <a:ln w="57150">
                <a:solidFill>
                  <a:srgbClr val="993300"/>
                </a:solidFill>
                <a:round/>
                <a:headEnd/>
                <a:tailEnd/>
              </a:ln>
            </p:spPr>
            <p:txBody>
              <a:bodyPr/>
              <a:lstStyle/>
              <a:p>
                <a:endParaRPr lang="en-US"/>
              </a:p>
            </p:txBody>
          </p:sp>
          <p:sp>
            <p:nvSpPr>
              <p:cNvPr id="47390" name="Line 203"/>
              <p:cNvSpPr>
                <a:spLocks noChangeShapeType="1"/>
              </p:cNvSpPr>
              <p:nvPr/>
            </p:nvSpPr>
            <p:spPr bwMode="auto">
              <a:xfrm>
                <a:off x="5591" y="13204"/>
                <a:ext cx="24" cy="6"/>
              </a:xfrm>
              <a:prstGeom prst="line">
                <a:avLst/>
              </a:prstGeom>
              <a:noFill/>
              <a:ln w="57150">
                <a:solidFill>
                  <a:srgbClr val="993300"/>
                </a:solidFill>
                <a:round/>
                <a:headEnd/>
                <a:tailEnd/>
              </a:ln>
            </p:spPr>
            <p:txBody>
              <a:bodyPr/>
              <a:lstStyle/>
              <a:p>
                <a:endParaRPr lang="en-US"/>
              </a:p>
            </p:txBody>
          </p:sp>
          <p:sp>
            <p:nvSpPr>
              <p:cNvPr id="47391" name="Line 204"/>
              <p:cNvSpPr>
                <a:spLocks noChangeShapeType="1"/>
              </p:cNvSpPr>
              <p:nvPr/>
            </p:nvSpPr>
            <p:spPr bwMode="auto">
              <a:xfrm>
                <a:off x="5615" y="13210"/>
                <a:ext cx="24" cy="6"/>
              </a:xfrm>
              <a:prstGeom prst="line">
                <a:avLst/>
              </a:prstGeom>
              <a:noFill/>
              <a:ln w="57150">
                <a:solidFill>
                  <a:srgbClr val="993300"/>
                </a:solidFill>
                <a:round/>
                <a:headEnd/>
                <a:tailEnd/>
              </a:ln>
            </p:spPr>
            <p:txBody>
              <a:bodyPr/>
              <a:lstStyle/>
              <a:p>
                <a:endParaRPr lang="en-US"/>
              </a:p>
            </p:txBody>
          </p:sp>
          <p:sp>
            <p:nvSpPr>
              <p:cNvPr id="47392" name="Line 205"/>
              <p:cNvSpPr>
                <a:spLocks noChangeShapeType="1"/>
              </p:cNvSpPr>
              <p:nvPr/>
            </p:nvSpPr>
            <p:spPr bwMode="auto">
              <a:xfrm>
                <a:off x="5639" y="13216"/>
                <a:ext cx="18" cy="1"/>
              </a:xfrm>
              <a:prstGeom prst="line">
                <a:avLst/>
              </a:prstGeom>
              <a:noFill/>
              <a:ln w="57150">
                <a:solidFill>
                  <a:srgbClr val="993300"/>
                </a:solidFill>
                <a:round/>
                <a:headEnd/>
                <a:tailEnd/>
              </a:ln>
            </p:spPr>
            <p:txBody>
              <a:bodyPr/>
              <a:lstStyle/>
              <a:p>
                <a:endParaRPr lang="en-US"/>
              </a:p>
            </p:txBody>
          </p:sp>
          <p:sp>
            <p:nvSpPr>
              <p:cNvPr id="47393" name="Freeform 206"/>
              <p:cNvSpPr>
                <a:spLocks/>
              </p:cNvSpPr>
              <p:nvPr/>
            </p:nvSpPr>
            <p:spPr bwMode="auto">
              <a:xfrm>
                <a:off x="5657" y="1321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7394" name="Line 207"/>
              <p:cNvSpPr>
                <a:spLocks noChangeShapeType="1"/>
              </p:cNvSpPr>
              <p:nvPr/>
            </p:nvSpPr>
            <p:spPr bwMode="auto">
              <a:xfrm>
                <a:off x="5681" y="13222"/>
                <a:ext cx="18" cy="6"/>
              </a:xfrm>
              <a:prstGeom prst="line">
                <a:avLst/>
              </a:prstGeom>
              <a:noFill/>
              <a:ln w="57150">
                <a:solidFill>
                  <a:srgbClr val="993300"/>
                </a:solidFill>
                <a:round/>
                <a:headEnd/>
                <a:tailEnd/>
              </a:ln>
            </p:spPr>
            <p:txBody>
              <a:bodyPr/>
              <a:lstStyle/>
              <a:p>
                <a:endParaRPr lang="en-US"/>
              </a:p>
            </p:txBody>
          </p:sp>
          <p:sp>
            <p:nvSpPr>
              <p:cNvPr id="47395" name="Freeform 208"/>
              <p:cNvSpPr>
                <a:spLocks/>
              </p:cNvSpPr>
              <p:nvPr/>
            </p:nvSpPr>
            <p:spPr bwMode="auto">
              <a:xfrm>
                <a:off x="5699" y="13228"/>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96" name="Line 209"/>
              <p:cNvSpPr>
                <a:spLocks noChangeShapeType="1"/>
              </p:cNvSpPr>
              <p:nvPr/>
            </p:nvSpPr>
            <p:spPr bwMode="auto">
              <a:xfrm>
                <a:off x="5723" y="13228"/>
                <a:ext cx="18" cy="6"/>
              </a:xfrm>
              <a:prstGeom prst="line">
                <a:avLst/>
              </a:prstGeom>
              <a:noFill/>
              <a:ln w="57150">
                <a:solidFill>
                  <a:srgbClr val="993300"/>
                </a:solidFill>
                <a:round/>
                <a:headEnd/>
                <a:tailEnd/>
              </a:ln>
            </p:spPr>
            <p:txBody>
              <a:bodyPr/>
              <a:lstStyle/>
              <a:p>
                <a:endParaRPr lang="en-US"/>
              </a:p>
            </p:txBody>
          </p:sp>
          <p:sp>
            <p:nvSpPr>
              <p:cNvPr id="47397" name="Line 210"/>
              <p:cNvSpPr>
                <a:spLocks noChangeShapeType="1"/>
              </p:cNvSpPr>
              <p:nvPr/>
            </p:nvSpPr>
            <p:spPr bwMode="auto">
              <a:xfrm>
                <a:off x="5741" y="13234"/>
                <a:ext cx="24" cy="6"/>
              </a:xfrm>
              <a:prstGeom prst="line">
                <a:avLst/>
              </a:prstGeom>
              <a:noFill/>
              <a:ln w="57150">
                <a:solidFill>
                  <a:srgbClr val="993300"/>
                </a:solidFill>
                <a:round/>
                <a:headEnd/>
                <a:tailEnd/>
              </a:ln>
            </p:spPr>
            <p:txBody>
              <a:bodyPr/>
              <a:lstStyle/>
              <a:p>
                <a:endParaRPr lang="en-US"/>
              </a:p>
            </p:txBody>
          </p:sp>
          <p:sp>
            <p:nvSpPr>
              <p:cNvPr id="47398" name="Line 211"/>
              <p:cNvSpPr>
                <a:spLocks noChangeShapeType="1"/>
              </p:cNvSpPr>
              <p:nvPr/>
            </p:nvSpPr>
            <p:spPr bwMode="auto">
              <a:xfrm>
                <a:off x="5765" y="13240"/>
                <a:ext cx="24" cy="6"/>
              </a:xfrm>
              <a:prstGeom prst="line">
                <a:avLst/>
              </a:prstGeom>
              <a:noFill/>
              <a:ln w="57150">
                <a:solidFill>
                  <a:srgbClr val="993300"/>
                </a:solidFill>
                <a:round/>
                <a:headEnd/>
                <a:tailEnd/>
              </a:ln>
            </p:spPr>
            <p:txBody>
              <a:bodyPr/>
              <a:lstStyle/>
              <a:p>
                <a:endParaRPr lang="en-US"/>
              </a:p>
            </p:txBody>
          </p:sp>
          <p:sp>
            <p:nvSpPr>
              <p:cNvPr id="47399" name="Line 212"/>
              <p:cNvSpPr>
                <a:spLocks noChangeShapeType="1"/>
              </p:cNvSpPr>
              <p:nvPr/>
            </p:nvSpPr>
            <p:spPr bwMode="auto">
              <a:xfrm>
                <a:off x="5789" y="13246"/>
                <a:ext cx="18" cy="6"/>
              </a:xfrm>
              <a:prstGeom prst="line">
                <a:avLst/>
              </a:prstGeom>
              <a:noFill/>
              <a:ln w="57150">
                <a:solidFill>
                  <a:srgbClr val="993300"/>
                </a:solidFill>
                <a:round/>
                <a:headEnd/>
                <a:tailEnd/>
              </a:ln>
            </p:spPr>
            <p:txBody>
              <a:bodyPr/>
              <a:lstStyle/>
              <a:p>
                <a:endParaRPr lang="en-US"/>
              </a:p>
            </p:txBody>
          </p:sp>
          <p:sp>
            <p:nvSpPr>
              <p:cNvPr id="47400" name="Freeform 213"/>
              <p:cNvSpPr>
                <a:spLocks/>
              </p:cNvSpPr>
              <p:nvPr/>
            </p:nvSpPr>
            <p:spPr bwMode="auto">
              <a:xfrm>
                <a:off x="5807" y="1325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401" name="Line 214"/>
              <p:cNvSpPr>
                <a:spLocks noChangeShapeType="1"/>
              </p:cNvSpPr>
              <p:nvPr/>
            </p:nvSpPr>
            <p:spPr bwMode="auto">
              <a:xfrm>
                <a:off x="5831" y="13264"/>
                <a:ext cx="18" cy="12"/>
              </a:xfrm>
              <a:prstGeom prst="line">
                <a:avLst/>
              </a:prstGeom>
              <a:noFill/>
              <a:ln w="57150">
                <a:solidFill>
                  <a:srgbClr val="993300"/>
                </a:solidFill>
                <a:round/>
                <a:headEnd/>
                <a:tailEnd/>
              </a:ln>
            </p:spPr>
            <p:txBody>
              <a:bodyPr/>
              <a:lstStyle/>
              <a:p>
                <a:endParaRPr lang="en-US"/>
              </a:p>
            </p:txBody>
          </p:sp>
          <p:sp>
            <p:nvSpPr>
              <p:cNvPr id="47402" name="Freeform 215"/>
              <p:cNvSpPr>
                <a:spLocks/>
              </p:cNvSpPr>
              <p:nvPr/>
            </p:nvSpPr>
            <p:spPr bwMode="auto">
              <a:xfrm>
                <a:off x="5849" y="13276"/>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7403" name="Line 216"/>
              <p:cNvSpPr>
                <a:spLocks noChangeShapeType="1"/>
              </p:cNvSpPr>
              <p:nvPr/>
            </p:nvSpPr>
            <p:spPr bwMode="auto">
              <a:xfrm>
                <a:off x="5873" y="13294"/>
                <a:ext cx="18" cy="18"/>
              </a:xfrm>
              <a:prstGeom prst="line">
                <a:avLst/>
              </a:prstGeom>
              <a:noFill/>
              <a:ln w="57150">
                <a:solidFill>
                  <a:srgbClr val="993300"/>
                </a:solidFill>
                <a:round/>
                <a:headEnd/>
                <a:tailEnd/>
              </a:ln>
            </p:spPr>
            <p:txBody>
              <a:bodyPr/>
              <a:lstStyle/>
              <a:p>
                <a:endParaRPr lang="en-US"/>
              </a:p>
            </p:txBody>
          </p:sp>
          <p:sp>
            <p:nvSpPr>
              <p:cNvPr id="47404" name="Freeform 217"/>
              <p:cNvSpPr>
                <a:spLocks/>
              </p:cNvSpPr>
              <p:nvPr/>
            </p:nvSpPr>
            <p:spPr bwMode="auto">
              <a:xfrm>
                <a:off x="5891" y="1331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7405" name="Freeform 218"/>
              <p:cNvSpPr>
                <a:spLocks/>
              </p:cNvSpPr>
              <p:nvPr/>
            </p:nvSpPr>
            <p:spPr bwMode="auto">
              <a:xfrm>
                <a:off x="5915" y="13330"/>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06" name="Line 219"/>
              <p:cNvSpPr>
                <a:spLocks noChangeShapeType="1"/>
              </p:cNvSpPr>
              <p:nvPr/>
            </p:nvSpPr>
            <p:spPr bwMode="auto">
              <a:xfrm>
                <a:off x="5939" y="13360"/>
                <a:ext cx="18" cy="24"/>
              </a:xfrm>
              <a:prstGeom prst="line">
                <a:avLst/>
              </a:prstGeom>
              <a:noFill/>
              <a:ln w="57150">
                <a:solidFill>
                  <a:srgbClr val="993300"/>
                </a:solidFill>
                <a:round/>
                <a:headEnd/>
                <a:tailEnd/>
              </a:ln>
            </p:spPr>
            <p:txBody>
              <a:bodyPr/>
              <a:lstStyle/>
              <a:p>
                <a:endParaRPr lang="en-US"/>
              </a:p>
            </p:txBody>
          </p:sp>
          <p:sp>
            <p:nvSpPr>
              <p:cNvPr id="47407" name="Freeform 220"/>
              <p:cNvSpPr>
                <a:spLocks/>
              </p:cNvSpPr>
              <p:nvPr/>
            </p:nvSpPr>
            <p:spPr bwMode="auto">
              <a:xfrm>
                <a:off x="5957" y="1338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08" name="Line 221"/>
              <p:cNvSpPr>
                <a:spLocks noChangeShapeType="1"/>
              </p:cNvSpPr>
              <p:nvPr/>
            </p:nvSpPr>
            <p:spPr bwMode="auto">
              <a:xfrm>
                <a:off x="5981" y="13414"/>
                <a:ext cx="18" cy="30"/>
              </a:xfrm>
              <a:prstGeom prst="line">
                <a:avLst/>
              </a:prstGeom>
              <a:noFill/>
              <a:ln w="57150">
                <a:solidFill>
                  <a:srgbClr val="993300"/>
                </a:solidFill>
                <a:round/>
                <a:headEnd/>
                <a:tailEnd/>
              </a:ln>
            </p:spPr>
            <p:txBody>
              <a:bodyPr/>
              <a:lstStyle/>
              <a:p>
                <a:endParaRPr lang="en-US"/>
              </a:p>
            </p:txBody>
          </p:sp>
          <p:sp>
            <p:nvSpPr>
              <p:cNvPr id="47409" name="Freeform 222"/>
              <p:cNvSpPr>
                <a:spLocks/>
              </p:cNvSpPr>
              <p:nvPr/>
            </p:nvSpPr>
            <p:spPr bwMode="auto">
              <a:xfrm>
                <a:off x="5999" y="1344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10" name="Line 223"/>
              <p:cNvSpPr>
                <a:spLocks noChangeShapeType="1"/>
              </p:cNvSpPr>
              <p:nvPr/>
            </p:nvSpPr>
            <p:spPr bwMode="auto">
              <a:xfrm>
                <a:off x="6023" y="13474"/>
                <a:ext cx="18" cy="30"/>
              </a:xfrm>
              <a:prstGeom prst="line">
                <a:avLst/>
              </a:prstGeom>
              <a:noFill/>
              <a:ln w="57150">
                <a:solidFill>
                  <a:srgbClr val="993300"/>
                </a:solidFill>
                <a:round/>
                <a:headEnd/>
                <a:tailEnd/>
              </a:ln>
            </p:spPr>
            <p:txBody>
              <a:bodyPr/>
              <a:lstStyle/>
              <a:p>
                <a:endParaRPr lang="en-US"/>
              </a:p>
            </p:txBody>
          </p:sp>
          <p:sp>
            <p:nvSpPr>
              <p:cNvPr id="47411" name="Line 224"/>
              <p:cNvSpPr>
                <a:spLocks noChangeShapeType="1"/>
              </p:cNvSpPr>
              <p:nvPr/>
            </p:nvSpPr>
            <p:spPr bwMode="auto">
              <a:xfrm>
                <a:off x="6041" y="13504"/>
                <a:ext cx="24" cy="30"/>
              </a:xfrm>
              <a:prstGeom prst="line">
                <a:avLst/>
              </a:prstGeom>
              <a:noFill/>
              <a:ln w="57150">
                <a:solidFill>
                  <a:srgbClr val="993300"/>
                </a:solidFill>
                <a:round/>
                <a:headEnd/>
                <a:tailEnd/>
              </a:ln>
            </p:spPr>
            <p:txBody>
              <a:bodyPr/>
              <a:lstStyle/>
              <a:p>
                <a:endParaRPr lang="en-US"/>
              </a:p>
            </p:txBody>
          </p:sp>
          <p:sp>
            <p:nvSpPr>
              <p:cNvPr id="47412" name="Line 225"/>
              <p:cNvSpPr>
                <a:spLocks noChangeShapeType="1"/>
              </p:cNvSpPr>
              <p:nvPr/>
            </p:nvSpPr>
            <p:spPr bwMode="auto">
              <a:xfrm>
                <a:off x="6065" y="13534"/>
                <a:ext cx="24" cy="30"/>
              </a:xfrm>
              <a:prstGeom prst="line">
                <a:avLst/>
              </a:prstGeom>
              <a:noFill/>
              <a:ln w="57150">
                <a:solidFill>
                  <a:srgbClr val="993300"/>
                </a:solidFill>
                <a:round/>
                <a:headEnd/>
                <a:tailEnd/>
              </a:ln>
            </p:spPr>
            <p:txBody>
              <a:bodyPr/>
              <a:lstStyle/>
              <a:p>
                <a:endParaRPr lang="en-US"/>
              </a:p>
            </p:txBody>
          </p:sp>
          <p:sp>
            <p:nvSpPr>
              <p:cNvPr id="47413" name="Line 226"/>
              <p:cNvSpPr>
                <a:spLocks noChangeShapeType="1"/>
              </p:cNvSpPr>
              <p:nvPr/>
            </p:nvSpPr>
            <p:spPr bwMode="auto">
              <a:xfrm>
                <a:off x="6089" y="13564"/>
                <a:ext cx="18" cy="30"/>
              </a:xfrm>
              <a:prstGeom prst="line">
                <a:avLst/>
              </a:prstGeom>
              <a:noFill/>
              <a:ln w="57150">
                <a:solidFill>
                  <a:srgbClr val="993300"/>
                </a:solidFill>
                <a:round/>
                <a:headEnd/>
                <a:tailEnd/>
              </a:ln>
            </p:spPr>
            <p:txBody>
              <a:bodyPr/>
              <a:lstStyle/>
              <a:p>
                <a:endParaRPr lang="en-US"/>
              </a:p>
            </p:txBody>
          </p:sp>
          <p:sp>
            <p:nvSpPr>
              <p:cNvPr id="47414" name="Freeform 227"/>
              <p:cNvSpPr>
                <a:spLocks/>
              </p:cNvSpPr>
              <p:nvPr/>
            </p:nvSpPr>
            <p:spPr bwMode="auto">
              <a:xfrm>
                <a:off x="6107" y="13594"/>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7415" name="Line 228"/>
              <p:cNvSpPr>
                <a:spLocks noChangeShapeType="1"/>
              </p:cNvSpPr>
              <p:nvPr/>
            </p:nvSpPr>
            <p:spPr bwMode="auto">
              <a:xfrm>
                <a:off x="6131" y="13624"/>
                <a:ext cx="18" cy="24"/>
              </a:xfrm>
              <a:prstGeom prst="line">
                <a:avLst/>
              </a:prstGeom>
              <a:noFill/>
              <a:ln w="57150">
                <a:solidFill>
                  <a:srgbClr val="993300"/>
                </a:solidFill>
                <a:round/>
                <a:headEnd/>
                <a:tailEnd/>
              </a:ln>
            </p:spPr>
            <p:txBody>
              <a:bodyPr/>
              <a:lstStyle/>
              <a:p>
                <a:endParaRPr lang="en-US"/>
              </a:p>
            </p:txBody>
          </p:sp>
          <p:sp>
            <p:nvSpPr>
              <p:cNvPr id="47416" name="Freeform 229"/>
              <p:cNvSpPr>
                <a:spLocks/>
              </p:cNvSpPr>
              <p:nvPr/>
            </p:nvSpPr>
            <p:spPr bwMode="auto">
              <a:xfrm>
                <a:off x="6149" y="13648"/>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17" name="Line 230"/>
              <p:cNvSpPr>
                <a:spLocks noChangeShapeType="1"/>
              </p:cNvSpPr>
              <p:nvPr/>
            </p:nvSpPr>
            <p:spPr bwMode="auto">
              <a:xfrm>
                <a:off x="6173" y="13678"/>
                <a:ext cx="18" cy="24"/>
              </a:xfrm>
              <a:prstGeom prst="line">
                <a:avLst/>
              </a:prstGeom>
              <a:noFill/>
              <a:ln w="57150">
                <a:solidFill>
                  <a:srgbClr val="993300"/>
                </a:solidFill>
                <a:round/>
                <a:headEnd/>
                <a:tailEnd/>
              </a:ln>
            </p:spPr>
            <p:txBody>
              <a:bodyPr/>
              <a:lstStyle/>
              <a:p>
                <a:endParaRPr lang="en-US"/>
              </a:p>
            </p:txBody>
          </p:sp>
          <p:sp>
            <p:nvSpPr>
              <p:cNvPr id="47418" name="Line 231"/>
              <p:cNvSpPr>
                <a:spLocks noChangeShapeType="1"/>
              </p:cNvSpPr>
              <p:nvPr/>
            </p:nvSpPr>
            <p:spPr bwMode="auto">
              <a:xfrm>
                <a:off x="6191" y="13702"/>
                <a:ext cx="24" cy="18"/>
              </a:xfrm>
              <a:prstGeom prst="line">
                <a:avLst/>
              </a:prstGeom>
              <a:noFill/>
              <a:ln w="57150">
                <a:solidFill>
                  <a:srgbClr val="993300"/>
                </a:solidFill>
                <a:round/>
                <a:headEnd/>
                <a:tailEnd/>
              </a:ln>
            </p:spPr>
            <p:txBody>
              <a:bodyPr/>
              <a:lstStyle/>
              <a:p>
                <a:endParaRPr lang="en-US"/>
              </a:p>
            </p:txBody>
          </p:sp>
          <p:sp>
            <p:nvSpPr>
              <p:cNvPr id="47419" name="Line 232"/>
              <p:cNvSpPr>
                <a:spLocks noChangeShapeType="1"/>
              </p:cNvSpPr>
              <p:nvPr/>
            </p:nvSpPr>
            <p:spPr bwMode="auto">
              <a:xfrm>
                <a:off x="6215" y="13720"/>
                <a:ext cx="24" cy="18"/>
              </a:xfrm>
              <a:prstGeom prst="line">
                <a:avLst/>
              </a:prstGeom>
              <a:noFill/>
              <a:ln w="57150">
                <a:solidFill>
                  <a:srgbClr val="993300"/>
                </a:solidFill>
                <a:round/>
                <a:headEnd/>
                <a:tailEnd/>
              </a:ln>
            </p:spPr>
            <p:txBody>
              <a:bodyPr/>
              <a:lstStyle/>
              <a:p>
                <a:endParaRPr lang="en-US"/>
              </a:p>
            </p:txBody>
          </p:sp>
          <p:sp>
            <p:nvSpPr>
              <p:cNvPr id="47420" name="Line 233"/>
              <p:cNvSpPr>
                <a:spLocks noChangeShapeType="1"/>
              </p:cNvSpPr>
              <p:nvPr/>
            </p:nvSpPr>
            <p:spPr bwMode="auto">
              <a:xfrm>
                <a:off x="6239" y="13738"/>
                <a:ext cx="18" cy="18"/>
              </a:xfrm>
              <a:prstGeom prst="line">
                <a:avLst/>
              </a:prstGeom>
              <a:noFill/>
              <a:ln w="57150">
                <a:solidFill>
                  <a:srgbClr val="993300"/>
                </a:solidFill>
                <a:round/>
                <a:headEnd/>
                <a:tailEnd/>
              </a:ln>
            </p:spPr>
            <p:txBody>
              <a:bodyPr/>
              <a:lstStyle/>
              <a:p>
                <a:endParaRPr lang="en-US"/>
              </a:p>
            </p:txBody>
          </p:sp>
          <p:sp>
            <p:nvSpPr>
              <p:cNvPr id="47421" name="Freeform 234"/>
              <p:cNvSpPr>
                <a:spLocks/>
              </p:cNvSpPr>
              <p:nvPr/>
            </p:nvSpPr>
            <p:spPr bwMode="auto">
              <a:xfrm>
                <a:off x="6257" y="1375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422" name="Line 235"/>
              <p:cNvSpPr>
                <a:spLocks noChangeShapeType="1"/>
              </p:cNvSpPr>
              <p:nvPr/>
            </p:nvSpPr>
            <p:spPr bwMode="auto">
              <a:xfrm>
                <a:off x="6281" y="13768"/>
                <a:ext cx="18" cy="6"/>
              </a:xfrm>
              <a:prstGeom prst="line">
                <a:avLst/>
              </a:prstGeom>
              <a:noFill/>
              <a:ln w="57150">
                <a:solidFill>
                  <a:srgbClr val="993300"/>
                </a:solidFill>
                <a:round/>
                <a:headEnd/>
                <a:tailEnd/>
              </a:ln>
            </p:spPr>
            <p:txBody>
              <a:bodyPr/>
              <a:lstStyle/>
              <a:p>
                <a:endParaRPr lang="en-US"/>
              </a:p>
            </p:txBody>
          </p:sp>
          <p:sp>
            <p:nvSpPr>
              <p:cNvPr id="47423" name="Freeform 236"/>
              <p:cNvSpPr>
                <a:spLocks/>
              </p:cNvSpPr>
              <p:nvPr/>
            </p:nvSpPr>
            <p:spPr bwMode="auto">
              <a:xfrm>
                <a:off x="6299" y="13774"/>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7424" name="Line 237"/>
              <p:cNvSpPr>
                <a:spLocks noChangeShapeType="1"/>
              </p:cNvSpPr>
              <p:nvPr/>
            </p:nvSpPr>
            <p:spPr bwMode="auto">
              <a:xfrm>
                <a:off x="6323" y="13780"/>
                <a:ext cx="18" cy="6"/>
              </a:xfrm>
              <a:prstGeom prst="line">
                <a:avLst/>
              </a:prstGeom>
              <a:noFill/>
              <a:ln w="57150">
                <a:solidFill>
                  <a:srgbClr val="993300"/>
                </a:solidFill>
                <a:round/>
                <a:headEnd/>
                <a:tailEnd/>
              </a:ln>
            </p:spPr>
            <p:txBody>
              <a:bodyPr/>
              <a:lstStyle/>
              <a:p>
                <a:endParaRPr lang="en-US"/>
              </a:p>
            </p:txBody>
          </p:sp>
          <p:sp>
            <p:nvSpPr>
              <p:cNvPr id="47425" name="Line 238"/>
              <p:cNvSpPr>
                <a:spLocks noChangeShapeType="1"/>
              </p:cNvSpPr>
              <p:nvPr/>
            </p:nvSpPr>
            <p:spPr bwMode="auto">
              <a:xfrm>
                <a:off x="6341" y="13786"/>
                <a:ext cx="24" cy="1"/>
              </a:xfrm>
              <a:prstGeom prst="line">
                <a:avLst/>
              </a:prstGeom>
              <a:noFill/>
              <a:ln w="57150">
                <a:solidFill>
                  <a:srgbClr val="993300"/>
                </a:solidFill>
                <a:round/>
                <a:headEnd/>
                <a:tailEnd/>
              </a:ln>
            </p:spPr>
            <p:txBody>
              <a:bodyPr/>
              <a:lstStyle/>
              <a:p>
                <a:endParaRPr lang="en-US"/>
              </a:p>
            </p:txBody>
          </p:sp>
          <p:sp>
            <p:nvSpPr>
              <p:cNvPr id="47426" name="Line 239"/>
              <p:cNvSpPr>
                <a:spLocks noChangeShapeType="1"/>
              </p:cNvSpPr>
              <p:nvPr/>
            </p:nvSpPr>
            <p:spPr bwMode="auto">
              <a:xfrm>
                <a:off x="6365" y="13786"/>
                <a:ext cx="24" cy="1"/>
              </a:xfrm>
              <a:prstGeom prst="line">
                <a:avLst/>
              </a:prstGeom>
              <a:noFill/>
              <a:ln w="57150">
                <a:solidFill>
                  <a:srgbClr val="993300"/>
                </a:solidFill>
                <a:round/>
                <a:headEnd/>
                <a:tailEnd/>
              </a:ln>
            </p:spPr>
            <p:txBody>
              <a:bodyPr/>
              <a:lstStyle/>
              <a:p>
                <a:endParaRPr lang="en-US"/>
              </a:p>
            </p:txBody>
          </p:sp>
          <p:sp>
            <p:nvSpPr>
              <p:cNvPr id="47427" name="Line 240"/>
              <p:cNvSpPr>
                <a:spLocks noChangeShapeType="1"/>
              </p:cNvSpPr>
              <p:nvPr/>
            </p:nvSpPr>
            <p:spPr bwMode="auto">
              <a:xfrm>
                <a:off x="6389" y="13786"/>
                <a:ext cx="18" cy="1"/>
              </a:xfrm>
              <a:prstGeom prst="line">
                <a:avLst/>
              </a:prstGeom>
              <a:noFill/>
              <a:ln w="57150">
                <a:solidFill>
                  <a:srgbClr val="993300"/>
                </a:solidFill>
                <a:round/>
                <a:headEnd/>
                <a:tailEnd/>
              </a:ln>
            </p:spPr>
            <p:txBody>
              <a:bodyPr/>
              <a:lstStyle/>
              <a:p>
                <a:endParaRPr lang="en-US"/>
              </a:p>
            </p:txBody>
          </p:sp>
          <p:sp>
            <p:nvSpPr>
              <p:cNvPr id="47428" name="Freeform 241"/>
              <p:cNvSpPr>
                <a:spLocks/>
              </p:cNvSpPr>
              <p:nvPr/>
            </p:nvSpPr>
            <p:spPr bwMode="auto">
              <a:xfrm>
                <a:off x="6407" y="13780"/>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429" name="Line 242"/>
              <p:cNvSpPr>
                <a:spLocks noChangeShapeType="1"/>
              </p:cNvSpPr>
              <p:nvPr/>
            </p:nvSpPr>
            <p:spPr bwMode="auto">
              <a:xfrm>
                <a:off x="6431" y="13780"/>
                <a:ext cx="18" cy="1"/>
              </a:xfrm>
              <a:prstGeom prst="line">
                <a:avLst/>
              </a:prstGeom>
              <a:noFill/>
              <a:ln w="57150">
                <a:solidFill>
                  <a:srgbClr val="993300"/>
                </a:solidFill>
                <a:round/>
                <a:headEnd/>
                <a:tailEnd/>
              </a:ln>
            </p:spPr>
            <p:txBody>
              <a:bodyPr/>
              <a:lstStyle/>
              <a:p>
                <a:endParaRPr lang="en-US"/>
              </a:p>
            </p:txBody>
          </p:sp>
          <p:sp>
            <p:nvSpPr>
              <p:cNvPr id="47430" name="Freeform 243"/>
              <p:cNvSpPr>
                <a:spLocks/>
              </p:cNvSpPr>
              <p:nvPr/>
            </p:nvSpPr>
            <p:spPr bwMode="auto">
              <a:xfrm>
                <a:off x="6449" y="1377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431" name="Line 244"/>
              <p:cNvSpPr>
                <a:spLocks noChangeShapeType="1"/>
              </p:cNvSpPr>
              <p:nvPr/>
            </p:nvSpPr>
            <p:spPr bwMode="auto">
              <a:xfrm>
                <a:off x="6473" y="13774"/>
                <a:ext cx="18" cy="1"/>
              </a:xfrm>
              <a:prstGeom prst="line">
                <a:avLst/>
              </a:prstGeom>
              <a:noFill/>
              <a:ln w="57150">
                <a:solidFill>
                  <a:srgbClr val="993300"/>
                </a:solidFill>
                <a:round/>
                <a:headEnd/>
                <a:tailEnd/>
              </a:ln>
            </p:spPr>
            <p:txBody>
              <a:bodyPr/>
              <a:lstStyle/>
              <a:p>
                <a:endParaRPr lang="en-US"/>
              </a:p>
            </p:txBody>
          </p:sp>
          <p:sp>
            <p:nvSpPr>
              <p:cNvPr id="47432" name="Freeform 245"/>
              <p:cNvSpPr>
                <a:spLocks/>
              </p:cNvSpPr>
              <p:nvPr/>
            </p:nvSpPr>
            <p:spPr bwMode="auto">
              <a:xfrm>
                <a:off x="6491" y="1376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433" name="Line 246"/>
              <p:cNvSpPr>
                <a:spLocks noChangeShapeType="1"/>
              </p:cNvSpPr>
              <p:nvPr/>
            </p:nvSpPr>
            <p:spPr bwMode="auto">
              <a:xfrm>
                <a:off x="6515" y="13768"/>
                <a:ext cx="24" cy="1"/>
              </a:xfrm>
              <a:prstGeom prst="line">
                <a:avLst/>
              </a:prstGeom>
              <a:noFill/>
              <a:ln w="57150">
                <a:solidFill>
                  <a:srgbClr val="993300"/>
                </a:solidFill>
                <a:round/>
                <a:headEnd/>
                <a:tailEnd/>
              </a:ln>
            </p:spPr>
            <p:txBody>
              <a:bodyPr/>
              <a:lstStyle/>
              <a:p>
                <a:endParaRPr lang="en-US"/>
              </a:p>
            </p:txBody>
          </p:sp>
          <p:sp>
            <p:nvSpPr>
              <p:cNvPr id="47434" name="Freeform 247"/>
              <p:cNvSpPr>
                <a:spLocks/>
              </p:cNvSpPr>
              <p:nvPr/>
            </p:nvSpPr>
            <p:spPr bwMode="auto">
              <a:xfrm>
                <a:off x="6539" y="13762"/>
                <a:ext cx="18" cy="6"/>
              </a:xfrm>
              <a:custGeom>
                <a:avLst/>
                <a:gdLst>
                  <a:gd name="T0" fmla="*/ 0 w 18"/>
                  <a:gd name="T1" fmla="*/ 6 h 6"/>
                  <a:gd name="T2" fmla="*/ 6 w 18"/>
                  <a:gd name="T3" fmla="*/ 0 h 6"/>
                  <a:gd name="T4" fmla="*/ 18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0"/>
                    </a:lnTo>
                    <a:lnTo>
                      <a:pt x="18" y="0"/>
                    </a:lnTo>
                  </a:path>
                </a:pathLst>
              </a:custGeom>
              <a:noFill/>
              <a:ln w="57150">
                <a:solidFill>
                  <a:srgbClr val="993300"/>
                </a:solidFill>
                <a:round/>
                <a:headEnd/>
                <a:tailEnd/>
              </a:ln>
            </p:spPr>
            <p:txBody>
              <a:bodyPr/>
              <a:lstStyle/>
              <a:p>
                <a:endParaRPr lang="en-US"/>
              </a:p>
            </p:txBody>
          </p:sp>
          <p:sp>
            <p:nvSpPr>
              <p:cNvPr id="47435" name="Freeform 248"/>
              <p:cNvSpPr>
                <a:spLocks/>
              </p:cNvSpPr>
              <p:nvPr/>
            </p:nvSpPr>
            <p:spPr bwMode="auto">
              <a:xfrm>
                <a:off x="6557" y="13762"/>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436" name="Line 249"/>
              <p:cNvSpPr>
                <a:spLocks noChangeShapeType="1"/>
              </p:cNvSpPr>
              <p:nvPr/>
            </p:nvSpPr>
            <p:spPr bwMode="auto">
              <a:xfrm>
                <a:off x="6581" y="13762"/>
                <a:ext cx="18" cy="1"/>
              </a:xfrm>
              <a:prstGeom prst="line">
                <a:avLst/>
              </a:prstGeom>
              <a:noFill/>
              <a:ln w="57150">
                <a:solidFill>
                  <a:srgbClr val="993300"/>
                </a:solidFill>
                <a:round/>
                <a:headEnd/>
                <a:tailEnd/>
              </a:ln>
            </p:spPr>
            <p:txBody>
              <a:bodyPr/>
              <a:lstStyle/>
              <a:p>
                <a:endParaRPr lang="en-US"/>
              </a:p>
            </p:txBody>
          </p:sp>
        </p:grpSp>
        <p:grpSp>
          <p:nvGrpSpPr>
            <p:cNvPr id="47203" name="Group 250"/>
            <p:cNvGrpSpPr>
              <a:grpSpLocks/>
            </p:cNvGrpSpPr>
            <p:nvPr/>
          </p:nvGrpSpPr>
          <p:grpSpPr bwMode="auto">
            <a:xfrm>
              <a:off x="22175" y="6267"/>
              <a:ext cx="3811" cy="2735"/>
              <a:chOff x="3087" y="11153"/>
              <a:chExt cx="3546" cy="2448"/>
            </a:xfrm>
          </p:grpSpPr>
          <p:sp>
            <p:nvSpPr>
              <p:cNvPr id="47206" name="Freeform 251"/>
              <p:cNvSpPr>
                <a:spLocks/>
              </p:cNvSpPr>
              <p:nvPr/>
            </p:nvSpPr>
            <p:spPr bwMode="auto">
              <a:xfrm>
                <a:off x="3087" y="11153"/>
                <a:ext cx="228" cy="6"/>
              </a:xfrm>
              <a:custGeom>
                <a:avLst/>
                <a:gdLst>
                  <a:gd name="T0" fmla="*/ 0 w 228"/>
                  <a:gd name="T1" fmla="*/ 0 h 6"/>
                  <a:gd name="T2" fmla="*/ 60 w 228"/>
                  <a:gd name="T3" fmla="*/ 0 h 6"/>
                  <a:gd name="T4" fmla="*/ 120 w 228"/>
                  <a:gd name="T5" fmla="*/ 0 h 6"/>
                  <a:gd name="T6" fmla="*/ 228 w 228"/>
                  <a:gd name="T7" fmla="*/ 6 h 6"/>
                  <a:gd name="T8" fmla="*/ 0 60000 65536"/>
                  <a:gd name="T9" fmla="*/ 0 60000 65536"/>
                  <a:gd name="T10" fmla="*/ 0 60000 65536"/>
                  <a:gd name="T11" fmla="*/ 0 60000 65536"/>
                  <a:gd name="T12" fmla="*/ 0 w 228"/>
                  <a:gd name="T13" fmla="*/ 0 h 6"/>
                  <a:gd name="T14" fmla="*/ 228 w 228"/>
                  <a:gd name="T15" fmla="*/ 6 h 6"/>
                </a:gdLst>
                <a:ahLst/>
                <a:cxnLst>
                  <a:cxn ang="T8">
                    <a:pos x="T0" y="T1"/>
                  </a:cxn>
                  <a:cxn ang="T9">
                    <a:pos x="T2" y="T3"/>
                  </a:cxn>
                  <a:cxn ang="T10">
                    <a:pos x="T4" y="T5"/>
                  </a:cxn>
                  <a:cxn ang="T11">
                    <a:pos x="T6" y="T7"/>
                  </a:cxn>
                </a:cxnLst>
                <a:rect l="T12" t="T13" r="T14" b="T15"/>
                <a:pathLst>
                  <a:path w="228" h="6">
                    <a:moveTo>
                      <a:pt x="0" y="0"/>
                    </a:moveTo>
                    <a:lnTo>
                      <a:pt x="60" y="0"/>
                    </a:lnTo>
                    <a:lnTo>
                      <a:pt x="120" y="0"/>
                    </a:lnTo>
                    <a:lnTo>
                      <a:pt x="228" y="6"/>
                    </a:lnTo>
                  </a:path>
                </a:pathLst>
              </a:custGeom>
              <a:noFill/>
              <a:ln w="57150">
                <a:solidFill>
                  <a:srgbClr val="008000"/>
                </a:solidFill>
                <a:round/>
                <a:headEnd/>
                <a:tailEnd/>
              </a:ln>
            </p:spPr>
            <p:txBody>
              <a:bodyPr/>
              <a:lstStyle/>
              <a:p>
                <a:endParaRPr lang="en-US"/>
              </a:p>
            </p:txBody>
          </p:sp>
          <p:sp>
            <p:nvSpPr>
              <p:cNvPr id="47207" name="Freeform 252"/>
              <p:cNvSpPr>
                <a:spLocks/>
              </p:cNvSpPr>
              <p:nvPr/>
            </p:nvSpPr>
            <p:spPr bwMode="auto">
              <a:xfrm>
                <a:off x="3315" y="11159"/>
                <a:ext cx="192" cy="12"/>
              </a:xfrm>
              <a:custGeom>
                <a:avLst/>
                <a:gdLst>
                  <a:gd name="T0" fmla="*/ 0 w 192"/>
                  <a:gd name="T1" fmla="*/ 0 h 12"/>
                  <a:gd name="T2" fmla="*/ 102 w 192"/>
                  <a:gd name="T3" fmla="*/ 6 h 12"/>
                  <a:gd name="T4" fmla="*/ 192 w 192"/>
                  <a:gd name="T5" fmla="*/ 12 h 12"/>
                  <a:gd name="T6" fmla="*/ 0 60000 65536"/>
                  <a:gd name="T7" fmla="*/ 0 60000 65536"/>
                  <a:gd name="T8" fmla="*/ 0 60000 65536"/>
                  <a:gd name="T9" fmla="*/ 0 w 192"/>
                  <a:gd name="T10" fmla="*/ 0 h 12"/>
                  <a:gd name="T11" fmla="*/ 192 w 192"/>
                  <a:gd name="T12" fmla="*/ 12 h 12"/>
                </a:gdLst>
                <a:ahLst/>
                <a:cxnLst>
                  <a:cxn ang="T6">
                    <a:pos x="T0" y="T1"/>
                  </a:cxn>
                  <a:cxn ang="T7">
                    <a:pos x="T2" y="T3"/>
                  </a:cxn>
                  <a:cxn ang="T8">
                    <a:pos x="T4" y="T5"/>
                  </a:cxn>
                </a:cxnLst>
                <a:rect l="T9" t="T10" r="T11" b="T12"/>
                <a:pathLst>
                  <a:path w="192" h="12">
                    <a:moveTo>
                      <a:pt x="0" y="0"/>
                    </a:moveTo>
                    <a:lnTo>
                      <a:pt x="102" y="6"/>
                    </a:lnTo>
                    <a:lnTo>
                      <a:pt x="192" y="12"/>
                    </a:lnTo>
                  </a:path>
                </a:pathLst>
              </a:custGeom>
              <a:noFill/>
              <a:ln w="57150">
                <a:solidFill>
                  <a:srgbClr val="008000"/>
                </a:solidFill>
                <a:round/>
                <a:headEnd/>
                <a:tailEnd/>
              </a:ln>
            </p:spPr>
            <p:txBody>
              <a:bodyPr/>
              <a:lstStyle/>
              <a:p>
                <a:endParaRPr lang="en-US"/>
              </a:p>
            </p:txBody>
          </p:sp>
          <p:sp>
            <p:nvSpPr>
              <p:cNvPr id="47208" name="Freeform 253"/>
              <p:cNvSpPr>
                <a:spLocks/>
              </p:cNvSpPr>
              <p:nvPr/>
            </p:nvSpPr>
            <p:spPr bwMode="auto">
              <a:xfrm>
                <a:off x="3507" y="11171"/>
                <a:ext cx="156" cy="6"/>
              </a:xfrm>
              <a:custGeom>
                <a:avLst/>
                <a:gdLst>
                  <a:gd name="T0" fmla="*/ 0 w 156"/>
                  <a:gd name="T1" fmla="*/ 0 h 6"/>
                  <a:gd name="T2" fmla="*/ 78 w 156"/>
                  <a:gd name="T3" fmla="*/ 6 h 6"/>
                  <a:gd name="T4" fmla="*/ 156 w 156"/>
                  <a:gd name="T5" fmla="*/ 6 h 6"/>
                  <a:gd name="T6" fmla="*/ 0 60000 65536"/>
                  <a:gd name="T7" fmla="*/ 0 60000 65536"/>
                  <a:gd name="T8" fmla="*/ 0 60000 65536"/>
                  <a:gd name="T9" fmla="*/ 0 w 156"/>
                  <a:gd name="T10" fmla="*/ 0 h 6"/>
                  <a:gd name="T11" fmla="*/ 156 w 156"/>
                  <a:gd name="T12" fmla="*/ 6 h 6"/>
                </a:gdLst>
                <a:ahLst/>
                <a:cxnLst>
                  <a:cxn ang="T6">
                    <a:pos x="T0" y="T1"/>
                  </a:cxn>
                  <a:cxn ang="T7">
                    <a:pos x="T2" y="T3"/>
                  </a:cxn>
                  <a:cxn ang="T8">
                    <a:pos x="T4" y="T5"/>
                  </a:cxn>
                </a:cxnLst>
                <a:rect l="T9" t="T10" r="T11" b="T12"/>
                <a:pathLst>
                  <a:path w="156" h="6">
                    <a:moveTo>
                      <a:pt x="0" y="0"/>
                    </a:moveTo>
                    <a:lnTo>
                      <a:pt x="78" y="6"/>
                    </a:lnTo>
                    <a:lnTo>
                      <a:pt x="156" y="6"/>
                    </a:lnTo>
                  </a:path>
                </a:pathLst>
              </a:custGeom>
              <a:noFill/>
              <a:ln w="57150">
                <a:solidFill>
                  <a:srgbClr val="008000"/>
                </a:solidFill>
                <a:round/>
                <a:headEnd/>
                <a:tailEnd/>
              </a:ln>
            </p:spPr>
            <p:txBody>
              <a:bodyPr/>
              <a:lstStyle/>
              <a:p>
                <a:endParaRPr lang="en-US"/>
              </a:p>
            </p:txBody>
          </p:sp>
          <p:sp>
            <p:nvSpPr>
              <p:cNvPr id="47209" name="Freeform 254"/>
              <p:cNvSpPr>
                <a:spLocks/>
              </p:cNvSpPr>
              <p:nvPr/>
            </p:nvSpPr>
            <p:spPr bwMode="auto">
              <a:xfrm>
                <a:off x="3663" y="11177"/>
                <a:ext cx="144" cy="6"/>
              </a:xfrm>
              <a:custGeom>
                <a:avLst/>
                <a:gdLst>
                  <a:gd name="T0" fmla="*/ 0 w 144"/>
                  <a:gd name="T1" fmla="*/ 0 h 6"/>
                  <a:gd name="T2" fmla="*/ 72 w 144"/>
                  <a:gd name="T3" fmla="*/ 6 h 6"/>
                  <a:gd name="T4" fmla="*/ 144 w 144"/>
                  <a:gd name="T5" fmla="*/ 6 h 6"/>
                  <a:gd name="T6" fmla="*/ 0 60000 65536"/>
                  <a:gd name="T7" fmla="*/ 0 60000 65536"/>
                  <a:gd name="T8" fmla="*/ 0 60000 65536"/>
                  <a:gd name="T9" fmla="*/ 0 w 144"/>
                  <a:gd name="T10" fmla="*/ 0 h 6"/>
                  <a:gd name="T11" fmla="*/ 144 w 144"/>
                  <a:gd name="T12" fmla="*/ 6 h 6"/>
                </a:gdLst>
                <a:ahLst/>
                <a:cxnLst>
                  <a:cxn ang="T6">
                    <a:pos x="T0" y="T1"/>
                  </a:cxn>
                  <a:cxn ang="T7">
                    <a:pos x="T2" y="T3"/>
                  </a:cxn>
                  <a:cxn ang="T8">
                    <a:pos x="T4" y="T5"/>
                  </a:cxn>
                </a:cxnLst>
                <a:rect l="T9" t="T10" r="T11" b="T12"/>
                <a:pathLst>
                  <a:path w="144" h="6">
                    <a:moveTo>
                      <a:pt x="0" y="0"/>
                    </a:moveTo>
                    <a:lnTo>
                      <a:pt x="72" y="6"/>
                    </a:lnTo>
                    <a:lnTo>
                      <a:pt x="144" y="6"/>
                    </a:lnTo>
                  </a:path>
                </a:pathLst>
              </a:custGeom>
              <a:noFill/>
              <a:ln w="57150">
                <a:solidFill>
                  <a:srgbClr val="008000"/>
                </a:solidFill>
                <a:round/>
                <a:headEnd/>
                <a:tailEnd/>
              </a:ln>
            </p:spPr>
            <p:txBody>
              <a:bodyPr/>
              <a:lstStyle/>
              <a:p>
                <a:endParaRPr lang="en-US"/>
              </a:p>
            </p:txBody>
          </p:sp>
          <p:sp>
            <p:nvSpPr>
              <p:cNvPr id="47210" name="Freeform 255"/>
              <p:cNvSpPr>
                <a:spLocks/>
              </p:cNvSpPr>
              <p:nvPr/>
            </p:nvSpPr>
            <p:spPr bwMode="auto">
              <a:xfrm>
                <a:off x="3807" y="11183"/>
                <a:ext cx="120" cy="1"/>
              </a:xfrm>
              <a:custGeom>
                <a:avLst/>
                <a:gdLst>
                  <a:gd name="T0" fmla="*/ 0 w 120"/>
                  <a:gd name="T1" fmla="*/ 0 h 1"/>
                  <a:gd name="T2" fmla="*/ 60 w 120"/>
                  <a:gd name="T3" fmla="*/ 0 h 1"/>
                  <a:gd name="T4" fmla="*/ 120 w 120"/>
                  <a:gd name="T5" fmla="*/ 0 h 1"/>
                  <a:gd name="T6" fmla="*/ 0 60000 65536"/>
                  <a:gd name="T7" fmla="*/ 0 60000 65536"/>
                  <a:gd name="T8" fmla="*/ 0 60000 65536"/>
                  <a:gd name="T9" fmla="*/ 0 w 120"/>
                  <a:gd name="T10" fmla="*/ 0 h 1"/>
                  <a:gd name="T11" fmla="*/ 120 w 120"/>
                  <a:gd name="T12" fmla="*/ 1 h 1"/>
                </a:gdLst>
                <a:ahLst/>
                <a:cxnLst>
                  <a:cxn ang="T6">
                    <a:pos x="T0" y="T1"/>
                  </a:cxn>
                  <a:cxn ang="T7">
                    <a:pos x="T2" y="T3"/>
                  </a:cxn>
                  <a:cxn ang="T8">
                    <a:pos x="T4" y="T5"/>
                  </a:cxn>
                </a:cxnLst>
                <a:rect l="T9" t="T10" r="T11" b="T12"/>
                <a:pathLst>
                  <a:path w="120" h="1">
                    <a:moveTo>
                      <a:pt x="0" y="0"/>
                    </a:moveTo>
                    <a:lnTo>
                      <a:pt x="60" y="0"/>
                    </a:lnTo>
                    <a:lnTo>
                      <a:pt x="120" y="0"/>
                    </a:lnTo>
                  </a:path>
                </a:pathLst>
              </a:custGeom>
              <a:noFill/>
              <a:ln w="57150">
                <a:solidFill>
                  <a:srgbClr val="008000"/>
                </a:solidFill>
                <a:round/>
                <a:headEnd/>
                <a:tailEnd/>
              </a:ln>
            </p:spPr>
            <p:txBody>
              <a:bodyPr/>
              <a:lstStyle/>
              <a:p>
                <a:endParaRPr lang="en-US"/>
              </a:p>
            </p:txBody>
          </p:sp>
          <p:sp>
            <p:nvSpPr>
              <p:cNvPr id="47211" name="Line 256"/>
              <p:cNvSpPr>
                <a:spLocks noChangeShapeType="1"/>
              </p:cNvSpPr>
              <p:nvPr/>
            </p:nvSpPr>
            <p:spPr bwMode="auto">
              <a:xfrm>
                <a:off x="3927" y="11183"/>
                <a:ext cx="108" cy="1"/>
              </a:xfrm>
              <a:prstGeom prst="line">
                <a:avLst/>
              </a:prstGeom>
              <a:noFill/>
              <a:ln w="57150">
                <a:solidFill>
                  <a:srgbClr val="008000"/>
                </a:solidFill>
                <a:round/>
                <a:headEnd/>
                <a:tailEnd/>
              </a:ln>
            </p:spPr>
            <p:txBody>
              <a:bodyPr/>
              <a:lstStyle/>
              <a:p>
                <a:endParaRPr lang="en-US"/>
              </a:p>
            </p:txBody>
          </p:sp>
          <p:sp>
            <p:nvSpPr>
              <p:cNvPr id="47212" name="Line 257"/>
              <p:cNvSpPr>
                <a:spLocks noChangeShapeType="1"/>
              </p:cNvSpPr>
              <p:nvPr/>
            </p:nvSpPr>
            <p:spPr bwMode="auto">
              <a:xfrm>
                <a:off x="4035" y="11183"/>
                <a:ext cx="96" cy="1"/>
              </a:xfrm>
              <a:prstGeom prst="line">
                <a:avLst/>
              </a:prstGeom>
              <a:noFill/>
              <a:ln w="57150">
                <a:solidFill>
                  <a:srgbClr val="008000"/>
                </a:solidFill>
                <a:round/>
                <a:headEnd/>
                <a:tailEnd/>
              </a:ln>
            </p:spPr>
            <p:txBody>
              <a:bodyPr/>
              <a:lstStyle/>
              <a:p>
                <a:endParaRPr lang="en-US"/>
              </a:p>
            </p:txBody>
          </p:sp>
          <p:sp>
            <p:nvSpPr>
              <p:cNvPr id="47213" name="Line 258"/>
              <p:cNvSpPr>
                <a:spLocks noChangeShapeType="1"/>
              </p:cNvSpPr>
              <p:nvPr/>
            </p:nvSpPr>
            <p:spPr bwMode="auto">
              <a:xfrm>
                <a:off x="4131" y="11183"/>
                <a:ext cx="90" cy="6"/>
              </a:xfrm>
              <a:prstGeom prst="line">
                <a:avLst/>
              </a:prstGeom>
              <a:noFill/>
              <a:ln w="57150">
                <a:solidFill>
                  <a:srgbClr val="008000"/>
                </a:solidFill>
                <a:round/>
                <a:headEnd/>
                <a:tailEnd/>
              </a:ln>
            </p:spPr>
            <p:txBody>
              <a:bodyPr/>
              <a:lstStyle/>
              <a:p>
                <a:endParaRPr lang="en-US"/>
              </a:p>
            </p:txBody>
          </p:sp>
          <p:sp>
            <p:nvSpPr>
              <p:cNvPr id="47214" name="Line 259"/>
              <p:cNvSpPr>
                <a:spLocks noChangeShapeType="1"/>
              </p:cNvSpPr>
              <p:nvPr/>
            </p:nvSpPr>
            <p:spPr bwMode="auto">
              <a:xfrm>
                <a:off x="4221" y="11189"/>
                <a:ext cx="84" cy="12"/>
              </a:xfrm>
              <a:prstGeom prst="line">
                <a:avLst/>
              </a:prstGeom>
              <a:noFill/>
              <a:ln w="57150">
                <a:solidFill>
                  <a:srgbClr val="008000"/>
                </a:solidFill>
                <a:round/>
                <a:headEnd/>
                <a:tailEnd/>
              </a:ln>
            </p:spPr>
            <p:txBody>
              <a:bodyPr/>
              <a:lstStyle/>
              <a:p>
                <a:endParaRPr lang="en-US"/>
              </a:p>
            </p:txBody>
          </p:sp>
          <p:sp>
            <p:nvSpPr>
              <p:cNvPr id="47215" name="Line 260"/>
              <p:cNvSpPr>
                <a:spLocks noChangeShapeType="1"/>
              </p:cNvSpPr>
              <p:nvPr/>
            </p:nvSpPr>
            <p:spPr bwMode="auto">
              <a:xfrm>
                <a:off x="4305" y="11201"/>
                <a:ext cx="78" cy="12"/>
              </a:xfrm>
              <a:prstGeom prst="line">
                <a:avLst/>
              </a:prstGeom>
              <a:noFill/>
              <a:ln w="57150">
                <a:solidFill>
                  <a:srgbClr val="008000"/>
                </a:solidFill>
                <a:round/>
                <a:headEnd/>
                <a:tailEnd/>
              </a:ln>
            </p:spPr>
            <p:txBody>
              <a:bodyPr/>
              <a:lstStyle/>
              <a:p>
                <a:endParaRPr lang="en-US"/>
              </a:p>
            </p:txBody>
          </p:sp>
          <p:sp>
            <p:nvSpPr>
              <p:cNvPr id="47216" name="Line 261"/>
              <p:cNvSpPr>
                <a:spLocks noChangeShapeType="1"/>
              </p:cNvSpPr>
              <p:nvPr/>
            </p:nvSpPr>
            <p:spPr bwMode="auto">
              <a:xfrm>
                <a:off x="4383" y="11213"/>
                <a:ext cx="72" cy="18"/>
              </a:xfrm>
              <a:prstGeom prst="line">
                <a:avLst/>
              </a:prstGeom>
              <a:noFill/>
              <a:ln w="57150">
                <a:solidFill>
                  <a:srgbClr val="008000"/>
                </a:solidFill>
                <a:round/>
                <a:headEnd/>
                <a:tailEnd/>
              </a:ln>
            </p:spPr>
            <p:txBody>
              <a:bodyPr/>
              <a:lstStyle/>
              <a:p>
                <a:endParaRPr lang="en-US"/>
              </a:p>
            </p:txBody>
          </p:sp>
          <p:sp>
            <p:nvSpPr>
              <p:cNvPr id="47217" name="Freeform 262"/>
              <p:cNvSpPr>
                <a:spLocks/>
              </p:cNvSpPr>
              <p:nvPr/>
            </p:nvSpPr>
            <p:spPr bwMode="auto">
              <a:xfrm>
                <a:off x="4455" y="11231"/>
                <a:ext cx="66" cy="30"/>
              </a:xfrm>
              <a:custGeom>
                <a:avLst/>
                <a:gdLst>
                  <a:gd name="T0" fmla="*/ 0 w 66"/>
                  <a:gd name="T1" fmla="*/ 0 h 30"/>
                  <a:gd name="T2" fmla="*/ 36 w 66"/>
                  <a:gd name="T3" fmla="*/ 12 h 30"/>
                  <a:gd name="T4" fmla="*/ 66 w 66"/>
                  <a:gd name="T5" fmla="*/ 30 h 30"/>
                  <a:gd name="T6" fmla="*/ 0 60000 65536"/>
                  <a:gd name="T7" fmla="*/ 0 60000 65536"/>
                  <a:gd name="T8" fmla="*/ 0 60000 65536"/>
                  <a:gd name="T9" fmla="*/ 0 w 66"/>
                  <a:gd name="T10" fmla="*/ 0 h 30"/>
                  <a:gd name="T11" fmla="*/ 66 w 66"/>
                  <a:gd name="T12" fmla="*/ 30 h 30"/>
                </a:gdLst>
                <a:ahLst/>
                <a:cxnLst>
                  <a:cxn ang="T6">
                    <a:pos x="T0" y="T1"/>
                  </a:cxn>
                  <a:cxn ang="T7">
                    <a:pos x="T2" y="T3"/>
                  </a:cxn>
                  <a:cxn ang="T8">
                    <a:pos x="T4" y="T5"/>
                  </a:cxn>
                </a:cxnLst>
                <a:rect l="T9" t="T10" r="T11" b="T12"/>
                <a:pathLst>
                  <a:path w="66" h="30">
                    <a:moveTo>
                      <a:pt x="0" y="0"/>
                    </a:moveTo>
                    <a:lnTo>
                      <a:pt x="36" y="12"/>
                    </a:lnTo>
                    <a:lnTo>
                      <a:pt x="66" y="30"/>
                    </a:lnTo>
                  </a:path>
                </a:pathLst>
              </a:custGeom>
              <a:noFill/>
              <a:ln w="57150">
                <a:solidFill>
                  <a:srgbClr val="008000"/>
                </a:solidFill>
                <a:round/>
                <a:headEnd/>
                <a:tailEnd/>
              </a:ln>
            </p:spPr>
            <p:txBody>
              <a:bodyPr/>
              <a:lstStyle/>
              <a:p>
                <a:endParaRPr lang="en-US"/>
              </a:p>
            </p:txBody>
          </p:sp>
          <p:sp>
            <p:nvSpPr>
              <p:cNvPr id="47218" name="Line 263"/>
              <p:cNvSpPr>
                <a:spLocks noChangeShapeType="1"/>
              </p:cNvSpPr>
              <p:nvPr/>
            </p:nvSpPr>
            <p:spPr bwMode="auto">
              <a:xfrm>
                <a:off x="4521" y="11261"/>
                <a:ext cx="60" cy="36"/>
              </a:xfrm>
              <a:prstGeom prst="line">
                <a:avLst/>
              </a:prstGeom>
              <a:noFill/>
              <a:ln w="57150">
                <a:solidFill>
                  <a:srgbClr val="008000"/>
                </a:solidFill>
                <a:round/>
                <a:headEnd/>
                <a:tailEnd/>
              </a:ln>
            </p:spPr>
            <p:txBody>
              <a:bodyPr/>
              <a:lstStyle/>
              <a:p>
                <a:endParaRPr lang="en-US"/>
              </a:p>
            </p:txBody>
          </p:sp>
          <p:sp>
            <p:nvSpPr>
              <p:cNvPr id="47219" name="Line 264"/>
              <p:cNvSpPr>
                <a:spLocks noChangeShapeType="1"/>
              </p:cNvSpPr>
              <p:nvPr/>
            </p:nvSpPr>
            <p:spPr bwMode="auto">
              <a:xfrm>
                <a:off x="4581" y="11297"/>
                <a:ext cx="60" cy="36"/>
              </a:xfrm>
              <a:prstGeom prst="line">
                <a:avLst/>
              </a:prstGeom>
              <a:noFill/>
              <a:ln w="57150">
                <a:solidFill>
                  <a:srgbClr val="008000"/>
                </a:solidFill>
                <a:round/>
                <a:headEnd/>
                <a:tailEnd/>
              </a:ln>
            </p:spPr>
            <p:txBody>
              <a:bodyPr/>
              <a:lstStyle/>
              <a:p>
                <a:endParaRPr lang="en-US"/>
              </a:p>
            </p:txBody>
          </p:sp>
          <p:sp>
            <p:nvSpPr>
              <p:cNvPr id="47220" name="Freeform 265"/>
              <p:cNvSpPr>
                <a:spLocks/>
              </p:cNvSpPr>
              <p:nvPr/>
            </p:nvSpPr>
            <p:spPr bwMode="auto">
              <a:xfrm>
                <a:off x="4641" y="11333"/>
                <a:ext cx="60" cy="36"/>
              </a:xfrm>
              <a:custGeom>
                <a:avLst/>
                <a:gdLst>
                  <a:gd name="T0" fmla="*/ 0 w 60"/>
                  <a:gd name="T1" fmla="*/ 0 h 36"/>
                  <a:gd name="T2" fmla="*/ 30 w 60"/>
                  <a:gd name="T3" fmla="*/ 18 h 36"/>
                  <a:gd name="T4" fmla="*/ 60 w 60"/>
                  <a:gd name="T5" fmla="*/ 36 h 36"/>
                  <a:gd name="T6" fmla="*/ 0 60000 65536"/>
                  <a:gd name="T7" fmla="*/ 0 60000 65536"/>
                  <a:gd name="T8" fmla="*/ 0 60000 65536"/>
                  <a:gd name="T9" fmla="*/ 0 w 60"/>
                  <a:gd name="T10" fmla="*/ 0 h 36"/>
                  <a:gd name="T11" fmla="*/ 60 w 60"/>
                  <a:gd name="T12" fmla="*/ 36 h 36"/>
                </a:gdLst>
                <a:ahLst/>
                <a:cxnLst>
                  <a:cxn ang="T6">
                    <a:pos x="T0" y="T1"/>
                  </a:cxn>
                  <a:cxn ang="T7">
                    <a:pos x="T2" y="T3"/>
                  </a:cxn>
                  <a:cxn ang="T8">
                    <a:pos x="T4" y="T5"/>
                  </a:cxn>
                </a:cxnLst>
                <a:rect l="T9" t="T10" r="T11" b="T12"/>
                <a:pathLst>
                  <a:path w="60" h="36">
                    <a:moveTo>
                      <a:pt x="0" y="0"/>
                    </a:moveTo>
                    <a:lnTo>
                      <a:pt x="30" y="18"/>
                    </a:lnTo>
                    <a:lnTo>
                      <a:pt x="60" y="36"/>
                    </a:lnTo>
                  </a:path>
                </a:pathLst>
              </a:custGeom>
              <a:noFill/>
              <a:ln w="57150">
                <a:solidFill>
                  <a:srgbClr val="008000"/>
                </a:solidFill>
                <a:round/>
                <a:headEnd/>
                <a:tailEnd/>
              </a:ln>
            </p:spPr>
            <p:txBody>
              <a:bodyPr/>
              <a:lstStyle/>
              <a:p>
                <a:endParaRPr lang="en-US"/>
              </a:p>
            </p:txBody>
          </p:sp>
          <p:sp>
            <p:nvSpPr>
              <p:cNvPr id="47221" name="Freeform 266"/>
              <p:cNvSpPr>
                <a:spLocks/>
              </p:cNvSpPr>
              <p:nvPr/>
            </p:nvSpPr>
            <p:spPr bwMode="auto">
              <a:xfrm>
                <a:off x="4701" y="11369"/>
                <a:ext cx="48" cy="36"/>
              </a:xfrm>
              <a:custGeom>
                <a:avLst/>
                <a:gdLst>
                  <a:gd name="T0" fmla="*/ 0 w 48"/>
                  <a:gd name="T1" fmla="*/ 0 h 36"/>
                  <a:gd name="T2" fmla="*/ 24 w 48"/>
                  <a:gd name="T3" fmla="*/ 18 h 36"/>
                  <a:gd name="T4" fmla="*/ 48 w 48"/>
                  <a:gd name="T5" fmla="*/ 36 h 36"/>
                  <a:gd name="T6" fmla="*/ 0 60000 65536"/>
                  <a:gd name="T7" fmla="*/ 0 60000 65536"/>
                  <a:gd name="T8" fmla="*/ 0 60000 65536"/>
                  <a:gd name="T9" fmla="*/ 0 w 48"/>
                  <a:gd name="T10" fmla="*/ 0 h 36"/>
                  <a:gd name="T11" fmla="*/ 48 w 48"/>
                  <a:gd name="T12" fmla="*/ 36 h 36"/>
                </a:gdLst>
                <a:ahLst/>
                <a:cxnLst>
                  <a:cxn ang="T6">
                    <a:pos x="T0" y="T1"/>
                  </a:cxn>
                  <a:cxn ang="T7">
                    <a:pos x="T2" y="T3"/>
                  </a:cxn>
                  <a:cxn ang="T8">
                    <a:pos x="T4" y="T5"/>
                  </a:cxn>
                </a:cxnLst>
                <a:rect l="T9" t="T10" r="T11" b="T12"/>
                <a:pathLst>
                  <a:path w="48" h="36">
                    <a:moveTo>
                      <a:pt x="0" y="0"/>
                    </a:moveTo>
                    <a:lnTo>
                      <a:pt x="24" y="18"/>
                    </a:lnTo>
                    <a:lnTo>
                      <a:pt x="48" y="36"/>
                    </a:lnTo>
                  </a:path>
                </a:pathLst>
              </a:custGeom>
              <a:noFill/>
              <a:ln w="57150">
                <a:solidFill>
                  <a:srgbClr val="008000"/>
                </a:solidFill>
                <a:round/>
                <a:headEnd/>
                <a:tailEnd/>
              </a:ln>
            </p:spPr>
            <p:txBody>
              <a:bodyPr/>
              <a:lstStyle/>
              <a:p>
                <a:endParaRPr lang="en-US"/>
              </a:p>
            </p:txBody>
          </p:sp>
          <p:sp>
            <p:nvSpPr>
              <p:cNvPr id="47222" name="Freeform 267"/>
              <p:cNvSpPr>
                <a:spLocks/>
              </p:cNvSpPr>
              <p:nvPr/>
            </p:nvSpPr>
            <p:spPr bwMode="auto">
              <a:xfrm>
                <a:off x="4749" y="11405"/>
                <a:ext cx="54" cy="42"/>
              </a:xfrm>
              <a:custGeom>
                <a:avLst/>
                <a:gdLst>
                  <a:gd name="T0" fmla="*/ 0 w 54"/>
                  <a:gd name="T1" fmla="*/ 0 h 42"/>
                  <a:gd name="T2" fmla="*/ 24 w 54"/>
                  <a:gd name="T3" fmla="*/ 18 h 42"/>
                  <a:gd name="T4" fmla="*/ 54 w 54"/>
                  <a:gd name="T5" fmla="*/ 42 h 42"/>
                  <a:gd name="T6" fmla="*/ 0 60000 65536"/>
                  <a:gd name="T7" fmla="*/ 0 60000 65536"/>
                  <a:gd name="T8" fmla="*/ 0 60000 65536"/>
                  <a:gd name="T9" fmla="*/ 0 w 54"/>
                  <a:gd name="T10" fmla="*/ 0 h 42"/>
                  <a:gd name="T11" fmla="*/ 54 w 54"/>
                  <a:gd name="T12" fmla="*/ 42 h 42"/>
                </a:gdLst>
                <a:ahLst/>
                <a:cxnLst>
                  <a:cxn ang="T6">
                    <a:pos x="T0" y="T1"/>
                  </a:cxn>
                  <a:cxn ang="T7">
                    <a:pos x="T2" y="T3"/>
                  </a:cxn>
                  <a:cxn ang="T8">
                    <a:pos x="T4" y="T5"/>
                  </a:cxn>
                </a:cxnLst>
                <a:rect l="T9" t="T10" r="T11" b="T12"/>
                <a:pathLst>
                  <a:path w="54" h="42">
                    <a:moveTo>
                      <a:pt x="0" y="0"/>
                    </a:moveTo>
                    <a:lnTo>
                      <a:pt x="24" y="18"/>
                    </a:lnTo>
                    <a:lnTo>
                      <a:pt x="54" y="42"/>
                    </a:lnTo>
                  </a:path>
                </a:pathLst>
              </a:custGeom>
              <a:noFill/>
              <a:ln w="57150">
                <a:solidFill>
                  <a:srgbClr val="008000"/>
                </a:solidFill>
                <a:round/>
                <a:headEnd/>
                <a:tailEnd/>
              </a:ln>
            </p:spPr>
            <p:txBody>
              <a:bodyPr/>
              <a:lstStyle/>
              <a:p>
                <a:endParaRPr lang="en-US"/>
              </a:p>
            </p:txBody>
          </p:sp>
          <p:sp>
            <p:nvSpPr>
              <p:cNvPr id="47223" name="Line 268"/>
              <p:cNvSpPr>
                <a:spLocks noChangeShapeType="1"/>
              </p:cNvSpPr>
              <p:nvPr/>
            </p:nvSpPr>
            <p:spPr bwMode="auto">
              <a:xfrm>
                <a:off x="4803" y="11447"/>
                <a:ext cx="48" cy="36"/>
              </a:xfrm>
              <a:prstGeom prst="line">
                <a:avLst/>
              </a:prstGeom>
              <a:noFill/>
              <a:ln w="57150">
                <a:solidFill>
                  <a:srgbClr val="008000"/>
                </a:solidFill>
                <a:round/>
                <a:headEnd/>
                <a:tailEnd/>
              </a:ln>
            </p:spPr>
            <p:txBody>
              <a:bodyPr/>
              <a:lstStyle/>
              <a:p>
                <a:endParaRPr lang="en-US"/>
              </a:p>
            </p:txBody>
          </p:sp>
          <p:sp>
            <p:nvSpPr>
              <p:cNvPr id="47224" name="Freeform 269"/>
              <p:cNvSpPr>
                <a:spLocks/>
              </p:cNvSpPr>
              <p:nvPr/>
            </p:nvSpPr>
            <p:spPr bwMode="auto">
              <a:xfrm>
                <a:off x="4851" y="11483"/>
                <a:ext cx="48" cy="42"/>
              </a:xfrm>
              <a:custGeom>
                <a:avLst/>
                <a:gdLst>
                  <a:gd name="T0" fmla="*/ 0 w 48"/>
                  <a:gd name="T1" fmla="*/ 0 h 42"/>
                  <a:gd name="T2" fmla="*/ 24 w 48"/>
                  <a:gd name="T3" fmla="*/ 18 h 42"/>
                  <a:gd name="T4" fmla="*/ 48 w 48"/>
                  <a:gd name="T5" fmla="*/ 42 h 42"/>
                  <a:gd name="T6" fmla="*/ 0 60000 65536"/>
                  <a:gd name="T7" fmla="*/ 0 60000 65536"/>
                  <a:gd name="T8" fmla="*/ 0 60000 65536"/>
                  <a:gd name="T9" fmla="*/ 0 w 48"/>
                  <a:gd name="T10" fmla="*/ 0 h 42"/>
                  <a:gd name="T11" fmla="*/ 48 w 48"/>
                  <a:gd name="T12" fmla="*/ 42 h 42"/>
                </a:gdLst>
                <a:ahLst/>
                <a:cxnLst>
                  <a:cxn ang="T6">
                    <a:pos x="T0" y="T1"/>
                  </a:cxn>
                  <a:cxn ang="T7">
                    <a:pos x="T2" y="T3"/>
                  </a:cxn>
                  <a:cxn ang="T8">
                    <a:pos x="T4" y="T5"/>
                  </a:cxn>
                </a:cxnLst>
                <a:rect l="T9" t="T10" r="T11" b="T12"/>
                <a:pathLst>
                  <a:path w="48" h="42">
                    <a:moveTo>
                      <a:pt x="0" y="0"/>
                    </a:moveTo>
                    <a:lnTo>
                      <a:pt x="24" y="18"/>
                    </a:lnTo>
                    <a:lnTo>
                      <a:pt x="48" y="42"/>
                    </a:lnTo>
                  </a:path>
                </a:pathLst>
              </a:custGeom>
              <a:noFill/>
              <a:ln w="57150">
                <a:solidFill>
                  <a:srgbClr val="008000"/>
                </a:solidFill>
                <a:round/>
                <a:headEnd/>
                <a:tailEnd/>
              </a:ln>
            </p:spPr>
            <p:txBody>
              <a:bodyPr/>
              <a:lstStyle/>
              <a:p>
                <a:endParaRPr lang="en-US"/>
              </a:p>
            </p:txBody>
          </p:sp>
          <p:sp>
            <p:nvSpPr>
              <p:cNvPr id="47225" name="Line 270"/>
              <p:cNvSpPr>
                <a:spLocks noChangeShapeType="1"/>
              </p:cNvSpPr>
              <p:nvPr/>
            </p:nvSpPr>
            <p:spPr bwMode="auto">
              <a:xfrm>
                <a:off x="4899" y="11525"/>
                <a:ext cx="42" cy="36"/>
              </a:xfrm>
              <a:prstGeom prst="line">
                <a:avLst/>
              </a:prstGeom>
              <a:noFill/>
              <a:ln w="57150">
                <a:solidFill>
                  <a:srgbClr val="008000"/>
                </a:solidFill>
                <a:round/>
                <a:headEnd/>
                <a:tailEnd/>
              </a:ln>
            </p:spPr>
            <p:txBody>
              <a:bodyPr/>
              <a:lstStyle/>
              <a:p>
                <a:endParaRPr lang="en-US"/>
              </a:p>
            </p:txBody>
          </p:sp>
          <p:sp>
            <p:nvSpPr>
              <p:cNvPr id="47226" name="Line 271"/>
              <p:cNvSpPr>
                <a:spLocks noChangeShapeType="1"/>
              </p:cNvSpPr>
              <p:nvPr/>
            </p:nvSpPr>
            <p:spPr bwMode="auto">
              <a:xfrm>
                <a:off x="4941" y="11561"/>
                <a:ext cx="42" cy="42"/>
              </a:xfrm>
              <a:prstGeom prst="line">
                <a:avLst/>
              </a:prstGeom>
              <a:noFill/>
              <a:ln w="57150">
                <a:solidFill>
                  <a:srgbClr val="008000"/>
                </a:solidFill>
                <a:round/>
                <a:headEnd/>
                <a:tailEnd/>
              </a:ln>
            </p:spPr>
            <p:txBody>
              <a:bodyPr/>
              <a:lstStyle/>
              <a:p>
                <a:endParaRPr lang="en-US"/>
              </a:p>
            </p:txBody>
          </p:sp>
          <p:sp>
            <p:nvSpPr>
              <p:cNvPr id="47227" name="Line 272"/>
              <p:cNvSpPr>
                <a:spLocks noChangeShapeType="1"/>
              </p:cNvSpPr>
              <p:nvPr/>
            </p:nvSpPr>
            <p:spPr bwMode="auto">
              <a:xfrm>
                <a:off x="4983" y="11603"/>
                <a:ext cx="42" cy="42"/>
              </a:xfrm>
              <a:prstGeom prst="line">
                <a:avLst/>
              </a:prstGeom>
              <a:noFill/>
              <a:ln w="57150">
                <a:solidFill>
                  <a:srgbClr val="008000"/>
                </a:solidFill>
                <a:round/>
                <a:headEnd/>
                <a:tailEnd/>
              </a:ln>
            </p:spPr>
            <p:txBody>
              <a:bodyPr/>
              <a:lstStyle/>
              <a:p>
                <a:endParaRPr lang="en-US"/>
              </a:p>
            </p:txBody>
          </p:sp>
          <p:sp>
            <p:nvSpPr>
              <p:cNvPr id="47228" name="Line 273"/>
              <p:cNvSpPr>
                <a:spLocks noChangeShapeType="1"/>
              </p:cNvSpPr>
              <p:nvPr/>
            </p:nvSpPr>
            <p:spPr bwMode="auto">
              <a:xfrm>
                <a:off x="5025" y="11645"/>
                <a:ext cx="36" cy="36"/>
              </a:xfrm>
              <a:prstGeom prst="line">
                <a:avLst/>
              </a:prstGeom>
              <a:noFill/>
              <a:ln w="57150">
                <a:solidFill>
                  <a:srgbClr val="008000"/>
                </a:solidFill>
                <a:round/>
                <a:headEnd/>
                <a:tailEnd/>
              </a:ln>
            </p:spPr>
            <p:txBody>
              <a:bodyPr/>
              <a:lstStyle/>
              <a:p>
                <a:endParaRPr lang="en-US"/>
              </a:p>
            </p:txBody>
          </p:sp>
          <p:sp>
            <p:nvSpPr>
              <p:cNvPr id="47229" name="Freeform 274"/>
              <p:cNvSpPr>
                <a:spLocks/>
              </p:cNvSpPr>
              <p:nvPr/>
            </p:nvSpPr>
            <p:spPr bwMode="auto">
              <a:xfrm>
                <a:off x="5061" y="11681"/>
                <a:ext cx="42" cy="30"/>
              </a:xfrm>
              <a:custGeom>
                <a:avLst/>
                <a:gdLst>
                  <a:gd name="T0" fmla="*/ 0 w 42"/>
                  <a:gd name="T1" fmla="*/ 0 h 30"/>
                  <a:gd name="T2" fmla="*/ 18 w 42"/>
                  <a:gd name="T3" fmla="*/ 18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18" y="18"/>
                    </a:lnTo>
                    <a:lnTo>
                      <a:pt x="42" y="30"/>
                    </a:lnTo>
                  </a:path>
                </a:pathLst>
              </a:custGeom>
              <a:noFill/>
              <a:ln w="57150">
                <a:solidFill>
                  <a:srgbClr val="008000"/>
                </a:solidFill>
                <a:round/>
                <a:headEnd/>
                <a:tailEnd/>
              </a:ln>
            </p:spPr>
            <p:txBody>
              <a:bodyPr/>
              <a:lstStyle/>
              <a:p>
                <a:endParaRPr lang="en-US"/>
              </a:p>
            </p:txBody>
          </p:sp>
          <p:sp>
            <p:nvSpPr>
              <p:cNvPr id="47230" name="Line 275"/>
              <p:cNvSpPr>
                <a:spLocks noChangeShapeType="1"/>
              </p:cNvSpPr>
              <p:nvPr/>
            </p:nvSpPr>
            <p:spPr bwMode="auto">
              <a:xfrm>
                <a:off x="5103" y="11711"/>
                <a:ext cx="36" cy="30"/>
              </a:xfrm>
              <a:prstGeom prst="line">
                <a:avLst/>
              </a:prstGeom>
              <a:noFill/>
              <a:ln w="57150">
                <a:solidFill>
                  <a:srgbClr val="008000"/>
                </a:solidFill>
                <a:round/>
                <a:headEnd/>
                <a:tailEnd/>
              </a:ln>
            </p:spPr>
            <p:txBody>
              <a:bodyPr/>
              <a:lstStyle/>
              <a:p>
                <a:endParaRPr lang="en-US"/>
              </a:p>
            </p:txBody>
          </p:sp>
          <p:sp>
            <p:nvSpPr>
              <p:cNvPr id="47231" name="Freeform 276"/>
              <p:cNvSpPr>
                <a:spLocks/>
              </p:cNvSpPr>
              <p:nvPr/>
            </p:nvSpPr>
            <p:spPr bwMode="auto">
              <a:xfrm>
                <a:off x="5139" y="11741"/>
                <a:ext cx="30" cy="36"/>
              </a:xfrm>
              <a:custGeom>
                <a:avLst/>
                <a:gdLst>
                  <a:gd name="T0" fmla="*/ 0 w 30"/>
                  <a:gd name="T1" fmla="*/ 0 h 36"/>
                  <a:gd name="T2" fmla="*/ 12 w 30"/>
                  <a:gd name="T3" fmla="*/ 18 h 36"/>
                  <a:gd name="T4" fmla="*/ 30 w 30"/>
                  <a:gd name="T5" fmla="*/ 36 h 36"/>
                  <a:gd name="T6" fmla="*/ 0 60000 65536"/>
                  <a:gd name="T7" fmla="*/ 0 60000 65536"/>
                  <a:gd name="T8" fmla="*/ 0 60000 65536"/>
                  <a:gd name="T9" fmla="*/ 0 w 30"/>
                  <a:gd name="T10" fmla="*/ 0 h 36"/>
                  <a:gd name="T11" fmla="*/ 30 w 30"/>
                  <a:gd name="T12" fmla="*/ 36 h 36"/>
                </a:gdLst>
                <a:ahLst/>
                <a:cxnLst>
                  <a:cxn ang="T6">
                    <a:pos x="T0" y="T1"/>
                  </a:cxn>
                  <a:cxn ang="T7">
                    <a:pos x="T2" y="T3"/>
                  </a:cxn>
                  <a:cxn ang="T8">
                    <a:pos x="T4" y="T5"/>
                  </a:cxn>
                </a:cxnLst>
                <a:rect l="T9" t="T10" r="T11" b="T12"/>
                <a:pathLst>
                  <a:path w="30" h="36">
                    <a:moveTo>
                      <a:pt x="0" y="0"/>
                    </a:moveTo>
                    <a:lnTo>
                      <a:pt x="12" y="18"/>
                    </a:lnTo>
                    <a:lnTo>
                      <a:pt x="30" y="36"/>
                    </a:lnTo>
                  </a:path>
                </a:pathLst>
              </a:custGeom>
              <a:noFill/>
              <a:ln w="57150">
                <a:solidFill>
                  <a:srgbClr val="008000"/>
                </a:solidFill>
                <a:round/>
                <a:headEnd/>
                <a:tailEnd/>
              </a:ln>
            </p:spPr>
            <p:txBody>
              <a:bodyPr/>
              <a:lstStyle/>
              <a:p>
                <a:endParaRPr lang="en-US"/>
              </a:p>
            </p:txBody>
          </p:sp>
          <p:sp>
            <p:nvSpPr>
              <p:cNvPr id="47232" name="Freeform 277"/>
              <p:cNvSpPr>
                <a:spLocks/>
              </p:cNvSpPr>
              <p:nvPr/>
            </p:nvSpPr>
            <p:spPr bwMode="auto">
              <a:xfrm>
                <a:off x="5169" y="11777"/>
                <a:ext cx="36" cy="24"/>
              </a:xfrm>
              <a:custGeom>
                <a:avLst/>
                <a:gdLst>
                  <a:gd name="T0" fmla="*/ 0 w 36"/>
                  <a:gd name="T1" fmla="*/ 0 h 24"/>
                  <a:gd name="T2" fmla="*/ 18 w 36"/>
                  <a:gd name="T3" fmla="*/ 12 h 24"/>
                  <a:gd name="T4" fmla="*/ 36 w 36"/>
                  <a:gd name="T5" fmla="*/ 24 h 24"/>
                  <a:gd name="T6" fmla="*/ 0 60000 65536"/>
                  <a:gd name="T7" fmla="*/ 0 60000 65536"/>
                  <a:gd name="T8" fmla="*/ 0 60000 65536"/>
                  <a:gd name="T9" fmla="*/ 0 w 36"/>
                  <a:gd name="T10" fmla="*/ 0 h 24"/>
                  <a:gd name="T11" fmla="*/ 36 w 36"/>
                  <a:gd name="T12" fmla="*/ 24 h 24"/>
                </a:gdLst>
                <a:ahLst/>
                <a:cxnLst>
                  <a:cxn ang="T6">
                    <a:pos x="T0" y="T1"/>
                  </a:cxn>
                  <a:cxn ang="T7">
                    <a:pos x="T2" y="T3"/>
                  </a:cxn>
                  <a:cxn ang="T8">
                    <a:pos x="T4" y="T5"/>
                  </a:cxn>
                </a:cxnLst>
                <a:rect l="T9" t="T10" r="T11" b="T12"/>
                <a:pathLst>
                  <a:path w="36" h="24">
                    <a:moveTo>
                      <a:pt x="0" y="0"/>
                    </a:moveTo>
                    <a:lnTo>
                      <a:pt x="18" y="12"/>
                    </a:lnTo>
                    <a:lnTo>
                      <a:pt x="36" y="24"/>
                    </a:lnTo>
                  </a:path>
                </a:pathLst>
              </a:custGeom>
              <a:noFill/>
              <a:ln w="57150">
                <a:solidFill>
                  <a:srgbClr val="008000"/>
                </a:solidFill>
                <a:round/>
                <a:headEnd/>
                <a:tailEnd/>
              </a:ln>
            </p:spPr>
            <p:txBody>
              <a:bodyPr/>
              <a:lstStyle/>
              <a:p>
                <a:endParaRPr lang="en-US"/>
              </a:p>
            </p:txBody>
          </p:sp>
          <p:sp>
            <p:nvSpPr>
              <p:cNvPr id="47233" name="Line 278"/>
              <p:cNvSpPr>
                <a:spLocks noChangeShapeType="1"/>
              </p:cNvSpPr>
              <p:nvPr/>
            </p:nvSpPr>
            <p:spPr bwMode="auto">
              <a:xfrm>
                <a:off x="5205" y="11801"/>
                <a:ext cx="36" cy="30"/>
              </a:xfrm>
              <a:prstGeom prst="line">
                <a:avLst/>
              </a:prstGeom>
              <a:noFill/>
              <a:ln w="57150">
                <a:solidFill>
                  <a:srgbClr val="008000"/>
                </a:solidFill>
                <a:round/>
                <a:headEnd/>
                <a:tailEnd/>
              </a:ln>
            </p:spPr>
            <p:txBody>
              <a:bodyPr/>
              <a:lstStyle/>
              <a:p>
                <a:endParaRPr lang="en-US"/>
              </a:p>
            </p:txBody>
          </p:sp>
          <p:sp>
            <p:nvSpPr>
              <p:cNvPr id="47234" name="Line 279"/>
              <p:cNvSpPr>
                <a:spLocks noChangeShapeType="1"/>
              </p:cNvSpPr>
              <p:nvPr/>
            </p:nvSpPr>
            <p:spPr bwMode="auto">
              <a:xfrm>
                <a:off x="5241" y="11831"/>
                <a:ext cx="30" cy="30"/>
              </a:xfrm>
              <a:prstGeom prst="line">
                <a:avLst/>
              </a:prstGeom>
              <a:noFill/>
              <a:ln w="57150">
                <a:solidFill>
                  <a:srgbClr val="008000"/>
                </a:solidFill>
                <a:round/>
                <a:headEnd/>
                <a:tailEnd/>
              </a:ln>
            </p:spPr>
            <p:txBody>
              <a:bodyPr/>
              <a:lstStyle/>
              <a:p>
                <a:endParaRPr lang="en-US"/>
              </a:p>
            </p:txBody>
          </p:sp>
          <p:sp>
            <p:nvSpPr>
              <p:cNvPr id="47235" name="Line 280"/>
              <p:cNvSpPr>
                <a:spLocks noChangeShapeType="1"/>
              </p:cNvSpPr>
              <p:nvPr/>
            </p:nvSpPr>
            <p:spPr bwMode="auto">
              <a:xfrm>
                <a:off x="5271" y="11861"/>
                <a:ext cx="30" cy="24"/>
              </a:xfrm>
              <a:prstGeom prst="line">
                <a:avLst/>
              </a:prstGeom>
              <a:noFill/>
              <a:ln w="57150">
                <a:solidFill>
                  <a:srgbClr val="008000"/>
                </a:solidFill>
                <a:round/>
                <a:headEnd/>
                <a:tailEnd/>
              </a:ln>
            </p:spPr>
            <p:txBody>
              <a:bodyPr/>
              <a:lstStyle/>
              <a:p>
                <a:endParaRPr lang="en-US"/>
              </a:p>
            </p:txBody>
          </p:sp>
          <p:sp>
            <p:nvSpPr>
              <p:cNvPr id="47236" name="Line 281"/>
              <p:cNvSpPr>
                <a:spLocks noChangeShapeType="1"/>
              </p:cNvSpPr>
              <p:nvPr/>
            </p:nvSpPr>
            <p:spPr bwMode="auto">
              <a:xfrm>
                <a:off x="5301" y="11885"/>
                <a:ext cx="30" cy="30"/>
              </a:xfrm>
              <a:prstGeom prst="line">
                <a:avLst/>
              </a:prstGeom>
              <a:noFill/>
              <a:ln w="57150">
                <a:solidFill>
                  <a:srgbClr val="008000"/>
                </a:solidFill>
                <a:round/>
                <a:headEnd/>
                <a:tailEnd/>
              </a:ln>
            </p:spPr>
            <p:txBody>
              <a:bodyPr/>
              <a:lstStyle/>
              <a:p>
                <a:endParaRPr lang="en-US"/>
              </a:p>
            </p:txBody>
          </p:sp>
          <p:sp>
            <p:nvSpPr>
              <p:cNvPr id="47237" name="Line 282"/>
              <p:cNvSpPr>
                <a:spLocks noChangeShapeType="1"/>
              </p:cNvSpPr>
              <p:nvPr/>
            </p:nvSpPr>
            <p:spPr bwMode="auto">
              <a:xfrm>
                <a:off x="5331" y="11915"/>
                <a:ext cx="30" cy="24"/>
              </a:xfrm>
              <a:prstGeom prst="line">
                <a:avLst/>
              </a:prstGeom>
              <a:noFill/>
              <a:ln w="57150">
                <a:solidFill>
                  <a:srgbClr val="008000"/>
                </a:solidFill>
                <a:round/>
                <a:headEnd/>
                <a:tailEnd/>
              </a:ln>
            </p:spPr>
            <p:txBody>
              <a:bodyPr/>
              <a:lstStyle/>
              <a:p>
                <a:endParaRPr lang="en-US"/>
              </a:p>
            </p:txBody>
          </p:sp>
          <p:sp>
            <p:nvSpPr>
              <p:cNvPr id="47238" name="Line 283"/>
              <p:cNvSpPr>
                <a:spLocks noChangeShapeType="1"/>
              </p:cNvSpPr>
              <p:nvPr/>
            </p:nvSpPr>
            <p:spPr bwMode="auto">
              <a:xfrm>
                <a:off x="5361" y="11939"/>
                <a:ext cx="30" cy="24"/>
              </a:xfrm>
              <a:prstGeom prst="line">
                <a:avLst/>
              </a:prstGeom>
              <a:noFill/>
              <a:ln w="57150">
                <a:solidFill>
                  <a:srgbClr val="008000"/>
                </a:solidFill>
                <a:round/>
                <a:headEnd/>
                <a:tailEnd/>
              </a:ln>
            </p:spPr>
            <p:txBody>
              <a:bodyPr/>
              <a:lstStyle/>
              <a:p>
                <a:endParaRPr lang="en-US"/>
              </a:p>
            </p:txBody>
          </p:sp>
          <p:sp>
            <p:nvSpPr>
              <p:cNvPr id="47239" name="Line 284"/>
              <p:cNvSpPr>
                <a:spLocks noChangeShapeType="1"/>
              </p:cNvSpPr>
              <p:nvPr/>
            </p:nvSpPr>
            <p:spPr bwMode="auto">
              <a:xfrm>
                <a:off x="5391" y="11963"/>
                <a:ext cx="24" cy="30"/>
              </a:xfrm>
              <a:prstGeom prst="line">
                <a:avLst/>
              </a:prstGeom>
              <a:noFill/>
              <a:ln w="57150">
                <a:solidFill>
                  <a:srgbClr val="008000"/>
                </a:solidFill>
                <a:round/>
                <a:headEnd/>
                <a:tailEnd/>
              </a:ln>
            </p:spPr>
            <p:txBody>
              <a:bodyPr/>
              <a:lstStyle/>
              <a:p>
                <a:endParaRPr lang="en-US"/>
              </a:p>
            </p:txBody>
          </p:sp>
          <p:sp>
            <p:nvSpPr>
              <p:cNvPr id="47240" name="Line 285"/>
              <p:cNvSpPr>
                <a:spLocks noChangeShapeType="1"/>
              </p:cNvSpPr>
              <p:nvPr/>
            </p:nvSpPr>
            <p:spPr bwMode="auto">
              <a:xfrm>
                <a:off x="5415" y="11993"/>
                <a:ext cx="30" cy="30"/>
              </a:xfrm>
              <a:prstGeom prst="line">
                <a:avLst/>
              </a:prstGeom>
              <a:noFill/>
              <a:ln w="57150">
                <a:solidFill>
                  <a:srgbClr val="008000"/>
                </a:solidFill>
                <a:round/>
                <a:headEnd/>
                <a:tailEnd/>
              </a:ln>
            </p:spPr>
            <p:txBody>
              <a:bodyPr/>
              <a:lstStyle/>
              <a:p>
                <a:endParaRPr lang="en-US"/>
              </a:p>
            </p:txBody>
          </p:sp>
          <p:sp>
            <p:nvSpPr>
              <p:cNvPr id="47241" name="Freeform 286"/>
              <p:cNvSpPr>
                <a:spLocks/>
              </p:cNvSpPr>
              <p:nvPr/>
            </p:nvSpPr>
            <p:spPr bwMode="auto">
              <a:xfrm>
                <a:off x="5445" y="12023"/>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7242" name="Line 287"/>
              <p:cNvSpPr>
                <a:spLocks noChangeShapeType="1"/>
              </p:cNvSpPr>
              <p:nvPr/>
            </p:nvSpPr>
            <p:spPr bwMode="auto">
              <a:xfrm>
                <a:off x="5469" y="12059"/>
                <a:ext cx="24" cy="30"/>
              </a:xfrm>
              <a:prstGeom prst="line">
                <a:avLst/>
              </a:prstGeom>
              <a:noFill/>
              <a:ln w="57150">
                <a:solidFill>
                  <a:srgbClr val="008000"/>
                </a:solidFill>
                <a:round/>
                <a:headEnd/>
                <a:tailEnd/>
              </a:ln>
            </p:spPr>
            <p:txBody>
              <a:bodyPr/>
              <a:lstStyle/>
              <a:p>
                <a:endParaRPr lang="en-US"/>
              </a:p>
            </p:txBody>
          </p:sp>
          <p:sp>
            <p:nvSpPr>
              <p:cNvPr id="47243" name="Line 288"/>
              <p:cNvSpPr>
                <a:spLocks noChangeShapeType="1"/>
              </p:cNvSpPr>
              <p:nvPr/>
            </p:nvSpPr>
            <p:spPr bwMode="auto">
              <a:xfrm>
                <a:off x="5493" y="12089"/>
                <a:ext cx="24" cy="30"/>
              </a:xfrm>
              <a:prstGeom prst="line">
                <a:avLst/>
              </a:prstGeom>
              <a:noFill/>
              <a:ln w="57150">
                <a:solidFill>
                  <a:srgbClr val="008000"/>
                </a:solidFill>
                <a:round/>
                <a:headEnd/>
                <a:tailEnd/>
              </a:ln>
            </p:spPr>
            <p:txBody>
              <a:bodyPr/>
              <a:lstStyle/>
              <a:p>
                <a:endParaRPr lang="en-US"/>
              </a:p>
            </p:txBody>
          </p:sp>
          <p:sp>
            <p:nvSpPr>
              <p:cNvPr id="47244" name="Freeform 289"/>
              <p:cNvSpPr>
                <a:spLocks/>
              </p:cNvSpPr>
              <p:nvPr/>
            </p:nvSpPr>
            <p:spPr bwMode="auto">
              <a:xfrm>
                <a:off x="5517" y="12119"/>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008000"/>
                </a:solidFill>
                <a:round/>
                <a:headEnd/>
                <a:tailEnd/>
              </a:ln>
            </p:spPr>
            <p:txBody>
              <a:bodyPr/>
              <a:lstStyle/>
              <a:p>
                <a:endParaRPr lang="en-US"/>
              </a:p>
            </p:txBody>
          </p:sp>
          <p:sp>
            <p:nvSpPr>
              <p:cNvPr id="47245" name="Freeform 290"/>
              <p:cNvSpPr>
                <a:spLocks/>
              </p:cNvSpPr>
              <p:nvPr/>
            </p:nvSpPr>
            <p:spPr bwMode="auto">
              <a:xfrm>
                <a:off x="5541" y="12149"/>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7246" name="Freeform 291"/>
              <p:cNvSpPr>
                <a:spLocks/>
              </p:cNvSpPr>
              <p:nvPr/>
            </p:nvSpPr>
            <p:spPr bwMode="auto">
              <a:xfrm>
                <a:off x="5565" y="12167"/>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7247" name="Freeform 292"/>
              <p:cNvSpPr>
                <a:spLocks/>
              </p:cNvSpPr>
              <p:nvPr/>
            </p:nvSpPr>
            <p:spPr bwMode="auto">
              <a:xfrm>
                <a:off x="5589" y="12197"/>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008000"/>
                </a:solidFill>
                <a:round/>
                <a:headEnd/>
                <a:tailEnd/>
              </a:ln>
            </p:spPr>
            <p:txBody>
              <a:bodyPr/>
              <a:lstStyle/>
              <a:p>
                <a:endParaRPr lang="en-US"/>
              </a:p>
            </p:txBody>
          </p:sp>
          <p:sp>
            <p:nvSpPr>
              <p:cNvPr id="47248" name="Freeform 293"/>
              <p:cNvSpPr>
                <a:spLocks/>
              </p:cNvSpPr>
              <p:nvPr/>
            </p:nvSpPr>
            <p:spPr bwMode="auto">
              <a:xfrm>
                <a:off x="5613" y="12221"/>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7249" name="Freeform 294"/>
              <p:cNvSpPr>
                <a:spLocks/>
              </p:cNvSpPr>
              <p:nvPr/>
            </p:nvSpPr>
            <p:spPr bwMode="auto">
              <a:xfrm>
                <a:off x="5637" y="12257"/>
                <a:ext cx="18" cy="30"/>
              </a:xfrm>
              <a:custGeom>
                <a:avLst/>
                <a:gdLst>
                  <a:gd name="T0" fmla="*/ 0 w 18"/>
                  <a:gd name="T1" fmla="*/ 0 h 30"/>
                  <a:gd name="T2" fmla="*/ 6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6" y="18"/>
                    </a:lnTo>
                    <a:lnTo>
                      <a:pt x="18" y="30"/>
                    </a:lnTo>
                  </a:path>
                </a:pathLst>
              </a:custGeom>
              <a:noFill/>
              <a:ln w="57150">
                <a:solidFill>
                  <a:srgbClr val="008000"/>
                </a:solidFill>
                <a:round/>
                <a:headEnd/>
                <a:tailEnd/>
              </a:ln>
            </p:spPr>
            <p:txBody>
              <a:bodyPr/>
              <a:lstStyle/>
              <a:p>
                <a:endParaRPr lang="en-US"/>
              </a:p>
            </p:txBody>
          </p:sp>
          <p:sp>
            <p:nvSpPr>
              <p:cNvPr id="47250" name="Freeform 295"/>
              <p:cNvSpPr>
                <a:spLocks/>
              </p:cNvSpPr>
              <p:nvPr/>
            </p:nvSpPr>
            <p:spPr bwMode="auto">
              <a:xfrm>
                <a:off x="5655" y="12287"/>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7251" name="Freeform 296"/>
              <p:cNvSpPr>
                <a:spLocks/>
              </p:cNvSpPr>
              <p:nvPr/>
            </p:nvSpPr>
            <p:spPr bwMode="auto">
              <a:xfrm>
                <a:off x="5679" y="12305"/>
                <a:ext cx="42" cy="30"/>
              </a:xfrm>
              <a:custGeom>
                <a:avLst/>
                <a:gdLst>
                  <a:gd name="T0" fmla="*/ 0 w 42"/>
                  <a:gd name="T1" fmla="*/ 0 h 30"/>
                  <a:gd name="T2" fmla="*/ 24 w 42"/>
                  <a:gd name="T3" fmla="*/ 12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24" y="12"/>
                    </a:lnTo>
                    <a:lnTo>
                      <a:pt x="42" y="30"/>
                    </a:lnTo>
                  </a:path>
                </a:pathLst>
              </a:custGeom>
              <a:noFill/>
              <a:ln w="57150">
                <a:solidFill>
                  <a:srgbClr val="008000"/>
                </a:solidFill>
                <a:round/>
                <a:headEnd/>
                <a:tailEnd/>
              </a:ln>
            </p:spPr>
            <p:txBody>
              <a:bodyPr/>
              <a:lstStyle/>
              <a:p>
                <a:endParaRPr lang="en-US"/>
              </a:p>
            </p:txBody>
          </p:sp>
          <p:sp>
            <p:nvSpPr>
              <p:cNvPr id="47252" name="Freeform 297"/>
              <p:cNvSpPr>
                <a:spLocks/>
              </p:cNvSpPr>
              <p:nvPr/>
            </p:nvSpPr>
            <p:spPr bwMode="auto">
              <a:xfrm>
                <a:off x="5721" y="12335"/>
                <a:ext cx="18" cy="24"/>
              </a:xfrm>
              <a:custGeom>
                <a:avLst/>
                <a:gdLst>
                  <a:gd name="T0" fmla="*/ 0 w 18"/>
                  <a:gd name="T1" fmla="*/ 0 h 24"/>
                  <a:gd name="T2" fmla="*/ 12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12" y="12"/>
                    </a:lnTo>
                    <a:lnTo>
                      <a:pt x="18" y="24"/>
                    </a:lnTo>
                  </a:path>
                </a:pathLst>
              </a:custGeom>
              <a:noFill/>
              <a:ln w="57150">
                <a:solidFill>
                  <a:srgbClr val="008000"/>
                </a:solidFill>
                <a:round/>
                <a:headEnd/>
                <a:tailEnd/>
              </a:ln>
            </p:spPr>
            <p:txBody>
              <a:bodyPr/>
              <a:lstStyle/>
              <a:p>
                <a:endParaRPr lang="en-US"/>
              </a:p>
            </p:txBody>
          </p:sp>
          <p:sp>
            <p:nvSpPr>
              <p:cNvPr id="47253" name="Freeform 298"/>
              <p:cNvSpPr>
                <a:spLocks/>
              </p:cNvSpPr>
              <p:nvPr/>
            </p:nvSpPr>
            <p:spPr bwMode="auto">
              <a:xfrm>
                <a:off x="5739" y="12359"/>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008000"/>
                </a:solidFill>
                <a:round/>
                <a:headEnd/>
                <a:tailEnd/>
              </a:ln>
            </p:spPr>
            <p:txBody>
              <a:bodyPr/>
              <a:lstStyle/>
              <a:p>
                <a:endParaRPr lang="en-US"/>
              </a:p>
            </p:txBody>
          </p:sp>
          <p:sp>
            <p:nvSpPr>
              <p:cNvPr id="47254" name="Line 299"/>
              <p:cNvSpPr>
                <a:spLocks noChangeShapeType="1"/>
              </p:cNvSpPr>
              <p:nvPr/>
            </p:nvSpPr>
            <p:spPr bwMode="auto">
              <a:xfrm>
                <a:off x="5763" y="12377"/>
                <a:ext cx="18" cy="18"/>
              </a:xfrm>
              <a:prstGeom prst="line">
                <a:avLst/>
              </a:prstGeom>
              <a:noFill/>
              <a:ln w="57150">
                <a:solidFill>
                  <a:srgbClr val="008000"/>
                </a:solidFill>
                <a:round/>
                <a:headEnd/>
                <a:tailEnd/>
              </a:ln>
            </p:spPr>
            <p:txBody>
              <a:bodyPr/>
              <a:lstStyle/>
              <a:p>
                <a:endParaRPr lang="en-US"/>
              </a:p>
            </p:txBody>
          </p:sp>
          <p:sp>
            <p:nvSpPr>
              <p:cNvPr id="47255" name="Line 300"/>
              <p:cNvSpPr>
                <a:spLocks noChangeShapeType="1"/>
              </p:cNvSpPr>
              <p:nvPr/>
            </p:nvSpPr>
            <p:spPr bwMode="auto">
              <a:xfrm>
                <a:off x="5781" y="12395"/>
                <a:ext cx="18" cy="18"/>
              </a:xfrm>
              <a:prstGeom prst="line">
                <a:avLst/>
              </a:prstGeom>
              <a:noFill/>
              <a:ln w="57150">
                <a:solidFill>
                  <a:srgbClr val="008000"/>
                </a:solidFill>
                <a:round/>
                <a:headEnd/>
                <a:tailEnd/>
              </a:ln>
            </p:spPr>
            <p:txBody>
              <a:bodyPr/>
              <a:lstStyle/>
              <a:p>
                <a:endParaRPr lang="en-US"/>
              </a:p>
            </p:txBody>
          </p:sp>
          <p:sp>
            <p:nvSpPr>
              <p:cNvPr id="47256" name="Freeform 301"/>
              <p:cNvSpPr>
                <a:spLocks/>
              </p:cNvSpPr>
              <p:nvPr/>
            </p:nvSpPr>
            <p:spPr bwMode="auto">
              <a:xfrm>
                <a:off x="5799" y="12413"/>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7257" name="Freeform 302"/>
              <p:cNvSpPr>
                <a:spLocks/>
              </p:cNvSpPr>
              <p:nvPr/>
            </p:nvSpPr>
            <p:spPr bwMode="auto">
              <a:xfrm>
                <a:off x="5817" y="12437"/>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7258" name="Freeform 303"/>
              <p:cNvSpPr>
                <a:spLocks/>
              </p:cNvSpPr>
              <p:nvPr/>
            </p:nvSpPr>
            <p:spPr bwMode="auto">
              <a:xfrm>
                <a:off x="5835" y="12455"/>
                <a:ext cx="18" cy="36"/>
              </a:xfrm>
              <a:custGeom>
                <a:avLst/>
                <a:gdLst>
                  <a:gd name="T0" fmla="*/ 0 w 18"/>
                  <a:gd name="T1" fmla="*/ 0 h 36"/>
                  <a:gd name="T2" fmla="*/ 6 w 18"/>
                  <a:gd name="T3" fmla="*/ 18 h 36"/>
                  <a:gd name="T4" fmla="*/ 12 w 18"/>
                  <a:gd name="T5" fmla="*/ 30 h 36"/>
                  <a:gd name="T6" fmla="*/ 18 w 18"/>
                  <a:gd name="T7" fmla="*/ 36 h 36"/>
                  <a:gd name="T8" fmla="*/ 0 60000 65536"/>
                  <a:gd name="T9" fmla="*/ 0 60000 65536"/>
                  <a:gd name="T10" fmla="*/ 0 60000 65536"/>
                  <a:gd name="T11" fmla="*/ 0 60000 65536"/>
                  <a:gd name="T12" fmla="*/ 0 w 18"/>
                  <a:gd name="T13" fmla="*/ 0 h 36"/>
                  <a:gd name="T14" fmla="*/ 18 w 18"/>
                  <a:gd name="T15" fmla="*/ 36 h 36"/>
                </a:gdLst>
                <a:ahLst/>
                <a:cxnLst>
                  <a:cxn ang="T8">
                    <a:pos x="T0" y="T1"/>
                  </a:cxn>
                  <a:cxn ang="T9">
                    <a:pos x="T2" y="T3"/>
                  </a:cxn>
                  <a:cxn ang="T10">
                    <a:pos x="T4" y="T5"/>
                  </a:cxn>
                  <a:cxn ang="T11">
                    <a:pos x="T6" y="T7"/>
                  </a:cxn>
                </a:cxnLst>
                <a:rect l="T12" t="T13" r="T14" b="T15"/>
                <a:pathLst>
                  <a:path w="18" h="36">
                    <a:moveTo>
                      <a:pt x="0" y="0"/>
                    </a:moveTo>
                    <a:lnTo>
                      <a:pt x="6" y="18"/>
                    </a:lnTo>
                    <a:lnTo>
                      <a:pt x="12" y="30"/>
                    </a:lnTo>
                    <a:lnTo>
                      <a:pt x="18" y="36"/>
                    </a:lnTo>
                  </a:path>
                </a:pathLst>
              </a:custGeom>
              <a:noFill/>
              <a:ln w="57150">
                <a:solidFill>
                  <a:srgbClr val="008000"/>
                </a:solidFill>
                <a:round/>
                <a:headEnd/>
                <a:tailEnd/>
              </a:ln>
            </p:spPr>
            <p:txBody>
              <a:bodyPr/>
              <a:lstStyle/>
              <a:p>
                <a:endParaRPr lang="en-US"/>
              </a:p>
            </p:txBody>
          </p:sp>
          <p:sp>
            <p:nvSpPr>
              <p:cNvPr id="47259" name="Freeform 304"/>
              <p:cNvSpPr>
                <a:spLocks/>
              </p:cNvSpPr>
              <p:nvPr/>
            </p:nvSpPr>
            <p:spPr bwMode="auto">
              <a:xfrm>
                <a:off x="5853" y="12491"/>
                <a:ext cx="18" cy="6"/>
              </a:xfrm>
              <a:custGeom>
                <a:avLst/>
                <a:gdLst>
                  <a:gd name="T0" fmla="*/ 0 w 18"/>
                  <a:gd name="T1" fmla="*/ 0 h 6"/>
                  <a:gd name="T2" fmla="*/ 6 w 18"/>
                  <a:gd name="T3" fmla="*/ 6 h 6"/>
                  <a:gd name="T4" fmla="*/ 6 w 18"/>
                  <a:gd name="T5" fmla="*/ 6 h 6"/>
                  <a:gd name="T6" fmla="*/ 18 w 18"/>
                  <a:gd name="T7" fmla="*/ 6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0"/>
                    </a:moveTo>
                    <a:lnTo>
                      <a:pt x="6" y="6"/>
                    </a:lnTo>
                    <a:lnTo>
                      <a:pt x="18" y="6"/>
                    </a:lnTo>
                  </a:path>
                </a:pathLst>
              </a:custGeom>
              <a:noFill/>
              <a:ln w="57150">
                <a:solidFill>
                  <a:srgbClr val="008000"/>
                </a:solidFill>
                <a:round/>
                <a:headEnd/>
                <a:tailEnd/>
              </a:ln>
            </p:spPr>
            <p:txBody>
              <a:bodyPr/>
              <a:lstStyle/>
              <a:p>
                <a:endParaRPr lang="en-US"/>
              </a:p>
            </p:txBody>
          </p:sp>
          <p:sp>
            <p:nvSpPr>
              <p:cNvPr id="47260" name="Freeform 305"/>
              <p:cNvSpPr>
                <a:spLocks/>
              </p:cNvSpPr>
              <p:nvPr/>
            </p:nvSpPr>
            <p:spPr bwMode="auto">
              <a:xfrm>
                <a:off x="5871" y="12497"/>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7261" name="Line 306"/>
              <p:cNvSpPr>
                <a:spLocks noChangeShapeType="1"/>
              </p:cNvSpPr>
              <p:nvPr/>
            </p:nvSpPr>
            <p:spPr bwMode="auto">
              <a:xfrm>
                <a:off x="5889" y="12521"/>
                <a:ext cx="18" cy="18"/>
              </a:xfrm>
              <a:prstGeom prst="line">
                <a:avLst/>
              </a:prstGeom>
              <a:noFill/>
              <a:ln w="57150">
                <a:solidFill>
                  <a:srgbClr val="008000"/>
                </a:solidFill>
                <a:round/>
                <a:headEnd/>
                <a:tailEnd/>
              </a:ln>
            </p:spPr>
            <p:txBody>
              <a:bodyPr/>
              <a:lstStyle/>
              <a:p>
                <a:endParaRPr lang="en-US"/>
              </a:p>
            </p:txBody>
          </p:sp>
          <p:sp>
            <p:nvSpPr>
              <p:cNvPr id="47262" name="Freeform 307"/>
              <p:cNvSpPr>
                <a:spLocks/>
              </p:cNvSpPr>
              <p:nvPr/>
            </p:nvSpPr>
            <p:spPr bwMode="auto">
              <a:xfrm>
                <a:off x="5907" y="12539"/>
                <a:ext cx="18" cy="18"/>
              </a:xfrm>
              <a:custGeom>
                <a:avLst/>
                <a:gdLst>
                  <a:gd name="T0" fmla="*/ 0 w 18"/>
                  <a:gd name="T1" fmla="*/ 0 h 18"/>
                  <a:gd name="T2" fmla="*/ 12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12" y="6"/>
                    </a:lnTo>
                    <a:lnTo>
                      <a:pt x="18" y="18"/>
                    </a:lnTo>
                  </a:path>
                </a:pathLst>
              </a:custGeom>
              <a:noFill/>
              <a:ln w="57150">
                <a:solidFill>
                  <a:srgbClr val="008000"/>
                </a:solidFill>
                <a:round/>
                <a:headEnd/>
                <a:tailEnd/>
              </a:ln>
            </p:spPr>
            <p:txBody>
              <a:bodyPr/>
              <a:lstStyle/>
              <a:p>
                <a:endParaRPr lang="en-US"/>
              </a:p>
            </p:txBody>
          </p:sp>
          <p:sp>
            <p:nvSpPr>
              <p:cNvPr id="47263" name="Freeform 308"/>
              <p:cNvSpPr>
                <a:spLocks/>
              </p:cNvSpPr>
              <p:nvPr/>
            </p:nvSpPr>
            <p:spPr bwMode="auto">
              <a:xfrm>
                <a:off x="5925" y="12557"/>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sp>
            <p:nvSpPr>
              <p:cNvPr id="47264" name="Freeform 309"/>
              <p:cNvSpPr>
                <a:spLocks/>
              </p:cNvSpPr>
              <p:nvPr/>
            </p:nvSpPr>
            <p:spPr bwMode="auto">
              <a:xfrm>
                <a:off x="5937" y="12593"/>
                <a:ext cx="18" cy="12"/>
              </a:xfrm>
              <a:custGeom>
                <a:avLst/>
                <a:gdLst>
                  <a:gd name="T0" fmla="*/ 0 w 18"/>
                  <a:gd name="T1" fmla="*/ 0 h 12"/>
                  <a:gd name="T2" fmla="*/ 6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6" y="6"/>
                    </a:lnTo>
                    <a:lnTo>
                      <a:pt x="18" y="12"/>
                    </a:lnTo>
                  </a:path>
                </a:pathLst>
              </a:custGeom>
              <a:noFill/>
              <a:ln w="57150">
                <a:solidFill>
                  <a:srgbClr val="008000"/>
                </a:solidFill>
                <a:round/>
                <a:headEnd/>
                <a:tailEnd/>
              </a:ln>
            </p:spPr>
            <p:txBody>
              <a:bodyPr/>
              <a:lstStyle/>
              <a:p>
                <a:endParaRPr lang="en-US"/>
              </a:p>
            </p:txBody>
          </p:sp>
          <p:sp>
            <p:nvSpPr>
              <p:cNvPr id="47265" name="Freeform 310"/>
              <p:cNvSpPr>
                <a:spLocks/>
              </p:cNvSpPr>
              <p:nvPr/>
            </p:nvSpPr>
            <p:spPr bwMode="auto">
              <a:xfrm>
                <a:off x="5955" y="12605"/>
                <a:ext cx="30" cy="42"/>
              </a:xfrm>
              <a:custGeom>
                <a:avLst/>
                <a:gdLst>
                  <a:gd name="T0" fmla="*/ 0 w 30"/>
                  <a:gd name="T1" fmla="*/ 0 h 42"/>
                  <a:gd name="T2" fmla="*/ 12 w 30"/>
                  <a:gd name="T3" fmla="*/ 18 h 42"/>
                  <a:gd name="T4" fmla="*/ 30 w 30"/>
                  <a:gd name="T5" fmla="*/ 42 h 42"/>
                  <a:gd name="T6" fmla="*/ 0 60000 65536"/>
                  <a:gd name="T7" fmla="*/ 0 60000 65536"/>
                  <a:gd name="T8" fmla="*/ 0 60000 65536"/>
                  <a:gd name="T9" fmla="*/ 0 w 30"/>
                  <a:gd name="T10" fmla="*/ 0 h 42"/>
                  <a:gd name="T11" fmla="*/ 30 w 30"/>
                  <a:gd name="T12" fmla="*/ 42 h 42"/>
                </a:gdLst>
                <a:ahLst/>
                <a:cxnLst>
                  <a:cxn ang="T6">
                    <a:pos x="T0" y="T1"/>
                  </a:cxn>
                  <a:cxn ang="T7">
                    <a:pos x="T2" y="T3"/>
                  </a:cxn>
                  <a:cxn ang="T8">
                    <a:pos x="T4" y="T5"/>
                  </a:cxn>
                </a:cxnLst>
                <a:rect l="T9" t="T10" r="T11" b="T12"/>
                <a:pathLst>
                  <a:path w="30" h="42">
                    <a:moveTo>
                      <a:pt x="0" y="0"/>
                    </a:moveTo>
                    <a:lnTo>
                      <a:pt x="12" y="18"/>
                    </a:lnTo>
                    <a:lnTo>
                      <a:pt x="30" y="42"/>
                    </a:lnTo>
                  </a:path>
                </a:pathLst>
              </a:custGeom>
              <a:noFill/>
              <a:ln w="57150">
                <a:solidFill>
                  <a:srgbClr val="008000"/>
                </a:solidFill>
                <a:round/>
                <a:headEnd/>
                <a:tailEnd/>
              </a:ln>
            </p:spPr>
            <p:txBody>
              <a:bodyPr/>
              <a:lstStyle/>
              <a:p>
                <a:endParaRPr lang="en-US"/>
              </a:p>
            </p:txBody>
          </p:sp>
          <p:sp>
            <p:nvSpPr>
              <p:cNvPr id="47266" name="Freeform 311"/>
              <p:cNvSpPr>
                <a:spLocks/>
              </p:cNvSpPr>
              <p:nvPr/>
            </p:nvSpPr>
            <p:spPr bwMode="auto">
              <a:xfrm>
                <a:off x="5985" y="12647"/>
                <a:ext cx="18" cy="30"/>
              </a:xfrm>
              <a:custGeom>
                <a:avLst/>
                <a:gdLst>
                  <a:gd name="T0" fmla="*/ 0 w 18"/>
                  <a:gd name="T1" fmla="*/ 0 h 30"/>
                  <a:gd name="T2" fmla="*/ 12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12" y="18"/>
                    </a:lnTo>
                    <a:lnTo>
                      <a:pt x="18" y="30"/>
                    </a:lnTo>
                  </a:path>
                </a:pathLst>
              </a:custGeom>
              <a:noFill/>
              <a:ln w="57150">
                <a:solidFill>
                  <a:srgbClr val="008000"/>
                </a:solidFill>
                <a:round/>
                <a:headEnd/>
                <a:tailEnd/>
              </a:ln>
            </p:spPr>
            <p:txBody>
              <a:bodyPr/>
              <a:lstStyle/>
              <a:p>
                <a:endParaRPr lang="en-US"/>
              </a:p>
            </p:txBody>
          </p:sp>
          <p:sp>
            <p:nvSpPr>
              <p:cNvPr id="47267" name="Freeform 312"/>
              <p:cNvSpPr>
                <a:spLocks/>
              </p:cNvSpPr>
              <p:nvPr/>
            </p:nvSpPr>
            <p:spPr bwMode="auto">
              <a:xfrm>
                <a:off x="6003" y="12677"/>
                <a:ext cx="12" cy="12"/>
              </a:xfrm>
              <a:custGeom>
                <a:avLst/>
                <a:gdLst>
                  <a:gd name="T0" fmla="*/ 0 w 12"/>
                  <a:gd name="T1" fmla="*/ 0 h 12"/>
                  <a:gd name="T2" fmla="*/ 6 w 12"/>
                  <a:gd name="T3" fmla="*/ 6 h 12"/>
                  <a:gd name="T4" fmla="*/ 12 w 12"/>
                  <a:gd name="T5" fmla="*/ 12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0"/>
                    </a:moveTo>
                    <a:lnTo>
                      <a:pt x="6" y="6"/>
                    </a:lnTo>
                    <a:lnTo>
                      <a:pt x="12" y="12"/>
                    </a:lnTo>
                  </a:path>
                </a:pathLst>
              </a:custGeom>
              <a:noFill/>
              <a:ln w="57150">
                <a:solidFill>
                  <a:srgbClr val="008000"/>
                </a:solidFill>
                <a:round/>
                <a:headEnd/>
                <a:tailEnd/>
              </a:ln>
            </p:spPr>
            <p:txBody>
              <a:bodyPr/>
              <a:lstStyle/>
              <a:p>
                <a:endParaRPr lang="en-US"/>
              </a:p>
            </p:txBody>
          </p:sp>
          <p:sp>
            <p:nvSpPr>
              <p:cNvPr id="47268" name="Freeform 313"/>
              <p:cNvSpPr>
                <a:spLocks/>
              </p:cNvSpPr>
              <p:nvPr/>
            </p:nvSpPr>
            <p:spPr bwMode="auto">
              <a:xfrm>
                <a:off x="6015" y="12689"/>
                <a:ext cx="30" cy="48"/>
              </a:xfrm>
              <a:custGeom>
                <a:avLst/>
                <a:gdLst>
                  <a:gd name="T0" fmla="*/ 0 w 30"/>
                  <a:gd name="T1" fmla="*/ 0 h 48"/>
                  <a:gd name="T2" fmla="*/ 6 w 30"/>
                  <a:gd name="T3" fmla="*/ 12 h 48"/>
                  <a:gd name="T4" fmla="*/ 12 w 30"/>
                  <a:gd name="T5" fmla="*/ 24 h 48"/>
                  <a:gd name="T6" fmla="*/ 24 w 30"/>
                  <a:gd name="T7" fmla="*/ 36 h 48"/>
                  <a:gd name="T8" fmla="*/ 30 w 30"/>
                  <a:gd name="T9" fmla="*/ 48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0"/>
                    </a:moveTo>
                    <a:lnTo>
                      <a:pt x="6" y="12"/>
                    </a:lnTo>
                    <a:lnTo>
                      <a:pt x="12" y="24"/>
                    </a:lnTo>
                    <a:lnTo>
                      <a:pt x="24" y="36"/>
                    </a:lnTo>
                    <a:lnTo>
                      <a:pt x="30" y="48"/>
                    </a:lnTo>
                  </a:path>
                </a:pathLst>
              </a:custGeom>
              <a:noFill/>
              <a:ln w="57150">
                <a:solidFill>
                  <a:srgbClr val="008000"/>
                </a:solidFill>
                <a:round/>
                <a:headEnd/>
                <a:tailEnd/>
              </a:ln>
            </p:spPr>
            <p:txBody>
              <a:bodyPr/>
              <a:lstStyle/>
              <a:p>
                <a:endParaRPr lang="en-US"/>
              </a:p>
            </p:txBody>
          </p:sp>
          <p:sp>
            <p:nvSpPr>
              <p:cNvPr id="47269" name="Freeform 314"/>
              <p:cNvSpPr>
                <a:spLocks/>
              </p:cNvSpPr>
              <p:nvPr/>
            </p:nvSpPr>
            <p:spPr bwMode="auto">
              <a:xfrm>
                <a:off x="6045" y="12737"/>
                <a:ext cx="18" cy="12"/>
              </a:xfrm>
              <a:custGeom>
                <a:avLst/>
                <a:gdLst>
                  <a:gd name="T0" fmla="*/ 0 w 18"/>
                  <a:gd name="T1" fmla="*/ 0 h 12"/>
                  <a:gd name="T2" fmla="*/ 12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12" y="6"/>
                    </a:lnTo>
                    <a:lnTo>
                      <a:pt x="18" y="12"/>
                    </a:lnTo>
                  </a:path>
                </a:pathLst>
              </a:custGeom>
              <a:noFill/>
              <a:ln w="57150">
                <a:solidFill>
                  <a:srgbClr val="008000"/>
                </a:solidFill>
                <a:round/>
                <a:headEnd/>
                <a:tailEnd/>
              </a:ln>
            </p:spPr>
            <p:txBody>
              <a:bodyPr/>
              <a:lstStyle/>
              <a:p>
                <a:endParaRPr lang="en-US"/>
              </a:p>
            </p:txBody>
          </p:sp>
          <p:sp>
            <p:nvSpPr>
              <p:cNvPr id="47270" name="Freeform 315"/>
              <p:cNvSpPr>
                <a:spLocks/>
              </p:cNvSpPr>
              <p:nvPr/>
            </p:nvSpPr>
            <p:spPr bwMode="auto">
              <a:xfrm>
                <a:off x="6063" y="12749"/>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7271" name="Freeform 316"/>
              <p:cNvSpPr>
                <a:spLocks/>
              </p:cNvSpPr>
              <p:nvPr/>
            </p:nvSpPr>
            <p:spPr bwMode="auto">
              <a:xfrm>
                <a:off x="6075" y="12779"/>
                <a:ext cx="60" cy="60"/>
              </a:xfrm>
              <a:custGeom>
                <a:avLst/>
                <a:gdLst>
                  <a:gd name="T0" fmla="*/ 0 w 60"/>
                  <a:gd name="T1" fmla="*/ 0 h 60"/>
                  <a:gd name="T2" fmla="*/ 12 w 60"/>
                  <a:gd name="T3" fmla="*/ 12 h 60"/>
                  <a:gd name="T4" fmla="*/ 30 w 60"/>
                  <a:gd name="T5" fmla="*/ 30 h 60"/>
                  <a:gd name="T6" fmla="*/ 48 w 60"/>
                  <a:gd name="T7" fmla="*/ 48 h 60"/>
                  <a:gd name="T8" fmla="*/ 60 w 60"/>
                  <a:gd name="T9" fmla="*/ 6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0" y="0"/>
                    </a:moveTo>
                    <a:lnTo>
                      <a:pt x="12" y="12"/>
                    </a:lnTo>
                    <a:lnTo>
                      <a:pt x="30" y="30"/>
                    </a:lnTo>
                    <a:lnTo>
                      <a:pt x="48" y="48"/>
                    </a:lnTo>
                    <a:lnTo>
                      <a:pt x="60" y="60"/>
                    </a:lnTo>
                  </a:path>
                </a:pathLst>
              </a:custGeom>
              <a:noFill/>
              <a:ln w="57150">
                <a:solidFill>
                  <a:srgbClr val="008000"/>
                </a:solidFill>
                <a:round/>
                <a:headEnd/>
                <a:tailEnd/>
              </a:ln>
            </p:spPr>
            <p:txBody>
              <a:bodyPr/>
              <a:lstStyle/>
              <a:p>
                <a:endParaRPr lang="en-US"/>
              </a:p>
            </p:txBody>
          </p:sp>
          <p:sp>
            <p:nvSpPr>
              <p:cNvPr id="47272" name="Freeform 317"/>
              <p:cNvSpPr>
                <a:spLocks/>
              </p:cNvSpPr>
              <p:nvPr/>
            </p:nvSpPr>
            <p:spPr bwMode="auto">
              <a:xfrm>
                <a:off x="6135" y="12839"/>
                <a:ext cx="24" cy="36"/>
              </a:xfrm>
              <a:custGeom>
                <a:avLst/>
                <a:gdLst>
                  <a:gd name="T0" fmla="*/ 0 w 24"/>
                  <a:gd name="T1" fmla="*/ 0 h 36"/>
                  <a:gd name="T2" fmla="*/ 6 w 24"/>
                  <a:gd name="T3" fmla="*/ 12 h 36"/>
                  <a:gd name="T4" fmla="*/ 12 w 24"/>
                  <a:gd name="T5" fmla="*/ 18 h 36"/>
                  <a:gd name="T6" fmla="*/ 24 w 24"/>
                  <a:gd name="T7" fmla="*/ 36 h 36"/>
                  <a:gd name="T8" fmla="*/ 0 60000 65536"/>
                  <a:gd name="T9" fmla="*/ 0 60000 65536"/>
                  <a:gd name="T10" fmla="*/ 0 60000 65536"/>
                  <a:gd name="T11" fmla="*/ 0 60000 65536"/>
                  <a:gd name="T12" fmla="*/ 0 w 24"/>
                  <a:gd name="T13" fmla="*/ 0 h 36"/>
                  <a:gd name="T14" fmla="*/ 24 w 24"/>
                  <a:gd name="T15" fmla="*/ 36 h 36"/>
                </a:gdLst>
                <a:ahLst/>
                <a:cxnLst>
                  <a:cxn ang="T8">
                    <a:pos x="T0" y="T1"/>
                  </a:cxn>
                  <a:cxn ang="T9">
                    <a:pos x="T2" y="T3"/>
                  </a:cxn>
                  <a:cxn ang="T10">
                    <a:pos x="T4" y="T5"/>
                  </a:cxn>
                  <a:cxn ang="T11">
                    <a:pos x="T6" y="T7"/>
                  </a:cxn>
                </a:cxnLst>
                <a:rect l="T12" t="T13" r="T14" b="T15"/>
                <a:pathLst>
                  <a:path w="24" h="36">
                    <a:moveTo>
                      <a:pt x="0" y="0"/>
                    </a:moveTo>
                    <a:lnTo>
                      <a:pt x="6" y="12"/>
                    </a:lnTo>
                    <a:lnTo>
                      <a:pt x="12" y="18"/>
                    </a:lnTo>
                    <a:lnTo>
                      <a:pt x="24" y="36"/>
                    </a:lnTo>
                  </a:path>
                </a:pathLst>
              </a:custGeom>
              <a:noFill/>
              <a:ln w="57150">
                <a:solidFill>
                  <a:srgbClr val="008000"/>
                </a:solidFill>
                <a:round/>
                <a:headEnd/>
                <a:tailEnd/>
              </a:ln>
            </p:spPr>
            <p:txBody>
              <a:bodyPr/>
              <a:lstStyle/>
              <a:p>
                <a:endParaRPr lang="en-US"/>
              </a:p>
            </p:txBody>
          </p:sp>
          <p:sp>
            <p:nvSpPr>
              <p:cNvPr id="47273" name="Line 318"/>
              <p:cNvSpPr>
                <a:spLocks noChangeShapeType="1"/>
              </p:cNvSpPr>
              <p:nvPr/>
            </p:nvSpPr>
            <p:spPr bwMode="auto">
              <a:xfrm>
                <a:off x="6159" y="12875"/>
                <a:ext cx="30" cy="36"/>
              </a:xfrm>
              <a:prstGeom prst="line">
                <a:avLst/>
              </a:prstGeom>
              <a:noFill/>
              <a:ln w="57150">
                <a:solidFill>
                  <a:srgbClr val="008000"/>
                </a:solidFill>
                <a:round/>
                <a:headEnd/>
                <a:tailEnd/>
              </a:ln>
            </p:spPr>
            <p:txBody>
              <a:bodyPr/>
              <a:lstStyle/>
              <a:p>
                <a:endParaRPr lang="en-US"/>
              </a:p>
            </p:txBody>
          </p:sp>
          <p:sp>
            <p:nvSpPr>
              <p:cNvPr id="47274" name="Line 319"/>
              <p:cNvSpPr>
                <a:spLocks noChangeShapeType="1"/>
              </p:cNvSpPr>
              <p:nvPr/>
            </p:nvSpPr>
            <p:spPr bwMode="auto">
              <a:xfrm>
                <a:off x="6189" y="12911"/>
                <a:ext cx="24" cy="36"/>
              </a:xfrm>
              <a:prstGeom prst="line">
                <a:avLst/>
              </a:prstGeom>
              <a:noFill/>
              <a:ln w="57150">
                <a:solidFill>
                  <a:srgbClr val="008000"/>
                </a:solidFill>
                <a:round/>
                <a:headEnd/>
                <a:tailEnd/>
              </a:ln>
            </p:spPr>
            <p:txBody>
              <a:bodyPr/>
              <a:lstStyle/>
              <a:p>
                <a:endParaRPr lang="en-US"/>
              </a:p>
            </p:txBody>
          </p:sp>
          <p:sp>
            <p:nvSpPr>
              <p:cNvPr id="47275" name="Line 320"/>
              <p:cNvSpPr>
                <a:spLocks noChangeShapeType="1"/>
              </p:cNvSpPr>
              <p:nvPr/>
            </p:nvSpPr>
            <p:spPr bwMode="auto">
              <a:xfrm>
                <a:off x="6213" y="12947"/>
                <a:ext cx="24" cy="36"/>
              </a:xfrm>
              <a:prstGeom prst="line">
                <a:avLst/>
              </a:prstGeom>
              <a:noFill/>
              <a:ln w="57150">
                <a:solidFill>
                  <a:srgbClr val="008000"/>
                </a:solidFill>
                <a:round/>
                <a:headEnd/>
                <a:tailEnd/>
              </a:ln>
            </p:spPr>
            <p:txBody>
              <a:bodyPr/>
              <a:lstStyle/>
              <a:p>
                <a:endParaRPr lang="en-US"/>
              </a:p>
            </p:txBody>
          </p:sp>
          <p:sp>
            <p:nvSpPr>
              <p:cNvPr id="47276" name="Freeform 321"/>
              <p:cNvSpPr>
                <a:spLocks/>
              </p:cNvSpPr>
              <p:nvPr/>
            </p:nvSpPr>
            <p:spPr bwMode="auto">
              <a:xfrm>
                <a:off x="6237" y="12983"/>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7277" name="Freeform 322"/>
              <p:cNvSpPr>
                <a:spLocks/>
              </p:cNvSpPr>
              <p:nvPr/>
            </p:nvSpPr>
            <p:spPr bwMode="auto">
              <a:xfrm>
                <a:off x="6261" y="13013"/>
                <a:ext cx="48" cy="78"/>
              </a:xfrm>
              <a:custGeom>
                <a:avLst/>
                <a:gdLst>
                  <a:gd name="T0" fmla="*/ 0 w 48"/>
                  <a:gd name="T1" fmla="*/ 0 h 78"/>
                  <a:gd name="T2" fmla="*/ 12 w 48"/>
                  <a:gd name="T3" fmla="*/ 18 h 78"/>
                  <a:gd name="T4" fmla="*/ 24 w 48"/>
                  <a:gd name="T5" fmla="*/ 36 h 78"/>
                  <a:gd name="T6" fmla="*/ 36 w 48"/>
                  <a:gd name="T7" fmla="*/ 60 h 78"/>
                  <a:gd name="T8" fmla="*/ 48 w 48"/>
                  <a:gd name="T9" fmla="*/ 78 h 78"/>
                  <a:gd name="T10" fmla="*/ 0 60000 65536"/>
                  <a:gd name="T11" fmla="*/ 0 60000 65536"/>
                  <a:gd name="T12" fmla="*/ 0 60000 65536"/>
                  <a:gd name="T13" fmla="*/ 0 60000 65536"/>
                  <a:gd name="T14" fmla="*/ 0 60000 65536"/>
                  <a:gd name="T15" fmla="*/ 0 w 48"/>
                  <a:gd name="T16" fmla="*/ 0 h 78"/>
                  <a:gd name="T17" fmla="*/ 48 w 48"/>
                  <a:gd name="T18" fmla="*/ 78 h 78"/>
                </a:gdLst>
                <a:ahLst/>
                <a:cxnLst>
                  <a:cxn ang="T10">
                    <a:pos x="T0" y="T1"/>
                  </a:cxn>
                  <a:cxn ang="T11">
                    <a:pos x="T2" y="T3"/>
                  </a:cxn>
                  <a:cxn ang="T12">
                    <a:pos x="T4" y="T5"/>
                  </a:cxn>
                  <a:cxn ang="T13">
                    <a:pos x="T6" y="T7"/>
                  </a:cxn>
                  <a:cxn ang="T14">
                    <a:pos x="T8" y="T9"/>
                  </a:cxn>
                </a:cxnLst>
                <a:rect l="T15" t="T16" r="T17" b="T18"/>
                <a:pathLst>
                  <a:path w="48" h="78">
                    <a:moveTo>
                      <a:pt x="0" y="0"/>
                    </a:moveTo>
                    <a:lnTo>
                      <a:pt x="12" y="18"/>
                    </a:lnTo>
                    <a:lnTo>
                      <a:pt x="24" y="36"/>
                    </a:lnTo>
                    <a:lnTo>
                      <a:pt x="36" y="60"/>
                    </a:lnTo>
                    <a:lnTo>
                      <a:pt x="48" y="78"/>
                    </a:lnTo>
                  </a:path>
                </a:pathLst>
              </a:custGeom>
              <a:noFill/>
              <a:ln w="57150">
                <a:solidFill>
                  <a:srgbClr val="008000"/>
                </a:solidFill>
                <a:round/>
                <a:headEnd/>
                <a:tailEnd/>
              </a:ln>
            </p:spPr>
            <p:txBody>
              <a:bodyPr/>
              <a:lstStyle/>
              <a:p>
                <a:endParaRPr lang="en-US"/>
              </a:p>
            </p:txBody>
          </p:sp>
          <p:sp>
            <p:nvSpPr>
              <p:cNvPr id="47278" name="Freeform 323"/>
              <p:cNvSpPr>
                <a:spLocks/>
              </p:cNvSpPr>
              <p:nvPr/>
            </p:nvSpPr>
            <p:spPr bwMode="auto">
              <a:xfrm>
                <a:off x="6309" y="13091"/>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008000"/>
                </a:solidFill>
                <a:round/>
                <a:headEnd/>
                <a:tailEnd/>
              </a:ln>
            </p:spPr>
            <p:txBody>
              <a:bodyPr/>
              <a:lstStyle/>
              <a:p>
                <a:endParaRPr lang="en-US"/>
              </a:p>
            </p:txBody>
          </p:sp>
          <p:sp>
            <p:nvSpPr>
              <p:cNvPr id="47279" name="Freeform 324"/>
              <p:cNvSpPr>
                <a:spLocks/>
              </p:cNvSpPr>
              <p:nvPr/>
            </p:nvSpPr>
            <p:spPr bwMode="auto">
              <a:xfrm>
                <a:off x="6333" y="13133"/>
                <a:ext cx="18" cy="6"/>
              </a:xfrm>
              <a:custGeom>
                <a:avLst/>
                <a:gdLst>
                  <a:gd name="T0" fmla="*/ 0 w 18"/>
                  <a:gd name="T1" fmla="*/ 0 h 6"/>
                  <a:gd name="T2" fmla="*/ 6 w 18"/>
                  <a:gd name="T3" fmla="*/ 0 h 6"/>
                  <a:gd name="T4" fmla="*/ 6 w 18"/>
                  <a:gd name="T5" fmla="*/ 0 h 6"/>
                  <a:gd name="T6" fmla="*/ 12 w 18"/>
                  <a:gd name="T7" fmla="*/ 6 h 6"/>
                  <a:gd name="T8" fmla="*/ 18 w 18"/>
                  <a:gd name="T9" fmla="*/ 6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0" y="0"/>
                    </a:moveTo>
                    <a:lnTo>
                      <a:pt x="6" y="0"/>
                    </a:lnTo>
                    <a:lnTo>
                      <a:pt x="12" y="6"/>
                    </a:lnTo>
                    <a:lnTo>
                      <a:pt x="18" y="6"/>
                    </a:lnTo>
                  </a:path>
                </a:pathLst>
              </a:custGeom>
              <a:noFill/>
              <a:ln w="57150">
                <a:solidFill>
                  <a:srgbClr val="008000"/>
                </a:solidFill>
                <a:round/>
                <a:headEnd/>
                <a:tailEnd/>
              </a:ln>
            </p:spPr>
            <p:txBody>
              <a:bodyPr/>
              <a:lstStyle/>
              <a:p>
                <a:endParaRPr lang="en-US"/>
              </a:p>
            </p:txBody>
          </p:sp>
          <p:sp>
            <p:nvSpPr>
              <p:cNvPr id="47280" name="Freeform 325"/>
              <p:cNvSpPr>
                <a:spLocks/>
              </p:cNvSpPr>
              <p:nvPr/>
            </p:nvSpPr>
            <p:spPr bwMode="auto">
              <a:xfrm>
                <a:off x="6351" y="13139"/>
                <a:ext cx="24" cy="42"/>
              </a:xfrm>
              <a:custGeom>
                <a:avLst/>
                <a:gdLst>
                  <a:gd name="T0" fmla="*/ 0 w 24"/>
                  <a:gd name="T1" fmla="*/ 0 h 42"/>
                  <a:gd name="T2" fmla="*/ 6 w 24"/>
                  <a:gd name="T3" fmla="*/ 6 h 42"/>
                  <a:gd name="T4" fmla="*/ 12 w 24"/>
                  <a:gd name="T5" fmla="*/ 18 h 42"/>
                  <a:gd name="T6" fmla="*/ 18 w 24"/>
                  <a:gd name="T7" fmla="*/ 30 h 42"/>
                  <a:gd name="T8" fmla="*/ 24 w 24"/>
                  <a:gd name="T9" fmla="*/ 42 h 42"/>
                  <a:gd name="T10" fmla="*/ 0 60000 65536"/>
                  <a:gd name="T11" fmla="*/ 0 60000 65536"/>
                  <a:gd name="T12" fmla="*/ 0 60000 65536"/>
                  <a:gd name="T13" fmla="*/ 0 60000 65536"/>
                  <a:gd name="T14" fmla="*/ 0 60000 65536"/>
                  <a:gd name="T15" fmla="*/ 0 w 24"/>
                  <a:gd name="T16" fmla="*/ 0 h 42"/>
                  <a:gd name="T17" fmla="*/ 24 w 24"/>
                  <a:gd name="T18" fmla="*/ 42 h 42"/>
                </a:gdLst>
                <a:ahLst/>
                <a:cxnLst>
                  <a:cxn ang="T10">
                    <a:pos x="T0" y="T1"/>
                  </a:cxn>
                  <a:cxn ang="T11">
                    <a:pos x="T2" y="T3"/>
                  </a:cxn>
                  <a:cxn ang="T12">
                    <a:pos x="T4" y="T5"/>
                  </a:cxn>
                  <a:cxn ang="T13">
                    <a:pos x="T6" y="T7"/>
                  </a:cxn>
                  <a:cxn ang="T14">
                    <a:pos x="T8" y="T9"/>
                  </a:cxn>
                </a:cxnLst>
                <a:rect l="T15" t="T16" r="T17" b="T18"/>
                <a:pathLst>
                  <a:path w="24" h="42">
                    <a:moveTo>
                      <a:pt x="0" y="0"/>
                    </a:moveTo>
                    <a:lnTo>
                      <a:pt x="6" y="6"/>
                    </a:lnTo>
                    <a:lnTo>
                      <a:pt x="12" y="18"/>
                    </a:lnTo>
                    <a:lnTo>
                      <a:pt x="18" y="30"/>
                    </a:lnTo>
                    <a:lnTo>
                      <a:pt x="24" y="42"/>
                    </a:lnTo>
                  </a:path>
                </a:pathLst>
              </a:custGeom>
              <a:noFill/>
              <a:ln w="57150">
                <a:solidFill>
                  <a:srgbClr val="008000"/>
                </a:solidFill>
                <a:round/>
                <a:headEnd/>
                <a:tailEnd/>
              </a:ln>
            </p:spPr>
            <p:txBody>
              <a:bodyPr/>
              <a:lstStyle/>
              <a:p>
                <a:endParaRPr lang="en-US"/>
              </a:p>
            </p:txBody>
          </p:sp>
          <p:sp>
            <p:nvSpPr>
              <p:cNvPr id="47281" name="Freeform 326"/>
              <p:cNvSpPr>
                <a:spLocks/>
              </p:cNvSpPr>
              <p:nvPr/>
            </p:nvSpPr>
            <p:spPr bwMode="auto">
              <a:xfrm>
                <a:off x="6375" y="13181"/>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7282" name="Freeform 327"/>
              <p:cNvSpPr>
                <a:spLocks/>
              </p:cNvSpPr>
              <p:nvPr/>
            </p:nvSpPr>
            <p:spPr bwMode="auto">
              <a:xfrm>
                <a:off x="6393" y="13199"/>
                <a:ext cx="24" cy="42"/>
              </a:xfrm>
              <a:custGeom>
                <a:avLst/>
                <a:gdLst>
                  <a:gd name="T0" fmla="*/ 0 w 24"/>
                  <a:gd name="T1" fmla="*/ 0 h 42"/>
                  <a:gd name="T2" fmla="*/ 12 w 24"/>
                  <a:gd name="T3" fmla="*/ 18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18"/>
                    </a:lnTo>
                    <a:lnTo>
                      <a:pt x="24" y="42"/>
                    </a:lnTo>
                  </a:path>
                </a:pathLst>
              </a:custGeom>
              <a:noFill/>
              <a:ln w="57150">
                <a:solidFill>
                  <a:srgbClr val="008000"/>
                </a:solidFill>
                <a:round/>
                <a:headEnd/>
                <a:tailEnd/>
              </a:ln>
            </p:spPr>
            <p:txBody>
              <a:bodyPr/>
              <a:lstStyle/>
              <a:p>
                <a:endParaRPr lang="en-US"/>
              </a:p>
            </p:txBody>
          </p:sp>
          <p:sp>
            <p:nvSpPr>
              <p:cNvPr id="47283" name="Freeform 328"/>
              <p:cNvSpPr>
                <a:spLocks/>
              </p:cNvSpPr>
              <p:nvPr/>
            </p:nvSpPr>
            <p:spPr bwMode="auto">
              <a:xfrm>
                <a:off x="6417" y="13241"/>
                <a:ext cx="18" cy="66"/>
              </a:xfrm>
              <a:custGeom>
                <a:avLst/>
                <a:gdLst>
                  <a:gd name="T0" fmla="*/ 0 w 18"/>
                  <a:gd name="T1" fmla="*/ 0 h 66"/>
                  <a:gd name="T2" fmla="*/ 6 w 18"/>
                  <a:gd name="T3" fmla="*/ 18 h 66"/>
                  <a:gd name="T4" fmla="*/ 6 w 18"/>
                  <a:gd name="T5" fmla="*/ 36 h 66"/>
                  <a:gd name="T6" fmla="*/ 12 w 18"/>
                  <a:gd name="T7" fmla="*/ 54 h 66"/>
                  <a:gd name="T8" fmla="*/ 18 w 18"/>
                  <a:gd name="T9" fmla="*/ 66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0" y="0"/>
                    </a:moveTo>
                    <a:lnTo>
                      <a:pt x="6" y="18"/>
                    </a:lnTo>
                    <a:lnTo>
                      <a:pt x="6" y="36"/>
                    </a:lnTo>
                    <a:lnTo>
                      <a:pt x="12" y="54"/>
                    </a:lnTo>
                    <a:lnTo>
                      <a:pt x="18" y="66"/>
                    </a:lnTo>
                  </a:path>
                </a:pathLst>
              </a:custGeom>
              <a:noFill/>
              <a:ln w="57150">
                <a:solidFill>
                  <a:srgbClr val="008000"/>
                </a:solidFill>
                <a:round/>
                <a:headEnd/>
                <a:tailEnd/>
              </a:ln>
            </p:spPr>
            <p:txBody>
              <a:bodyPr/>
              <a:lstStyle/>
              <a:p>
                <a:endParaRPr lang="en-US"/>
              </a:p>
            </p:txBody>
          </p:sp>
          <p:sp>
            <p:nvSpPr>
              <p:cNvPr id="47284" name="Freeform 329"/>
              <p:cNvSpPr>
                <a:spLocks/>
              </p:cNvSpPr>
              <p:nvPr/>
            </p:nvSpPr>
            <p:spPr bwMode="auto">
              <a:xfrm>
                <a:off x="6435" y="13307"/>
                <a:ext cx="24" cy="12"/>
              </a:xfrm>
              <a:custGeom>
                <a:avLst/>
                <a:gdLst>
                  <a:gd name="T0" fmla="*/ 0 w 24"/>
                  <a:gd name="T1" fmla="*/ 0 h 12"/>
                  <a:gd name="T2" fmla="*/ 6 w 24"/>
                  <a:gd name="T3" fmla="*/ 6 h 12"/>
                  <a:gd name="T4" fmla="*/ 12 w 24"/>
                  <a:gd name="T5" fmla="*/ 12 h 12"/>
                  <a:gd name="T6" fmla="*/ 24 w 24"/>
                  <a:gd name="T7" fmla="*/ 12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6" y="6"/>
                    </a:lnTo>
                    <a:lnTo>
                      <a:pt x="12" y="12"/>
                    </a:lnTo>
                    <a:lnTo>
                      <a:pt x="24" y="12"/>
                    </a:lnTo>
                  </a:path>
                </a:pathLst>
              </a:custGeom>
              <a:noFill/>
              <a:ln w="57150">
                <a:solidFill>
                  <a:srgbClr val="008000"/>
                </a:solidFill>
                <a:round/>
                <a:headEnd/>
                <a:tailEnd/>
              </a:ln>
            </p:spPr>
            <p:txBody>
              <a:bodyPr/>
              <a:lstStyle/>
              <a:p>
                <a:endParaRPr lang="en-US"/>
              </a:p>
            </p:txBody>
          </p:sp>
          <p:sp>
            <p:nvSpPr>
              <p:cNvPr id="47285" name="Line 330"/>
              <p:cNvSpPr>
                <a:spLocks noChangeShapeType="1"/>
              </p:cNvSpPr>
              <p:nvPr/>
            </p:nvSpPr>
            <p:spPr bwMode="auto">
              <a:xfrm>
                <a:off x="6459" y="13319"/>
                <a:ext cx="18" cy="12"/>
              </a:xfrm>
              <a:prstGeom prst="line">
                <a:avLst/>
              </a:prstGeom>
              <a:noFill/>
              <a:ln w="57150">
                <a:solidFill>
                  <a:srgbClr val="008000"/>
                </a:solidFill>
                <a:round/>
                <a:headEnd/>
                <a:tailEnd/>
              </a:ln>
            </p:spPr>
            <p:txBody>
              <a:bodyPr/>
              <a:lstStyle/>
              <a:p>
                <a:endParaRPr lang="en-US"/>
              </a:p>
            </p:txBody>
          </p:sp>
          <p:sp>
            <p:nvSpPr>
              <p:cNvPr id="47286" name="Line 331"/>
              <p:cNvSpPr>
                <a:spLocks noChangeShapeType="1"/>
              </p:cNvSpPr>
              <p:nvPr/>
            </p:nvSpPr>
            <p:spPr bwMode="auto">
              <a:xfrm>
                <a:off x="6477" y="13331"/>
                <a:ext cx="18" cy="12"/>
              </a:xfrm>
              <a:prstGeom prst="line">
                <a:avLst/>
              </a:prstGeom>
              <a:noFill/>
              <a:ln w="57150">
                <a:solidFill>
                  <a:srgbClr val="008000"/>
                </a:solidFill>
                <a:round/>
                <a:headEnd/>
                <a:tailEnd/>
              </a:ln>
            </p:spPr>
            <p:txBody>
              <a:bodyPr/>
              <a:lstStyle/>
              <a:p>
                <a:endParaRPr lang="en-US"/>
              </a:p>
            </p:txBody>
          </p:sp>
          <p:sp>
            <p:nvSpPr>
              <p:cNvPr id="47287" name="Freeform 332"/>
              <p:cNvSpPr>
                <a:spLocks/>
              </p:cNvSpPr>
              <p:nvPr/>
            </p:nvSpPr>
            <p:spPr bwMode="auto">
              <a:xfrm>
                <a:off x="6495" y="13343"/>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7288" name="Freeform 333"/>
              <p:cNvSpPr>
                <a:spLocks/>
              </p:cNvSpPr>
              <p:nvPr/>
            </p:nvSpPr>
            <p:spPr bwMode="auto">
              <a:xfrm>
                <a:off x="6513" y="13361"/>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008000"/>
                </a:solidFill>
                <a:round/>
                <a:headEnd/>
                <a:tailEnd/>
              </a:ln>
            </p:spPr>
            <p:txBody>
              <a:bodyPr/>
              <a:lstStyle/>
              <a:p>
                <a:endParaRPr lang="en-US"/>
              </a:p>
            </p:txBody>
          </p:sp>
          <p:sp>
            <p:nvSpPr>
              <p:cNvPr id="47289" name="Freeform 334"/>
              <p:cNvSpPr>
                <a:spLocks/>
              </p:cNvSpPr>
              <p:nvPr/>
            </p:nvSpPr>
            <p:spPr bwMode="auto">
              <a:xfrm>
                <a:off x="6537" y="13409"/>
                <a:ext cx="18" cy="54"/>
              </a:xfrm>
              <a:custGeom>
                <a:avLst/>
                <a:gdLst>
                  <a:gd name="T0" fmla="*/ 0 w 18"/>
                  <a:gd name="T1" fmla="*/ 0 h 54"/>
                  <a:gd name="T2" fmla="*/ 6 w 18"/>
                  <a:gd name="T3" fmla="*/ 12 h 54"/>
                  <a:gd name="T4" fmla="*/ 12 w 18"/>
                  <a:gd name="T5" fmla="*/ 30 h 54"/>
                  <a:gd name="T6" fmla="*/ 12 w 18"/>
                  <a:gd name="T7" fmla="*/ 42 h 54"/>
                  <a:gd name="T8" fmla="*/ 18 w 18"/>
                  <a:gd name="T9" fmla="*/ 54 h 54"/>
                  <a:gd name="T10" fmla="*/ 0 60000 65536"/>
                  <a:gd name="T11" fmla="*/ 0 60000 65536"/>
                  <a:gd name="T12" fmla="*/ 0 60000 65536"/>
                  <a:gd name="T13" fmla="*/ 0 60000 65536"/>
                  <a:gd name="T14" fmla="*/ 0 60000 65536"/>
                  <a:gd name="T15" fmla="*/ 0 w 18"/>
                  <a:gd name="T16" fmla="*/ 0 h 54"/>
                  <a:gd name="T17" fmla="*/ 18 w 18"/>
                  <a:gd name="T18" fmla="*/ 54 h 54"/>
                </a:gdLst>
                <a:ahLst/>
                <a:cxnLst>
                  <a:cxn ang="T10">
                    <a:pos x="T0" y="T1"/>
                  </a:cxn>
                  <a:cxn ang="T11">
                    <a:pos x="T2" y="T3"/>
                  </a:cxn>
                  <a:cxn ang="T12">
                    <a:pos x="T4" y="T5"/>
                  </a:cxn>
                  <a:cxn ang="T13">
                    <a:pos x="T6" y="T7"/>
                  </a:cxn>
                  <a:cxn ang="T14">
                    <a:pos x="T8" y="T9"/>
                  </a:cxn>
                </a:cxnLst>
                <a:rect l="T15" t="T16" r="T17" b="T18"/>
                <a:pathLst>
                  <a:path w="18" h="54">
                    <a:moveTo>
                      <a:pt x="0" y="0"/>
                    </a:moveTo>
                    <a:lnTo>
                      <a:pt x="6" y="12"/>
                    </a:lnTo>
                    <a:lnTo>
                      <a:pt x="12" y="30"/>
                    </a:lnTo>
                    <a:lnTo>
                      <a:pt x="12" y="42"/>
                    </a:lnTo>
                    <a:lnTo>
                      <a:pt x="18" y="54"/>
                    </a:lnTo>
                  </a:path>
                </a:pathLst>
              </a:custGeom>
              <a:noFill/>
              <a:ln w="57150">
                <a:solidFill>
                  <a:srgbClr val="008000"/>
                </a:solidFill>
                <a:round/>
                <a:headEnd/>
                <a:tailEnd/>
              </a:ln>
            </p:spPr>
            <p:txBody>
              <a:bodyPr/>
              <a:lstStyle/>
              <a:p>
                <a:endParaRPr lang="en-US"/>
              </a:p>
            </p:txBody>
          </p:sp>
          <p:sp>
            <p:nvSpPr>
              <p:cNvPr id="47290" name="Freeform 335"/>
              <p:cNvSpPr>
                <a:spLocks/>
              </p:cNvSpPr>
              <p:nvPr/>
            </p:nvSpPr>
            <p:spPr bwMode="auto">
              <a:xfrm>
                <a:off x="6555" y="13457"/>
                <a:ext cx="6" cy="6"/>
              </a:xfrm>
              <a:custGeom>
                <a:avLst/>
                <a:gdLst>
                  <a:gd name="T0" fmla="*/ 0 w 6"/>
                  <a:gd name="T1" fmla="*/ 6 h 6"/>
                  <a:gd name="T2" fmla="*/ 0 w 6"/>
                  <a:gd name="T3" fmla="*/ 6 h 6"/>
                  <a:gd name="T4" fmla="*/ 6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6"/>
                    </a:lnTo>
                    <a:lnTo>
                      <a:pt x="6" y="6"/>
                    </a:lnTo>
                    <a:lnTo>
                      <a:pt x="6" y="0"/>
                    </a:lnTo>
                  </a:path>
                </a:pathLst>
              </a:custGeom>
              <a:noFill/>
              <a:ln w="57150">
                <a:solidFill>
                  <a:srgbClr val="008000"/>
                </a:solidFill>
                <a:round/>
                <a:headEnd/>
                <a:tailEnd/>
              </a:ln>
            </p:spPr>
            <p:txBody>
              <a:bodyPr/>
              <a:lstStyle/>
              <a:p>
                <a:endParaRPr lang="en-US"/>
              </a:p>
            </p:txBody>
          </p:sp>
          <p:sp>
            <p:nvSpPr>
              <p:cNvPr id="47291" name="Freeform 336"/>
              <p:cNvSpPr>
                <a:spLocks/>
              </p:cNvSpPr>
              <p:nvPr/>
            </p:nvSpPr>
            <p:spPr bwMode="auto">
              <a:xfrm>
                <a:off x="6561" y="13451"/>
                <a:ext cx="12" cy="6"/>
              </a:xfrm>
              <a:custGeom>
                <a:avLst/>
                <a:gdLst>
                  <a:gd name="T0" fmla="*/ 0 w 12"/>
                  <a:gd name="T1" fmla="*/ 6 h 6"/>
                  <a:gd name="T2" fmla="*/ 6 w 12"/>
                  <a:gd name="T3" fmla="*/ 0 h 6"/>
                  <a:gd name="T4" fmla="*/ 12 w 12"/>
                  <a:gd name="T5" fmla="*/ 0 h 6"/>
                  <a:gd name="T6" fmla="*/ 0 60000 65536"/>
                  <a:gd name="T7" fmla="*/ 0 60000 65536"/>
                  <a:gd name="T8" fmla="*/ 0 60000 65536"/>
                  <a:gd name="T9" fmla="*/ 0 w 12"/>
                  <a:gd name="T10" fmla="*/ 0 h 6"/>
                  <a:gd name="T11" fmla="*/ 12 w 12"/>
                  <a:gd name="T12" fmla="*/ 6 h 6"/>
                </a:gdLst>
                <a:ahLst/>
                <a:cxnLst>
                  <a:cxn ang="T6">
                    <a:pos x="T0" y="T1"/>
                  </a:cxn>
                  <a:cxn ang="T7">
                    <a:pos x="T2" y="T3"/>
                  </a:cxn>
                  <a:cxn ang="T8">
                    <a:pos x="T4" y="T5"/>
                  </a:cxn>
                </a:cxnLst>
                <a:rect l="T9" t="T10" r="T11" b="T12"/>
                <a:pathLst>
                  <a:path w="12" h="6">
                    <a:moveTo>
                      <a:pt x="0" y="6"/>
                    </a:moveTo>
                    <a:lnTo>
                      <a:pt x="6" y="0"/>
                    </a:lnTo>
                    <a:lnTo>
                      <a:pt x="12" y="0"/>
                    </a:lnTo>
                  </a:path>
                </a:pathLst>
              </a:custGeom>
              <a:noFill/>
              <a:ln w="57150">
                <a:solidFill>
                  <a:srgbClr val="008000"/>
                </a:solidFill>
                <a:round/>
                <a:headEnd/>
                <a:tailEnd/>
              </a:ln>
            </p:spPr>
            <p:txBody>
              <a:bodyPr/>
              <a:lstStyle/>
              <a:p>
                <a:endParaRPr lang="en-US"/>
              </a:p>
            </p:txBody>
          </p:sp>
          <p:sp>
            <p:nvSpPr>
              <p:cNvPr id="47292" name="Freeform 337"/>
              <p:cNvSpPr>
                <a:spLocks/>
              </p:cNvSpPr>
              <p:nvPr/>
            </p:nvSpPr>
            <p:spPr bwMode="auto">
              <a:xfrm>
                <a:off x="6573" y="13451"/>
                <a:ext cx="6" cy="30"/>
              </a:xfrm>
              <a:custGeom>
                <a:avLst/>
                <a:gdLst>
                  <a:gd name="T0" fmla="*/ 0 w 6"/>
                  <a:gd name="T1" fmla="*/ 0 h 30"/>
                  <a:gd name="T2" fmla="*/ 0 w 6"/>
                  <a:gd name="T3" fmla="*/ 6 h 30"/>
                  <a:gd name="T4" fmla="*/ 0 w 6"/>
                  <a:gd name="T5" fmla="*/ 12 h 30"/>
                  <a:gd name="T6" fmla="*/ 6 w 6"/>
                  <a:gd name="T7" fmla="*/ 30 h 30"/>
                  <a:gd name="T8" fmla="*/ 0 60000 65536"/>
                  <a:gd name="T9" fmla="*/ 0 60000 65536"/>
                  <a:gd name="T10" fmla="*/ 0 60000 65536"/>
                  <a:gd name="T11" fmla="*/ 0 60000 65536"/>
                  <a:gd name="T12" fmla="*/ 0 w 6"/>
                  <a:gd name="T13" fmla="*/ 0 h 30"/>
                  <a:gd name="T14" fmla="*/ 6 w 6"/>
                  <a:gd name="T15" fmla="*/ 30 h 30"/>
                </a:gdLst>
                <a:ahLst/>
                <a:cxnLst>
                  <a:cxn ang="T8">
                    <a:pos x="T0" y="T1"/>
                  </a:cxn>
                  <a:cxn ang="T9">
                    <a:pos x="T2" y="T3"/>
                  </a:cxn>
                  <a:cxn ang="T10">
                    <a:pos x="T4" y="T5"/>
                  </a:cxn>
                  <a:cxn ang="T11">
                    <a:pos x="T6" y="T7"/>
                  </a:cxn>
                </a:cxnLst>
                <a:rect l="T12" t="T13" r="T14" b="T15"/>
                <a:pathLst>
                  <a:path w="6" h="30">
                    <a:moveTo>
                      <a:pt x="0" y="0"/>
                    </a:moveTo>
                    <a:lnTo>
                      <a:pt x="0" y="6"/>
                    </a:lnTo>
                    <a:lnTo>
                      <a:pt x="0" y="12"/>
                    </a:lnTo>
                    <a:lnTo>
                      <a:pt x="6" y="30"/>
                    </a:lnTo>
                  </a:path>
                </a:pathLst>
              </a:custGeom>
              <a:noFill/>
              <a:ln w="57150">
                <a:solidFill>
                  <a:srgbClr val="008000"/>
                </a:solidFill>
                <a:round/>
                <a:headEnd/>
                <a:tailEnd/>
              </a:ln>
            </p:spPr>
            <p:txBody>
              <a:bodyPr/>
              <a:lstStyle/>
              <a:p>
                <a:endParaRPr lang="en-US"/>
              </a:p>
            </p:txBody>
          </p:sp>
          <p:sp>
            <p:nvSpPr>
              <p:cNvPr id="47293" name="Freeform 338"/>
              <p:cNvSpPr>
                <a:spLocks/>
              </p:cNvSpPr>
              <p:nvPr/>
            </p:nvSpPr>
            <p:spPr bwMode="auto">
              <a:xfrm>
                <a:off x="6579" y="13481"/>
                <a:ext cx="12" cy="18"/>
              </a:xfrm>
              <a:custGeom>
                <a:avLst/>
                <a:gdLst>
                  <a:gd name="T0" fmla="*/ 0 w 12"/>
                  <a:gd name="T1" fmla="*/ 0 h 18"/>
                  <a:gd name="T2" fmla="*/ 6 w 12"/>
                  <a:gd name="T3" fmla="*/ 12 h 18"/>
                  <a:gd name="T4" fmla="*/ 12 w 12"/>
                  <a:gd name="T5" fmla="*/ 18 h 18"/>
                  <a:gd name="T6" fmla="*/ 0 60000 65536"/>
                  <a:gd name="T7" fmla="*/ 0 60000 65536"/>
                  <a:gd name="T8" fmla="*/ 0 60000 65536"/>
                  <a:gd name="T9" fmla="*/ 0 w 12"/>
                  <a:gd name="T10" fmla="*/ 0 h 18"/>
                  <a:gd name="T11" fmla="*/ 12 w 12"/>
                  <a:gd name="T12" fmla="*/ 18 h 18"/>
                </a:gdLst>
                <a:ahLst/>
                <a:cxnLst>
                  <a:cxn ang="T6">
                    <a:pos x="T0" y="T1"/>
                  </a:cxn>
                  <a:cxn ang="T7">
                    <a:pos x="T2" y="T3"/>
                  </a:cxn>
                  <a:cxn ang="T8">
                    <a:pos x="T4" y="T5"/>
                  </a:cxn>
                </a:cxnLst>
                <a:rect l="T9" t="T10" r="T11" b="T12"/>
                <a:pathLst>
                  <a:path w="12" h="18">
                    <a:moveTo>
                      <a:pt x="0" y="0"/>
                    </a:moveTo>
                    <a:lnTo>
                      <a:pt x="6" y="12"/>
                    </a:lnTo>
                    <a:lnTo>
                      <a:pt x="12" y="18"/>
                    </a:lnTo>
                  </a:path>
                </a:pathLst>
              </a:custGeom>
              <a:noFill/>
              <a:ln w="57150">
                <a:solidFill>
                  <a:srgbClr val="008000"/>
                </a:solidFill>
                <a:round/>
                <a:headEnd/>
                <a:tailEnd/>
              </a:ln>
            </p:spPr>
            <p:txBody>
              <a:bodyPr/>
              <a:lstStyle/>
              <a:p>
                <a:endParaRPr lang="en-US"/>
              </a:p>
            </p:txBody>
          </p:sp>
          <p:sp>
            <p:nvSpPr>
              <p:cNvPr id="47294" name="Freeform 339"/>
              <p:cNvSpPr>
                <a:spLocks/>
              </p:cNvSpPr>
              <p:nvPr/>
            </p:nvSpPr>
            <p:spPr bwMode="auto">
              <a:xfrm>
                <a:off x="6591" y="13499"/>
                <a:ext cx="6" cy="1"/>
              </a:xfrm>
              <a:custGeom>
                <a:avLst/>
                <a:gdLst>
                  <a:gd name="T0" fmla="*/ 0 w 6"/>
                  <a:gd name="T1" fmla="*/ 0 h 1"/>
                  <a:gd name="T2" fmla="*/ 6 w 6"/>
                  <a:gd name="T3" fmla="*/ 0 h 1"/>
                  <a:gd name="T4" fmla="*/ 6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path>
                </a:pathLst>
              </a:custGeom>
              <a:noFill/>
              <a:ln w="57150">
                <a:solidFill>
                  <a:srgbClr val="008000"/>
                </a:solidFill>
                <a:round/>
                <a:headEnd/>
                <a:tailEnd/>
              </a:ln>
            </p:spPr>
            <p:txBody>
              <a:bodyPr/>
              <a:lstStyle/>
              <a:p>
                <a:endParaRPr lang="en-US"/>
              </a:p>
            </p:txBody>
          </p:sp>
          <p:sp>
            <p:nvSpPr>
              <p:cNvPr id="47295" name="Line 340"/>
              <p:cNvSpPr>
                <a:spLocks noChangeShapeType="1"/>
              </p:cNvSpPr>
              <p:nvPr/>
            </p:nvSpPr>
            <p:spPr bwMode="auto">
              <a:xfrm>
                <a:off x="6597" y="13499"/>
                <a:ext cx="6" cy="12"/>
              </a:xfrm>
              <a:prstGeom prst="line">
                <a:avLst/>
              </a:prstGeom>
              <a:noFill/>
              <a:ln w="57150">
                <a:solidFill>
                  <a:srgbClr val="008000"/>
                </a:solidFill>
                <a:round/>
                <a:headEnd/>
                <a:tailEnd/>
              </a:ln>
            </p:spPr>
            <p:txBody>
              <a:bodyPr/>
              <a:lstStyle/>
              <a:p>
                <a:endParaRPr lang="en-US"/>
              </a:p>
            </p:txBody>
          </p:sp>
          <p:sp>
            <p:nvSpPr>
              <p:cNvPr id="47296" name="Freeform 341"/>
              <p:cNvSpPr>
                <a:spLocks/>
              </p:cNvSpPr>
              <p:nvPr/>
            </p:nvSpPr>
            <p:spPr bwMode="auto">
              <a:xfrm>
                <a:off x="6603" y="13511"/>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7297" name="Freeform 342"/>
              <p:cNvSpPr>
                <a:spLocks/>
              </p:cNvSpPr>
              <p:nvPr/>
            </p:nvSpPr>
            <p:spPr bwMode="auto">
              <a:xfrm>
                <a:off x="6615" y="13541"/>
                <a:ext cx="6" cy="24"/>
              </a:xfrm>
              <a:custGeom>
                <a:avLst/>
                <a:gdLst>
                  <a:gd name="T0" fmla="*/ 0 w 6"/>
                  <a:gd name="T1" fmla="*/ 0 h 24"/>
                  <a:gd name="T2" fmla="*/ 0 w 6"/>
                  <a:gd name="T3" fmla="*/ 12 h 24"/>
                  <a:gd name="T4" fmla="*/ 6 w 6"/>
                  <a:gd name="T5" fmla="*/ 24 h 24"/>
                  <a:gd name="T6" fmla="*/ 0 60000 65536"/>
                  <a:gd name="T7" fmla="*/ 0 60000 65536"/>
                  <a:gd name="T8" fmla="*/ 0 60000 65536"/>
                  <a:gd name="T9" fmla="*/ 0 w 6"/>
                  <a:gd name="T10" fmla="*/ 0 h 24"/>
                  <a:gd name="T11" fmla="*/ 6 w 6"/>
                  <a:gd name="T12" fmla="*/ 24 h 24"/>
                </a:gdLst>
                <a:ahLst/>
                <a:cxnLst>
                  <a:cxn ang="T6">
                    <a:pos x="T0" y="T1"/>
                  </a:cxn>
                  <a:cxn ang="T7">
                    <a:pos x="T2" y="T3"/>
                  </a:cxn>
                  <a:cxn ang="T8">
                    <a:pos x="T4" y="T5"/>
                  </a:cxn>
                </a:cxnLst>
                <a:rect l="T9" t="T10" r="T11" b="T12"/>
                <a:pathLst>
                  <a:path w="6" h="24">
                    <a:moveTo>
                      <a:pt x="0" y="0"/>
                    </a:moveTo>
                    <a:lnTo>
                      <a:pt x="0" y="12"/>
                    </a:lnTo>
                    <a:lnTo>
                      <a:pt x="6" y="24"/>
                    </a:lnTo>
                  </a:path>
                </a:pathLst>
              </a:custGeom>
              <a:noFill/>
              <a:ln w="57150">
                <a:solidFill>
                  <a:srgbClr val="008000"/>
                </a:solidFill>
                <a:round/>
                <a:headEnd/>
                <a:tailEnd/>
              </a:ln>
            </p:spPr>
            <p:txBody>
              <a:bodyPr/>
              <a:lstStyle/>
              <a:p>
                <a:endParaRPr lang="en-US"/>
              </a:p>
            </p:txBody>
          </p:sp>
          <p:sp>
            <p:nvSpPr>
              <p:cNvPr id="47298" name="Freeform 343"/>
              <p:cNvSpPr>
                <a:spLocks/>
              </p:cNvSpPr>
              <p:nvPr/>
            </p:nvSpPr>
            <p:spPr bwMode="auto">
              <a:xfrm>
                <a:off x="6621" y="13565"/>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grpSp>
        <p:sp>
          <p:nvSpPr>
            <p:cNvPr id="47204" name="Text Box 344"/>
            <p:cNvSpPr txBox="1">
              <a:spLocks noChangeArrowheads="1"/>
            </p:cNvSpPr>
            <p:nvPr/>
          </p:nvSpPr>
          <p:spPr bwMode="auto">
            <a:xfrm>
              <a:off x="23710" y="9867"/>
              <a:ext cx="1415" cy="450"/>
            </a:xfrm>
            <a:prstGeom prst="rect">
              <a:avLst/>
            </a:prstGeom>
            <a:noFill/>
            <a:ln w="9525">
              <a:noFill/>
              <a:miter lim="800000"/>
              <a:headEnd/>
              <a:tailEnd/>
            </a:ln>
          </p:spPr>
          <p:txBody>
            <a:bodyPr wrap="none">
              <a:spAutoFit/>
            </a:bodyPr>
            <a:lstStyle/>
            <a:p>
              <a:r>
                <a:rPr lang="en-US" sz="3200">
                  <a:latin typeface="Times New Roman" pitchFamily="18" charset="0"/>
                  <a:ea typeface="ＭＳ Ｐゴシック" pitchFamily="-32" charset="-128"/>
                </a:rPr>
                <a:t>t</a:t>
              </a:r>
              <a:r>
                <a:rPr lang="en-US" sz="3200">
                  <a:latin typeface="Arial Narrow" pitchFamily="34" charset="0"/>
                  <a:ea typeface="ＭＳ Ｐゴシック" pitchFamily="-32" charset="-128"/>
                </a:rPr>
                <a:t>/</a:t>
              </a:r>
              <a:r>
                <a:rPr lang="en-US" sz="3200">
                  <a:latin typeface="Symbol" pitchFamily="18" charset="2"/>
                  <a:ea typeface="ＭＳ Ｐゴシック" pitchFamily="-32" charset="-128"/>
                  <a:sym typeface="Symbol" pitchFamily="18" charset="2"/>
                </a:rPr>
                <a:t></a:t>
              </a:r>
              <a:r>
                <a:rPr lang="en-US" sz="3200">
                  <a:latin typeface="Symbol" pitchFamily="18" charset="2"/>
                  <a:ea typeface="ＭＳ Ｐゴシック" pitchFamily="-32" charset="-128"/>
                </a:rPr>
                <a:t> </a:t>
              </a:r>
              <a:r>
                <a:rPr lang="en-US" sz="2400" b="1">
                  <a:latin typeface="Arial Narrow" pitchFamily="34" charset="0"/>
                  <a:ea typeface="ＭＳ Ｐゴシック" pitchFamily="-32" charset="-128"/>
                </a:rPr>
                <a:t>(log scale)</a:t>
              </a:r>
              <a:endParaRPr lang="el-GR" sz="2400" b="1">
                <a:latin typeface="Arial Narrow" pitchFamily="34" charset="0"/>
                <a:ea typeface="ＭＳ Ｐゴシック" pitchFamily="-32" charset="-128"/>
              </a:endParaRPr>
            </a:p>
          </p:txBody>
        </p:sp>
        <p:sp>
          <p:nvSpPr>
            <p:cNvPr id="47205" name="Rectangle 345"/>
            <p:cNvSpPr>
              <a:spLocks noChangeArrowheads="1"/>
            </p:cNvSpPr>
            <p:nvPr/>
          </p:nvSpPr>
          <p:spPr bwMode="auto">
            <a:xfrm rot="16200000" flipH="1">
              <a:off x="20341" y="7781"/>
              <a:ext cx="2843" cy="271"/>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Derivative of Bubble Count</a:t>
              </a:r>
              <a:endParaRPr lang="en-US" sz="2400" b="1">
                <a:latin typeface="Arial Narrow" pitchFamily="34" charset="0"/>
                <a:ea typeface="ＭＳ Ｐゴシック" pitchFamily="-32" charset="-128"/>
              </a:endParaRPr>
            </a:p>
          </p:txBody>
        </p:sp>
      </p:grpSp>
    </p:spTree>
  </p:cSld>
  <p:clrMapOvr>
    <a:masterClrMapping/>
  </p:clrMapOvr>
  <p:transition advTm="25172"/>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76300" y="152400"/>
            <a:ext cx="7467600" cy="914400"/>
          </a:xfrm>
        </p:spPr>
        <p:txBody>
          <a:bodyPr/>
          <a:lstStyle/>
          <a:p>
            <a:pPr eaLnBrk="1" hangingPunct="1"/>
            <a:r>
              <a:rPr lang="en-US" sz="2800" smtClean="0"/>
              <a:t>We Provide the First Quantification of Known Stages of the Mixing Process</a:t>
            </a:r>
          </a:p>
        </p:txBody>
      </p:sp>
      <p:sp>
        <p:nvSpPr>
          <p:cNvPr id="48131" name="Rectangle 4"/>
          <p:cNvSpPr>
            <a:spLocks noChangeArrowheads="1"/>
          </p:cNvSpPr>
          <p:nvPr/>
        </p:nvSpPr>
        <p:spPr bwMode="auto">
          <a:xfrm>
            <a:off x="1317625" y="1497013"/>
            <a:ext cx="5608638" cy="4594225"/>
          </a:xfrm>
          <a:prstGeom prst="rect">
            <a:avLst/>
          </a:prstGeom>
          <a:gradFill rotWithShape="1">
            <a:gsLst>
              <a:gs pos="0">
                <a:srgbClr val="E9FF15">
                  <a:alpha val="37000"/>
                </a:srgbClr>
              </a:gs>
              <a:gs pos="100000">
                <a:schemeClr val="accent1">
                  <a:alpha val="20000"/>
                </a:schemeClr>
              </a:gs>
            </a:gsLst>
            <a:lin ang="5400000" scaled="1"/>
          </a:gradFill>
          <a:ln w="9525">
            <a:solidFill>
              <a:schemeClr val="tx1"/>
            </a:solidFill>
            <a:miter lim="800000"/>
            <a:headEnd/>
            <a:tailEnd/>
          </a:ln>
        </p:spPr>
        <p:txBody>
          <a:bodyPr wrap="none" anchor="ctr"/>
          <a:lstStyle/>
          <a:p>
            <a:endParaRPr lang="en-US"/>
          </a:p>
        </p:txBody>
      </p:sp>
      <p:sp>
        <p:nvSpPr>
          <p:cNvPr id="48132" name="Rectangle 5"/>
          <p:cNvSpPr>
            <a:spLocks noChangeArrowheads="1"/>
          </p:cNvSpPr>
          <p:nvPr/>
        </p:nvSpPr>
        <p:spPr bwMode="auto">
          <a:xfrm rot="16200000" flipH="1">
            <a:off x="6106319" y="3226594"/>
            <a:ext cx="3684587" cy="1095375"/>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Mode-Normalized Bubble Count</a:t>
            </a:r>
            <a:br>
              <a:rPr lang="en-US" sz="2400" b="1">
                <a:solidFill>
                  <a:srgbClr val="000000"/>
                </a:solidFill>
                <a:latin typeface="Arial Narrow" pitchFamily="34" charset="0"/>
                <a:ea typeface="ＭＳ Ｐゴシック" pitchFamily="-32" charset="-128"/>
              </a:rPr>
            </a:br>
            <a:r>
              <a:rPr lang="en-US" sz="2400" b="1">
                <a:solidFill>
                  <a:srgbClr val="000000"/>
                </a:solidFill>
                <a:latin typeface="Arial Narrow" pitchFamily="34" charset="0"/>
                <a:ea typeface="ＭＳ Ｐゴシック" pitchFamily="-32" charset="-128"/>
              </a:rPr>
              <a:t>(log scale) </a:t>
            </a:r>
          </a:p>
        </p:txBody>
      </p:sp>
      <p:sp>
        <p:nvSpPr>
          <p:cNvPr id="48133" name="Line 6"/>
          <p:cNvSpPr>
            <a:spLocks noChangeShapeType="1"/>
          </p:cNvSpPr>
          <p:nvPr/>
        </p:nvSpPr>
        <p:spPr bwMode="auto">
          <a:xfrm>
            <a:off x="1316038" y="5438775"/>
            <a:ext cx="4564062" cy="1588"/>
          </a:xfrm>
          <a:prstGeom prst="line">
            <a:avLst/>
          </a:prstGeom>
          <a:noFill/>
          <a:ln w="0">
            <a:solidFill>
              <a:srgbClr val="000000"/>
            </a:solidFill>
            <a:round/>
            <a:headEnd/>
            <a:tailEnd/>
          </a:ln>
        </p:spPr>
        <p:txBody>
          <a:bodyPr/>
          <a:lstStyle/>
          <a:p>
            <a:endParaRPr lang="en-US"/>
          </a:p>
        </p:txBody>
      </p:sp>
      <p:sp>
        <p:nvSpPr>
          <p:cNvPr id="48134" name="Line 7"/>
          <p:cNvSpPr>
            <a:spLocks noChangeShapeType="1"/>
          </p:cNvSpPr>
          <p:nvPr/>
        </p:nvSpPr>
        <p:spPr bwMode="auto">
          <a:xfrm>
            <a:off x="1316038" y="4776788"/>
            <a:ext cx="3903662" cy="1587"/>
          </a:xfrm>
          <a:prstGeom prst="line">
            <a:avLst/>
          </a:prstGeom>
          <a:noFill/>
          <a:ln w="0">
            <a:solidFill>
              <a:srgbClr val="000000"/>
            </a:solidFill>
            <a:round/>
            <a:headEnd/>
            <a:tailEnd/>
          </a:ln>
        </p:spPr>
        <p:txBody>
          <a:bodyPr/>
          <a:lstStyle/>
          <a:p>
            <a:endParaRPr lang="en-US"/>
          </a:p>
        </p:txBody>
      </p:sp>
      <p:sp>
        <p:nvSpPr>
          <p:cNvPr id="48135" name="Line 8"/>
          <p:cNvSpPr>
            <a:spLocks noChangeShapeType="1"/>
          </p:cNvSpPr>
          <p:nvPr/>
        </p:nvSpPr>
        <p:spPr bwMode="auto">
          <a:xfrm>
            <a:off x="1316038" y="3471863"/>
            <a:ext cx="2233612" cy="0"/>
          </a:xfrm>
          <a:prstGeom prst="line">
            <a:avLst/>
          </a:prstGeom>
          <a:noFill/>
          <a:ln w="0">
            <a:solidFill>
              <a:srgbClr val="000000"/>
            </a:solidFill>
            <a:round/>
            <a:headEnd/>
            <a:tailEnd/>
          </a:ln>
        </p:spPr>
        <p:txBody>
          <a:bodyPr/>
          <a:lstStyle/>
          <a:p>
            <a:endParaRPr lang="en-US"/>
          </a:p>
        </p:txBody>
      </p:sp>
      <p:sp>
        <p:nvSpPr>
          <p:cNvPr id="48136" name="Line 9"/>
          <p:cNvSpPr>
            <a:spLocks noChangeShapeType="1"/>
          </p:cNvSpPr>
          <p:nvPr/>
        </p:nvSpPr>
        <p:spPr bwMode="auto">
          <a:xfrm>
            <a:off x="1316038" y="2808288"/>
            <a:ext cx="1987550" cy="0"/>
          </a:xfrm>
          <a:prstGeom prst="line">
            <a:avLst/>
          </a:prstGeom>
          <a:noFill/>
          <a:ln w="0">
            <a:solidFill>
              <a:srgbClr val="000000"/>
            </a:solidFill>
            <a:round/>
            <a:headEnd/>
            <a:tailEnd/>
          </a:ln>
        </p:spPr>
        <p:txBody>
          <a:bodyPr/>
          <a:lstStyle/>
          <a:p>
            <a:endParaRPr lang="en-US"/>
          </a:p>
        </p:txBody>
      </p:sp>
      <p:sp>
        <p:nvSpPr>
          <p:cNvPr id="48137" name="Rectangle 10"/>
          <p:cNvSpPr>
            <a:spLocks noChangeArrowheads="1"/>
          </p:cNvSpPr>
          <p:nvPr/>
        </p:nvSpPr>
        <p:spPr bwMode="auto">
          <a:xfrm>
            <a:off x="1316038" y="1503363"/>
            <a:ext cx="5614987" cy="4587875"/>
          </a:xfrm>
          <a:prstGeom prst="rect">
            <a:avLst/>
          </a:prstGeom>
          <a:noFill/>
          <a:ln w="9525">
            <a:solidFill>
              <a:srgbClr val="808080"/>
            </a:solidFill>
            <a:miter lim="800000"/>
            <a:headEnd/>
            <a:tailEnd/>
          </a:ln>
        </p:spPr>
        <p:txBody>
          <a:bodyPr/>
          <a:lstStyle/>
          <a:p>
            <a:endParaRPr lang="en-US"/>
          </a:p>
        </p:txBody>
      </p:sp>
      <p:sp>
        <p:nvSpPr>
          <p:cNvPr id="48138" name="Line 11"/>
          <p:cNvSpPr>
            <a:spLocks noChangeShapeType="1"/>
          </p:cNvSpPr>
          <p:nvPr/>
        </p:nvSpPr>
        <p:spPr bwMode="auto">
          <a:xfrm flipV="1">
            <a:off x="1316038" y="6091238"/>
            <a:ext cx="1587" cy="26987"/>
          </a:xfrm>
          <a:prstGeom prst="line">
            <a:avLst/>
          </a:prstGeom>
          <a:noFill/>
          <a:ln w="0">
            <a:solidFill>
              <a:srgbClr val="000000"/>
            </a:solidFill>
            <a:round/>
            <a:headEnd/>
            <a:tailEnd/>
          </a:ln>
        </p:spPr>
        <p:txBody>
          <a:bodyPr/>
          <a:lstStyle/>
          <a:p>
            <a:endParaRPr lang="en-US"/>
          </a:p>
        </p:txBody>
      </p:sp>
      <p:sp>
        <p:nvSpPr>
          <p:cNvPr id="48139" name="Line 12"/>
          <p:cNvSpPr>
            <a:spLocks noChangeShapeType="1"/>
          </p:cNvSpPr>
          <p:nvPr/>
        </p:nvSpPr>
        <p:spPr bwMode="auto">
          <a:xfrm flipV="1">
            <a:off x="2987675" y="6091238"/>
            <a:ext cx="1588" cy="26987"/>
          </a:xfrm>
          <a:prstGeom prst="line">
            <a:avLst/>
          </a:prstGeom>
          <a:noFill/>
          <a:ln w="0">
            <a:solidFill>
              <a:srgbClr val="000000"/>
            </a:solidFill>
            <a:round/>
            <a:headEnd/>
            <a:tailEnd/>
          </a:ln>
        </p:spPr>
        <p:txBody>
          <a:bodyPr/>
          <a:lstStyle/>
          <a:p>
            <a:endParaRPr lang="en-US"/>
          </a:p>
        </p:txBody>
      </p:sp>
      <p:sp>
        <p:nvSpPr>
          <p:cNvPr id="48140" name="Line 13"/>
          <p:cNvSpPr>
            <a:spLocks noChangeShapeType="1"/>
          </p:cNvSpPr>
          <p:nvPr/>
        </p:nvSpPr>
        <p:spPr bwMode="auto">
          <a:xfrm flipV="1">
            <a:off x="3430588" y="6091238"/>
            <a:ext cx="1587" cy="26987"/>
          </a:xfrm>
          <a:prstGeom prst="line">
            <a:avLst/>
          </a:prstGeom>
          <a:noFill/>
          <a:ln w="0">
            <a:solidFill>
              <a:srgbClr val="000000"/>
            </a:solidFill>
            <a:round/>
            <a:headEnd/>
            <a:tailEnd/>
          </a:ln>
        </p:spPr>
        <p:txBody>
          <a:bodyPr/>
          <a:lstStyle/>
          <a:p>
            <a:endParaRPr lang="en-US"/>
          </a:p>
        </p:txBody>
      </p:sp>
      <p:sp>
        <p:nvSpPr>
          <p:cNvPr id="48141" name="Line 14"/>
          <p:cNvSpPr>
            <a:spLocks noChangeShapeType="1"/>
          </p:cNvSpPr>
          <p:nvPr/>
        </p:nvSpPr>
        <p:spPr bwMode="auto">
          <a:xfrm flipV="1">
            <a:off x="3776663" y="6091238"/>
            <a:ext cx="1587" cy="26987"/>
          </a:xfrm>
          <a:prstGeom prst="line">
            <a:avLst/>
          </a:prstGeom>
          <a:noFill/>
          <a:ln w="0">
            <a:solidFill>
              <a:srgbClr val="000000"/>
            </a:solidFill>
            <a:round/>
            <a:headEnd/>
            <a:tailEnd/>
          </a:ln>
        </p:spPr>
        <p:txBody>
          <a:bodyPr/>
          <a:lstStyle/>
          <a:p>
            <a:endParaRPr lang="en-US"/>
          </a:p>
        </p:txBody>
      </p:sp>
      <p:sp>
        <p:nvSpPr>
          <p:cNvPr id="48142" name="Line 15"/>
          <p:cNvSpPr>
            <a:spLocks noChangeShapeType="1"/>
          </p:cNvSpPr>
          <p:nvPr/>
        </p:nvSpPr>
        <p:spPr bwMode="auto">
          <a:xfrm flipV="1">
            <a:off x="4051300" y="6091238"/>
            <a:ext cx="0" cy="26987"/>
          </a:xfrm>
          <a:prstGeom prst="line">
            <a:avLst/>
          </a:prstGeom>
          <a:noFill/>
          <a:ln w="0">
            <a:solidFill>
              <a:srgbClr val="000000"/>
            </a:solidFill>
            <a:round/>
            <a:headEnd/>
            <a:tailEnd/>
          </a:ln>
        </p:spPr>
        <p:txBody>
          <a:bodyPr/>
          <a:lstStyle/>
          <a:p>
            <a:endParaRPr lang="en-US"/>
          </a:p>
        </p:txBody>
      </p:sp>
      <p:sp>
        <p:nvSpPr>
          <p:cNvPr id="48143" name="Line 16"/>
          <p:cNvSpPr>
            <a:spLocks noChangeShapeType="1"/>
          </p:cNvSpPr>
          <p:nvPr/>
        </p:nvSpPr>
        <p:spPr bwMode="auto">
          <a:xfrm flipV="1">
            <a:off x="4287838" y="6091238"/>
            <a:ext cx="1587" cy="26987"/>
          </a:xfrm>
          <a:prstGeom prst="line">
            <a:avLst/>
          </a:prstGeom>
          <a:noFill/>
          <a:ln w="0">
            <a:solidFill>
              <a:srgbClr val="000000"/>
            </a:solidFill>
            <a:round/>
            <a:headEnd/>
            <a:tailEnd/>
          </a:ln>
        </p:spPr>
        <p:txBody>
          <a:bodyPr/>
          <a:lstStyle/>
          <a:p>
            <a:endParaRPr lang="en-US"/>
          </a:p>
        </p:txBody>
      </p:sp>
      <p:sp>
        <p:nvSpPr>
          <p:cNvPr id="48144" name="Line 17"/>
          <p:cNvSpPr>
            <a:spLocks noChangeShapeType="1"/>
          </p:cNvSpPr>
          <p:nvPr/>
        </p:nvSpPr>
        <p:spPr bwMode="auto">
          <a:xfrm flipV="1">
            <a:off x="4484688" y="6091238"/>
            <a:ext cx="1587" cy="26987"/>
          </a:xfrm>
          <a:prstGeom prst="line">
            <a:avLst/>
          </a:prstGeom>
          <a:noFill/>
          <a:ln w="0">
            <a:solidFill>
              <a:srgbClr val="000000"/>
            </a:solidFill>
            <a:round/>
            <a:headEnd/>
            <a:tailEnd/>
          </a:ln>
        </p:spPr>
        <p:txBody>
          <a:bodyPr/>
          <a:lstStyle/>
          <a:p>
            <a:endParaRPr lang="en-US"/>
          </a:p>
        </p:txBody>
      </p:sp>
      <p:sp>
        <p:nvSpPr>
          <p:cNvPr id="48145" name="Line 18"/>
          <p:cNvSpPr>
            <a:spLocks noChangeShapeType="1"/>
          </p:cNvSpPr>
          <p:nvPr/>
        </p:nvSpPr>
        <p:spPr bwMode="auto">
          <a:xfrm flipV="1">
            <a:off x="4670425" y="6091238"/>
            <a:ext cx="1588" cy="26987"/>
          </a:xfrm>
          <a:prstGeom prst="line">
            <a:avLst/>
          </a:prstGeom>
          <a:noFill/>
          <a:ln w="0">
            <a:solidFill>
              <a:srgbClr val="000000"/>
            </a:solidFill>
            <a:round/>
            <a:headEnd/>
            <a:tailEnd/>
          </a:ln>
        </p:spPr>
        <p:txBody>
          <a:bodyPr/>
          <a:lstStyle/>
          <a:p>
            <a:endParaRPr lang="en-US"/>
          </a:p>
        </p:txBody>
      </p:sp>
      <p:sp>
        <p:nvSpPr>
          <p:cNvPr id="48146" name="Line 19"/>
          <p:cNvSpPr>
            <a:spLocks noChangeShapeType="1"/>
          </p:cNvSpPr>
          <p:nvPr/>
        </p:nvSpPr>
        <p:spPr bwMode="auto">
          <a:xfrm flipV="1">
            <a:off x="4827588" y="6091238"/>
            <a:ext cx="1587" cy="26987"/>
          </a:xfrm>
          <a:prstGeom prst="line">
            <a:avLst/>
          </a:prstGeom>
          <a:noFill/>
          <a:ln w="0">
            <a:solidFill>
              <a:srgbClr val="000000"/>
            </a:solidFill>
            <a:round/>
            <a:headEnd/>
            <a:tailEnd/>
          </a:ln>
        </p:spPr>
        <p:txBody>
          <a:bodyPr/>
          <a:lstStyle/>
          <a:p>
            <a:endParaRPr lang="en-US"/>
          </a:p>
        </p:txBody>
      </p:sp>
      <p:sp>
        <p:nvSpPr>
          <p:cNvPr id="48147" name="Line 20"/>
          <p:cNvSpPr>
            <a:spLocks noChangeShapeType="1"/>
          </p:cNvSpPr>
          <p:nvPr/>
        </p:nvSpPr>
        <p:spPr bwMode="auto">
          <a:xfrm flipV="1">
            <a:off x="5880100" y="6091238"/>
            <a:ext cx="1588" cy="26987"/>
          </a:xfrm>
          <a:prstGeom prst="line">
            <a:avLst/>
          </a:prstGeom>
          <a:noFill/>
          <a:ln w="0">
            <a:solidFill>
              <a:srgbClr val="000000"/>
            </a:solidFill>
            <a:round/>
            <a:headEnd/>
            <a:tailEnd/>
          </a:ln>
        </p:spPr>
        <p:txBody>
          <a:bodyPr/>
          <a:lstStyle/>
          <a:p>
            <a:endParaRPr lang="en-US"/>
          </a:p>
        </p:txBody>
      </p:sp>
      <p:sp>
        <p:nvSpPr>
          <p:cNvPr id="48148" name="Line 21"/>
          <p:cNvSpPr>
            <a:spLocks noChangeShapeType="1"/>
          </p:cNvSpPr>
          <p:nvPr/>
        </p:nvSpPr>
        <p:spPr bwMode="auto">
          <a:xfrm flipV="1">
            <a:off x="6499225" y="6091238"/>
            <a:ext cx="1588" cy="26987"/>
          </a:xfrm>
          <a:prstGeom prst="line">
            <a:avLst/>
          </a:prstGeom>
          <a:noFill/>
          <a:ln w="0">
            <a:solidFill>
              <a:srgbClr val="000000"/>
            </a:solidFill>
            <a:round/>
            <a:headEnd/>
            <a:tailEnd/>
          </a:ln>
        </p:spPr>
        <p:txBody>
          <a:bodyPr/>
          <a:lstStyle/>
          <a:p>
            <a:endParaRPr lang="en-US"/>
          </a:p>
        </p:txBody>
      </p:sp>
      <p:sp>
        <p:nvSpPr>
          <p:cNvPr id="48149" name="Line 22"/>
          <p:cNvSpPr>
            <a:spLocks noChangeShapeType="1"/>
          </p:cNvSpPr>
          <p:nvPr/>
        </p:nvSpPr>
        <p:spPr bwMode="auto">
          <a:xfrm flipV="1">
            <a:off x="1316038" y="6056313"/>
            <a:ext cx="1587" cy="71437"/>
          </a:xfrm>
          <a:prstGeom prst="line">
            <a:avLst/>
          </a:prstGeom>
          <a:noFill/>
          <a:ln w="0">
            <a:solidFill>
              <a:srgbClr val="000000"/>
            </a:solidFill>
            <a:round/>
            <a:headEnd/>
            <a:tailEnd/>
          </a:ln>
        </p:spPr>
        <p:txBody>
          <a:bodyPr/>
          <a:lstStyle/>
          <a:p>
            <a:endParaRPr lang="en-US"/>
          </a:p>
        </p:txBody>
      </p:sp>
      <p:sp>
        <p:nvSpPr>
          <p:cNvPr id="48150" name="Line 23"/>
          <p:cNvSpPr>
            <a:spLocks noChangeShapeType="1"/>
          </p:cNvSpPr>
          <p:nvPr/>
        </p:nvSpPr>
        <p:spPr bwMode="auto">
          <a:xfrm flipV="1">
            <a:off x="4827588" y="6056313"/>
            <a:ext cx="1587" cy="71437"/>
          </a:xfrm>
          <a:prstGeom prst="line">
            <a:avLst/>
          </a:prstGeom>
          <a:noFill/>
          <a:ln w="0">
            <a:solidFill>
              <a:srgbClr val="000000"/>
            </a:solidFill>
            <a:round/>
            <a:headEnd/>
            <a:tailEnd/>
          </a:ln>
        </p:spPr>
        <p:txBody>
          <a:bodyPr/>
          <a:lstStyle/>
          <a:p>
            <a:endParaRPr lang="en-US"/>
          </a:p>
        </p:txBody>
      </p:sp>
      <p:sp>
        <p:nvSpPr>
          <p:cNvPr id="48151" name="Line 24"/>
          <p:cNvSpPr>
            <a:spLocks noChangeShapeType="1"/>
          </p:cNvSpPr>
          <p:nvPr/>
        </p:nvSpPr>
        <p:spPr bwMode="auto">
          <a:xfrm>
            <a:off x="1316038" y="4124325"/>
            <a:ext cx="2557462" cy="0"/>
          </a:xfrm>
          <a:prstGeom prst="line">
            <a:avLst/>
          </a:prstGeom>
          <a:noFill/>
          <a:ln w="0">
            <a:solidFill>
              <a:srgbClr val="000000"/>
            </a:solidFill>
            <a:round/>
            <a:headEnd/>
            <a:tailEnd/>
          </a:ln>
        </p:spPr>
        <p:txBody>
          <a:bodyPr/>
          <a:lstStyle/>
          <a:p>
            <a:endParaRPr lang="en-US"/>
          </a:p>
        </p:txBody>
      </p:sp>
      <p:sp>
        <p:nvSpPr>
          <p:cNvPr id="48152" name="Line 25"/>
          <p:cNvSpPr>
            <a:spLocks noChangeShapeType="1"/>
          </p:cNvSpPr>
          <p:nvPr/>
        </p:nvSpPr>
        <p:spPr bwMode="auto">
          <a:xfrm>
            <a:off x="1316038" y="1495425"/>
            <a:ext cx="5614987" cy="1588"/>
          </a:xfrm>
          <a:prstGeom prst="line">
            <a:avLst/>
          </a:prstGeom>
          <a:noFill/>
          <a:ln w="0">
            <a:solidFill>
              <a:srgbClr val="000000"/>
            </a:solidFill>
            <a:round/>
            <a:headEnd/>
            <a:tailEnd/>
          </a:ln>
        </p:spPr>
        <p:txBody>
          <a:bodyPr/>
          <a:lstStyle/>
          <a:p>
            <a:endParaRPr lang="en-US"/>
          </a:p>
        </p:txBody>
      </p:sp>
      <p:sp>
        <p:nvSpPr>
          <p:cNvPr id="48153" name="Line 26"/>
          <p:cNvSpPr>
            <a:spLocks noChangeShapeType="1"/>
          </p:cNvSpPr>
          <p:nvPr/>
        </p:nvSpPr>
        <p:spPr bwMode="auto">
          <a:xfrm>
            <a:off x="1316038" y="6091238"/>
            <a:ext cx="5616575" cy="1587"/>
          </a:xfrm>
          <a:prstGeom prst="line">
            <a:avLst/>
          </a:prstGeom>
          <a:noFill/>
          <a:ln w="0">
            <a:solidFill>
              <a:srgbClr val="000000"/>
            </a:solidFill>
            <a:round/>
            <a:headEnd/>
            <a:tailEnd/>
          </a:ln>
        </p:spPr>
        <p:txBody>
          <a:bodyPr/>
          <a:lstStyle/>
          <a:p>
            <a:endParaRPr lang="en-US"/>
          </a:p>
        </p:txBody>
      </p:sp>
      <p:sp>
        <p:nvSpPr>
          <p:cNvPr id="48154" name="Line 27"/>
          <p:cNvSpPr>
            <a:spLocks noChangeShapeType="1"/>
          </p:cNvSpPr>
          <p:nvPr/>
        </p:nvSpPr>
        <p:spPr bwMode="auto">
          <a:xfrm flipV="1">
            <a:off x="1316038" y="6091238"/>
            <a:ext cx="0" cy="26987"/>
          </a:xfrm>
          <a:prstGeom prst="line">
            <a:avLst/>
          </a:prstGeom>
          <a:noFill/>
          <a:ln w="0">
            <a:solidFill>
              <a:srgbClr val="000000"/>
            </a:solidFill>
            <a:round/>
            <a:headEnd/>
            <a:tailEnd/>
          </a:ln>
        </p:spPr>
        <p:txBody>
          <a:bodyPr/>
          <a:lstStyle/>
          <a:p>
            <a:endParaRPr lang="en-US"/>
          </a:p>
        </p:txBody>
      </p:sp>
      <p:sp>
        <p:nvSpPr>
          <p:cNvPr id="48155" name="Line 28"/>
          <p:cNvSpPr>
            <a:spLocks noChangeShapeType="1"/>
          </p:cNvSpPr>
          <p:nvPr/>
        </p:nvSpPr>
        <p:spPr bwMode="auto">
          <a:xfrm flipV="1">
            <a:off x="2374900" y="6091238"/>
            <a:ext cx="0" cy="26987"/>
          </a:xfrm>
          <a:prstGeom prst="line">
            <a:avLst/>
          </a:prstGeom>
          <a:noFill/>
          <a:ln w="0">
            <a:solidFill>
              <a:srgbClr val="000000"/>
            </a:solidFill>
            <a:round/>
            <a:headEnd/>
            <a:tailEnd/>
          </a:ln>
        </p:spPr>
        <p:txBody>
          <a:bodyPr/>
          <a:lstStyle/>
          <a:p>
            <a:endParaRPr lang="en-US"/>
          </a:p>
        </p:txBody>
      </p:sp>
      <p:sp>
        <p:nvSpPr>
          <p:cNvPr id="48156" name="Line 29"/>
          <p:cNvSpPr>
            <a:spLocks noChangeShapeType="1"/>
          </p:cNvSpPr>
          <p:nvPr/>
        </p:nvSpPr>
        <p:spPr bwMode="auto">
          <a:xfrm flipV="1">
            <a:off x="5881688" y="6091238"/>
            <a:ext cx="1587" cy="26987"/>
          </a:xfrm>
          <a:prstGeom prst="line">
            <a:avLst/>
          </a:prstGeom>
          <a:noFill/>
          <a:ln w="0">
            <a:solidFill>
              <a:srgbClr val="000000"/>
            </a:solidFill>
            <a:round/>
            <a:headEnd/>
            <a:tailEnd/>
          </a:ln>
        </p:spPr>
        <p:txBody>
          <a:bodyPr/>
          <a:lstStyle/>
          <a:p>
            <a:endParaRPr lang="en-US"/>
          </a:p>
        </p:txBody>
      </p:sp>
      <p:sp>
        <p:nvSpPr>
          <p:cNvPr id="48157" name="Line 30"/>
          <p:cNvSpPr>
            <a:spLocks noChangeShapeType="1"/>
          </p:cNvSpPr>
          <p:nvPr/>
        </p:nvSpPr>
        <p:spPr bwMode="auto">
          <a:xfrm flipV="1">
            <a:off x="1316038" y="6091238"/>
            <a:ext cx="0" cy="36512"/>
          </a:xfrm>
          <a:prstGeom prst="line">
            <a:avLst/>
          </a:prstGeom>
          <a:noFill/>
          <a:ln w="0">
            <a:solidFill>
              <a:srgbClr val="000000"/>
            </a:solidFill>
            <a:round/>
            <a:headEnd/>
            <a:tailEnd/>
          </a:ln>
        </p:spPr>
        <p:txBody>
          <a:bodyPr/>
          <a:lstStyle/>
          <a:p>
            <a:endParaRPr lang="en-US"/>
          </a:p>
        </p:txBody>
      </p:sp>
      <p:sp>
        <p:nvSpPr>
          <p:cNvPr id="48158" name="Rectangle 31"/>
          <p:cNvSpPr>
            <a:spLocks noChangeArrowheads="1"/>
          </p:cNvSpPr>
          <p:nvPr/>
        </p:nvSpPr>
        <p:spPr bwMode="auto">
          <a:xfrm>
            <a:off x="1481138" y="5632450"/>
            <a:ext cx="3332162" cy="320675"/>
          </a:xfrm>
          <a:prstGeom prst="rect">
            <a:avLst/>
          </a:prstGeom>
          <a:solidFill>
            <a:srgbClr val="FFFFFF"/>
          </a:solidFill>
          <a:ln w="0">
            <a:solidFill>
              <a:srgbClr val="000000"/>
            </a:solidFill>
            <a:miter lim="800000"/>
            <a:headEnd/>
            <a:tailEnd/>
          </a:ln>
        </p:spPr>
        <p:txBody>
          <a:bodyPr/>
          <a:lstStyle/>
          <a:p>
            <a:endParaRPr lang="en-US"/>
          </a:p>
        </p:txBody>
      </p:sp>
      <p:sp>
        <p:nvSpPr>
          <p:cNvPr id="48159" name="Line 32"/>
          <p:cNvSpPr>
            <a:spLocks noChangeShapeType="1"/>
          </p:cNvSpPr>
          <p:nvPr/>
        </p:nvSpPr>
        <p:spPr bwMode="auto">
          <a:xfrm>
            <a:off x="1770063" y="5783263"/>
            <a:ext cx="498475" cy="3175"/>
          </a:xfrm>
          <a:prstGeom prst="line">
            <a:avLst/>
          </a:prstGeom>
          <a:noFill/>
          <a:ln w="57150">
            <a:solidFill>
              <a:srgbClr val="993300"/>
            </a:solidFill>
            <a:round/>
            <a:headEnd/>
            <a:tailEnd/>
          </a:ln>
        </p:spPr>
        <p:txBody>
          <a:bodyPr/>
          <a:lstStyle/>
          <a:p>
            <a:endParaRPr lang="en-US"/>
          </a:p>
        </p:txBody>
      </p:sp>
      <p:sp>
        <p:nvSpPr>
          <p:cNvPr id="48160" name="Rectangle 33"/>
          <p:cNvSpPr>
            <a:spLocks noChangeArrowheads="1"/>
          </p:cNvSpPr>
          <p:nvPr/>
        </p:nvSpPr>
        <p:spPr bwMode="auto">
          <a:xfrm>
            <a:off x="2328863" y="5664200"/>
            <a:ext cx="995362" cy="304800"/>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Derivative</a:t>
            </a:r>
            <a:endParaRPr lang="en-US" b="1">
              <a:latin typeface="Arial Narrow" pitchFamily="34" charset="0"/>
              <a:ea typeface="ＭＳ Ｐゴシック" pitchFamily="-32" charset="-128"/>
            </a:endParaRPr>
          </a:p>
        </p:txBody>
      </p:sp>
      <p:sp>
        <p:nvSpPr>
          <p:cNvPr id="48161" name="Rectangle 34"/>
          <p:cNvSpPr>
            <a:spLocks noChangeArrowheads="1"/>
          </p:cNvSpPr>
          <p:nvPr/>
        </p:nvSpPr>
        <p:spPr bwMode="auto">
          <a:xfrm>
            <a:off x="1481138" y="5313363"/>
            <a:ext cx="3332162" cy="319087"/>
          </a:xfrm>
          <a:prstGeom prst="rect">
            <a:avLst/>
          </a:prstGeom>
          <a:solidFill>
            <a:srgbClr val="FFFFFF"/>
          </a:solidFill>
          <a:ln w="0">
            <a:solidFill>
              <a:srgbClr val="000000"/>
            </a:solidFill>
            <a:miter lim="800000"/>
            <a:headEnd/>
            <a:tailEnd/>
          </a:ln>
        </p:spPr>
        <p:txBody>
          <a:bodyPr/>
          <a:lstStyle/>
          <a:p>
            <a:endParaRPr lang="en-US"/>
          </a:p>
        </p:txBody>
      </p:sp>
      <p:sp>
        <p:nvSpPr>
          <p:cNvPr id="48162" name="Line 35"/>
          <p:cNvSpPr>
            <a:spLocks noChangeShapeType="1"/>
          </p:cNvSpPr>
          <p:nvPr/>
        </p:nvSpPr>
        <p:spPr bwMode="auto">
          <a:xfrm>
            <a:off x="1770063" y="5467350"/>
            <a:ext cx="498475" cy="1588"/>
          </a:xfrm>
          <a:prstGeom prst="line">
            <a:avLst/>
          </a:prstGeom>
          <a:noFill/>
          <a:ln w="57150">
            <a:solidFill>
              <a:srgbClr val="008000"/>
            </a:solidFill>
            <a:round/>
            <a:headEnd/>
            <a:tailEnd/>
          </a:ln>
        </p:spPr>
        <p:txBody>
          <a:bodyPr/>
          <a:lstStyle/>
          <a:p>
            <a:endParaRPr lang="en-US"/>
          </a:p>
        </p:txBody>
      </p:sp>
      <p:sp>
        <p:nvSpPr>
          <p:cNvPr id="48163" name="Rectangle 36"/>
          <p:cNvSpPr>
            <a:spLocks noChangeArrowheads="1"/>
          </p:cNvSpPr>
          <p:nvPr/>
        </p:nvSpPr>
        <p:spPr bwMode="auto">
          <a:xfrm>
            <a:off x="2328863" y="5343525"/>
            <a:ext cx="1365250" cy="304800"/>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Bubble Count</a:t>
            </a:r>
            <a:endParaRPr lang="en-US" b="1">
              <a:latin typeface="Arial Narrow" pitchFamily="34" charset="0"/>
              <a:ea typeface="ＭＳ Ｐゴシック" pitchFamily="-32" charset="-128"/>
            </a:endParaRPr>
          </a:p>
        </p:txBody>
      </p:sp>
      <p:sp>
        <p:nvSpPr>
          <p:cNvPr id="48164" name="Line 37"/>
          <p:cNvSpPr>
            <a:spLocks noChangeShapeType="1"/>
          </p:cNvSpPr>
          <p:nvPr/>
        </p:nvSpPr>
        <p:spPr bwMode="auto">
          <a:xfrm flipH="1">
            <a:off x="1316038" y="1497013"/>
            <a:ext cx="1587" cy="4592637"/>
          </a:xfrm>
          <a:prstGeom prst="line">
            <a:avLst/>
          </a:prstGeom>
          <a:noFill/>
          <a:ln w="0">
            <a:solidFill>
              <a:srgbClr val="000000"/>
            </a:solidFill>
            <a:round/>
            <a:headEnd/>
            <a:tailEnd/>
          </a:ln>
        </p:spPr>
        <p:txBody>
          <a:bodyPr/>
          <a:lstStyle/>
          <a:p>
            <a:endParaRPr lang="en-US"/>
          </a:p>
        </p:txBody>
      </p:sp>
      <p:sp>
        <p:nvSpPr>
          <p:cNvPr id="48165" name="Line 38"/>
          <p:cNvSpPr>
            <a:spLocks noChangeShapeType="1"/>
          </p:cNvSpPr>
          <p:nvPr/>
        </p:nvSpPr>
        <p:spPr bwMode="auto">
          <a:xfrm flipH="1">
            <a:off x="1279525" y="6089650"/>
            <a:ext cx="38100" cy="1588"/>
          </a:xfrm>
          <a:prstGeom prst="line">
            <a:avLst/>
          </a:prstGeom>
          <a:noFill/>
          <a:ln w="0">
            <a:solidFill>
              <a:srgbClr val="000000"/>
            </a:solidFill>
            <a:round/>
            <a:headEnd/>
            <a:tailEnd/>
          </a:ln>
        </p:spPr>
        <p:txBody>
          <a:bodyPr/>
          <a:lstStyle/>
          <a:p>
            <a:endParaRPr lang="en-US"/>
          </a:p>
        </p:txBody>
      </p:sp>
      <p:sp>
        <p:nvSpPr>
          <p:cNvPr id="48166" name="Line 39"/>
          <p:cNvSpPr>
            <a:spLocks noChangeShapeType="1"/>
          </p:cNvSpPr>
          <p:nvPr/>
        </p:nvSpPr>
        <p:spPr bwMode="auto">
          <a:xfrm flipH="1">
            <a:off x="1279525" y="5435600"/>
            <a:ext cx="38100" cy="1588"/>
          </a:xfrm>
          <a:prstGeom prst="line">
            <a:avLst/>
          </a:prstGeom>
          <a:noFill/>
          <a:ln w="0">
            <a:solidFill>
              <a:srgbClr val="000000"/>
            </a:solidFill>
            <a:round/>
            <a:headEnd/>
            <a:tailEnd/>
          </a:ln>
        </p:spPr>
        <p:txBody>
          <a:bodyPr/>
          <a:lstStyle/>
          <a:p>
            <a:endParaRPr lang="en-US"/>
          </a:p>
        </p:txBody>
      </p:sp>
      <p:sp>
        <p:nvSpPr>
          <p:cNvPr id="48167" name="Line 40"/>
          <p:cNvSpPr>
            <a:spLocks noChangeShapeType="1"/>
          </p:cNvSpPr>
          <p:nvPr/>
        </p:nvSpPr>
        <p:spPr bwMode="auto">
          <a:xfrm flipH="1">
            <a:off x="1279525" y="4773613"/>
            <a:ext cx="38100" cy="1587"/>
          </a:xfrm>
          <a:prstGeom prst="line">
            <a:avLst/>
          </a:prstGeom>
          <a:noFill/>
          <a:ln w="0">
            <a:solidFill>
              <a:srgbClr val="000000"/>
            </a:solidFill>
            <a:round/>
            <a:headEnd/>
            <a:tailEnd/>
          </a:ln>
        </p:spPr>
        <p:txBody>
          <a:bodyPr/>
          <a:lstStyle/>
          <a:p>
            <a:endParaRPr lang="en-US"/>
          </a:p>
        </p:txBody>
      </p:sp>
      <p:sp>
        <p:nvSpPr>
          <p:cNvPr id="48168" name="Line 41"/>
          <p:cNvSpPr>
            <a:spLocks noChangeShapeType="1"/>
          </p:cNvSpPr>
          <p:nvPr/>
        </p:nvSpPr>
        <p:spPr bwMode="auto">
          <a:xfrm flipH="1">
            <a:off x="1279525" y="4121150"/>
            <a:ext cx="38100" cy="1588"/>
          </a:xfrm>
          <a:prstGeom prst="line">
            <a:avLst/>
          </a:prstGeom>
          <a:noFill/>
          <a:ln w="0">
            <a:solidFill>
              <a:srgbClr val="000000"/>
            </a:solidFill>
            <a:round/>
            <a:headEnd/>
            <a:tailEnd/>
          </a:ln>
        </p:spPr>
        <p:txBody>
          <a:bodyPr/>
          <a:lstStyle/>
          <a:p>
            <a:endParaRPr lang="en-US"/>
          </a:p>
        </p:txBody>
      </p:sp>
      <p:sp>
        <p:nvSpPr>
          <p:cNvPr id="48169" name="Line 42"/>
          <p:cNvSpPr>
            <a:spLocks noChangeShapeType="1"/>
          </p:cNvSpPr>
          <p:nvPr/>
        </p:nvSpPr>
        <p:spPr bwMode="auto">
          <a:xfrm flipH="1">
            <a:off x="1279525" y="3468688"/>
            <a:ext cx="38100" cy="1587"/>
          </a:xfrm>
          <a:prstGeom prst="line">
            <a:avLst/>
          </a:prstGeom>
          <a:noFill/>
          <a:ln w="0">
            <a:solidFill>
              <a:srgbClr val="000000"/>
            </a:solidFill>
            <a:round/>
            <a:headEnd/>
            <a:tailEnd/>
          </a:ln>
        </p:spPr>
        <p:txBody>
          <a:bodyPr/>
          <a:lstStyle/>
          <a:p>
            <a:endParaRPr lang="en-US"/>
          </a:p>
        </p:txBody>
      </p:sp>
      <p:sp>
        <p:nvSpPr>
          <p:cNvPr id="48170" name="Line 43"/>
          <p:cNvSpPr>
            <a:spLocks noChangeShapeType="1"/>
          </p:cNvSpPr>
          <p:nvPr/>
        </p:nvSpPr>
        <p:spPr bwMode="auto">
          <a:xfrm flipH="1">
            <a:off x="1279525" y="2806700"/>
            <a:ext cx="38100" cy="1588"/>
          </a:xfrm>
          <a:prstGeom prst="line">
            <a:avLst/>
          </a:prstGeom>
          <a:noFill/>
          <a:ln w="0">
            <a:solidFill>
              <a:srgbClr val="000000"/>
            </a:solidFill>
            <a:round/>
            <a:headEnd/>
            <a:tailEnd/>
          </a:ln>
        </p:spPr>
        <p:txBody>
          <a:bodyPr/>
          <a:lstStyle/>
          <a:p>
            <a:endParaRPr lang="en-US"/>
          </a:p>
        </p:txBody>
      </p:sp>
      <p:sp>
        <p:nvSpPr>
          <p:cNvPr id="48171" name="Line 44"/>
          <p:cNvSpPr>
            <a:spLocks noChangeShapeType="1"/>
          </p:cNvSpPr>
          <p:nvPr/>
        </p:nvSpPr>
        <p:spPr bwMode="auto">
          <a:xfrm flipH="1">
            <a:off x="1279525" y="2154238"/>
            <a:ext cx="38100" cy="0"/>
          </a:xfrm>
          <a:prstGeom prst="line">
            <a:avLst/>
          </a:prstGeom>
          <a:noFill/>
          <a:ln w="0">
            <a:solidFill>
              <a:srgbClr val="000000"/>
            </a:solidFill>
            <a:round/>
            <a:headEnd/>
            <a:tailEnd/>
          </a:ln>
        </p:spPr>
        <p:txBody>
          <a:bodyPr/>
          <a:lstStyle/>
          <a:p>
            <a:endParaRPr lang="en-US"/>
          </a:p>
        </p:txBody>
      </p:sp>
      <p:sp>
        <p:nvSpPr>
          <p:cNvPr id="48172" name="Rectangle 45"/>
          <p:cNvSpPr>
            <a:spLocks noChangeArrowheads="1"/>
          </p:cNvSpPr>
          <p:nvPr/>
        </p:nvSpPr>
        <p:spPr bwMode="auto">
          <a:xfrm flipH="1">
            <a:off x="982663" y="5961063"/>
            <a:ext cx="22225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8173" name="Rectangle 46"/>
          <p:cNvSpPr>
            <a:spLocks noChangeArrowheads="1"/>
          </p:cNvSpPr>
          <p:nvPr/>
        </p:nvSpPr>
        <p:spPr bwMode="auto">
          <a:xfrm flipH="1">
            <a:off x="885825" y="5307013"/>
            <a:ext cx="43021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-2.5</a:t>
            </a:r>
            <a:endParaRPr lang="en-US" sz="2400">
              <a:latin typeface="Arial Narrow" pitchFamily="34" charset="0"/>
              <a:ea typeface="ＭＳ Ｐゴシック" pitchFamily="-32" charset="-128"/>
            </a:endParaRPr>
          </a:p>
        </p:txBody>
      </p:sp>
      <p:sp>
        <p:nvSpPr>
          <p:cNvPr id="48174" name="Rectangle 47"/>
          <p:cNvSpPr>
            <a:spLocks noChangeArrowheads="1"/>
          </p:cNvSpPr>
          <p:nvPr/>
        </p:nvSpPr>
        <p:spPr bwMode="auto">
          <a:xfrm flipH="1">
            <a:off x="982663" y="4645025"/>
            <a:ext cx="22225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8175" name="Rectangle 48"/>
          <p:cNvSpPr>
            <a:spLocks noChangeArrowheads="1"/>
          </p:cNvSpPr>
          <p:nvPr/>
        </p:nvSpPr>
        <p:spPr bwMode="auto">
          <a:xfrm flipH="1">
            <a:off x="885825" y="3992563"/>
            <a:ext cx="43021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-1.5</a:t>
            </a:r>
            <a:endParaRPr lang="en-US" sz="2400">
              <a:latin typeface="Arial Narrow" pitchFamily="34" charset="0"/>
              <a:ea typeface="ＭＳ Ｐゴシック" pitchFamily="-32" charset="-128"/>
            </a:endParaRPr>
          </a:p>
        </p:txBody>
      </p:sp>
      <p:sp>
        <p:nvSpPr>
          <p:cNvPr id="48176" name="Rectangle 49"/>
          <p:cNvSpPr>
            <a:spLocks noChangeArrowheads="1"/>
          </p:cNvSpPr>
          <p:nvPr/>
        </p:nvSpPr>
        <p:spPr bwMode="auto">
          <a:xfrm flipH="1">
            <a:off x="982663" y="3338513"/>
            <a:ext cx="22225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8177" name="Rectangle 50"/>
          <p:cNvSpPr>
            <a:spLocks noChangeArrowheads="1"/>
          </p:cNvSpPr>
          <p:nvPr/>
        </p:nvSpPr>
        <p:spPr bwMode="auto">
          <a:xfrm flipH="1">
            <a:off x="885825" y="2678113"/>
            <a:ext cx="43021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8178" name="Rectangle 51"/>
          <p:cNvSpPr>
            <a:spLocks noChangeArrowheads="1"/>
          </p:cNvSpPr>
          <p:nvPr/>
        </p:nvSpPr>
        <p:spPr bwMode="auto">
          <a:xfrm flipH="1">
            <a:off x="1017588" y="2022475"/>
            <a:ext cx="13970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a:t>
            </a:r>
            <a:endParaRPr lang="en-US" sz="2400">
              <a:latin typeface="Arial Narrow" pitchFamily="34" charset="0"/>
              <a:ea typeface="ＭＳ Ｐゴシック" pitchFamily="-32" charset="-128"/>
            </a:endParaRPr>
          </a:p>
        </p:txBody>
      </p:sp>
      <p:sp>
        <p:nvSpPr>
          <p:cNvPr id="48179" name="Line 52"/>
          <p:cNvSpPr>
            <a:spLocks noChangeShapeType="1"/>
          </p:cNvSpPr>
          <p:nvPr/>
        </p:nvSpPr>
        <p:spPr bwMode="auto">
          <a:xfrm>
            <a:off x="5360988" y="3465513"/>
            <a:ext cx="1570037" cy="0"/>
          </a:xfrm>
          <a:prstGeom prst="line">
            <a:avLst/>
          </a:prstGeom>
          <a:noFill/>
          <a:ln w="0">
            <a:solidFill>
              <a:srgbClr val="000000"/>
            </a:solidFill>
            <a:round/>
            <a:headEnd/>
            <a:tailEnd/>
          </a:ln>
        </p:spPr>
        <p:txBody>
          <a:bodyPr/>
          <a:lstStyle/>
          <a:p>
            <a:endParaRPr lang="en-US"/>
          </a:p>
        </p:txBody>
      </p:sp>
      <p:sp>
        <p:nvSpPr>
          <p:cNvPr id="48180" name="Rectangle 53"/>
          <p:cNvSpPr>
            <a:spLocks noChangeArrowheads="1"/>
          </p:cNvSpPr>
          <p:nvPr/>
        </p:nvSpPr>
        <p:spPr bwMode="auto">
          <a:xfrm flipH="1">
            <a:off x="7040563" y="1425575"/>
            <a:ext cx="1666875" cy="730250"/>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 </a:t>
            </a:r>
            <a:br>
              <a:rPr lang="en-US" sz="2400">
                <a:solidFill>
                  <a:srgbClr val="000000"/>
                </a:solidFill>
                <a:latin typeface="Arial Narrow" pitchFamily="34" charset="0"/>
                <a:ea typeface="ＭＳ Ｐゴシック" pitchFamily="-32" charset="-128"/>
              </a:rPr>
            </a:br>
            <a:r>
              <a:rPr lang="en-US" sz="2400">
                <a:solidFill>
                  <a:srgbClr val="000000"/>
                </a:solidFill>
                <a:latin typeface="Arial Narrow" pitchFamily="34" charset="0"/>
                <a:ea typeface="ＭＳ Ｐゴシック" pitchFamily="-32" charset="-128"/>
              </a:rPr>
              <a:t>(9524 bubbles)</a:t>
            </a:r>
            <a:endParaRPr lang="en-US" sz="2400">
              <a:latin typeface="Arial Narrow" pitchFamily="34" charset="0"/>
              <a:ea typeface="ＭＳ Ｐゴシック" pitchFamily="-32" charset="-128"/>
            </a:endParaRPr>
          </a:p>
        </p:txBody>
      </p:sp>
      <p:sp>
        <p:nvSpPr>
          <p:cNvPr id="48181" name="Line 54"/>
          <p:cNvSpPr>
            <a:spLocks noChangeShapeType="1"/>
          </p:cNvSpPr>
          <p:nvPr/>
        </p:nvSpPr>
        <p:spPr bwMode="auto">
          <a:xfrm flipH="1">
            <a:off x="6932613" y="1495425"/>
            <a:ext cx="3175" cy="4594225"/>
          </a:xfrm>
          <a:prstGeom prst="line">
            <a:avLst/>
          </a:prstGeom>
          <a:noFill/>
          <a:ln w="0">
            <a:solidFill>
              <a:srgbClr val="000000"/>
            </a:solidFill>
            <a:round/>
            <a:headEnd/>
            <a:tailEnd/>
          </a:ln>
        </p:spPr>
        <p:txBody>
          <a:bodyPr/>
          <a:lstStyle/>
          <a:p>
            <a:endParaRPr lang="en-US"/>
          </a:p>
        </p:txBody>
      </p:sp>
      <p:sp>
        <p:nvSpPr>
          <p:cNvPr id="48182" name="Line 55"/>
          <p:cNvSpPr>
            <a:spLocks noChangeShapeType="1"/>
          </p:cNvSpPr>
          <p:nvPr/>
        </p:nvSpPr>
        <p:spPr bwMode="auto">
          <a:xfrm flipH="1">
            <a:off x="6935788" y="5432425"/>
            <a:ext cx="25400" cy="1588"/>
          </a:xfrm>
          <a:prstGeom prst="line">
            <a:avLst/>
          </a:prstGeom>
          <a:noFill/>
          <a:ln w="0">
            <a:solidFill>
              <a:srgbClr val="000000"/>
            </a:solidFill>
            <a:round/>
            <a:headEnd/>
            <a:tailEnd/>
          </a:ln>
        </p:spPr>
        <p:txBody>
          <a:bodyPr/>
          <a:lstStyle/>
          <a:p>
            <a:endParaRPr lang="en-US"/>
          </a:p>
        </p:txBody>
      </p:sp>
      <p:sp>
        <p:nvSpPr>
          <p:cNvPr id="48183" name="Line 56"/>
          <p:cNvSpPr>
            <a:spLocks noChangeShapeType="1"/>
          </p:cNvSpPr>
          <p:nvPr/>
        </p:nvSpPr>
        <p:spPr bwMode="auto">
          <a:xfrm flipH="1">
            <a:off x="6935788" y="4840288"/>
            <a:ext cx="25400" cy="1587"/>
          </a:xfrm>
          <a:prstGeom prst="line">
            <a:avLst/>
          </a:prstGeom>
          <a:noFill/>
          <a:ln w="0">
            <a:solidFill>
              <a:srgbClr val="000000"/>
            </a:solidFill>
            <a:round/>
            <a:headEnd/>
            <a:tailEnd/>
          </a:ln>
        </p:spPr>
        <p:txBody>
          <a:bodyPr/>
          <a:lstStyle/>
          <a:p>
            <a:endParaRPr lang="en-US"/>
          </a:p>
        </p:txBody>
      </p:sp>
      <p:sp>
        <p:nvSpPr>
          <p:cNvPr id="48184" name="Line 57"/>
          <p:cNvSpPr>
            <a:spLocks noChangeShapeType="1"/>
          </p:cNvSpPr>
          <p:nvPr/>
        </p:nvSpPr>
        <p:spPr bwMode="auto">
          <a:xfrm flipH="1">
            <a:off x="6935788" y="4495800"/>
            <a:ext cx="25400" cy="1588"/>
          </a:xfrm>
          <a:prstGeom prst="line">
            <a:avLst/>
          </a:prstGeom>
          <a:noFill/>
          <a:ln w="0">
            <a:solidFill>
              <a:srgbClr val="000000"/>
            </a:solidFill>
            <a:round/>
            <a:headEnd/>
            <a:tailEnd/>
          </a:ln>
        </p:spPr>
        <p:txBody>
          <a:bodyPr/>
          <a:lstStyle/>
          <a:p>
            <a:endParaRPr lang="en-US"/>
          </a:p>
        </p:txBody>
      </p:sp>
      <p:sp>
        <p:nvSpPr>
          <p:cNvPr id="48185" name="Line 58"/>
          <p:cNvSpPr>
            <a:spLocks noChangeShapeType="1"/>
          </p:cNvSpPr>
          <p:nvPr/>
        </p:nvSpPr>
        <p:spPr bwMode="auto">
          <a:xfrm flipH="1">
            <a:off x="6935788" y="4249738"/>
            <a:ext cx="25400" cy="0"/>
          </a:xfrm>
          <a:prstGeom prst="line">
            <a:avLst/>
          </a:prstGeom>
          <a:noFill/>
          <a:ln w="0">
            <a:solidFill>
              <a:srgbClr val="000000"/>
            </a:solidFill>
            <a:round/>
            <a:headEnd/>
            <a:tailEnd/>
          </a:ln>
        </p:spPr>
        <p:txBody>
          <a:bodyPr/>
          <a:lstStyle/>
          <a:p>
            <a:endParaRPr lang="en-US"/>
          </a:p>
        </p:txBody>
      </p:sp>
      <p:sp>
        <p:nvSpPr>
          <p:cNvPr id="48186" name="Line 59"/>
          <p:cNvSpPr>
            <a:spLocks noChangeShapeType="1"/>
          </p:cNvSpPr>
          <p:nvPr/>
        </p:nvSpPr>
        <p:spPr bwMode="auto">
          <a:xfrm flipH="1">
            <a:off x="6935788" y="4056063"/>
            <a:ext cx="25400" cy="1587"/>
          </a:xfrm>
          <a:prstGeom prst="line">
            <a:avLst/>
          </a:prstGeom>
          <a:noFill/>
          <a:ln w="0">
            <a:solidFill>
              <a:srgbClr val="000000"/>
            </a:solidFill>
            <a:round/>
            <a:headEnd/>
            <a:tailEnd/>
          </a:ln>
        </p:spPr>
        <p:txBody>
          <a:bodyPr/>
          <a:lstStyle/>
          <a:p>
            <a:endParaRPr lang="en-US"/>
          </a:p>
        </p:txBody>
      </p:sp>
      <p:sp>
        <p:nvSpPr>
          <p:cNvPr id="48187" name="Line 60"/>
          <p:cNvSpPr>
            <a:spLocks noChangeShapeType="1"/>
          </p:cNvSpPr>
          <p:nvPr/>
        </p:nvSpPr>
        <p:spPr bwMode="auto">
          <a:xfrm flipH="1">
            <a:off x="6935788" y="3895725"/>
            <a:ext cx="25400" cy="1588"/>
          </a:xfrm>
          <a:prstGeom prst="line">
            <a:avLst/>
          </a:prstGeom>
          <a:noFill/>
          <a:ln w="0">
            <a:solidFill>
              <a:srgbClr val="000000"/>
            </a:solidFill>
            <a:round/>
            <a:headEnd/>
            <a:tailEnd/>
          </a:ln>
        </p:spPr>
        <p:txBody>
          <a:bodyPr/>
          <a:lstStyle/>
          <a:p>
            <a:endParaRPr lang="en-US"/>
          </a:p>
        </p:txBody>
      </p:sp>
      <p:sp>
        <p:nvSpPr>
          <p:cNvPr id="48188" name="Line 61"/>
          <p:cNvSpPr>
            <a:spLocks noChangeShapeType="1"/>
          </p:cNvSpPr>
          <p:nvPr/>
        </p:nvSpPr>
        <p:spPr bwMode="auto">
          <a:xfrm flipH="1">
            <a:off x="6935788" y="3771900"/>
            <a:ext cx="25400" cy="1588"/>
          </a:xfrm>
          <a:prstGeom prst="line">
            <a:avLst/>
          </a:prstGeom>
          <a:noFill/>
          <a:ln w="0">
            <a:solidFill>
              <a:srgbClr val="000000"/>
            </a:solidFill>
            <a:round/>
            <a:headEnd/>
            <a:tailEnd/>
          </a:ln>
        </p:spPr>
        <p:txBody>
          <a:bodyPr/>
          <a:lstStyle/>
          <a:p>
            <a:endParaRPr lang="en-US"/>
          </a:p>
        </p:txBody>
      </p:sp>
      <p:sp>
        <p:nvSpPr>
          <p:cNvPr id="48189" name="Line 62"/>
          <p:cNvSpPr>
            <a:spLocks noChangeShapeType="1"/>
          </p:cNvSpPr>
          <p:nvPr/>
        </p:nvSpPr>
        <p:spPr bwMode="auto">
          <a:xfrm flipH="1">
            <a:off x="6935788" y="3657600"/>
            <a:ext cx="25400" cy="1588"/>
          </a:xfrm>
          <a:prstGeom prst="line">
            <a:avLst/>
          </a:prstGeom>
          <a:noFill/>
          <a:ln w="0">
            <a:solidFill>
              <a:srgbClr val="000000"/>
            </a:solidFill>
            <a:round/>
            <a:headEnd/>
            <a:tailEnd/>
          </a:ln>
        </p:spPr>
        <p:txBody>
          <a:bodyPr/>
          <a:lstStyle/>
          <a:p>
            <a:endParaRPr lang="en-US"/>
          </a:p>
        </p:txBody>
      </p:sp>
      <p:sp>
        <p:nvSpPr>
          <p:cNvPr id="48190" name="Line 63"/>
          <p:cNvSpPr>
            <a:spLocks noChangeShapeType="1"/>
          </p:cNvSpPr>
          <p:nvPr/>
        </p:nvSpPr>
        <p:spPr bwMode="auto">
          <a:xfrm flipH="1">
            <a:off x="6935788" y="3551238"/>
            <a:ext cx="25400" cy="3175"/>
          </a:xfrm>
          <a:prstGeom prst="line">
            <a:avLst/>
          </a:prstGeom>
          <a:noFill/>
          <a:ln w="0">
            <a:solidFill>
              <a:srgbClr val="000000"/>
            </a:solidFill>
            <a:round/>
            <a:headEnd/>
            <a:tailEnd/>
          </a:ln>
        </p:spPr>
        <p:txBody>
          <a:bodyPr/>
          <a:lstStyle/>
          <a:p>
            <a:endParaRPr lang="en-US"/>
          </a:p>
        </p:txBody>
      </p:sp>
      <p:sp>
        <p:nvSpPr>
          <p:cNvPr id="48191" name="Line 64"/>
          <p:cNvSpPr>
            <a:spLocks noChangeShapeType="1"/>
          </p:cNvSpPr>
          <p:nvPr/>
        </p:nvSpPr>
        <p:spPr bwMode="auto">
          <a:xfrm flipH="1">
            <a:off x="6935788" y="3463925"/>
            <a:ext cx="25400" cy="1588"/>
          </a:xfrm>
          <a:prstGeom prst="line">
            <a:avLst/>
          </a:prstGeom>
          <a:noFill/>
          <a:ln w="0">
            <a:solidFill>
              <a:srgbClr val="000000"/>
            </a:solidFill>
            <a:round/>
            <a:headEnd/>
            <a:tailEnd/>
          </a:ln>
        </p:spPr>
        <p:txBody>
          <a:bodyPr/>
          <a:lstStyle/>
          <a:p>
            <a:endParaRPr lang="en-US"/>
          </a:p>
        </p:txBody>
      </p:sp>
      <p:sp>
        <p:nvSpPr>
          <p:cNvPr id="48192" name="Line 65"/>
          <p:cNvSpPr>
            <a:spLocks noChangeShapeType="1"/>
          </p:cNvSpPr>
          <p:nvPr/>
        </p:nvSpPr>
        <p:spPr bwMode="auto">
          <a:xfrm flipH="1">
            <a:off x="6935788" y="2871788"/>
            <a:ext cx="25400" cy="1587"/>
          </a:xfrm>
          <a:prstGeom prst="line">
            <a:avLst/>
          </a:prstGeom>
          <a:noFill/>
          <a:ln w="0">
            <a:solidFill>
              <a:srgbClr val="000000"/>
            </a:solidFill>
            <a:round/>
            <a:headEnd/>
            <a:tailEnd/>
          </a:ln>
        </p:spPr>
        <p:txBody>
          <a:bodyPr/>
          <a:lstStyle/>
          <a:p>
            <a:endParaRPr lang="en-US"/>
          </a:p>
        </p:txBody>
      </p:sp>
      <p:sp>
        <p:nvSpPr>
          <p:cNvPr id="48193" name="Line 66"/>
          <p:cNvSpPr>
            <a:spLocks noChangeShapeType="1"/>
          </p:cNvSpPr>
          <p:nvPr/>
        </p:nvSpPr>
        <p:spPr bwMode="auto">
          <a:xfrm flipH="1">
            <a:off x="6935788" y="2528888"/>
            <a:ext cx="25400" cy="1587"/>
          </a:xfrm>
          <a:prstGeom prst="line">
            <a:avLst/>
          </a:prstGeom>
          <a:noFill/>
          <a:ln w="0">
            <a:solidFill>
              <a:srgbClr val="000000"/>
            </a:solidFill>
            <a:round/>
            <a:headEnd/>
            <a:tailEnd/>
          </a:ln>
        </p:spPr>
        <p:txBody>
          <a:bodyPr/>
          <a:lstStyle/>
          <a:p>
            <a:endParaRPr lang="en-US"/>
          </a:p>
        </p:txBody>
      </p:sp>
      <p:sp>
        <p:nvSpPr>
          <p:cNvPr id="48194" name="Line 67"/>
          <p:cNvSpPr>
            <a:spLocks noChangeShapeType="1"/>
          </p:cNvSpPr>
          <p:nvPr/>
        </p:nvSpPr>
        <p:spPr bwMode="auto">
          <a:xfrm flipH="1">
            <a:off x="6935788" y="2281238"/>
            <a:ext cx="25400" cy="1587"/>
          </a:xfrm>
          <a:prstGeom prst="line">
            <a:avLst/>
          </a:prstGeom>
          <a:noFill/>
          <a:ln w="0">
            <a:solidFill>
              <a:srgbClr val="000000"/>
            </a:solidFill>
            <a:round/>
            <a:headEnd/>
            <a:tailEnd/>
          </a:ln>
        </p:spPr>
        <p:txBody>
          <a:bodyPr/>
          <a:lstStyle/>
          <a:p>
            <a:endParaRPr lang="en-US"/>
          </a:p>
        </p:txBody>
      </p:sp>
      <p:sp>
        <p:nvSpPr>
          <p:cNvPr id="48195" name="Line 68"/>
          <p:cNvSpPr>
            <a:spLocks noChangeShapeType="1"/>
          </p:cNvSpPr>
          <p:nvPr/>
        </p:nvSpPr>
        <p:spPr bwMode="auto">
          <a:xfrm flipH="1">
            <a:off x="6935788" y="2085975"/>
            <a:ext cx="25400" cy="3175"/>
          </a:xfrm>
          <a:prstGeom prst="line">
            <a:avLst/>
          </a:prstGeom>
          <a:noFill/>
          <a:ln w="0">
            <a:solidFill>
              <a:srgbClr val="000000"/>
            </a:solidFill>
            <a:round/>
            <a:headEnd/>
            <a:tailEnd/>
          </a:ln>
        </p:spPr>
        <p:txBody>
          <a:bodyPr/>
          <a:lstStyle/>
          <a:p>
            <a:endParaRPr lang="en-US"/>
          </a:p>
        </p:txBody>
      </p:sp>
      <p:sp>
        <p:nvSpPr>
          <p:cNvPr id="48196" name="Line 69"/>
          <p:cNvSpPr>
            <a:spLocks noChangeShapeType="1"/>
          </p:cNvSpPr>
          <p:nvPr/>
        </p:nvSpPr>
        <p:spPr bwMode="auto">
          <a:xfrm flipH="1">
            <a:off x="6935788" y="1928813"/>
            <a:ext cx="25400" cy="1587"/>
          </a:xfrm>
          <a:prstGeom prst="line">
            <a:avLst/>
          </a:prstGeom>
          <a:noFill/>
          <a:ln w="0">
            <a:solidFill>
              <a:srgbClr val="000000"/>
            </a:solidFill>
            <a:round/>
            <a:headEnd/>
            <a:tailEnd/>
          </a:ln>
        </p:spPr>
        <p:txBody>
          <a:bodyPr/>
          <a:lstStyle/>
          <a:p>
            <a:endParaRPr lang="en-US"/>
          </a:p>
        </p:txBody>
      </p:sp>
      <p:sp>
        <p:nvSpPr>
          <p:cNvPr id="48197" name="Line 70"/>
          <p:cNvSpPr>
            <a:spLocks noChangeShapeType="1"/>
          </p:cNvSpPr>
          <p:nvPr/>
        </p:nvSpPr>
        <p:spPr bwMode="auto">
          <a:xfrm flipH="1">
            <a:off x="6935788" y="1804988"/>
            <a:ext cx="25400" cy="1587"/>
          </a:xfrm>
          <a:prstGeom prst="line">
            <a:avLst/>
          </a:prstGeom>
          <a:noFill/>
          <a:ln w="0">
            <a:solidFill>
              <a:srgbClr val="000000"/>
            </a:solidFill>
            <a:round/>
            <a:headEnd/>
            <a:tailEnd/>
          </a:ln>
        </p:spPr>
        <p:txBody>
          <a:bodyPr/>
          <a:lstStyle/>
          <a:p>
            <a:endParaRPr lang="en-US"/>
          </a:p>
        </p:txBody>
      </p:sp>
      <p:sp>
        <p:nvSpPr>
          <p:cNvPr id="48198" name="Line 71"/>
          <p:cNvSpPr>
            <a:spLocks noChangeShapeType="1"/>
          </p:cNvSpPr>
          <p:nvPr/>
        </p:nvSpPr>
        <p:spPr bwMode="auto">
          <a:xfrm flipH="1">
            <a:off x="6935788" y="1690688"/>
            <a:ext cx="25400" cy="0"/>
          </a:xfrm>
          <a:prstGeom prst="line">
            <a:avLst/>
          </a:prstGeom>
          <a:noFill/>
          <a:ln w="0">
            <a:solidFill>
              <a:srgbClr val="000000"/>
            </a:solidFill>
            <a:round/>
            <a:headEnd/>
            <a:tailEnd/>
          </a:ln>
        </p:spPr>
        <p:txBody>
          <a:bodyPr/>
          <a:lstStyle/>
          <a:p>
            <a:endParaRPr lang="en-US"/>
          </a:p>
        </p:txBody>
      </p:sp>
      <p:sp>
        <p:nvSpPr>
          <p:cNvPr id="48199" name="Line 72"/>
          <p:cNvSpPr>
            <a:spLocks noChangeShapeType="1"/>
          </p:cNvSpPr>
          <p:nvPr/>
        </p:nvSpPr>
        <p:spPr bwMode="auto">
          <a:xfrm flipH="1">
            <a:off x="6935788" y="1584325"/>
            <a:ext cx="25400" cy="0"/>
          </a:xfrm>
          <a:prstGeom prst="line">
            <a:avLst/>
          </a:prstGeom>
          <a:noFill/>
          <a:ln w="0">
            <a:solidFill>
              <a:srgbClr val="000000"/>
            </a:solidFill>
            <a:round/>
            <a:headEnd/>
            <a:tailEnd/>
          </a:ln>
        </p:spPr>
        <p:txBody>
          <a:bodyPr/>
          <a:lstStyle/>
          <a:p>
            <a:endParaRPr lang="en-US"/>
          </a:p>
        </p:txBody>
      </p:sp>
      <p:sp>
        <p:nvSpPr>
          <p:cNvPr id="48200" name="Line 73"/>
          <p:cNvSpPr>
            <a:spLocks noChangeShapeType="1"/>
          </p:cNvSpPr>
          <p:nvPr/>
        </p:nvSpPr>
        <p:spPr bwMode="auto">
          <a:xfrm flipH="1">
            <a:off x="6935788" y="1495425"/>
            <a:ext cx="25400" cy="1588"/>
          </a:xfrm>
          <a:prstGeom prst="line">
            <a:avLst/>
          </a:prstGeom>
          <a:noFill/>
          <a:ln w="0">
            <a:solidFill>
              <a:srgbClr val="000000"/>
            </a:solidFill>
            <a:round/>
            <a:headEnd/>
            <a:tailEnd/>
          </a:ln>
        </p:spPr>
        <p:txBody>
          <a:bodyPr/>
          <a:lstStyle/>
          <a:p>
            <a:endParaRPr lang="en-US"/>
          </a:p>
        </p:txBody>
      </p:sp>
      <p:sp>
        <p:nvSpPr>
          <p:cNvPr id="48201" name="Line 74"/>
          <p:cNvSpPr>
            <a:spLocks noChangeShapeType="1"/>
          </p:cNvSpPr>
          <p:nvPr/>
        </p:nvSpPr>
        <p:spPr bwMode="auto">
          <a:xfrm flipH="1">
            <a:off x="6935788" y="5432425"/>
            <a:ext cx="36512" cy="1588"/>
          </a:xfrm>
          <a:prstGeom prst="line">
            <a:avLst/>
          </a:prstGeom>
          <a:noFill/>
          <a:ln w="0">
            <a:solidFill>
              <a:srgbClr val="000000"/>
            </a:solidFill>
            <a:round/>
            <a:headEnd/>
            <a:tailEnd/>
          </a:ln>
        </p:spPr>
        <p:txBody>
          <a:bodyPr/>
          <a:lstStyle/>
          <a:p>
            <a:endParaRPr lang="en-US"/>
          </a:p>
        </p:txBody>
      </p:sp>
      <p:sp>
        <p:nvSpPr>
          <p:cNvPr id="48202" name="Line 75"/>
          <p:cNvSpPr>
            <a:spLocks noChangeShapeType="1"/>
          </p:cNvSpPr>
          <p:nvPr/>
        </p:nvSpPr>
        <p:spPr bwMode="auto">
          <a:xfrm flipH="1">
            <a:off x="6935788" y="3463925"/>
            <a:ext cx="36512" cy="1588"/>
          </a:xfrm>
          <a:prstGeom prst="line">
            <a:avLst/>
          </a:prstGeom>
          <a:noFill/>
          <a:ln w="0">
            <a:solidFill>
              <a:srgbClr val="000000"/>
            </a:solidFill>
            <a:round/>
            <a:headEnd/>
            <a:tailEnd/>
          </a:ln>
        </p:spPr>
        <p:txBody>
          <a:bodyPr/>
          <a:lstStyle/>
          <a:p>
            <a:endParaRPr lang="en-US"/>
          </a:p>
        </p:txBody>
      </p:sp>
      <p:sp>
        <p:nvSpPr>
          <p:cNvPr id="48203" name="Line 76"/>
          <p:cNvSpPr>
            <a:spLocks noChangeShapeType="1"/>
          </p:cNvSpPr>
          <p:nvPr/>
        </p:nvSpPr>
        <p:spPr bwMode="auto">
          <a:xfrm flipH="1">
            <a:off x="6935788" y="1495425"/>
            <a:ext cx="36512" cy="1588"/>
          </a:xfrm>
          <a:prstGeom prst="line">
            <a:avLst/>
          </a:prstGeom>
          <a:noFill/>
          <a:ln w="0">
            <a:solidFill>
              <a:srgbClr val="000000"/>
            </a:solidFill>
            <a:round/>
            <a:headEnd/>
            <a:tailEnd/>
          </a:ln>
        </p:spPr>
        <p:txBody>
          <a:bodyPr/>
          <a:lstStyle/>
          <a:p>
            <a:endParaRPr lang="en-US"/>
          </a:p>
        </p:txBody>
      </p:sp>
      <p:sp>
        <p:nvSpPr>
          <p:cNvPr id="48204" name="Rectangle 77"/>
          <p:cNvSpPr>
            <a:spLocks noChangeArrowheads="1"/>
          </p:cNvSpPr>
          <p:nvPr/>
        </p:nvSpPr>
        <p:spPr bwMode="auto">
          <a:xfrm flipH="1">
            <a:off x="7045325" y="5360988"/>
            <a:ext cx="485775"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0.01</a:t>
            </a:r>
            <a:endParaRPr lang="en-US" sz="2400">
              <a:latin typeface="Arial Narrow" pitchFamily="34" charset="0"/>
              <a:ea typeface="ＭＳ Ｐゴシック" pitchFamily="-32" charset="-128"/>
            </a:endParaRPr>
          </a:p>
        </p:txBody>
      </p:sp>
      <p:sp>
        <p:nvSpPr>
          <p:cNvPr id="48205" name="Rectangle 78"/>
          <p:cNvSpPr>
            <a:spLocks noChangeArrowheads="1"/>
          </p:cNvSpPr>
          <p:nvPr/>
        </p:nvSpPr>
        <p:spPr bwMode="auto">
          <a:xfrm flipH="1">
            <a:off x="7045325" y="3394075"/>
            <a:ext cx="34766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0.1</a:t>
            </a:r>
            <a:endParaRPr lang="en-US" sz="2400">
              <a:latin typeface="Arial Narrow" pitchFamily="34" charset="0"/>
              <a:ea typeface="ＭＳ Ｐゴシック" pitchFamily="-32" charset="-128"/>
            </a:endParaRPr>
          </a:p>
        </p:txBody>
      </p:sp>
      <p:sp>
        <p:nvSpPr>
          <p:cNvPr id="48206" name="Line 79"/>
          <p:cNvSpPr>
            <a:spLocks noChangeShapeType="1"/>
          </p:cNvSpPr>
          <p:nvPr/>
        </p:nvSpPr>
        <p:spPr bwMode="auto">
          <a:xfrm flipH="1">
            <a:off x="1279525" y="1495425"/>
            <a:ext cx="38100" cy="1588"/>
          </a:xfrm>
          <a:prstGeom prst="line">
            <a:avLst/>
          </a:prstGeom>
          <a:noFill/>
          <a:ln w="0">
            <a:solidFill>
              <a:srgbClr val="000000"/>
            </a:solidFill>
            <a:round/>
            <a:headEnd/>
            <a:tailEnd/>
          </a:ln>
        </p:spPr>
        <p:txBody>
          <a:bodyPr/>
          <a:lstStyle/>
          <a:p>
            <a:endParaRPr lang="en-US"/>
          </a:p>
        </p:txBody>
      </p:sp>
      <p:sp>
        <p:nvSpPr>
          <p:cNvPr id="48207" name="Rectangle 80"/>
          <p:cNvSpPr>
            <a:spLocks noChangeArrowheads="1"/>
          </p:cNvSpPr>
          <p:nvPr/>
        </p:nvSpPr>
        <p:spPr bwMode="auto">
          <a:xfrm flipH="1">
            <a:off x="885825" y="1484313"/>
            <a:ext cx="34766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8208" name="Line 81"/>
          <p:cNvSpPr>
            <a:spLocks noChangeShapeType="1"/>
          </p:cNvSpPr>
          <p:nvPr/>
        </p:nvSpPr>
        <p:spPr bwMode="auto">
          <a:xfrm>
            <a:off x="1279525" y="2154238"/>
            <a:ext cx="1571625" cy="0"/>
          </a:xfrm>
          <a:prstGeom prst="line">
            <a:avLst/>
          </a:prstGeom>
          <a:noFill/>
          <a:ln w="0">
            <a:solidFill>
              <a:srgbClr val="000000"/>
            </a:solidFill>
            <a:round/>
            <a:headEnd/>
            <a:tailEnd/>
          </a:ln>
        </p:spPr>
        <p:txBody>
          <a:bodyPr/>
          <a:lstStyle/>
          <a:p>
            <a:endParaRPr lang="en-US"/>
          </a:p>
        </p:txBody>
      </p:sp>
      <p:sp>
        <p:nvSpPr>
          <p:cNvPr id="48209" name="Line 82"/>
          <p:cNvSpPr>
            <a:spLocks noChangeShapeType="1"/>
          </p:cNvSpPr>
          <p:nvPr/>
        </p:nvSpPr>
        <p:spPr bwMode="auto">
          <a:xfrm flipV="1">
            <a:off x="6931025" y="6091238"/>
            <a:ext cx="0" cy="26987"/>
          </a:xfrm>
          <a:prstGeom prst="line">
            <a:avLst/>
          </a:prstGeom>
          <a:noFill/>
          <a:ln w="0">
            <a:solidFill>
              <a:srgbClr val="000000"/>
            </a:solidFill>
            <a:round/>
            <a:headEnd/>
            <a:tailEnd/>
          </a:ln>
        </p:spPr>
        <p:txBody>
          <a:bodyPr/>
          <a:lstStyle/>
          <a:p>
            <a:endParaRPr lang="en-US"/>
          </a:p>
        </p:txBody>
      </p:sp>
      <p:grpSp>
        <p:nvGrpSpPr>
          <p:cNvPr id="48210" name="Group 83"/>
          <p:cNvGrpSpPr>
            <a:grpSpLocks/>
          </p:cNvGrpSpPr>
          <p:nvPr/>
        </p:nvGrpSpPr>
        <p:grpSpPr bwMode="auto">
          <a:xfrm>
            <a:off x="1287463" y="6107113"/>
            <a:ext cx="5913437" cy="365125"/>
            <a:chOff x="13369" y="8466"/>
            <a:chExt cx="3608" cy="248"/>
          </a:xfrm>
        </p:grpSpPr>
        <p:sp>
          <p:nvSpPr>
            <p:cNvPr id="48477" name="Rectangle 84"/>
            <p:cNvSpPr>
              <a:spLocks noChangeArrowheads="1"/>
            </p:cNvSpPr>
            <p:nvPr/>
          </p:nvSpPr>
          <p:spPr bwMode="auto">
            <a:xfrm>
              <a:off x="13369"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8478" name="Rectangle 85"/>
            <p:cNvSpPr>
              <a:spLocks noChangeArrowheads="1"/>
            </p:cNvSpPr>
            <p:nvPr/>
          </p:nvSpPr>
          <p:spPr bwMode="auto">
            <a:xfrm>
              <a:off x="15527" y="8466"/>
              <a:ext cx="170"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a:t>
              </a:r>
              <a:endParaRPr lang="en-US" sz="2400">
                <a:latin typeface="Arial Narrow" pitchFamily="34" charset="0"/>
                <a:ea typeface="ＭＳ Ｐゴシック" pitchFamily="-32" charset="-128"/>
              </a:endParaRPr>
            </a:p>
          </p:txBody>
        </p:sp>
        <p:sp>
          <p:nvSpPr>
            <p:cNvPr id="48479" name="Rectangle 86"/>
            <p:cNvSpPr>
              <a:spLocks noChangeArrowheads="1"/>
            </p:cNvSpPr>
            <p:nvPr/>
          </p:nvSpPr>
          <p:spPr bwMode="auto">
            <a:xfrm>
              <a:off x="16171" y="8466"/>
              <a:ext cx="170"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20</a:t>
              </a:r>
              <a:endParaRPr lang="en-US" sz="2400">
                <a:latin typeface="Arial Narrow" pitchFamily="34" charset="0"/>
                <a:ea typeface="ＭＳ Ｐゴシック" pitchFamily="-32" charset="-128"/>
              </a:endParaRPr>
            </a:p>
          </p:txBody>
        </p:sp>
        <p:sp>
          <p:nvSpPr>
            <p:cNvPr id="48480" name="Rectangle 87"/>
            <p:cNvSpPr>
              <a:spLocks noChangeArrowheads="1"/>
            </p:cNvSpPr>
            <p:nvPr/>
          </p:nvSpPr>
          <p:spPr bwMode="auto">
            <a:xfrm>
              <a:off x="16506" y="8466"/>
              <a:ext cx="170"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30</a:t>
              </a:r>
              <a:endParaRPr lang="en-US" sz="2400">
                <a:latin typeface="Arial Narrow" pitchFamily="34" charset="0"/>
                <a:ea typeface="ＭＳ Ｐゴシック" pitchFamily="-32" charset="-128"/>
              </a:endParaRPr>
            </a:p>
          </p:txBody>
        </p:sp>
        <p:sp>
          <p:nvSpPr>
            <p:cNvPr id="48481" name="Rectangle 88"/>
            <p:cNvSpPr>
              <a:spLocks noChangeArrowheads="1"/>
            </p:cNvSpPr>
            <p:nvPr/>
          </p:nvSpPr>
          <p:spPr bwMode="auto">
            <a:xfrm>
              <a:off x="14406" y="8466"/>
              <a:ext cx="86"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8482" name="Rectangle 89"/>
            <p:cNvSpPr>
              <a:spLocks noChangeArrowheads="1"/>
            </p:cNvSpPr>
            <p:nvPr/>
          </p:nvSpPr>
          <p:spPr bwMode="auto">
            <a:xfrm>
              <a:off x="14677"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a:t>
              </a:r>
              <a:endParaRPr lang="en-US" sz="2400">
                <a:latin typeface="Arial Narrow" pitchFamily="34" charset="0"/>
                <a:ea typeface="ＭＳ Ｐゴシック" pitchFamily="-32" charset="-128"/>
              </a:endParaRPr>
            </a:p>
          </p:txBody>
        </p:sp>
        <p:sp>
          <p:nvSpPr>
            <p:cNvPr id="48483" name="Rectangle 90"/>
            <p:cNvSpPr>
              <a:spLocks noChangeArrowheads="1"/>
            </p:cNvSpPr>
            <p:nvPr/>
          </p:nvSpPr>
          <p:spPr bwMode="auto">
            <a:xfrm>
              <a:off x="14887"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5</a:t>
              </a:r>
              <a:endParaRPr lang="en-US" sz="2400">
                <a:latin typeface="Arial Narrow" pitchFamily="34" charset="0"/>
                <a:ea typeface="ＭＳ Ｐゴシック" pitchFamily="-32" charset="-128"/>
              </a:endParaRPr>
            </a:p>
          </p:txBody>
        </p:sp>
        <p:sp>
          <p:nvSpPr>
            <p:cNvPr id="48484" name="Rectangle 91"/>
            <p:cNvSpPr>
              <a:spLocks noChangeArrowheads="1"/>
            </p:cNvSpPr>
            <p:nvPr/>
          </p:nvSpPr>
          <p:spPr bwMode="auto">
            <a:xfrm>
              <a:off x="14033" y="8466"/>
              <a:ext cx="86"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8485" name="Rectangle 92"/>
            <p:cNvSpPr>
              <a:spLocks noChangeArrowheads="1"/>
            </p:cNvSpPr>
            <p:nvPr/>
          </p:nvSpPr>
          <p:spPr bwMode="auto">
            <a:xfrm>
              <a:off x="15056" y="8466"/>
              <a:ext cx="86"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6</a:t>
              </a:r>
              <a:endParaRPr lang="en-US" sz="2400">
                <a:latin typeface="Arial Narrow" pitchFamily="34" charset="0"/>
                <a:ea typeface="ＭＳ Ｐゴシック" pitchFamily="-32" charset="-128"/>
              </a:endParaRPr>
            </a:p>
          </p:txBody>
        </p:sp>
        <p:sp>
          <p:nvSpPr>
            <p:cNvPr id="48486" name="Rectangle 93"/>
            <p:cNvSpPr>
              <a:spLocks noChangeArrowheads="1"/>
            </p:cNvSpPr>
            <p:nvPr/>
          </p:nvSpPr>
          <p:spPr bwMode="auto">
            <a:xfrm>
              <a:off x="15199"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7</a:t>
              </a:r>
              <a:endParaRPr lang="en-US" sz="2400">
                <a:latin typeface="Arial Narrow" pitchFamily="34" charset="0"/>
                <a:ea typeface="ＭＳ Ｐゴシック" pitchFamily="-32" charset="-128"/>
              </a:endParaRPr>
            </a:p>
          </p:txBody>
        </p:sp>
        <p:sp>
          <p:nvSpPr>
            <p:cNvPr id="48487" name="Rectangle 94"/>
            <p:cNvSpPr>
              <a:spLocks noChangeArrowheads="1"/>
            </p:cNvSpPr>
            <p:nvPr/>
          </p:nvSpPr>
          <p:spPr bwMode="auto">
            <a:xfrm>
              <a:off x="15319"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8</a:t>
              </a:r>
              <a:endParaRPr lang="en-US" sz="2400">
                <a:latin typeface="Arial Narrow" pitchFamily="34" charset="0"/>
                <a:ea typeface="ＭＳ Ｐゴシック" pitchFamily="-32" charset="-128"/>
              </a:endParaRPr>
            </a:p>
          </p:txBody>
        </p:sp>
        <p:sp>
          <p:nvSpPr>
            <p:cNvPr id="48488" name="Rectangle 95"/>
            <p:cNvSpPr>
              <a:spLocks noChangeArrowheads="1"/>
            </p:cNvSpPr>
            <p:nvPr/>
          </p:nvSpPr>
          <p:spPr bwMode="auto">
            <a:xfrm>
              <a:off x="15432"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9</a:t>
              </a:r>
              <a:endParaRPr lang="en-US" sz="2400">
                <a:latin typeface="Arial Narrow" pitchFamily="34" charset="0"/>
                <a:ea typeface="ＭＳ Ｐゴシック" pitchFamily="-32" charset="-128"/>
              </a:endParaRPr>
            </a:p>
          </p:txBody>
        </p:sp>
        <p:sp>
          <p:nvSpPr>
            <p:cNvPr id="48489" name="Rectangle 96"/>
            <p:cNvSpPr>
              <a:spLocks noChangeArrowheads="1"/>
            </p:cNvSpPr>
            <p:nvPr/>
          </p:nvSpPr>
          <p:spPr bwMode="auto">
            <a:xfrm>
              <a:off x="16808" y="8466"/>
              <a:ext cx="169"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40</a:t>
              </a:r>
              <a:endParaRPr lang="en-US" sz="2400">
                <a:latin typeface="Arial Narrow" pitchFamily="34" charset="0"/>
                <a:ea typeface="ＭＳ Ｐゴシック" pitchFamily="-32" charset="-128"/>
              </a:endParaRPr>
            </a:p>
          </p:txBody>
        </p:sp>
      </p:grpSp>
      <p:sp>
        <p:nvSpPr>
          <p:cNvPr id="48211" name="Line 97"/>
          <p:cNvSpPr>
            <a:spLocks noChangeShapeType="1"/>
          </p:cNvSpPr>
          <p:nvPr/>
        </p:nvSpPr>
        <p:spPr bwMode="auto">
          <a:xfrm flipH="1">
            <a:off x="6931025" y="6022975"/>
            <a:ext cx="25400" cy="1588"/>
          </a:xfrm>
          <a:prstGeom prst="line">
            <a:avLst/>
          </a:prstGeom>
          <a:noFill/>
          <a:ln w="0">
            <a:solidFill>
              <a:srgbClr val="000000"/>
            </a:solidFill>
            <a:round/>
            <a:headEnd/>
            <a:tailEnd/>
          </a:ln>
        </p:spPr>
        <p:txBody>
          <a:bodyPr/>
          <a:lstStyle/>
          <a:p>
            <a:endParaRPr lang="en-US"/>
          </a:p>
        </p:txBody>
      </p:sp>
      <p:sp>
        <p:nvSpPr>
          <p:cNvPr id="48212" name="Line 98"/>
          <p:cNvSpPr>
            <a:spLocks noChangeShapeType="1"/>
          </p:cNvSpPr>
          <p:nvPr/>
        </p:nvSpPr>
        <p:spPr bwMode="auto">
          <a:xfrm flipH="1">
            <a:off x="6931025" y="5864225"/>
            <a:ext cx="25400" cy="1588"/>
          </a:xfrm>
          <a:prstGeom prst="line">
            <a:avLst/>
          </a:prstGeom>
          <a:noFill/>
          <a:ln w="0">
            <a:solidFill>
              <a:srgbClr val="000000"/>
            </a:solidFill>
            <a:round/>
            <a:headEnd/>
            <a:tailEnd/>
          </a:ln>
        </p:spPr>
        <p:txBody>
          <a:bodyPr/>
          <a:lstStyle/>
          <a:p>
            <a:endParaRPr lang="en-US"/>
          </a:p>
        </p:txBody>
      </p:sp>
      <p:sp>
        <p:nvSpPr>
          <p:cNvPr id="48213" name="Line 99"/>
          <p:cNvSpPr>
            <a:spLocks noChangeShapeType="1"/>
          </p:cNvSpPr>
          <p:nvPr/>
        </p:nvSpPr>
        <p:spPr bwMode="auto">
          <a:xfrm flipH="1">
            <a:off x="6931025" y="5740400"/>
            <a:ext cx="25400" cy="1588"/>
          </a:xfrm>
          <a:prstGeom prst="line">
            <a:avLst/>
          </a:prstGeom>
          <a:noFill/>
          <a:ln w="0">
            <a:solidFill>
              <a:srgbClr val="000000"/>
            </a:solidFill>
            <a:round/>
            <a:headEnd/>
            <a:tailEnd/>
          </a:ln>
        </p:spPr>
        <p:txBody>
          <a:bodyPr/>
          <a:lstStyle/>
          <a:p>
            <a:endParaRPr lang="en-US"/>
          </a:p>
        </p:txBody>
      </p:sp>
      <p:sp>
        <p:nvSpPr>
          <p:cNvPr id="48214" name="Line 100"/>
          <p:cNvSpPr>
            <a:spLocks noChangeShapeType="1"/>
          </p:cNvSpPr>
          <p:nvPr/>
        </p:nvSpPr>
        <p:spPr bwMode="auto">
          <a:xfrm flipH="1">
            <a:off x="6931025" y="5626100"/>
            <a:ext cx="25400" cy="1588"/>
          </a:xfrm>
          <a:prstGeom prst="line">
            <a:avLst/>
          </a:prstGeom>
          <a:noFill/>
          <a:ln w="0">
            <a:solidFill>
              <a:srgbClr val="000000"/>
            </a:solidFill>
            <a:round/>
            <a:headEnd/>
            <a:tailEnd/>
          </a:ln>
        </p:spPr>
        <p:txBody>
          <a:bodyPr/>
          <a:lstStyle/>
          <a:p>
            <a:endParaRPr lang="en-US"/>
          </a:p>
        </p:txBody>
      </p:sp>
      <p:sp>
        <p:nvSpPr>
          <p:cNvPr id="48215" name="Line 101"/>
          <p:cNvSpPr>
            <a:spLocks noChangeShapeType="1"/>
          </p:cNvSpPr>
          <p:nvPr/>
        </p:nvSpPr>
        <p:spPr bwMode="auto">
          <a:xfrm flipH="1">
            <a:off x="6931025" y="5521325"/>
            <a:ext cx="25400" cy="0"/>
          </a:xfrm>
          <a:prstGeom prst="line">
            <a:avLst/>
          </a:prstGeom>
          <a:noFill/>
          <a:ln w="0">
            <a:solidFill>
              <a:srgbClr val="000000"/>
            </a:solidFill>
            <a:round/>
            <a:headEnd/>
            <a:tailEnd/>
          </a:ln>
        </p:spPr>
        <p:txBody>
          <a:bodyPr/>
          <a:lstStyle/>
          <a:p>
            <a:endParaRPr lang="en-US"/>
          </a:p>
        </p:txBody>
      </p:sp>
      <p:sp>
        <p:nvSpPr>
          <p:cNvPr id="48216" name="Line 102"/>
          <p:cNvSpPr>
            <a:spLocks noChangeShapeType="1"/>
          </p:cNvSpPr>
          <p:nvPr/>
        </p:nvSpPr>
        <p:spPr bwMode="auto">
          <a:xfrm flipH="1">
            <a:off x="6931025" y="5432425"/>
            <a:ext cx="25400" cy="1588"/>
          </a:xfrm>
          <a:prstGeom prst="line">
            <a:avLst/>
          </a:prstGeom>
          <a:noFill/>
          <a:ln w="0">
            <a:solidFill>
              <a:srgbClr val="000000"/>
            </a:solidFill>
            <a:round/>
            <a:headEnd/>
            <a:tailEnd/>
          </a:ln>
        </p:spPr>
        <p:txBody>
          <a:bodyPr/>
          <a:lstStyle/>
          <a:p>
            <a:endParaRPr lang="en-US"/>
          </a:p>
        </p:txBody>
      </p:sp>
      <p:sp>
        <p:nvSpPr>
          <p:cNvPr id="48217" name="Line 103"/>
          <p:cNvSpPr>
            <a:spLocks noChangeShapeType="1"/>
          </p:cNvSpPr>
          <p:nvPr/>
        </p:nvSpPr>
        <p:spPr bwMode="auto">
          <a:xfrm flipH="1">
            <a:off x="6931025" y="5432425"/>
            <a:ext cx="36513" cy="1588"/>
          </a:xfrm>
          <a:prstGeom prst="line">
            <a:avLst/>
          </a:prstGeom>
          <a:noFill/>
          <a:ln w="0">
            <a:solidFill>
              <a:srgbClr val="000000"/>
            </a:solidFill>
            <a:round/>
            <a:headEnd/>
            <a:tailEnd/>
          </a:ln>
        </p:spPr>
        <p:txBody>
          <a:bodyPr/>
          <a:lstStyle/>
          <a:p>
            <a:endParaRPr lang="en-US"/>
          </a:p>
        </p:txBody>
      </p:sp>
      <p:sp>
        <p:nvSpPr>
          <p:cNvPr id="48218" name="Line 104"/>
          <p:cNvSpPr>
            <a:spLocks noChangeShapeType="1"/>
          </p:cNvSpPr>
          <p:nvPr/>
        </p:nvSpPr>
        <p:spPr bwMode="auto">
          <a:xfrm flipV="1">
            <a:off x="4032250" y="2201863"/>
            <a:ext cx="0" cy="1968500"/>
          </a:xfrm>
          <a:prstGeom prst="line">
            <a:avLst/>
          </a:prstGeom>
          <a:noFill/>
          <a:ln w="9525">
            <a:solidFill>
              <a:schemeClr val="tx1"/>
            </a:solidFill>
            <a:round/>
            <a:headEnd/>
            <a:tailEnd type="arrow" w="med" len="med"/>
          </a:ln>
        </p:spPr>
        <p:txBody>
          <a:bodyPr/>
          <a:lstStyle/>
          <a:p>
            <a:endParaRPr lang="en-US"/>
          </a:p>
        </p:txBody>
      </p:sp>
      <p:sp>
        <p:nvSpPr>
          <p:cNvPr id="48219" name="Line 105"/>
          <p:cNvSpPr>
            <a:spLocks noChangeShapeType="1"/>
          </p:cNvSpPr>
          <p:nvPr/>
        </p:nvSpPr>
        <p:spPr bwMode="auto">
          <a:xfrm flipV="1">
            <a:off x="4991100" y="3163888"/>
            <a:ext cx="0" cy="1533525"/>
          </a:xfrm>
          <a:prstGeom prst="line">
            <a:avLst/>
          </a:prstGeom>
          <a:noFill/>
          <a:ln w="9525">
            <a:solidFill>
              <a:schemeClr val="tx1"/>
            </a:solidFill>
            <a:round/>
            <a:headEnd/>
            <a:tailEnd type="arrow" w="med" len="med"/>
          </a:ln>
        </p:spPr>
        <p:txBody>
          <a:bodyPr/>
          <a:lstStyle/>
          <a:p>
            <a:endParaRPr lang="en-US"/>
          </a:p>
        </p:txBody>
      </p:sp>
      <p:sp>
        <p:nvSpPr>
          <p:cNvPr id="48220" name="Line 106"/>
          <p:cNvSpPr>
            <a:spLocks noChangeShapeType="1"/>
          </p:cNvSpPr>
          <p:nvPr/>
        </p:nvSpPr>
        <p:spPr bwMode="auto">
          <a:xfrm flipV="1">
            <a:off x="6235700" y="4743450"/>
            <a:ext cx="0" cy="777875"/>
          </a:xfrm>
          <a:prstGeom prst="line">
            <a:avLst/>
          </a:prstGeom>
          <a:noFill/>
          <a:ln w="9525">
            <a:solidFill>
              <a:schemeClr val="tx1"/>
            </a:solidFill>
            <a:round/>
            <a:headEnd/>
            <a:tailEnd type="arrow" w="med" len="med"/>
          </a:ln>
        </p:spPr>
        <p:txBody>
          <a:bodyPr/>
          <a:lstStyle/>
          <a:p>
            <a:endParaRPr lang="en-US"/>
          </a:p>
        </p:txBody>
      </p:sp>
      <p:sp>
        <p:nvSpPr>
          <p:cNvPr id="48221" name="Line 107"/>
          <p:cNvSpPr>
            <a:spLocks noChangeShapeType="1"/>
          </p:cNvSpPr>
          <p:nvPr/>
        </p:nvSpPr>
        <p:spPr bwMode="auto">
          <a:xfrm>
            <a:off x="6516688" y="5434013"/>
            <a:ext cx="450850" cy="0"/>
          </a:xfrm>
          <a:prstGeom prst="line">
            <a:avLst/>
          </a:prstGeom>
          <a:noFill/>
          <a:ln w="0">
            <a:solidFill>
              <a:srgbClr val="000000"/>
            </a:solidFill>
            <a:round/>
            <a:headEnd/>
            <a:tailEnd/>
          </a:ln>
        </p:spPr>
        <p:txBody>
          <a:bodyPr/>
          <a:lstStyle/>
          <a:p>
            <a:endParaRPr lang="en-US"/>
          </a:p>
        </p:txBody>
      </p:sp>
      <p:sp>
        <p:nvSpPr>
          <p:cNvPr id="48222" name="Text Box 108"/>
          <p:cNvSpPr txBox="1">
            <a:spLocks noChangeArrowheads="1"/>
          </p:cNvSpPr>
          <p:nvPr/>
        </p:nvSpPr>
        <p:spPr bwMode="auto">
          <a:xfrm rot="-5400000">
            <a:off x="3377407" y="2712244"/>
            <a:ext cx="1046162" cy="3365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1.536</a:t>
            </a:r>
          </a:p>
        </p:txBody>
      </p:sp>
      <p:sp>
        <p:nvSpPr>
          <p:cNvPr id="48223" name="Text Box 109"/>
          <p:cNvSpPr txBox="1">
            <a:spLocks noChangeArrowheads="1"/>
          </p:cNvSpPr>
          <p:nvPr/>
        </p:nvSpPr>
        <p:spPr bwMode="auto">
          <a:xfrm rot="-5400000">
            <a:off x="5591969" y="4845844"/>
            <a:ext cx="1046162" cy="3365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2.575</a:t>
            </a:r>
          </a:p>
        </p:txBody>
      </p:sp>
      <p:sp>
        <p:nvSpPr>
          <p:cNvPr id="48224" name="Text Box 110"/>
          <p:cNvSpPr txBox="1">
            <a:spLocks noChangeArrowheads="1"/>
          </p:cNvSpPr>
          <p:nvPr/>
        </p:nvSpPr>
        <p:spPr bwMode="auto">
          <a:xfrm rot="-5400000">
            <a:off x="4326731" y="3606007"/>
            <a:ext cx="1046163" cy="3365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1.949</a:t>
            </a:r>
          </a:p>
        </p:txBody>
      </p:sp>
      <p:grpSp>
        <p:nvGrpSpPr>
          <p:cNvPr id="48225" name="Group 250"/>
          <p:cNvGrpSpPr>
            <a:grpSpLocks/>
          </p:cNvGrpSpPr>
          <p:nvPr/>
        </p:nvGrpSpPr>
        <p:grpSpPr bwMode="auto">
          <a:xfrm>
            <a:off x="1289050" y="1539875"/>
            <a:ext cx="5246688" cy="3600450"/>
            <a:chOff x="3087" y="11153"/>
            <a:chExt cx="3546" cy="2448"/>
          </a:xfrm>
        </p:grpSpPr>
        <p:sp>
          <p:nvSpPr>
            <p:cNvPr id="48384" name="Freeform 251"/>
            <p:cNvSpPr>
              <a:spLocks/>
            </p:cNvSpPr>
            <p:nvPr/>
          </p:nvSpPr>
          <p:spPr bwMode="auto">
            <a:xfrm>
              <a:off x="3087" y="11153"/>
              <a:ext cx="228" cy="6"/>
            </a:xfrm>
            <a:custGeom>
              <a:avLst/>
              <a:gdLst>
                <a:gd name="T0" fmla="*/ 0 w 228"/>
                <a:gd name="T1" fmla="*/ 0 h 6"/>
                <a:gd name="T2" fmla="*/ 60 w 228"/>
                <a:gd name="T3" fmla="*/ 0 h 6"/>
                <a:gd name="T4" fmla="*/ 120 w 228"/>
                <a:gd name="T5" fmla="*/ 0 h 6"/>
                <a:gd name="T6" fmla="*/ 228 w 228"/>
                <a:gd name="T7" fmla="*/ 6 h 6"/>
                <a:gd name="T8" fmla="*/ 0 60000 65536"/>
                <a:gd name="T9" fmla="*/ 0 60000 65536"/>
                <a:gd name="T10" fmla="*/ 0 60000 65536"/>
                <a:gd name="T11" fmla="*/ 0 60000 65536"/>
                <a:gd name="T12" fmla="*/ 0 w 228"/>
                <a:gd name="T13" fmla="*/ 0 h 6"/>
                <a:gd name="T14" fmla="*/ 228 w 228"/>
                <a:gd name="T15" fmla="*/ 6 h 6"/>
              </a:gdLst>
              <a:ahLst/>
              <a:cxnLst>
                <a:cxn ang="T8">
                  <a:pos x="T0" y="T1"/>
                </a:cxn>
                <a:cxn ang="T9">
                  <a:pos x="T2" y="T3"/>
                </a:cxn>
                <a:cxn ang="T10">
                  <a:pos x="T4" y="T5"/>
                </a:cxn>
                <a:cxn ang="T11">
                  <a:pos x="T6" y="T7"/>
                </a:cxn>
              </a:cxnLst>
              <a:rect l="T12" t="T13" r="T14" b="T15"/>
              <a:pathLst>
                <a:path w="228" h="6">
                  <a:moveTo>
                    <a:pt x="0" y="0"/>
                  </a:moveTo>
                  <a:lnTo>
                    <a:pt x="60" y="0"/>
                  </a:lnTo>
                  <a:lnTo>
                    <a:pt x="120" y="0"/>
                  </a:lnTo>
                  <a:lnTo>
                    <a:pt x="228" y="6"/>
                  </a:lnTo>
                </a:path>
              </a:pathLst>
            </a:custGeom>
            <a:noFill/>
            <a:ln w="57150">
              <a:solidFill>
                <a:srgbClr val="008000"/>
              </a:solidFill>
              <a:round/>
              <a:headEnd/>
              <a:tailEnd/>
            </a:ln>
          </p:spPr>
          <p:txBody>
            <a:bodyPr/>
            <a:lstStyle/>
            <a:p>
              <a:endParaRPr lang="en-US"/>
            </a:p>
          </p:txBody>
        </p:sp>
        <p:sp>
          <p:nvSpPr>
            <p:cNvPr id="48385" name="Freeform 252"/>
            <p:cNvSpPr>
              <a:spLocks/>
            </p:cNvSpPr>
            <p:nvPr/>
          </p:nvSpPr>
          <p:spPr bwMode="auto">
            <a:xfrm>
              <a:off x="3315" y="11159"/>
              <a:ext cx="192" cy="12"/>
            </a:xfrm>
            <a:custGeom>
              <a:avLst/>
              <a:gdLst>
                <a:gd name="T0" fmla="*/ 0 w 192"/>
                <a:gd name="T1" fmla="*/ 0 h 12"/>
                <a:gd name="T2" fmla="*/ 102 w 192"/>
                <a:gd name="T3" fmla="*/ 6 h 12"/>
                <a:gd name="T4" fmla="*/ 192 w 192"/>
                <a:gd name="T5" fmla="*/ 12 h 12"/>
                <a:gd name="T6" fmla="*/ 0 60000 65536"/>
                <a:gd name="T7" fmla="*/ 0 60000 65536"/>
                <a:gd name="T8" fmla="*/ 0 60000 65536"/>
                <a:gd name="T9" fmla="*/ 0 w 192"/>
                <a:gd name="T10" fmla="*/ 0 h 12"/>
                <a:gd name="T11" fmla="*/ 192 w 192"/>
                <a:gd name="T12" fmla="*/ 12 h 12"/>
              </a:gdLst>
              <a:ahLst/>
              <a:cxnLst>
                <a:cxn ang="T6">
                  <a:pos x="T0" y="T1"/>
                </a:cxn>
                <a:cxn ang="T7">
                  <a:pos x="T2" y="T3"/>
                </a:cxn>
                <a:cxn ang="T8">
                  <a:pos x="T4" y="T5"/>
                </a:cxn>
              </a:cxnLst>
              <a:rect l="T9" t="T10" r="T11" b="T12"/>
              <a:pathLst>
                <a:path w="192" h="12">
                  <a:moveTo>
                    <a:pt x="0" y="0"/>
                  </a:moveTo>
                  <a:lnTo>
                    <a:pt x="102" y="6"/>
                  </a:lnTo>
                  <a:lnTo>
                    <a:pt x="192" y="12"/>
                  </a:lnTo>
                </a:path>
              </a:pathLst>
            </a:custGeom>
            <a:noFill/>
            <a:ln w="57150">
              <a:solidFill>
                <a:srgbClr val="008000"/>
              </a:solidFill>
              <a:round/>
              <a:headEnd/>
              <a:tailEnd/>
            </a:ln>
          </p:spPr>
          <p:txBody>
            <a:bodyPr/>
            <a:lstStyle/>
            <a:p>
              <a:endParaRPr lang="en-US"/>
            </a:p>
          </p:txBody>
        </p:sp>
        <p:sp>
          <p:nvSpPr>
            <p:cNvPr id="48386" name="Freeform 253"/>
            <p:cNvSpPr>
              <a:spLocks/>
            </p:cNvSpPr>
            <p:nvPr/>
          </p:nvSpPr>
          <p:spPr bwMode="auto">
            <a:xfrm>
              <a:off x="3507" y="11171"/>
              <a:ext cx="156" cy="6"/>
            </a:xfrm>
            <a:custGeom>
              <a:avLst/>
              <a:gdLst>
                <a:gd name="T0" fmla="*/ 0 w 156"/>
                <a:gd name="T1" fmla="*/ 0 h 6"/>
                <a:gd name="T2" fmla="*/ 78 w 156"/>
                <a:gd name="T3" fmla="*/ 6 h 6"/>
                <a:gd name="T4" fmla="*/ 156 w 156"/>
                <a:gd name="T5" fmla="*/ 6 h 6"/>
                <a:gd name="T6" fmla="*/ 0 60000 65536"/>
                <a:gd name="T7" fmla="*/ 0 60000 65536"/>
                <a:gd name="T8" fmla="*/ 0 60000 65536"/>
                <a:gd name="T9" fmla="*/ 0 w 156"/>
                <a:gd name="T10" fmla="*/ 0 h 6"/>
                <a:gd name="T11" fmla="*/ 156 w 156"/>
                <a:gd name="T12" fmla="*/ 6 h 6"/>
              </a:gdLst>
              <a:ahLst/>
              <a:cxnLst>
                <a:cxn ang="T6">
                  <a:pos x="T0" y="T1"/>
                </a:cxn>
                <a:cxn ang="T7">
                  <a:pos x="T2" y="T3"/>
                </a:cxn>
                <a:cxn ang="T8">
                  <a:pos x="T4" y="T5"/>
                </a:cxn>
              </a:cxnLst>
              <a:rect l="T9" t="T10" r="T11" b="T12"/>
              <a:pathLst>
                <a:path w="156" h="6">
                  <a:moveTo>
                    <a:pt x="0" y="0"/>
                  </a:moveTo>
                  <a:lnTo>
                    <a:pt x="78" y="6"/>
                  </a:lnTo>
                  <a:lnTo>
                    <a:pt x="156" y="6"/>
                  </a:lnTo>
                </a:path>
              </a:pathLst>
            </a:custGeom>
            <a:noFill/>
            <a:ln w="57150">
              <a:solidFill>
                <a:srgbClr val="008000"/>
              </a:solidFill>
              <a:round/>
              <a:headEnd/>
              <a:tailEnd/>
            </a:ln>
          </p:spPr>
          <p:txBody>
            <a:bodyPr/>
            <a:lstStyle/>
            <a:p>
              <a:endParaRPr lang="en-US"/>
            </a:p>
          </p:txBody>
        </p:sp>
        <p:sp>
          <p:nvSpPr>
            <p:cNvPr id="48387" name="Freeform 254"/>
            <p:cNvSpPr>
              <a:spLocks/>
            </p:cNvSpPr>
            <p:nvPr/>
          </p:nvSpPr>
          <p:spPr bwMode="auto">
            <a:xfrm>
              <a:off x="3663" y="11177"/>
              <a:ext cx="144" cy="6"/>
            </a:xfrm>
            <a:custGeom>
              <a:avLst/>
              <a:gdLst>
                <a:gd name="T0" fmla="*/ 0 w 144"/>
                <a:gd name="T1" fmla="*/ 0 h 6"/>
                <a:gd name="T2" fmla="*/ 72 w 144"/>
                <a:gd name="T3" fmla="*/ 6 h 6"/>
                <a:gd name="T4" fmla="*/ 144 w 144"/>
                <a:gd name="T5" fmla="*/ 6 h 6"/>
                <a:gd name="T6" fmla="*/ 0 60000 65536"/>
                <a:gd name="T7" fmla="*/ 0 60000 65536"/>
                <a:gd name="T8" fmla="*/ 0 60000 65536"/>
                <a:gd name="T9" fmla="*/ 0 w 144"/>
                <a:gd name="T10" fmla="*/ 0 h 6"/>
                <a:gd name="T11" fmla="*/ 144 w 144"/>
                <a:gd name="T12" fmla="*/ 6 h 6"/>
              </a:gdLst>
              <a:ahLst/>
              <a:cxnLst>
                <a:cxn ang="T6">
                  <a:pos x="T0" y="T1"/>
                </a:cxn>
                <a:cxn ang="T7">
                  <a:pos x="T2" y="T3"/>
                </a:cxn>
                <a:cxn ang="T8">
                  <a:pos x="T4" y="T5"/>
                </a:cxn>
              </a:cxnLst>
              <a:rect l="T9" t="T10" r="T11" b="T12"/>
              <a:pathLst>
                <a:path w="144" h="6">
                  <a:moveTo>
                    <a:pt x="0" y="0"/>
                  </a:moveTo>
                  <a:lnTo>
                    <a:pt x="72" y="6"/>
                  </a:lnTo>
                  <a:lnTo>
                    <a:pt x="144" y="6"/>
                  </a:lnTo>
                </a:path>
              </a:pathLst>
            </a:custGeom>
            <a:noFill/>
            <a:ln w="57150">
              <a:solidFill>
                <a:srgbClr val="008000"/>
              </a:solidFill>
              <a:round/>
              <a:headEnd/>
              <a:tailEnd/>
            </a:ln>
          </p:spPr>
          <p:txBody>
            <a:bodyPr/>
            <a:lstStyle/>
            <a:p>
              <a:endParaRPr lang="en-US"/>
            </a:p>
          </p:txBody>
        </p:sp>
        <p:sp>
          <p:nvSpPr>
            <p:cNvPr id="48388" name="Freeform 255"/>
            <p:cNvSpPr>
              <a:spLocks/>
            </p:cNvSpPr>
            <p:nvPr/>
          </p:nvSpPr>
          <p:spPr bwMode="auto">
            <a:xfrm>
              <a:off x="3807" y="11183"/>
              <a:ext cx="120" cy="1"/>
            </a:xfrm>
            <a:custGeom>
              <a:avLst/>
              <a:gdLst>
                <a:gd name="T0" fmla="*/ 0 w 120"/>
                <a:gd name="T1" fmla="*/ 0 h 1"/>
                <a:gd name="T2" fmla="*/ 60 w 120"/>
                <a:gd name="T3" fmla="*/ 0 h 1"/>
                <a:gd name="T4" fmla="*/ 120 w 120"/>
                <a:gd name="T5" fmla="*/ 0 h 1"/>
                <a:gd name="T6" fmla="*/ 0 60000 65536"/>
                <a:gd name="T7" fmla="*/ 0 60000 65536"/>
                <a:gd name="T8" fmla="*/ 0 60000 65536"/>
                <a:gd name="T9" fmla="*/ 0 w 120"/>
                <a:gd name="T10" fmla="*/ 0 h 1"/>
                <a:gd name="T11" fmla="*/ 120 w 120"/>
                <a:gd name="T12" fmla="*/ 1 h 1"/>
              </a:gdLst>
              <a:ahLst/>
              <a:cxnLst>
                <a:cxn ang="T6">
                  <a:pos x="T0" y="T1"/>
                </a:cxn>
                <a:cxn ang="T7">
                  <a:pos x="T2" y="T3"/>
                </a:cxn>
                <a:cxn ang="T8">
                  <a:pos x="T4" y="T5"/>
                </a:cxn>
              </a:cxnLst>
              <a:rect l="T9" t="T10" r="T11" b="T12"/>
              <a:pathLst>
                <a:path w="120" h="1">
                  <a:moveTo>
                    <a:pt x="0" y="0"/>
                  </a:moveTo>
                  <a:lnTo>
                    <a:pt x="60" y="0"/>
                  </a:lnTo>
                  <a:lnTo>
                    <a:pt x="120" y="0"/>
                  </a:lnTo>
                </a:path>
              </a:pathLst>
            </a:custGeom>
            <a:noFill/>
            <a:ln w="57150">
              <a:solidFill>
                <a:srgbClr val="008000"/>
              </a:solidFill>
              <a:round/>
              <a:headEnd/>
              <a:tailEnd/>
            </a:ln>
          </p:spPr>
          <p:txBody>
            <a:bodyPr/>
            <a:lstStyle/>
            <a:p>
              <a:endParaRPr lang="en-US"/>
            </a:p>
          </p:txBody>
        </p:sp>
        <p:sp>
          <p:nvSpPr>
            <p:cNvPr id="48389" name="Line 256"/>
            <p:cNvSpPr>
              <a:spLocks noChangeShapeType="1"/>
            </p:cNvSpPr>
            <p:nvPr/>
          </p:nvSpPr>
          <p:spPr bwMode="auto">
            <a:xfrm>
              <a:off x="3927" y="11183"/>
              <a:ext cx="108" cy="1"/>
            </a:xfrm>
            <a:prstGeom prst="line">
              <a:avLst/>
            </a:prstGeom>
            <a:noFill/>
            <a:ln w="57150">
              <a:solidFill>
                <a:srgbClr val="008000"/>
              </a:solidFill>
              <a:round/>
              <a:headEnd/>
              <a:tailEnd/>
            </a:ln>
          </p:spPr>
          <p:txBody>
            <a:bodyPr/>
            <a:lstStyle/>
            <a:p>
              <a:endParaRPr lang="en-US"/>
            </a:p>
          </p:txBody>
        </p:sp>
        <p:sp>
          <p:nvSpPr>
            <p:cNvPr id="48390" name="Line 257"/>
            <p:cNvSpPr>
              <a:spLocks noChangeShapeType="1"/>
            </p:cNvSpPr>
            <p:nvPr/>
          </p:nvSpPr>
          <p:spPr bwMode="auto">
            <a:xfrm>
              <a:off x="4035" y="11183"/>
              <a:ext cx="96" cy="1"/>
            </a:xfrm>
            <a:prstGeom prst="line">
              <a:avLst/>
            </a:prstGeom>
            <a:noFill/>
            <a:ln w="57150">
              <a:solidFill>
                <a:srgbClr val="008000"/>
              </a:solidFill>
              <a:round/>
              <a:headEnd/>
              <a:tailEnd/>
            </a:ln>
          </p:spPr>
          <p:txBody>
            <a:bodyPr/>
            <a:lstStyle/>
            <a:p>
              <a:endParaRPr lang="en-US"/>
            </a:p>
          </p:txBody>
        </p:sp>
        <p:sp>
          <p:nvSpPr>
            <p:cNvPr id="48391" name="Line 258"/>
            <p:cNvSpPr>
              <a:spLocks noChangeShapeType="1"/>
            </p:cNvSpPr>
            <p:nvPr/>
          </p:nvSpPr>
          <p:spPr bwMode="auto">
            <a:xfrm>
              <a:off x="4131" y="11183"/>
              <a:ext cx="90" cy="6"/>
            </a:xfrm>
            <a:prstGeom prst="line">
              <a:avLst/>
            </a:prstGeom>
            <a:noFill/>
            <a:ln w="57150">
              <a:solidFill>
                <a:srgbClr val="008000"/>
              </a:solidFill>
              <a:round/>
              <a:headEnd/>
              <a:tailEnd/>
            </a:ln>
          </p:spPr>
          <p:txBody>
            <a:bodyPr/>
            <a:lstStyle/>
            <a:p>
              <a:endParaRPr lang="en-US"/>
            </a:p>
          </p:txBody>
        </p:sp>
        <p:sp>
          <p:nvSpPr>
            <p:cNvPr id="48392" name="Line 259"/>
            <p:cNvSpPr>
              <a:spLocks noChangeShapeType="1"/>
            </p:cNvSpPr>
            <p:nvPr/>
          </p:nvSpPr>
          <p:spPr bwMode="auto">
            <a:xfrm>
              <a:off x="4221" y="11189"/>
              <a:ext cx="84" cy="12"/>
            </a:xfrm>
            <a:prstGeom prst="line">
              <a:avLst/>
            </a:prstGeom>
            <a:noFill/>
            <a:ln w="57150">
              <a:solidFill>
                <a:srgbClr val="008000"/>
              </a:solidFill>
              <a:round/>
              <a:headEnd/>
              <a:tailEnd/>
            </a:ln>
          </p:spPr>
          <p:txBody>
            <a:bodyPr/>
            <a:lstStyle/>
            <a:p>
              <a:endParaRPr lang="en-US"/>
            </a:p>
          </p:txBody>
        </p:sp>
        <p:sp>
          <p:nvSpPr>
            <p:cNvPr id="48393" name="Line 260"/>
            <p:cNvSpPr>
              <a:spLocks noChangeShapeType="1"/>
            </p:cNvSpPr>
            <p:nvPr/>
          </p:nvSpPr>
          <p:spPr bwMode="auto">
            <a:xfrm>
              <a:off x="4305" y="11201"/>
              <a:ext cx="78" cy="12"/>
            </a:xfrm>
            <a:prstGeom prst="line">
              <a:avLst/>
            </a:prstGeom>
            <a:noFill/>
            <a:ln w="57150">
              <a:solidFill>
                <a:srgbClr val="008000"/>
              </a:solidFill>
              <a:round/>
              <a:headEnd/>
              <a:tailEnd/>
            </a:ln>
          </p:spPr>
          <p:txBody>
            <a:bodyPr/>
            <a:lstStyle/>
            <a:p>
              <a:endParaRPr lang="en-US"/>
            </a:p>
          </p:txBody>
        </p:sp>
        <p:sp>
          <p:nvSpPr>
            <p:cNvPr id="48394" name="Line 261"/>
            <p:cNvSpPr>
              <a:spLocks noChangeShapeType="1"/>
            </p:cNvSpPr>
            <p:nvPr/>
          </p:nvSpPr>
          <p:spPr bwMode="auto">
            <a:xfrm>
              <a:off x="4383" y="11213"/>
              <a:ext cx="72" cy="18"/>
            </a:xfrm>
            <a:prstGeom prst="line">
              <a:avLst/>
            </a:prstGeom>
            <a:noFill/>
            <a:ln w="57150">
              <a:solidFill>
                <a:srgbClr val="008000"/>
              </a:solidFill>
              <a:round/>
              <a:headEnd/>
              <a:tailEnd/>
            </a:ln>
          </p:spPr>
          <p:txBody>
            <a:bodyPr/>
            <a:lstStyle/>
            <a:p>
              <a:endParaRPr lang="en-US"/>
            </a:p>
          </p:txBody>
        </p:sp>
        <p:sp>
          <p:nvSpPr>
            <p:cNvPr id="48395" name="Freeform 262"/>
            <p:cNvSpPr>
              <a:spLocks/>
            </p:cNvSpPr>
            <p:nvPr/>
          </p:nvSpPr>
          <p:spPr bwMode="auto">
            <a:xfrm>
              <a:off x="4455" y="11231"/>
              <a:ext cx="66" cy="30"/>
            </a:xfrm>
            <a:custGeom>
              <a:avLst/>
              <a:gdLst>
                <a:gd name="T0" fmla="*/ 0 w 66"/>
                <a:gd name="T1" fmla="*/ 0 h 30"/>
                <a:gd name="T2" fmla="*/ 36 w 66"/>
                <a:gd name="T3" fmla="*/ 12 h 30"/>
                <a:gd name="T4" fmla="*/ 66 w 66"/>
                <a:gd name="T5" fmla="*/ 30 h 30"/>
                <a:gd name="T6" fmla="*/ 0 60000 65536"/>
                <a:gd name="T7" fmla="*/ 0 60000 65536"/>
                <a:gd name="T8" fmla="*/ 0 60000 65536"/>
                <a:gd name="T9" fmla="*/ 0 w 66"/>
                <a:gd name="T10" fmla="*/ 0 h 30"/>
                <a:gd name="T11" fmla="*/ 66 w 66"/>
                <a:gd name="T12" fmla="*/ 30 h 30"/>
              </a:gdLst>
              <a:ahLst/>
              <a:cxnLst>
                <a:cxn ang="T6">
                  <a:pos x="T0" y="T1"/>
                </a:cxn>
                <a:cxn ang="T7">
                  <a:pos x="T2" y="T3"/>
                </a:cxn>
                <a:cxn ang="T8">
                  <a:pos x="T4" y="T5"/>
                </a:cxn>
              </a:cxnLst>
              <a:rect l="T9" t="T10" r="T11" b="T12"/>
              <a:pathLst>
                <a:path w="66" h="30">
                  <a:moveTo>
                    <a:pt x="0" y="0"/>
                  </a:moveTo>
                  <a:lnTo>
                    <a:pt x="36" y="12"/>
                  </a:lnTo>
                  <a:lnTo>
                    <a:pt x="66" y="30"/>
                  </a:lnTo>
                </a:path>
              </a:pathLst>
            </a:custGeom>
            <a:noFill/>
            <a:ln w="57150">
              <a:solidFill>
                <a:srgbClr val="008000"/>
              </a:solidFill>
              <a:round/>
              <a:headEnd/>
              <a:tailEnd/>
            </a:ln>
          </p:spPr>
          <p:txBody>
            <a:bodyPr/>
            <a:lstStyle/>
            <a:p>
              <a:endParaRPr lang="en-US"/>
            </a:p>
          </p:txBody>
        </p:sp>
        <p:sp>
          <p:nvSpPr>
            <p:cNvPr id="48396" name="Line 263"/>
            <p:cNvSpPr>
              <a:spLocks noChangeShapeType="1"/>
            </p:cNvSpPr>
            <p:nvPr/>
          </p:nvSpPr>
          <p:spPr bwMode="auto">
            <a:xfrm>
              <a:off x="4521" y="11261"/>
              <a:ext cx="60" cy="36"/>
            </a:xfrm>
            <a:prstGeom prst="line">
              <a:avLst/>
            </a:prstGeom>
            <a:noFill/>
            <a:ln w="57150">
              <a:solidFill>
                <a:srgbClr val="008000"/>
              </a:solidFill>
              <a:round/>
              <a:headEnd/>
              <a:tailEnd/>
            </a:ln>
          </p:spPr>
          <p:txBody>
            <a:bodyPr/>
            <a:lstStyle/>
            <a:p>
              <a:endParaRPr lang="en-US"/>
            </a:p>
          </p:txBody>
        </p:sp>
        <p:sp>
          <p:nvSpPr>
            <p:cNvPr id="48397" name="Line 264"/>
            <p:cNvSpPr>
              <a:spLocks noChangeShapeType="1"/>
            </p:cNvSpPr>
            <p:nvPr/>
          </p:nvSpPr>
          <p:spPr bwMode="auto">
            <a:xfrm>
              <a:off x="4581" y="11297"/>
              <a:ext cx="60" cy="36"/>
            </a:xfrm>
            <a:prstGeom prst="line">
              <a:avLst/>
            </a:prstGeom>
            <a:noFill/>
            <a:ln w="57150">
              <a:solidFill>
                <a:srgbClr val="008000"/>
              </a:solidFill>
              <a:round/>
              <a:headEnd/>
              <a:tailEnd/>
            </a:ln>
          </p:spPr>
          <p:txBody>
            <a:bodyPr/>
            <a:lstStyle/>
            <a:p>
              <a:endParaRPr lang="en-US"/>
            </a:p>
          </p:txBody>
        </p:sp>
        <p:sp>
          <p:nvSpPr>
            <p:cNvPr id="48398" name="Freeform 265"/>
            <p:cNvSpPr>
              <a:spLocks/>
            </p:cNvSpPr>
            <p:nvPr/>
          </p:nvSpPr>
          <p:spPr bwMode="auto">
            <a:xfrm>
              <a:off x="4641" y="11333"/>
              <a:ext cx="60" cy="36"/>
            </a:xfrm>
            <a:custGeom>
              <a:avLst/>
              <a:gdLst>
                <a:gd name="T0" fmla="*/ 0 w 60"/>
                <a:gd name="T1" fmla="*/ 0 h 36"/>
                <a:gd name="T2" fmla="*/ 30 w 60"/>
                <a:gd name="T3" fmla="*/ 18 h 36"/>
                <a:gd name="T4" fmla="*/ 60 w 60"/>
                <a:gd name="T5" fmla="*/ 36 h 36"/>
                <a:gd name="T6" fmla="*/ 0 60000 65536"/>
                <a:gd name="T7" fmla="*/ 0 60000 65536"/>
                <a:gd name="T8" fmla="*/ 0 60000 65536"/>
                <a:gd name="T9" fmla="*/ 0 w 60"/>
                <a:gd name="T10" fmla="*/ 0 h 36"/>
                <a:gd name="T11" fmla="*/ 60 w 60"/>
                <a:gd name="T12" fmla="*/ 36 h 36"/>
              </a:gdLst>
              <a:ahLst/>
              <a:cxnLst>
                <a:cxn ang="T6">
                  <a:pos x="T0" y="T1"/>
                </a:cxn>
                <a:cxn ang="T7">
                  <a:pos x="T2" y="T3"/>
                </a:cxn>
                <a:cxn ang="T8">
                  <a:pos x="T4" y="T5"/>
                </a:cxn>
              </a:cxnLst>
              <a:rect l="T9" t="T10" r="T11" b="T12"/>
              <a:pathLst>
                <a:path w="60" h="36">
                  <a:moveTo>
                    <a:pt x="0" y="0"/>
                  </a:moveTo>
                  <a:lnTo>
                    <a:pt x="30" y="18"/>
                  </a:lnTo>
                  <a:lnTo>
                    <a:pt x="60" y="36"/>
                  </a:lnTo>
                </a:path>
              </a:pathLst>
            </a:custGeom>
            <a:noFill/>
            <a:ln w="57150">
              <a:solidFill>
                <a:srgbClr val="008000"/>
              </a:solidFill>
              <a:round/>
              <a:headEnd/>
              <a:tailEnd/>
            </a:ln>
          </p:spPr>
          <p:txBody>
            <a:bodyPr/>
            <a:lstStyle/>
            <a:p>
              <a:endParaRPr lang="en-US"/>
            </a:p>
          </p:txBody>
        </p:sp>
        <p:sp>
          <p:nvSpPr>
            <p:cNvPr id="48399" name="Freeform 266"/>
            <p:cNvSpPr>
              <a:spLocks/>
            </p:cNvSpPr>
            <p:nvPr/>
          </p:nvSpPr>
          <p:spPr bwMode="auto">
            <a:xfrm>
              <a:off x="4701" y="11369"/>
              <a:ext cx="48" cy="36"/>
            </a:xfrm>
            <a:custGeom>
              <a:avLst/>
              <a:gdLst>
                <a:gd name="T0" fmla="*/ 0 w 48"/>
                <a:gd name="T1" fmla="*/ 0 h 36"/>
                <a:gd name="T2" fmla="*/ 24 w 48"/>
                <a:gd name="T3" fmla="*/ 18 h 36"/>
                <a:gd name="T4" fmla="*/ 48 w 48"/>
                <a:gd name="T5" fmla="*/ 36 h 36"/>
                <a:gd name="T6" fmla="*/ 0 60000 65536"/>
                <a:gd name="T7" fmla="*/ 0 60000 65536"/>
                <a:gd name="T8" fmla="*/ 0 60000 65536"/>
                <a:gd name="T9" fmla="*/ 0 w 48"/>
                <a:gd name="T10" fmla="*/ 0 h 36"/>
                <a:gd name="T11" fmla="*/ 48 w 48"/>
                <a:gd name="T12" fmla="*/ 36 h 36"/>
              </a:gdLst>
              <a:ahLst/>
              <a:cxnLst>
                <a:cxn ang="T6">
                  <a:pos x="T0" y="T1"/>
                </a:cxn>
                <a:cxn ang="T7">
                  <a:pos x="T2" y="T3"/>
                </a:cxn>
                <a:cxn ang="T8">
                  <a:pos x="T4" y="T5"/>
                </a:cxn>
              </a:cxnLst>
              <a:rect l="T9" t="T10" r="T11" b="T12"/>
              <a:pathLst>
                <a:path w="48" h="36">
                  <a:moveTo>
                    <a:pt x="0" y="0"/>
                  </a:moveTo>
                  <a:lnTo>
                    <a:pt x="24" y="18"/>
                  </a:lnTo>
                  <a:lnTo>
                    <a:pt x="48" y="36"/>
                  </a:lnTo>
                </a:path>
              </a:pathLst>
            </a:custGeom>
            <a:noFill/>
            <a:ln w="57150">
              <a:solidFill>
                <a:srgbClr val="008000"/>
              </a:solidFill>
              <a:round/>
              <a:headEnd/>
              <a:tailEnd/>
            </a:ln>
          </p:spPr>
          <p:txBody>
            <a:bodyPr/>
            <a:lstStyle/>
            <a:p>
              <a:endParaRPr lang="en-US"/>
            </a:p>
          </p:txBody>
        </p:sp>
        <p:sp>
          <p:nvSpPr>
            <p:cNvPr id="48400" name="Freeform 267"/>
            <p:cNvSpPr>
              <a:spLocks/>
            </p:cNvSpPr>
            <p:nvPr/>
          </p:nvSpPr>
          <p:spPr bwMode="auto">
            <a:xfrm>
              <a:off x="4749" y="11405"/>
              <a:ext cx="54" cy="42"/>
            </a:xfrm>
            <a:custGeom>
              <a:avLst/>
              <a:gdLst>
                <a:gd name="T0" fmla="*/ 0 w 54"/>
                <a:gd name="T1" fmla="*/ 0 h 42"/>
                <a:gd name="T2" fmla="*/ 24 w 54"/>
                <a:gd name="T3" fmla="*/ 18 h 42"/>
                <a:gd name="T4" fmla="*/ 54 w 54"/>
                <a:gd name="T5" fmla="*/ 42 h 42"/>
                <a:gd name="T6" fmla="*/ 0 60000 65536"/>
                <a:gd name="T7" fmla="*/ 0 60000 65536"/>
                <a:gd name="T8" fmla="*/ 0 60000 65536"/>
                <a:gd name="T9" fmla="*/ 0 w 54"/>
                <a:gd name="T10" fmla="*/ 0 h 42"/>
                <a:gd name="T11" fmla="*/ 54 w 54"/>
                <a:gd name="T12" fmla="*/ 42 h 42"/>
              </a:gdLst>
              <a:ahLst/>
              <a:cxnLst>
                <a:cxn ang="T6">
                  <a:pos x="T0" y="T1"/>
                </a:cxn>
                <a:cxn ang="T7">
                  <a:pos x="T2" y="T3"/>
                </a:cxn>
                <a:cxn ang="T8">
                  <a:pos x="T4" y="T5"/>
                </a:cxn>
              </a:cxnLst>
              <a:rect l="T9" t="T10" r="T11" b="T12"/>
              <a:pathLst>
                <a:path w="54" h="42">
                  <a:moveTo>
                    <a:pt x="0" y="0"/>
                  </a:moveTo>
                  <a:lnTo>
                    <a:pt x="24" y="18"/>
                  </a:lnTo>
                  <a:lnTo>
                    <a:pt x="54" y="42"/>
                  </a:lnTo>
                </a:path>
              </a:pathLst>
            </a:custGeom>
            <a:noFill/>
            <a:ln w="57150">
              <a:solidFill>
                <a:srgbClr val="008000"/>
              </a:solidFill>
              <a:round/>
              <a:headEnd/>
              <a:tailEnd/>
            </a:ln>
          </p:spPr>
          <p:txBody>
            <a:bodyPr/>
            <a:lstStyle/>
            <a:p>
              <a:endParaRPr lang="en-US"/>
            </a:p>
          </p:txBody>
        </p:sp>
        <p:sp>
          <p:nvSpPr>
            <p:cNvPr id="48401" name="Line 268"/>
            <p:cNvSpPr>
              <a:spLocks noChangeShapeType="1"/>
            </p:cNvSpPr>
            <p:nvPr/>
          </p:nvSpPr>
          <p:spPr bwMode="auto">
            <a:xfrm>
              <a:off x="4803" y="11447"/>
              <a:ext cx="48" cy="36"/>
            </a:xfrm>
            <a:prstGeom prst="line">
              <a:avLst/>
            </a:prstGeom>
            <a:noFill/>
            <a:ln w="57150">
              <a:solidFill>
                <a:srgbClr val="008000"/>
              </a:solidFill>
              <a:round/>
              <a:headEnd/>
              <a:tailEnd/>
            </a:ln>
          </p:spPr>
          <p:txBody>
            <a:bodyPr/>
            <a:lstStyle/>
            <a:p>
              <a:endParaRPr lang="en-US"/>
            </a:p>
          </p:txBody>
        </p:sp>
        <p:sp>
          <p:nvSpPr>
            <p:cNvPr id="48402" name="Freeform 269"/>
            <p:cNvSpPr>
              <a:spLocks/>
            </p:cNvSpPr>
            <p:nvPr/>
          </p:nvSpPr>
          <p:spPr bwMode="auto">
            <a:xfrm>
              <a:off x="4851" y="11483"/>
              <a:ext cx="48" cy="42"/>
            </a:xfrm>
            <a:custGeom>
              <a:avLst/>
              <a:gdLst>
                <a:gd name="T0" fmla="*/ 0 w 48"/>
                <a:gd name="T1" fmla="*/ 0 h 42"/>
                <a:gd name="T2" fmla="*/ 24 w 48"/>
                <a:gd name="T3" fmla="*/ 18 h 42"/>
                <a:gd name="T4" fmla="*/ 48 w 48"/>
                <a:gd name="T5" fmla="*/ 42 h 42"/>
                <a:gd name="T6" fmla="*/ 0 60000 65536"/>
                <a:gd name="T7" fmla="*/ 0 60000 65536"/>
                <a:gd name="T8" fmla="*/ 0 60000 65536"/>
                <a:gd name="T9" fmla="*/ 0 w 48"/>
                <a:gd name="T10" fmla="*/ 0 h 42"/>
                <a:gd name="T11" fmla="*/ 48 w 48"/>
                <a:gd name="T12" fmla="*/ 42 h 42"/>
              </a:gdLst>
              <a:ahLst/>
              <a:cxnLst>
                <a:cxn ang="T6">
                  <a:pos x="T0" y="T1"/>
                </a:cxn>
                <a:cxn ang="T7">
                  <a:pos x="T2" y="T3"/>
                </a:cxn>
                <a:cxn ang="T8">
                  <a:pos x="T4" y="T5"/>
                </a:cxn>
              </a:cxnLst>
              <a:rect l="T9" t="T10" r="T11" b="T12"/>
              <a:pathLst>
                <a:path w="48" h="42">
                  <a:moveTo>
                    <a:pt x="0" y="0"/>
                  </a:moveTo>
                  <a:lnTo>
                    <a:pt x="24" y="18"/>
                  </a:lnTo>
                  <a:lnTo>
                    <a:pt x="48" y="42"/>
                  </a:lnTo>
                </a:path>
              </a:pathLst>
            </a:custGeom>
            <a:noFill/>
            <a:ln w="57150">
              <a:solidFill>
                <a:srgbClr val="008000"/>
              </a:solidFill>
              <a:round/>
              <a:headEnd/>
              <a:tailEnd/>
            </a:ln>
          </p:spPr>
          <p:txBody>
            <a:bodyPr/>
            <a:lstStyle/>
            <a:p>
              <a:endParaRPr lang="en-US"/>
            </a:p>
          </p:txBody>
        </p:sp>
        <p:sp>
          <p:nvSpPr>
            <p:cNvPr id="48403" name="Line 270"/>
            <p:cNvSpPr>
              <a:spLocks noChangeShapeType="1"/>
            </p:cNvSpPr>
            <p:nvPr/>
          </p:nvSpPr>
          <p:spPr bwMode="auto">
            <a:xfrm>
              <a:off x="4899" y="11525"/>
              <a:ext cx="42" cy="36"/>
            </a:xfrm>
            <a:prstGeom prst="line">
              <a:avLst/>
            </a:prstGeom>
            <a:noFill/>
            <a:ln w="57150">
              <a:solidFill>
                <a:srgbClr val="008000"/>
              </a:solidFill>
              <a:round/>
              <a:headEnd/>
              <a:tailEnd/>
            </a:ln>
          </p:spPr>
          <p:txBody>
            <a:bodyPr/>
            <a:lstStyle/>
            <a:p>
              <a:endParaRPr lang="en-US"/>
            </a:p>
          </p:txBody>
        </p:sp>
        <p:sp>
          <p:nvSpPr>
            <p:cNvPr id="48404" name="Line 271"/>
            <p:cNvSpPr>
              <a:spLocks noChangeShapeType="1"/>
            </p:cNvSpPr>
            <p:nvPr/>
          </p:nvSpPr>
          <p:spPr bwMode="auto">
            <a:xfrm>
              <a:off x="4941" y="11561"/>
              <a:ext cx="42" cy="42"/>
            </a:xfrm>
            <a:prstGeom prst="line">
              <a:avLst/>
            </a:prstGeom>
            <a:noFill/>
            <a:ln w="57150">
              <a:solidFill>
                <a:srgbClr val="008000"/>
              </a:solidFill>
              <a:round/>
              <a:headEnd/>
              <a:tailEnd/>
            </a:ln>
          </p:spPr>
          <p:txBody>
            <a:bodyPr/>
            <a:lstStyle/>
            <a:p>
              <a:endParaRPr lang="en-US"/>
            </a:p>
          </p:txBody>
        </p:sp>
        <p:sp>
          <p:nvSpPr>
            <p:cNvPr id="48405" name="Line 272"/>
            <p:cNvSpPr>
              <a:spLocks noChangeShapeType="1"/>
            </p:cNvSpPr>
            <p:nvPr/>
          </p:nvSpPr>
          <p:spPr bwMode="auto">
            <a:xfrm>
              <a:off x="4983" y="11603"/>
              <a:ext cx="42" cy="42"/>
            </a:xfrm>
            <a:prstGeom prst="line">
              <a:avLst/>
            </a:prstGeom>
            <a:noFill/>
            <a:ln w="57150">
              <a:solidFill>
                <a:srgbClr val="008000"/>
              </a:solidFill>
              <a:round/>
              <a:headEnd/>
              <a:tailEnd/>
            </a:ln>
          </p:spPr>
          <p:txBody>
            <a:bodyPr/>
            <a:lstStyle/>
            <a:p>
              <a:endParaRPr lang="en-US"/>
            </a:p>
          </p:txBody>
        </p:sp>
        <p:sp>
          <p:nvSpPr>
            <p:cNvPr id="48406" name="Line 273"/>
            <p:cNvSpPr>
              <a:spLocks noChangeShapeType="1"/>
            </p:cNvSpPr>
            <p:nvPr/>
          </p:nvSpPr>
          <p:spPr bwMode="auto">
            <a:xfrm>
              <a:off x="5025" y="11645"/>
              <a:ext cx="36" cy="36"/>
            </a:xfrm>
            <a:prstGeom prst="line">
              <a:avLst/>
            </a:prstGeom>
            <a:noFill/>
            <a:ln w="57150">
              <a:solidFill>
                <a:srgbClr val="008000"/>
              </a:solidFill>
              <a:round/>
              <a:headEnd/>
              <a:tailEnd/>
            </a:ln>
          </p:spPr>
          <p:txBody>
            <a:bodyPr/>
            <a:lstStyle/>
            <a:p>
              <a:endParaRPr lang="en-US"/>
            </a:p>
          </p:txBody>
        </p:sp>
        <p:sp>
          <p:nvSpPr>
            <p:cNvPr id="48407" name="Freeform 274"/>
            <p:cNvSpPr>
              <a:spLocks/>
            </p:cNvSpPr>
            <p:nvPr/>
          </p:nvSpPr>
          <p:spPr bwMode="auto">
            <a:xfrm>
              <a:off x="5061" y="11681"/>
              <a:ext cx="42" cy="30"/>
            </a:xfrm>
            <a:custGeom>
              <a:avLst/>
              <a:gdLst>
                <a:gd name="T0" fmla="*/ 0 w 42"/>
                <a:gd name="T1" fmla="*/ 0 h 30"/>
                <a:gd name="T2" fmla="*/ 18 w 42"/>
                <a:gd name="T3" fmla="*/ 18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18" y="18"/>
                  </a:lnTo>
                  <a:lnTo>
                    <a:pt x="42" y="30"/>
                  </a:lnTo>
                </a:path>
              </a:pathLst>
            </a:custGeom>
            <a:noFill/>
            <a:ln w="57150">
              <a:solidFill>
                <a:srgbClr val="008000"/>
              </a:solidFill>
              <a:round/>
              <a:headEnd/>
              <a:tailEnd/>
            </a:ln>
          </p:spPr>
          <p:txBody>
            <a:bodyPr/>
            <a:lstStyle/>
            <a:p>
              <a:endParaRPr lang="en-US"/>
            </a:p>
          </p:txBody>
        </p:sp>
        <p:sp>
          <p:nvSpPr>
            <p:cNvPr id="48408" name="Line 275"/>
            <p:cNvSpPr>
              <a:spLocks noChangeShapeType="1"/>
            </p:cNvSpPr>
            <p:nvPr/>
          </p:nvSpPr>
          <p:spPr bwMode="auto">
            <a:xfrm>
              <a:off x="5103" y="11711"/>
              <a:ext cx="36" cy="30"/>
            </a:xfrm>
            <a:prstGeom prst="line">
              <a:avLst/>
            </a:prstGeom>
            <a:noFill/>
            <a:ln w="57150">
              <a:solidFill>
                <a:srgbClr val="008000"/>
              </a:solidFill>
              <a:round/>
              <a:headEnd/>
              <a:tailEnd/>
            </a:ln>
          </p:spPr>
          <p:txBody>
            <a:bodyPr/>
            <a:lstStyle/>
            <a:p>
              <a:endParaRPr lang="en-US"/>
            </a:p>
          </p:txBody>
        </p:sp>
        <p:sp>
          <p:nvSpPr>
            <p:cNvPr id="48409" name="Freeform 276"/>
            <p:cNvSpPr>
              <a:spLocks/>
            </p:cNvSpPr>
            <p:nvPr/>
          </p:nvSpPr>
          <p:spPr bwMode="auto">
            <a:xfrm>
              <a:off x="5139" y="11741"/>
              <a:ext cx="30" cy="36"/>
            </a:xfrm>
            <a:custGeom>
              <a:avLst/>
              <a:gdLst>
                <a:gd name="T0" fmla="*/ 0 w 30"/>
                <a:gd name="T1" fmla="*/ 0 h 36"/>
                <a:gd name="T2" fmla="*/ 12 w 30"/>
                <a:gd name="T3" fmla="*/ 18 h 36"/>
                <a:gd name="T4" fmla="*/ 30 w 30"/>
                <a:gd name="T5" fmla="*/ 36 h 36"/>
                <a:gd name="T6" fmla="*/ 0 60000 65536"/>
                <a:gd name="T7" fmla="*/ 0 60000 65536"/>
                <a:gd name="T8" fmla="*/ 0 60000 65536"/>
                <a:gd name="T9" fmla="*/ 0 w 30"/>
                <a:gd name="T10" fmla="*/ 0 h 36"/>
                <a:gd name="T11" fmla="*/ 30 w 30"/>
                <a:gd name="T12" fmla="*/ 36 h 36"/>
              </a:gdLst>
              <a:ahLst/>
              <a:cxnLst>
                <a:cxn ang="T6">
                  <a:pos x="T0" y="T1"/>
                </a:cxn>
                <a:cxn ang="T7">
                  <a:pos x="T2" y="T3"/>
                </a:cxn>
                <a:cxn ang="T8">
                  <a:pos x="T4" y="T5"/>
                </a:cxn>
              </a:cxnLst>
              <a:rect l="T9" t="T10" r="T11" b="T12"/>
              <a:pathLst>
                <a:path w="30" h="36">
                  <a:moveTo>
                    <a:pt x="0" y="0"/>
                  </a:moveTo>
                  <a:lnTo>
                    <a:pt x="12" y="18"/>
                  </a:lnTo>
                  <a:lnTo>
                    <a:pt x="30" y="36"/>
                  </a:lnTo>
                </a:path>
              </a:pathLst>
            </a:custGeom>
            <a:noFill/>
            <a:ln w="57150">
              <a:solidFill>
                <a:srgbClr val="008000"/>
              </a:solidFill>
              <a:round/>
              <a:headEnd/>
              <a:tailEnd/>
            </a:ln>
          </p:spPr>
          <p:txBody>
            <a:bodyPr/>
            <a:lstStyle/>
            <a:p>
              <a:endParaRPr lang="en-US"/>
            </a:p>
          </p:txBody>
        </p:sp>
        <p:sp>
          <p:nvSpPr>
            <p:cNvPr id="48410" name="Freeform 277"/>
            <p:cNvSpPr>
              <a:spLocks/>
            </p:cNvSpPr>
            <p:nvPr/>
          </p:nvSpPr>
          <p:spPr bwMode="auto">
            <a:xfrm>
              <a:off x="5169" y="11777"/>
              <a:ext cx="36" cy="24"/>
            </a:xfrm>
            <a:custGeom>
              <a:avLst/>
              <a:gdLst>
                <a:gd name="T0" fmla="*/ 0 w 36"/>
                <a:gd name="T1" fmla="*/ 0 h 24"/>
                <a:gd name="T2" fmla="*/ 18 w 36"/>
                <a:gd name="T3" fmla="*/ 12 h 24"/>
                <a:gd name="T4" fmla="*/ 36 w 36"/>
                <a:gd name="T5" fmla="*/ 24 h 24"/>
                <a:gd name="T6" fmla="*/ 0 60000 65536"/>
                <a:gd name="T7" fmla="*/ 0 60000 65536"/>
                <a:gd name="T8" fmla="*/ 0 60000 65536"/>
                <a:gd name="T9" fmla="*/ 0 w 36"/>
                <a:gd name="T10" fmla="*/ 0 h 24"/>
                <a:gd name="T11" fmla="*/ 36 w 36"/>
                <a:gd name="T12" fmla="*/ 24 h 24"/>
              </a:gdLst>
              <a:ahLst/>
              <a:cxnLst>
                <a:cxn ang="T6">
                  <a:pos x="T0" y="T1"/>
                </a:cxn>
                <a:cxn ang="T7">
                  <a:pos x="T2" y="T3"/>
                </a:cxn>
                <a:cxn ang="T8">
                  <a:pos x="T4" y="T5"/>
                </a:cxn>
              </a:cxnLst>
              <a:rect l="T9" t="T10" r="T11" b="T12"/>
              <a:pathLst>
                <a:path w="36" h="24">
                  <a:moveTo>
                    <a:pt x="0" y="0"/>
                  </a:moveTo>
                  <a:lnTo>
                    <a:pt x="18" y="12"/>
                  </a:lnTo>
                  <a:lnTo>
                    <a:pt x="36" y="24"/>
                  </a:lnTo>
                </a:path>
              </a:pathLst>
            </a:custGeom>
            <a:noFill/>
            <a:ln w="57150">
              <a:solidFill>
                <a:srgbClr val="008000"/>
              </a:solidFill>
              <a:round/>
              <a:headEnd/>
              <a:tailEnd/>
            </a:ln>
          </p:spPr>
          <p:txBody>
            <a:bodyPr/>
            <a:lstStyle/>
            <a:p>
              <a:endParaRPr lang="en-US"/>
            </a:p>
          </p:txBody>
        </p:sp>
        <p:sp>
          <p:nvSpPr>
            <p:cNvPr id="48411" name="Line 278"/>
            <p:cNvSpPr>
              <a:spLocks noChangeShapeType="1"/>
            </p:cNvSpPr>
            <p:nvPr/>
          </p:nvSpPr>
          <p:spPr bwMode="auto">
            <a:xfrm>
              <a:off x="5205" y="11801"/>
              <a:ext cx="36" cy="30"/>
            </a:xfrm>
            <a:prstGeom prst="line">
              <a:avLst/>
            </a:prstGeom>
            <a:noFill/>
            <a:ln w="57150">
              <a:solidFill>
                <a:srgbClr val="008000"/>
              </a:solidFill>
              <a:round/>
              <a:headEnd/>
              <a:tailEnd/>
            </a:ln>
          </p:spPr>
          <p:txBody>
            <a:bodyPr/>
            <a:lstStyle/>
            <a:p>
              <a:endParaRPr lang="en-US"/>
            </a:p>
          </p:txBody>
        </p:sp>
        <p:sp>
          <p:nvSpPr>
            <p:cNvPr id="48412" name="Line 279"/>
            <p:cNvSpPr>
              <a:spLocks noChangeShapeType="1"/>
            </p:cNvSpPr>
            <p:nvPr/>
          </p:nvSpPr>
          <p:spPr bwMode="auto">
            <a:xfrm>
              <a:off x="5241" y="11831"/>
              <a:ext cx="30" cy="30"/>
            </a:xfrm>
            <a:prstGeom prst="line">
              <a:avLst/>
            </a:prstGeom>
            <a:noFill/>
            <a:ln w="57150">
              <a:solidFill>
                <a:srgbClr val="008000"/>
              </a:solidFill>
              <a:round/>
              <a:headEnd/>
              <a:tailEnd/>
            </a:ln>
          </p:spPr>
          <p:txBody>
            <a:bodyPr/>
            <a:lstStyle/>
            <a:p>
              <a:endParaRPr lang="en-US"/>
            </a:p>
          </p:txBody>
        </p:sp>
        <p:sp>
          <p:nvSpPr>
            <p:cNvPr id="48413" name="Line 280"/>
            <p:cNvSpPr>
              <a:spLocks noChangeShapeType="1"/>
            </p:cNvSpPr>
            <p:nvPr/>
          </p:nvSpPr>
          <p:spPr bwMode="auto">
            <a:xfrm>
              <a:off x="5271" y="11861"/>
              <a:ext cx="30" cy="24"/>
            </a:xfrm>
            <a:prstGeom prst="line">
              <a:avLst/>
            </a:prstGeom>
            <a:noFill/>
            <a:ln w="57150">
              <a:solidFill>
                <a:srgbClr val="008000"/>
              </a:solidFill>
              <a:round/>
              <a:headEnd/>
              <a:tailEnd/>
            </a:ln>
          </p:spPr>
          <p:txBody>
            <a:bodyPr/>
            <a:lstStyle/>
            <a:p>
              <a:endParaRPr lang="en-US"/>
            </a:p>
          </p:txBody>
        </p:sp>
        <p:sp>
          <p:nvSpPr>
            <p:cNvPr id="48414" name="Line 281"/>
            <p:cNvSpPr>
              <a:spLocks noChangeShapeType="1"/>
            </p:cNvSpPr>
            <p:nvPr/>
          </p:nvSpPr>
          <p:spPr bwMode="auto">
            <a:xfrm>
              <a:off x="5301" y="11885"/>
              <a:ext cx="30" cy="30"/>
            </a:xfrm>
            <a:prstGeom prst="line">
              <a:avLst/>
            </a:prstGeom>
            <a:noFill/>
            <a:ln w="57150">
              <a:solidFill>
                <a:srgbClr val="008000"/>
              </a:solidFill>
              <a:round/>
              <a:headEnd/>
              <a:tailEnd/>
            </a:ln>
          </p:spPr>
          <p:txBody>
            <a:bodyPr/>
            <a:lstStyle/>
            <a:p>
              <a:endParaRPr lang="en-US"/>
            </a:p>
          </p:txBody>
        </p:sp>
        <p:sp>
          <p:nvSpPr>
            <p:cNvPr id="48415" name="Line 282"/>
            <p:cNvSpPr>
              <a:spLocks noChangeShapeType="1"/>
            </p:cNvSpPr>
            <p:nvPr/>
          </p:nvSpPr>
          <p:spPr bwMode="auto">
            <a:xfrm>
              <a:off x="5331" y="11915"/>
              <a:ext cx="30" cy="24"/>
            </a:xfrm>
            <a:prstGeom prst="line">
              <a:avLst/>
            </a:prstGeom>
            <a:noFill/>
            <a:ln w="57150">
              <a:solidFill>
                <a:srgbClr val="008000"/>
              </a:solidFill>
              <a:round/>
              <a:headEnd/>
              <a:tailEnd/>
            </a:ln>
          </p:spPr>
          <p:txBody>
            <a:bodyPr/>
            <a:lstStyle/>
            <a:p>
              <a:endParaRPr lang="en-US"/>
            </a:p>
          </p:txBody>
        </p:sp>
        <p:sp>
          <p:nvSpPr>
            <p:cNvPr id="48416" name="Line 283"/>
            <p:cNvSpPr>
              <a:spLocks noChangeShapeType="1"/>
            </p:cNvSpPr>
            <p:nvPr/>
          </p:nvSpPr>
          <p:spPr bwMode="auto">
            <a:xfrm>
              <a:off x="5361" y="11939"/>
              <a:ext cx="30" cy="24"/>
            </a:xfrm>
            <a:prstGeom prst="line">
              <a:avLst/>
            </a:prstGeom>
            <a:noFill/>
            <a:ln w="57150">
              <a:solidFill>
                <a:srgbClr val="008000"/>
              </a:solidFill>
              <a:round/>
              <a:headEnd/>
              <a:tailEnd/>
            </a:ln>
          </p:spPr>
          <p:txBody>
            <a:bodyPr/>
            <a:lstStyle/>
            <a:p>
              <a:endParaRPr lang="en-US"/>
            </a:p>
          </p:txBody>
        </p:sp>
        <p:sp>
          <p:nvSpPr>
            <p:cNvPr id="48417" name="Line 284"/>
            <p:cNvSpPr>
              <a:spLocks noChangeShapeType="1"/>
            </p:cNvSpPr>
            <p:nvPr/>
          </p:nvSpPr>
          <p:spPr bwMode="auto">
            <a:xfrm>
              <a:off x="5391" y="11963"/>
              <a:ext cx="24" cy="30"/>
            </a:xfrm>
            <a:prstGeom prst="line">
              <a:avLst/>
            </a:prstGeom>
            <a:noFill/>
            <a:ln w="57150">
              <a:solidFill>
                <a:srgbClr val="008000"/>
              </a:solidFill>
              <a:round/>
              <a:headEnd/>
              <a:tailEnd/>
            </a:ln>
          </p:spPr>
          <p:txBody>
            <a:bodyPr/>
            <a:lstStyle/>
            <a:p>
              <a:endParaRPr lang="en-US"/>
            </a:p>
          </p:txBody>
        </p:sp>
        <p:sp>
          <p:nvSpPr>
            <p:cNvPr id="48418" name="Line 285"/>
            <p:cNvSpPr>
              <a:spLocks noChangeShapeType="1"/>
            </p:cNvSpPr>
            <p:nvPr/>
          </p:nvSpPr>
          <p:spPr bwMode="auto">
            <a:xfrm>
              <a:off x="5415" y="11993"/>
              <a:ext cx="30" cy="30"/>
            </a:xfrm>
            <a:prstGeom prst="line">
              <a:avLst/>
            </a:prstGeom>
            <a:noFill/>
            <a:ln w="57150">
              <a:solidFill>
                <a:srgbClr val="008000"/>
              </a:solidFill>
              <a:round/>
              <a:headEnd/>
              <a:tailEnd/>
            </a:ln>
          </p:spPr>
          <p:txBody>
            <a:bodyPr/>
            <a:lstStyle/>
            <a:p>
              <a:endParaRPr lang="en-US"/>
            </a:p>
          </p:txBody>
        </p:sp>
        <p:sp>
          <p:nvSpPr>
            <p:cNvPr id="48419" name="Freeform 286"/>
            <p:cNvSpPr>
              <a:spLocks/>
            </p:cNvSpPr>
            <p:nvPr/>
          </p:nvSpPr>
          <p:spPr bwMode="auto">
            <a:xfrm>
              <a:off x="5445" y="12023"/>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8420" name="Line 287"/>
            <p:cNvSpPr>
              <a:spLocks noChangeShapeType="1"/>
            </p:cNvSpPr>
            <p:nvPr/>
          </p:nvSpPr>
          <p:spPr bwMode="auto">
            <a:xfrm>
              <a:off x="5469" y="12059"/>
              <a:ext cx="24" cy="30"/>
            </a:xfrm>
            <a:prstGeom prst="line">
              <a:avLst/>
            </a:prstGeom>
            <a:noFill/>
            <a:ln w="57150">
              <a:solidFill>
                <a:srgbClr val="008000"/>
              </a:solidFill>
              <a:round/>
              <a:headEnd/>
              <a:tailEnd/>
            </a:ln>
          </p:spPr>
          <p:txBody>
            <a:bodyPr/>
            <a:lstStyle/>
            <a:p>
              <a:endParaRPr lang="en-US"/>
            </a:p>
          </p:txBody>
        </p:sp>
        <p:sp>
          <p:nvSpPr>
            <p:cNvPr id="48421" name="Line 288"/>
            <p:cNvSpPr>
              <a:spLocks noChangeShapeType="1"/>
            </p:cNvSpPr>
            <p:nvPr/>
          </p:nvSpPr>
          <p:spPr bwMode="auto">
            <a:xfrm>
              <a:off x="5493" y="12089"/>
              <a:ext cx="24" cy="30"/>
            </a:xfrm>
            <a:prstGeom prst="line">
              <a:avLst/>
            </a:prstGeom>
            <a:noFill/>
            <a:ln w="57150">
              <a:solidFill>
                <a:srgbClr val="008000"/>
              </a:solidFill>
              <a:round/>
              <a:headEnd/>
              <a:tailEnd/>
            </a:ln>
          </p:spPr>
          <p:txBody>
            <a:bodyPr/>
            <a:lstStyle/>
            <a:p>
              <a:endParaRPr lang="en-US"/>
            </a:p>
          </p:txBody>
        </p:sp>
        <p:sp>
          <p:nvSpPr>
            <p:cNvPr id="48422" name="Freeform 289"/>
            <p:cNvSpPr>
              <a:spLocks/>
            </p:cNvSpPr>
            <p:nvPr/>
          </p:nvSpPr>
          <p:spPr bwMode="auto">
            <a:xfrm>
              <a:off x="5517" y="12119"/>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008000"/>
              </a:solidFill>
              <a:round/>
              <a:headEnd/>
              <a:tailEnd/>
            </a:ln>
          </p:spPr>
          <p:txBody>
            <a:bodyPr/>
            <a:lstStyle/>
            <a:p>
              <a:endParaRPr lang="en-US"/>
            </a:p>
          </p:txBody>
        </p:sp>
        <p:sp>
          <p:nvSpPr>
            <p:cNvPr id="48423" name="Freeform 290"/>
            <p:cNvSpPr>
              <a:spLocks/>
            </p:cNvSpPr>
            <p:nvPr/>
          </p:nvSpPr>
          <p:spPr bwMode="auto">
            <a:xfrm>
              <a:off x="5541" y="12149"/>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8424" name="Freeform 291"/>
            <p:cNvSpPr>
              <a:spLocks/>
            </p:cNvSpPr>
            <p:nvPr/>
          </p:nvSpPr>
          <p:spPr bwMode="auto">
            <a:xfrm>
              <a:off x="5565" y="12167"/>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8425" name="Freeform 292"/>
            <p:cNvSpPr>
              <a:spLocks/>
            </p:cNvSpPr>
            <p:nvPr/>
          </p:nvSpPr>
          <p:spPr bwMode="auto">
            <a:xfrm>
              <a:off x="5589" y="12197"/>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008000"/>
              </a:solidFill>
              <a:round/>
              <a:headEnd/>
              <a:tailEnd/>
            </a:ln>
          </p:spPr>
          <p:txBody>
            <a:bodyPr/>
            <a:lstStyle/>
            <a:p>
              <a:endParaRPr lang="en-US"/>
            </a:p>
          </p:txBody>
        </p:sp>
        <p:sp>
          <p:nvSpPr>
            <p:cNvPr id="48426" name="Freeform 293"/>
            <p:cNvSpPr>
              <a:spLocks/>
            </p:cNvSpPr>
            <p:nvPr/>
          </p:nvSpPr>
          <p:spPr bwMode="auto">
            <a:xfrm>
              <a:off x="5613" y="12221"/>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8427" name="Freeform 294"/>
            <p:cNvSpPr>
              <a:spLocks/>
            </p:cNvSpPr>
            <p:nvPr/>
          </p:nvSpPr>
          <p:spPr bwMode="auto">
            <a:xfrm>
              <a:off x="5637" y="12257"/>
              <a:ext cx="18" cy="30"/>
            </a:xfrm>
            <a:custGeom>
              <a:avLst/>
              <a:gdLst>
                <a:gd name="T0" fmla="*/ 0 w 18"/>
                <a:gd name="T1" fmla="*/ 0 h 30"/>
                <a:gd name="T2" fmla="*/ 6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6" y="18"/>
                  </a:lnTo>
                  <a:lnTo>
                    <a:pt x="18" y="30"/>
                  </a:lnTo>
                </a:path>
              </a:pathLst>
            </a:custGeom>
            <a:noFill/>
            <a:ln w="57150">
              <a:solidFill>
                <a:srgbClr val="008000"/>
              </a:solidFill>
              <a:round/>
              <a:headEnd/>
              <a:tailEnd/>
            </a:ln>
          </p:spPr>
          <p:txBody>
            <a:bodyPr/>
            <a:lstStyle/>
            <a:p>
              <a:endParaRPr lang="en-US"/>
            </a:p>
          </p:txBody>
        </p:sp>
        <p:sp>
          <p:nvSpPr>
            <p:cNvPr id="48428" name="Freeform 295"/>
            <p:cNvSpPr>
              <a:spLocks/>
            </p:cNvSpPr>
            <p:nvPr/>
          </p:nvSpPr>
          <p:spPr bwMode="auto">
            <a:xfrm>
              <a:off x="5655" y="12287"/>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8429" name="Freeform 296"/>
            <p:cNvSpPr>
              <a:spLocks/>
            </p:cNvSpPr>
            <p:nvPr/>
          </p:nvSpPr>
          <p:spPr bwMode="auto">
            <a:xfrm>
              <a:off x="5679" y="12305"/>
              <a:ext cx="42" cy="30"/>
            </a:xfrm>
            <a:custGeom>
              <a:avLst/>
              <a:gdLst>
                <a:gd name="T0" fmla="*/ 0 w 42"/>
                <a:gd name="T1" fmla="*/ 0 h 30"/>
                <a:gd name="T2" fmla="*/ 24 w 42"/>
                <a:gd name="T3" fmla="*/ 12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24" y="12"/>
                  </a:lnTo>
                  <a:lnTo>
                    <a:pt x="42" y="30"/>
                  </a:lnTo>
                </a:path>
              </a:pathLst>
            </a:custGeom>
            <a:noFill/>
            <a:ln w="57150">
              <a:solidFill>
                <a:srgbClr val="008000"/>
              </a:solidFill>
              <a:round/>
              <a:headEnd/>
              <a:tailEnd/>
            </a:ln>
          </p:spPr>
          <p:txBody>
            <a:bodyPr/>
            <a:lstStyle/>
            <a:p>
              <a:endParaRPr lang="en-US"/>
            </a:p>
          </p:txBody>
        </p:sp>
        <p:sp>
          <p:nvSpPr>
            <p:cNvPr id="48430" name="Freeform 297"/>
            <p:cNvSpPr>
              <a:spLocks/>
            </p:cNvSpPr>
            <p:nvPr/>
          </p:nvSpPr>
          <p:spPr bwMode="auto">
            <a:xfrm>
              <a:off x="5721" y="12335"/>
              <a:ext cx="18" cy="24"/>
            </a:xfrm>
            <a:custGeom>
              <a:avLst/>
              <a:gdLst>
                <a:gd name="T0" fmla="*/ 0 w 18"/>
                <a:gd name="T1" fmla="*/ 0 h 24"/>
                <a:gd name="T2" fmla="*/ 12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12" y="12"/>
                  </a:lnTo>
                  <a:lnTo>
                    <a:pt x="18" y="24"/>
                  </a:lnTo>
                </a:path>
              </a:pathLst>
            </a:custGeom>
            <a:noFill/>
            <a:ln w="57150">
              <a:solidFill>
                <a:srgbClr val="008000"/>
              </a:solidFill>
              <a:round/>
              <a:headEnd/>
              <a:tailEnd/>
            </a:ln>
          </p:spPr>
          <p:txBody>
            <a:bodyPr/>
            <a:lstStyle/>
            <a:p>
              <a:endParaRPr lang="en-US"/>
            </a:p>
          </p:txBody>
        </p:sp>
        <p:sp>
          <p:nvSpPr>
            <p:cNvPr id="48431" name="Freeform 298"/>
            <p:cNvSpPr>
              <a:spLocks/>
            </p:cNvSpPr>
            <p:nvPr/>
          </p:nvSpPr>
          <p:spPr bwMode="auto">
            <a:xfrm>
              <a:off x="5739" y="12359"/>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008000"/>
              </a:solidFill>
              <a:round/>
              <a:headEnd/>
              <a:tailEnd/>
            </a:ln>
          </p:spPr>
          <p:txBody>
            <a:bodyPr/>
            <a:lstStyle/>
            <a:p>
              <a:endParaRPr lang="en-US"/>
            </a:p>
          </p:txBody>
        </p:sp>
        <p:sp>
          <p:nvSpPr>
            <p:cNvPr id="48432" name="Line 299"/>
            <p:cNvSpPr>
              <a:spLocks noChangeShapeType="1"/>
            </p:cNvSpPr>
            <p:nvPr/>
          </p:nvSpPr>
          <p:spPr bwMode="auto">
            <a:xfrm>
              <a:off x="5763" y="12377"/>
              <a:ext cx="18" cy="18"/>
            </a:xfrm>
            <a:prstGeom prst="line">
              <a:avLst/>
            </a:prstGeom>
            <a:noFill/>
            <a:ln w="57150">
              <a:solidFill>
                <a:srgbClr val="008000"/>
              </a:solidFill>
              <a:round/>
              <a:headEnd/>
              <a:tailEnd/>
            </a:ln>
          </p:spPr>
          <p:txBody>
            <a:bodyPr/>
            <a:lstStyle/>
            <a:p>
              <a:endParaRPr lang="en-US"/>
            </a:p>
          </p:txBody>
        </p:sp>
        <p:sp>
          <p:nvSpPr>
            <p:cNvPr id="48433" name="Line 300"/>
            <p:cNvSpPr>
              <a:spLocks noChangeShapeType="1"/>
            </p:cNvSpPr>
            <p:nvPr/>
          </p:nvSpPr>
          <p:spPr bwMode="auto">
            <a:xfrm>
              <a:off x="5781" y="12395"/>
              <a:ext cx="18" cy="18"/>
            </a:xfrm>
            <a:prstGeom prst="line">
              <a:avLst/>
            </a:prstGeom>
            <a:noFill/>
            <a:ln w="57150">
              <a:solidFill>
                <a:srgbClr val="008000"/>
              </a:solidFill>
              <a:round/>
              <a:headEnd/>
              <a:tailEnd/>
            </a:ln>
          </p:spPr>
          <p:txBody>
            <a:bodyPr/>
            <a:lstStyle/>
            <a:p>
              <a:endParaRPr lang="en-US"/>
            </a:p>
          </p:txBody>
        </p:sp>
        <p:sp>
          <p:nvSpPr>
            <p:cNvPr id="48434" name="Freeform 301"/>
            <p:cNvSpPr>
              <a:spLocks/>
            </p:cNvSpPr>
            <p:nvPr/>
          </p:nvSpPr>
          <p:spPr bwMode="auto">
            <a:xfrm>
              <a:off x="5799" y="12413"/>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8435" name="Freeform 302"/>
            <p:cNvSpPr>
              <a:spLocks/>
            </p:cNvSpPr>
            <p:nvPr/>
          </p:nvSpPr>
          <p:spPr bwMode="auto">
            <a:xfrm>
              <a:off x="5817" y="12437"/>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8436" name="Freeform 303"/>
            <p:cNvSpPr>
              <a:spLocks/>
            </p:cNvSpPr>
            <p:nvPr/>
          </p:nvSpPr>
          <p:spPr bwMode="auto">
            <a:xfrm>
              <a:off x="5835" y="12455"/>
              <a:ext cx="18" cy="36"/>
            </a:xfrm>
            <a:custGeom>
              <a:avLst/>
              <a:gdLst>
                <a:gd name="T0" fmla="*/ 0 w 18"/>
                <a:gd name="T1" fmla="*/ 0 h 36"/>
                <a:gd name="T2" fmla="*/ 6 w 18"/>
                <a:gd name="T3" fmla="*/ 18 h 36"/>
                <a:gd name="T4" fmla="*/ 12 w 18"/>
                <a:gd name="T5" fmla="*/ 30 h 36"/>
                <a:gd name="T6" fmla="*/ 18 w 18"/>
                <a:gd name="T7" fmla="*/ 36 h 36"/>
                <a:gd name="T8" fmla="*/ 0 60000 65536"/>
                <a:gd name="T9" fmla="*/ 0 60000 65536"/>
                <a:gd name="T10" fmla="*/ 0 60000 65536"/>
                <a:gd name="T11" fmla="*/ 0 60000 65536"/>
                <a:gd name="T12" fmla="*/ 0 w 18"/>
                <a:gd name="T13" fmla="*/ 0 h 36"/>
                <a:gd name="T14" fmla="*/ 18 w 18"/>
                <a:gd name="T15" fmla="*/ 36 h 36"/>
              </a:gdLst>
              <a:ahLst/>
              <a:cxnLst>
                <a:cxn ang="T8">
                  <a:pos x="T0" y="T1"/>
                </a:cxn>
                <a:cxn ang="T9">
                  <a:pos x="T2" y="T3"/>
                </a:cxn>
                <a:cxn ang="T10">
                  <a:pos x="T4" y="T5"/>
                </a:cxn>
                <a:cxn ang="T11">
                  <a:pos x="T6" y="T7"/>
                </a:cxn>
              </a:cxnLst>
              <a:rect l="T12" t="T13" r="T14" b="T15"/>
              <a:pathLst>
                <a:path w="18" h="36">
                  <a:moveTo>
                    <a:pt x="0" y="0"/>
                  </a:moveTo>
                  <a:lnTo>
                    <a:pt x="6" y="18"/>
                  </a:lnTo>
                  <a:lnTo>
                    <a:pt x="12" y="30"/>
                  </a:lnTo>
                  <a:lnTo>
                    <a:pt x="18" y="36"/>
                  </a:lnTo>
                </a:path>
              </a:pathLst>
            </a:custGeom>
            <a:noFill/>
            <a:ln w="57150">
              <a:solidFill>
                <a:srgbClr val="008000"/>
              </a:solidFill>
              <a:round/>
              <a:headEnd/>
              <a:tailEnd/>
            </a:ln>
          </p:spPr>
          <p:txBody>
            <a:bodyPr/>
            <a:lstStyle/>
            <a:p>
              <a:endParaRPr lang="en-US"/>
            </a:p>
          </p:txBody>
        </p:sp>
        <p:sp>
          <p:nvSpPr>
            <p:cNvPr id="48437" name="Freeform 304"/>
            <p:cNvSpPr>
              <a:spLocks/>
            </p:cNvSpPr>
            <p:nvPr/>
          </p:nvSpPr>
          <p:spPr bwMode="auto">
            <a:xfrm>
              <a:off x="5853" y="12491"/>
              <a:ext cx="18" cy="6"/>
            </a:xfrm>
            <a:custGeom>
              <a:avLst/>
              <a:gdLst>
                <a:gd name="T0" fmla="*/ 0 w 18"/>
                <a:gd name="T1" fmla="*/ 0 h 6"/>
                <a:gd name="T2" fmla="*/ 6 w 18"/>
                <a:gd name="T3" fmla="*/ 6 h 6"/>
                <a:gd name="T4" fmla="*/ 6 w 18"/>
                <a:gd name="T5" fmla="*/ 6 h 6"/>
                <a:gd name="T6" fmla="*/ 18 w 18"/>
                <a:gd name="T7" fmla="*/ 6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0"/>
                  </a:moveTo>
                  <a:lnTo>
                    <a:pt x="6" y="6"/>
                  </a:lnTo>
                  <a:lnTo>
                    <a:pt x="18" y="6"/>
                  </a:lnTo>
                </a:path>
              </a:pathLst>
            </a:custGeom>
            <a:noFill/>
            <a:ln w="57150">
              <a:solidFill>
                <a:srgbClr val="008000"/>
              </a:solidFill>
              <a:round/>
              <a:headEnd/>
              <a:tailEnd/>
            </a:ln>
          </p:spPr>
          <p:txBody>
            <a:bodyPr/>
            <a:lstStyle/>
            <a:p>
              <a:endParaRPr lang="en-US"/>
            </a:p>
          </p:txBody>
        </p:sp>
        <p:sp>
          <p:nvSpPr>
            <p:cNvPr id="48438" name="Freeform 305"/>
            <p:cNvSpPr>
              <a:spLocks/>
            </p:cNvSpPr>
            <p:nvPr/>
          </p:nvSpPr>
          <p:spPr bwMode="auto">
            <a:xfrm>
              <a:off x="5871" y="12497"/>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8439" name="Line 306"/>
            <p:cNvSpPr>
              <a:spLocks noChangeShapeType="1"/>
            </p:cNvSpPr>
            <p:nvPr/>
          </p:nvSpPr>
          <p:spPr bwMode="auto">
            <a:xfrm>
              <a:off x="5889" y="12521"/>
              <a:ext cx="18" cy="18"/>
            </a:xfrm>
            <a:prstGeom prst="line">
              <a:avLst/>
            </a:prstGeom>
            <a:noFill/>
            <a:ln w="57150">
              <a:solidFill>
                <a:srgbClr val="008000"/>
              </a:solidFill>
              <a:round/>
              <a:headEnd/>
              <a:tailEnd/>
            </a:ln>
          </p:spPr>
          <p:txBody>
            <a:bodyPr/>
            <a:lstStyle/>
            <a:p>
              <a:endParaRPr lang="en-US"/>
            </a:p>
          </p:txBody>
        </p:sp>
        <p:sp>
          <p:nvSpPr>
            <p:cNvPr id="48440" name="Freeform 307"/>
            <p:cNvSpPr>
              <a:spLocks/>
            </p:cNvSpPr>
            <p:nvPr/>
          </p:nvSpPr>
          <p:spPr bwMode="auto">
            <a:xfrm>
              <a:off x="5907" y="12539"/>
              <a:ext cx="18" cy="18"/>
            </a:xfrm>
            <a:custGeom>
              <a:avLst/>
              <a:gdLst>
                <a:gd name="T0" fmla="*/ 0 w 18"/>
                <a:gd name="T1" fmla="*/ 0 h 18"/>
                <a:gd name="T2" fmla="*/ 12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12" y="6"/>
                  </a:lnTo>
                  <a:lnTo>
                    <a:pt x="18" y="18"/>
                  </a:lnTo>
                </a:path>
              </a:pathLst>
            </a:custGeom>
            <a:noFill/>
            <a:ln w="57150">
              <a:solidFill>
                <a:srgbClr val="008000"/>
              </a:solidFill>
              <a:round/>
              <a:headEnd/>
              <a:tailEnd/>
            </a:ln>
          </p:spPr>
          <p:txBody>
            <a:bodyPr/>
            <a:lstStyle/>
            <a:p>
              <a:endParaRPr lang="en-US"/>
            </a:p>
          </p:txBody>
        </p:sp>
        <p:sp>
          <p:nvSpPr>
            <p:cNvPr id="48441" name="Freeform 308"/>
            <p:cNvSpPr>
              <a:spLocks/>
            </p:cNvSpPr>
            <p:nvPr/>
          </p:nvSpPr>
          <p:spPr bwMode="auto">
            <a:xfrm>
              <a:off x="5925" y="12557"/>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sp>
          <p:nvSpPr>
            <p:cNvPr id="48442" name="Freeform 309"/>
            <p:cNvSpPr>
              <a:spLocks/>
            </p:cNvSpPr>
            <p:nvPr/>
          </p:nvSpPr>
          <p:spPr bwMode="auto">
            <a:xfrm>
              <a:off x="5937" y="12593"/>
              <a:ext cx="18" cy="12"/>
            </a:xfrm>
            <a:custGeom>
              <a:avLst/>
              <a:gdLst>
                <a:gd name="T0" fmla="*/ 0 w 18"/>
                <a:gd name="T1" fmla="*/ 0 h 12"/>
                <a:gd name="T2" fmla="*/ 6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6" y="6"/>
                  </a:lnTo>
                  <a:lnTo>
                    <a:pt x="18" y="12"/>
                  </a:lnTo>
                </a:path>
              </a:pathLst>
            </a:custGeom>
            <a:noFill/>
            <a:ln w="57150">
              <a:solidFill>
                <a:srgbClr val="008000"/>
              </a:solidFill>
              <a:round/>
              <a:headEnd/>
              <a:tailEnd/>
            </a:ln>
          </p:spPr>
          <p:txBody>
            <a:bodyPr/>
            <a:lstStyle/>
            <a:p>
              <a:endParaRPr lang="en-US"/>
            </a:p>
          </p:txBody>
        </p:sp>
        <p:sp>
          <p:nvSpPr>
            <p:cNvPr id="48443" name="Freeform 310"/>
            <p:cNvSpPr>
              <a:spLocks/>
            </p:cNvSpPr>
            <p:nvPr/>
          </p:nvSpPr>
          <p:spPr bwMode="auto">
            <a:xfrm>
              <a:off x="5955" y="12605"/>
              <a:ext cx="30" cy="42"/>
            </a:xfrm>
            <a:custGeom>
              <a:avLst/>
              <a:gdLst>
                <a:gd name="T0" fmla="*/ 0 w 30"/>
                <a:gd name="T1" fmla="*/ 0 h 42"/>
                <a:gd name="T2" fmla="*/ 12 w 30"/>
                <a:gd name="T3" fmla="*/ 18 h 42"/>
                <a:gd name="T4" fmla="*/ 30 w 30"/>
                <a:gd name="T5" fmla="*/ 42 h 42"/>
                <a:gd name="T6" fmla="*/ 0 60000 65536"/>
                <a:gd name="T7" fmla="*/ 0 60000 65536"/>
                <a:gd name="T8" fmla="*/ 0 60000 65536"/>
                <a:gd name="T9" fmla="*/ 0 w 30"/>
                <a:gd name="T10" fmla="*/ 0 h 42"/>
                <a:gd name="T11" fmla="*/ 30 w 30"/>
                <a:gd name="T12" fmla="*/ 42 h 42"/>
              </a:gdLst>
              <a:ahLst/>
              <a:cxnLst>
                <a:cxn ang="T6">
                  <a:pos x="T0" y="T1"/>
                </a:cxn>
                <a:cxn ang="T7">
                  <a:pos x="T2" y="T3"/>
                </a:cxn>
                <a:cxn ang="T8">
                  <a:pos x="T4" y="T5"/>
                </a:cxn>
              </a:cxnLst>
              <a:rect l="T9" t="T10" r="T11" b="T12"/>
              <a:pathLst>
                <a:path w="30" h="42">
                  <a:moveTo>
                    <a:pt x="0" y="0"/>
                  </a:moveTo>
                  <a:lnTo>
                    <a:pt x="12" y="18"/>
                  </a:lnTo>
                  <a:lnTo>
                    <a:pt x="30" y="42"/>
                  </a:lnTo>
                </a:path>
              </a:pathLst>
            </a:custGeom>
            <a:noFill/>
            <a:ln w="57150">
              <a:solidFill>
                <a:srgbClr val="008000"/>
              </a:solidFill>
              <a:round/>
              <a:headEnd/>
              <a:tailEnd/>
            </a:ln>
          </p:spPr>
          <p:txBody>
            <a:bodyPr/>
            <a:lstStyle/>
            <a:p>
              <a:endParaRPr lang="en-US"/>
            </a:p>
          </p:txBody>
        </p:sp>
        <p:sp>
          <p:nvSpPr>
            <p:cNvPr id="48444" name="Freeform 311"/>
            <p:cNvSpPr>
              <a:spLocks/>
            </p:cNvSpPr>
            <p:nvPr/>
          </p:nvSpPr>
          <p:spPr bwMode="auto">
            <a:xfrm>
              <a:off x="5985" y="12647"/>
              <a:ext cx="18" cy="30"/>
            </a:xfrm>
            <a:custGeom>
              <a:avLst/>
              <a:gdLst>
                <a:gd name="T0" fmla="*/ 0 w 18"/>
                <a:gd name="T1" fmla="*/ 0 h 30"/>
                <a:gd name="T2" fmla="*/ 12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12" y="18"/>
                  </a:lnTo>
                  <a:lnTo>
                    <a:pt x="18" y="30"/>
                  </a:lnTo>
                </a:path>
              </a:pathLst>
            </a:custGeom>
            <a:noFill/>
            <a:ln w="57150">
              <a:solidFill>
                <a:srgbClr val="008000"/>
              </a:solidFill>
              <a:round/>
              <a:headEnd/>
              <a:tailEnd/>
            </a:ln>
          </p:spPr>
          <p:txBody>
            <a:bodyPr/>
            <a:lstStyle/>
            <a:p>
              <a:endParaRPr lang="en-US"/>
            </a:p>
          </p:txBody>
        </p:sp>
        <p:sp>
          <p:nvSpPr>
            <p:cNvPr id="48445" name="Freeform 312"/>
            <p:cNvSpPr>
              <a:spLocks/>
            </p:cNvSpPr>
            <p:nvPr/>
          </p:nvSpPr>
          <p:spPr bwMode="auto">
            <a:xfrm>
              <a:off x="6003" y="12677"/>
              <a:ext cx="12" cy="12"/>
            </a:xfrm>
            <a:custGeom>
              <a:avLst/>
              <a:gdLst>
                <a:gd name="T0" fmla="*/ 0 w 12"/>
                <a:gd name="T1" fmla="*/ 0 h 12"/>
                <a:gd name="T2" fmla="*/ 6 w 12"/>
                <a:gd name="T3" fmla="*/ 6 h 12"/>
                <a:gd name="T4" fmla="*/ 12 w 12"/>
                <a:gd name="T5" fmla="*/ 12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0"/>
                  </a:moveTo>
                  <a:lnTo>
                    <a:pt x="6" y="6"/>
                  </a:lnTo>
                  <a:lnTo>
                    <a:pt x="12" y="12"/>
                  </a:lnTo>
                </a:path>
              </a:pathLst>
            </a:custGeom>
            <a:noFill/>
            <a:ln w="57150">
              <a:solidFill>
                <a:srgbClr val="008000"/>
              </a:solidFill>
              <a:round/>
              <a:headEnd/>
              <a:tailEnd/>
            </a:ln>
          </p:spPr>
          <p:txBody>
            <a:bodyPr/>
            <a:lstStyle/>
            <a:p>
              <a:endParaRPr lang="en-US"/>
            </a:p>
          </p:txBody>
        </p:sp>
        <p:sp>
          <p:nvSpPr>
            <p:cNvPr id="48446" name="Freeform 313"/>
            <p:cNvSpPr>
              <a:spLocks/>
            </p:cNvSpPr>
            <p:nvPr/>
          </p:nvSpPr>
          <p:spPr bwMode="auto">
            <a:xfrm>
              <a:off x="6015" y="12689"/>
              <a:ext cx="30" cy="48"/>
            </a:xfrm>
            <a:custGeom>
              <a:avLst/>
              <a:gdLst>
                <a:gd name="T0" fmla="*/ 0 w 30"/>
                <a:gd name="T1" fmla="*/ 0 h 48"/>
                <a:gd name="T2" fmla="*/ 6 w 30"/>
                <a:gd name="T3" fmla="*/ 12 h 48"/>
                <a:gd name="T4" fmla="*/ 12 w 30"/>
                <a:gd name="T5" fmla="*/ 24 h 48"/>
                <a:gd name="T6" fmla="*/ 24 w 30"/>
                <a:gd name="T7" fmla="*/ 36 h 48"/>
                <a:gd name="T8" fmla="*/ 30 w 30"/>
                <a:gd name="T9" fmla="*/ 48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0"/>
                  </a:moveTo>
                  <a:lnTo>
                    <a:pt x="6" y="12"/>
                  </a:lnTo>
                  <a:lnTo>
                    <a:pt x="12" y="24"/>
                  </a:lnTo>
                  <a:lnTo>
                    <a:pt x="24" y="36"/>
                  </a:lnTo>
                  <a:lnTo>
                    <a:pt x="30" y="48"/>
                  </a:lnTo>
                </a:path>
              </a:pathLst>
            </a:custGeom>
            <a:noFill/>
            <a:ln w="57150">
              <a:solidFill>
                <a:srgbClr val="008000"/>
              </a:solidFill>
              <a:round/>
              <a:headEnd/>
              <a:tailEnd/>
            </a:ln>
          </p:spPr>
          <p:txBody>
            <a:bodyPr/>
            <a:lstStyle/>
            <a:p>
              <a:endParaRPr lang="en-US"/>
            </a:p>
          </p:txBody>
        </p:sp>
        <p:sp>
          <p:nvSpPr>
            <p:cNvPr id="48447" name="Freeform 314"/>
            <p:cNvSpPr>
              <a:spLocks/>
            </p:cNvSpPr>
            <p:nvPr/>
          </p:nvSpPr>
          <p:spPr bwMode="auto">
            <a:xfrm>
              <a:off x="6045" y="12737"/>
              <a:ext cx="18" cy="12"/>
            </a:xfrm>
            <a:custGeom>
              <a:avLst/>
              <a:gdLst>
                <a:gd name="T0" fmla="*/ 0 w 18"/>
                <a:gd name="T1" fmla="*/ 0 h 12"/>
                <a:gd name="T2" fmla="*/ 12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12" y="6"/>
                  </a:lnTo>
                  <a:lnTo>
                    <a:pt x="18" y="12"/>
                  </a:lnTo>
                </a:path>
              </a:pathLst>
            </a:custGeom>
            <a:noFill/>
            <a:ln w="57150">
              <a:solidFill>
                <a:srgbClr val="008000"/>
              </a:solidFill>
              <a:round/>
              <a:headEnd/>
              <a:tailEnd/>
            </a:ln>
          </p:spPr>
          <p:txBody>
            <a:bodyPr/>
            <a:lstStyle/>
            <a:p>
              <a:endParaRPr lang="en-US"/>
            </a:p>
          </p:txBody>
        </p:sp>
        <p:sp>
          <p:nvSpPr>
            <p:cNvPr id="48448" name="Freeform 315"/>
            <p:cNvSpPr>
              <a:spLocks/>
            </p:cNvSpPr>
            <p:nvPr/>
          </p:nvSpPr>
          <p:spPr bwMode="auto">
            <a:xfrm>
              <a:off x="6063" y="12749"/>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8449" name="Freeform 316"/>
            <p:cNvSpPr>
              <a:spLocks/>
            </p:cNvSpPr>
            <p:nvPr/>
          </p:nvSpPr>
          <p:spPr bwMode="auto">
            <a:xfrm>
              <a:off x="6075" y="12779"/>
              <a:ext cx="60" cy="60"/>
            </a:xfrm>
            <a:custGeom>
              <a:avLst/>
              <a:gdLst>
                <a:gd name="T0" fmla="*/ 0 w 60"/>
                <a:gd name="T1" fmla="*/ 0 h 60"/>
                <a:gd name="T2" fmla="*/ 12 w 60"/>
                <a:gd name="T3" fmla="*/ 12 h 60"/>
                <a:gd name="T4" fmla="*/ 30 w 60"/>
                <a:gd name="T5" fmla="*/ 30 h 60"/>
                <a:gd name="T6" fmla="*/ 48 w 60"/>
                <a:gd name="T7" fmla="*/ 48 h 60"/>
                <a:gd name="T8" fmla="*/ 60 w 60"/>
                <a:gd name="T9" fmla="*/ 6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0" y="0"/>
                  </a:moveTo>
                  <a:lnTo>
                    <a:pt x="12" y="12"/>
                  </a:lnTo>
                  <a:lnTo>
                    <a:pt x="30" y="30"/>
                  </a:lnTo>
                  <a:lnTo>
                    <a:pt x="48" y="48"/>
                  </a:lnTo>
                  <a:lnTo>
                    <a:pt x="60" y="60"/>
                  </a:lnTo>
                </a:path>
              </a:pathLst>
            </a:custGeom>
            <a:noFill/>
            <a:ln w="57150">
              <a:solidFill>
                <a:srgbClr val="008000"/>
              </a:solidFill>
              <a:round/>
              <a:headEnd/>
              <a:tailEnd/>
            </a:ln>
          </p:spPr>
          <p:txBody>
            <a:bodyPr/>
            <a:lstStyle/>
            <a:p>
              <a:endParaRPr lang="en-US"/>
            </a:p>
          </p:txBody>
        </p:sp>
        <p:sp>
          <p:nvSpPr>
            <p:cNvPr id="48450" name="Freeform 317"/>
            <p:cNvSpPr>
              <a:spLocks/>
            </p:cNvSpPr>
            <p:nvPr/>
          </p:nvSpPr>
          <p:spPr bwMode="auto">
            <a:xfrm>
              <a:off x="6135" y="12839"/>
              <a:ext cx="24" cy="36"/>
            </a:xfrm>
            <a:custGeom>
              <a:avLst/>
              <a:gdLst>
                <a:gd name="T0" fmla="*/ 0 w 24"/>
                <a:gd name="T1" fmla="*/ 0 h 36"/>
                <a:gd name="T2" fmla="*/ 6 w 24"/>
                <a:gd name="T3" fmla="*/ 12 h 36"/>
                <a:gd name="T4" fmla="*/ 12 w 24"/>
                <a:gd name="T5" fmla="*/ 18 h 36"/>
                <a:gd name="T6" fmla="*/ 24 w 24"/>
                <a:gd name="T7" fmla="*/ 36 h 36"/>
                <a:gd name="T8" fmla="*/ 0 60000 65536"/>
                <a:gd name="T9" fmla="*/ 0 60000 65536"/>
                <a:gd name="T10" fmla="*/ 0 60000 65536"/>
                <a:gd name="T11" fmla="*/ 0 60000 65536"/>
                <a:gd name="T12" fmla="*/ 0 w 24"/>
                <a:gd name="T13" fmla="*/ 0 h 36"/>
                <a:gd name="T14" fmla="*/ 24 w 24"/>
                <a:gd name="T15" fmla="*/ 36 h 36"/>
              </a:gdLst>
              <a:ahLst/>
              <a:cxnLst>
                <a:cxn ang="T8">
                  <a:pos x="T0" y="T1"/>
                </a:cxn>
                <a:cxn ang="T9">
                  <a:pos x="T2" y="T3"/>
                </a:cxn>
                <a:cxn ang="T10">
                  <a:pos x="T4" y="T5"/>
                </a:cxn>
                <a:cxn ang="T11">
                  <a:pos x="T6" y="T7"/>
                </a:cxn>
              </a:cxnLst>
              <a:rect l="T12" t="T13" r="T14" b="T15"/>
              <a:pathLst>
                <a:path w="24" h="36">
                  <a:moveTo>
                    <a:pt x="0" y="0"/>
                  </a:moveTo>
                  <a:lnTo>
                    <a:pt x="6" y="12"/>
                  </a:lnTo>
                  <a:lnTo>
                    <a:pt x="12" y="18"/>
                  </a:lnTo>
                  <a:lnTo>
                    <a:pt x="24" y="36"/>
                  </a:lnTo>
                </a:path>
              </a:pathLst>
            </a:custGeom>
            <a:noFill/>
            <a:ln w="57150">
              <a:solidFill>
                <a:srgbClr val="008000"/>
              </a:solidFill>
              <a:round/>
              <a:headEnd/>
              <a:tailEnd/>
            </a:ln>
          </p:spPr>
          <p:txBody>
            <a:bodyPr/>
            <a:lstStyle/>
            <a:p>
              <a:endParaRPr lang="en-US"/>
            </a:p>
          </p:txBody>
        </p:sp>
        <p:sp>
          <p:nvSpPr>
            <p:cNvPr id="48451" name="Line 318"/>
            <p:cNvSpPr>
              <a:spLocks noChangeShapeType="1"/>
            </p:cNvSpPr>
            <p:nvPr/>
          </p:nvSpPr>
          <p:spPr bwMode="auto">
            <a:xfrm>
              <a:off x="6159" y="12875"/>
              <a:ext cx="30" cy="36"/>
            </a:xfrm>
            <a:prstGeom prst="line">
              <a:avLst/>
            </a:prstGeom>
            <a:noFill/>
            <a:ln w="57150">
              <a:solidFill>
                <a:srgbClr val="008000"/>
              </a:solidFill>
              <a:round/>
              <a:headEnd/>
              <a:tailEnd/>
            </a:ln>
          </p:spPr>
          <p:txBody>
            <a:bodyPr/>
            <a:lstStyle/>
            <a:p>
              <a:endParaRPr lang="en-US"/>
            </a:p>
          </p:txBody>
        </p:sp>
        <p:sp>
          <p:nvSpPr>
            <p:cNvPr id="48452" name="Line 319"/>
            <p:cNvSpPr>
              <a:spLocks noChangeShapeType="1"/>
            </p:cNvSpPr>
            <p:nvPr/>
          </p:nvSpPr>
          <p:spPr bwMode="auto">
            <a:xfrm>
              <a:off x="6189" y="12911"/>
              <a:ext cx="24" cy="36"/>
            </a:xfrm>
            <a:prstGeom prst="line">
              <a:avLst/>
            </a:prstGeom>
            <a:noFill/>
            <a:ln w="57150">
              <a:solidFill>
                <a:srgbClr val="008000"/>
              </a:solidFill>
              <a:round/>
              <a:headEnd/>
              <a:tailEnd/>
            </a:ln>
          </p:spPr>
          <p:txBody>
            <a:bodyPr/>
            <a:lstStyle/>
            <a:p>
              <a:endParaRPr lang="en-US"/>
            </a:p>
          </p:txBody>
        </p:sp>
        <p:sp>
          <p:nvSpPr>
            <p:cNvPr id="48453" name="Line 320"/>
            <p:cNvSpPr>
              <a:spLocks noChangeShapeType="1"/>
            </p:cNvSpPr>
            <p:nvPr/>
          </p:nvSpPr>
          <p:spPr bwMode="auto">
            <a:xfrm>
              <a:off x="6213" y="12947"/>
              <a:ext cx="24" cy="36"/>
            </a:xfrm>
            <a:prstGeom prst="line">
              <a:avLst/>
            </a:prstGeom>
            <a:noFill/>
            <a:ln w="57150">
              <a:solidFill>
                <a:srgbClr val="008000"/>
              </a:solidFill>
              <a:round/>
              <a:headEnd/>
              <a:tailEnd/>
            </a:ln>
          </p:spPr>
          <p:txBody>
            <a:bodyPr/>
            <a:lstStyle/>
            <a:p>
              <a:endParaRPr lang="en-US"/>
            </a:p>
          </p:txBody>
        </p:sp>
        <p:sp>
          <p:nvSpPr>
            <p:cNvPr id="48454" name="Freeform 321"/>
            <p:cNvSpPr>
              <a:spLocks/>
            </p:cNvSpPr>
            <p:nvPr/>
          </p:nvSpPr>
          <p:spPr bwMode="auto">
            <a:xfrm>
              <a:off x="6237" y="12983"/>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8455" name="Freeform 322"/>
            <p:cNvSpPr>
              <a:spLocks/>
            </p:cNvSpPr>
            <p:nvPr/>
          </p:nvSpPr>
          <p:spPr bwMode="auto">
            <a:xfrm>
              <a:off x="6261" y="13013"/>
              <a:ext cx="48" cy="78"/>
            </a:xfrm>
            <a:custGeom>
              <a:avLst/>
              <a:gdLst>
                <a:gd name="T0" fmla="*/ 0 w 48"/>
                <a:gd name="T1" fmla="*/ 0 h 78"/>
                <a:gd name="T2" fmla="*/ 12 w 48"/>
                <a:gd name="T3" fmla="*/ 18 h 78"/>
                <a:gd name="T4" fmla="*/ 24 w 48"/>
                <a:gd name="T5" fmla="*/ 36 h 78"/>
                <a:gd name="T6" fmla="*/ 36 w 48"/>
                <a:gd name="T7" fmla="*/ 60 h 78"/>
                <a:gd name="T8" fmla="*/ 48 w 48"/>
                <a:gd name="T9" fmla="*/ 78 h 78"/>
                <a:gd name="T10" fmla="*/ 0 60000 65536"/>
                <a:gd name="T11" fmla="*/ 0 60000 65536"/>
                <a:gd name="T12" fmla="*/ 0 60000 65536"/>
                <a:gd name="T13" fmla="*/ 0 60000 65536"/>
                <a:gd name="T14" fmla="*/ 0 60000 65536"/>
                <a:gd name="T15" fmla="*/ 0 w 48"/>
                <a:gd name="T16" fmla="*/ 0 h 78"/>
                <a:gd name="T17" fmla="*/ 48 w 48"/>
                <a:gd name="T18" fmla="*/ 78 h 78"/>
              </a:gdLst>
              <a:ahLst/>
              <a:cxnLst>
                <a:cxn ang="T10">
                  <a:pos x="T0" y="T1"/>
                </a:cxn>
                <a:cxn ang="T11">
                  <a:pos x="T2" y="T3"/>
                </a:cxn>
                <a:cxn ang="T12">
                  <a:pos x="T4" y="T5"/>
                </a:cxn>
                <a:cxn ang="T13">
                  <a:pos x="T6" y="T7"/>
                </a:cxn>
                <a:cxn ang="T14">
                  <a:pos x="T8" y="T9"/>
                </a:cxn>
              </a:cxnLst>
              <a:rect l="T15" t="T16" r="T17" b="T18"/>
              <a:pathLst>
                <a:path w="48" h="78">
                  <a:moveTo>
                    <a:pt x="0" y="0"/>
                  </a:moveTo>
                  <a:lnTo>
                    <a:pt x="12" y="18"/>
                  </a:lnTo>
                  <a:lnTo>
                    <a:pt x="24" y="36"/>
                  </a:lnTo>
                  <a:lnTo>
                    <a:pt x="36" y="60"/>
                  </a:lnTo>
                  <a:lnTo>
                    <a:pt x="48" y="78"/>
                  </a:lnTo>
                </a:path>
              </a:pathLst>
            </a:custGeom>
            <a:noFill/>
            <a:ln w="57150">
              <a:solidFill>
                <a:srgbClr val="008000"/>
              </a:solidFill>
              <a:round/>
              <a:headEnd/>
              <a:tailEnd/>
            </a:ln>
          </p:spPr>
          <p:txBody>
            <a:bodyPr/>
            <a:lstStyle/>
            <a:p>
              <a:endParaRPr lang="en-US"/>
            </a:p>
          </p:txBody>
        </p:sp>
        <p:sp>
          <p:nvSpPr>
            <p:cNvPr id="48456" name="Freeform 323"/>
            <p:cNvSpPr>
              <a:spLocks/>
            </p:cNvSpPr>
            <p:nvPr/>
          </p:nvSpPr>
          <p:spPr bwMode="auto">
            <a:xfrm>
              <a:off x="6309" y="13091"/>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008000"/>
              </a:solidFill>
              <a:round/>
              <a:headEnd/>
              <a:tailEnd/>
            </a:ln>
          </p:spPr>
          <p:txBody>
            <a:bodyPr/>
            <a:lstStyle/>
            <a:p>
              <a:endParaRPr lang="en-US"/>
            </a:p>
          </p:txBody>
        </p:sp>
        <p:sp>
          <p:nvSpPr>
            <p:cNvPr id="48457" name="Freeform 324"/>
            <p:cNvSpPr>
              <a:spLocks/>
            </p:cNvSpPr>
            <p:nvPr/>
          </p:nvSpPr>
          <p:spPr bwMode="auto">
            <a:xfrm>
              <a:off x="6333" y="13133"/>
              <a:ext cx="18" cy="6"/>
            </a:xfrm>
            <a:custGeom>
              <a:avLst/>
              <a:gdLst>
                <a:gd name="T0" fmla="*/ 0 w 18"/>
                <a:gd name="T1" fmla="*/ 0 h 6"/>
                <a:gd name="T2" fmla="*/ 6 w 18"/>
                <a:gd name="T3" fmla="*/ 0 h 6"/>
                <a:gd name="T4" fmla="*/ 6 w 18"/>
                <a:gd name="T5" fmla="*/ 0 h 6"/>
                <a:gd name="T6" fmla="*/ 12 w 18"/>
                <a:gd name="T7" fmla="*/ 6 h 6"/>
                <a:gd name="T8" fmla="*/ 18 w 18"/>
                <a:gd name="T9" fmla="*/ 6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0" y="0"/>
                  </a:moveTo>
                  <a:lnTo>
                    <a:pt x="6" y="0"/>
                  </a:lnTo>
                  <a:lnTo>
                    <a:pt x="12" y="6"/>
                  </a:lnTo>
                  <a:lnTo>
                    <a:pt x="18" y="6"/>
                  </a:lnTo>
                </a:path>
              </a:pathLst>
            </a:custGeom>
            <a:noFill/>
            <a:ln w="57150">
              <a:solidFill>
                <a:srgbClr val="008000"/>
              </a:solidFill>
              <a:round/>
              <a:headEnd/>
              <a:tailEnd/>
            </a:ln>
          </p:spPr>
          <p:txBody>
            <a:bodyPr/>
            <a:lstStyle/>
            <a:p>
              <a:endParaRPr lang="en-US"/>
            </a:p>
          </p:txBody>
        </p:sp>
        <p:sp>
          <p:nvSpPr>
            <p:cNvPr id="48458" name="Freeform 325"/>
            <p:cNvSpPr>
              <a:spLocks/>
            </p:cNvSpPr>
            <p:nvPr/>
          </p:nvSpPr>
          <p:spPr bwMode="auto">
            <a:xfrm>
              <a:off x="6351" y="13139"/>
              <a:ext cx="24" cy="42"/>
            </a:xfrm>
            <a:custGeom>
              <a:avLst/>
              <a:gdLst>
                <a:gd name="T0" fmla="*/ 0 w 24"/>
                <a:gd name="T1" fmla="*/ 0 h 42"/>
                <a:gd name="T2" fmla="*/ 6 w 24"/>
                <a:gd name="T3" fmla="*/ 6 h 42"/>
                <a:gd name="T4" fmla="*/ 12 w 24"/>
                <a:gd name="T5" fmla="*/ 18 h 42"/>
                <a:gd name="T6" fmla="*/ 18 w 24"/>
                <a:gd name="T7" fmla="*/ 30 h 42"/>
                <a:gd name="T8" fmla="*/ 24 w 24"/>
                <a:gd name="T9" fmla="*/ 42 h 42"/>
                <a:gd name="T10" fmla="*/ 0 60000 65536"/>
                <a:gd name="T11" fmla="*/ 0 60000 65536"/>
                <a:gd name="T12" fmla="*/ 0 60000 65536"/>
                <a:gd name="T13" fmla="*/ 0 60000 65536"/>
                <a:gd name="T14" fmla="*/ 0 60000 65536"/>
                <a:gd name="T15" fmla="*/ 0 w 24"/>
                <a:gd name="T16" fmla="*/ 0 h 42"/>
                <a:gd name="T17" fmla="*/ 24 w 24"/>
                <a:gd name="T18" fmla="*/ 42 h 42"/>
              </a:gdLst>
              <a:ahLst/>
              <a:cxnLst>
                <a:cxn ang="T10">
                  <a:pos x="T0" y="T1"/>
                </a:cxn>
                <a:cxn ang="T11">
                  <a:pos x="T2" y="T3"/>
                </a:cxn>
                <a:cxn ang="T12">
                  <a:pos x="T4" y="T5"/>
                </a:cxn>
                <a:cxn ang="T13">
                  <a:pos x="T6" y="T7"/>
                </a:cxn>
                <a:cxn ang="T14">
                  <a:pos x="T8" y="T9"/>
                </a:cxn>
              </a:cxnLst>
              <a:rect l="T15" t="T16" r="T17" b="T18"/>
              <a:pathLst>
                <a:path w="24" h="42">
                  <a:moveTo>
                    <a:pt x="0" y="0"/>
                  </a:moveTo>
                  <a:lnTo>
                    <a:pt x="6" y="6"/>
                  </a:lnTo>
                  <a:lnTo>
                    <a:pt x="12" y="18"/>
                  </a:lnTo>
                  <a:lnTo>
                    <a:pt x="18" y="30"/>
                  </a:lnTo>
                  <a:lnTo>
                    <a:pt x="24" y="42"/>
                  </a:lnTo>
                </a:path>
              </a:pathLst>
            </a:custGeom>
            <a:noFill/>
            <a:ln w="57150">
              <a:solidFill>
                <a:srgbClr val="008000"/>
              </a:solidFill>
              <a:round/>
              <a:headEnd/>
              <a:tailEnd/>
            </a:ln>
          </p:spPr>
          <p:txBody>
            <a:bodyPr/>
            <a:lstStyle/>
            <a:p>
              <a:endParaRPr lang="en-US"/>
            </a:p>
          </p:txBody>
        </p:sp>
        <p:sp>
          <p:nvSpPr>
            <p:cNvPr id="48459" name="Freeform 326"/>
            <p:cNvSpPr>
              <a:spLocks/>
            </p:cNvSpPr>
            <p:nvPr/>
          </p:nvSpPr>
          <p:spPr bwMode="auto">
            <a:xfrm>
              <a:off x="6375" y="13181"/>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8460" name="Freeform 327"/>
            <p:cNvSpPr>
              <a:spLocks/>
            </p:cNvSpPr>
            <p:nvPr/>
          </p:nvSpPr>
          <p:spPr bwMode="auto">
            <a:xfrm>
              <a:off x="6393" y="13199"/>
              <a:ext cx="24" cy="42"/>
            </a:xfrm>
            <a:custGeom>
              <a:avLst/>
              <a:gdLst>
                <a:gd name="T0" fmla="*/ 0 w 24"/>
                <a:gd name="T1" fmla="*/ 0 h 42"/>
                <a:gd name="T2" fmla="*/ 12 w 24"/>
                <a:gd name="T3" fmla="*/ 18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18"/>
                  </a:lnTo>
                  <a:lnTo>
                    <a:pt x="24" y="42"/>
                  </a:lnTo>
                </a:path>
              </a:pathLst>
            </a:custGeom>
            <a:noFill/>
            <a:ln w="57150">
              <a:solidFill>
                <a:srgbClr val="008000"/>
              </a:solidFill>
              <a:round/>
              <a:headEnd/>
              <a:tailEnd/>
            </a:ln>
          </p:spPr>
          <p:txBody>
            <a:bodyPr/>
            <a:lstStyle/>
            <a:p>
              <a:endParaRPr lang="en-US"/>
            </a:p>
          </p:txBody>
        </p:sp>
        <p:sp>
          <p:nvSpPr>
            <p:cNvPr id="48461" name="Freeform 328"/>
            <p:cNvSpPr>
              <a:spLocks/>
            </p:cNvSpPr>
            <p:nvPr/>
          </p:nvSpPr>
          <p:spPr bwMode="auto">
            <a:xfrm>
              <a:off x="6417" y="13241"/>
              <a:ext cx="18" cy="66"/>
            </a:xfrm>
            <a:custGeom>
              <a:avLst/>
              <a:gdLst>
                <a:gd name="T0" fmla="*/ 0 w 18"/>
                <a:gd name="T1" fmla="*/ 0 h 66"/>
                <a:gd name="T2" fmla="*/ 6 w 18"/>
                <a:gd name="T3" fmla="*/ 18 h 66"/>
                <a:gd name="T4" fmla="*/ 6 w 18"/>
                <a:gd name="T5" fmla="*/ 36 h 66"/>
                <a:gd name="T6" fmla="*/ 12 w 18"/>
                <a:gd name="T7" fmla="*/ 54 h 66"/>
                <a:gd name="T8" fmla="*/ 18 w 18"/>
                <a:gd name="T9" fmla="*/ 66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0" y="0"/>
                  </a:moveTo>
                  <a:lnTo>
                    <a:pt x="6" y="18"/>
                  </a:lnTo>
                  <a:lnTo>
                    <a:pt x="6" y="36"/>
                  </a:lnTo>
                  <a:lnTo>
                    <a:pt x="12" y="54"/>
                  </a:lnTo>
                  <a:lnTo>
                    <a:pt x="18" y="66"/>
                  </a:lnTo>
                </a:path>
              </a:pathLst>
            </a:custGeom>
            <a:noFill/>
            <a:ln w="57150">
              <a:solidFill>
                <a:srgbClr val="008000"/>
              </a:solidFill>
              <a:round/>
              <a:headEnd/>
              <a:tailEnd/>
            </a:ln>
          </p:spPr>
          <p:txBody>
            <a:bodyPr/>
            <a:lstStyle/>
            <a:p>
              <a:endParaRPr lang="en-US"/>
            </a:p>
          </p:txBody>
        </p:sp>
        <p:sp>
          <p:nvSpPr>
            <p:cNvPr id="48462" name="Freeform 329"/>
            <p:cNvSpPr>
              <a:spLocks/>
            </p:cNvSpPr>
            <p:nvPr/>
          </p:nvSpPr>
          <p:spPr bwMode="auto">
            <a:xfrm>
              <a:off x="6435" y="13307"/>
              <a:ext cx="24" cy="12"/>
            </a:xfrm>
            <a:custGeom>
              <a:avLst/>
              <a:gdLst>
                <a:gd name="T0" fmla="*/ 0 w 24"/>
                <a:gd name="T1" fmla="*/ 0 h 12"/>
                <a:gd name="T2" fmla="*/ 6 w 24"/>
                <a:gd name="T3" fmla="*/ 6 h 12"/>
                <a:gd name="T4" fmla="*/ 12 w 24"/>
                <a:gd name="T5" fmla="*/ 12 h 12"/>
                <a:gd name="T6" fmla="*/ 24 w 24"/>
                <a:gd name="T7" fmla="*/ 12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6" y="6"/>
                  </a:lnTo>
                  <a:lnTo>
                    <a:pt x="12" y="12"/>
                  </a:lnTo>
                  <a:lnTo>
                    <a:pt x="24" y="12"/>
                  </a:lnTo>
                </a:path>
              </a:pathLst>
            </a:custGeom>
            <a:noFill/>
            <a:ln w="57150">
              <a:solidFill>
                <a:srgbClr val="008000"/>
              </a:solidFill>
              <a:round/>
              <a:headEnd/>
              <a:tailEnd/>
            </a:ln>
          </p:spPr>
          <p:txBody>
            <a:bodyPr/>
            <a:lstStyle/>
            <a:p>
              <a:endParaRPr lang="en-US"/>
            </a:p>
          </p:txBody>
        </p:sp>
        <p:sp>
          <p:nvSpPr>
            <p:cNvPr id="48463" name="Line 330"/>
            <p:cNvSpPr>
              <a:spLocks noChangeShapeType="1"/>
            </p:cNvSpPr>
            <p:nvPr/>
          </p:nvSpPr>
          <p:spPr bwMode="auto">
            <a:xfrm>
              <a:off x="6459" y="13319"/>
              <a:ext cx="18" cy="12"/>
            </a:xfrm>
            <a:prstGeom prst="line">
              <a:avLst/>
            </a:prstGeom>
            <a:noFill/>
            <a:ln w="57150">
              <a:solidFill>
                <a:srgbClr val="008000"/>
              </a:solidFill>
              <a:round/>
              <a:headEnd/>
              <a:tailEnd/>
            </a:ln>
          </p:spPr>
          <p:txBody>
            <a:bodyPr/>
            <a:lstStyle/>
            <a:p>
              <a:endParaRPr lang="en-US"/>
            </a:p>
          </p:txBody>
        </p:sp>
        <p:sp>
          <p:nvSpPr>
            <p:cNvPr id="48464" name="Line 331"/>
            <p:cNvSpPr>
              <a:spLocks noChangeShapeType="1"/>
            </p:cNvSpPr>
            <p:nvPr/>
          </p:nvSpPr>
          <p:spPr bwMode="auto">
            <a:xfrm>
              <a:off x="6477" y="13331"/>
              <a:ext cx="18" cy="12"/>
            </a:xfrm>
            <a:prstGeom prst="line">
              <a:avLst/>
            </a:prstGeom>
            <a:noFill/>
            <a:ln w="57150">
              <a:solidFill>
                <a:srgbClr val="008000"/>
              </a:solidFill>
              <a:round/>
              <a:headEnd/>
              <a:tailEnd/>
            </a:ln>
          </p:spPr>
          <p:txBody>
            <a:bodyPr/>
            <a:lstStyle/>
            <a:p>
              <a:endParaRPr lang="en-US"/>
            </a:p>
          </p:txBody>
        </p:sp>
        <p:sp>
          <p:nvSpPr>
            <p:cNvPr id="48465" name="Freeform 332"/>
            <p:cNvSpPr>
              <a:spLocks/>
            </p:cNvSpPr>
            <p:nvPr/>
          </p:nvSpPr>
          <p:spPr bwMode="auto">
            <a:xfrm>
              <a:off x="6495" y="13343"/>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8466" name="Freeform 333"/>
            <p:cNvSpPr>
              <a:spLocks/>
            </p:cNvSpPr>
            <p:nvPr/>
          </p:nvSpPr>
          <p:spPr bwMode="auto">
            <a:xfrm>
              <a:off x="6513" y="13361"/>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008000"/>
              </a:solidFill>
              <a:round/>
              <a:headEnd/>
              <a:tailEnd/>
            </a:ln>
          </p:spPr>
          <p:txBody>
            <a:bodyPr/>
            <a:lstStyle/>
            <a:p>
              <a:endParaRPr lang="en-US"/>
            </a:p>
          </p:txBody>
        </p:sp>
        <p:sp>
          <p:nvSpPr>
            <p:cNvPr id="48467" name="Freeform 334"/>
            <p:cNvSpPr>
              <a:spLocks/>
            </p:cNvSpPr>
            <p:nvPr/>
          </p:nvSpPr>
          <p:spPr bwMode="auto">
            <a:xfrm>
              <a:off x="6537" y="13409"/>
              <a:ext cx="18" cy="54"/>
            </a:xfrm>
            <a:custGeom>
              <a:avLst/>
              <a:gdLst>
                <a:gd name="T0" fmla="*/ 0 w 18"/>
                <a:gd name="T1" fmla="*/ 0 h 54"/>
                <a:gd name="T2" fmla="*/ 6 w 18"/>
                <a:gd name="T3" fmla="*/ 12 h 54"/>
                <a:gd name="T4" fmla="*/ 12 w 18"/>
                <a:gd name="T5" fmla="*/ 30 h 54"/>
                <a:gd name="T6" fmla="*/ 12 w 18"/>
                <a:gd name="T7" fmla="*/ 42 h 54"/>
                <a:gd name="T8" fmla="*/ 18 w 18"/>
                <a:gd name="T9" fmla="*/ 54 h 54"/>
                <a:gd name="T10" fmla="*/ 0 60000 65536"/>
                <a:gd name="T11" fmla="*/ 0 60000 65536"/>
                <a:gd name="T12" fmla="*/ 0 60000 65536"/>
                <a:gd name="T13" fmla="*/ 0 60000 65536"/>
                <a:gd name="T14" fmla="*/ 0 60000 65536"/>
                <a:gd name="T15" fmla="*/ 0 w 18"/>
                <a:gd name="T16" fmla="*/ 0 h 54"/>
                <a:gd name="T17" fmla="*/ 18 w 18"/>
                <a:gd name="T18" fmla="*/ 54 h 54"/>
              </a:gdLst>
              <a:ahLst/>
              <a:cxnLst>
                <a:cxn ang="T10">
                  <a:pos x="T0" y="T1"/>
                </a:cxn>
                <a:cxn ang="T11">
                  <a:pos x="T2" y="T3"/>
                </a:cxn>
                <a:cxn ang="T12">
                  <a:pos x="T4" y="T5"/>
                </a:cxn>
                <a:cxn ang="T13">
                  <a:pos x="T6" y="T7"/>
                </a:cxn>
                <a:cxn ang="T14">
                  <a:pos x="T8" y="T9"/>
                </a:cxn>
              </a:cxnLst>
              <a:rect l="T15" t="T16" r="T17" b="T18"/>
              <a:pathLst>
                <a:path w="18" h="54">
                  <a:moveTo>
                    <a:pt x="0" y="0"/>
                  </a:moveTo>
                  <a:lnTo>
                    <a:pt x="6" y="12"/>
                  </a:lnTo>
                  <a:lnTo>
                    <a:pt x="12" y="30"/>
                  </a:lnTo>
                  <a:lnTo>
                    <a:pt x="12" y="42"/>
                  </a:lnTo>
                  <a:lnTo>
                    <a:pt x="18" y="54"/>
                  </a:lnTo>
                </a:path>
              </a:pathLst>
            </a:custGeom>
            <a:noFill/>
            <a:ln w="57150">
              <a:solidFill>
                <a:srgbClr val="008000"/>
              </a:solidFill>
              <a:round/>
              <a:headEnd/>
              <a:tailEnd/>
            </a:ln>
          </p:spPr>
          <p:txBody>
            <a:bodyPr/>
            <a:lstStyle/>
            <a:p>
              <a:endParaRPr lang="en-US"/>
            </a:p>
          </p:txBody>
        </p:sp>
        <p:sp>
          <p:nvSpPr>
            <p:cNvPr id="48468" name="Freeform 335"/>
            <p:cNvSpPr>
              <a:spLocks/>
            </p:cNvSpPr>
            <p:nvPr/>
          </p:nvSpPr>
          <p:spPr bwMode="auto">
            <a:xfrm>
              <a:off x="6555" y="13457"/>
              <a:ext cx="6" cy="6"/>
            </a:xfrm>
            <a:custGeom>
              <a:avLst/>
              <a:gdLst>
                <a:gd name="T0" fmla="*/ 0 w 6"/>
                <a:gd name="T1" fmla="*/ 6 h 6"/>
                <a:gd name="T2" fmla="*/ 0 w 6"/>
                <a:gd name="T3" fmla="*/ 6 h 6"/>
                <a:gd name="T4" fmla="*/ 6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6"/>
                  </a:lnTo>
                  <a:lnTo>
                    <a:pt x="6" y="6"/>
                  </a:lnTo>
                  <a:lnTo>
                    <a:pt x="6" y="0"/>
                  </a:lnTo>
                </a:path>
              </a:pathLst>
            </a:custGeom>
            <a:noFill/>
            <a:ln w="57150">
              <a:solidFill>
                <a:srgbClr val="008000"/>
              </a:solidFill>
              <a:round/>
              <a:headEnd/>
              <a:tailEnd/>
            </a:ln>
          </p:spPr>
          <p:txBody>
            <a:bodyPr/>
            <a:lstStyle/>
            <a:p>
              <a:endParaRPr lang="en-US"/>
            </a:p>
          </p:txBody>
        </p:sp>
        <p:sp>
          <p:nvSpPr>
            <p:cNvPr id="48469" name="Freeform 336"/>
            <p:cNvSpPr>
              <a:spLocks/>
            </p:cNvSpPr>
            <p:nvPr/>
          </p:nvSpPr>
          <p:spPr bwMode="auto">
            <a:xfrm>
              <a:off x="6561" y="13451"/>
              <a:ext cx="12" cy="6"/>
            </a:xfrm>
            <a:custGeom>
              <a:avLst/>
              <a:gdLst>
                <a:gd name="T0" fmla="*/ 0 w 12"/>
                <a:gd name="T1" fmla="*/ 6 h 6"/>
                <a:gd name="T2" fmla="*/ 6 w 12"/>
                <a:gd name="T3" fmla="*/ 0 h 6"/>
                <a:gd name="T4" fmla="*/ 12 w 12"/>
                <a:gd name="T5" fmla="*/ 0 h 6"/>
                <a:gd name="T6" fmla="*/ 0 60000 65536"/>
                <a:gd name="T7" fmla="*/ 0 60000 65536"/>
                <a:gd name="T8" fmla="*/ 0 60000 65536"/>
                <a:gd name="T9" fmla="*/ 0 w 12"/>
                <a:gd name="T10" fmla="*/ 0 h 6"/>
                <a:gd name="T11" fmla="*/ 12 w 12"/>
                <a:gd name="T12" fmla="*/ 6 h 6"/>
              </a:gdLst>
              <a:ahLst/>
              <a:cxnLst>
                <a:cxn ang="T6">
                  <a:pos x="T0" y="T1"/>
                </a:cxn>
                <a:cxn ang="T7">
                  <a:pos x="T2" y="T3"/>
                </a:cxn>
                <a:cxn ang="T8">
                  <a:pos x="T4" y="T5"/>
                </a:cxn>
              </a:cxnLst>
              <a:rect l="T9" t="T10" r="T11" b="T12"/>
              <a:pathLst>
                <a:path w="12" h="6">
                  <a:moveTo>
                    <a:pt x="0" y="6"/>
                  </a:moveTo>
                  <a:lnTo>
                    <a:pt x="6" y="0"/>
                  </a:lnTo>
                  <a:lnTo>
                    <a:pt x="12" y="0"/>
                  </a:lnTo>
                </a:path>
              </a:pathLst>
            </a:custGeom>
            <a:noFill/>
            <a:ln w="57150">
              <a:solidFill>
                <a:srgbClr val="008000"/>
              </a:solidFill>
              <a:round/>
              <a:headEnd/>
              <a:tailEnd/>
            </a:ln>
          </p:spPr>
          <p:txBody>
            <a:bodyPr/>
            <a:lstStyle/>
            <a:p>
              <a:endParaRPr lang="en-US"/>
            </a:p>
          </p:txBody>
        </p:sp>
        <p:sp>
          <p:nvSpPr>
            <p:cNvPr id="48470" name="Freeform 337"/>
            <p:cNvSpPr>
              <a:spLocks/>
            </p:cNvSpPr>
            <p:nvPr/>
          </p:nvSpPr>
          <p:spPr bwMode="auto">
            <a:xfrm>
              <a:off x="6573" y="13451"/>
              <a:ext cx="6" cy="30"/>
            </a:xfrm>
            <a:custGeom>
              <a:avLst/>
              <a:gdLst>
                <a:gd name="T0" fmla="*/ 0 w 6"/>
                <a:gd name="T1" fmla="*/ 0 h 30"/>
                <a:gd name="T2" fmla="*/ 0 w 6"/>
                <a:gd name="T3" fmla="*/ 6 h 30"/>
                <a:gd name="T4" fmla="*/ 0 w 6"/>
                <a:gd name="T5" fmla="*/ 12 h 30"/>
                <a:gd name="T6" fmla="*/ 6 w 6"/>
                <a:gd name="T7" fmla="*/ 30 h 30"/>
                <a:gd name="T8" fmla="*/ 0 60000 65536"/>
                <a:gd name="T9" fmla="*/ 0 60000 65536"/>
                <a:gd name="T10" fmla="*/ 0 60000 65536"/>
                <a:gd name="T11" fmla="*/ 0 60000 65536"/>
                <a:gd name="T12" fmla="*/ 0 w 6"/>
                <a:gd name="T13" fmla="*/ 0 h 30"/>
                <a:gd name="T14" fmla="*/ 6 w 6"/>
                <a:gd name="T15" fmla="*/ 30 h 30"/>
              </a:gdLst>
              <a:ahLst/>
              <a:cxnLst>
                <a:cxn ang="T8">
                  <a:pos x="T0" y="T1"/>
                </a:cxn>
                <a:cxn ang="T9">
                  <a:pos x="T2" y="T3"/>
                </a:cxn>
                <a:cxn ang="T10">
                  <a:pos x="T4" y="T5"/>
                </a:cxn>
                <a:cxn ang="T11">
                  <a:pos x="T6" y="T7"/>
                </a:cxn>
              </a:cxnLst>
              <a:rect l="T12" t="T13" r="T14" b="T15"/>
              <a:pathLst>
                <a:path w="6" h="30">
                  <a:moveTo>
                    <a:pt x="0" y="0"/>
                  </a:moveTo>
                  <a:lnTo>
                    <a:pt x="0" y="6"/>
                  </a:lnTo>
                  <a:lnTo>
                    <a:pt x="0" y="12"/>
                  </a:lnTo>
                  <a:lnTo>
                    <a:pt x="6" y="30"/>
                  </a:lnTo>
                </a:path>
              </a:pathLst>
            </a:custGeom>
            <a:noFill/>
            <a:ln w="57150">
              <a:solidFill>
                <a:srgbClr val="008000"/>
              </a:solidFill>
              <a:round/>
              <a:headEnd/>
              <a:tailEnd/>
            </a:ln>
          </p:spPr>
          <p:txBody>
            <a:bodyPr/>
            <a:lstStyle/>
            <a:p>
              <a:endParaRPr lang="en-US"/>
            </a:p>
          </p:txBody>
        </p:sp>
        <p:sp>
          <p:nvSpPr>
            <p:cNvPr id="48471" name="Freeform 338"/>
            <p:cNvSpPr>
              <a:spLocks/>
            </p:cNvSpPr>
            <p:nvPr/>
          </p:nvSpPr>
          <p:spPr bwMode="auto">
            <a:xfrm>
              <a:off x="6579" y="13481"/>
              <a:ext cx="12" cy="18"/>
            </a:xfrm>
            <a:custGeom>
              <a:avLst/>
              <a:gdLst>
                <a:gd name="T0" fmla="*/ 0 w 12"/>
                <a:gd name="T1" fmla="*/ 0 h 18"/>
                <a:gd name="T2" fmla="*/ 6 w 12"/>
                <a:gd name="T3" fmla="*/ 12 h 18"/>
                <a:gd name="T4" fmla="*/ 12 w 12"/>
                <a:gd name="T5" fmla="*/ 18 h 18"/>
                <a:gd name="T6" fmla="*/ 0 60000 65536"/>
                <a:gd name="T7" fmla="*/ 0 60000 65536"/>
                <a:gd name="T8" fmla="*/ 0 60000 65536"/>
                <a:gd name="T9" fmla="*/ 0 w 12"/>
                <a:gd name="T10" fmla="*/ 0 h 18"/>
                <a:gd name="T11" fmla="*/ 12 w 12"/>
                <a:gd name="T12" fmla="*/ 18 h 18"/>
              </a:gdLst>
              <a:ahLst/>
              <a:cxnLst>
                <a:cxn ang="T6">
                  <a:pos x="T0" y="T1"/>
                </a:cxn>
                <a:cxn ang="T7">
                  <a:pos x="T2" y="T3"/>
                </a:cxn>
                <a:cxn ang="T8">
                  <a:pos x="T4" y="T5"/>
                </a:cxn>
              </a:cxnLst>
              <a:rect l="T9" t="T10" r="T11" b="T12"/>
              <a:pathLst>
                <a:path w="12" h="18">
                  <a:moveTo>
                    <a:pt x="0" y="0"/>
                  </a:moveTo>
                  <a:lnTo>
                    <a:pt x="6" y="12"/>
                  </a:lnTo>
                  <a:lnTo>
                    <a:pt x="12" y="18"/>
                  </a:lnTo>
                </a:path>
              </a:pathLst>
            </a:custGeom>
            <a:noFill/>
            <a:ln w="57150">
              <a:solidFill>
                <a:srgbClr val="008000"/>
              </a:solidFill>
              <a:round/>
              <a:headEnd/>
              <a:tailEnd/>
            </a:ln>
          </p:spPr>
          <p:txBody>
            <a:bodyPr/>
            <a:lstStyle/>
            <a:p>
              <a:endParaRPr lang="en-US"/>
            </a:p>
          </p:txBody>
        </p:sp>
        <p:sp>
          <p:nvSpPr>
            <p:cNvPr id="48472" name="Freeform 339"/>
            <p:cNvSpPr>
              <a:spLocks/>
            </p:cNvSpPr>
            <p:nvPr/>
          </p:nvSpPr>
          <p:spPr bwMode="auto">
            <a:xfrm>
              <a:off x="6591" y="13499"/>
              <a:ext cx="6" cy="1"/>
            </a:xfrm>
            <a:custGeom>
              <a:avLst/>
              <a:gdLst>
                <a:gd name="T0" fmla="*/ 0 w 6"/>
                <a:gd name="T1" fmla="*/ 0 h 1"/>
                <a:gd name="T2" fmla="*/ 6 w 6"/>
                <a:gd name="T3" fmla="*/ 0 h 1"/>
                <a:gd name="T4" fmla="*/ 6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path>
              </a:pathLst>
            </a:custGeom>
            <a:noFill/>
            <a:ln w="57150">
              <a:solidFill>
                <a:srgbClr val="008000"/>
              </a:solidFill>
              <a:round/>
              <a:headEnd/>
              <a:tailEnd/>
            </a:ln>
          </p:spPr>
          <p:txBody>
            <a:bodyPr/>
            <a:lstStyle/>
            <a:p>
              <a:endParaRPr lang="en-US"/>
            </a:p>
          </p:txBody>
        </p:sp>
        <p:sp>
          <p:nvSpPr>
            <p:cNvPr id="48473" name="Line 340"/>
            <p:cNvSpPr>
              <a:spLocks noChangeShapeType="1"/>
            </p:cNvSpPr>
            <p:nvPr/>
          </p:nvSpPr>
          <p:spPr bwMode="auto">
            <a:xfrm>
              <a:off x="6597" y="13499"/>
              <a:ext cx="6" cy="12"/>
            </a:xfrm>
            <a:prstGeom prst="line">
              <a:avLst/>
            </a:prstGeom>
            <a:noFill/>
            <a:ln w="57150">
              <a:solidFill>
                <a:srgbClr val="008000"/>
              </a:solidFill>
              <a:round/>
              <a:headEnd/>
              <a:tailEnd/>
            </a:ln>
          </p:spPr>
          <p:txBody>
            <a:bodyPr/>
            <a:lstStyle/>
            <a:p>
              <a:endParaRPr lang="en-US"/>
            </a:p>
          </p:txBody>
        </p:sp>
        <p:sp>
          <p:nvSpPr>
            <p:cNvPr id="48474" name="Freeform 341"/>
            <p:cNvSpPr>
              <a:spLocks/>
            </p:cNvSpPr>
            <p:nvPr/>
          </p:nvSpPr>
          <p:spPr bwMode="auto">
            <a:xfrm>
              <a:off x="6603" y="13511"/>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8475" name="Freeform 342"/>
            <p:cNvSpPr>
              <a:spLocks/>
            </p:cNvSpPr>
            <p:nvPr/>
          </p:nvSpPr>
          <p:spPr bwMode="auto">
            <a:xfrm>
              <a:off x="6615" y="13541"/>
              <a:ext cx="6" cy="24"/>
            </a:xfrm>
            <a:custGeom>
              <a:avLst/>
              <a:gdLst>
                <a:gd name="T0" fmla="*/ 0 w 6"/>
                <a:gd name="T1" fmla="*/ 0 h 24"/>
                <a:gd name="T2" fmla="*/ 0 w 6"/>
                <a:gd name="T3" fmla="*/ 12 h 24"/>
                <a:gd name="T4" fmla="*/ 6 w 6"/>
                <a:gd name="T5" fmla="*/ 24 h 24"/>
                <a:gd name="T6" fmla="*/ 0 60000 65536"/>
                <a:gd name="T7" fmla="*/ 0 60000 65536"/>
                <a:gd name="T8" fmla="*/ 0 60000 65536"/>
                <a:gd name="T9" fmla="*/ 0 w 6"/>
                <a:gd name="T10" fmla="*/ 0 h 24"/>
                <a:gd name="T11" fmla="*/ 6 w 6"/>
                <a:gd name="T12" fmla="*/ 24 h 24"/>
              </a:gdLst>
              <a:ahLst/>
              <a:cxnLst>
                <a:cxn ang="T6">
                  <a:pos x="T0" y="T1"/>
                </a:cxn>
                <a:cxn ang="T7">
                  <a:pos x="T2" y="T3"/>
                </a:cxn>
                <a:cxn ang="T8">
                  <a:pos x="T4" y="T5"/>
                </a:cxn>
              </a:cxnLst>
              <a:rect l="T9" t="T10" r="T11" b="T12"/>
              <a:pathLst>
                <a:path w="6" h="24">
                  <a:moveTo>
                    <a:pt x="0" y="0"/>
                  </a:moveTo>
                  <a:lnTo>
                    <a:pt x="0" y="12"/>
                  </a:lnTo>
                  <a:lnTo>
                    <a:pt x="6" y="24"/>
                  </a:lnTo>
                </a:path>
              </a:pathLst>
            </a:custGeom>
            <a:noFill/>
            <a:ln w="57150">
              <a:solidFill>
                <a:srgbClr val="008000"/>
              </a:solidFill>
              <a:round/>
              <a:headEnd/>
              <a:tailEnd/>
            </a:ln>
          </p:spPr>
          <p:txBody>
            <a:bodyPr/>
            <a:lstStyle/>
            <a:p>
              <a:endParaRPr lang="en-US"/>
            </a:p>
          </p:txBody>
        </p:sp>
        <p:sp>
          <p:nvSpPr>
            <p:cNvPr id="48476" name="Freeform 343"/>
            <p:cNvSpPr>
              <a:spLocks/>
            </p:cNvSpPr>
            <p:nvPr/>
          </p:nvSpPr>
          <p:spPr bwMode="auto">
            <a:xfrm>
              <a:off x="6621" y="13565"/>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grpSp>
      <p:sp>
        <p:nvSpPr>
          <p:cNvPr id="48226" name="Text Box 344"/>
          <p:cNvSpPr txBox="1">
            <a:spLocks noChangeArrowheads="1"/>
          </p:cNvSpPr>
          <p:nvPr/>
        </p:nvSpPr>
        <p:spPr bwMode="auto">
          <a:xfrm>
            <a:off x="3403600" y="6278563"/>
            <a:ext cx="1906588" cy="579437"/>
          </a:xfrm>
          <a:prstGeom prst="rect">
            <a:avLst/>
          </a:prstGeom>
          <a:noFill/>
          <a:ln w="9525">
            <a:noFill/>
            <a:miter lim="800000"/>
            <a:headEnd/>
            <a:tailEnd/>
          </a:ln>
        </p:spPr>
        <p:txBody>
          <a:bodyPr wrap="none">
            <a:spAutoFit/>
          </a:bodyPr>
          <a:lstStyle/>
          <a:p>
            <a:r>
              <a:rPr lang="en-US" sz="3200">
                <a:latin typeface="Times New Roman" pitchFamily="18" charset="0"/>
                <a:ea typeface="ＭＳ Ｐゴシック" pitchFamily="-32" charset="-128"/>
              </a:rPr>
              <a:t>t</a:t>
            </a:r>
            <a:r>
              <a:rPr lang="en-US" sz="3200">
                <a:latin typeface="Arial Narrow" pitchFamily="34" charset="0"/>
                <a:ea typeface="ＭＳ Ｐゴシック" pitchFamily="-32" charset="-128"/>
              </a:rPr>
              <a:t>/</a:t>
            </a:r>
            <a:r>
              <a:rPr lang="en-US" sz="3200">
                <a:latin typeface="Symbol" pitchFamily="18" charset="2"/>
                <a:ea typeface="ＭＳ Ｐゴシック" pitchFamily="-32" charset="-128"/>
                <a:sym typeface="Symbol" pitchFamily="18" charset="2"/>
              </a:rPr>
              <a:t></a:t>
            </a:r>
            <a:r>
              <a:rPr lang="en-US" sz="3200">
                <a:latin typeface="Symbol" pitchFamily="18" charset="2"/>
                <a:ea typeface="ＭＳ Ｐゴシック" pitchFamily="-32" charset="-128"/>
              </a:rPr>
              <a:t> </a:t>
            </a:r>
            <a:r>
              <a:rPr lang="en-US" sz="2400" b="1">
                <a:latin typeface="Arial Narrow" pitchFamily="34" charset="0"/>
                <a:ea typeface="ＭＳ Ｐゴシック" pitchFamily="-32" charset="-128"/>
              </a:rPr>
              <a:t>(log scale)</a:t>
            </a:r>
            <a:endParaRPr lang="el-GR" sz="2400" b="1">
              <a:latin typeface="Arial Narrow" pitchFamily="34" charset="0"/>
              <a:ea typeface="ＭＳ Ｐゴシック" pitchFamily="-32" charset="-128"/>
            </a:endParaRPr>
          </a:p>
        </p:txBody>
      </p:sp>
      <p:sp>
        <p:nvSpPr>
          <p:cNvPr id="48227" name="Rectangle 345"/>
          <p:cNvSpPr>
            <a:spLocks noChangeArrowheads="1"/>
          </p:cNvSpPr>
          <p:nvPr/>
        </p:nvSpPr>
        <p:spPr bwMode="auto">
          <a:xfrm rot="16200000" flipH="1">
            <a:off x="-1155700" y="3529013"/>
            <a:ext cx="3743325" cy="365125"/>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Derivative of Bubble Count</a:t>
            </a:r>
            <a:endParaRPr lang="en-US" sz="2400" b="1">
              <a:latin typeface="Arial Narrow" pitchFamily="34" charset="0"/>
              <a:ea typeface="ＭＳ Ｐゴシック" pitchFamily="-32" charset="-128"/>
            </a:endParaRPr>
          </a:p>
        </p:txBody>
      </p:sp>
      <p:sp>
        <p:nvSpPr>
          <p:cNvPr id="48228" name="Rectangle 358"/>
          <p:cNvSpPr>
            <a:spLocks noChangeArrowheads="1"/>
          </p:cNvSpPr>
          <p:nvPr/>
        </p:nvSpPr>
        <p:spPr bwMode="auto">
          <a:xfrm>
            <a:off x="393700" y="1270000"/>
            <a:ext cx="8458200" cy="5562600"/>
          </a:xfrm>
          <a:prstGeom prst="rect">
            <a:avLst/>
          </a:prstGeom>
          <a:solidFill>
            <a:srgbClr val="FFFFFF">
              <a:alpha val="65881"/>
            </a:srgbClr>
          </a:solidFill>
          <a:ln w="9525">
            <a:noFill/>
            <a:miter lim="800000"/>
            <a:headEnd/>
            <a:tailEnd/>
          </a:ln>
        </p:spPr>
        <p:txBody>
          <a:bodyPr wrap="none" anchor="ctr"/>
          <a:lstStyle/>
          <a:p>
            <a:endParaRPr lang="en-US"/>
          </a:p>
        </p:txBody>
      </p:sp>
      <p:grpSp>
        <p:nvGrpSpPr>
          <p:cNvPr id="48229" name="Group 111"/>
          <p:cNvGrpSpPr>
            <a:grpSpLocks/>
          </p:cNvGrpSpPr>
          <p:nvPr/>
        </p:nvGrpSpPr>
        <p:grpSpPr bwMode="auto">
          <a:xfrm>
            <a:off x="1660525" y="2165350"/>
            <a:ext cx="4838700" cy="3371850"/>
            <a:chOff x="3647" y="11494"/>
            <a:chExt cx="2952" cy="2293"/>
          </a:xfrm>
        </p:grpSpPr>
        <p:sp>
          <p:nvSpPr>
            <p:cNvPr id="48246" name="Freeform 112"/>
            <p:cNvSpPr>
              <a:spLocks/>
            </p:cNvSpPr>
            <p:nvPr/>
          </p:nvSpPr>
          <p:spPr bwMode="auto">
            <a:xfrm>
              <a:off x="3647" y="11494"/>
              <a:ext cx="18" cy="96"/>
            </a:xfrm>
            <a:custGeom>
              <a:avLst/>
              <a:gdLst>
                <a:gd name="T0" fmla="*/ 0 w 18"/>
                <a:gd name="T1" fmla="*/ 0 h 96"/>
                <a:gd name="T2" fmla="*/ 6 w 18"/>
                <a:gd name="T3" fmla="*/ 24 h 96"/>
                <a:gd name="T4" fmla="*/ 6 w 18"/>
                <a:gd name="T5" fmla="*/ 54 h 96"/>
                <a:gd name="T6" fmla="*/ 12 w 18"/>
                <a:gd name="T7" fmla="*/ 78 h 96"/>
                <a:gd name="T8" fmla="*/ 18 w 18"/>
                <a:gd name="T9" fmla="*/ 96 h 96"/>
                <a:gd name="T10" fmla="*/ 0 60000 65536"/>
                <a:gd name="T11" fmla="*/ 0 60000 65536"/>
                <a:gd name="T12" fmla="*/ 0 60000 65536"/>
                <a:gd name="T13" fmla="*/ 0 60000 65536"/>
                <a:gd name="T14" fmla="*/ 0 60000 65536"/>
                <a:gd name="T15" fmla="*/ 0 w 18"/>
                <a:gd name="T16" fmla="*/ 0 h 96"/>
                <a:gd name="T17" fmla="*/ 18 w 18"/>
                <a:gd name="T18" fmla="*/ 96 h 96"/>
              </a:gdLst>
              <a:ahLst/>
              <a:cxnLst>
                <a:cxn ang="T10">
                  <a:pos x="T0" y="T1"/>
                </a:cxn>
                <a:cxn ang="T11">
                  <a:pos x="T2" y="T3"/>
                </a:cxn>
                <a:cxn ang="T12">
                  <a:pos x="T4" y="T5"/>
                </a:cxn>
                <a:cxn ang="T13">
                  <a:pos x="T6" y="T7"/>
                </a:cxn>
                <a:cxn ang="T14">
                  <a:pos x="T8" y="T9"/>
                </a:cxn>
              </a:cxnLst>
              <a:rect l="T15" t="T16" r="T17" b="T18"/>
              <a:pathLst>
                <a:path w="18" h="96">
                  <a:moveTo>
                    <a:pt x="0" y="0"/>
                  </a:moveTo>
                  <a:lnTo>
                    <a:pt x="6" y="24"/>
                  </a:lnTo>
                  <a:lnTo>
                    <a:pt x="6" y="54"/>
                  </a:lnTo>
                  <a:lnTo>
                    <a:pt x="12" y="78"/>
                  </a:lnTo>
                  <a:lnTo>
                    <a:pt x="18" y="96"/>
                  </a:lnTo>
                </a:path>
              </a:pathLst>
            </a:custGeom>
            <a:noFill/>
            <a:ln w="57150">
              <a:solidFill>
                <a:srgbClr val="993300"/>
              </a:solidFill>
              <a:round/>
              <a:headEnd/>
              <a:tailEnd/>
            </a:ln>
          </p:spPr>
          <p:txBody>
            <a:bodyPr/>
            <a:lstStyle/>
            <a:p>
              <a:endParaRPr lang="en-US"/>
            </a:p>
          </p:txBody>
        </p:sp>
        <p:sp>
          <p:nvSpPr>
            <p:cNvPr id="48247" name="Freeform 113"/>
            <p:cNvSpPr>
              <a:spLocks/>
            </p:cNvSpPr>
            <p:nvPr/>
          </p:nvSpPr>
          <p:spPr bwMode="auto">
            <a:xfrm>
              <a:off x="3665" y="11590"/>
              <a:ext cx="24" cy="18"/>
            </a:xfrm>
            <a:custGeom>
              <a:avLst/>
              <a:gdLst>
                <a:gd name="T0" fmla="*/ 0 w 24"/>
                <a:gd name="T1" fmla="*/ 0 h 18"/>
                <a:gd name="T2" fmla="*/ 6 w 24"/>
                <a:gd name="T3" fmla="*/ 6 h 18"/>
                <a:gd name="T4" fmla="*/ 12 w 24"/>
                <a:gd name="T5" fmla="*/ 12 h 18"/>
                <a:gd name="T6" fmla="*/ 24 w 24"/>
                <a:gd name="T7" fmla="*/ 18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0" y="0"/>
                  </a:moveTo>
                  <a:lnTo>
                    <a:pt x="6" y="6"/>
                  </a:lnTo>
                  <a:lnTo>
                    <a:pt x="12" y="12"/>
                  </a:lnTo>
                  <a:lnTo>
                    <a:pt x="24" y="18"/>
                  </a:lnTo>
                </a:path>
              </a:pathLst>
            </a:custGeom>
            <a:noFill/>
            <a:ln w="57150">
              <a:solidFill>
                <a:srgbClr val="993300"/>
              </a:solidFill>
              <a:round/>
              <a:headEnd/>
              <a:tailEnd/>
            </a:ln>
          </p:spPr>
          <p:txBody>
            <a:bodyPr/>
            <a:lstStyle/>
            <a:p>
              <a:endParaRPr lang="en-US"/>
            </a:p>
          </p:txBody>
        </p:sp>
        <p:sp>
          <p:nvSpPr>
            <p:cNvPr id="48248" name="Line 114"/>
            <p:cNvSpPr>
              <a:spLocks noChangeShapeType="1"/>
            </p:cNvSpPr>
            <p:nvPr/>
          </p:nvSpPr>
          <p:spPr bwMode="auto">
            <a:xfrm>
              <a:off x="3689" y="11608"/>
              <a:ext cx="18" cy="12"/>
            </a:xfrm>
            <a:prstGeom prst="line">
              <a:avLst/>
            </a:prstGeom>
            <a:noFill/>
            <a:ln w="57150">
              <a:solidFill>
                <a:srgbClr val="993300"/>
              </a:solidFill>
              <a:round/>
              <a:headEnd/>
              <a:tailEnd/>
            </a:ln>
          </p:spPr>
          <p:txBody>
            <a:bodyPr/>
            <a:lstStyle/>
            <a:p>
              <a:endParaRPr lang="en-US"/>
            </a:p>
          </p:txBody>
        </p:sp>
        <p:sp>
          <p:nvSpPr>
            <p:cNvPr id="48249" name="Freeform 115"/>
            <p:cNvSpPr>
              <a:spLocks/>
            </p:cNvSpPr>
            <p:nvPr/>
          </p:nvSpPr>
          <p:spPr bwMode="auto">
            <a:xfrm>
              <a:off x="3707" y="11620"/>
              <a:ext cx="24" cy="6"/>
            </a:xfrm>
            <a:custGeom>
              <a:avLst/>
              <a:gdLst>
                <a:gd name="T0" fmla="*/ 0 w 24"/>
                <a:gd name="T1" fmla="*/ 0 h 6"/>
                <a:gd name="T2" fmla="*/ 12 w 24"/>
                <a:gd name="T3" fmla="*/ 6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6"/>
                  </a:lnTo>
                  <a:lnTo>
                    <a:pt x="24" y="6"/>
                  </a:lnTo>
                </a:path>
              </a:pathLst>
            </a:custGeom>
            <a:noFill/>
            <a:ln w="57150">
              <a:solidFill>
                <a:srgbClr val="993300"/>
              </a:solidFill>
              <a:round/>
              <a:headEnd/>
              <a:tailEnd/>
            </a:ln>
          </p:spPr>
          <p:txBody>
            <a:bodyPr/>
            <a:lstStyle/>
            <a:p>
              <a:endParaRPr lang="en-US"/>
            </a:p>
          </p:txBody>
        </p:sp>
        <p:sp>
          <p:nvSpPr>
            <p:cNvPr id="48250" name="Line 116"/>
            <p:cNvSpPr>
              <a:spLocks noChangeShapeType="1"/>
            </p:cNvSpPr>
            <p:nvPr/>
          </p:nvSpPr>
          <p:spPr bwMode="auto">
            <a:xfrm>
              <a:off x="3731" y="11626"/>
              <a:ext cx="18" cy="1"/>
            </a:xfrm>
            <a:prstGeom prst="line">
              <a:avLst/>
            </a:prstGeom>
            <a:noFill/>
            <a:ln w="57150">
              <a:solidFill>
                <a:srgbClr val="993300"/>
              </a:solidFill>
              <a:round/>
              <a:headEnd/>
              <a:tailEnd/>
            </a:ln>
          </p:spPr>
          <p:txBody>
            <a:bodyPr/>
            <a:lstStyle/>
            <a:p>
              <a:endParaRPr lang="en-US"/>
            </a:p>
          </p:txBody>
        </p:sp>
        <p:sp>
          <p:nvSpPr>
            <p:cNvPr id="48251" name="Line 117"/>
            <p:cNvSpPr>
              <a:spLocks noChangeShapeType="1"/>
            </p:cNvSpPr>
            <p:nvPr/>
          </p:nvSpPr>
          <p:spPr bwMode="auto">
            <a:xfrm>
              <a:off x="3749" y="11626"/>
              <a:ext cx="24" cy="1"/>
            </a:xfrm>
            <a:prstGeom prst="line">
              <a:avLst/>
            </a:prstGeom>
            <a:noFill/>
            <a:ln w="57150">
              <a:solidFill>
                <a:srgbClr val="993300"/>
              </a:solidFill>
              <a:round/>
              <a:headEnd/>
              <a:tailEnd/>
            </a:ln>
          </p:spPr>
          <p:txBody>
            <a:bodyPr/>
            <a:lstStyle/>
            <a:p>
              <a:endParaRPr lang="en-US"/>
            </a:p>
          </p:txBody>
        </p:sp>
        <p:sp>
          <p:nvSpPr>
            <p:cNvPr id="48252" name="Line 118"/>
            <p:cNvSpPr>
              <a:spLocks noChangeShapeType="1"/>
            </p:cNvSpPr>
            <p:nvPr/>
          </p:nvSpPr>
          <p:spPr bwMode="auto">
            <a:xfrm flipV="1">
              <a:off x="3773" y="11620"/>
              <a:ext cx="24" cy="6"/>
            </a:xfrm>
            <a:prstGeom prst="line">
              <a:avLst/>
            </a:prstGeom>
            <a:noFill/>
            <a:ln w="57150">
              <a:solidFill>
                <a:srgbClr val="993300"/>
              </a:solidFill>
              <a:round/>
              <a:headEnd/>
              <a:tailEnd/>
            </a:ln>
          </p:spPr>
          <p:txBody>
            <a:bodyPr/>
            <a:lstStyle/>
            <a:p>
              <a:endParaRPr lang="en-US"/>
            </a:p>
          </p:txBody>
        </p:sp>
        <p:sp>
          <p:nvSpPr>
            <p:cNvPr id="48253" name="Line 119"/>
            <p:cNvSpPr>
              <a:spLocks noChangeShapeType="1"/>
            </p:cNvSpPr>
            <p:nvPr/>
          </p:nvSpPr>
          <p:spPr bwMode="auto">
            <a:xfrm flipV="1">
              <a:off x="3797" y="11608"/>
              <a:ext cx="18" cy="12"/>
            </a:xfrm>
            <a:prstGeom prst="line">
              <a:avLst/>
            </a:prstGeom>
            <a:noFill/>
            <a:ln w="57150">
              <a:solidFill>
                <a:srgbClr val="993300"/>
              </a:solidFill>
              <a:round/>
              <a:headEnd/>
              <a:tailEnd/>
            </a:ln>
          </p:spPr>
          <p:txBody>
            <a:bodyPr/>
            <a:lstStyle/>
            <a:p>
              <a:endParaRPr lang="en-US"/>
            </a:p>
          </p:txBody>
        </p:sp>
        <p:sp>
          <p:nvSpPr>
            <p:cNvPr id="48254" name="Freeform 120"/>
            <p:cNvSpPr>
              <a:spLocks/>
            </p:cNvSpPr>
            <p:nvPr/>
          </p:nvSpPr>
          <p:spPr bwMode="auto">
            <a:xfrm>
              <a:off x="3815" y="1160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55" name="Line 121"/>
            <p:cNvSpPr>
              <a:spLocks noChangeShapeType="1"/>
            </p:cNvSpPr>
            <p:nvPr/>
          </p:nvSpPr>
          <p:spPr bwMode="auto">
            <a:xfrm flipV="1">
              <a:off x="3839" y="11590"/>
              <a:ext cx="18" cy="12"/>
            </a:xfrm>
            <a:prstGeom prst="line">
              <a:avLst/>
            </a:prstGeom>
            <a:noFill/>
            <a:ln w="57150">
              <a:solidFill>
                <a:srgbClr val="993300"/>
              </a:solidFill>
              <a:round/>
              <a:headEnd/>
              <a:tailEnd/>
            </a:ln>
          </p:spPr>
          <p:txBody>
            <a:bodyPr/>
            <a:lstStyle/>
            <a:p>
              <a:endParaRPr lang="en-US"/>
            </a:p>
          </p:txBody>
        </p:sp>
        <p:sp>
          <p:nvSpPr>
            <p:cNvPr id="48256" name="Freeform 122"/>
            <p:cNvSpPr>
              <a:spLocks/>
            </p:cNvSpPr>
            <p:nvPr/>
          </p:nvSpPr>
          <p:spPr bwMode="auto">
            <a:xfrm>
              <a:off x="3857" y="1158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57" name="Line 123"/>
            <p:cNvSpPr>
              <a:spLocks noChangeShapeType="1"/>
            </p:cNvSpPr>
            <p:nvPr/>
          </p:nvSpPr>
          <p:spPr bwMode="auto">
            <a:xfrm flipV="1">
              <a:off x="3881" y="11578"/>
              <a:ext cx="18" cy="6"/>
            </a:xfrm>
            <a:prstGeom prst="line">
              <a:avLst/>
            </a:prstGeom>
            <a:noFill/>
            <a:ln w="57150">
              <a:solidFill>
                <a:srgbClr val="993300"/>
              </a:solidFill>
              <a:round/>
              <a:headEnd/>
              <a:tailEnd/>
            </a:ln>
          </p:spPr>
          <p:txBody>
            <a:bodyPr/>
            <a:lstStyle/>
            <a:p>
              <a:endParaRPr lang="en-US"/>
            </a:p>
          </p:txBody>
        </p:sp>
        <p:sp>
          <p:nvSpPr>
            <p:cNvPr id="48258" name="Line 124"/>
            <p:cNvSpPr>
              <a:spLocks noChangeShapeType="1"/>
            </p:cNvSpPr>
            <p:nvPr/>
          </p:nvSpPr>
          <p:spPr bwMode="auto">
            <a:xfrm flipV="1">
              <a:off x="3899" y="11572"/>
              <a:ext cx="24" cy="6"/>
            </a:xfrm>
            <a:prstGeom prst="line">
              <a:avLst/>
            </a:prstGeom>
            <a:noFill/>
            <a:ln w="57150">
              <a:solidFill>
                <a:srgbClr val="993300"/>
              </a:solidFill>
              <a:round/>
              <a:headEnd/>
              <a:tailEnd/>
            </a:ln>
          </p:spPr>
          <p:txBody>
            <a:bodyPr/>
            <a:lstStyle/>
            <a:p>
              <a:endParaRPr lang="en-US"/>
            </a:p>
          </p:txBody>
        </p:sp>
        <p:sp>
          <p:nvSpPr>
            <p:cNvPr id="48259" name="Line 125"/>
            <p:cNvSpPr>
              <a:spLocks noChangeShapeType="1"/>
            </p:cNvSpPr>
            <p:nvPr/>
          </p:nvSpPr>
          <p:spPr bwMode="auto">
            <a:xfrm flipV="1">
              <a:off x="3923" y="11566"/>
              <a:ext cx="24" cy="6"/>
            </a:xfrm>
            <a:prstGeom prst="line">
              <a:avLst/>
            </a:prstGeom>
            <a:noFill/>
            <a:ln w="57150">
              <a:solidFill>
                <a:srgbClr val="993300"/>
              </a:solidFill>
              <a:round/>
              <a:headEnd/>
              <a:tailEnd/>
            </a:ln>
          </p:spPr>
          <p:txBody>
            <a:bodyPr/>
            <a:lstStyle/>
            <a:p>
              <a:endParaRPr lang="en-US"/>
            </a:p>
          </p:txBody>
        </p:sp>
        <p:sp>
          <p:nvSpPr>
            <p:cNvPr id="48260" name="Line 126"/>
            <p:cNvSpPr>
              <a:spLocks noChangeShapeType="1"/>
            </p:cNvSpPr>
            <p:nvPr/>
          </p:nvSpPr>
          <p:spPr bwMode="auto">
            <a:xfrm flipV="1">
              <a:off x="3947" y="11560"/>
              <a:ext cx="18" cy="6"/>
            </a:xfrm>
            <a:prstGeom prst="line">
              <a:avLst/>
            </a:prstGeom>
            <a:noFill/>
            <a:ln w="57150">
              <a:solidFill>
                <a:srgbClr val="993300"/>
              </a:solidFill>
              <a:round/>
              <a:headEnd/>
              <a:tailEnd/>
            </a:ln>
          </p:spPr>
          <p:txBody>
            <a:bodyPr/>
            <a:lstStyle/>
            <a:p>
              <a:endParaRPr lang="en-US"/>
            </a:p>
          </p:txBody>
        </p:sp>
        <p:sp>
          <p:nvSpPr>
            <p:cNvPr id="48261" name="Freeform 127"/>
            <p:cNvSpPr>
              <a:spLocks/>
            </p:cNvSpPr>
            <p:nvPr/>
          </p:nvSpPr>
          <p:spPr bwMode="auto">
            <a:xfrm>
              <a:off x="3965" y="1155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2" name="Line 128"/>
            <p:cNvSpPr>
              <a:spLocks noChangeShapeType="1"/>
            </p:cNvSpPr>
            <p:nvPr/>
          </p:nvSpPr>
          <p:spPr bwMode="auto">
            <a:xfrm>
              <a:off x="3989" y="11554"/>
              <a:ext cx="18" cy="1"/>
            </a:xfrm>
            <a:prstGeom prst="line">
              <a:avLst/>
            </a:prstGeom>
            <a:noFill/>
            <a:ln w="57150">
              <a:solidFill>
                <a:srgbClr val="993300"/>
              </a:solidFill>
              <a:round/>
              <a:headEnd/>
              <a:tailEnd/>
            </a:ln>
          </p:spPr>
          <p:txBody>
            <a:bodyPr/>
            <a:lstStyle/>
            <a:p>
              <a:endParaRPr lang="en-US"/>
            </a:p>
          </p:txBody>
        </p:sp>
        <p:sp>
          <p:nvSpPr>
            <p:cNvPr id="48263" name="Freeform 129"/>
            <p:cNvSpPr>
              <a:spLocks/>
            </p:cNvSpPr>
            <p:nvPr/>
          </p:nvSpPr>
          <p:spPr bwMode="auto">
            <a:xfrm>
              <a:off x="4007" y="1154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4" name="Line 130"/>
            <p:cNvSpPr>
              <a:spLocks noChangeShapeType="1"/>
            </p:cNvSpPr>
            <p:nvPr/>
          </p:nvSpPr>
          <p:spPr bwMode="auto">
            <a:xfrm>
              <a:off x="4031" y="11548"/>
              <a:ext cx="18" cy="1"/>
            </a:xfrm>
            <a:prstGeom prst="line">
              <a:avLst/>
            </a:prstGeom>
            <a:noFill/>
            <a:ln w="57150">
              <a:solidFill>
                <a:srgbClr val="993300"/>
              </a:solidFill>
              <a:round/>
              <a:headEnd/>
              <a:tailEnd/>
            </a:ln>
          </p:spPr>
          <p:txBody>
            <a:bodyPr/>
            <a:lstStyle/>
            <a:p>
              <a:endParaRPr lang="en-US"/>
            </a:p>
          </p:txBody>
        </p:sp>
        <p:sp>
          <p:nvSpPr>
            <p:cNvPr id="48265" name="Freeform 131"/>
            <p:cNvSpPr>
              <a:spLocks/>
            </p:cNvSpPr>
            <p:nvPr/>
          </p:nvSpPr>
          <p:spPr bwMode="auto">
            <a:xfrm>
              <a:off x="4049" y="1154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6" name="Line 132"/>
            <p:cNvSpPr>
              <a:spLocks noChangeShapeType="1"/>
            </p:cNvSpPr>
            <p:nvPr/>
          </p:nvSpPr>
          <p:spPr bwMode="auto">
            <a:xfrm>
              <a:off x="4073" y="11542"/>
              <a:ext cx="24" cy="1"/>
            </a:xfrm>
            <a:prstGeom prst="line">
              <a:avLst/>
            </a:prstGeom>
            <a:noFill/>
            <a:ln w="57150">
              <a:solidFill>
                <a:srgbClr val="993300"/>
              </a:solidFill>
              <a:round/>
              <a:headEnd/>
              <a:tailEnd/>
            </a:ln>
          </p:spPr>
          <p:txBody>
            <a:bodyPr/>
            <a:lstStyle/>
            <a:p>
              <a:endParaRPr lang="en-US"/>
            </a:p>
          </p:txBody>
        </p:sp>
        <p:sp>
          <p:nvSpPr>
            <p:cNvPr id="48267" name="Line 133"/>
            <p:cNvSpPr>
              <a:spLocks noChangeShapeType="1"/>
            </p:cNvSpPr>
            <p:nvPr/>
          </p:nvSpPr>
          <p:spPr bwMode="auto">
            <a:xfrm>
              <a:off x="4097" y="11542"/>
              <a:ext cx="18" cy="1"/>
            </a:xfrm>
            <a:prstGeom prst="line">
              <a:avLst/>
            </a:prstGeom>
            <a:noFill/>
            <a:ln w="57150">
              <a:solidFill>
                <a:srgbClr val="993300"/>
              </a:solidFill>
              <a:round/>
              <a:headEnd/>
              <a:tailEnd/>
            </a:ln>
          </p:spPr>
          <p:txBody>
            <a:bodyPr/>
            <a:lstStyle/>
            <a:p>
              <a:endParaRPr lang="en-US"/>
            </a:p>
          </p:txBody>
        </p:sp>
        <p:sp>
          <p:nvSpPr>
            <p:cNvPr id="48268" name="Freeform 134"/>
            <p:cNvSpPr>
              <a:spLocks/>
            </p:cNvSpPr>
            <p:nvPr/>
          </p:nvSpPr>
          <p:spPr bwMode="auto">
            <a:xfrm>
              <a:off x="4115" y="1153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9" name="Line 135"/>
            <p:cNvSpPr>
              <a:spLocks noChangeShapeType="1"/>
            </p:cNvSpPr>
            <p:nvPr/>
          </p:nvSpPr>
          <p:spPr bwMode="auto">
            <a:xfrm>
              <a:off x="4139" y="11536"/>
              <a:ext cx="18" cy="1"/>
            </a:xfrm>
            <a:prstGeom prst="line">
              <a:avLst/>
            </a:prstGeom>
            <a:noFill/>
            <a:ln w="57150">
              <a:solidFill>
                <a:srgbClr val="993300"/>
              </a:solidFill>
              <a:round/>
              <a:headEnd/>
              <a:tailEnd/>
            </a:ln>
          </p:spPr>
          <p:txBody>
            <a:bodyPr/>
            <a:lstStyle/>
            <a:p>
              <a:endParaRPr lang="en-US"/>
            </a:p>
          </p:txBody>
        </p:sp>
        <p:sp>
          <p:nvSpPr>
            <p:cNvPr id="48270" name="Freeform 136"/>
            <p:cNvSpPr>
              <a:spLocks/>
            </p:cNvSpPr>
            <p:nvPr/>
          </p:nvSpPr>
          <p:spPr bwMode="auto">
            <a:xfrm>
              <a:off x="4157" y="1153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271" name="Line 137"/>
            <p:cNvSpPr>
              <a:spLocks noChangeShapeType="1"/>
            </p:cNvSpPr>
            <p:nvPr/>
          </p:nvSpPr>
          <p:spPr bwMode="auto">
            <a:xfrm flipV="1">
              <a:off x="4181" y="11530"/>
              <a:ext cx="18" cy="6"/>
            </a:xfrm>
            <a:prstGeom prst="line">
              <a:avLst/>
            </a:prstGeom>
            <a:noFill/>
            <a:ln w="57150">
              <a:solidFill>
                <a:srgbClr val="993300"/>
              </a:solidFill>
              <a:round/>
              <a:headEnd/>
              <a:tailEnd/>
            </a:ln>
          </p:spPr>
          <p:txBody>
            <a:bodyPr/>
            <a:lstStyle/>
            <a:p>
              <a:endParaRPr lang="en-US"/>
            </a:p>
          </p:txBody>
        </p:sp>
        <p:sp>
          <p:nvSpPr>
            <p:cNvPr id="48272" name="Line 138"/>
            <p:cNvSpPr>
              <a:spLocks noChangeShapeType="1"/>
            </p:cNvSpPr>
            <p:nvPr/>
          </p:nvSpPr>
          <p:spPr bwMode="auto">
            <a:xfrm flipV="1">
              <a:off x="4199" y="11524"/>
              <a:ext cx="24" cy="6"/>
            </a:xfrm>
            <a:prstGeom prst="line">
              <a:avLst/>
            </a:prstGeom>
            <a:noFill/>
            <a:ln w="57150">
              <a:solidFill>
                <a:srgbClr val="993300"/>
              </a:solidFill>
              <a:round/>
              <a:headEnd/>
              <a:tailEnd/>
            </a:ln>
          </p:spPr>
          <p:txBody>
            <a:bodyPr/>
            <a:lstStyle/>
            <a:p>
              <a:endParaRPr lang="en-US"/>
            </a:p>
          </p:txBody>
        </p:sp>
        <p:sp>
          <p:nvSpPr>
            <p:cNvPr id="48273" name="Line 139"/>
            <p:cNvSpPr>
              <a:spLocks noChangeShapeType="1"/>
            </p:cNvSpPr>
            <p:nvPr/>
          </p:nvSpPr>
          <p:spPr bwMode="auto">
            <a:xfrm>
              <a:off x="4223" y="11524"/>
              <a:ext cx="24" cy="1"/>
            </a:xfrm>
            <a:prstGeom prst="line">
              <a:avLst/>
            </a:prstGeom>
            <a:noFill/>
            <a:ln w="57150">
              <a:solidFill>
                <a:srgbClr val="993300"/>
              </a:solidFill>
              <a:round/>
              <a:headEnd/>
              <a:tailEnd/>
            </a:ln>
          </p:spPr>
          <p:txBody>
            <a:bodyPr/>
            <a:lstStyle/>
            <a:p>
              <a:endParaRPr lang="en-US"/>
            </a:p>
          </p:txBody>
        </p:sp>
        <p:sp>
          <p:nvSpPr>
            <p:cNvPr id="48274" name="Line 140"/>
            <p:cNvSpPr>
              <a:spLocks noChangeShapeType="1"/>
            </p:cNvSpPr>
            <p:nvPr/>
          </p:nvSpPr>
          <p:spPr bwMode="auto">
            <a:xfrm flipV="1">
              <a:off x="4247" y="11518"/>
              <a:ext cx="18" cy="6"/>
            </a:xfrm>
            <a:prstGeom prst="line">
              <a:avLst/>
            </a:prstGeom>
            <a:noFill/>
            <a:ln w="57150">
              <a:solidFill>
                <a:srgbClr val="993300"/>
              </a:solidFill>
              <a:round/>
              <a:headEnd/>
              <a:tailEnd/>
            </a:ln>
          </p:spPr>
          <p:txBody>
            <a:bodyPr/>
            <a:lstStyle/>
            <a:p>
              <a:endParaRPr lang="en-US"/>
            </a:p>
          </p:txBody>
        </p:sp>
        <p:sp>
          <p:nvSpPr>
            <p:cNvPr id="48275" name="Freeform 141"/>
            <p:cNvSpPr>
              <a:spLocks/>
            </p:cNvSpPr>
            <p:nvPr/>
          </p:nvSpPr>
          <p:spPr bwMode="auto">
            <a:xfrm>
              <a:off x="4265" y="1151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76" name="Line 142"/>
            <p:cNvSpPr>
              <a:spLocks noChangeShapeType="1"/>
            </p:cNvSpPr>
            <p:nvPr/>
          </p:nvSpPr>
          <p:spPr bwMode="auto">
            <a:xfrm>
              <a:off x="4289" y="11512"/>
              <a:ext cx="18" cy="1"/>
            </a:xfrm>
            <a:prstGeom prst="line">
              <a:avLst/>
            </a:prstGeom>
            <a:noFill/>
            <a:ln w="57150">
              <a:solidFill>
                <a:srgbClr val="993300"/>
              </a:solidFill>
              <a:round/>
              <a:headEnd/>
              <a:tailEnd/>
            </a:ln>
          </p:spPr>
          <p:txBody>
            <a:bodyPr/>
            <a:lstStyle/>
            <a:p>
              <a:endParaRPr lang="en-US"/>
            </a:p>
          </p:txBody>
        </p:sp>
        <p:sp>
          <p:nvSpPr>
            <p:cNvPr id="48277" name="Freeform 143"/>
            <p:cNvSpPr>
              <a:spLocks/>
            </p:cNvSpPr>
            <p:nvPr/>
          </p:nvSpPr>
          <p:spPr bwMode="auto">
            <a:xfrm>
              <a:off x="4307" y="1150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78" name="Line 144"/>
            <p:cNvSpPr>
              <a:spLocks noChangeShapeType="1"/>
            </p:cNvSpPr>
            <p:nvPr/>
          </p:nvSpPr>
          <p:spPr bwMode="auto">
            <a:xfrm>
              <a:off x="4331" y="11506"/>
              <a:ext cx="18" cy="1"/>
            </a:xfrm>
            <a:prstGeom prst="line">
              <a:avLst/>
            </a:prstGeom>
            <a:noFill/>
            <a:ln w="57150">
              <a:solidFill>
                <a:srgbClr val="993300"/>
              </a:solidFill>
              <a:round/>
              <a:headEnd/>
              <a:tailEnd/>
            </a:ln>
          </p:spPr>
          <p:txBody>
            <a:bodyPr/>
            <a:lstStyle/>
            <a:p>
              <a:endParaRPr lang="en-US"/>
            </a:p>
          </p:txBody>
        </p:sp>
        <p:sp>
          <p:nvSpPr>
            <p:cNvPr id="48279" name="Line 145"/>
            <p:cNvSpPr>
              <a:spLocks noChangeShapeType="1"/>
            </p:cNvSpPr>
            <p:nvPr/>
          </p:nvSpPr>
          <p:spPr bwMode="auto">
            <a:xfrm>
              <a:off x="4349" y="11506"/>
              <a:ext cx="24" cy="1"/>
            </a:xfrm>
            <a:prstGeom prst="line">
              <a:avLst/>
            </a:prstGeom>
            <a:noFill/>
            <a:ln w="57150">
              <a:solidFill>
                <a:srgbClr val="993300"/>
              </a:solidFill>
              <a:round/>
              <a:headEnd/>
              <a:tailEnd/>
            </a:ln>
          </p:spPr>
          <p:txBody>
            <a:bodyPr/>
            <a:lstStyle/>
            <a:p>
              <a:endParaRPr lang="en-US"/>
            </a:p>
          </p:txBody>
        </p:sp>
        <p:sp>
          <p:nvSpPr>
            <p:cNvPr id="48280" name="Line 146"/>
            <p:cNvSpPr>
              <a:spLocks noChangeShapeType="1"/>
            </p:cNvSpPr>
            <p:nvPr/>
          </p:nvSpPr>
          <p:spPr bwMode="auto">
            <a:xfrm>
              <a:off x="4373" y="11506"/>
              <a:ext cx="24" cy="6"/>
            </a:xfrm>
            <a:prstGeom prst="line">
              <a:avLst/>
            </a:prstGeom>
            <a:noFill/>
            <a:ln w="57150">
              <a:solidFill>
                <a:srgbClr val="993300"/>
              </a:solidFill>
              <a:round/>
              <a:headEnd/>
              <a:tailEnd/>
            </a:ln>
          </p:spPr>
          <p:txBody>
            <a:bodyPr/>
            <a:lstStyle/>
            <a:p>
              <a:endParaRPr lang="en-US"/>
            </a:p>
          </p:txBody>
        </p:sp>
        <p:sp>
          <p:nvSpPr>
            <p:cNvPr id="48281" name="Line 147"/>
            <p:cNvSpPr>
              <a:spLocks noChangeShapeType="1"/>
            </p:cNvSpPr>
            <p:nvPr/>
          </p:nvSpPr>
          <p:spPr bwMode="auto">
            <a:xfrm>
              <a:off x="4397" y="11512"/>
              <a:ext cx="18" cy="6"/>
            </a:xfrm>
            <a:prstGeom prst="line">
              <a:avLst/>
            </a:prstGeom>
            <a:noFill/>
            <a:ln w="57150">
              <a:solidFill>
                <a:srgbClr val="993300"/>
              </a:solidFill>
              <a:round/>
              <a:headEnd/>
              <a:tailEnd/>
            </a:ln>
          </p:spPr>
          <p:txBody>
            <a:bodyPr/>
            <a:lstStyle/>
            <a:p>
              <a:endParaRPr lang="en-US"/>
            </a:p>
          </p:txBody>
        </p:sp>
        <p:sp>
          <p:nvSpPr>
            <p:cNvPr id="48282" name="Freeform 148"/>
            <p:cNvSpPr>
              <a:spLocks/>
            </p:cNvSpPr>
            <p:nvPr/>
          </p:nvSpPr>
          <p:spPr bwMode="auto">
            <a:xfrm>
              <a:off x="4415" y="1151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283" name="Line 149"/>
            <p:cNvSpPr>
              <a:spLocks noChangeShapeType="1"/>
            </p:cNvSpPr>
            <p:nvPr/>
          </p:nvSpPr>
          <p:spPr bwMode="auto">
            <a:xfrm>
              <a:off x="4439" y="11530"/>
              <a:ext cx="18" cy="12"/>
            </a:xfrm>
            <a:prstGeom prst="line">
              <a:avLst/>
            </a:prstGeom>
            <a:noFill/>
            <a:ln w="57150">
              <a:solidFill>
                <a:srgbClr val="993300"/>
              </a:solidFill>
              <a:round/>
              <a:headEnd/>
              <a:tailEnd/>
            </a:ln>
          </p:spPr>
          <p:txBody>
            <a:bodyPr/>
            <a:lstStyle/>
            <a:p>
              <a:endParaRPr lang="en-US"/>
            </a:p>
          </p:txBody>
        </p:sp>
        <p:sp>
          <p:nvSpPr>
            <p:cNvPr id="48284" name="Freeform 150"/>
            <p:cNvSpPr>
              <a:spLocks/>
            </p:cNvSpPr>
            <p:nvPr/>
          </p:nvSpPr>
          <p:spPr bwMode="auto">
            <a:xfrm>
              <a:off x="4457" y="1154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8285" name="Line 151"/>
            <p:cNvSpPr>
              <a:spLocks noChangeShapeType="1"/>
            </p:cNvSpPr>
            <p:nvPr/>
          </p:nvSpPr>
          <p:spPr bwMode="auto">
            <a:xfrm>
              <a:off x="4481" y="11560"/>
              <a:ext cx="18" cy="24"/>
            </a:xfrm>
            <a:prstGeom prst="line">
              <a:avLst/>
            </a:prstGeom>
            <a:noFill/>
            <a:ln w="57150">
              <a:solidFill>
                <a:srgbClr val="993300"/>
              </a:solidFill>
              <a:round/>
              <a:headEnd/>
              <a:tailEnd/>
            </a:ln>
          </p:spPr>
          <p:txBody>
            <a:bodyPr/>
            <a:lstStyle/>
            <a:p>
              <a:endParaRPr lang="en-US"/>
            </a:p>
          </p:txBody>
        </p:sp>
        <p:sp>
          <p:nvSpPr>
            <p:cNvPr id="48286" name="Line 152"/>
            <p:cNvSpPr>
              <a:spLocks noChangeShapeType="1"/>
            </p:cNvSpPr>
            <p:nvPr/>
          </p:nvSpPr>
          <p:spPr bwMode="auto">
            <a:xfrm>
              <a:off x="4499" y="11584"/>
              <a:ext cx="24" cy="30"/>
            </a:xfrm>
            <a:prstGeom prst="line">
              <a:avLst/>
            </a:prstGeom>
            <a:noFill/>
            <a:ln w="57150">
              <a:solidFill>
                <a:srgbClr val="993300"/>
              </a:solidFill>
              <a:round/>
              <a:headEnd/>
              <a:tailEnd/>
            </a:ln>
          </p:spPr>
          <p:txBody>
            <a:bodyPr/>
            <a:lstStyle/>
            <a:p>
              <a:endParaRPr lang="en-US"/>
            </a:p>
          </p:txBody>
        </p:sp>
        <p:sp>
          <p:nvSpPr>
            <p:cNvPr id="48287" name="Line 153"/>
            <p:cNvSpPr>
              <a:spLocks noChangeShapeType="1"/>
            </p:cNvSpPr>
            <p:nvPr/>
          </p:nvSpPr>
          <p:spPr bwMode="auto">
            <a:xfrm>
              <a:off x="4523" y="11614"/>
              <a:ext cx="24" cy="36"/>
            </a:xfrm>
            <a:prstGeom prst="line">
              <a:avLst/>
            </a:prstGeom>
            <a:noFill/>
            <a:ln w="57150">
              <a:solidFill>
                <a:srgbClr val="993300"/>
              </a:solidFill>
              <a:round/>
              <a:headEnd/>
              <a:tailEnd/>
            </a:ln>
          </p:spPr>
          <p:txBody>
            <a:bodyPr/>
            <a:lstStyle/>
            <a:p>
              <a:endParaRPr lang="en-US"/>
            </a:p>
          </p:txBody>
        </p:sp>
        <p:sp>
          <p:nvSpPr>
            <p:cNvPr id="48288" name="Line 154"/>
            <p:cNvSpPr>
              <a:spLocks noChangeShapeType="1"/>
            </p:cNvSpPr>
            <p:nvPr/>
          </p:nvSpPr>
          <p:spPr bwMode="auto">
            <a:xfrm>
              <a:off x="4547" y="11650"/>
              <a:ext cx="18" cy="42"/>
            </a:xfrm>
            <a:prstGeom prst="line">
              <a:avLst/>
            </a:prstGeom>
            <a:noFill/>
            <a:ln w="57150">
              <a:solidFill>
                <a:srgbClr val="993300"/>
              </a:solidFill>
              <a:round/>
              <a:headEnd/>
              <a:tailEnd/>
            </a:ln>
          </p:spPr>
          <p:txBody>
            <a:bodyPr/>
            <a:lstStyle/>
            <a:p>
              <a:endParaRPr lang="en-US"/>
            </a:p>
          </p:txBody>
        </p:sp>
        <p:sp>
          <p:nvSpPr>
            <p:cNvPr id="48289" name="Freeform 155"/>
            <p:cNvSpPr>
              <a:spLocks/>
            </p:cNvSpPr>
            <p:nvPr/>
          </p:nvSpPr>
          <p:spPr bwMode="auto">
            <a:xfrm>
              <a:off x="4565" y="11692"/>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993300"/>
              </a:solidFill>
              <a:round/>
              <a:headEnd/>
              <a:tailEnd/>
            </a:ln>
          </p:spPr>
          <p:txBody>
            <a:bodyPr/>
            <a:lstStyle/>
            <a:p>
              <a:endParaRPr lang="en-US"/>
            </a:p>
          </p:txBody>
        </p:sp>
        <p:sp>
          <p:nvSpPr>
            <p:cNvPr id="48290" name="Line 156"/>
            <p:cNvSpPr>
              <a:spLocks noChangeShapeType="1"/>
            </p:cNvSpPr>
            <p:nvPr/>
          </p:nvSpPr>
          <p:spPr bwMode="auto">
            <a:xfrm>
              <a:off x="4589" y="11740"/>
              <a:ext cx="18" cy="54"/>
            </a:xfrm>
            <a:prstGeom prst="line">
              <a:avLst/>
            </a:prstGeom>
            <a:noFill/>
            <a:ln w="57150">
              <a:solidFill>
                <a:srgbClr val="993300"/>
              </a:solidFill>
              <a:round/>
              <a:headEnd/>
              <a:tailEnd/>
            </a:ln>
          </p:spPr>
          <p:txBody>
            <a:bodyPr/>
            <a:lstStyle/>
            <a:p>
              <a:endParaRPr lang="en-US"/>
            </a:p>
          </p:txBody>
        </p:sp>
        <p:sp>
          <p:nvSpPr>
            <p:cNvPr id="48291" name="Freeform 157"/>
            <p:cNvSpPr>
              <a:spLocks/>
            </p:cNvSpPr>
            <p:nvPr/>
          </p:nvSpPr>
          <p:spPr bwMode="auto">
            <a:xfrm>
              <a:off x="4607" y="11794"/>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8292" name="Line 158"/>
            <p:cNvSpPr>
              <a:spLocks noChangeShapeType="1"/>
            </p:cNvSpPr>
            <p:nvPr/>
          </p:nvSpPr>
          <p:spPr bwMode="auto">
            <a:xfrm>
              <a:off x="4631" y="11854"/>
              <a:ext cx="18" cy="60"/>
            </a:xfrm>
            <a:prstGeom prst="line">
              <a:avLst/>
            </a:prstGeom>
            <a:noFill/>
            <a:ln w="57150">
              <a:solidFill>
                <a:srgbClr val="993300"/>
              </a:solidFill>
              <a:round/>
              <a:headEnd/>
              <a:tailEnd/>
            </a:ln>
          </p:spPr>
          <p:txBody>
            <a:bodyPr/>
            <a:lstStyle/>
            <a:p>
              <a:endParaRPr lang="en-US"/>
            </a:p>
          </p:txBody>
        </p:sp>
        <p:sp>
          <p:nvSpPr>
            <p:cNvPr id="48293" name="Line 159"/>
            <p:cNvSpPr>
              <a:spLocks noChangeShapeType="1"/>
            </p:cNvSpPr>
            <p:nvPr/>
          </p:nvSpPr>
          <p:spPr bwMode="auto">
            <a:xfrm>
              <a:off x="4649" y="11914"/>
              <a:ext cx="24" cy="66"/>
            </a:xfrm>
            <a:prstGeom prst="line">
              <a:avLst/>
            </a:prstGeom>
            <a:noFill/>
            <a:ln w="57150">
              <a:solidFill>
                <a:srgbClr val="993300"/>
              </a:solidFill>
              <a:round/>
              <a:headEnd/>
              <a:tailEnd/>
            </a:ln>
          </p:spPr>
          <p:txBody>
            <a:bodyPr/>
            <a:lstStyle/>
            <a:p>
              <a:endParaRPr lang="en-US"/>
            </a:p>
          </p:txBody>
        </p:sp>
        <p:sp>
          <p:nvSpPr>
            <p:cNvPr id="48294" name="Line 160"/>
            <p:cNvSpPr>
              <a:spLocks noChangeShapeType="1"/>
            </p:cNvSpPr>
            <p:nvPr/>
          </p:nvSpPr>
          <p:spPr bwMode="auto">
            <a:xfrm>
              <a:off x="4673" y="11980"/>
              <a:ext cx="24" cy="72"/>
            </a:xfrm>
            <a:prstGeom prst="line">
              <a:avLst/>
            </a:prstGeom>
            <a:noFill/>
            <a:ln w="57150">
              <a:solidFill>
                <a:srgbClr val="993300"/>
              </a:solidFill>
              <a:round/>
              <a:headEnd/>
              <a:tailEnd/>
            </a:ln>
          </p:spPr>
          <p:txBody>
            <a:bodyPr/>
            <a:lstStyle/>
            <a:p>
              <a:endParaRPr lang="en-US"/>
            </a:p>
          </p:txBody>
        </p:sp>
        <p:sp>
          <p:nvSpPr>
            <p:cNvPr id="48295" name="Line 161"/>
            <p:cNvSpPr>
              <a:spLocks noChangeShapeType="1"/>
            </p:cNvSpPr>
            <p:nvPr/>
          </p:nvSpPr>
          <p:spPr bwMode="auto">
            <a:xfrm>
              <a:off x="4697" y="12052"/>
              <a:ext cx="18" cy="72"/>
            </a:xfrm>
            <a:prstGeom prst="line">
              <a:avLst/>
            </a:prstGeom>
            <a:noFill/>
            <a:ln w="57150">
              <a:solidFill>
                <a:srgbClr val="993300"/>
              </a:solidFill>
              <a:round/>
              <a:headEnd/>
              <a:tailEnd/>
            </a:ln>
          </p:spPr>
          <p:txBody>
            <a:bodyPr/>
            <a:lstStyle/>
            <a:p>
              <a:endParaRPr lang="en-US"/>
            </a:p>
          </p:txBody>
        </p:sp>
        <p:sp>
          <p:nvSpPr>
            <p:cNvPr id="48296" name="Freeform 162"/>
            <p:cNvSpPr>
              <a:spLocks/>
            </p:cNvSpPr>
            <p:nvPr/>
          </p:nvSpPr>
          <p:spPr bwMode="auto">
            <a:xfrm>
              <a:off x="4715" y="12124"/>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8297" name="Line 163"/>
            <p:cNvSpPr>
              <a:spLocks noChangeShapeType="1"/>
            </p:cNvSpPr>
            <p:nvPr/>
          </p:nvSpPr>
          <p:spPr bwMode="auto">
            <a:xfrm>
              <a:off x="4739" y="12196"/>
              <a:ext cx="18" cy="72"/>
            </a:xfrm>
            <a:prstGeom prst="line">
              <a:avLst/>
            </a:prstGeom>
            <a:noFill/>
            <a:ln w="57150">
              <a:solidFill>
                <a:srgbClr val="993300"/>
              </a:solidFill>
              <a:round/>
              <a:headEnd/>
              <a:tailEnd/>
            </a:ln>
          </p:spPr>
          <p:txBody>
            <a:bodyPr/>
            <a:lstStyle/>
            <a:p>
              <a:endParaRPr lang="en-US"/>
            </a:p>
          </p:txBody>
        </p:sp>
        <p:sp>
          <p:nvSpPr>
            <p:cNvPr id="48298" name="Freeform 164"/>
            <p:cNvSpPr>
              <a:spLocks/>
            </p:cNvSpPr>
            <p:nvPr/>
          </p:nvSpPr>
          <p:spPr bwMode="auto">
            <a:xfrm>
              <a:off x="4757" y="12268"/>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8299" name="Line 165"/>
            <p:cNvSpPr>
              <a:spLocks noChangeShapeType="1"/>
            </p:cNvSpPr>
            <p:nvPr/>
          </p:nvSpPr>
          <p:spPr bwMode="auto">
            <a:xfrm>
              <a:off x="4781" y="12340"/>
              <a:ext cx="18" cy="66"/>
            </a:xfrm>
            <a:prstGeom prst="line">
              <a:avLst/>
            </a:prstGeom>
            <a:noFill/>
            <a:ln w="57150">
              <a:solidFill>
                <a:srgbClr val="993300"/>
              </a:solidFill>
              <a:round/>
              <a:headEnd/>
              <a:tailEnd/>
            </a:ln>
          </p:spPr>
          <p:txBody>
            <a:bodyPr/>
            <a:lstStyle/>
            <a:p>
              <a:endParaRPr lang="en-US"/>
            </a:p>
          </p:txBody>
        </p:sp>
        <p:sp>
          <p:nvSpPr>
            <p:cNvPr id="48300" name="Freeform 166"/>
            <p:cNvSpPr>
              <a:spLocks/>
            </p:cNvSpPr>
            <p:nvPr/>
          </p:nvSpPr>
          <p:spPr bwMode="auto">
            <a:xfrm>
              <a:off x="4799" y="12406"/>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8301" name="Freeform 167"/>
            <p:cNvSpPr>
              <a:spLocks/>
            </p:cNvSpPr>
            <p:nvPr/>
          </p:nvSpPr>
          <p:spPr bwMode="auto">
            <a:xfrm>
              <a:off x="4823" y="12478"/>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8302" name="Line 168"/>
            <p:cNvSpPr>
              <a:spLocks noChangeShapeType="1"/>
            </p:cNvSpPr>
            <p:nvPr/>
          </p:nvSpPr>
          <p:spPr bwMode="auto">
            <a:xfrm>
              <a:off x="4847" y="12538"/>
              <a:ext cx="18" cy="60"/>
            </a:xfrm>
            <a:prstGeom prst="line">
              <a:avLst/>
            </a:prstGeom>
            <a:noFill/>
            <a:ln w="57150">
              <a:solidFill>
                <a:srgbClr val="993300"/>
              </a:solidFill>
              <a:round/>
              <a:headEnd/>
              <a:tailEnd/>
            </a:ln>
          </p:spPr>
          <p:txBody>
            <a:bodyPr/>
            <a:lstStyle/>
            <a:p>
              <a:endParaRPr lang="en-US"/>
            </a:p>
          </p:txBody>
        </p:sp>
        <p:sp>
          <p:nvSpPr>
            <p:cNvPr id="48303" name="Freeform 169"/>
            <p:cNvSpPr>
              <a:spLocks/>
            </p:cNvSpPr>
            <p:nvPr/>
          </p:nvSpPr>
          <p:spPr bwMode="auto">
            <a:xfrm>
              <a:off x="4865" y="12598"/>
              <a:ext cx="24" cy="54"/>
            </a:xfrm>
            <a:custGeom>
              <a:avLst/>
              <a:gdLst>
                <a:gd name="T0" fmla="*/ 0 w 24"/>
                <a:gd name="T1" fmla="*/ 0 h 54"/>
                <a:gd name="T2" fmla="*/ 12 w 24"/>
                <a:gd name="T3" fmla="*/ 30 h 54"/>
                <a:gd name="T4" fmla="*/ 24 w 24"/>
                <a:gd name="T5" fmla="*/ 54 h 54"/>
                <a:gd name="T6" fmla="*/ 0 60000 65536"/>
                <a:gd name="T7" fmla="*/ 0 60000 65536"/>
                <a:gd name="T8" fmla="*/ 0 60000 65536"/>
                <a:gd name="T9" fmla="*/ 0 w 24"/>
                <a:gd name="T10" fmla="*/ 0 h 54"/>
                <a:gd name="T11" fmla="*/ 24 w 24"/>
                <a:gd name="T12" fmla="*/ 54 h 54"/>
              </a:gdLst>
              <a:ahLst/>
              <a:cxnLst>
                <a:cxn ang="T6">
                  <a:pos x="T0" y="T1"/>
                </a:cxn>
                <a:cxn ang="T7">
                  <a:pos x="T2" y="T3"/>
                </a:cxn>
                <a:cxn ang="T8">
                  <a:pos x="T4" y="T5"/>
                </a:cxn>
              </a:cxnLst>
              <a:rect l="T9" t="T10" r="T11" b="T12"/>
              <a:pathLst>
                <a:path w="24" h="54">
                  <a:moveTo>
                    <a:pt x="0" y="0"/>
                  </a:moveTo>
                  <a:lnTo>
                    <a:pt x="12" y="30"/>
                  </a:lnTo>
                  <a:lnTo>
                    <a:pt x="24" y="54"/>
                  </a:lnTo>
                </a:path>
              </a:pathLst>
            </a:custGeom>
            <a:noFill/>
            <a:ln w="57150">
              <a:solidFill>
                <a:srgbClr val="993300"/>
              </a:solidFill>
              <a:round/>
              <a:headEnd/>
              <a:tailEnd/>
            </a:ln>
          </p:spPr>
          <p:txBody>
            <a:bodyPr/>
            <a:lstStyle/>
            <a:p>
              <a:endParaRPr lang="en-US"/>
            </a:p>
          </p:txBody>
        </p:sp>
        <p:sp>
          <p:nvSpPr>
            <p:cNvPr id="48304" name="Line 170"/>
            <p:cNvSpPr>
              <a:spLocks noChangeShapeType="1"/>
            </p:cNvSpPr>
            <p:nvPr/>
          </p:nvSpPr>
          <p:spPr bwMode="auto">
            <a:xfrm>
              <a:off x="4889" y="12652"/>
              <a:ext cx="18" cy="48"/>
            </a:xfrm>
            <a:prstGeom prst="line">
              <a:avLst/>
            </a:prstGeom>
            <a:noFill/>
            <a:ln w="57150">
              <a:solidFill>
                <a:srgbClr val="993300"/>
              </a:solidFill>
              <a:round/>
              <a:headEnd/>
              <a:tailEnd/>
            </a:ln>
          </p:spPr>
          <p:txBody>
            <a:bodyPr/>
            <a:lstStyle/>
            <a:p>
              <a:endParaRPr lang="en-US"/>
            </a:p>
          </p:txBody>
        </p:sp>
        <p:sp>
          <p:nvSpPr>
            <p:cNvPr id="48305" name="Freeform 171"/>
            <p:cNvSpPr>
              <a:spLocks/>
            </p:cNvSpPr>
            <p:nvPr/>
          </p:nvSpPr>
          <p:spPr bwMode="auto">
            <a:xfrm>
              <a:off x="4907" y="12700"/>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993300"/>
              </a:solidFill>
              <a:round/>
              <a:headEnd/>
              <a:tailEnd/>
            </a:ln>
          </p:spPr>
          <p:txBody>
            <a:bodyPr/>
            <a:lstStyle/>
            <a:p>
              <a:endParaRPr lang="en-US"/>
            </a:p>
          </p:txBody>
        </p:sp>
        <p:sp>
          <p:nvSpPr>
            <p:cNvPr id="48306" name="Line 172"/>
            <p:cNvSpPr>
              <a:spLocks noChangeShapeType="1"/>
            </p:cNvSpPr>
            <p:nvPr/>
          </p:nvSpPr>
          <p:spPr bwMode="auto">
            <a:xfrm>
              <a:off x="4931" y="12742"/>
              <a:ext cx="18" cy="36"/>
            </a:xfrm>
            <a:prstGeom prst="line">
              <a:avLst/>
            </a:prstGeom>
            <a:noFill/>
            <a:ln w="57150">
              <a:solidFill>
                <a:srgbClr val="993300"/>
              </a:solidFill>
              <a:round/>
              <a:headEnd/>
              <a:tailEnd/>
            </a:ln>
          </p:spPr>
          <p:txBody>
            <a:bodyPr/>
            <a:lstStyle/>
            <a:p>
              <a:endParaRPr lang="en-US"/>
            </a:p>
          </p:txBody>
        </p:sp>
        <p:sp>
          <p:nvSpPr>
            <p:cNvPr id="48307" name="Freeform 173"/>
            <p:cNvSpPr>
              <a:spLocks/>
            </p:cNvSpPr>
            <p:nvPr/>
          </p:nvSpPr>
          <p:spPr bwMode="auto">
            <a:xfrm>
              <a:off x="4949" y="12778"/>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8308" name="Line 174"/>
            <p:cNvSpPr>
              <a:spLocks noChangeShapeType="1"/>
            </p:cNvSpPr>
            <p:nvPr/>
          </p:nvSpPr>
          <p:spPr bwMode="auto">
            <a:xfrm>
              <a:off x="4973" y="12808"/>
              <a:ext cx="24" cy="18"/>
            </a:xfrm>
            <a:prstGeom prst="line">
              <a:avLst/>
            </a:prstGeom>
            <a:noFill/>
            <a:ln w="57150">
              <a:solidFill>
                <a:srgbClr val="993300"/>
              </a:solidFill>
              <a:round/>
              <a:headEnd/>
              <a:tailEnd/>
            </a:ln>
          </p:spPr>
          <p:txBody>
            <a:bodyPr/>
            <a:lstStyle/>
            <a:p>
              <a:endParaRPr lang="en-US"/>
            </a:p>
          </p:txBody>
        </p:sp>
        <p:sp>
          <p:nvSpPr>
            <p:cNvPr id="48309" name="Line 175"/>
            <p:cNvSpPr>
              <a:spLocks noChangeShapeType="1"/>
            </p:cNvSpPr>
            <p:nvPr/>
          </p:nvSpPr>
          <p:spPr bwMode="auto">
            <a:xfrm>
              <a:off x="4997" y="12826"/>
              <a:ext cx="18" cy="12"/>
            </a:xfrm>
            <a:prstGeom prst="line">
              <a:avLst/>
            </a:prstGeom>
            <a:noFill/>
            <a:ln w="57150">
              <a:solidFill>
                <a:srgbClr val="993300"/>
              </a:solidFill>
              <a:round/>
              <a:headEnd/>
              <a:tailEnd/>
            </a:ln>
          </p:spPr>
          <p:txBody>
            <a:bodyPr/>
            <a:lstStyle/>
            <a:p>
              <a:endParaRPr lang="en-US"/>
            </a:p>
          </p:txBody>
        </p:sp>
        <p:sp>
          <p:nvSpPr>
            <p:cNvPr id="48310" name="Freeform 176"/>
            <p:cNvSpPr>
              <a:spLocks/>
            </p:cNvSpPr>
            <p:nvPr/>
          </p:nvSpPr>
          <p:spPr bwMode="auto">
            <a:xfrm>
              <a:off x="5015" y="1283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11" name="Line 177"/>
            <p:cNvSpPr>
              <a:spLocks noChangeShapeType="1"/>
            </p:cNvSpPr>
            <p:nvPr/>
          </p:nvSpPr>
          <p:spPr bwMode="auto">
            <a:xfrm>
              <a:off x="5039" y="12850"/>
              <a:ext cx="18" cy="6"/>
            </a:xfrm>
            <a:prstGeom prst="line">
              <a:avLst/>
            </a:prstGeom>
            <a:noFill/>
            <a:ln w="57150">
              <a:solidFill>
                <a:srgbClr val="993300"/>
              </a:solidFill>
              <a:round/>
              <a:headEnd/>
              <a:tailEnd/>
            </a:ln>
          </p:spPr>
          <p:txBody>
            <a:bodyPr/>
            <a:lstStyle/>
            <a:p>
              <a:endParaRPr lang="en-US"/>
            </a:p>
          </p:txBody>
        </p:sp>
        <p:sp>
          <p:nvSpPr>
            <p:cNvPr id="48312" name="Freeform 178"/>
            <p:cNvSpPr>
              <a:spLocks/>
            </p:cNvSpPr>
            <p:nvPr/>
          </p:nvSpPr>
          <p:spPr bwMode="auto">
            <a:xfrm>
              <a:off x="5057"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13" name="Line 179"/>
            <p:cNvSpPr>
              <a:spLocks noChangeShapeType="1"/>
            </p:cNvSpPr>
            <p:nvPr/>
          </p:nvSpPr>
          <p:spPr bwMode="auto">
            <a:xfrm>
              <a:off x="5081" y="12856"/>
              <a:ext cx="18" cy="1"/>
            </a:xfrm>
            <a:prstGeom prst="line">
              <a:avLst/>
            </a:prstGeom>
            <a:noFill/>
            <a:ln w="57150">
              <a:solidFill>
                <a:srgbClr val="993300"/>
              </a:solidFill>
              <a:round/>
              <a:headEnd/>
              <a:tailEnd/>
            </a:ln>
          </p:spPr>
          <p:txBody>
            <a:bodyPr/>
            <a:lstStyle/>
            <a:p>
              <a:endParaRPr lang="en-US"/>
            </a:p>
          </p:txBody>
        </p:sp>
        <p:sp>
          <p:nvSpPr>
            <p:cNvPr id="48314" name="Freeform 180"/>
            <p:cNvSpPr>
              <a:spLocks/>
            </p:cNvSpPr>
            <p:nvPr/>
          </p:nvSpPr>
          <p:spPr bwMode="auto">
            <a:xfrm>
              <a:off x="5099"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15" name="Line 181"/>
            <p:cNvSpPr>
              <a:spLocks noChangeShapeType="1"/>
            </p:cNvSpPr>
            <p:nvPr/>
          </p:nvSpPr>
          <p:spPr bwMode="auto">
            <a:xfrm>
              <a:off x="5123" y="12856"/>
              <a:ext cx="18" cy="1"/>
            </a:xfrm>
            <a:prstGeom prst="line">
              <a:avLst/>
            </a:prstGeom>
            <a:noFill/>
            <a:ln w="57150">
              <a:solidFill>
                <a:srgbClr val="993300"/>
              </a:solidFill>
              <a:round/>
              <a:headEnd/>
              <a:tailEnd/>
            </a:ln>
          </p:spPr>
          <p:txBody>
            <a:bodyPr/>
            <a:lstStyle/>
            <a:p>
              <a:endParaRPr lang="en-US"/>
            </a:p>
          </p:txBody>
        </p:sp>
        <p:sp>
          <p:nvSpPr>
            <p:cNvPr id="48316" name="Line 182"/>
            <p:cNvSpPr>
              <a:spLocks noChangeShapeType="1"/>
            </p:cNvSpPr>
            <p:nvPr/>
          </p:nvSpPr>
          <p:spPr bwMode="auto">
            <a:xfrm>
              <a:off x="5141" y="12856"/>
              <a:ext cx="24" cy="1"/>
            </a:xfrm>
            <a:prstGeom prst="line">
              <a:avLst/>
            </a:prstGeom>
            <a:noFill/>
            <a:ln w="57150">
              <a:solidFill>
                <a:srgbClr val="993300"/>
              </a:solidFill>
              <a:round/>
              <a:headEnd/>
              <a:tailEnd/>
            </a:ln>
          </p:spPr>
          <p:txBody>
            <a:bodyPr/>
            <a:lstStyle/>
            <a:p>
              <a:endParaRPr lang="en-US"/>
            </a:p>
          </p:txBody>
        </p:sp>
        <p:sp>
          <p:nvSpPr>
            <p:cNvPr id="48317" name="Freeform 183"/>
            <p:cNvSpPr>
              <a:spLocks/>
            </p:cNvSpPr>
            <p:nvPr/>
          </p:nvSpPr>
          <p:spPr bwMode="auto">
            <a:xfrm>
              <a:off x="5165" y="1285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8318" name="Freeform 184"/>
            <p:cNvSpPr>
              <a:spLocks/>
            </p:cNvSpPr>
            <p:nvPr/>
          </p:nvSpPr>
          <p:spPr bwMode="auto">
            <a:xfrm>
              <a:off x="5189" y="12862"/>
              <a:ext cx="18" cy="1"/>
            </a:xfrm>
            <a:custGeom>
              <a:avLst/>
              <a:gdLst>
                <a:gd name="T0" fmla="*/ 0 w 18"/>
                <a:gd name="T1" fmla="*/ 0 h 1"/>
                <a:gd name="T2" fmla="*/ 6 w 18"/>
                <a:gd name="T3" fmla="*/ 0 h 1"/>
                <a:gd name="T4" fmla="*/ 18 w 18"/>
                <a:gd name="T5" fmla="*/ 0 h 1"/>
                <a:gd name="T6" fmla="*/ 0 60000 65536"/>
                <a:gd name="T7" fmla="*/ 0 60000 65536"/>
                <a:gd name="T8" fmla="*/ 0 60000 65536"/>
                <a:gd name="T9" fmla="*/ 0 w 18"/>
                <a:gd name="T10" fmla="*/ 0 h 1"/>
                <a:gd name="T11" fmla="*/ 18 w 18"/>
                <a:gd name="T12" fmla="*/ 1 h 1"/>
              </a:gdLst>
              <a:ahLst/>
              <a:cxnLst>
                <a:cxn ang="T6">
                  <a:pos x="T0" y="T1"/>
                </a:cxn>
                <a:cxn ang="T7">
                  <a:pos x="T2" y="T3"/>
                </a:cxn>
                <a:cxn ang="T8">
                  <a:pos x="T4" y="T5"/>
                </a:cxn>
              </a:cxnLst>
              <a:rect l="T9" t="T10" r="T11" b="T12"/>
              <a:pathLst>
                <a:path w="18" h="1">
                  <a:moveTo>
                    <a:pt x="0" y="0"/>
                  </a:moveTo>
                  <a:lnTo>
                    <a:pt x="6" y="0"/>
                  </a:lnTo>
                  <a:lnTo>
                    <a:pt x="18" y="0"/>
                  </a:lnTo>
                </a:path>
              </a:pathLst>
            </a:custGeom>
            <a:noFill/>
            <a:ln w="57150">
              <a:solidFill>
                <a:srgbClr val="993300"/>
              </a:solidFill>
              <a:round/>
              <a:headEnd/>
              <a:tailEnd/>
            </a:ln>
          </p:spPr>
          <p:txBody>
            <a:bodyPr/>
            <a:lstStyle/>
            <a:p>
              <a:endParaRPr lang="en-US"/>
            </a:p>
          </p:txBody>
        </p:sp>
        <p:sp>
          <p:nvSpPr>
            <p:cNvPr id="48319" name="Freeform 185"/>
            <p:cNvSpPr>
              <a:spLocks/>
            </p:cNvSpPr>
            <p:nvPr/>
          </p:nvSpPr>
          <p:spPr bwMode="auto">
            <a:xfrm>
              <a:off x="5207" y="1286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20" name="Line 186"/>
            <p:cNvSpPr>
              <a:spLocks noChangeShapeType="1"/>
            </p:cNvSpPr>
            <p:nvPr/>
          </p:nvSpPr>
          <p:spPr bwMode="auto">
            <a:xfrm>
              <a:off x="5231" y="12874"/>
              <a:ext cx="18" cy="12"/>
            </a:xfrm>
            <a:prstGeom prst="line">
              <a:avLst/>
            </a:prstGeom>
            <a:noFill/>
            <a:ln w="57150">
              <a:solidFill>
                <a:srgbClr val="993300"/>
              </a:solidFill>
              <a:round/>
              <a:headEnd/>
              <a:tailEnd/>
            </a:ln>
          </p:spPr>
          <p:txBody>
            <a:bodyPr/>
            <a:lstStyle/>
            <a:p>
              <a:endParaRPr lang="en-US"/>
            </a:p>
          </p:txBody>
        </p:sp>
        <p:sp>
          <p:nvSpPr>
            <p:cNvPr id="48321" name="Freeform 187"/>
            <p:cNvSpPr>
              <a:spLocks/>
            </p:cNvSpPr>
            <p:nvPr/>
          </p:nvSpPr>
          <p:spPr bwMode="auto">
            <a:xfrm>
              <a:off x="5249" y="1288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22" name="Line 188"/>
            <p:cNvSpPr>
              <a:spLocks noChangeShapeType="1"/>
            </p:cNvSpPr>
            <p:nvPr/>
          </p:nvSpPr>
          <p:spPr bwMode="auto">
            <a:xfrm>
              <a:off x="5273" y="12898"/>
              <a:ext cx="18" cy="18"/>
            </a:xfrm>
            <a:prstGeom prst="line">
              <a:avLst/>
            </a:prstGeom>
            <a:noFill/>
            <a:ln w="57150">
              <a:solidFill>
                <a:srgbClr val="993300"/>
              </a:solidFill>
              <a:round/>
              <a:headEnd/>
              <a:tailEnd/>
            </a:ln>
          </p:spPr>
          <p:txBody>
            <a:bodyPr/>
            <a:lstStyle/>
            <a:p>
              <a:endParaRPr lang="en-US"/>
            </a:p>
          </p:txBody>
        </p:sp>
        <p:sp>
          <p:nvSpPr>
            <p:cNvPr id="48323" name="Freeform 189"/>
            <p:cNvSpPr>
              <a:spLocks/>
            </p:cNvSpPr>
            <p:nvPr/>
          </p:nvSpPr>
          <p:spPr bwMode="auto">
            <a:xfrm>
              <a:off x="5291" y="1291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8324" name="Line 190"/>
            <p:cNvSpPr>
              <a:spLocks noChangeShapeType="1"/>
            </p:cNvSpPr>
            <p:nvPr/>
          </p:nvSpPr>
          <p:spPr bwMode="auto">
            <a:xfrm>
              <a:off x="5315" y="12940"/>
              <a:ext cx="24" cy="18"/>
            </a:xfrm>
            <a:prstGeom prst="line">
              <a:avLst/>
            </a:prstGeom>
            <a:noFill/>
            <a:ln w="57150">
              <a:solidFill>
                <a:srgbClr val="993300"/>
              </a:solidFill>
              <a:round/>
              <a:headEnd/>
              <a:tailEnd/>
            </a:ln>
          </p:spPr>
          <p:txBody>
            <a:bodyPr/>
            <a:lstStyle/>
            <a:p>
              <a:endParaRPr lang="en-US"/>
            </a:p>
          </p:txBody>
        </p:sp>
        <p:sp>
          <p:nvSpPr>
            <p:cNvPr id="48325" name="Line 191"/>
            <p:cNvSpPr>
              <a:spLocks noChangeShapeType="1"/>
            </p:cNvSpPr>
            <p:nvPr/>
          </p:nvSpPr>
          <p:spPr bwMode="auto">
            <a:xfrm>
              <a:off x="5339" y="12958"/>
              <a:ext cx="18" cy="24"/>
            </a:xfrm>
            <a:prstGeom prst="line">
              <a:avLst/>
            </a:prstGeom>
            <a:noFill/>
            <a:ln w="57150">
              <a:solidFill>
                <a:srgbClr val="993300"/>
              </a:solidFill>
              <a:round/>
              <a:headEnd/>
              <a:tailEnd/>
            </a:ln>
          </p:spPr>
          <p:txBody>
            <a:bodyPr/>
            <a:lstStyle/>
            <a:p>
              <a:endParaRPr lang="en-US"/>
            </a:p>
          </p:txBody>
        </p:sp>
        <p:sp>
          <p:nvSpPr>
            <p:cNvPr id="48326" name="Freeform 192"/>
            <p:cNvSpPr>
              <a:spLocks/>
            </p:cNvSpPr>
            <p:nvPr/>
          </p:nvSpPr>
          <p:spPr bwMode="auto">
            <a:xfrm>
              <a:off x="5357" y="12982"/>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27" name="Line 193"/>
            <p:cNvSpPr>
              <a:spLocks noChangeShapeType="1"/>
            </p:cNvSpPr>
            <p:nvPr/>
          </p:nvSpPr>
          <p:spPr bwMode="auto">
            <a:xfrm>
              <a:off x="5381" y="13012"/>
              <a:ext cx="18" cy="24"/>
            </a:xfrm>
            <a:prstGeom prst="line">
              <a:avLst/>
            </a:prstGeom>
            <a:noFill/>
            <a:ln w="57150">
              <a:solidFill>
                <a:srgbClr val="993300"/>
              </a:solidFill>
              <a:round/>
              <a:headEnd/>
              <a:tailEnd/>
            </a:ln>
          </p:spPr>
          <p:txBody>
            <a:bodyPr/>
            <a:lstStyle/>
            <a:p>
              <a:endParaRPr lang="en-US"/>
            </a:p>
          </p:txBody>
        </p:sp>
        <p:sp>
          <p:nvSpPr>
            <p:cNvPr id="48328" name="Freeform 194"/>
            <p:cNvSpPr>
              <a:spLocks/>
            </p:cNvSpPr>
            <p:nvPr/>
          </p:nvSpPr>
          <p:spPr bwMode="auto">
            <a:xfrm>
              <a:off x="5399" y="1303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8329" name="Line 195"/>
            <p:cNvSpPr>
              <a:spLocks noChangeShapeType="1"/>
            </p:cNvSpPr>
            <p:nvPr/>
          </p:nvSpPr>
          <p:spPr bwMode="auto">
            <a:xfrm>
              <a:off x="5423" y="13060"/>
              <a:ext cx="18" cy="24"/>
            </a:xfrm>
            <a:prstGeom prst="line">
              <a:avLst/>
            </a:prstGeom>
            <a:noFill/>
            <a:ln w="57150">
              <a:solidFill>
                <a:srgbClr val="993300"/>
              </a:solidFill>
              <a:round/>
              <a:headEnd/>
              <a:tailEnd/>
            </a:ln>
          </p:spPr>
          <p:txBody>
            <a:bodyPr/>
            <a:lstStyle/>
            <a:p>
              <a:endParaRPr lang="en-US"/>
            </a:p>
          </p:txBody>
        </p:sp>
        <p:sp>
          <p:nvSpPr>
            <p:cNvPr id="48330" name="Line 196"/>
            <p:cNvSpPr>
              <a:spLocks noChangeShapeType="1"/>
            </p:cNvSpPr>
            <p:nvPr/>
          </p:nvSpPr>
          <p:spPr bwMode="auto">
            <a:xfrm>
              <a:off x="5441" y="13084"/>
              <a:ext cx="24" cy="24"/>
            </a:xfrm>
            <a:prstGeom prst="line">
              <a:avLst/>
            </a:prstGeom>
            <a:noFill/>
            <a:ln w="57150">
              <a:solidFill>
                <a:srgbClr val="993300"/>
              </a:solidFill>
              <a:round/>
              <a:headEnd/>
              <a:tailEnd/>
            </a:ln>
          </p:spPr>
          <p:txBody>
            <a:bodyPr/>
            <a:lstStyle/>
            <a:p>
              <a:endParaRPr lang="en-US"/>
            </a:p>
          </p:txBody>
        </p:sp>
        <p:sp>
          <p:nvSpPr>
            <p:cNvPr id="48331" name="Line 197"/>
            <p:cNvSpPr>
              <a:spLocks noChangeShapeType="1"/>
            </p:cNvSpPr>
            <p:nvPr/>
          </p:nvSpPr>
          <p:spPr bwMode="auto">
            <a:xfrm>
              <a:off x="5465" y="13108"/>
              <a:ext cx="24" cy="24"/>
            </a:xfrm>
            <a:prstGeom prst="line">
              <a:avLst/>
            </a:prstGeom>
            <a:noFill/>
            <a:ln w="57150">
              <a:solidFill>
                <a:srgbClr val="993300"/>
              </a:solidFill>
              <a:round/>
              <a:headEnd/>
              <a:tailEnd/>
            </a:ln>
          </p:spPr>
          <p:txBody>
            <a:bodyPr/>
            <a:lstStyle/>
            <a:p>
              <a:endParaRPr lang="en-US"/>
            </a:p>
          </p:txBody>
        </p:sp>
        <p:sp>
          <p:nvSpPr>
            <p:cNvPr id="48332" name="Line 198"/>
            <p:cNvSpPr>
              <a:spLocks noChangeShapeType="1"/>
            </p:cNvSpPr>
            <p:nvPr/>
          </p:nvSpPr>
          <p:spPr bwMode="auto">
            <a:xfrm>
              <a:off x="5489" y="13132"/>
              <a:ext cx="18" cy="18"/>
            </a:xfrm>
            <a:prstGeom prst="line">
              <a:avLst/>
            </a:prstGeom>
            <a:noFill/>
            <a:ln w="57150">
              <a:solidFill>
                <a:srgbClr val="993300"/>
              </a:solidFill>
              <a:round/>
              <a:headEnd/>
              <a:tailEnd/>
            </a:ln>
          </p:spPr>
          <p:txBody>
            <a:bodyPr/>
            <a:lstStyle/>
            <a:p>
              <a:endParaRPr lang="en-US"/>
            </a:p>
          </p:txBody>
        </p:sp>
        <p:sp>
          <p:nvSpPr>
            <p:cNvPr id="48333" name="Freeform 199"/>
            <p:cNvSpPr>
              <a:spLocks/>
            </p:cNvSpPr>
            <p:nvPr/>
          </p:nvSpPr>
          <p:spPr bwMode="auto">
            <a:xfrm>
              <a:off x="5507" y="13150"/>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993300"/>
              </a:solidFill>
              <a:round/>
              <a:headEnd/>
              <a:tailEnd/>
            </a:ln>
          </p:spPr>
          <p:txBody>
            <a:bodyPr/>
            <a:lstStyle/>
            <a:p>
              <a:endParaRPr lang="en-US"/>
            </a:p>
          </p:txBody>
        </p:sp>
        <p:sp>
          <p:nvSpPr>
            <p:cNvPr id="48334" name="Line 200"/>
            <p:cNvSpPr>
              <a:spLocks noChangeShapeType="1"/>
            </p:cNvSpPr>
            <p:nvPr/>
          </p:nvSpPr>
          <p:spPr bwMode="auto">
            <a:xfrm>
              <a:off x="5531" y="13168"/>
              <a:ext cx="18" cy="12"/>
            </a:xfrm>
            <a:prstGeom prst="line">
              <a:avLst/>
            </a:prstGeom>
            <a:noFill/>
            <a:ln w="57150">
              <a:solidFill>
                <a:srgbClr val="993300"/>
              </a:solidFill>
              <a:round/>
              <a:headEnd/>
              <a:tailEnd/>
            </a:ln>
          </p:spPr>
          <p:txBody>
            <a:bodyPr/>
            <a:lstStyle/>
            <a:p>
              <a:endParaRPr lang="en-US"/>
            </a:p>
          </p:txBody>
        </p:sp>
        <p:sp>
          <p:nvSpPr>
            <p:cNvPr id="48335" name="Freeform 201"/>
            <p:cNvSpPr>
              <a:spLocks/>
            </p:cNvSpPr>
            <p:nvPr/>
          </p:nvSpPr>
          <p:spPr bwMode="auto">
            <a:xfrm>
              <a:off x="5549" y="13180"/>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36" name="Line 202"/>
            <p:cNvSpPr>
              <a:spLocks noChangeShapeType="1"/>
            </p:cNvSpPr>
            <p:nvPr/>
          </p:nvSpPr>
          <p:spPr bwMode="auto">
            <a:xfrm>
              <a:off x="5573" y="13192"/>
              <a:ext cx="18" cy="12"/>
            </a:xfrm>
            <a:prstGeom prst="line">
              <a:avLst/>
            </a:prstGeom>
            <a:noFill/>
            <a:ln w="57150">
              <a:solidFill>
                <a:srgbClr val="993300"/>
              </a:solidFill>
              <a:round/>
              <a:headEnd/>
              <a:tailEnd/>
            </a:ln>
          </p:spPr>
          <p:txBody>
            <a:bodyPr/>
            <a:lstStyle/>
            <a:p>
              <a:endParaRPr lang="en-US"/>
            </a:p>
          </p:txBody>
        </p:sp>
        <p:sp>
          <p:nvSpPr>
            <p:cNvPr id="48337" name="Line 203"/>
            <p:cNvSpPr>
              <a:spLocks noChangeShapeType="1"/>
            </p:cNvSpPr>
            <p:nvPr/>
          </p:nvSpPr>
          <p:spPr bwMode="auto">
            <a:xfrm>
              <a:off x="5591" y="13204"/>
              <a:ext cx="24" cy="6"/>
            </a:xfrm>
            <a:prstGeom prst="line">
              <a:avLst/>
            </a:prstGeom>
            <a:noFill/>
            <a:ln w="57150">
              <a:solidFill>
                <a:srgbClr val="993300"/>
              </a:solidFill>
              <a:round/>
              <a:headEnd/>
              <a:tailEnd/>
            </a:ln>
          </p:spPr>
          <p:txBody>
            <a:bodyPr/>
            <a:lstStyle/>
            <a:p>
              <a:endParaRPr lang="en-US"/>
            </a:p>
          </p:txBody>
        </p:sp>
        <p:sp>
          <p:nvSpPr>
            <p:cNvPr id="48338" name="Line 204"/>
            <p:cNvSpPr>
              <a:spLocks noChangeShapeType="1"/>
            </p:cNvSpPr>
            <p:nvPr/>
          </p:nvSpPr>
          <p:spPr bwMode="auto">
            <a:xfrm>
              <a:off x="5615" y="13210"/>
              <a:ext cx="24" cy="6"/>
            </a:xfrm>
            <a:prstGeom prst="line">
              <a:avLst/>
            </a:prstGeom>
            <a:noFill/>
            <a:ln w="57150">
              <a:solidFill>
                <a:srgbClr val="993300"/>
              </a:solidFill>
              <a:round/>
              <a:headEnd/>
              <a:tailEnd/>
            </a:ln>
          </p:spPr>
          <p:txBody>
            <a:bodyPr/>
            <a:lstStyle/>
            <a:p>
              <a:endParaRPr lang="en-US"/>
            </a:p>
          </p:txBody>
        </p:sp>
        <p:sp>
          <p:nvSpPr>
            <p:cNvPr id="48339" name="Line 205"/>
            <p:cNvSpPr>
              <a:spLocks noChangeShapeType="1"/>
            </p:cNvSpPr>
            <p:nvPr/>
          </p:nvSpPr>
          <p:spPr bwMode="auto">
            <a:xfrm>
              <a:off x="5639" y="13216"/>
              <a:ext cx="18" cy="1"/>
            </a:xfrm>
            <a:prstGeom prst="line">
              <a:avLst/>
            </a:prstGeom>
            <a:noFill/>
            <a:ln w="57150">
              <a:solidFill>
                <a:srgbClr val="993300"/>
              </a:solidFill>
              <a:round/>
              <a:headEnd/>
              <a:tailEnd/>
            </a:ln>
          </p:spPr>
          <p:txBody>
            <a:bodyPr/>
            <a:lstStyle/>
            <a:p>
              <a:endParaRPr lang="en-US"/>
            </a:p>
          </p:txBody>
        </p:sp>
        <p:sp>
          <p:nvSpPr>
            <p:cNvPr id="48340" name="Freeform 206"/>
            <p:cNvSpPr>
              <a:spLocks/>
            </p:cNvSpPr>
            <p:nvPr/>
          </p:nvSpPr>
          <p:spPr bwMode="auto">
            <a:xfrm>
              <a:off x="5657" y="1321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8341" name="Line 207"/>
            <p:cNvSpPr>
              <a:spLocks noChangeShapeType="1"/>
            </p:cNvSpPr>
            <p:nvPr/>
          </p:nvSpPr>
          <p:spPr bwMode="auto">
            <a:xfrm>
              <a:off x="5681" y="13222"/>
              <a:ext cx="18" cy="6"/>
            </a:xfrm>
            <a:prstGeom prst="line">
              <a:avLst/>
            </a:prstGeom>
            <a:noFill/>
            <a:ln w="57150">
              <a:solidFill>
                <a:srgbClr val="993300"/>
              </a:solidFill>
              <a:round/>
              <a:headEnd/>
              <a:tailEnd/>
            </a:ln>
          </p:spPr>
          <p:txBody>
            <a:bodyPr/>
            <a:lstStyle/>
            <a:p>
              <a:endParaRPr lang="en-US"/>
            </a:p>
          </p:txBody>
        </p:sp>
        <p:sp>
          <p:nvSpPr>
            <p:cNvPr id="48342" name="Freeform 208"/>
            <p:cNvSpPr>
              <a:spLocks/>
            </p:cNvSpPr>
            <p:nvPr/>
          </p:nvSpPr>
          <p:spPr bwMode="auto">
            <a:xfrm>
              <a:off x="5699" y="13228"/>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43" name="Line 209"/>
            <p:cNvSpPr>
              <a:spLocks noChangeShapeType="1"/>
            </p:cNvSpPr>
            <p:nvPr/>
          </p:nvSpPr>
          <p:spPr bwMode="auto">
            <a:xfrm>
              <a:off x="5723" y="13228"/>
              <a:ext cx="18" cy="6"/>
            </a:xfrm>
            <a:prstGeom prst="line">
              <a:avLst/>
            </a:prstGeom>
            <a:noFill/>
            <a:ln w="57150">
              <a:solidFill>
                <a:srgbClr val="993300"/>
              </a:solidFill>
              <a:round/>
              <a:headEnd/>
              <a:tailEnd/>
            </a:ln>
          </p:spPr>
          <p:txBody>
            <a:bodyPr/>
            <a:lstStyle/>
            <a:p>
              <a:endParaRPr lang="en-US"/>
            </a:p>
          </p:txBody>
        </p:sp>
        <p:sp>
          <p:nvSpPr>
            <p:cNvPr id="48344" name="Line 210"/>
            <p:cNvSpPr>
              <a:spLocks noChangeShapeType="1"/>
            </p:cNvSpPr>
            <p:nvPr/>
          </p:nvSpPr>
          <p:spPr bwMode="auto">
            <a:xfrm>
              <a:off x="5741" y="13234"/>
              <a:ext cx="24" cy="6"/>
            </a:xfrm>
            <a:prstGeom prst="line">
              <a:avLst/>
            </a:prstGeom>
            <a:noFill/>
            <a:ln w="57150">
              <a:solidFill>
                <a:srgbClr val="993300"/>
              </a:solidFill>
              <a:round/>
              <a:headEnd/>
              <a:tailEnd/>
            </a:ln>
          </p:spPr>
          <p:txBody>
            <a:bodyPr/>
            <a:lstStyle/>
            <a:p>
              <a:endParaRPr lang="en-US"/>
            </a:p>
          </p:txBody>
        </p:sp>
        <p:sp>
          <p:nvSpPr>
            <p:cNvPr id="48345" name="Line 211"/>
            <p:cNvSpPr>
              <a:spLocks noChangeShapeType="1"/>
            </p:cNvSpPr>
            <p:nvPr/>
          </p:nvSpPr>
          <p:spPr bwMode="auto">
            <a:xfrm>
              <a:off x="5765" y="13240"/>
              <a:ext cx="24" cy="6"/>
            </a:xfrm>
            <a:prstGeom prst="line">
              <a:avLst/>
            </a:prstGeom>
            <a:noFill/>
            <a:ln w="57150">
              <a:solidFill>
                <a:srgbClr val="993300"/>
              </a:solidFill>
              <a:round/>
              <a:headEnd/>
              <a:tailEnd/>
            </a:ln>
          </p:spPr>
          <p:txBody>
            <a:bodyPr/>
            <a:lstStyle/>
            <a:p>
              <a:endParaRPr lang="en-US"/>
            </a:p>
          </p:txBody>
        </p:sp>
        <p:sp>
          <p:nvSpPr>
            <p:cNvPr id="48346" name="Line 212"/>
            <p:cNvSpPr>
              <a:spLocks noChangeShapeType="1"/>
            </p:cNvSpPr>
            <p:nvPr/>
          </p:nvSpPr>
          <p:spPr bwMode="auto">
            <a:xfrm>
              <a:off x="5789" y="13246"/>
              <a:ext cx="18" cy="6"/>
            </a:xfrm>
            <a:prstGeom prst="line">
              <a:avLst/>
            </a:prstGeom>
            <a:noFill/>
            <a:ln w="57150">
              <a:solidFill>
                <a:srgbClr val="993300"/>
              </a:solidFill>
              <a:round/>
              <a:headEnd/>
              <a:tailEnd/>
            </a:ln>
          </p:spPr>
          <p:txBody>
            <a:bodyPr/>
            <a:lstStyle/>
            <a:p>
              <a:endParaRPr lang="en-US"/>
            </a:p>
          </p:txBody>
        </p:sp>
        <p:sp>
          <p:nvSpPr>
            <p:cNvPr id="48347" name="Freeform 213"/>
            <p:cNvSpPr>
              <a:spLocks/>
            </p:cNvSpPr>
            <p:nvPr/>
          </p:nvSpPr>
          <p:spPr bwMode="auto">
            <a:xfrm>
              <a:off x="5807" y="1325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48" name="Line 214"/>
            <p:cNvSpPr>
              <a:spLocks noChangeShapeType="1"/>
            </p:cNvSpPr>
            <p:nvPr/>
          </p:nvSpPr>
          <p:spPr bwMode="auto">
            <a:xfrm>
              <a:off x="5831" y="13264"/>
              <a:ext cx="18" cy="12"/>
            </a:xfrm>
            <a:prstGeom prst="line">
              <a:avLst/>
            </a:prstGeom>
            <a:noFill/>
            <a:ln w="57150">
              <a:solidFill>
                <a:srgbClr val="993300"/>
              </a:solidFill>
              <a:round/>
              <a:headEnd/>
              <a:tailEnd/>
            </a:ln>
          </p:spPr>
          <p:txBody>
            <a:bodyPr/>
            <a:lstStyle/>
            <a:p>
              <a:endParaRPr lang="en-US"/>
            </a:p>
          </p:txBody>
        </p:sp>
        <p:sp>
          <p:nvSpPr>
            <p:cNvPr id="48349" name="Freeform 215"/>
            <p:cNvSpPr>
              <a:spLocks/>
            </p:cNvSpPr>
            <p:nvPr/>
          </p:nvSpPr>
          <p:spPr bwMode="auto">
            <a:xfrm>
              <a:off x="5849" y="13276"/>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8350" name="Line 216"/>
            <p:cNvSpPr>
              <a:spLocks noChangeShapeType="1"/>
            </p:cNvSpPr>
            <p:nvPr/>
          </p:nvSpPr>
          <p:spPr bwMode="auto">
            <a:xfrm>
              <a:off x="5873" y="13294"/>
              <a:ext cx="18" cy="18"/>
            </a:xfrm>
            <a:prstGeom prst="line">
              <a:avLst/>
            </a:prstGeom>
            <a:noFill/>
            <a:ln w="57150">
              <a:solidFill>
                <a:srgbClr val="993300"/>
              </a:solidFill>
              <a:round/>
              <a:headEnd/>
              <a:tailEnd/>
            </a:ln>
          </p:spPr>
          <p:txBody>
            <a:bodyPr/>
            <a:lstStyle/>
            <a:p>
              <a:endParaRPr lang="en-US"/>
            </a:p>
          </p:txBody>
        </p:sp>
        <p:sp>
          <p:nvSpPr>
            <p:cNvPr id="48351" name="Freeform 217"/>
            <p:cNvSpPr>
              <a:spLocks/>
            </p:cNvSpPr>
            <p:nvPr/>
          </p:nvSpPr>
          <p:spPr bwMode="auto">
            <a:xfrm>
              <a:off x="5891" y="1331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8352" name="Freeform 218"/>
            <p:cNvSpPr>
              <a:spLocks/>
            </p:cNvSpPr>
            <p:nvPr/>
          </p:nvSpPr>
          <p:spPr bwMode="auto">
            <a:xfrm>
              <a:off x="5915" y="13330"/>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53" name="Line 219"/>
            <p:cNvSpPr>
              <a:spLocks noChangeShapeType="1"/>
            </p:cNvSpPr>
            <p:nvPr/>
          </p:nvSpPr>
          <p:spPr bwMode="auto">
            <a:xfrm>
              <a:off x="5939" y="13360"/>
              <a:ext cx="18" cy="24"/>
            </a:xfrm>
            <a:prstGeom prst="line">
              <a:avLst/>
            </a:prstGeom>
            <a:noFill/>
            <a:ln w="57150">
              <a:solidFill>
                <a:srgbClr val="993300"/>
              </a:solidFill>
              <a:round/>
              <a:headEnd/>
              <a:tailEnd/>
            </a:ln>
          </p:spPr>
          <p:txBody>
            <a:bodyPr/>
            <a:lstStyle/>
            <a:p>
              <a:endParaRPr lang="en-US"/>
            </a:p>
          </p:txBody>
        </p:sp>
        <p:sp>
          <p:nvSpPr>
            <p:cNvPr id="48354" name="Freeform 220"/>
            <p:cNvSpPr>
              <a:spLocks/>
            </p:cNvSpPr>
            <p:nvPr/>
          </p:nvSpPr>
          <p:spPr bwMode="auto">
            <a:xfrm>
              <a:off x="5957" y="1338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55" name="Line 221"/>
            <p:cNvSpPr>
              <a:spLocks noChangeShapeType="1"/>
            </p:cNvSpPr>
            <p:nvPr/>
          </p:nvSpPr>
          <p:spPr bwMode="auto">
            <a:xfrm>
              <a:off x="5981" y="13414"/>
              <a:ext cx="18" cy="30"/>
            </a:xfrm>
            <a:prstGeom prst="line">
              <a:avLst/>
            </a:prstGeom>
            <a:noFill/>
            <a:ln w="57150">
              <a:solidFill>
                <a:srgbClr val="993300"/>
              </a:solidFill>
              <a:round/>
              <a:headEnd/>
              <a:tailEnd/>
            </a:ln>
          </p:spPr>
          <p:txBody>
            <a:bodyPr/>
            <a:lstStyle/>
            <a:p>
              <a:endParaRPr lang="en-US"/>
            </a:p>
          </p:txBody>
        </p:sp>
        <p:sp>
          <p:nvSpPr>
            <p:cNvPr id="48356" name="Freeform 222"/>
            <p:cNvSpPr>
              <a:spLocks/>
            </p:cNvSpPr>
            <p:nvPr/>
          </p:nvSpPr>
          <p:spPr bwMode="auto">
            <a:xfrm>
              <a:off x="5999" y="1344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57" name="Line 223"/>
            <p:cNvSpPr>
              <a:spLocks noChangeShapeType="1"/>
            </p:cNvSpPr>
            <p:nvPr/>
          </p:nvSpPr>
          <p:spPr bwMode="auto">
            <a:xfrm>
              <a:off x="6023" y="13474"/>
              <a:ext cx="18" cy="30"/>
            </a:xfrm>
            <a:prstGeom prst="line">
              <a:avLst/>
            </a:prstGeom>
            <a:noFill/>
            <a:ln w="57150">
              <a:solidFill>
                <a:srgbClr val="993300"/>
              </a:solidFill>
              <a:round/>
              <a:headEnd/>
              <a:tailEnd/>
            </a:ln>
          </p:spPr>
          <p:txBody>
            <a:bodyPr/>
            <a:lstStyle/>
            <a:p>
              <a:endParaRPr lang="en-US"/>
            </a:p>
          </p:txBody>
        </p:sp>
        <p:sp>
          <p:nvSpPr>
            <p:cNvPr id="48358" name="Line 224"/>
            <p:cNvSpPr>
              <a:spLocks noChangeShapeType="1"/>
            </p:cNvSpPr>
            <p:nvPr/>
          </p:nvSpPr>
          <p:spPr bwMode="auto">
            <a:xfrm>
              <a:off x="6041" y="13504"/>
              <a:ext cx="24" cy="30"/>
            </a:xfrm>
            <a:prstGeom prst="line">
              <a:avLst/>
            </a:prstGeom>
            <a:noFill/>
            <a:ln w="57150">
              <a:solidFill>
                <a:srgbClr val="993300"/>
              </a:solidFill>
              <a:round/>
              <a:headEnd/>
              <a:tailEnd/>
            </a:ln>
          </p:spPr>
          <p:txBody>
            <a:bodyPr/>
            <a:lstStyle/>
            <a:p>
              <a:endParaRPr lang="en-US"/>
            </a:p>
          </p:txBody>
        </p:sp>
        <p:sp>
          <p:nvSpPr>
            <p:cNvPr id="48359" name="Line 225"/>
            <p:cNvSpPr>
              <a:spLocks noChangeShapeType="1"/>
            </p:cNvSpPr>
            <p:nvPr/>
          </p:nvSpPr>
          <p:spPr bwMode="auto">
            <a:xfrm>
              <a:off x="6065" y="13534"/>
              <a:ext cx="24" cy="30"/>
            </a:xfrm>
            <a:prstGeom prst="line">
              <a:avLst/>
            </a:prstGeom>
            <a:noFill/>
            <a:ln w="57150">
              <a:solidFill>
                <a:srgbClr val="993300"/>
              </a:solidFill>
              <a:round/>
              <a:headEnd/>
              <a:tailEnd/>
            </a:ln>
          </p:spPr>
          <p:txBody>
            <a:bodyPr/>
            <a:lstStyle/>
            <a:p>
              <a:endParaRPr lang="en-US"/>
            </a:p>
          </p:txBody>
        </p:sp>
        <p:sp>
          <p:nvSpPr>
            <p:cNvPr id="48360" name="Line 226"/>
            <p:cNvSpPr>
              <a:spLocks noChangeShapeType="1"/>
            </p:cNvSpPr>
            <p:nvPr/>
          </p:nvSpPr>
          <p:spPr bwMode="auto">
            <a:xfrm>
              <a:off x="6089" y="13564"/>
              <a:ext cx="18" cy="30"/>
            </a:xfrm>
            <a:prstGeom prst="line">
              <a:avLst/>
            </a:prstGeom>
            <a:noFill/>
            <a:ln w="57150">
              <a:solidFill>
                <a:srgbClr val="993300"/>
              </a:solidFill>
              <a:round/>
              <a:headEnd/>
              <a:tailEnd/>
            </a:ln>
          </p:spPr>
          <p:txBody>
            <a:bodyPr/>
            <a:lstStyle/>
            <a:p>
              <a:endParaRPr lang="en-US"/>
            </a:p>
          </p:txBody>
        </p:sp>
        <p:sp>
          <p:nvSpPr>
            <p:cNvPr id="48361" name="Freeform 227"/>
            <p:cNvSpPr>
              <a:spLocks/>
            </p:cNvSpPr>
            <p:nvPr/>
          </p:nvSpPr>
          <p:spPr bwMode="auto">
            <a:xfrm>
              <a:off x="6107" y="13594"/>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8362" name="Line 228"/>
            <p:cNvSpPr>
              <a:spLocks noChangeShapeType="1"/>
            </p:cNvSpPr>
            <p:nvPr/>
          </p:nvSpPr>
          <p:spPr bwMode="auto">
            <a:xfrm>
              <a:off x="6131" y="13624"/>
              <a:ext cx="18" cy="24"/>
            </a:xfrm>
            <a:prstGeom prst="line">
              <a:avLst/>
            </a:prstGeom>
            <a:noFill/>
            <a:ln w="57150">
              <a:solidFill>
                <a:srgbClr val="993300"/>
              </a:solidFill>
              <a:round/>
              <a:headEnd/>
              <a:tailEnd/>
            </a:ln>
          </p:spPr>
          <p:txBody>
            <a:bodyPr/>
            <a:lstStyle/>
            <a:p>
              <a:endParaRPr lang="en-US"/>
            </a:p>
          </p:txBody>
        </p:sp>
        <p:sp>
          <p:nvSpPr>
            <p:cNvPr id="48363" name="Freeform 229"/>
            <p:cNvSpPr>
              <a:spLocks/>
            </p:cNvSpPr>
            <p:nvPr/>
          </p:nvSpPr>
          <p:spPr bwMode="auto">
            <a:xfrm>
              <a:off x="6149" y="13648"/>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64" name="Line 230"/>
            <p:cNvSpPr>
              <a:spLocks noChangeShapeType="1"/>
            </p:cNvSpPr>
            <p:nvPr/>
          </p:nvSpPr>
          <p:spPr bwMode="auto">
            <a:xfrm>
              <a:off x="6173" y="13678"/>
              <a:ext cx="18" cy="24"/>
            </a:xfrm>
            <a:prstGeom prst="line">
              <a:avLst/>
            </a:prstGeom>
            <a:noFill/>
            <a:ln w="57150">
              <a:solidFill>
                <a:srgbClr val="993300"/>
              </a:solidFill>
              <a:round/>
              <a:headEnd/>
              <a:tailEnd/>
            </a:ln>
          </p:spPr>
          <p:txBody>
            <a:bodyPr/>
            <a:lstStyle/>
            <a:p>
              <a:endParaRPr lang="en-US"/>
            </a:p>
          </p:txBody>
        </p:sp>
        <p:sp>
          <p:nvSpPr>
            <p:cNvPr id="48365" name="Line 231"/>
            <p:cNvSpPr>
              <a:spLocks noChangeShapeType="1"/>
            </p:cNvSpPr>
            <p:nvPr/>
          </p:nvSpPr>
          <p:spPr bwMode="auto">
            <a:xfrm>
              <a:off x="6191" y="13702"/>
              <a:ext cx="24" cy="18"/>
            </a:xfrm>
            <a:prstGeom prst="line">
              <a:avLst/>
            </a:prstGeom>
            <a:noFill/>
            <a:ln w="57150">
              <a:solidFill>
                <a:srgbClr val="993300"/>
              </a:solidFill>
              <a:round/>
              <a:headEnd/>
              <a:tailEnd/>
            </a:ln>
          </p:spPr>
          <p:txBody>
            <a:bodyPr/>
            <a:lstStyle/>
            <a:p>
              <a:endParaRPr lang="en-US"/>
            </a:p>
          </p:txBody>
        </p:sp>
        <p:sp>
          <p:nvSpPr>
            <p:cNvPr id="48366" name="Line 232"/>
            <p:cNvSpPr>
              <a:spLocks noChangeShapeType="1"/>
            </p:cNvSpPr>
            <p:nvPr/>
          </p:nvSpPr>
          <p:spPr bwMode="auto">
            <a:xfrm>
              <a:off x="6215" y="13720"/>
              <a:ext cx="24" cy="18"/>
            </a:xfrm>
            <a:prstGeom prst="line">
              <a:avLst/>
            </a:prstGeom>
            <a:noFill/>
            <a:ln w="57150">
              <a:solidFill>
                <a:srgbClr val="993300"/>
              </a:solidFill>
              <a:round/>
              <a:headEnd/>
              <a:tailEnd/>
            </a:ln>
          </p:spPr>
          <p:txBody>
            <a:bodyPr/>
            <a:lstStyle/>
            <a:p>
              <a:endParaRPr lang="en-US"/>
            </a:p>
          </p:txBody>
        </p:sp>
        <p:sp>
          <p:nvSpPr>
            <p:cNvPr id="48367" name="Line 233"/>
            <p:cNvSpPr>
              <a:spLocks noChangeShapeType="1"/>
            </p:cNvSpPr>
            <p:nvPr/>
          </p:nvSpPr>
          <p:spPr bwMode="auto">
            <a:xfrm>
              <a:off x="6239" y="13738"/>
              <a:ext cx="18" cy="18"/>
            </a:xfrm>
            <a:prstGeom prst="line">
              <a:avLst/>
            </a:prstGeom>
            <a:noFill/>
            <a:ln w="57150">
              <a:solidFill>
                <a:srgbClr val="993300"/>
              </a:solidFill>
              <a:round/>
              <a:headEnd/>
              <a:tailEnd/>
            </a:ln>
          </p:spPr>
          <p:txBody>
            <a:bodyPr/>
            <a:lstStyle/>
            <a:p>
              <a:endParaRPr lang="en-US"/>
            </a:p>
          </p:txBody>
        </p:sp>
        <p:sp>
          <p:nvSpPr>
            <p:cNvPr id="48368" name="Freeform 234"/>
            <p:cNvSpPr>
              <a:spLocks/>
            </p:cNvSpPr>
            <p:nvPr/>
          </p:nvSpPr>
          <p:spPr bwMode="auto">
            <a:xfrm>
              <a:off x="6257" y="1375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69" name="Line 235"/>
            <p:cNvSpPr>
              <a:spLocks noChangeShapeType="1"/>
            </p:cNvSpPr>
            <p:nvPr/>
          </p:nvSpPr>
          <p:spPr bwMode="auto">
            <a:xfrm>
              <a:off x="6281" y="13768"/>
              <a:ext cx="18" cy="6"/>
            </a:xfrm>
            <a:prstGeom prst="line">
              <a:avLst/>
            </a:prstGeom>
            <a:noFill/>
            <a:ln w="57150">
              <a:solidFill>
                <a:srgbClr val="993300"/>
              </a:solidFill>
              <a:round/>
              <a:headEnd/>
              <a:tailEnd/>
            </a:ln>
          </p:spPr>
          <p:txBody>
            <a:bodyPr/>
            <a:lstStyle/>
            <a:p>
              <a:endParaRPr lang="en-US"/>
            </a:p>
          </p:txBody>
        </p:sp>
        <p:sp>
          <p:nvSpPr>
            <p:cNvPr id="48370" name="Freeform 236"/>
            <p:cNvSpPr>
              <a:spLocks/>
            </p:cNvSpPr>
            <p:nvPr/>
          </p:nvSpPr>
          <p:spPr bwMode="auto">
            <a:xfrm>
              <a:off x="6299" y="13774"/>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8371" name="Line 237"/>
            <p:cNvSpPr>
              <a:spLocks noChangeShapeType="1"/>
            </p:cNvSpPr>
            <p:nvPr/>
          </p:nvSpPr>
          <p:spPr bwMode="auto">
            <a:xfrm>
              <a:off x="6323" y="13780"/>
              <a:ext cx="18" cy="6"/>
            </a:xfrm>
            <a:prstGeom prst="line">
              <a:avLst/>
            </a:prstGeom>
            <a:noFill/>
            <a:ln w="57150">
              <a:solidFill>
                <a:srgbClr val="993300"/>
              </a:solidFill>
              <a:round/>
              <a:headEnd/>
              <a:tailEnd/>
            </a:ln>
          </p:spPr>
          <p:txBody>
            <a:bodyPr/>
            <a:lstStyle/>
            <a:p>
              <a:endParaRPr lang="en-US"/>
            </a:p>
          </p:txBody>
        </p:sp>
        <p:sp>
          <p:nvSpPr>
            <p:cNvPr id="48372" name="Line 238"/>
            <p:cNvSpPr>
              <a:spLocks noChangeShapeType="1"/>
            </p:cNvSpPr>
            <p:nvPr/>
          </p:nvSpPr>
          <p:spPr bwMode="auto">
            <a:xfrm>
              <a:off x="6341" y="13786"/>
              <a:ext cx="24" cy="1"/>
            </a:xfrm>
            <a:prstGeom prst="line">
              <a:avLst/>
            </a:prstGeom>
            <a:noFill/>
            <a:ln w="57150">
              <a:solidFill>
                <a:srgbClr val="993300"/>
              </a:solidFill>
              <a:round/>
              <a:headEnd/>
              <a:tailEnd/>
            </a:ln>
          </p:spPr>
          <p:txBody>
            <a:bodyPr/>
            <a:lstStyle/>
            <a:p>
              <a:endParaRPr lang="en-US"/>
            </a:p>
          </p:txBody>
        </p:sp>
        <p:sp>
          <p:nvSpPr>
            <p:cNvPr id="48373" name="Line 239"/>
            <p:cNvSpPr>
              <a:spLocks noChangeShapeType="1"/>
            </p:cNvSpPr>
            <p:nvPr/>
          </p:nvSpPr>
          <p:spPr bwMode="auto">
            <a:xfrm>
              <a:off x="6365" y="13786"/>
              <a:ext cx="24" cy="1"/>
            </a:xfrm>
            <a:prstGeom prst="line">
              <a:avLst/>
            </a:prstGeom>
            <a:noFill/>
            <a:ln w="57150">
              <a:solidFill>
                <a:srgbClr val="993300"/>
              </a:solidFill>
              <a:round/>
              <a:headEnd/>
              <a:tailEnd/>
            </a:ln>
          </p:spPr>
          <p:txBody>
            <a:bodyPr/>
            <a:lstStyle/>
            <a:p>
              <a:endParaRPr lang="en-US"/>
            </a:p>
          </p:txBody>
        </p:sp>
        <p:sp>
          <p:nvSpPr>
            <p:cNvPr id="48374" name="Line 240"/>
            <p:cNvSpPr>
              <a:spLocks noChangeShapeType="1"/>
            </p:cNvSpPr>
            <p:nvPr/>
          </p:nvSpPr>
          <p:spPr bwMode="auto">
            <a:xfrm>
              <a:off x="6389" y="13786"/>
              <a:ext cx="18" cy="1"/>
            </a:xfrm>
            <a:prstGeom prst="line">
              <a:avLst/>
            </a:prstGeom>
            <a:noFill/>
            <a:ln w="57150">
              <a:solidFill>
                <a:srgbClr val="993300"/>
              </a:solidFill>
              <a:round/>
              <a:headEnd/>
              <a:tailEnd/>
            </a:ln>
          </p:spPr>
          <p:txBody>
            <a:bodyPr/>
            <a:lstStyle/>
            <a:p>
              <a:endParaRPr lang="en-US"/>
            </a:p>
          </p:txBody>
        </p:sp>
        <p:sp>
          <p:nvSpPr>
            <p:cNvPr id="48375" name="Freeform 241"/>
            <p:cNvSpPr>
              <a:spLocks/>
            </p:cNvSpPr>
            <p:nvPr/>
          </p:nvSpPr>
          <p:spPr bwMode="auto">
            <a:xfrm>
              <a:off x="6407" y="13780"/>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376" name="Line 242"/>
            <p:cNvSpPr>
              <a:spLocks noChangeShapeType="1"/>
            </p:cNvSpPr>
            <p:nvPr/>
          </p:nvSpPr>
          <p:spPr bwMode="auto">
            <a:xfrm>
              <a:off x="6431" y="13780"/>
              <a:ext cx="18" cy="1"/>
            </a:xfrm>
            <a:prstGeom prst="line">
              <a:avLst/>
            </a:prstGeom>
            <a:noFill/>
            <a:ln w="57150">
              <a:solidFill>
                <a:srgbClr val="993300"/>
              </a:solidFill>
              <a:round/>
              <a:headEnd/>
              <a:tailEnd/>
            </a:ln>
          </p:spPr>
          <p:txBody>
            <a:bodyPr/>
            <a:lstStyle/>
            <a:p>
              <a:endParaRPr lang="en-US"/>
            </a:p>
          </p:txBody>
        </p:sp>
        <p:sp>
          <p:nvSpPr>
            <p:cNvPr id="48377" name="Freeform 243"/>
            <p:cNvSpPr>
              <a:spLocks/>
            </p:cNvSpPr>
            <p:nvPr/>
          </p:nvSpPr>
          <p:spPr bwMode="auto">
            <a:xfrm>
              <a:off x="6449" y="1377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378" name="Line 244"/>
            <p:cNvSpPr>
              <a:spLocks noChangeShapeType="1"/>
            </p:cNvSpPr>
            <p:nvPr/>
          </p:nvSpPr>
          <p:spPr bwMode="auto">
            <a:xfrm>
              <a:off x="6473" y="13774"/>
              <a:ext cx="18" cy="1"/>
            </a:xfrm>
            <a:prstGeom prst="line">
              <a:avLst/>
            </a:prstGeom>
            <a:noFill/>
            <a:ln w="57150">
              <a:solidFill>
                <a:srgbClr val="993300"/>
              </a:solidFill>
              <a:round/>
              <a:headEnd/>
              <a:tailEnd/>
            </a:ln>
          </p:spPr>
          <p:txBody>
            <a:bodyPr/>
            <a:lstStyle/>
            <a:p>
              <a:endParaRPr lang="en-US"/>
            </a:p>
          </p:txBody>
        </p:sp>
        <p:sp>
          <p:nvSpPr>
            <p:cNvPr id="48379" name="Freeform 245"/>
            <p:cNvSpPr>
              <a:spLocks/>
            </p:cNvSpPr>
            <p:nvPr/>
          </p:nvSpPr>
          <p:spPr bwMode="auto">
            <a:xfrm>
              <a:off x="6491" y="1376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380" name="Line 246"/>
            <p:cNvSpPr>
              <a:spLocks noChangeShapeType="1"/>
            </p:cNvSpPr>
            <p:nvPr/>
          </p:nvSpPr>
          <p:spPr bwMode="auto">
            <a:xfrm>
              <a:off x="6515" y="13768"/>
              <a:ext cx="24" cy="1"/>
            </a:xfrm>
            <a:prstGeom prst="line">
              <a:avLst/>
            </a:prstGeom>
            <a:noFill/>
            <a:ln w="57150">
              <a:solidFill>
                <a:srgbClr val="993300"/>
              </a:solidFill>
              <a:round/>
              <a:headEnd/>
              <a:tailEnd/>
            </a:ln>
          </p:spPr>
          <p:txBody>
            <a:bodyPr/>
            <a:lstStyle/>
            <a:p>
              <a:endParaRPr lang="en-US"/>
            </a:p>
          </p:txBody>
        </p:sp>
        <p:sp>
          <p:nvSpPr>
            <p:cNvPr id="48381" name="Freeform 247"/>
            <p:cNvSpPr>
              <a:spLocks/>
            </p:cNvSpPr>
            <p:nvPr/>
          </p:nvSpPr>
          <p:spPr bwMode="auto">
            <a:xfrm>
              <a:off x="6539" y="13762"/>
              <a:ext cx="18" cy="6"/>
            </a:xfrm>
            <a:custGeom>
              <a:avLst/>
              <a:gdLst>
                <a:gd name="T0" fmla="*/ 0 w 18"/>
                <a:gd name="T1" fmla="*/ 6 h 6"/>
                <a:gd name="T2" fmla="*/ 6 w 18"/>
                <a:gd name="T3" fmla="*/ 0 h 6"/>
                <a:gd name="T4" fmla="*/ 18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0"/>
                  </a:lnTo>
                  <a:lnTo>
                    <a:pt x="18" y="0"/>
                  </a:lnTo>
                </a:path>
              </a:pathLst>
            </a:custGeom>
            <a:noFill/>
            <a:ln w="57150">
              <a:solidFill>
                <a:srgbClr val="993300"/>
              </a:solidFill>
              <a:round/>
              <a:headEnd/>
              <a:tailEnd/>
            </a:ln>
          </p:spPr>
          <p:txBody>
            <a:bodyPr/>
            <a:lstStyle/>
            <a:p>
              <a:endParaRPr lang="en-US"/>
            </a:p>
          </p:txBody>
        </p:sp>
        <p:sp>
          <p:nvSpPr>
            <p:cNvPr id="48382" name="Freeform 248"/>
            <p:cNvSpPr>
              <a:spLocks/>
            </p:cNvSpPr>
            <p:nvPr/>
          </p:nvSpPr>
          <p:spPr bwMode="auto">
            <a:xfrm>
              <a:off x="6557" y="13762"/>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83" name="Line 249"/>
            <p:cNvSpPr>
              <a:spLocks noChangeShapeType="1"/>
            </p:cNvSpPr>
            <p:nvPr/>
          </p:nvSpPr>
          <p:spPr bwMode="auto">
            <a:xfrm>
              <a:off x="6581" y="13762"/>
              <a:ext cx="18" cy="1"/>
            </a:xfrm>
            <a:prstGeom prst="line">
              <a:avLst/>
            </a:prstGeom>
            <a:noFill/>
            <a:ln w="57150">
              <a:solidFill>
                <a:srgbClr val="993300"/>
              </a:solidFill>
              <a:round/>
              <a:headEnd/>
              <a:tailEnd/>
            </a:ln>
          </p:spPr>
          <p:txBody>
            <a:bodyPr/>
            <a:lstStyle/>
            <a:p>
              <a:endParaRPr lang="en-US"/>
            </a:p>
          </p:txBody>
        </p:sp>
      </p:grpSp>
      <p:sp>
        <p:nvSpPr>
          <p:cNvPr id="48230" name="Oval 349"/>
          <p:cNvSpPr>
            <a:spLocks noChangeArrowheads="1"/>
          </p:cNvSpPr>
          <p:nvPr/>
        </p:nvSpPr>
        <p:spPr bwMode="auto">
          <a:xfrm>
            <a:off x="3424238" y="3687763"/>
            <a:ext cx="1169987"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1" name="Oval 351"/>
          <p:cNvSpPr>
            <a:spLocks noChangeArrowheads="1"/>
          </p:cNvSpPr>
          <p:nvPr/>
        </p:nvSpPr>
        <p:spPr bwMode="auto">
          <a:xfrm>
            <a:off x="4464050" y="4302125"/>
            <a:ext cx="1169988"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2" name="Oval 354"/>
          <p:cNvSpPr>
            <a:spLocks noChangeArrowheads="1"/>
          </p:cNvSpPr>
          <p:nvPr/>
        </p:nvSpPr>
        <p:spPr bwMode="auto">
          <a:xfrm>
            <a:off x="5553075" y="5026025"/>
            <a:ext cx="1169988"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3" name="Text Box 359"/>
          <p:cNvSpPr txBox="1">
            <a:spLocks noChangeArrowheads="1"/>
          </p:cNvSpPr>
          <p:nvPr/>
        </p:nvSpPr>
        <p:spPr bwMode="auto">
          <a:xfrm>
            <a:off x="508000" y="2066925"/>
            <a:ext cx="946150" cy="701675"/>
          </a:xfrm>
          <a:prstGeom prst="rect">
            <a:avLst/>
          </a:prstGeom>
          <a:solidFill>
            <a:srgbClr val="FFFFFF"/>
          </a:solidFill>
          <a:ln w="9525">
            <a:noFill/>
            <a:miter lim="800000"/>
            <a:headEnd/>
            <a:tailEnd/>
          </a:ln>
        </p:spPr>
        <p:txBody>
          <a:bodyPr wrap="none">
            <a:spAutoFit/>
          </a:bodyPr>
          <a:lstStyle/>
          <a:p>
            <a:r>
              <a:rPr lang="en-US"/>
              <a:t>linear </a:t>
            </a:r>
            <a:br>
              <a:rPr lang="en-US"/>
            </a:br>
            <a:r>
              <a:rPr lang="en-US"/>
              <a:t>growth</a:t>
            </a:r>
          </a:p>
        </p:txBody>
      </p:sp>
      <p:pic>
        <p:nvPicPr>
          <p:cNvPr id="48234" name="Picture 346" descr="gray0060"/>
          <p:cNvPicPr>
            <a:picLocks noChangeAspect="1" noChangeArrowheads="1"/>
          </p:cNvPicPr>
          <p:nvPr/>
        </p:nvPicPr>
        <p:blipFill>
          <a:blip r:embed="rId3"/>
          <a:srcRect/>
          <a:stretch>
            <a:fillRect/>
          </a:stretch>
        </p:blipFill>
        <p:spPr bwMode="auto">
          <a:xfrm>
            <a:off x="533400" y="2743200"/>
            <a:ext cx="2598738" cy="1949450"/>
          </a:xfrm>
          <a:prstGeom prst="rect">
            <a:avLst/>
          </a:prstGeom>
          <a:noFill/>
          <a:ln w="9525">
            <a:solidFill>
              <a:schemeClr val="tx1"/>
            </a:solidFill>
            <a:miter lim="800000"/>
            <a:headEnd/>
            <a:tailEnd/>
          </a:ln>
        </p:spPr>
      </p:pic>
      <p:sp>
        <p:nvSpPr>
          <p:cNvPr id="48235" name="Oval 347"/>
          <p:cNvSpPr>
            <a:spLocks noChangeArrowheads="1"/>
          </p:cNvSpPr>
          <p:nvPr/>
        </p:nvSpPr>
        <p:spPr bwMode="auto">
          <a:xfrm>
            <a:off x="1441450" y="1778000"/>
            <a:ext cx="1849438"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6" name="Text Box 360"/>
          <p:cNvSpPr txBox="1">
            <a:spLocks noChangeArrowheads="1"/>
          </p:cNvSpPr>
          <p:nvPr/>
        </p:nvSpPr>
        <p:spPr bwMode="auto">
          <a:xfrm>
            <a:off x="463550" y="5946775"/>
            <a:ext cx="1370013" cy="701675"/>
          </a:xfrm>
          <a:prstGeom prst="rect">
            <a:avLst/>
          </a:prstGeom>
          <a:solidFill>
            <a:srgbClr val="FFFFFF"/>
          </a:solidFill>
          <a:ln w="9525">
            <a:noFill/>
            <a:miter lim="800000"/>
            <a:headEnd/>
            <a:tailEnd/>
          </a:ln>
        </p:spPr>
        <p:txBody>
          <a:bodyPr wrap="none">
            <a:spAutoFit/>
          </a:bodyPr>
          <a:lstStyle/>
          <a:p>
            <a:r>
              <a:rPr lang="en-US"/>
              <a:t>weak </a:t>
            </a:r>
            <a:br>
              <a:rPr lang="en-US"/>
            </a:br>
            <a:r>
              <a:rPr lang="en-US"/>
              <a:t>turbulence</a:t>
            </a:r>
          </a:p>
        </p:txBody>
      </p:sp>
      <p:pic>
        <p:nvPicPr>
          <p:cNvPr id="48237" name="Picture 348" descr="gray0120-small"/>
          <p:cNvPicPr>
            <a:picLocks noChangeAspect="1" noChangeArrowheads="1"/>
          </p:cNvPicPr>
          <p:nvPr/>
        </p:nvPicPr>
        <p:blipFill>
          <a:blip r:embed="rId4"/>
          <a:srcRect/>
          <a:stretch>
            <a:fillRect/>
          </a:stretch>
        </p:blipFill>
        <p:spPr bwMode="auto">
          <a:xfrm>
            <a:off x="1752600" y="4724400"/>
            <a:ext cx="2593975" cy="1916113"/>
          </a:xfrm>
          <a:prstGeom prst="rect">
            <a:avLst/>
          </a:prstGeom>
          <a:noFill/>
          <a:ln w="9525">
            <a:solidFill>
              <a:schemeClr val="tx1"/>
            </a:solidFill>
            <a:miter lim="800000"/>
            <a:headEnd/>
            <a:tailEnd/>
          </a:ln>
        </p:spPr>
      </p:pic>
      <p:sp>
        <p:nvSpPr>
          <p:cNvPr id="48238" name="Text Box 361"/>
          <p:cNvSpPr txBox="1">
            <a:spLocks noChangeArrowheads="1"/>
          </p:cNvSpPr>
          <p:nvPr/>
        </p:nvSpPr>
        <p:spPr bwMode="auto">
          <a:xfrm>
            <a:off x="6172200" y="1304925"/>
            <a:ext cx="1214438" cy="701675"/>
          </a:xfrm>
          <a:prstGeom prst="rect">
            <a:avLst/>
          </a:prstGeom>
          <a:solidFill>
            <a:srgbClr val="FFFFFF"/>
          </a:solidFill>
          <a:ln w="9525">
            <a:noFill/>
            <a:miter lim="800000"/>
            <a:headEnd/>
            <a:tailEnd/>
          </a:ln>
        </p:spPr>
        <p:txBody>
          <a:bodyPr wrap="none">
            <a:spAutoFit/>
          </a:bodyPr>
          <a:lstStyle/>
          <a:p>
            <a:r>
              <a:rPr lang="en-US"/>
              <a:t>mixing </a:t>
            </a:r>
          </a:p>
          <a:p>
            <a:r>
              <a:rPr lang="en-US"/>
              <a:t>transition</a:t>
            </a:r>
          </a:p>
        </p:txBody>
      </p:sp>
      <p:sp>
        <p:nvSpPr>
          <p:cNvPr id="48239" name="Text Box 362"/>
          <p:cNvSpPr txBox="1">
            <a:spLocks noChangeArrowheads="1"/>
          </p:cNvSpPr>
          <p:nvPr/>
        </p:nvSpPr>
        <p:spPr bwMode="auto">
          <a:xfrm>
            <a:off x="7545388" y="4737100"/>
            <a:ext cx="1370012" cy="701675"/>
          </a:xfrm>
          <a:prstGeom prst="rect">
            <a:avLst/>
          </a:prstGeom>
          <a:solidFill>
            <a:srgbClr val="FFFFFF"/>
          </a:solidFill>
          <a:ln w="9525">
            <a:noFill/>
            <a:miter lim="800000"/>
            <a:headEnd/>
            <a:tailEnd/>
          </a:ln>
        </p:spPr>
        <p:txBody>
          <a:bodyPr wrap="none">
            <a:spAutoFit/>
          </a:bodyPr>
          <a:lstStyle/>
          <a:p>
            <a:r>
              <a:rPr lang="en-US"/>
              <a:t>strong </a:t>
            </a:r>
          </a:p>
          <a:p>
            <a:r>
              <a:rPr lang="en-US"/>
              <a:t>turbulence</a:t>
            </a:r>
          </a:p>
        </p:txBody>
      </p:sp>
      <p:pic>
        <p:nvPicPr>
          <p:cNvPr id="48240" name="Picture 352" descr="gray0500-small"/>
          <p:cNvPicPr>
            <a:picLocks noChangeAspect="1" noChangeArrowheads="1"/>
          </p:cNvPicPr>
          <p:nvPr/>
        </p:nvPicPr>
        <p:blipFill>
          <a:blip r:embed="rId5"/>
          <a:srcRect/>
          <a:stretch>
            <a:fillRect/>
          </a:stretch>
        </p:blipFill>
        <p:spPr bwMode="auto">
          <a:xfrm>
            <a:off x="6248400" y="2895600"/>
            <a:ext cx="2590800" cy="1917700"/>
          </a:xfrm>
          <a:prstGeom prst="rect">
            <a:avLst/>
          </a:prstGeom>
          <a:noFill/>
          <a:ln w="9525">
            <a:solidFill>
              <a:schemeClr val="tx1"/>
            </a:solidFill>
            <a:miter lim="800000"/>
            <a:headEnd/>
            <a:tailEnd/>
          </a:ln>
        </p:spPr>
      </p:pic>
      <p:pic>
        <p:nvPicPr>
          <p:cNvPr id="48241" name="Picture 350" descr="gray0220-small"/>
          <p:cNvPicPr>
            <a:picLocks noChangeAspect="1" noChangeArrowheads="1"/>
          </p:cNvPicPr>
          <p:nvPr/>
        </p:nvPicPr>
        <p:blipFill>
          <a:blip r:embed="rId6"/>
          <a:srcRect/>
          <a:stretch>
            <a:fillRect/>
          </a:stretch>
        </p:blipFill>
        <p:spPr bwMode="auto">
          <a:xfrm>
            <a:off x="3581400" y="1425575"/>
            <a:ext cx="2600325" cy="1903413"/>
          </a:xfrm>
          <a:prstGeom prst="rect">
            <a:avLst/>
          </a:prstGeom>
          <a:noFill/>
          <a:ln w="9525">
            <a:solidFill>
              <a:schemeClr val="tx1"/>
            </a:solidFill>
            <a:miter lim="800000"/>
            <a:headEnd/>
            <a:tailEnd/>
          </a:ln>
        </p:spPr>
      </p:pic>
      <p:sp>
        <p:nvSpPr>
          <p:cNvPr id="48242" name="Line 363"/>
          <p:cNvSpPr>
            <a:spLocks noChangeShapeType="1"/>
          </p:cNvSpPr>
          <p:nvPr/>
        </p:nvSpPr>
        <p:spPr bwMode="auto">
          <a:xfrm flipV="1">
            <a:off x="1600200" y="2514600"/>
            <a:ext cx="76200" cy="228600"/>
          </a:xfrm>
          <a:prstGeom prst="line">
            <a:avLst/>
          </a:prstGeom>
          <a:noFill/>
          <a:ln w="9525">
            <a:solidFill>
              <a:schemeClr val="tx1"/>
            </a:solidFill>
            <a:round/>
            <a:headEnd/>
            <a:tailEnd/>
          </a:ln>
        </p:spPr>
        <p:txBody>
          <a:bodyPr/>
          <a:lstStyle/>
          <a:p>
            <a:endParaRPr lang="en-US"/>
          </a:p>
        </p:txBody>
      </p:sp>
      <p:sp>
        <p:nvSpPr>
          <p:cNvPr id="48243" name="Line 364"/>
          <p:cNvSpPr>
            <a:spLocks noChangeShapeType="1"/>
          </p:cNvSpPr>
          <p:nvPr/>
        </p:nvSpPr>
        <p:spPr bwMode="auto">
          <a:xfrm flipV="1">
            <a:off x="3581400" y="4495800"/>
            <a:ext cx="76200" cy="228600"/>
          </a:xfrm>
          <a:prstGeom prst="line">
            <a:avLst/>
          </a:prstGeom>
          <a:noFill/>
          <a:ln w="9525">
            <a:solidFill>
              <a:schemeClr val="tx1"/>
            </a:solidFill>
            <a:round/>
            <a:headEnd/>
            <a:tailEnd/>
          </a:ln>
        </p:spPr>
        <p:txBody>
          <a:bodyPr/>
          <a:lstStyle/>
          <a:p>
            <a:endParaRPr lang="en-US"/>
          </a:p>
        </p:txBody>
      </p:sp>
      <p:sp>
        <p:nvSpPr>
          <p:cNvPr id="48244" name="Line 365"/>
          <p:cNvSpPr>
            <a:spLocks noChangeShapeType="1"/>
          </p:cNvSpPr>
          <p:nvPr/>
        </p:nvSpPr>
        <p:spPr bwMode="auto">
          <a:xfrm flipH="1">
            <a:off x="5181600" y="3352800"/>
            <a:ext cx="228600" cy="990600"/>
          </a:xfrm>
          <a:prstGeom prst="line">
            <a:avLst/>
          </a:prstGeom>
          <a:noFill/>
          <a:ln w="9525">
            <a:solidFill>
              <a:schemeClr val="tx1"/>
            </a:solidFill>
            <a:round/>
            <a:headEnd/>
            <a:tailEnd/>
          </a:ln>
        </p:spPr>
        <p:txBody>
          <a:bodyPr/>
          <a:lstStyle/>
          <a:p>
            <a:endParaRPr lang="en-US"/>
          </a:p>
        </p:txBody>
      </p:sp>
      <p:sp>
        <p:nvSpPr>
          <p:cNvPr id="48245" name="Line 366"/>
          <p:cNvSpPr>
            <a:spLocks noChangeShapeType="1"/>
          </p:cNvSpPr>
          <p:nvPr/>
        </p:nvSpPr>
        <p:spPr bwMode="auto">
          <a:xfrm flipH="1">
            <a:off x="6629400" y="4724400"/>
            <a:ext cx="381000" cy="533400"/>
          </a:xfrm>
          <a:prstGeom prst="line">
            <a:avLst/>
          </a:prstGeom>
          <a:noFill/>
          <a:ln w="9525">
            <a:solidFill>
              <a:schemeClr val="tx1"/>
            </a:solidFill>
            <a:round/>
            <a:headEnd/>
            <a:tailEnd/>
          </a:ln>
        </p:spPr>
        <p:txBody>
          <a:bodyPr/>
          <a:lstStyle/>
          <a:p>
            <a:endParaRPr lang="en-US"/>
          </a:p>
        </p:txBody>
      </p:sp>
    </p:spTree>
  </p:cSld>
  <p:clrMapOvr>
    <a:masterClrMapping/>
  </p:clrMapOvr>
  <p:transition advTm="29937"/>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7"/>
          <p:cNvPicPr>
            <a:picLocks noGrp="1" noChangeAspect="1" noChangeArrowheads="1"/>
          </p:cNvPicPr>
          <p:nvPr>
            <p:ph type="body" idx="4294967295"/>
          </p:nvPr>
        </p:nvPicPr>
        <p:blipFill>
          <a:blip r:embed="rId5">
            <a:lum bright="-42000" contrast="60000"/>
          </a:blip>
          <a:srcRect/>
          <a:stretch>
            <a:fillRect/>
          </a:stretch>
        </p:blipFill>
        <p:spPr>
          <a:xfrm>
            <a:off x="3124200" y="1979613"/>
            <a:ext cx="5414963" cy="4210050"/>
          </a:xfrm>
          <a:noFill/>
        </p:spPr>
      </p:pic>
      <p:sp>
        <p:nvSpPr>
          <p:cNvPr id="49155" name="Text Box 1028"/>
          <p:cNvSpPr txBox="1">
            <a:spLocks noChangeArrowheads="1"/>
          </p:cNvSpPr>
          <p:nvPr/>
        </p:nvSpPr>
        <p:spPr bwMode="auto">
          <a:xfrm>
            <a:off x="4689475" y="6026150"/>
            <a:ext cx="2487613" cy="457200"/>
          </a:xfrm>
          <a:prstGeom prst="rect">
            <a:avLst/>
          </a:prstGeom>
          <a:noFill/>
          <a:ln w="12700">
            <a:noFill/>
            <a:miter lim="800000"/>
            <a:headEnd/>
            <a:tailEnd/>
          </a:ln>
        </p:spPr>
        <p:txBody>
          <a:bodyPr wrap="none">
            <a:spAutoFit/>
          </a:bodyPr>
          <a:lstStyle/>
          <a:p>
            <a:pPr algn="ctr"/>
            <a:r>
              <a:rPr lang="en-US" sz="2400">
                <a:latin typeface="Helvetica" pitchFamily="34" charset="0"/>
                <a:ea typeface="ＭＳ Ｐゴシック" pitchFamily="-32" charset="-128"/>
              </a:rPr>
              <a:t>Normalized Time</a:t>
            </a:r>
          </a:p>
        </p:txBody>
      </p:sp>
      <p:sp>
        <p:nvSpPr>
          <p:cNvPr id="49156" name="Text Box 1029"/>
          <p:cNvSpPr txBox="1">
            <a:spLocks noChangeArrowheads="1"/>
          </p:cNvSpPr>
          <p:nvPr/>
        </p:nvSpPr>
        <p:spPr bwMode="auto">
          <a:xfrm>
            <a:off x="6161088" y="1997075"/>
            <a:ext cx="2674937" cy="822325"/>
          </a:xfrm>
          <a:prstGeom prst="rect">
            <a:avLst/>
          </a:prstGeom>
          <a:noFill/>
          <a:ln w="12700">
            <a:noFill/>
            <a:miter lim="800000"/>
            <a:headEnd/>
            <a:tailEnd/>
          </a:ln>
        </p:spPr>
        <p:txBody>
          <a:bodyPr wrap="none">
            <a:spAutoFit/>
          </a:bodyPr>
          <a:lstStyle/>
          <a:p>
            <a:r>
              <a:rPr lang="en-US" sz="2400">
                <a:latin typeface="Helvetica" pitchFamily="34" charset="0"/>
                <a:ea typeface="ＭＳ Ｐゴシック" pitchFamily="-32" charset="-128"/>
              </a:rPr>
              <a:t>Mode-Normalized </a:t>
            </a:r>
            <a:br>
              <a:rPr lang="en-US" sz="2400">
                <a:latin typeface="Helvetica" pitchFamily="34" charset="0"/>
                <a:ea typeface="ＭＳ Ｐゴシック" pitchFamily="-32" charset="-128"/>
              </a:rPr>
            </a:br>
            <a:r>
              <a:rPr lang="en-US" sz="2400">
                <a:latin typeface="Helvetica" pitchFamily="34" charset="0"/>
                <a:ea typeface="ＭＳ Ｐゴシック" pitchFamily="-32" charset="-128"/>
              </a:rPr>
              <a:t>Bubble Count</a:t>
            </a:r>
          </a:p>
        </p:txBody>
      </p:sp>
      <p:sp>
        <p:nvSpPr>
          <p:cNvPr id="49157" name="Freeform 1030"/>
          <p:cNvSpPr>
            <a:spLocks/>
          </p:cNvSpPr>
          <p:nvPr/>
        </p:nvSpPr>
        <p:spPr bwMode="auto">
          <a:xfrm>
            <a:off x="3048000" y="1606550"/>
            <a:ext cx="2743200" cy="598488"/>
          </a:xfrm>
          <a:custGeom>
            <a:avLst/>
            <a:gdLst>
              <a:gd name="T0" fmla="*/ 0 w 1728"/>
              <a:gd name="T1" fmla="*/ 46 h 377"/>
              <a:gd name="T2" fmla="*/ 1442 w 1728"/>
              <a:gd name="T3" fmla="*/ 55 h 377"/>
              <a:gd name="T4" fmla="*/ 1514 w 1728"/>
              <a:gd name="T5" fmla="*/ 377 h 377"/>
              <a:gd name="T6" fmla="*/ 0 60000 65536"/>
              <a:gd name="T7" fmla="*/ 0 60000 65536"/>
              <a:gd name="T8" fmla="*/ 0 60000 65536"/>
              <a:gd name="T9" fmla="*/ 0 w 1728"/>
              <a:gd name="T10" fmla="*/ 0 h 377"/>
              <a:gd name="T11" fmla="*/ 1728 w 1728"/>
              <a:gd name="T12" fmla="*/ 377 h 377"/>
            </a:gdLst>
            <a:ahLst/>
            <a:cxnLst>
              <a:cxn ang="T6">
                <a:pos x="T0" y="T1"/>
              </a:cxn>
              <a:cxn ang="T7">
                <a:pos x="T2" y="T3"/>
              </a:cxn>
              <a:cxn ang="T8">
                <a:pos x="T4" y="T5"/>
              </a:cxn>
            </a:cxnLst>
            <a:rect l="T9" t="T10" r="T11" b="T12"/>
            <a:pathLst>
              <a:path w="1728" h="377">
                <a:moveTo>
                  <a:pt x="0" y="46"/>
                </a:moveTo>
                <a:cubicBezTo>
                  <a:pt x="240" y="48"/>
                  <a:pt x="1190" y="0"/>
                  <a:pt x="1442" y="55"/>
                </a:cubicBezTo>
                <a:cubicBezTo>
                  <a:pt x="1728" y="64"/>
                  <a:pt x="1499" y="310"/>
                  <a:pt x="1514" y="377"/>
                </a:cubicBezTo>
              </a:path>
            </a:pathLst>
          </a:custGeom>
          <a:noFill/>
          <a:ln w="57150">
            <a:solidFill>
              <a:srgbClr val="DA2A00"/>
            </a:solidFill>
            <a:round/>
            <a:headEnd/>
            <a:tailEnd type="triangle" w="med" len="med"/>
          </a:ln>
        </p:spPr>
        <p:txBody>
          <a:bodyPr/>
          <a:lstStyle/>
          <a:p>
            <a:endParaRPr lang="en-US"/>
          </a:p>
        </p:txBody>
      </p:sp>
      <p:sp>
        <p:nvSpPr>
          <p:cNvPr id="346119" name="Text Box 1031"/>
          <p:cNvSpPr txBox="1">
            <a:spLocks noChangeArrowheads="1"/>
          </p:cNvSpPr>
          <p:nvPr/>
        </p:nvSpPr>
        <p:spPr bwMode="auto">
          <a:xfrm>
            <a:off x="2971800" y="4495800"/>
            <a:ext cx="4875213" cy="457200"/>
          </a:xfrm>
          <a:prstGeom prst="rect">
            <a:avLst/>
          </a:prstGeom>
          <a:noFill/>
          <a:ln w="12700">
            <a:noFill/>
            <a:miter lim="800000"/>
            <a:headEnd/>
            <a:tailEnd/>
          </a:ln>
          <a:effectLst>
            <a:outerShdw dist="17961" dir="2700000" algn="ctr" rotWithShape="0">
              <a:srgbClr val="BBE0E3"/>
            </a:outerShdw>
          </a:effectLst>
        </p:spPr>
        <p:txBody>
          <a:bodyPr wrap="none">
            <a:spAutoFit/>
          </a:bodyPr>
          <a:lstStyle/>
          <a:p>
            <a:pPr>
              <a:defRPr/>
            </a:pPr>
            <a:r>
              <a:rPr lang="en-US" sz="2400">
                <a:latin typeface="Helvetica" pitchFamily="34" charset="0"/>
                <a:ea typeface="ＭＳ Ｐゴシック" pitchFamily="-32" charset="-128"/>
              </a:rPr>
              <a:t>DNS (Direct Numerical Simulation)</a:t>
            </a:r>
          </a:p>
        </p:txBody>
      </p:sp>
      <p:sp>
        <p:nvSpPr>
          <p:cNvPr id="49159" name="Text Box 1032"/>
          <p:cNvSpPr txBox="1">
            <a:spLocks noChangeArrowheads="1"/>
          </p:cNvSpPr>
          <p:nvPr/>
        </p:nvSpPr>
        <p:spPr bwMode="auto">
          <a:xfrm>
            <a:off x="3124200" y="1219200"/>
            <a:ext cx="4214813" cy="457200"/>
          </a:xfrm>
          <a:prstGeom prst="rect">
            <a:avLst/>
          </a:prstGeom>
          <a:noFill/>
          <a:ln w="12700">
            <a:noFill/>
            <a:miter lim="800000"/>
            <a:headEnd/>
            <a:tailEnd/>
          </a:ln>
        </p:spPr>
        <p:txBody>
          <a:bodyPr>
            <a:spAutoFit/>
          </a:bodyPr>
          <a:lstStyle/>
          <a:p>
            <a:r>
              <a:rPr lang="en-US" sz="2400">
                <a:latin typeface="Helvetica" pitchFamily="34" charset="0"/>
                <a:ea typeface="ＭＳ Ｐゴシック" pitchFamily="-32" charset="-128"/>
              </a:rPr>
              <a:t>LES (Large Eddy Simulation)</a:t>
            </a:r>
          </a:p>
        </p:txBody>
      </p:sp>
      <p:sp>
        <p:nvSpPr>
          <p:cNvPr id="49160" name="Rectangle 1026"/>
          <p:cNvSpPr>
            <a:spLocks noGrp="1" noChangeArrowheads="1"/>
          </p:cNvSpPr>
          <p:nvPr>
            <p:ph type="title" sz="quarter"/>
          </p:nvPr>
        </p:nvSpPr>
        <p:spPr>
          <a:xfrm>
            <a:off x="885825" y="152400"/>
            <a:ext cx="7653338" cy="914400"/>
          </a:xfrm>
        </p:spPr>
        <p:txBody>
          <a:bodyPr/>
          <a:lstStyle/>
          <a:p>
            <a:pPr eaLnBrk="1" hangingPunct="1"/>
            <a:r>
              <a:rPr lang="en-US" sz="2800" smtClean="0"/>
              <a:t>We Provided the First Feature-Based Validation of a LES with Respect to a DNS</a:t>
            </a:r>
          </a:p>
        </p:txBody>
      </p:sp>
      <p:pic>
        <p:nvPicPr>
          <p:cNvPr id="346133" name="rti_bgl2.avi">
            <a:hlinkClick r:id="" action="ppaction://media"/>
          </p:cNvPr>
          <p:cNvPicPr>
            <a:picLocks noGrp="1" noRot="1" noChangeAspect="1" noChangeArrowheads="1"/>
          </p:cNvPicPr>
          <p:nvPr>
            <p:ph sz="quarter" idx="3"/>
            <a:videoFile r:link="rId1"/>
          </p:nvPr>
        </p:nvPicPr>
        <p:blipFill>
          <a:blip r:embed="rId6"/>
          <a:srcRect/>
          <a:stretch>
            <a:fillRect/>
          </a:stretch>
        </p:blipFill>
        <p:spPr>
          <a:xfrm>
            <a:off x="533400" y="4000500"/>
            <a:ext cx="2476500" cy="2476500"/>
          </a:xfrm>
          <a:ln w="38100">
            <a:solidFill>
              <a:srgbClr val="2A24AC"/>
            </a:solidFill>
          </a:ln>
        </p:spPr>
      </p:pic>
      <p:pic>
        <p:nvPicPr>
          <p:cNvPr id="346135" name="rti.avi">
            <a:hlinkClick r:id="" action="ppaction://media"/>
          </p:cNvPr>
          <p:cNvPicPr>
            <a:picLocks noGrp="1" noRot="1" noChangeAspect="1" noChangeArrowheads="1"/>
          </p:cNvPicPr>
          <p:nvPr>
            <p:ph sz="quarter" idx="4"/>
            <a:videoFile r:link="rId2"/>
          </p:nvPr>
        </p:nvPicPr>
        <p:blipFill>
          <a:blip r:embed="rId7"/>
          <a:srcRect/>
          <a:stretch>
            <a:fillRect/>
          </a:stretch>
        </p:blipFill>
        <p:spPr>
          <a:xfrm>
            <a:off x="533400" y="1257300"/>
            <a:ext cx="2476500" cy="2476500"/>
          </a:xfrm>
          <a:ln w="38100">
            <a:solidFill>
              <a:srgbClr val="B1101F"/>
            </a:solidFill>
          </a:ln>
        </p:spPr>
      </p:pic>
      <p:sp>
        <p:nvSpPr>
          <p:cNvPr id="49163" name="Freeform 1051"/>
          <p:cNvSpPr>
            <a:spLocks/>
          </p:cNvSpPr>
          <p:nvPr/>
        </p:nvSpPr>
        <p:spPr bwMode="auto">
          <a:xfrm>
            <a:off x="3035300" y="2297113"/>
            <a:ext cx="2054225" cy="2249487"/>
          </a:xfrm>
          <a:custGeom>
            <a:avLst/>
            <a:gdLst>
              <a:gd name="T0" fmla="*/ 0 w 1294"/>
              <a:gd name="T1" fmla="*/ 1417 h 1417"/>
              <a:gd name="T2" fmla="*/ 964 w 1294"/>
              <a:gd name="T3" fmla="*/ 1394 h 1417"/>
              <a:gd name="T4" fmla="*/ 1294 w 1294"/>
              <a:gd name="T5" fmla="*/ 0 h 1417"/>
              <a:gd name="T6" fmla="*/ 0 60000 65536"/>
              <a:gd name="T7" fmla="*/ 0 60000 65536"/>
              <a:gd name="T8" fmla="*/ 0 60000 65536"/>
              <a:gd name="T9" fmla="*/ 0 w 1294"/>
              <a:gd name="T10" fmla="*/ 0 h 1417"/>
              <a:gd name="T11" fmla="*/ 1294 w 1294"/>
              <a:gd name="T12" fmla="*/ 1417 h 1417"/>
            </a:gdLst>
            <a:ahLst/>
            <a:cxnLst>
              <a:cxn ang="T6">
                <a:pos x="T0" y="T1"/>
              </a:cxn>
              <a:cxn ang="T7">
                <a:pos x="T2" y="T3"/>
              </a:cxn>
              <a:cxn ang="T8">
                <a:pos x="T4" y="T5"/>
              </a:cxn>
            </a:cxnLst>
            <a:rect l="T9" t="T10" r="T11" b="T12"/>
            <a:pathLst>
              <a:path w="1294" h="1417">
                <a:moveTo>
                  <a:pt x="0" y="1417"/>
                </a:moveTo>
                <a:cubicBezTo>
                  <a:pt x="161" y="1413"/>
                  <a:pt x="678" y="1403"/>
                  <a:pt x="964" y="1394"/>
                </a:cubicBezTo>
                <a:cubicBezTo>
                  <a:pt x="1250" y="1385"/>
                  <a:pt x="1225" y="290"/>
                  <a:pt x="1294" y="0"/>
                </a:cubicBezTo>
              </a:path>
            </a:pathLst>
          </a:custGeom>
          <a:noFill/>
          <a:ln w="57150">
            <a:solidFill>
              <a:srgbClr val="2A24AC"/>
            </a:solidFill>
            <a:round/>
            <a:headEnd/>
            <a:tailEnd type="triangle" w="med" len="med"/>
          </a:ln>
        </p:spPr>
        <p:txBody>
          <a:bodyPr/>
          <a:lstStyle/>
          <a:p>
            <a:endParaRPr lang="en-US"/>
          </a:p>
        </p:txBody>
      </p:sp>
      <p:pic>
        <p:nvPicPr>
          <p:cNvPr id="346140" name="Picture 1052"/>
          <p:cNvPicPr>
            <a:picLocks noChangeAspect="1" noChangeArrowheads="1"/>
          </p:cNvPicPr>
          <p:nvPr/>
        </p:nvPicPr>
        <p:blipFill>
          <a:blip r:embed="rId8"/>
          <a:srcRect/>
          <a:stretch>
            <a:fillRect/>
          </a:stretch>
        </p:blipFill>
        <p:spPr bwMode="auto">
          <a:xfrm>
            <a:off x="533400" y="1257300"/>
            <a:ext cx="2476500" cy="2476500"/>
          </a:xfrm>
          <a:prstGeom prst="rect">
            <a:avLst/>
          </a:prstGeom>
          <a:noFill/>
          <a:ln w="9525">
            <a:noFill/>
            <a:miter lim="800000"/>
            <a:headEnd/>
            <a:tailEnd/>
          </a:ln>
        </p:spPr>
      </p:pic>
      <p:pic>
        <p:nvPicPr>
          <p:cNvPr id="346141" name="Picture 1053"/>
          <p:cNvPicPr>
            <a:picLocks noChangeAspect="1" noChangeArrowheads="1"/>
          </p:cNvPicPr>
          <p:nvPr/>
        </p:nvPicPr>
        <p:blipFill>
          <a:blip r:embed="rId9"/>
          <a:srcRect/>
          <a:stretch>
            <a:fillRect/>
          </a:stretch>
        </p:blipFill>
        <p:spPr bwMode="auto">
          <a:xfrm>
            <a:off x="533400" y="4000500"/>
            <a:ext cx="2476500" cy="2476500"/>
          </a:xfrm>
          <a:prstGeom prst="rect">
            <a:avLst/>
          </a:prstGeom>
          <a:noFill/>
          <a:ln w="9525">
            <a:noFill/>
            <a:miter lim="800000"/>
            <a:headEnd/>
            <a:tailEnd/>
          </a:ln>
        </p:spPr>
      </p:pic>
      <p:sp>
        <p:nvSpPr>
          <p:cNvPr id="15" name="Action Button: Back or Previous 14">
            <a:hlinkClick r:id="rId10" action="ppaction://hlinksldjump" highlightClick="1"/>
          </p:cNvPr>
          <p:cNvSpPr/>
          <p:nvPr/>
        </p:nvSpPr>
        <p:spPr bwMode="auto">
          <a:xfrm>
            <a:off x="8756744" y="3724046"/>
            <a:ext cx="340919" cy="387808"/>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ransition advTm="35203"/>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346133"/>
                                        </p:tgtEl>
                                      </p:cBhvr>
                                    </p:cmd>
                                  </p:childTnLst>
                                </p:cTn>
                              </p:par>
                              <p:par>
                                <p:cTn id="7" presetID="1" presetClass="mediacall" presetSubtype="0" fill="hold" nodeType="withEffect">
                                  <p:stCondLst>
                                    <p:cond delay="0"/>
                                  </p:stCondLst>
                                  <p:childTnLst>
                                    <p:cmd type="call" cmd="playFrom(0.0)">
                                      <p:cBhvr>
                                        <p:cTn id="8" dur="25500" fill="hold"/>
                                        <p:tgtEl>
                                          <p:spTgt spid="346135"/>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61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346133"/>
                </p:tgtEl>
              </p:cMediaNode>
            </p:video>
            <p:seq concurrent="1" nextAc="seek">
              <p:cTn id="18" restart="whenNotActive" fill="hold" evtFilter="cancelBubble" nodeType="interactiveSeq">
                <p:stCondLst>
                  <p:cond evt="onClick" delay="0">
                    <p:tgtEl>
                      <p:spTgt spid="34613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46133"/>
                                        </p:tgtEl>
                                      </p:cBhvr>
                                    </p:cmd>
                                  </p:childTnLst>
                                </p:cTn>
                              </p:par>
                            </p:childTnLst>
                          </p:cTn>
                        </p:par>
                      </p:childTnLst>
                    </p:cTn>
                  </p:par>
                </p:childTnLst>
              </p:cTn>
              <p:nextCondLst>
                <p:cond evt="onClick" delay="0">
                  <p:tgtEl>
                    <p:spTgt spid="346133"/>
                  </p:tgtEl>
                </p:cond>
              </p:nextCondLst>
            </p:seq>
            <p:video>
              <p:cMediaNode>
                <p:cTn id="23" fill="hold" display="0">
                  <p:stCondLst>
                    <p:cond delay="indefinite"/>
                  </p:stCondLst>
                  <p:endCondLst>
                    <p:cond evt="onNext" delay="0">
                      <p:tgtEl>
                        <p:sldTgt/>
                      </p:tgtEl>
                    </p:cond>
                    <p:cond evt="onPrev" delay="0">
                      <p:tgtEl>
                        <p:sldTgt/>
                      </p:tgtEl>
                    </p:cond>
                  </p:endCondLst>
                </p:cTn>
                <p:tgtEl>
                  <p:spTgt spid="346135"/>
                </p:tgtEl>
              </p:cMediaNode>
            </p:video>
            <p:seq concurrent="1" nextAc="seek">
              <p:cTn id="24" restart="whenNotActive" fill="hold" evtFilter="cancelBubble" nodeType="interactiveSeq">
                <p:stCondLst>
                  <p:cond evt="onClick" delay="0">
                    <p:tgtEl>
                      <p:spTgt spid="34613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46135"/>
                                        </p:tgtEl>
                                      </p:cBhvr>
                                    </p:cmd>
                                  </p:childTnLst>
                                </p:cTn>
                              </p:par>
                            </p:childTnLst>
                          </p:cTn>
                        </p:par>
                      </p:childTnLst>
                    </p:cTn>
                  </p:par>
                </p:childTnLst>
              </p:cTn>
              <p:nextCondLst>
                <p:cond evt="onClick" delay="0">
                  <p:tgtEl>
                    <p:spTgt spid="34613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2800" smtClean="0"/>
              <a:t>Quantitative Analysis of the Impact of a Micrometeoroid in a Porous Medium</a:t>
            </a:r>
          </a:p>
        </p:txBody>
      </p:sp>
      <p:sp>
        <p:nvSpPr>
          <p:cNvPr id="50179" name="Rectangle 18"/>
          <p:cNvSpPr>
            <a:spLocks noGrp="1" noChangeArrowheads="1"/>
          </p:cNvSpPr>
          <p:nvPr>
            <p:ph type="body" sz="half" idx="1"/>
          </p:nvPr>
        </p:nvSpPr>
        <p:spPr>
          <a:xfrm>
            <a:off x="533400" y="1371600"/>
            <a:ext cx="5075238" cy="5105400"/>
          </a:xfrm>
          <a:noFill/>
        </p:spPr>
        <p:txBody>
          <a:bodyPr/>
          <a:lstStyle/>
          <a:p>
            <a:pPr eaLnBrk="1" hangingPunct="1"/>
            <a:r>
              <a:rPr lang="en-US" sz="2000" smtClean="0"/>
              <a:t>Many possible applications:</a:t>
            </a:r>
          </a:p>
          <a:p>
            <a:pPr lvl="1" eaLnBrk="1" hangingPunct="1"/>
            <a:r>
              <a:rPr lang="en-US" sz="1800" smtClean="0"/>
              <a:t>NASA’s Stardust Spacecraft</a:t>
            </a:r>
          </a:p>
          <a:p>
            <a:pPr lvl="1" eaLnBrk="1" hangingPunct="1"/>
            <a:r>
              <a:rPr lang="en-US" sz="1800" smtClean="0"/>
              <a:t>National Ignition Facility Targets</a:t>
            </a:r>
          </a:p>
          <a:p>
            <a:pPr lvl="1" eaLnBrk="1" hangingPunct="1"/>
            <a:r>
              <a:rPr lang="en-US" sz="1800" smtClean="0"/>
              <a:t>Light and Robust Materials</a:t>
            </a:r>
          </a:p>
          <a:p>
            <a:pPr lvl="1" eaLnBrk="1" hangingPunct="1"/>
            <a:r>
              <a:rPr lang="en-US" sz="1800" smtClean="0"/>
              <a:t>many more...</a:t>
            </a:r>
          </a:p>
        </p:txBody>
      </p:sp>
      <p:grpSp>
        <p:nvGrpSpPr>
          <p:cNvPr id="50180" name="Group 4"/>
          <p:cNvGrpSpPr>
            <a:grpSpLocks/>
          </p:cNvGrpSpPr>
          <p:nvPr/>
        </p:nvGrpSpPr>
        <p:grpSpPr bwMode="auto">
          <a:xfrm>
            <a:off x="3663950" y="3462338"/>
            <a:ext cx="4976813" cy="3313112"/>
            <a:chOff x="-342" y="1268"/>
            <a:chExt cx="5187" cy="2936"/>
          </a:xfrm>
        </p:grpSpPr>
        <p:pic>
          <p:nvPicPr>
            <p:cNvPr id="50184" name="Picture 5"/>
            <p:cNvPicPr>
              <a:picLocks noChangeAspect="1" noChangeArrowheads="1"/>
            </p:cNvPicPr>
            <p:nvPr/>
          </p:nvPicPr>
          <p:blipFill>
            <a:blip r:embed="rId3"/>
            <a:srcRect/>
            <a:stretch>
              <a:fillRect/>
            </a:stretch>
          </p:blipFill>
          <p:spPr bwMode="auto">
            <a:xfrm>
              <a:off x="1024" y="1268"/>
              <a:ext cx="3821" cy="2936"/>
            </a:xfrm>
            <a:prstGeom prst="rect">
              <a:avLst/>
            </a:prstGeom>
            <a:noFill/>
            <a:ln w="9525">
              <a:noFill/>
              <a:round/>
              <a:headEnd/>
              <a:tailEnd/>
            </a:ln>
          </p:spPr>
        </p:pic>
        <p:sp>
          <p:nvSpPr>
            <p:cNvPr id="50185" name="Oval 6"/>
            <p:cNvSpPr>
              <a:spLocks noChangeArrowheads="1"/>
            </p:cNvSpPr>
            <p:nvPr/>
          </p:nvSpPr>
          <p:spPr bwMode="auto">
            <a:xfrm>
              <a:off x="1443" y="2465"/>
              <a:ext cx="532" cy="519"/>
            </a:xfrm>
            <a:prstGeom prst="ellipse">
              <a:avLst/>
            </a:prstGeom>
            <a:noFill/>
            <a:ln w="57150">
              <a:solidFill>
                <a:schemeClr val="tx1"/>
              </a:solidFill>
              <a:round/>
              <a:headEnd/>
              <a:tailEnd/>
            </a:ln>
          </p:spPr>
          <p:txBody>
            <a:bodyPr wrap="none" anchor="ctr"/>
            <a:lstStyle/>
            <a:p>
              <a:endParaRPr lang="en-US"/>
            </a:p>
          </p:txBody>
        </p:sp>
        <p:sp>
          <p:nvSpPr>
            <p:cNvPr id="50186" name="Text Box 7"/>
            <p:cNvSpPr txBox="1">
              <a:spLocks noChangeArrowheads="1"/>
            </p:cNvSpPr>
            <p:nvPr/>
          </p:nvSpPr>
          <p:spPr bwMode="auto">
            <a:xfrm>
              <a:off x="-342" y="1497"/>
              <a:ext cx="2584" cy="414"/>
            </a:xfrm>
            <a:prstGeom prst="rect">
              <a:avLst/>
            </a:prstGeom>
            <a:solidFill>
              <a:schemeClr val="bg1"/>
            </a:solidFill>
            <a:ln w="9525">
              <a:solidFill>
                <a:schemeClr val="tx1"/>
              </a:solidFill>
              <a:miter lim="800000"/>
              <a:headEnd/>
              <a:tailEnd/>
            </a:ln>
          </p:spPr>
          <p:txBody>
            <a:bodyPr>
              <a:spAutoFit/>
            </a:bodyPr>
            <a:lstStyle/>
            <a:p>
              <a:pPr algn="ctr"/>
              <a:r>
                <a:rPr lang="en-US" sz="2400" b="1"/>
                <a:t>Micrometeoroid</a:t>
              </a:r>
            </a:p>
          </p:txBody>
        </p:sp>
        <p:sp>
          <p:nvSpPr>
            <p:cNvPr id="50187" name="Line 8"/>
            <p:cNvSpPr>
              <a:spLocks noChangeShapeType="1"/>
            </p:cNvSpPr>
            <p:nvPr/>
          </p:nvSpPr>
          <p:spPr bwMode="auto">
            <a:xfrm flipH="1" flipV="1">
              <a:off x="866" y="1791"/>
              <a:ext cx="577" cy="869"/>
            </a:xfrm>
            <a:prstGeom prst="line">
              <a:avLst/>
            </a:prstGeom>
            <a:noFill/>
            <a:ln w="9525">
              <a:solidFill>
                <a:schemeClr val="tx1"/>
              </a:solidFill>
              <a:round/>
              <a:headEnd/>
              <a:tailEnd/>
            </a:ln>
          </p:spPr>
          <p:txBody>
            <a:bodyPr/>
            <a:lstStyle/>
            <a:p>
              <a:endParaRPr lang="en-US"/>
            </a:p>
          </p:txBody>
        </p:sp>
        <p:sp>
          <p:nvSpPr>
            <p:cNvPr id="50188" name="Line 9"/>
            <p:cNvSpPr>
              <a:spLocks noChangeShapeType="1"/>
            </p:cNvSpPr>
            <p:nvPr/>
          </p:nvSpPr>
          <p:spPr bwMode="auto">
            <a:xfrm>
              <a:off x="826" y="2748"/>
              <a:ext cx="552" cy="0"/>
            </a:xfrm>
            <a:prstGeom prst="line">
              <a:avLst/>
            </a:prstGeom>
            <a:noFill/>
            <a:ln w="38100">
              <a:solidFill>
                <a:schemeClr val="tx1"/>
              </a:solidFill>
              <a:round/>
              <a:headEnd/>
              <a:tailEnd type="triangle" w="med" len="med"/>
            </a:ln>
          </p:spPr>
          <p:txBody>
            <a:bodyPr/>
            <a:lstStyle/>
            <a:p>
              <a:endParaRPr lang="en-US"/>
            </a:p>
          </p:txBody>
        </p:sp>
        <p:sp>
          <p:nvSpPr>
            <p:cNvPr id="50189" name="Text Box 10"/>
            <p:cNvSpPr txBox="1">
              <a:spLocks noChangeArrowheads="1"/>
            </p:cNvSpPr>
            <p:nvPr/>
          </p:nvSpPr>
          <p:spPr bwMode="auto">
            <a:xfrm>
              <a:off x="143" y="2815"/>
              <a:ext cx="1542" cy="738"/>
            </a:xfrm>
            <a:prstGeom prst="rect">
              <a:avLst/>
            </a:prstGeom>
            <a:solidFill>
              <a:schemeClr val="bg1"/>
            </a:solidFill>
            <a:ln w="9525">
              <a:solidFill>
                <a:schemeClr val="tx1"/>
              </a:solidFill>
              <a:miter lim="800000"/>
              <a:headEnd/>
              <a:tailEnd/>
            </a:ln>
          </p:spPr>
          <p:txBody>
            <a:bodyPr wrap="none">
              <a:spAutoFit/>
            </a:bodyPr>
            <a:lstStyle/>
            <a:p>
              <a:pPr algn="ctr"/>
              <a:r>
                <a:rPr lang="en-US" sz="2400" b="1"/>
                <a:t>impact </a:t>
              </a:r>
              <a:br>
                <a:rPr lang="en-US" sz="2400" b="1"/>
              </a:br>
              <a:r>
                <a:rPr lang="en-US" sz="2400" b="1"/>
                <a:t>direction</a:t>
              </a:r>
            </a:p>
          </p:txBody>
        </p:sp>
      </p:grpSp>
      <p:pic>
        <p:nvPicPr>
          <p:cNvPr id="50181" name="Picture 15" descr="180px-Stardust_Dust_Collector_with_aerogel"/>
          <p:cNvPicPr>
            <a:picLocks noChangeAspect="1" noChangeArrowheads="1"/>
          </p:cNvPicPr>
          <p:nvPr/>
        </p:nvPicPr>
        <p:blipFill>
          <a:blip r:embed="rId4"/>
          <a:srcRect/>
          <a:stretch>
            <a:fillRect/>
          </a:stretch>
        </p:blipFill>
        <p:spPr bwMode="auto">
          <a:xfrm>
            <a:off x="679450" y="3214688"/>
            <a:ext cx="1993900" cy="1809750"/>
          </a:xfrm>
          <a:prstGeom prst="rect">
            <a:avLst/>
          </a:prstGeom>
          <a:noFill/>
          <a:ln w="9525">
            <a:solidFill>
              <a:schemeClr val="tx1"/>
            </a:solidFill>
            <a:miter lim="800000"/>
            <a:headEnd/>
            <a:tailEnd/>
          </a:ln>
        </p:spPr>
      </p:pic>
      <p:pic>
        <p:nvPicPr>
          <p:cNvPr id="50182" name="Picture 16" descr="400px-NIF_building_layout"/>
          <p:cNvPicPr>
            <a:picLocks noChangeAspect="1" noChangeArrowheads="1"/>
          </p:cNvPicPr>
          <p:nvPr/>
        </p:nvPicPr>
        <p:blipFill>
          <a:blip r:embed="rId5"/>
          <a:srcRect/>
          <a:stretch>
            <a:fillRect/>
          </a:stretch>
        </p:blipFill>
        <p:spPr bwMode="auto">
          <a:xfrm>
            <a:off x="1441450" y="4903788"/>
            <a:ext cx="2479675" cy="1604962"/>
          </a:xfrm>
          <a:prstGeom prst="rect">
            <a:avLst/>
          </a:prstGeom>
          <a:noFill/>
          <a:ln w="9525">
            <a:solidFill>
              <a:schemeClr val="tx1"/>
            </a:solidFill>
            <a:miter lim="800000"/>
            <a:headEnd/>
            <a:tailEnd/>
          </a:ln>
        </p:spPr>
      </p:pic>
      <p:pic>
        <p:nvPicPr>
          <p:cNvPr id="466963" name="foamL-CrUp50-slice-proj.avi">
            <a:hlinkClick r:id="" action="ppaction://media"/>
          </p:cNvPr>
          <p:cNvPicPr>
            <a:picLocks noGrp="1" noRot="1" noChangeAspect="1" noChangeArrowheads="1"/>
          </p:cNvPicPr>
          <p:nvPr>
            <p:ph sz="quarter" idx="3"/>
            <a:videoFile r:link="rId1"/>
          </p:nvPr>
        </p:nvPicPr>
        <p:blipFill>
          <a:blip r:embed="rId6"/>
          <a:srcRect/>
          <a:stretch>
            <a:fillRect/>
          </a:stretch>
        </p:blipFill>
        <p:spPr>
          <a:xfrm>
            <a:off x="6143625" y="1371600"/>
            <a:ext cx="2438400" cy="1828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52" fill="hold"/>
                                        <p:tgtEl>
                                          <p:spTgt spid="46696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696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66963"/>
                                        </p:tgtEl>
                                      </p:cBhvr>
                                    </p:cmd>
                                  </p:childTnLst>
                                </p:cTn>
                              </p:par>
                            </p:childTnLst>
                          </p:cTn>
                        </p:par>
                      </p:childTnLst>
                    </p:cTn>
                  </p:par>
                </p:childTnLst>
              </p:cTn>
              <p:nextCondLst>
                <p:cond evt="onClick" delay="0">
                  <p:tgtEl>
                    <p:spTgt spid="466963"/>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66963"/>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733550" y="1554163"/>
            <a:ext cx="2686050" cy="2097087"/>
          </a:xfrm>
          <a:prstGeom prst="rect">
            <a:avLst/>
          </a:prstGeom>
          <a:noFill/>
          <a:ln w="9525">
            <a:noFill/>
            <a:round/>
            <a:headEnd/>
            <a:tailEnd/>
          </a:ln>
        </p:spPr>
      </p:pic>
      <p:sp>
        <p:nvSpPr>
          <p:cNvPr id="51203" name="Rectangle 2"/>
          <p:cNvSpPr>
            <a:spLocks noGrp="1" noChangeArrowheads="1"/>
          </p:cNvSpPr>
          <p:nvPr>
            <p:ph type="title"/>
          </p:nvPr>
        </p:nvSpPr>
        <p:spPr>
          <a:xfrm>
            <a:off x="838200" y="152400"/>
            <a:ext cx="7696200" cy="914400"/>
          </a:xfrm>
        </p:spPr>
        <p:txBody>
          <a:bodyPr/>
          <a:lstStyle/>
          <a:p>
            <a:pPr eaLnBrk="1" hangingPunct="1"/>
            <a:r>
              <a:rPr lang="en-US" sz="2800" smtClean="0"/>
              <a:t>The Topological Reconstruction Method is Validated with a Controlled Test Shape</a:t>
            </a:r>
          </a:p>
        </p:txBody>
      </p:sp>
      <p:pic>
        <p:nvPicPr>
          <p:cNvPr id="51204" name="Picture 6" descr="teaser-core2"/>
          <p:cNvPicPr>
            <a:picLocks noChangeAspect="1" noChangeArrowheads="1"/>
          </p:cNvPicPr>
          <p:nvPr/>
        </p:nvPicPr>
        <p:blipFill>
          <a:blip r:embed="rId3"/>
          <a:srcRect/>
          <a:stretch>
            <a:fillRect/>
          </a:stretch>
        </p:blipFill>
        <p:spPr bwMode="auto">
          <a:xfrm>
            <a:off x="4633913" y="1547813"/>
            <a:ext cx="2832100" cy="2020887"/>
          </a:xfrm>
          <a:prstGeom prst="rect">
            <a:avLst/>
          </a:prstGeom>
          <a:noFill/>
          <a:ln w="9525">
            <a:noFill/>
            <a:miter lim="800000"/>
            <a:headEnd/>
            <a:tailEnd/>
          </a:ln>
        </p:spPr>
      </p:pic>
      <p:sp>
        <p:nvSpPr>
          <p:cNvPr id="51205" name="AutoShape 7"/>
          <p:cNvSpPr>
            <a:spLocks noChangeArrowheads="1"/>
          </p:cNvSpPr>
          <p:nvPr/>
        </p:nvSpPr>
        <p:spPr bwMode="auto">
          <a:xfrm>
            <a:off x="4365625" y="2322513"/>
            <a:ext cx="374650" cy="415925"/>
          </a:xfrm>
          <a:prstGeom prst="rightArrow">
            <a:avLst>
              <a:gd name="adj1" fmla="val 50000"/>
              <a:gd name="adj2" fmla="val 25000"/>
            </a:avLst>
          </a:prstGeom>
          <a:solidFill>
            <a:schemeClr val="tx2"/>
          </a:solidFill>
          <a:ln w="9525">
            <a:solidFill>
              <a:schemeClr val="tx1"/>
            </a:solidFill>
            <a:miter lim="800000"/>
            <a:headEnd/>
            <a:tailEnd/>
          </a:ln>
        </p:spPr>
        <p:txBody>
          <a:bodyPr wrap="none" anchor="ctr"/>
          <a:lstStyle/>
          <a:p>
            <a:pPr algn="ctr" eaLnBrk="1" hangingPunct="1">
              <a:spcBef>
                <a:spcPct val="20000"/>
              </a:spcBef>
              <a:buClr>
                <a:schemeClr val="accent2"/>
              </a:buClr>
              <a:buFont typeface="Wingdings" pitchFamily="2" charset="2"/>
              <a:buChar char="n"/>
            </a:pPr>
            <a:endParaRPr lang="en-US" b="1">
              <a:solidFill>
                <a:srgbClr val="0033CC"/>
              </a:solidFill>
              <a:latin typeface="Georgia" pitchFamily="18" charset="0"/>
            </a:endParaRPr>
          </a:p>
        </p:txBody>
      </p:sp>
      <p:pic>
        <p:nvPicPr>
          <p:cNvPr id="51206" name="Picture 4" descr="spiral_surface_iso=-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782888" y="3838575"/>
            <a:ext cx="3576637" cy="2682875"/>
          </a:xfrm>
          <a:prstGeom prst="rect">
            <a:avLst/>
          </a:prstGeom>
          <a:noFill/>
          <a:ln w="9525">
            <a:noFill/>
            <a:miter lim="800000"/>
            <a:headEnd/>
            <a:tailEnd/>
          </a:ln>
        </p:spPr>
      </p:pic>
      <p:sp>
        <p:nvSpPr>
          <p:cNvPr id="51207" name="Text Box 9"/>
          <p:cNvSpPr txBox="1">
            <a:spLocks noChangeArrowheads="1"/>
          </p:cNvSpPr>
          <p:nvPr/>
        </p:nvSpPr>
        <p:spPr bwMode="auto">
          <a:xfrm>
            <a:off x="617538" y="1193800"/>
            <a:ext cx="7908925" cy="396875"/>
          </a:xfrm>
          <a:prstGeom prst="rect">
            <a:avLst/>
          </a:prstGeom>
          <a:noFill/>
          <a:ln w="9525">
            <a:noFill/>
            <a:miter lim="800000"/>
            <a:headEnd/>
            <a:tailEnd/>
          </a:ln>
        </p:spPr>
        <p:txBody>
          <a:bodyPr wrap="none">
            <a:spAutoFit/>
          </a:bodyPr>
          <a:lstStyle/>
          <a:p>
            <a:pPr algn="ctr"/>
            <a:r>
              <a:rPr lang="en-US"/>
              <a:t>Challenge: robust reconstruction of the structure of a porous medium</a:t>
            </a:r>
          </a:p>
        </p:txBody>
      </p:sp>
      <p:sp>
        <p:nvSpPr>
          <p:cNvPr id="51208" name="Text Box 10"/>
          <p:cNvSpPr txBox="1">
            <a:spLocks noChangeArrowheads="1"/>
          </p:cNvSpPr>
          <p:nvPr/>
        </p:nvSpPr>
        <p:spPr bwMode="auto">
          <a:xfrm>
            <a:off x="784225" y="3530600"/>
            <a:ext cx="7573963" cy="396875"/>
          </a:xfrm>
          <a:prstGeom prst="rect">
            <a:avLst/>
          </a:prstGeom>
          <a:noFill/>
          <a:ln w="9525">
            <a:noFill/>
            <a:miter lim="800000"/>
            <a:headEnd/>
            <a:tailEnd/>
          </a:ln>
        </p:spPr>
        <p:txBody>
          <a:bodyPr wrap="none">
            <a:spAutoFit/>
          </a:bodyPr>
          <a:lstStyle/>
          <a:p>
            <a:pPr algn="ctr"/>
            <a:r>
              <a:rPr lang="en-US"/>
              <a:t>Preparation: we develop control test data to validate the approach</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57150"/>
            <a:ext cx="8458200" cy="908050"/>
          </a:xfrm>
        </p:spPr>
        <p:txBody>
          <a:bodyPr/>
          <a:lstStyle/>
          <a:p>
            <a:pPr eaLnBrk="1" hangingPunct="1"/>
            <a:r>
              <a:rPr lang="en-US" sz="2800" smtClean="0"/>
              <a:t>We Report the Distribution of Topological Features in the Full Resolution Data</a:t>
            </a:r>
          </a:p>
        </p:txBody>
      </p:sp>
      <p:pic>
        <p:nvPicPr>
          <p:cNvPr id="52227" name="Picture 3" descr="spiral_surface_iso=-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77838" y="2130425"/>
            <a:ext cx="5351463" cy="4014788"/>
          </a:xfrm>
          <a:prstGeom prst="rect">
            <a:avLst/>
          </a:prstGeom>
          <a:noFill/>
          <a:ln w="9525">
            <a:noFill/>
            <a:miter lim="800000"/>
            <a:headEnd/>
            <a:tailEnd/>
          </a:ln>
        </p:spPr>
      </p:pic>
      <p:pic>
        <p:nvPicPr>
          <p:cNvPr id="52228" name="Picture 4"/>
          <p:cNvPicPr>
            <a:picLocks noChangeAspect="1" noChangeArrowheads="1"/>
          </p:cNvPicPr>
          <p:nvPr/>
        </p:nvPicPr>
        <p:blipFill>
          <a:blip r:embed="rId3"/>
          <a:srcRect/>
          <a:stretch>
            <a:fillRect/>
          </a:stretch>
        </p:blipFill>
        <p:spPr bwMode="auto">
          <a:xfrm>
            <a:off x="419100" y="2224088"/>
            <a:ext cx="4006850" cy="3921125"/>
          </a:xfrm>
          <a:prstGeom prst="rect">
            <a:avLst/>
          </a:prstGeom>
          <a:noFill/>
          <a:ln w="9525">
            <a:noFill/>
            <a:miter lim="800000"/>
            <a:headEnd/>
            <a:tailEnd/>
          </a:ln>
        </p:spPr>
      </p:pic>
      <p:pic>
        <p:nvPicPr>
          <p:cNvPr id="52229" name="Picture 5" descr="test_density"/>
          <p:cNvPicPr>
            <a:picLocks noChangeAspect="1" noChangeArrowheads="1"/>
          </p:cNvPicPr>
          <p:nvPr/>
        </p:nvPicPr>
        <p:blipFill>
          <a:blip r:embed="rId4"/>
          <a:srcRect/>
          <a:stretch>
            <a:fillRect/>
          </a:stretch>
        </p:blipFill>
        <p:spPr bwMode="auto">
          <a:xfrm>
            <a:off x="4419600" y="2884488"/>
            <a:ext cx="4419600" cy="2525712"/>
          </a:xfrm>
          <a:prstGeom prst="rect">
            <a:avLst/>
          </a:prstGeom>
          <a:noFill/>
          <a:ln w="9525">
            <a:noFill/>
            <a:miter lim="800000"/>
            <a:headEnd/>
            <a:tailEnd/>
          </a:ln>
        </p:spPr>
      </p:pic>
      <p:pic>
        <p:nvPicPr>
          <p:cNvPr id="52230" name="Picture 6"/>
          <p:cNvPicPr>
            <a:picLocks noChangeAspect="1" noChangeArrowheads="1"/>
          </p:cNvPicPr>
          <p:nvPr/>
        </p:nvPicPr>
        <p:blipFill>
          <a:blip r:embed="rId5"/>
          <a:srcRect/>
          <a:stretch>
            <a:fillRect/>
          </a:stretch>
        </p:blipFill>
        <p:spPr bwMode="auto">
          <a:xfrm>
            <a:off x="6934200" y="1371600"/>
            <a:ext cx="330200" cy="314325"/>
          </a:xfrm>
          <a:prstGeom prst="rect">
            <a:avLst/>
          </a:prstGeom>
          <a:noFill/>
          <a:ln w="9525">
            <a:noFill/>
            <a:miter lim="800000"/>
            <a:headEnd/>
            <a:tailEnd/>
          </a:ln>
        </p:spPr>
      </p:pic>
      <p:pic>
        <p:nvPicPr>
          <p:cNvPr id="52231" name="Picture 7"/>
          <p:cNvPicPr>
            <a:picLocks noChangeAspect="1" noChangeArrowheads="1"/>
          </p:cNvPicPr>
          <p:nvPr/>
        </p:nvPicPr>
        <p:blipFill>
          <a:blip r:embed="rId6"/>
          <a:srcRect/>
          <a:stretch>
            <a:fillRect/>
          </a:stretch>
        </p:blipFill>
        <p:spPr bwMode="auto">
          <a:xfrm>
            <a:off x="5334000" y="1828800"/>
            <a:ext cx="387350" cy="377825"/>
          </a:xfrm>
          <a:prstGeom prst="rect">
            <a:avLst/>
          </a:prstGeom>
          <a:noFill/>
          <a:ln w="9525">
            <a:noFill/>
            <a:miter lim="800000"/>
            <a:headEnd/>
            <a:tailEnd/>
          </a:ln>
        </p:spPr>
      </p:pic>
      <p:sp>
        <p:nvSpPr>
          <p:cNvPr id="52232" name="Freeform 8"/>
          <p:cNvSpPr>
            <a:spLocks/>
          </p:cNvSpPr>
          <p:nvPr/>
        </p:nvSpPr>
        <p:spPr bwMode="auto">
          <a:xfrm>
            <a:off x="3886200" y="1981200"/>
            <a:ext cx="1600200" cy="914400"/>
          </a:xfrm>
          <a:custGeom>
            <a:avLst/>
            <a:gdLst>
              <a:gd name="T0" fmla="*/ 1008 w 1008"/>
              <a:gd name="T1" fmla="*/ 0 h 576"/>
              <a:gd name="T2" fmla="*/ 240 w 1008"/>
              <a:gd name="T3" fmla="*/ 144 h 576"/>
              <a:gd name="T4" fmla="*/ 0 w 1008"/>
              <a:gd name="T5" fmla="*/ 576 h 576"/>
              <a:gd name="T6" fmla="*/ 0 60000 65536"/>
              <a:gd name="T7" fmla="*/ 0 60000 65536"/>
              <a:gd name="T8" fmla="*/ 0 60000 65536"/>
              <a:gd name="T9" fmla="*/ 0 w 1008"/>
              <a:gd name="T10" fmla="*/ 0 h 576"/>
              <a:gd name="T11" fmla="*/ 1008 w 1008"/>
              <a:gd name="T12" fmla="*/ 576 h 576"/>
            </a:gdLst>
            <a:ahLst/>
            <a:cxnLst>
              <a:cxn ang="T6">
                <a:pos x="T0" y="T1"/>
              </a:cxn>
              <a:cxn ang="T7">
                <a:pos x="T2" y="T3"/>
              </a:cxn>
              <a:cxn ang="T8">
                <a:pos x="T4" y="T5"/>
              </a:cxn>
            </a:cxnLst>
            <a:rect l="T9" t="T10" r="T11" b="T12"/>
            <a:pathLst>
              <a:path w="1008" h="576">
                <a:moveTo>
                  <a:pt x="1008" y="0"/>
                </a:moveTo>
                <a:cubicBezTo>
                  <a:pt x="708" y="24"/>
                  <a:pt x="408" y="48"/>
                  <a:pt x="240" y="144"/>
                </a:cubicBezTo>
                <a:cubicBezTo>
                  <a:pt x="72" y="240"/>
                  <a:pt x="40" y="496"/>
                  <a:pt x="0" y="576"/>
                </a:cubicBezTo>
              </a:path>
            </a:pathLst>
          </a:custGeom>
          <a:noFill/>
          <a:ln w="9525" cap="rnd">
            <a:solidFill>
              <a:schemeClr val="tx1"/>
            </a:solidFill>
            <a:prstDash val="sysDot"/>
            <a:round/>
            <a:headEnd/>
            <a:tailEnd/>
          </a:ln>
        </p:spPr>
        <p:txBody>
          <a:bodyPr wrap="none" anchor="ctr"/>
          <a:lstStyle/>
          <a:p>
            <a:endParaRPr lang="en-US"/>
          </a:p>
        </p:txBody>
      </p:sp>
      <p:sp>
        <p:nvSpPr>
          <p:cNvPr id="52233" name="Freeform 9"/>
          <p:cNvSpPr>
            <a:spLocks/>
          </p:cNvSpPr>
          <p:nvPr/>
        </p:nvSpPr>
        <p:spPr bwMode="auto">
          <a:xfrm>
            <a:off x="3429000" y="1295400"/>
            <a:ext cx="3505200" cy="1600200"/>
          </a:xfrm>
          <a:custGeom>
            <a:avLst/>
            <a:gdLst>
              <a:gd name="T0" fmla="*/ 2208 w 2208"/>
              <a:gd name="T1" fmla="*/ 96 h 1008"/>
              <a:gd name="T2" fmla="*/ 1152 w 2208"/>
              <a:gd name="T3" fmla="*/ 48 h 1008"/>
              <a:gd name="T4" fmla="*/ 240 w 2208"/>
              <a:gd name="T5" fmla="*/ 384 h 1008"/>
              <a:gd name="T6" fmla="*/ 0 w 2208"/>
              <a:gd name="T7" fmla="*/ 1008 h 1008"/>
              <a:gd name="T8" fmla="*/ 0 60000 65536"/>
              <a:gd name="T9" fmla="*/ 0 60000 65536"/>
              <a:gd name="T10" fmla="*/ 0 60000 65536"/>
              <a:gd name="T11" fmla="*/ 0 60000 65536"/>
              <a:gd name="T12" fmla="*/ 0 w 2208"/>
              <a:gd name="T13" fmla="*/ 0 h 1008"/>
              <a:gd name="T14" fmla="*/ 2208 w 2208"/>
              <a:gd name="T15" fmla="*/ 1008 h 1008"/>
            </a:gdLst>
            <a:ahLst/>
            <a:cxnLst>
              <a:cxn ang="T8">
                <a:pos x="T0" y="T1"/>
              </a:cxn>
              <a:cxn ang="T9">
                <a:pos x="T2" y="T3"/>
              </a:cxn>
              <a:cxn ang="T10">
                <a:pos x="T4" y="T5"/>
              </a:cxn>
              <a:cxn ang="T11">
                <a:pos x="T6" y="T7"/>
              </a:cxn>
            </a:cxnLst>
            <a:rect l="T12" t="T13" r="T14" b="T15"/>
            <a:pathLst>
              <a:path w="2208" h="1008">
                <a:moveTo>
                  <a:pt x="2208" y="96"/>
                </a:moveTo>
                <a:cubicBezTo>
                  <a:pt x="1844" y="48"/>
                  <a:pt x="1480" y="0"/>
                  <a:pt x="1152" y="48"/>
                </a:cubicBezTo>
                <a:cubicBezTo>
                  <a:pt x="824" y="96"/>
                  <a:pt x="432" y="224"/>
                  <a:pt x="240" y="384"/>
                </a:cubicBezTo>
                <a:cubicBezTo>
                  <a:pt x="48" y="544"/>
                  <a:pt x="24" y="776"/>
                  <a:pt x="0" y="1008"/>
                </a:cubicBezTo>
              </a:path>
            </a:pathLst>
          </a:custGeom>
          <a:noFill/>
          <a:ln w="9525" cap="rnd">
            <a:solidFill>
              <a:schemeClr val="tx1"/>
            </a:solidFill>
            <a:prstDash val="sysDot"/>
            <a:round/>
            <a:headEnd/>
            <a:tailEnd/>
          </a:ln>
        </p:spPr>
        <p:txBody>
          <a:bodyPr wrap="none" anchor="ctr"/>
          <a:lstStyle/>
          <a:p>
            <a:endParaRPr lang="en-US"/>
          </a:p>
        </p:txBody>
      </p:sp>
      <p:sp>
        <p:nvSpPr>
          <p:cNvPr id="52234" name="Freeform 10"/>
          <p:cNvSpPr>
            <a:spLocks/>
          </p:cNvSpPr>
          <p:nvPr/>
        </p:nvSpPr>
        <p:spPr bwMode="auto">
          <a:xfrm>
            <a:off x="5638800" y="1485900"/>
            <a:ext cx="1371600" cy="533400"/>
          </a:xfrm>
          <a:custGeom>
            <a:avLst/>
            <a:gdLst>
              <a:gd name="T0" fmla="*/ 0 w 864"/>
              <a:gd name="T1" fmla="*/ 312 h 336"/>
              <a:gd name="T2" fmla="*/ 144 w 864"/>
              <a:gd name="T3" fmla="*/ 312 h 336"/>
              <a:gd name="T4" fmla="*/ 192 w 864"/>
              <a:gd name="T5" fmla="*/ 168 h 336"/>
              <a:gd name="T6" fmla="*/ 432 w 864"/>
              <a:gd name="T7" fmla="*/ 168 h 336"/>
              <a:gd name="T8" fmla="*/ 528 w 864"/>
              <a:gd name="T9" fmla="*/ 24 h 336"/>
              <a:gd name="T10" fmla="*/ 864 w 864"/>
              <a:gd name="T11" fmla="*/ 24 h 336"/>
              <a:gd name="T12" fmla="*/ 0 60000 65536"/>
              <a:gd name="T13" fmla="*/ 0 60000 65536"/>
              <a:gd name="T14" fmla="*/ 0 60000 65536"/>
              <a:gd name="T15" fmla="*/ 0 60000 65536"/>
              <a:gd name="T16" fmla="*/ 0 60000 65536"/>
              <a:gd name="T17" fmla="*/ 0 60000 65536"/>
              <a:gd name="T18" fmla="*/ 0 w 864"/>
              <a:gd name="T19" fmla="*/ 0 h 336"/>
              <a:gd name="T20" fmla="*/ 864 w 864"/>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864" h="336">
                <a:moveTo>
                  <a:pt x="0" y="312"/>
                </a:moveTo>
                <a:cubicBezTo>
                  <a:pt x="56" y="324"/>
                  <a:pt x="112" y="336"/>
                  <a:pt x="144" y="312"/>
                </a:cubicBezTo>
                <a:cubicBezTo>
                  <a:pt x="176" y="288"/>
                  <a:pt x="144" y="192"/>
                  <a:pt x="192" y="168"/>
                </a:cubicBezTo>
                <a:cubicBezTo>
                  <a:pt x="240" y="144"/>
                  <a:pt x="376" y="192"/>
                  <a:pt x="432" y="168"/>
                </a:cubicBezTo>
                <a:cubicBezTo>
                  <a:pt x="488" y="144"/>
                  <a:pt x="456" y="48"/>
                  <a:pt x="528" y="24"/>
                </a:cubicBezTo>
                <a:cubicBezTo>
                  <a:pt x="600" y="0"/>
                  <a:pt x="732" y="12"/>
                  <a:pt x="864" y="24"/>
                </a:cubicBezTo>
              </a:path>
            </a:pathLst>
          </a:custGeom>
          <a:noFill/>
          <a:ln w="38100">
            <a:solidFill>
              <a:srgbClr val="993300"/>
            </a:solidFill>
            <a:round/>
            <a:headEnd/>
            <a:tailEnd/>
          </a:ln>
        </p:spPr>
        <p:txBody>
          <a:bodyPr wrap="none" anchor="ctr"/>
          <a:lstStyle/>
          <a:p>
            <a:endParaRPr lang="en-US"/>
          </a:p>
        </p:txBody>
      </p:sp>
      <p:sp>
        <p:nvSpPr>
          <p:cNvPr id="52235" name="Text Box 11"/>
          <p:cNvSpPr txBox="1">
            <a:spLocks noChangeArrowheads="1"/>
          </p:cNvSpPr>
          <p:nvPr/>
        </p:nvSpPr>
        <p:spPr bwMode="auto">
          <a:xfrm>
            <a:off x="5486400" y="2057400"/>
            <a:ext cx="352425" cy="396875"/>
          </a:xfrm>
          <a:prstGeom prst="rect">
            <a:avLst/>
          </a:prstGeom>
          <a:noFill/>
          <a:ln w="9525">
            <a:noFill/>
            <a:miter lim="800000"/>
            <a:headEnd/>
            <a:tailEnd/>
          </a:ln>
        </p:spPr>
        <p:txBody>
          <a:bodyPr wrap="none">
            <a:spAutoFit/>
          </a:bodyPr>
          <a:lstStyle/>
          <a:p>
            <a:pPr eaLnBrk="1" hangingPunct="1">
              <a:spcBef>
                <a:spcPct val="20000"/>
              </a:spcBef>
              <a:buClr>
                <a:schemeClr val="accent2"/>
              </a:buClr>
              <a:buFont typeface="Wingdings" pitchFamily="2" charset="2"/>
              <a:buNone/>
            </a:pPr>
            <a:r>
              <a:rPr lang="en-US" b="1" i="1">
                <a:latin typeface="Georgia" pitchFamily="18" charset="0"/>
              </a:rPr>
              <a:t>p</a:t>
            </a:r>
          </a:p>
        </p:txBody>
      </p:sp>
      <p:sp>
        <p:nvSpPr>
          <p:cNvPr id="52236" name="Text Box 12"/>
          <p:cNvSpPr txBox="1">
            <a:spLocks noChangeArrowheads="1"/>
          </p:cNvSpPr>
          <p:nvPr/>
        </p:nvSpPr>
        <p:spPr bwMode="auto">
          <a:xfrm>
            <a:off x="7162800" y="1447800"/>
            <a:ext cx="349250" cy="396875"/>
          </a:xfrm>
          <a:prstGeom prst="rect">
            <a:avLst/>
          </a:prstGeom>
          <a:noFill/>
          <a:ln w="9525">
            <a:noFill/>
            <a:miter lim="800000"/>
            <a:headEnd/>
            <a:tailEnd/>
          </a:ln>
        </p:spPr>
        <p:txBody>
          <a:bodyPr wrap="none">
            <a:spAutoFit/>
          </a:bodyPr>
          <a:lstStyle/>
          <a:p>
            <a:pPr eaLnBrk="1" hangingPunct="1">
              <a:spcBef>
                <a:spcPct val="20000"/>
              </a:spcBef>
              <a:buClr>
                <a:schemeClr val="accent2"/>
              </a:buClr>
              <a:buFont typeface="Wingdings" pitchFamily="2" charset="2"/>
              <a:buNone/>
            </a:pPr>
            <a:r>
              <a:rPr lang="en-US" b="1" i="1">
                <a:latin typeface="Georgia" pitchFamily="18" charset="0"/>
              </a:rPr>
              <a:t>q</a:t>
            </a:r>
          </a:p>
        </p:txBody>
      </p:sp>
      <p:sp>
        <p:nvSpPr>
          <p:cNvPr id="52237" name="Text Box 13"/>
          <p:cNvSpPr txBox="1">
            <a:spLocks noChangeArrowheads="1"/>
          </p:cNvSpPr>
          <p:nvPr/>
        </p:nvSpPr>
        <p:spPr bwMode="auto">
          <a:xfrm>
            <a:off x="6248400" y="2133600"/>
            <a:ext cx="1536700" cy="396875"/>
          </a:xfrm>
          <a:prstGeom prst="rect">
            <a:avLst/>
          </a:prstGeom>
          <a:noFill/>
          <a:ln w="9525">
            <a:noFill/>
            <a:miter lim="800000"/>
            <a:headEnd/>
            <a:tailEnd/>
          </a:ln>
        </p:spPr>
        <p:txBody>
          <a:bodyPr wrap="none">
            <a:spAutoFit/>
          </a:bodyPr>
          <a:lstStyle/>
          <a:p>
            <a:pPr eaLnBrk="1" hangingPunct="1">
              <a:spcBef>
                <a:spcPct val="20000"/>
              </a:spcBef>
              <a:buClr>
                <a:schemeClr val="accent2"/>
              </a:buClr>
              <a:buFont typeface="Wingdings" pitchFamily="2" charset="2"/>
              <a:buNone/>
            </a:pPr>
            <a:r>
              <a:rPr lang="en-US" b="1" i="1">
                <a:latin typeface="Georgia" pitchFamily="18" charset="0"/>
              </a:rPr>
              <a:t>(f(p), f(q))</a:t>
            </a:r>
          </a:p>
        </p:txBody>
      </p:sp>
      <p:sp>
        <p:nvSpPr>
          <p:cNvPr id="52238" name="Freeform 14"/>
          <p:cNvSpPr>
            <a:spLocks/>
          </p:cNvSpPr>
          <p:nvPr/>
        </p:nvSpPr>
        <p:spPr bwMode="auto">
          <a:xfrm>
            <a:off x="6629400" y="2514600"/>
            <a:ext cx="419100" cy="1295400"/>
          </a:xfrm>
          <a:custGeom>
            <a:avLst/>
            <a:gdLst>
              <a:gd name="T0" fmla="*/ 144 w 264"/>
              <a:gd name="T1" fmla="*/ 0 h 816"/>
              <a:gd name="T2" fmla="*/ 240 w 264"/>
              <a:gd name="T3" fmla="*/ 432 h 816"/>
              <a:gd name="T4" fmla="*/ 0 w 264"/>
              <a:gd name="T5" fmla="*/ 816 h 816"/>
              <a:gd name="T6" fmla="*/ 0 60000 65536"/>
              <a:gd name="T7" fmla="*/ 0 60000 65536"/>
              <a:gd name="T8" fmla="*/ 0 60000 65536"/>
              <a:gd name="T9" fmla="*/ 0 w 264"/>
              <a:gd name="T10" fmla="*/ 0 h 816"/>
              <a:gd name="T11" fmla="*/ 264 w 264"/>
              <a:gd name="T12" fmla="*/ 816 h 816"/>
            </a:gdLst>
            <a:ahLst/>
            <a:cxnLst>
              <a:cxn ang="T6">
                <a:pos x="T0" y="T1"/>
              </a:cxn>
              <a:cxn ang="T7">
                <a:pos x="T2" y="T3"/>
              </a:cxn>
              <a:cxn ang="T8">
                <a:pos x="T4" y="T5"/>
              </a:cxn>
            </a:cxnLst>
            <a:rect l="T9" t="T10" r="T11" b="T12"/>
            <a:pathLst>
              <a:path w="264" h="816">
                <a:moveTo>
                  <a:pt x="144" y="0"/>
                </a:moveTo>
                <a:cubicBezTo>
                  <a:pt x="204" y="148"/>
                  <a:pt x="264" y="296"/>
                  <a:pt x="240" y="432"/>
                </a:cubicBezTo>
                <a:cubicBezTo>
                  <a:pt x="216" y="568"/>
                  <a:pt x="40" y="752"/>
                  <a:pt x="0" y="816"/>
                </a:cubicBezTo>
              </a:path>
            </a:pathLst>
          </a:custGeom>
          <a:noFill/>
          <a:ln w="9525">
            <a:solidFill>
              <a:schemeClr val="tx1"/>
            </a:solidFill>
            <a:prstDash val="dash"/>
            <a:round/>
            <a:headEnd/>
            <a:tailEnd type="triangle" w="med" len="med"/>
          </a:ln>
        </p:spPr>
        <p:txBody>
          <a:bodyPr wrap="none" anchor="ctr"/>
          <a:lstStyle/>
          <a:p>
            <a:endParaRPr lang="en-US"/>
          </a:p>
        </p:txBody>
      </p:sp>
      <p:sp>
        <p:nvSpPr>
          <p:cNvPr id="52239" name="Text Box 15"/>
          <p:cNvSpPr txBox="1">
            <a:spLocks noChangeArrowheads="1"/>
          </p:cNvSpPr>
          <p:nvPr/>
        </p:nvSpPr>
        <p:spPr bwMode="auto">
          <a:xfrm>
            <a:off x="7104063" y="1128713"/>
            <a:ext cx="1284287" cy="396875"/>
          </a:xfrm>
          <a:prstGeom prst="rect">
            <a:avLst/>
          </a:prstGeom>
          <a:noFill/>
          <a:ln w="9525">
            <a:noFill/>
            <a:miter lim="800000"/>
            <a:headEnd/>
            <a:tailEnd/>
          </a:ln>
        </p:spPr>
        <p:txBody>
          <a:bodyPr wrap="none">
            <a:spAutoFit/>
          </a:bodyPr>
          <a:lstStyle/>
          <a:p>
            <a:r>
              <a:rPr lang="en-US"/>
              <a:t>maximum</a:t>
            </a:r>
          </a:p>
        </p:txBody>
      </p:sp>
      <p:sp>
        <p:nvSpPr>
          <p:cNvPr id="52240" name="Text Box 16"/>
          <p:cNvSpPr txBox="1">
            <a:spLocks noChangeArrowheads="1"/>
          </p:cNvSpPr>
          <p:nvPr/>
        </p:nvSpPr>
        <p:spPr bwMode="auto">
          <a:xfrm>
            <a:off x="4879975" y="1531938"/>
            <a:ext cx="933450" cy="396875"/>
          </a:xfrm>
          <a:prstGeom prst="rect">
            <a:avLst/>
          </a:prstGeom>
          <a:noFill/>
          <a:ln w="9525">
            <a:noFill/>
            <a:miter lim="800000"/>
            <a:headEnd/>
            <a:tailEnd/>
          </a:ln>
        </p:spPr>
        <p:txBody>
          <a:bodyPr wrap="none">
            <a:spAutoFit/>
          </a:bodyPr>
          <a:lstStyle/>
          <a:p>
            <a:r>
              <a:rPr lang="en-US"/>
              <a:t>saddle</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est_density"/>
          <p:cNvPicPr>
            <a:picLocks noChangeAspect="1" noChangeArrowheads="1"/>
          </p:cNvPicPr>
          <p:nvPr/>
        </p:nvPicPr>
        <p:blipFill>
          <a:blip r:embed="rId2"/>
          <a:srcRect/>
          <a:stretch>
            <a:fillRect/>
          </a:stretch>
        </p:blipFill>
        <p:spPr bwMode="auto">
          <a:xfrm>
            <a:off x="4419600" y="2884488"/>
            <a:ext cx="4419600" cy="2525712"/>
          </a:xfrm>
          <a:prstGeom prst="rect">
            <a:avLst/>
          </a:prstGeom>
          <a:noFill/>
          <a:ln w="9525">
            <a:noFill/>
            <a:miter lim="800000"/>
            <a:headEnd/>
            <a:tailEnd/>
          </a:ln>
        </p:spPr>
      </p:pic>
      <p:pic>
        <p:nvPicPr>
          <p:cNvPr id="53251" name="Picture 3" descr="spiral_surface_core_iso=0"/>
          <p:cNvPicPr>
            <a:picLocks noChangeAspect="1" noChangeArrowheads="1"/>
          </p:cNvPicPr>
          <p:nvPr/>
        </p:nvPicPr>
        <p:blipFill>
          <a:blip r:embed="rId3">
            <a:clrChange>
              <a:clrFrom>
                <a:srgbClr val="FFFFFF"/>
              </a:clrFrom>
              <a:clrTo>
                <a:srgbClr val="FFFFFF">
                  <a:alpha val="0"/>
                </a:srgbClr>
              </a:clrTo>
            </a:clrChange>
          </a:blip>
          <a:srcRect l="14828"/>
          <a:stretch>
            <a:fillRect/>
          </a:stretch>
        </p:blipFill>
        <p:spPr bwMode="auto">
          <a:xfrm>
            <a:off x="323850" y="2138363"/>
            <a:ext cx="4549775" cy="4005262"/>
          </a:xfrm>
          <a:prstGeom prst="rect">
            <a:avLst/>
          </a:prstGeom>
          <a:noFill/>
          <a:ln w="9525">
            <a:noFill/>
            <a:miter lim="800000"/>
            <a:headEnd/>
            <a:tailEnd/>
          </a:ln>
        </p:spPr>
      </p:pic>
      <p:sp>
        <p:nvSpPr>
          <p:cNvPr id="53252" name="Rectangle 4"/>
          <p:cNvSpPr>
            <a:spLocks noGrp="1" noChangeArrowheads="1"/>
          </p:cNvSpPr>
          <p:nvPr>
            <p:ph type="title"/>
          </p:nvPr>
        </p:nvSpPr>
        <p:spPr>
          <a:xfrm>
            <a:off x="381000" y="82550"/>
            <a:ext cx="8458200" cy="908050"/>
          </a:xfrm>
        </p:spPr>
        <p:txBody>
          <a:bodyPr/>
          <a:lstStyle/>
          <a:p>
            <a:pPr eaLnBrk="1" hangingPunct="1"/>
            <a:r>
              <a:rPr lang="en-US" sz="2800" smtClean="0"/>
              <a:t>The Hierarchical Morse-Smale Complex </a:t>
            </a:r>
            <a:br>
              <a:rPr lang="en-US" sz="2800" smtClean="0"/>
            </a:br>
            <a:r>
              <a:rPr lang="en-US" sz="2800" smtClean="0"/>
              <a:t>Has Very Good Reconstruction Properties</a:t>
            </a:r>
          </a:p>
        </p:txBody>
      </p:sp>
      <p:sp>
        <p:nvSpPr>
          <p:cNvPr id="53253" name="Rectangle 5"/>
          <p:cNvSpPr>
            <a:spLocks noChangeArrowheads="1"/>
          </p:cNvSpPr>
          <p:nvPr/>
        </p:nvSpPr>
        <p:spPr bwMode="auto">
          <a:xfrm>
            <a:off x="7747000" y="3352800"/>
            <a:ext cx="558800" cy="1371600"/>
          </a:xfrm>
          <a:prstGeom prst="rect">
            <a:avLst/>
          </a:prstGeom>
          <a:solidFill>
            <a:srgbClr val="FFFFFF">
              <a:alpha val="50195"/>
            </a:srgbClr>
          </a:solidFill>
          <a:ln w="9525">
            <a:noFill/>
            <a:miter lim="800000"/>
            <a:headEnd/>
            <a:tailEnd/>
          </a:ln>
        </p:spPr>
        <p:txBody>
          <a:bodyPr wrap="none" anchor="ctr"/>
          <a:lstStyle/>
          <a:p>
            <a:endParaRPr lang="en-US"/>
          </a:p>
        </p:txBody>
      </p:sp>
      <p:sp>
        <p:nvSpPr>
          <p:cNvPr id="53254" name="Rectangle 6"/>
          <p:cNvSpPr>
            <a:spLocks noChangeArrowheads="1"/>
          </p:cNvSpPr>
          <p:nvPr/>
        </p:nvSpPr>
        <p:spPr bwMode="auto">
          <a:xfrm>
            <a:off x="4953000" y="3733800"/>
            <a:ext cx="2881313" cy="990600"/>
          </a:xfrm>
          <a:prstGeom prst="rect">
            <a:avLst/>
          </a:prstGeom>
          <a:solidFill>
            <a:srgbClr val="FFFFFF">
              <a:alpha val="50195"/>
            </a:srgbClr>
          </a:solidFill>
          <a:ln w="9525">
            <a:noFill/>
            <a:miter lim="800000"/>
            <a:headEnd/>
            <a:tailEnd/>
          </a:ln>
        </p:spPr>
        <p:txBody>
          <a:bodyPr wrap="none" anchor="ctr"/>
          <a:lstStyle/>
          <a:p>
            <a:endParaRPr lang="en-US"/>
          </a:p>
        </p:txBody>
      </p:sp>
      <p:sp>
        <p:nvSpPr>
          <p:cNvPr id="53255" name="Rectangle 7"/>
          <p:cNvSpPr>
            <a:spLocks noChangeArrowheads="1"/>
          </p:cNvSpPr>
          <p:nvPr/>
        </p:nvSpPr>
        <p:spPr bwMode="auto">
          <a:xfrm>
            <a:off x="5029200" y="3429000"/>
            <a:ext cx="2717800" cy="304800"/>
          </a:xfrm>
          <a:prstGeom prst="rect">
            <a:avLst/>
          </a:prstGeom>
          <a:noFill/>
          <a:ln w="38100">
            <a:solidFill>
              <a:schemeClr val="tx1"/>
            </a:solidFill>
            <a:miter lim="800000"/>
            <a:headEnd/>
            <a:tailEnd/>
          </a:ln>
        </p:spPr>
        <p:txBody>
          <a:bodyPr wrap="none" anchor="ctr"/>
          <a:lstStyle/>
          <a:p>
            <a:endParaRPr lang="en-US"/>
          </a:p>
        </p:txBody>
      </p:sp>
      <p:pic>
        <p:nvPicPr>
          <p:cNvPr id="53256" name="Picture 8"/>
          <p:cNvPicPr>
            <a:picLocks noChangeAspect="1" noChangeArrowheads="1"/>
          </p:cNvPicPr>
          <p:nvPr/>
        </p:nvPicPr>
        <p:blipFill>
          <a:blip r:embed="rId4"/>
          <a:srcRect/>
          <a:stretch>
            <a:fillRect/>
          </a:stretch>
        </p:blipFill>
        <p:spPr bwMode="auto">
          <a:xfrm>
            <a:off x="419100" y="2130425"/>
            <a:ext cx="3973513" cy="4014788"/>
          </a:xfrm>
          <a:prstGeom prst="rect">
            <a:avLst/>
          </a:prstGeom>
          <a:noFill/>
          <a:ln w="9525">
            <a:noFill/>
            <a:miter lim="800000"/>
            <a:headEnd/>
            <a:tailEnd/>
          </a:ln>
        </p:spPr>
      </p:pic>
      <p:sp>
        <p:nvSpPr>
          <p:cNvPr id="53257" name="Rectangle 9"/>
          <p:cNvSpPr>
            <a:spLocks noChangeArrowheads="1"/>
          </p:cNvSpPr>
          <p:nvPr/>
        </p:nvSpPr>
        <p:spPr bwMode="auto">
          <a:xfrm>
            <a:off x="4343400" y="1905000"/>
            <a:ext cx="76200" cy="44958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p:txBody>
          <a:bodyPr/>
          <a:lstStyle/>
          <a:p>
            <a:pPr eaLnBrk="1" hangingPunct="1"/>
            <a:r>
              <a:rPr lang="en-US" sz="2800" smtClean="0"/>
              <a:t>We Compute the Complete Morse-Smale Complex for the Porous Medium </a:t>
            </a:r>
          </a:p>
        </p:txBody>
      </p:sp>
      <p:pic>
        <p:nvPicPr>
          <p:cNvPr id="54275" name="Picture 4" descr="p_2smdpairs"/>
          <p:cNvPicPr>
            <a:picLocks noChangeAspect="1" noChangeArrowheads="1"/>
          </p:cNvPicPr>
          <p:nvPr/>
        </p:nvPicPr>
        <p:blipFill>
          <a:blip r:embed="rId2"/>
          <a:srcRect t="9782"/>
          <a:stretch>
            <a:fillRect/>
          </a:stretch>
        </p:blipFill>
        <p:spPr bwMode="auto">
          <a:xfrm>
            <a:off x="4446588" y="1446213"/>
            <a:ext cx="4402137" cy="2382837"/>
          </a:xfrm>
          <a:prstGeom prst="rect">
            <a:avLst/>
          </a:prstGeom>
          <a:noFill/>
          <a:ln w="9525">
            <a:noFill/>
            <a:miter lim="800000"/>
            <a:headEnd/>
            <a:tailEnd/>
          </a:ln>
        </p:spPr>
      </p:pic>
      <p:pic>
        <p:nvPicPr>
          <p:cNvPr id="54276" name="Picture 5" descr="p_2smdpairs"/>
          <p:cNvPicPr>
            <a:picLocks noChangeAspect="1" noChangeArrowheads="1"/>
          </p:cNvPicPr>
          <p:nvPr/>
        </p:nvPicPr>
        <p:blipFill>
          <a:blip r:embed="rId3"/>
          <a:srcRect/>
          <a:stretch>
            <a:fillRect/>
          </a:stretch>
        </p:blipFill>
        <p:spPr bwMode="auto">
          <a:xfrm>
            <a:off x="4572000" y="1371600"/>
            <a:ext cx="4419600" cy="2535238"/>
          </a:xfrm>
          <a:prstGeom prst="rect">
            <a:avLst/>
          </a:prstGeom>
          <a:noFill/>
          <a:ln w="9525">
            <a:noFill/>
            <a:miter lim="800000"/>
            <a:headEnd/>
            <a:tailEnd/>
          </a:ln>
        </p:spPr>
      </p:pic>
      <p:pic>
        <p:nvPicPr>
          <p:cNvPr id="54277"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2438400"/>
            <a:ext cx="4800600" cy="42672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2800" smtClean="0"/>
              <a:t>Need to Find Proper Threshold Values and Characterize the Stability of the Solution</a:t>
            </a:r>
          </a:p>
        </p:txBody>
      </p:sp>
      <p:pic>
        <p:nvPicPr>
          <p:cNvPr id="55299" name="Picture 3" descr="p_2smdpairs"/>
          <p:cNvPicPr>
            <a:picLocks noChangeAspect="1" noChangeArrowheads="1"/>
          </p:cNvPicPr>
          <p:nvPr/>
        </p:nvPicPr>
        <p:blipFill>
          <a:blip r:embed="rId2"/>
          <a:srcRect/>
          <a:stretch>
            <a:fillRect/>
          </a:stretch>
        </p:blipFill>
        <p:spPr bwMode="auto">
          <a:xfrm>
            <a:off x="2133600" y="1219200"/>
            <a:ext cx="5410200" cy="3103563"/>
          </a:xfrm>
          <a:prstGeom prst="rect">
            <a:avLst/>
          </a:prstGeom>
          <a:noFill/>
          <a:ln w="9525">
            <a:noFill/>
            <a:miter lim="800000"/>
            <a:headEnd/>
            <a:tailEnd/>
          </a:ln>
        </p:spPr>
      </p:pic>
      <p:pic>
        <p:nvPicPr>
          <p:cNvPr id="55300" name="Picture 4"/>
          <p:cNvPicPr>
            <a:picLocks noChangeAspect="1" noChangeArrowheads="1"/>
          </p:cNvPicPr>
          <p:nvPr/>
        </p:nvPicPr>
        <p:blipFill>
          <a:blip r:embed="rId3"/>
          <a:srcRect/>
          <a:stretch>
            <a:fillRect/>
          </a:stretch>
        </p:blipFill>
        <p:spPr bwMode="auto">
          <a:xfrm>
            <a:off x="1219200" y="4414838"/>
            <a:ext cx="6858000" cy="2062162"/>
          </a:xfrm>
          <a:prstGeom prst="rect">
            <a:avLst/>
          </a:prstGeom>
          <a:noFill/>
          <a:ln w="9525">
            <a:noFill/>
            <a:miter lim="800000"/>
            <a:headEnd/>
            <a:tailEnd/>
          </a:ln>
        </p:spPr>
      </p:pic>
      <p:sp>
        <p:nvSpPr>
          <p:cNvPr id="55301" name="Line 5"/>
          <p:cNvSpPr>
            <a:spLocks noChangeShapeType="1"/>
          </p:cNvSpPr>
          <p:nvPr/>
        </p:nvSpPr>
        <p:spPr bwMode="auto">
          <a:xfrm flipV="1">
            <a:off x="3568700" y="4772025"/>
            <a:ext cx="0" cy="1295400"/>
          </a:xfrm>
          <a:prstGeom prst="line">
            <a:avLst/>
          </a:prstGeom>
          <a:noFill/>
          <a:ln w="28575" cap="rnd">
            <a:solidFill>
              <a:schemeClr val="tx1"/>
            </a:solidFill>
            <a:prstDash val="sysDot"/>
            <a:round/>
            <a:headEnd/>
            <a:tailEnd/>
          </a:ln>
        </p:spPr>
        <p:txBody>
          <a:bodyPr wrap="none" anchor="ctr"/>
          <a:lstStyle/>
          <a:p>
            <a:endParaRPr lang="en-US"/>
          </a:p>
        </p:txBody>
      </p:sp>
      <p:sp>
        <p:nvSpPr>
          <p:cNvPr id="484358" name="Line 6"/>
          <p:cNvSpPr>
            <a:spLocks noChangeShapeType="1"/>
          </p:cNvSpPr>
          <p:nvPr/>
        </p:nvSpPr>
        <p:spPr bwMode="auto">
          <a:xfrm flipV="1">
            <a:off x="5562600" y="1738313"/>
            <a:ext cx="0" cy="1676400"/>
          </a:xfrm>
          <a:prstGeom prst="line">
            <a:avLst/>
          </a:prstGeom>
          <a:noFill/>
          <a:ln w="38100">
            <a:solidFill>
              <a:schemeClr val="tx1"/>
            </a:solidFill>
            <a:round/>
            <a:headEnd/>
            <a:tailEnd/>
          </a:ln>
          <a:effectLst>
            <a:outerShdw dist="28398" dir="1593903" algn="ctr" rotWithShape="0">
              <a:schemeClr val="bg1"/>
            </a:outerShdw>
          </a:effectLst>
        </p:spPr>
        <p:txBody>
          <a:bodyPr wrap="none" anchor="ctr"/>
          <a:lstStyle/>
          <a:p>
            <a:pPr>
              <a:defRPr/>
            </a:pPr>
            <a:endParaRPr lang="en-US"/>
          </a:p>
        </p:txBody>
      </p:sp>
      <p:sp>
        <p:nvSpPr>
          <p:cNvPr id="55303" name="Freeform 7"/>
          <p:cNvSpPr>
            <a:spLocks/>
          </p:cNvSpPr>
          <p:nvPr/>
        </p:nvSpPr>
        <p:spPr bwMode="auto">
          <a:xfrm>
            <a:off x="3124200" y="3489325"/>
            <a:ext cx="2498725" cy="1250950"/>
          </a:xfrm>
          <a:custGeom>
            <a:avLst/>
            <a:gdLst>
              <a:gd name="T0" fmla="*/ 279 w 1574"/>
              <a:gd name="T1" fmla="*/ 788 h 788"/>
              <a:gd name="T2" fmla="*/ 72 w 1574"/>
              <a:gd name="T3" fmla="*/ 394 h 788"/>
              <a:gd name="T4" fmla="*/ 1360 w 1574"/>
              <a:gd name="T5" fmla="*/ 308 h 788"/>
              <a:gd name="T6" fmla="*/ 1545 w 1574"/>
              <a:gd name="T7" fmla="*/ 0 h 788"/>
              <a:gd name="T8" fmla="*/ 0 60000 65536"/>
              <a:gd name="T9" fmla="*/ 0 60000 65536"/>
              <a:gd name="T10" fmla="*/ 0 60000 65536"/>
              <a:gd name="T11" fmla="*/ 0 60000 65536"/>
              <a:gd name="T12" fmla="*/ 0 w 1574"/>
              <a:gd name="T13" fmla="*/ 0 h 788"/>
              <a:gd name="T14" fmla="*/ 1574 w 1574"/>
              <a:gd name="T15" fmla="*/ 788 h 788"/>
            </a:gdLst>
            <a:ahLst/>
            <a:cxnLst>
              <a:cxn ang="T8">
                <a:pos x="T0" y="T1"/>
              </a:cxn>
              <a:cxn ang="T9">
                <a:pos x="T2" y="T3"/>
              </a:cxn>
              <a:cxn ang="T10">
                <a:pos x="T4" y="T5"/>
              </a:cxn>
              <a:cxn ang="T11">
                <a:pos x="T6" y="T7"/>
              </a:cxn>
            </a:cxnLst>
            <a:rect l="T12" t="T13" r="T14" b="T15"/>
            <a:pathLst>
              <a:path w="1574" h="788">
                <a:moveTo>
                  <a:pt x="279" y="788"/>
                </a:moveTo>
                <a:cubicBezTo>
                  <a:pt x="293" y="543"/>
                  <a:pt x="0" y="567"/>
                  <a:pt x="72" y="394"/>
                </a:cubicBezTo>
                <a:cubicBezTo>
                  <a:pt x="144" y="221"/>
                  <a:pt x="1146" y="358"/>
                  <a:pt x="1360" y="308"/>
                </a:cubicBezTo>
                <a:cubicBezTo>
                  <a:pt x="1574" y="258"/>
                  <a:pt x="1544" y="64"/>
                  <a:pt x="1545" y="0"/>
                </a:cubicBezTo>
              </a:path>
            </a:pathLst>
          </a:custGeom>
          <a:noFill/>
          <a:ln w="28575">
            <a:solidFill>
              <a:schemeClr val="tx1"/>
            </a:solidFill>
            <a:round/>
            <a:headEnd/>
            <a:tailEnd type="arrow" w="med" len="med"/>
          </a:ln>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59250" y="1290638"/>
            <a:ext cx="2468563" cy="1931987"/>
            <a:chOff x="3133" y="893"/>
            <a:chExt cx="1427" cy="1153"/>
          </a:xfrm>
        </p:grpSpPr>
        <p:pic>
          <p:nvPicPr>
            <p:cNvPr id="14350"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33" y="893"/>
              <a:ext cx="1427" cy="1153"/>
            </a:xfrm>
            <a:prstGeom prst="rect">
              <a:avLst/>
            </a:prstGeom>
            <a:noFill/>
            <a:ln w="9525">
              <a:noFill/>
              <a:miter lim="800000"/>
              <a:headEnd/>
              <a:tailEnd/>
            </a:ln>
          </p:spPr>
        </p:pic>
        <p:sp>
          <p:nvSpPr>
            <p:cNvPr id="14351" name="Line 4"/>
            <p:cNvSpPr>
              <a:spLocks noChangeShapeType="1"/>
            </p:cNvSpPr>
            <p:nvPr/>
          </p:nvSpPr>
          <p:spPr bwMode="auto">
            <a:xfrm flipV="1">
              <a:off x="3159" y="1026"/>
              <a:ext cx="538" cy="532"/>
            </a:xfrm>
            <a:prstGeom prst="line">
              <a:avLst/>
            </a:prstGeom>
            <a:noFill/>
            <a:ln w="28575">
              <a:solidFill>
                <a:schemeClr val="tx1"/>
              </a:solidFill>
              <a:round/>
              <a:headEnd/>
              <a:tailEnd/>
            </a:ln>
          </p:spPr>
          <p:txBody>
            <a:bodyPr/>
            <a:lstStyle/>
            <a:p>
              <a:endParaRPr lang="en-US"/>
            </a:p>
          </p:txBody>
        </p:sp>
        <p:sp>
          <p:nvSpPr>
            <p:cNvPr id="14352" name="Line 5"/>
            <p:cNvSpPr>
              <a:spLocks noChangeShapeType="1"/>
            </p:cNvSpPr>
            <p:nvPr/>
          </p:nvSpPr>
          <p:spPr bwMode="auto">
            <a:xfrm>
              <a:off x="3697" y="1026"/>
              <a:ext cx="816" cy="145"/>
            </a:xfrm>
            <a:prstGeom prst="line">
              <a:avLst/>
            </a:prstGeom>
            <a:noFill/>
            <a:ln w="28575">
              <a:solidFill>
                <a:schemeClr val="tx1"/>
              </a:solidFill>
              <a:round/>
              <a:headEnd/>
              <a:tailEnd/>
            </a:ln>
          </p:spPr>
          <p:txBody>
            <a:bodyPr/>
            <a:lstStyle/>
            <a:p>
              <a:endParaRPr lang="en-US"/>
            </a:p>
          </p:txBody>
        </p:sp>
        <p:sp>
          <p:nvSpPr>
            <p:cNvPr id="14353" name="Line 6"/>
            <p:cNvSpPr>
              <a:spLocks noChangeShapeType="1"/>
            </p:cNvSpPr>
            <p:nvPr/>
          </p:nvSpPr>
          <p:spPr bwMode="auto">
            <a:xfrm flipH="1">
              <a:off x="4285" y="1171"/>
              <a:ext cx="228" cy="716"/>
            </a:xfrm>
            <a:prstGeom prst="line">
              <a:avLst/>
            </a:prstGeom>
            <a:noFill/>
            <a:ln w="28575">
              <a:solidFill>
                <a:schemeClr val="tx1"/>
              </a:solidFill>
              <a:round/>
              <a:headEnd/>
              <a:tailEnd/>
            </a:ln>
          </p:spPr>
          <p:txBody>
            <a:bodyPr/>
            <a:lstStyle/>
            <a:p>
              <a:endParaRPr lang="en-US"/>
            </a:p>
          </p:txBody>
        </p:sp>
        <p:sp>
          <p:nvSpPr>
            <p:cNvPr id="14354" name="Line 7"/>
            <p:cNvSpPr>
              <a:spLocks noChangeShapeType="1"/>
            </p:cNvSpPr>
            <p:nvPr/>
          </p:nvSpPr>
          <p:spPr bwMode="auto">
            <a:xfrm flipH="1" flipV="1">
              <a:off x="3159" y="1558"/>
              <a:ext cx="1126" cy="329"/>
            </a:xfrm>
            <a:prstGeom prst="line">
              <a:avLst/>
            </a:prstGeom>
            <a:noFill/>
            <a:ln w="28575">
              <a:solidFill>
                <a:schemeClr val="tx1"/>
              </a:solidFill>
              <a:round/>
              <a:headEnd/>
              <a:tailEnd/>
            </a:ln>
          </p:spPr>
          <p:txBody>
            <a:bodyPr/>
            <a:lstStyle/>
            <a:p>
              <a:endParaRPr lang="en-US"/>
            </a:p>
          </p:txBody>
        </p:sp>
        <p:sp>
          <p:nvSpPr>
            <p:cNvPr id="14355" name="Line 8"/>
            <p:cNvSpPr>
              <a:spLocks noChangeShapeType="1"/>
            </p:cNvSpPr>
            <p:nvPr/>
          </p:nvSpPr>
          <p:spPr bwMode="auto">
            <a:xfrm>
              <a:off x="3159" y="1558"/>
              <a:ext cx="75" cy="109"/>
            </a:xfrm>
            <a:prstGeom prst="line">
              <a:avLst/>
            </a:prstGeom>
            <a:noFill/>
            <a:ln w="28575">
              <a:solidFill>
                <a:schemeClr val="tx1"/>
              </a:solidFill>
              <a:round/>
              <a:headEnd/>
              <a:tailEnd/>
            </a:ln>
          </p:spPr>
          <p:txBody>
            <a:bodyPr/>
            <a:lstStyle/>
            <a:p>
              <a:endParaRPr lang="en-US"/>
            </a:p>
          </p:txBody>
        </p:sp>
        <p:sp>
          <p:nvSpPr>
            <p:cNvPr id="14356" name="Line 9"/>
            <p:cNvSpPr>
              <a:spLocks noChangeShapeType="1"/>
            </p:cNvSpPr>
            <p:nvPr/>
          </p:nvSpPr>
          <p:spPr bwMode="auto">
            <a:xfrm>
              <a:off x="3234" y="1667"/>
              <a:ext cx="1002" cy="311"/>
            </a:xfrm>
            <a:prstGeom prst="line">
              <a:avLst/>
            </a:prstGeom>
            <a:noFill/>
            <a:ln w="28575">
              <a:solidFill>
                <a:schemeClr val="tx1"/>
              </a:solidFill>
              <a:round/>
              <a:headEnd/>
              <a:tailEnd/>
            </a:ln>
          </p:spPr>
          <p:txBody>
            <a:bodyPr/>
            <a:lstStyle/>
            <a:p>
              <a:endParaRPr lang="en-US"/>
            </a:p>
          </p:txBody>
        </p:sp>
        <p:sp>
          <p:nvSpPr>
            <p:cNvPr id="14357" name="Line 10"/>
            <p:cNvSpPr>
              <a:spLocks noChangeShapeType="1"/>
            </p:cNvSpPr>
            <p:nvPr/>
          </p:nvSpPr>
          <p:spPr bwMode="auto">
            <a:xfrm flipH="1">
              <a:off x="4236" y="1887"/>
              <a:ext cx="49" cy="91"/>
            </a:xfrm>
            <a:prstGeom prst="line">
              <a:avLst/>
            </a:prstGeom>
            <a:noFill/>
            <a:ln w="28575">
              <a:solidFill>
                <a:schemeClr val="tx1"/>
              </a:solidFill>
              <a:round/>
              <a:headEnd/>
              <a:tailEnd/>
            </a:ln>
          </p:spPr>
          <p:txBody>
            <a:bodyPr/>
            <a:lstStyle/>
            <a:p>
              <a:endParaRPr lang="en-US"/>
            </a:p>
          </p:txBody>
        </p:sp>
        <p:sp>
          <p:nvSpPr>
            <p:cNvPr id="14358" name="Line 11"/>
            <p:cNvSpPr>
              <a:spLocks noChangeShapeType="1"/>
            </p:cNvSpPr>
            <p:nvPr/>
          </p:nvSpPr>
          <p:spPr bwMode="auto">
            <a:xfrm>
              <a:off x="3914" y="1186"/>
              <a:ext cx="549" cy="103"/>
            </a:xfrm>
            <a:prstGeom prst="line">
              <a:avLst/>
            </a:prstGeom>
            <a:noFill/>
            <a:ln w="28575">
              <a:solidFill>
                <a:schemeClr val="tx1"/>
              </a:solidFill>
              <a:round/>
              <a:headEnd/>
              <a:tailEnd/>
            </a:ln>
          </p:spPr>
          <p:txBody>
            <a:bodyPr/>
            <a:lstStyle/>
            <a:p>
              <a:endParaRPr lang="en-US"/>
            </a:p>
          </p:txBody>
        </p:sp>
        <p:sp>
          <p:nvSpPr>
            <p:cNvPr id="14359" name="Line 12"/>
            <p:cNvSpPr>
              <a:spLocks noChangeShapeType="1"/>
            </p:cNvSpPr>
            <p:nvPr/>
          </p:nvSpPr>
          <p:spPr bwMode="auto">
            <a:xfrm>
              <a:off x="3710" y="1147"/>
              <a:ext cx="59" cy="11"/>
            </a:xfrm>
            <a:prstGeom prst="line">
              <a:avLst/>
            </a:prstGeom>
            <a:noFill/>
            <a:ln w="28575">
              <a:solidFill>
                <a:schemeClr val="tx1"/>
              </a:solidFill>
              <a:round/>
              <a:headEnd/>
              <a:tailEnd/>
            </a:ln>
          </p:spPr>
          <p:txBody>
            <a:bodyPr/>
            <a:lstStyle/>
            <a:p>
              <a:endParaRPr lang="en-US"/>
            </a:p>
          </p:txBody>
        </p:sp>
        <p:sp>
          <p:nvSpPr>
            <p:cNvPr id="14360" name="Line 13"/>
            <p:cNvSpPr>
              <a:spLocks noChangeShapeType="1"/>
            </p:cNvSpPr>
            <p:nvPr/>
          </p:nvSpPr>
          <p:spPr bwMode="auto">
            <a:xfrm flipH="1">
              <a:off x="4236" y="1609"/>
              <a:ext cx="122" cy="369"/>
            </a:xfrm>
            <a:prstGeom prst="line">
              <a:avLst/>
            </a:prstGeom>
            <a:noFill/>
            <a:ln w="28575">
              <a:solidFill>
                <a:schemeClr val="tx1"/>
              </a:solidFill>
              <a:round/>
              <a:headEnd/>
              <a:tailEnd/>
            </a:ln>
          </p:spPr>
          <p:txBody>
            <a:bodyPr/>
            <a:lstStyle/>
            <a:p>
              <a:endParaRPr lang="en-US"/>
            </a:p>
          </p:txBody>
        </p:sp>
        <p:sp>
          <p:nvSpPr>
            <p:cNvPr id="14361" name="Line 14"/>
            <p:cNvSpPr>
              <a:spLocks noChangeShapeType="1"/>
            </p:cNvSpPr>
            <p:nvPr/>
          </p:nvSpPr>
          <p:spPr bwMode="auto">
            <a:xfrm flipH="1">
              <a:off x="4423" y="1289"/>
              <a:ext cx="40" cy="122"/>
            </a:xfrm>
            <a:prstGeom prst="line">
              <a:avLst/>
            </a:prstGeom>
            <a:noFill/>
            <a:ln w="28575">
              <a:solidFill>
                <a:schemeClr val="tx1"/>
              </a:solidFill>
              <a:round/>
              <a:headEnd/>
              <a:tailEnd/>
            </a:ln>
          </p:spPr>
          <p:txBody>
            <a:bodyPr/>
            <a:lstStyle/>
            <a:p>
              <a:endParaRPr lang="en-US"/>
            </a:p>
          </p:txBody>
        </p:sp>
        <p:sp>
          <p:nvSpPr>
            <p:cNvPr id="14362" name="Line 15"/>
            <p:cNvSpPr>
              <a:spLocks noChangeShapeType="1"/>
            </p:cNvSpPr>
            <p:nvPr/>
          </p:nvSpPr>
          <p:spPr bwMode="auto">
            <a:xfrm flipV="1">
              <a:off x="4463" y="1175"/>
              <a:ext cx="50" cy="114"/>
            </a:xfrm>
            <a:prstGeom prst="line">
              <a:avLst/>
            </a:prstGeom>
            <a:noFill/>
            <a:ln w="28575">
              <a:solidFill>
                <a:schemeClr val="tx1"/>
              </a:solidFill>
              <a:round/>
              <a:headEnd/>
              <a:tailEnd/>
            </a:ln>
          </p:spPr>
          <p:txBody>
            <a:bodyPr/>
            <a:lstStyle/>
            <a:p>
              <a:endParaRPr lang="en-US"/>
            </a:p>
          </p:txBody>
        </p:sp>
        <p:sp>
          <p:nvSpPr>
            <p:cNvPr id="14363" name="Line 16"/>
            <p:cNvSpPr>
              <a:spLocks noChangeShapeType="1"/>
            </p:cNvSpPr>
            <p:nvPr/>
          </p:nvSpPr>
          <p:spPr bwMode="auto">
            <a:xfrm>
              <a:off x="3697" y="1026"/>
              <a:ext cx="13" cy="121"/>
            </a:xfrm>
            <a:prstGeom prst="line">
              <a:avLst/>
            </a:prstGeom>
            <a:noFill/>
            <a:ln w="28575">
              <a:solidFill>
                <a:schemeClr val="tx1"/>
              </a:solidFill>
              <a:round/>
              <a:headEnd/>
              <a:tailEnd/>
            </a:ln>
          </p:spPr>
          <p:txBody>
            <a:bodyPr/>
            <a:lstStyle/>
            <a:p>
              <a:endParaRPr lang="en-US"/>
            </a:p>
          </p:txBody>
        </p:sp>
        <p:sp>
          <p:nvSpPr>
            <p:cNvPr id="14364" name="Line 17"/>
            <p:cNvSpPr>
              <a:spLocks noChangeShapeType="1"/>
            </p:cNvSpPr>
            <p:nvPr/>
          </p:nvSpPr>
          <p:spPr bwMode="auto">
            <a:xfrm flipH="1">
              <a:off x="3234" y="1540"/>
              <a:ext cx="117" cy="127"/>
            </a:xfrm>
            <a:prstGeom prst="line">
              <a:avLst/>
            </a:prstGeom>
            <a:noFill/>
            <a:ln w="28575">
              <a:solidFill>
                <a:schemeClr val="tx1"/>
              </a:solidFill>
              <a:round/>
              <a:headEnd/>
              <a:tailEnd/>
            </a:ln>
          </p:spPr>
          <p:txBody>
            <a:bodyPr/>
            <a:lstStyle/>
            <a:p>
              <a:endParaRPr lang="en-US"/>
            </a:p>
          </p:txBody>
        </p:sp>
        <p:sp>
          <p:nvSpPr>
            <p:cNvPr id="14365" name="Line 18"/>
            <p:cNvSpPr>
              <a:spLocks noChangeShapeType="1"/>
            </p:cNvSpPr>
            <p:nvPr/>
          </p:nvSpPr>
          <p:spPr bwMode="auto">
            <a:xfrm flipH="1">
              <a:off x="3679" y="1147"/>
              <a:ext cx="31" cy="34"/>
            </a:xfrm>
            <a:prstGeom prst="line">
              <a:avLst/>
            </a:prstGeom>
            <a:noFill/>
            <a:ln w="28575">
              <a:solidFill>
                <a:schemeClr val="tx1"/>
              </a:solidFill>
              <a:round/>
              <a:headEnd/>
              <a:tailEnd/>
            </a:ln>
          </p:spPr>
          <p:txBody>
            <a:bodyPr/>
            <a:lstStyle/>
            <a:p>
              <a:endParaRPr lang="en-US"/>
            </a:p>
          </p:txBody>
        </p:sp>
      </p:grpSp>
      <p:sp>
        <p:nvSpPr>
          <p:cNvPr id="14339" name="Rectangle 19"/>
          <p:cNvSpPr>
            <a:spLocks noGrp="1" noChangeArrowheads="1"/>
          </p:cNvSpPr>
          <p:nvPr>
            <p:ph type="title"/>
          </p:nvPr>
        </p:nvSpPr>
        <p:spPr>
          <a:xfrm>
            <a:off x="419100" y="95250"/>
            <a:ext cx="8340725" cy="908050"/>
          </a:xfrm>
        </p:spPr>
        <p:txBody>
          <a:bodyPr/>
          <a:lstStyle/>
          <a:p>
            <a:pPr eaLnBrk="1" hangingPunct="1"/>
            <a:r>
              <a:rPr lang="en-US" sz="2800" smtClean="0"/>
              <a:t>We Develop General Purpose Tools for </a:t>
            </a:r>
            <a:br>
              <a:rPr lang="en-US" sz="2800" smtClean="0"/>
            </a:br>
            <a:r>
              <a:rPr lang="en-US" sz="2800" smtClean="0"/>
              <a:t>Efficient and Reliable Data Understanding</a:t>
            </a:r>
          </a:p>
        </p:txBody>
      </p:sp>
      <p:pic>
        <p:nvPicPr>
          <p:cNvPr id="520212" name="Picture 20">
            <a:hlinkClick r:id="rId4" action="ppaction://program"/>
          </p:cNvPr>
          <p:cNvPicPr>
            <a:picLocks noChangeAspect="1" noChangeArrowheads="1"/>
          </p:cNvPicPr>
          <p:nvPr/>
        </p:nvPicPr>
        <p:blipFill>
          <a:blip r:embed="rId5"/>
          <a:srcRect l="3192" t="9930" r="10638" b="13602"/>
          <a:stretch>
            <a:fillRect/>
          </a:stretch>
        </p:blipFill>
        <p:spPr bwMode="auto">
          <a:xfrm>
            <a:off x="6715125" y="3498850"/>
            <a:ext cx="2176463" cy="1219200"/>
          </a:xfrm>
          <a:prstGeom prst="rect">
            <a:avLst/>
          </a:prstGeom>
          <a:noFill/>
          <a:ln w="12700">
            <a:noFill/>
            <a:miter lim="800000"/>
            <a:headEnd/>
            <a:tailEnd/>
          </a:ln>
        </p:spPr>
      </p:pic>
      <p:pic>
        <p:nvPicPr>
          <p:cNvPr id="520213" name="Picture 21">
            <a:hlinkClick r:id="rId6" action="ppaction://program"/>
          </p:cNvPr>
          <p:cNvPicPr preferRelativeResize="0">
            <a:picLocks noChangeAspect="1" noChangeArrowheads="1"/>
          </p:cNvPicPr>
          <p:nvPr/>
        </p:nvPicPr>
        <p:blipFill>
          <a:blip r:embed="rId7">
            <a:clrChange>
              <a:clrFrom>
                <a:srgbClr val="1D306D"/>
              </a:clrFrom>
              <a:clrTo>
                <a:srgbClr val="1D306D">
                  <a:alpha val="0"/>
                </a:srgbClr>
              </a:clrTo>
            </a:clrChange>
          </a:blip>
          <a:srcRect/>
          <a:stretch>
            <a:fillRect/>
          </a:stretch>
        </p:blipFill>
        <p:spPr bwMode="auto">
          <a:xfrm>
            <a:off x="468313" y="1738313"/>
            <a:ext cx="2074862" cy="1739900"/>
          </a:xfrm>
          <a:prstGeom prst="rect">
            <a:avLst/>
          </a:prstGeom>
          <a:noFill/>
          <a:ln w="9525">
            <a:noFill/>
            <a:miter lim="800000"/>
            <a:headEnd/>
            <a:tailEnd/>
          </a:ln>
        </p:spPr>
      </p:pic>
      <p:pic>
        <p:nvPicPr>
          <p:cNvPr id="520214" name="Picture 22" descr="vorticity+mesh">
            <a:hlinkClick r:id="rId8" action="ppaction://program"/>
          </p:cNvPr>
          <p:cNvPicPr>
            <a:picLocks noChangeAspect="1" noChangeArrowheads="1"/>
          </p:cNvPicPr>
          <p:nvPr/>
        </p:nvPicPr>
        <p:blipFill>
          <a:blip r:embed="rId9"/>
          <a:srcRect/>
          <a:stretch>
            <a:fillRect/>
          </a:stretch>
        </p:blipFill>
        <p:spPr bwMode="auto">
          <a:xfrm>
            <a:off x="2459038" y="5259388"/>
            <a:ext cx="2106612" cy="1323975"/>
          </a:xfrm>
          <a:prstGeom prst="rect">
            <a:avLst/>
          </a:prstGeom>
          <a:noFill/>
          <a:ln w="9525">
            <a:noFill/>
            <a:miter lim="800000"/>
            <a:headEnd/>
            <a:tailEnd/>
          </a:ln>
        </p:spPr>
      </p:pic>
      <p:pic>
        <p:nvPicPr>
          <p:cNvPr id="520215" name="Picture 23">
            <a:hlinkClick r:id="rId10" action="ppaction://program"/>
          </p:cNvPr>
          <p:cNvPicPr>
            <a:picLocks noChangeAspect="1" noChangeArrowheads="1"/>
          </p:cNvPicPr>
          <p:nvPr/>
        </p:nvPicPr>
        <p:blipFill>
          <a:blip r:embed="rId11"/>
          <a:srcRect t="8562" b="13063"/>
          <a:stretch>
            <a:fillRect/>
          </a:stretch>
        </p:blipFill>
        <p:spPr bwMode="auto">
          <a:xfrm>
            <a:off x="252413" y="3541713"/>
            <a:ext cx="1801812" cy="1133475"/>
          </a:xfrm>
          <a:prstGeom prst="rect">
            <a:avLst/>
          </a:prstGeom>
          <a:noFill/>
          <a:ln w="38100">
            <a:noFill/>
            <a:miter lim="800000"/>
            <a:headEnd/>
            <a:tailEnd/>
          </a:ln>
        </p:spPr>
      </p:pic>
      <p:pic>
        <p:nvPicPr>
          <p:cNvPr id="520216" name="Picture 24"/>
          <p:cNvPicPr>
            <a:picLocks noChangeAspect="1" noChangeArrowheads="1"/>
          </p:cNvPicPr>
          <p:nvPr/>
        </p:nvPicPr>
        <p:blipFill>
          <a:blip r:embed="rId12">
            <a:clrChange>
              <a:clrFrom>
                <a:srgbClr val="000000"/>
              </a:clrFrom>
              <a:clrTo>
                <a:srgbClr val="000000">
                  <a:alpha val="0"/>
                </a:srgbClr>
              </a:clrTo>
            </a:clrChange>
          </a:blip>
          <a:srcRect/>
          <a:stretch>
            <a:fillRect/>
          </a:stretch>
        </p:blipFill>
        <p:spPr bwMode="auto">
          <a:xfrm>
            <a:off x="247650" y="4592638"/>
            <a:ext cx="2111375" cy="1709737"/>
          </a:xfrm>
          <a:prstGeom prst="rect">
            <a:avLst/>
          </a:prstGeom>
          <a:noFill/>
          <a:ln w="9525">
            <a:noFill/>
            <a:miter lim="800000"/>
            <a:headEnd/>
            <a:tailEnd/>
          </a:ln>
        </p:spPr>
      </p:pic>
      <p:pic>
        <p:nvPicPr>
          <p:cNvPr id="520217" name="Picture 25"/>
          <p:cNvPicPr>
            <a:picLocks noChangeArrowheads="1"/>
          </p:cNvPicPr>
          <p:nvPr/>
        </p:nvPicPr>
        <p:blipFill>
          <a:blip r:embed="rId13">
            <a:clrChange>
              <a:clrFrom>
                <a:srgbClr val="000000"/>
              </a:clrFrom>
              <a:clrTo>
                <a:srgbClr val="000000">
                  <a:alpha val="0"/>
                </a:srgbClr>
              </a:clrTo>
            </a:clrChange>
          </a:blip>
          <a:srcRect l="6693" t="4308" r="9700" b="5992"/>
          <a:stretch>
            <a:fillRect/>
          </a:stretch>
        </p:blipFill>
        <p:spPr bwMode="auto">
          <a:xfrm>
            <a:off x="2693988" y="1552575"/>
            <a:ext cx="1368425" cy="1520825"/>
          </a:xfrm>
          <a:prstGeom prst="rect">
            <a:avLst/>
          </a:prstGeom>
          <a:noFill/>
          <a:ln w="12700">
            <a:noFill/>
            <a:miter lim="800000"/>
            <a:headEnd/>
            <a:tailEnd/>
          </a:ln>
        </p:spPr>
      </p:pic>
      <p:sp>
        <p:nvSpPr>
          <p:cNvPr id="14346" name="Rectangle 26"/>
          <p:cNvSpPr>
            <a:spLocks noChangeArrowheads="1"/>
          </p:cNvSpPr>
          <p:nvPr/>
        </p:nvSpPr>
        <p:spPr bwMode="auto">
          <a:xfrm>
            <a:off x="2185988" y="3489325"/>
            <a:ext cx="4391025" cy="1365250"/>
          </a:xfrm>
          <a:prstGeom prst="rect">
            <a:avLst/>
          </a:prstGeom>
          <a:noFill/>
          <a:ln w="12700">
            <a:noFill/>
            <a:miter lim="800000"/>
            <a:headEnd/>
            <a:tailEnd/>
          </a:ln>
        </p:spPr>
        <p:txBody>
          <a:bodyPr lIns="90487" tIns="44450" rIns="90487" bIns="44450" anchor="b"/>
          <a:lstStyle/>
          <a:p>
            <a:pPr algn="ctr" eaLnBrk="1" hangingPunct="1"/>
            <a:r>
              <a:rPr lang="en-US" sz="2400">
                <a:solidFill>
                  <a:schemeClr val="tx2"/>
                </a:solidFill>
                <a:latin typeface="Helvetica" pitchFamily="34" charset="0"/>
              </a:rPr>
              <a:t>Real functions are ubiquitous </a:t>
            </a:r>
            <a:br>
              <a:rPr lang="en-US" sz="2400">
                <a:solidFill>
                  <a:schemeClr val="tx2"/>
                </a:solidFill>
                <a:latin typeface="Helvetica" pitchFamily="34" charset="0"/>
              </a:rPr>
            </a:br>
            <a:r>
              <a:rPr lang="en-US" sz="2400">
                <a:solidFill>
                  <a:schemeClr val="tx2"/>
                </a:solidFill>
                <a:latin typeface="Helvetica" pitchFamily="34" charset="0"/>
              </a:rPr>
              <a:t>in the representation of </a:t>
            </a:r>
            <a:br>
              <a:rPr lang="en-US" sz="2400">
                <a:solidFill>
                  <a:schemeClr val="tx2"/>
                </a:solidFill>
                <a:latin typeface="Helvetica" pitchFamily="34" charset="0"/>
              </a:rPr>
            </a:br>
            <a:r>
              <a:rPr lang="en-US" sz="2400">
                <a:solidFill>
                  <a:schemeClr val="tx2"/>
                </a:solidFill>
                <a:latin typeface="Helvetica" pitchFamily="34" charset="0"/>
              </a:rPr>
              <a:t>scientific information.</a:t>
            </a:r>
          </a:p>
        </p:txBody>
      </p:sp>
      <p:pic>
        <p:nvPicPr>
          <p:cNvPr id="520219" name="Picture 27"/>
          <p:cNvPicPr>
            <a:picLocks noChangeAspect="1" noChangeArrowheads="1"/>
          </p:cNvPicPr>
          <p:nvPr/>
        </p:nvPicPr>
        <p:blipFill>
          <a:blip r:embed="rId14">
            <a:clrChange>
              <a:clrFrom>
                <a:srgbClr val="C0C0C0"/>
              </a:clrFrom>
              <a:clrTo>
                <a:srgbClr val="C0C0C0">
                  <a:alpha val="0"/>
                </a:srgbClr>
              </a:clrTo>
            </a:clrChange>
          </a:blip>
          <a:srcRect l="9109" r="3450"/>
          <a:stretch>
            <a:fillRect/>
          </a:stretch>
        </p:blipFill>
        <p:spPr bwMode="auto">
          <a:xfrm>
            <a:off x="4740275" y="4937125"/>
            <a:ext cx="2011363" cy="1754188"/>
          </a:xfrm>
          <a:prstGeom prst="rect">
            <a:avLst/>
          </a:prstGeom>
          <a:noFill/>
          <a:ln w="12700">
            <a:noFill/>
            <a:miter lim="800000"/>
            <a:headEnd/>
            <a:tailEnd/>
          </a:ln>
        </p:spPr>
      </p:pic>
      <p:pic>
        <p:nvPicPr>
          <p:cNvPr id="520220" name="Picture 28" descr="theme_cnn800"/>
          <p:cNvPicPr>
            <a:picLocks noChangeAspect="1" noChangeArrowheads="1"/>
          </p:cNvPicPr>
          <p:nvPr/>
        </p:nvPicPr>
        <p:blipFill>
          <a:blip r:embed="rId15">
            <a:clrChange>
              <a:clrFrom>
                <a:srgbClr val="070707"/>
              </a:clrFrom>
              <a:clrTo>
                <a:srgbClr val="070707">
                  <a:alpha val="0"/>
                </a:srgbClr>
              </a:clrTo>
            </a:clrChange>
          </a:blip>
          <a:srcRect t="31908" r="12500"/>
          <a:stretch>
            <a:fillRect/>
          </a:stretch>
        </p:blipFill>
        <p:spPr bwMode="auto">
          <a:xfrm>
            <a:off x="6486525" y="1947863"/>
            <a:ext cx="2038350" cy="1393825"/>
          </a:xfrm>
          <a:prstGeom prst="rect">
            <a:avLst/>
          </a:prstGeom>
          <a:noFill/>
          <a:ln w="9525">
            <a:noFill/>
            <a:miter lim="800000"/>
            <a:headEnd/>
            <a:tailEnd/>
          </a:ln>
        </p:spPr>
      </p:pic>
      <p:pic>
        <p:nvPicPr>
          <p:cNvPr id="520221" name="Picture 29"/>
          <p:cNvPicPr>
            <a:picLocks noChangeAspect="1" noChangeArrowheads="1"/>
          </p:cNvPicPr>
          <p:nvPr/>
        </p:nvPicPr>
        <p:blipFill>
          <a:blip r:embed="rId16">
            <a:clrChange>
              <a:clrFrom>
                <a:srgbClr val="000000"/>
              </a:clrFrom>
              <a:clrTo>
                <a:srgbClr val="000000">
                  <a:alpha val="0"/>
                </a:srgbClr>
              </a:clrTo>
            </a:clrChange>
          </a:blip>
          <a:srcRect l="20279" t="14114" r="20279" b="42345"/>
          <a:stretch>
            <a:fillRect/>
          </a:stretch>
        </p:blipFill>
        <p:spPr bwMode="auto">
          <a:xfrm>
            <a:off x="6778625" y="4699000"/>
            <a:ext cx="2043113" cy="1371600"/>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20215"/>
                                        </p:tgtEl>
                                        <p:attrNameLst>
                                          <p:attrName>style.visibility</p:attrName>
                                        </p:attrNameLst>
                                      </p:cBhvr>
                                      <p:to>
                                        <p:strVal val="visible"/>
                                      </p:to>
                                    </p:set>
                                    <p:animEffect transition="in" filter="dissolve">
                                      <p:cBhvr>
                                        <p:cTn id="7" dur="500"/>
                                        <p:tgtEl>
                                          <p:spTgt spid="5202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20213"/>
                                        </p:tgtEl>
                                        <p:attrNameLst>
                                          <p:attrName>style.visibility</p:attrName>
                                        </p:attrNameLst>
                                      </p:cBhvr>
                                      <p:to>
                                        <p:strVal val="visible"/>
                                      </p:to>
                                    </p:set>
                                    <p:animEffect transition="in" filter="dissolve">
                                      <p:cBhvr>
                                        <p:cTn id="11" dur="500"/>
                                        <p:tgtEl>
                                          <p:spTgt spid="5202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20217"/>
                                        </p:tgtEl>
                                        <p:attrNameLst>
                                          <p:attrName>style.visibility</p:attrName>
                                        </p:attrNameLst>
                                      </p:cBhvr>
                                      <p:to>
                                        <p:strVal val="visible"/>
                                      </p:to>
                                    </p:set>
                                    <p:animEffect transition="in" filter="dissolve">
                                      <p:cBhvr>
                                        <p:cTn id="15" dur="500"/>
                                        <p:tgtEl>
                                          <p:spTgt spid="520217"/>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520220"/>
                                        </p:tgtEl>
                                        <p:attrNameLst>
                                          <p:attrName>style.visibility</p:attrName>
                                        </p:attrNameLst>
                                      </p:cBhvr>
                                      <p:to>
                                        <p:strVal val="visible"/>
                                      </p:to>
                                    </p:set>
                                    <p:animEffect transition="in" filter="dissolve">
                                      <p:cBhvr>
                                        <p:cTn id="23" dur="500"/>
                                        <p:tgtEl>
                                          <p:spTgt spid="520220"/>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520212"/>
                                        </p:tgtEl>
                                        <p:attrNameLst>
                                          <p:attrName>style.visibility</p:attrName>
                                        </p:attrNameLst>
                                      </p:cBhvr>
                                      <p:to>
                                        <p:strVal val="visible"/>
                                      </p:to>
                                    </p:set>
                                    <p:animEffect transition="in" filter="dissolve">
                                      <p:cBhvr>
                                        <p:cTn id="27" dur="500"/>
                                        <p:tgtEl>
                                          <p:spTgt spid="520212"/>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520221"/>
                                        </p:tgtEl>
                                        <p:attrNameLst>
                                          <p:attrName>style.visibility</p:attrName>
                                        </p:attrNameLst>
                                      </p:cBhvr>
                                      <p:to>
                                        <p:strVal val="visible"/>
                                      </p:to>
                                    </p:set>
                                    <p:animEffect transition="in" filter="dissolve">
                                      <p:cBhvr>
                                        <p:cTn id="31" dur="500"/>
                                        <p:tgtEl>
                                          <p:spTgt spid="520221"/>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520219"/>
                                        </p:tgtEl>
                                        <p:attrNameLst>
                                          <p:attrName>style.visibility</p:attrName>
                                        </p:attrNameLst>
                                      </p:cBhvr>
                                      <p:to>
                                        <p:strVal val="visible"/>
                                      </p:to>
                                    </p:set>
                                    <p:animEffect transition="in" filter="dissolve">
                                      <p:cBhvr>
                                        <p:cTn id="35" dur="500"/>
                                        <p:tgtEl>
                                          <p:spTgt spid="520219"/>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20214"/>
                                        </p:tgtEl>
                                        <p:attrNameLst>
                                          <p:attrName>style.visibility</p:attrName>
                                        </p:attrNameLst>
                                      </p:cBhvr>
                                      <p:to>
                                        <p:strVal val="visible"/>
                                      </p:to>
                                    </p:set>
                                    <p:animEffect transition="in" filter="dissolve">
                                      <p:cBhvr>
                                        <p:cTn id="39" dur="500"/>
                                        <p:tgtEl>
                                          <p:spTgt spid="520214"/>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520216"/>
                                        </p:tgtEl>
                                        <p:attrNameLst>
                                          <p:attrName>style.visibility</p:attrName>
                                        </p:attrNameLst>
                                      </p:cBhvr>
                                      <p:to>
                                        <p:strVal val="visible"/>
                                      </p:to>
                                    </p:set>
                                    <p:animEffect transition="in" filter="dissolve">
                                      <p:cBhvr>
                                        <p:cTn id="43" dur="500"/>
                                        <p:tgtEl>
                                          <p:spTgt spid="520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2800" smtClean="0"/>
              <a:t>Need to Find Proper Threshold Values and Characterize the Stability of the Solution</a:t>
            </a:r>
          </a:p>
        </p:txBody>
      </p:sp>
      <p:pic>
        <p:nvPicPr>
          <p:cNvPr id="56323" name="Picture 3" descr="p_2smdpairs"/>
          <p:cNvPicPr>
            <a:picLocks noChangeAspect="1" noChangeArrowheads="1"/>
          </p:cNvPicPr>
          <p:nvPr/>
        </p:nvPicPr>
        <p:blipFill>
          <a:blip r:embed="rId2"/>
          <a:srcRect/>
          <a:stretch>
            <a:fillRect/>
          </a:stretch>
        </p:blipFill>
        <p:spPr bwMode="auto">
          <a:xfrm>
            <a:off x="2133600" y="1219200"/>
            <a:ext cx="5410200" cy="3103563"/>
          </a:xfrm>
          <a:prstGeom prst="rect">
            <a:avLst/>
          </a:prstGeom>
          <a:noFill/>
          <a:ln w="9525">
            <a:noFill/>
            <a:miter lim="800000"/>
            <a:headEnd/>
            <a:tailEnd/>
          </a:ln>
        </p:spPr>
      </p:pic>
      <p:pic>
        <p:nvPicPr>
          <p:cNvPr id="56324" name="Picture 4"/>
          <p:cNvPicPr>
            <a:picLocks noChangeAspect="1" noChangeArrowheads="1"/>
          </p:cNvPicPr>
          <p:nvPr/>
        </p:nvPicPr>
        <p:blipFill>
          <a:blip r:embed="rId3"/>
          <a:srcRect/>
          <a:stretch>
            <a:fillRect/>
          </a:stretch>
        </p:blipFill>
        <p:spPr bwMode="auto">
          <a:xfrm>
            <a:off x="1219200" y="4414838"/>
            <a:ext cx="6858000" cy="2062162"/>
          </a:xfrm>
          <a:prstGeom prst="rect">
            <a:avLst/>
          </a:prstGeom>
          <a:noFill/>
          <a:ln w="9525">
            <a:noFill/>
            <a:miter lim="800000"/>
            <a:headEnd/>
            <a:tailEnd/>
          </a:ln>
        </p:spPr>
      </p:pic>
      <p:sp>
        <p:nvSpPr>
          <p:cNvPr id="56325" name="Line 5"/>
          <p:cNvSpPr>
            <a:spLocks noChangeShapeType="1"/>
          </p:cNvSpPr>
          <p:nvPr/>
        </p:nvSpPr>
        <p:spPr bwMode="auto">
          <a:xfrm flipV="1">
            <a:off x="3352800" y="4772025"/>
            <a:ext cx="0" cy="1295400"/>
          </a:xfrm>
          <a:prstGeom prst="line">
            <a:avLst/>
          </a:prstGeom>
          <a:noFill/>
          <a:ln w="28575" cap="rnd">
            <a:solidFill>
              <a:schemeClr val="tx1"/>
            </a:solidFill>
            <a:prstDash val="sysDot"/>
            <a:round/>
            <a:headEnd/>
            <a:tailEnd/>
          </a:ln>
        </p:spPr>
        <p:txBody>
          <a:bodyPr wrap="none" anchor="ctr"/>
          <a:lstStyle/>
          <a:p>
            <a:endParaRPr lang="en-US"/>
          </a:p>
        </p:txBody>
      </p:sp>
      <p:sp>
        <p:nvSpPr>
          <p:cNvPr id="56326" name="Line 6"/>
          <p:cNvSpPr>
            <a:spLocks noChangeShapeType="1"/>
          </p:cNvSpPr>
          <p:nvPr/>
        </p:nvSpPr>
        <p:spPr bwMode="auto">
          <a:xfrm flipV="1">
            <a:off x="6781800" y="4772025"/>
            <a:ext cx="0" cy="1295400"/>
          </a:xfrm>
          <a:prstGeom prst="line">
            <a:avLst/>
          </a:prstGeom>
          <a:noFill/>
          <a:ln w="28575" cap="rnd">
            <a:solidFill>
              <a:schemeClr val="tx1"/>
            </a:solidFill>
            <a:prstDash val="sysDot"/>
            <a:round/>
            <a:headEnd/>
            <a:tailEnd/>
          </a:ln>
        </p:spPr>
        <p:txBody>
          <a:bodyPr wrap="none" anchor="ctr"/>
          <a:lstStyle/>
          <a:p>
            <a:endParaRPr lang="en-US"/>
          </a:p>
        </p:txBody>
      </p:sp>
      <p:sp>
        <p:nvSpPr>
          <p:cNvPr id="485384" name="Line 8"/>
          <p:cNvSpPr>
            <a:spLocks noChangeShapeType="1"/>
          </p:cNvSpPr>
          <p:nvPr/>
        </p:nvSpPr>
        <p:spPr bwMode="auto">
          <a:xfrm>
            <a:off x="3200400" y="2562225"/>
            <a:ext cx="3505200" cy="0"/>
          </a:xfrm>
          <a:prstGeom prst="line">
            <a:avLst/>
          </a:prstGeom>
          <a:noFill/>
          <a:ln w="28575">
            <a:solidFill>
              <a:schemeClr val="tx1"/>
            </a:solidFill>
            <a:round/>
            <a:headEnd/>
            <a:tailEnd/>
          </a:ln>
          <a:effectLst>
            <a:outerShdw dist="28398" dir="6993903" algn="ctr" rotWithShape="0">
              <a:schemeClr val="bg1"/>
            </a:outerShdw>
          </a:effectLst>
        </p:spPr>
        <p:txBody>
          <a:bodyPr wrap="none" anchor="ctr"/>
          <a:lstStyle/>
          <a:p>
            <a:pPr>
              <a:defRPr/>
            </a:pPr>
            <a:endParaRPr lang="en-US"/>
          </a:p>
        </p:txBody>
      </p:sp>
      <p:sp>
        <p:nvSpPr>
          <p:cNvPr id="56328" name="Freeform 9"/>
          <p:cNvSpPr>
            <a:spLocks/>
          </p:cNvSpPr>
          <p:nvPr/>
        </p:nvSpPr>
        <p:spPr bwMode="auto">
          <a:xfrm>
            <a:off x="6719888" y="2438400"/>
            <a:ext cx="1349375" cy="2306638"/>
          </a:xfrm>
          <a:custGeom>
            <a:avLst/>
            <a:gdLst>
              <a:gd name="T0" fmla="*/ 39 w 850"/>
              <a:gd name="T1" fmla="*/ 1453 h 1453"/>
              <a:gd name="T2" fmla="*/ 111 w 850"/>
              <a:gd name="T3" fmla="*/ 1213 h 1453"/>
              <a:gd name="T4" fmla="*/ 706 w 850"/>
              <a:gd name="T5" fmla="*/ 973 h 1453"/>
              <a:gd name="T6" fmla="*/ 740 w 850"/>
              <a:gd name="T7" fmla="*/ 147 h 1453"/>
              <a:gd name="T8" fmla="*/ 44 w 850"/>
              <a:gd name="T9" fmla="*/ 90 h 1453"/>
              <a:gd name="T10" fmla="*/ 0 60000 65536"/>
              <a:gd name="T11" fmla="*/ 0 60000 65536"/>
              <a:gd name="T12" fmla="*/ 0 60000 65536"/>
              <a:gd name="T13" fmla="*/ 0 60000 65536"/>
              <a:gd name="T14" fmla="*/ 0 60000 65536"/>
              <a:gd name="T15" fmla="*/ 0 w 850"/>
              <a:gd name="T16" fmla="*/ 0 h 1453"/>
              <a:gd name="T17" fmla="*/ 850 w 850"/>
              <a:gd name="T18" fmla="*/ 1453 h 1453"/>
            </a:gdLst>
            <a:ahLst/>
            <a:cxnLst>
              <a:cxn ang="T10">
                <a:pos x="T0" y="T1"/>
              </a:cxn>
              <a:cxn ang="T11">
                <a:pos x="T2" y="T3"/>
              </a:cxn>
              <a:cxn ang="T12">
                <a:pos x="T4" y="T5"/>
              </a:cxn>
              <a:cxn ang="T13">
                <a:pos x="T6" y="T7"/>
              </a:cxn>
              <a:cxn ang="T14">
                <a:pos x="T8" y="T9"/>
              </a:cxn>
            </a:cxnLst>
            <a:rect l="T15" t="T16" r="T17" b="T18"/>
            <a:pathLst>
              <a:path w="850" h="1453">
                <a:moveTo>
                  <a:pt x="39" y="1453"/>
                </a:moveTo>
                <a:cubicBezTo>
                  <a:pt x="51" y="1413"/>
                  <a:pt x="0" y="1293"/>
                  <a:pt x="111" y="1213"/>
                </a:cubicBezTo>
                <a:cubicBezTo>
                  <a:pt x="222" y="1133"/>
                  <a:pt x="620" y="1159"/>
                  <a:pt x="706" y="973"/>
                </a:cubicBezTo>
                <a:cubicBezTo>
                  <a:pt x="792" y="787"/>
                  <a:pt x="850" y="294"/>
                  <a:pt x="740" y="147"/>
                </a:cubicBezTo>
                <a:cubicBezTo>
                  <a:pt x="630" y="0"/>
                  <a:pt x="189" y="102"/>
                  <a:pt x="44" y="90"/>
                </a:cubicBezTo>
              </a:path>
            </a:pathLst>
          </a:custGeom>
          <a:noFill/>
          <a:ln w="28575">
            <a:solidFill>
              <a:schemeClr val="tx1"/>
            </a:solidFill>
            <a:round/>
            <a:headEnd/>
            <a:tailEnd type="arrow" w="med" len="med"/>
          </a:ln>
        </p:spPr>
        <p:txBody>
          <a:bodyPr/>
          <a:lstStyle/>
          <a:p>
            <a:endParaRPr lang="en-US"/>
          </a:p>
        </p:txBody>
      </p:sp>
      <p:sp>
        <p:nvSpPr>
          <p:cNvPr id="485388" name="Line 12"/>
          <p:cNvSpPr>
            <a:spLocks noChangeShapeType="1"/>
          </p:cNvSpPr>
          <p:nvPr/>
        </p:nvSpPr>
        <p:spPr bwMode="auto">
          <a:xfrm flipV="1">
            <a:off x="5562600" y="1738313"/>
            <a:ext cx="0" cy="1676400"/>
          </a:xfrm>
          <a:prstGeom prst="line">
            <a:avLst/>
          </a:prstGeom>
          <a:noFill/>
          <a:ln w="38100">
            <a:solidFill>
              <a:schemeClr val="tx1"/>
            </a:solidFill>
            <a:round/>
            <a:headEnd/>
            <a:tailEnd/>
          </a:ln>
          <a:effectLst>
            <a:outerShdw dist="28398" dir="1593903" algn="ctr" rotWithShape="0">
              <a:schemeClr val="bg1"/>
            </a:outerShdw>
          </a:effectLst>
        </p:spPr>
        <p:txBody>
          <a:bodyPr wrap="none" anchor="ctr"/>
          <a:lstStyle/>
          <a:p>
            <a:pPr>
              <a:defRPr/>
            </a:pP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2800" smtClean="0"/>
              <a:t>We Obtain a Robust Reconstruction of the Filament Structures in the Material</a:t>
            </a:r>
          </a:p>
        </p:txBody>
      </p:sp>
      <p:pic>
        <p:nvPicPr>
          <p:cNvPr id="57347" name="Picture 3" descr="p_2smdpairs"/>
          <p:cNvPicPr>
            <a:picLocks noChangeAspect="1" noChangeArrowheads="1"/>
          </p:cNvPicPr>
          <p:nvPr/>
        </p:nvPicPr>
        <p:blipFill>
          <a:blip r:embed="rId2"/>
          <a:srcRect/>
          <a:stretch>
            <a:fillRect/>
          </a:stretch>
        </p:blipFill>
        <p:spPr bwMode="auto">
          <a:xfrm>
            <a:off x="2133600" y="1219200"/>
            <a:ext cx="5410200" cy="3103563"/>
          </a:xfrm>
          <a:prstGeom prst="rect">
            <a:avLst/>
          </a:prstGeom>
          <a:noFill/>
          <a:ln w="9525">
            <a:noFill/>
            <a:miter lim="800000"/>
            <a:headEnd/>
            <a:tailEnd/>
          </a:ln>
        </p:spPr>
      </p:pic>
      <p:sp>
        <p:nvSpPr>
          <p:cNvPr id="528391" name="Line 7"/>
          <p:cNvSpPr>
            <a:spLocks noChangeShapeType="1"/>
          </p:cNvSpPr>
          <p:nvPr/>
        </p:nvSpPr>
        <p:spPr bwMode="auto">
          <a:xfrm>
            <a:off x="3200400" y="2562225"/>
            <a:ext cx="3505200" cy="0"/>
          </a:xfrm>
          <a:prstGeom prst="line">
            <a:avLst/>
          </a:prstGeom>
          <a:noFill/>
          <a:ln w="28575">
            <a:solidFill>
              <a:schemeClr val="tx1"/>
            </a:solidFill>
            <a:round/>
            <a:headEnd/>
            <a:tailEnd/>
          </a:ln>
          <a:effectLst>
            <a:outerShdw dist="28398" dir="6993903" algn="ctr" rotWithShape="0">
              <a:schemeClr val="bg1"/>
            </a:outerShdw>
          </a:effectLst>
        </p:spPr>
        <p:txBody>
          <a:bodyPr wrap="none" anchor="ctr"/>
          <a:lstStyle/>
          <a:p>
            <a:pPr>
              <a:defRPr/>
            </a:pPr>
            <a:endParaRPr lang="en-US"/>
          </a:p>
        </p:txBody>
      </p:sp>
      <p:sp>
        <p:nvSpPr>
          <p:cNvPr id="528393" name="Line 9"/>
          <p:cNvSpPr>
            <a:spLocks noChangeShapeType="1"/>
          </p:cNvSpPr>
          <p:nvPr/>
        </p:nvSpPr>
        <p:spPr bwMode="auto">
          <a:xfrm flipV="1">
            <a:off x="5562600" y="1738313"/>
            <a:ext cx="0" cy="1676400"/>
          </a:xfrm>
          <a:prstGeom prst="line">
            <a:avLst/>
          </a:prstGeom>
          <a:noFill/>
          <a:ln w="38100">
            <a:solidFill>
              <a:schemeClr val="tx1"/>
            </a:solidFill>
            <a:round/>
            <a:headEnd/>
            <a:tailEnd/>
          </a:ln>
          <a:effectLst>
            <a:outerShdw dist="28398" dir="1593903" algn="ctr" rotWithShape="0">
              <a:schemeClr val="bg1"/>
            </a:outerShdw>
          </a:effectLst>
        </p:spPr>
        <p:txBody>
          <a:bodyPr wrap="none" anchor="ctr"/>
          <a:lstStyle/>
          <a:p>
            <a:pPr>
              <a:defRPr/>
            </a:pPr>
            <a:endParaRPr lang="en-US"/>
          </a:p>
        </p:txBody>
      </p:sp>
      <p:grpSp>
        <p:nvGrpSpPr>
          <p:cNvPr id="57350" name="Group 20"/>
          <p:cNvGrpSpPr>
            <a:grpSpLocks/>
          </p:cNvGrpSpPr>
          <p:nvPr/>
        </p:nvGrpSpPr>
        <p:grpSpPr bwMode="auto">
          <a:xfrm>
            <a:off x="1668463" y="4198938"/>
            <a:ext cx="6072187" cy="2430462"/>
            <a:chOff x="1051" y="2645"/>
            <a:chExt cx="3825" cy="1700"/>
          </a:xfrm>
        </p:grpSpPr>
        <p:pic>
          <p:nvPicPr>
            <p:cNvPr id="57353"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051" y="2686"/>
              <a:ext cx="1653" cy="1618"/>
            </a:xfrm>
            <a:prstGeom prst="rect">
              <a:avLst/>
            </a:prstGeom>
            <a:noFill/>
            <a:ln w="9525">
              <a:noFill/>
              <a:miter lim="800000"/>
              <a:headEnd/>
              <a:tailEnd/>
            </a:ln>
          </p:spPr>
        </p:pic>
        <p:pic>
          <p:nvPicPr>
            <p:cNvPr id="57354" name="Picture 18" descr="teaser-core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024" y="2645"/>
              <a:ext cx="1852" cy="1700"/>
            </a:xfrm>
            <a:prstGeom prst="rect">
              <a:avLst/>
            </a:prstGeom>
            <a:noFill/>
            <a:ln w="9525">
              <a:noFill/>
              <a:miter lim="800000"/>
              <a:headEnd/>
              <a:tailEnd/>
            </a:ln>
          </p:spPr>
        </p:pic>
        <p:sp>
          <p:nvSpPr>
            <p:cNvPr id="57355" name="AutoShape 19"/>
            <p:cNvSpPr>
              <a:spLocks noChangeArrowheads="1"/>
            </p:cNvSpPr>
            <p:nvPr/>
          </p:nvSpPr>
          <p:spPr bwMode="auto">
            <a:xfrm>
              <a:off x="2786" y="3364"/>
              <a:ext cx="236" cy="262"/>
            </a:xfrm>
            <a:prstGeom prst="rightArrow">
              <a:avLst>
                <a:gd name="adj1" fmla="val 50000"/>
                <a:gd name="adj2" fmla="val 25000"/>
              </a:avLst>
            </a:prstGeom>
            <a:solidFill>
              <a:schemeClr val="tx2"/>
            </a:solidFill>
            <a:ln w="9525">
              <a:solidFill>
                <a:schemeClr val="tx1"/>
              </a:solidFill>
              <a:miter lim="800000"/>
              <a:headEnd/>
              <a:tailEnd/>
            </a:ln>
          </p:spPr>
          <p:txBody>
            <a:bodyPr wrap="none" anchor="ctr"/>
            <a:lstStyle/>
            <a:p>
              <a:pPr algn="ctr" eaLnBrk="1" hangingPunct="1">
                <a:spcBef>
                  <a:spcPct val="20000"/>
                </a:spcBef>
                <a:buClr>
                  <a:schemeClr val="accent2"/>
                </a:buClr>
                <a:buFont typeface="Wingdings" pitchFamily="2" charset="2"/>
                <a:buChar char="n"/>
              </a:pPr>
              <a:endParaRPr lang="en-US" b="1">
                <a:solidFill>
                  <a:srgbClr val="0033CC"/>
                </a:solidFill>
                <a:latin typeface="Georgia" pitchFamily="18" charset="0"/>
              </a:endParaRPr>
            </a:p>
          </p:txBody>
        </p:sp>
      </p:grpSp>
      <p:sp>
        <p:nvSpPr>
          <p:cNvPr id="57351" name="Rectangle 21"/>
          <p:cNvSpPr>
            <a:spLocks noChangeArrowheads="1"/>
          </p:cNvSpPr>
          <p:nvPr/>
        </p:nvSpPr>
        <p:spPr bwMode="auto">
          <a:xfrm>
            <a:off x="5576888" y="1738313"/>
            <a:ext cx="1200150" cy="1773237"/>
          </a:xfrm>
          <a:prstGeom prst="rect">
            <a:avLst/>
          </a:prstGeom>
          <a:solidFill>
            <a:srgbClr val="FFFFFF">
              <a:alpha val="50195"/>
            </a:srgbClr>
          </a:solidFill>
          <a:ln w="9525">
            <a:noFill/>
            <a:miter lim="800000"/>
            <a:headEnd/>
            <a:tailEnd/>
          </a:ln>
        </p:spPr>
        <p:txBody>
          <a:bodyPr wrap="none" anchor="ctr"/>
          <a:lstStyle/>
          <a:p>
            <a:endParaRPr lang="en-US"/>
          </a:p>
        </p:txBody>
      </p:sp>
      <p:sp>
        <p:nvSpPr>
          <p:cNvPr id="57352" name="Rectangle 22"/>
          <p:cNvSpPr>
            <a:spLocks noChangeArrowheads="1"/>
          </p:cNvSpPr>
          <p:nvPr/>
        </p:nvSpPr>
        <p:spPr bwMode="auto">
          <a:xfrm>
            <a:off x="3200400" y="2581275"/>
            <a:ext cx="2376488" cy="930275"/>
          </a:xfrm>
          <a:prstGeom prst="rect">
            <a:avLst/>
          </a:prstGeom>
          <a:solidFill>
            <a:srgbClr val="FFFFFF">
              <a:alpha val="50195"/>
            </a:srgbClr>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2800" smtClean="0"/>
              <a:t>We Track the  Evolution of the Filament Structure of the Material Under Impact</a:t>
            </a:r>
          </a:p>
        </p:txBody>
      </p:sp>
      <p:sp>
        <p:nvSpPr>
          <p:cNvPr id="58371" name="Rectangle 3"/>
          <p:cNvSpPr>
            <a:spLocks noGrp="1" noChangeArrowheads="1"/>
          </p:cNvSpPr>
          <p:nvPr>
            <p:ph type="body" idx="1"/>
          </p:nvPr>
        </p:nvSpPr>
        <p:spPr/>
        <p:txBody>
          <a:bodyPr/>
          <a:lstStyle/>
          <a:p>
            <a:pPr eaLnBrk="1" hangingPunct="1"/>
            <a:endParaRPr lang="en-US" smtClean="0"/>
          </a:p>
        </p:txBody>
      </p:sp>
      <p:pic>
        <p:nvPicPr>
          <p:cNvPr id="58372" name="Picture 4"/>
          <p:cNvPicPr>
            <a:picLocks noChangeAspect="1" noChangeArrowheads="1"/>
          </p:cNvPicPr>
          <p:nvPr/>
        </p:nvPicPr>
        <p:blipFill>
          <a:blip r:embed="rId2"/>
          <a:srcRect/>
          <a:stretch>
            <a:fillRect/>
          </a:stretch>
        </p:blipFill>
        <p:spPr bwMode="auto">
          <a:xfrm>
            <a:off x="419100" y="1479550"/>
            <a:ext cx="2058988" cy="1581150"/>
          </a:xfrm>
          <a:prstGeom prst="rect">
            <a:avLst/>
          </a:prstGeom>
          <a:noFill/>
          <a:ln w="9525">
            <a:noFill/>
            <a:round/>
            <a:headEnd/>
            <a:tailEnd/>
          </a:ln>
        </p:spPr>
      </p:pic>
      <p:pic>
        <p:nvPicPr>
          <p:cNvPr id="58373" name="Picture 5"/>
          <p:cNvPicPr>
            <a:picLocks noChangeAspect="1" noChangeArrowheads="1"/>
          </p:cNvPicPr>
          <p:nvPr/>
        </p:nvPicPr>
        <p:blipFill>
          <a:blip r:embed="rId3"/>
          <a:srcRect/>
          <a:stretch>
            <a:fillRect/>
          </a:stretch>
        </p:blipFill>
        <p:spPr bwMode="auto">
          <a:xfrm>
            <a:off x="2505075" y="1479550"/>
            <a:ext cx="2058988" cy="1581150"/>
          </a:xfrm>
          <a:prstGeom prst="rect">
            <a:avLst/>
          </a:prstGeom>
          <a:noFill/>
          <a:ln w="9525">
            <a:noFill/>
            <a:round/>
            <a:headEnd/>
            <a:tailEnd/>
          </a:ln>
        </p:spPr>
      </p:pic>
      <p:pic>
        <p:nvPicPr>
          <p:cNvPr id="58374" name="Picture 6"/>
          <p:cNvPicPr>
            <a:picLocks noChangeAspect="1" noChangeArrowheads="1"/>
          </p:cNvPicPr>
          <p:nvPr/>
        </p:nvPicPr>
        <p:blipFill>
          <a:blip r:embed="rId4"/>
          <a:srcRect/>
          <a:stretch>
            <a:fillRect/>
          </a:stretch>
        </p:blipFill>
        <p:spPr bwMode="auto">
          <a:xfrm>
            <a:off x="4591050" y="1479550"/>
            <a:ext cx="2058988" cy="1581150"/>
          </a:xfrm>
          <a:prstGeom prst="rect">
            <a:avLst/>
          </a:prstGeom>
          <a:noFill/>
          <a:ln w="9525">
            <a:noFill/>
            <a:round/>
            <a:headEnd/>
            <a:tailEnd/>
          </a:ln>
        </p:spPr>
      </p:pic>
      <p:pic>
        <p:nvPicPr>
          <p:cNvPr id="58375" name="Picture 7"/>
          <p:cNvPicPr>
            <a:picLocks noChangeAspect="1" noChangeArrowheads="1"/>
          </p:cNvPicPr>
          <p:nvPr/>
        </p:nvPicPr>
        <p:blipFill>
          <a:blip r:embed="rId5"/>
          <a:srcRect/>
          <a:stretch>
            <a:fillRect/>
          </a:stretch>
        </p:blipFill>
        <p:spPr bwMode="auto">
          <a:xfrm>
            <a:off x="6678613" y="1479550"/>
            <a:ext cx="2058987" cy="1581150"/>
          </a:xfrm>
          <a:prstGeom prst="rect">
            <a:avLst/>
          </a:prstGeom>
          <a:noFill/>
          <a:ln w="9525">
            <a:noFill/>
            <a:round/>
            <a:headEnd/>
            <a:tailEnd/>
          </a:ln>
        </p:spPr>
      </p:pic>
      <p:pic>
        <p:nvPicPr>
          <p:cNvPr id="58376" name="Picture 8"/>
          <p:cNvPicPr>
            <a:picLocks noChangeAspect="1" noChangeArrowheads="1"/>
          </p:cNvPicPr>
          <p:nvPr/>
        </p:nvPicPr>
        <p:blipFill>
          <a:blip r:embed="rId6"/>
          <a:srcRect/>
          <a:stretch>
            <a:fillRect/>
          </a:stretch>
        </p:blipFill>
        <p:spPr bwMode="auto">
          <a:xfrm>
            <a:off x="261938" y="4059238"/>
            <a:ext cx="2697162" cy="2073275"/>
          </a:xfrm>
          <a:prstGeom prst="rect">
            <a:avLst/>
          </a:prstGeom>
          <a:noFill/>
          <a:ln w="9525">
            <a:noFill/>
            <a:round/>
            <a:headEnd/>
            <a:tailEnd/>
          </a:ln>
        </p:spPr>
      </p:pic>
      <p:pic>
        <p:nvPicPr>
          <p:cNvPr id="58377" name="Picture 9"/>
          <p:cNvPicPr>
            <a:picLocks noChangeAspect="1" noChangeArrowheads="1"/>
          </p:cNvPicPr>
          <p:nvPr/>
        </p:nvPicPr>
        <p:blipFill>
          <a:blip r:embed="rId7"/>
          <a:srcRect/>
          <a:stretch>
            <a:fillRect/>
          </a:stretch>
        </p:blipFill>
        <p:spPr bwMode="auto">
          <a:xfrm>
            <a:off x="3222625" y="4059238"/>
            <a:ext cx="2698750" cy="2073275"/>
          </a:xfrm>
          <a:prstGeom prst="rect">
            <a:avLst/>
          </a:prstGeom>
          <a:noFill/>
          <a:ln w="9525">
            <a:noFill/>
            <a:round/>
            <a:headEnd/>
            <a:tailEnd/>
          </a:ln>
        </p:spPr>
      </p:pic>
      <p:pic>
        <p:nvPicPr>
          <p:cNvPr id="58378" name="Picture 10"/>
          <p:cNvPicPr>
            <a:picLocks noChangeAspect="1" noChangeArrowheads="1"/>
          </p:cNvPicPr>
          <p:nvPr/>
        </p:nvPicPr>
        <p:blipFill>
          <a:blip r:embed="rId8"/>
          <a:srcRect/>
          <a:stretch>
            <a:fillRect/>
          </a:stretch>
        </p:blipFill>
        <p:spPr bwMode="auto">
          <a:xfrm>
            <a:off x="6184900" y="4059238"/>
            <a:ext cx="2697163" cy="2073275"/>
          </a:xfrm>
          <a:prstGeom prst="rect">
            <a:avLst/>
          </a:prstGeom>
          <a:noFill/>
          <a:ln w="9525">
            <a:noFill/>
            <a:round/>
            <a:headEnd/>
            <a:tailEnd/>
          </a:ln>
        </p:spPr>
      </p:pic>
      <p:sp>
        <p:nvSpPr>
          <p:cNvPr id="58379" name="Line 11"/>
          <p:cNvSpPr>
            <a:spLocks noChangeShapeType="1"/>
          </p:cNvSpPr>
          <p:nvPr/>
        </p:nvSpPr>
        <p:spPr bwMode="auto">
          <a:xfrm flipH="1">
            <a:off x="1949450" y="3019425"/>
            <a:ext cx="836613" cy="1143000"/>
          </a:xfrm>
          <a:prstGeom prst="line">
            <a:avLst/>
          </a:prstGeom>
          <a:noFill/>
          <a:ln w="73080">
            <a:solidFill>
              <a:srgbClr val="008080"/>
            </a:solidFill>
            <a:round/>
            <a:headEnd/>
            <a:tailEnd type="triangle" w="med" len="med"/>
          </a:ln>
        </p:spPr>
        <p:txBody>
          <a:bodyPr/>
          <a:lstStyle/>
          <a:p>
            <a:endParaRPr lang="en-US"/>
          </a:p>
        </p:txBody>
      </p:sp>
      <p:sp>
        <p:nvSpPr>
          <p:cNvPr id="58380" name="Line 12"/>
          <p:cNvSpPr>
            <a:spLocks noChangeShapeType="1"/>
          </p:cNvSpPr>
          <p:nvPr/>
        </p:nvSpPr>
        <p:spPr bwMode="auto">
          <a:xfrm flipH="1">
            <a:off x="4532313" y="3019425"/>
            <a:ext cx="836612" cy="1143000"/>
          </a:xfrm>
          <a:prstGeom prst="line">
            <a:avLst/>
          </a:prstGeom>
          <a:noFill/>
          <a:ln w="73080">
            <a:solidFill>
              <a:srgbClr val="008080"/>
            </a:solidFill>
            <a:round/>
            <a:headEnd/>
            <a:tailEnd type="triangle" w="med" len="med"/>
          </a:ln>
        </p:spPr>
        <p:txBody>
          <a:bodyPr/>
          <a:lstStyle/>
          <a:p>
            <a:endParaRPr lang="en-US"/>
          </a:p>
        </p:txBody>
      </p:sp>
      <p:sp>
        <p:nvSpPr>
          <p:cNvPr id="58381" name="Line 13"/>
          <p:cNvSpPr>
            <a:spLocks noChangeShapeType="1"/>
          </p:cNvSpPr>
          <p:nvPr/>
        </p:nvSpPr>
        <p:spPr bwMode="auto">
          <a:xfrm>
            <a:off x="3421063" y="3019425"/>
            <a:ext cx="836612" cy="1143000"/>
          </a:xfrm>
          <a:prstGeom prst="line">
            <a:avLst/>
          </a:prstGeom>
          <a:noFill/>
          <a:ln w="73080">
            <a:solidFill>
              <a:srgbClr val="008080"/>
            </a:solidFill>
            <a:round/>
            <a:headEnd/>
            <a:tailEnd type="triangle" w="med" len="med"/>
          </a:ln>
        </p:spPr>
        <p:txBody>
          <a:bodyPr/>
          <a:lstStyle/>
          <a:p>
            <a:endParaRPr lang="en-US"/>
          </a:p>
        </p:txBody>
      </p:sp>
      <p:sp>
        <p:nvSpPr>
          <p:cNvPr id="58382" name="Line 14"/>
          <p:cNvSpPr>
            <a:spLocks noChangeShapeType="1"/>
          </p:cNvSpPr>
          <p:nvPr/>
        </p:nvSpPr>
        <p:spPr bwMode="auto">
          <a:xfrm>
            <a:off x="5842000" y="3019425"/>
            <a:ext cx="836613" cy="1143000"/>
          </a:xfrm>
          <a:prstGeom prst="line">
            <a:avLst/>
          </a:prstGeom>
          <a:noFill/>
          <a:ln w="73080">
            <a:solidFill>
              <a:srgbClr val="008080"/>
            </a:solidFill>
            <a:round/>
            <a:headEnd/>
            <a:tailEnd type="triangle" w="med" len="med"/>
          </a:ln>
        </p:spPr>
        <p:txBody>
          <a:bodyPr/>
          <a:lstStyle/>
          <a:p>
            <a:endParaRPr lang="en-US"/>
          </a:p>
        </p:txBody>
      </p:sp>
      <p:sp>
        <p:nvSpPr>
          <p:cNvPr id="58383" name="Line 15"/>
          <p:cNvSpPr>
            <a:spLocks noChangeShapeType="1"/>
          </p:cNvSpPr>
          <p:nvPr/>
        </p:nvSpPr>
        <p:spPr bwMode="auto">
          <a:xfrm flipH="1">
            <a:off x="692150" y="3019425"/>
            <a:ext cx="0" cy="1143000"/>
          </a:xfrm>
          <a:prstGeom prst="line">
            <a:avLst/>
          </a:prstGeom>
          <a:noFill/>
          <a:ln w="73080">
            <a:solidFill>
              <a:srgbClr val="008080"/>
            </a:solidFill>
            <a:round/>
            <a:headEnd/>
            <a:tailEnd type="triangle" w="med" len="med"/>
          </a:ln>
        </p:spPr>
        <p:txBody>
          <a:bodyPr/>
          <a:lstStyle/>
          <a:p>
            <a:endParaRPr lang="en-US"/>
          </a:p>
        </p:txBody>
      </p:sp>
      <p:sp>
        <p:nvSpPr>
          <p:cNvPr id="58384" name="Line 16"/>
          <p:cNvSpPr>
            <a:spLocks noChangeShapeType="1"/>
          </p:cNvSpPr>
          <p:nvPr/>
        </p:nvSpPr>
        <p:spPr bwMode="auto">
          <a:xfrm flipH="1">
            <a:off x="7675563" y="3021013"/>
            <a:ext cx="0" cy="1143000"/>
          </a:xfrm>
          <a:prstGeom prst="line">
            <a:avLst/>
          </a:prstGeom>
          <a:noFill/>
          <a:ln w="73080">
            <a:solidFill>
              <a:srgbClr val="008080"/>
            </a:solidFill>
            <a:round/>
            <a:headEnd/>
            <a:tailEnd type="triangle" w="med" len="med"/>
          </a:ln>
        </p:spPr>
        <p:txBody>
          <a:bodyPr/>
          <a:lstStyle/>
          <a:p>
            <a:endParaRPr lang="en-US"/>
          </a:p>
        </p:txBody>
      </p:sp>
      <p:sp>
        <p:nvSpPr>
          <p:cNvPr id="58385" name="Text Box 17"/>
          <p:cNvSpPr txBox="1">
            <a:spLocks noChangeArrowheads="1"/>
          </p:cNvSpPr>
          <p:nvPr/>
        </p:nvSpPr>
        <p:spPr bwMode="auto">
          <a:xfrm>
            <a:off x="1568450" y="6108700"/>
            <a:ext cx="6007100" cy="457200"/>
          </a:xfrm>
          <a:prstGeom prst="rect">
            <a:avLst/>
          </a:prstGeom>
          <a:noFill/>
          <a:ln w="9525">
            <a:noFill/>
            <a:miter lim="800000"/>
            <a:headEnd/>
            <a:tailEnd/>
          </a:ln>
        </p:spPr>
        <p:txBody>
          <a:bodyPr wrap="none">
            <a:spAutoFit/>
          </a:bodyPr>
          <a:lstStyle/>
          <a:p>
            <a:pPr algn="ctr"/>
            <a:r>
              <a:rPr lang="en-US" sz="2400" b="1"/>
              <a:t>Time comparison of the reconstructions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74650" y="165100"/>
            <a:ext cx="8613775" cy="908050"/>
          </a:xfrm>
        </p:spPr>
        <p:txBody>
          <a:bodyPr/>
          <a:lstStyle/>
          <a:p>
            <a:pPr eaLnBrk="1" hangingPunct="1"/>
            <a:r>
              <a:rPr lang="en-US" sz="2800" smtClean="0"/>
              <a:t>The Extracted Structures Allow to Quantify </a:t>
            </a:r>
            <a:br>
              <a:rPr lang="en-US" sz="2800" smtClean="0"/>
            </a:br>
            <a:r>
              <a:rPr lang="en-US" sz="2800" smtClean="0"/>
              <a:t>the Change in Porosity of the Material</a:t>
            </a:r>
          </a:p>
        </p:txBody>
      </p:sp>
      <p:sp>
        <p:nvSpPr>
          <p:cNvPr id="59395" name="Rectangle 3"/>
          <p:cNvSpPr>
            <a:spLocks noGrp="1" noChangeArrowheads="1"/>
          </p:cNvSpPr>
          <p:nvPr>
            <p:ph type="body" idx="1"/>
          </p:nvPr>
        </p:nvSpPr>
        <p:spPr/>
        <p:txBody>
          <a:bodyPr/>
          <a:lstStyle/>
          <a:p>
            <a:pPr algn="ctr" eaLnBrk="1" hangingPunct="1">
              <a:buFontTx/>
              <a:buNone/>
            </a:pPr>
            <a:r>
              <a:rPr lang="en-US" smtClean="0"/>
              <a:t>Density profiles</a:t>
            </a:r>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r>
              <a:rPr lang="en-US" smtClean="0"/>
              <a:t>Decay in porosity of the material </a:t>
            </a:r>
          </a:p>
        </p:txBody>
      </p:sp>
      <p:pic>
        <p:nvPicPr>
          <p:cNvPr id="59396" name="Picture 4"/>
          <p:cNvPicPr>
            <a:picLocks noChangeAspect="1" noChangeArrowheads="1"/>
          </p:cNvPicPr>
          <p:nvPr/>
        </p:nvPicPr>
        <p:blipFill>
          <a:blip r:embed="rId2">
            <a:lum bright="-48000" contrast="48000"/>
          </a:blip>
          <a:srcRect/>
          <a:stretch>
            <a:fillRect/>
          </a:stretch>
        </p:blipFill>
        <p:spPr bwMode="auto">
          <a:xfrm>
            <a:off x="630238" y="2160588"/>
            <a:ext cx="3643312" cy="2174875"/>
          </a:xfrm>
          <a:prstGeom prst="rect">
            <a:avLst/>
          </a:prstGeom>
          <a:noFill/>
          <a:ln w="9525">
            <a:noFill/>
            <a:round/>
            <a:headEnd/>
            <a:tailEnd/>
          </a:ln>
        </p:spPr>
      </p:pic>
      <p:pic>
        <p:nvPicPr>
          <p:cNvPr id="59397" name="Picture 5"/>
          <p:cNvPicPr>
            <a:picLocks noChangeAspect="1" noChangeArrowheads="1"/>
          </p:cNvPicPr>
          <p:nvPr/>
        </p:nvPicPr>
        <p:blipFill>
          <a:blip r:embed="rId3">
            <a:lum bright="-48000" contrast="48000"/>
          </a:blip>
          <a:srcRect/>
          <a:stretch>
            <a:fillRect/>
          </a:stretch>
        </p:blipFill>
        <p:spPr bwMode="auto">
          <a:xfrm>
            <a:off x="4905375" y="2165350"/>
            <a:ext cx="3608388" cy="2165350"/>
          </a:xfrm>
          <a:prstGeom prst="rect">
            <a:avLst/>
          </a:prstGeom>
          <a:noFill/>
          <a:ln w="9525">
            <a:noFill/>
            <a:round/>
            <a:headEnd/>
            <a:tailEnd/>
          </a:ln>
        </p:spPr>
      </p:pic>
      <p:pic>
        <p:nvPicPr>
          <p:cNvPr id="59398" name="Picture 6"/>
          <p:cNvPicPr>
            <a:picLocks noChangeAspect="1" noChangeArrowheads="1"/>
          </p:cNvPicPr>
          <p:nvPr/>
        </p:nvPicPr>
        <p:blipFill>
          <a:blip r:embed="rId4"/>
          <a:srcRect/>
          <a:stretch>
            <a:fillRect/>
          </a:stretch>
        </p:blipFill>
        <p:spPr bwMode="auto">
          <a:xfrm>
            <a:off x="1362075" y="5080000"/>
            <a:ext cx="6418263" cy="1108075"/>
          </a:xfrm>
          <a:prstGeom prst="rect">
            <a:avLst/>
          </a:prstGeom>
          <a:noFill/>
          <a:ln w="9525">
            <a:noFill/>
            <a:round/>
            <a:headEnd/>
            <a:tailEnd/>
          </a:ln>
        </p:spPr>
      </p:pic>
      <p:sp>
        <p:nvSpPr>
          <p:cNvPr id="8" name="Action Button: Back or Previous 7">
            <a:hlinkClick r:id="rId5" action="ppaction://hlinksldjump" highlightClick="1"/>
          </p:cNvPr>
          <p:cNvSpPr/>
          <p:nvPr/>
        </p:nvSpPr>
        <p:spPr bwMode="auto">
          <a:xfrm>
            <a:off x="8756744" y="3052926"/>
            <a:ext cx="340919" cy="387808"/>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787400" y="114300"/>
            <a:ext cx="7747000" cy="914400"/>
          </a:xfrm>
        </p:spPr>
        <p:txBody>
          <a:bodyPr/>
          <a:lstStyle/>
          <a:p>
            <a:r>
              <a:rPr lang="en-US" sz="2800" dirty="0"/>
              <a:t>We Target Specific Data Analysis Problems in Support of Science Applications</a:t>
            </a:r>
          </a:p>
        </p:txBody>
      </p:sp>
      <p:sp>
        <p:nvSpPr>
          <p:cNvPr id="491524" name="Rectangle 4"/>
          <p:cNvSpPr>
            <a:spLocks noChangeArrowheads="1"/>
          </p:cNvSpPr>
          <p:nvPr/>
        </p:nvSpPr>
        <p:spPr bwMode="auto">
          <a:xfrm>
            <a:off x="3228975" y="1403350"/>
            <a:ext cx="5456238" cy="5410200"/>
          </a:xfrm>
          <a:prstGeom prst="rect">
            <a:avLst/>
          </a:prstGeom>
          <a:noFill/>
          <a:ln w="9525">
            <a:noFill/>
            <a:miter lim="800000"/>
            <a:headEnd/>
            <a:tailEnd/>
          </a:ln>
          <a:effectLst/>
        </p:spPr>
        <p:txBody>
          <a:bodyPr/>
          <a:lstStyle/>
          <a:p>
            <a:pPr marL="169863" indent="-169863" eaLnBrk="1" hangingPunct="1">
              <a:spcBef>
                <a:spcPct val="20000"/>
              </a:spcBef>
            </a:pPr>
            <a:r>
              <a:rPr lang="en-US" b="1">
                <a:latin typeface="Helvetica" pitchFamily="34" charset="0"/>
              </a:rPr>
              <a:t>Understanding combustion processes over a broad range of burning conditions is an important problem for designing engines and power plants.</a:t>
            </a:r>
          </a:p>
          <a:p>
            <a:pPr marL="169863" indent="-169863" eaLnBrk="1" hangingPunct="1">
              <a:spcBef>
                <a:spcPct val="20000"/>
              </a:spcBef>
            </a:pPr>
            <a:endParaRPr lang="en-US" b="1">
              <a:latin typeface="Helvetica" pitchFamily="34" charset="0"/>
            </a:endParaRPr>
          </a:p>
          <a:p>
            <a:pPr marL="574675" lvl="1" indent="-290513" algn="just" eaLnBrk="1" hangingPunct="1">
              <a:spcBef>
                <a:spcPct val="20000"/>
              </a:spcBef>
              <a:buFontTx/>
              <a:buChar char="–"/>
            </a:pPr>
            <a:r>
              <a:rPr lang="en-US" sz="1600" b="1">
                <a:latin typeface="Helvetica" pitchFamily="34" charset="0"/>
              </a:rPr>
              <a:t>Simulation with AMR mesh.</a:t>
            </a:r>
          </a:p>
          <a:p>
            <a:pPr marL="574675" lvl="1" indent="-290513" algn="just" eaLnBrk="1" hangingPunct="1">
              <a:spcBef>
                <a:spcPct val="20000"/>
              </a:spcBef>
              <a:buFontTx/>
              <a:buChar char="–"/>
            </a:pPr>
            <a:endParaRPr lang="en-US" sz="1600" b="1">
              <a:latin typeface="Helvetica" pitchFamily="34" charset="0"/>
            </a:endParaRPr>
          </a:p>
          <a:p>
            <a:pPr marL="574675" lvl="1" indent="-290513" algn="just" eaLnBrk="1" hangingPunct="1">
              <a:spcBef>
                <a:spcPct val="20000"/>
              </a:spcBef>
              <a:buFontTx/>
              <a:buChar char="–"/>
            </a:pPr>
            <a:r>
              <a:rPr lang="en-US" sz="1600" b="1">
                <a:latin typeface="Helvetica" pitchFamily="34" charset="0"/>
              </a:rPr>
              <a:t>Simulations of lean premixed hydrogen flames with three degrees of turbulence.</a:t>
            </a:r>
          </a:p>
          <a:p>
            <a:pPr marL="574675" lvl="1" indent="-290513" algn="just" eaLnBrk="1" hangingPunct="1">
              <a:spcBef>
                <a:spcPct val="20000"/>
              </a:spcBef>
              <a:buFontTx/>
              <a:buChar char="–"/>
            </a:pPr>
            <a:endParaRPr lang="en-US" sz="1600" b="1">
              <a:latin typeface="Helvetica" pitchFamily="34" charset="0"/>
            </a:endParaRPr>
          </a:p>
          <a:p>
            <a:pPr marL="574675" lvl="1" indent="-290513" algn="just" eaLnBrk="1" hangingPunct="1">
              <a:spcBef>
                <a:spcPct val="20000"/>
              </a:spcBef>
              <a:buFontTx/>
              <a:buChar char="–"/>
            </a:pPr>
            <a:r>
              <a:rPr lang="en-US" sz="1600" b="1">
                <a:latin typeface="Helvetica" pitchFamily="34" charset="0"/>
              </a:rPr>
              <a:t>Can we identify precisely and track in time burning regions?</a:t>
            </a:r>
          </a:p>
          <a:p>
            <a:pPr marL="574675" lvl="1" indent="-290513" algn="just" eaLnBrk="1" hangingPunct="1">
              <a:spcBef>
                <a:spcPct val="20000"/>
              </a:spcBef>
              <a:buFontTx/>
              <a:buChar char="–"/>
            </a:pPr>
            <a:endParaRPr lang="en-US" sz="1600" b="1">
              <a:latin typeface="Helvetica" pitchFamily="34" charset="0"/>
            </a:endParaRPr>
          </a:p>
          <a:p>
            <a:pPr marL="574675" lvl="1" indent="-290513" algn="just" eaLnBrk="1" hangingPunct="1">
              <a:spcBef>
                <a:spcPct val="20000"/>
              </a:spcBef>
              <a:buFontTx/>
              <a:buChar char="–"/>
            </a:pPr>
            <a:r>
              <a:rPr lang="en-US" sz="1600" b="1">
                <a:latin typeface="Helvetica" pitchFamily="34" charset="0"/>
              </a:rPr>
              <a:t>Can we discriminate the degree of turbulence from a quantitative analysis?</a:t>
            </a:r>
          </a:p>
        </p:txBody>
      </p:sp>
      <p:pic>
        <p:nvPicPr>
          <p:cNvPr id="491539" name="STACK.avi">
            <a:hlinkClick r:id="" action="ppaction://media"/>
          </p:cNvPr>
          <p:cNvPicPr>
            <a:picLocks noRot="1" noChangeAspect="1" noChangeArrowheads="1"/>
          </p:cNvPicPr>
          <p:nvPr>
            <a:videoFile r:link="rId1"/>
          </p:nvPr>
        </p:nvPicPr>
        <p:blipFill>
          <a:blip r:embed="rId4"/>
          <a:srcRect/>
          <a:stretch>
            <a:fillRect/>
          </a:stretch>
        </p:blipFill>
        <p:spPr bwMode="auto">
          <a:xfrm>
            <a:off x="552450" y="1225550"/>
            <a:ext cx="2384425" cy="5324475"/>
          </a:xfrm>
          <a:prstGeom prst="rect">
            <a:avLst/>
          </a:prstGeom>
          <a:noFill/>
        </p:spPr>
      </p:pic>
    </p:spTree>
  </p:cSld>
  <p:clrMapOvr>
    <a:masterClrMapping/>
  </p:clrMapOvr>
  <p:transition advTm="27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4" fill="hold"/>
                                        <p:tgtEl>
                                          <p:spTgt spid="4915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1539"/>
                </p:tgtEl>
              </p:cMediaNode>
            </p:video>
            <p:seq concurrent="1" nextAc="seek">
              <p:cTn id="8" restart="whenNotActive" fill="hold" evtFilter="cancelBubble" nodeType="interactiveSeq">
                <p:stCondLst>
                  <p:cond evt="onClick" delay="0">
                    <p:tgtEl>
                      <p:spTgt spid="4915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1539"/>
                                        </p:tgtEl>
                                      </p:cBhvr>
                                    </p:cmd>
                                  </p:childTnLst>
                                </p:cTn>
                              </p:par>
                            </p:childTnLst>
                          </p:cTn>
                        </p:par>
                      </p:childTnLst>
                    </p:cTn>
                  </p:par>
                </p:childTnLst>
              </p:cTn>
              <p:nextCondLst>
                <p:cond evt="onClick" delay="0">
                  <p:tgtEl>
                    <p:spTgt spid="491539"/>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20" name="Picture 12" descr="segmentation_A8"/>
          <p:cNvPicPr>
            <a:picLocks noChangeAspect="1" noChangeArrowheads="1"/>
          </p:cNvPicPr>
          <p:nvPr/>
        </p:nvPicPr>
        <p:blipFill>
          <a:blip r:embed="rId2" cstate="print"/>
          <a:srcRect/>
          <a:stretch>
            <a:fillRect/>
          </a:stretch>
        </p:blipFill>
        <p:spPr bwMode="auto">
          <a:xfrm>
            <a:off x="550863" y="2473325"/>
            <a:ext cx="8064500" cy="3236913"/>
          </a:xfrm>
          <a:prstGeom prst="rect">
            <a:avLst/>
          </a:prstGeom>
          <a:noFill/>
        </p:spPr>
      </p:pic>
      <p:sp>
        <p:nvSpPr>
          <p:cNvPr id="555011" name="Rectangle 3"/>
          <p:cNvSpPr>
            <a:spLocks noGrp="1" noChangeArrowheads="1"/>
          </p:cNvSpPr>
          <p:nvPr>
            <p:ph type="title"/>
          </p:nvPr>
        </p:nvSpPr>
        <p:spPr/>
        <p:txBody>
          <a:bodyPr/>
          <a:lstStyle/>
          <a:p>
            <a:r>
              <a:rPr lang="en-US" sz="2800"/>
              <a:t>We build a hierarchical Morse complex of H2 consumption on an isotermal surface </a:t>
            </a:r>
          </a:p>
        </p:txBody>
      </p:sp>
      <p:sp>
        <p:nvSpPr>
          <p:cNvPr id="555025" name="Text Box 17"/>
          <p:cNvSpPr txBox="1">
            <a:spLocks noChangeArrowheads="1"/>
          </p:cNvSpPr>
          <p:nvPr/>
        </p:nvSpPr>
        <p:spPr bwMode="auto">
          <a:xfrm>
            <a:off x="2279650" y="5800725"/>
            <a:ext cx="1017588" cy="396875"/>
          </a:xfrm>
          <a:prstGeom prst="rect">
            <a:avLst/>
          </a:prstGeom>
          <a:noFill/>
          <a:ln w="9525">
            <a:noFill/>
            <a:miter lim="800000"/>
            <a:headEnd/>
            <a:tailEnd/>
          </a:ln>
          <a:effectLst/>
        </p:spPr>
        <p:txBody>
          <a:bodyPr wrap="none">
            <a:spAutoFit/>
          </a:bodyPr>
          <a:lstStyle/>
          <a:p>
            <a:r>
              <a:rPr lang="en-US"/>
              <a:t>domain</a:t>
            </a:r>
          </a:p>
        </p:txBody>
      </p:sp>
      <p:sp>
        <p:nvSpPr>
          <p:cNvPr id="555026" name="Text Box 18"/>
          <p:cNvSpPr txBox="1">
            <a:spLocks noChangeArrowheads="1"/>
          </p:cNvSpPr>
          <p:nvPr/>
        </p:nvSpPr>
        <p:spPr bwMode="auto">
          <a:xfrm>
            <a:off x="6686550" y="5800725"/>
            <a:ext cx="1228725" cy="396875"/>
          </a:xfrm>
          <a:prstGeom prst="rect">
            <a:avLst/>
          </a:prstGeom>
          <a:noFill/>
          <a:ln w="9525">
            <a:noFill/>
            <a:miter lim="800000"/>
            <a:headEnd/>
            <a:tailEnd/>
          </a:ln>
          <a:effectLst/>
        </p:spPr>
        <p:txBody>
          <a:bodyPr wrap="none">
            <a:spAutoFit/>
          </a:bodyPr>
          <a:lstStyle/>
          <a:p>
            <a:r>
              <a:rPr lang="en-US"/>
              <a:t>hierarchy</a:t>
            </a:r>
          </a:p>
        </p:txBody>
      </p:sp>
      <p:pic>
        <p:nvPicPr>
          <p:cNvPr id="555027" name="Picture 19"/>
          <p:cNvPicPr>
            <a:picLocks noChangeAspect="1" noChangeArrowheads="1"/>
          </p:cNvPicPr>
          <p:nvPr/>
        </p:nvPicPr>
        <p:blipFill>
          <a:blip r:embed="rId3"/>
          <a:srcRect/>
          <a:stretch>
            <a:fillRect/>
          </a:stretch>
        </p:blipFill>
        <p:spPr bwMode="auto">
          <a:xfrm>
            <a:off x="458788" y="1317625"/>
            <a:ext cx="8139112" cy="5184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55027"/>
                                        </p:tgtEl>
                                      </p:cBhvr>
                                      <p:by x="25000" y="25000"/>
                                    </p:animScale>
                                  </p:childTnLst>
                                </p:cTn>
                              </p:par>
                            </p:childTnLst>
                          </p:cTn>
                        </p:par>
                        <p:par>
                          <p:cTn id="7" fill="hold">
                            <p:stCondLst>
                              <p:cond delay="2000"/>
                            </p:stCondLst>
                            <p:childTnLst>
                              <p:par>
                                <p:cTn id="8" presetID="56" presetClass="path" presetSubtype="0" accel="50000" decel="50000" fill="hold" nodeType="afterEffect">
                                  <p:stCondLst>
                                    <p:cond delay="0"/>
                                  </p:stCondLst>
                                  <p:childTnLst>
                                    <p:animMotion origin="layout" path="M -3.33333E-6 1.11111E-6 L -0.31909 -0.2963 " pathEditMode="relative" rAng="0" ptsTypes="AA">
                                      <p:cBhvr>
                                        <p:cTn id="9" dur="2000" fill="hold"/>
                                        <p:tgtEl>
                                          <p:spTgt spid="555027"/>
                                        </p:tgtEl>
                                        <p:attrNameLst>
                                          <p:attrName>ppt_x</p:attrName>
                                          <p:attrName>ppt_y</p:attrName>
                                        </p:attrNameLst>
                                      </p:cBhvr>
                                      <p:rCtr x="-160" y="-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sz="2800"/>
              <a:t>A detailed tracking graph shows the evolution of each burning regions</a:t>
            </a:r>
          </a:p>
        </p:txBody>
      </p:sp>
      <p:sp>
        <p:nvSpPr>
          <p:cNvPr id="579587" name="Rectangle 3"/>
          <p:cNvSpPr>
            <a:spLocks noGrp="1" noChangeArrowheads="1"/>
          </p:cNvSpPr>
          <p:nvPr>
            <p:ph type="body" idx="1"/>
          </p:nvPr>
        </p:nvSpPr>
        <p:spPr/>
        <p:txBody>
          <a:bodyPr/>
          <a:lstStyle/>
          <a:p>
            <a:endParaRPr lang="en-US"/>
          </a:p>
        </p:txBody>
      </p:sp>
      <p:graphicFrame>
        <p:nvGraphicFramePr>
          <p:cNvPr id="579591" name="Object 7">
            <a:hlinkClick r:id="" action="ppaction://ole?verb=0"/>
          </p:cNvPr>
          <p:cNvGraphicFramePr>
            <a:graphicFrameLocks noChangeAspect="1"/>
          </p:cNvGraphicFramePr>
          <p:nvPr/>
        </p:nvGraphicFramePr>
        <p:xfrm>
          <a:off x="1577975" y="1241425"/>
          <a:ext cx="5114925" cy="5249863"/>
        </p:xfrm>
        <a:graphic>
          <a:graphicData uri="http://schemas.openxmlformats.org/presentationml/2006/ole">
            <p:oleObj spid="_x0000_s345090" name="Video Clip" r:id="rId3" imgW="7803556" imgH="8009314" progId="AVIFile">
              <p:embed/>
            </p:oleObj>
          </a:graphicData>
        </a:graphic>
      </p:graphicFrame>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lstStyle/>
          <a:p>
            <a:r>
              <a:rPr lang="en-US" sz="2800"/>
              <a:t>In the region of interest the cell count is stable wrt fuel consumption threshold</a:t>
            </a:r>
          </a:p>
        </p:txBody>
      </p:sp>
      <p:sp>
        <p:nvSpPr>
          <p:cNvPr id="563203" name="Rectangle 3"/>
          <p:cNvSpPr>
            <a:spLocks noGrp="1" noChangeArrowheads="1"/>
          </p:cNvSpPr>
          <p:nvPr>
            <p:ph type="body" idx="1"/>
          </p:nvPr>
        </p:nvSpPr>
        <p:spPr/>
        <p:txBody>
          <a:bodyPr/>
          <a:lstStyle/>
          <a:p>
            <a:endParaRPr lang="en-US"/>
          </a:p>
        </p:txBody>
      </p:sp>
      <p:pic>
        <p:nvPicPr>
          <p:cNvPr id="563204" name="Picture 4"/>
          <p:cNvPicPr>
            <a:picLocks noChangeAspect="1" noChangeArrowheads="1"/>
          </p:cNvPicPr>
          <p:nvPr/>
        </p:nvPicPr>
        <p:blipFill>
          <a:blip r:embed="rId2"/>
          <a:srcRect l="15831" t="12500" r="17285" b="5000"/>
          <a:stretch>
            <a:fillRect/>
          </a:stretch>
        </p:blipFill>
        <p:spPr bwMode="auto">
          <a:xfrm>
            <a:off x="1258888" y="1377950"/>
            <a:ext cx="6626225" cy="5108575"/>
          </a:xfrm>
          <a:prstGeom prst="rect">
            <a:avLst/>
          </a:prstGeom>
          <a:noFill/>
          <a:ln w="9525">
            <a:noFill/>
            <a:miter lim="800000"/>
            <a:headEnd/>
            <a:tailEnd/>
          </a:ln>
          <a:effectLst/>
        </p:spPr>
      </p:pic>
      <p:sp>
        <p:nvSpPr>
          <p:cNvPr id="563205" name="Rectangle 5"/>
          <p:cNvSpPr>
            <a:spLocks noChangeArrowheads="1"/>
          </p:cNvSpPr>
          <p:nvPr/>
        </p:nvSpPr>
        <p:spPr bwMode="auto">
          <a:xfrm>
            <a:off x="2052638" y="5364163"/>
            <a:ext cx="854075" cy="639762"/>
          </a:xfrm>
          <a:prstGeom prst="rect">
            <a:avLst/>
          </a:prstGeom>
          <a:noFill/>
          <a:ln w="3810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lstStyle/>
          <a:p>
            <a:r>
              <a:rPr lang="en-US" sz="2800"/>
              <a:t>The count of number of regions is stable wrt the persistence simplification</a:t>
            </a:r>
          </a:p>
        </p:txBody>
      </p:sp>
      <p:sp>
        <p:nvSpPr>
          <p:cNvPr id="564227" name="Rectangle 3"/>
          <p:cNvSpPr>
            <a:spLocks noGrp="1" noChangeArrowheads="1"/>
          </p:cNvSpPr>
          <p:nvPr>
            <p:ph type="body" idx="1"/>
          </p:nvPr>
        </p:nvSpPr>
        <p:spPr/>
        <p:txBody>
          <a:bodyPr/>
          <a:lstStyle/>
          <a:p>
            <a:endParaRPr lang="en-US"/>
          </a:p>
        </p:txBody>
      </p:sp>
      <p:pic>
        <p:nvPicPr>
          <p:cNvPr id="564228" name="Picture 4"/>
          <p:cNvPicPr>
            <a:picLocks noChangeAspect="1" noChangeArrowheads="1"/>
          </p:cNvPicPr>
          <p:nvPr/>
        </p:nvPicPr>
        <p:blipFill>
          <a:blip r:embed="rId2"/>
          <a:srcRect l="9940" t="15225" r="23329" b="4897"/>
          <a:stretch>
            <a:fillRect/>
          </a:stretch>
        </p:blipFill>
        <p:spPr bwMode="auto">
          <a:xfrm>
            <a:off x="1166813" y="1385888"/>
            <a:ext cx="6810375" cy="5094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r>
              <a:rPr lang="en-US"/>
              <a:t>For different isotermal domains </a:t>
            </a:r>
            <a:br>
              <a:rPr lang="en-US"/>
            </a:br>
            <a:r>
              <a:rPr lang="en-US"/>
              <a:t>we derive the same trends </a:t>
            </a:r>
          </a:p>
        </p:txBody>
      </p:sp>
      <p:sp>
        <p:nvSpPr>
          <p:cNvPr id="565251" name="Rectangle 3"/>
          <p:cNvSpPr>
            <a:spLocks noGrp="1" noChangeArrowheads="1"/>
          </p:cNvSpPr>
          <p:nvPr>
            <p:ph type="body" idx="1"/>
          </p:nvPr>
        </p:nvSpPr>
        <p:spPr/>
        <p:txBody>
          <a:bodyPr/>
          <a:lstStyle/>
          <a:p>
            <a:endParaRPr lang="en-US"/>
          </a:p>
        </p:txBody>
      </p:sp>
      <p:pic>
        <p:nvPicPr>
          <p:cNvPr id="565252" name="Picture 4"/>
          <p:cNvPicPr>
            <a:picLocks noChangeAspect="1" noChangeArrowheads="1"/>
          </p:cNvPicPr>
          <p:nvPr/>
        </p:nvPicPr>
        <p:blipFill>
          <a:blip r:embed="rId2"/>
          <a:srcRect l="13824" t="12500" r="19998" b="4445"/>
          <a:stretch>
            <a:fillRect/>
          </a:stretch>
        </p:blipFill>
        <p:spPr bwMode="auto">
          <a:xfrm>
            <a:off x="1392238" y="1392238"/>
            <a:ext cx="6359525" cy="4987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2800" smtClean="0"/>
              <a:t>Traditional Data Analysis Tools are </a:t>
            </a:r>
            <a:br>
              <a:rPr lang="en-US" sz="2800" smtClean="0"/>
            </a:br>
            <a:r>
              <a:rPr lang="en-US" sz="2800" smtClean="0"/>
              <a:t>Often Ineffective for Massive Models</a:t>
            </a:r>
          </a:p>
        </p:txBody>
      </p:sp>
      <p:sp>
        <p:nvSpPr>
          <p:cNvPr id="15363" name="Rectangle 3"/>
          <p:cNvSpPr>
            <a:spLocks noGrp="1" noChangeArrowheads="1"/>
          </p:cNvSpPr>
          <p:nvPr>
            <p:ph type="body" sz="half" idx="1"/>
          </p:nvPr>
        </p:nvSpPr>
        <p:spPr>
          <a:xfrm>
            <a:off x="438150" y="1295400"/>
            <a:ext cx="8705850" cy="5410200"/>
          </a:xfrm>
        </p:spPr>
        <p:txBody>
          <a:bodyPr/>
          <a:lstStyle/>
          <a:p>
            <a:pPr eaLnBrk="1" hangingPunct="1"/>
            <a:r>
              <a:rPr lang="en-US" dirty="0" smtClean="0"/>
              <a:t>Massive models are challenging:</a:t>
            </a:r>
          </a:p>
          <a:p>
            <a:pPr lvl="1" eaLnBrk="1" hangingPunct="1"/>
            <a:r>
              <a:rPr lang="en-US" dirty="0" smtClean="0"/>
              <a:t>Sheer volume of information </a:t>
            </a:r>
          </a:p>
          <a:p>
            <a:pPr lvl="1" eaLnBrk="1" hangingPunct="1"/>
            <a:r>
              <a:rPr lang="en-US" dirty="0" smtClean="0"/>
              <a:t>Complexity of the </a:t>
            </a:r>
            <a:br>
              <a:rPr lang="en-US" dirty="0" smtClean="0"/>
            </a:br>
            <a:r>
              <a:rPr lang="en-US" dirty="0" smtClean="0"/>
              <a:t>information represented</a:t>
            </a:r>
          </a:p>
          <a:p>
            <a:pPr lvl="1" eaLnBrk="1" hangingPunct="1"/>
            <a:r>
              <a:rPr lang="en-US" dirty="0" smtClean="0"/>
              <a:t>Complexity of presentation</a:t>
            </a:r>
          </a:p>
          <a:p>
            <a:pPr eaLnBrk="1" hangingPunct="1"/>
            <a:r>
              <a:rPr lang="en-US" dirty="0" smtClean="0"/>
              <a:t>Tools do not scale with the </a:t>
            </a:r>
            <a:br>
              <a:rPr lang="en-US" dirty="0" smtClean="0"/>
            </a:br>
            <a:r>
              <a:rPr lang="en-US" dirty="0" smtClean="0"/>
              <a:t>data sizes</a:t>
            </a:r>
          </a:p>
          <a:p>
            <a:pPr eaLnBrk="1" hangingPunct="1"/>
            <a:r>
              <a:rPr lang="en-US" dirty="0" smtClean="0"/>
              <a:t>Difficult to capture multiple scales </a:t>
            </a:r>
          </a:p>
          <a:p>
            <a:pPr eaLnBrk="1" hangingPunct="1"/>
            <a:r>
              <a:rPr lang="en-US" dirty="0" smtClean="0"/>
              <a:t>Numerical methods unstable and sensitive to noise</a:t>
            </a:r>
          </a:p>
          <a:p>
            <a:pPr eaLnBrk="1" hangingPunct="1"/>
            <a:r>
              <a:rPr lang="en-US" dirty="0" smtClean="0"/>
              <a:t>Difficulty in providing error bounds associated </a:t>
            </a:r>
            <a:br>
              <a:rPr lang="en-US" dirty="0" smtClean="0"/>
            </a:br>
            <a:r>
              <a:rPr lang="en-US" dirty="0" smtClean="0"/>
              <a:t>with the coarse scale analysis</a:t>
            </a:r>
          </a:p>
          <a:p>
            <a:pPr eaLnBrk="1" hangingPunct="1"/>
            <a:r>
              <a:rPr lang="en-US" dirty="0" smtClean="0"/>
              <a:t>Nee new abstractions and metaphors to covey information reliably and efficiently</a:t>
            </a:r>
          </a:p>
        </p:txBody>
      </p:sp>
      <p:pic>
        <p:nvPicPr>
          <p:cNvPr id="15364" name="Picture 7" descr="miranda-small"/>
          <p:cNvPicPr>
            <a:picLocks noChangeAspect="1" noChangeArrowheads="1"/>
          </p:cNvPicPr>
          <p:nvPr/>
        </p:nvPicPr>
        <p:blipFill>
          <a:blip r:embed="rId3"/>
          <a:srcRect/>
          <a:stretch>
            <a:fillRect/>
          </a:stretch>
        </p:blipFill>
        <p:spPr bwMode="auto">
          <a:xfrm>
            <a:off x="5111750" y="1196975"/>
            <a:ext cx="3730625" cy="3730625"/>
          </a:xfrm>
          <a:prstGeom prst="rect">
            <a:avLst/>
          </a:prstGeom>
          <a:noFill/>
          <a:ln w="9525">
            <a:noFill/>
            <a:miter lim="800000"/>
            <a:headEnd/>
            <a:tailEnd/>
          </a:ln>
        </p:spPr>
      </p:pic>
      <p:sp>
        <p:nvSpPr>
          <p:cNvPr id="15365" name="Rectangle 4"/>
          <p:cNvSpPr>
            <a:spLocks noChangeArrowheads="1"/>
          </p:cNvSpPr>
          <p:nvPr/>
        </p:nvSpPr>
        <p:spPr bwMode="auto">
          <a:xfrm>
            <a:off x="5622925" y="1397000"/>
            <a:ext cx="3106738" cy="304800"/>
          </a:xfrm>
          <a:prstGeom prst="rect">
            <a:avLst/>
          </a:prstGeom>
          <a:noFill/>
          <a:ln w="12700">
            <a:noFill/>
            <a:miter lim="800000"/>
            <a:headEnd/>
            <a:tailEnd/>
          </a:ln>
        </p:spPr>
        <p:txBody>
          <a:bodyPr>
            <a:spAutoFit/>
          </a:bodyPr>
          <a:lstStyle/>
          <a:p>
            <a:r>
              <a:rPr lang="en-US" sz="1400">
                <a:latin typeface="Helvetica" pitchFamily="34" charset="0"/>
              </a:rPr>
              <a:t>Rayleigh–Taylor instability (Miranda)</a:t>
            </a:r>
            <a:endParaRPr lang="en-US" sz="1800">
              <a:latin typeface="Helvetica" pitchFamily="34" charset="0"/>
            </a:endParaRPr>
          </a:p>
        </p:txBody>
      </p:sp>
    </p:spTree>
  </p:cSld>
  <p:clrMapOvr>
    <a:masterClrMapping/>
  </p:clrMapOvr>
  <p:transition advTm="6031"/>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r>
              <a:rPr lang="en-US" sz="2800"/>
              <a:t>The analysis is stable wrt two levels of resolution in the AMR code</a:t>
            </a:r>
          </a:p>
        </p:txBody>
      </p:sp>
      <p:pic>
        <p:nvPicPr>
          <p:cNvPr id="567300" name="Picture 4"/>
          <p:cNvPicPr>
            <a:picLocks noChangeAspect="1" noChangeArrowheads="1"/>
          </p:cNvPicPr>
          <p:nvPr/>
        </p:nvPicPr>
        <p:blipFill>
          <a:blip r:embed="rId2"/>
          <a:srcRect l="12500" t="10834" r="16667" b="2499"/>
          <a:stretch>
            <a:fillRect/>
          </a:stretch>
        </p:blipFill>
        <p:spPr bwMode="auto">
          <a:xfrm>
            <a:off x="1244600" y="1385888"/>
            <a:ext cx="6654800" cy="50879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8" name="Picture 4" descr="coarse_AreaPatchSizeCDF"/>
          <p:cNvPicPr>
            <a:picLocks noChangeAspect="1" noChangeArrowheads="1"/>
          </p:cNvPicPr>
          <p:nvPr/>
        </p:nvPicPr>
        <p:blipFill>
          <a:blip r:embed="rId2" cstate="print"/>
          <a:srcRect t="9520" b="79651"/>
          <a:stretch>
            <a:fillRect/>
          </a:stretch>
        </p:blipFill>
        <p:spPr bwMode="auto">
          <a:xfrm>
            <a:off x="122238" y="1133475"/>
            <a:ext cx="8005762" cy="669925"/>
          </a:xfrm>
          <a:prstGeom prst="rect">
            <a:avLst/>
          </a:prstGeom>
          <a:noFill/>
        </p:spPr>
      </p:pic>
      <p:sp>
        <p:nvSpPr>
          <p:cNvPr id="569346" name="Rectangle 2"/>
          <p:cNvSpPr>
            <a:spLocks noGrp="1" noChangeArrowheads="1"/>
          </p:cNvSpPr>
          <p:nvPr>
            <p:ph type="title"/>
          </p:nvPr>
        </p:nvSpPr>
        <p:spPr/>
        <p:txBody>
          <a:bodyPr/>
          <a:lstStyle/>
          <a:p>
            <a:r>
              <a:rPr lang="en-US" sz="2800"/>
              <a:t>Our quantitative analysis shows distinctive trends for different turbulence</a:t>
            </a:r>
          </a:p>
        </p:txBody>
      </p:sp>
      <p:pic>
        <p:nvPicPr>
          <p:cNvPr id="569349" name="Picture 5" descr="coarse_AreaPatchSizeCDF"/>
          <p:cNvPicPr>
            <a:picLocks noChangeAspect="1" noChangeArrowheads="1"/>
          </p:cNvPicPr>
          <p:nvPr/>
        </p:nvPicPr>
        <p:blipFill>
          <a:blip r:embed="rId3" cstate="print"/>
          <a:srcRect t="5359"/>
          <a:stretch>
            <a:fillRect/>
          </a:stretch>
        </p:blipFill>
        <p:spPr bwMode="auto">
          <a:xfrm>
            <a:off x="638175" y="1760538"/>
            <a:ext cx="14217650" cy="608171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en-US" sz="2800"/>
              <a:t>We Segment and Track Individual Features and Provide a Global Quantitative Analysis</a:t>
            </a:r>
          </a:p>
        </p:txBody>
      </p:sp>
      <p:sp>
        <p:nvSpPr>
          <p:cNvPr id="582659" name="Rectangle 3"/>
          <p:cNvSpPr>
            <a:spLocks noGrp="1" noChangeArrowheads="1"/>
          </p:cNvSpPr>
          <p:nvPr>
            <p:ph type="body" idx="1"/>
          </p:nvPr>
        </p:nvSpPr>
        <p:spPr/>
        <p:txBody>
          <a:bodyPr/>
          <a:lstStyle/>
          <a:p>
            <a:endParaRPr lang="en-US"/>
          </a:p>
        </p:txBody>
      </p:sp>
      <p:pic>
        <p:nvPicPr>
          <p:cNvPr id="582660" name="Picture 4"/>
          <p:cNvPicPr>
            <a:picLocks noChangeAspect="1" noChangeArrowheads="1"/>
          </p:cNvPicPr>
          <p:nvPr/>
        </p:nvPicPr>
        <p:blipFill>
          <a:blip r:embed="rId3"/>
          <a:srcRect l="51988" t="26411" r="20140" b="6754"/>
          <a:stretch>
            <a:fillRect/>
          </a:stretch>
        </p:blipFill>
        <p:spPr bwMode="auto">
          <a:xfrm>
            <a:off x="5905500" y="1241425"/>
            <a:ext cx="2654300" cy="2676525"/>
          </a:xfrm>
          <a:prstGeom prst="rect">
            <a:avLst/>
          </a:prstGeom>
          <a:noFill/>
          <a:ln w="9525">
            <a:solidFill>
              <a:schemeClr val="tx1"/>
            </a:solidFill>
            <a:miter lim="800000"/>
            <a:headEnd/>
            <a:tailEnd/>
          </a:ln>
          <a:effectLst/>
        </p:spPr>
      </p:pic>
      <p:pic>
        <p:nvPicPr>
          <p:cNvPr id="582661" name="Picture 5"/>
          <p:cNvPicPr>
            <a:picLocks noChangeAspect="1" noChangeArrowheads="1"/>
          </p:cNvPicPr>
          <p:nvPr/>
        </p:nvPicPr>
        <p:blipFill>
          <a:blip r:embed="rId4"/>
          <a:srcRect l="26933" t="25134" r="45197" b="9375"/>
          <a:stretch>
            <a:fillRect/>
          </a:stretch>
        </p:blipFill>
        <p:spPr bwMode="auto">
          <a:xfrm>
            <a:off x="5905500" y="3930650"/>
            <a:ext cx="2654300" cy="2673350"/>
          </a:xfrm>
          <a:prstGeom prst="rect">
            <a:avLst/>
          </a:prstGeom>
          <a:noFill/>
          <a:ln w="9525">
            <a:solidFill>
              <a:schemeClr val="tx1"/>
            </a:solidFill>
            <a:miter lim="800000"/>
            <a:headEnd/>
            <a:tailEnd/>
          </a:ln>
          <a:effectLst/>
        </p:spPr>
      </p:pic>
      <p:pic>
        <p:nvPicPr>
          <p:cNvPr id="582662" name="none_c_with_graph.avi">
            <a:hlinkClick r:id="" action="ppaction://media"/>
          </p:cNvPr>
          <p:cNvPicPr>
            <a:picLocks noRot="1" noChangeAspect="1" noChangeArrowheads="1"/>
          </p:cNvPicPr>
          <p:nvPr>
            <a:videoFile r:link="rId1"/>
          </p:nvPr>
        </p:nvPicPr>
        <p:blipFill>
          <a:blip r:embed="rId5"/>
          <a:srcRect/>
          <a:stretch>
            <a:fillRect/>
          </a:stretch>
        </p:blipFill>
        <p:spPr bwMode="auto">
          <a:xfrm>
            <a:off x="549275" y="1258888"/>
            <a:ext cx="5340350" cy="5340350"/>
          </a:xfrm>
          <a:prstGeom prst="rect">
            <a:avLst/>
          </a:prstGeom>
          <a:noFill/>
        </p:spPr>
      </p:pic>
      <p:sp>
        <p:nvSpPr>
          <p:cNvPr id="11" name="Action Button: Back or Previous 10">
            <a:hlinkClick r:id="rId6" action="ppaction://hlinksldjump" highlightClick="1"/>
          </p:cNvPr>
          <p:cNvSpPr/>
          <p:nvPr/>
        </p:nvSpPr>
        <p:spPr bwMode="auto">
          <a:xfrm>
            <a:off x="8706410" y="3724046"/>
            <a:ext cx="340919" cy="387808"/>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82662"/>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838200" y="146050"/>
            <a:ext cx="7645400" cy="914400"/>
          </a:xfrm>
        </p:spPr>
        <p:txBody>
          <a:bodyPr/>
          <a:lstStyle/>
          <a:p>
            <a:pPr eaLnBrk="1" hangingPunct="1"/>
            <a:r>
              <a:rPr lang="en-US" sz="2800" smtClean="0"/>
              <a:t>Analysis of Massive Scientific Data Provide Great Challenges and Opportunities</a:t>
            </a:r>
          </a:p>
        </p:txBody>
      </p:sp>
      <p:sp>
        <p:nvSpPr>
          <p:cNvPr id="10244" name="Rectangle 3"/>
          <p:cNvSpPr>
            <a:spLocks noGrp="1" noChangeArrowheads="1"/>
          </p:cNvSpPr>
          <p:nvPr>
            <p:ph type="body" sz="half" idx="1"/>
          </p:nvPr>
        </p:nvSpPr>
        <p:spPr>
          <a:xfrm>
            <a:off x="533400" y="1371600"/>
            <a:ext cx="5119688" cy="5105400"/>
          </a:xfrm>
        </p:spPr>
        <p:txBody>
          <a:bodyPr/>
          <a:lstStyle/>
          <a:p>
            <a:pPr eaLnBrk="1" hangingPunct="1">
              <a:lnSpc>
                <a:spcPct val="90000"/>
              </a:lnSpc>
            </a:pPr>
            <a:r>
              <a:rPr lang="en-US" sz="1800" smtClean="0"/>
              <a:t>Tight cycle of :</a:t>
            </a:r>
          </a:p>
          <a:p>
            <a:pPr lvl="1" eaLnBrk="1" hangingPunct="1">
              <a:lnSpc>
                <a:spcPct val="90000"/>
              </a:lnSpc>
            </a:pPr>
            <a:r>
              <a:rPr lang="en-US" sz="1600" smtClean="0"/>
              <a:t>basic research, </a:t>
            </a:r>
          </a:p>
          <a:p>
            <a:pPr lvl="1" eaLnBrk="1" hangingPunct="1">
              <a:lnSpc>
                <a:spcPct val="90000"/>
              </a:lnSpc>
            </a:pPr>
            <a:r>
              <a:rPr lang="en-US" sz="1600" smtClean="0"/>
              <a:t>software deployment</a:t>
            </a:r>
          </a:p>
          <a:p>
            <a:pPr lvl="1" eaLnBrk="1" hangingPunct="1">
              <a:lnSpc>
                <a:spcPct val="90000"/>
              </a:lnSpc>
            </a:pPr>
            <a:r>
              <a:rPr lang="en-US" sz="1600" smtClean="0"/>
              <a:t>user support</a:t>
            </a:r>
          </a:p>
          <a:p>
            <a:pPr eaLnBrk="1" hangingPunct="1">
              <a:lnSpc>
                <a:spcPct val="90000"/>
              </a:lnSpc>
            </a:pPr>
            <a:r>
              <a:rPr lang="en-US" sz="1800" smtClean="0"/>
              <a:t>Coordination among eight projects:</a:t>
            </a:r>
          </a:p>
          <a:p>
            <a:pPr lvl="1" eaLnBrk="1" hangingPunct="1">
              <a:lnSpc>
                <a:spcPct val="90000"/>
              </a:lnSpc>
            </a:pPr>
            <a:r>
              <a:rPr lang="en-US" sz="1600" smtClean="0"/>
              <a:t>unified techniques for several applications </a:t>
            </a:r>
          </a:p>
          <a:p>
            <a:pPr eaLnBrk="1" hangingPunct="1">
              <a:lnSpc>
                <a:spcPct val="90000"/>
              </a:lnSpc>
            </a:pPr>
            <a:r>
              <a:rPr lang="en-US" sz="1800" smtClean="0"/>
              <a:t>Strong University-Lab collaboration</a:t>
            </a:r>
          </a:p>
          <a:p>
            <a:pPr eaLnBrk="1" hangingPunct="1">
              <a:lnSpc>
                <a:spcPct val="90000"/>
              </a:lnSpc>
            </a:pPr>
            <a:r>
              <a:rPr lang="en-US" sz="1800" smtClean="0"/>
              <a:t>Focused technical approach:</a:t>
            </a:r>
          </a:p>
          <a:p>
            <a:pPr lvl="1" eaLnBrk="1" hangingPunct="1">
              <a:lnSpc>
                <a:spcPct val="90000"/>
              </a:lnSpc>
            </a:pPr>
            <a:r>
              <a:rPr lang="en-US" sz="1600" smtClean="0"/>
              <a:t>performance tools for fast data access</a:t>
            </a:r>
          </a:p>
          <a:p>
            <a:pPr lvl="1" eaLnBrk="1" hangingPunct="1">
              <a:lnSpc>
                <a:spcPct val="90000"/>
              </a:lnSpc>
            </a:pPr>
            <a:r>
              <a:rPr lang="en-US" sz="1600" smtClean="0"/>
              <a:t>general purpose data exploration</a:t>
            </a:r>
          </a:p>
          <a:p>
            <a:pPr lvl="1" eaLnBrk="1" hangingPunct="1">
              <a:lnSpc>
                <a:spcPct val="90000"/>
              </a:lnSpc>
            </a:pPr>
            <a:r>
              <a:rPr lang="en-US" sz="1600" smtClean="0"/>
              <a:t>error bounded quantitative analysis </a:t>
            </a:r>
          </a:p>
          <a:p>
            <a:pPr lvl="1" eaLnBrk="1" hangingPunct="1">
              <a:lnSpc>
                <a:spcPct val="90000"/>
              </a:lnSpc>
            </a:pPr>
            <a:r>
              <a:rPr lang="en-US" sz="1600" smtClean="0"/>
              <a:t>feature extraction and tracking</a:t>
            </a:r>
          </a:p>
          <a:p>
            <a:pPr eaLnBrk="1" hangingPunct="1">
              <a:lnSpc>
                <a:spcPct val="90000"/>
              </a:lnSpc>
            </a:pPr>
            <a:r>
              <a:rPr lang="en-US" sz="1800" smtClean="0"/>
              <a:t>Interdisciplinary collaboration with domain scientists (from math to physics):</a:t>
            </a:r>
          </a:p>
          <a:p>
            <a:pPr lvl="1" eaLnBrk="1" hangingPunct="1">
              <a:lnSpc>
                <a:spcPct val="90000"/>
              </a:lnSpc>
            </a:pPr>
            <a:r>
              <a:rPr lang="en-US" sz="1600" smtClean="0"/>
              <a:t>motivating the work</a:t>
            </a:r>
          </a:p>
          <a:p>
            <a:pPr lvl="1" eaLnBrk="1" hangingPunct="1">
              <a:lnSpc>
                <a:spcPct val="90000"/>
              </a:lnSpc>
            </a:pPr>
            <a:r>
              <a:rPr lang="en-US" sz="1600" smtClean="0"/>
              <a:t>formal theoretical approaches</a:t>
            </a:r>
          </a:p>
          <a:p>
            <a:pPr lvl="1" eaLnBrk="1" hangingPunct="1">
              <a:lnSpc>
                <a:spcPct val="90000"/>
              </a:lnSpc>
            </a:pPr>
            <a:r>
              <a:rPr lang="en-US" sz="1600" smtClean="0"/>
              <a:t>feedback to specific disciplines</a:t>
            </a:r>
          </a:p>
        </p:txBody>
      </p:sp>
      <p:graphicFrame>
        <p:nvGraphicFramePr>
          <p:cNvPr id="10242" name="Object 4"/>
          <p:cNvGraphicFramePr>
            <a:graphicFrameLocks noChangeAspect="1"/>
          </p:cNvGraphicFramePr>
          <p:nvPr>
            <p:ph sz="half" idx="2"/>
          </p:nvPr>
        </p:nvGraphicFramePr>
        <p:xfrm>
          <a:off x="5653088" y="4787900"/>
          <a:ext cx="2814637" cy="1849438"/>
        </p:xfrm>
        <a:graphic>
          <a:graphicData uri="http://schemas.openxmlformats.org/presentationml/2006/ole">
            <p:oleObj spid="_x0000_s10242" name="Slide" r:id="rId3" imgW="4572042" imgH="3429000" progId="PowerPoint.Slide.8">
              <p:embed/>
            </p:oleObj>
          </a:graphicData>
        </a:graphic>
      </p:graphicFrame>
      <p:grpSp>
        <p:nvGrpSpPr>
          <p:cNvPr id="10245" name="Group 8"/>
          <p:cNvGrpSpPr>
            <a:grpSpLocks/>
          </p:cNvGrpSpPr>
          <p:nvPr/>
        </p:nvGrpSpPr>
        <p:grpSpPr bwMode="auto">
          <a:xfrm>
            <a:off x="5638800" y="3767138"/>
            <a:ext cx="2844800" cy="938212"/>
            <a:chOff x="2930" y="1691"/>
            <a:chExt cx="2553" cy="846"/>
          </a:xfrm>
        </p:grpSpPr>
        <p:pic>
          <p:nvPicPr>
            <p:cNvPr id="10247" name="Picture 6" descr="cancellationClean_Ann"/>
            <p:cNvPicPr>
              <a:picLocks noChangeAspect="1" noChangeArrowheads="1"/>
            </p:cNvPicPr>
            <p:nvPr/>
          </p:nvPicPr>
          <p:blipFill>
            <a:blip r:embed="rId4"/>
            <a:srcRect/>
            <a:stretch>
              <a:fillRect/>
            </a:stretch>
          </p:blipFill>
          <p:spPr bwMode="auto">
            <a:xfrm>
              <a:off x="4228" y="1691"/>
              <a:ext cx="1255" cy="845"/>
            </a:xfrm>
            <a:prstGeom prst="rect">
              <a:avLst/>
            </a:prstGeom>
            <a:noFill/>
            <a:ln w="9525">
              <a:noFill/>
              <a:miter lim="800000"/>
              <a:headEnd/>
              <a:tailEnd/>
            </a:ln>
          </p:spPr>
        </p:pic>
        <p:pic>
          <p:nvPicPr>
            <p:cNvPr id="10248" name="Picture 7" descr="cancellationOrg_Ann"/>
            <p:cNvPicPr>
              <a:picLocks noChangeAspect="1" noChangeArrowheads="1"/>
            </p:cNvPicPr>
            <p:nvPr/>
          </p:nvPicPr>
          <p:blipFill>
            <a:blip r:embed="rId5"/>
            <a:srcRect/>
            <a:stretch>
              <a:fillRect/>
            </a:stretch>
          </p:blipFill>
          <p:spPr bwMode="auto">
            <a:xfrm>
              <a:off x="2930" y="1691"/>
              <a:ext cx="1246" cy="846"/>
            </a:xfrm>
            <a:prstGeom prst="rect">
              <a:avLst/>
            </a:prstGeom>
            <a:noFill/>
            <a:ln w="9525">
              <a:noFill/>
              <a:miter lim="800000"/>
              <a:headEnd/>
              <a:tailEnd/>
            </a:ln>
          </p:spPr>
        </p:pic>
      </p:grpSp>
      <p:pic>
        <p:nvPicPr>
          <p:cNvPr id="10246" name="Picture 9" descr="visus-bgl"/>
          <p:cNvPicPr>
            <a:picLocks noChangeAspect="1" noChangeArrowheads="1"/>
          </p:cNvPicPr>
          <p:nvPr/>
        </p:nvPicPr>
        <p:blipFill>
          <a:blip r:embed="rId6"/>
          <a:srcRect/>
          <a:stretch>
            <a:fillRect/>
          </a:stretch>
        </p:blipFill>
        <p:spPr bwMode="auto">
          <a:xfrm>
            <a:off x="5638800" y="1252538"/>
            <a:ext cx="2844800" cy="2432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514350" y="114300"/>
            <a:ext cx="8312150" cy="908050"/>
          </a:xfrm>
        </p:spPr>
        <p:txBody>
          <a:bodyPr/>
          <a:lstStyle/>
          <a:p>
            <a:r>
              <a:rPr lang="en-US" sz="2800"/>
              <a:t>We Develop New Techniques for Efficient </a:t>
            </a:r>
            <a:br>
              <a:rPr lang="en-US" sz="2800"/>
            </a:br>
            <a:r>
              <a:rPr lang="en-US" sz="2800"/>
              <a:t>Data Management and Presentation</a:t>
            </a:r>
          </a:p>
        </p:txBody>
      </p:sp>
      <p:sp>
        <p:nvSpPr>
          <p:cNvPr id="384003" name="Rectangle 3"/>
          <p:cNvSpPr>
            <a:spLocks noGrp="1" noChangeArrowheads="1"/>
          </p:cNvSpPr>
          <p:nvPr>
            <p:ph type="body" idx="1"/>
          </p:nvPr>
        </p:nvSpPr>
        <p:spPr>
          <a:xfrm>
            <a:off x="368300" y="1508125"/>
            <a:ext cx="8520113" cy="4957763"/>
          </a:xfrm>
        </p:spPr>
        <p:txBody>
          <a:bodyPr/>
          <a:lstStyle/>
          <a:p>
            <a:pPr>
              <a:spcAft>
                <a:spcPts val="700"/>
              </a:spcAft>
            </a:pPr>
            <a:r>
              <a:rPr lang="en-US" dirty="0"/>
              <a:t>Advanced data storage techniques:</a:t>
            </a:r>
          </a:p>
          <a:p>
            <a:pPr lvl="1">
              <a:spcAft>
                <a:spcPts val="700"/>
              </a:spcAft>
            </a:pPr>
            <a:r>
              <a:rPr lang="en-US" sz="1800" dirty="0"/>
              <a:t>Data re-organization.</a:t>
            </a:r>
            <a:endParaRPr lang="en-US" sz="500" dirty="0"/>
          </a:p>
          <a:p>
            <a:pPr lvl="1">
              <a:spcAft>
                <a:spcPts val="700"/>
              </a:spcAft>
            </a:pPr>
            <a:r>
              <a:rPr lang="en-US" sz="1800" dirty="0"/>
              <a:t>Compression.</a:t>
            </a:r>
          </a:p>
          <a:p>
            <a:pPr>
              <a:spcAft>
                <a:spcPts val="700"/>
              </a:spcAft>
            </a:pPr>
            <a:r>
              <a:rPr lang="en-US" dirty="0"/>
              <a:t>Advanced algorithmic techniques:</a:t>
            </a:r>
          </a:p>
          <a:p>
            <a:pPr lvl="1">
              <a:spcAft>
                <a:spcPts val="700"/>
              </a:spcAft>
            </a:pPr>
            <a:r>
              <a:rPr lang="en-US" dirty="0"/>
              <a:t> </a:t>
            </a:r>
            <a:r>
              <a:rPr lang="en-US" sz="1800" dirty="0"/>
              <a:t>Streaming.</a:t>
            </a:r>
          </a:p>
          <a:p>
            <a:pPr lvl="1">
              <a:spcAft>
                <a:spcPts val="700"/>
              </a:spcAft>
            </a:pPr>
            <a:r>
              <a:rPr lang="en-US" sz="1800" dirty="0"/>
              <a:t> Progressive multi-resolution.</a:t>
            </a:r>
          </a:p>
          <a:p>
            <a:pPr lvl="1">
              <a:spcAft>
                <a:spcPts val="700"/>
              </a:spcAft>
            </a:pPr>
            <a:r>
              <a:rPr lang="en-US" sz="1800" dirty="0"/>
              <a:t>Out of core computations.</a:t>
            </a:r>
          </a:p>
          <a:p>
            <a:pPr>
              <a:spcAft>
                <a:spcPts val="700"/>
              </a:spcAft>
            </a:pPr>
            <a:r>
              <a:rPr lang="en-US" dirty="0"/>
              <a:t>Scalability across a wide range of running conditions: </a:t>
            </a:r>
          </a:p>
          <a:p>
            <a:pPr lvl="1">
              <a:spcAft>
                <a:spcPts val="700"/>
              </a:spcAft>
            </a:pPr>
            <a:r>
              <a:rPr lang="en-US" dirty="0"/>
              <a:t> </a:t>
            </a:r>
            <a:r>
              <a:rPr lang="en-US" sz="1800" dirty="0"/>
              <a:t>From laptop, to office desktop, </a:t>
            </a:r>
            <a:br>
              <a:rPr lang="en-US" sz="1800" dirty="0"/>
            </a:br>
            <a:r>
              <a:rPr lang="en-US" sz="1800" dirty="0"/>
              <a:t> to cluster of PC, to BG/L.</a:t>
            </a:r>
          </a:p>
          <a:p>
            <a:pPr lvl="1">
              <a:spcAft>
                <a:spcPts val="700"/>
              </a:spcAft>
            </a:pPr>
            <a:r>
              <a:rPr lang="en-US" sz="1800" dirty="0"/>
              <a:t> Memory, to disk, to remote </a:t>
            </a:r>
            <a:br>
              <a:rPr lang="en-US" sz="1800" dirty="0"/>
            </a:br>
            <a:r>
              <a:rPr lang="en-US" sz="1800" dirty="0"/>
              <a:t> data access.</a:t>
            </a:r>
          </a:p>
          <a:p>
            <a:pPr lvl="1">
              <a:spcAft>
                <a:spcPts val="700"/>
              </a:spcAft>
            </a:pPr>
            <a:endParaRPr lang="en-US" sz="1800" dirty="0"/>
          </a:p>
          <a:p>
            <a:pPr lvl="1">
              <a:spcAft>
                <a:spcPts val="700"/>
              </a:spcAft>
            </a:pPr>
            <a:endParaRPr lang="en-US" sz="1800" dirty="0"/>
          </a:p>
        </p:txBody>
      </p:sp>
      <p:pic>
        <p:nvPicPr>
          <p:cNvPr id="384004" name="Picture 4"/>
          <p:cNvPicPr>
            <a:picLocks noChangeAspect="1" noChangeArrowheads="1"/>
          </p:cNvPicPr>
          <p:nvPr/>
        </p:nvPicPr>
        <p:blipFill>
          <a:blip r:embed="rId3" cstate="print">
            <a:clrChange>
              <a:clrFrom>
                <a:srgbClr val="000000"/>
              </a:clrFrom>
              <a:clrTo>
                <a:srgbClr val="000000">
                  <a:alpha val="0"/>
                </a:srgbClr>
              </a:clrTo>
            </a:clrChange>
          </a:blip>
          <a:srcRect l="5515" r="-7056" b="3276"/>
          <a:stretch>
            <a:fillRect/>
          </a:stretch>
        </p:blipFill>
        <p:spPr bwMode="auto">
          <a:xfrm>
            <a:off x="4918075" y="3348038"/>
            <a:ext cx="1987550" cy="1077912"/>
          </a:xfrm>
          <a:prstGeom prst="rect">
            <a:avLst/>
          </a:prstGeom>
          <a:noFill/>
          <a:ln w="12700">
            <a:noFill/>
            <a:miter lim="800000"/>
            <a:headEnd type="none" w="sm" len="sm"/>
            <a:tailEnd type="none" w="sm" len="sm"/>
          </a:ln>
          <a:effectLst/>
        </p:spPr>
      </p:pic>
      <p:pic>
        <p:nvPicPr>
          <p:cNvPr id="384005" name="Picture 5">
            <a:hlinkClick r:id="rId4" action="ppaction://program"/>
          </p:cNvPr>
          <p:cNvPicPr>
            <a:picLocks noChangeAspect="1" noChangeArrowheads="1"/>
          </p:cNvPicPr>
          <p:nvPr/>
        </p:nvPicPr>
        <p:blipFill>
          <a:blip r:embed="rId5" cstate="print">
            <a:clrChange>
              <a:clrFrom>
                <a:srgbClr val="000000"/>
              </a:clrFrom>
              <a:clrTo>
                <a:srgbClr val="000000">
                  <a:alpha val="0"/>
                </a:srgbClr>
              </a:clrTo>
            </a:clrChange>
          </a:blip>
          <a:srcRect l="5498" b="3745"/>
          <a:stretch>
            <a:fillRect/>
          </a:stretch>
        </p:blipFill>
        <p:spPr bwMode="auto">
          <a:xfrm>
            <a:off x="6918325" y="3332163"/>
            <a:ext cx="1855788" cy="1101725"/>
          </a:xfrm>
          <a:prstGeom prst="rect">
            <a:avLst/>
          </a:prstGeom>
          <a:noFill/>
          <a:ln w="12700">
            <a:noFill/>
            <a:miter lim="800000"/>
            <a:headEnd type="none" w="sm" len="sm"/>
            <a:tailEnd type="none" w="sm" len="sm"/>
          </a:ln>
          <a:effectLst/>
        </p:spPr>
      </p:pic>
      <p:sp>
        <p:nvSpPr>
          <p:cNvPr id="384006" name="Line 6"/>
          <p:cNvSpPr>
            <a:spLocks noChangeShapeType="1"/>
          </p:cNvSpPr>
          <p:nvPr/>
        </p:nvSpPr>
        <p:spPr bwMode="auto">
          <a:xfrm>
            <a:off x="6664325" y="3905250"/>
            <a:ext cx="246063" cy="0"/>
          </a:xfrm>
          <a:prstGeom prst="line">
            <a:avLst/>
          </a:prstGeom>
          <a:noFill/>
          <a:ln w="57150">
            <a:solidFill>
              <a:schemeClr val="tx1"/>
            </a:solidFill>
            <a:round/>
            <a:headEnd type="none" w="sm" len="sm"/>
            <a:tailEnd type="triangle" w="sm" len="sm"/>
          </a:ln>
          <a:effectLst/>
        </p:spPr>
        <p:txBody>
          <a:bodyPr/>
          <a:lstStyle/>
          <a:p>
            <a:endParaRPr lang="en-US"/>
          </a:p>
        </p:txBody>
      </p:sp>
      <p:grpSp>
        <p:nvGrpSpPr>
          <p:cNvPr id="2" name="Group 7"/>
          <p:cNvGrpSpPr>
            <a:grpSpLocks/>
          </p:cNvGrpSpPr>
          <p:nvPr/>
        </p:nvGrpSpPr>
        <p:grpSpPr bwMode="auto">
          <a:xfrm flipH="1">
            <a:off x="5038725" y="5570538"/>
            <a:ext cx="1001713" cy="398462"/>
            <a:chOff x="3871" y="3584"/>
            <a:chExt cx="631" cy="251"/>
          </a:xfrm>
        </p:grpSpPr>
        <p:sp>
          <p:nvSpPr>
            <p:cNvPr id="384008" name="Line 8"/>
            <p:cNvSpPr>
              <a:spLocks noChangeAspect="1" noChangeShapeType="1"/>
            </p:cNvSpPr>
            <p:nvPr/>
          </p:nvSpPr>
          <p:spPr bwMode="auto">
            <a:xfrm>
              <a:off x="3871" y="3584"/>
              <a:ext cx="631" cy="4"/>
            </a:xfrm>
            <a:prstGeom prst="line">
              <a:avLst/>
            </a:prstGeom>
            <a:noFill/>
            <a:ln w="12700">
              <a:solidFill>
                <a:schemeClr val="tx1"/>
              </a:solidFill>
              <a:round/>
              <a:headEnd/>
              <a:tailEnd/>
            </a:ln>
            <a:effectLst/>
          </p:spPr>
          <p:txBody>
            <a:bodyPr/>
            <a:lstStyle/>
            <a:p>
              <a:endParaRPr lang="en-US"/>
            </a:p>
          </p:txBody>
        </p:sp>
        <p:grpSp>
          <p:nvGrpSpPr>
            <p:cNvPr id="3" name="Group 9"/>
            <p:cNvGrpSpPr>
              <a:grpSpLocks noChangeAspect="1"/>
            </p:cNvGrpSpPr>
            <p:nvPr/>
          </p:nvGrpSpPr>
          <p:grpSpPr bwMode="auto">
            <a:xfrm flipH="1">
              <a:off x="3876" y="3673"/>
              <a:ext cx="626" cy="162"/>
              <a:chOff x="6201" y="10553"/>
              <a:chExt cx="1980" cy="661"/>
            </a:xfrm>
          </p:grpSpPr>
          <p:sp>
            <p:nvSpPr>
              <p:cNvPr id="384010" name="Freeform 10"/>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1" name="Freeform 11"/>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none" w="med" len="med"/>
                <a:tailEnd type="none" w="med" len="med"/>
              </a:ln>
              <a:effectLst/>
            </p:spPr>
            <p:txBody>
              <a:bodyPr/>
              <a:lstStyle/>
              <a:p>
                <a:endParaRPr lang="en-US"/>
              </a:p>
            </p:txBody>
          </p:sp>
        </p:grpSp>
        <p:grpSp>
          <p:nvGrpSpPr>
            <p:cNvPr id="4" name="Group 12"/>
            <p:cNvGrpSpPr>
              <a:grpSpLocks noChangeAspect="1"/>
            </p:cNvGrpSpPr>
            <p:nvPr/>
          </p:nvGrpSpPr>
          <p:grpSpPr bwMode="auto">
            <a:xfrm flipH="1">
              <a:off x="3957" y="3622"/>
              <a:ext cx="545" cy="95"/>
              <a:chOff x="6201" y="10466"/>
              <a:chExt cx="1966" cy="354"/>
            </a:xfrm>
          </p:grpSpPr>
          <p:sp>
            <p:nvSpPr>
              <p:cNvPr id="384013" name="Freeform 13"/>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4" name="Freeform 14"/>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chemeClr val="tx1"/>
                </a:solidFill>
                <a:round/>
                <a:headEnd type="none" w="med" len="med"/>
                <a:tailEnd type="none" w="med" len="med"/>
              </a:ln>
              <a:effectLst/>
            </p:spPr>
            <p:txBody>
              <a:bodyPr/>
              <a:lstStyle/>
              <a:p>
                <a:endParaRPr lang="en-US"/>
              </a:p>
            </p:txBody>
          </p:sp>
        </p:grpSp>
      </p:grpSp>
      <p:grpSp>
        <p:nvGrpSpPr>
          <p:cNvPr id="5" name="Group 15"/>
          <p:cNvGrpSpPr>
            <a:grpSpLocks/>
          </p:cNvGrpSpPr>
          <p:nvPr/>
        </p:nvGrpSpPr>
        <p:grpSpPr bwMode="auto">
          <a:xfrm>
            <a:off x="5638800" y="5238750"/>
            <a:ext cx="933450" cy="633413"/>
            <a:chOff x="4968" y="3073"/>
            <a:chExt cx="588" cy="399"/>
          </a:xfrm>
        </p:grpSpPr>
        <p:grpSp>
          <p:nvGrpSpPr>
            <p:cNvPr id="6" name="Group 16"/>
            <p:cNvGrpSpPr>
              <a:grpSpLocks/>
            </p:cNvGrpSpPr>
            <p:nvPr/>
          </p:nvGrpSpPr>
          <p:grpSpPr bwMode="auto">
            <a:xfrm>
              <a:off x="4968" y="3073"/>
              <a:ext cx="588" cy="399"/>
              <a:chOff x="6756" y="1048"/>
              <a:chExt cx="739" cy="500"/>
            </a:xfrm>
          </p:grpSpPr>
          <p:sp>
            <p:nvSpPr>
              <p:cNvPr id="384017" name="Oval 17"/>
              <p:cNvSpPr>
                <a:spLocks noChangeArrowheads="1"/>
              </p:cNvSpPr>
              <p:nvPr/>
            </p:nvSpPr>
            <p:spPr bwMode="auto">
              <a:xfrm>
                <a:off x="6756" y="1272"/>
                <a:ext cx="739" cy="276"/>
              </a:xfrm>
              <a:prstGeom prst="ellipse">
                <a:avLst/>
              </a:prstGeom>
              <a:solidFill>
                <a:srgbClr val="A8BCA2"/>
              </a:solidFill>
              <a:ln w="9525">
                <a:solidFill>
                  <a:schemeClr val="tx1"/>
                </a:solidFill>
                <a:round/>
                <a:headEnd/>
                <a:tailEnd/>
              </a:ln>
              <a:effectLst/>
            </p:spPr>
            <p:txBody>
              <a:bodyPr wrap="none" anchor="ctr"/>
              <a:lstStyle/>
              <a:p>
                <a:endParaRPr lang="en-US"/>
              </a:p>
            </p:txBody>
          </p:sp>
          <p:sp>
            <p:nvSpPr>
              <p:cNvPr id="384018" name="AutoShape 18"/>
              <p:cNvSpPr>
                <a:spLocks noChangeAspect="1" noChangeArrowheads="1" noTextEdit="1"/>
              </p:cNvSpPr>
              <p:nvPr/>
            </p:nvSpPr>
            <p:spPr bwMode="auto">
              <a:xfrm>
                <a:off x="6869" y="1048"/>
                <a:ext cx="522" cy="451"/>
              </a:xfrm>
              <a:prstGeom prst="rect">
                <a:avLst/>
              </a:prstGeom>
              <a:noFill/>
              <a:ln w="9525">
                <a:noFill/>
                <a:miter lim="800000"/>
                <a:headEnd/>
                <a:tailEnd/>
              </a:ln>
            </p:spPr>
            <p:txBody>
              <a:bodyPr/>
              <a:lstStyle/>
              <a:p>
                <a:endParaRPr lang="en-US"/>
              </a:p>
            </p:txBody>
          </p:sp>
          <p:sp>
            <p:nvSpPr>
              <p:cNvPr id="384019" name="Freeform 19"/>
              <p:cNvSpPr>
                <a:spLocks/>
              </p:cNvSpPr>
              <p:nvPr/>
            </p:nvSpPr>
            <p:spPr bwMode="auto">
              <a:xfrm>
                <a:off x="6869" y="1049"/>
                <a:ext cx="473" cy="450"/>
              </a:xfrm>
              <a:custGeom>
                <a:avLst/>
                <a:gdLst/>
                <a:ahLst/>
                <a:cxnLst>
                  <a:cxn ang="0">
                    <a:pos x="679" y="0"/>
                  </a:cxn>
                  <a:cxn ang="0">
                    <a:pos x="753" y="1"/>
                  </a:cxn>
                  <a:cxn ang="0">
                    <a:pos x="827" y="2"/>
                  </a:cxn>
                  <a:cxn ang="0">
                    <a:pos x="900" y="3"/>
                  </a:cxn>
                  <a:cxn ang="0">
                    <a:pos x="973" y="6"/>
                  </a:cxn>
                  <a:cxn ang="0">
                    <a:pos x="1047" y="9"/>
                  </a:cxn>
                  <a:cxn ang="0">
                    <a:pos x="1119" y="12"/>
                  </a:cxn>
                  <a:cxn ang="0">
                    <a:pos x="1191" y="16"/>
                  </a:cxn>
                  <a:cxn ang="0">
                    <a:pos x="1263" y="20"/>
                  </a:cxn>
                  <a:cxn ang="0">
                    <a:pos x="1335" y="25"/>
                  </a:cxn>
                  <a:cxn ang="0">
                    <a:pos x="1408" y="31"/>
                  </a:cxn>
                  <a:cxn ang="0">
                    <a:pos x="1481" y="36"/>
                  </a:cxn>
                  <a:cxn ang="0">
                    <a:pos x="1553" y="42"/>
                  </a:cxn>
                  <a:cxn ang="0">
                    <a:pos x="1626" y="48"/>
                  </a:cxn>
                  <a:cxn ang="0">
                    <a:pos x="1699" y="56"/>
                  </a:cxn>
                  <a:cxn ang="0">
                    <a:pos x="1773" y="63"/>
                  </a:cxn>
                  <a:cxn ang="0">
                    <a:pos x="1875" y="87"/>
                  </a:cxn>
                  <a:cxn ang="0">
                    <a:pos x="1888" y="220"/>
                  </a:cxn>
                  <a:cxn ang="0">
                    <a:pos x="1877" y="416"/>
                  </a:cxn>
                  <a:cxn ang="0">
                    <a:pos x="1856" y="666"/>
                  </a:cxn>
                  <a:cxn ang="0">
                    <a:pos x="1825" y="934"/>
                  </a:cxn>
                  <a:cxn ang="0">
                    <a:pos x="1779" y="1086"/>
                  </a:cxn>
                  <a:cxn ang="0">
                    <a:pos x="1575" y="1086"/>
                  </a:cxn>
                  <a:cxn ang="0">
                    <a:pos x="1760" y="1117"/>
                  </a:cxn>
                  <a:cxn ang="0">
                    <a:pos x="1782" y="1165"/>
                  </a:cxn>
                  <a:cxn ang="0">
                    <a:pos x="1774" y="1240"/>
                  </a:cxn>
                  <a:cxn ang="0">
                    <a:pos x="1620" y="1576"/>
                  </a:cxn>
                  <a:cxn ang="0">
                    <a:pos x="1436" y="1794"/>
                  </a:cxn>
                  <a:cxn ang="0">
                    <a:pos x="1343" y="1780"/>
                  </a:cxn>
                  <a:cxn ang="0">
                    <a:pos x="1256" y="1764"/>
                  </a:cxn>
                  <a:cxn ang="0">
                    <a:pos x="1174" y="1747"/>
                  </a:cxn>
                  <a:cxn ang="0">
                    <a:pos x="1096" y="1729"/>
                  </a:cxn>
                  <a:cxn ang="0">
                    <a:pos x="1019" y="1709"/>
                  </a:cxn>
                  <a:cxn ang="0">
                    <a:pos x="942" y="1690"/>
                  </a:cxn>
                  <a:cxn ang="0">
                    <a:pos x="864" y="1670"/>
                  </a:cxn>
                  <a:cxn ang="0">
                    <a:pos x="571" y="1631"/>
                  </a:cxn>
                  <a:cxn ang="0">
                    <a:pos x="503" y="1624"/>
                  </a:cxn>
                  <a:cxn ang="0">
                    <a:pos x="441" y="1617"/>
                  </a:cxn>
                  <a:cxn ang="0">
                    <a:pos x="384" y="1609"/>
                  </a:cxn>
                  <a:cxn ang="0">
                    <a:pos x="327" y="1600"/>
                  </a:cxn>
                  <a:cxn ang="0">
                    <a:pos x="269" y="1588"/>
                  </a:cxn>
                  <a:cxn ang="0">
                    <a:pos x="206" y="1575"/>
                  </a:cxn>
                  <a:cxn ang="0">
                    <a:pos x="137" y="1557"/>
                  </a:cxn>
                  <a:cxn ang="0">
                    <a:pos x="59" y="1534"/>
                  </a:cxn>
                  <a:cxn ang="0">
                    <a:pos x="0" y="1430"/>
                  </a:cxn>
                  <a:cxn ang="0">
                    <a:pos x="259" y="1193"/>
                  </a:cxn>
                  <a:cxn ang="0">
                    <a:pos x="524" y="1008"/>
                  </a:cxn>
                  <a:cxn ang="0">
                    <a:pos x="550" y="935"/>
                  </a:cxn>
                  <a:cxn ang="0">
                    <a:pos x="705" y="934"/>
                  </a:cxn>
                  <a:cxn ang="0">
                    <a:pos x="547" y="816"/>
                  </a:cxn>
                  <a:cxn ang="0">
                    <a:pos x="562" y="604"/>
                  </a:cxn>
                  <a:cxn ang="0">
                    <a:pos x="578" y="372"/>
                  </a:cxn>
                  <a:cxn ang="0">
                    <a:pos x="604" y="132"/>
                  </a:cxn>
                  <a:cxn ang="0">
                    <a:pos x="641" y="0"/>
                  </a:cxn>
                </a:cxnLst>
                <a:rect l="0" t="0" r="r" b="b"/>
                <a:pathLst>
                  <a:path w="1890" h="1800">
                    <a:moveTo>
                      <a:pt x="641" y="0"/>
                    </a:moveTo>
                    <a:lnTo>
                      <a:pt x="679" y="0"/>
                    </a:lnTo>
                    <a:lnTo>
                      <a:pt x="716" y="0"/>
                    </a:lnTo>
                    <a:lnTo>
                      <a:pt x="753" y="1"/>
                    </a:lnTo>
                    <a:lnTo>
                      <a:pt x="790" y="1"/>
                    </a:lnTo>
                    <a:lnTo>
                      <a:pt x="827" y="2"/>
                    </a:lnTo>
                    <a:lnTo>
                      <a:pt x="864" y="2"/>
                    </a:lnTo>
                    <a:lnTo>
                      <a:pt x="900" y="3"/>
                    </a:lnTo>
                    <a:lnTo>
                      <a:pt x="937" y="4"/>
                    </a:lnTo>
                    <a:lnTo>
                      <a:pt x="973" y="6"/>
                    </a:lnTo>
                    <a:lnTo>
                      <a:pt x="1010" y="7"/>
                    </a:lnTo>
                    <a:lnTo>
                      <a:pt x="1047" y="9"/>
                    </a:lnTo>
                    <a:lnTo>
                      <a:pt x="1083" y="11"/>
                    </a:lnTo>
                    <a:lnTo>
                      <a:pt x="1119" y="12"/>
                    </a:lnTo>
                    <a:lnTo>
                      <a:pt x="1155" y="14"/>
                    </a:lnTo>
                    <a:lnTo>
                      <a:pt x="1191" y="16"/>
                    </a:lnTo>
                    <a:lnTo>
                      <a:pt x="1228" y="18"/>
                    </a:lnTo>
                    <a:lnTo>
                      <a:pt x="1263" y="20"/>
                    </a:lnTo>
                    <a:lnTo>
                      <a:pt x="1300" y="22"/>
                    </a:lnTo>
                    <a:lnTo>
                      <a:pt x="1335" y="25"/>
                    </a:lnTo>
                    <a:lnTo>
                      <a:pt x="1372" y="27"/>
                    </a:lnTo>
                    <a:lnTo>
                      <a:pt x="1408" y="31"/>
                    </a:lnTo>
                    <a:lnTo>
                      <a:pt x="1444" y="33"/>
                    </a:lnTo>
                    <a:lnTo>
                      <a:pt x="1481" y="36"/>
                    </a:lnTo>
                    <a:lnTo>
                      <a:pt x="1516" y="39"/>
                    </a:lnTo>
                    <a:lnTo>
                      <a:pt x="1553" y="42"/>
                    </a:lnTo>
                    <a:lnTo>
                      <a:pt x="1589" y="45"/>
                    </a:lnTo>
                    <a:lnTo>
                      <a:pt x="1626" y="48"/>
                    </a:lnTo>
                    <a:lnTo>
                      <a:pt x="1662" y="52"/>
                    </a:lnTo>
                    <a:lnTo>
                      <a:pt x="1699" y="56"/>
                    </a:lnTo>
                    <a:lnTo>
                      <a:pt x="1736" y="60"/>
                    </a:lnTo>
                    <a:lnTo>
                      <a:pt x="1773" y="63"/>
                    </a:lnTo>
                    <a:lnTo>
                      <a:pt x="1810" y="67"/>
                    </a:lnTo>
                    <a:lnTo>
                      <a:pt x="1875" y="87"/>
                    </a:lnTo>
                    <a:lnTo>
                      <a:pt x="1890" y="155"/>
                    </a:lnTo>
                    <a:lnTo>
                      <a:pt x="1888" y="220"/>
                    </a:lnTo>
                    <a:lnTo>
                      <a:pt x="1883" y="309"/>
                    </a:lnTo>
                    <a:lnTo>
                      <a:pt x="1877" y="416"/>
                    </a:lnTo>
                    <a:lnTo>
                      <a:pt x="1867" y="536"/>
                    </a:lnTo>
                    <a:lnTo>
                      <a:pt x="1856" y="666"/>
                    </a:lnTo>
                    <a:lnTo>
                      <a:pt x="1841" y="800"/>
                    </a:lnTo>
                    <a:lnTo>
                      <a:pt x="1825" y="934"/>
                    </a:lnTo>
                    <a:lnTo>
                      <a:pt x="1806" y="1064"/>
                    </a:lnTo>
                    <a:lnTo>
                      <a:pt x="1779" y="1086"/>
                    </a:lnTo>
                    <a:lnTo>
                      <a:pt x="1587" y="1049"/>
                    </a:lnTo>
                    <a:lnTo>
                      <a:pt x="1575" y="1086"/>
                    </a:lnTo>
                    <a:lnTo>
                      <a:pt x="1741" y="1102"/>
                    </a:lnTo>
                    <a:lnTo>
                      <a:pt x="1760" y="1117"/>
                    </a:lnTo>
                    <a:lnTo>
                      <a:pt x="1760" y="1154"/>
                    </a:lnTo>
                    <a:lnTo>
                      <a:pt x="1782" y="1165"/>
                    </a:lnTo>
                    <a:lnTo>
                      <a:pt x="1786" y="1206"/>
                    </a:lnTo>
                    <a:lnTo>
                      <a:pt x="1774" y="1240"/>
                    </a:lnTo>
                    <a:lnTo>
                      <a:pt x="1767" y="1299"/>
                    </a:lnTo>
                    <a:lnTo>
                      <a:pt x="1620" y="1576"/>
                    </a:lnTo>
                    <a:lnTo>
                      <a:pt x="1485" y="1800"/>
                    </a:lnTo>
                    <a:lnTo>
                      <a:pt x="1436" y="1794"/>
                    </a:lnTo>
                    <a:lnTo>
                      <a:pt x="1388" y="1787"/>
                    </a:lnTo>
                    <a:lnTo>
                      <a:pt x="1343" y="1780"/>
                    </a:lnTo>
                    <a:lnTo>
                      <a:pt x="1299" y="1773"/>
                    </a:lnTo>
                    <a:lnTo>
                      <a:pt x="1256" y="1764"/>
                    </a:lnTo>
                    <a:lnTo>
                      <a:pt x="1215" y="1756"/>
                    </a:lnTo>
                    <a:lnTo>
                      <a:pt x="1174" y="1747"/>
                    </a:lnTo>
                    <a:lnTo>
                      <a:pt x="1136" y="1738"/>
                    </a:lnTo>
                    <a:lnTo>
                      <a:pt x="1096" y="1729"/>
                    </a:lnTo>
                    <a:lnTo>
                      <a:pt x="1058" y="1719"/>
                    </a:lnTo>
                    <a:lnTo>
                      <a:pt x="1019" y="1709"/>
                    </a:lnTo>
                    <a:lnTo>
                      <a:pt x="981" y="1699"/>
                    </a:lnTo>
                    <a:lnTo>
                      <a:pt x="942" y="1690"/>
                    </a:lnTo>
                    <a:lnTo>
                      <a:pt x="903" y="1680"/>
                    </a:lnTo>
                    <a:lnTo>
                      <a:pt x="864" y="1670"/>
                    </a:lnTo>
                    <a:lnTo>
                      <a:pt x="823" y="1661"/>
                    </a:lnTo>
                    <a:lnTo>
                      <a:pt x="571" y="1631"/>
                    </a:lnTo>
                    <a:lnTo>
                      <a:pt x="536" y="1627"/>
                    </a:lnTo>
                    <a:lnTo>
                      <a:pt x="503" y="1624"/>
                    </a:lnTo>
                    <a:lnTo>
                      <a:pt x="472" y="1620"/>
                    </a:lnTo>
                    <a:lnTo>
                      <a:pt x="441" y="1617"/>
                    </a:lnTo>
                    <a:lnTo>
                      <a:pt x="412" y="1613"/>
                    </a:lnTo>
                    <a:lnTo>
                      <a:pt x="384" y="1609"/>
                    </a:lnTo>
                    <a:lnTo>
                      <a:pt x="356" y="1605"/>
                    </a:lnTo>
                    <a:lnTo>
                      <a:pt x="327" y="1600"/>
                    </a:lnTo>
                    <a:lnTo>
                      <a:pt x="298" y="1595"/>
                    </a:lnTo>
                    <a:lnTo>
                      <a:pt x="269" y="1588"/>
                    </a:lnTo>
                    <a:lnTo>
                      <a:pt x="238" y="1582"/>
                    </a:lnTo>
                    <a:lnTo>
                      <a:pt x="206" y="1575"/>
                    </a:lnTo>
                    <a:lnTo>
                      <a:pt x="173" y="1566"/>
                    </a:lnTo>
                    <a:lnTo>
                      <a:pt x="137" y="1557"/>
                    </a:lnTo>
                    <a:lnTo>
                      <a:pt x="99" y="1546"/>
                    </a:lnTo>
                    <a:lnTo>
                      <a:pt x="59" y="1534"/>
                    </a:lnTo>
                    <a:lnTo>
                      <a:pt x="17" y="1511"/>
                    </a:lnTo>
                    <a:lnTo>
                      <a:pt x="0" y="1430"/>
                    </a:lnTo>
                    <a:lnTo>
                      <a:pt x="32" y="1390"/>
                    </a:lnTo>
                    <a:lnTo>
                      <a:pt x="259" y="1193"/>
                    </a:lnTo>
                    <a:lnTo>
                      <a:pt x="420" y="1080"/>
                    </a:lnTo>
                    <a:lnTo>
                      <a:pt x="524" y="1008"/>
                    </a:lnTo>
                    <a:lnTo>
                      <a:pt x="537" y="967"/>
                    </a:lnTo>
                    <a:lnTo>
                      <a:pt x="550" y="935"/>
                    </a:lnTo>
                    <a:lnTo>
                      <a:pt x="701" y="956"/>
                    </a:lnTo>
                    <a:lnTo>
                      <a:pt x="705" y="934"/>
                    </a:lnTo>
                    <a:lnTo>
                      <a:pt x="537" y="911"/>
                    </a:lnTo>
                    <a:lnTo>
                      <a:pt x="547" y="816"/>
                    </a:lnTo>
                    <a:lnTo>
                      <a:pt x="554" y="713"/>
                    </a:lnTo>
                    <a:lnTo>
                      <a:pt x="562" y="604"/>
                    </a:lnTo>
                    <a:lnTo>
                      <a:pt x="570" y="490"/>
                    </a:lnTo>
                    <a:lnTo>
                      <a:pt x="578" y="372"/>
                    </a:lnTo>
                    <a:lnTo>
                      <a:pt x="590" y="252"/>
                    </a:lnTo>
                    <a:lnTo>
                      <a:pt x="604" y="132"/>
                    </a:lnTo>
                    <a:lnTo>
                      <a:pt x="624" y="12"/>
                    </a:lnTo>
                    <a:lnTo>
                      <a:pt x="641" y="0"/>
                    </a:lnTo>
                    <a:close/>
                  </a:path>
                </a:pathLst>
              </a:custGeom>
              <a:solidFill>
                <a:srgbClr val="00335B"/>
              </a:solidFill>
              <a:ln w="9525">
                <a:noFill/>
                <a:round/>
                <a:headEnd/>
                <a:tailEnd/>
              </a:ln>
            </p:spPr>
            <p:txBody>
              <a:bodyPr/>
              <a:lstStyle/>
              <a:p>
                <a:endParaRPr lang="en-US"/>
              </a:p>
            </p:txBody>
          </p:sp>
          <p:sp>
            <p:nvSpPr>
              <p:cNvPr id="384020" name="Freeform 20"/>
              <p:cNvSpPr>
                <a:spLocks/>
              </p:cNvSpPr>
              <p:nvPr/>
            </p:nvSpPr>
            <p:spPr bwMode="auto">
              <a:xfrm>
                <a:off x="7003" y="1052"/>
                <a:ext cx="42" cy="225"/>
              </a:xfrm>
              <a:custGeom>
                <a:avLst/>
                <a:gdLst/>
                <a:ahLst/>
                <a:cxnLst>
                  <a:cxn ang="0">
                    <a:pos x="169" y="56"/>
                  </a:cxn>
                  <a:cxn ang="0">
                    <a:pos x="82" y="0"/>
                  </a:cxn>
                  <a:cxn ang="0">
                    <a:pos x="66" y="112"/>
                  </a:cxn>
                  <a:cxn ang="0">
                    <a:pos x="53" y="223"/>
                  </a:cxn>
                  <a:cxn ang="0">
                    <a:pos x="40" y="335"/>
                  </a:cxn>
                  <a:cxn ang="0">
                    <a:pos x="31" y="447"/>
                  </a:cxn>
                  <a:cxn ang="0">
                    <a:pos x="22" y="559"/>
                  </a:cxn>
                  <a:cxn ang="0">
                    <a:pos x="14" y="672"/>
                  </a:cxn>
                  <a:cxn ang="0">
                    <a:pos x="7" y="785"/>
                  </a:cxn>
                  <a:cxn ang="0">
                    <a:pos x="0" y="898"/>
                  </a:cxn>
                  <a:cxn ang="0">
                    <a:pos x="96" y="844"/>
                  </a:cxn>
                  <a:cxn ang="0">
                    <a:pos x="169" y="56"/>
                  </a:cxn>
                </a:cxnLst>
                <a:rect l="0" t="0" r="r" b="b"/>
                <a:pathLst>
                  <a:path w="169" h="898">
                    <a:moveTo>
                      <a:pt x="169" y="56"/>
                    </a:moveTo>
                    <a:lnTo>
                      <a:pt x="82" y="0"/>
                    </a:lnTo>
                    <a:lnTo>
                      <a:pt x="66" y="112"/>
                    </a:lnTo>
                    <a:lnTo>
                      <a:pt x="53" y="223"/>
                    </a:lnTo>
                    <a:lnTo>
                      <a:pt x="40" y="335"/>
                    </a:lnTo>
                    <a:lnTo>
                      <a:pt x="31" y="447"/>
                    </a:lnTo>
                    <a:lnTo>
                      <a:pt x="22" y="559"/>
                    </a:lnTo>
                    <a:lnTo>
                      <a:pt x="14" y="672"/>
                    </a:lnTo>
                    <a:lnTo>
                      <a:pt x="7" y="785"/>
                    </a:lnTo>
                    <a:lnTo>
                      <a:pt x="0" y="898"/>
                    </a:lnTo>
                    <a:lnTo>
                      <a:pt x="96" y="844"/>
                    </a:lnTo>
                    <a:lnTo>
                      <a:pt x="169" y="56"/>
                    </a:lnTo>
                    <a:close/>
                  </a:path>
                </a:pathLst>
              </a:custGeom>
              <a:solidFill>
                <a:srgbClr val="8C4400"/>
              </a:solidFill>
              <a:ln w="9525">
                <a:noFill/>
                <a:round/>
                <a:headEnd/>
                <a:tailEnd/>
              </a:ln>
            </p:spPr>
            <p:txBody>
              <a:bodyPr/>
              <a:lstStyle/>
              <a:p>
                <a:endParaRPr lang="en-US"/>
              </a:p>
            </p:txBody>
          </p:sp>
          <p:sp>
            <p:nvSpPr>
              <p:cNvPr id="384021" name="Freeform 21"/>
              <p:cNvSpPr>
                <a:spLocks/>
              </p:cNvSpPr>
              <p:nvPr/>
            </p:nvSpPr>
            <p:spPr bwMode="auto">
              <a:xfrm>
                <a:off x="7005" y="1053"/>
                <a:ext cx="40" cy="211"/>
              </a:xfrm>
              <a:custGeom>
                <a:avLst/>
                <a:gdLst/>
                <a:ahLst/>
                <a:cxnLst>
                  <a:cxn ang="0">
                    <a:pos x="162" y="54"/>
                  </a:cxn>
                  <a:cxn ang="0">
                    <a:pos x="151" y="48"/>
                  </a:cxn>
                  <a:cxn ang="0">
                    <a:pos x="141" y="41"/>
                  </a:cxn>
                  <a:cxn ang="0">
                    <a:pos x="130" y="34"/>
                  </a:cxn>
                  <a:cxn ang="0">
                    <a:pos x="120" y="27"/>
                  </a:cxn>
                  <a:cxn ang="0">
                    <a:pos x="109" y="20"/>
                  </a:cxn>
                  <a:cxn ang="0">
                    <a:pos x="99" y="13"/>
                  </a:cxn>
                  <a:cxn ang="0">
                    <a:pos x="89" y="6"/>
                  </a:cxn>
                  <a:cxn ang="0">
                    <a:pos x="78" y="0"/>
                  </a:cxn>
                  <a:cxn ang="0">
                    <a:pos x="62" y="105"/>
                  </a:cxn>
                  <a:cxn ang="0">
                    <a:pos x="49" y="209"/>
                  </a:cxn>
                  <a:cxn ang="0">
                    <a:pos x="38" y="315"/>
                  </a:cxn>
                  <a:cxn ang="0">
                    <a:pos x="28" y="421"/>
                  </a:cxn>
                  <a:cxn ang="0">
                    <a:pos x="20" y="526"/>
                  </a:cxn>
                  <a:cxn ang="0">
                    <a:pos x="12" y="632"/>
                  </a:cxn>
                  <a:cxn ang="0">
                    <a:pos x="6" y="739"/>
                  </a:cxn>
                  <a:cxn ang="0">
                    <a:pos x="0" y="846"/>
                  </a:cxn>
                  <a:cxn ang="0">
                    <a:pos x="11" y="840"/>
                  </a:cxn>
                  <a:cxn ang="0">
                    <a:pos x="23" y="832"/>
                  </a:cxn>
                  <a:cxn ang="0">
                    <a:pos x="34" y="826"/>
                  </a:cxn>
                  <a:cxn ang="0">
                    <a:pos x="46" y="820"/>
                  </a:cxn>
                  <a:cxn ang="0">
                    <a:pos x="57" y="813"/>
                  </a:cxn>
                  <a:cxn ang="0">
                    <a:pos x="69" y="807"/>
                  </a:cxn>
                  <a:cxn ang="0">
                    <a:pos x="80" y="801"/>
                  </a:cxn>
                  <a:cxn ang="0">
                    <a:pos x="92" y="795"/>
                  </a:cxn>
                  <a:cxn ang="0">
                    <a:pos x="101" y="702"/>
                  </a:cxn>
                  <a:cxn ang="0">
                    <a:pos x="109" y="609"/>
                  </a:cxn>
                  <a:cxn ang="0">
                    <a:pos x="119" y="517"/>
                  </a:cxn>
                  <a:cxn ang="0">
                    <a:pos x="127" y="424"/>
                  </a:cxn>
                  <a:cxn ang="0">
                    <a:pos x="136" y="332"/>
                  </a:cxn>
                  <a:cxn ang="0">
                    <a:pos x="144" y="240"/>
                  </a:cxn>
                  <a:cxn ang="0">
                    <a:pos x="153" y="146"/>
                  </a:cxn>
                  <a:cxn ang="0">
                    <a:pos x="162" y="54"/>
                  </a:cxn>
                </a:cxnLst>
                <a:rect l="0" t="0" r="r" b="b"/>
                <a:pathLst>
                  <a:path w="162" h="846">
                    <a:moveTo>
                      <a:pt x="162" y="54"/>
                    </a:moveTo>
                    <a:lnTo>
                      <a:pt x="151" y="48"/>
                    </a:lnTo>
                    <a:lnTo>
                      <a:pt x="141" y="41"/>
                    </a:lnTo>
                    <a:lnTo>
                      <a:pt x="130" y="34"/>
                    </a:lnTo>
                    <a:lnTo>
                      <a:pt x="120" y="27"/>
                    </a:lnTo>
                    <a:lnTo>
                      <a:pt x="109" y="20"/>
                    </a:lnTo>
                    <a:lnTo>
                      <a:pt x="99" y="13"/>
                    </a:lnTo>
                    <a:lnTo>
                      <a:pt x="89" y="6"/>
                    </a:lnTo>
                    <a:lnTo>
                      <a:pt x="78" y="0"/>
                    </a:lnTo>
                    <a:lnTo>
                      <a:pt x="62" y="105"/>
                    </a:lnTo>
                    <a:lnTo>
                      <a:pt x="49" y="209"/>
                    </a:lnTo>
                    <a:lnTo>
                      <a:pt x="38" y="315"/>
                    </a:lnTo>
                    <a:lnTo>
                      <a:pt x="28" y="421"/>
                    </a:lnTo>
                    <a:lnTo>
                      <a:pt x="20" y="526"/>
                    </a:lnTo>
                    <a:lnTo>
                      <a:pt x="12" y="632"/>
                    </a:lnTo>
                    <a:lnTo>
                      <a:pt x="6" y="739"/>
                    </a:lnTo>
                    <a:lnTo>
                      <a:pt x="0" y="846"/>
                    </a:lnTo>
                    <a:lnTo>
                      <a:pt x="11" y="840"/>
                    </a:lnTo>
                    <a:lnTo>
                      <a:pt x="23" y="832"/>
                    </a:lnTo>
                    <a:lnTo>
                      <a:pt x="34" y="826"/>
                    </a:lnTo>
                    <a:lnTo>
                      <a:pt x="46" y="820"/>
                    </a:lnTo>
                    <a:lnTo>
                      <a:pt x="57" y="813"/>
                    </a:lnTo>
                    <a:lnTo>
                      <a:pt x="69" y="807"/>
                    </a:lnTo>
                    <a:lnTo>
                      <a:pt x="80" y="801"/>
                    </a:lnTo>
                    <a:lnTo>
                      <a:pt x="92" y="795"/>
                    </a:lnTo>
                    <a:lnTo>
                      <a:pt x="101" y="702"/>
                    </a:lnTo>
                    <a:lnTo>
                      <a:pt x="109" y="609"/>
                    </a:lnTo>
                    <a:lnTo>
                      <a:pt x="119" y="517"/>
                    </a:lnTo>
                    <a:lnTo>
                      <a:pt x="127" y="424"/>
                    </a:lnTo>
                    <a:lnTo>
                      <a:pt x="136" y="332"/>
                    </a:lnTo>
                    <a:lnTo>
                      <a:pt x="144" y="240"/>
                    </a:lnTo>
                    <a:lnTo>
                      <a:pt x="153" y="146"/>
                    </a:lnTo>
                    <a:lnTo>
                      <a:pt x="162" y="54"/>
                    </a:lnTo>
                    <a:close/>
                  </a:path>
                </a:pathLst>
              </a:custGeom>
              <a:solidFill>
                <a:srgbClr val="8E4700"/>
              </a:solidFill>
              <a:ln w="9525">
                <a:noFill/>
                <a:round/>
                <a:headEnd/>
                <a:tailEnd/>
              </a:ln>
            </p:spPr>
            <p:txBody>
              <a:bodyPr/>
              <a:lstStyle/>
              <a:p>
                <a:endParaRPr lang="en-US"/>
              </a:p>
            </p:txBody>
          </p:sp>
          <p:sp>
            <p:nvSpPr>
              <p:cNvPr id="384022" name="Freeform 22"/>
              <p:cNvSpPr>
                <a:spLocks/>
              </p:cNvSpPr>
              <p:nvPr/>
            </p:nvSpPr>
            <p:spPr bwMode="auto">
              <a:xfrm>
                <a:off x="7006" y="1053"/>
                <a:ext cx="39" cy="198"/>
              </a:xfrm>
              <a:custGeom>
                <a:avLst/>
                <a:gdLst/>
                <a:ahLst/>
                <a:cxnLst>
                  <a:cxn ang="0">
                    <a:pos x="157" y="54"/>
                  </a:cxn>
                  <a:cxn ang="0">
                    <a:pos x="146" y="47"/>
                  </a:cxn>
                  <a:cxn ang="0">
                    <a:pos x="137" y="41"/>
                  </a:cxn>
                  <a:cxn ang="0">
                    <a:pos x="126" y="33"/>
                  </a:cxn>
                  <a:cxn ang="0">
                    <a:pos x="116" y="27"/>
                  </a:cxn>
                  <a:cxn ang="0">
                    <a:pos x="105" y="20"/>
                  </a:cxn>
                  <a:cxn ang="0">
                    <a:pos x="96" y="14"/>
                  </a:cxn>
                  <a:cxn ang="0">
                    <a:pos x="86" y="6"/>
                  </a:cxn>
                  <a:cxn ang="0">
                    <a:pos x="75" y="0"/>
                  </a:cxn>
                  <a:cxn ang="0">
                    <a:pos x="61" y="98"/>
                  </a:cxn>
                  <a:cxn ang="0">
                    <a:pos x="48" y="197"/>
                  </a:cxn>
                  <a:cxn ang="0">
                    <a:pos x="38" y="295"/>
                  </a:cxn>
                  <a:cxn ang="0">
                    <a:pos x="28" y="395"/>
                  </a:cxn>
                  <a:cxn ang="0">
                    <a:pos x="20" y="493"/>
                  </a:cxn>
                  <a:cxn ang="0">
                    <a:pos x="13" y="593"/>
                  </a:cxn>
                  <a:cxn ang="0">
                    <a:pos x="6" y="693"/>
                  </a:cxn>
                  <a:cxn ang="0">
                    <a:pos x="0" y="794"/>
                  </a:cxn>
                  <a:cxn ang="0">
                    <a:pos x="11" y="787"/>
                  </a:cxn>
                  <a:cxn ang="0">
                    <a:pos x="23" y="782"/>
                  </a:cxn>
                  <a:cxn ang="0">
                    <a:pos x="34" y="776"/>
                  </a:cxn>
                  <a:cxn ang="0">
                    <a:pos x="46" y="769"/>
                  </a:cxn>
                  <a:cxn ang="0">
                    <a:pos x="56" y="763"/>
                  </a:cxn>
                  <a:cxn ang="0">
                    <a:pos x="68" y="757"/>
                  </a:cxn>
                  <a:cxn ang="0">
                    <a:pos x="79" y="751"/>
                  </a:cxn>
                  <a:cxn ang="0">
                    <a:pos x="91" y="744"/>
                  </a:cxn>
                  <a:cxn ang="0">
                    <a:pos x="99" y="658"/>
                  </a:cxn>
                  <a:cxn ang="0">
                    <a:pos x="108" y="573"/>
                  </a:cxn>
                  <a:cxn ang="0">
                    <a:pos x="116" y="486"/>
                  </a:cxn>
                  <a:cxn ang="0">
                    <a:pos x="124" y="400"/>
                  </a:cxn>
                  <a:cxn ang="0">
                    <a:pos x="132" y="313"/>
                  </a:cxn>
                  <a:cxn ang="0">
                    <a:pos x="140" y="227"/>
                  </a:cxn>
                  <a:cxn ang="0">
                    <a:pos x="148" y="140"/>
                  </a:cxn>
                  <a:cxn ang="0">
                    <a:pos x="157" y="54"/>
                  </a:cxn>
                </a:cxnLst>
                <a:rect l="0" t="0" r="r" b="b"/>
                <a:pathLst>
                  <a:path w="157" h="794">
                    <a:moveTo>
                      <a:pt x="157" y="54"/>
                    </a:moveTo>
                    <a:lnTo>
                      <a:pt x="146" y="47"/>
                    </a:lnTo>
                    <a:lnTo>
                      <a:pt x="137" y="41"/>
                    </a:lnTo>
                    <a:lnTo>
                      <a:pt x="126" y="33"/>
                    </a:lnTo>
                    <a:lnTo>
                      <a:pt x="116" y="27"/>
                    </a:lnTo>
                    <a:lnTo>
                      <a:pt x="105" y="20"/>
                    </a:lnTo>
                    <a:lnTo>
                      <a:pt x="96" y="14"/>
                    </a:lnTo>
                    <a:lnTo>
                      <a:pt x="86" y="6"/>
                    </a:lnTo>
                    <a:lnTo>
                      <a:pt x="75" y="0"/>
                    </a:lnTo>
                    <a:lnTo>
                      <a:pt x="61" y="98"/>
                    </a:lnTo>
                    <a:lnTo>
                      <a:pt x="48" y="197"/>
                    </a:lnTo>
                    <a:lnTo>
                      <a:pt x="38" y="295"/>
                    </a:lnTo>
                    <a:lnTo>
                      <a:pt x="28" y="395"/>
                    </a:lnTo>
                    <a:lnTo>
                      <a:pt x="20" y="493"/>
                    </a:lnTo>
                    <a:lnTo>
                      <a:pt x="13" y="593"/>
                    </a:lnTo>
                    <a:lnTo>
                      <a:pt x="6" y="693"/>
                    </a:lnTo>
                    <a:lnTo>
                      <a:pt x="0" y="794"/>
                    </a:lnTo>
                    <a:lnTo>
                      <a:pt x="11" y="787"/>
                    </a:lnTo>
                    <a:lnTo>
                      <a:pt x="23" y="782"/>
                    </a:lnTo>
                    <a:lnTo>
                      <a:pt x="34" y="776"/>
                    </a:lnTo>
                    <a:lnTo>
                      <a:pt x="46" y="769"/>
                    </a:lnTo>
                    <a:lnTo>
                      <a:pt x="56" y="763"/>
                    </a:lnTo>
                    <a:lnTo>
                      <a:pt x="68" y="757"/>
                    </a:lnTo>
                    <a:lnTo>
                      <a:pt x="79" y="751"/>
                    </a:lnTo>
                    <a:lnTo>
                      <a:pt x="91" y="744"/>
                    </a:lnTo>
                    <a:lnTo>
                      <a:pt x="99" y="658"/>
                    </a:lnTo>
                    <a:lnTo>
                      <a:pt x="108" y="573"/>
                    </a:lnTo>
                    <a:lnTo>
                      <a:pt x="116" y="486"/>
                    </a:lnTo>
                    <a:lnTo>
                      <a:pt x="124" y="400"/>
                    </a:lnTo>
                    <a:lnTo>
                      <a:pt x="132" y="313"/>
                    </a:lnTo>
                    <a:lnTo>
                      <a:pt x="140" y="227"/>
                    </a:lnTo>
                    <a:lnTo>
                      <a:pt x="148" y="140"/>
                    </a:lnTo>
                    <a:lnTo>
                      <a:pt x="157" y="54"/>
                    </a:lnTo>
                    <a:close/>
                  </a:path>
                </a:pathLst>
              </a:custGeom>
              <a:solidFill>
                <a:srgbClr val="914900"/>
              </a:solidFill>
              <a:ln w="9525">
                <a:noFill/>
                <a:round/>
                <a:headEnd/>
                <a:tailEnd/>
              </a:ln>
            </p:spPr>
            <p:txBody>
              <a:bodyPr/>
              <a:lstStyle/>
              <a:p>
                <a:endParaRPr lang="en-US"/>
              </a:p>
            </p:txBody>
          </p:sp>
          <p:sp>
            <p:nvSpPr>
              <p:cNvPr id="384023" name="Freeform 23"/>
              <p:cNvSpPr>
                <a:spLocks/>
              </p:cNvSpPr>
              <p:nvPr/>
            </p:nvSpPr>
            <p:spPr bwMode="auto">
              <a:xfrm>
                <a:off x="7008" y="1053"/>
                <a:ext cx="37" cy="186"/>
              </a:xfrm>
              <a:custGeom>
                <a:avLst/>
                <a:gdLst/>
                <a:ahLst/>
                <a:cxnLst>
                  <a:cxn ang="0">
                    <a:pos x="150" y="53"/>
                  </a:cxn>
                  <a:cxn ang="0">
                    <a:pos x="140" y="47"/>
                  </a:cxn>
                  <a:cxn ang="0">
                    <a:pos x="131" y="40"/>
                  </a:cxn>
                  <a:cxn ang="0">
                    <a:pos x="121" y="33"/>
                  </a:cxn>
                  <a:cxn ang="0">
                    <a:pos x="111" y="27"/>
                  </a:cxn>
                  <a:cxn ang="0">
                    <a:pos x="102" y="21"/>
                  </a:cxn>
                  <a:cxn ang="0">
                    <a:pos x="92" y="14"/>
                  </a:cxn>
                  <a:cxn ang="0">
                    <a:pos x="82" y="7"/>
                  </a:cxn>
                  <a:cxn ang="0">
                    <a:pos x="72" y="0"/>
                  </a:cxn>
                  <a:cxn ang="0">
                    <a:pos x="58" y="93"/>
                  </a:cxn>
                  <a:cxn ang="0">
                    <a:pos x="46" y="185"/>
                  </a:cxn>
                  <a:cxn ang="0">
                    <a:pos x="36" y="277"/>
                  </a:cxn>
                  <a:cxn ang="0">
                    <a:pos x="27" y="370"/>
                  </a:cxn>
                  <a:cxn ang="0">
                    <a:pos x="19" y="463"/>
                  </a:cxn>
                  <a:cxn ang="0">
                    <a:pos x="13" y="555"/>
                  </a:cxn>
                  <a:cxn ang="0">
                    <a:pos x="6" y="648"/>
                  </a:cxn>
                  <a:cxn ang="0">
                    <a:pos x="0" y="742"/>
                  </a:cxn>
                  <a:cxn ang="0">
                    <a:pos x="12" y="736"/>
                  </a:cxn>
                  <a:cxn ang="0">
                    <a:pos x="22" y="731"/>
                  </a:cxn>
                  <a:cxn ang="0">
                    <a:pos x="34" y="724"/>
                  </a:cxn>
                  <a:cxn ang="0">
                    <a:pos x="45" y="719"/>
                  </a:cxn>
                  <a:cxn ang="0">
                    <a:pos x="56" y="714"/>
                  </a:cxn>
                  <a:cxn ang="0">
                    <a:pos x="67" y="709"/>
                  </a:cxn>
                  <a:cxn ang="0">
                    <a:pos x="78" y="702"/>
                  </a:cxn>
                  <a:cxn ang="0">
                    <a:pos x="89" y="697"/>
                  </a:cxn>
                  <a:cxn ang="0">
                    <a:pos x="96" y="617"/>
                  </a:cxn>
                  <a:cxn ang="0">
                    <a:pos x="104" y="536"/>
                  </a:cxn>
                  <a:cxn ang="0">
                    <a:pos x="112" y="455"/>
                  </a:cxn>
                  <a:cxn ang="0">
                    <a:pos x="119" y="375"/>
                  </a:cxn>
                  <a:cxn ang="0">
                    <a:pos x="127" y="294"/>
                  </a:cxn>
                  <a:cxn ang="0">
                    <a:pos x="135" y="215"/>
                  </a:cxn>
                  <a:cxn ang="0">
                    <a:pos x="142" y="134"/>
                  </a:cxn>
                  <a:cxn ang="0">
                    <a:pos x="150" y="53"/>
                  </a:cxn>
                </a:cxnLst>
                <a:rect l="0" t="0" r="r" b="b"/>
                <a:pathLst>
                  <a:path w="150" h="742">
                    <a:moveTo>
                      <a:pt x="150" y="53"/>
                    </a:moveTo>
                    <a:lnTo>
                      <a:pt x="140" y="47"/>
                    </a:lnTo>
                    <a:lnTo>
                      <a:pt x="131" y="40"/>
                    </a:lnTo>
                    <a:lnTo>
                      <a:pt x="121" y="33"/>
                    </a:lnTo>
                    <a:lnTo>
                      <a:pt x="111" y="27"/>
                    </a:lnTo>
                    <a:lnTo>
                      <a:pt x="102" y="21"/>
                    </a:lnTo>
                    <a:lnTo>
                      <a:pt x="92" y="14"/>
                    </a:lnTo>
                    <a:lnTo>
                      <a:pt x="82" y="7"/>
                    </a:lnTo>
                    <a:lnTo>
                      <a:pt x="72" y="0"/>
                    </a:lnTo>
                    <a:lnTo>
                      <a:pt x="58" y="93"/>
                    </a:lnTo>
                    <a:lnTo>
                      <a:pt x="46" y="185"/>
                    </a:lnTo>
                    <a:lnTo>
                      <a:pt x="36" y="277"/>
                    </a:lnTo>
                    <a:lnTo>
                      <a:pt x="27" y="370"/>
                    </a:lnTo>
                    <a:lnTo>
                      <a:pt x="19" y="463"/>
                    </a:lnTo>
                    <a:lnTo>
                      <a:pt x="13" y="555"/>
                    </a:lnTo>
                    <a:lnTo>
                      <a:pt x="6" y="648"/>
                    </a:lnTo>
                    <a:lnTo>
                      <a:pt x="0" y="742"/>
                    </a:lnTo>
                    <a:lnTo>
                      <a:pt x="12" y="736"/>
                    </a:lnTo>
                    <a:lnTo>
                      <a:pt x="22" y="731"/>
                    </a:lnTo>
                    <a:lnTo>
                      <a:pt x="34" y="724"/>
                    </a:lnTo>
                    <a:lnTo>
                      <a:pt x="45" y="719"/>
                    </a:lnTo>
                    <a:lnTo>
                      <a:pt x="56" y="714"/>
                    </a:lnTo>
                    <a:lnTo>
                      <a:pt x="67" y="709"/>
                    </a:lnTo>
                    <a:lnTo>
                      <a:pt x="78" y="702"/>
                    </a:lnTo>
                    <a:lnTo>
                      <a:pt x="89" y="697"/>
                    </a:lnTo>
                    <a:lnTo>
                      <a:pt x="96" y="617"/>
                    </a:lnTo>
                    <a:lnTo>
                      <a:pt x="104" y="536"/>
                    </a:lnTo>
                    <a:lnTo>
                      <a:pt x="112" y="455"/>
                    </a:lnTo>
                    <a:lnTo>
                      <a:pt x="119" y="375"/>
                    </a:lnTo>
                    <a:lnTo>
                      <a:pt x="127" y="294"/>
                    </a:lnTo>
                    <a:lnTo>
                      <a:pt x="135" y="215"/>
                    </a:lnTo>
                    <a:lnTo>
                      <a:pt x="142" y="134"/>
                    </a:lnTo>
                    <a:lnTo>
                      <a:pt x="150" y="53"/>
                    </a:lnTo>
                    <a:close/>
                  </a:path>
                </a:pathLst>
              </a:custGeom>
              <a:solidFill>
                <a:srgbClr val="964F00"/>
              </a:solidFill>
              <a:ln w="9525">
                <a:noFill/>
                <a:round/>
                <a:headEnd/>
                <a:tailEnd/>
              </a:ln>
            </p:spPr>
            <p:txBody>
              <a:bodyPr/>
              <a:lstStyle/>
              <a:p>
                <a:endParaRPr lang="en-US"/>
              </a:p>
            </p:txBody>
          </p:sp>
          <p:sp>
            <p:nvSpPr>
              <p:cNvPr id="384024" name="Freeform 24"/>
              <p:cNvSpPr>
                <a:spLocks/>
              </p:cNvSpPr>
              <p:nvPr/>
            </p:nvSpPr>
            <p:spPr bwMode="auto">
              <a:xfrm>
                <a:off x="7009" y="1054"/>
                <a:ext cx="36" cy="172"/>
              </a:xfrm>
              <a:custGeom>
                <a:avLst/>
                <a:gdLst/>
                <a:ahLst/>
                <a:cxnLst>
                  <a:cxn ang="0">
                    <a:pos x="144" y="51"/>
                  </a:cxn>
                  <a:cxn ang="0">
                    <a:pos x="134" y="45"/>
                  </a:cxn>
                  <a:cxn ang="0">
                    <a:pos x="125" y="39"/>
                  </a:cxn>
                  <a:cxn ang="0">
                    <a:pos x="115" y="32"/>
                  </a:cxn>
                  <a:cxn ang="0">
                    <a:pos x="106" y="26"/>
                  </a:cxn>
                  <a:cxn ang="0">
                    <a:pos x="97" y="20"/>
                  </a:cxn>
                  <a:cxn ang="0">
                    <a:pos x="87" y="14"/>
                  </a:cxn>
                  <a:cxn ang="0">
                    <a:pos x="79" y="6"/>
                  </a:cxn>
                  <a:cxn ang="0">
                    <a:pos x="69" y="0"/>
                  </a:cxn>
                  <a:cxn ang="0">
                    <a:pos x="56" y="87"/>
                  </a:cxn>
                  <a:cxn ang="0">
                    <a:pos x="44" y="173"/>
                  </a:cxn>
                  <a:cxn ang="0">
                    <a:pos x="34" y="258"/>
                  </a:cxn>
                  <a:cxn ang="0">
                    <a:pos x="26" y="343"/>
                  </a:cxn>
                  <a:cxn ang="0">
                    <a:pos x="18" y="429"/>
                  </a:cxn>
                  <a:cxn ang="0">
                    <a:pos x="12" y="515"/>
                  </a:cxn>
                  <a:cxn ang="0">
                    <a:pos x="7" y="601"/>
                  </a:cxn>
                  <a:cxn ang="0">
                    <a:pos x="0" y="689"/>
                  </a:cxn>
                  <a:cxn ang="0">
                    <a:pos x="11" y="684"/>
                  </a:cxn>
                  <a:cxn ang="0">
                    <a:pos x="22" y="678"/>
                  </a:cxn>
                  <a:cxn ang="0">
                    <a:pos x="33" y="673"/>
                  </a:cxn>
                  <a:cxn ang="0">
                    <a:pos x="43" y="668"/>
                  </a:cxn>
                  <a:cxn ang="0">
                    <a:pos x="55" y="663"/>
                  </a:cxn>
                  <a:cxn ang="0">
                    <a:pos x="65" y="658"/>
                  </a:cxn>
                  <a:cxn ang="0">
                    <a:pos x="76" y="652"/>
                  </a:cxn>
                  <a:cxn ang="0">
                    <a:pos x="86" y="647"/>
                  </a:cxn>
                  <a:cxn ang="0">
                    <a:pos x="93" y="573"/>
                  </a:cxn>
                  <a:cxn ang="0">
                    <a:pos x="101" y="498"/>
                  </a:cxn>
                  <a:cxn ang="0">
                    <a:pos x="108" y="424"/>
                  </a:cxn>
                  <a:cxn ang="0">
                    <a:pos x="115" y="350"/>
                  </a:cxn>
                  <a:cxn ang="0">
                    <a:pos x="123" y="275"/>
                  </a:cxn>
                  <a:cxn ang="0">
                    <a:pos x="129" y="200"/>
                  </a:cxn>
                  <a:cxn ang="0">
                    <a:pos x="136" y="126"/>
                  </a:cxn>
                  <a:cxn ang="0">
                    <a:pos x="144" y="51"/>
                  </a:cxn>
                </a:cxnLst>
                <a:rect l="0" t="0" r="r" b="b"/>
                <a:pathLst>
                  <a:path w="144" h="689">
                    <a:moveTo>
                      <a:pt x="144" y="51"/>
                    </a:moveTo>
                    <a:lnTo>
                      <a:pt x="134" y="45"/>
                    </a:lnTo>
                    <a:lnTo>
                      <a:pt x="125" y="39"/>
                    </a:lnTo>
                    <a:lnTo>
                      <a:pt x="115" y="32"/>
                    </a:lnTo>
                    <a:lnTo>
                      <a:pt x="106" y="26"/>
                    </a:lnTo>
                    <a:lnTo>
                      <a:pt x="97" y="20"/>
                    </a:lnTo>
                    <a:lnTo>
                      <a:pt x="87" y="14"/>
                    </a:lnTo>
                    <a:lnTo>
                      <a:pt x="79" y="6"/>
                    </a:lnTo>
                    <a:lnTo>
                      <a:pt x="69" y="0"/>
                    </a:lnTo>
                    <a:lnTo>
                      <a:pt x="56" y="87"/>
                    </a:lnTo>
                    <a:lnTo>
                      <a:pt x="44" y="173"/>
                    </a:lnTo>
                    <a:lnTo>
                      <a:pt x="34" y="258"/>
                    </a:lnTo>
                    <a:lnTo>
                      <a:pt x="26" y="343"/>
                    </a:lnTo>
                    <a:lnTo>
                      <a:pt x="18" y="429"/>
                    </a:lnTo>
                    <a:lnTo>
                      <a:pt x="12" y="515"/>
                    </a:lnTo>
                    <a:lnTo>
                      <a:pt x="7" y="601"/>
                    </a:lnTo>
                    <a:lnTo>
                      <a:pt x="0" y="689"/>
                    </a:lnTo>
                    <a:lnTo>
                      <a:pt x="11" y="684"/>
                    </a:lnTo>
                    <a:lnTo>
                      <a:pt x="22" y="678"/>
                    </a:lnTo>
                    <a:lnTo>
                      <a:pt x="33" y="673"/>
                    </a:lnTo>
                    <a:lnTo>
                      <a:pt x="43" y="668"/>
                    </a:lnTo>
                    <a:lnTo>
                      <a:pt x="55" y="663"/>
                    </a:lnTo>
                    <a:lnTo>
                      <a:pt x="65" y="658"/>
                    </a:lnTo>
                    <a:lnTo>
                      <a:pt x="76" y="652"/>
                    </a:lnTo>
                    <a:lnTo>
                      <a:pt x="86" y="647"/>
                    </a:lnTo>
                    <a:lnTo>
                      <a:pt x="93" y="573"/>
                    </a:lnTo>
                    <a:lnTo>
                      <a:pt x="101" y="498"/>
                    </a:lnTo>
                    <a:lnTo>
                      <a:pt x="108" y="424"/>
                    </a:lnTo>
                    <a:lnTo>
                      <a:pt x="115" y="350"/>
                    </a:lnTo>
                    <a:lnTo>
                      <a:pt x="123" y="275"/>
                    </a:lnTo>
                    <a:lnTo>
                      <a:pt x="129" y="200"/>
                    </a:lnTo>
                    <a:lnTo>
                      <a:pt x="136" y="126"/>
                    </a:lnTo>
                    <a:lnTo>
                      <a:pt x="144" y="51"/>
                    </a:lnTo>
                    <a:close/>
                  </a:path>
                </a:pathLst>
              </a:custGeom>
              <a:solidFill>
                <a:srgbClr val="994F00"/>
              </a:solidFill>
              <a:ln w="9525">
                <a:noFill/>
                <a:round/>
                <a:headEnd/>
                <a:tailEnd/>
              </a:ln>
            </p:spPr>
            <p:txBody>
              <a:bodyPr/>
              <a:lstStyle/>
              <a:p>
                <a:endParaRPr lang="en-US"/>
              </a:p>
            </p:txBody>
          </p:sp>
          <p:sp>
            <p:nvSpPr>
              <p:cNvPr id="384025" name="Freeform 25"/>
              <p:cNvSpPr>
                <a:spLocks/>
              </p:cNvSpPr>
              <p:nvPr/>
            </p:nvSpPr>
            <p:spPr bwMode="auto">
              <a:xfrm>
                <a:off x="7011" y="1055"/>
                <a:ext cx="34" cy="158"/>
              </a:xfrm>
              <a:custGeom>
                <a:avLst/>
                <a:gdLst/>
                <a:ahLst/>
                <a:cxnLst>
                  <a:cxn ang="0">
                    <a:pos x="137" y="48"/>
                  </a:cxn>
                  <a:cxn ang="0">
                    <a:pos x="127" y="42"/>
                  </a:cxn>
                  <a:cxn ang="0">
                    <a:pos x="119" y="37"/>
                  </a:cxn>
                  <a:cxn ang="0">
                    <a:pos x="109" y="31"/>
                  </a:cxn>
                  <a:cxn ang="0">
                    <a:pos x="101" y="24"/>
                  </a:cxn>
                  <a:cxn ang="0">
                    <a:pos x="92" y="18"/>
                  </a:cxn>
                  <a:cxn ang="0">
                    <a:pos x="82" y="12"/>
                  </a:cxn>
                  <a:cxn ang="0">
                    <a:pos x="74" y="6"/>
                  </a:cxn>
                  <a:cxn ang="0">
                    <a:pos x="65" y="0"/>
                  </a:cxn>
                  <a:cxn ang="0">
                    <a:pos x="52" y="80"/>
                  </a:cxn>
                  <a:cxn ang="0">
                    <a:pos x="40" y="159"/>
                  </a:cxn>
                  <a:cxn ang="0">
                    <a:pos x="31" y="238"/>
                  </a:cxn>
                  <a:cxn ang="0">
                    <a:pos x="24" y="316"/>
                  </a:cxn>
                  <a:cxn ang="0">
                    <a:pos x="16" y="395"/>
                  </a:cxn>
                  <a:cxn ang="0">
                    <a:pos x="11" y="474"/>
                  </a:cxn>
                  <a:cxn ang="0">
                    <a:pos x="5" y="555"/>
                  </a:cxn>
                  <a:cxn ang="0">
                    <a:pos x="0" y="636"/>
                  </a:cxn>
                  <a:cxn ang="0">
                    <a:pos x="10" y="630"/>
                  </a:cxn>
                  <a:cxn ang="0">
                    <a:pos x="21" y="626"/>
                  </a:cxn>
                  <a:cxn ang="0">
                    <a:pos x="31" y="621"/>
                  </a:cxn>
                  <a:cxn ang="0">
                    <a:pos x="42" y="616"/>
                  </a:cxn>
                  <a:cxn ang="0">
                    <a:pos x="52" y="612"/>
                  </a:cxn>
                  <a:cxn ang="0">
                    <a:pos x="62" y="606"/>
                  </a:cxn>
                  <a:cxn ang="0">
                    <a:pos x="73" y="602"/>
                  </a:cxn>
                  <a:cxn ang="0">
                    <a:pos x="83" y="597"/>
                  </a:cxn>
                  <a:cxn ang="0">
                    <a:pos x="90" y="528"/>
                  </a:cxn>
                  <a:cxn ang="0">
                    <a:pos x="97" y="460"/>
                  </a:cxn>
                  <a:cxn ang="0">
                    <a:pos x="103" y="391"/>
                  </a:cxn>
                  <a:cxn ang="0">
                    <a:pos x="111" y="323"/>
                  </a:cxn>
                  <a:cxn ang="0">
                    <a:pos x="117" y="255"/>
                  </a:cxn>
                  <a:cxn ang="0">
                    <a:pos x="123" y="185"/>
                  </a:cxn>
                  <a:cxn ang="0">
                    <a:pos x="130" y="117"/>
                  </a:cxn>
                  <a:cxn ang="0">
                    <a:pos x="137" y="48"/>
                  </a:cxn>
                </a:cxnLst>
                <a:rect l="0" t="0" r="r" b="b"/>
                <a:pathLst>
                  <a:path w="137" h="636">
                    <a:moveTo>
                      <a:pt x="137" y="48"/>
                    </a:moveTo>
                    <a:lnTo>
                      <a:pt x="127" y="42"/>
                    </a:lnTo>
                    <a:lnTo>
                      <a:pt x="119" y="37"/>
                    </a:lnTo>
                    <a:lnTo>
                      <a:pt x="109" y="31"/>
                    </a:lnTo>
                    <a:lnTo>
                      <a:pt x="101" y="24"/>
                    </a:lnTo>
                    <a:lnTo>
                      <a:pt x="92" y="18"/>
                    </a:lnTo>
                    <a:lnTo>
                      <a:pt x="82" y="12"/>
                    </a:lnTo>
                    <a:lnTo>
                      <a:pt x="74" y="6"/>
                    </a:lnTo>
                    <a:lnTo>
                      <a:pt x="65" y="0"/>
                    </a:lnTo>
                    <a:lnTo>
                      <a:pt x="52" y="80"/>
                    </a:lnTo>
                    <a:lnTo>
                      <a:pt x="40" y="159"/>
                    </a:lnTo>
                    <a:lnTo>
                      <a:pt x="31" y="238"/>
                    </a:lnTo>
                    <a:lnTo>
                      <a:pt x="24" y="316"/>
                    </a:lnTo>
                    <a:lnTo>
                      <a:pt x="16" y="395"/>
                    </a:lnTo>
                    <a:lnTo>
                      <a:pt x="11" y="474"/>
                    </a:lnTo>
                    <a:lnTo>
                      <a:pt x="5" y="555"/>
                    </a:lnTo>
                    <a:lnTo>
                      <a:pt x="0" y="636"/>
                    </a:lnTo>
                    <a:lnTo>
                      <a:pt x="10" y="630"/>
                    </a:lnTo>
                    <a:lnTo>
                      <a:pt x="21" y="626"/>
                    </a:lnTo>
                    <a:lnTo>
                      <a:pt x="31" y="621"/>
                    </a:lnTo>
                    <a:lnTo>
                      <a:pt x="42" y="616"/>
                    </a:lnTo>
                    <a:lnTo>
                      <a:pt x="52" y="612"/>
                    </a:lnTo>
                    <a:lnTo>
                      <a:pt x="62" y="606"/>
                    </a:lnTo>
                    <a:lnTo>
                      <a:pt x="73" y="602"/>
                    </a:lnTo>
                    <a:lnTo>
                      <a:pt x="83" y="597"/>
                    </a:lnTo>
                    <a:lnTo>
                      <a:pt x="90" y="528"/>
                    </a:lnTo>
                    <a:lnTo>
                      <a:pt x="97" y="460"/>
                    </a:lnTo>
                    <a:lnTo>
                      <a:pt x="103" y="391"/>
                    </a:lnTo>
                    <a:lnTo>
                      <a:pt x="111" y="323"/>
                    </a:lnTo>
                    <a:lnTo>
                      <a:pt x="117" y="255"/>
                    </a:lnTo>
                    <a:lnTo>
                      <a:pt x="123" y="185"/>
                    </a:lnTo>
                    <a:lnTo>
                      <a:pt x="130" y="117"/>
                    </a:lnTo>
                    <a:lnTo>
                      <a:pt x="137" y="48"/>
                    </a:lnTo>
                    <a:close/>
                  </a:path>
                </a:pathLst>
              </a:custGeom>
              <a:solidFill>
                <a:srgbClr val="9B5100"/>
              </a:solidFill>
              <a:ln w="9525">
                <a:noFill/>
                <a:round/>
                <a:headEnd/>
                <a:tailEnd/>
              </a:ln>
            </p:spPr>
            <p:txBody>
              <a:bodyPr/>
              <a:lstStyle/>
              <a:p>
                <a:endParaRPr lang="en-US"/>
              </a:p>
            </p:txBody>
          </p:sp>
          <p:sp>
            <p:nvSpPr>
              <p:cNvPr id="384026" name="Freeform 26"/>
              <p:cNvSpPr>
                <a:spLocks/>
              </p:cNvSpPr>
              <p:nvPr/>
            </p:nvSpPr>
            <p:spPr bwMode="auto">
              <a:xfrm>
                <a:off x="7012" y="1055"/>
                <a:ext cx="33" cy="146"/>
              </a:xfrm>
              <a:custGeom>
                <a:avLst/>
                <a:gdLst/>
                <a:ahLst/>
                <a:cxnLst>
                  <a:cxn ang="0">
                    <a:pos x="130" y="47"/>
                  </a:cxn>
                  <a:cxn ang="0">
                    <a:pos x="121" y="41"/>
                  </a:cxn>
                  <a:cxn ang="0">
                    <a:pos x="113" y="36"/>
                  </a:cxn>
                  <a:cxn ang="0">
                    <a:pos x="105" y="30"/>
                  </a:cxn>
                  <a:cxn ang="0">
                    <a:pos x="96" y="23"/>
                  </a:cxn>
                  <a:cxn ang="0">
                    <a:pos x="88" y="18"/>
                  </a:cxn>
                  <a:cxn ang="0">
                    <a:pos x="78" y="12"/>
                  </a:cxn>
                  <a:cxn ang="0">
                    <a:pos x="70" y="7"/>
                  </a:cxn>
                  <a:cxn ang="0">
                    <a:pos x="62" y="0"/>
                  </a:cxn>
                  <a:cxn ang="0">
                    <a:pos x="49" y="74"/>
                  </a:cxn>
                  <a:cxn ang="0">
                    <a:pos x="39" y="146"/>
                  </a:cxn>
                  <a:cxn ang="0">
                    <a:pos x="30" y="218"/>
                  </a:cxn>
                  <a:cxn ang="0">
                    <a:pos x="23" y="290"/>
                  </a:cxn>
                  <a:cxn ang="0">
                    <a:pos x="17" y="363"/>
                  </a:cxn>
                  <a:cxn ang="0">
                    <a:pos x="10" y="435"/>
                  </a:cxn>
                  <a:cxn ang="0">
                    <a:pos x="5" y="508"/>
                  </a:cxn>
                  <a:cxn ang="0">
                    <a:pos x="0" y="582"/>
                  </a:cxn>
                  <a:cxn ang="0">
                    <a:pos x="10" y="578"/>
                  </a:cxn>
                  <a:cxn ang="0">
                    <a:pos x="21" y="574"/>
                  </a:cxn>
                  <a:cxn ang="0">
                    <a:pos x="30" y="570"/>
                  </a:cxn>
                  <a:cxn ang="0">
                    <a:pos x="41" y="565"/>
                  </a:cxn>
                  <a:cxn ang="0">
                    <a:pos x="51" y="560"/>
                  </a:cxn>
                  <a:cxn ang="0">
                    <a:pos x="62" y="556"/>
                  </a:cxn>
                  <a:cxn ang="0">
                    <a:pos x="71" y="551"/>
                  </a:cxn>
                  <a:cxn ang="0">
                    <a:pos x="82" y="547"/>
                  </a:cxn>
                  <a:cxn ang="0">
                    <a:pos x="88" y="484"/>
                  </a:cxn>
                  <a:cxn ang="0">
                    <a:pos x="93" y="422"/>
                  </a:cxn>
                  <a:cxn ang="0">
                    <a:pos x="99" y="359"/>
                  </a:cxn>
                  <a:cxn ang="0">
                    <a:pos x="106" y="297"/>
                  </a:cxn>
                  <a:cxn ang="0">
                    <a:pos x="112" y="234"/>
                  </a:cxn>
                  <a:cxn ang="0">
                    <a:pos x="118" y="172"/>
                  </a:cxn>
                  <a:cxn ang="0">
                    <a:pos x="123" y="109"/>
                  </a:cxn>
                  <a:cxn ang="0">
                    <a:pos x="130" y="47"/>
                  </a:cxn>
                </a:cxnLst>
                <a:rect l="0" t="0" r="r" b="b"/>
                <a:pathLst>
                  <a:path w="130" h="582">
                    <a:moveTo>
                      <a:pt x="130" y="47"/>
                    </a:moveTo>
                    <a:lnTo>
                      <a:pt x="121" y="41"/>
                    </a:lnTo>
                    <a:lnTo>
                      <a:pt x="113" y="36"/>
                    </a:lnTo>
                    <a:lnTo>
                      <a:pt x="105" y="30"/>
                    </a:lnTo>
                    <a:lnTo>
                      <a:pt x="96" y="23"/>
                    </a:lnTo>
                    <a:lnTo>
                      <a:pt x="88" y="18"/>
                    </a:lnTo>
                    <a:lnTo>
                      <a:pt x="78" y="12"/>
                    </a:lnTo>
                    <a:lnTo>
                      <a:pt x="70" y="7"/>
                    </a:lnTo>
                    <a:lnTo>
                      <a:pt x="62" y="0"/>
                    </a:lnTo>
                    <a:lnTo>
                      <a:pt x="49" y="74"/>
                    </a:lnTo>
                    <a:lnTo>
                      <a:pt x="39" y="146"/>
                    </a:lnTo>
                    <a:lnTo>
                      <a:pt x="30" y="218"/>
                    </a:lnTo>
                    <a:lnTo>
                      <a:pt x="23" y="290"/>
                    </a:lnTo>
                    <a:lnTo>
                      <a:pt x="17" y="363"/>
                    </a:lnTo>
                    <a:lnTo>
                      <a:pt x="10" y="435"/>
                    </a:lnTo>
                    <a:lnTo>
                      <a:pt x="5" y="508"/>
                    </a:lnTo>
                    <a:lnTo>
                      <a:pt x="0" y="582"/>
                    </a:lnTo>
                    <a:lnTo>
                      <a:pt x="10" y="578"/>
                    </a:lnTo>
                    <a:lnTo>
                      <a:pt x="21" y="574"/>
                    </a:lnTo>
                    <a:lnTo>
                      <a:pt x="30" y="570"/>
                    </a:lnTo>
                    <a:lnTo>
                      <a:pt x="41" y="565"/>
                    </a:lnTo>
                    <a:lnTo>
                      <a:pt x="51" y="560"/>
                    </a:lnTo>
                    <a:lnTo>
                      <a:pt x="62" y="556"/>
                    </a:lnTo>
                    <a:lnTo>
                      <a:pt x="71" y="551"/>
                    </a:lnTo>
                    <a:lnTo>
                      <a:pt x="82" y="547"/>
                    </a:lnTo>
                    <a:lnTo>
                      <a:pt x="88" y="484"/>
                    </a:lnTo>
                    <a:lnTo>
                      <a:pt x="93" y="422"/>
                    </a:lnTo>
                    <a:lnTo>
                      <a:pt x="99" y="359"/>
                    </a:lnTo>
                    <a:lnTo>
                      <a:pt x="106" y="297"/>
                    </a:lnTo>
                    <a:lnTo>
                      <a:pt x="112" y="234"/>
                    </a:lnTo>
                    <a:lnTo>
                      <a:pt x="118" y="172"/>
                    </a:lnTo>
                    <a:lnTo>
                      <a:pt x="123" y="109"/>
                    </a:lnTo>
                    <a:lnTo>
                      <a:pt x="130" y="47"/>
                    </a:lnTo>
                    <a:close/>
                  </a:path>
                </a:pathLst>
              </a:custGeom>
              <a:solidFill>
                <a:srgbClr val="9E5400"/>
              </a:solidFill>
              <a:ln w="9525">
                <a:noFill/>
                <a:round/>
                <a:headEnd/>
                <a:tailEnd/>
              </a:ln>
            </p:spPr>
            <p:txBody>
              <a:bodyPr/>
              <a:lstStyle/>
              <a:p>
                <a:endParaRPr lang="en-US"/>
              </a:p>
            </p:txBody>
          </p:sp>
          <p:sp>
            <p:nvSpPr>
              <p:cNvPr id="384027" name="Freeform 27"/>
              <p:cNvSpPr>
                <a:spLocks/>
              </p:cNvSpPr>
              <p:nvPr/>
            </p:nvSpPr>
            <p:spPr bwMode="auto">
              <a:xfrm>
                <a:off x="7014" y="1055"/>
                <a:ext cx="31" cy="133"/>
              </a:xfrm>
              <a:custGeom>
                <a:avLst/>
                <a:gdLst/>
                <a:ahLst/>
                <a:cxnLst>
                  <a:cxn ang="0">
                    <a:pos x="124" y="46"/>
                  </a:cxn>
                  <a:cxn ang="0">
                    <a:pos x="115" y="40"/>
                  </a:cxn>
                  <a:cxn ang="0">
                    <a:pos x="107" y="35"/>
                  </a:cxn>
                  <a:cxn ang="0">
                    <a:pos x="99" y="29"/>
                  </a:cxn>
                  <a:cxn ang="0">
                    <a:pos x="91" y="23"/>
                  </a:cxn>
                  <a:cxn ang="0">
                    <a:pos x="83" y="18"/>
                  </a:cxn>
                  <a:cxn ang="0">
                    <a:pos x="74" y="12"/>
                  </a:cxn>
                  <a:cxn ang="0">
                    <a:pos x="66" y="7"/>
                  </a:cxn>
                  <a:cxn ang="0">
                    <a:pos x="58" y="0"/>
                  </a:cxn>
                  <a:cxn ang="0">
                    <a:pos x="46" y="67"/>
                  </a:cxn>
                  <a:cxn ang="0">
                    <a:pos x="36" y="134"/>
                  </a:cxn>
                  <a:cxn ang="0">
                    <a:pos x="28" y="199"/>
                  </a:cxn>
                  <a:cxn ang="0">
                    <a:pos x="21" y="265"/>
                  </a:cxn>
                  <a:cxn ang="0">
                    <a:pos x="15" y="330"/>
                  </a:cxn>
                  <a:cxn ang="0">
                    <a:pos x="10" y="396"/>
                  </a:cxn>
                  <a:cxn ang="0">
                    <a:pos x="5" y="463"/>
                  </a:cxn>
                  <a:cxn ang="0">
                    <a:pos x="0" y="531"/>
                  </a:cxn>
                  <a:cxn ang="0">
                    <a:pos x="10" y="527"/>
                  </a:cxn>
                  <a:cxn ang="0">
                    <a:pos x="20" y="523"/>
                  </a:cxn>
                  <a:cxn ang="0">
                    <a:pos x="30" y="519"/>
                  </a:cxn>
                  <a:cxn ang="0">
                    <a:pos x="40" y="514"/>
                  </a:cxn>
                  <a:cxn ang="0">
                    <a:pos x="49" y="511"/>
                  </a:cxn>
                  <a:cxn ang="0">
                    <a:pos x="59" y="507"/>
                  </a:cxn>
                  <a:cxn ang="0">
                    <a:pos x="69" y="503"/>
                  </a:cxn>
                  <a:cxn ang="0">
                    <a:pos x="79" y="499"/>
                  </a:cxn>
                  <a:cxn ang="0">
                    <a:pos x="84" y="442"/>
                  </a:cxn>
                  <a:cxn ang="0">
                    <a:pos x="90" y="386"/>
                  </a:cxn>
                  <a:cxn ang="0">
                    <a:pos x="95" y="329"/>
                  </a:cxn>
                  <a:cxn ang="0">
                    <a:pos x="102" y="273"/>
                  </a:cxn>
                  <a:cxn ang="0">
                    <a:pos x="107" y="216"/>
                  </a:cxn>
                  <a:cxn ang="0">
                    <a:pos x="112" y="159"/>
                  </a:cxn>
                  <a:cxn ang="0">
                    <a:pos x="118" y="103"/>
                  </a:cxn>
                  <a:cxn ang="0">
                    <a:pos x="124" y="46"/>
                  </a:cxn>
                </a:cxnLst>
                <a:rect l="0" t="0" r="r" b="b"/>
                <a:pathLst>
                  <a:path w="124" h="531">
                    <a:moveTo>
                      <a:pt x="124" y="46"/>
                    </a:moveTo>
                    <a:lnTo>
                      <a:pt x="115" y="40"/>
                    </a:lnTo>
                    <a:lnTo>
                      <a:pt x="107" y="35"/>
                    </a:lnTo>
                    <a:lnTo>
                      <a:pt x="99" y="29"/>
                    </a:lnTo>
                    <a:lnTo>
                      <a:pt x="91" y="23"/>
                    </a:lnTo>
                    <a:lnTo>
                      <a:pt x="83" y="18"/>
                    </a:lnTo>
                    <a:lnTo>
                      <a:pt x="74" y="12"/>
                    </a:lnTo>
                    <a:lnTo>
                      <a:pt x="66" y="7"/>
                    </a:lnTo>
                    <a:lnTo>
                      <a:pt x="58" y="0"/>
                    </a:lnTo>
                    <a:lnTo>
                      <a:pt x="46" y="67"/>
                    </a:lnTo>
                    <a:lnTo>
                      <a:pt x="36" y="134"/>
                    </a:lnTo>
                    <a:lnTo>
                      <a:pt x="28" y="199"/>
                    </a:lnTo>
                    <a:lnTo>
                      <a:pt x="21" y="265"/>
                    </a:lnTo>
                    <a:lnTo>
                      <a:pt x="15" y="330"/>
                    </a:lnTo>
                    <a:lnTo>
                      <a:pt x="10" y="396"/>
                    </a:lnTo>
                    <a:lnTo>
                      <a:pt x="5" y="463"/>
                    </a:lnTo>
                    <a:lnTo>
                      <a:pt x="0" y="531"/>
                    </a:lnTo>
                    <a:lnTo>
                      <a:pt x="10" y="527"/>
                    </a:lnTo>
                    <a:lnTo>
                      <a:pt x="20" y="523"/>
                    </a:lnTo>
                    <a:lnTo>
                      <a:pt x="30" y="519"/>
                    </a:lnTo>
                    <a:lnTo>
                      <a:pt x="40" y="514"/>
                    </a:lnTo>
                    <a:lnTo>
                      <a:pt x="49" y="511"/>
                    </a:lnTo>
                    <a:lnTo>
                      <a:pt x="59" y="507"/>
                    </a:lnTo>
                    <a:lnTo>
                      <a:pt x="69" y="503"/>
                    </a:lnTo>
                    <a:lnTo>
                      <a:pt x="79" y="499"/>
                    </a:lnTo>
                    <a:lnTo>
                      <a:pt x="84" y="442"/>
                    </a:lnTo>
                    <a:lnTo>
                      <a:pt x="90" y="386"/>
                    </a:lnTo>
                    <a:lnTo>
                      <a:pt x="95" y="329"/>
                    </a:lnTo>
                    <a:lnTo>
                      <a:pt x="102" y="273"/>
                    </a:lnTo>
                    <a:lnTo>
                      <a:pt x="107" y="216"/>
                    </a:lnTo>
                    <a:lnTo>
                      <a:pt x="112" y="159"/>
                    </a:lnTo>
                    <a:lnTo>
                      <a:pt x="118" y="103"/>
                    </a:lnTo>
                    <a:lnTo>
                      <a:pt x="124" y="46"/>
                    </a:lnTo>
                    <a:close/>
                  </a:path>
                </a:pathLst>
              </a:custGeom>
              <a:solidFill>
                <a:srgbClr val="A05600"/>
              </a:solidFill>
              <a:ln w="9525">
                <a:noFill/>
                <a:round/>
                <a:headEnd/>
                <a:tailEnd/>
              </a:ln>
            </p:spPr>
            <p:txBody>
              <a:bodyPr/>
              <a:lstStyle/>
              <a:p>
                <a:endParaRPr lang="en-US"/>
              </a:p>
            </p:txBody>
          </p:sp>
          <p:sp>
            <p:nvSpPr>
              <p:cNvPr id="384028" name="Freeform 28"/>
              <p:cNvSpPr>
                <a:spLocks/>
              </p:cNvSpPr>
              <p:nvPr/>
            </p:nvSpPr>
            <p:spPr bwMode="auto">
              <a:xfrm>
                <a:off x="7015" y="1056"/>
                <a:ext cx="30" cy="119"/>
              </a:xfrm>
              <a:custGeom>
                <a:avLst/>
                <a:gdLst/>
                <a:ahLst/>
                <a:cxnLst>
                  <a:cxn ang="0">
                    <a:pos x="117" y="44"/>
                  </a:cxn>
                  <a:cxn ang="0">
                    <a:pos x="109" y="39"/>
                  </a:cxn>
                  <a:cxn ang="0">
                    <a:pos x="101" y="33"/>
                  </a:cxn>
                  <a:cxn ang="0">
                    <a:pos x="94" y="28"/>
                  </a:cxn>
                  <a:cxn ang="0">
                    <a:pos x="85" y="22"/>
                  </a:cxn>
                  <a:cxn ang="0">
                    <a:pos x="78" y="17"/>
                  </a:cxn>
                  <a:cxn ang="0">
                    <a:pos x="70" y="11"/>
                  </a:cxn>
                  <a:cxn ang="0">
                    <a:pos x="62" y="6"/>
                  </a:cxn>
                  <a:cxn ang="0">
                    <a:pos x="54" y="0"/>
                  </a:cxn>
                  <a:cxn ang="0">
                    <a:pos x="42" y="61"/>
                  </a:cxn>
                  <a:cxn ang="0">
                    <a:pos x="33" y="121"/>
                  </a:cxn>
                  <a:cxn ang="0">
                    <a:pos x="26" y="179"/>
                  </a:cxn>
                  <a:cxn ang="0">
                    <a:pos x="19" y="238"/>
                  </a:cxn>
                  <a:cxn ang="0">
                    <a:pos x="13" y="297"/>
                  </a:cxn>
                  <a:cxn ang="0">
                    <a:pos x="9" y="356"/>
                  </a:cxn>
                  <a:cxn ang="0">
                    <a:pos x="4" y="417"/>
                  </a:cxn>
                  <a:cxn ang="0">
                    <a:pos x="0" y="479"/>
                  </a:cxn>
                  <a:cxn ang="0">
                    <a:pos x="9" y="475"/>
                  </a:cxn>
                  <a:cxn ang="0">
                    <a:pos x="18" y="472"/>
                  </a:cxn>
                  <a:cxn ang="0">
                    <a:pos x="28" y="467"/>
                  </a:cxn>
                  <a:cxn ang="0">
                    <a:pos x="38" y="463"/>
                  </a:cxn>
                  <a:cxn ang="0">
                    <a:pos x="48" y="460"/>
                  </a:cxn>
                  <a:cxn ang="0">
                    <a:pos x="57" y="456"/>
                  </a:cxn>
                  <a:cxn ang="0">
                    <a:pos x="66" y="453"/>
                  </a:cxn>
                  <a:cxn ang="0">
                    <a:pos x="76" y="449"/>
                  </a:cxn>
                  <a:cxn ang="0">
                    <a:pos x="81" y="398"/>
                  </a:cxn>
                  <a:cxn ang="0">
                    <a:pos x="86" y="348"/>
                  </a:cxn>
                  <a:cxn ang="0">
                    <a:pos x="92" y="298"/>
                  </a:cxn>
                  <a:cxn ang="0">
                    <a:pos x="97" y="246"/>
                  </a:cxn>
                  <a:cxn ang="0">
                    <a:pos x="101" y="196"/>
                  </a:cxn>
                  <a:cxn ang="0">
                    <a:pos x="106" y="146"/>
                  </a:cxn>
                  <a:cxn ang="0">
                    <a:pos x="111" y="95"/>
                  </a:cxn>
                  <a:cxn ang="0">
                    <a:pos x="117" y="44"/>
                  </a:cxn>
                </a:cxnLst>
                <a:rect l="0" t="0" r="r" b="b"/>
                <a:pathLst>
                  <a:path w="117" h="479">
                    <a:moveTo>
                      <a:pt x="117" y="44"/>
                    </a:moveTo>
                    <a:lnTo>
                      <a:pt x="109" y="39"/>
                    </a:lnTo>
                    <a:lnTo>
                      <a:pt x="101" y="33"/>
                    </a:lnTo>
                    <a:lnTo>
                      <a:pt x="94" y="28"/>
                    </a:lnTo>
                    <a:lnTo>
                      <a:pt x="85" y="22"/>
                    </a:lnTo>
                    <a:lnTo>
                      <a:pt x="78" y="17"/>
                    </a:lnTo>
                    <a:lnTo>
                      <a:pt x="70" y="11"/>
                    </a:lnTo>
                    <a:lnTo>
                      <a:pt x="62" y="6"/>
                    </a:lnTo>
                    <a:lnTo>
                      <a:pt x="54" y="0"/>
                    </a:lnTo>
                    <a:lnTo>
                      <a:pt x="42" y="61"/>
                    </a:lnTo>
                    <a:lnTo>
                      <a:pt x="33" y="121"/>
                    </a:lnTo>
                    <a:lnTo>
                      <a:pt x="26" y="179"/>
                    </a:lnTo>
                    <a:lnTo>
                      <a:pt x="19" y="238"/>
                    </a:lnTo>
                    <a:lnTo>
                      <a:pt x="13" y="297"/>
                    </a:lnTo>
                    <a:lnTo>
                      <a:pt x="9" y="356"/>
                    </a:lnTo>
                    <a:lnTo>
                      <a:pt x="4" y="417"/>
                    </a:lnTo>
                    <a:lnTo>
                      <a:pt x="0" y="479"/>
                    </a:lnTo>
                    <a:lnTo>
                      <a:pt x="9" y="475"/>
                    </a:lnTo>
                    <a:lnTo>
                      <a:pt x="18" y="472"/>
                    </a:lnTo>
                    <a:lnTo>
                      <a:pt x="28" y="467"/>
                    </a:lnTo>
                    <a:lnTo>
                      <a:pt x="38" y="463"/>
                    </a:lnTo>
                    <a:lnTo>
                      <a:pt x="48" y="460"/>
                    </a:lnTo>
                    <a:lnTo>
                      <a:pt x="57" y="456"/>
                    </a:lnTo>
                    <a:lnTo>
                      <a:pt x="66" y="453"/>
                    </a:lnTo>
                    <a:lnTo>
                      <a:pt x="76" y="449"/>
                    </a:lnTo>
                    <a:lnTo>
                      <a:pt x="81" y="398"/>
                    </a:lnTo>
                    <a:lnTo>
                      <a:pt x="86" y="348"/>
                    </a:lnTo>
                    <a:lnTo>
                      <a:pt x="92" y="298"/>
                    </a:lnTo>
                    <a:lnTo>
                      <a:pt x="97" y="246"/>
                    </a:lnTo>
                    <a:lnTo>
                      <a:pt x="101" y="196"/>
                    </a:lnTo>
                    <a:lnTo>
                      <a:pt x="106" y="146"/>
                    </a:lnTo>
                    <a:lnTo>
                      <a:pt x="111" y="95"/>
                    </a:lnTo>
                    <a:lnTo>
                      <a:pt x="117" y="44"/>
                    </a:lnTo>
                    <a:close/>
                  </a:path>
                </a:pathLst>
              </a:custGeom>
              <a:solidFill>
                <a:srgbClr val="A55B00"/>
              </a:solidFill>
              <a:ln w="9525">
                <a:noFill/>
                <a:round/>
                <a:headEnd/>
                <a:tailEnd/>
              </a:ln>
            </p:spPr>
            <p:txBody>
              <a:bodyPr/>
              <a:lstStyle/>
              <a:p>
                <a:endParaRPr lang="en-US"/>
              </a:p>
            </p:txBody>
          </p:sp>
          <p:sp>
            <p:nvSpPr>
              <p:cNvPr id="384029" name="Freeform 29"/>
              <p:cNvSpPr>
                <a:spLocks/>
              </p:cNvSpPr>
              <p:nvPr/>
            </p:nvSpPr>
            <p:spPr bwMode="auto">
              <a:xfrm>
                <a:off x="7017" y="1056"/>
                <a:ext cx="28" cy="106"/>
              </a:xfrm>
              <a:custGeom>
                <a:avLst/>
                <a:gdLst/>
                <a:ahLst/>
                <a:cxnLst>
                  <a:cxn ang="0">
                    <a:pos x="111" y="41"/>
                  </a:cxn>
                  <a:cxn ang="0">
                    <a:pos x="103" y="36"/>
                  </a:cxn>
                  <a:cxn ang="0">
                    <a:pos x="96" y="31"/>
                  </a:cxn>
                  <a:cxn ang="0">
                    <a:pos x="89" y="26"/>
                  </a:cxn>
                  <a:cxn ang="0">
                    <a:pos x="81" y="20"/>
                  </a:cxn>
                  <a:cxn ang="0">
                    <a:pos x="73" y="15"/>
                  </a:cxn>
                  <a:cxn ang="0">
                    <a:pos x="66" y="10"/>
                  </a:cxn>
                  <a:cxn ang="0">
                    <a:pos x="58" y="5"/>
                  </a:cxn>
                  <a:cxn ang="0">
                    <a:pos x="51" y="0"/>
                  </a:cxn>
                  <a:cxn ang="0">
                    <a:pos x="40" y="54"/>
                  </a:cxn>
                  <a:cxn ang="0">
                    <a:pos x="31" y="106"/>
                  </a:cxn>
                  <a:cxn ang="0">
                    <a:pos x="24" y="159"/>
                  </a:cxn>
                  <a:cxn ang="0">
                    <a:pos x="18" y="211"/>
                  </a:cxn>
                  <a:cxn ang="0">
                    <a:pos x="13" y="262"/>
                  </a:cxn>
                  <a:cxn ang="0">
                    <a:pos x="8" y="315"/>
                  </a:cxn>
                  <a:cxn ang="0">
                    <a:pos x="4" y="369"/>
                  </a:cxn>
                  <a:cxn ang="0">
                    <a:pos x="0" y="424"/>
                  </a:cxn>
                  <a:cxn ang="0">
                    <a:pos x="9" y="420"/>
                  </a:cxn>
                  <a:cxn ang="0">
                    <a:pos x="18" y="417"/>
                  </a:cxn>
                  <a:cxn ang="0">
                    <a:pos x="27" y="414"/>
                  </a:cxn>
                  <a:cxn ang="0">
                    <a:pos x="36" y="411"/>
                  </a:cxn>
                  <a:cxn ang="0">
                    <a:pos x="46" y="408"/>
                  </a:cxn>
                  <a:cxn ang="0">
                    <a:pos x="55" y="405"/>
                  </a:cxn>
                  <a:cxn ang="0">
                    <a:pos x="64" y="402"/>
                  </a:cxn>
                  <a:cxn ang="0">
                    <a:pos x="73" y="398"/>
                  </a:cxn>
                  <a:cxn ang="0">
                    <a:pos x="78" y="353"/>
                  </a:cxn>
                  <a:cxn ang="0">
                    <a:pos x="82" y="309"/>
                  </a:cxn>
                  <a:cxn ang="0">
                    <a:pos x="88" y="264"/>
                  </a:cxn>
                  <a:cxn ang="0">
                    <a:pos x="92" y="219"/>
                  </a:cxn>
                  <a:cxn ang="0">
                    <a:pos x="97" y="175"/>
                  </a:cxn>
                  <a:cxn ang="0">
                    <a:pos x="101" y="130"/>
                  </a:cxn>
                  <a:cxn ang="0">
                    <a:pos x="106" y="86"/>
                  </a:cxn>
                  <a:cxn ang="0">
                    <a:pos x="111" y="41"/>
                  </a:cxn>
                </a:cxnLst>
                <a:rect l="0" t="0" r="r" b="b"/>
                <a:pathLst>
                  <a:path w="111" h="424">
                    <a:moveTo>
                      <a:pt x="111" y="41"/>
                    </a:moveTo>
                    <a:lnTo>
                      <a:pt x="103" y="36"/>
                    </a:lnTo>
                    <a:lnTo>
                      <a:pt x="96" y="31"/>
                    </a:lnTo>
                    <a:lnTo>
                      <a:pt x="89" y="26"/>
                    </a:lnTo>
                    <a:lnTo>
                      <a:pt x="81" y="20"/>
                    </a:lnTo>
                    <a:lnTo>
                      <a:pt x="73" y="15"/>
                    </a:lnTo>
                    <a:lnTo>
                      <a:pt x="66" y="10"/>
                    </a:lnTo>
                    <a:lnTo>
                      <a:pt x="58" y="5"/>
                    </a:lnTo>
                    <a:lnTo>
                      <a:pt x="51" y="0"/>
                    </a:lnTo>
                    <a:lnTo>
                      <a:pt x="40" y="54"/>
                    </a:lnTo>
                    <a:lnTo>
                      <a:pt x="31" y="106"/>
                    </a:lnTo>
                    <a:lnTo>
                      <a:pt x="24" y="159"/>
                    </a:lnTo>
                    <a:lnTo>
                      <a:pt x="18" y="211"/>
                    </a:lnTo>
                    <a:lnTo>
                      <a:pt x="13" y="262"/>
                    </a:lnTo>
                    <a:lnTo>
                      <a:pt x="8" y="315"/>
                    </a:lnTo>
                    <a:lnTo>
                      <a:pt x="4" y="369"/>
                    </a:lnTo>
                    <a:lnTo>
                      <a:pt x="0" y="424"/>
                    </a:lnTo>
                    <a:lnTo>
                      <a:pt x="9" y="420"/>
                    </a:lnTo>
                    <a:lnTo>
                      <a:pt x="18" y="417"/>
                    </a:lnTo>
                    <a:lnTo>
                      <a:pt x="27" y="414"/>
                    </a:lnTo>
                    <a:lnTo>
                      <a:pt x="36" y="411"/>
                    </a:lnTo>
                    <a:lnTo>
                      <a:pt x="46" y="408"/>
                    </a:lnTo>
                    <a:lnTo>
                      <a:pt x="55" y="405"/>
                    </a:lnTo>
                    <a:lnTo>
                      <a:pt x="64" y="402"/>
                    </a:lnTo>
                    <a:lnTo>
                      <a:pt x="73" y="398"/>
                    </a:lnTo>
                    <a:lnTo>
                      <a:pt x="78" y="353"/>
                    </a:lnTo>
                    <a:lnTo>
                      <a:pt x="82" y="309"/>
                    </a:lnTo>
                    <a:lnTo>
                      <a:pt x="88" y="264"/>
                    </a:lnTo>
                    <a:lnTo>
                      <a:pt x="92" y="219"/>
                    </a:lnTo>
                    <a:lnTo>
                      <a:pt x="97" y="175"/>
                    </a:lnTo>
                    <a:lnTo>
                      <a:pt x="101" y="130"/>
                    </a:lnTo>
                    <a:lnTo>
                      <a:pt x="106" y="86"/>
                    </a:lnTo>
                    <a:lnTo>
                      <a:pt x="111" y="41"/>
                    </a:lnTo>
                    <a:close/>
                  </a:path>
                </a:pathLst>
              </a:custGeom>
              <a:solidFill>
                <a:srgbClr val="A85E00"/>
              </a:solidFill>
              <a:ln w="9525">
                <a:noFill/>
                <a:round/>
                <a:headEnd/>
                <a:tailEnd/>
              </a:ln>
            </p:spPr>
            <p:txBody>
              <a:bodyPr/>
              <a:lstStyle/>
              <a:p>
                <a:endParaRPr lang="en-US"/>
              </a:p>
            </p:txBody>
          </p:sp>
          <p:sp>
            <p:nvSpPr>
              <p:cNvPr id="384030" name="Freeform 30"/>
              <p:cNvSpPr>
                <a:spLocks/>
              </p:cNvSpPr>
              <p:nvPr/>
            </p:nvSpPr>
            <p:spPr bwMode="auto">
              <a:xfrm>
                <a:off x="7019" y="1057"/>
                <a:ext cx="25" cy="93"/>
              </a:xfrm>
              <a:custGeom>
                <a:avLst/>
                <a:gdLst/>
                <a:ahLst/>
                <a:cxnLst>
                  <a:cxn ang="0">
                    <a:pos x="104" y="39"/>
                  </a:cxn>
                  <a:cxn ang="0">
                    <a:pos x="96" y="34"/>
                  </a:cxn>
                  <a:cxn ang="0">
                    <a:pos x="90" y="30"/>
                  </a:cxn>
                  <a:cxn ang="0">
                    <a:pos x="83" y="25"/>
                  </a:cxn>
                  <a:cxn ang="0">
                    <a:pos x="75" y="19"/>
                  </a:cxn>
                  <a:cxn ang="0">
                    <a:pos x="68" y="15"/>
                  </a:cxn>
                  <a:cxn ang="0">
                    <a:pos x="62" y="10"/>
                  </a:cxn>
                  <a:cxn ang="0">
                    <a:pos x="54" y="5"/>
                  </a:cxn>
                  <a:cxn ang="0">
                    <a:pos x="47" y="0"/>
                  </a:cxn>
                  <a:cxn ang="0">
                    <a:pos x="37" y="48"/>
                  </a:cxn>
                  <a:cxn ang="0">
                    <a:pos x="28" y="94"/>
                  </a:cxn>
                  <a:cxn ang="0">
                    <a:pos x="22" y="140"/>
                  </a:cxn>
                  <a:cxn ang="0">
                    <a:pos x="17" y="185"/>
                  </a:cxn>
                  <a:cxn ang="0">
                    <a:pos x="12" y="230"/>
                  </a:cxn>
                  <a:cxn ang="0">
                    <a:pos x="8" y="276"/>
                  </a:cxn>
                  <a:cxn ang="0">
                    <a:pos x="4" y="323"/>
                  </a:cxn>
                  <a:cxn ang="0">
                    <a:pos x="0" y="372"/>
                  </a:cxn>
                  <a:cxn ang="0">
                    <a:pos x="9" y="369"/>
                  </a:cxn>
                  <a:cxn ang="0">
                    <a:pos x="18" y="366"/>
                  </a:cxn>
                  <a:cxn ang="0">
                    <a:pos x="27" y="363"/>
                  </a:cxn>
                  <a:cxn ang="0">
                    <a:pos x="36" y="360"/>
                  </a:cxn>
                  <a:cxn ang="0">
                    <a:pos x="44" y="358"/>
                  </a:cxn>
                  <a:cxn ang="0">
                    <a:pos x="53" y="355"/>
                  </a:cxn>
                  <a:cxn ang="0">
                    <a:pos x="62" y="351"/>
                  </a:cxn>
                  <a:cxn ang="0">
                    <a:pos x="71" y="348"/>
                  </a:cxn>
                  <a:cxn ang="0">
                    <a:pos x="75" y="310"/>
                  </a:cxn>
                  <a:cxn ang="0">
                    <a:pos x="80" y="271"/>
                  </a:cxn>
                  <a:cxn ang="0">
                    <a:pos x="84" y="233"/>
                  </a:cxn>
                  <a:cxn ang="0">
                    <a:pos x="88" y="194"/>
                  </a:cxn>
                  <a:cxn ang="0">
                    <a:pos x="91" y="156"/>
                  </a:cxn>
                  <a:cxn ang="0">
                    <a:pos x="95" y="117"/>
                  </a:cxn>
                  <a:cxn ang="0">
                    <a:pos x="99" y="78"/>
                  </a:cxn>
                  <a:cxn ang="0">
                    <a:pos x="104" y="39"/>
                  </a:cxn>
                </a:cxnLst>
                <a:rect l="0" t="0" r="r" b="b"/>
                <a:pathLst>
                  <a:path w="104" h="372">
                    <a:moveTo>
                      <a:pt x="104" y="39"/>
                    </a:moveTo>
                    <a:lnTo>
                      <a:pt x="96" y="34"/>
                    </a:lnTo>
                    <a:lnTo>
                      <a:pt x="90" y="30"/>
                    </a:lnTo>
                    <a:lnTo>
                      <a:pt x="83" y="25"/>
                    </a:lnTo>
                    <a:lnTo>
                      <a:pt x="75" y="19"/>
                    </a:lnTo>
                    <a:lnTo>
                      <a:pt x="68" y="15"/>
                    </a:lnTo>
                    <a:lnTo>
                      <a:pt x="62" y="10"/>
                    </a:lnTo>
                    <a:lnTo>
                      <a:pt x="54" y="5"/>
                    </a:lnTo>
                    <a:lnTo>
                      <a:pt x="47" y="0"/>
                    </a:lnTo>
                    <a:lnTo>
                      <a:pt x="37" y="48"/>
                    </a:lnTo>
                    <a:lnTo>
                      <a:pt x="28" y="94"/>
                    </a:lnTo>
                    <a:lnTo>
                      <a:pt x="22" y="140"/>
                    </a:lnTo>
                    <a:lnTo>
                      <a:pt x="17" y="185"/>
                    </a:lnTo>
                    <a:lnTo>
                      <a:pt x="12" y="230"/>
                    </a:lnTo>
                    <a:lnTo>
                      <a:pt x="8" y="276"/>
                    </a:lnTo>
                    <a:lnTo>
                      <a:pt x="4" y="323"/>
                    </a:lnTo>
                    <a:lnTo>
                      <a:pt x="0" y="372"/>
                    </a:lnTo>
                    <a:lnTo>
                      <a:pt x="9" y="369"/>
                    </a:lnTo>
                    <a:lnTo>
                      <a:pt x="18" y="366"/>
                    </a:lnTo>
                    <a:lnTo>
                      <a:pt x="27" y="363"/>
                    </a:lnTo>
                    <a:lnTo>
                      <a:pt x="36" y="360"/>
                    </a:lnTo>
                    <a:lnTo>
                      <a:pt x="44" y="358"/>
                    </a:lnTo>
                    <a:lnTo>
                      <a:pt x="53" y="355"/>
                    </a:lnTo>
                    <a:lnTo>
                      <a:pt x="62" y="351"/>
                    </a:lnTo>
                    <a:lnTo>
                      <a:pt x="71" y="348"/>
                    </a:lnTo>
                    <a:lnTo>
                      <a:pt x="75" y="310"/>
                    </a:lnTo>
                    <a:lnTo>
                      <a:pt x="80" y="271"/>
                    </a:lnTo>
                    <a:lnTo>
                      <a:pt x="84" y="233"/>
                    </a:lnTo>
                    <a:lnTo>
                      <a:pt x="88" y="194"/>
                    </a:lnTo>
                    <a:lnTo>
                      <a:pt x="91" y="156"/>
                    </a:lnTo>
                    <a:lnTo>
                      <a:pt x="95" y="117"/>
                    </a:lnTo>
                    <a:lnTo>
                      <a:pt x="99" y="78"/>
                    </a:lnTo>
                    <a:lnTo>
                      <a:pt x="104" y="39"/>
                    </a:lnTo>
                    <a:close/>
                  </a:path>
                </a:pathLst>
              </a:custGeom>
              <a:solidFill>
                <a:srgbClr val="AA6000"/>
              </a:solidFill>
              <a:ln w="9525">
                <a:noFill/>
                <a:round/>
                <a:headEnd/>
                <a:tailEnd/>
              </a:ln>
            </p:spPr>
            <p:txBody>
              <a:bodyPr/>
              <a:lstStyle/>
              <a:p>
                <a:endParaRPr lang="en-US"/>
              </a:p>
            </p:txBody>
          </p:sp>
          <p:sp>
            <p:nvSpPr>
              <p:cNvPr id="384031" name="Freeform 31"/>
              <p:cNvSpPr>
                <a:spLocks/>
              </p:cNvSpPr>
              <p:nvPr/>
            </p:nvSpPr>
            <p:spPr bwMode="auto">
              <a:xfrm>
                <a:off x="7020" y="1057"/>
                <a:ext cx="24" cy="80"/>
              </a:xfrm>
              <a:custGeom>
                <a:avLst/>
                <a:gdLst/>
                <a:ahLst/>
                <a:cxnLst>
                  <a:cxn ang="0">
                    <a:pos x="98" y="39"/>
                  </a:cxn>
                  <a:cxn ang="0">
                    <a:pos x="91" y="34"/>
                  </a:cxn>
                  <a:cxn ang="0">
                    <a:pos x="84" y="29"/>
                  </a:cxn>
                  <a:cxn ang="0">
                    <a:pos x="78" y="25"/>
                  </a:cxn>
                  <a:cxn ang="0">
                    <a:pos x="71" y="20"/>
                  </a:cxn>
                  <a:cxn ang="0">
                    <a:pos x="64" y="14"/>
                  </a:cxn>
                  <a:cxn ang="0">
                    <a:pos x="58" y="10"/>
                  </a:cxn>
                  <a:cxn ang="0">
                    <a:pos x="51" y="5"/>
                  </a:cxn>
                  <a:cxn ang="0">
                    <a:pos x="44" y="0"/>
                  </a:cxn>
                  <a:cxn ang="0">
                    <a:pos x="35" y="42"/>
                  </a:cxn>
                  <a:cxn ang="0">
                    <a:pos x="26" y="81"/>
                  </a:cxn>
                  <a:cxn ang="0">
                    <a:pos x="20" y="120"/>
                  </a:cxn>
                  <a:cxn ang="0">
                    <a:pos x="15" y="159"/>
                  </a:cxn>
                  <a:cxn ang="0">
                    <a:pos x="11" y="198"/>
                  </a:cxn>
                  <a:cxn ang="0">
                    <a:pos x="8" y="237"/>
                  </a:cxn>
                  <a:cxn ang="0">
                    <a:pos x="5" y="277"/>
                  </a:cxn>
                  <a:cxn ang="0">
                    <a:pos x="0" y="320"/>
                  </a:cxn>
                  <a:cxn ang="0">
                    <a:pos x="9" y="318"/>
                  </a:cxn>
                  <a:cxn ang="0">
                    <a:pos x="18" y="315"/>
                  </a:cxn>
                  <a:cxn ang="0">
                    <a:pos x="26" y="313"/>
                  </a:cxn>
                  <a:cxn ang="0">
                    <a:pos x="35" y="310"/>
                  </a:cxn>
                  <a:cxn ang="0">
                    <a:pos x="43" y="307"/>
                  </a:cxn>
                  <a:cxn ang="0">
                    <a:pos x="53" y="305"/>
                  </a:cxn>
                  <a:cxn ang="0">
                    <a:pos x="61" y="302"/>
                  </a:cxn>
                  <a:cxn ang="0">
                    <a:pos x="69" y="300"/>
                  </a:cxn>
                  <a:cxn ang="0">
                    <a:pos x="77" y="235"/>
                  </a:cxn>
                  <a:cxn ang="0">
                    <a:pos x="84" y="169"/>
                  </a:cxn>
                  <a:cxn ang="0">
                    <a:pos x="90" y="104"/>
                  </a:cxn>
                  <a:cxn ang="0">
                    <a:pos x="98" y="39"/>
                  </a:cxn>
                </a:cxnLst>
                <a:rect l="0" t="0" r="r" b="b"/>
                <a:pathLst>
                  <a:path w="98" h="320">
                    <a:moveTo>
                      <a:pt x="98" y="39"/>
                    </a:moveTo>
                    <a:lnTo>
                      <a:pt x="91" y="34"/>
                    </a:lnTo>
                    <a:lnTo>
                      <a:pt x="84" y="29"/>
                    </a:lnTo>
                    <a:lnTo>
                      <a:pt x="78" y="25"/>
                    </a:lnTo>
                    <a:lnTo>
                      <a:pt x="71" y="20"/>
                    </a:lnTo>
                    <a:lnTo>
                      <a:pt x="64" y="14"/>
                    </a:lnTo>
                    <a:lnTo>
                      <a:pt x="58" y="10"/>
                    </a:lnTo>
                    <a:lnTo>
                      <a:pt x="51" y="5"/>
                    </a:lnTo>
                    <a:lnTo>
                      <a:pt x="44" y="0"/>
                    </a:lnTo>
                    <a:lnTo>
                      <a:pt x="35" y="42"/>
                    </a:lnTo>
                    <a:lnTo>
                      <a:pt x="26" y="81"/>
                    </a:lnTo>
                    <a:lnTo>
                      <a:pt x="20" y="120"/>
                    </a:lnTo>
                    <a:lnTo>
                      <a:pt x="15" y="159"/>
                    </a:lnTo>
                    <a:lnTo>
                      <a:pt x="11" y="198"/>
                    </a:lnTo>
                    <a:lnTo>
                      <a:pt x="8" y="237"/>
                    </a:lnTo>
                    <a:lnTo>
                      <a:pt x="5" y="277"/>
                    </a:lnTo>
                    <a:lnTo>
                      <a:pt x="0" y="320"/>
                    </a:lnTo>
                    <a:lnTo>
                      <a:pt x="9" y="318"/>
                    </a:lnTo>
                    <a:lnTo>
                      <a:pt x="18" y="315"/>
                    </a:lnTo>
                    <a:lnTo>
                      <a:pt x="26" y="313"/>
                    </a:lnTo>
                    <a:lnTo>
                      <a:pt x="35" y="310"/>
                    </a:lnTo>
                    <a:lnTo>
                      <a:pt x="43" y="307"/>
                    </a:lnTo>
                    <a:lnTo>
                      <a:pt x="53" y="305"/>
                    </a:lnTo>
                    <a:lnTo>
                      <a:pt x="61" y="302"/>
                    </a:lnTo>
                    <a:lnTo>
                      <a:pt x="69" y="300"/>
                    </a:lnTo>
                    <a:lnTo>
                      <a:pt x="77" y="235"/>
                    </a:lnTo>
                    <a:lnTo>
                      <a:pt x="84" y="169"/>
                    </a:lnTo>
                    <a:lnTo>
                      <a:pt x="90" y="104"/>
                    </a:lnTo>
                    <a:lnTo>
                      <a:pt x="98" y="39"/>
                    </a:lnTo>
                    <a:close/>
                  </a:path>
                </a:pathLst>
              </a:custGeom>
              <a:solidFill>
                <a:srgbClr val="AD6000"/>
              </a:solidFill>
              <a:ln w="9525">
                <a:noFill/>
                <a:round/>
                <a:headEnd/>
                <a:tailEnd/>
              </a:ln>
            </p:spPr>
            <p:txBody>
              <a:bodyPr/>
              <a:lstStyle/>
              <a:p>
                <a:endParaRPr lang="en-US"/>
              </a:p>
            </p:txBody>
          </p:sp>
          <p:sp>
            <p:nvSpPr>
              <p:cNvPr id="384032" name="Freeform 32"/>
              <p:cNvSpPr>
                <a:spLocks/>
              </p:cNvSpPr>
              <p:nvPr/>
            </p:nvSpPr>
            <p:spPr bwMode="auto">
              <a:xfrm>
                <a:off x="7022" y="1058"/>
                <a:ext cx="22" cy="67"/>
              </a:xfrm>
              <a:custGeom>
                <a:avLst/>
                <a:gdLst/>
                <a:ahLst/>
                <a:cxnLst>
                  <a:cxn ang="0">
                    <a:pos x="91" y="37"/>
                  </a:cxn>
                  <a:cxn ang="0">
                    <a:pos x="84" y="32"/>
                  </a:cxn>
                  <a:cxn ang="0">
                    <a:pos x="78" y="28"/>
                  </a:cxn>
                  <a:cxn ang="0">
                    <a:pos x="72" y="23"/>
                  </a:cxn>
                  <a:cxn ang="0">
                    <a:pos x="65" y="19"/>
                  </a:cxn>
                  <a:cxn ang="0">
                    <a:pos x="58" y="13"/>
                  </a:cxn>
                  <a:cxn ang="0">
                    <a:pos x="52" y="9"/>
                  </a:cxn>
                  <a:cxn ang="0">
                    <a:pos x="46" y="4"/>
                  </a:cxn>
                  <a:cxn ang="0">
                    <a:pos x="39" y="0"/>
                  </a:cxn>
                  <a:cxn ang="0">
                    <a:pos x="31" y="35"/>
                  </a:cxn>
                  <a:cxn ang="0">
                    <a:pos x="24" y="69"/>
                  </a:cxn>
                  <a:cxn ang="0">
                    <a:pos x="18" y="101"/>
                  </a:cxn>
                  <a:cxn ang="0">
                    <a:pos x="13" y="133"/>
                  </a:cxn>
                  <a:cxn ang="0">
                    <a:pos x="10" y="165"/>
                  </a:cxn>
                  <a:cxn ang="0">
                    <a:pos x="7" y="198"/>
                  </a:cxn>
                  <a:cxn ang="0">
                    <a:pos x="3" y="232"/>
                  </a:cxn>
                  <a:cxn ang="0">
                    <a:pos x="0" y="268"/>
                  </a:cxn>
                  <a:cxn ang="0">
                    <a:pos x="8" y="266"/>
                  </a:cxn>
                  <a:cxn ang="0">
                    <a:pos x="16" y="264"/>
                  </a:cxn>
                  <a:cxn ang="0">
                    <a:pos x="25" y="261"/>
                  </a:cxn>
                  <a:cxn ang="0">
                    <a:pos x="33" y="258"/>
                  </a:cxn>
                  <a:cxn ang="0">
                    <a:pos x="40" y="256"/>
                  </a:cxn>
                  <a:cxn ang="0">
                    <a:pos x="49" y="254"/>
                  </a:cxn>
                  <a:cxn ang="0">
                    <a:pos x="57" y="252"/>
                  </a:cxn>
                  <a:cxn ang="0">
                    <a:pos x="65" y="250"/>
                  </a:cxn>
                  <a:cxn ang="0">
                    <a:pos x="72" y="197"/>
                  </a:cxn>
                  <a:cxn ang="0">
                    <a:pos x="78" y="143"/>
                  </a:cxn>
                  <a:cxn ang="0">
                    <a:pos x="84" y="91"/>
                  </a:cxn>
                  <a:cxn ang="0">
                    <a:pos x="91" y="37"/>
                  </a:cxn>
                </a:cxnLst>
                <a:rect l="0" t="0" r="r" b="b"/>
                <a:pathLst>
                  <a:path w="91" h="268">
                    <a:moveTo>
                      <a:pt x="91" y="37"/>
                    </a:moveTo>
                    <a:lnTo>
                      <a:pt x="84" y="32"/>
                    </a:lnTo>
                    <a:lnTo>
                      <a:pt x="78" y="28"/>
                    </a:lnTo>
                    <a:lnTo>
                      <a:pt x="72" y="23"/>
                    </a:lnTo>
                    <a:lnTo>
                      <a:pt x="65" y="19"/>
                    </a:lnTo>
                    <a:lnTo>
                      <a:pt x="58" y="13"/>
                    </a:lnTo>
                    <a:lnTo>
                      <a:pt x="52" y="9"/>
                    </a:lnTo>
                    <a:lnTo>
                      <a:pt x="46" y="4"/>
                    </a:lnTo>
                    <a:lnTo>
                      <a:pt x="39" y="0"/>
                    </a:lnTo>
                    <a:lnTo>
                      <a:pt x="31" y="35"/>
                    </a:lnTo>
                    <a:lnTo>
                      <a:pt x="24" y="69"/>
                    </a:lnTo>
                    <a:lnTo>
                      <a:pt x="18" y="101"/>
                    </a:lnTo>
                    <a:lnTo>
                      <a:pt x="13" y="133"/>
                    </a:lnTo>
                    <a:lnTo>
                      <a:pt x="10" y="165"/>
                    </a:lnTo>
                    <a:lnTo>
                      <a:pt x="7" y="198"/>
                    </a:lnTo>
                    <a:lnTo>
                      <a:pt x="3" y="232"/>
                    </a:lnTo>
                    <a:lnTo>
                      <a:pt x="0" y="268"/>
                    </a:lnTo>
                    <a:lnTo>
                      <a:pt x="8" y="266"/>
                    </a:lnTo>
                    <a:lnTo>
                      <a:pt x="16" y="264"/>
                    </a:lnTo>
                    <a:lnTo>
                      <a:pt x="25" y="261"/>
                    </a:lnTo>
                    <a:lnTo>
                      <a:pt x="33" y="258"/>
                    </a:lnTo>
                    <a:lnTo>
                      <a:pt x="40" y="256"/>
                    </a:lnTo>
                    <a:lnTo>
                      <a:pt x="49" y="254"/>
                    </a:lnTo>
                    <a:lnTo>
                      <a:pt x="57" y="252"/>
                    </a:lnTo>
                    <a:lnTo>
                      <a:pt x="65" y="250"/>
                    </a:lnTo>
                    <a:lnTo>
                      <a:pt x="72" y="197"/>
                    </a:lnTo>
                    <a:lnTo>
                      <a:pt x="78" y="143"/>
                    </a:lnTo>
                    <a:lnTo>
                      <a:pt x="84" y="91"/>
                    </a:lnTo>
                    <a:lnTo>
                      <a:pt x="91" y="37"/>
                    </a:lnTo>
                    <a:close/>
                  </a:path>
                </a:pathLst>
              </a:custGeom>
              <a:solidFill>
                <a:srgbClr val="B26600"/>
              </a:solidFill>
              <a:ln w="9525">
                <a:noFill/>
                <a:round/>
                <a:headEnd/>
                <a:tailEnd/>
              </a:ln>
            </p:spPr>
            <p:txBody>
              <a:bodyPr/>
              <a:lstStyle/>
              <a:p>
                <a:endParaRPr lang="en-US"/>
              </a:p>
            </p:txBody>
          </p:sp>
          <p:sp>
            <p:nvSpPr>
              <p:cNvPr id="384033" name="Freeform 33"/>
              <p:cNvSpPr>
                <a:spLocks/>
              </p:cNvSpPr>
              <p:nvPr/>
            </p:nvSpPr>
            <p:spPr bwMode="auto">
              <a:xfrm>
                <a:off x="7023" y="1058"/>
                <a:ext cx="21" cy="54"/>
              </a:xfrm>
              <a:custGeom>
                <a:avLst/>
                <a:gdLst/>
                <a:ahLst/>
                <a:cxnLst>
                  <a:cxn ang="0">
                    <a:pos x="84" y="35"/>
                  </a:cxn>
                  <a:cxn ang="0">
                    <a:pos x="77" y="31"/>
                  </a:cxn>
                  <a:cxn ang="0">
                    <a:pos x="72" y="27"/>
                  </a:cxn>
                  <a:cxn ang="0">
                    <a:pos x="66" y="22"/>
                  </a:cxn>
                  <a:cxn ang="0">
                    <a:pos x="61" y="18"/>
                  </a:cxn>
                  <a:cxn ang="0">
                    <a:pos x="54" y="13"/>
                  </a:cxn>
                  <a:cxn ang="0">
                    <a:pos x="48" y="8"/>
                  </a:cxn>
                  <a:cxn ang="0">
                    <a:pos x="43" y="4"/>
                  </a:cxn>
                  <a:cxn ang="0">
                    <a:pos x="36" y="0"/>
                  </a:cxn>
                  <a:cxn ang="0">
                    <a:pos x="28" y="29"/>
                  </a:cxn>
                  <a:cxn ang="0">
                    <a:pos x="22" y="56"/>
                  </a:cxn>
                  <a:cxn ang="0">
                    <a:pos x="17" y="82"/>
                  </a:cxn>
                  <a:cxn ang="0">
                    <a:pos x="12" y="107"/>
                  </a:cxn>
                  <a:cxn ang="0">
                    <a:pos x="9" y="132"/>
                  </a:cxn>
                  <a:cxn ang="0">
                    <a:pos x="6" y="158"/>
                  </a:cxn>
                  <a:cxn ang="0">
                    <a:pos x="3" y="185"/>
                  </a:cxn>
                  <a:cxn ang="0">
                    <a:pos x="0" y="214"/>
                  </a:cxn>
                  <a:cxn ang="0">
                    <a:pos x="8" y="212"/>
                  </a:cxn>
                  <a:cxn ang="0">
                    <a:pos x="16" y="211"/>
                  </a:cxn>
                  <a:cxn ang="0">
                    <a:pos x="24" y="209"/>
                  </a:cxn>
                  <a:cxn ang="0">
                    <a:pos x="32" y="207"/>
                  </a:cxn>
                  <a:cxn ang="0">
                    <a:pos x="40" y="206"/>
                  </a:cxn>
                  <a:cxn ang="0">
                    <a:pos x="48" y="204"/>
                  </a:cxn>
                  <a:cxn ang="0">
                    <a:pos x="55" y="202"/>
                  </a:cxn>
                  <a:cxn ang="0">
                    <a:pos x="64" y="200"/>
                  </a:cxn>
                  <a:cxn ang="0">
                    <a:pos x="69" y="159"/>
                  </a:cxn>
                  <a:cxn ang="0">
                    <a:pos x="74" y="118"/>
                  </a:cxn>
                  <a:cxn ang="0">
                    <a:pos x="78" y="77"/>
                  </a:cxn>
                  <a:cxn ang="0">
                    <a:pos x="84" y="35"/>
                  </a:cxn>
                </a:cxnLst>
                <a:rect l="0" t="0" r="r" b="b"/>
                <a:pathLst>
                  <a:path w="84" h="214">
                    <a:moveTo>
                      <a:pt x="84" y="35"/>
                    </a:moveTo>
                    <a:lnTo>
                      <a:pt x="77" y="31"/>
                    </a:lnTo>
                    <a:lnTo>
                      <a:pt x="72" y="27"/>
                    </a:lnTo>
                    <a:lnTo>
                      <a:pt x="66" y="22"/>
                    </a:lnTo>
                    <a:lnTo>
                      <a:pt x="61" y="18"/>
                    </a:lnTo>
                    <a:lnTo>
                      <a:pt x="54" y="13"/>
                    </a:lnTo>
                    <a:lnTo>
                      <a:pt x="48" y="8"/>
                    </a:lnTo>
                    <a:lnTo>
                      <a:pt x="43" y="4"/>
                    </a:lnTo>
                    <a:lnTo>
                      <a:pt x="36" y="0"/>
                    </a:lnTo>
                    <a:lnTo>
                      <a:pt x="28" y="29"/>
                    </a:lnTo>
                    <a:lnTo>
                      <a:pt x="22" y="56"/>
                    </a:lnTo>
                    <a:lnTo>
                      <a:pt x="17" y="82"/>
                    </a:lnTo>
                    <a:lnTo>
                      <a:pt x="12" y="107"/>
                    </a:lnTo>
                    <a:lnTo>
                      <a:pt x="9" y="132"/>
                    </a:lnTo>
                    <a:lnTo>
                      <a:pt x="6" y="158"/>
                    </a:lnTo>
                    <a:lnTo>
                      <a:pt x="3" y="185"/>
                    </a:lnTo>
                    <a:lnTo>
                      <a:pt x="0" y="214"/>
                    </a:lnTo>
                    <a:lnTo>
                      <a:pt x="8" y="212"/>
                    </a:lnTo>
                    <a:lnTo>
                      <a:pt x="16" y="211"/>
                    </a:lnTo>
                    <a:lnTo>
                      <a:pt x="24" y="209"/>
                    </a:lnTo>
                    <a:lnTo>
                      <a:pt x="32" y="207"/>
                    </a:lnTo>
                    <a:lnTo>
                      <a:pt x="40" y="206"/>
                    </a:lnTo>
                    <a:lnTo>
                      <a:pt x="48" y="204"/>
                    </a:lnTo>
                    <a:lnTo>
                      <a:pt x="55" y="202"/>
                    </a:lnTo>
                    <a:lnTo>
                      <a:pt x="64" y="200"/>
                    </a:lnTo>
                    <a:lnTo>
                      <a:pt x="69" y="159"/>
                    </a:lnTo>
                    <a:lnTo>
                      <a:pt x="74" y="118"/>
                    </a:lnTo>
                    <a:lnTo>
                      <a:pt x="78" y="77"/>
                    </a:lnTo>
                    <a:lnTo>
                      <a:pt x="84" y="35"/>
                    </a:lnTo>
                    <a:close/>
                  </a:path>
                </a:pathLst>
              </a:custGeom>
              <a:solidFill>
                <a:srgbClr val="B56802"/>
              </a:solidFill>
              <a:ln w="9525">
                <a:noFill/>
                <a:round/>
                <a:headEnd/>
                <a:tailEnd/>
              </a:ln>
            </p:spPr>
            <p:txBody>
              <a:bodyPr/>
              <a:lstStyle/>
              <a:p>
                <a:endParaRPr lang="en-US"/>
              </a:p>
            </p:txBody>
          </p:sp>
          <p:sp>
            <p:nvSpPr>
              <p:cNvPr id="384034" name="Freeform 34"/>
              <p:cNvSpPr>
                <a:spLocks/>
              </p:cNvSpPr>
              <p:nvPr/>
            </p:nvSpPr>
            <p:spPr bwMode="auto">
              <a:xfrm>
                <a:off x="7025" y="1059"/>
                <a:ext cx="19" cy="40"/>
              </a:xfrm>
              <a:custGeom>
                <a:avLst/>
                <a:gdLst/>
                <a:ahLst/>
                <a:cxnLst>
                  <a:cxn ang="0">
                    <a:pos x="79" y="33"/>
                  </a:cxn>
                  <a:cxn ang="0">
                    <a:pos x="35" y="0"/>
                  </a:cxn>
                  <a:cxn ang="0">
                    <a:pos x="26" y="23"/>
                  </a:cxn>
                  <a:cxn ang="0">
                    <a:pos x="20" y="43"/>
                  </a:cxn>
                  <a:cxn ang="0">
                    <a:pos x="16" y="63"/>
                  </a:cxn>
                  <a:cxn ang="0">
                    <a:pos x="12" y="81"/>
                  </a:cxn>
                  <a:cxn ang="0">
                    <a:pos x="8" y="99"/>
                  </a:cxn>
                  <a:cxn ang="0">
                    <a:pos x="6" y="118"/>
                  </a:cxn>
                  <a:cxn ang="0">
                    <a:pos x="3" y="139"/>
                  </a:cxn>
                  <a:cxn ang="0">
                    <a:pos x="0" y="162"/>
                  </a:cxn>
                  <a:cxn ang="0">
                    <a:pos x="63" y="151"/>
                  </a:cxn>
                  <a:cxn ang="0">
                    <a:pos x="79" y="33"/>
                  </a:cxn>
                </a:cxnLst>
                <a:rect l="0" t="0" r="r" b="b"/>
                <a:pathLst>
                  <a:path w="79" h="162">
                    <a:moveTo>
                      <a:pt x="79" y="33"/>
                    </a:moveTo>
                    <a:lnTo>
                      <a:pt x="35" y="0"/>
                    </a:lnTo>
                    <a:lnTo>
                      <a:pt x="26" y="23"/>
                    </a:lnTo>
                    <a:lnTo>
                      <a:pt x="20" y="43"/>
                    </a:lnTo>
                    <a:lnTo>
                      <a:pt x="16" y="63"/>
                    </a:lnTo>
                    <a:lnTo>
                      <a:pt x="12" y="81"/>
                    </a:lnTo>
                    <a:lnTo>
                      <a:pt x="8" y="99"/>
                    </a:lnTo>
                    <a:lnTo>
                      <a:pt x="6" y="118"/>
                    </a:lnTo>
                    <a:lnTo>
                      <a:pt x="3" y="139"/>
                    </a:lnTo>
                    <a:lnTo>
                      <a:pt x="0" y="162"/>
                    </a:lnTo>
                    <a:lnTo>
                      <a:pt x="63" y="151"/>
                    </a:lnTo>
                    <a:lnTo>
                      <a:pt x="79" y="33"/>
                    </a:lnTo>
                    <a:close/>
                  </a:path>
                </a:pathLst>
              </a:custGeom>
              <a:solidFill>
                <a:srgbClr val="B76B05"/>
              </a:solidFill>
              <a:ln w="9525">
                <a:noFill/>
                <a:round/>
                <a:headEnd/>
                <a:tailEnd/>
              </a:ln>
            </p:spPr>
            <p:txBody>
              <a:bodyPr/>
              <a:lstStyle/>
              <a:p>
                <a:endParaRPr lang="en-US"/>
              </a:p>
            </p:txBody>
          </p:sp>
          <p:sp>
            <p:nvSpPr>
              <p:cNvPr id="384035" name="Freeform 35"/>
              <p:cNvSpPr>
                <a:spLocks/>
              </p:cNvSpPr>
              <p:nvPr/>
            </p:nvSpPr>
            <p:spPr bwMode="auto">
              <a:xfrm>
                <a:off x="7003" y="1263"/>
                <a:ext cx="305" cy="55"/>
              </a:xfrm>
              <a:custGeom>
                <a:avLst/>
                <a:gdLst/>
                <a:ahLst/>
                <a:cxnLst>
                  <a:cxn ang="0">
                    <a:pos x="1123" y="141"/>
                  </a:cxn>
                  <a:cxn ang="0">
                    <a:pos x="99" y="0"/>
                  </a:cxn>
                  <a:cxn ang="0">
                    <a:pos x="0" y="54"/>
                  </a:cxn>
                  <a:cxn ang="0">
                    <a:pos x="172" y="79"/>
                  </a:cxn>
                  <a:cxn ang="0">
                    <a:pos x="1135" y="214"/>
                  </a:cxn>
                  <a:cxn ang="0">
                    <a:pos x="1220" y="220"/>
                  </a:cxn>
                  <a:cxn ang="0">
                    <a:pos x="1123" y="141"/>
                  </a:cxn>
                </a:cxnLst>
                <a:rect l="0" t="0" r="r" b="b"/>
                <a:pathLst>
                  <a:path w="1220" h="220">
                    <a:moveTo>
                      <a:pt x="1123" y="141"/>
                    </a:moveTo>
                    <a:lnTo>
                      <a:pt x="99" y="0"/>
                    </a:lnTo>
                    <a:lnTo>
                      <a:pt x="0" y="54"/>
                    </a:lnTo>
                    <a:lnTo>
                      <a:pt x="172" y="79"/>
                    </a:lnTo>
                    <a:lnTo>
                      <a:pt x="1135" y="214"/>
                    </a:lnTo>
                    <a:lnTo>
                      <a:pt x="1220" y="220"/>
                    </a:lnTo>
                    <a:lnTo>
                      <a:pt x="1123" y="141"/>
                    </a:lnTo>
                    <a:close/>
                  </a:path>
                </a:pathLst>
              </a:custGeom>
              <a:solidFill>
                <a:srgbClr val="8C4400"/>
              </a:solidFill>
              <a:ln w="9525">
                <a:noFill/>
                <a:round/>
                <a:headEnd/>
                <a:tailEnd/>
              </a:ln>
            </p:spPr>
            <p:txBody>
              <a:bodyPr/>
              <a:lstStyle/>
              <a:p>
                <a:endParaRPr lang="en-US"/>
              </a:p>
            </p:txBody>
          </p:sp>
          <p:sp>
            <p:nvSpPr>
              <p:cNvPr id="384036" name="Freeform 36"/>
              <p:cNvSpPr>
                <a:spLocks/>
              </p:cNvSpPr>
              <p:nvPr/>
            </p:nvSpPr>
            <p:spPr bwMode="auto">
              <a:xfrm>
                <a:off x="7003" y="1263"/>
                <a:ext cx="288" cy="53"/>
              </a:xfrm>
              <a:custGeom>
                <a:avLst/>
                <a:gdLst/>
                <a:ahLst/>
                <a:cxnLst>
                  <a:cxn ang="0">
                    <a:pos x="1026" y="127"/>
                  </a:cxn>
                  <a:cxn ang="0">
                    <a:pos x="966" y="119"/>
                  </a:cxn>
                  <a:cxn ang="0">
                    <a:pos x="907" y="111"/>
                  </a:cxn>
                  <a:cxn ang="0">
                    <a:pos x="847" y="102"/>
                  </a:cxn>
                  <a:cxn ang="0">
                    <a:pos x="788" y="95"/>
                  </a:cxn>
                  <a:cxn ang="0">
                    <a:pos x="728" y="87"/>
                  </a:cxn>
                  <a:cxn ang="0">
                    <a:pos x="667" y="78"/>
                  </a:cxn>
                  <a:cxn ang="0">
                    <a:pos x="608" y="70"/>
                  </a:cxn>
                  <a:cxn ang="0">
                    <a:pos x="548" y="61"/>
                  </a:cxn>
                  <a:cxn ang="0">
                    <a:pos x="489" y="53"/>
                  </a:cxn>
                  <a:cxn ang="0">
                    <a:pos x="428" y="45"/>
                  </a:cxn>
                  <a:cxn ang="0">
                    <a:pos x="368" y="36"/>
                  </a:cxn>
                  <a:cxn ang="0">
                    <a:pos x="309" y="29"/>
                  </a:cxn>
                  <a:cxn ang="0">
                    <a:pos x="248" y="21"/>
                  </a:cxn>
                  <a:cxn ang="0">
                    <a:pos x="189" y="12"/>
                  </a:cxn>
                  <a:cxn ang="0">
                    <a:pos x="129" y="4"/>
                  </a:cxn>
                  <a:cxn ang="0">
                    <a:pos x="86" y="7"/>
                  </a:cxn>
                  <a:cxn ang="0">
                    <a:pos x="62" y="21"/>
                  </a:cxn>
                  <a:cxn ang="0">
                    <a:pos x="38" y="34"/>
                  </a:cxn>
                  <a:cxn ang="0">
                    <a:pos x="13" y="48"/>
                  </a:cxn>
                  <a:cxn ang="0">
                    <a:pos x="21" y="57"/>
                  </a:cxn>
                  <a:cxn ang="0">
                    <a:pos x="63" y="64"/>
                  </a:cxn>
                  <a:cxn ang="0">
                    <a:pos x="104" y="69"/>
                  </a:cxn>
                  <a:cxn ang="0">
                    <a:pos x="146" y="75"/>
                  </a:cxn>
                  <a:cxn ang="0">
                    <a:pos x="195" y="82"/>
                  </a:cxn>
                  <a:cxn ang="0">
                    <a:pos x="251" y="90"/>
                  </a:cxn>
                  <a:cxn ang="0">
                    <a:pos x="308" y="98"/>
                  </a:cxn>
                  <a:cxn ang="0">
                    <a:pos x="364" y="105"/>
                  </a:cxn>
                  <a:cxn ang="0">
                    <a:pos x="421" y="114"/>
                  </a:cxn>
                  <a:cxn ang="0">
                    <a:pos x="477" y="121"/>
                  </a:cxn>
                  <a:cxn ang="0">
                    <a:pos x="533" y="129"/>
                  </a:cxn>
                  <a:cxn ang="0">
                    <a:pos x="589" y="137"/>
                  </a:cxn>
                  <a:cxn ang="0">
                    <a:pos x="645" y="145"/>
                  </a:cxn>
                  <a:cxn ang="0">
                    <a:pos x="702" y="153"/>
                  </a:cxn>
                  <a:cxn ang="0">
                    <a:pos x="757" y="161"/>
                  </a:cxn>
                  <a:cxn ang="0">
                    <a:pos x="814" y="168"/>
                  </a:cxn>
                  <a:cxn ang="0">
                    <a:pos x="870" y="177"/>
                  </a:cxn>
                  <a:cxn ang="0">
                    <a:pos x="926" y="184"/>
                  </a:cxn>
                  <a:cxn ang="0">
                    <a:pos x="982" y="192"/>
                  </a:cxn>
                  <a:cxn ang="0">
                    <a:pos x="1038" y="200"/>
                  </a:cxn>
                  <a:cxn ang="0">
                    <a:pos x="1076" y="205"/>
                  </a:cxn>
                  <a:cxn ang="0">
                    <a:pos x="1098" y="206"/>
                  </a:cxn>
                  <a:cxn ang="0">
                    <a:pos x="1120" y="208"/>
                  </a:cxn>
                  <a:cxn ang="0">
                    <a:pos x="1142" y="209"/>
                  </a:cxn>
                  <a:cxn ang="0">
                    <a:pos x="1140" y="201"/>
                  </a:cxn>
                  <a:cxn ang="0">
                    <a:pos x="1116" y="181"/>
                  </a:cxn>
                  <a:cxn ang="0">
                    <a:pos x="1092" y="161"/>
                  </a:cxn>
                  <a:cxn ang="0">
                    <a:pos x="1068" y="141"/>
                  </a:cxn>
                </a:cxnLst>
                <a:rect l="0" t="0" r="r" b="b"/>
                <a:pathLst>
                  <a:path w="1153" h="210">
                    <a:moveTo>
                      <a:pt x="1055" y="132"/>
                    </a:moveTo>
                    <a:lnTo>
                      <a:pt x="1026" y="127"/>
                    </a:lnTo>
                    <a:lnTo>
                      <a:pt x="996" y="123"/>
                    </a:lnTo>
                    <a:lnTo>
                      <a:pt x="966" y="119"/>
                    </a:lnTo>
                    <a:lnTo>
                      <a:pt x="936" y="115"/>
                    </a:lnTo>
                    <a:lnTo>
                      <a:pt x="907" y="111"/>
                    </a:lnTo>
                    <a:lnTo>
                      <a:pt x="877" y="106"/>
                    </a:lnTo>
                    <a:lnTo>
                      <a:pt x="847" y="102"/>
                    </a:lnTo>
                    <a:lnTo>
                      <a:pt x="817" y="98"/>
                    </a:lnTo>
                    <a:lnTo>
                      <a:pt x="788" y="95"/>
                    </a:lnTo>
                    <a:lnTo>
                      <a:pt x="757" y="91"/>
                    </a:lnTo>
                    <a:lnTo>
                      <a:pt x="728" y="87"/>
                    </a:lnTo>
                    <a:lnTo>
                      <a:pt x="698" y="82"/>
                    </a:lnTo>
                    <a:lnTo>
                      <a:pt x="667" y="78"/>
                    </a:lnTo>
                    <a:lnTo>
                      <a:pt x="638" y="74"/>
                    </a:lnTo>
                    <a:lnTo>
                      <a:pt x="608" y="70"/>
                    </a:lnTo>
                    <a:lnTo>
                      <a:pt x="579" y="66"/>
                    </a:lnTo>
                    <a:lnTo>
                      <a:pt x="548" y="61"/>
                    </a:lnTo>
                    <a:lnTo>
                      <a:pt x="518" y="57"/>
                    </a:lnTo>
                    <a:lnTo>
                      <a:pt x="489" y="53"/>
                    </a:lnTo>
                    <a:lnTo>
                      <a:pt x="458" y="49"/>
                    </a:lnTo>
                    <a:lnTo>
                      <a:pt x="428" y="45"/>
                    </a:lnTo>
                    <a:lnTo>
                      <a:pt x="399" y="40"/>
                    </a:lnTo>
                    <a:lnTo>
                      <a:pt x="368" y="36"/>
                    </a:lnTo>
                    <a:lnTo>
                      <a:pt x="338" y="32"/>
                    </a:lnTo>
                    <a:lnTo>
                      <a:pt x="309" y="29"/>
                    </a:lnTo>
                    <a:lnTo>
                      <a:pt x="278" y="25"/>
                    </a:lnTo>
                    <a:lnTo>
                      <a:pt x="248" y="21"/>
                    </a:lnTo>
                    <a:lnTo>
                      <a:pt x="219" y="16"/>
                    </a:lnTo>
                    <a:lnTo>
                      <a:pt x="189" y="12"/>
                    </a:lnTo>
                    <a:lnTo>
                      <a:pt x="158" y="8"/>
                    </a:lnTo>
                    <a:lnTo>
                      <a:pt x="129" y="4"/>
                    </a:lnTo>
                    <a:lnTo>
                      <a:pt x="99" y="0"/>
                    </a:lnTo>
                    <a:lnTo>
                      <a:pt x="86" y="7"/>
                    </a:lnTo>
                    <a:lnTo>
                      <a:pt x="75" y="13"/>
                    </a:lnTo>
                    <a:lnTo>
                      <a:pt x="62" y="21"/>
                    </a:lnTo>
                    <a:lnTo>
                      <a:pt x="50" y="27"/>
                    </a:lnTo>
                    <a:lnTo>
                      <a:pt x="38" y="34"/>
                    </a:lnTo>
                    <a:lnTo>
                      <a:pt x="25" y="40"/>
                    </a:lnTo>
                    <a:lnTo>
                      <a:pt x="13" y="48"/>
                    </a:lnTo>
                    <a:lnTo>
                      <a:pt x="0" y="54"/>
                    </a:lnTo>
                    <a:lnTo>
                      <a:pt x="21" y="57"/>
                    </a:lnTo>
                    <a:lnTo>
                      <a:pt x="42" y="60"/>
                    </a:lnTo>
                    <a:lnTo>
                      <a:pt x="63" y="64"/>
                    </a:lnTo>
                    <a:lnTo>
                      <a:pt x="84" y="66"/>
                    </a:lnTo>
                    <a:lnTo>
                      <a:pt x="104" y="69"/>
                    </a:lnTo>
                    <a:lnTo>
                      <a:pt x="125" y="72"/>
                    </a:lnTo>
                    <a:lnTo>
                      <a:pt x="146" y="75"/>
                    </a:lnTo>
                    <a:lnTo>
                      <a:pt x="167" y="78"/>
                    </a:lnTo>
                    <a:lnTo>
                      <a:pt x="195" y="82"/>
                    </a:lnTo>
                    <a:lnTo>
                      <a:pt x="223" y="85"/>
                    </a:lnTo>
                    <a:lnTo>
                      <a:pt x="251" y="90"/>
                    </a:lnTo>
                    <a:lnTo>
                      <a:pt x="280" y="94"/>
                    </a:lnTo>
                    <a:lnTo>
                      <a:pt x="308" y="98"/>
                    </a:lnTo>
                    <a:lnTo>
                      <a:pt x="336" y="101"/>
                    </a:lnTo>
                    <a:lnTo>
                      <a:pt x="364" y="105"/>
                    </a:lnTo>
                    <a:lnTo>
                      <a:pt x="392" y="110"/>
                    </a:lnTo>
                    <a:lnTo>
                      <a:pt x="421" y="114"/>
                    </a:lnTo>
                    <a:lnTo>
                      <a:pt x="449" y="117"/>
                    </a:lnTo>
                    <a:lnTo>
                      <a:pt x="477" y="121"/>
                    </a:lnTo>
                    <a:lnTo>
                      <a:pt x="505" y="125"/>
                    </a:lnTo>
                    <a:lnTo>
                      <a:pt x="533" y="129"/>
                    </a:lnTo>
                    <a:lnTo>
                      <a:pt x="561" y="133"/>
                    </a:lnTo>
                    <a:lnTo>
                      <a:pt x="589" y="137"/>
                    </a:lnTo>
                    <a:lnTo>
                      <a:pt x="617" y="141"/>
                    </a:lnTo>
                    <a:lnTo>
                      <a:pt x="645" y="145"/>
                    </a:lnTo>
                    <a:lnTo>
                      <a:pt x="674" y="148"/>
                    </a:lnTo>
                    <a:lnTo>
                      <a:pt x="702" y="153"/>
                    </a:lnTo>
                    <a:lnTo>
                      <a:pt x="730" y="157"/>
                    </a:lnTo>
                    <a:lnTo>
                      <a:pt x="757" y="161"/>
                    </a:lnTo>
                    <a:lnTo>
                      <a:pt x="786" y="164"/>
                    </a:lnTo>
                    <a:lnTo>
                      <a:pt x="814" y="168"/>
                    </a:lnTo>
                    <a:lnTo>
                      <a:pt x="842" y="172"/>
                    </a:lnTo>
                    <a:lnTo>
                      <a:pt x="870" y="177"/>
                    </a:lnTo>
                    <a:lnTo>
                      <a:pt x="897" y="180"/>
                    </a:lnTo>
                    <a:lnTo>
                      <a:pt x="926" y="184"/>
                    </a:lnTo>
                    <a:lnTo>
                      <a:pt x="954" y="188"/>
                    </a:lnTo>
                    <a:lnTo>
                      <a:pt x="982" y="192"/>
                    </a:lnTo>
                    <a:lnTo>
                      <a:pt x="1010" y="195"/>
                    </a:lnTo>
                    <a:lnTo>
                      <a:pt x="1038" y="200"/>
                    </a:lnTo>
                    <a:lnTo>
                      <a:pt x="1066" y="204"/>
                    </a:lnTo>
                    <a:lnTo>
                      <a:pt x="1076" y="205"/>
                    </a:lnTo>
                    <a:lnTo>
                      <a:pt x="1088" y="205"/>
                    </a:lnTo>
                    <a:lnTo>
                      <a:pt x="1098" y="206"/>
                    </a:lnTo>
                    <a:lnTo>
                      <a:pt x="1110" y="207"/>
                    </a:lnTo>
                    <a:lnTo>
                      <a:pt x="1120" y="208"/>
                    </a:lnTo>
                    <a:lnTo>
                      <a:pt x="1132" y="208"/>
                    </a:lnTo>
                    <a:lnTo>
                      <a:pt x="1142" y="209"/>
                    </a:lnTo>
                    <a:lnTo>
                      <a:pt x="1153" y="210"/>
                    </a:lnTo>
                    <a:lnTo>
                      <a:pt x="1140" y="201"/>
                    </a:lnTo>
                    <a:lnTo>
                      <a:pt x="1129" y="190"/>
                    </a:lnTo>
                    <a:lnTo>
                      <a:pt x="1116" y="181"/>
                    </a:lnTo>
                    <a:lnTo>
                      <a:pt x="1104" y="170"/>
                    </a:lnTo>
                    <a:lnTo>
                      <a:pt x="1092" y="161"/>
                    </a:lnTo>
                    <a:lnTo>
                      <a:pt x="1079" y="151"/>
                    </a:lnTo>
                    <a:lnTo>
                      <a:pt x="1068" y="141"/>
                    </a:lnTo>
                    <a:lnTo>
                      <a:pt x="1055" y="132"/>
                    </a:lnTo>
                    <a:close/>
                  </a:path>
                </a:pathLst>
              </a:custGeom>
              <a:solidFill>
                <a:srgbClr val="8E4700"/>
              </a:solidFill>
              <a:ln w="9525">
                <a:noFill/>
                <a:round/>
                <a:headEnd/>
                <a:tailEnd/>
              </a:ln>
            </p:spPr>
            <p:txBody>
              <a:bodyPr/>
              <a:lstStyle/>
              <a:p>
                <a:endParaRPr lang="en-US"/>
              </a:p>
            </p:txBody>
          </p:sp>
          <p:sp>
            <p:nvSpPr>
              <p:cNvPr id="384037" name="Freeform 37"/>
              <p:cNvSpPr>
                <a:spLocks/>
              </p:cNvSpPr>
              <p:nvPr/>
            </p:nvSpPr>
            <p:spPr bwMode="auto">
              <a:xfrm>
                <a:off x="7003" y="1263"/>
                <a:ext cx="272" cy="50"/>
              </a:xfrm>
              <a:custGeom>
                <a:avLst/>
                <a:gdLst/>
                <a:ahLst/>
                <a:cxnLst>
                  <a:cxn ang="0">
                    <a:pos x="961" y="118"/>
                  </a:cxn>
                  <a:cxn ang="0">
                    <a:pos x="906" y="111"/>
                  </a:cxn>
                  <a:cxn ang="0">
                    <a:pos x="850" y="103"/>
                  </a:cxn>
                  <a:cxn ang="0">
                    <a:pos x="795" y="95"/>
                  </a:cxn>
                  <a:cxn ang="0">
                    <a:pos x="740" y="88"/>
                  </a:cxn>
                  <a:cxn ang="0">
                    <a:pos x="683" y="80"/>
                  </a:cxn>
                  <a:cxn ang="0">
                    <a:pos x="628" y="72"/>
                  </a:cxn>
                  <a:cxn ang="0">
                    <a:pos x="572" y="65"/>
                  </a:cxn>
                  <a:cxn ang="0">
                    <a:pos x="517" y="57"/>
                  </a:cxn>
                  <a:cxn ang="0">
                    <a:pos x="461" y="50"/>
                  </a:cxn>
                  <a:cxn ang="0">
                    <a:pos x="405" y="42"/>
                  </a:cxn>
                  <a:cxn ang="0">
                    <a:pos x="350" y="34"/>
                  </a:cxn>
                  <a:cxn ang="0">
                    <a:pos x="294" y="27"/>
                  </a:cxn>
                  <a:cxn ang="0">
                    <a:pos x="238" y="18"/>
                  </a:cxn>
                  <a:cxn ang="0">
                    <a:pos x="182" y="11"/>
                  </a:cxn>
                  <a:cxn ang="0">
                    <a:pos x="127" y="4"/>
                  </a:cxn>
                  <a:cxn ang="0">
                    <a:pos x="86" y="7"/>
                  </a:cxn>
                  <a:cxn ang="0">
                    <a:pos x="62" y="21"/>
                  </a:cxn>
                  <a:cxn ang="0">
                    <a:pos x="38" y="34"/>
                  </a:cxn>
                  <a:cxn ang="0">
                    <a:pos x="13" y="48"/>
                  </a:cxn>
                  <a:cxn ang="0">
                    <a:pos x="20" y="57"/>
                  </a:cxn>
                  <a:cxn ang="0">
                    <a:pos x="61" y="62"/>
                  </a:cxn>
                  <a:cxn ang="0">
                    <a:pos x="102" y="68"/>
                  </a:cxn>
                  <a:cxn ang="0">
                    <a:pos x="142" y="73"/>
                  </a:cxn>
                  <a:cxn ang="0">
                    <a:pos x="188" y="79"/>
                  </a:cxn>
                  <a:cxn ang="0">
                    <a:pos x="240" y="87"/>
                  </a:cxn>
                  <a:cxn ang="0">
                    <a:pos x="292" y="94"/>
                  </a:cxn>
                  <a:cxn ang="0">
                    <a:pos x="344" y="101"/>
                  </a:cxn>
                  <a:cxn ang="0">
                    <a:pos x="397" y="109"/>
                  </a:cxn>
                  <a:cxn ang="0">
                    <a:pos x="449" y="116"/>
                  </a:cxn>
                  <a:cxn ang="0">
                    <a:pos x="501" y="123"/>
                  </a:cxn>
                  <a:cxn ang="0">
                    <a:pos x="553" y="131"/>
                  </a:cxn>
                  <a:cxn ang="0">
                    <a:pos x="607" y="139"/>
                  </a:cxn>
                  <a:cxn ang="0">
                    <a:pos x="659" y="146"/>
                  </a:cxn>
                  <a:cxn ang="0">
                    <a:pos x="711" y="154"/>
                  </a:cxn>
                  <a:cxn ang="0">
                    <a:pos x="764" y="161"/>
                  </a:cxn>
                  <a:cxn ang="0">
                    <a:pos x="816" y="168"/>
                  </a:cxn>
                  <a:cxn ang="0">
                    <a:pos x="868" y="176"/>
                  </a:cxn>
                  <a:cxn ang="0">
                    <a:pos x="920" y="183"/>
                  </a:cxn>
                  <a:cxn ang="0">
                    <a:pos x="973" y="190"/>
                  </a:cxn>
                  <a:cxn ang="0">
                    <a:pos x="1009" y="194"/>
                  </a:cxn>
                  <a:cxn ang="0">
                    <a:pos x="1031" y="196"/>
                  </a:cxn>
                  <a:cxn ang="0">
                    <a:pos x="1053" y="198"/>
                  </a:cxn>
                  <a:cxn ang="0">
                    <a:pos x="1075" y="200"/>
                  </a:cxn>
                  <a:cxn ang="0">
                    <a:pos x="1074" y="191"/>
                  </a:cxn>
                  <a:cxn ang="0">
                    <a:pos x="1050" y="171"/>
                  </a:cxn>
                  <a:cxn ang="0">
                    <a:pos x="1026" y="151"/>
                  </a:cxn>
                  <a:cxn ang="0">
                    <a:pos x="1002" y="132"/>
                  </a:cxn>
                </a:cxnLst>
                <a:rect l="0" t="0" r="r" b="b"/>
                <a:pathLst>
                  <a:path w="1087" h="201">
                    <a:moveTo>
                      <a:pt x="989" y="122"/>
                    </a:moveTo>
                    <a:lnTo>
                      <a:pt x="961" y="118"/>
                    </a:lnTo>
                    <a:lnTo>
                      <a:pt x="934" y="115"/>
                    </a:lnTo>
                    <a:lnTo>
                      <a:pt x="906" y="111"/>
                    </a:lnTo>
                    <a:lnTo>
                      <a:pt x="879" y="106"/>
                    </a:lnTo>
                    <a:lnTo>
                      <a:pt x="850" y="103"/>
                    </a:lnTo>
                    <a:lnTo>
                      <a:pt x="822" y="99"/>
                    </a:lnTo>
                    <a:lnTo>
                      <a:pt x="795" y="95"/>
                    </a:lnTo>
                    <a:lnTo>
                      <a:pt x="767" y="92"/>
                    </a:lnTo>
                    <a:lnTo>
                      <a:pt x="740" y="88"/>
                    </a:lnTo>
                    <a:lnTo>
                      <a:pt x="711" y="83"/>
                    </a:lnTo>
                    <a:lnTo>
                      <a:pt x="683" y="80"/>
                    </a:lnTo>
                    <a:lnTo>
                      <a:pt x="656" y="76"/>
                    </a:lnTo>
                    <a:lnTo>
                      <a:pt x="628" y="72"/>
                    </a:lnTo>
                    <a:lnTo>
                      <a:pt x="601" y="69"/>
                    </a:lnTo>
                    <a:lnTo>
                      <a:pt x="572" y="65"/>
                    </a:lnTo>
                    <a:lnTo>
                      <a:pt x="544" y="60"/>
                    </a:lnTo>
                    <a:lnTo>
                      <a:pt x="517" y="57"/>
                    </a:lnTo>
                    <a:lnTo>
                      <a:pt x="489" y="53"/>
                    </a:lnTo>
                    <a:lnTo>
                      <a:pt x="461" y="50"/>
                    </a:lnTo>
                    <a:lnTo>
                      <a:pt x="433" y="46"/>
                    </a:lnTo>
                    <a:lnTo>
                      <a:pt x="405" y="42"/>
                    </a:lnTo>
                    <a:lnTo>
                      <a:pt x="378" y="38"/>
                    </a:lnTo>
                    <a:lnTo>
                      <a:pt x="350" y="34"/>
                    </a:lnTo>
                    <a:lnTo>
                      <a:pt x="321" y="30"/>
                    </a:lnTo>
                    <a:lnTo>
                      <a:pt x="294" y="27"/>
                    </a:lnTo>
                    <a:lnTo>
                      <a:pt x="266" y="23"/>
                    </a:lnTo>
                    <a:lnTo>
                      <a:pt x="238" y="18"/>
                    </a:lnTo>
                    <a:lnTo>
                      <a:pt x="211" y="15"/>
                    </a:lnTo>
                    <a:lnTo>
                      <a:pt x="182" y="11"/>
                    </a:lnTo>
                    <a:lnTo>
                      <a:pt x="154" y="7"/>
                    </a:lnTo>
                    <a:lnTo>
                      <a:pt x="127" y="4"/>
                    </a:lnTo>
                    <a:lnTo>
                      <a:pt x="99" y="0"/>
                    </a:lnTo>
                    <a:lnTo>
                      <a:pt x="86" y="7"/>
                    </a:lnTo>
                    <a:lnTo>
                      <a:pt x="75" y="13"/>
                    </a:lnTo>
                    <a:lnTo>
                      <a:pt x="62" y="21"/>
                    </a:lnTo>
                    <a:lnTo>
                      <a:pt x="50" y="27"/>
                    </a:lnTo>
                    <a:lnTo>
                      <a:pt x="38" y="34"/>
                    </a:lnTo>
                    <a:lnTo>
                      <a:pt x="25" y="40"/>
                    </a:lnTo>
                    <a:lnTo>
                      <a:pt x="13" y="48"/>
                    </a:lnTo>
                    <a:lnTo>
                      <a:pt x="0" y="54"/>
                    </a:lnTo>
                    <a:lnTo>
                      <a:pt x="20" y="57"/>
                    </a:lnTo>
                    <a:lnTo>
                      <a:pt x="41" y="59"/>
                    </a:lnTo>
                    <a:lnTo>
                      <a:pt x="61" y="62"/>
                    </a:lnTo>
                    <a:lnTo>
                      <a:pt x="81" y="65"/>
                    </a:lnTo>
                    <a:lnTo>
                      <a:pt x="102" y="68"/>
                    </a:lnTo>
                    <a:lnTo>
                      <a:pt x="122" y="71"/>
                    </a:lnTo>
                    <a:lnTo>
                      <a:pt x="142" y="73"/>
                    </a:lnTo>
                    <a:lnTo>
                      <a:pt x="161" y="76"/>
                    </a:lnTo>
                    <a:lnTo>
                      <a:pt x="188" y="79"/>
                    </a:lnTo>
                    <a:lnTo>
                      <a:pt x="214" y="83"/>
                    </a:lnTo>
                    <a:lnTo>
                      <a:pt x="240" y="87"/>
                    </a:lnTo>
                    <a:lnTo>
                      <a:pt x="266" y="91"/>
                    </a:lnTo>
                    <a:lnTo>
                      <a:pt x="292" y="94"/>
                    </a:lnTo>
                    <a:lnTo>
                      <a:pt x="318" y="98"/>
                    </a:lnTo>
                    <a:lnTo>
                      <a:pt x="344" y="101"/>
                    </a:lnTo>
                    <a:lnTo>
                      <a:pt x="371" y="105"/>
                    </a:lnTo>
                    <a:lnTo>
                      <a:pt x="397" y="109"/>
                    </a:lnTo>
                    <a:lnTo>
                      <a:pt x="423" y="113"/>
                    </a:lnTo>
                    <a:lnTo>
                      <a:pt x="449" y="116"/>
                    </a:lnTo>
                    <a:lnTo>
                      <a:pt x="475" y="120"/>
                    </a:lnTo>
                    <a:lnTo>
                      <a:pt x="501" y="123"/>
                    </a:lnTo>
                    <a:lnTo>
                      <a:pt x="527" y="127"/>
                    </a:lnTo>
                    <a:lnTo>
                      <a:pt x="553" y="131"/>
                    </a:lnTo>
                    <a:lnTo>
                      <a:pt x="581" y="135"/>
                    </a:lnTo>
                    <a:lnTo>
                      <a:pt x="607" y="139"/>
                    </a:lnTo>
                    <a:lnTo>
                      <a:pt x="633" y="142"/>
                    </a:lnTo>
                    <a:lnTo>
                      <a:pt x="659" y="146"/>
                    </a:lnTo>
                    <a:lnTo>
                      <a:pt x="685" y="149"/>
                    </a:lnTo>
                    <a:lnTo>
                      <a:pt x="711" y="154"/>
                    </a:lnTo>
                    <a:lnTo>
                      <a:pt x="738" y="157"/>
                    </a:lnTo>
                    <a:lnTo>
                      <a:pt x="764" y="161"/>
                    </a:lnTo>
                    <a:lnTo>
                      <a:pt x="790" y="164"/>
                    </a:lnTo>
                    <a:lnTo>
                      <a:pt x="816" y="168"/>
                    </a:lnTo>
                    <a:lnTo>
                      <a:pt x="842" y="171"/>
                    </a:lnTo>
                    <a:lnTo>
                      <a:pt x="868" y="176"/>
                    </a:lnTo>
                    <a:lnTo>
                      <a:pt x="894" y="179"/>
                    </a:lnTo>
                    <a:lnTo>
                      <a:pt x="920" y="183"/>
                    </a:lnTo>
                    <a:lnTo>
                      <a:pt x="947" y="186"/>
                    </a:lnTo>
                    <a:lnTo>
                      <a:pt x="973" y="190"/>
                    </a:lnTo>
                    <a:lnTo>
                      <a:pt x="999" y="193"/>
                    </a:lnTo>
                    <a:lnTo>
                      <a:pt x="1009" y="194"/>
                    </a:lnTo>
                    <a:lnTo>
                      <a:pt x="1020" y="195"/>
                    </a:lnTo>
                    <a:lnTo>
                      <a:pt x="1031" y="196"/>
                    </a:lnTo>
                    <a:lnTo>
                      <a:pt x="1042" y="196"/>
                    </a:lnTo>
                    <a:lnTo>
                      <a:pt x="1053" y="198"/>
                    </a:lnTo>
                    <a:lnTo>
                      <a:pt x="1064" y="199"/>
                    </a:lnTo>
                    <a:lnTo>
                      <a:pt x="1075" y="200"/>
                    </a:lnTo>
                    <a:lnTo>
                      <a:pt x="1087" y="201"/>
                    </a:lnTo>
                    <a:lnTo>
                      <a:pt x="1074" y="191"/>
                    </a:lnTo>
                    <a:lnTo>
                      <a:pt x="1062" y="181"/>
                    </a:lnTo>
                    <a:lnTo>
                      <a:pt x="1050" y="171"/>
                    </a:lnTo>
                    <a:lnTo>
                      <a:pt x="1039" y="161"/>
                    </a:lnTo>
                    <a:lnTo>
                      <a:pt x="1026" y="151"/>
                    </a:lnTo>
                    <a:lnTo>
                      <a:pt x="1015" y="142"/>
                    </a:lnTo>
                    <a:lnTo>
                      <a:pt x="1002" y="132"/>
                    </a:lnTo>
                    <a:lnTo>
                      <a:pt x="989" y="122"/>
                    </a:lnTo>
                    <a:close/>
                  </a:path>
                </a:pathLst>
              </a:custGeom>
              <a:solidFill>
                <a:srgbClr val="914900"/>
              </a:solidFill>
              <a:ln w="9525">
                <a:noFill/>
                <a:round/>
                <a:headEnd/>
                <a:tailEnd/>
              </a:ln>
            </p:spPr>
            <p:txBody>
              <a:bodyPr/>
              <a:lstStyle/>
              <a:p>
                <a:endParaRPr lang="en-US"/>
              </a:p>
            </p:txBody>
          </p:sp>
          <p:sp>
            <p:nvSpPr>
              <p:cNvPr id="384038" name="Freeform 38"/>
              <p:cNvSpPr>
                <a:spLocks/>
              </p:cNvSpPr>
              <p:nvPr/>
            </p:nvSpPr>
            <p:spPr bwMode="auto">
              <a:xfrm>
                <a:off x="7003" y="1263"/>
                <a:ext cx="255" cy="48"/>
              </a:xfrm>
              <a:custGeom>
                <a:avLst/>
                <a:gdLst/>
                <a:ahLst/>
                <a:cxnLst>
                  <a:cxn ang="0">
                    <a:pos x="894" y="111"/>
                  </a:cxn>
                  <a:cxn ang="0">
                    <a:pos x="843" y="103"/>
                  </a:cxn>
                  <a:cxn ang="0">
                    <a:pos x="792" y="96"/>
                  </a:cxn>
                  <a:cxn ang="0">
                    <a:pos x="741" y="89"/>
                  </a:cxn>
                  <a:cxn ang="0">
                    <a:pos x="689" y="81"/>
                  </a:cxn>
                  <a:cxn ang="0">
                    <a:pos x="638" y="75"/>
                  </a:cxn>
                  <a:cxn ang="0">
                    <a:pos x="587" y="68"/>
                  </a:cxn>
                  <a:cxn ang="0">
                    <a:pos x="536" y="60"/>
                  </a:cxn>
                  <a:cxn ang="0">
                    <a:pos x="485" y="53"/>
                  </a:cxn>
                  <a:cxn ang="0">
                    <a:pos x="433" y="46"/>
                  </a:cxn>
                  <a:cxn ang="0">
                    <a:pos x="381" y="38"/>
                  </a:cxn>
                  <a:cxn ang="0">
                    <a:pos x="330" y="32"/>
                  </a:cxn>
                  <a:cxn ang="0">
                    <a:pos x="279" y="25"/>
                  </a:cxn>
                  <a:cxn ang="0">
                    <a:pos x="227" y="17"/>
                  </a:cxn>
                  <a:cxn ang="0">
                    <a:pos x="175" y="10"/>
                  </a:cxn>
                  <a:cxn ang="0">
                    <a:pos x="124" y="3"/>
                  </a:cxn>
                  <a:cxn ang="0">
                    <a:pos x="85" y="6"/>
                  </a:cxn>
                  <a:cxn ang="0">
                    <a:pos x="61" y="20"/>
                  </a:cxn>
                  <a:cxn ang="0">
                    <a:pos x="37" y="34"/>
                  </a:cxn>
                  <a:cxn ang="0">
                    <a:pos x="13" y="48"/>
                  </a:cxn>
                  <a:cxn ang="0">
                    <a:pos x="19" y="57"/>
                  </a:cxn>
                  <a:cxn ang="0">
                    <a:pos x="58" y="62"/>
                  </a:cxn>
                  <a:cxn ang="0">
                    <a:pos x="97" y="67"/>
                  </a:cxn>
                  <a:cxn ang="0">
                    <a:pos x="135" y="72"/>
                  </a:cxn>
                  <a:cxn ang="0">
                    <a:pos x="179" y="78"/>
                  </a:cxn>
                  <a:cxn ang="0">
                    <a:pos x="227" y="85"/>
                  </a:cxn>
                  <a:cxn ang="0">
                    <a:pos x="275" y="92"/>
                  </a:cxn>
                  <a:cxn ang="0">
                    <a:pos x="325" y="98"/>
                  </a:cxn>
                  <a:cxn ang="0">
                    <a:pos x="373" y="105"/>
                  </a:cxn>
                  <a:cxn ang="0">
                    <a:pos x="421" y="112"/>
                  </a:cxn>
                  <a:cxn ang="0">
                    <a:pos x="469" y="119"/>
                  </a:cxn>
                  <a:cxn ang="0">
                    <a:pos x="517" y="125"/>
                  </a:cxn>
                  <a:cxn ang="0">
                    <a:pos x="566" y="133"/>
                  </a:cxn>
                  <a:cxn ang="0">
                    <a:pos x="614" y="139"/>
                  </a:cxn>
                  <a:cxn ang="0">
                    <a:pos x="662" y="146"/>
                  </a:cxn>
                  <a:cxn ang="0">
                    <a:pos x="711" y="153"/>
                  </a:cxn>
                  <a:cxn ang="0">
                    <a:pos x="760" y="160"/>
                  </a:cxn>
                  <a:cxn ang="0">
                    <a:pos x="808" y="166"/>
                  </a:cxn>
                  <a:cxn ang="0">
                    <a:pos x="857" y="172"/>
                  </a:cxn>
                  <a:cxn ang="0">
                    <a:pos x="905" y="180"/>
                  </a:cxn>
                  <a:cxn ang="0">
                    <a:pos x="940" y="184"/>
                  </a:cxn>
                  <a:cxn ang="0">
                    <a:pos x="963" y="186"/>
                  </a:cxn>
                  <a:cxn ang="0">
                    <a:pos x="986" y="188"/>
                  </a:cxn>
                  <a:cxn ang="0">
                    <a:pos x="1009" y="190"/>
                  </a:cxn>
                  <a:cxn ang="0">
                    <a:pos x="1008" y="182"/>
                  </a:cxn>
                  <a:cxn ang="0">
                    <a:pos x="983" y="162"/>
                  </a:cxn>
                  <a:cxn ang="0">
                    <a:pos x="958" y="143"/>
                  </a:cxn>
                  <a:cxn ang="0">
                    <a:pos x="933" y="123"/>
                  </a:cxn>
                </a:cxnLst>
                <a:rect l="0" t="0" r="r" b="b"/>
                <a:pathLst>
                  <a:path w="1021" h="191">
                    <a:moveTo>
                      <a:pt x="921" y="114"/>
                    </a:moveTo>
                    <a:lnTo>
                      <a:pt x="894" y="111"/>
                    </a:lnTo>
                    <a:lnTo>
                      <a:pt x="869" y="106"/>
                    </a:lnTo>
                    <a:lnTo>
                      <a:pt x="843" y="103"/>
                    </a:lnTo>
                    <a:lnTo>
                      <a:pt x="818" y="99"/>
                    </a:lnTo>
                    <a:lnTo>
                      <a:pt x="792" y="96"/>
                    </a:lnTo>
                    <a:lnTo>
                      <a:pt x="767" y="93"/>
                    </a:lnTo>
                    <a:lnTo>
                      <a:pt x="741" y="89"/>
                    </a:lnTo>
                    <a:lnTo>
                      <a:pt x="716" y="85"/>
                    </a:lnTo>
                    <a:lnTo>
                      <a:pt x="689" y="81"/>
                    </a:lnTo>
                    <a:lnTo>
                      <a:pt x="664" y="78"/>
                    </a:lnTo>
                    <a:lnTo>
                      <a:pt x="638" y="75"/>
                    </a:lnTo>
                    <a:lnTo>
                      <a:pt x="612" y="71"/>
                    </a:lnTo>
                    <a:lnTo>
                      <a:pt x="587" y="68"/>
                    </a:lnTo>
                    <a:lnTo>
                      <a:pt x="561" y="64"/>
                    </a:lnTo>
                    <a:lnTo>
                      <a:pt x="536" y="60"/>
                    </a:lnTo>
                    <a:lnTo>
                      <a:pt x="510" y="56"/>
                    </a:lnTo>
                    <a:lnTo>
                      <a:pt x="485" y="53"/>
                    </a:lnTo>
                    <a:lnTo>
                      <a:pt x="458" y="50"/>
                    </a:lnTo>
                    <a:lnTo>
                      <a:pt x="433" y="46"/>
                    </a:lnTo>
                    <a:lnTo>
                      <a:pt x="407" y="43"/>
                    </a:lnTo>
                    <a:lnTo>
                      <a:pt x="381" y="38"/>
                    </a:lnTo>
                    <a:lnTo>
                      <a:pt x="356" y="35"/>
                    </a:lnTo>
                    <a:lnTo>
                      <a:pt x="330" y="32"/>
                    </a:lnTo>
                    <a:lnTo>
                      <a:pt x="305" y="28"/>
                    </a:lnTo>
                    <a:lnTo>
                      <a:pt x="279" y="25"/>
                    </a:lnTo>
                    <a:lnTo>
                      <a:pt x="252" y="21"/>
                    </a:lnTo>
                    <a:lnTo>
                      <a:pt x="227" y="17"/>
                    </a:lnTo>
                    <a:lnTo>
                      <a:pt x="201" y="14"/>
                    </a:lnTo>
                    <a:lnTo>
                      <a:pt x="175" y="10"/>
                    </a:lnTo>
                    <a:lnTo>
                      <a:pt x="149" y="7"/>
                    </a:lnTo>
                    <a:lnTo>
                      <a:pt x="124" y="3"/>
                    </a:lnTo>
                    <a:lnTo>
                      <a:pt x="98" y="0"/>
                    </a:lnTo>
                    <a:lnTo>
                      <a:pt x="85" y="6"/>
                    </a:lnTo>
                    <a:lnTo>
                      <a:pt x="74" y="13"/>
                    </a:lnTo>
                    <a:lnTo>
                      <a:pt x="61" y="20"/>
                    </a:lnTo>
                    <a:lnTo>
                      <a:pt x="50" y="27"/>
                    </a:lnTo>
                    <a:lnTo>
                      <a:pt x="37" y="34"/>
                    </a:lnTo>
                    <a:lnTo>
                      <a:pt x="24" y="40"/>
                    </a:lnTo>
                    <a:lnTo>
                      <a:pt x="13" y="48"/>
                    </a:lnTo>
                    <a:lnTo>
                      <a:pt x="0" y="54"/>
                    </a:lnTo>
                    <a:lnTo>
                      <a:pt x="19" y="57"/>
                    </a:lnTo>
                    <a:lnTo>
                      <a:pt x="39" y="59"/>
                    </a:lnTo>
                    <a:lnTo>
                      <a:pt x="58" y="62"/>
                    </a:lnTo>
                    <a:lnTo>
                      <a:pt x="78" y="65"/>
                    </a:lnTo>
                    <a:lnTo>
                      <a:pt x="97" y="67"/>
                    </a:lnTo>
                    <a:lnTo>
                      <a:pt x="116" y="70"/>
                    </a:lnTo>
                    <a:lnTo>
                      <a:pt x="135" y="72"/>
                    </a:lnTo>
                    <a:lnTo>
                      <a:pt x="155" y="75"/>
                    </a:lnTo>
                    <a:lnTo>
                      <a:pt x="179" y="78"/>
                    </a:lnTo>
                    <a:lnTo>
                      <a:pt x="203" y="81"/>
                    </a:lnTo>
                    <a:lnTo>
                      <a:pt x="227" y="85"/>
                    </a:lnTo>
                    <a:lnTo>
                      <a:pt x="251" y="89"/>
                    </a:lnTo>
                    <a:lnTo>
                      <a:pt x="275" y="92"/>
                    </a:lnTo>
                    <a:lnTo>
                      <a:pt x="299" y="95"/>
                    </a:lnTo>
                    <a:lnTo>
                      <a:pt x="325" y="98"/>
                    </a:lnTo>
                    <a:lnTo>
                      <a:pt x="349" y="102"/>
                    </a:lnTo>
                    <a:lnTo>
                      <a:pt x="373" y="105"/>
                    </a:lnTo>
                    <a:lnTo>
                      <a:pt x="397" y="109"/>
                    </a:lnTo>
                    <a:lnTo>
                      <a:pt x="421" y="112"/>
                    </a:lnTo>
                    <a:lnTo>
                      <a:pt x="445" y="116"/>
                    </a:lnTo>
                    <a:lnTo>
                      <a:pt x="469" y="119"/>
                    </a:lnTo>
                    <a:lnTo>
                      <a:pt x="493" y="122"/>
                    </a:lnTo>
                    <a:lnTo>
                      <a:pt x="517" y="125"/>
                    </a:lnTo>
                    <a:lnTo>
                      <a:pt x="542" y="128"/>
                    </a:lnTo>
                    <a:lnTo>
                      <a:pt x="566" y="133"/>
                    </a:lnTo>
                    <a:lnTo>
                      <a:pt x="590" y="136"/>
                    </a:lnTo>
                    <a:lnTo>
                      <a:pt x="614" y="139"/>
                    </a:lnTo>
                    <a:lnTo>
                      <a:pt x="638" y="142"/>
                    </a:lnTo>
                    <a:lnTo>
                      <a:pt x="662" y="146"/>
                    </a:lnTo>
                    <a:lnTo>
                      <a:pt x="686" y="149"/>
                    </a:lnTo>
                    <a:lnTo>
                      <a:pt x="711" y="153"/>
                    </a:lnTo>
                    <a:lnTo>
                      <a:pt x="735" y="156"/>
                    </a:lnTo>
                    <a:lnTo>
                      <a:pt x="760" y="160"/>
                    </a:lnTo>
                    <a:lnTo>
                      <a:pt x="784" y="163"/>
                    </a:lnTo>
                    <a:lnTo>
                      <a:pt x="808" y="166"/>
                    </a:lnTo>
                    <a:lnTo>
                      <a:pt x="832" y="169"/>
                    </a:lnTo>
                    <a:lnTo>
                      <a:pt x="857" y="172"/>
                    </a:lnTo>
                    <a:lnTo>
                      <a:pt x="881" y="177"/>
                    </a:lnTo>
                    <a:lnTo>
                      <a:pt x="905" y="180"/>
                    </a:lnTo>
                    <a:lnTo>
                      <a:pt x="929" y="183"/>
                    </a:lnTo>
                    <a:lnTo>
                      <a:pt x="940" y="184"/>
                    </a:lnTo>
                    <a:lnTo>
                      <a:pt x="952" y="185"/>
                    </a:lnTo>
                    <a:lnTo>
                      <a:pt x="963" y="186"/>
                    </a:lnTo>
                    <a:lnTo>
                      <a:pt x="975" y="187"/>
                    </a:lnTo>
                    <a:lnTo>
                      <a:pt x="986" y="188"/>
                    </a:lnTo>
                    <a:lnTo>
                      <a:pt x="998" y="189"/>
                    </a:lnTo>
                    <a:lnTo>
                      <a:pt x="1009" y="190"/>
                    </a:lnTo>
                    <a:lnTo>
                      <a:pt x="1021" y="191"/>
                    </a:lnTo>
                    <a:lnTo>
                      <a:pt x="1008" y="182"/>
                    </a:lnTo>
                    <a:lnTo>
                      <a:pt x="996" y="171"/>
                    </a:lnTo>
                    <a:lnTo>
                      <a:pt x="983" y="162"/>
                    </a:lnTo>
                    <a:lnTo>
                      <a:pt x="971" y="153"/>
                    </a:lnTo>
                    <a:lnTo>
                      <a:pt x="958" y="143"/>
                    </a:lnTo>
                    <a:lnTo>
                      <a:pt x="946" y="134"/>
                    </a:lnTo>
                    <a:lnTo>
                      <a:pt x="933" y="123"/>
                    </a:lnTo>
                    <a:lnTo>
                      <a:pt x="921" y="114"/>
                    </a:lnTo>
                    <a:close/>
                  </a:path>
                </a:pathLst>
              </a:custGeom>
              <a:solidFill>
                <a:srgbClr val="964F00"/>
              </a:solidFill>
              <a:ln w="9525">
                <a:noFill/>
                <a:round/>
                <a:headEnd/>
                <a:tailEnd/>
              </a:ln>
            </p:spPr>
            <p:txBody>
              <a:bodyPr/>
              <a:lstStyle/>
              <a:p>
                <a:endParaRPr lang="en-US"/>
              </a:p>
            </p:txBody>
          </p:sp>
          <p:sp>
            <p:nvSpPr>
              <p:cNvPr id="384039" name="Freeform 39"/>
              <p:cNvSpPr>
                <a:spLocks/>
              </p:cNvSpPr>
              <p:nvPr/>
            </p:nvSpPr>
            <p:spPr bwMode="auto">
              <a:xfrm>
                <a:off x="7003" y="1263"/>
                <a:ext cx="239" cy="46"/>
              </a:xfrm>
              <a:custGeom>
                <a:avLst/>
                <a:gdLst/>
                <a:ahLst/>
                <a:cxnLst>
                  <a:cxn ang="0">
                    <a:pos x="829" y="101"/>
                  </a:cxn>
                  <a:cxn ang="0">
                    <a:pos x="781" y="95"/>
                  </a:cxn>
                  <a:cxn ang="0">
                    <a:pos x="734" y="88"/>
                  </a:cxn>
                  <a:cxn ang="0">
                    <a:pos x="687" y="81"/>
                  </a:cxn>
                  <a:cxn ang="0">
                    <a:pos x="640" y="75"/>
                  </a:cxn>
                  <a:cxn ang="0">
                    <a:pos x="593" y="69"/>
                  </a:cxn>
                  <a:cxn ang="0">
                    <a:pos x="546" y="61"/>
                  </a:cxn>
                  <a:cxn ang="0">
                    <a:pos x="499" y="55"/>
                  </a:cxn>
                  <a:cxn ang="0">
                    <a:pos x="452" y="49"/>
                  </a:cxn>
                  <a:cxn ang="0">
                    <a:pos x="405" y="43"/>
                  </a:cxn>
                  <a:cxn ang="0">
                    <a:pos x="357" y="35"/>
                  </a:cxn>
                  <a:cxn ang="0">
                    <a:pos x="310" y="29"/>
                  </a:cxn>
                  <a:cxn ang="0">
                    <a:pos x="263" y="23"/>
                  </a:cxn>
                  <a:cxn ang="0">
                    <a:pos x="216" y="16"/>
                  </a:cxn>
                  <a:cxn ang="0">
                    <a:pos x="169" y="9"/>
                  </a:cxn>
                  <a:cxn ang="0">
                    <a:pos x="122" y="3"/>
                  </a:cxn>
                  <a:cxn ang="0">
                    <a:pos x="85" y="6"/>
                  </a:cxn>
                  <a:cxn ang="0">
                    <a:pos x="61" y="20"/>
                  </a:cxn>
                  <a:cxn ang="0">
                    <a:pos x="37" y="34"/>
                  </a:cxn>
                  <a:cxn ang="0">
                    <a:pos x="13" y="48"/>
                  </a:cxn>
                  <a:cxn ang="0">
                    <a:pos x="19" y="56"/>
                  </a:cxn>
                  <a:cxn ang="0">
                    <a:pos x="57" y="61"/>
                  </a:cxn>
                  <a:cxn ang="0">
                    <a:pos x="93" y="66"/>
                  </a:cxn>
                  <a:cxn ang="0">
                    <a:pos x="131" y="71"/>
                  </a:cxn>
                  <a:cxn ang="0">
                    <a:pos x="172" y="76"/>
                  </a:cxn>
                  <a:cxn ang="0">
                    <a:pos x="217" y="82"/>
                  </a:cxn>
                  <a:cxn ang="0">
                    <a:pos x="261" y="89"/>
                  </a:cxn>
                  <a:cxn ang="0">
                    <a:pos x="305" y="95"/>
                  </a:cxn>
                  <a:cxn ang="0">
                    <a:pos x="350" y="101"/>
                  </a:cxn>
                  <a:cxn ang="0">
                    <a:pos x="394" y="107"/>
                  </a:cxn>
                  <a:cxn ang="0">
                    <a:pos x="439" y="114"/>
                  </a:cxn>
                  <a:cxn ang="0">
                    <a:pos x="482" y="120"/>
                  </a:cxn>
                  <a:cxn ang="0">
                    <a:pos x="526" y="125"/>
                  </a:cxn>
                  <a:cxn ang="0">
                    <a:pos x="571" y="132"/>
                  </a:cxn>
                  <a:cxn ang="0">
                    <a:pos x="615" y="138"/>
                  </a:cxn>
                  <a:cxn ang="0">
                    <a:pos x="660" y="144"/>
                  </a:cxn>
                  <a:cxn ang="0">
                    <a:pos x="704" y="150"/>
                  </a:cxn>
                  <a:cxn ang="0">
                    <a:pos x="749" y="157"/>
                  </a:cxn>
                  <a:cxn ang="0">
                    <a:pos x="793" y="163"/>
                  </a:cxn>
                  <a:cxn ang="0">
                    <a:pos x="838" y="169"/>
                  </a:cxn>
                  <a:cxn ang="0">
                    <a:pos x="871" y="173"/>
                  </a:cxn>
                  <a:cxn ang="0">
                    <a:pos x="895" y="176"/>
                  </a:cxn>
                  <a:cxn ang="0">
                    <a:pos x="918" y="179"/>
                  </a:cxn>
                  <a:cxn ang="0">
                    <a:pos x="942" y="181"/>
                  </a:cxn>
                  <a:cxn ang="0">
                    <a:pos x="941" y="172"/>
                  </a:cxn>
                  <a:cxn ang="0">
                    <a:pos x="916" y="154"/>
                  </a:cxn>
                  <a:cxn ang="0">
                    <a:pos x="891" y="134"/>
                  </a:cxn>
                  <a:cxn ang="0">
                    <a:pos x="865" y="114"/>
                  </a:cxn>
                </a:cxnLst>
                <a:rect l="0" t="0" r="r" b="b"/>
                <a:pathLst>
                  <a:path w="954" h="182">
                    <a:moveTo>
                      <a:pt x="853" y="104"/>
                    </a:moveTo>
                    <a:lnTo>
                      <a:pt x="829" y="101"/>
                    </a:lnTo>
                    <a:lnTo>
                      <a:pt x="806" y="98"/>
                    </a:lnTo>
                    <a:lnTo>
                      <a:pt x="781" y="95"/>
                    </a:lnTo>
                    <a:lnTo>
                      <a:pt x="758" y="92"/>
                    </a:lnTo>
                    <a:lnTo>
                      <a:pt x="734" y="88"/>
                    </a:lnTo>
                    <a:lnTo>
                      <a:pt x="711" y="84"/>
                    </a:lnTo>
                    <a:lnTo>
                      <a:pt x="687" y="81"/>
                    </a:lnTo>
                    <a:lnTo>
                      <a:pt x="664" y="78"/>
                    </a:lnTo>
                    <a:lnTo>
                      <a:pt x="640" y="75"/>
                    </a:lnTo>
                    <a:lnTo>
                      <a:pt x="617" y="72"/>
                    </a:lnTo>
                    <a:lnTo>
                      <a:pt x="593" y="69"/>
                    </a:lnTo>
                    <a:lnTo>
                      <a:pt x="570" y="66"/>
                    </a:lnTo>
                    <a:lnTo>
                      <a:pt x="546" y="61"/>
                    </a:lnTo>
                    <a:lnTo>
                      <a:pt x="523" y="58"/>
                    </a:lnTo>
                    <a:lnTo>
                      <a:pt x="499" y="55"/>
                    </a:lnTo>
                    <a:lnTo>
                      <a:pt x="475" y="52"/>
                    </a:lnTo>
                    <a:lnTo>
                      <a:pt x="452" y="49"/>
                    </a:lnTo>
                    <a:lnTo>
                      <a:pt x="428" y="46"/>
                    </a:lnTo>
                    <a:lnTo>
                      <a:pt x="405" y="43"/>
                    </a:lnTo>
                    <a:lnTo>
                      <a:pt x="381" y="38"/>
                    </a:lnTo>
                    <a:lnTo>
                      <a:pt x="357" y="35"/>
                    </a:lnTo>
                    <a:lnTo>
                      <a:pt x="334" y="32"/>
                    </a:lnTo>
                    <a:lnTo>
                      <a:pt x="310" y="29"/>
                    </a:lnTo>
                    <a:lnTo>
                      <a:pt x="287" y="26"/>
                    </a:lnTo>
                    <a:lnTo>
                      <a:pt x="263" y="23"/>
                    </a:lnTo>
                    <a:lnTo>
                      <a:pt x="240" y="20"/>
                    </a:lnTo>
                    <a:lnTo>
                      <a:pt x="216" y="16"/>
                    </a:lnTo>
                    <a:lnTo>
                      <a:pt x="192" y="12"/>
                    </a:lnTo>
                    <a:lnTo>
                      <a:pt x="169" y="9"/>
                    </a:lnTo>
                    <a:lnTo>
                      <a:pt x="145" y="6"/>
                    </a:lnTo>
                    <a:lnTo>
                      <a:pt x="122" y="3"/>
                    </a:lnTo>
                    <a:lnTo>
                      <a:pt x="98" y="0"/>
                    </a:lnTo>
                    <a:lnTo>
                      <a:pt x="85" y="6"/>
                    </a:lnTo>
                    <a:lnTo>
                      <a:pt x="74" y="13"/>
                    </a:lnTo>
                    <a:lnTo>
                      <a:pt x="61" y="20"/>
                    </a:lnTo>
                    <a:lnTo>
                      <a:pt x="50" y="27"/>
                    </a:lnTo>
                    <a:lnTo>
                      <a:pt x="37" y="34"/>
                    </a:lnTo>
                    <a:lnTo>
                      <a:pt x="24" y="40"/>
                    </a:lnTo>
                    <a:lnTo>
                      <a:pt x="13" y="48"/>
                    </a:lnTo>
                    <a:lnTo>
                      <a:pt x="0" y="54"/>
                    </a:lnTo>
                    <a:lnTo>
                      <a:pt x="19" y="56"/>
                    </a:lnTo>
                    <a:lnTo>
                      <a:pt x="38" y="58"/>
                    </a:lnTo>
                    <a:lnTo>
                      <a:pt x="57" y="61"/>
                    </a:lnTo>
                    <a:lnTo>
                      <a:pt x="76" y="64"/>
                    </a:lnTo>
                    <a:lnTo>
                      <a:pt x="93" y="66"/>
                    </a:lnTo>
                    <a:lnTo>
                      <a:pt x="112" y="68"/>
                    </a:lnTo>
                    <a:lnTo>
                      <a:pt x="131" y="71"/>
                    </a:lnTo>
                    <a:lnTo>
                      <a:pt x="150" y="73"/>
                    </a:lnTo>
                    <a:lnTo>
                      <a:pt x="172" y="76"/>
                    </a:lnTo>
                    <a:lnTo>
                      <a:pt x="194" y="79"/>
                    </a:lnTo>
                    <a:lnTo>
                      <a:pt x="217" y="82"/>
                    </a:lnTo>
                    <a:lnTo>
                      <a:pt x="239" y="85"/>
                    </a:lnTo>
                    <a:lnTo>
                      <a:pt x="261" y="89"/>
                    </a:lnTo>
                    <a:lnTo>
                      <a:pt x="283" y="92"/>
                    </a:lnTo>
                    <a:lnTo>
                      <a:pt x="305" y="95"/>
                    </a:lnTo>
                    <a:lnTo>
                      <a:pt x="328" y="98"/>
                    </a:lnTo>
                    <a:lnTo>
                      <a:pt x="350" y="101"/>
                    </a:lnTo>
                    <a:lnTo>
                      <a:pt x="372" y="104"/>
                    </a:lnTo>
                    <a:lnTo>
                      <a:pt x="394" y="107"/>
                    </a:lnTo>
                    <a:lnTo>
                      <a:pt x="416" y="111"/>
                    </a:lnTo>
                    <a:lnTo>
                      <a:pt x="439" y="114"/>
                    </a:lnTo>
                    <a:lnTo>
                      <a:pt x="460" y="117"/>
                    </a:lnTo>
                    <a:lnTo>
                      <a:pt x="482" y="120"/>
                    </a:lnTo>
                    <a:lnTo>
                      <a:pt x="504" y="122"/>
                    </a:lnTo>
                    <a:lnTo>
                      <a:pt x="526" y="125"/>
                    </a:lnTo>
                    <a:lnTo>
                      <a:pt x="549" y="128"/>
                    </a:lnTo>
                    <a:lnTo>
                      <a:pt x="571" y="132"/>
                    </a:lnTo>
                    <a:lnTo>
                      <a:pt x="593" y="135"/>
                    </a:lnTo>
                    <a:lnTo>
                      <a:pt x="615" y="138"/>
                    </a:lnTo>
                    <a:lnTo>
                      <a:pt x="637" y="141"/>
                    </a:lnTo>
                    <a:lnTo>
                      <a:pt x="660" y="144"/>
                    </a:lnTo>
                    <a:lnTo>
                      <a:pt x="682" y="147"/>
                    </a:lnTo>
                    <a:lnTo>
                      <a:pt x="704" y="150"/>
                    </a:lnTo>
                    <a:lnTo>
                      <a:pt x="726" y="154"/>
                    </a:lnTo>
                    <a:lnTo>
                      <a:pt x="749" y="157"/>
                    </a:lnTo>
                    <a:lnTo>
                      <a:pt x="771" y="160"/>
                    </a:lnTo>
                    <a:lnTo>
                      <a:pt x="793" y="163"/>
                    </a:lnTo>
                    <a:lnTo>
                      <a:pt x="815" y="166"/>
                    </a:lnTo>
                    <a:lnTo>
                      <a:pt x="838" y="169"/>
                    </a:lnTo>
                    <a:lnTo>
                      <a:pt x="860" y="172"/>
                    </a:lnTo>
                    <a:lnTo>
                      <a:pt x="871" y="173"/>
                    </a:lnTo>
                    <a:lnTo>
                      <a:pt x="884" y="174"/>
                    </a:lnTo>
                    <a:lnTo>
                      <a:pt x="895" y="176"/>
                    </a:lnTo>
                    <a:lnTo>
                      <a:pt x="907" y="177"/>
                    </a:lnTo>
                    <a:lnTo>
                      <a:pt x="918" y="179"/>
                    </a:lnTo>
                    <a:lnTo>
                      <a:pt x="931" y="180"/>
                    </a:lnTo>
                    <a:lnTo>
                      <a:pt x="942" y="181"/>
                    </a:lnTo>
                    <a:lnTo>
                      <a:pt x="954" y="182"/>
                    </a:lnTo>
                    <a:lnTo>
                      <a:pt x="941" y="172"/>
                    </a:lnTo>
                    <a:lnTo>
                      <a:pt x="929" y="163"/>
                    </a:lnTo>
                    <a:lnTo>
                      <a:pt x="916" y="154"/>
                    </a:lnTo>
                    <a:lnTo>
                      <a:pt x="904" y="143"/>
                    </a:lnTo>
                    <a:lnTo>
                      <a:pt x="891" y="134"/>
                    </a:lnTo>
                    <a:lnTo>
                      <a:pt x="879" y="124"/>
                    </a:lnTo>
                    <a:lnTo>
                      <a:pt x="865" y="114"/>
                    </a:lnTo>
                    <a:lnTo>
                      <a:pt x="853" y="104"/>
                    </a:lnTo>
                    <a:close/>
                  </a:path>
                </a:pathLst>
              </a:custGeom>
              <a:solidFill>
                <a:srgbClr val="994F00"/>
              </a:solidFill>
              <a:ln w="9525">
                <a:noFill/>
                <a:round/>
                <a:headEnd/>
                <a:tailEnd/>
              </a:ln>
            </p:spPr>
            <p:txBody>
              <a:bodyPr/>
              <a:lstStyle/>
              <a:p>
                <a:endParaRPr lang="en-US"/>
              </a:p>
            </p:txBody>
          </p:sp>
          <p:sp>
            <p:nvSpPr>
              <p:cNvPr id="384040" name="Freeform 40"/>
              <p:cNvSpPr>
                <a:spLocks/>
              </p:cNvSpPr>
              <p:nvPr/>
            </p:nvSpPr>
            <p:spPr bwMode="auto">
              <a:xfrm>
                <a:off x="7003" y="1263"/>
                <a:ext cx="222" cy="43"/>
              </a:xfrm>
              <a:custGeom>
                <a:avLst/>
                <a:gdLst/>
                <a:ahLst/>
                <a:cxnLst>
                  <a:cxn ang="0">
                    <a:pos x="763" y="92"/>
                  </a:cxn>
                  <a:cxn ang="0">
                    <a:pos x="720" y="87"/>
                  </a:cxn>
                  <a:cxn ang="0">
                    <a:pos x="677" y="80"/>
                  </a:cxn>
                  <a:cxn ang="0">
                    <a:pos x="634" y="74"/>
                  </a:cxn>
                  <a:cxn ang="0">
                    <a:pos x="591" y="69"/>
                  </a:cxn>
                  <a:cxn ang="0">
                    <a:pos x="548" y="62"/>
                  </a:cxn>
                  <a:cxn ang="0">
                    <a:pos x="505" y="56"/>
                  </a:cxn>
                  <a:cxn ang="0">
                    <a:pos x="463" y="51"/>
                  </a:cxn>
                  <a:cxn ang="0">
                    <a:pos x="420" y="45"/>
                  </a:cxn>
                  <a:cxn ang="0">
                    <a:pos x="377" y="38"/>
                  </a:cxn>
                  <a:cxn ang="0">
                    <a:pos x="334" y="33"/>
                  </a:cxn>
                  <a:cxn ang="0">
                    <a:pos x="291" y="27"/>
                  </a:cxn>
                  <a:cxn ang="0">
                    <a:pos x="248" y="21"/>
                  </a:cxn>
                  <a:cxn ang="0">
                    <a:pos x="205" y="14"/>
                  </a:cxn>
                  <a:cxn ang="0">
                    <a:pos x="162" y="9"/>
                  </a:cxn>
                  <a:cxn ang="0">
                    <a:pos x="120" y="3"/>
                  </a:cxn>
                  <a:cxn ang="0">
                    <a:pos x="85" y="6"/>
                  </a:cxn>
                  <a:cxn ang="0">
                    <a:pos x="61" y="20"/>
                  </a:cxn>
                  <a:cxn ang="0">
                    <a:pos x="37" y="34"/>
                  </a:cxn>
                  <a:cxn ang="0">
                    <a:pos x="13" y="48"/>
                  </a:cxn>
                  <a:cxn ang="0">
                    <a:pos x="18" y="56"/>
                  </a:cxn>
                  <a:cxn ang="0">
                    <a:pos x="55" y="60"/>
                  </a:cxn>
                  <a:cxn ang="0">
                    <a:pos x="90" y="66"/>
                  </a:cxn>
                  <a:cxn ang="0">
                    <a:pos x="126" y="70"/>
                  </a:cxn>
                  <a:cxn ang="0">
                    <a:pos x="184" y="77"/>
                  </a:cxn>
                  <a:cxn ang="0">
                    <a:pos x="265" y="89"/>
                  </a:cxn>
                  <a:cxn ang="0">
                    <a:pos x="345" y="100"/>
                  </a:cxn>
                  <a:cxn ang="0">
                    <a:pos x="427" y="112"/>
                  </a:cxn>
                  <a:cxn ang="0">
                    <a:pos x="508" y="122"/>
                  </a:cxn>
                  <a:cxn ang="0">
                    <a:pos x="589" y="134"/>
                  </a:cxn>
                  <a:cxn ang="0">
                    <a:pos x="670" y="145"/>
                  </a:cxn>
                  <a:cxn ang="0">
                    <a:pos x="750" y="157"/>
                  </a:cxn>
                  <a:cxn ang="0">
                    <a:pos x="803" y="163"/>
                  </a:cxn>
                  <a:cxn ang="0">
                    <a:pos x="827" y="166"/>
                  </a:cxn>
                  <a:cxn ang="0">
                    <a:pos x="852" y="169"/>
                  </a:cxn>
                  <a:cxn ang="0">
                    <a:pos x="876" y="171"/>
                  </a:cxn>
                  <a:cxn ang="0">
                    <a:pos x="876" y="163"/>
                  </a:cxn>
                  <a:cxn ang="0">
                    <a:pos x="849" y="144"/>
                  </a:cxn>
                  <a:cxn ang="0">
                    <a:pos x="823" y="124"/>
                  </a:cxn>
                  <a:cxn ang="0">
                    <a:pos x="797" y="104"/>
                  </a:cxn>
                </a:cxnLst>
                <a:rect l="0" t="0" r="r" b="b"/>
                <a:pathLst>
                  <a:path w="888" h="172">
                    <a:moveTo>
                      <a:pt x="785" y="95"/>
                    </a:moveTo>
                    <a:lnTo>
                      <a:pt x="763" y="92"/>
                    </a:lnTo>
                    <a:lnTo>
                      <a:pt x="742" y="89"/>
                    </a:lnTo>
                    <a:lnTo>
                      <a:pt x="720" y="87"/>
                    </a:lnTo>
                    <a:lnTo>
                      <a:pt x="699" y="83"/>
                    </a:lnTo>
                    <a:lnTo>
                      <a:pt x="677" y="80"/>
                    </a:lnTo>
                    <a:lnTo>
                      <a:pt x="656" y="77"/>
                    </a:lnTo>
                    <a:lnTo>
                      <a:pt x="634" y="74"/>
                    </a:lnTo>
                    <a:lnTo>
                      <a:pt x="613" y="71"/>
                    </a:lnTo>
                    <a:lnTo>
                      <a:pt x="591" y="69"/>
                    </a:lnTo>
                    <a:lnTo>
                      <a:pt x="570" y="66"/>
                    </a:lnTo>
                    <a:lnTo>
                      <a:pt x="548" y="62"/>
                    </a:lnTo>
                    <a:lnTo>
                      <a:pt x="527" y="59"/>
                    </a:lnTo>
                    <a:lnTo>
                      <a:pt x="505" y="56"/>
                    </a:lnTo>
                    <a:lnTo>
                      <a:pt x="485" y="54"/>
                    </a:lnTo>
                    <a:lnTo>
                      <a:pt x="463" y="51"/>
                    </a:lnTo>
                    <a:lnTo>
                      <a:pt x="442" y="48"/>
                    </a:lnTo>
                    <a:lnTo>
                      <a:pt x="420" y="45"/>
                    </a:lnTo>
                    <a:lnTo>
                      <a:pt x="398" y="42"/>
                    </a:lnTo>
                    <a:lnTo>
                      <a:pt x="377" y="38"/>
                    </a:lnTo>
                    <a:lnTo>
                      <a:pt x="355" y="36"/>
                    </a:lnTo>
                    <a:lnTo>
                      <a:pt x="334" y="33"/>
                    </a:lnTo>
                    <a:lnTo>
                      <a:pt x="312" y="30"/>
                    </a:lnTo>
                    <a:lnTo>
                      <a:pt x="291" y="27"/>
                    </a:lnTo>
                    <a:lnTo>
                      <a:pt x="269" y="24"/>
                    </a:lnTo>
                    <a:lnTo>
                      <a:pt x="248" y="21"/>
                    </a:lnTo>
                    <a:lnTo>
                      <a:pt x="226" y="17"/>
                    </a:lnTo>
                    <a:lnTo>
                      <a:pt x="205" y="14"/>
                    </a:lnTo>
                    <a:lnTo>
                      <a:pt x="183" y="12"/>
                    </a:lnTo>
                    <a:lnTo>
                      <a:pt x="162" y="9"/>
                    </a:lnTo>
                    <a:lnTo>
                      <a:pt x="141" y="6"/>
                    </a:lnTo>
                    <a:lnTo>
                      <a:pt x="120" y="3"/>
                    </a:lnTo>
                    <a:lnTo>
                      <a:pt x="98" y="0"/>
                    </a:lnTo>
                    <a:lnTo>
                      <a:pt x="85" y="6"/>
                    </a:lnTo>
                    <a:lnTo>
                      <a:pt x="74" y="13"/>
                    </a:lnTo>
                    <a:lnTo>
                      <a:pt x="61" y="20"/>
                    </a:lnTo>
                    <a:lnTo>
                      <a:pt x="50" y="27"/>
                    </a:lnTo>
                    <a:lnTo>
                      <a:pt x="37" y="34"/>
                    </a:lnTo>
                    <a:lnTo>
                      <a:pt x="24" y="40"/>
                    </a:lnTo>
                    <a:lnTo>
                      <a:pt x="13" y="48"/>
                    </a:lnTo>
                    <a:lnTo>
                      <a:pt x="0" y="54"/>
                    </a:lnTo>
                    <a:lnTo>
                      <a:pt x="18" y="56"/>
                    </a:lnTo>
                    <a:lnTo>
                      <a:pt x="36" y="58"/>
                    </a:lnTo>
                    <a:lnTo>
                      <a:pt x="55" y="60"/>
                    </a:lnTo>
                    <a:lnTo>
                      <a:pt x="73" y="62"/>
                    </a:lnTo>
                    <a:lnTo>
                      <a:pt x="90" y="66"/>
                    </a:lnTo>
                    <a:lnTo>
                      <a:pt x="108" y="68"/>
                    </a:lnTo>
                    <a:lnTo>
                      <a:pt x="126" y="70"/>
                    </a:lnTo>
                    <a:lnTo>
                      <a:pt x="144" y="72"/>
                    </a:lnTo>
                    <a:lnTo>
                      <a:pt x="184" y="77"/>
                    </a:lnTo>
                    <a:lnTo>
                      <a:pt x="224" y="83"/>
                    </a:lnTo>
                    <a:lnTo>
                      <a:pt x="265" y="89"/>
                    </a:lnTo>
                    <a:lnTo>
                      <a:pt x="306" y="95"/>
                    </a:lnTo>
                    <a:lnTo>
                      <a:pt x="345" y="100"/>
                    </a:lnTo>
                    <a:lnTo>
                      <a:pt x="386" y="105"/>
                    </a:lnTo>
                    <a:lnTo>
                      <a:pt x="427" y="112"/>
                    </a:lnTo>
                    <a:lnTo>
                      <a:pt x="468" y="117"/>
                    </a:lnTo>
                    <a:lnTo>
                      <a:pt x="508" y="122"/>
                    </a:lnTo>
                    <a:lnTo>
                      <a:pt x="548" y="128"/>
                    </a:lnTo>
                    <a:lnTo>
                      <a:pt x="589" y="134"/>
                    </a:lnTo>
                    <a:lnTo>
                      <a:pt x="629" y="139"/>
                    </a:lnTo>
                    <a:lnTo>
                      <a:pt x="670" y="145"/>
                    </a:lnTo>
                    <a:lnTo>
                      <a:pt x="710" y="150"/>
                    </a:lnTo>
                    <a:lnTo>
                      <a:pt x="750" y="157"/>
                    </a:lnTo>
                    <a:lnTo>
                      <a:pt x="791" y="162"/>
                    </a:lnTo>
                    <a:lnTo>
                      <a:pt x="803" y="163"/>
                    </a:lnTo>
                    <a:lnTo>
                      <a:pt x="815" y="165"/>
                    </a:lnTo>
                    <a:lnTo>
                      <a:pt x="827" y="166"/>
                    </a:lnTo>
                    <a:lnTo>
                      <a:pt x="840" y="167"/>
                    </a:lnTo>
                    <a:lnTo>
                      <a:pt x="852" y="169"/>
                    </a:lnTo>
                    <a:lnTo>
                      <a:pt x="864" y="170"/>
                    </a:lnTo>
                    <a:lnTo>
                      <a:pt x="876" y="171"/>
                    </a:lnTo>
                    <a:lnTo>
                      <a:pt x="888" y="172"/>
                    </a:lnTo>
                    <a:lnTo>
                      <a:pt x="876" y="163"/>
                    </a:lnTo>
                    <a:lnTo>
                      <a:pt x="862" y="154"/>
                    </a:lnTo>
                    <a:lnTo>
                      <a:pt x="849" y="144"/>
                    </a:lnTo>
                    <a:lnTo>
                      <a:pt x="837" y="134"/>
                    </a:lnTo>
                    <a:lnTo>
                      <a:pt x="823" y="124"/>
                    </a:lnTo>
                    <a:lnTo>
                      <a:pt x="811" y="115"/>
                    </a:lnTo>
                    <a:lnTo>
                      <a:pt x="797" y="104"/>
                    </a:lnTo>
                    <a:lnTo>
                      <a:pt x="785" y="95"/>
                    </a:lnTo>
                    <a:close/>
                  </a:path>
                </a:pathLst>
              </a:custGeom>
              <a:solidFill>
                <a:srgbClr val="9B5100"/>
              </a:solidFill>
              <a:ln w="9525">
                <a:noFill/>
                <a:round/>
                <a:headEnd/>
                <a:tailEnd/>
              </a:ln>
            </p:spPr>
            <p:txBody>
              <a:bodyPr/>
              <a:lstStyle/>
              <a:p>
                <a:endParaRPr lang="en-US"/>
              </a:p>
            </p:txBody>
          </p:sp>
          <p:sp>
            <p:nvSpPr>
              <p:cNvPr id="384041" name="Freeform 41"/>
              <p:cNvSpPr>
                <a:spLocks/>
              </p:cNvSpPr>
              <p:nvPr/>
            </p:nvSpPr>
            <p:spPr bwMode="auto">
              <a:xfrm>
                <a:off x="7004" y="1263"/>
                <a:ext cx="205" cy="41"/>
              </a:xfrm>
              <a:custGeom>
                <a:avLst/>
                <a:gdLst/>
                <a:ahLst/>
                <a:cxnLst>
                  <a:cxn ang="0">
                    <a:pos x="677" y="81"/>
                  </a:cxn>
                  <a:cxn ang="0">
                    <a:pos x="600" y="70"/>
                  </a:cxn>
                  <a:cxn ang="0">
                    <a:pos x="522" y="59"/>
                  </a:cxn>
                  <a:cxn ang="0">
                    <a:pos x="445" y="49"/>
                  </a:cxn>
                  <a:cxn ang="0">
                    <a:pos x="367" y="37"/>
                  </a:cxn>
                  <a:cxn ang="0">
                    <a:pos x="290" y="27"/>
                  </a:cxn>
                  <a:cxn ang="0">
                    <a:pos x="213" y="16"/>
                  </a:cxn>
                  <a:cxn ang="0">
                    <a:pos x="135" y="5"/>
                  </a:cxn>
                  <a:cxn ang="0">
                    <a:pos x="84" y="6"/>
                  </a:cxn>
                  <a:cxn ang="0">
                    <a:pos x="60" y="20"/>
                  </a:cxn>
                  <a:cxn ang="0">
                    <a:pos x="37" y="34"/>
                  </a:cxn>
                  <a:cxn ang="0">
                    <a:pos x="13" y="48"/>
                  </a:cxn>
                  <a:cxn ang="0">
                    <a:pos x="17" y="56"/>
                  </a:cxn>
                  <a:cxn ang="0">
                    <a:pos x="52" y="60"/>
                  </a:cxn>
                  <a:cxn ang="0">
                    <a:pos x="86" y="64"/>
                  </a:cxn>
                  <a:cxn ang="0">
                    <a:pos x="121" y="68"/>
                  </a:cxn>
                  <a:cxn ang="0">
                    <a:pos x="174" y="75"/>
                  </a:cxn>
                  <a:cxn ang="0">
                    <a:pos x="247" y="85"/>
                  </a:cxn>
                  <a:cxn ang="0">
                    <a:pos x="319" y="95"/>
                  </a:cxn>
                  <a:cxn ang="0">
                    <a:pos x="393" y="105"/>
                  </a:cxn>
                  <a:cxn ang="0">
                    <a:pos x="466" y="116"/>
                  </a:cxn>
                  <a:cxn ang="0">
                    <a:pos x="538" y="126"/>
                  </a:cxn>
                  <a:cxn ang="0">
                    <a:pos x="611" y="136"/>
                  </a:cxn>
                  <a:cxn ang="0">
                    <a:pos x="683" y="146"/>
                  </a:cxn>
                  <a:cxn ang="0">
                    <a:pos x="732" y="153"/>
                  </a:cxn>
                  <a:cxn ang="0">
                    <a:pos x="757" y="156"/>
                  </a:cxn>
                  <a:cxn ang="0">
                    <a:pos x="783" y="159"/>
                  </a:cxn>
                  <a:cxn ang="0">
                    <a:pos x="808" y="162"/>
                  </a:cxn>
                  <a:cxn ang="0">
                    <a:pos x="808" y="155"/>
                  </a:cxn>
                  <a:cxn ang="0">
                    <a:pos x="782" y="135"/>
                  </a:cxn>
                  <a:cxn ang="0">
                    <a:pos x="755" y="115"/>
                  </a:cxn>
                  <a:cxn ang="0">
                    <a:pos x="728" y="96"/>
                  </a:cxn>
                </a:cxnLst>
                <a:rect l="0" t="0" r="r" b="b"/>
                <a:pathLst>
                  <a:path w="820" h="164">
                    <a:moveTo>
                      <a:pt x="716" y="87"/>
                    </a:moveTo>
                    <a:lnTo>
                      <a:pt x="677" y="81"/>
                    </a:lnTo>
                    <a:lnTo>
                      <a:pt x="638" y="76"/>
                    </a:lnTo>
                    <a:lnTo>
                      <a:pt x="600" y="70"/>
                    </a:lnTo>
                    <a:lnTo>
                      <a:pt x="561" y="65"/>
                    </a:lnTo>
                    <a:lnTo>
                      <a:pt x="522" y="59"/>
                    </a:lnTo>
                    <a:lnTo>
                      <a:pt x="484" y="54"/>
                    </a:lnTo>
                    <a:lnTo>
                      <a:pt x="445" y="49"/>
                    </a:lnTo>
                    <a:lnTo>
                      <a:pt x="406" y="43"/>
                    </a:lnTo>
                    <a:lnTo>
                      <a:pt x="367" y="37"/>
                    </a:lnTo>
                    <a:lnTo>
                      <a:pt x="329" y="32"/>
                    </a:lnTo>
                    <a:lnTo>
                      <a:pt x="290" y="27"/>
                    </a:lnTo>
                    <a:lnTo>
                      <a:pt x="251" y="22"/>
                    </a:lnTo>
                    <a:lnTo>
                      <a:pt x="213" y="16"/>
                    </a:lnTo>
                    <a:lnTo>
                      <a:pt x="174" y="10"/>
                    </a:lnTo>
                    <a:lnTo>
                      <a:pt x="135" y="5"/>
                    </a:lnTo>
                    <a:lnTo>
                      <a:pt x="97" y="0"/>
                    </a:lnTo>
                    <a:lnTo>
                      <a:pt x="84" y="6"/>
                    </a:lnTo>
                    <a:lnTo>
                      <a:pt x="73" y="13"/>
                    </a:lnTo>
                    <a:lnTo>
                      <a:pt x="60" y="20"/>
                    </a:lnTo>
                    <a:lnTo>
                      <a:pt x="49" y="27"/>
                    </a:lnTo>
                    <a:lnTo>
                      <a:pt x="37" y="34"/>
                    </a:lnTo>
                    <a:lnTo>
                      <a:pt x="25" y="40"/>
                    </a:lnTo>
                    <a:lnTo>
                      <a:pt x="13" y="48"/>
                    </a:lnTo>
                    <a:lnTo>
                      <a:pt x="0" y="54"/>
                    </a:lnTo>
                    <a:lnTo>
                      <a:pt x="17" y="56"/>
                    </a:lnTo>
                    <a:lnTo>
                      <a:pt x="35" y="58"/>
                    </a:lnTo>
                    <a:lnTo>
                      <a:pt x="52" y="60"/>
                    </a:lnTo>
                    <a:lnTo>
                      <a:pt x="69" y="61"/>
                    </a:lnTo>
                    <a:lnTo>
                      <a:pt x="86" y="64"/>
                    </a:lnTo>
                    <a:lnTo>
                      <a:pt x="103" y="66"/>
                    </a:lnTo>
                    <a:lnTo>
                      <a:pt x="121" y="68"/>
                    </a:lnTo>
                    <a:lnTo>
                      <a:pt x="137" y="70"/>
                    </a:lnTo>
                    <a:lnTo>
                      <a:pt x="174" y="75"/>
                    </a:lnTo>
                    <a:lnTo>
                      <a:pt x="211" y="80"/>
                    </a:lnTo>
                    <a:lnTo>
                      <a:pt x="247" y="85"/>
                    </a:lnTo>
                    <a:lnTo>
                      <a:pt x="283" y="90"/>
                    </a:lnTo>
                    <a:lnTo>
                      <a:pt x="319" y="95"/>
                    </a:lnTo>
                    <a:lnTo>
                      <a:pt x="356" y="100"/>
                    </a:lnTo>
                    <a:lnTo>
                      <a:pt x="393" y="105"/>
                    </a:lnTo>
                    <a:lnTo>
                      <a:pt x="429" y="111"/>
                    </a:lnTo>
                    <a:lnTo>
                      <a:pt x="466" y="116"/>
                    </a:lnTo>
                    <a:lnTo>
                      <a:pt x="502" y="121"/>
                    </a:lnTo>
                    <a:lnTo>
                      <a:pt x="538" y="126"/>
                    </a:lnTo>
                    <a:lnTo>
                      <a:pt x="574" y="131"/>
                    </a:lnTo>
                    <a:lnTo>
                      <a:pt x="611" y="136"/>
                    </a:lnTo>
                    <a:lnTo>
                      <a:pt x="648" y="141"/>
                    </a:lnTo>
                    <a:lnTo>
                      <a:pt x="683" y="146"/>
                    </a:lnTo>
                    <a:lnTo>
                      <a:pt x="720" y="151"/>
                    </a:lnTo>
                    <a:lnTo>
                      <a:pt x="732" y="153"/>
                    </a:lnTo>
                    <a:lnTo>
                      <a:pt x="745" y="155"/>
                    </a:lnTo>
                    <a:lnTo>
                      <a:pt x="757" y="156"/>
                    </a:lnTo>
                    <a:lnTo>
                      <a:pt x="770" y="158"/>
                    </a:lnTo>
                    <a:lnTo>
                      <a:pt x="783" y="159"/>
                    </a:lnTo>
                    <a:lnTo>
                      <a:pt x="795" y="161"/>
                    </a:lnTo>
                    <a:lnTo>
                      <a:pt x="808" y="162"/>
                    </a:lnTo>
                    <a:lnTo>
                      <a:pt x="820" y="164"/>
                    </a:lnTo>
                    <a:lnTo>
                      <a:pt x="808" y="155"/>
                    </a:lnTo>
                    <a:lnTo>
                      <a:pt x="795" y="144"/>
                    </a:lnTo>
                    <a:lnTo>
                      <a:pt x="782" y="135"/>
                    </a:lnTo>
                    <a:lnTo>
                      <a:pt x="768" y="125"/>
                    </a:lnTo>
                    <a:lnTo>
                      <a:pt x="755" y="115"/>
                    </a:lnTo>
                    <a:lnTo>
                      <a:pt x="742" y="105"/>
                    </a:lnTo>
                    <a:lnTo>
                      <a:pt x="728" y="96"/>
                    </a:lnTo>
                    <a:lnTo>
                      <a:pt x="716" y="87"/>
                    </a:lnTo>
                    <a:close/>
                  </a:path>
                </a:pathLst>
              </a:custGeom>
              <a:solidFill>
                <a:srgbClr val="9E5400"/>
              </a:solidFill>
              <a:ln w="9525">
                <a:noFill/>
                <a:round/>
                <a:headEnd/>
                <a:tailEnd/>
              </a:ln>
            </p:spPr>
            <p:txBody>
              <a:bodyPr/>
              <a:lstStyle/>
              <a:p>
                <a:endParaRPr lang="en-US"/>
              </a:p>
            </p:txBody>
          </p:sp>
          <p:sp>
            <p:nvSpPr>
              <p:cNvPr id="384042" name="Freeform 42"/>
              <p:cNvSpPr>
                <a:spLocks/>
              </p:cNvSpPr>
              <p:nvPr/>
            </p:nvSpPr>
            <p:spPr bwMode="auto">
              <a:xfrm>
                <a:off x="7004" y="1263"/>
                <a:ext cx="188" cy="39"/>
              </a:xfrm>
              <a:custGeom>
                <a:avLst/>
                <a:gdLst/>
                <a:ahLst/>
                <a:cxnLst>
                  <a:cxn ang="0">
                    <a:pos x="613" y="72"/>
                  </a:cxn>
                  <a:cxn ang="0">
                    <a:pos x="544" y="62"/>
                  </a:cxn>
                  <a:cxn ang="0">
                    <a:pos x="475" y="53"/>
                  </a:cxn>
                  <a:cxn ang="0">
                    <a:pos x="406" y="44"/>
                  </a:cxn>
                  <a:cxn ang="0">
                    <a:pos x="338" y="33"/>
                  </a:cxn>
                  <a:cxn ang="0">
                    <a:pos x="269" y="24"/>
                  </a:cxn>
                  <a:cxn ang="0">
                    <a:pos x="200" y="14"/>
                  </a:cxn>
                  <a:cxn ang="0">
                    <a:pos x="131" y="5"/>
                  </a:cxn>
                  <a:cxn ang="0">
                    <a:pos x="84" y="6"/>
                  </a:cxn>
                  <a:cxn ang="0">
                    <a:pos x="60" y="20"/>
                  </a:cxn>
                  <a:cxn ang="0">
                    <a:pos x="37" y="34"/>
                  </a:cxn>
                  <a:cxn ang="0">
                    <a:pos x="13" y="48"/>
                  </a:cxn>
                  <a:cxn ang="0">
                    <a:pos x="17" y="56"/>
                  </a:cxn>
                  <a:cxn ang="0">
                    <a:pos x="50" y="59"/>
                  </a:cxn>
                  <a:cxn ang="0">
                    <a:pos x="83" y="62"/>
                  </a:cxn>
                  <a:cxn ang="0">
                    <a:pos x="115" y="67"/>
                  </a:cxn>
                  <a:cxn ang="0">
                    <a:pos x="165" y="73"/>
                  </a:cxn>
                  <a:cxn ang="0">
                    <a:pos x="229" y="82"/>
                  </a:cxn>
                  <a:cxn ang="0">
                    <a:pos x="294" y="92"/>
                  </a:cxn>
                  <a:cxn ang="0">
                    <a:pos x="359" y="100"/>
                  </a:cxn>
                  <a:cxn ang="0">
                    <a:pos x="424" y="110"/>
                  </a:cxn>
                  <a:cxn ang="0">
                    <a:pos x="489" y="118"/>
                  </a:cxn>
                  <a:cxn ang="0">
                    <a:pos x="554" y="127"/>
                  </a:cxn>
                  <a:cxn ang="0">
                    <a:pos x="618" y="137"/>
                  </a:cxn>
                  <a:cxn ang="0">
                    <a:pos x="663" y="143"/>
                  </a:cxn>
                  <a:cxn ang="0">
                    <a:pos x="689" y="146"/>
                  </a:cxn>
                  <a:cxn ang="0">
                    <a:pos x="716" y="149"/>
                  </a:cxn>
                  <a:cxn ang="0">
                    <a:pos x="741" y="153"/>
                  </a:cxn>
                  <a:cxn ang="0">
                    <a:pos x="741" y="145"/>
                  </a:cxn>
                  <a:cxn ang="0">
                    <a:pos x="715" y="125"/>
                  </a:cxn>
                  <a:cxn ang="0">
                    <a:pos x="687" y="106"/>
                  </a:cxn>
                  <a:cxn ang="0">
                    <a:pos x="661" y="87"/>
                  </a:cxn>
                </a:cxnLst>
                <a:rect l="0" t="0" r="r" b="b"/>
                <a:pathLst>
                  <a:path w="753" h="155">
                    <a:moveTo>
                      <a:pt x="648" y="77"/>
                    </a:moveTo>
                    <a:lnTo>
                      <a:pt x="613" y="72"/>
                    </a:lnTo>
                    <a:lnTo>
                      <a:pt x="579" y="68"/>
                    </a:lnTo>
                    <a:lnTo>
                      <a:pt x="544" y="62"/>
                    </a:lnTo>
                    <a:lnTo>
                      <a:pt x="510" y="57"/>
                    </a:lnTo>
                    <a:lnTo>
                      <a:pt x="475" y="53"/>
                    </a:lnTo>
                    <a:lnTo>
                      <a:pt x="441" y="48"/>
                    </a:lnTo>
                    <a:lnTo>
                      <a:pt x="406" y="44"/>
                    </a:lnTo>
                    <a:lnTo>
                      <a:pt x="373" y="38"/>
                    </a:lnTo>
                    <a:lnTo>
                      <a:pt x="338" y="33"/>
                    </a:lnTo>
                    <a:lnTo>
                      <a:pt x="304" y="29"/>
                    </a:lnTo>
                    <a:lnTo>
                      <a:pt x="269" y="24"/>
                    </a:lnTo>
                    <a:lnTo>
                      <a:pt x="235" y="20"/>
                    </a:lnTo>
                    <a:lnTo>
                      <a:pt x="200" y="14"/>
                    </a:lnTo>
                    <a:lnTo>
                      <a:pt x="166" y="9"/>
                    </a:lnTo>
                    <a:lnTo>
                      <a:pt x="131" y="5"/>
                    </a:lnTo>
                    <a:lnTo>
                      <a:pt x="97" y="0"/>
                    </a:lnTo>
                    <a:lnTo>
                      <a:pt x="84" y="6"/>
                    </a:lnTo>
                    <a:lnTo>
                      <a:pt x="73" y="13"/>
                    </a:lnTo>
                    <a:lnTo>
                      <a:pt x="60" y="20"/>
                    </a:lnTo>
                    <a:lnTo>
                      <a:pt x="49" y="27"/>
                    </a:lnTo>
                    <a:lnTo>
                      <a:pt x="37" y="34"/>
                    </a:lnTo>
                    <a:lnTo>
                      <a:pt x="25" y="40"/>
                    </a:lnTo>
                    <a:lnTo>
                      <a:pt x="13" y="48"/>
                    </a:lnTo>
                    <a:lnTo>
                      <a:pt x="0" y="54"/>
                    </a:lnTo>
                    <a:lnTo>
                      <a:pt x="17" y="56"/>
                    </a:lnTo>
                    <a:lnTo>
                      <a:pt x="34" y="57"/>
                    </a:lnTo>
                    <a:lnTo>
                      <a:pt x="50" y="59"/>
                    </a:lnTo>
                    <a:lnTo>
                      <a:pt x="66" y="61"/>
                    </a:lnTo>
                    <a:lnTo>
                      <a:pt x="83" y="62"/>
                    </a:lnTo>
                    <a:lnTo>
                      <a:pt x="100" y="65"/>
                    </a:lnTo>
                    <a:lnTo>
                      <a:pt x="115" y="67"/>
                    </a:lnTo>
                    <a:lnTo>
                      <a:pt x="132" y="69"/>
                    </a:lnTo>
                    <a:lnTo>
                      <a:pt x="165" y="73"/>
                    </a:lnTo>
                    <a:lnTo>
                      <a:pt x="197" y="78"/>
                    </a:lnTo>
                    <a:lnTo>
                      <a:pt x="229" y="82"/>
                    </a:lnTo>
                    <a:lnTo>
                      <a:pt x="262" y="87"/>
                    </a:lnTo>
                    <a:lnTo>
                      <a:pt x="294" y="92"/>
                    </a:lnTo>
                    <a:lnTo>
                      <a:pt x="327" y="96"/>
                    </a:lnTo>
                    <a:lnTo>
                      <a:pt x="359" y="100"/>
                    </a:lnTo>
                    <a:lnTo>
                      <a:pt x="392" y="104"/>
                    </a:lnTo>
                    <a:lnTo>
                      <a:pt x="424" y="110"/>
                    </a:lnTo>
                    <a:lnTo>
                      <a:pt x="456" y="114"/>
                    </a:lnTo>
                    <a:lnTo>
                      <a:pt x="489" y="118"/>
                    </a:lnTo>
                    <a:lnTo>
                      <a:pt x="521" y="123"/>
                    </a:lnTo>
                    <a:lnTo>
                      <a:pt x="554" y="127"/>
                    </a:lnTo>
                    <a:lnTo>
                      <a:pt x="586" y="132"/>
                    </a:lnTo>
                    <a:lnTo>
                      <a:pt x="618" y="137"/>
                    </a:lnTo>
                    <a:lnTo>
                      <a:pt x="651" y="141"/>
                    </a:lnTo>
                    <a:lnTo>
                      <a:pt x="663" y="143"/>
                    </a:lnTo>
                    <a:lnTo>
                      <a:pt x="677" y="144"/>
                    </a:lnTo>
                    <a:lnTo>
                      <a:pt x="689" y="146"/>
                    </a:lnTo>
                    <a:lnTo>
                      <a:pt x="702" y="147"/>
                    </a:lnTo>
                    <a:lnTo>
                      <a:pt x="716" y="149"/>
                    </a:lnTo>
                    <a:lnTo>
                      <a:pt x="728" y="150"/>
                    </a:lnTo>
                    <a:lnTo>
                      <a:pt x="741" y="153"/>
                    </a:lnTo>
                    <a:lnTo>
                      <a:pt x="753" y="155"/>
                    </a:lnTo>
                    <a:lnTo>
                      <a:pt x="741" y="145"/>
                    </a:lnTo>
                    <a:lnTo>
                      <a:pt x="728" y="135"/>
                    </a:lnTo>
                    <a:lnTo>
                      <a:pt x="715" y="125"/>
                    </a:lnTo>
                    <a:lnTo>
                      <a:pt x="701" y="116"/>
                    </a:lnTo>
                    <a:lnTo>
                      <a:pt x="687" y="106"/>
                    </a:lnTo>
                    <a:lnTo>
                      <a:pt x="675" y="97"/>
                    </a:lnTo>
                    <a:lnTo>
                      <a:pt x="661" y="87"/>
                    </a:lnTo>
                    <a:lnTo>
                      <a:pt x="648" y="77"/>
                    </a:lnTo>
                    <a:close/>
                  </a:path>
                </a:pathLst>
              </a:custGeom>
              <a:solidFill>
                <a:srgbClr val="A05600"/>
              </a:solidFill>
              <a:ln w="9525">
                <a:noFill/>
                <a:round/>
                <a:headEnd/>
                <a:tailEnd/>
              </a:ln>
            </p:spPr>
            <p:txBody>
              <a:bodyPr/>
              <a:lstStyle/>
              <a:p>
                <a:endParaRPr lang="en-US"/>
              </a:p>
            </p:txBody>
          </p:sp>
          <p:sp>
            <p:nvSpPr>
              <p:cNvPr id="384043" name="Freeform 43"/>
              <p:cNvSpPr>
                <a:spLocks/>
              </p:cNvSpPr>
              <p:nvPr/>
            </p:nvSpPr>
            <p:spPr bwMode="auto">
              <a:xfrm>
                <a:off x="7004" y="1263"/>
                <a:ext cx="171" cy="37"/>
              </a:xfrm>
              <a:custGeom>
                <a:avLst/>
                <a:gdLst/>
                <a:ahLst/>
                <a:cxnLst>
                  <a:cxn ang="0">
                    <a:pos x="549" y="64"/>
                  </a:cxn>
                  <a:cxn ang="0">
                    <a:pos x="489" y="55"/>
                  </a:cxn>
                  <a:cxn ang="0">
                    <a:pos x="429" y="47"/>
                  </a:cxn>
                  <a:cxn ang="0">
                    <a:pos x="369" y="38"/>
                  </a:cxn>
                  <a:cxn ang="0">
                    <a:pos x="308" y="30"/>
                  </a:cxn>
                  <a:cxn ang="0">
                    <a:pos x="247" y="22"/>
                  </a:cxn>
                  <a:cxn ang="0">
                    <a:pos x="188" y="12"/>
                  </a:cxn>
                  <a:cxn ang="0">
                    <a:pos x="127" y="4"/>
                  </a:cxn>
                  <a:cxn ang="0">
                    <a:pos x="85" y="6"/>
                  </a:cxn>
                  <a:cxn ang="0">
                    <a:pos x="61" y="20"/>
                  </a:cxn>
                  <a:cxn ang="0">
                    <a:pos x="37" y="33"/>
                  </a:cxn>
                  <a:cxn ang="0">
                    <a:pos x="13" y="47"/>
                  </a:cxn>
                  <a:cxn ang="0">
                    <a:pos x="16" y="55"/>
                  </a:cxn>
                  <a:cxn ang="0">
                    <a:pos x="48" y="58"/>
                  </a:cxn>
                  <a:cxn ang="0">
                    <a:pos x="80" y="61"/>
                  </a:cxn>
                  <a:cxn ang="0">
                    <a:pos x="111" y="65"/>
                  </a:cxn>
                  <a:cxn ang="0">
                    <a:pos x="155" y="71"/>
                  </a:cxn>
                  <a:cxn ang="0">
                    <a:pos x="213" y="79"/>
                  </a:cxn>
                  <a:cxn ang="0">
                    <a:pos x="269" y="87"/>
                  </a:cxn>
                  <a:cxn ang="0">
                    <a:pos x="326" y="95"/>
                  </a:cxn>
                  <a:cxn ang="0">
                    <a:pos x="383" y="103"/>
                  </a:cxn>
                  <a:cxn ang="0">
                    <a:pos x="440" y="111"/>
                  </a:cxn>
                  <a:cxn ang="0">
                    <a:pos x="496" y="119"/>
                  </a:cxn>
                  <a:cxn ang="0">
                    <a:pos x="554" y="126"/>
                  </a:cxn>
                  <a:cxn ang="0">
                    <a:pos x="595" y="133"/>
                  </a:cxn>
                  <a:cxn ang="0">
                    <a:pos x="622" y="136"/>
                  </a:cxn>
                  <a:cxn ang="0">
                    <a:pos x="648" y="140"/>
                  </a:cxn>
                  <a:cxn ang="0">
                    <a:pos x="674" y="143"/>
                  </a:cxn>
                  <a:cxn ang="0">
                    <a:pos x="674" y="136"/>
                  </a:cxn>
                  <a:cxn ang="0">
                    <a:pos x="647" y="116"/>
                  </a:cxn>
                  <a:cxn ang="0">
                    <a:pos x="619" y="97"/>
                  </a:cxn>
                  <a:cxn ang="0">
                    <a:pos x="593" y="77"/>
                  </a:cxn>
                </a:cxnLst>
                <a:rect l="0" t="0" r="r" b="b"/>
                <a:pathLst>
                  <a:path w="687" h="145">
                    <a:moveTo>
                      <a:pt x="580" y="68"/>
                    </a:moveTo>
                    <a:lnTo>
                      <a:pt x="549" y="64"/>
                    </a:lnTo>
                    <a:lnTo>
                      <a:pt x="519" y="59"/>
                    </a:lnTo>
                    <a:lnTo>
                      <a:pt x="489" y="55"/>
                    </a:lnTo>
                    <a:lnTo>
                      <a:pt x="459" y="51"/>
                    </a:lnTo>
                    <a:lnTo>
                      <a:pt x="429" y="47"/>
                    </a:lnTo>
                    <a:lnTo>
                      <a:pt x="399" y="43"/>
                    </a:lnTo>
                    <a:lnTo>
                      <a:pt x="369" y="38"/>
                    </a:lnTo>
                    <a:lnTo>
                      <a:pt x="338" y="34"/>
                    </a:lnTo>
                    <a:lnTo>
                      <a:pt x="308" y="30"/>
                    </a:lnTo>
                    <a:lnTo>
                      <a:pt x="278" y="26"/>
                    </a:lnTo>
                    <a:lnTo>
                      <a:pt x="247" y="22"/>
                    </a:lnTo>
                    <a:lnTo>
                      <a:pt x="218" y="16"/>
                    </a:lnTo>
                    <a:lnTo>
                      <a:pt x="188" y="12"/>
                    </a:lnTo>
                    <a:lnTo>
                      <a:pt x="157" y="8"/>
                    </a:lnTo>
                    <a:lnTo>
                      <a:pt x="127" y="4"/>
                    </a:lnTo>
                    <a:lnTo>
                      <a:pt x="97" y="0"/>
                    </a:lnTo>
                    <a:lnTo>
                      <a:pt x="85" y="6"/>
                    </a:lnTo>
                    <a:lnTo>
                      <a:pt x="73" y="13"/>
                    </a:lnTo>
                    <a:lnTo>
                      <a:pt x="61" y="20"/>
                    </a:lnTo>
                    <a:lnTo>
                      <a:pt x="49" y="27"/>
                    </a:lnTo>
                    <a:lnTo>
                      <a:pt x="37" y="33"/>
                    </a:lnTo>
                    <a:lnTo>
                      <a:pt x="25" y="40"/>
                    </a:lnTo>
                    <a:lnTo>
                      <a:pt x="13" y="47"/>
                    </a:lnTo>
                    <a:lnTo>
                      <a:pt x="0" y="54"/>
                    </a:lnTo>
                    <a:lnTo>
                      <a:pt x="16" y="55"/>
                    </a:lnTo>
                    <a:lnTo>
                      <a:pt x="32" y="57"/>
                    </a:lnTo>
                    <a:lnTo>
                      <a:pt x="48" y="58"/>
                    </a:lnTo>
                    <a:lnTo>
                      <a:pt x="64" y="60"/>
                    </a:lnTo>
                    <a:lnTo>
                      <a:pt x="80" y="61"/>
                    </a:lnTo>
                    <a:lnTo>
                      <a:pt x="96" y="64"/>
                    </a:lnTo>
                    <a:lnTo>
                      <a:pt x="111" y="65"/>
                    </a:lnTo>
                    <a:lnTo>
                      <a:pt x="127" y="67"/>
                    </a:lnTo>
                    <a:lnTo>
                      <a:pt x="155" y="71"/>
                    </a:lnTo>
                    <a:lnTo>
                      <a:pt x="183" y="75"/>
                    </a:lnTo>
                    <a:lnTo>
                      <a:pt x="213" y="79"/>
                    </a:lnTo>
                    <a:lnTo>
                      <a:pt x="241" y="83"/>
                    </a:lnTo>
                    <a:lnTo>
                      <a:pt x="269" y="87"/>
                    </a:lnTo>
                    <a:lnTo>
                      <a:pt x="297" y="91"/>
                    </a:lnTo>
                    <a:lnTo>
                      <a:pt x="326" y="95"/>
                    </a:lnTo>
                    <a:lnTo>
                      <a:pt x="355" y="99"/>
                    </a:lnTo>
                    <a:lnTo>
                      <a:pt x="383" y="103"/>
                    </a:lnTo>
                    <a:lnTo>
                      <a:pt x="411" y="106"/>
                    </a:lnTo>
                    <a:lnTo>
                      <a:pt x="440" y="111"/>
                    </a:lnTo>
                    <a:lnTo>
                      <a:pt x="468" y="115"/>
                    </a:lnTo>
                    <a:lnTo>
                      <a:pt x="496" y="119"/>
                    </a:lnTo>
                    <a:lnTo>
                      <a:pt x="525" y="122"/>
                    </a:lnTo>
                    <a:lnTo>
                      <a:pt x="554" y="126"/>
                    </a:lnTo>
                    <a:lnTo>
                      <a:pt x="582" y="131"/>
                    </a:lnTo>
                    <a:lnTo>
                      <a:pt x="595" y="133"/>
                    </a:lnTo>
                    <a:lnTo>
                      <a:pt x="608" y="135"/>
                    </a:lnTo>
                    <a:lnTo>
                      <a:pt x="622" y="136"/>
                    </a:lnTo>
                    <a:lnTo>
                      <a:pt x="635" y="138"/>
                    </a:lnTo>
                    <a:lnTo>
                      <a:pt x="648" y="140"/>
                    </a:lnTo>
                    <a:lnTo>
                      <a:pt x="661" y="141"/>
                    </a:lnTo>
                    <a:lnTo>
                      <a:pt x="674" y="143"/>
                    </a:lnTo>
                    <a:lnTo>
                      <a:pt x="687" y="145"/>
                    </a:lnTo>
                    <a:lnTo>
                      <a:pt x="674" y="136"/>
                    </a:lnTo>
                    <a:lnTo>
                      <a:pt x="660" y="125"/>
                    </a:lnTo>
                    <a:lnTo>
                      <a:pt x="647" y="116"/>
                    </a:lnTo>
                    <a:lnTo>
                      <a:pt x="633" y="106"/>
                    </a:lnTo>
                    <a:lnTo>
                      <a:pt x="619" y="97"/>
                    </a:lnTo>
                    <a:lnTo>
                      <a:pt x="607" y="88"/>
                    </a:lnTo>
                    <a:lnTo>
                      <a:pt x="593" y="77"/>
                    </a:lnTo>
                    <a:lnTo>
                      <a:pt x="580" y="68"/>
                    </a:lnTo>
                    <a:close/>
                  </a:path>
                </a:pathLst>
              </a:custGeom>
              <a:solidFill>
                <a:srgbClr val="A55B00"/>
              </a:solidFill>
              <a:ln w="9525">
                <a:noFill/>
                <a:round/>
                <a:headEnd/>
                <a:tailEnd/>
              </a:ln>
            </p:spPr>
            <p:txBody>
              <a:bodyPr/>
              <a:lstStyle/>
              <a:p>
                <a:endParaRPr lang="en-US"/>
              </a:p>
            </p:txBody>
          </p:sp>
          <p:sp>
            <p:nvSpPr>
              <p:cNvPr id="384044" name="Freeform 44"/>
              <p:cNvSpPr>
                <a:spLocks/>
              </p:cNvSpPr>
              <p:nvPr/>
            </p:nvSpPr>
            <p:spPr bwMode="auto">
              <a:xfrm>
                <a:off x="7004" y="1263"/>
                <a:ext cx="155" cy="34"/>
              </a:xfrm>
              <a:custGeom>
                <a:avLst/>
                <a:gdLst/>
                <a:ahLst/>
                <a:cxnLst>
                  <a:cxn ang="0">
                    <a:pos x="484" y="55"/>
                  </a:cxn>
                  <a:cxn ang="0">
                    <a:pos x="432" y="48"/>
                  </a:cxn>
                  <a:cxn ang="0">
                    <a:pos x="380" y="40"/>
                  </a:cxn>
                  <a:cxn ang="0">
                    <a:pos x="329" y="33"/>
                  </a:cxn>
                  <a:cxn ang="0">
                    <a:pos x="277" y="26"/>
                  </a:cxn>
                  <a:cxn ang="0">
                    <a:pos x="224" y="18"/>
                  </a:cxn>
                  <a:cxn ang="0">
                    <a:pos x="173" y="11"/>
                  </a:cxn>
                  <a:cxn ang="0">
                    <a:pos x="121" y="4"/>
                  </a:cxn>
                  <a:cxn ang="0">
                    <a:pos x="83" y="6"/>
                  </a:cxn>
                  <a:cxn ang="0">
                    <a:pos x="59" y="20"/>
                  </a:cxn>
                  <a:cxn ang="0">
                    <a:pos x="35" y="33"/>
                  </a:cxn>
                  <a:cxn ang="0">
                    <a:pos x="11" y="47"/>
                  </a:cxn>
                  <a:cxn ang="0">
                    <a:pos x="14" y="55"/>
                  </a:cxn>
                  <a:cxn ang="0">
                    <a:pos x="44" y="58"/>
                  </a:cxn>
                  <a:cxn ang="0">
                    <a:pos x="74" y="61"/>
                  </a:cxn>
                  <a:cxn ang="0">
                    <a:pos x="104" y="65"/>
                  </a:cxn>
                  <a:cxn ang="0">
                    <a:pos x="144" y="69"/>
                  </a:cxn>
                  <a:cxn ang="0">
                    <a:pos x="193" y="76"/>
                  </a:cxn>
                  <a:cxn ang="0">
                    <a:pos x="242" y="82"/>
                  </a:cxn>
                  <a:cxn ang="0">
                    <a:pos x="290" y="90"/>
                  </a:cxn>
                  <a:cxn ang="0">
                    <a:pos x="339" y="96"/>
                  </a:cxn>
                  <a:cxn ang="0">
                    <a:pos x="388" y="103"/>
                  </a:cxn>
                  <a:cxn ang="0">
                    <a:pos x="438" y="110"/>
                  </a:cxn>
                  <a:cxn ang="0">
                    <a:pos x="487" y="117"/>
                  </a:cxn>
                  <a:cxn ang="0">
                    <a:pos x="524" y="122"/>
                  </a:cxn>
                  <a:cxn ang="0">
                    <a:pos x="552" y="126"/>
                  </a:cxn>
                  <a:cxn ang="0">
                    <a:pos x="578" y="129"/>
                  </a:cxn>
                  <a:cxn ang="0">
                    <a:pos x="605" y="134"/>
                  </a:cxn>
                  <a:cxn ang="0">
                    <a:pos x="605" y="126"/>
                  </a:cxn>
                  <a:cxn ang="0">
                    <a:pos x="578" y="106"/>
                  </a:cxn>
                  <a:cxn ang="0">
                    <a:pos x="551" y="88"/>
                  </a:cxn>
                  <a:cxn ang="0">
                    <a:pos x="523" y="69"/>
                  </a:cxn>
                </a:cxnLst>
                <a:rect l="0" t="0" r="r" b="b"/>
                <a:pathLst>
                  <a:path w="618" h="136">
                    <a:moveTo>
                      <a:pt x="510" y="59"/>
                    </a:moveTo>
                    <a:lnTo>
                      <a:pt x="484" y="55"/>
                    </a:lnTo>
                    <a:lnTo>
                      <a:pt x="457" y="52"/>
                    </a:lnTo>
                    <a:lnTo>
                      <a:pt x="432" y="48"/>
                    </a:lnTo>
                    <a:lnTo>
                      <a:pt x="406" y="45"/>
                    </a:lnTo>
                    <a:lnTo>
                      <a:pt x="380" y="40"/>
                    </a:lnTo>
                    <a:lnTo>
                      <a:pt x="354" y="37"/>
                    </a:lnTo>
                    <a:lnTo>
                      <a:pt x="329" y="33"/>
                    </a:lnTo>
                    <a:lnTo>
                      <a:pt x="303" y="29"/>
                    </a:lnTo>
                    <a:lnTo>
                      <a:pt x="277" y="26"/>
                    </a:lnTo>
                    <a:lnTo>
                      <a:pt x="250" y="22"/>
                    </a:lnTo>
                    <a:lnTo>
                      <a:pt x="224" y="18"/>
                    </a:lnTo>
                    <a:lnTo>
                      <a:pt x="199" y="14"/>
                    </a:lnTo>
                    <a:lnTo>
                      <a:pt x="173" y="11"/>
                    </a:lnTo>
                    <a:lnTo>
                      <a:pt x="147" y="7"/>
                    </a:lnTo>
                    <a:lnTo>
                      <a:pt x="121" y="4"/>
                    </a:lnTo>
                    <a:lnTo>
                      <a:pt x="95" y="0"/>
                    </a:lnTo>
                    <a:lnTo>
                      <a:pt x="83" y="6"/>
                    </a:lnTo>
                    <a:lnTo>
                      <a:pt x="71" y="13"/>
                    </a:lnTo>
                    <a:lnTo>
                      <a:pt x="59" y="20"/>
                    </a:lnTo>
                    <a:lnTo>
                      <a:pt x="48" y="27"/>
                    </a:lnTo>
                    <a:lnTo>
                      <a:pt x="35" y="33"/>
                    </a:lnTo>
                    <a:lnTo>
                      <a:pt x="24" y="40"/>
                    </a:lnTo>
                    <a:lnTo>
                      <a:pt x="11" y="47"/>
                    </a:lnTo>
                    <a:lnTo>
                      <a:pt x="0" y="54"/>
                    </a:lnTo>
                    <a:lnTo>
                      <a:pt x="14" y="55"/>
                    </a:lnTo>
                    <a:lnTo>
                      <a:pt x="30" y="56"/>
                    </a:lnTo>
                    <a:lnTo>
                      <a:pt x="44" y="58"/>
                    </a:lnTo>
                    <a:lnTo>
                      <a:pt x="59" y="59"/>
                    </a:lnTo>
                    <a:lnTo>
                      <a:pt x="74" y="61"/>
                    </a:lnTo>
                    <a:lnTo>
                      <a:pt x="89" y="62"/>
                    </a:lnTo>
                    <a:lnTo>
                      <a:pt x="104" y="65"/>
                    </a:lnTo>
                    <a:lnTo>
                      <a:pt x="120" y="66"/>
                    </a:lnTo>
                    <a:lnTo>
                      <a:pt x="144" y="69"/>
                    </a:lnTo>
                    <a:lnTo>
                      <a:pt x="169" y="72"/>
                    </a:lnTo>
                    <a:lnTo>
                      <a:pt x="193" y="76"/>
                    </a:lnTo>
                    <a:lnTo>
                      <a:pt x="217" y="79"/>
                    </a:lnTo>
                    <a:lnTo>
                      <a:pt x="242" y="82"/>
                    </a:lnTo>
                    <a:lnTo>
                      <a:pt x="266" y="85"/>
                    </a:lnTo>
                    <a:lnTo>
                      <a:pt x="290" y="90"/>
                    </a:lnTo>
                    <a:lnTo>
                      <a:pt x="315" y="93"/>
                    </a:lnTo>
                    <a:lnTo>
                      <a:pt x="339" y="96"/>
                    </a:lnTo>
                    <a:lnTo>
                      <a:pt x="363" y="100"/>
                    </a:lnTo>
                    <a:lnTo>
                      <a:pt x="388" y="103"/>
                    </a:lnTo>
                    <a:lnTo>
                      <a:pt x="413" y="106"/>
                    </a:lnTo>
                    <a:lnTo>
                      <a:pt x="438" y="110"/>
                    </a:lnTo>
                    <a:lnTo>
                      <a:pt x="462" y="114"/>
                    </a:lnTo>
                    <a:lnTo>
                      <a:pt x="487" y="117"/>
                    </a:lnTo>
                    <a:lnTo>
                      <a:pt x="511" y="120"/>
                    </a:lnTo>
                    <a:lnTo>
                      <a:pt x="524" y="122"/>
                    </a:lnTo>
                    <a:lnTo>
                      <a:pt x="538" y="124"/>
                    </a:lnTo>
                    <a:lnTo>
                      <a:pt x="552" y="126"/>
                    </a:lnTo>
                    <a:lnTo>
                      <a:pt x="565" y="127"/>
                    </a:lnTo>
                    <a:lnTo>
                      <a:pt x="578" y="129"/>
                    </a:lnTo>
                    <a:lnTo>
                      <a:pt x="591" y="132"/>
                    </a:lnTo>
                    <a:lnTo>
                      <a:pt x="605" y="134"/>
                    </a:lnTo>
                    <a:lnTo>
                      <a:pt x="618" y="136"/>
                    </a:lnTo>
                    <a:lnTo>
                      <a:pt x="605" y="126"/>
                    </a:lnTo>
                    <a:lnTo>
                      <a:pt x="591" y="116"/>
                    </a:lnTo>
                    <a:lnTo>
                      <a:pt x="578" y="106"/>
                    </a:lnTo>
                    <a:lnTo>
                      <a:pt x="564" y="97"/>
                    </a:lnTo>
                    <a:lnTo>
                      <a:pt x="551" y="88"/>
                    </a:lnTo>
                    <a:lnTo>
                      <a:pt x="537" y="78"/>
                    </a:lnTo>
                    <a:lnTo>
                      <a:pt x="523" y="69"/>
                    </a:lnTo>
                    <a:lnTo>
                      <a:pt x="510" y="59"/>
                    </a:lnTo>
                    <a:close/>
                  </a:path>
                </a:pathLst>
              </a:custGeom>
              <a:solidFill>
                <a:srgbClr val="A85E00"/>
              </a:solidFill>
              <a:ln w="9525">
                <a:noFill/>
                <a:round/>
                <a:headEnd/>
                <a:tailEnd/>
              </a:ln>
            </p:spPr>
            <p:txBody>
              <a:bodyPr/>
              <a:lstStyle/>
              <a:p>
                <a:endParaRPr lang="en-US"/>
              </a:p>
            </p:txBody>
          </p:sp>
          <p:sp>
            <p:nvSpPr>
              <p:cNvPr id="384045" name="Freeform 45"/>
              <p:cNvSpPr>
                <a:spLocks/>
              </p:cNvSpPr>
              <p:nvPr/>
            </p:nvSpPr>
            <p:spPr bwMode="auto">
              <a:xfrm>
                <a:off x="7004" y="1263"/>
                <a:ext cx="138" cy="32"/>
              </a:xfrm>
              <a:custGeom>
                <a:avLst/>
                <a:gdLst/>
                <a:ahLst/>
                <a:cxnLst>
                  <a:cxn ang="0">
                    <a:pos x="420" y="47"/>
                  </a:cxn>
                  <a:cxn ang="0">
                    <a:pos x="377" y="40"/>
                  </a:cxn>
                  <a:cxn ang="0">
                    <a:pos x="333" y="34"/>
                  </a:cxn>
                  <a:cxn ang="0">
                    <a:pos x="290" y="28"/>
                  </a:cxn>
                  <a:cxn ang="0">
                    <a:pos x="246" y="22"/>
                  </a:cxn>
                  <a:cxn ang="0">
                    <a:pos x="203" y="15"/>
                  </a:cxn>
                  <a:cxn ang="0">
                    <a:pos x="159" y="9"/>
                  </a:cxn>
                  <a:cxn ang="0">
                    <a:pos x="117" y="3"/>
                  </a:cxn>
                  <a:cxn ang="0">
                    <a:pos x="83" y="6"/>
                  </a:cxn>
                  <a:cxn ang="0">
                    <a:pos x="59" y="20"/>
                  </a:cxn>
                  <a:cxn ang="0">
                    <a:pos x="35" y="33"/>
                  </a:cxn>
                  <a:cxn ang="0">
                    <a:pos x="11" y="47"/>
                  </a:cxn>
                  <a:cxn ang="0">
                    <a:pos x="14" y="54"/>
                  </a:cxn>
                  <a:cxn ang="0">
                    <a:pos x="42" y="57"/>
                  </a:cxn>
                  <a:cxn ang="0">
                    <a:pos x="71" y="60"/>
                  </a:cxn>
                  <a:cxn ang="0">
                    <a:pos x="100" y="62"/>
                  </a:cxn>
                  <a:cxn ang="0">
                    <a:pos x="135" y="67"/>
                  </a:cxn>
                  <a:cxn ang="0">
                    <a:pos x="176" y="72"/>
                  </a:cxn>
                  <a:cxn ang="0">
                    <a:pos x="217" y="78"/>
                  </a:cxn>
                  <a:cxn ang="0">
                    <a:pos x="258" y="84"/>
                  </a:cxn>
                  <a:cxn ang="0">
                    <a:pos x="299" y="90"/>
                  </a:cxn>
                  <a:cxn ang="0">
                    <a:pos x="339" y="96"/>
                  </a:cxn>
                  <a:cxn ang="0">
                    <a:pos x="380" y="101"/>
                  </a:cxn>
                  <a:cxn ang="0">
                    <a:pos x="421" y="106"/>
                  </a:cxn>
                  <a:cxn ang="0">
                    <a:pos x="455" y="112"/>
                  </a:cxn>
                  <a:cxn ang="0">
                    <a:pos x="483" y="116"/>
                  </a:cxn>
                  <a:cxn ang="0">
                    <a:pos x="511" y="120"/>
                  </a:cxn>
                  <a:cxn ang="0">
                    <a:pos x="538" y="124"/>
                  </a:cxn>
                  <a:cxn ang="0">
                    <a:pos x="538" y="117"/>
                  </a:cxn>
                  <a:cxn ang="0">
                    <a:pos x="511" y="98"/>
                  </a:cxn>
                  <a:cxn ang="0">
                    <a:pos x="483" y="78"/>
                  </a:cxn>
                  <a:cxn ang="0">
                    <a:pos x="455" y="59"/>
                  </a:cxn>
                </a:cxnLst>
                <a:rect l="0" t="0" r="r" b="b"/>
                <a:pathLst>
                  <a:path w="552" h="126">
                    <a:moveTo>
                      <a:pt x="442" y="50"/>
                    </a:moveTo>
                    <a:lnTo>
                      <a:pt x="420" y="47"/>
                    </a:lnTo>
                    <a:lnTo>
                      <a:pt x="398" y="44"/>
                    </a:lnTo>
                    <a:lnTo>
                      <a:pt x="377" y="40"/>
                    </a:lnTo>
                    <a:lnTo>
                      <a:pt x="355" y="37"/>
                    </a:lnTo>
                    <a:lnTo>
                      <a:pt x="333" y="34"/>
                    </a:lnTo>
                    <a:lnTo>
                      <a:pt x="311" y="31"/>
                    </a:lnTo>
                    <a:lnTo>
                      <a:pt x="290" y="28"/>
                    </a:lnTo>
                    <a:lnTo>
                      <a:pt x="268" y="25"/>
                    </a:lnTo>
                    <a:lnTo>
                      <a:pt x="246" y="22"/>
                    </a:lnTo>
                    <a:lnTo>
                      <a:pt x="225" y="18"/>
                    </a:lnTo>
                    <a:lnTo>
                      <a:pt x="203" y="15"/>
                    </a:lnTo>
                    <a:lnTo>
                      <a:pt x="181" y="12"/>
                    </a:lnTo>
                    <a:lnTo>
                      <a:pt x="159" y="9"/>
                    </a:lnTo>
                    <a:lnTo>
                      <a:pt x="139" y="6"/>
                    </a:lnTo>
                    <a:lnTo>
                      <a:pt x="117" y="3"/>
                    </a:lnTo>
                    <a:lnTo>
                      <a:pt x="95" y="0"/>
                    </a:lnTo>
                    <a:lnTo>
                      <a:pt x="83" y="6"/>
                    </a:lnTo>
                    <a:lnTo>
                      <a:pt x="71" y="13"/>
                    </a:lnTo>
                    <a:lnTo>
                      <a:pt x="59" y="20"/>
                    </a:lnTo>
                    <a:lnTo>
                      <a:pt x="48" y="26"/>
                    </a:lnTo>
                    <a:lnTo>
                      <a:pt x="35" y="33"/>
                    </a:lnTo>
                    <a:lnTo>
                      <a:pt x="24" y="39"/>
                    </a:lnTo>
                    <a:lnTo>
                      <a:pt x="11" y="47"/>
                    </a:lnTo>
                    <a:lnTo>
                      <a:pt x="0" y="53"/>
                    </a:lnTo>
                    <a:lnTo>
                      <a:pt x="14" y="54"/>
                    </a:lnTo>
                    <a:lnTo>
                      <a:pt x="28" y="56"/>
                    </a:lnTo>
                    <a:lnTo>
                      <a:pt x="42" y="57"/>
                    </a:lnTo>
                    <a:lnTo>
                      <a:pt x="57" y="58"/>
                    </a:lnTo>
                    <a:lnTo>
                      <a:pt x="71" y="60"/>
                    </a:lnTo>
                    <a:lnTo>
                      <a:pt x="85" y="61"/>
                    </a:lnTo>
                    <a:lnTo>
                      <a:pt x="100" y="62"/>
                    </a:lnTo>
                    <a:lnTo>
                      <a:pt x="115" y="64"/>
                    </a:lnTo>
                    <a:lnTo>
                      <a:pt x="135" y="67"/>
                    </a:lnTo>
                    <a:lnTo>
                      <a:pt x="155" y="70"/>
                    </a:lnTo>
                    <a:lnTo>
                      <a:pt x="176" y="72"/>
                    </a:lnTo>
                    <a:lnTo>
                      <a:pt x="196" y="75"/>
                    </a:lnTo>
                    <a:lnTo>
                      <a:pt x="217" y="78"/>
                    </a:lnTo>
                    <a:lnTo>
                      <a:pt x="237" y="81"/>
                    </a:lnTo>
                    <a:lnTo>
                      <a:pt x="258" y="84"/>
                    </a:lnTo>
                    <a:lnTo>
                      <a:pt x="278" y="87"/>
                    </a:lnTo>
                    <a:lnTo>
                      <a:pt x="299" y="90"/>
                    </a:lnTo>
                    <a:lnTo>
                      <a:pt x="318" y="93"/>
                    </a:lnTo>
                    <a:lnTo>
                      <a:pt x="339" y="96"/>
                    </a:lnTo>
                    <a:lnTo>
                      <a:pt x="359" y="98"/>
                    </a:lnTo>
                    <a:lnTo>
                      <a:pt x="380" y="101"/>
                    </a:lnTo>
                    <a:lnTo>
                      <a:pt x="401" y="104"/>
                    </a:lnTo>
                    <a:lnTo>
                      <a:pt x="421" y="106"/>
                    </a:lnTo>
                    <a:lnTo>
                      <a:pt x="442" y="110"/>
                    </a:lnTo>
                    <a:lnTo>
                      <a:pt x="455" y="112"/>
                    </a:lnTo>
                    <a:lnTo>
                      <a:pt x="469" y="114"/>
                    </a:lnTo>
                    <a:lnTo>
                      <a:pt x="483" y="116"/>
                    </a:lnTo>
                    <a:lnTo>
                      <a:pt x="497" y="118"/>
                    </a:lnTo>
                    <a:lnTo>
                      <a:pt x="511" y="120"/>
                    </a:lnTo>
                    <a:lnTo>
                      <a:pt x="524" y="122"/>
                    </a:lnTo>
                    <a:lnTo>
                      <a:pt x="538" y="124"/>
                    </a:lnTo>
                    <a:lnTo>
                      <a:pt x="552" y="126"/>
                    </a:lnTo>
                    <a:lnTo>
                      <a:pt x="538" y="117"/>
                    </a:lnTo>
                    <a:lnTo>
                      <a:pt x="524" y="107"/>
                    </a:lnTo>
                    <a:lnTo>
                      <a:pt x="511" y="98"/>
                    </a:lnTo>
                    <a:lnTo>
                      <a:pt x="497" y="88"/>
                    </a:lnTo>
                    <a:lnTo>
                      <a:pt x="483" y="78"/>
                    </a:lnTo>
                    <a:lnTo>
                      <a:pt x="469" y="69"/>
                    </a:lnTo>
                    <a:lnTo>
                      <a:pt x="455" y="59"/>
                    </a:lnTo>
                    <a:lnTo>
                      <a:pt x="442" y="50"/>
                    </a:lnTo>
                    <a:close/>
                  </a:path>
                </a:pathLst>
              </a:custGeom>
              <a:solidFill>
                <a:srgbClr val="AA6000"/>
              </a:solidFill>
              <a:ln w="9525">
                <a:noFill/>
                <a:round/>
                <a:headEnd/>
                <a:tailEnd/>
              </a:ln>
            </p:spPr>
            <p:txBody>
              <a:bodyPr/>
              <a:lstStyle/>
              <a:p>
                <a:endParaRPr lang="en-US"/>
              </a:p>
            </p:txBody>
          </p:sp>
          <p:sp>
            <p:nvSpPr>
              <p:cNvPr id="384046" name="Freeform 46"/>
              <p:cNvSpPr>
                <a:spLocks/>
              </p:cNvSpPr>
              <p:nvPr/>
            </p:nvSpPr>
            <p:spPr bwMode="auto">
              <a:xfrm>
                <a:off x="7004" y="1263"/>
                <a:ext cx="121" cy="29"/>
              </a:xfrm>
              <a:custGeom>
                <a:avLst/>
                <a:gdLst/>
                <a:ahLst/>
                <a:cxnLst>
                  <a:cxn ang="0">
                    <a:pos x="356" y="38"/>
                  </a:cxn>
                  <a:cxn ang="0">
                    <a:pos x="322" y="33"/>
                  </a:cxn>
                  <a:cxn ang="0">
                    <a:pos x="287" y="28"/>
                  </a:cxn>
                  <a:cxn ang="0">
                    <a:pos x="251" y="23"/>
                  </a:cxn>
                  <a:cxn ang="0">
                    <a:pos x="217" y="17"/>
                  </a:cxn>
                  <a:cxn ang="0">
                    <a:pos x="181" y="12"/>
                  </a:cxn>
                  <a:cxn ang="0">
                    <a:pos x="147" y="7"/>
                  </a:cxn>
                  <a:cxn ang="0">
                    <a:pos x="112" y="2"/>
                  </a:cxn>
                  <a:cxn ang="0">
                    <a:pos x="83" y="6"/>
                  </a:cxn>
                  <a:cxn ang="0">
                    <a:pos x="59" y="20"/>
                  </a:cxn>
                  <a:cxn ang="0">
                    <a:pos x="36" y="33"/>
                  </a:cxn>
                  <a:cxn ang="0">
                    <a:pos x="12" y="47"/>
                  </a:cxn>
                  <a:cxn ang="0">
                    <a:pos x="13" y="54"/>
                  </a:cxn>
                  <a:cxn ang="0">
                    <a:pos x="40" y="56"/>
                  </a:cxn>
                  <a:cxn ang="0">
                    <a:pos x="67" y="59"/>
                  </a:cxn>
                  <a:cxn ang="0">
                    <a:pos x="95" y="61"/>
                  </a:cxn>
                  <a:cxn ang="0">
                    <a:pos x="125" y="65"/>
                  </a:cxn>
                  <a:cxn ang="0">
                    <a:pos x="157" y="70"/>
                  </a:cxn>
                  <a:cxn ang="0">
                    <a:pos x="191" y="74"/>
                  </a:cxn>
                  <a:cxn ang="0">
                    <a:pos x="223" y="78"/>
                  </a:cxn>
                  <a:cxn ang="0">
                    <a:pos x="257" y="83"/>
                  </a:cxn>
                  <a:cxn ang="0">
                    <a:pos x="290" y="88"/>
                  </a:cxn>
                  <a:cxn ang="0">
                    <a:pos x="323" y="92"/>
                  </a:cxn>
                  <a:cxn ang="0">
                    <a:pos x="356" y="97"/>
                  </a:cxn>
                  <a:cxn ang="0">
                    <a:pos x="386" y="101"/>
                  </a:cxn>
                  <a:cxn ang="0">
                    <a:pos x="415" y="105"/>
                  </a:cxn>
                  <a:cxn ang="0">
                    <a:pos x="443" y="111"/>
                  </a:cxn>
                  <a:cxn ang="0">
                    <a:pos x="471" y="115"/>
                  </a:cxn>
                  <a:cxn ang="0">
                    <a:pos x="471" y="107"/>
                  </a:cxn>
                  <a:cxn ang="0">
                    <a:pos x="443" y="89"/>
                  </a:cxn>
                  <a:cxn ang="0">
                    <a:pos x="416" y="70"/>
                  </a:cxn>
                  <a:cxn ang="0">
                    <a:pos x="387" y="50"/>
                  </a:cxn>
                </a:cxnLst>
                <a:rect l="0" t="0" r="r" b="b"/>
                <a:pathLst>
                  <a:path w="485" h="117">
                    <a:moveTo>
                      <a:pt x="374" y="40"/>
                    </a:moveTo>
                    <a:lnTo>
                      <a:pt x="356" y="38"/>
                    </a:lnTo>
                    <a:lnTo>
                      <a:pt x="339" y="35"/>
                    </a:lnTo>
                    <a:lnTo>
                      <a:pt x="322" y="33"/>
                    </a:lnTo>
                    <a:lnTo>
                      <a:pt x="304" y="30"/>
                    </a:lnTo>
                    <a:lnTo>
                      <a:pt x="287" y="28"/>
                    </a:lnTo>
                    <a:lnTo>
                      <a:pt x="269" y="25"/>
                    </a:lnTo>
                    <a:lnTo>
                      <a:pt x="251" y="23"/>
                    </a:lnTo>
                    <a:lnTo>
                      <a:pt x="235" y="20"/>
                    </a:lnTo>
                    <a:lnTo>
                      <a:pt x="217" y="17"/>
                    </a:lnTo>
                    <a:lnTo>
                      <a:pt x="199" y="15"/>
                    </a:lnTo>
                    <a:lnTo>
                      <a:pt x="181" y="12"/>
                    </a:lnTo>
                    <a:lnTo>
                      <a:pt x="165" y="10"/>
                    </a:lnTo>
                    <a:lnTo>
                      <a:pt x="147" y="7"/>
                    </a:lnTo>
                    <a:lnTo>
                      <a:pt x="129" y="5"/>
                    </a:lnTo>
                    <a:lnTo>
                      <a:pt x="112" y="2"/>
                    </a:lnTo>
                    <a:lnTo>
                      <a:pt x="95" y="0"/>
                    </a:lnTo>
                    <a:lnTo>
                      <a:pt x="83" y="6"/>
                    </a:lnTo>
                    <a:lnTo>
                      <a:pt x="71" y="13"/>
                    </a:lnTo>
                    <a:lnTo>
                      <a:pt x="59" y="20"/>
                    </a:lnTo>
                    <a:lnTo>
                      <a:pt x="48" y="26"/>
                    </a:lnTo>
                    <a:lnTo>
                      <a:pt x="36" y="33"/>
                    </a:lnTo>
                    <a:lnTo>
                      <a:pt x="24" y="39"/>
                    </a:lnTo>
                    <a:lnTo>
                      <a:pt x="12" y="47"/>
                    </a:lnTo>
                    <a:lnTo>
                      <a:pt x="0" y="53"/>
                    </a:lnTo>
                    <a:lnTo>
                      <a:pt x="13" y="54"/>
                    </a:lnTo>
                    <a:lnTo>
                      <a:pt x="27" y="55"/>
                    </a:lnTo>
                    <a:lnTo>
                      <a:pt x="40" y="56"/>
                    </a:lnTo>
                    <a:lnTo>
                      <a:pt x="54" y="57"/>
                    </a:lnTo>
                    <a:lnTo>
                      <a:pt x="67" y="59"/>
                    </a:lnTo>
                    <a:lnTo>
                      <a:pt x="81" y="60"/>
                    </a:lnTo>
                    <a:lnTo>
                      <a:pt x="95" y="61"/>
                    </a:lnTo>
                    <a:lnTo>
                      <a:pt x="108" y="62"/>
                    </a:lnTo>
                    <a:lnTo>
                      <a:pt x="125" y="65"/>
                    </a:lnTo>
                    <a:lnTo>
                      <a:pt x="142" y="67"/>
                    </a:lnTo>
                    <a:lnTo>
                      <a:pt x="157" y="70"/>
                    </a:lnTo>
                    <a:lnTo>
                      <a:pt x="174" y="72"/>
                    </a:lnTo>
                    <a:lnTo>
                      <a:pt x="191" y="74"/>
                    </a:lnTo>
                    <a:lnTo>
                      <a:pt x="208" y="76"/>
                    </a:lnTo>
                    <a:lnTo>
                      <a:pt x="223" y="78"/>
                    </a:lnTo>
                    <a:lnTo>
                      <a:pt x="240" y="80"/>
                    </a:lnTo>
                    <a:lnTo>
                      <a:pt x="257" y="83"/>
                    </a:lnTo>
                    <a:lnTo>
                      <a:pt x="273" y="85"/>
                    </a:lnTo>
                    <a:lnTo>
                      <a:pt x="290" y="88"/>
                    </a:lnTo>
                    <a:lnTo>
                      <a:pt x="306" y="90"/>
                    </a:lnTo>
                    <a:lnTo>
                      <a:pt x="323" y="92"/>
                    </a:lnTo>
                    <a:lnTo>
                      <a:pt x="339" y="95"/>
                    </a:lnTo>
                    <a:lnTo>
                      <a:pt x="356" y="97"/>
                    </a:lnTo>
                    <a:lnTo>
                      <a:pt x="373" y="99"/>
                    </a:lnTo>
                    <a:lnTo>
                      <a:pt x="386" y="101"/>
                    </a:lnTo>
                    <a:lnTo>
                      <a:pt x="401" y="103"/>
                    </a:lnTo>
                    <a:lnTo>
                      <a:pt x="415" y="105"/>
                    </a:lnTo>
                    <a:lnTo>
                      <a:pt x="429" y="107"/>
                    </a:lnTo>
                    <a:lnTo>
                      <a:pt x="443" y="111"/>
                    </a:lnTo>
                    <a:lnTo>
                      <a:pt x="456" y="113"/>
                    </a:lnTo>
                    <a:lnTo>
                      <a:pt x="471" y="115"/>
                    </a:lnTo>
                    <a:lnTo>
                      <a:pt x="485" y="117"/>
                    </a:lnTo>
                    <a:lnTo>
                      <a:pt x="471" y="107"/>
                    </a:lnTo>
                    <a:lnTo>
                      <a:pt x="457" y="98"/>
                    </a:lnTo>
                    <a:lnTo>
                      <a:pt x="443" y="89"/>
                    </a:lnTo>
                    <a:lnTo>
                      <a:pt x="429" y="79"/>
                    </a:lnTo>
                    <a:lnTo>
                      <a:pt x="416" y="70"/>
                    </a:lnTo>
                    <a:lnTo>
                      <a:pt x="401" y="60"/>
                    </a:lnTo>
                    <a:lnTo>
                      <a:pt x="387" y="50"/>
                    </a:lnTo>
                    <a:lnTo>
                      <a:pt x="374" y="40"/>
                    </a:lnTo>
                    <a:close/>
                  </a:path>
                </a:pathLst>
              </a:custGeom>
              <a:solidFill>
                <a:srgbClr val="AD6000"/>
              </a:solidFill>
              <a:ln w="9525">
                <a:noFill/>
                <a:round/>
                <a:headEnd/>
                <a:tailEnd/>
              </a:ln>
            </p:spPr>
            <p:txBody>
              <a:bodyPr/>
              <a:lstStyle/>
              <a:p>
                <a:endParaRPr lang="en-US"/>
              </a:p>
            </p:txBody>
          </p:sp>
          <p:sp>
            <p:nvSpPr>
              <p:cNvPr id="384047" name="Freeform 47"/>
              <p:cNvSpPr>
                <a:spLocks/>
              </p:cNvSpPr>
              <p:nvPr/>
            </p:nvSpPr>
            <p:spPr bwMode="auto">
              <a:xfrm>
                <a:off x="7004" y="1263"/>
                <a:ext cx="105" cy="27"/>
              </a:xfrm>
              <a:custGeom>
                <a:avLst/>
                <a:gdLst/>
                <a:ahLst/>
                <a:cxnLst>
                  <a:cxn ang="0">
                    <a:pos x="292" y="30"/>
                  </a:cxn>
                  <a:cxn ang="0">
                    <a:pos x="266" y="26"/>
                  </a:cxn>
                  <a:cxn ang="0">
                    <a:pos x="240" y="22"/>
                  </a:cxn>
                  <a:cxn ang="0">
                    <a:pos x="214" y="17"/>
                  </a:cxn>
                  <a:cxn ang="0">
                    <a:pos x="187" y="14"/>
                  </a:cxn>
                  <a:cxn ang="0">
                    <a:pos x="161" y="10"/>
                  </a:cxn>
                  <a:cxn ang="0">
                    <a:pos x="134" y="6"/>
                  </a:cxn>
                  <a:cxn ang="0">
                    <a:pos x="108" y="2"/>
                  </a:cxn>
                  <a:cxn ang="0">
                    <a:pos x="83" y="6"/>
                  </a:cxn>
                  <a:cxn ang="0">
                    <a:pos x="59" y="20"/>
                  </a:cxn>
                  <a:cxn ang="0">
                    <a:pos x="36" y="33"/>
                  </a:cxn>
                  <a:cxn ang="0">
                    <a:pos x="12" y="47"/>
                  </a:cxn>
                  <a:cxn ang="0">
                    <a:pos x="12" y="54"/>
                  </a:cxn>
                  <a:cxn ang="0">
                    <a:pos x="38" y="56"/>
                  </a:cxn>
                  <a:cxn ang="0">
                    <a:pos x="64" y="58"/>
                  </a:cxn>
                  <a:cxn ang="0">
                    <a:pos x="90" y="59"/>
                  </a:cxn>
                  <a:cxn ang="0">
                    <a:pos x="116" y="62"/>
                  </a:cxn>
                  <a:cxn ang="0">
                    <a:pos x="141" y="66"/>
                  </a:cxn>
                  <a:cxn ang="0">
                    <a:pos x="166" y="69"/>
                  </a:cxn>
                  <a:cxn ang="0">
                    <a:pos x="191" y="73"/>
                  </a:cxn>
                  <a:cxn ang="0">
                    <a:pos x="216" y="76"/>
                  </a:cxn>
                  <a:cxn ang="0">
                    <a:pos x="241" y="80"/>
                  </a:cxn>
                  <a:cxn ang="0">
                    <a:pos x="266" y="83"/>
                  </a:cxn>
                  <a:cxn ang="0">
                    <a:pos x="291" y="87"/>
                  </a:cxn>
                  <a:cxn ang="0">
                    <a:pos x="318" y="91"/>
                  </a:cxn>
                  <a:cxn ang="0">
                    <a:pos x="347" y="96"/>
                  </a:cxn>
                  <a:cxn ang="0">
                    <a:pos x="375" y="100"/>
                  </a:cxn>
                  <a:cxn ang="0">
                    <a:pos x="404" y="105"/>
                  </a:cxn>
                  <a:cxn ang="0">
                    <a:pos x="405" y="98"/>
                  </a:cxn>
                  <a:cxn ang="0">
                    <a:pos x="377" y="79"/>
                  </a:cxn>
                  <a:cxn ang="0">
                    <a:pos x="349" y="60"/>
                  </a:cxn>
                  <a:cxn ang="0">
                    <a:pos x="321" y="42"/>
                  </a:cxn>
                </a:cxnLst>
                <a:rect l="0" t="0" r="r" b="b"/>
                <a:pathLst>
                  <a:path w="419" h="107">
                    <a:moveTo>
                      <a:pt x="306" y="32"/>
                    </a:moveTo>
                    <a:lnTo>
                      <a:pt x="292" y="30"/>
                    </a:lnTo>
                    <a:lnTo>
                      <a:pt x="280" y="28"/>
                    </a:lnTo>
                    <a:lnTo>
                      <a:pt x="266" y="26"/>
                    </a:lnTo>
                    <a:lnTo>
                      <a:pt x="254" y="24"/>
                    </a:lnTo>
                    <a:lnTo>
                      <a:pt x="240" y="22"/>
                    </a:lnTo>
                    <a:lnTo>
                      <a:pt x="226" y="20"/>
                    </a:lnTo>
                    <a:lnTo>
                      <a:pt x="214" y="17"/>
                    </a:lnTo>
                    <a:lnTo>
                      <a:pt x="200" y="15"/>
                    </a:lnTo>
                    <a:lnTo>
                      <a:pt x="187" y="14"/>
                    </a:lnTo>
                    <a:lnTo>
                      <a:pt x="174" y="12"/>
                    </a:lnTo>
                    <a:lnTo>
                      <a:pt x="161" y="10"/>
                    </a:lnTo>
                    <a:lnTo>
                      <a:pt x="147" y="8"/>
                    </a:lnTo>
                    <a:lnTo>
                      <a:pt x="134" y="6"/>
                    </a:lnTo>
                    <a:lnTo>
                      <a:pt x="121" y="4"/>
                    </a:lnTo>
                    <a:lnTo>
                      <a:pt x="108" y="2"/>
                    </a:lnTo>
                    <a:lnTo>
                      <a:pt x="95" y="0"/>
                    </a:lnTo>
                    <a:lnTo>
                      <a:pt x="83" y="6"/>
                    </a:lnTo>
                    <a:lnTo>
                      <a:pt x="71" y="13"/>
                    </a:lnTo>
                    <a:lnTo>
                      <a:pt x="59" y="20"/>
                    </a:lnTo>
                    <a:lnTo>
                      <a:pt x="48" y="26"/>
                    </a:lnTo>
                    <a:lnTo>
                      <a:pt x="36" y="33"/>
                    </a:lnTo>
                    <a:lnTo>
                      <a:pt x="24" y="39"/>
                    </a:lnTo>
                    <a:lnTo>
                      <a:pt x="12" y="47"/>
                    </a:lnTo>
                    <a:lnTo>
                      <a:pt x="0" y="53"/>
                    </a:lnTo>
                    <a:lnTo>
                      <a:pt x="12" y="54"/>
                    </a:lnTo>
                    <a:lnTo>
                      <a:pt x="26" y="55"/>
                    </a:lnTo>
                    <a:lnTo>
                      <a:pt x="38" y="56"/>
                    </a:lnTo>
                    <a:lnTo>
                      <a:pt x="52" y="57"/>
                    </a:lnTo>
                    <a:lnTo>
                      <a:pt x="64" y="58"/>
                    </a:lnTo>
                    <a:lnTo>
                      <a:pt x="77" y="58"/>
                    </a:lnTo>
                    <a:lnTo>
                      <a:pt x="90" y="59"/>
                    </a:lnTo>
                    <a:lnTo>
                      <a:pt x="103" y="60"/>
                    </a:lnTo>
                    <a:lnTo>
                      <a:pt x="116" y="62"/>
                    </a:lnTo>
                    <a:lnTo>
                      <a:pt x="128" y="64"/>
                    </a:lnTo>
                    <a:lnTo>
                      <a:pt x="141" y="66"/>
                    </a:lnTo>
                    <a:lnTo>
                      <a:pt x="153" y="68"/>
                    </a:lnTo>
                    <a:lnTo>
                      <a:pt x="166" y="69"/>
                    </a:lnTo>
                    <a:lnTo>
                      <a:pt x="178" y="71"/>
                    </a:lnTo>
                    <a:lnTo>
                      <a:pt x="191" y="73"/>
                    </a:lnTo>
                    <a:lnTo>
                      <a:pt x="203" y="74"/>
                    </a:lnTo>
                    <a:lnTo>
                      <a:pt x="216" y="76"/>
                    </a:lnTo>
                    <a:lnTo>
                      <a:pt x="228" y="78"/>
                    </a:lnTo>
                    <a:lnTo>
                      <a:pt x="241" y="80"/>
                    </a:lnTo>
                    <a:lnTo>
                      <a:pt x="254" y="81"/>
                    </a:lnTo>
                    <a:lnTo>
                      <a:pt x="266" y="83"/>
                    </a:lnTo>
                    <a:lnTo>
                      <a:pt x="279" y="85"/>
                    </a:lnTo>
                    <a:lnTo>
                      <a:pt x="291" y="87"/>
                    </a:lnTo>
                    <a:lnTo>
                      <a:pt x="304" y="89"/>
                    </a:lnTo>
                    <a:lnTo>
                      <a:pt x="318" y="91"/>
                    </a:lnTo>
                    <a:lnTo>
                      <a:pt x="332" y="93"/>
                    </a:lnTo>
                    <a:lnTo>
                      <a:pt x="347" y="96"/>
                    </a:lnTo>
                    <a:lnTo>
                      <a:pt x="361" y="98"/>
                    </a:lnTo>
                    <a:lnTo>
                      <a:pt x="375" y="100"/>
                    </a:lnTo>
                    <a:lnTo>
                      <a:pt x="390" y="102"/>
                    </a:lnTo>
                    <a:lnTo>
                      <a:pt x="404" y="105"/>
                    </a:lnTo>
                    <a:lnTo>
                      <a:pt x="419" y="107"/>
                    </a:lnTo>
                    <a:lnTo>
                      <a:pt x="405" y="98"/>
                    </a:lnTo>
                    <a:lnTo>
                      <a:pt x="391" y="89"/>
                    </a:lnTo>
                    <a:lnTo>
                      <a:pt x="377" y="79"/>
                    </a:lnTo>
                    <a:lnTo>
                      <a:pt x="362" y="70"/>
                    </a:lnTo>
                    <a:lnTo>
                      <a:pt x="349" y="60"/>
                    </a:lnTo>
                    <a:lnTo>
                      <a:pt x="334" y="51"/>
                    </a:lnTo>
                    <a:lnTo>
                      <a:pt x="321" y="42"/>
                    </a:lnTo>
                    <a:lnTo>
                      <a:pt x="306" y="32"/>
                    </a:lnTo>
                    <a:close/>
                  </a:path>
                </a:pathLst>
              </a:custGeom>
              <a:solidFill>
                <a:srgbClr val="B26600"/>
              </a:solidFill>
              <a:ln w="9525">
                <a:noFill/>
                <a:round/>
                <a:headEnd/>
                <a:tailEnd/>
              </a:ln>
            </p:spPr>
            <p:txBody>
              <a:bodyPr/>
              <a:lstStyle/>
              <a:p>
                <a:endParaRPr lang="en-US"/>
              </a:p>
            </p:txBody>
          </p:sp>
          <p:sp>
            <p:nvSpPr>
              <p:cNvPr id="384048" name="Freeform 48"/>
              <p:cNvSpPr>
                <a:spLocks/>
              </p:cNvSpPr>
              <p:nvPr/>
            </p:nvSpPr>
            <p:spPr bwMode="auto">
              <a:xfrm>
                <a:off x="7004" y="1263"/>
                <a:ext cx="88" cy="25"/>
              </a:xfrm>
              <a:custGeom>
                <a:avLst/>
                <a:gdLst/>
                <a:ahLst/>
                <a:cxnLst>
                  <a:cxn ang="0">
                    <a:pos x="237" y="23"/>
                  </a:cxn>
                  <a:cxn ang="0">
                    <a:pos x="219" y="20"/>
                  </a:cxn>
                  <a:cxn ang="0">
                    <a:pos x="201" y="17"/>
                  </a:cxn>
                  <a:cxn ang="0">
                    <a:pos x="184" y="14"/>
                  </a:cxn>
                  <a:cxn ang="0">
                    <a:pos x="166" y="11"/>
                  </a:cxn>
                  <a:cxn ang="0">
                    <a:pos x="147" y="8"/>
                  </a:cxn>
                  <a:cxn ang="0">
                    <a:pos x="129" y="5"/>
                  </a:cxn>
                  <a:cxn ang="0">
                    <a:pos x="111" y="3"/>
                  </a:cxn>
                  <a:cxn ang="0">
                    <a:pos x="94" y="0"/>
                  </a:cxn>
                  <a:cxn ang="0">
                    <a:pos x="82" y="6"/>
                  </a:cxn>
                  <a:cxn ang="0">
                    <a:pos x="71" y="13"/>
                  </a:cxn>
                  <a:cxn ang="0">
                    <a:pos x="58" y="20"/>
                  </a:cxn>
                  <a:cxn ang="0">
                    <a:pos x="47" y="26"/>
                  </a:cxn>
                  <a:cxn ang="0">
                    <a:pos x="35" y="33"/>
                  </a:cxn>
                  <a:cxn ang="0">
                    <a:pos x="24" y="39"/>
                  </a:cxn>
                  <a:cxn ang="0">
                    <a:pos x="11" y="47"/>
                  </a:cxn>
                  <a:cxn ang="0">
                    <a:pos x="0" y="53"/>
                  </a:cxn>
                  <a:cxn ang="0">
                    <a:pos x="12" y="54"/>
                  </a:cxn>
                  <a:cxn ang="0">
                    <a:pos x="24" y="54"/>
                  </a:cxn>
                  <a:cxn ang="0">
                    <a:pos x="36" y="55"/>
                  </a:cxn>
                  <a:cxn ang="0">
                    <a:pos x="49" y="56"/>
                  </a:cxn>
                  <a:cxn ang="0">
                    <a:pos x="60" y="57"/>
                  </a:cxn>
                  <a:cxn ang="0">
                    <a:pos x="73" y="57"/>
                  </a:cxn>
                  <a:cxn ang="0">
                    <a:pos x="84" y="58"/>
                  </a:cxn>
                  <a:cxn ang="0">
                    <a:pos x="97" y="59"/>
                  </a:cxn>
                  <a:cxn ang="0">
                    <a:pos x="114" y="61"/>
                  </a:cxn>
                  <a:cxn ang="0">
                    <a:pos x="130" y="64"/>
                  </a:cxn>
                  <a:cxn ang="0">
                    <a:pos x="148" y="67"/>
                  </a:cxn>
                  <a:cxn ang="0">
                    <a:pos x="165" y="69"/>
                  </a:cxn>
                  <a:cxn ang="0">
                    <a:pos x="181" y="71"/>
                  </a:cxn>
                  <a:cxn ang="0">
                    <a:pos x="199" y="73"/>
                  </a:cxn>
                  <a:cxn ang="0">
                    <a:pos x="216" y="76"/>
                  </a:cxn>
                  <a:cxn ang="0">
                    <a:pos x="233" y="78"/>
                  </a:cxn>
                  <a:cxn ang="0">
                    <a:pos x="247" y="81"/>
                  </a:cxn>
                  <a:cxn ang="0">
                    <a:pos x="262" y="83"/>
                  </a:cxn>
                  <a:cxn ang="0">
                    <a:pos x="277" y="87"/>
                  </a:cxn>
                  <a:cxn ang="0">
                    <a:pos x="292" y="89"/>
                  </a:cxn>
                  <a:cxn ang="0">
                    <a:pos x="307" y="91"/>
                  </a:cxn>
                  <a:cxn ang="0">
                    <a:pos x="322" y="93"/>
                  </a:cxn>
                  <a:cxn ang="0">
                    <a:pos x="336" y="96"/>
                  </a:cxn>
                  <a:cxn ang="0">
                    <a:pos x="351" y="98"/>
                  </a:cxn>
                  <a:cxn ang="0">
                    <a:pos x="336" y="89"/>
                  </a:cxn>
                  <a:cxn ang="0">
                    <a:pos x="323" y="79"/>
                  </a:cxn>
                  <a:cxn ang="0">
                    <a:pos x="308" y="70"/>
                  </a:cxn>
                  <a:cxn ang="0">
                    <a:pos x="294" y="60"/>
                  </a:cxn>
                  <a:cxn ang="0">
                    <a:pos x="280" y="51"/>
                  </a:cxn>
                  <a:cxn ang="0">
                    <a:pos x="265" y="42"/>
                  </a:cxn>
                  <a:cxn ang="0">
                    <a:pos x="252" y="32"/>
                  </a:cxn>
                  <a:cxn ang="0">
                    <a:pos x="237" y="23"/>
                  </a:cxn>
                </a:cxnLst>
                <a:rect l="0" t="0" r="r" b="b"/>
                <a:pathLst>
                  <a:path w="351" h="98">
                    <a:moveTo>
                      <a:pt x="237" y="23"/>
                    </a:moveTo>
                    <a:lnTo>
                      <a:pt x="219" y="20"/>
                    </a:lnTo>
                    <a:lnTo>
                      <a:pt x="201" y="17"/>
                    </a:lnTo>
                    <a:lnTo>
                      <a:pt x="184" y="14"/>
                    </a:lnTo>
                    <a:lnTo>
                      <a:pt x="166" y="11"/>
                    </a:lnTo>
                    <a:lnTo>
                      <a:pt x="147" y="8"/>
                    </a:lnTo>
                    <a:lnTo>
                      <a:pt x="129" y="5"/>
                    </a:lnTo>
                    <a:lnTo>
                      <a:pt x="111" y="3"/>
                    </a:lnTo>
                    <a:lnTo>
                      <a:pt x="94" y="0"/>
                    </a:lnTo>
                    <a:lnTo>
                      <a:pt x="82" y="6"/>
                    </a:lnTo>
                    <a:lnTo>
                      <a:pt x="71" y="13"/>
                    </a:lnTo>
                    <a:lnTo>
                      <a:pt x="58" y="20"/>
                    </a:lnTo>
                    <a:lnTo>
                      <a:pt x="47" y="26"/>
                    </a:lnTo>
                    <a:lnTo>
                      <a:pt x="35" y="33"/>
                    </a:lnTo>
                    <a:lnTo>
                      <a:pt x="24" y="39"/>
                    </a:lnTo>
                    <a:lnTo>
                      <a:pt x="11" y="47"/>
                    </a:lnTo>
                    <a:lnTo>
                      <a:pt x="0" y="53"/>
                    </a:lnTo>
                    <a:lnTo>
                      <a:pt x="12" y="54"/>
                    </a:lnTo>
                    <a:lnTo>
                      <a:pt x="24" y="54"/>
                    </a:lnTo>
                    <a:lnTo>
                      <a:pt x="36" y="55"/>
                    </a:lnTo>
                    <a:lnTo>
                      <a:pt x="49" y="56"/>
                    </a:lnTo>
                    <a:lnTo>
                      <a:pt x="60" y="57"/>
                    </a:lnTo>
                    <a:lnTo>
                      <a:pt x="73" y="57"/>
                    </a:lnTo>
                    <a:lnTo>
                      <a:pt x="84" y="58"/>
                    </a:lnTo>
                    <a:lnTo>
                      <a:pt x="97" y="59"/>
                    </a:lnTo>
                    <a:lnTo>
                      <a:pt x="114" y="61"/>
                    </a:lnTo>
                    <a:lnTo>
                      <a:pt x="130" y="64"/>
                    </a:lnTo>
                    <a:lnTo>
                      <a:pt x="148" y="67"/>
                    </a:lnTo>
                    <a:lnTo>
                      <a:pt x="165" y="69"/>
                    </a:lnTo>
                    <a:lnTo>
                      <a:pt x="181" y="71"/>
                    </a:lnTo>
                    <a:lnTo>
                      <a:pt x="199" y="73"/>
                    </a:lnTo>
                    <a:lnTo>
                      <a:pt x="216" y="76"/>
                    </a:lnTo>
                    <a:lnTo>
                      <a:pt x="233" y="78"/>
                    </a:lnTo>
                    <a:lnTo>
                      <a:pt x="247" y="81"/>
                    </a:lnTo>
                    <a:lnTo>
                      <a:pt x="262" y="83"/>
                    </a:lnTo>
                    <a:lnTo>
                      <a:pt x="277" y="87"/>
                    </a:lnTo>
                    <a:lnTo>
                      <a:pt x="292" y="89"/>
                    </a:lnTo>
                    <a:lnTo>
                      <a:pt x="307" y="91"/>
                    </a:lnTo>
                    <a:lnTo>
                      <a:pt x="322" y="93"/>
                    </a:lnTo>
                    <a:lnTo>
                      <a:pt x="336" y="96"/>
                    </a:lnTo>
                    <a:lnTo>
                      <a:pt x="351" y="98"/>
                    </a:lnTo>
                    <a:lnTo>
                      <a:pt x="336" y="89"/>
                    </a:lnTo>
                    <a:lnTo>
                      <a:pt x="323" y="79"/>
                    </a:lnTo>
                    <a:lnTo>
                      <a:pt x="308" y="70"/>
                    </a:lnTo>
                    <a:lnTo>
                      <a:pt x="294" y="60"/>
                    </a:lnTo>
                    <a:lnTo>
                      <a:pt x="280" y="51"/>
                    </a:lnTo>
                    <a:lnTo>
                      <a:pt x="265" y="42"/>
                    </a:lnTo>
                    <a:lnTo>
                      <a:pt x="252" y="32"/>
                    </a:lnTo>
                    <a:lnTo>
                      <a:pt x="237" y="23"/>
                    </a:lnTo>
                    <a:close/>
                  </a:path>
                </a:pathLst>
              </a:custGeom>
              <a:solidFill>
                <a:srgbClr val="B56802"/>
              </a:solidFill>
              <a:ln w="9525">
                <a:noFill/>
                <a:round/>
                <a:headEnd/>
                <a:tailEnd/>
              </a:ln>
            </p:spPr>
            <p:txBody>
              <a:bodyPr/>
              <a:lstStyle/>
              <a:p>
                <a:endParaRPr lang="en-US"/>
              </a:p>
            </p:txBody>
          </p:sp>
          <p:sp>
            <p:nvSpPr>
              <p:cNvPr id="384049" name="Freeform 49"/>
              <p:cNvSpPr>
                <a:spLocks/>
              </p:cNvSpPr>
              <p:nvPr/>
            </p:nvSpPr>
            <p:spPr bwMode="auto">
              <a:xfrm>
                <a:off x="7004" y="1263"/>
                <a:ext cx="71" cy="22"/>
              </a:xfrm>
              <a:custGeom>
                <a:avLst/>
                <a:gdLst/>
                <a:ahLst/>
                <a:cxnLst>
                  <a:cxn ang="0">
                    <a:pos x="169" y="13"/>
                  </a:cxn>
                  <a:cxn ang="0">
                    <a:pos x="94" y="0"/>
                  </a:cxn>
                  <a:cxn ang="0">
                    <a:pos x="0" y="53"/>
                  </a:cxn>
                  <a:cxn ang="0">
                    <a:pos x="92" y="57"/>
                  </a:cxn>
                  <a:cxn ang="0">
                    <a:pos x="164" y="68"/>
                  </a:cxn>
                  <a:cxn ang="0">
                    <a:pos x="284" y="89"/>
                  </a:cxn>
                  <a:cxn ang="0">
                    <a:pos x="169" y="13"/>
                  </a:cxn>
                </a:cxnLst>
                <a:rect l="0" t="0" r="r" b="b"/>
                <a:pathLst>
                  <a:path w="284" h="89">
                    <a:moveTo>
                      <a:pt x="169" y="13"/>
                    </a:moveTo>
                    <a:lnTo>
                      <a:pt x="94" y="0"/>
                    </a:lnTo>
                    <a:lnTo>
                      <a:pt x="0" y="53"/>
                    </a:lnTo>
                    <a:lnTo>
                      <a:pt x="92" y="57"/>
                    </a:lnTo>
                    <a:lnTo>
                      <a:pt x="164" y="68"/>
                    </a:lnTo>
                    <a:lnTo>
                      <a:pt x="284" y="89"/>
                    </a:lnTo>
                    <a:lnTo>
                      <a:pt x="169" y="13"/>
                    </a:lnTo>
                    <a:close/>
                  </a:path>
                </a:pathLst>
              </a:custGeom>
              <a:solidFill>
                <a:srgbClr val="B76B05"/>
              </a:solidFill>
              <a:ln w="9525">
                <a:noFill/>
                <a:round/>
                <a:headEnd/>
                <a:tailEnd/>
              </a:ln>
            </p:spPr>
            <p:txBody>
              <a:bodyPr/>
              <a:lstStyle/>
              <a:p>
                <a:endParaRPr lang="en-US"/>
              </a:p>
            </p:txBody>
          </p:sp>
          <p:sp>
            <p:nvSpPr>
              <p:cNvPr id="384050" name="Freeform 50"/>
              <p:cNvSpPr>
                <a:spLocks/>
              </p:cNvSpPr>
              <p:nvPr/>
            </p:nvSpPr>
            <p:spPr bwMode="auto">
              <a:xfrm>
                <a:off x="7284" y="1072"/>
                <a:ext cx="46" cy="246"/>
              </a:xfrm>
              <a:custGeom>
                <a:avLst/>
                <a:gdLst/>
                <a:ahLst/>
                <a:cxnLst>
                  <a:cxn ang="0">
                    <a:pos x="0" y="893"/>
                  </a:cxn>
                  <a:cxn ang="0">
                    <a:pos x="87" y="54"/>
                  </a:cxn>
                  <a:cxn ang="0">
                    <a:pos x="185" y="0"/>
                  </a:cxn>
                  <a:cxn ang="0">
                    <a:pos x="179" y="126"/>
                  </a:cxn>
                  <a:cxn ang="0">
                    <a:pos x="170" y="258"/>
                  </a:cxn>
                  <a:cxn ang="0">
                    <a:pos x="158" y="393"/>
                  </a:cxn>
                  <a:cxn ang="0">
                    <a:pos x="146" y="527"/>
                  </a:cxn>
                  <a:cxn ang="0">
                    <a:pos x="131" y="657"/>
                  </a:cxn>
                  <a:cxn ang="0">
                    <a:pos x="116" y="778"/>
                  </a:cxn>
                  <a:cxn ang="0">
                    <a:pos x="102" y="887"/>
                  </a:cxn>
                  <a:cxn ang="0">
                    <a:pos x="87" y="981"/>
                  </a:cxn>
                  <a:cxn ang="0">
                    <a:pos x="0" y="893"/>
                  </a:cxn>
                </a:cxnLst>
                <a:rect l="0" t="0" r="r" b="b"/>
                <a:pathLst>
                  <a:path w="185" h="981">
                    <a:moveTo>
                      <a:pt x="0" y="893"/>
                    </a:moveTo>
                    <a:lnTo>
                      <a:pt x="87" y="54"/>
                    </a:lnTo>
                    <a:lnTo>
                      <a:pt x="185" y="0"/>
                    </a:lnTo>
                    <a:lnTo>
                      <a:pt x="179" y="126"/>
                    </a:lnTo>
                    <a:lnTo>
                      <a:pt x="170" y="258"/>
                    </a:lnTo>
                    <a:lnTo>
                      <a:pt x="158" y="393"/>
                    </a:lnTo>
                    <a:lnTo>
                      <a:pt x="146" y="527"/>
                    </a:lnTo>
                    <a:lnTo>
                      <a:pt x="131" y="657"/>
                    </a:lnTo>
                    <a:lnTo>
                      <a:pt x="116" y="778"/>
                    </a:lnTo>
                    <a:lnTo>
                      <a:pt x="102" y="887"/>
                    </a:lnTo>
                    <a:lnTo>
                      <a:pt x="87" y="981"/>
                    </a:lnTo>
                    <a:lnTo>
                      <a:pt x="0" y="893"/>
                    </a:lnTo>
                    <a:close/>
                  </a:path>
                </a:pathLst>
              </a:custGeom>
              <a:solidFill>
                <a:srgbClr val="8C4400"/>
              </a:solidFill>
              <a:ln w="9525">
                <a:noFill/>
                <a:round/>
                <a:headEnd/>
                <a:tailEnd/>
              </a:ln>
            </p:spPr>
            <p:txBody>
              <a:bodyPr/>
              <a:lstStyle/>
              <a:p>
                <a:endParaRPr lang="en-US"/>
              </a:p>
            </p:txBody>
          </p:sp>
          <p:sp>
            <p:nvSpPr>
              <p:cNvPr id="384051" name="Freeform 51"/>
              <p:cNvSpPr>
                <a:spLocks/>
              </p:cNvSpPr>
              <p:nvPr/>
            </p:nvSpPr>
            <p:spPr bwMode="auto">
              <a:xfrm>
                <a:off x="7284" y="1086"/>
                <a:ext cx="45" cy="232"/>
              </a:xfrm>
              <a:custGeom>
                <a:avLst/>
                <a:gdLst/>
                <a:ahLst/>
                <a:cxnLst>
                  <a:cxn ang="0">
                    <a:pos x="0" y="836"/>
                  </a:cxn>
                  <a:cxn ang="0">
                    <a:pos x="11" y="739"/>
                  </a:cxn>
                  <a:cxn ang="0">
                    <a:pos x="21" y="641"/>
                  </a:cxn>
                  <a:cxn ang="0">
                    <a:pos x="31" y="543"/>
                  </a:cxn>
                  <a:cxn ang="0">
                    <a:pos x="41" y="445"/>
                  </a:cxn>
                  <a:cxn ang="0">
                    <a:pos x="52" y="348"/>
                  </a:cxn>
                  <a:cxn ang="0">
                    <a:pos x="62" y="250"/>
                  </a:cxn>
                  <a:cxn ang="0">
                    <a:pos x="71" y="152"/>
                  </a:cxn>
                  <a:cxn ang="0">
                    <a:pos x="82" y="54"/>
                  </a:cxn>
                  <a:cxn ang="0">
                    <a:pos x="94" y="47"/>
                  </a:cxn>
                  <a:cxn ang="0">
                    <a:pos x="106" y="41"/>
                  </a:cxn>
                  <a:cxn ang="0">
                    <a:pos x="119" y="33"/>
                  </a:cxn>
                  <a:cxn ang="0">
                    <a:pos x="131" y="27"/>
                  </a:cxn>
                  <a:cxn ang="0">
                    <a:pos x="143" y="20"/>
                  </a:cxn>
                  <a:cxn ang="0">
                    <a:pos x="155" y="14"/>
                  </a:cxn>
                  <a:cxn ang="0">
                    <a:pos x="167" y="6"/>
                  </a:cxn>
                  <a:cxn ang="0">
                    <a:pos x="179" y="0"/>
                  </a:cxn>
                  <a:cxn ang="0">
                    <a:pos x="173" y="123"/>
                  </a:cxn>
                  <a:cxn ang="0">
                    <a:pos x="163" y="249"/>
                  </a:cxn>
                  <a:cxn ang="0">
                    <a:pos x="153" y="375"/>
                  </a:cxn>
                  <a:cxn ang="0">
                    <a:pos x="142" y="498"/>
                  </a:cxn>
                  <a:cxn ang="0">
                    <a:pos x="129" y="618"/>
                  </a:cxn>
                  <a:cxn ang="0">
                    <a:pos x="115" y="730"/>
                  </a:cxn>
                  <a:cxn ang="0">
                    <a:pos x="102" y="833"/>
                  </a:cxn>
                  <a:cxn ang="0">
                    <a:pos x="87" y="924"/>
                  </a:cxn>
                  <a:cxn ang="0">
                    <a:pos x="77" y="913"/>
                  </a:cxn>
                  <a:cxn ang="0">
                    <a:pos x="65" y="902"/>
                  </a:cxn>
                  <a:cxn ang="0">
                    <a:pos x="55" y="891"/>
                  </a:cxn>
                  <a:cxn ang="0">
                    <a:pos x="43" y="880"/>
                  </a:cxn>
                  <a:cxn ang="0">
                    <a:pos x="33" y="869"/>
                  </a:cxn>
                  <a:cxn ang="0">
                    <a:pos x="21" y="858"/>
                  </a:cxn>
                  <a:cxn ang="0">
                    <a:pos x="11" y="847"/>
                  </a:cxn>
                  <a:cxn ang="0">
                    <a:pos x="0" y="836"/>
                  </a:cxn>
                </a:cxnLst>
                <a:rect l="0" t="0" r="r" b="b"/>
                <a:pathLst>
                  <a:path w="179" h="924">
                    <a:moveTo>
                      <a:pt x="0" y="836"/>
                    </a:moveTo>
                    <a:lnTo>
                      <a:pt x="11" y="739"/>
                    </a:lnTo>
                    <a:lnTo>
                      <a:pt x="21" y="641"/>
                    </a:lnTo>
                    <a:lnTo>
                      <a:pt x="31" y="543"/>
                    </a:lnTo>
                    <a:lnTo>
                      <a:pt x="41" y="445"/>
                    </a:lnTo>
                    <a:lnTo>
                      <a:pt x="52" y="348"/>
                    </a:lnTo>
                    <a:lnTo>
                      <a:pt x="62" y="250"/>
                    </a:lnTo>
                    <a:lnTo>
                      <a:pt x="71" y="152"/>
                    </a:lnTo>
                    <a:lnTo>
                      <a:pt x="82" y="54"/>
                    </a:lnTo>
                    <a:lnTo>
                      <a:pt x="94" y="47"/>
                    </a:lnTo>
                    <a:lnTo>
                      <a:pt x="106" y="41"/>
                    </a:lnTo>
                    <a:lnTo>
                      <a:pt x="119" y="33"/>
                    </a:lnTo>
                    <a:lnTo>
                      <a:pt x="131" y="27"/>
                    </a:lnTo>
                    <a:lnTo>
                      <a:pt x="143" y="20"/>
                    </a:lnTo>
                    <a:lnTo>
                      <a:pt x="155" y="14"/>
                    </a:lnTo>
                    <a:lnTo>
                      <a:pt x="167" y="6"/>
                    </a:lnTo>
                    <a:lnTo>
                      <a:pt x="179" y="0"/>
                    </a:lnTo>
                    <a:lnTo>
                      <a:pt x="173" y="123"/>
                    </a:lnTo>
                    <a:lnTo>
                      <a:pt x="163" y="249"/>
                    </a:lnTo>
                    <a:lnTo>
                      <a:pt x="153" y="375"/>
                    </a:lnTo>
                    <a:lnTo>
                      <a:pt x="142" y="498"/>
                    </a:lnTo>
                    <a:lnTo>
                      <a:pt x="129" y="618"/>
                    </a:lnTo>
                    <a:lnTo>
                      <a:pt x="115" y="730"/>
                    </a:lnTo>
                    <a:lnTo>
                      <a:pt x="102" y="833"/>
                    </a:lnTo>
                    <a:lnTo>
                      <a:pt x="87" y="924"/>
                    </a:lnTo>
                    <a:lnTo>
                      <a:pt x="77" y="913"/>
                    </a:lnTo>
                    <a:lnTo>
                      <a:pt x="65" y="902"/>
                    </a:lnTo>
                    <a:lnTo>
                      <a:pt x="55" y="891"/>
                    </a:lnTo>
                    <a:lnTo>
                      <a:pt x="43" y="880"/>
                    </a:lnTo>
                    <a:lnTo>
                      <a:pt x="33" y="869"/>
                    </a:lnTo>
                    <a:lnTo>
                      <a:pt x="21" y="858"/>
                    </a:lnTo>
                    <a:lnTo>
                      <a:pt x="11" y="847"/>
                    </a:lnTo>
                    <a:lnTo>
                      <a:pt x="0" y="836"/>
                    </a:lnTo>
                    <a:close/>
                  </a:path>
                </a:pathLst>
              </a:custGeom>
              <a:solidFill>
                <a:srgbClr val="8E4700"/>
              </a:solidFill>
              <a:ln w="9525">
                <a:noFill/>
                <a:round/>
                <a:headEnd/>
                <a:tailEnd/>
              </a:ln>
            </p:spPr>
            <p:txBody>
              <a:bodyPr/>
              <a:lstStyle/>
              <a:p>
                <a:endParaRPr lang="en-US"/>
              </a:p>
            </p:txBody>
          </p:sp>
          <p:sp>
            <p:nvSpPr>
              <p:cNvPr id="384052" name="Freeform 52"/>
              <p:cNvSpPr>
                <a:spLocks/>
              </p:cNvSpPr>
              <p:nvPr/>
            </p:nvSpPr>
            <p:spPr bwMode="auto">
              <a:xfrm>
                <a:off x="7284" y="1101"/>
                <a:ext cx="43" cy="217"/>
              </a:xfrm>
              <a:custGeom>
                <a:avLst/>
                <a:gdLst/>
                <a:ahLst/>
                <a:cxnLst>
                  <a:cxn ang="0">
                    <a:pos x="0" y="779"/>
                  </a:cxn>
                  <a:cxn ang="0">
                    <a:pos x="10" y="688"/>
                  </a:cxn>
                  <a:cxn ang="0">
                    <a:pos x="19" y="598"/>
                  </a:cxn>
                  <a:cxn ang="0">
                    <a:pos x="29" y="507"/>
                  </a:cxn>
                  <a:cxn ang="0">
                    <a:pos x="38" y="416"/>
                  </a:cxn>
                  <a:cxn ang="0">
                    <a:pos x="47" y="325"/>
                  </a:cxn>
                  <a:cxn ang="0">
                    <a:pos x="57" y="234"/>
                  </a:cxn>
                  <a:cxn ang="0">
                    <a:pos x="67" y="144"/>
                  </a:cxn>
                  <a:cxn ang="0">
                    <a:pos x="77" y="53"/>
                  </a:cxn>
                  <a:cxn ang="0">
                    <a:pos x="89" y="47"/>
                  </a:cxn>
                  <a:cxn ang="0">
                    <a:pos x="101" y="39"/>
                  </a:cxn>
                  <a:cxn ang="0">
                    <a:pos x="113" y="33"/>
                  </a:cxn>
                  <a:cxn ang="0">
                    <a:pos x="126" y="27"/>
                  </a:cxn>
                  <a:cxn ang="0">
                    <a:pos x="137" y="19"/>
                  </a:cxn>
                  <a:cxn ang="0">
                    <a:pos x="150" y="13"/>
                  </a:cxn>
                  <a:cxn ang="0">
                    <a:pos x="161" y="7"/>
                  </a:cxn>
                  <a:cxn ang="0">
                    <a:pos x="174" y="0"/>
                  </a:cxn>
                  <a:cxn ang="0">
                    <a:pos x="167" y="121"/>
                  </a:cxn>
                  <a:cxn ang="0">
                    <a:pos x="157" y="240"/>
                  </a:cxn>
                  <a:cxn ang="0">
                    <a:pos x="148" y="358"/>
                  </a:cxn>
                  <a:cxn ang="0">
                    <a:pos x="137" y="471"/>
                  </a:cxn>
                  <a:cxn ang="0">
                    <a:pos x="126" y="579"/>
                  </a:cxn>
                  <a:cxn ang="0">
                    <a:pos x="113" y="682"/>
                  </a:cxn>
                  <a:cxn ang="0">
                    <a:pos x="101" y="778"/>
                  </a:cxn>
                  <a:cxn ang="0">
                    <a:pos x="87" y="867"/>
                  </a:cxn>
                  <a:cxn ang="0">
                    <a:pos x="77" y="856"/>
                  </a:cxn>
                  <a:cxn ang="0">
                    <a:pos x="65" y="845"/>
                  </a:cxn>
                  <a:cxn ang="0">
                    <a:pos x="55" y="834"/>
                  </a:cxn>
                  <a:cxn ang="0">
                    <a:pos x="43" y="823"/>
                  </a:cxn>
                  <a:cxn ang="0">
                    <a:pos x="33" y="812"/>
                  </a:cxn>
                  <a:cxn ang="0">
                    <a:pos x="21" y="801"/>
                  </a:cxn>
                  <a:cxn ang="0">
                    <a:pos x="11" y="790"/>
                  </a:cxn>
                  <a:cxn ang="0">
                    <a:pos x="0" y="779"/>
                  </a:cxn>
                </a:cxnLst>
                <a:rect l="0" t="0" r="r" b="b"/>
                <a:pathLst>
                  <a:path w="174" h="867">
                    <a:moveTo>
                      <a:pt x="0" y="779"/>
                    </a:moveTo>
                    <a:lnTo>
                      <a:pt x="10" y="688"/>
                    </a:lnTo>
                    <a:lnTo>
                      <a:pt x="19" y="598"/>
                    </a:lnTo>
                    <a:lnTo>
                      <a:pt x="29" y="507"/>
                    </a:lnTo>
                    <a:lnTo>
                      <a:pt x="38" y="416"/>
                    </a:lnTo>
                    <a:lnTo>
                      <a:pt x="47" y="325"/>
                    </a:lnTo>
                    <a:lnTo>
                      <a:pt x="57" y="234"/>
                    </a:lnTo>
                    <a:lnTo>
                      <a:pt x="67" y="144"/>
                    </a:lnTo>
                    <a:lnTo>
                      <a:pt x="77" y="53"/>
                    </a:lnTo>
                    <a:lnTo>
                      <a:pt x="89" y="47"/>
                    </a:lnTo>
                    <a:lnTo>
                      <a:pt x="101" y="39"/>
                    </a:lnTo>
                    <a:lnTo>
                      <a:pt x="113" y="33"/>
                    </a:lnTo>
                    <a:lnTo>
                      <a:pt x="126" y="27"/>
                    </a:lnTo>
                    <a:lnTo>
                      <a:pt x="137" y="19"/>
                    </a:lnTo>
                    <a:lnTo>
                      <a:pt x="150" y="13"/>
                    </a:lnTo>
                    <a:lnTo>
                      <a:pt x="161" y="7"/>
                    </a:lnTo>
                    <a:lnTo>
                      <a:pt x="174" y="0"/>
                    </a:lnTo>
                    <a:lnTo>
                      <a:pt x="167" y="121"/>
                    </a:lnTo>
                    <a:lnTo>
                      <a:pt x="157" y="240"/>
                    </a:lnTo>
                    <a:lnTo>
                      <a:pt x="148" y="358"/>
                    </a:lnTo>
                    <a:lnTo>
                      <a:pt x="137" y="471"/>
                    </a:lnTo>
                    <a:lnTo>
                      <a:pt x="126" y="579"/>
                    </a:lnTo>
                    <a:lnTo>
                      <a:pt x="113" y="682"/>
                    </a:lnTo>
                    <a:lnTo>
                      <a:pt x="101" y="778"/>
                    </a:lnTo>
                    <a:lnTo>
                      <a:pt x="87" y="867"/>
                    </a:lnTo>
                    <a:lnTo>
                      <a:pt x="77" y="856"/>
                    </a:lnTo>
                    <a:lnTo>
                      <a:pt x="65" y="845"/>
                    </a:lnTo>
                    <a:lnTo>
                      <a:pt x="55" y="834"/>
                    </a:lnTo>
                    <a:lnTo>
                      <a:pt x="43" y="823"/>
                    </a:lnTo>
                    <a:lnTo>
                      <a:pt x="33" y="812"/>
                    </a:lnTo>
                    <a:lnTo>
                      <a:pt x="21" y="801"/>
                    </a:lnTo>
                    <a:lnTo>
                      <a:pt x="11" y="790"/>
                    </a:lnTo>
                    <a:lnTo>
                      <a:pt x="0" y="779"/>
                    </a:lnTo>
                    <a:close/>
                  </a:path>
                </a:pathLst>
              </a:custGeom>
              <a:solidFill>
                <a:srgbClr val="914900"/>
              </a:solidFill>
              <a:ln w="9525">
                <a:noFill/>
                <a:round/>
                <a:headEnd/>
                <a:tailEnd/>
              </a:ln>
            </p:spPr>
            <p:txBody>
              <a:bodyPr/>
              <a:lstStyle/>
              <a:p>
                <a:endParaRPr lang="en-US"/>
              </a:p>
            </p:txBody>
          </p:sp>
          <p:sp>
            <p:nvSpPr>
              <p:cNvPr id="384053" name="Freeform 53"/>
              <p:cNvSpPr>
                <a:spLocks/>
              </p:cNvSpPr>
              <p:nvPr/>
            </p:nvSpPr>
            <p:spPr bwMode="auto">
              <a:xfrm>
                <a:off x="7284" y="1115"/>
                <a:ext cx="42" cy="203"/>
              </a:xfrm>
              <a:custGeom>
                <a:avLst/>
                <a:gdLst/>
                <a:ahLst/>
                <a:cxnLst>
                  <a:cxn ang="0">
                    <a:pos x="0" y="722"/>
                  </a:cxn>
                  <a:cxn ang="0">
                    <a:pos x="9" y="639"/>
                  </a:cxn>
                  <a:cxn ang="0">
                    <a:pos x="18" y="555"/>
                  </a:cxn>
                  <a:cxn ang="0">
                    <a:pos x="27" y="471"/>
                  </a:cxn>
                  <a:cxn ang="0">
                    <a:pos x="36" y="387"/>
                  </a:cxn>
                  <a:cxn ang="0">
                    <a:pos x="44" y="304"/>
                  </a:cxn>
                  <a:cxn ang="0">
                    <a:pos x="54" y="219"/>
                  </a:cxn>
                  <a:cxn ang="0">
                    <a:pos x="62" y="135"/>
                  </a:cxn>
                  <a:cxn ang="0">
                    <a:pos x="71" y="51"/>
                  </a:cxn>
                  <a:cxn ang="0">
                    <a:pos x="84" y="45"/>
                  </a:cxn>
                  <a:cxn ang="0">
                    <a:pos x="96" y="39"/>
                  </a:cxn>
                  <a:cxn ang="0">
                    <a:pos x="108" y="32"/>
                  </a:cxn>
                  <a:cxn ang="0">
                    <a:pos x="121" y="25"/>
                  </a:cxn>
                  <a:cxn ang="0">
                    <a:pos x="132" y="19"/>
                  </a:cxn>
                  <a:cxn ang="0">
                    <a:pos x="145" y="13"/>
                  </a:cxn>
                  <a:cxn ang="0">
                    <a:pos x="156" y="6"/>
                  </a:cxn>
                  <a:cxn ang="0">
                    <a:pos x="169" y="0"/>
                  </a:cxn>
                  <a:cxn ang="0">
                    <a:pos x="160" y="118"/>
                  </a:cxn>
                  <a:cxn ang="0">
                    <a:pos x="152" y="231"/>
                  </a:cxn>
                  <a:cxn ang="0">
                    <a:pos x="143" y="339"/>
                  </a:cxn>
                  <a:cxn ang="0">
                    <a:pos x="133" y="442"/>
                  </a:cxn>
                  <a:cxn ang="0">
                    <a:pos x="124" y="540"/>
                  </a:cxn>
                  <a:cxn ang="0">
                    <a:pos x="112" y="633"/>
                  </a:cxn>
                  <a:cxn ang="0">
                    <a:pos x="101" y="724"/>
                  </a:cxn>
                  <a:cxn ang="0">
                    <a:pos x="87" y="810"/>
                  </a:cxn>
                  <a:cxn ang="0">
                    <a:pos x="77" y="799"/>
                  </a:cxn>
                  <a:cxn ang="0">
                    <a:pos x="65" y="788"/>
                  </a:cxn>
                  <a:cxn ang="0">
                    <a:pos x="55" y="777"/>
                  </a:cxn>
                  <a:cxn ang="0">
                    <a:pos x="43" y="766"/>
                  </a:cxn>
                  <a:cxn ang="0">
                    <a:pos x="33" y="755"/>
                  </a:cxn>
                  <a:cxn ang="0">
                    <a:pos x="21" y="744"/>
                  </a:cxn>
                  <a:cxn ang="0">
                    <a:pos x="11" y="733"/>
                  </a:cxn>
                  <a:cxn ang="0">
                    <a:pos x="0" y="722"/>
                  </a:cxn>
                </a:cxnLst>
                <a:rect l="0" t="0" r="r" b="b"/>
                <a:pathLst>
                  <a:path w="169" h="810">
                    <a:moveTo>
                      <a:pt x="0" y="722"/>
                    </a:moveTo>
                    <a:lnTo>
                      <a:pt x="9" y="639"/>
                    </a:lnTo>
                    <a:lnTo>
                      <a:pt x="18" y="555"/>
                    </a:lnTo>
                    <a:lnTo>
                      <a:pt x="27" y="471"/>
                    </a:lnTo>
                    <a:lnTo>
                      <a:pt x="36" y="387"/>
                    </a:lnTo>
                    <a:lnTo>
                      <a:pt x="44" y="304"/>
                    </a:lnTo>
                    <a:lnTo>
                      <a:pt x="54" y="219"/>
                    </a:lnTo>
                    <a:lnTo>
                      <a:pt x="62" y="135"/>
                    </a:lnTo>
                    <a:lnTo>
                      <a:pt x="71" y="51"/>
                    </a:lnTo>
                    <a:lnTo>
                      <a:pt x="84" y="45"/>
                    </a:lnTo>
                    <a:lnTo>
                      <a:pt x="96" y="39"/>
                    </a:lnTo>
                    <a:lnTo>
                      <a:pt x="108" y="32"/>
                    </a:lnTo>
                    <a:lnTo>
                      <a:pt x="121" y="25"/>
                    </a:lnTo>
                    <a:lnTo>
                      <a:pt x="132" y="19"/>
                    </a:lnTo>
                    <a:lnTo>
                      <a:pt x="145" y="13"/>
                    </a:lnTo>
                    <a:lnTo>
                      <a:pt x="156" y="6"/>
                    </a:lnTo>
                    <a:lnTo>
                      <a:pt x="169" y="0"/>
                    </a:lnTo>
                    <a:lnTo>
                      <a:pt x="160" y="118"/>
                    </a:lnTo>
                    <a:lnTo>
                      <a:pt x="152" y="231"/>
                    </a:lnTo>
                    <a:lnTo>
                      <a:pt x="143" y="339"/>
                    </a:lnTo>
                    <a:lnTo>
                      <a:pt x="133" y="442"/>
                    </a:lnTo>
                    <a:lnTo>
                      <a:pt x="124" y="540"/>
                    </a:lnTo>
                    <a:lnTo>
                      <a:pt x="112" y="633"/>
                    </a:lnTo>
                    <a:lnTo>
                      <a:pt x="101" y="724"/>
                    </a:lnTo>
                    <a:lnTo>
                      <a:pt x="87" y="810"/>
                    </a:lnTo>
                    <a:lnTo>
                      <a:pt x="77" y="799"/>
                    </a:lnTo>
                    <a:lnTo>
                      <a:pt x="65" y="788"/>
                    </a:lnTo>
                    <a:lnTo>
                      <a:pt x="55" y="777"/>
                    </a:lnTo>
                    <a:lnTo>
                      <a:pt x="43" y="766"/>
                    </a:lnTo>
                    <a:lnTo>
                      <a:pt x="33" y="755"/>
                    </a:lnTo>
                    <a:lnTo>
                      <a:pt x="21" y="744"/>
                    </a:lnTo>
                    <a:lnTo>
                      <a:pt x="11" y="733"/>
                    </a:lnTo>
                    <a:lnTo>
                      <a:pt x="0" y="722"/>
                    </a:lnTo>
                    <a:close/>
                  </a:path>
                </a:pathLst>
              </a:custGeom>
              <a:solidFill>
                <a:srgbClr val="964F00"/>
              </a:solidFill>
              <a:ln w="9525">
                <a:noFill/>
                <a:round/>
                <a:headEnd/>
                <a:tailEnd/>
              </a:ln>
            </p:spPr>
            <p:txBody>
              <a:bodyPr/>
              <a:lstStyle/>
              <a:p>
                <a:endParaRPr lang="en-US"/>
              </a:p>
            </p:txBody>
          </p:sp>
          <p:sp>
            <p:nvSpPr>
              <p:cNvPr id="384054" name="Freeform 54"/>
              <p:cNvSpPr>
                <a:spLocks/>
              </p:cNvSpPr>
              <p:nvPr/>
            </p:nvSpPr>
            <p:spPr bwMode="auto">
              <a:xfrm>
                <a:off x="7284" y="1129"/>
                <a:ext cx="41" cy="189"/>
              </a:xfrm>
              <a:custGeom>
                <a:avLst/>
                <a:gdLst/>
                <a:ahLst/>
                <a:cxnLst>
                  <a:cxn ang="0">
                    <a:pos x="0" y="664"/>
                  </a:cxn>
                  <a:cxn ang="0">
                    <a:pos x="9" y="587"/>
                  </a:cxn>
                  <a:cxn ang="0">
                    <a:pos x="17" y="511"/>
                  </a:cxn>
                  <a:cxn ang="0">
                    <a:pos x="25" y="433"/>
                  </a:cxn>
                  <a:cxn ang="0">
                    <a:pos x="34" y="357"/>
                  </a:cxn>
                  <a:cxn ang="0">
                    <a:pos x="41" y="279"/>
                  </a:cxn>
                  <a:cxn ang="0">
                    <a:pos x="50" y="203"/>
                  </a:cxn>
                  <a:cxn ang="0">
                    <a:pos x="58" y="125"/>
                  </a:cxn>
                  <a:cxn ang="0">
                    <a:pos x="66" y="49"/>
                  </a:cxn>
                  <a:cxn ang="0">
                    <a:pos x="79" y="43"/>
                  </a:cxn>
                  <a:cxn ang="0">
                    <a:pos x="90" y="36"/>
                  </a:cxn>
                  <a:cxn ang="0">
                    <a:pos x="103" y="30"/>
                  </a:cxn>
                  <a:cxn ang="0">
                    <a:pos x="114" y="24"/>
                  </a:cxn>
                  <a:cxn ang="0">
                    <a:pos x="127" y="18"/>
                  </a:cxn>
                  <a:cxn ang="0">
                    <a:pos x="138" y="12"/>
                  </a:cxn>
                  <a:cxn ang="0">
                    <a:pos x="151" y="6"/>
                  </a:cxn>
                  <a:cxn ang="0">
                    <a:pos x="162" y="0"/>
                  </a:cxn>
                  <a:cxn ang="0">
                    <a:pos x="153" y="116"/>
                  </a:cxn>
                  <a:cxn ang="0">
                    <a:pos x="145" y="222"/>
                  </a:cxn>
                  <a:cxn ang="0">
                    <a:pos x="137" y="320"/>
                  </a:cxn>
                  <a:cxn ang="0">
                    <a:pos x="129" y="412"/>
                  </a:cxn>
                  <a:cxn ang="0">
                    <a:pos x="120" y="500"/>
                  </a:cxn>
                  <a:cxn ang="0">
                    <a:pos x="110" y="585"/>
                  </a:cxn>
                  <a:cxn ang="0">
                    <a:pos x="100" y="669"/>
                  </a:cxn>
                  <a:cxn ang="0">
                    <a:pos x="87" y="752"/>
                  </a:cxn>
                  <a:cxn ang="0">
                    <a:pos x="77" y="741"/>
                  </a:cxn>
                  <a:cxn ang="0">
                    <a:pos x="65" y="730"/>
                  </a:cxn>
                  <a:cxn ang="0">
                    <a:pos x="55" y="719"/>
                  </a:cxn>
                  <a:cxn ang="0">
                    <a:pos x="43" y="708"/>
                  </a:cxn>
                  <a:cxn ang="0">
                    <a:pos x="33" y="697"/>
                  </a:cxn>
                  <a:cxn ang="0">
                    <a:pos x="21" y="686"/>
                  </a:cxn>
                  <a:cxn ang="0">
                    <a:pos x="11" y="675"/>
                  </a:cxn>
                  <a:cxn ang="0">
                    <a:pos x="0" y="664"/>
                  </a:cxn>
                </a:cxnLst>
                <a:rect l="0" t="0" r="r" b="b"/>
                <a:pathLst>
                  <a:path w="162" h="752">
                    <a:moveTo>
                      <a:pt x="0" y="664"/>
                    </a:moveTo>
                    <a:lnTo>
                      <a:pt x="9" y="587"/>
                    </a:lnTo>
                    <a:lnTo>
                      <a:pt x="17" y="511"/>
                    </a:lnTo>
                    <a:lnTo>
                      <a:pt x="25" y="433"/>
                    </a:lnTo>
                    <a:lnTo>
                      <a:pt x="34" y="357"/>
                    </a:lnTo>
                    <a:lnTo>
                      <a:pt x="41" y="279"/>
                    </a:lnTo>
                    <a:lnTo>
                      <a:pt x="50" y="203"/>
                    </a:lnTo>
                    <a:lnTo>
                      <a:pt x="58" y="125"/>
                    </a:lnTo>
                    <a:lnTo>
                      <a:pt x="66" y="49"/>
                    </a:lnTo>
                    <a:lnTo>
                      <a:pt x="79" y="43"/>
                    </a:lnTo>
                    <a:lnTo>
                      <a:pt x="90" y="36"/>
                    </a:lnTo>
                    <a:lnTo>
                      <a:pt x="103" y="30"/>
                    </a:lnTo>
                    <a:lnTo>
                      <a:pt x="114" y="24"/>
                    </a:lnTo>
                    <a:lnTo>
                      <a:pt x="127" y="18"/>
                    </a:lnTo>
                    <a:lnTo>
                      <a:pt x="138" y="12"/>
                    </a:lnTo>
                    <a:lnTo>
                      <a:pt x="151" y="6"/>
                    </a:lnTo>
                    <a:lnTo>
                      <a:pt x="162" y="0"/>
                    </a:lnTo>
                    <a:lnTo>
                      <a:pt x="153" y="116"/>
                    </a:lnTo>
                    <a:lnTo>
                      <a:pt x="145" y="222"/>
                    </a:lnTo>
                    <a:lnTo>
                      <a:pt x="137" y="320"/>
                    </a:lnTo>
                    <a:lnTo>
                      <a:pt x="129" y="412"/>
                    </a:lnTo>
                    <a:lnTo>
                      <a:pt x="120" y="500"/>
                    </a:lnTo>
                    <a:lnTo>
                      <a:pt x="110" y="585"/>
                    </a:lnTo>
                    <a:lnTo>
                      <a:pt x="100" y="669"/>
                    </a:lnTo>
                    <a:lnTo>
                      <a:pt x="87" y="752"/>
                    </a:lnTo>
                    <a:lnTo>
                      <a:pt x="77" y="741"/>
                    </a:lnTo>
                    <a:lnTo>
                      <a:pt x="65" y="730"/>
                    </a:lnTo>
                    <a:lnTo>
                      <a:pt x="55" y="719"/>
                    </a:lnTo>
                    <a:lnTo>
                      <a:pt x="43" y="708"/>
                    </a:lnTo>
                    <a:lnTo>
                      <a:pt x="33" y="697"/>
                    </a:lnTo>
                    <a:lnTo>
                      <a:pt x="21" y="686"/>
                    </a:lnTo>
                    <a:lnTo>
                      <a:pt x="11" y="675"/>
                    </a:lnTo>
                    <a:lnTo>
                      <a:pt x="0" y="664"/>
                    </a:lnTo>
                    <a:close/>
                  </a:path>
                </a:pathLst>
              </a:custGeom>
              <a:solidFill>
                <a:srgbClr val="994F00"/>
              </a:solidFill>
              <a:ln w="9525">
                <a:noFill/>
                <a:round/>
                <a:headEnd/>
                <a:tailEnd/>
              </a:ln>
            </p:spPr>
            <p:txBody>
              <a:bodyPr/>
              <a:lstStyle/>
              <a:p>
                <a:endParaRPr lang="en-US"/>
              </a:p>
            </p:txBody>
          </p:sp>
          <p:sp>
            <p:nvSpPr>
              <p:cNvPr id="384055" name="Freeform 55"/>
              <p:cNvSpPr>
                <a:spLocks/>
              </p:cNvSpPr>
              <p:nvPr/>
            </p:nvSpPr>
            <p:spPr bwMode="auto">
              <a:xfrm>
                <a:off x="7284" y="1144"/>
                <a:ext cx="39" cy="174"/>
              </a:xfrm>
              <a:custGeom>
                <a:avLst/>
                <a:gdLst/>
                <a:ahLst/>
                <a:cxnLst>
                  <a:cxn ang="0">
                    <a:pos x="0" y="608"/>
                  </a:cxn>
                  <a:cxn ang="0">
                    <a:pos x="8" y="538"/>
                  </a:cxn>
                  <a:cxn ang="0">
                    <a:pos x="15" y="468"/>
                  </a:cxn>
                  <a:cxn ang="0">
                    <a:pos x="23" y="398"/>
                  </a:cxn>
                  <a:cxn ang="0">
                    <a:pos x="31" y="329"/>
                  </a:cxn>
                  <a:cxn ang="0">
                    <a:pos x="38" y="259"/>
                  </a:cxn>
                  <a:cxn ang="0">
                    <a:pos x="46" y="189"/>
                  </a:cxn>
                  <a:cxn ang="0">
                    <a:pos x="54" y="120"/>
                  </a:cxn>
                  <a:cxn ang="0">
                    <a:pos x="61" y="49"/>
                  </a:cxn>
                  <a:cxn ang="0">
                    <a:pos x="74" y="43"/>
                  </a:cxn>
                  <a:cxn ang="0">
                    <a:pos x="85" y="37"/>
                  </a:cxn>
                  <a:cxn ang="0">
                    <a:pos x="98" y="31"/>
                  </a:cxn>
                  <a:cxn ang="0">
                    <a:pos x="109" y="24"/>
                  </a:cxn>
                  <a:cxn ang="0">
                    <a:pos x="121" y="18"/>
                  </a:cxn>
                  <a:cxn ang="0">
                    <a:pos x="133" y="13"/>
                  </a:cxn>
                  <a:cxn ang="0">
                    <a:pos x="145" y="6"/>
                  </a:cxn>
                  <a:cxn ang="0">
                    <a:pos x="157" y="0"/>
                  </a:cxn>
                  <a:cxn ang="0">
                    <a:pos x="147" y="113"/>
                  </a:cxn>
                  <a:cxn ang="0">
                    <a:pos x="139" y="214"/>
                  </a:cxn>
                  <a:cxn ang="0">
                    <a:pos x="131" y="303"/>
                  </a:cxn>
                  <a:cxn ang="0">
                    <a:pos x="125" y="384"/>
                  </a:cxn>
                  <a:cxn ang="0">
                    <a:pos x="117" y="462"/>
                  </a:cxn>
                  <a:cxn ang="0">
                    <a:pos x="109" y="537"/>
                  </a:cxn>
                  <a:cxn ang="0">
                    <a:pos x="99" y="615"/>
                  </a:cxn>
                  <a:cxn ang="0">
                    <a:pos x="87" y="696"/>
                  </a:cxn>
                  <a:cxn ang="0">
                    <a:pos x="77" y="685"/>
                  </a:cxn>
                  <a:cxn ang="0">
                    <a:pos x="65" y="674"/>
                  </a:cxn>
                  <a:cxn ang="0">
                    <a:pos x="55" y="663"/>
                  </a:cxn>
                  <a:cxn ang="0">
                    <a:pos x="43" y="652"/>
                  </a:cxn>
                  <a:cxn ang="0">
                    <a:pos x="33" y="641"/>
                  </a:cxn>
                  <a:cxn ang="0">
                    <a:pos x="21" y="630"/>
                  </a:cxn>
                  <a:cxn ang="0">
                    <a:pos x="11" y="619"/>
                  </a:cxn>
                  <a:cxn ang="0">
                    <a:pos x="0" y="608"/>
                  </a:cxn>
                </a:cxnLst>
                <a:rect l="0" t="0" r="r" b="b"/>
                <a:pathLst>
                  <a:path w="157" h="696">
                    <a:moveTo>
                      <a:pt x="0" y="608"/>
                    </a:moveTo>
                    <a:lnTo>
                      <a:pt x="8" y="538"/>
                    </a:lnTo>
                    <a:lnTo>
                      <a:pt x="15" y="468"/>
                    </a:lnTo>
                    <a:lnTo>
                      <a:pt x="23" y="398"/>
                    </a:lnTo>
                    <a:lnTo>
                      <a:pt x="31" y="329"/>
                    </a:lnTo>
                    <a:lnTo>
                      <a:pt x="38" y="259"/>
                    </a:lnTo>
                    <a:lnTo>
                      <a:pt x="46" y="189"/>
                    </a:lnTo>
                    <a:lnTo>
                      <a:pt x="54" y="120"/>
                    </a:lnTo>
                    <a:lnTo>
                      <a:pt x="61" y="49"/>
                    </a:lnTo>
                    <a:lnTo>
                      <a:pt x="74" y="43"/>
                    </a:lnTo>
                    <a:lnTo>
                      <a:pt x="85" y="37"/>
                    </a:lnTo>
                    <a:lnTo>
                      <a:pt x="98" y="31"/>
                    </a:lnTo>
                    <a:lnTo>
                      <a:pt x="109" y="24"/>
                    </a:lnTo>
                    <a:lnTo>
                      <a:pt x="121" y="18"/>
                    </a:lnTo>
                    <a:lnTo>
                      <a:pt x="133" y="13"/>
                    </a:lnTo>
                    <a:lnTo>
                      <a:pt x="145" y="6"/>
                    </a:lnTo>
                    <a:lnTo>
                      <a:pt x="157" y="0"/>
                    </a:lnTo>
                    <a:lnTo>
                      <a:pt x="147" y="113"/>
                    </a:lnTo>
                    <a:lnTo>
                      <a:pt x="139" y="214"/>
                    </a:lnTo>
                    <a:lnTo>
                      <a:pt x="131" y="303"/>
                    </a:lnTo>
                    <a:lnTo>
                      <a:pt x="125" y="384"/>
                    </a:lnTo>
                    <a:lnTo>
                      <a:pt x="117" y="462"/>
                    </a:lnTo>
                    <a:lnTo>
                      <a:pt x="109" y="537"/>
                    </a:lnTo>
                    <a:lnTo>
                      <a:pt x="99" y="615"/>
                    </a:lnTo>
                    <a:lnTo>
                      <a:pt x="87" y="696"/>
                    </a:lnTo>
                    <a:lnTo>
                      <a:pt x="77" y="685"/>
                    </a:lnTo>
                    <a:lnTo>
                      <a:pt x="65" y="674"/>
                    </a:lnTo>
                    <a:lnTo>
                      <a:pt x="55" y="663"/>
                    </a:lnTo>
                    <a:lnTo>
                      <a:pt x="43" y="652"/>
                    </a:lnTo>
                    <a:lnTo>
                      <a:pt x="33" y="641"/>
                    </a:lnTo>
                    <a:lnTo>
                      <a:pt x="21" y="630"/>
                    </a:lnTo>
                    <a:lnTo>
                      <a:pt x="11" y="619"/>
                    </a:lnTo>
                    <a:lnTo>
                      <a:pt x="0" y="608"/>
                    </a:lnTo>
                    <a:close/>
                  </a:path>
                </a:pathLst>
              </a:custGeom>
              <a:solidFill>
                <a:srgbClr val="9B5100"/>
              </a:solidFill>
              <a:ln w="9525">
                <a:noFill/>
                <a:round/>
                <a:headEnd/>
                <a:tailEnd/>
              </a:ln>
            </p:spPr>
            <p:txBody>
              <a:bodyPr/>
              <a:lstStyle/>
              <a:p>
                <a:endParaRPr lang="en-US"/>
              </a:p>
            </p:txBody>
          </p:sp>
          <p:sp>
            <p:nvSpPr>
              <p:cNvPr id="384056" name="Freeform 56"/>
              <p:cNvSpPr>
                <a:spLocks/>
              </p:cNvSpPr>
              <p:nvPr/>
            </p:nvSpPr>
            <p:spPr bwMode="auto">
              <a:xfrm>
                <a:off x="7284" y="1158"/>
                <a:ext cx="38" cy="160"/>
              </a:xfrm>
              <a:custGeom>
                <a:avLst/>
                <a:gdLst/>
                <a:ahLst/>
                <a:cxnLst>
                  <a:cxn ang="0">
                    <a:pos x="0" y="550"/>
                  </a:cxn>
                  <a:cxn ang="0">
                    <a:pos x="7" y="488"/>
                  </a:cxn>
                  <a:cxn ang="0">
                    <a:pos x="14" y="425"/>
                  </a:cxn>
                  <a:cxn ang="0">
                    <a:pos x="20" y="362"/>
                  </a:cxn>
                  <a:cxn ang="0">
                    <a:pos x="28" y="298"/>
                  </a:cxn>
                  <a:cxn ang="0">
                    <a:pos x="35" y="235"/>
                  </a:cxn>
                  <a:cxn ang="0">
                    <a:pos x="42" y="173"/>
                  </a:cxn>
                  <a:cxn ang="0">
                    <a:pos x="48" y="110"/>
                  </a:cxn>
                  <a:cxn ang="0">
                    <a:pos x="56" y="47"/>
                  </a:cxn>
                  <a:cxn ang="0">
                    <a:pos x="68" y="41"/>
                  </a:cxn>
                  <a:cxn ang="0">
                    <a:pos x="80" y="35"/>
                  </a:cxn>
                  <a:cxn ang="0">
                    <a:pos x="92" y="29"/>
                  </a:cxn>
                  <a:cxn ang="0">
                    <a:pos x="104" y="23"/>
                  </a:cxn>
                  <a:cxn ang="0">
                    <a:pos x="115" y="16"/>
                  </a:cxn>
                  <a:cxn ang="0">
                    <a:pos x="128" y="11"/>
                  </a:cxn>
                  <a:cxn ang="0">
                    <a:pos x="139" y="5"/>
                  </a:cxn>
                  <a:cxn ang="0">
                    <a:pos x="152" y="0"/>
                  </a:cxn>
                  <a:cxn ang="0">
                    <a:pos x="142" y="111"/>
                  </a:cxn>
                  <a:cxn ang="0">
                    <a:pos x="133" y="204"/>
                  </a:cxn>
                  <a:cxn ang="0">
                    <a:pos x="126" y="285"/>
                  </a:cxn>
                  <a:cxn ang="0">
                    <a:pos x="121" y="356"/>
                  </a:cxn>
                  <a:cxn ang="0">
                    <a:pos x="114" y="423"/>
                  </a:cxn>
                  <a:cxn ang="0">
                    <a:pos x="107" y="489"/>
                  </a:cxn>
                  <a:cxn ang="0">
                    <a:pos x="99" y="559"/>
                  </a:cxn>
                  <a:cxn ang="0">
                    <a:pos x="87" y="638"/>
                  </a:cxn>
                  <a:cxn ang="0">
                    <a:pos x="77" y="627"/>
                  </a:cxn>
                  <a:cxn ang="0">
                    <a:pos x="65" y="616"/>
                  </a:cxn>
                  <a:cxn ang="0">
                    <a:pos x="55" y="605"/>
                  </a:cxn>
                  <a:cxn ang="0">
                    <a:pos x="43" y="594"/>
                  </a:cxn>
                  <a:cxn ang="0">
                    <a:pos x="33" y="583"/>
                  </a:cxn>
                  <a:cxn ang="0">
                    <a:pos x="21" y="572"/>
                  </a:cxn>
                  <a:cxn ang="0">
                    <a:pos x="11" y="561"/>
                  </a:cxn>
                  <a:cxn ang="0">
                    <a:pos x="0" y="550"/>
                  </a:cxn>
                </a:cxnLst>
                <a:rect l="0" t="0" r="r" b="b"/>
                <a:pathLst>
                  <a:path w="152" h="638">
                    <a:moveTo>
                      <a:pt x="0" y="550"/>
                    </a:moveTo>
                    <a:lnTo>
                      <a:pt x="7" y="488"/>
                    </a:lnTo>
                    <a:lnTo>
                      <a:pt x="14" y="425"/>
                    </a:lnTo>
                    <a:lnTo>
                      <a:pt x="20" y="362"/>
                    </a:lnTo>
                    <a:lnTo>
                      <a:pt x="28" y="298"/>
                    </a:lnTo>
                    <a:lnTo>
                      <a:pt x="35" y="235"/>
                    </a:lnTo>
                    <a:lnTo>
                      <a:pt x="42" y="173"/>
                    </a:lnTo>
                    <a:lnTo>
                      <a:pt x="48" y="110"/>
                    </a:lnTo>
                    <a:lnTo>
                      <a:pt x="56" y="47"/>
                    </a:lnTo>
                    <a:lnTo>
                      <a:pt x="68" y="41"/>
                    </a:lnTo>
                    <a:lnTo>
                      <a:pt x="80" y="35"/>
                    </a:lnTo>
                    <a:lnTo>
                      <a:pt x="92" y="29"/>
                    </a:lnTo>
                    <a:lnTo>
                      <a:pt x="104" y="23"/>
                    </a:lnTo>
                    <a:lnTo>
                      <a:pt x="115" y="16"/>
                    </a:lnTo>
                    <a:lnTo>
                      <a:pt x="128" y="11"/>
                    </a:lnTo>
                    <a:lnTo>
                      <a:pt x="139" y="5"/>
                    </a:lnTo>
                    <a:lnTo>
                      <a:pt x="152" y="0"/>
                    </a:lnTo>
                    <a:lnTo>
                      <a:pt x="142" y="111"/>
                    </a:lnTo>
                    <a:lnTo>
                      <a:pt x="133" y="204"/>
                    </a:lnTo>
                    <a:lnTo>
                      <a:pt x="126" y="285"/>
                    </a:lnTo>
                    <a:lnTo>
                      <a:pt x="121" y="356"/>
                    </a:lnTo>
                    <a:lnTo>
                      <a:pt x="114" y="423"/>
                    </a:lnTo>
                    <a:lnTo>
                      <a:pt x="107" y="489"/>
                    </a:lnTo>
                    <a:lnTo>
                      <a:pt x="99" y="559"/>
                    </a:lnTo>
                    <a:lnTo>
                      <a:pt x="87" y="638"/>
                    </a:lnTo>
                    <a:lnTo>
                      <a:pt x="77" y="627"/>
                    </a:lnTo>
                    <a:lnTo>
                      <a:pt x="65" y="616"/>
                    </a:lnTo>
                    <a:lnTo>
                      <a:pt x="55" y="605"/>
                    </a:lnTo>
                    <a:lnTo>
                      <a:pt x="43" y="594"/>
                    </a:lnTo>
                    <a:lnTo>
                      <a:pt x="33" y="583"/>
                    </a:lnTo>
                    <a:lnTo>
                      <a:pt x="21" y="572"/>
                    </a:lnTo>
                    <a:lnTo>
                      <a:pt x="11" y="561"/>
                    </a:lnTo>
                    <a:lnTo>
                      <a:pt x="0" y="550"/>
                    </a:lnTo>
                    <a:close/>
                  </a:path>
                </a:pathLst>
              </a:custGeom>
              <a:solidFill>
                <a:srgbClr val="9E5400"/>
              </a:solidFill>
              <a:ln w="9525">
                <a:noFill/>
                <a:round/>
                <a:headEnd/>
                <a:tailEnd/>
              </a:ln>
            </p:spPr>
            <p:txBody>
              <a:bodyPr/>
              <a:lstStyle/>
              <a:p>
                <a:endParaRPr lang="en-US"/>
              </a:p>
            </p:txBody>
          </p:sp>
          <p:sp>
            <p:nvSpPr>
              <p:cNvPr id="384057" name="Freeform 57"/>
              <p:cNvSpPr>
                <a:spLocks/>
              </p:cNvSpPr>
              <p:nvPr/>
            </p:nvSpPr>
            <p:spPr bwMode="auto">
              <a:xfrm>
                <a:off x="7284" y="1172"/>
                <a:ext cx="37" cy="146"/>
              </a:xfrm>
              <a:custGeom>
                <a:avLst/>
                <a:gdLst/>
                <a:ahLst/>
                <a:cxnLst>
                  <a:cxn ang="0">
                    <a:pos x="0" y="494"/>
                  </a:cxn>
                  <a:cxn ang="0">
                    <a:pos x="7" y="439"/>
                  </a:cxn>
                  <a:cxn ang="0">
                    <a:pos x="13" y="382"/>
                  </a:cxn>
                  <a:cxn ang="0">
                    <a:pos x="19" y="327"/>
                  </a:cxn>
                  <a:cxn ang="0">
                    <a:pos x="25" y="270"/>
                  </a:cxn>
                  <a:cxn ang="0">
                    <a:pos x="32" y="215"/>
                  </a:cxn>
                  <a:cxn ang="0">
                    <a:pos x="38" y="158"/>
                  </a:cxn>
                  <a:cxn ang="0">
                    <a:pos x="44" y="102"/>
                  </a:cxn>
                  <a:cxn ang="0">
                    <a:pos x="51" y="45"/>
                  </a:cxn>
                  <a:cxn ang="0">
                    <a:pos x="63" y="40"/>
                  </a:cxn>
                  <a:cxn ang="0">
                    <a:pos x="75" y="34"/>
                  </a:cxn>
                  <a:cxn ang="0">
                    <a:pos x="87" y="29"/>
                  </a:cxn>
                  <a:cxn ang="0">
                    <a:pos x="99" y="23"/>
                  </a:cxn>
                  <a:cxn ang="0">
                    <a:pos x="110" y="18"/>
                  </a:cxn>
                  <a:cxn ang="0">
                    <a:pos x="123" y="12"/>
                  </a:cxn>
                  <a:cxn ang="0">
                    <a:pos x="134" y="7"/>
                  </a:cxn>
                  <a:cxn ang="0">
                    <a:pos x="147" y="0"/>
                  </a:cxn>
                  <a:cxn ang="0">
                    <a:pos x="135" y="109"/>
                  </a:cxn>
                  <a:cxn ang="0">
                    <a:pos x="127" y="196"/>
                  </a:cxn>
                  <a:cxn ang="0">
                    <a:pos x="121" y="267"/>
                  </a:cxn>
                  <a:cxn ang="0">
                    <a:pos x="116" y="328"/>
                  </a:cxn>
                  <a:cxn ang="0">
                    <a:pos x="111" y="385"/>
                  </a:cxn>
                  <a:cxn ang="0">
                    <a:pos x="106" y="441"/>
                  </a:cxn>
                  <a:cxn ang="0">
                    <a:pos x="98" y="506"/>
                  </a:cxn>
                  <a:cxn ang="0">
                    <a:pos x="87" y="582"/>
                  </a:cxn>
                  <a:cxn ang="0">
                    <a:pos x="77" y="571"/>
                  </a:cxn>
                  <a:cxn ang="0">
                    <a:pos x="65" y="560"/>
                  </a:cxn>
                  <a:cxn ang="0">
                    <a:pos x="55" y="549"/>
                  </a:cxn>
                  <a:cxn ang="0">
                    <a:pos x="43" y="538"/>
                  </a:cxn>
                  <a:cxn ang="0">
                    <a:pos x="33" y="527"/>
                  </a:cxn>
                  <a:cxn ang="0">
                    <a:pos x="21" y="516"/>
                  </a:cxn>
                  <a:cxn ang="0">
                    <a:pos x="11" y="505"/>
                  </a:cxn>
                  <a:cxn ang="0">
                    <a:pos x="0" y="494"/>
                  </a:cxn>
                </a:cxnLst>
                <a:rect l="0" t="0" r="r" b="b"/>
                <a:pathLst>
                  <a:path w="147" h="582">
                    <a:moveTo>
                      <a:pt x="0" y="494"/>
                    </a:moveTo>
                    <a:lnTo>
                      <a:pt x="7" y="439"/>
                    </a:lnTo>
                    <a:lnTo>
                      <a:pt x="13" y="382"/>
                    </a:lnTo>
                    <a:lnTo>
                      <a:pt x="19" y="327"/>
                    </a:lnTo>
                    <a:lnTo>
                      <a:pt x="25" y="270"/>
                    </a:lnTo>
                    <a:lnTo>
                      <a:pt x="32" y="215"/>
                    </a:lnTo>
                    <a:lnTo>
                      <a:pt x="38" y="158"/>
                    </a:lnTo>
                    <a:lnTo>
                      <a:pt x="44" y="102"/>
                    </a:lnTo>
                    <a:lnTo>
                      <a:pt x="51" y="45"/>
                    </a:lnTo>
                    <a:lnTo>
                      <a:pt x="63" y="40"/>
                    </a:lnTo>
                    <a:lnTo>
                      <a:pt x="75" y="34"/>
                    </a:lnTo>
                    <a:lnTo>
                      <a:pt x="87" y="29"/>
                    </a:lnTo>
                    <a:lnTo>
                      <a:pt x="99" y="23"/>
                    </a:lnTo>
                    <a:lnTo>
                      <a:pt x="110" y="18"/>
                    </a:lnTo>
                    <a:lnTo>
                      <a:pt x="123" y="12"/>
                    </a:lnTo>
                    <a:lnTo>
                      <a:pt x="134" y="7"/>
                    </a:lnTo>
                    <a:lnTo>
                      <a:pt x="147" y="0"/>
                    </a:lnTo>
                    <a:lnTo>
                      <a:pt x="135" y="109"/>
                    </a:lnTo>
                    <a:lnTo>
                      <a:pt x="127" y="196"/>
                    </a:lnTo>
                    <a:lnTo>
                      <a:pt x="121" y="267"/>
                    </a:lnTo>
                    <a:lnTo>
                      <a:pt x="116" y="328"/>
                    </a:lnTo>
                    <a:lnTo>
                      <a:pt x="111" y="385"/>
                    </a:lnTo>
                    <a:lnTo>
                      <a:pt x="106" y="441"/>
                    </a:lnTo>
                    <a:lnTo>
                      <a:pt x="98" y="506"/>
                    </a:lnTo>
                    <a:lnTo>
                      <a:pt x="87" y="582"/>
                    </a:lnTo>
                    <a:lnTo>
                      <a:pt x="77" y="571"/>
                    </a:lnTo>
                    <a:lnTo>
                      <a:pt x="65" y="560"/>
                    </a:lnTo>
                    <a:lnTo>
                      <a:pt x="55" y="549"/>
                    </a:lnTo>
                    <a:lnTo>
                      <a:pt x="43" y="538"/>
                    </a:lnTo>
                    <a:lnTo>
                      <a:pt x="33" y="527"/>
                    </a:lnTo>
                    <a:lnTo>
                      <a:pt x="21" y="516"/>
                    </a:lnTo>
                    <a:lnTo>
                      <a:pt x="11" y="505"/>
                    </a:lnTo>
                    <a:lnTo>
                      <a:pt x="0" y="494"/>
                    </a:lnTo>
                    <a:close/>
                  </a:path>
                </a:pathLst>
              </a:custGeom>
              <a:solidFill>
                <a:srgbClr val="A05600"/>
              </a:solidFill>
              <a:ln w="9525">
                <a:noFill/>
                <a:round/>
                <a:headEnd/>
                <a:tailEnd/>
              </a:ln>
            </p:spPr>
            <p:txBody>
              <a:bodyPr/>
              <a:lstStyle/>
              <a:p>
                <a:endParaRPr lang="en-US"/>
              </a:p>
            </p:txBody>
          </p:sp>
          <p:sp>
            <p:nvSpPr>
              <p:cNvPr id="384058" name="Freeform 58"/>
              <p:cNvSpPr>
                <a:spLocks/>
              </p:cNvSpPr>
              <p:nvPr/>
            </p:nvSpPr>
            <p:spPr bwMode="auto">
              <a:xfrm>
                <a:off x="7284" y="1186"/>
                <a:ext cx="35" cy="132"/>
              </a:xfrm>
              <a:custGeom>
                <a:avLst/>
                <a:gdLst/>
                <a:ahLst/>
                <a:cxnLst>
                  <a:cxn ang="0">
                    <a:pos x="0" y="436"/>
                  </a:cxn>
                  <a:cxn ang="0">
                    <a:pos x="6" y="387"/>
                  </a:cxn>
                  <a:cxn ang="0">
                    <a:pos x="12" y="338"/>
                  </a:cxn>
                  <a:cxn ang="0">
                    <a:pos x="17" y="289"/>
                  </a:cxn>
                  <a:cxn ang="0">
                    <a:pos x="23" y="240"/>
                  </a:cxn>
                  <a:cxn ang="0">
                    <a:pos x="29" y="191"/>
                  </a:cxn>
                  <a:cxn ang="0">
                    <a:pos x="35" y="142"/>
                  </a:cxn>
                  <a:cxn ang="0">
                    <a:pos x="40" y="93"/>
                  </a:cxn>
                  <a:cxn ang="0">
                    <a:pos x="45" y="44"/>
                  </a:cxn>
                  <a:cxn ang="0">
                    <a:pos x="58" y="39"/>
                  </a:cxn>
                  <a:cxn ang="0">
                    <a:pos x="69" y="32"/>
                  </a:cxn>
                  <a:cxn ang="0">
                    <a:pos x="82" y="27"/>
                  </a:cxn>
                  <a:cxn ang="0">
                    <a:pos x="93" y="22"/>
                  </a:cxn>
                  <a:cxn ang="0">
                    <a:pos x="105" y="17"/>
                  </a:cxn>
                  <a:cxn ang="0">
                    <a:pos x="117" y="10"/>
                  </a:cxn>
                  <a:cxn ang="0">
                    <a:pos x="129" y="5"/>
                  </a:cxn>
                  <a:cxn ang="0">
                    <a:pos x="142" y="0"/>
                  </a:cxn>
                  <a:cxn ang="0">
                    <a:pos x="129" y="106"/>
                  </a:cxn>
                  <a:cxn ang="0">
                    <a:pos x="121" y="186"/>
                  </a:cxn>
                  <a:cxn ang="0">
                    <a:pos x="115" y="248"/>
                  </a:cxn>
                  <a:cxn ang="0">
                    <a:pos x="112" y="298"/>
                  </a:cxn>
                  <a:cxn ang="0">
                    <a:pos x="108" y="344"/>
                  </a:cxn>
                  <a:cxn ang="0">
                    <a:pos x="104" y="392"/>
                  </a:cxn>
                  <a:cxn ang="0">
                    <a:pos x="98" y="450"/>
                  </a:cxn>
                  <a:cxn ang="0">
                    <a:pos x="87" y="524"/>
                  </a:cxn>
                  <a:cxn ang="0">
                    <a:pos x="77" y="513"/>
                  </a:cxn>
                  <a:cxn ang="0">
                    <a:pos x="65" y="502"/>
                  </a:cxn>
                  <a:cxn ang="0">
                    <a:pos x="55" y="491"/>
                  </a:cxn>
                  <a:cxn ang="0">
                    <a:pos x="43" y="480"/>
                  </a:cxn>
                  <a:cxn ang="0">
                    <a:pos x="33" y="469"/>
                  </a:cxn>
                  <a:cxn ang="0">
                    <a:pos x="21" y="458"/>
                  </a:cxn>
                  <a:cxn ang="0">
                    <a:pos x="11" y="447"/>
                  </a:cxn>
                  <a:cxn ang="0">
                    <a:pos x="0" y="436"/>
                  </a:cxn>
                </a:cxnLst>
                <a:rect l="0" t="0" r="r" b="b"/>
                <a:pathLst>
                  <a:path w="142" h="524">
                    <a:moveTo>
                      <a:pt x="0" y="436"/>
                    </a:moveTo>
                    <a:lnTo>
                      <a:pt x="6" y="387"/>
                    </a:lnTo>
                    <a:lnTo>
                      <a:pt x="12" y="338"/>
                    </a:lnTo>
                    <a:lnTo>
                      <a:pt x="17" y="289"/>
                    </a:lnTo>
                    <a:lnTo>
                      <a:pt x="23" y="240"/>
                    </a:lnTo>
                    <a:lnTo>
                      <a:pt x="29" y="191"/>
                    </a:lnTo>
                    <a:lnTo>
                      <a:pt x="35" y="142"/>
                    </a:lnTo>
                    <a:lnTo>
                      <a:pt x="40" y="93"/>
                    </a:lnTo>
                    <a:lnTo>
                      <a:pt x="45" y="44"/>
                    </a:lnTo>
                    <a:lnTo>
                      <a:pt x="58" y="39"/>
                    </a:lnTo>
                    <a:lnTo>
                      <a:pt x="69" y="32"/>
                    </a:lnTo>
                    <a:lnTo>
                      <a:pt x="82" y="27"/>
                    </a:lnTo>
                    <a:lnTo>
                      <a:pt x="93" y="22"/>
                    </a:lnTo>
                    <a:lnTo>
                      <a:pt x="105" y="17"/>
                    </a:lnTo>
                    <a:lnTo>
                      <a:pt x="117" y="10"/>
                    </a:lnTo>
                    <a:lnTo>
                      <a:pt x="129" y="5"/>
                    </a:lnTo>
                    <a:lnTo>
                      <a:pt x="142" y="0"/>
                    </a:lnTo>
                    <a:lnTo>
                      <a:pt x="129" y="106"/>
                    </a:lnTo>
                    <a:lnTo>
                      <a:pt x="121" y="186"/>
                    </a:lnTo>
                    <a:lnTo>
                      <a:pt x="115" y="248"/>
                    </a:lnTo>
                    <a:lnTo>
                      <a:pt x="112" y="298"/>
                    </a:lnTo>
                    <a:lnTo>
                      <a:pt x="108" y="344"/>
                    </a:lnTo>
                    <a:lnTo>
                      <a:pt x="104" y="392"/>
                    </a:lnTo>
                    <a:lnTo>
                      <a:pt x="98" y="450"/>
                    </a:lnTo>
                    <a:lnTo>
                      <a:pt x="87" y="524"/>
                    </a:lnTo>
                    <a:lnTo>
                      <a:pt x="77" y="513"/>
                    </a:lnTo>
                    <a:lnTo>
                      <a:pt x="65" y="502"/>
                    </a:lnTo>
                    <a:lnTo>
                      <a:pt x="55" y="491"/>
                    </a:lnTo>
                    <a:lnTo>
                      <a:pt x="43" y="480"/>
                    </a:lnTo>
                    <a:lnTo>
                      <a:pt x="33" y="469"/>
                    </a:lnTo>
                    <a:lnTo>
                      <a:pt x="21" y="458"/>
                    </a:lnTo>
                    <a:lnTo>
                      <a:pt x="11" y="447"/>
                    </a:lnTo>
                    <a:lnTo>
                      <a:pt x="0" y="436"/>
                    </a:lnTo>
                    <a:close/>
                  </a:path>
                </a:pathLst>
              </a:custGeom>
              <a:solidFill>
                <a:srgbClr val="A55B00"/>
              </a:solidFill>
              <a:ln w="9525">
                <a:noFill/>
                <a:round/>
                <a:headEnd/>
                <a:tailEnd/>
              </a:ln>
            </p:spPr>
            <p:txBody>
              <a:bodyPr/>
              <a:lstStyle/>
              <a:p>
                <a:endParaRPr lang="en-US"/>
              </a:p>
            </p:txBody>
          </p:sp>
          <p:sp>
            <p:nvSpPr>
              <p:cNvPr id="384059" name="Freeform 59"/>
              <p:cNvSpPr>
                <a:spLocks/>
              </p:cNvSpPr>
              <p:nvPr/>
            </p:nvSpPr>
            <p:spPr bwMode="auto">
              <a:xfrm>
                <a:off x="7284" y="1201"/>
                <a:ext cx="34" cy="117"/>
              </a:xfrm>
              <a:custGeom>
                <a:avLst/>
                <a:gdLst/>
                <a:ahLst/>
                <a:cxnLst>
                  <a:cxn ang="0">
                    <a:pos x="0" y="380"/>
                  </a:cxn>
                  <a:cxn ang="0">
                    <a:pos x="6" y="339"/>
                  </a:cxn>
                  <a:cxn ang="0">
                    <a:pos x="11" y="297"/>
                  </a:cxn>
                  <a:cxn ang="0">
                    <a:pos x="15" y="255"/>
                  </a:cxn>
                  <a:cxn ang="0">
                    <a:pos x="20" y="212"/>
                  </a:cxn>
                  <a:cxn ang="0">
                    <a:pos x="25" y="170"/>
                  </a:cxn>
                  <a:cxn ang="0">
                    <a:pos x="30" y="128"/>
                  </a:cxn>
                  <a:cxn ang="0">
                    <a:pos x="35" y="86"/>
                  </a:cxn>
                  <a:cxn ang="0">
                    <a:pos x="40" y="44"/>
                  </a:cxn>
                  <a:cxn ang="0">
                    <a:pos x="53" y="39"/>
                  </a:cxn>
                  <a:cxn ang="0">
                    <a:pos x="64" y="33"/>
                  </a:cxn>
                  <a:cxn ang="0">
                    <a:pos x="77" y="28"/>
                  </a:cxn>
                  <a:cxn ang="0">
                    <a:pos x="88" y="22"/>
                  </a:cxn>
                  <a:cxn ang="0">
                    <a:pos x="100" y="17"/>
                  </a:cxn>
                  <a:cxn ang="0">
                    <a:pos x="111" y="11"/>
                  </a:cxn>
                  <a:cxn ang="0">
                    <a:pos x="124" y="6"/>
                  </a:cxn>
                  <a:cxn ang="0">
                    <a:pos x="135" y="0"/>
                  </a:cxn>
                  <a:cxn ang="0">
                    <a:pos x="123" y="104"/>
                  </a:cxn>
                  <a:cxn ang="0">
                    <a:pos x="114" y="178"/>
                  </a:cxn>
                  <a:cxn ang="0">
                    <a:pos x="110" y="231"/>
                  </a:cxn>
                  <a:cxn ang="0">
                    <a:pos x="108" y="271"/>
                  </a:cxn>
                  <a:cxn ang="0">
                    <a:pos x="106" y="306"/>
                  </a:cxn>
                  <a:cxn ang="0">
                    <a:pos x="103" y="345"/>
                  </a:cxn>
                  <a:cxn ang="0">
                    <a:pos x="97" y="396"/>
                  </a:cxn>
                  <a:cxn ang="0">
                    <a:pos x="87" y="468"/>
                  </a:cxn>
                  <a:cxn ang="0">
                    <a:pos x="77" y="457"/>
                  </a:cxn>
                  <a:cxn ang="0">
                    <a:pos x="65" y="446"/>
                  </a:cxn>
                  <a:cxn ang="0">
                    <a:pos x="55" y="435"/>
                  </a:cxn>
                  <a:cxn ang="0">
                    <a:pos x="43" y="424"/>
                  </a:cxn>
                  <a:cxn ang="0">
                    <a:pos x="33" y="413"/>
                  </a:cxn>
                  <a:cxn ang="0">
                    <a:pos x="21" y="402"/>
                  </a:cxn>
                  <a:cxn ang="0">
                    <a:pos x="11" y="391"/>
                  </a:cxn>
                  <a:cxn ang="0">
                    <a:pos x="0" y="380"/>
                  </a:cxn>
                </a:cxnLst>
                <a:rect l="0" t="0" r="r" b="b"/>
                <a:pathLst>
                  <a:path w="135" h="468">
                    <a:moveTo>
                      <a:pt x="0" y="380"/>
                    </a:moveTo>
                    <a:lnTo>
                      <a:pt x="6" y="339"/>
                    </a:lnTo>
                    <a:lnTo>
                      <a:pt x="11" y="297"/>
                    </a:lnTo>
                    <a:lnTo>
                      <a:pt x="15" y="255"/>
                    </a:lnTo>
                    <a:lnTo>
                      <a:pt x="20" y="212"/>
                    </a:lnTo>
                    <a:lnTo>
                      <a:pt x="25" y="170"/>
                    </a:lnTo>
                    <a:lnTo>
                      <a:pt x="30" y="128"/>
                    </a:lnTo>
                    <a:lnTo>
                      <a:pt x="35" y="86"/>
                    </a:lnTo>
                    <a:lnTo>
                      <a:pt x="40" y="44"/>
                    </a:lnTo>
                    <a:lnTo>
                      <a:pt x="53" y="39"/>
                    </a:lnTo>
                    <a:lnTo>
                      <a:pt x="64" y="33"/>
                    </a:lnTo>
                    <a:lnTo>
                      <a:pt x="77" y="28"/>
                    </a:lnTo>
                    <a:lnTo>
                      <a:pt x="88" y="22"/>
                    </a:lnTo>
                    <a:lnTo>
                      <a:pt x="100" y="17"/>
                    </a:lnTo>
                    <a:lnTo>
                      <a:pt x="111" y="11"/>
                    </a:lnTo>
                    <a:lnTo>
                      <a:pt x="124" y="6"/>
                    </a:lnTo>
                    <a:lnTo>
                      <a:pt x="135" y="0"/>
                    </a:lnTo>
                    <a:lnTo>
                      <a:pt x="123" y="104"/>
                    </a:lnTo>
                    <a:lnTo>
                      <a:pt x="114" y="178"/>
                    </a:lnTo>
                    <a:lnTo>
                      <a:pt x="110" y="231"/>
                    </a:lnTo>
                    <a:lnTo>
                      <a:pt x="108" y="271"/>
                    </a:lnTo>
                    <a:lnTo>
                      <a:pt x="106" y="306"/>
                    </a:lnTo>
                    <a:lnTo>
                      <a:pt x="103" y="345"/>
                    </a:lnTo>
                    <a:lnTo>
                      <a:pt x="97" y="396"/>
                    </a:lnTo>
                    <a:lnTo>
                      <a:pt x="87" y="468"/>
                    </a:lnTo>
                    <a:lnTo>
                      <a:pt x="77" y="457"/>
                    </a:lnTo>
                    <a:lnTo>
                      <a:pt x="65" y="446"/>
                    </a:lnTo>
                    <a:lnTo>
                      <a:pt x="55" y="435"/>
                    </a:lnTo>
                    <a:lnTo>
                      <a:pt x="43" y="424"/>
                    </a:lnTo>
                    <a:lnTo>
                      <a:pt x="33" y="413"/>
                    </a:lnTo>
                    <a:lnTo>
                      <a:pt x="21" y="402"/>
                    </a:lnTo>
                    <a:lnTo>
                      <a:pt x="11" y="391"/>
                    </a:lnTo>
                    <a:lnTo>
                      <a:pt x="0" y="380"/>
                    </a:lnTo>
                    <a:close/>
                  </a:path>
                </a:pathLst>
              </a:custGeom>
              <a:solidFill>
                <a:srgbClr val="A85E00"/>
              </a:solidFill>
              <a:ln w="9525">
                <a:noFill/>
                <a:round/>
                <a:headEnd/>
                <a:tailEnd/>
              </a:ln>
            </p:spPr>
            <p:txBody>
              <a:bodyPr/>
              <a:lstStyle/>
              <a:p>
                <a:endParaRPr lang="en-US"/>
              </a:p>
            </p:txBody>
          </p:sp>
          <p:sp>
            <p:nvSpPr>
              <p:cNvPr id="384060" name="Freeform 60"/>
              <p:cNvSpPr>
                <a:spLocks/>
              </p:cNvSpPr>
              <p:nvPr/>
            </p:nvSpPr>
            <p:spPr bwMode="auto">
              <a:xfrm>
                <a:off x="7284" y="1215"/>
                <a:ext cx="33" cy="103"/>
              </a:xfrm>
              <a:custGeom>
                <a:avLst/>
                <a:gdLst/>
                <a:ahLst/>
                <a:cxnLst>
                  <a:cxn ang="0">
                    <a:pos x="0" y="322"/>
                  </a:cxn>
                  <a:cxn ang="0">
                    <a:pos x="5" y="288"/>
                  </a:cxn>
                  <a:cxn ang="0">
                    <a:pos x="9" y="252"/>
                  </a:cxn>
                  <a:cxn ang="0">
                    <a:pos x="13" y="218"/>
                  </a:cxn>
                  <a:cxn ang="0">
                    <a:pos x="18" y="182"/>
                  </a:cxn>
                  <a:cxn ang="0">
                    <a:pos x="22" y="147"/>
                  </a:cxn>
                  <a:cxn ang="0">
                    <a:pos x="27" y="112"/>
                  </a:cxn>
                  <a:cxn ang="0">
                    <a:pos x="31" y="76"/>
                  </a:cxn>
                  <a:cxn ang="0">
                    <a:pos x="35" y="42"/>
                  </a:cxn>
                  <a:cxn ang="0">
                    <a:pos x="47" y="37"/>
                  </a:cxn>
                  <a:cxn ang="0">
                    <a:pos x="59" y="31"/>
                  </a:cxn>
                  <a:cxn ang="0">
                    <a:pos x="71" y="26"/>
                  </a:cxn>
                  <a:cxn ang="0">
                    <a:pos x="83" y="21"/>
                  </a:cxn>
                  <a:cxn ang="0">
                    <a:pos x="94" y="16"/>
                  </a:cxn>
                  <a:cxn ang="0">
                    <a:pos x="106" y="10"/>
                  </a:cxn>
                  <a:cxn ang="0">
                    <a:pos x="119" y="5"/>
                  </a:cxn>
                  <a:cxn ang="0">
                    <a:pos x="130" y="0"/>
                  </a:cxn>
                  <a:cxn ang="0">
                    <a:pos x="116" y="102"/>
                  </a:cxn>
                  <a:cxn ang="0">
                    <a:pos x="108" y="169"/>
                  </a:cxn>
                  <a:cxn ang="0">
                    <a:pos x="105" y="213"/>
                  </a:cxn>
                  <a:cxn ang="0">
                    <a:pos x="104" y="242"/>
                  </a:cxn>
                  <a:cxn ang="0">
                    <a:pos x="103" y="267"/>
                  </a:cxn>
                  <a:cxn ang="0">
                    <a:pos x="101" y="296"/>
                  </a:cxn>
                  <a:cxn ang="0">
                    <a:pos x="97" y="341"/>
                  </a:cxn>
                  <a:cxn ang="0">
                    <a:pos x="87" y="410"/>
                  </a:cxn>
                  <a:cxn ang="0">
                    <a:pos x="77" y="399"/>
                  </a:cxn>
                  <a:cxn ang="0">
                    <a:pos x="65" y="388"/>
                  </a:cxn>
                  <a:cxn ang="0">
                    <a:pos x="55" y="377"/>
                  </a:cxn>
                  <a:cxn ang="0">
                    <a:pos x="43" y="366"/>
                  </a:cxn>
                  <a:cxn ang="0">
                    <a:pos x="33" y="355"/>
                  </a:cxn>
                  <a:cxn ang="0">
                    <a:pos x="21" y="344"/>
                  </a:cxn>
                  <a:cxn ang="0">
                    <a:pos x="11" y="333"/>
                  </a:cxn>
                  <a:cxn ang="0">
                    <a:pos x="0" y="322"/>
                  </a:cxn>
                </a:cxnLst>
                <a:rect l="0" t="0" r="r" b="b"/>
                <a:pathLst>
                  <a:path w="130" h="410">
                    <a:moveTo>
                      <a:pt x="0" y="322"/>
                    </a:moveTo>
                    <a:lnTo>
                      <a:pt x="5" y="288"/>
                    </a:lnTo>
                    <a:lnTo>
                      <a:pt x="9" y="252"/>
                    </a:lnTo>
                    <a:lnTo>
                      <a:pt x="13" y="218"/>
                    </a:lnTo>
                    <a:lnTo>
                      <a:pt x="18" y="182"/>
                    </a:lnTo>
                    <a:lnTo>
                      <a:pt x="22" y="147"/>
                    </a:lnTo>
                    <a:lnTo>
                      <a:pt x="27" y="112"/>
                    </a:lnTo>
                    <a:lnTo>
                      <a:pt x="31" y="76"/>
                    </a:lnTo>
                    <a:lnTo>
                      <a:pt x="35" y="42"/>
                    </a:lnTo>
                    <a:lnTo>
                      <a:pt x="47" y="37"/>
                    </a:lnTo>
                    <a:lnTo>
                      <a:pt x="59" y="31"/>
                    </a:lnTo>
                    <a:lnTo>
                      <a:pt x="71" y="26"/>
                    </a:lnTo>
                    <a:lnTo>
                      <a:pt x="83" y="21"/>
                    </a:lnTo>
                    <a:lnTo>
                      <a:pt x="94" y="16"/>
                    </a:lnTo>
                    <a:lnTo>
                      <a:pt x="106" y="10"/>
                    </a:lnTo>
                    <a:lnTo>
                      <a:pt x="119" y="5"/>
                    </a:lnTo>
                    <a:lnTo>
                      <a:pt x="130" y="0"/>
                    </a:lnTo>
                    <a:lnTo>
                      <a:pt x="116" y="102"/>
                    </a:lnTo>
                    <a:lnTo>
                      <a:pt x="108" y="169"/>
                    </a:lnTo>
                    <a:lnTo>
                      <a:pt x="105" y="213"/>
                    </a:lnTo>
                    <a:lnTo>
                      <a:pt x="104" y="242"/>
                    </a:lnTo>
                    <a:lnTo>
                      <a:pt x="103" y="267"/>
                    </a:lnTo>
                    <a:lnTo>
                      <a:pt x="101" y="296"/>
                    </a:lnTo>
                    <a:lnTo>
                      <a:pt x="97" y="341"/>
                    </a:lnTo>
                    <a:lnTo>
                      <a:pt x="87" y="410"/>
                    </a:lnTo>
                    <a:lnTo>
                      <a:pt x="77" y="399"/>
                    </a:lnTo>
                    <a:lnTo>
                      <a:pt x="65" y="388"/>
                    </a:lnTo>
                    <a:lnTo>
                      <a:pt x="55" y="377"/>
                    </a:lnTo>
                    <a:lnTo>
                      <a:pt x="43" y="366"/>
                    </a:lnTo>
                    <a:lnTo>
                      <a:pt x="33" y="355"/>
                    </a:lnTo>
                    <a:lnTo>
                      <a:pt x="21" y="344"/>
                    </a:lnTo>
                    <a:lnTo>
                      <a:pt x="11" y="333"/>
                    </a:lnTo>
                    <a:lnTo>
                      <a:pt x="0" y="322"/>
                    </a:lnTo>
                    <a:close/>
                  </a:path>
                </a:pathLst>
              </a:custGeom>
              <a:solidFill>
                <a:srgbClr val="AA6000"/>
              </a:solidFill>
              <a:ln w="9525">
                <a:noFill/>
                <a:round/>
                <a:headEnd/>
                <a:tailEnd/>
              </a:ln>
            </p:spPr>
            <p:txBody>
              <a:bodyPr/>
              <a:lstStyle/>
              <a:p>
                <a:endParaRPr lang="en-US"/>
              </a:p>
            </p:txBody>
          </p:sp>
          <p:sp>
            <p:nvSpPr>
              <p:cNvPr id="384061" name="Freeform 61"/>
              <p:cNvSpPr>
                <a:spLocks/>
              </p:cNvSpPr>
              <p:nvPr/>
            </p:nvSpPr>
            <p:spPr bwMode="auto">
              <a:xfrm>
                <a:off x="7284" y="1229"/>
                <a:ext cx="31" cy="89"/>
              </a:xfrm>
              <a:custGeom>
                <a:avLst/>
                <a:gdLst/>
                <a:ahLst/>
                <a:cxnLst>
                  <a:cxn ang="0">
                    <a:pos x="0" y="265"/>
                  </a:cxn>
                  <a:cxn ang="0">
                    <a:pos x="8" y="210"/>
                  </a:cxn>
                  <a:cxn ang="0">
                    <a:pos x="15" y="153"/>
                  </a:cxn>
                  <a:cxn ang="0">
                    <a:pos x="22" y="97"/>
                  </a:cxn>
                  <a:cxn ang="0">
                    <a:pos x="30" y="39"/>
                  </a:cxn>
                  <a:cxn ang="0">
                    <a:pos x="42" y="34"/>
                  </a:cxn>
                  <a:cxn ang="0">
                    <a:pos x="54" y="30"/>
                  </a:cxn>
                  <a:cxn ang="0">
                    <a:pos x="66" y="25"/>
                  </a:cxn>
                  <a:cxn ang="0">
                    <a:pos x="78" y="19"/>
                  </a:cxn>
                  <a:cxn ang="0">
                    <a:pos x="89" y="15"/>
                  </a:cxn>
                  <a:cxn ang="0">
                    <a:pos x="101" y="10"/>
                  </a:cxn>
                  <a:cxn ang="0">
                    <a:pos x="113" y="5"/>
                  </a:cxn>
                  <a:cxn ang="0">
                    <a:pos x="125" y="0"/>
                  </a:cxn>
                  <a:cxn ang="0">
                    <a:pos x="110" y="98"/>
                  </a:cxn>
                  <a:cxn ang="0">
                    <a:pos x="102" y="160"/>
                  </a:cxn>
                  <a:cxn ang="0">
                    <a:pos x="100" y="194"/>
                  </a:cxn>
                  <a:cxn ang="0">
                    <a:pos x="100" y="213"/>
                  </a:cxn>
                  <a:cxn ang="0">
                    <a:pos x="100" y="228"/>
                  </a:cxn>
                  <a:cxn ang="0">
                    <a:pos x="100" y="249"/>
                  </a:cxn>
                  <a:cxn ang="0">
                    <a:pos x="96" y="286"/>
                  </a:cxn>
                  <a:cxn ang="0">
                    <a:pos x="87" y="353"/>
                  </a:cxn>
                  <a:cxn ang="0">
                    <a:pos x="77" y="342"/>
                  </a:cxn>
                  <a:cxn ang="0">
                    <a:pos x="65" y="331"/>
                  </a:cxn>
                  <a:cxn ang="0">
                    <a:pos x="55" y="320"/>
                  </a:cxn>
                  <a:cxn ang="0">
                    <a:pos x="43" y="309"/>
                  </a:cxn>
                  <a:cxn ang="0">
                    <a:pos x="33" y="298"/>
                  </a:cxn>
                  <a:cxn ang="0">
                    <a:pos x="21" y="287"/>
                  </a:cxn>
                  <a:cxn ang="0">
                    <a:pos x="11" y="276"/>
                  </a:cxn>
                  <a:cxn ang="0">
                    <a:pos x="0" y="265"/>
                  </a:cxn>
                </a:cxnLst>
                <a:rect l="0" t="0" r="r" b="b"/>
                <a:pathLst>
                  <a:path w="125" h="353">
                    <a:moveTo>
                      <a:pt x="0" y="265"/>
                    </a:moveTo>
                    <a:lnTo>
                      <a:pt x="8" y="210"/>
                    </a:lnTo>
                    <a:lnTo>
                      <a:pt x="15" y="153"/>
                    </a:lnTo>
                    <a:lnTo>
                      <a:pt x="22" y="97"/>
                    </a:lnTo>
                    <a:lnTo>
                      <a:pt x="30" y="39"/>
                    </a:lnTo>
                    <a:lnTo>
                      <a:pt x="42" y="34"/>
                    </a:lnTo>
                    <a:lnTo>
                      <a:pt x="54" y="30"/>
                    </a:lnTo>
                    <a:lnTo>
                      <a:pt x="66" y="25"/>
                    </a:lnTo>
                    <a:lnTo>
                      <a:pt x="78" y="19"/>
                    </a:lnTo>
                    <a:lnTo>
                      <a:pt x="89" y="15"/>
                    </a:lnTo>
                    <a:lnTo>
                      <a:pt x="101" y="10"/>
                    </a:lnTo>
                    <a:lnTo>
                      <a:pt x="113" y="5"/>
                    </a:lnTo>
                    <a:lnTo>
                      <a:pt x="125" y="0"/>
                    </a:lnTo>
                    <a:lnTo>
                      <a:pt x="110" y="98"/>
                    </a:lnTo>
                    <a:lnTo>
                      <a:pt x="102" y="160"/>
                    </a:lnTo>
                    <a:lnTo>
                      <a:pt x="100" y="194"/>
                    </a:lnTo>
                    <a:lnTo>
                      <a:pt x="100" y="213"/>
                    </a:lnTo>
                    <a:lnTo>
                      <a:pt x="100" y="228"/>
                    </a:lnTo>
                    <a:lnTo>
                      <a:pt x="100" y="249"/>
                    </a:lnTo>
                    <a:lnTo>
                      <a:pt x="96" y="286"/>
                    </a:lnTo>
                    <a:lnTo>
                      <a:pt x="87" y="353"/>
                    </a:lnTo>
                    <a:lnTo>
                      <a:pt x="77" y="342"/>
                    </a:lnTo>
                    <a:lnTo>
                      <a:pt x="65" y="331"/>
                    </a:lnTo>
                    <a:lnTo>
                      <a:pt x="55" y="320"/>
                    </a:lnTo>
                    <a:lnTo>
                      <a:pt x="43" y="309"/>
                    </a:lnTo>
                    <a:lnTo>
                      <a:pt x="33" y="298"/>
                    </a:lnTo>
                    <a:lnTo>
                      <a:pt x="21" y="287"/>
                    </a:lnTo>
                    <a:lnTo>
                      <a:pt x="11" y="276"/>
                    </a:lnTo>
                    <a:lnTo>
                      <a:pt x="0" y="265"/>
                    </a:lnTo>
                    <a:close/>
                  </a:path>
                </a:pathLst>
              </a:custGeom>
              <a:solidFill>
                <a:srgbClr val="AD6000"/>
              </a:solidFill>
              <a:ln w="9525">
                <a:noFill/>
                <a:round/>
                <a:headEnd/>
                <a:tailEnd/>
              </a:ln>
            </p:spPr>
            <p:txBody>
              <a:bodyPr/>
              <a:lstStyle/>
              <a:p>
                <a:endParaRPr lang="en-US"/>
              </a:p>
            </p:txBody>
          </p:sp>
          <p:sp>
            <p:nvSpPr>
              <p:cNvPr id="384062" name="Freeform 62"/>
              <p:cNvSpPr>
                <a:spLocks/>
              </p:cNvSpPr>
              <p:nvPr/>
            </p:nvSpPr>
            <p:spPr bwMode="auto">
              <a:xfrm>
                <a:off x="7284" y="1244"/>
                <a:ext cx="30" cy="74"/>
              </a:xfrm>
              <a:custGeom>
                <a:avLst/>
                <a:gdLst/>
                <a:ahLst/>
                <a:cxnLst>
                  <a:cxn ang="0">
                    <a:pos x="0" y="208"/>
                  </a:cxn>
                  <a:cxn ang="0">
                    <a:pos x="7" y="166"/>
                  </a:cxn>
                  <a:cxn ang="0">
                    <a:pos x="13" y="124"/>
                  </a:cxn>
                  <a:cxn ang="0">
                    <a:pos x="19" y="81"/>
                  </a:cxn>
                  <a:cxn ang="0">
                    <a:pos x="24" y="39"/>
                  </a:cxn>
                  <a:cxn ang="0">
                    <a:pos x="37" y="34"/>
                  </a:cxn>
                  <a:cxn ang="0">
                    <a:pos x="48" y="29"/>
                  </a:cxn>
                  <a:cxn ang="0">
                    <a:pos x="61" y="24"/>
                  </a:cxn>
                  <a:cxn ang="0">
                    <a:pos x="73" y="19"/>
                  </a:cxn>
                  <a:cxn ang="0">
                    <a:pos x="84" y="15"/>
                  </a:cxn>
                  <a:cxn ang="0">
                    <a:pos x="96" y="10"/>
                  </a:cxn>
                  <a:cxn ang="0">
                    <a:pos x="108" y="5"/>
                  </a:cxn>
                  <a:cxn ang="0">
                    <a:pos x="120" y="0"/>
                  </a:cxn>
                  <a:cxn ang="0">
                    <a:pos x="104" y="96"/>
                  </a:cxn>
                  <a:cxn ang="0">
                    <a:pos x="97" y="151"/>
                  </a:cxn>
                  <a:cxn ang="0">
                    <a:pos x="94" y="176"/>
                  </a:cxn>
                  <a:cxn ang="0">
                    <a:pos x="96" y="184"/>
                  </a:cxn>
                  <a:cxn ang="0">
                    <a:pos x="98" y="189"/>
                  </a:cxn>
                  <a:cxn ang="0">
                    <a:pos x="99" y="200"/>
                  </a:cxn>
                  <a:cxn ang="0">
                    <a:pos x="96" y="232"/>
                  </a:cxn>
                  <a:cxn ang="0">
                    <a:pos x="87" y="296"/>
                  </a:cxn>
                  <a:cxn ang="0">
                    <a:pos x="77" y="285"/>
                  </a:cxn>
                  <a:cxn ang="0">
                    <a:pos x="65" y="274"/>
                  </a:cxn>
                  <a:cxn ang="0">
                    <a:pos x="55" y="263"/>
                  </a:cxn>
                  <a:cxn ang="0">
                    <a:pos x="43" y="252"/>
                  </a:cxn>
                  <a:cxn ang="0">
                    <a:pos x="33" y="241"/>
                  </a:cxn>
                  <a:cxn ang="0">
                    <a:pos x="21" y="230"/>
                  </a:cxn>
                  <a:cxn ang="0">
                    <a:pos x="11" y="219"/>
                  </a:cxn>
                  <a:cxn ang="0">
                    <a:pos x="0" y="208"/>
                  </a:cxn>
                </a:cxnLst>
                <a:rect l="0" t="0" r="r" b="b"/>
                <a:pathLst>
                  <a:path w="120" h="296">
                    <a:moveTo>
                      <a:pt x="0" y="208"/>
                    </a:moveTo>
                    <a:lnTo>
                      <a:pt x="7" y="166"/>
                    </a:lnTo>
                    <a:lnTo>
                      <a:pt x="13" y="124"/>
                    </a:lnTo>
                    <a:lnTo>
                      <a:pt x="19" y="81"/>
                    </a:lnTo>
                    <a:lnTo>
                      <a:pt x="24" y="39"/>
                    </a:lnTo>
                    <a:lnTo>
                      <a:pt x="37" y="34"/>
                    </a:lnTo>
                    <a:lnTo>
                      <a:pt x="48" y="29"/>
                    </a:lnTo>
                    <a:lnTo>
                      <a:pt x="61" y="24"/>
                    </a:lnTo>
                    <a:lnTo>
                      <a:pt x="73" y="19"/>
                    </a:lnTo>
                    <a:lnTo>
                      <a:pt x="84" y="15"/>
                    </a:lnTo>
                    <a:lnTo>
                      <a:pt x="96" y="10"/>
                    </a:lnTo>
                    <a:lnTo>
                      <a:pt x="108" y="5"/>
                    </a:lnTo>
                    <a:lnTo>
                      <a:pt x="120" y="0"/>
                    </a:lnTo>
                    <a:lnTo>
                      <a:pt x="104" y="96"/>
                    </a:lnTo>
                    <a:lnTo>
                      <a:pt x="97" y="151"/>
                    </a:lnTo>
                    <a:lnTo>
                      <a:pt x="94" y="176"/>
                    </a:lnTo>
                    <a:lnTo>
                      <a:pt x="96" y="184"/>
                    </a:lnTo>
                    <a:lnTo>
                      <a:pt x="98" y="189"/>
                    </a:lnTo>
                    <a:lnTo>
                      <a:pt x="99" y="200"/>
                    </a:lnTo>
                    <a:lnTo>
                      <a:pt x="96" y="232"/>
                    </a:lnTo>
                    <a:lnTo>
                      <a:pt x="87" y="296"/>
                    </a:lnTo>
                    <a:lnTo>
                      <a:pt x="77" y="285"/>
                    </a:lnTo>
                    <a:lnTo>
                      <a:pt x="65" y="274"/>
                    </a:lnTo>
                    <a:lnTo>
                      <a:pt x="55" y="263"/>
                    </a:lnTo>
                    <a:lnTo>
                      <a:pt x="43" y="252"/>
                    </a:lnTo>
                    <a:lnTo>
                      <a:pt x="33" y="241"/>
                    </a:lnTo>
                    <a:lnTo>
                      <a:pt x="21" y="230"/>
                    </a:lnTo>
                    <a:lnTo>
                      <a:pt x="11" y="219"/>
                    </a:lnTo>
                    <a:lnTo>
                      <a:pt x="0" y="208"/>
                    </a:lnTo>
                    <a:close/>
                  </a:path>
                </a:pathLst>
              </a:custGeom>
              <a:solidFill>
                <a:srgbClr val="B26600"/>
              </a:solidFill>
              <a:ln w="9525">
                <a:noFill/>
                <a:round/>
                <a:headEnd/>
                <a:tailEnd/>
              </a:ln>
            </p:spPr>
            <p:txBody>
              <a:bodyPr/>
              <a:lstStyle/>
              <a:p>
                <a:endParaRPr lang="en-US"/>
              </a:p>
            </p:txBody>
          </p:sp>
          <p:sp>
            <p:nvSpPr>
              <p:cNvPr id="384063" name="Freeform 63"/>
              <p:cNvSpPr>
                <a:spLocks/>
              </p:cNvSpPr>
              <p:nvPr/>
            </p:nvSpPr>
            <p:spPr bwMode="auto">
              <a:xfrm>
                <a:off x="7284" y="1258"/>
                <a:ext cx="29" cy="60"/>
              </a:xfrm>
              <a:custGeom>
                <a:avLst/>
                <a:gdLst/>
                <a:ahLst/>
                <a:cxnLst>
                  <a:cxn ang="0">
                    <a:pos x="0" y="151"/>
                  </a:cxn>
                  <a:cxn ang="0">
                    <a:pos x="6" y="123"/>
                  </a:cxn>
                  <a:cxn ang="0">
                    <a:pos x="10" y="95"/>
                  </a:cxn>
                  <a:cxn ang="0">
                    <a:pos x="15" y="67"/>
                  </a:cxn>
                  <a:cxn ang="0">
                    <a:pos x="19" y="37"/>
                  </a:cxn>
                  <a:cxn ang="0">
                    <a:pos x="31" y="32"/>
                  </a:cxn>
                  <a:cxn ang="0">
                    <a:pos x="43" y="28"/>
                  </a:cxn>
                  <a:cxn ang="0">
                    <a:pos x="55" y="23"/>
                  </a:cxn>
                  <a:cxn ang="0">
                    <a:pos x="67" y="19"/>
                  </a:cxn>
                  <a:cxn ang="0">
                    <a:pos x="79" y="13"/>
                  </a:cxn>
                  <a:cxn ang="0">
                    <a:pos x="90" y="9"/>
                  </a:cxn>
                  <a:cxn ang="0">
                    <a:pos x="103" y="4"/>
                  </a:cxn>
                  <a:cxn ang="0">
                    <a:pos x="114" y="0"/>
                  </a:cxn>
                  <a:cxn ang="0">
                    <a:pos x="98" y="94"/>
                  </a:cxn>
                  <a:cxn ang="0">
                    <a:pos x="90" y="142"/>
                  </a:cxn>
                  <a:cxn ang="0">
                    <a:pos x="89" y="158"/>
                  </a:cxn>
                  <a:cxn ang="0">
                    <a:pos x="91" y="156"/>
                  </a:cxn>
                  <a:cxn ang="0">
                    <a:pos x="94" y="149"/>
                  </a:cxn>
                  <a:cxn ang="0">
                    <a:pos x="97" y="153"/>
                  </a:cxn>
                  <a:cxn ang="0">
                    <a:pos x="96" y="178"/>
                  </a:cxn>
                  <a:cxn ang="0">
                    <a:pos x="87" y="239"/>
                  </a:cxn>
                  <a:cxn ang="0">
                    <a:pos x="77" y="228"/>
                  </a:cxn>
                  <a:cxn ang="0">
                    <a:pos x="65" y="217"/>
                  </a:cxn>
                  <a:cxn ang="0">
                    <a:pos x="55" y="206"/>
                  </a:cxn>
                  <a:cxn ang="0">
                    <a:pos x="43" y="195"/>
                  </a:cxn>
                  <a:cxn ang="0">
                    <a:pos x="33" y="184"/>
                  </a:cxn>
                  <a:cxn ang="0">
                    <a:pos x="21" y="173"/>
                  </a:cxn>
                  <a:cxn ang="0">
                    <a:pos x="11" y="162"/>
                  </a:cxn>
                  <a:cxn ang="0">
                    <a:pos x="0" y="151"/>
                  </a:cxn>
                </a:cxnLst>
                <a:rect l="0" t="0" r="r" b="b"/>
                <a:pathLst>
                  <a:path w="114" h="239">
                    <a:moveTo>
                      <a:pt x="0" y="151"/>
                    </a:moveTo>
                    <a:lnTo>
                      <a:pt x="6" y="123"/>
                    </a:lnTo>
                    <a:lnTo>
                      <a:pt x="10" y="95"/>
                    </a:lnTo>
                    <a:lnTo>
                      <a:pt x="15" y="67"/>
                    </a:lnTo>
                    <a:lnTo>
                      <a:pt x="19" y="37"/>
                    </a:lnTo>
                    <a:lnTo>
                      <a:pt x="31" y="32"/>
                    </a:lnTo>
                    <a:lnTo>
                      <a:pt x="43" y="28"/>
                    </a:lnTo>
                    <a:lnTo>
                      <a:pt x="55" y="23"/>
                    </a:lnTo>
                    <a:lnTo>
                      <a:pt x="67" y="19"/>
                    </a:lnTo>
                    <a:lnTo>
                      <a:pt x="79" y="13"/>
                    </a:lnTo>
                    <a:lnTo>
                      <a:pt x="90" y="9"/>
                    </a:lnTo>
                    <a:lnTo>
                      <a:pt x="103" y="4"/>
                    </a:lnTo>
                    <a:lnTo>
                      <a:pt x="114" y="0"/>
                    </a:lnTo>
                    <a:lnTo>
                      <a:pt x="98" y="94"/>
                    </a:lnTo>
                    <a:lnTo>
                      <a:pt x="90" y="142"/>
                    </a:lnTo>
                    <a:lnTo>
                      <a:pt x="89" y="158"/>
                    </a:lnTo>
                    <a:lnTo>
                      <a:pt x="91" y="156"/>
                    </a:lnTo>
                    <a:lnTo>
                      <a:pt x="94" y="149"/>
                    </a:lnTo>
                    <a:lnTo>
                      <a:pt x="97" y="153"/>
                    </a:lnTo>
                    <a:lnTo>
                      <a:pt x="96" y="178"/>
                    </a:lnTo>
                    <a:lnTo>
                      <a:pt x="87" y="239"/>
                    </a:lnTo>
                    <a:lnTo>
                      <a:pt x="77" y="228"/>
                    </a:lnTo>
                    <a:lnTo>
                      <a:pt x="65" y="217"/>
                    </a:lnTo>
                    <a:lnTo>
                      <a:pt x="55" y="206"/>
                    </a:lnTo>
                    <a:lnTo>
                      <a:pt x="43" y="195"/>
                    </a:lnTo>
                    <a:lnTo>
                      <a:pt x="33" y="184"/>
                    </a:lnTo>
                    <a:lnTo>
                      <a:pt x="21" y="173"/>
                    </a:lnTo>
                    <a:lnTo>
                      <a:pt x="11" y="162"/>
                    </a:lnTo>
                    <a:lnTo>
                      <a:pt x="0" y="151"/>
                    </a:lnTo>
                    <a:close/>
                  </a:path>
                </a:pathLst>
              </a:custGeom>
              <a:solidFill>
                <a:srgbClr val="B56802"/>
              </a:solidFill>
              <a:ln w="9525">
                <a:noFill/>
                <a:round/>
                <a:headEnd/>
                <a:tailEnd/>
              </a:ln>
            </p:spPr>
            <p:txBody>
              <a:bodyPr/>
              <a:lstStyle/>
              <a:p>
                <a:endParaRPr lang="en-US"/>
              </a:p>
            </p:txBody>
          </p:sp>
          <p:sp>
            <p:nvSpPr>
              <p:cNvPr id="384064" name="Freeform 64"/>
              <p:cNvSpPr>
                <a:spLocks/>
              </p:cNvSpPr>
              <p:nvPr/>
            </p:nvSpPr>
            <p:spPr bwMode="auto">
              <a:xfrm>
                <a:off x="7284" y="1272"/>
                <a:ext cx="27" cy="46"/>
              </a:xfrm>
              <a:custGeom>
                <a:avLst/>
                <a:gdLst/>
                <a:ahLst/>
                <a:cxnLst>
                  <a:cxn ang="0">
                    <a:pos x="0" y="94"/>
                  </a:cxn>
                  <a:cxn ang="0">
                    <a:pos x="15" y="37"/>
                  </a:cxn>
                  <a:cxn ang="0">
                    <a:pos x="108" y="0"/>
                  </a:cxn>
                  <a:cxn ang="0">
                    <a:pos x="91" y="91"/>
                  </a:cxn>
                  <a:cxn ang="0">
                    <a:pos x="83" y="133"/>
                  </a:cxn>
                  <a:cxn ang="0">
                    <a:pos x="83" y="141"/>
                  </a:cxn>
                  <a:cxn ang="0">
                    <a:pos x="86" y="128"/>
                  </a:cxn>
                  <a:cxn ang="0">
                    <a:pos x="91" y="110"/>
                  </a:cxn>
                  <a:cxn ang="0">
                    <a:pos x="94" y="104"/>
                  </a:cxn>
                  <a:cxn ang="0">
                    <a:pos x="94" y="123"/>
                  </a:cxn>
                  <a:cxn ang="0">
                    <a:pos x="87" y="182"/>
                  </a:cxn>
                  <a:cxn ang="0">
                    <a:pos x="0" y="94"/>
                  </a:cxn>
                </a:cxnLst>
                <a:rect l="0" t="0" r="r" b="b"/>
                <a:pathLst>
                  <a:path w="108" h="182">
                    <a:moveTo>
                      <a:pt x="0" y="94"/>
                    </a:moveTo>
                    <a:lnTo>
                      <a:pt x="15" y="37"/>
                    </a:lnTo>
                    <a:lnTo>
                      <a:pt x="108" y="0"/>
                    </a:lnTo>
                    <a:lnTo>
                      <a:pt x="91" y="91"/>
                    </a:lnTo>
                    <a:lnTo>
                      <a:pt x="83" y="133"/>
                    </a:lnTo>
                    <a:lnTo>
                      <a:pt x="83" y="141"/>
                    </a:lnTo>
                    <a:lnTo>
                      <a:pt x="86" y="128"/>
                    </a:lnTo>
                    <a:lnTo>
                      <a:pt x="91" y="110"/>
                    </a:lnTo>
                    <a:lnTo>
                      <a:pt x="94" y="104"/>
                    </a:lnTo>
                    <a:lnTo>
                      <a:pt x="94" y="123"/>
                    </a:lnTo>
                    <a:lnTo>
                      <a:pt x="87" y="182"/>
                    </a:lnTo>
                    <a:lnTo>
                      <a:pt x="0" y="94"/>
                    </a:lnTo>
                    <a:close/>
                  </a:path>
                </a:pathLst>
              </a:custGeom>
              <a:solidFill>
                <a:srgbClr val="B76B05"/>
              </a:solidFill>
              <a:ln w="9525">
                <a:noFill/>
                <a:round/>
                <a:headEnd/>
                <a:tailEnd/>
              </a:ln>
            </p:spPr>
            <p:txBody>
              <a:bodyPr/>
              <a:lstStyle/>
              <a:p>
                <a:endParaRPr lang="en-US"/>
              </a:p>
            </p:txBody>
          </p:sp>
          <p:sp>
            <p:nvSpPr>
              <p:cNvPr id="384065" name="Freeform 65"/>
              <p:cNvSpPr>
                <a:spLocks/>
              </p:cNvSpPr>
              <p:nvPr/>
            </p:nvSpPr>
            <p:spPr bwMode="auto">
              <a:xfrm>
                <a:off x="7049" y="1279"/>
                <a:ext cx="209" cy="43"/>
              </a:xfrm>
              <a:custGeom>
                <a:avLst/>
                <a:gdLst/>
                <a:ahLst/>
                <a:cxnLst>
                  <a:cxn ang="0">
                    <a:pos x="837" y="117"/>
                  </a:cxn>
                  <a:cxn ang="0">
                    <a:pos x="812" y="114"/>
                  </a:cxn>
                  <a:cxn ang="0">
                    <a:pos x="789" y="109"/>
                  </a:cxn>
                  <a:cxn ang="0">
                    <a:pos x="766" y="107"/>
                  </a:cxn>
                  <a:cxn ang="0">
                    <a:pos x="743" y="104"/>
                  </a:cxn>
                  <a:cxn ang="0">
                    <a:pos x="721" y="102"/>
                  </a:cxn>
                  <a:cxn ang="0">
                    <a:pos x="700" y="100"/>
                  </a:cxn>
                  <a:cxn ang="0">
                    <a:pos x="678" y="98"/>
                  </a:cxn>
                  <a:cxn ang="0">
                    <a:pos x="657" y="96"/>
                  </a:cxn>
                  <a:cxn ang="0">
                    <a:pos x="636" y="95"/>
                  </a:cxn>
                  <a:cxn ang="0">
                    <a:pos x="614" y="94"/>
                  </a:cxn>
                  <a:cxn ang="0">
                    <a:pos x="593" y="93"/>
                  </a:cxn>
                  <a:cxn ang="0">
                    <a:pos x="571" y="92"/>
                  </a:cxn>
                  <a:cxn ang="0">
                    <a:pos x="548" y="92"/>
                  </a:cxn>
                  <a:cxn ang="0">
                    <a:pos x="525" y="91"/>
                  </a:cxn>
                  <a:cxn ang="0">
                    <a:pos x="502" y="91"/>
                  </a:cxn>
                  <a:cxn ang="0">
                    <a:pos x="477" y="91"/>
                  </a:cxn>
                  <a:cxn ang="0">
                    <a:pos x="470" y="80"/>
                  </a:cxn>
                  <a:cxn ang="0">
                    <a:pos x="460" y="72"/>
                  </a:cxn>
                  <a:cxn ang="0">
                    <a:pos x="450" y="64"/>
                  </a:cxn>
                  <a:cxn ang="0">
                    <a:pos x="438" y="58"/>
                  </a:cxn>
                  <a:cxn ang="0">
                    <a:pos x="427" y="53"/>
                  </a:cxn>
                  <a:cxn ang="0">
                    <a:pos x="414" y="49"/>
                  </a:cxn>
                  <a:cxn ang="0">
                    <a:pos x="402" y="45"/>
                  </a:cxn>
                  <a:cxn ang="0">
                    <a:pos x="388" y="43"/>
                  </a:cxn>
                  <a:cxn ang="0">
                    <a:pos x="376" y="42"/>
                  </a:cxn>
                  <a:cxn ang="0">
                    <a:pos x="363" y="42"/>
                  </a:cxn>
                  <a:cxn ang="0">
                    <a:pos x="352" y="43"/>
                  </a:cxn>
                  <a:cxn ang="0">
                    <a:pos x="340" y="44"/>
                  </a:cxn>
                  <a:cxn ang="0">
                    <a:pos x="331" y="48"/>
                  </a:cxn>
                  <a:cxn ang="0">
                    <a:pos x="321" y="50"/>
                  </a:cxn>
                  <a:cxn ang="0">
                    <a:pos x="314" y="54"/>
                  </a:cxn>
                  <a:cxn ang="0">
                    <a:pos x="309" y="58"/>
                  </a:cxn>
                  <a:cxn ang="0">
                    <a:pos x="291" y="55"/>
                  </a:cxn>
                  <a:cxn ang="0">
                    <a:pos x="273" y="51"/>
                  </a:cxn>
                  <a:cxn ang="0">
                    <a:pos x="254" y="48"/>
                  </a:cxn>
                  <a:cxn ang="0">
                    <a:pos x="236" y="43"/>
                  </a:cxn>
                  <a:cxn ang="0">
                    <a:pos x="216" y="39"/>
                  </a:cxn>
                  <a:cxn ang="0">
                    <a:pos x="197" y="36"/>
                  </a:cxn>
                  <a:cxn ang="0">
                    <a:pos x="177" y="32"/>
                  </a:cxn>
                  <a:cxn ang="0">
                    <a:pos x="158" y="28"/>
                  </a:cxn>
                  <a:cxn ang="0">
                    <a:pos x="138" y="23"/>
                  </a:cxn>
                  <a:cxn ang="0">
                    <a:pos x="119" y="20"/>
                  </a:cxn>
                  <a:cxn ang="0">
                    <a:pos x="99" y="16"/>
                  </a:cxn>
                  <a:cxn ang="0">
                    <a:pos x="80" y="13"/>
                  </a:cxn>
                  <a:cxn ang="0">
                    <a:pos x="60" y="9"/>
                  </a:cxn>
                  <a:cxn ang="0">
                    <a:pos x="40" y="6"/>
                  </a:cxn>
                  <a:cxn ang="0">
                    <a:pos x="21" y="4"/>
                  </a:cxn>
                  <a:cxn ang="0">
                    <a:pos x="2" y="0"/>
                  </a:cxn>
                  <a:cxn ang="0">
                    <a:pos x="0" y="53"/>
                  </a:cxn>
                  <a:cxn ang="0">
                    <a:pos x="821" y="174"/>
                  </a:cxn>
                  <a:cxn ang="0">
                    <a:pos x="837" y="117"/>
                  </a:cxn>
                </a:cxnLst>
                <a:rect l="0" t="0" r="r" b="b"/>
                <a:pathLst>
                  <a:path w="837" h="174">
                    <a:moveTo>
                      <a:pt x="837" y="117"/>
                    </a:moveTo>
                    <a:lnTo>
                      <a:pt x="812" y="114"/>
                    </a:lnTo>
                    <a:lnTo>
                      <a:pt x="789" y="109"/>
                    </a:lnTo>
                    <a:lnTo>
                      <a:pt x="766" y="107"/>
                    </a:lnTo>
                    <a:lnTo>
                      <a:pt x="743" y="104"/>
                    </a:lnTo>
                    <a:lnTo>
                      <a:pt x="721" y="102"/>
                    </a:lnTo>
                    <a:lnTo>
                      <a:pt x="700" y="100"/>
                    </a:lnTo>
                    <a:lnTo>
                      <a:pt x="678" y="98"/>
                    </a:lnTo>
                    <a:lnTo>
                      <a:pt x="657" y="96"/>
                    </a:lnTo>
                    <a:lnTo>
                      <a:pt x="636" y="95"/>
                    </a:lnTo>
                    <a:lnTo>
                      <a:pt x="614" y="94"/>
                    </a:lnTo>
                    <a:lnTo>
                      <a:pt x="593" y="93"/>
                    </a:lnTo>
                    <a:lnTo>
                      <a:pt x="571" y="92"/>
                    </a:lnTo>
                    <a:lnTo>
                      <a:pt x="548" y="92"/>
                    </a:lnTo>
                    <a:lnTo>
                      <a:pt x="525" y="91"/>
                    </a:lnTo>
                    <a:lnTo>
                      <a:pt x="502" y="91"/>
                    </a:lnTo>
                    <a:lnTo>
                      <a:pt x="477" y="91"/>
                    </a:lnTo>
                    <a:lnTo>
                      <a:pt x="470" y="80"/>
                    </a:lnTo>
                    <a:lnTo>
                      <a:pt x="460" y="72"/>
                    </a:lnTo>
                    <a:lnTo>
                      <a:pt x="450" y="64"/>
                    </a:lnTo>
                    <a:lnTo>
                      <a:pt x="438" y="58"/>
                    </a:lnTo>
                    <a:lnTo>
                      <a:pt x="427" y="53"/>
                    </a:lnTo>
                    <a:lnTo>
                      <a:pt x="414" y="49"/>
                    </a:lnTo>
                    <a:lnTo>
                      <a:pt x="402" y="45"/>
                    </a:lnTo>
                    <a:lnTo>
                      <a:pt x="388" y="43"/>
                    </a:lnTo>
                    <a:lnTo>
                      <a:pt x="376" y="42"/>
                    </a:lnTo>
                    <a:lnTo>
                      <a:pt x="363" y="42"/>
                    </a:lnTo>
                    <a:lnTo>
                      <a:pt x="352" y="43"/>
                    </a:lnTo>
                    <a:lnTo>
                      <a:pt x="340" y="44"/>
                    </a:lnTo>
                    <a:lnTo>
                      <a:pt x="331" y="48"/>
                    </a:lnTo>
                    <a:lnTo>
                      <a:pt x="321" y="50"/>
                    </a:lnTo>
                    <a:lnTo>
                      <a:pt x="314" y="54"/>
                    </a:lnTo>
                    <a:lnTo>
                      <a:pt x="309" y="58"/>
                    </a:lnTo>
                    <a:lnTo>
                      <a:pt x="291" y="55"/>
                    </a:lnTo>
                    <a:lnTo>
                      <a:pt x="273" y="51"/>
                    </a:lnTo>
                    <a:lnTo>
                      <a:pt x="254" y="48"/>
                    </a:lnTo>
                    <a:lnTo>
                      <a:pt x="236" y="43"/>
                    </a:lnTo>
                    <a:lnTo>
                      <a:pt x="216" y="39"/>
                    </a:lnTo>
                    <a:lnTo>
                      <a:pt x="197" y="36"/>
                    </a:lnTo>
                    <a:lnTo>
                      <a:pt x="177" y="32"/>
                    </a:lnTo>
                    <a:lnTo>
                      <a:pt x="158" y="28"/>
                    </a:lnTo>
                    <a:lnTo>
                      <a:pt x="138" y="23"/>
                    </a:lnTo>
                    <a:lnTo>
                      <a:pt x="119" y="20"/>
                    </a:lnTo>
                    <a:lnTo>
                      <a:pt x="99" y="16"/>
                    </a:lnTo>
                    <a:lnTo>
                      <a:pt x="80" y="13"/>
                    </a:lnTo>
                    <a:lnTo>
                      <a:pt x="60" y="9"/>
                    </a:lnTo>
                    <a:lnTo>
                      <a:pt x="40" y="6"/>
                    </a:lnTo>
                    <a:lnTo>
                      <a:pt x="21" y="4"/>
                    </a:lnTo>
                    <a:lnTo>
                      <a:pt x="2" y="0"/>
                    </a:lnTo>
                    <a:lnTo>
                      <a:pt x="0" y="53"/>
                    </a:lnTo>
                    <a:lnTo>
                      <a:pt x="821" y="174"/>
                    </a:lnTo>
                    <a:lnTo>
                      <a:pt x="837" y="117"/>
                    </a:lnTo>
                    <a:close/>
                  </a:path>
                </a:pathLst>
              </a:custGeom>
              <a:solidFill>
                <a:srgbClr val="00335B"/>
              </a:solidFill>
              <a:ln w="9525">
                <a:noFill/>
                <a:round/>
                <a:headEnd/>
                <a:tailEnd/>
              </a:ln>
            </p:spPr>
            <p:txBody>
              <a:bodyPr/>
              <a:lstStyle/>
              <a:p>
                <a:endParaRPr lang="en-US"/>
              </a:p>
            </p:txBody>
          </p:sp>
          <p:sp>
            <p:nvSpPr>
              <p:cNvPr id="384066" name="Freeform 66"/>
              <p:cNvSpPr>
                <a:spLocks/>
              </p:cNvSpPr>
              <p:nvPr/>
            </p:nvSpPr>
            <p:spPr bwMode="auto">
              <a:xfrm>
                <a:off x="7048" y="1281"/>
                <a:ext cx="207" cy="46"/>
              </a:xfrm>
              <a:custGeom>
                <a:avLst/>
                <a:gdLst/>
                <a:ahLst/>
                <a:cxnLst>
                  <a:cxn ang="0">
                    <a:pos x="830" y="115"/>
                  </a:cxn>
                  <a:cxn ang="0">
                    <a:pos x="830" y="137"/>
                  </a:cxn>
                  <a:cxn ang="0">
                    <a:pos x="819" y="181"/>
                  </a:cxn>
                  <a:cxn ang="0">
                    <a:pos x="746" y="170"/>
                  </a:cxn>
                  <a:cxn ang="0">
                    <a:pos x="749" y="142"/>
                  </a:cxn>
                  <a:cxn ang="0">
                    <a:pos x="643" y="129"/>
                  </a:cxn>
                  <a:cxn ang="0">
                    <a:pos x="635" y="154"/>
                  </a:cxn>
                  <a:cxn ang="0">
                    <a:pos x="464" y="134"/>
                  </a:cxn>
                  <a:cxn ang="0">
                    <a:pos x="441" y="123"/>
                  </a:cxn>
                  <a:cxn ang="0">
                    <a:pos x="420" y="116"/>
                  </a:cxn>
                  <a:cxn ang="0">
                    <a:pos x="403" y="111"/>
                  </a:cxn>
                  <a:cxn ang="0">
                    <a:pos x="387" y="108"/>
                  </a:cxn>
                  <a:cxn ang="0">
                    <a:pos x="371" y="107"/>
                  </a:cxn>
                  <a:cxn ang="0">
                    <a:pos x="357" y="108"/>
                  </a:cxn>
                  <a:cxn ang="0">
                    <a:pos x="343" y="111"/>
                  </a:cxn>
                  <a:cxn ang="0">
                    <a:pos x="328" y="115"/>
                  </a:cxn>
                  <a:cxn ang="0">
                    <a:pos x="163" y="90"/>
                  </a:cxn>
                  <a:cxn ang="0">
                    <a:pos x="172" y="66"/>
                  </a:cxn>
                  <a:cxn ang="0">
                    <a:pos x="73" y="52"/>
                  </a:cxn>
                  <a:cxn ang="0">
                    <a:pos x="71" y="71"/>
                  </a:cxn>
                  <a:cxn ang="0">
                    <a:pos x="0" y="61"/>
                  </a:cxn>
                  <a:cxn ang="0">
                    <a:pos x="17" y="0"/>
                  </a:cxn>
                  <a:cxn ang="0">
                    <a:pos x="36" y="3"/>
                  </a:cxn>
                  <a:cxn ang="0">
                    <a:pos x="56" y="6"/>
                  </a:cxn>
                  <a:cxn ang="0">
                    <a:pos x="74" y="9"/>
                  </a:cxn>
                  <a:cxn ang="0">
                    <a:pos x="93" y="12"/>
                  </a:cxn>
                  <a:cxn ang="0">
                    <a:pos x="112" y="17"/>
                  </a:cxn>
                  <a:cxn ang="0">
                    <a:pos x="132" y="20"/>
                  </a:cxn>
                  <a:cxn ang="0">
                    <a:pos x="151" y="23"/>
                  </a:cxn>
                  <a:cxn ang="0">
                    <a:pos x="170" y="27"/>
                  </a:cxn>
                  <a:cxn ang="0">
                    <a:pos x="188" y="31"/>
                  </a:cxn>
                  <a:cxn ang="0">
                    <a:pos x="207" y="34"/>
                  </a:cxn>
                  <a:cxn ang="0">
                    <a:pos x="226" y="39"/>
                  </a:cxn>
                  <a:cxn ang="0">
                    <a:pos x="245" y="43"/>
                  </a:cxn>
                  <a:cxn ang="0">
                    <a:pos x="264" y="47"/>
                  </a:cxn>
                  <a:cxn ang="0">
                    <a:pos x="282" y="51"/>
                  </a:cxn>
                  <a:cxn ang="0">
                    <a:pos x="301" y="56"/>
                  </a:cxn>
                  <a:cxn ang="0">
                    <a:pos x="320" y="61"/>
                  </a:cxn>
                  <a:cxn ang="0">
                    <a:pos x="348" y="50"/>
                  </a:cxn>
                  <a:cxn ang="0">
                    <a:pos x="374" y="45"/>
                  </a:cxn>
                  <a:cxn ang="0">
                    <a:pos x="397" y="45"/>
                  </a:cxn>
                  <a:cxn ang="0">
                    <a:pos x="418" y="48"/>
                  </a:cxn>
                  <a:cxn ang="0">
                    <a:pos x="437" y="55"/>
                  </a:cxn>
                  <a:cxn ang="0">
                    <a:pos x="453" y="65"/>
                  </a:cxn>
                  <a:cxn ang="0">
                    <a:pos x="465" y="75"/>
                  </a:cxn>
                  <a:cxn ang="0">
                    <a:pos x="475" y="88"/>
                  </a:cxn>
                  <a:cxn ang="0">
                    <a:pos x="498" y="88"/>
                  </a:cxn>
                  <a:cxn ang="0">
                    <a:pos x="520" y="88"/>
                  </a:cxn>
                  <a:cxn ang="0">
                    <a:pos x="543" y="89"/>
                  </a:cxn>
                  <a:cxn ang="0">
                    <a:pos x="565" y="89"/>
                  </a:cxn>
                  <a:cxn ang="0">
                    <a:pos x="587" y="90"/>
                  </a:cxn>
                  <a:cxn ang="0">
                    <a:pos x="609" y="90"/>
                  </a:cxn>
                  <a:cxn ang="0">
                    <a:pos x="631" y="91"/>
                  </a:cxn>
                  <a:cxn ang="0">
                    <a:pos x="653" y="93"/>
                  </a:cxn>
                  <a:cxn ang="0">
                    <a:pos x="675" y="94"/>
                  </a:cxn>
                  <a:cxn ang="0">
                    <a:pos x="696" y="96"/>
                  </a:cxn>
                  <a:cxn ang="0">
                    <a:pos x="718" y="98"/>
                  </a:cxn>
                  <a:cxn ang="0">
                    <a:pos x="740" y="101"/>
                  </a:cxn>
                  <a:cxn ang="0">
                    <a:pos x="763" y="104"/>
                  </a:cxn>
                  <a:cxn ang="0">
                    <a:pos x="785" y="108"/>
                  </a:cxn>
                  <a:cxn ang="0">
                    <a:pos x="807" y="111"/>
                  </a:cxn>
                  <a:cxn ang="0">
                    <a:pos x="830" y="115"/>
                  </a:cxn>
                </a:cxnLst>
                <a:rect l="0" t="0" r="r" b="b"/>
                <a:pathLst>
                  <a:path w="830" h="181">
                    <a:moveTo>
                      <a:pt x="830" y="115"/>
                    </a:moveTo>
                    <a:lnTo>
                      <a:pt x="830" y="137"/>
                    </a:lnTo>
                    <a:lnTo>
                      <a:pt x="819" y="181"/>
                    </a:lnTo>
                    <a:lnTo>
                      <a:pt x="746" y="170"/>
                    </a:lnTo>
                    <a:lnTo>
                      <a:pt x="749" y="142"/>
                    </a:lnTo>
                    <a:lnTo>
                      <a:pt x="643" y="129"/>
                    </a:lnTo>
                    <a:lnTo>
                      <a:pt x="635" y="154"/>
                    </a:lnTo>
                    <a:lnTo>
                      <a:pt x="464" y="134"/>
                    </a:lnTo>
                    <a:lnTo>
                      <a:pt x="441" y="123"/>
                    </a:lnTo>
                    <a:lnTo>
                      <a:pt x="420" y="116"/>
                    </a:lnTo>
                    <a:lnTo>
                      <a:pt x="403" y="111"/>
                    </a:lnTo>
                    <a:lnTo>
                      <a:pt x="387" y="108"/>
                    </a:lnTo>
                    <a:lnTo>
                      <a:pt x="371" y="107"/>
                    </a:lnTo>
                    <a:lnTo>
                      <a:pt x="357" y="108"/>
                    </a:lnTo>
                    <a:lnTo>
                      <a:pt x="343" y="111"/>
                    </a:lnTo>
                    <a:lnTo>
                      <a:pt x="328" y="115"/>
                    </a:lnTo>
                    <a:lnTo>
                      <a:pt x="163" y="90"/>
                    </a:lnTo>
                    <a:lnTo>
                      <a:pt x="172" y="66"/>
                    </a:lnTo>
                    <a:lnTo>
                      <a:pt x="73" y="52"/>
                    </a:lnTo>
                    <a:lnTo>
                      <a:pt x="71" y="71"/>
                    </a:lnTo>
                    <a:lnTo>
                      <a:pt x="0" y="61"/>
                    </a:lnTo>
                    <a:lnTo>
                      <a:pt x="17" y="0"/>
                    </a:lnTo>
                    <a:lnTo>
                      <a:pt x="36" y="3"/>
                    </a:lnTo>
                    <a:lnTo>
                      <a:pt x="56" y="6"/>
                    </a:lnTo>
                    <a:lnTo>
                      <a:pt x="74" y="9"/>
                    </a:lnTo>
                    <a:lnTo>
                      <a:pt x="93" y="12"/>
                    </a:lnTo>
                    <a:lnTo>
                      <a:pt x="112" y="17"/>
                    </a:lnTo>
                    <a:lnTo>
                      <a:pt x="132" y="20"/>
                    </a:lnTo>
                    <a:lnTo>
                      <a:pt x="151" y="23"/>
                    </a:lnTo>
                    <a:lnTo>
                      <a:pt x="170" y="27"/>
                    </a:lnTo>
                    <a:lnTo>
                      <a:pt x="188" y="31"/>
                    </a:lnTo>
                    <a:lnTo>
                      <a:pt x="207" y="34"/>
                    </a:lnTo>
                    <a:lnTo>
                      <a:pt x="226" y="39"/>
                    </a:lnTo>
                    <a:lnTo>
                      <a:pt x="245" y="43"/>
                    </a:lnTo>
                    <a:lnTo>
                      <a:pt x="264" y="47"/>
                    </a:lnTo>
                    <a:lnTo>
                      <a:pt x="282" y="51"/>
                    </a:lnTo>
                    <a:lnTo>
                      <a:pt x="301" y="56"/>
                    </a:lnTo>
                    <a:lnTo>
                      <a:pt x="320" y="61"/>
                    </a:lnTo>
                    <a:lnTo>
                      <a:pt x="348" y="50"/>
                    </a:lnTo>
                    <a:lnTo>
                      <a:pt x="374" y="45"/>
                    </a:lnTo>
                    <a:lnTo>
                      <a:pt x="397" y="45"/>
                    </a:lnTo>
                    <a:lnTo>
                      <a:pt x="418" y="48"/>
                    </a:lnTo>
                    <a:lnTo>
                      <a:pt x="437" y="55"/>
                    </a:lnTo>
                    <a:lnTo>
                      <a:pt x="453" y="65"/>
                    </a:lnTo>
                    <a:lnTo>
                      <a:pt x="465" y="75"/>
                    </a:lnTo>
                    <a:lnTo>
                      <a:pt x="475" y="88"/>
                    </a:lnTo>
                    <a:lnTo>
                      <a:pt x="498" y="88"/>
                    </a:lnTo>
                    <a:lnTo>
                      <a:pt x="520" y="88"/>
                    </a:lnTo>
                    <a:lnTo>
                      <a:pt x="543" y="89"/>
                    </a:lnTo>
                    <a:lnTo>
                      <a:pt x="565" y="89"/>
                    </a:lnTo>
                    <a:lnTo>
                      <a:pt x="587" y="90"/>
                    </a:lnTo>
                    <a:lnTo>
                      <a:pt x="609" y="90"/>
                    </a:lnTo>
                    <a:lnTo>
                      <a:pt x="631" y="91"/>
                    </a:lnTo>
                    <a:lnTo>
                      <a:pt x="653" y="93"/>
                    </a:lnTo>
                    <a:lnTo>
                      <a:pt x="675" y="94"/>
                    </a:lnTo>
                    <a:lnTo>
                      <a:pt x="696" y="96"/>
                    </a:lnTo>
                    <a:lnTo>
                      <a:pt x="718" y="98"/>
                    </a:lnTo>
                    <a:lnTo>
                      <a:pt x="740" y="101"/>
                    </a:lnTo>
                    <a:lnTo>
                      <a:pt x="763" y="104"/>
                    </a:lnTo>
                    <a:lnTo>
                      <a:pt x="785" y="108"/>
                    </a:lnTo>
                    <a:lnTo>
                      <a:pt x="807" y="111"/>
                    </a:lnTo>
                    <a:lnTo>
                      <a:pt x="830" y="115"/>
                    </a:lnTo>
                    <a:close/>
                  </a:path>
                </a:pathLst>
              </a:custGeom>
              <a:solidFill>
                <a:srgbClr val="8C4400"/>
              </a:solidFill>
              <a:ln w="9525">
                <a:noFill/>
                <a:round/>
                <a:headEnd/>
                <a:tailEnd/>
              </a:ln>
            </p:spPr>
            <p:txBody>
              <a:bodyPr/>
              <a:lstStyle/>
              <a:p>
                <a:endParaRPr lang="en-US"/>
              </a:p>
            </p:txBody>
          </p:sp>
          <p:sp>
            <p:nvSpPr>
              <p:cNvPr id="384067" name="Freeform 67"/>
              <p:cNvSpPr>
                <a:spLocks/>
              </p:cNvSpPr>
              <p:nvPr/>
            </p:nvSpPr>
            <p:spPr bwMode="auto">
              <a:xfrm>
                <a:off x="7033" y="1073"/>
                <a:ext cx="267" cy="216"/>
              </a:xfrm>
              <a:custGeom>
                <a:avLst/>
                <a:gdLst/>
                <a:ahLst/>
                <a:cxnLst>
                  <a:cxn ang="0">
                    <a:pos x="1068" y="64"/>
                  </a:cxn>
                  <a:cxn ang="0">
                    <a:pos x="989" y="860"/>
                  </a:cxn>
                  <a:cxn ang="0">
                    <a:pos x="0" y="734"/>
                  </a:cxn>
                  <a:cxn ang="0">
                    <a:pos x="74" y="0"/>
                  </a:cxn>
                  <a:cxn ang="0">
                    <a:pos x="1068" y="64"/>
                  </a:cxn>
                </a:cxnLst>
                <a:rect l="0" t="0" r="r" b="b"/>
                <a:pathLst>
                  <a:path w="1068" h="860">
                    <a:moveTo>
                      <a:pt x="1068" y="64"/>
                    </a:moveTo>
                    <a:lnTo>
                      <a:pt x="989" y="860"/>
                    </a:lnTo>
                    <a:lnTo>
                      <a:pt x="0" y="734"/>
                    </a:lnTo>
                    <a:lnTo>
                      <a:pt x="74" y="0"/>
                    </a:lnTo>
                    <a:lnTo>
                      <a:pt x="1068" y="64"/>
                    </a:lnTo>
                    <a:close/>
                  </a:path>
                </a:pathLst>
              </a:custGeom>
              <a:solidFill>
                <a:srgbClr val="057AD1"/>
              </a:solidFill>
              <a:ln w="9525">
                <a:noFill/>
                <a:round/>
                <a:headEnd/>
                <a:tailEnd/>
              </a:ln>
            </p:spPr>
            <p:txBody>
              <a:bodyPr/>
              <a:lstStyle/>
              <a:p>
                <a:endParaRPr lang="en-US"/>
              </a:p>
            </p:txBody>
          </p:sp>
          <p:sp>
            <p:nvSpPr>
              <p:cNvPr id="384068" name="Freeform 68"/>
              <p:cNvSpPr>
                <a:spLocks/>
              </p:cNvSpPr>
              <p:nvPr/>
            </p:nvSpPr>
            <p:spPr bwMode="auto">
              <a:xfrm>
                <a:off x="7256" y="1320"/>
                <a:ext cx="51" cy="13"/>
              </a:xfrm>
              <a:custGeom>
                <a:avLst/>
                <a:gdLst/>
                <a:ahLst/>
                <a:cxnLst>
                  <a:cxn ang="0">
                    <a:pos x="202" y="24"/>
                  </a:cxn>
                  <a:cxn ang="0">
                    <a:pos x="196" y="51"/>
                  </a:cxn>
                  <a:cxn ang="0">
                    <a:pos x="0" y="26"/>
                  </a:cxn>
                  <a:cxn ang="0">
                    <a:pos x="5" y="0"/>
                  </a:cxn>
                  <a:cxn ang="0">
                    <a:pos x="202" y="24"/>
                  </a:cxn>
                </a:cxnLst>
                <a:rect l="0" t="0" r="r" b="b"/>
                <a:pathLst>
                  <a:path w="202" h="51">
                    <a:moveTo>
                      <a:pt x="202" y="24"/>
                    </a:moveTo>
                    <a:lnTo>
                      <a:pt x="196" y="51"/>
                    </a:lnTo>
                    <a:lnTo>
                      <a:pt x="0" y="26"/>
                    </a:lnTo>
                    <a:lnTo>
                      <a:pt x="5" y="0"/>
                    </a:lnTo>
                    <a:lnTo>
                      <a:pt x="202" y="24"/>
                    </a:lnTo>
                    <a:close/>
                  </a:path>
                </a:pathLst>
              </a:custGeom>
              <a:solidFill>
                <a:srgbClr val="8C4400"/>
              </a:solidFill>
              <a:ln w="9525">
                <a:noFill/>
                <a:round/>
                <a:headEnd/>
                <a:tailEnd/>
              </a:ln>
            </p:spPr>
            <p:txBody>
              <a:bodyPr/>
              <a:lstStyle/>
              <a:p>
                <a:endParaRPr lang="en-US"/>
              </a:p>
            </p:txBody>
          </p:sp>
          <p:sp>
            <p:nvSpPr>
              <p:cNvPr id="384069" name="Freeform 69"/>
              <p:cNvSpPr>
                <a:spLocks/>
              </p:cNvSpPr>
              <p:nvPr/>
            </p:nvSpPr>
            <p:spPr bwMode="auto">
              <a:xfrm>
                <a:off x="7256" y="1320"/>
                <a:ext cx="50" cy="12"/>
              </a:xfrm>
              <a:custGeom>
                <a:avLst/>
                <a:gdLst/>
                <a:ahLst/>
                <a:cxnLst>
                  <a:cxn ang="0">
                    <a:pos x="201" y="24"/>
                  </a:cxn>
                  <a:cxn ang="0">
                    <a:pos x="200" y="30"/>
                  </a:cxn>
                  <a:cxn ang="0">
                    <a:pos x="199" y="36"/>
                  </a:cxn>
                  <a:cxn ang="0">
                    <a:pos x="197" y="43"/>
                  </a:cxn>
                  <a:cxn ang="0">
                    <a:pos x="196" y="49"/>
                  </a:cxn>
                  <a:cxn ang="0">
                    <a:pos x="183" y="48"/>
                  </a:cxn>
                  <a:cxn ang="0">
                    <a:pos x="171" y="46"/>
                  </a:cxn>
                  <a:cxn ang="0">
                    <a:pos x="159" y="45"/>
                  </a:cxn>
                  <a:cxn ang="0">
                    <a:pos x="147" y="43"/>
                  </a:cxn>
                  <a:cxn ang="0">
                    <a:pos x="134" y="42"/>
                  </a:cxn>
                  <a:cxn ang="0">
                    <a:pos x="122" y="40"/>
                  </a:cxn>
                  <a:cxn ang="0">
                    <a:pos x="109" y="39"/>
                  </a:cxn>
                  <a:cxn ang="0">
                    <a:pos x="98" y="36"/>
                  </a:cxn>
                  <a:cxn ang="0">
                    <a:pos x="85" y="35"/>
                  </a:cxn>
                  <a:cxn ang="0">
                    <a:pos x="73" y="34"/>
                  </a:cxn>
                  <a:cxn ang="0">
                    <a:pos x="61" y="32"/>
                  </a:cxn>
                  <a:cxn ang="0">
                    <a:pos x="49" y="31"/>
                  </a:cxn>
                  <a:cxn ang="0">
                    <a:pos x="37" y="29"/>
                  </a:cxn>
                  <a:cxn ang="0">
                    <a:pos x="25" y="28"/>
                  </a:cxn>
                  <a:cxn ang="0">
                    <a:pos x="12" y="26"/>
                  </a:cxn>
                  <a:cxn ang="0">
                    <a:pos x="0" y="25"/>
                  </a:cxn>
                  <a:cxn ang="0">
                    <a:pos x="2" y="19"/>
                  </a:cxn>
                  <a:cxn ang="0">
                    <a:pos x="3" y="12"/>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3"/>
                  </a:cxn>
                  <a:cxn ang="0">
                    <a:pos x="127" y="15"/>
                  </a:cxn>
                  <a:cxn ang="0">
                    <a:pos x="140" y="17"/>
                  </a:cxn>
                  <a:cxn ang="0">
                    <a:pos x="152" y="18"/>
                  </a:cxn>
                  <a:cxn ang="0">
                    <a:pos x="164" y="20"/>
                  </a:cxn>
                  <a:cxn ang="0">
                    <a:pos x="176" y="21"/>
                  </a:cxn>
                  <a:cxn ang="0">
                    <a:pos x="189" y="23"/>
                  </a:cxn>
                  <a:cxn ang="0">
                    <a:pos x="201" y="24"/>
                  </a:cxn>
                </a:cxnLst>
                <a:rect l="0" t="0" r="r" b="b"/>
                <a:pathLst>
                  <a:path w="201" h="49">
                    <a:moveTo>
                      <a:pt x="201" y="24"/>
                    </a:moveTo>
                    <a:lnTo>
                      <a:pt x="200" y="30"/>
                    </a:lnTo>
                    <a:lnTo>
                      <a:pt x="199" y="36"/>
                    </a:lnTo>
                    <a:lnTo>
                      <a:pt x="197" y="43"/>
                    </a:lnTo>
                    <a:lnTo>
                      <a:pt x="196" y="49"/>
                    </a:lnTo>
                    <a:lnTo>
                      <a:pt x="183" y="48"/>
                    </a:lnTo>
                    <a:lnTo>
                      <a:pt x="171" y="46"/>
                    </a:lnTo>
                    <a:lnTo>
                      <a:pt x="159" y="45"/>
                    </a:lnTo>
                    <a:lnTo>
                      <a:pt x="147" y="43"/>
                    </a:lnTo>
                    <a:lnTo>
                      <a:pt x="134" y="42"/>
                    </a:lnTo>
                    <a:lnTo>
                      <a:pt x="122" y="40"/>
                    </a:lnTo>
                    <a:lnTo>
                      <a:pt x="109" y="39"/>
                    </a:lnTo>
                    <a:lnTo>
                      <a:pt x="98" y="36"/>
                    </a:lnTo>
                    <a:lnTo>
                      <a:pt x="85" y="35"/>
                    </a:lnTo>
                    <a:lnTo>
                      <a:pt x="73" y="34"/>
                    </a:lnTo>
                    <a:lnTo>
                      <a:pt x="61" y="32"/>
                    </a:lnTo>
                    <a:lnTo>
                      <a:pt x="49" y="31"/>
                    </a:lnTo>
                    <a:lnTo>
                      <a:pt x="37" y="29"/>
                    </a:lnTo>
                    <a:lnTo>
                      <a:pt x="25" y="28"/>
                    </a:lnTo>
                    <a:lnTo>
                      <a:pt x="12" y="26"/>
                    </a:lnTo>
                    <a:lnTo>
                      <a:pt x="0" y="25"/>
                    </a:lnTo>
                    <a:lnTo>
                      <a:pt x="2" y="19"/>
                    </a:lnTo>
                    <a:lnTo>
                      <a:pt x="3" y="12"/>
                    </a:lnTo>
                    <a:lnTo>
                      <a:pt x="4" y="6"/>
                    </a:lnTo>
                    <a:lnTo>
                      <a:pt x="5" y="0"/>
                    </a:lnTo>
                    <a:lnTo>
                      <a:pt x="16" y="1"/>
                    </a:lnTo>
                    <a:lnTo>
                      <a:pt x="29" y="3"/>
                    </a:lnTo>
                    <a:lnTo>
                      <a:pt x="41" y="4"/>
                    </a:lnTo>
                    <a:lnTo>
                      <a:pt x="53" y="6"/>
                    </a:lnTo>
                    <a:lnTo>
                      <a:pt x="65" y="7"/>
                    </a:lnTo>
                    <a:lnTo>
                      <a:pt x="78" y="9"/>
                    </a:lnTo>
                    <a:lnTo>
                      <a:pt x="89" y="10"/>
                    </a:lnTo>
                    <a:lnTo>
                      <a:pt x="102" y="11"/>
                    </a:lnTo>
                    <a:lnTo>
                      <a:pt x="114" y="13"/>
                    </a:lnTo>
                    <a:lnTo>
                      <a:pt x="127" y="15"/>
                    </a:lnTo>
                    <a:lnTo>
                      <a:pt x="140" y="17"/>
                    </a:lnTo>
                    <a:lnTo>
                      <a:pt x="152" y="18"/>
                    </a:lnTo>
                    <a:lnTo>
                      <a:pt x="164" y="20"/>
                    </a:lnTo>
                    <a:lnTo>
                      <a:pt x="176" y="21"/>
                    </a:lnTo>
                    <a:lnTo>
                      <a:pt x="189" y="23"/>
                    </a:lnTo>
                    <a:lnTo>
                      <a:pt x="201" y="24"/>
                    </a:lnTo>
                    <a:close/>
                  </a:path>
                </a:pathLst>
              </a:custGeom>
              <a:solidFill>
                <a:srgbClr val="934C00"/>
              </a:solidFill>
              <a:ln w="9525">
                <a:noFill/>
                <a:round/>
                <a:headEnd/>
                <a:tailEnd/>
              </a:ln>
            </p:spPr>
            <p:txBody>
              <a:bodyPr/>
              <a:lstStyle/>
              <a:p>
                <a:endParaRPr lang="en-US"/>
              </a:p>
            </p:txBody>
          </p:sp>
          <p:sp>
            <p:nvSpPr>
              <p:cNvPr id="384070" name="Freeform 70"/>
              <p:cNvSpPr>
                <a:spLocks/>
              </p:cNvSpPr>
              <p:nvPr/>
            </p:nvSpPr>
            <p:spPr bwMode="auto">
              <a:xfrm>
                <a:off x="7256" y="1320"/>
                <a:ext cx="50" cy="12"/>
              </a:xfrm>
              <a:custGeom>
                <a:avLst/>
                <a:gdLst/>
                <a:ahLst/>
                <a:cxnLst>
                  <a:cxn ang="0">
                    <a:pos x="201" y="24"/>
                  </a:cxn>
                  <a:cxn ang="0">
                    <a:pos x="200" y="29"/>
                  </a:cxn>
                  <a:cxn ang="0">
                    <a:pos x="199" y="35"/>
                  </a:cxn>
                  <a:cxn ang="0">
                    <a:pos x="197" y="42"/>
                  </a:cxn>
                  <a:cxn ang="0">
                    <a:pos x="196" y="47"/>
                  </a:cxn>
                  <a:cxn ang="0">
                    <a:pos x="183" y="46"/>
                  </a:cxn>
                  <a:cxn ang="0">
                    <a:pos x="171" y="44"/>
                  </a:cxn>
                  <a:cxn ang="0">
                    <a:pos x="159" y="43"/>
                  </a:cxn>
                  <a:cxn ang="0">
                    <a:pos x="147" y="41"/>
                  </a:cxn>
                  <a:cxn ang="0">
                    <a:pos x="134" y="40"/>
                  </a:cxn>
                  <a:cxn ang="0">
                    <a:pos x="122" y="38"/>
                  </a:cxn>
                  <a:cxn ang="0">
                    <a:pos x="109" y="37"/>
                  </a:cxn>
                  <a:cxn ang="0">
                    <a:pos x="98" y="34"/>
                  </a:cxn>
                  <a:cxn ang="0">
                    <a:pos x="85" y="33"/>
                  </a:cxn>
                  <a:cxn ang="0">
                    <a:pos x="73" y="32"/>
                  </a:cxn>
                  <a:cxn ang="0">
                    <a:pos x="61" y="30"/>
                  </a:cxn>
                  <a:cxn ang="0">
                    <a:pos x="49" y="29"/>
                  </a:cxn>
                  <a:cxn ang="0">
                    <a:pos x="37" y="27"/>
                  </a:cxn>
                  <a:cxn ang="0">
                    <a:pos x="25" y="26"/>
                  </a:cxn>
                  <a:cxn ang="0">
                    <a:pos x="12" y="24"/>
                  </a:cxn>
                  <a:cxn ang="0">
                    <a:pos x="0" y="23"/>
                  </a:cxn>
                  <a:cxn ang="0">
                    <a:pos x="2" y="18"/>
                  </a:cxn>
                  <a:cxn ang="0">
                    <a:pos x="3" y="11"/>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7">
                    <a:moveTo>
                      <a:pt x="201" y="24"/>
                    </a:moveTo>
                    <a:lnTo>
                      <a:pt x="200" y="29"/>
                    </a:lnTo>
                    <a:lnTo>
                      <a:pt x="199" y="35"/>
                    </a:lnTo>
                    <a:lnTo>
                      <a:pt x="197" y="42"/>
                    </a:lnTo>
                    <a:lnTo>
                      <a:pt x="196" y="47"/>
                    </a:lnTo>
                    <a:lnTo>
                      <a:pt x="183" y="46"/>
                    </a:lnTo>
                    <a:lnTo>
                      <a:pt x="171" y="44"/>
                    </a:lnTo>
                    <a:lnTo>
                      <a:pt x="159" y="43"/>
                    </a:lnTo>
                    <a:lnTo>
                      <a:pt x="147" y="41"/>
                    </a:lnTo>
                    <a:lnTo>
                      <a:pt x="134" y="40"/>
                    </a:lnTo>
                    <a:lnTo>
                      <a:pt x="122" y="38"/>
                    </a:lnTo>
                    <a:lnTo>
                      <a:pt x="109" y="37"/>
                    </a:lnTo>
                    <a:lnTo>
                      <a:pt x="98" y="34"/>
                    </a:lnTo>
                    <a:lnTo>
                      <a:pt x="85" y="33"/>
                    </a:lnTo>
                    <a:lnTo>
                      <a:pt x="73" y="32"/>
                    </a:lnTo>
                    <a:lnTo>
                      <a:pt x="61" y="30"/>
                    </a:lnTo>
                    <a:lnTo>
                      <a:pt x="49" y="29"/>
                    </a:lnTo>
                    <a:lnTo>
                      <a:pt x="37" y="27"/>
                    </a:lnTo>
                    <a:lnTo>
                      <a:pt x="25" y="26"/>
                    </a:lnTo>
                    <a:lnTo>
                      <a:pt x="12" y="24"/>
                    </a:lnTo>
                    <a:lnTo>
                      <a:pt x="0" y="23"/>
                    </a:lnTo>
                    <a:lnTo>
                      <a:pt x="2" y="18"/>
                    </a:lnTo>
                    <a:lnTo>
                      <a:pt x="3" y="11"/>
                    </a:lnTo>
                    <a:lnTo>
                      <a:pt x="4" y="6"/>
                    </a:lnTo>
                    <a:lnTo>
                      <a:pt x="5" y="0"/>
                    </a:lnTo>
                    <a:lnTo>
                      <a:pt x="16" y="1"/>
                    </a:lnTo>
                    <a:lnTo>
                      <a:pt x="29" y="3"/>
                    </a:lnTo>
                    <a:lnTo>
                      <a:pt x="41" y="4"/>
                    </a:lnTo>
                    <a:lnTo>
                      <a:pt x="53" y="6"/>
                    </a:lnTo>
                    <a:lnTo>
                      <a:pt x="65" y="7"/>
                    </a:lnTo>
                    <a:lnTo>
                      <a:pt x="78"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995100"/>
              </a:solidFill>
              <a:ln w="9525">
                <a:noFill/>
                <a:round/>
                <a:headEnd/>
                <a:tailEnd/>
              </a:ln>
            </p:spPr>
            <p:txBody>
              <a:bodyPr/>
              <a:lstStyle/>
              <a:p>
                <a:endParaRPr lang="en-US"/>
              </a:p>
            </p:txBody>
          </p:sp>
          <p:sp>
            <p:nvSpPr>
              <p:cNvPr id="384071" name="Freeform 71"/>
              <p:cNvSpPr>
                <a:spLocks/>
              </p:cNvSpPr>
              <p:nvPr/>
            </p:nvSpPr>
            <p:spPr bwMode="auto">
              <a:xfrm>
                <a:off x="7256" y="1320"/>
                <a:ext cx="50" cy="12"/>
              </a:xfrm>
              <a:custGeom>
                <a:avLst/>
                <a:gdLst/>
                <a:ahLst/>
                <a:cxnLst>
                  <a:cxn ang="0">
                    <a:pos x="201" y="24"/>
                  </a:cxn>
                  <a:cxn ang="0">
                    <a:pos x="200" y="29"/>
                  </a:cxn>
                  <a:cxn ang="0">
                    <a:pos x="199" y="34"/>
                  </a:cxn>
                  <a:cxn ang="0">
                    <a:pos x="197" y="40"/>
                  </a:cxn>
                  <a:cxn ang="0">
                    <a:pos x="196" y="45"/>
                  </a:cxn>
                  <a:cxn ang="0">
                    <a:pos x="183" y="44"/>
                  </a:cxn>
                  <a:cxn ang="0">
                    <a:pos x="171" y="42"/>
                  </a:cxn>
                  <a:cxn ang="0">
                    <a:pos x="159" y="41"/>
                  </a:cxn>
                  <a:cxn ang="0">
                    <a:pos x="147" y="40"/>
                  </a:cxn>
                  <a:cxn ang="0">
                    <a:pos x="134" y="38"/>
                  </a:cxn>
                  <a:cxn ang="0">
                    <a:pos x="122" y="37"/>
                  </a:cxn>
                  <a:cxn ang="0">
                    <a:pos x="109" y="34"/>
                  </a:cxn>
                  <a:cxn ang="0">
                    <a:pos x="98" y="33"/>
                  </a:cxn>
                  <a:cxn ang="0">
                    <a:pos x="85" y="31"/>
                  </a:cxn>
                  <a:cxn ang="0">
                    <a:pos x="73" y="30"/>
                  </a:cxn>
                  <a:cxn ang="0">
                    <a:pos x="61" y="28"/>
                  </a:cxn>
                  <a:cxn ang="0">
                    <a:pos x="49" y="27"/>
                  </a:cxn>
                  <a:cxn ang="0">
                    <a:pos x="37" y="25"/>
                  </a:cxn>
                  <a:cxn ang="0">
                    <a:pos x="25" y="24"/>
                  </a:cxn>
                  <a:cxn ang="0">
                    <a:pos x="12" y="22"/>
                  </a:cxn>
                  <a:cxn ang="0">
                    <a:pos x="0" y="21"/>
                  </a:cxn>
                  <a:cxn ang="0">
                    <a:pos x="2" y="16"/>
                  </a:cxn>
                  <a:cxn ang="0">
                    <a:pos x="3" y="10"/>
                  </a:cxn>
                  <a:cxn ang="0">
                    <a:pos x="3" y="5"/>
                  </a:cxn>
                  <a:cxn ang="0">
                    <a:pos x="4" y="0"/>
                  </a:cxn>
                  <a:cxn ang="0">
                    <a:pos x="16" y="1"/>
                  </a:cxn>
                  <a:cxn ang="0">
                    <a:pos x="28" y="3"/>
                  </a:cxn>
                  <a:cxn ang="0">
                    <a:pos x="40" y="4"/>
                  </a:cxn>
                  <a:cxn ang="0">
                    <a:pos x="53" y="6"/>
                  </a:cxn>
                  <a:cxn ang="0">
                    <a:pos x="65" y="7"/>
                  </a:cxn>
                  <a:cxn ang="0">
                    <a:pos x="77"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5">
                    <a:moveTo>
                      <a:pt x="201" y="24"/>
                    </a:moveTo>
                    <a:lnTo>
                      <a:pt x="200" y="29"/>
                    </a:lnTo>
                    <a:lnTo>
                      <a:pt x="199" y="34"/>
                    </a:lnTo>
                    <a:lnTo>
                      <a:pt x="197" y="40"/>
                    </a:lnTo>
                    <a:lnTo>
                      <a:pt x="196" y="45"/>
                    </a:lnTo>
                    <a:lnTo>
                      <a:pt x="183" y="44"/>
                    </a:lnTo>
                    <a:lnTo>
                      <a:pt x="171" y="42"/>
                    </a:lnTo>
                    <a:lnTo>
                      <a:pt x="159" y="41"/>
                    </a:lnTo>
                    <a:lnTo>
                      <a:pt x="147" y="40"/>
                    </a:lnTo>
                    <a:lnTo>
                      <a:pt x="134" y="38"/>
                    </a:lnTo>
                    <a:lnTo>
                      <a:pt x="122" y="37"/>
                    </a:lnTo>
                    <a:lnTo>
                      <a:pt x="109" y="34"/>
                    </a:lnTo>
                    <a:lnTo>
                      <a:pt x="98" y="33"/>
                    </a:lnTo>
                    <a:lnTo>
                      <a:pt x="85" y="31"/>
                    </a:lnTo>
                    <a:lnTo>
                      <a:pt x="73" y="30"/>
                    </a:lnTo>
                    <a:lnTo>
                      <a:pt x="61" y="28"/>
                    </a:lnTo>
                    <a:lnTo>
                      <a:pt x="49" y="27"/>
                    </a:lnTo>
                    <a:lnTo>
                      <a:pt x="37" y="25"/>
                    </a:lnTo>
                    <a:lnTo>
                      <a:pt x="25" y="24"/>
                    </a:lnTo>
                    <a:lnTo>
                      <a:pt x="12" y="22"/>
                    </a:lnTo>
                    <a:lnTo>
                      <a:pt x="0" y="21"/>
                    </a:lnTo>
                    <a:lnTo>
                      <a:pt x="2" y="16"/>
                    </a:lnTo>
                    <a:lnTo>
                      <a:pt x="3" y="10"/>
                    </a:lnTo>
                    <a:lnTo>
                      <a:pt x="3" y="5"/>
                    </a:lnTo>
                    <a:lnTo>
                      <a:pt x="4" y="0"/>
                    </a:lnTo>
                    <a:lnTo>
                      <a:pt x="16" y="1"/>
                    </a:lnTo>
                    <a:lnTo>
                      <a:pt x="28" y="3"/>
                    </a:lnTo>
                    <a:lnTo>
                      <a:pt x="40" y="4"/>
                    </a:lnTo>
                    <a:lnTo>
                      <a:pt x="53" y="6"/>
                    </a:lnTo>
                    <a:lnTo>
                      <a:pt x="65" y="7"/>
                    </a:lnTo>
                    <a:lnTo>
                      <a:pt x="77"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A05B00"/>
              </a:solidFill>
              <a:ln w="9525">
                <a:noFill/>
                <a:round/>
                <a:headEnd/>
                <a:tailEnd/>
              </a:ln>
            </p:spPr>
            <p:txBody>
              <a:bodyPr/>
              <a:lstStyle/>
              <a:p>
                <a:endParaRPr lang="en-US"/>
              </a:p>
            </p:txBody>
          </p:sp>
          <p:sp>
            <p:nvSpPr>
              <p:cNvPr id="384072" name="Freeform 72"/>
              <p:cNvSpPr>
                <a:spLocks/>
              </p:cNvSpPr>
              <p:nvPr/>
            </p:nvSpPr>
            <p:spPr bwMode="auto">
              <a:xfrm>
                <a:off x="7256" y="1321"/>
                <a:ext cx="50" cy="10"/>
              </a:xfrm>
              <a:custGeom>
                <a:avLst/>
                <a:gdLst/>
                <a:ahLst/>
                <a:cxnLst>
                  <a:cxn ang="0">
                    <a:pos x="201" y="24"/>
                  </a:cxn>
                  <a:cxn ang="0">
                    <a:pos x="200" y="28"/>
                  </a:cxn>
                  <a:cxn ang="0">
                    <a:pos x="199" y="33"/>
                  </a:cxn>
                  <a:cxn ang="0">
                    <a:pos x="197" y="38"/>
                  </a:cxn>
                  <a:cxn ang="0">
                    <a:pos x="196" y="43"/>
                  </a:cxn>
                  <a:cxn ang="0">
                    <a:pos x="183" y="42"/>
                  </a:cxn>
                  <a:cxn ang="0">
                    <a:pos x="171" y="40"/>
                  </a:cxn>
                  <a:cxn ang="0">
                    <a:pos x="159" y="39"/>
                  </a:cxn>
                  <a:cxn ang="0">
                    <a:pos x="147" y="38"/>
                  </a:cxn>
                  <a:cxn ang="0">
                    <a:pos x="134" y="36"/>
                  </a:cxn>
                  <a:cxn ang="0">
                    <a:pos x="122" y="35"/>
                  </a:cxn>
                  <a:cxn ang="0">
                    <a:pos x="109" y="32"/>
                  </a:cxn>
                  <a:cxn ang="0">
                    <a:pos x="98" y="31"/>
                  </a:cxn>
                  <a:cxn ang="0">
                    <a:pos x="85" y="29"/>
                  </a:cxn>
                  <a:cxn ang="0">
                    <a:pos x="73" y="28"/>
                  </a:cxn>
                  <a:cxn ang="0">
                    <a:pos x="61" y="26"/>
                  </a:cxn>
                  <a:cxn ang="0">
                    <a:pos x="49" y="25"/>
                  </a:cxn>
                  <a:cxn ang="0">
                    <a:pos x="37" y="23"/>
                  </a:cxn>
                  <a:cxn ang="0">
                    <a:pos x="25" y="22"/>
                  </a:cxn>
                  <a:cxn ang="0">
                    <a:pos x="12" y="20"/>
                  </a:cxn>
                  <a:cxn ang="0">
                    <a:pos x="0" y="19"/>
                  </a:cxn>
                  <a:cxn ang="0">
                    <a:pos x="2" y="14"/>
                  </a:cxn>
                  <a:cxn ang="0">
                    <a:pos x="3" y="9"/>
                  </a:cxn>
                  <a:cxn ang="0">
                    <a:pos x="3" y="4"/>
                  </a:cxn>
                  <a:cxn ang="0">
                    <a:pos x="4" y="0"/>
                  </a:cxn>
                  <a:cxn ang="0">
                    <a:pos x="16" y="1"/>
                  </a:cxn>
                  <a:cxn ang="0">
                    <a:pos x="28" y="3"/>
                  </a:cxn>
                  <a:cxn ang="0">
                    <a:pos x="40" y="4"/>
                  </a:cxn>
                  <a:cxn ang="0">
                    <a:pos x="53" y="6"/>
                  </a:cxn>
                  <a:cxn ang="0">
                    <a:pos x="64" y="7"/>
                  </a:cxn>
                  <a:cxn ang="0">
                    <a:pos x="77" y="9"/>
                  </a:cxn>
                  <a:cxn ang="0">
                    <a:pos x="89" y="10"/>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3">
                    <a:moveTo>
                      <a:pt x="201" y="24"/>
                    </a:moveTo>
                    <a:lnTo>
                      <a:pt x="200" y="28"/>
                    </a:lnTo>
                    <a:lnTo>
                      <a:pt x="199" y="33"/>
                    </a:lnTo>
                    <a:lnTo>
                      <a:pt x="197" y="38"/>
                    </a:lnTo>
                    <a:lnTo>
                      <a:pt x="196" y="43"/>
                    </a:lnTo>
                    <a:lnTo>
                      <a:pt x="183" y="42"/>
                    </a:lnTo>
                    <a:lnTo>
                      <a:pt x="171" y="40"/>
                    </a:lnTo>
                    <a:lnTo>
                      <a:pt x="159" y="39"/>
                    </a:lnTo>
                    <a:lnTo>
                      <a:pt x="147" y="38"/>
                    </a:lnTo>
                    <a:lnTo>
                      <a:pt x="134" y="36"/>
                    </a:lnTo>
                    <a:lnTo>
                      <a:pt x="122" y="35"/>
                    </a:lnTo>
                    <a:lnTo>
                      <a:pt x="109" y="32"/>
                    </a:lnTo>
                    <a:lnTo>
                      <a:pt x="98" y="31"/>
                    </a:lnTo>
                    <a:lnTo>
                      <a:pt x="85" y="29"/>
                    </a:lnTo>
                    <a:lnTo>
                      <a:pt x="73" y="28"/>
                    </a:lnTo>
                    <a:lnTo>
                      <a:pt x="61" y="26"/>
                    </a:lnTo>
                    <a:lnTo>
                      <a:pt x="49" y="25"/>
                    </a:lnTo>
                    <a:lnTo>
                      <a:pt x="37" y="23"/>
                    </a:lnTo>
                    <a:lnTo>
                      <a:pt x="25" y="22"/>
                    </a:lnTo>
                    <a:lnTo>
                      <a:pt x="12" y="20"/>
                    </a:lnTo>
                    <a:lnTo>
                      <a:pt x="0" y="19"/>
                    </a:lnTo>
                    <a:lnTo>
                      <a:pt x="2" y="14"/>
                    </a:lnTo>
                    <a:lnTo>
                      <a:pt x="3" y="9"/>
                    </a:lnTo>
                    <a:lnTo>
                      <a:pt x="3" y="4"/>
                    </a:lnTo>
                    <a:lnTo>
                      <a:pt x="4" y="0"/>
                    </a:lnTo>
                    <a:lnTo>
                      <a:pt x="16" y="1"/>
                    </a:lnTo>
                    <a:lnTo>
                      <a:pt x="28" y="3"/>
                    </a:lnTo>
                    <a:lnTo>
                      <a:pt x="40" y="4"/>
                    </a:lnTo>
                    <a:lnTo>
                      <a:pt x="53" y="6"/>
                    </a:lnTo>
                    <a:lnTo>
                      <a:pt x="64" y="7"/>
                    </a:lnTo>
                    <a:lnTo>
                      <a:pt x="77" y="9"/>
                    </a:lnTo>
                    <a:lnTo>
                      <a:pt x="89" y="10"/>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86300"/>
              </a:solidFill>
              <a:ln w="9525">
                <a:noFill/>
                <a:round/>
                <a:headEnd/>
                <a:tailEnd/>
              </a:ln>
            </p:spPr>
            <p:txBody>
              <a:bodyPr/>
              <a:lstStyle/>
              <a:p>
                <a:endParaRPr lang="en-US"/>
              </a:p>
            </p:txBody>
          </p:sp>
          <p:sp>
            <p:nvSpPr>
              <p:cNvPr id="384073" name="Freeform 73"/>
              <p:cNvSpPr>
                <a:spLocks/>
              </p:cNvSpPr>
              <p:nvPr/>
            </p:nvSpPr>
            <p:spPr bwMode="auto">
              <a:xfrm>
                <a:off x="7256" y="1321"/>
                <a:ext cx="50" cy="10"/>
              </a:xfrm>
              <a:custGeom>
                <a:avLst/>
                <a:gdLst/>
                <a:ahLst/>
                <a:cxnLst>
                  <a:cxn ang="0">
                    <a:pos x="201" y="24"/>
                  </a:cxn>
                  <a:cxn ang="0">
                    <a:pos x="200" y="28"/>
                  </a:cxn>
                  <a:cxn ang="0">
                    <a:pos x="199" y="32"/>
                  </a:cxn>
                  <a:cxn ang="0">
                    <a:pos x="197" y="38"/>
                  </a:cxn>
                  <a:cxn ang="0">
                    <a:pos x="196" y="42"/>
                  </a:cxn>
                  <a:cxn ang="0">
                    <a:pos x="183" y="40"/>
                  </a:cxn>
                  <a:cxn ang="0">
                    <a:pos x="171" y="39"/>
                  </a:cxn>
                  <a:cxn ang="0">
                    <a:pos x="159" y="37"/>
                  </a:cxn>
                  <a:cxn ang="0">
                    <a:pos x="147" y="36"/>
                  </a:cxn>
                  <a:cxn ang="0">
                    <a:pos x="134" y="34"/>
                  </a:cxn>
                  <a:cxn ang="0">
                    <a:pos x="122" y="32"/>
                  </a:cxn>
                  <a:cxn ang="0">
                    <a:pos x="109" y="30"/>
                  </a:cxn>
                  <a:cxn ang="0">
                    <a:pos x="98" y="29"/>
                  </a:cxn>
                  <a:cxn ang="0">
                    <a:pos x="85" y="27"/>
                  </a:cxn>
                  <a:cxn ang="0">
                    <a:pos x="73" y="26"/>
                  </a:cxn>
                  <a:cxn ang="0">
                    <a:pos x="61" y="24"/>
                  </a:cxn>
                  <a:cxn ang="0">
                    <a:pos x="49" y="23"/>
                  </a:cxn>
                  <a:cxn ang="0">
                    <a:pos x="37" y="21"/>
                  </a:cxn>
                  <a:cxn ang="0">
                    <a:pos x="25" y="20"/>
                  </a:cxn>
                  <a:cxn ang="0">
                    <a:pos x="12" y="18"/>
                  </a:cxn>
                  <a:cxn ang="0">
                    <a:pos x="0" y="17"/>
                  </a:cxn>
                  <a:cxn ang="0">
                    <a:pos x="2" y="13"/>
                  </a:cxn>
                  <a:cxn ang="0">
                    <a:pos x="3" y="8"/>
                  </a:cxn>
                  <a:cxn ang="0">
                    <a:pos x="3" y="4"/>
                  </a:cxn>
                  <a:cxn ang="0">
                    <a:pos x="4" y="0"/>
                  </a:cxn>
                  <a:cxn ang="0">
                    <a:pos x="16" y="1"/>
                  </a:cxn>
                  <a:cxn ang="0">
                    <a:pos x="28" y="3"/>
                  </a:cxn>
                  <a:cxn ang="0">
                    <a:pos x="40" y="4"/>
                  </a:cxn>
                  <a:cxn ang="0">
                    <a:pos x="53" y="6"/>
                  </a:cxn>
                  <a:cxn ang="0">
                    <a:pos x="64" y="7"/>
                  </a:cxn>
                  <a:cxn ang="0">
                    <a:pos x="77" y="9"/>
                  </a:cxn>
                  <a:cxn ang="0">
                    <a:pos x="89" y="11"/>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2">
                    <a:moveTo>
                      <a:pt x="201" y="24"/>
                    </a:moveTo>
                    <a:lnTo>
                      <a:pt x="200" y="28"/>
                    </a:lnTo>
                    <a:lnTo>
                      <a:pt x="199" y="32"/>
                    </a:lnTo>
                    <a:lnTo>
                      <a:pt x="197" y="38"/>
                    </a:lnTo>
                    <a:lnTo>
                      <a:pt x="196" y="42"/>
                    </a:lnTo>
                    <a:lnTo>
                      <a:pt x="183" y="40"/>
                    </a:lnTo>
                    <a:lnTo>
                      <a:pt x="171" y="39"/>
                    </a:lnTo>
                    <a:lnTo>
                      <a:pt x="159" y="37"/>
                    </a:lnTo>
                    <a:lnTo>
                      <a:pt x="147" y="36"/>
                    </a:lnTo>
                    <a:lnTo>
                      <a:pt x="134" y="34"/>
                    </a:lnTo>
                    <a:lnTo>
                      <a:pt x="122" y="32"/>
                    </a:lnTo>
                    <a:lnTo>
                      <a:pt x="109" y="30"/>
                    </a:lnTo>
                    <a:lnTo>
                      <a:pt x="98" y="29"/>
                    </a:lnTo>
                    <a:lnTo>
                      <a:pt x="85" y="27"/>
                    </a:lnTo>
                    <a:lnTo>
                      <a:pt x="73" y="26"/>
                    </a:lnTo>
                    <a:lnTo>
                      <a:pt x="61" y="24"/>
                    </a:lnTo>
                    <a:lnTo>
                      <a:pt x="49" y="23"/>
                    </a:lnTo>
                    <a:lnTo>
                      <a:pt x="37" y="21"/>
                    </a:lnTo>
                    <a:lnTo>
                      <a:pt x="25" y="20"/>
                    </a:lnTo>
                    <a:lnTo>
                      <a:pt x="12" y="18"/>
                    </a:lnTo>
                    <a:lnTo>
                      <a:pt x="0" y="17"/>
                    </a:lnTo>
                    <a:lnTo>
                      <a:pt x="2" y="13"/>
                    </a:lnTo>
                    <a:lnTo>
                      <a:pt x="3" y="8"/>
                    </a:lnTo>
                    <a:lnTo>
                      <a:pt x="3" y="4"/>
                    </a:lnTo>
                    <a:lnTo>
                      <a:pt x="4" y="0"/>
                    </a:lnTo>
                    <a:lnTo>
                      <a:pt x="16" y="1"/>
                    </a:lnTo>
                    <a:lnTo>
                      <a:pt x="28" y="3"/>
                    </a:lnTo>
                    <a:lnTo>
                      <a:pt x="40" y="4"/>
                    </a:lnTo>
                    <a:lnTo>
                      <a:pt x="53" y="6"/>
                    </a:lnTo>
                    <a:lnTo>
                      <a:pt x="64" y="7"/>
                    </a:lnTo>
                    <a:lnTo>
                      <a:pt x="77" y="9"/>
                    </a:lnTo>
                    <a:lnTo>
                      <a:pt x="89" y="11"/>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D6800"/>
              </a:solidFill>
              <a:ln w="9525">
                <a:noFill/>
                <a:round/>
                <a:headEnd/>
                <a:tailEnd/>
              </a:ln>
            </p:spPr>
            <p:txBody>
              <a:bodyPr/>
              <a:lstStyle/>
              <a:p>
                <a:endParaRPr lang="en-US"/>
              </a:p>
            </p:txBody>
          </p:sp>
          <p:sp>
            <p:nvSpPr>
              <p:cNvPr id="384074" name="Freeform 74"/>
              <p:cNvSpPr>
                <a:spLocks/>
              </p:cNvSpPr>
              <p:nvPr/>
            </p:nvSpPr>
            <p:spPr bwMode="auto">
              <a:xfrm>
                <a:off x="7256" y="1321"/>
                <a:ext cx="50" cy="10"/>
              </a:xfrm>
              <a:custGeom>
                <a:avLst/>
                <a:gdLst/>
                <a:ahLst/>
                <a:cxnLst>
                  <a:cxn ang="0">
                    <a:pos x="200" y="24"/>
                  </a:cxn>
                  <a:cxn ang="0">
                    <a:pos x="199" y="28"/>
                  </a:cxn>
                  <a:cxn ang="0">
                    <a:pos x="198" y="31"/>
                  </a:cxn>
                  <a:cxn ang="0">
                    <a:pos x="197" y="36"/>
                  </a:cxn>
                  <a:cxn ang="0">
                    <a:pos x="196" y="40"/>
                  </a:cxn>
                  <a:cxn ang="0">
                    <a:pos x="183" y="39"/>
                  </a:cxn>
                  <a:cxn ang="0">
                    <a:pos x="171" y="37"/>
                  </a:cxn>
                  <a:cxn ang="0">
                    <a:pos x="159" y="36"/>
                  </a:cxn>
                  <a:cxn ang="0">
                    <a:pos x="147" y="34"/>
                  </a:cxn>
                  <a:cxn ang="0">
                    <a:pos x="134" y="33"/>
                  </a:cxn>
                  <a:cxn ang="0">
                    <a:pos x="122" y="30"/>
                  </a:cxn>
                  <a:cxn ang="0">
                    <a:pos x="109" y="29"/>
                  </a:cxn>
                  <a:cxn ang="0">
                    <a:pos x="98" y="27"/>
                  </a:cxn>
                  <a:cxn ang="0">
                    <a:pos x="85" y="26"/>
                  </a:cxn>
                  <a:cxn ang="0">
                    <a:pos x="73" y="24"/>
                  </a:cxn>
                  <a:cxn ang="0">
                    <a:pos x="61" y="23"/>
                  </a:cxn>
                  <a:cxn ang="0">
                    <a:pos x="49" y="21"/>
                  </a:cxn>
                  <a:cxn ang="0">
                    <a:pos x="37" y="20"/>
                  </a:cxn>
                  <a:cxn ang="0">
                    <a:pos x="25" y="19"/>
                  </a:cxn>
                  <a:cxn ang="0">
                    <a:pos x="12" y="17"/>
                  </a:cxn>
                  <a:cxn ang="0">
                    <a:pos x="0" y="16"/>
                  </a:cxn>
                  <a:cxn ang="0">
                    <a:pos x="2" y="12"/>
                  </a:cxn>
                  <a:cxn ang="0">
                    <a:pos x="3" y="7"/>
                  </a:cxn>
                  <a:cxn ang="0">
                    <a:pos x="3" y="4"/>
                  </a:cxn>
                  <a:cxn ang="0">
                    <a:pos x="4" y="0"/>
                  </a:cxn>
                  <a:cxn ang="0">
                    <a:pos x="16" y="1"/>
                  </a:cxn>
                  <a:cxn ang="0">
                    <a:pos x="28" y="3"/>
                  </a:cxn>
                  <a:cxn ang="0">
                    <a:pos x="40" y="4"/>
                  </a:cxn>
                  <a:cxn ang="0">
                    <a:pos x="53" y="6"/>
                  </a:cxn>
                  <a:cxn ang="0">
                    <a:pos x="64" y="7"/>
                  </a:cxn>
                  <a:cxn ang="0">
                    <a:pos x="77" y="10"/>
                  </a:cxn>
                  <a:cxn ang="0">
                    <a:pos x="89" y="11"/>
                  </a:cxn>
                  <a:cxn ang="0">
                    <a:pos x="102" y="12"/>
                  </a:cxn>
                  <a:cxn ang="0">
                    <a:pos x="113" y="14"/>
                  </a:cxn>
                  <a:cxn ang="0">
                    <a:pos x="126" y="15"/>
                  </a:cxn>
                  <a:cxn ang="0">
                    <a:pos x="139" y="17"/>
                  </a:cxn>
                  <a:cxn ang="0">
                    <a:pos x="151" y="18"/>
                  </a:cxn>
                  <a:cxn ang="0">
                    <a:pos x="164" y="20"/>
                  </a:cxn>
                  <a:cxn ang="0">
                    <a:pos x="175" y="21"/>
                  </a:cxn>
                  <a:cxn ang="0">
                    <a:pos x="188" y="23"/>
                  </a:cxn>
                  <a:cxn ang="0">
                    <a:pos x="200" y="24"/>
                  </a:cxn>
                </a:cxnLst>
                <a:rect l="0" t="0" r="r" b="b"/>
                <a:pathLst>
                  <a:path w="200" h="40">
                    <a:moveTo>
                      <a:pt x="200" y="24"/>
                    </a:moveTo>
                    <a:lnTo>
                      <a:pt x="199" y="28"/>
                    </a:lnTo>
                    <a:lnTo>
                      <a:pt x="198" y="31"/>
                    </a:lnTo>
                    <a:lnTo>
                      <a:pt x="197" y="36"/>
                    </a:lnTo>
                    <a:lnTo>
                      <a:pt x="196" y="40"/>
                    </a:lnTo>
                    <a:lnTo>
                      <a:pt x="183" y="39"/>
                    </a:lnTo>
                    <a:lnTo>
                      <a:pt x="171" y="37"/>
                    </a:lnTo>
                    <a:lnTo>
                      <a:pt x="159" y="36"/>
                    </a:lnTo>
                    <a:lnTo>
                      <a:pt x="147" y="34"/>
                    </a:lnTo>
                    <a:lnTo>
                      <a:pt x="134" y="33"/>
                    </a:lnTo>
                    <a:lnTo>
                      <a:pt x="122" y="30"/>
                    </a:lnTo>
                    <a:lnTo>
                      <a:pt x="109" y="29"/>
                    </a:lnTo>
                    <a:lnTo>
                      <a:pt x="98" y="27"/>
                    </a:lnTo>
                    <a:lnTo>
                      <a:pt x="85" y="26"/>
                    </a:lnTo>
                    <a:lnTo>
                      <a:pt x="73" y="24"/>
                    </a:lnTo>
                    <a:lnTo>
                      <a:pt x="61" y="23"/>
                    </a:lnTo>
                    <a:lnTo>
                      <a:pt x="49" y="21"/>
                    </a:lnTo>
                    <a:lnTo>
                      <a:pt x="37" y="20"/>
                    </a:lnTo>
                    <a:lnTo>
                      <a:pt x="25" y="19"/>
                    </a:lnTo>
                    <a:lnTo>
                      <a:pt x="12" y="17"/>
                    </a:lnTo>
                    <a:lnTo>
                      <a:pt x="0" y="16"/>
                    </a:lnTo>
                    <a:lnTo>
                      <a:pt x="2" y="12"/>
                    </a:lnTo>
                    <a:lnTo>
                      <a:pt x="3" y="7"/>
                    </a:lnTo>
                    <a:lnTo>
                      <a:pt x="3" y="4"/>
                    </a:lnTo>
                    <a:lnTo>
                      <a:pt x="4" y="0"/>
                    </a:lnTo>
                    <a:lnTo>
                      <a:pt x="16" y="1"/>
                    </a:lnTo>
                    <a:lnTo>
                      <a:pt x="28" y="3"/>
                    </a:lnTo>
                    <a:lnTo>
                      <a:pt x="40" y="4"/>
                    </a:lnTo>
                    <a:lnTo>
                      <a:pt x="53" y="6"/>
                    </a:lnTo>
                    <a:lnTo>
                      <a:pt x="64" y="7"/>
                    </a:lnTo>
                    <a:lnTo>
                      <a:pt x="77" y="10"/>
                    </a:lnTo>
                    <a:lnTo>
                      <a:pt x="89" y="11"/>
                    </a:lnTo>
                    <a:lnTo>
                      <a:pt x="102" y="12"/>
                    </a:lnTo>
                    <a:lnTo>
                      <a:pt x="113" y="14"/>
                    </a:lnTo>
                    <a:lnTo>
                      <a:pt x="126" y="15"/>
                    </a:lnTo>
                    <a:lnTo>
                      <a:pt x="139" y="17"/>
                    </a:lnTo>
                    <a:lnTo>
                      <a:pt x="151" y="18"/>
                    </a:lnTo>
                    <a:lnTo>
                      <a:pt x="164" y="20"/>
                    </a:lnTo>
                    <a:lnTo>
                      <a:pt x="175" y="21"/>
                    </a:lnTo>
                    <a:lnTo>
                      <a:pt x="188" y="23"/>
                    </a:lnTo>
                    <a:lnTo>
                      <a:pt x="200" y="24"/>
                    </a:lnTo>
                    <a:close/>
                  </a:path>
                </a:pathLst>
              </a:custGeom>
              <a:solidFill>
                <a:srgbClr val="B57000"/>
              </a:solidFill>
              <a:ln w="9525">
                <a:noFill/>
                <a:round/>
                <a:headEnd/>
                <a:tailEnd/>
              </a:ln>
            </p:spPr>
            <p:txBody>
              <a:bodyPr/>
              <a:lstStyle/>
              <a:p>
                <a:endParaRPr lang="en-US"/>
              </a:p>
            </p:txBody>
          </p:sp>
          <p:sp>
            <p:nvSpPr>
              <p:cNvPr id="384075" name="Freeform 75"/>
              <p:cNvSpPr>
                <a:spLocks/>
              </p:cNvSpPr>
              <p:nvPr/>
            </p:nvSpPr>
            <p:spPr bwMode="auto">
              <a:xfrm>
                <a:off x="7256" y="1322"/>
                <a:ext cx="50" cy="9"/>
              </a:xfrm>
              <a:custGeom>
                <a:avLst/>
                <a:gdLst/>
                <a:ahLst/>
                <a:cxnLst>
                  <a:cxn ang="0">
                    <a:pos x="200" y="24"/>
                  </a:cxn>
                  <a:cxn ang="0">
                    <a:pos x="199" y="27"/>
                  </a:cxn>
                  <a:cxn ang="0">
                    <a:pos x="198" y="30"/>
                  </a:cxn>
                  <a:cxn ang="0">
                    <a:pos x="197" y="34"/>
                  </a:cxn>
                  <a:cxn ang="0">
                    <a:pos x="196" y="38"/>
                  </a:cxn>
                  <a:cxn ang="0">
                    <a:pos x="183" y="37"/>
                  </a:cxn>
                  <a:cxn ang="0">
                    <a:pos x="171" y="35"/>
                  </a:cxn>
                  <a:cxn ang="0">
                    <a:pos x="159" y="34"/>
                  </a:cxn>
                  <a:cxn ang="0">
                    <a:pos x="147" y="32"/>
                  </a:cxn>
                  <a:cxn ang="0">
                    <a:pos x="134" y="30"/>
                  </a:cxn>
                  <a:cxn ang="0">
                    <a:pos x="122" y="28"/>
                  </a:cxn>
                  <a:cxn ang="0">
                    <a:pos x="109" y="27"/>
                  </a:cxn>
                  <a:cxn ang="0">
                    <a:pos x="98" y="25"/>
                  </a:cxn>
                  <a:cxn ang="0">
                    <a:pos x="85" y="24"/>
                  </a:cxn>
                  <a:cxn ang="0">
                    <a:pos x="73" y="23"/>
                  </a:cxn>
                  <a:cxn ang="0">
                    <a:pos x="61" y="21"/>
                  </a:cxn>
                  <a:cxn ang="0">
                    <a:pos x="49" y="20"/>
                  </a:cxn>
                  <a:cxn ang="0">
                    <a:pos x="37" y="18"/>
                  </a:cxn>
                  <a:cxn ang="0">
                    <a:pos x="25" y="17"/>
                  </a:cxn>
                  <a:cxn ang="0">
                    <a:pos x="12" y="15"/>
                  </a:cxn>
                  <a:cxn ang="0">
                    <a:pos x="0" y="14"/>
                  </a:cxn>
                  <a:cxn ang="0">
                    <a:pos x="2" y="11"/>
                  </a:cxn>
                  <a:cxn ang="0">
                    <a:pos x="3" y="7"/>
                  </a:cxn>
                  <a:cxn ang="0">
                    <a:pos x="3" y="4"/>
                  </a:cxn>
                  <a:cxn ang="0">
                    <a:pos x="4" y="0"/>
                  </a:cxn>
                  <a:cxn ang="0">
                    <a:pos x="15" y="1"/>
                  </a:cxn>
                  <a:cxn ang="0">
                    <a:pos x="28" y="3"/>
                  </a:cxn>
                  <a:cxn ang="0">
                    <a:pos x="40" y="4"/>
                  </a:cxn>
                  <a:cxn ang="0">
                    <a:pos x="52" y="6"/>
                  </a:cxn>
                  <a:cxn ang="0">
                    <a:pos x="64" y="7"/>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8">
                    <a:moveTo>
                      <a:pt x="200" y="24"/>
                    </a:moveTo>
                    <a:lnTo>
                      <a:pt x="199" y="27"/>
                    </a:lnTo>
                    <a:lnTo>
                      <a:pt x="198" y="30"/>
                    </a:lnTo>
                    <a:lnTo>
                      <a:pt x="197" y="34"/>
                    </a:lnTo>
                    <a:lnTo>
                      <a:pt x="196" y="38"/>
                    </a:lnTo>
                    <a:lnTo>
                      <a:pt x="183" y="37"/>
                    </a:lnTo>
                    <a:lnTo>
                      <a:pt x="171" y="35"/>
                    </a:lnTo>
                    <a:lnTo>
                      <a:pt x="159" y="34"/>
                    </a:lnTo>
                    <a:lnTo>
                      <a:pt x="147" y="32"/>
                    </a:lnTo>
                    <a:lnTo>
                      <a:pt x="134" y="30"/>
                    </a:lnTo>
                    <a:lnTo>
                      <a:pt x="122" y="28"/>
                    </a:lnTo>
                    <a:lnTo>
                      <a:pt x="109" y="27"/>
                    </a:lnTo>
                    <a:lnTo>
                      <a:pt x="98" y="25"/>
                    </a:lnTo>
                    <a:lnTo>
                      <a:pt x="85" y="24"/>
                    </a:lnTo>
                    <a:lnTo>
                      <a:pt x="73" y="23"/>
                    </a:lnTo>
                    <a:lnTo>
                      <a:pt x="61" y="21"/>
                    </a:lnTo>
                    <a:lnTo>
                      <a:pt x="49" y="20"/>
                    </a:lnTo>
                    <a:lnTo>
                      <a:pt x="37" y="18"/>
                    </a:lnTo>
                    <a:lnTo>
                      <a:pt x="25" y="17"/>
                    </a:lnTo>
                    <a:lnTo>
                      <a:pt x="12" y="15"/>
                    </a:lnTo>
                    <a:lnTo>
                      <a:pt x="0" y="14"/>
                    </a:lnTo>
                    <a:lnTo>
                      <a:pt x="2" y="11"/>
                    </a:lnTo>
                    <a:lnTo>
                      <a:pt x="3" y="7"/>
                    </a:lnTo>
                    <a:lnTo>
                      <a:pt x="3" y="4"/>
                    </a:lnTo>
                    <a:lnTo>
                      <a:pt x="4" y="0"/>
                    </a:lnTo>
                    <a:lnTo>
                      <a:pt x="15" y="1"/>
                    </a:lnTo>
                    <a:lnTo>
                      <a:pt x="28" y="3"/>
                    </a:lnTo>
                    <a:lnTo>
                      <a:pt x="40" y="4"/>
                    </a:lnTo>
                    <a:lnTo>
                      <a:pt x="52" y="6"/>
                    </a:lnTo>
                    <a:lnTo>
                      <a:pt x="64" y="7"/>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BC7700"/>
              </a:solidFill>
              <a:ln w="9525">
                <a:noFill/>
                <a:round/>
                <a:headEnd/>
                <a:tailEnd/>
              </a:ln>
            </p:spPr>
            <p:txBody>
              <a:bodyPr/>
              <a:lstStyle/>
              <a:p>
                <a:endParaRPr lang="en-US"/>
              </a:p>
            </p:txBody>
          </p:sp>
          <p:sp>
            <p:nvSpPr>
              <p:cNvPr id="384076" name="Freeform 76"/>
              <p:cNvSpPr>
                <a:spLocks/>
              </p:cNvSpPr>
              <p:nvPr/>
            </p:nvSpPr>
            <p:spPr bwMode="auto">
              <a:xfrm>
                <a:off x="7256" y="1322"/>
                <a:ext cx="50" cy="9"/>
              </a:xfrm>
              <a:custGeom>
                <a:avLst/>
                <a:gdLst/>
                <a:ahLst/>
                <a:cxnLst>
                  <a:cxn ang="0">
                    <a:pos x="200" y="24"/>
                  </a:cxn>
                  <a:cxn ang="0">
                    <a:pos x="199" y="27"/>
                  </a:cxn>
                  <a:cxn ang="0">
                    <a:pos x="198" y="29"/>
                  </a:cxn>
                  <a:cxn ang="0">
                    <a:pos x="197" y="33"/>
                  </a:cxn>
                  <a:cxn ang="0">
                    <a:pos x="196" y="36"/>
                  </a:cxn>
                  <a:cxn ang="0">
                    <a:pos x="183" y="35"/>
                  </a:cxn>
                  <a:cxn ang="0">
                    <a:pos x="171" y="33"/>
                  </a:cxn>
                  <a:cxn ang="0">
                    <a:pos x="159" y="32"/>
                  </a:cxn>
                  <a:cxn ang="0">
                    <a:pos x="147" y="29"/>
                  </a:cxn>
                  <a:cxn ang="0">
                    <a:pos x="134" y="28"/>
                  </a:cxn>
                  <a:cxn ang="0">
                    <a:pos x="122" y="26"/>
                  </a:cxn>
                  <a:cxn ang="0">
                    <a:pos x="109" y="25"/>
                  </a:cxn>
                  <a:cxn ang="0">
                    <a:pos x="98" y="23"/>
                  </a:cxn>
                  <a:cxn ang="0">
                    <a:pos x="85" y="22"/>
                  </a:cxn>
                  <a:cxn ang="0">
                    <a:pos x="73" y="21"/>
                  </a:cxn>
                  <a:cxn ang="0">
                    <a:pos x="61" y="19"/>
                  </a:cxn>
                  <a:cxn ang="0">
                    <a:pos x="49" y="18"/>
                  </a:cxn>
                  <a:cxn ang="0">
                    <a:pos x="37" y="16"/>
                  </a:cxn>
                  <a:cxn ang="0">
                    <a:pos x="25" y="15"/>
                  </a:cxn>
                  <a:cxn ang="0">
                    <a:pos x="12" y="13"/>
                  </a:cxn>
                  <a:cxn ang="0">
                    <a:pos x="0" y="12"/>
                  </a:cxn>
                  <a:cxn ang="0">
                    <a:pos x="2" y="9"/>
                  </a:cxn>
                  <a:cxn ang="0">
                    <a:pos x="3" y="5"/>
                  </a:cxn>
                  <a:cxn ang="0">
                    <a:pos x="3" y="3"/>
                  </a:cxn>
                  <a:cxn ang="0">
                    <a:pos x="4" y="0"/>
                  </a:cxn>
                  <a:cxn ang="0">
                    <a:pos x="15" y="1"/>
                  </a:cxn>
                  <a:cxn ang="0">
                    <a:pos x="28" y="3"/>
                  </a:cxn>
                  <a:cxn ang="0">
                    <a:pos x="40" y="4"/>
                  </a:cxn>
                  <a:cxn ang="0">
                    <a:pos x="52" y="6"/>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6">
                    <a:moveTo>
                      <a:pt x="200" y="24"/>
                    </a:moveTo>
                    <a:lnTo>
                      <a:pt x="199" y="27"/>
                    </a:lnTo>
                    <a:lnTo>
                      <a:pt x="198" y="29"/>
                    </a:lnTo>
                    <a:lnTo>
                      <a:pt x="197" y="33"/>
                    </a:lnTo>
                    <a:lnTo>
                      <a:pt x="196" y="36"/>
                    </a:lnTo>
                    <a:lnTo>
                      <a:pt x="183" y="35"/>
                    </a:lnTo>
                    <a:lnTo>
                      <a:pt x="171" y="33"/>
                    </a:lnTo>
                    <a:lnTo>
                      <a:pt x="159" y="32"/>
                    </a:lnTo>
                    <a:lnTo>
                      <a:pt x="147" y="29"/>
                    </a:lnTo>
                    <a:lnTo>
                      <a:pt x="134" y="28"/>
                    </a:lnTo>
                    <a:lnTo>
                      <a:pt x="122" y="26"/>
                    </a:lnTo>
                    <a:lnTo>
                      <a:pt x="109" y="25"/>
                    </a:lnTo>
                    <a:lnTo>
                      <a:pt x="98" y="23"/>
                    </a:lnTo>
                    <a:lnTo>
                      <a:pt x="85" y="22"/>
                    </a:lnTo>
                    <a:lnTo>
                      <a:pt x="73" y="21"/>
                    </a:lnTo>
                    <a:lnTo>
                      <a:pt x="61" y="19"/>
                    </a:lnTo>
                    <a:lnTo>
                      <a:pt x="49" y="18"/>
                    </a:lnTo>
                    <a:lnTo>
                      <a:pt x="37" y="16"/>
                    </a:lnTo>
                    <a:lnTo>
                      <a:pt x="25" y="15"/>
                    </a:lnTo>
                    <a:lnTo>
                      <a:pt x="12" y="13"/>
                    </a:lnTo>
                    <a:lnTo>
                      <a:pt x="0" y="12"/>
                    </a:lnTo>
                    <a:lnTo>
                      <a:pt x="2" y="9"/>
                    </a:lnTo>
                    <a:lnTo>
                      <a:pt x="3" y="5"/>
                    </a:lnTo>
                    <a:lnTo>
                      <a:pt x="3" y="3"/>
                    </a:lnTo>
                    <a:lnTo>
                      <a:pt x="4" y="0"/>
                    </a:lnTo>
                    <a:lnTo>
                      <a:pt x="15" y="1"/>
                    </a:lnTo>
                    <a:lnTo>
                      <a:pt x="28" y="3"/>
                    </a:lnTo>
                    <a:lnTo>
                      <a:pt x="40" y="4"/>
                    </a:lnTo>
                    <a:lnTo>
                      <a:pt x="52" y="6"/>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48200"/>
              </a:solidFill>
              <a:ln w="9525">
                <a:noFill/>
                <a:round/>
                <a:headEnd/>
                <a:tailEnd/>
              </a:ln>
            </p:spPr>
            <p:txBody>
              <a:bodyPr/>
              <a:lstStyle/>
              <a:p>
                <a:endParaRPr lang="en-US"/>
              </a:p>
            </p:txBody>
          </p:sp>
          <p:sp>
            <p:nvSpPr>
              <p:cNvPr id="384077" name="Freeform 77"/>
              <p:cNvSpPr>
                <a:spLocks/>
              </p:cNvSpPr>
              <p:nvPr/>
            </p:nvSpPr>
            <p:spPr bwMode="auto">
              <a:xfrm>
                <a:off x="7256" y="1322"/>
                <a:ext cx="50" cy="8"/>
              </a:xfrm>
              <a:custGeom>
                <a:avLst/>
                <a:gdLst/>
                <a:ahLst/>
                <a:cxnLst>
                  <a:cxn ang="0">
                    <a:pos x="200" y="24"/>
                  </a:cxn>
                  <a:cxn ang="0">
                    <a:pos x="199" y="26"/>
                  </a:cxn>
                  <a:cxn ang="0">
                    <a:pos x="198" y="28"/>
                  </a:cxn>
                  <a:cxn ang="0">
                    <a:pos x="197" y="32"/>
                  </a:cxn>
                  <a:cxn ang="0">
                    <a:pos x="196" y="34"/>
                  </a:cxn>
                  <a:cxn ang="0">
                    <a:pos x="183" y="33"/>
                  </a:cxn>
                  <a:cxn ang="0">
                    <a:pos x="171" y="31"/>
                  </a:cxn>
                  <a:cxn ang="0">
                    <a:pos x="159" y="30"/>
                  </a:cxn>
                  <a:cxn ang="0">
                    <a:pos x="147" y="27"/>
                  </a:cxn>
                  <a:cxn ang="0">
                    <a:pos x="134" y="26"/>
                  </a:cxn>
                  <a:cxn ang="0">
                    <a:pos x="122" y="24"/>
                  </a:cxn>
                  <a:cxn ang="0">
                    <a:pos x="109" y="23"/>
                  </a:cxn>
                  <a:cxn ang="0">
                    <a:pos x="98" y="21"/>
                  </a:cxn>
                  <a:cxn ang="0">
                    <a:pos x="85" y="20"/>
                  </a:cxn>
                  <a:cxn ang="0">
                    <a:pos x="73" y="19"/>
                  </a:cxn>
                  <a:cxn ang="0">
                    <a:pos x="61" y="17"/>
                  </a:cxn>
                  <a:cxn ang="0">
                    <a:pos x="49" y="16"/>
                  </a:cxn>
                  <a:cxn ang="0">
                    <a:pos x="37" y="14"/>
                  </a:cxn>
                  <a:cxn ang="0">
                    <a:pos x="25" y="13"/>
                  </a:cxn>
                  <a:cxn ang="0">
                    <a:pos x="12" y="11"/>
                  </a:cxn>
                  <a:cxn ang="0">
                    <a:pos x="0" y="10"/>
                  </a:cxn>
                  <a:cxn ang="0">
                    <a:pos x="2" y="8"/>
                  </a:cxn>
                  <a:cxn ang="0">
                    <a:pos x="3" y="4"/>
                  </a:cxn>
                  <a:cxn ang="0">
                    <a:pos x="3" y="2"/>
                  </a:cxn>
                  <a:cxn ang="0">
                    <a:pos x="4" y="0"/>
                  </a:cxn>
                  <a:cxn ang="0">
                    <a:pos x="15" y="1"/>
                  </a:cxn>
                  <a:cxn ang="0">
                    <a:pos x="28" y="3"/>
                  </a:cxn>
                  <a:cxn ang="0">
                    <a:pos x="40" y="4"/>
                  </a:cxn>
                  <a:cxn ang="0">
                    <a:pos x="52" y="7"/>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4">
                    <a:moveTo>
                      <a:pt x="200" y="24"/>
                    </a:moveTo>
                    <a:lnTo>
                      <a:pt x="199" y="26"/>
                    </a:lnTo>
                    <a:lnTo>
                      <a:pt x="198" y="28"/>
                    </a:lnTo>
                    <a:lnTo>
                      <a:pt x="197" y="32"/>
                    </a:lnTo>
                    <a:lnTo>
                      <a:pt x="196" y="34"/>
                    </a:lnTo>
                    <a:lnTo>
                      <a:pt x="183" y="33"/>
                    </a:lnTo>
                    <a:lnTo>
                      <a:pt x="171" y="31"/>
                    </a:lnTo>
                    <a:lnTo>
                      <a:pt x="159" y="30"/>
                    </a:lnTo>
                    <a:lnTo>
                      <a:pt x="147" y="27"/>
                    </a:lnTo>
                    <a:lnTo>
                      <a:pt x="134" y="26"/>
                    </a:lnTo>
                    <a:lnTo>
                      <a:pt x="122" y="24"/>
                    </a:lnTo>
                    <a:lnTo>
                      <a:pt x="109" y="23"/>
                    </a:lnTo>
                    <a:lnTo>
                      <a:pt x="98" y="21"/>
                    </a:lnTo>
                    <a:lnTo>
                      <a:pt x="85" y="20"/>
                    </a:lnTo>
                    <a:lnTo>
                      <a:pt x="73" y="19"/>
                    </a:lnTo>
                    <a:lnTo>
                      <a:pt x="61" y="17"/>
                    </a:lnTo>
                    <a:lnTo>
                      <a:pt x="49" y="16"/>
                    </a:lnTo>
                    <a:lnTo>
                      <a:pt x="37" y="14"/>
                    </a:lnTo>
                    <a:lnTo>
                      <a:pt x="25" y="13"/>
                    </a:lnTo>
                    <a:lnTo>
                      <a:pt x="12" y="11"/>
                    </a:lnTo>
                    <a:lnTo>
                      <a:pt x="0" y="10"/>
                    </a:lnTo>
                    <a:lnTo>
                      <a:pt x="2" y="8"/>
                    </a:lnTo>
                    <a:lnTo>
                      <a:pt x="3" y="4"/>
                    </a:lnTo>
                    <a:lnTo>
                      <a:pt x="3" y="2"/>
                    </a:lnTo>
                    <a:lnTo>
                      <a:pt x="4" y="0"/>
                    </a:lnTo>
                    <a:lnTo>
                      <a:pt x="15" y="1"/>
                    </a:lnTo>
                    <a:lnTo>
                      <a:pt x="28" y="3"/>
                    </a:lnTo>
                    <a:lnTo>
                      <a:pt x="40" y="4"/>
                    </a:lnTo>
                    <a:lnTo>
                      <a:pt x="52" y="7"/>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98700"/>
              </a:solidFill>
              <a:ln w="9525">
                <a:noFill/>
                <a:round/>
                <a:headEnd/>
                <a:tailEnd/>
              </a:ln>
            </p:spPr>
            <p:txBody>
              <a:bodyPr/>
              <a:lstStyle/>
              <a:p>
                <a:endParaRPr lang="en-US"/>
              </a:p>
            </p:txBody>
          </p:sp>
          <p:sp>
            <p:nvSpPr>
              <p:cNvPr id="384078" name="Freeform 78"/>
              <p:cNvSpPr>
                <a:spLocks/>
              </p:cNvSpPr>
              <p:nvPr/>
            </p:nvSpPr>
            <p:spPr bwMode="auto">
              <a:xfrm>
                <a:off x="7256" y="1322"/>
                <a:ext cx="50" cy="8"/>
              </a:xfrm>
              <a:custGeom>
                <a:avLst/>
                <a:gdLst/>
                <a:ahLst/>
                <a:cxnLst>
                  <a:cxn ang="0">
                    <a:pos x="200" y="24"/>
                  </a:cxn>
                  <a:cxn ang="0">
                    <a:pos x="196" y="32"/>
                  </a:cxn>
                  <a:cxn ang="0">
                    <a:pos x="0" y="8"/>
                  </a:cxn>
                  <a:cxn ang="0">
                    <a:pos x="4" y="0"/>
                  </a:cxn>
                  <a:cxn ang="0">
                    <a:pos x="200" y="24"/>
                  </a:cxn>
                </a:cxnLst>
                <a:rect l="0" t="0" r="r" b="b"/>
                <a:pathLst>
                  <a:path w="200" h="32">
                    <a:moveTo>
                      <a:pt x="200" y="24"/>
                    </a:moveTo>
                    <a:lnTo>
                      <a:pt x="196" y="32"/>
                    </a:lnTo>
                    <a:lnTo>
                      <a:pt x="0" y="8"/>
                    </a:lnTo>
                    <a:lnTo>
                      <a:pt x="4" y="0"/>
                    </a:lnTo>
                    <a:lnTo>
                      <a:pt x="200" y="24"/>
                    </a:lnTo>
                    <a:close/>
                  </a:path>
                </a:pathLst>
              </a:custGeom>
              <a:solidFill>
                <a:srgbClr val="D18E00"/>
              </a:solidFill>
              <a:ln w="9525">
                <a:noFill/>
                <a:round/>
                <a:headEnd/>
                <a:tailEnd/>
              </a:ln>
            </p:spPr>
            <p:txBody>
              <a:bodyPr/>
              <a:lstStyle/>
              <a:p>
                <a:endParaRPr lang="en-US"/>
              </a:p>
            </p:txBody>
          </p:sp>
          <p:sp>
            <p:nvSpPr>
              <p:cNvPr id="384079" name="Freeform 79"/>
              <p:cNvSpPr>
                <a:spLocks/>
              </p:cNvSpPr>
              <p:nvPr/>
            </p:nvSpPr>
            <p:spPr bwMode="auto">
              <a:xfrm>
                <a:off x="7211" y="1316"/>
                <a:ext cx="19" cy="4"/>
              </a:xfrm>
              <a:custGeom>
                <a:avLst/>
                <a:gdLst/>
                <a:ahLst/>
                <a:cxnLst>
                  <a:cxn ang="0">
                    <a:pos x="76" y="8"/>
                  </a:cxn>
                  <a:cxn ang="0">
                    <a:pos x="74" y="19"/>
                  </a:cxn>
                  <a:cxn ang="0">
                    <a:pos x="0" y="9"/>
                  </a:cxn>
                  <a:cxn ang="0">
                    <a:pos x="1" y="0"/>
                  </a:cxn>
                  <a:cxn ang="0">
                    <a:pos x="76" y="8"/>
                  </a:cxn>
                </a:cxnLst>
                <a:rect l="0" t="0" r="r" b="b"/>
                <a:pathLst>
                  <a:path w="76" h="19">
                    <a:moveTo>
                      <a:pt x="76" y="8"/>
                    </a:moveTo>
                    <a:lnTo>
                      <a:pt x="74" y="19"/>
                    </a:lnTo>
                    <a:lnTo>
                      <a:pt x="0" y="9"/>
                    </a:lnTo>
                    <a:lnTo>
                      <a:pt x="1" y="0"/>
                    </a:lnTo>
                    <a:lnTo>
                      <a:pt x="76" y="8"/>
                    </a:lnTo>
                    <a:close/>
                  </a:path>
                </a:pathLst>
              </a:custGeom>
              <a:solidFill>
                <a:srgbClr val="8C4400"/>
              </a:solidFill>
              <a:ln w="9525">
                <a:noFill/>
                <a:round/>
                <a:headEnd/>
                <a:tailEnd/>
              </a:ln>
            </p:spPr>
            <p:txBody>
              <a:bodyPr/>
              <a:lstStyle/>
              <a:p>
                <a:endParaRPr lang="en-US"/>
              </a:p>
            </p:txBody>
          </p:sp>
          <p:sp>
            <p:nvSpPr>
              <p:cNvPr id="384080" name="Freeform 80"/>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34C00"/>
              </a:solidFill>
              <a:ln w="9525">
                <a:noFill/>
                <a:round/>
                <a:headEnd/>
                <a:tailEnd/>
              </a:ln>
            </p:spPr>
            <p:txBody>
              <a:bodyPr/>
              <a:lstStyle/>
              <a:p>
                <a:endParaRPr lang="en-US"/>
              </a:p>
            </p:txBody>
          </p:sp>
          <p:sp>
            <p:nvSpPr>
              <p:cNvPr id="384081" name="Freeform 81"/>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95100"/>
              </a:solidFill>
              <a:ln w="9525">
                <a:noFill/>
                <a:round/>
                <a:headEnd/>
                <a:tailEnd/>
              </a:ln>
            </p:spPr>
            <p:txBody>
              <a:bodyPr/>
              <a:lstStyle/>
              <a:p>
                <a:endParaRPr lang="en-US"/>
              </a:p>
            </p:txBody>
          </p:sp>
          <p:sp>
            <p:nvSpPr>
              <p:cNvPr id="384082" name="Freeform 82"/>
              <p:cNvSpPr>
                <a:spLocks/>
              </p:cNvSpPr>
              <p:nvPr/>
            </p:nvSpPr>
            <p:spPr bwMode="auto">
              <a:xfrm>
                <a:off x="7211" y="1316"/>
                <a:ext cx="19" cy="4"/>
              </a:xfrm>
              <a:custGeom>
                <a:avLst/>
                <a:gdLst/>
                <a:ahLst/>
                <a:cxnLst>
                  <a:cxn ang="0">
                    <a:pos x="76" y="8"/>
                  </a:cxn>
                  <a:cxn ang="0">
                    <a:pos x="75" y="11"/>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5"/>
                  </a:cxn>
                  <a:cxn ang="0">
                    <a:pos x="57" y="6"/>
                  </a:cxn>
                  <a:cxn ang="0">
                    <a:pos x="66" y="7"/>
                  </a:cxn>
                  <a:cxn ang="0">
                    <a:pos x="76" y="8"/>
                  </a:cxn>
                </a:cxnLst>
                <a:rect l="0" t="0" r="r" b="b"/>
                <a:pathLst>
                  <a:path w="76" h="17">
                    <a:moveTo>
                      <a:pt x="76" y="8"/>
                    </a:moveTo>
                    <a:lnTo>
                      <a:pt x="75" y="11"/>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5"/>
                    </a:lnTo>
                    <a:lnTo>
                      <a:pt x="57" y="6"/>
                    </a:lnTo>
                    <a:lnTo>
                      <a:pt x="66" y="7"/>
                    </a:lnTo>
                    <a:lnTo>
                      <a:pt x="76" y="8"/>
                    </a:lnTo>
                    <a:close/>
                  </a:path>
                </a:pathLst>
              </a:custGeom>
              <a:solidFill>
                <a:srgbClr val="A05B00"/>
              </a:solidFill>
              <a:ln w="9525">
                <a:noFill/>
                <a:round/>
                <a:headEnd/>
                <a:tailEnd/>
              </a:ln>
            </p:spPr>
            <p:txBody>
              <a:bodyPr/>
              <a:lstStyle/>
              <a:p>
                <a:endParaRPr lang="en-US"/>
              </a:p>
            </p:txBody>
          </p:sp>
          <p:sp>
            <p:nvSpPr>
              <p:cNvPr id="384083" name="Freeform 83"/>
              <p:cNvSpPr>
                <a:spLocks/>
              </p:cNvSpPr>
              <p:nvPr/>
            </p:nvSpPr>
            <p:spPr bwMode="auto">
              <a:xfrm>
                <a:off x="7211" y="1316"/>
                <a:ext cx="19" cy="4"/>
              </a:xfrm>
              <a:custGeom>
                <a:avLst/>
                <a:gdLst/>
                <a:ahLst/>
                <a:cxnLst>
                  <a:cxn ang="0">
                    <a:pos x="76" y="10"/>
                  </a:cxn>
                  <a:cxn ang="0">
                    <a:pos x="75" y="12"/>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6"/>
                  </a:cxn>
                  <a:cxn ang="0">
                    <a:pos x="57" y="7"/>
                  </a:cxn>
                  <a:cxn ang="0">
                    <a:pos x="66" y="8"/>
                  </a:cxn>
                  <a:cxn ang="0">
                    <a:pos x="76" y="10"/>
                  </a:cxn>
                </a:cxnLst>
                <a:rect l="0" t="0" r="r" b="b"/>
                <a:pathLst>
                  <a:path w="76" h="17">
                    <a:moveTo>
                      <a:pt x="76" y="10"/>
                    </a:moveTo>
                    <a:lnTo>
                      <a:pt x="75" y="12"/>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6"/>
                    </a:lnTo>
                    <a:lnTo>
                      <a:pt x="57" y="7"/>
                    </a:lnTo>
                    <a:lnTo>
                      <a:pt x="66" y="8"/>
                    </a:lnTo>
                    <a:lnTo>
                      <a:pt x="76" y="10"/>
                    </a:lnTo>
                    <a:close/>
                  </a:path>
                </a:pathLst>
              </a:custGeom>
              <a:solidFill>
                <a:srgbClr val="A86300"/>
              </a:solidFill>
              <a:ln w="9525">
                <a:noFill/>
                <a:round/>
                <a:headEnd/>
                <a:tailEnd/>
              </a:ln>
            </p:spPr>
            <p:txBody>
              <a:bodyPr/>
              <a:lstStyle/>
              <a:p>
                <a:endParaRPr lang="en-US"/>
              </a:p>
            </p:txBody>
          </p:sp>
          <p:sp>
            <p:nvSpPr>
              <p:cNvPr id="384084" name="Freeform 84"/>
              <p:cNvSpPr>
                <a:spLocks/>
              </p:cNvSpPr>
              <p:nvPr/>
            </p:nvSpPr>
            <p:spPr bwMode="auto">
              <a:xfrm>
                <a:off x="7211" y="1316"/>
                <a:ext cx="19" cy="4"/>
              </a:xfrm>
              <a:custGeom>
                <a:avLst/>
                <a:gdLst/>
                <a:ahLst/>
                <a:cxnLst>
                  <a:cxn ang="0">
                    <a:pos x="76" y="9"/>
                  </a:cxn>
                  <a:cxn ang="0">
                    <a:pos x="75" y="10"/>
                  </a:cxn>
                  <a:cxn ang="0">
                    <a:pos x="75" y="12"/>
                  </a:cxn>
                  <a:cxn ang="0">
                    <a:pos x="75" y="13"/>
                  </a:cxn>
                  <a:cxn ang="0">
                    <a:pos x="74" y="15"/>
                  </a:cxn>
                  <a:cxn ang="0">
                    <a:pos x="64" y="14"/>
                  </a:cxn>
                  <a:cxn ang="0">
                    <a:pos x="55" y="13"/>
                  </a:cxn>
                  <a:cxn ang="0">
                    <a:pos x="46" y="12"/>
                  </a:cxn>
                  <a:cxn ang="0">
                    <a:pos x="36" y="11"/>
                  </a:cxn>
                  <a:cxn ang="0">
                    <a:pos x="27" y="10"/>
                  </a:cxn>
                  <a:cxn ang="0">
                    <a:pos x="17" y="9"/>
                  </a:cxn>
                  <a:cxn ang="0">
                    <a:pos x="9" y="7"/>
                  </a:cxn>
                  <a:cxn ang="0">
                    <a:pos x="0" y="6"/>
                  </a:cxn>
                  <a:cxn ang="0">
                    <a:pos x="1" y="4"/>
                  </a:cxn>
                  <a:cxn ang="0">
                    <a:pos x="1" y="3"/>
                  </a:cxn>
                  <a:cxn ang="0">
                    <a:pos x="1" y="1"/>
                  </a:cxn>
                  <a:cxn ang="0">
                    <a:pos x="1" y="0"/>
                  </a:cxn>
                  <a:cxn ang="0">
                    <a:pos x="10" y="1"/>
                  </a:cxn>
                  <a:cxn ang="0">
                    <a:pos x="19" y="2"/>
                  </a:cxn>
                  <a:cxn ang="0">
                    <a:pos x="29" y="3"/>
                  </a:cxn>
                  <a:cxn ang="0">
                    <a:pos x="38" y="4"/>
                  </a:cxn>
                  <a:cxn ang="0">
                    <a:pos x="48" y="5"/>
                  </a:cxn>
                  <a:cxn ang="0">
                    <a:pos x="57" y="6"/>
                  </a:cxn>
                  <a:cxn ang="0">
                    <a:pos x="66" y="7"/>
                  </a:cxn>
                  <a:cxn ang="0">
                    <a:pos x="76" y="9"/>
                  </a:cxn>
                </a:cxnLst>
                <a:rect l="0" t="0" r="r" b="b"/>
                <a:pathLst>
                  <a:path w="76" h="15">
                    <a:moveTo>
                      <a:pt x="76" y="9"/>
                    </a:moveTo>
                    <a:lnTo>
                      <a:pt x="75" y="10"/>
                    </a:lnTo>
                    <a:lnTo>
                      <a:pt x="75" y="12"/>
                    </a:lnTo>
                    <a:lnTo>
                      <a:pt x="75" y="13"/>
                    </a:lnTo>
                    <a:lnTo>
                      <a:pt x="74" y="15"/>
                    </a:lnTo>
                    <a:lnTo>
                      <a:pt x="64" y="14"/>
                    </a:lnTo>
                    <a:lnTo>
                      <a:pt x="55" y="13"/>
                    </a:lnTo>
                    <a:lnTo>
                      <a:pt x="46" y="12"/>
                    </a:lnTo>
                    <a:lnTo>
                      <a:pt x="36" y="11"/>
                    </a:lnTo>
                    <a:lnTo>
                      <a:pt x="27" y="10"/>
                    </a:lnTo>
                    <a:lnTo>
                      <a:pt x="17" y="9"/>
                    </a:lnTo>
                    <a:lnTo>
                      <a:pt x="9" y="7"/>
                    </a:lnTo>
                    <a:lnTo>
                      <a:pt x="0" y="6"/>
                    </a:lnTo>
                    <a:lnTo>
                      <a:pt x="1" y="4"/>
                    </a:lnTo>
                    <a:lnTo>
                      <a:pt x="1" y="3"/>
                    </a:lnTo>
                    <a:lnTo>
                      <a:pt x="1" y="1"/>
                    </a:lnTo>
                    <a:lnTo>
                      <a:pt x="1" y="0"/>
                    </a:lnTo>
                    <a:lnTo>
                      <a:pt x="10" y="1"/>
                    </a:lnTo>
                    <a:lnTo>
                      <a:pt x="19" y="2"/>
                    </a:lnTo>
                    <a:lnTo>
                      <a:pt x="29" y="3"/>
                    </a:lnTo>
                    <a:lnTo>
                      <a:pt x="38" y="4"/>
                    </a:lnTo>
                    <a:lnTo>
                      <a:pt x="48" y="5"/>
                    </a:lnTo>
                    <a:lnTo>
                      <a:pt x="57" y="6"/>
                    </a:lnTo>
                    <a:lnTo>
                      <a:pt x="66" y="7"/>
                    </a:lnTo>
                    <a:lnTo>
                      <a:pt x="76" y="9"/>
                    </a:lnTo>
                    <a:close/>
                  </a:path>
                </a:pathLst>
              </a:custGeom>
              <a:solidFill>
                <a:srgbClr val="AD6800"/>
              </a:solidFill>
              <a:ln w="9525">
                <a:noFill/>
                <a:round/>
                <a:headEnd/>
                <a:tailEnd/>
              </a:ln>
            </p:spPr>
            <p:txBody>
              <a:bodyPr/>
              <a:lstStyle/>
              <a:p>
                <a:endParaRPr lang="en-US"/>
              </a:p>
            </p:txBody>
          </p:sp>
          <p:sp>
            <p:nvSpPr>
              <p:cNvPr id="384085" name="Freeform 85"/>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3"/>
                  </a:cxn>
                  <a:cxn ang="0">
                    <a:pos x="1" y="1"/>
                  </a:cxn>
                  <a:cxn ang="0">
                    <a:pos x="1" y="0"/>
                  </a:cxn>
                  <a:cxn ang="0">
                    <a:pos x="10" y="1"/>
                  </a:cxn>
                  <a:cxn ang="0">
                    <a:pos x="19" y="2"/>
                  </a:cxn>
                  <a:cxn ang="0">
                    <a:pos x="29" y="3"/>
                  </a:cxn>
                  <a:cxn ang="0">
                    <a:pos x="38" y="4"/>
                  </a:cxn>
                  <a:cxn ang="0">
                    <a:pos x="48" y="6"/>
                  </a:cxn>
                  <a:cxn ang="0">
                    <a:pos x="57"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3"/>
                    </a:lnTo>
                    <a:lnTo>
                      <a:pt x="1" y="1"/>
                    </a:lnTo>
                    <a:lnTo>
                      <a:pt x="1" y="0"/>
                    </a:lnTo>
                    <a:lnTo>
                      <a:pt x="10" y="1"/>
                    </a:lnTo>
                    <a:lnTo>
                      <a:pt x="19" y="2"/>
                    </a:lnTo>
                    <a:lnTo>
                      <a:pt x="29" y="3"/>
                    </a:lnTo>
                    <a:lnTo>
                      <a:pt x="38" y="4"/>
                    </a:lnTo>
                    <a:lnTo>
                      <a:pt x="48" y="6"/>
                    </a:lnTo>
                    <a:lnTo>
                      <a:pt x="57" y="7"/>
                    </a:lnTo>
                    <a:lnTo>
                      <a:pt x="66" y="9"/>
                    </a:lnTo>
                    <a:lnTo>
                      <a:pt x="76" y="10"/>
                    </a:lnTo>
                    <a:close/>
                  </a:path>
                </a:pathLst>
              </a:custGeom>
              <a:solidFill>
                <a:srgbClr val="B57000"/>
              </a:solidFill>
              <a:ln w="9525">
                <a:noFill/>
                <a:round/>
                <a:headEnd/>
                <a:tailEnd/>
              </a:ln>
            </p:spPr>
            <p:txBody>
              <a:bodyPr/>
              <a:lstStyle/>
              <a:p>
                <a:endParaRPr lang="en-US"/>
              </a:p>
            </p:txBody>
          </p:sp>
          <p:sp>
            <p:nvSpPr>
              <p:cNvPr id="384086" name="Freeform 86"/>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2"/>
                  </a:cxn>
                  <a:cxn ang="0">
                    <a:pos x="1" y="1"/>
                  </a:cxn>
                  <a:cxn ang="0">
                    <a:pos x="1" y="0"/>
                  </a:cxn>
                  <a:cxn ang="0">
                    <a:pos x="10" y="1"/>
                  </a:cxn>
                  <a:cxn ang="0">
                    <a:pos x="18" y="2"/>
                  </a:cxn>
                  <a:cxn ang="0">
                    <a:pos x="28" y="3"/>
                  </a:cxn>
                  <a:cxn ang="0">
                    <a:pos x="37" y="4"/>
                  </a:cxn>
                  <a:cxn ang="0">
                    <a:pos x="47" y="6"/>
                  </a:cxn>
                  <a:cxn ang="0">
                    <a:pos x="56"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2"/>
                    </a:lnTo>
                    <a:lnTo>
                      <a:pt x="1" y="1"/>
                    </a:lnTo>
                    <a:lnTo>
                      <a:pt x="1" y="0"/>
                    </a:lnTo>
                    <a:lnTo>
                      <a:pt x="10" y="1"/>
                    </a:lnTo>
                    <a:lnTo>
                      <a:pt x="18" y="2"/>
                    </a:lnTo>
                    <a:lnTo>
                      <a:pt x="28" y="3"/>
                    </a:lnTo>
                    <a:lnTo>
                      <a:pt x="37" y="4"/>
                    </a:lnTo>
                    <a:lnTo>
                      <a:pt x="47" y="6"/>
                    </a:lnTo>
                    <a:lnTo>
                      <a:pt x="56" y="7"/>
                    </a:lnTo>
                    <a:lnTo>
                      <a:pt x="66" y="9"/>
                    </a:lnTo>
                    <a:lnTo>
                      <a:pt x="76" y="10"/>
                    </a:lnTo>
                    <a:close/>
                  </a:path>
                </a:pathLst>
              </a:custGeom>
              <a:solidFill>
                <a:srgbClr val="BC7700"/>
              </a:solidFill>
              <a:ln w="9525">
                <a:noFill/>
                <a:round/>
                <a:headEnd/>
                <a:tailEnd/>
              </a:ln>
            </p:spPr>
            <p:txBody>
              <a:bodyPr/>
              <a:lstStyle/>
              <a:p>
                <a:endParaRPr lang="en-US"/>
              </a:p>
            </p:txBody>
          </p:sp>
          <p:sp>
            <p:nvSpPr>
              <p:cNvPr id="384087" name="Freeform 87"/>
              <p:cNvSpPr>
                <a:spLocks/>
              </p:cNvSpPr>
              <p:nvPr/>
            </p:nvSpPr>
            <p:spPr bwMode="auto">
              <a:xfrm>
                <a:off x="7211" y="1316"/>
                <a:ext cx="19" cy="3"/>
              </a:xfrm>
              <a:custGeom>
                <a:avLst/>
                <a:gdLst/>
                <a:ahLst/>
                <a:cxnLst>
                  <a:cxn ang="0">
                    <a:pos x="76" y="9"/>
                  </a:cxn>
                  <a:cxn ang="0">
                    <a:pos x="75" y="10"/>
                  </a:cxn>
                  <a:cxn ang="0">
                    <a:pos x="75" y="11"/>
                  </a:cxn>
                  <a:cxn ang="0">
                    <a:pos x="75" y="12"/>
                  </a:cxn>
                  <a:cxn ang="0">
                    <a:pos x="74" y="13"/>
                  </a:cxn>
                  <a:cxn ang="0">
                    <a:pos x="64" y="12"/>
                  </a:cxn>
                  <a:cxn ang="0">
                    <a:pos x="55" y="11"/>
                  </a:cxn>
                  <a:cxn ang="0">
                    <a:pos x="46" y="10"/>
                  </a:cxn>
                  <a:cxn ang="0">
                    <a:pos x="36" y="9"/>
                  </a:cxn>
                  <a:cxn ang="0">
                    <a:pos x="27" y="8"/>
                  </a:cxn>
                  <a:cxn ang="0">
                    <a:pos x="17" y="6"/>
                  </a:cxn>
                  <a:cxn ang="0">
                    <a:pos x="9" y="5"/>
                  </a:cxn>
                  <a:cxn ang="0">
                    <a:pos x="0" y="4"/>
                  </a:cxn>
                  <a:cxn ang="0">
                    <a:pos x="0" y="3"/>
                  </a:cxn>
                  <a:cxn ang="0">
                    <a:pos x="1" y="2"/>
                  </a:cxn>
                  <a:cxn ang="0">
                    <a:pos x="1" y="1"/>
                  </a:cxn>
                  <a:cxn ang="0">
                    <a:pos x="1" y="0"/>
                  </a:cxn>
                  <a:cxn ang="0">
                    <a:pos x="10" y="1"/>
                  </a:cxn>
                  <a:cxn ang="0">
                    <a:pos x="18" y="2"/>
                  </a:cxn>
                  <a:cxn ang="0">
                    <a:pos x="28" y="3"/>
                  </a:cxn>
                  <a:cxn ang="0">
                    <a:pos x="37" y="4"/>
                  </a:cxn>
                  <a:cxn ang="0">
                    <a:pos x="47" y="5"/>
                  </a:cxn>
                  <a:cxn ang="0">
                    <a:pos x="56" y="6"/>
                  </a:cxn>
                  <a:cxn ang="0">
                    <a:pos x="66" y="8"/>
                  </a:cxn>
                  <a:cxn ang="0">
                    <a:pos x="76" y="9"/>
                  </a:cxn>
                </a:cxnLst>
                <a:rect l="0" t="0" r="r" b="b"/>
                <a:pathLst>
                  <a:path w="76" h="13">
                    <a:moveTo>
                      <a:pt x="76" y="9"/>
                    </a:moveTo>
                    <a:lnTo>
                      <a:pt x="75" y="10"/>
                    </a:lnTo>
                    <a:lnTo>
                      <a:pt x="75" y="11"/>
                    </a:lnTo>
                    <a:lnTo>
                      <a:pt x="75" y="12"/>
                    </a:lnTo>
                    <a:lnTo>
                      <a:pt x="74" y="13"/>
                    </a:lnTo>
                    <a:lnTo>
                      <a:pt x="64" y="12"/>
                    </a:lnTo>
                    <a:lnTo>
                      <a:pt x="55" y="11"/>
                    </a:lnTo>
                    <a:lnTo>
                      <a:pt x="46" y="10"/>
                    </a:lnTo>
                    <a:lnTo>
                      <a:pt x="36" y="9"/>
                    </a:lnTo>
                    <a:lnTo>
                      <a:pt x="27" y="8"/>
                    </a:lnTo>
                    <a:lnTo>
                      <a:pt x="17" y="6"/>
                    </a:lnTo>
                    <a:lnTo>
                      <a:pt x="9" y="5"/>
                    </a:lnTo>
                    <a:lnTo>
                      <a:pt x="0" y="4"/>
                    </a:lnTo>
                    <a:lnTo>
                      <a:pt x="0" y="3"/>
                    </a:lnTo>
                    <a:lnTo>
                      <a:pt x="1" y="2"/>
                    </a:lnTo>
                    <a:lnTo>
                      <a:pt x="1" y="1"/>
                    </a:lnTo>
                    <a:lnTo>
                      <a:pt x="1" y="0"/>
                    </a:lnTo>
                    <a:lnTo>
                      <a:pt x="10" y="1"/>
                    </a:lnTo>
                    <a:lnTo>
                      <a:pt x="18" y="2"/>
                    </a:lnTo>
                    <a:lnTo>
                      <a:pt x="28" y="3"/>
                    </a:lnTo>
                    <a:lnTo>
                      <a:pt x="37" y="4"/>
                    </a:lnTo>
                    <a:lnTo>
                      <a:pt x="47" y="5"/>
                    </a:lnTo>
                    <a:lnTo>
                      <a:pt x="56" y="6"/>
                    </a:lnTo>
                    <a:lnTo>
                      <a:pt x="66" y="8"/>
                    </a:lnTo>
                    <a:lnTo>
                      <a:pt x="76" y="9"/>
                    </a:lnTo>
                    <a:close/>
                  </a:path>
                </a:pathLst>
              </a:custGeom>
              <a:solidFill>
                <a:srgbClr val="C48200"/>
              </a:solidFill>
              <a:ln w="9525">
                <a:noFill/>
                <a:round/>
                <a:headEnd/>
                <a:tailEnd/>
              </a:ln>
            </p:spPr>
            <p:txBody>
              <a:bodyPr/>
              <a:lstStyle/>
              <a:p>
                <a:endParaRPr lang="en-US"/>
              </a:p>
            </p:txBody>
          </p:sp>
          <p:sp>
            <p:nvSpPr>
              <p:cNvPr id="384088" name="Freeform 88"/>
              <p:cNvSpPr>
                <a:spLocks/>
              </p:cNvSpPr>
              <p:nvPr/>
            </p:nvSpPr>
            <p:spPr bwMode="auto">
              <a:xfrm>
                <a:off x="7211" y="1316"/>
                <a:ext cx="18" cy="3"/>
              </a:xfrm>
              <a:custGeom>
                <a:avLst/>
                <a:gdLst/>
                <a:ahLst/>
                <a:cxnLst>
                  <a:cxn ang="0">
                    <a:pos x="75" y="10"/>
                  </a:cxn>
                  <a:cxn ang="0">
                    <a:pos x="75" y="11"/>
                  </a:cxn>
                  <a:cxn ang="0">
                    <a:pos x="75" y="11"/>
                  </a:cxn>
                  <a:cxn ang="0">
                    <a:pos x="74" y="12"/>
                  </a:cxn>
                  <a:cxn ang="0">
                    <a:pos x="74" y="13"/>
                  </a:cxn>
                  <a:cxn ang="0">
                    <a:pos x="64" y="12"/>
                  </a:cxn>
                  <a:cxn ang="0">
                    <a:pos x="55" y="11"/>
                  </a:cxn>
                  <a:cxn ang="0">
                    <a:pos x="46" y="10"/>
                  </a:cxn>
                  <a:cxn ang="0">
                    <a:pos x="36" y="8"/>
                  </a:cxn>
                  <a:cxn ang="0">
                    <a:pos x="27" y="6"/>
                  </a:cxn>
                  <a:cxn ang="0">
                    <a:pos x="17" y="5"/>
                  </a:cxn>
                  <a:cxn ang="0">
                    <a:pos x="9" y="4"/>
                  </a:cxn>
                  <a:cxn ang="0">
                    <a:pos x="0" y="3"/>
                  </a:cxn>
                  <a:cxn ang="0">
                    <a:pos x="0" y="2"/>
                  </a:cxn>
                  <a:cxn ang="0">
                    <a:pos x="1" y="1"/>
                  </a:cxn>
                  <a:cxn ang="0">
                    <a:pos x="1" y="1"/>
                  </a:cxn>
                  <a:cxn ang="0">
                    <a:pos x="1" y="0"/>
                  </a:cxn>
                  <a:cxn ang="0">
                    <a:pos x="10" y="1"/>
                  </a:cxn>
                  <a:cxn ang="0">
                    <a:pos x="18" y="2"/>
                  </a:cxn>
                  <a:cxn ang="0">
                    <a:pos x="28" y="3"/>
                  </a:cxn>
                  <a:cxn ang="0">
                    <a:pos x="37" y="4"/>
                  </a:cxn>
                  <a:cxn ang="0">
                    <a:pos x="47" y="6"/>
                  </a:cxn>
                  <a:cxn ang="0">
                    <a:pos x="56" y="8"/>
                  </a:cxn>
                  <a:cxn ang="0">
                    <a:pos x="65" y="9"/>
                  </a:cxn>
                  <a:cxn ang="0">
                    <a:pos x="75" y="10"/>
                  </a:cxn>
                </a:cxnLst>
                <a:rect l="0" t="0" r="r" b="b"/>
                <a:pathLst>
                  <a:path w="75" h="13">
                    <a:moveTo>
                      <a:pt x="75" y="10"/>
                    </a:moveTo>
                    <a:lnTo>
                      <a:pt x="75" y="11"/>
                    </a:lnTo>
                    <a:lnTo>
                      <a:pt x="75" y="11"/>
                    </a:lnTo>
                    <a:lnTo>
                      <a:pt x="74" y="12"/>
                    </a:lnTo>
                    <a:lnTo>
                      <a:pt x="74" y="13"/>
                    </a:lnTo>
                    <a:lnTo>
                      <a:pt x="64" y="12"/>
                    </a:lnTo>
                    <a:lnTo>
                      <a:pt x="55" y="11"/>
                    </a:lnTo>
                    <a:lnTo>
                      <a:pt x="46" y="10"/>
                    </a:lnTo>
                    <a:lnTo>
                      <a:pt x="36" y="8"/>
                    </a:lnTo>
                    <a:lnTo>
                      <a:pt x="27" y="6"/>
                    </a:lnTo>
                    <a:lnTo>
                      <a:pt x="17" y="5"/>
                    </a:lnTo>
                    <a:lnTo>
                      <a:pt x="9" y="4"/>
                    </a:lnTo>
                    <a:lnTo>
                      <a:pt x="0" y="3"/>
                    </a:lnTo>
                    <a:lnTo>
                      <a:pt x="0" y="2"/>
                    </a:lnTo>
                    <a:lnTo>
                      <a:pt x="1" y="1"/>
                    </a:lnTo>
                    <a:lnTo>
                      <a:pt x="1" y="1"/>
                    </a:lnTo>
                    <a:lnTo>
                      <a:pt x="1" y="0"/>
                    </a:lnTo>
                    <a:lnTo>
                      <a:pt x="10" y="1"/>
                    </a:lnTo>
                    <a:lnTo>
                      <a:pt x="18" y="2"/>
                    </a:lnTo>
                    <a:lnTo>
                      <a:pt x="28" y="3"/>
                    </a:lnTo>
                    <a:lnTo>
                      <a:pt x="37" y="4"/>
                    </a:lnTo>
                    <a:lnTo>
                      <a:pt x="47" y="6"/>
                    </a:lnTo>
                    <a:lnTo>
                      <a:pt x="56" y="8"/>
                    </a:lnTo>
                    <a:lnTo>
                      <a:pt x="65" y="9"/>
                    </a:lnTo>
                    <a:lnTo>
                      <a:pt x="75" y="10"/>
                    </a:lnTo>
                    <a:close/>
                  </a:path>
                </a:pathLst>
              </a:custGeom>
              <a:solidFill>
                <a:srgbClr val="C98700"/>
              </a:solidFill>
              <a:ln w="9525">
                <a:noFill/>
                <a:round/>
                <a:headEnd/>
                <a:tailEnd/>
              </a:ln>
            </p:spPr>
            <p:txBody>
              <a:bodyPr/>
              <a:lstStyle/>
              <a:p>
                <a:endParaRPr lang="en-US"/>
              </a:p>
            </p:txBody>
          </p:sp>
          <p:sp>
            <p:nvSpPr>
              <p:cNvPr id="384089" name="Freeform 89"/>
              <p:cNvSpPr>
                <a:spLocks/>
              </p:cNvSpPr>
              <p:nvPr/>
            </p:nvSpPr>
            <p:spPr bwMode="auto">
              <a:xfrm>
                <a:off x="7211" y="1316"/>
                <a:ext cx="18" cy="3"/>
              </a:xfrm>
              <a:custGeom>
                <a:avLst/>
                <a:gdLst/>
                <a:ahLst/>
                <a:cxnLst>
                  <a:cxn ang="0">
                    <a:pos x="75" y="10"/>
                  </a:cxn>
                  <a:cxn ang="0">
                    <a:pos x="74" y="13"/>
                  </a:cxn>
                  <a:cxn ang="0">
                    <a:pos x="0" y="3"/>
                  </a:cxn>
                  <a:cxn ang="0">
                    <a:pos x="1" y="0"/>
                  </a:cxn>
                  <a:cxn ang="0">
                    <a:pos x="75" y="10"/>
                  </a:cxn>
                </a:cxnLst>
                <a:rect l="0" t="0" r="r" b="b"/>
                <a:pathLst>
                  <a:path w="75" h="13">
                    <a:moveTo>
                      <a:pt x="75" y="10"/>
                    </a:moveTo>
                    <a:lnTo>
                      <a:pt x="74" y="13"/>
                    </a:lnTo>
                    <a:lnTo>
                      <a:pt x="0" y="3"/>
                    </a:lnTo>
                    <a:lnTo>
                      <a:pt x="1" y="0"/>
                    </a:lnTo>
                    <a:lnTo>
                      <a:pt x="75" y="10"/>
                    </a:lnTo>
                    <a:close/>
                  </a:path>
                </a:pathLst>
              </a:custGeom>
              <a:solidFill>
                <a:srgbClr val="D18E00"/>
              </a:solidFill>
              <a:ln w="9525">
                <a:noFill/>
                <a:round/>
                <a:headEnd/>
                <a:tailEnd/>
              </a:ln>
            </p:spPr>
            <p:txBody>
              <a:bodyPr/>
              <a:lstStyle/>
              <a:p>
                <a:endParaRPr lang="en-US"/>
              </a:p>
            </p:txBody>
          </p:sp>
          <p:sp>
            <p:nvSpPr>
              <p:cNvPr id="384090" name="Freeform 90"/>
              <p:cNvSpPr>
                <a:spLocks/>
              </p:cNvSpPr>
              <p:nvPr/>
            </p:nvSpPr>
            <p:spPr bwMode="auto">
              <a:xfrm>
                <a:off x="7068" y="1297"/>
                <a:ext cx="19" cy="5"/>
              </a:xfrm>
              <a:custGeom>
                <a:avLst/>
                <a:gdLst/>
                <a:ahLst/>
                <a:cxnLst>
                  <a:cxn ang="0">
                    <a:pos x="77" y="8"/>
                  </a:cxn>
                  <a:cxn ang="0">
                    <a:pos x="75" y="19"/>
                  </a:cxn>
                  <a:cxn ang="0">
                    <a:pos x="0" y="9"/>
                  </a:cxn>
                  <a:cxn ang="0">
                    <a:pos x="2" y="0"/>
                  </a:cxn>
                  <a:cxn ang="0">
                    <a:pos x="77" y="8"/>
                  </a:cxn>
                </a:cxnLst>
                <a:rect l="0" t="0" r="r" b="b"/>
                <a:pathLst>
                  <a:path w="77" h="19">
                    <a:moveTo>
                      <a:pt x="77" y="8"/>
                    </a:moveTo>
                    <a:lnTo>
                      <a:pt x="75" y="19"/>
                    </a:lnTo>
                    <a:lnTo>
                      <a:pt x="0" y="9"/>
                    </a:lnTo>
                    <a:lnTo>
                      <a:pt x="2" y="0"/>
                    </a:lnTo>
                    <a:lnTo>
                      <a:pt x="77" y="8"/>
                    </a:lnTo>
                    <a:close/>
                  </a:path>
                </a:pathLst>
              </a:custGeom>
              <a:solidFill>
                <a:srgbClr val="8C4400"/>
              </a:solidFill>
              <a:ln w="9525">
                <a:noFill/>
                <a:round/>
                <a:headEnd/>
                <a:tailEnd/>
              </a:ln>
            </p:spPr>
            <p:txBody>
              <a:bodyPr/>
              <a:lstStyle/>
              <a:p>
                <a:endParaRPr lang="en-US"/>
              </a:p>
            </p:txBody>
          </p:sp>
          <p:sp>
            <p:nvSpPr>
              <p:cNvPr id="384091" name="Freeform 91"/>
              <p:cNvSpPr>
                <a:spLocks/>
              </p:cNvSpPr>
              <p:nvPr/>
            </p:nvSpPr>
            <p:spPr bwMode="auto">
              <a:xfrm>
                <a:off x="7068" y="1297"/>
                <a:ext cx="19" cy="5"/>
              </a:xfrm>
              <a:custGeom>
                <a:avLst/>
                <a:gdLst/>
                <a:ahLst/>
                <a:cxnLst>
                  <a:cxn ang="0">
                    <a:pos x="77" y="9"/>
                  </a:cxn>
                  <a:cxn ang="0">
                    <a:pos x="77" y="11"/>
                  </a:cxn>
                  <a:cxn ang="0">
                    <a:pos x="76" y="13"/>
                  </a:cxn>
                  <a:cxn ang="0">
                    <a:pos x="76" y="17"/>
                  </a:cxn>
                  <a:cxn ang="0">
                    <a:pos x="75" y="19"/>
                  </a:cxn>
                  <a:cxn ang="0">
                    <a:pos x="66" y="18"/>
                  </a:cxn>
                  <a:cxn ang="0">
                    <a:pos x="56" y="17"/>
                  </a:cxn>
                  <a:cxn ang="0">
                    <a:pos x="47" y="15"/>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9">
                    <a:moveTo>
                      <a:pt x="77" y="9"/>
                    </a:moveTo>
                    <a:lnTo>
                      <a:pt x="77" y="11"/>
                    </a:lnTo>
                    <a:lnTo>
                      <a:pt x="76" y="13"/>
                    </a:lnTo>
                    <a:lnTo>
                      <a:pt x="76" y="17"/>
                    </a:lnTo>
                    <a:lnTo>
                      <a:pt x="75" y="19"/>
                    </a:lnTo>
                    <a:lnTo>
                      <a:pt x="66" y="18"/>
                    </a:lnTo>
                    <a:lnTo>
                      <a:pt x="56" y="17"/>
                    </a:lnTo>
                    <a:lnTo>
                      <a:pt x="47" y="15"/>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34C00"/>
              </a:solidFill>
              <a:ln w="9525">
                <a:noFill/>
                <a:round/>
                <a:headEnd/>
                <a:tailEnd/>
              </a:ln>
            </p:spPr>
            <p:txBody>
              <a:bodyPr/>
              <a:lstStyle/>
              <a:p>
                <a:endParaRPr lang="en-US"/>
              </a:p>
            </p:txBody>
          </p:sp>
          <p:sp>
            <p:nvSpPr>
              <p:cNvPr id="384092" name="Freeform 92"/>
              <p:cNvSpPr>
                <a:spLocks/>
              </p:cNvSpPr>
              <p:nvPr/>
            </p:nvSpPr>
            <p:spPr bwMode="auto">
              <a:xfrm>
                <a:off x="7068" y="1297"/>
                <a:ext cx="19" cy="5"/>
              </a:xfrm>
              <a:custGeom>
                <a:avLst/>
                <a:gdLst/>
                <a:ahLst/>
                <a:cxnLst>
                  <a:cxn ang="0">
                    <a:pos x="77" y="9"/>
                  </a:cxn>
                  <a:cxn ang="0">
                    <a:pos x="77" y="11"/>
                  </a:cxn>
                  <a:cxn ang="0">
                    <a:pos x="76" y="13"/>
                  </a:cxn>
                  <a:cxn ang="0">
                    <a:pos x="76" y="15"/>
                  </a:cxn>
                  <a:cxn ang="0">
                    <a:pos x="75" y="18"/>
                  </a:cxn>
                  <a:cxn ang="0">
                    <a:pos x="66" y="17"/>
                  </a:cxn>
                  <a:cxn ang="0">
                    <a:pos x="56" y="15"/>
                  </a:cxn>
                  <a:cxn ang="0">
                    <a:pos x="47" y="14"/>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8">
                    <a:moveTo>
                      <a:pt x="77" y="9"/>
                    </a:moveTo>
                    <a:lnTo>
                      <a:pt x="77" y="11"/>
                    </a:lnTo>
                    <a:lnTo>
                      <a:pt x="76" y="13"/>
                    </a:lnTo>
                    <a:lnTo>
                      <a:pt x="76" y="15"/>
                    </a:lnTo>
                    <a:lnTo>
                      <a:pt x="75" y="18"/>
                    </a:lnTo>
                    <a:lnTo>
                      <a:pt x="66" y="17"/>
                    </a:lnTo>
                    <a:lnTo>
                      <a:pt x="56" y="15"/>
                    </a:lnTo>
                    <a:lnTo>
                      <a:pt x="47" y="14"/>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95100"/>
              </a:solidFill>
              <a:ln w="9525">
                <a:noFill/>
                <a:round/>
                <a:headEnd/>
                <a:tailEnd/>
              </a:ln>
            </p:spPr>
            <p:txBody>
              <a:bodyPr/>
              <a:lstStyle/>
              <a:p>
                <a:endParaRPr lang="en-US"/>
              </a:p>
            </p:txBody>
          </p:sp>
          <p:sp>
            <p:nvSpPr>
              <p:cNvPr id="384093" name="Freeform 93"/>
              <p:cNvSpPr>
                <a:spLocks/>
              </p:cNvSpPr>
              <p:nvPr/>
            </p:nvSpPr>
            <p:spPr bwMode="auto">
              <a:xfrm>
                <a:off x="7068" y="1297"/>
                <a:ext cx="19" cy="5"/>
              </a:xfrm>
              <a:custGeom>
                <a:avLst/>
                <a:gdLst/>
                <a:ahLst/>
                <a:cxnLst>
                  <a:cxn ang="0">
                    <a:pos x="77" y="8"/>
                  </a:cxn>
                  <a:cxn ang="0">
                    <a:pos x="77" y="10"/>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7">
                    <a:moveTo>
                      <a:pt x="77" y="8"/>
                    </a:moveTo>
                    <a:lnTo>
                      <a:pt x="77" y="10"/>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5"/>
                    </a:lnTo>
                    <a:lnTo>
                      <a:pt x="58" y="6"/>
                    </a:lnTo>
                    <a:lnTo>
                      <a:pt x="68" y="7"/>
                    </a:lnTo>
                    <a:lnTo>
                      <a:pt x="77" y="8"/>
                    </a:lnTo>
                    <a:close/>
                  </a:path>
                </a:pathLst>
              </a:custGeom>
              <a:solidFill>
                <a:srgbClr val="A05B00"/>
              </a:solidFill>
              <a:ln w="9525">
                <a:noFill/>
                <a:round/>
                <a:headEnd/>
                <a:tailEnd/>
              </a:ln>
            </p:spPr>
            <p:txBody>
              <a:bodyPr/>
              <a:lstStyle/>
              <a:p>
                <a:endParaRPr lang="en-US"/>
              </a:p>
            </p:txBody>
          </p:sp>
          <p:sp>
            <p:nvSpPr>
              <p:cNvPr id="384094" name="Freeform 94"/>
              <p:cNvSpPr>
                <a:spLocks/>
              </p:cNvSpPr>
              <p:nvPr/>
            </p:nvSpPr>
            <p:spPr bwMode="auto">
              <a:xfrm>
                <a:off x="7068" y="1297"/>
                <a:ext cx="19" cy="5"/>
              </a:xfrm>
              <a:custGeom>
                <a:avLst/>
                <a:gdLst/>
                <a:ahLst/>
                <a:cxnLst>
                  <a:cxn ang="0">
                    <a:pos x="77" y="9"/>
                  </a:cxn>
                  <a:cxn ang="0">
                    <a:pos x="77" y="11"/>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7">
                    <a:moveTo>
                      <a:pt x="77" y="9"/>
                    </a:moveTo>
                    <a:lnTo>
                      <a:pt x="77" y="11"/>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A86300"/>
              </a:solidFill>
              <a:ln w="9525">
                <a:noFill/>
                <a:round/>
                <a:headEnd/>
                <a:tailEnd/>
              </a:ln>
            </p:spPr>
            <p:txBody>
              <a:bodyPr/>
              <a:lstStyle/>
              <a:p>
                <a:endParaRPr lang="en-US"/>
              </a:p>
            </p:txBody>
          </p:sp>
          <p:sp>
            <p:nvSpPr>
              <p:cNvPr id="384095" name="Freeform 95"/>
              <p:cNvSpPr>
                <a:spLocks/>
              </p:cNvSpPr>
              <p:nvPr/>
            </p:nvSpPr>
            <p:spPr bwMode="auto">
              <a:xfrm>
                <a:off x="7068" y="1298"/>
                <a:ext cx="19" cy="3"/>
              </a:xfrm>
              <a:custGeom>
                <a:avLst/>
                <a:gdLst/>
                <a:ahLst/>
                <a:cxnLst>
                  <a:cxn ang="0">
                    <a:pos x="77" y="8"/>
                  </a:cxn>
                  <a:cxn ang="0">
                    <a:pos x="77" y="9"/>
                  </a:cxn>
                  <a:cxn ang="0">
                    <a:pos x="76" y="11"/>
                  </a:cxn>
                  <a:cxn ang="0">
                    <a:pos x="76" y="12"/>
                  </a:cxn>
                  <a:cxn ang="0">
                    <a:pos x="75" y="15"/>
                  </a:cxn>
                  <a:cxn ang="0">
                    <a:pos x="66" y="13"/>
                  </a:cxn>
                  <a:cxn ang="0">
                    <a:pos x="56" y="12"/>
                  </a:cxn>
                  <a:cxn ang="0">
                    <a:pos x="47" y="11"/>
                  </a:cxn>
                  <a:cxn ang="0">
                    <a:pos x="37" y="10"/>
                  </a:cxn>
                  <a:cxn ang="0">
                    <a:pos x="28" y="9"/>
                  </a:cxn>
                  <a:cxn ang="0">
                    <a:pos x="18" y="8"/>
                  </a:cxn>
                  <a:cxn ang="0">
                    <a:pos x="9" y="7"/>
                  </a:cxn>
                  <a:cxn ang="0">
                    <a:pos x="0" y="6"/>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7" y="9"/>
                    </a:lnTo>
                    <a:lnTo>
                      <a:pt x="76" y="11"/>
                    </a:lnTo>
                    <a:lnTo>
                      <a:pt x="76" y="12"/>
                    </a:lnTo>
                    <a:lnTo>
                      <a:pt x="75" y="15"/>
                    </a:lnTo>
                    <a:lnTo>
                      <a:pt x="66" y="13"/>
                    </a:lnTo>
                    <a:lnTo>
                      <a:pt x="56" y="12"/>
                    </a:lnTo>
                    <a:lnTo>
                      <a:pt x="47" y="11"/>
                    </a:lnTo>
                    <a:lnTo>
                      <a:pt x="37" y="10"/>
                    </a:lnTo>
                    <a:lnTo>
                      <a:pt x="28" y="9"/>
                    </a:lnTo>
                    <a:lnTo>
                      <a:pt x="18" y="8"/>
                    </a:lnTo>
                    <a:lnTo>
                      <a:pt x="9" y="7"/>
                    </a:lnTo>
                    <a:lnTo>
                      <a:pt x="0" y="6"/>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AD6800"/>
              </a:solidFill>
              <a:ln w="9525">
                <a:noFill/>
                <a:round/>
                <a:headEnd/>
                <a:tailEnd/>
              </a:ln>
            </p:spPr>
            <p:txBody>
              <a:bodyPr/>
              <a:lstStyle/>
              <a:p>
                <a:endParaRPr lang="en-US"/>
              </a:p>
            </p:txBody>
          </p:sp>
          <p:sp>
            <p:nvSpPr>
              <p:cNvPr id="384096" name="Freeform 96"/>
              <p:cNvSpPr>
                <a:spLocks/>
              </p:cNvSpPr>
              <p:nvPr/>
            </p:nvSpPr>
            <p:spPr bwMode="auto">
              <a:xfrm>
                <a:off x="7068" y="1298"/>
                <a:ext cx="19" cy="3"/>
              </a:xfrm>
              <a:custGeom>
                <a:avLst/>
                <a:gdLst/>
                <a:ahLst/>
                <a:cxnLst>
                  <a:cxn ang="0">
                    <a:pos x="77" y="8"/>
                  </a:cxn>
                  <a:cxn ang="0">
                    <a:pos x="76" y="9"/>
                  </a:cxn>
                  <a:cxn ang="0">
                    <a:pos x="76" y="11"/>
                  </a:cxn>
                  <a:cxn ang="0">
                    <a:pos x="76" y="12"/>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6" y="9"/>
                    </a:lnTo>
                    <a:lnTo>
                      <a:pt x="76" y="11"/>
                    </a:lnTo>
                    <a:lnTo>
                      <a:pt x="76" y="12"/>
                    </a:lnTo>
                    <a:lnTo>
                      <a:pt x="75" y="15"/>
                    </a:lnTo>
                    <a:lnTo>
                      <a:pt x="66" y="13"/>
                    </a:lnTo>
                    <a:lnTo>
                      <a:pt x="56" y="12"/>
                    </a:lnTo>
                    <a:lnTo>
                      <a:pt x="47" y="11"/>
                    </a:lnTo>
                    <a:lnTo>
                      <a:pt x="37" y="9"/>
                    </a:lnTo>
                    <a:lnTo>
                      <a:pt x="28" y="8"/>
                    </a:lnTo>
                    <a:lnTo>
                      <a:pt x="18" y="7"/>
                    </a:lnTo>
                    <a:lnTo>
                      <a:pt x="9" y="6"/>
                    </a:lnTo>
                    <a:lnTo>
                      <a:pt x="0" y="5"/>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B57000"/>
              </a:solidFill>
              <a:ln w="9525">
                <a:noFill/>
                <a:round/>
                <a:headEnd/>
                <a:tailEnd/>
              </a:ln>
            </p:spPr>
            <p:txBody>
              <a:bodyPr/>
              <a:lstStyle/>
              <a:p>
                <a:endParaRPr lang="en-US"/>
              </a:p>
            </p:txBody>
          </p:sp>
          <p:sp>
            <p:nvSpPr>
              <p:cNvPr id="384097" name="Freeform 97"/>
              <p:cNvSpPr>
                <a:spLocks/>
              </p:cNvSpPr>
              <p:nvPr/>
            </p:nvSpPr>
            <p:spPr bwMode="auto">
              <a:xfrm>
                <a:off x="7068" y="1298"/>
                <a:ext cx="19" cy="3"/>
              </a:xfrm>
              <a:custGeom>
                <a:avLst/>
                <a:gdLst/>
                <a:ahLst/>
                <a:cxnLst>
                  <a:cxn ang="0">
                    <a:pos x="77" y="9"/>
                  </a:cxn>
                  <a:cxn ang="0">
                    <a:pos x="76" y="10"/>
                  </a:cxn>
                  <a:cxn ang="0">
                    <a:pos x="76" y="11"/>
                  </a:cxn>
                  <a:cxn ang="0">
                    <a:pos x="76" y="13"/>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2"/>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5">
                    <a:moveTo>
                      <a:pt x="77" y="9"/>
                    </a:moveTo>
                    <a:lnTo>
                      <a:pt x="76" y="10"/>
                    </a:lnTo>
                    <a:lnTo>
                      <a:pt x="76" y="11"/>
                    </a:lnTo>
                    <a:lnTo>
                      <a:pt x="76" y="13"/>
                    </a:lnTo>
                    <a:lnTo>
                      <a:pt x="75" y="15"/>
                    </a:lnTo>
                    <a:lnTo>
                      <a:pt x="66" y="13"/>
                    </a:lnTo>
                    <a:lnTo>
                      <a:pt x="56" y="12"/>
                    </a:lnTo>
                    <a:lnTo>
                      <a:pt x="47" y="11"/>
                    </a:lnTo>
                    <a:lnTo>
                      <a:pt x="37" y="9"/>
                    </a:lnTo>
                    <a:lnTo>
                      <a:pt x="28" y="8"/>
                    </a:lnTo>
                    <a:lnTo>
                      <a:pt x="18" y="7"/>
                    </a:lnTo>
                    <a:lnTo>
                      <a:pt x="9" y="6"/>
                    </a:lnTo>
                    <a:lnTo>
                      <a:pt x="0" y="5"/>
                    </a:lnTo>
                    <a:lnTo>
                      <a:pt x="1" y="4"/>
                    </a:lnTo>
                    <a:lnTo>
                      <a:pt x="1" y="2"/>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BC7700"/>
              </a:solidFill>
              <a:ln w="9525">
                <a:noFill/>
                <a:round/>
                <a:headEnd/>
                <a:tailEnd/>
              </a:ln>
            </p:spPr>
            <p:txBody>
              <a:bodyPr/>
              <a:lstStyle/>
              <a:p>
                <a:endParaRPr lang="en-US"/>
              </a:p>
            </p:txBody>
          </p:sp>
          <p:sp>
            <p:nvSpPr>
              <p:cNvPr id="384098" name="Freeform 98"/>
              <p:cNvSpPr>
                <a:spLocks/>
              </p:cNvSpPr>
              <p:nvPr/>
            </p:nvSpPr>
            <p:spPr bwMode="auto">
              <a:xfrm>
                <a:off x="7068" y="1298"/>
                <a:ext cx="19" cy="3"/>
              </a:xfrm>
              <a:custGeom>
                <a:avLst/>
                <a:gdLst/>
                <a:ahLst/>
                <a:cxnLst>
                  <a:cxn ang="0">
                    <a:pos x="77" y="8"/>
                  </a:cxn>
                  <a:cxn ang="0">
                    <a:pos x="76" y="9"/>
                  </a:cxn>
                  <a:cxn ang="0">
                    <a:pos x="76" y="10"/>
                  </a:cxn>
                  <a:cxn ang="0">
                    <a:pos x="76" y="11"/>
                  </a:cxn>
                  <a:cxn ang="0">
                    <a:pos x="75" y="12"/>
                  </a:cxn>
                  <a:cxn ang="0">
                    <a:pos x="66" y="11"/>
                  </a:cxn>
                  <a:cxn ang="0">
                    <a:pos x="56" y="10"/>
                  </a:cxn>
                  <a:cxn ang="0">
                    <a:pos x="47" y="9"/>
                  </a:cxn>
                  <a:cxn ang="0">
                    <a:pos x="37" y="8"/>
                  </a:cxn>
                  <a:cxn ang="0">
                    <a:pos x="28" y="7"/>
                  </a:cxn>
                  <a:cxn ang="0">
                    <a:pos x="18" y="6"/>
                  </a:cxn>
                  <a:cxn ang="0">
                    <a:pos x="9" y="5"/>
                  </a:cxn>
                  <a:cxn ang="0">
                    <a:pos x="0" y="4"/>
                  </a:cxn>
                  <a:cxn ang="0">
                    <a:pos x="1" y="3"/>
                  </a:cxn>
                  <a:cxn ang="0">
                    <a:pos x="1" y="2"/>
                  </a:cxn>
                  <a:cxn ang="0">
                    <a:pos x="1" y="1"/>
                  </a:cxn>
                  <a:cxn ang="0">
                    <a:pos x="1" y="0"/>
                  </a:cxn>
                  <a:cxn ang="0">
                    <a:pos x="10" y="1"/>
                  </a:cxn>
                  <a:cxn ang="0">
                    <a:pos x="21" y="2"/>
                  </a:cxn>
                  <a:cxn ang="0">
                    <a:pos x="30" y="3"/>
                  </a:cxn>
                  <a:cxn ang="0">
                    <a:pos x="39" y="4"/>
                  </a:cxn>
                  <a:cxn ang="0">
                    <a:pos x="49" y="5"/>
                  </a:cxn>
                  <a:cxn ang="0">
                    <a:pos x="58" y="6"/>
                  </a:cxn>
                  <a:cxn ang="0">
                    <a:pos x="68" y="7"/>
                  </a:cxn>
                  <a:cxn ang="0">
                    <a:pos x="77" y="8"/>
                  </a:cxn>
                </a:cxnLst>
                <a:rect l="0" t="0" r="r" b="b"/>
                <a:pathLst>
                  <a:path w="77" h="12">
                    <a:moveTo>
                      <a:pt x="77" y="8"/>
                    </a:moveTo>
                    <a:lnTo>
                      <a:pt x="76" y="9"/>
                    </a:lnTo>
                    <a:lnTo>
                      <a:pt x="76" y="10"/>
                    </a:lnTo>
                    <a:lnTo>
                      <a:pt x="76" y="11"/>
                    </a:lnTo>
                    <a:lnTo>
                      <a:pt x="75" y="12"/>
                    </a:lnTo>
                    <a:lnTo>
                      <a:pt x="66" y="11"/>
                    </a:lnTo>
                    <a:lnTo>
                      <a:pt x="56" y="10"/>
                    </a:lnTo>
                    <a:lnTo>
                      <a:pt x="47" y="9"/>
                    </a:lnTo>
                    <a:lnTo>
                      <a:pt x="37" y="8"/>
                    </a:lnTo>
                    <a:lnTo>
                      <a:pt x="28" y="7"/>
                    </a:lnTo>
                    <a:lnTo>
                      <a:pt x="18" y="6"/>
                    </a:lnTo>
                    <a:lnTo>
                      <a:pt x="9" y="5"/>
                    </a:lnTo>
                    <a:lnTo>
                      <a:pt x="0" y="4"/>
                    </a:lnTo>
                    <a:lnTo>
                      <a:pt x="1" y="3"/>
                    </a:lnTo>
                    <a:lnTo>
                      <a:pt x="1" y="2"/>
                    </a:lnTo>
                    <a:lnTo>
                      <a:pt x="1" y="1"/>
                    </a:lnTo>
                    <a:lnTo>
                      <a:pt x="1" y="0"/>
                    </a:lnTo>
                    <a:lnTo>
                      <a:pt x="10" y="1"/>
                    </a:lnTo>
                    <a:lnTo>
                      <a:pt x="21" y="2"/>
                    </a:lnTo>
                    <a:lnTo>
                      <a:pt x="30" y="3"/>
                    </a:lnTo>
                    <a:lnTo>
                      <a:pt x="39" y="4"/>
                    </a:lnTo>
                    <a:lnTo>
                      <a:pt x="49" y="5"/>
                    </a:lnTo>
                    <a:lnTo>
                      <a:pt x="58" y="6"/>
                    </a:lnTo>
                    <a:lnTo>
                      <a:pt x="68" y="7"/>
                    </a:lnTo>
                    <a:lnTo>
                      <a:pt x="77" y="8"/>
                    </a:lnTo>
                    <a:close/>
                  </a:path>
                </a:pathLst>
              </a:custGeom>
              <a:solidFill>
                <a:srgbClr val="C48200"/>
              </a:solidFill>
              <a:ln w="9525">
                <a:noFill/>
                <a:round/>
                <a:headEnd/>
                <a:tailEnd/>
              </a:ln>
            </p:spPr>
            <p:txBody>
              <a:bodyPr/>
              <a:lstStyle/>
              <a:p>
                <a:endParaRPr lang="en-US"/>
              </a:p>
            </p:txBody>
          </p:sp>
          <p:sp>
            <p:nvSpPr>
              <p:cNvPr id="384099" name="Freeform 99"/>
              <p:cNvSpPr>
                <a:spLocks/>
              </p:cNvSpPr>
              <p:nvPr/>
            </p:nvSpPr>
            <p:spPr bwMode="auto">
              <a:xfrm>
                <a:off x="7068" y="1298"/>
                <a:ext cx="19" cy="3"/>
              </a:xfrm>
              <a:custGeom>
                <a:avLst/>
                <a:gdLst/>
                <a:ahLst/>
                <a:cxnLst>
                  <a:cxn ang="0">
                    <a:pos x="77" y="9"/>
                  </a:cxn>
                  <a:cxn ang="0">
                    <a:pos x="76" y="10"/>
                  </a:cxn>
                  <a:cxn ang="0">
                    <a:pos x="76" y="10"/>
                  </a:cxn>
                  <a:cxn ang="0">
                    <a:pos x="76" y="11"/>
                  </a:cxn>
                  <a:cxn ang="0">
                    <a:pos x="75" y="12"/>
                  </a:cxn>
                  <a:cxn ang="0">
                    <a:pos x="66" y="11"/>
                  </a:cxn>
                  <a:cxn ang="0">
                    <a:pos x="56" y="10"/>
                  </a:cxn>
                  <a:cxn ang="0">
                    <a:pos x="47" y="9"/>
                  </a:cxn>
                  <a:cxn ang="0">
                    <a:pos x="37" y="7"/>
                  </a:cxn>
                  <a:cxn ang="0">
                    <a:pos x="28" y="6"/>
                  </a:cxn>
                  <a:cxn ang="0">
                    <a:pos x="18" y="5"/>
                  </a:cxn>
                  <a:cxn ang="0">
                    <a:pos x="9" y="4"/>
                  </a:cxn>
                  <a:cxn ang="0">
                    <a:pos x="0" y="3"/>
                  </a:cxn>
                  <a:cxn ang="0">
                    <a:pos x="1" y="2"/>
                  </a:cxn>
                  <a:cxn ang="0">
                    <a:pos x="1" y="1"/>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2">
                    <a:moveTo>
                      <a:pt x="77" y="9"/>
                    </a:moveTo>
                    <a:lnTo>
                      <a:pt x="76" y="10"/>
                    </a:lnTo>
                    <a:lnTo>
                      <a:pt x="76" y="10"/>
                    </a:lnTo>
                    <a:lnTo>
                      <a:pt x="76" y="11"/>
                    </a:lnTo>
                    <a:lnTo>
                      <a:pt x="75" y="12"/>
                    </a:lnTo>
                    <a:lnTo>
                      <a:pt x="66" y="11"/>
                    </a:lnTo>
                    <a:lnTo>
                      <a:pt x="56" y="10"/>
                    </a:lnTo>
                    <a:lnTo>
                      <a:pt x="47" y="9"/>
                    </a:lnTo>
                    <a:lnTo>
                      <a:pt x="37" y="7"/>
                    </a:lnTo>
                    <a:lnTo>
                      <a:pt x="28" y="6"/>
                    </a:lnTo>
                    <a:lnTo>
                      <a:pt x="18" y="5"/>
                    </a:lnTo>
                    <a:lnTo>
                      <a:pt x="9" y="4"/>
                    </a:lnTo>
                    <a:lnTo>
                      <a:pt x="0" y="3"/>
                    </a:lnTo>
                    <a:lnTo>
                      <a:pt x="1" y="2"/>
                    </a:lnTo>
                    <a:lnTo>
                      <a:pt x="1" y="1"/>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C98700"/>
              </a:solidFill>
              <a:ln w="9525">
                <a:noFill/>
                <a:round/>
                <a:headEnd/>
                <a:tailEnd/>
              </a:ln>
            </p:spPr>
            <p:txBody>
              <a:bodyPr/>
              <a:lstStyle/>
              <a:p>
                <a:endParaRPr lang="en-US"/>
              </a:p>
            </p:txBody>
          </p:sp>
          <p:sp>
            <p:nvSpPr>
              <p:cNvPr id="384100" name="Freeform 100"/>
              <p:cNvSpPr>
                <a:spLocks/>
              </p:cNvSpPr>
              <p:nvPr/>
            </p:nvSpPr>
            <p:spPr bwMode="auto">
              <a:xfrm>
                <a:off x="7068" y="1298"/>
                <a:ext cx="19" cy="3"/>
              </a:xfrm>
              <a:custGeom>
                <a:avLst/>
                <a:gdLst/>
                <a:ahLst/>
                <a:cxnLst>
                  <a:cxn ang="0">
                    <a:pos x="77" y="9"/>
                  </a:cxn>
                  <a:cxn ang="0">
                    <a:pos x="75" y="12"/>
                  </a:cxn>
                  <a:cxn ang="0">
                    <a:pos x="0" y="3"/>
                  </a:cxn>
                  <a:cxn ang="0">
                    <a:pos x="1" y="0"/>
                  </a:cxn>
                  <a:cxn ang="0">
                    <a:pos x="77" y="9"/>
                  </a:cxn>
                </a:cxnLst>
                <a:rect l="0" t="0" r="r" b="b"/>
                <a:pathLst>
                  <a:path w="77" h="12">
                    <a:moveTo>
                      <a:pt x="77" y="9"/>
                    </a:moveTo>
                    <a:lnTo>
                      <a:pt x="75" y="12"/>
                    </a:lnTo>
                    <a:lnTo>
                      <a:pt x="0" y="3"/>
                    </a:lnTo>
                    <a:lnTo>
                      <a:pt x="1" y="0"/>
                    </a:lnTo>
                    <a:lnTo>
                      <a:pt x="77" y="9"/>
                    </a:lnTo>
                    <a:close/>
                  </a:path>
                </a:pathLst>
              </a:custGeom>
              <a:solidFill>
                <a:srgbClr val="D18E00"/>
              </a:solidFill>
              <a:ln w="9525">
                <a:noFill/>
                <a:round/>
                <a:headEnd/>
                <a:tailEnd/>
              </a:ln>
            </p:spPr>
            <p:txBody>
              <a:bodyPr/>
              <a:lstStyle/>
              <a:p>
                <a:endParaRPr lang="en-US"/>
              </a:p>
            </p:txBody>
          </p:sp>
          <p:sp>
            <p:nvSpPr>
              <p:cNvPr id="384101" name="Freeform 101"/>
              <p:cNvSpPr>
                <a:spLocks/>
              </p:cNvSpPr>
              <p:nvPr/>
            </p:nvSpPr>
            <p:spPr bwMode="auto">
              <a:xfrm>
                <a:off x="7004" y="1286"/>
                <a:ext cx="42" cy="11"/>
              </a:xfrm>
              <a:custGeom>
                <a:avLst/>
                <a:gdLst/>
                <a:ahLst/>
                <a:cxnLst>
                  <a:cxn ang="0">
                    <a:pos x="167" y="22"/>
                  </a:cxn>
                  <a:cxn ang="0">
                    <a:pos x="162" y="45"/>
                  </a:cxn>
                  <a:cxn ang="0">
                    <a:pos x="0" y="21"/>
                  </a:cxn>
                  <a:cxn ang="0">
                    <a:pos x="3" y="0"/>
                  </a:cxn>
                  <a:cxn ang="0">
                    <a:pos x="167" y="22"/>
                  </a:cxn>
                </a:cxnLst>
                <a:rect l="0" t="0" r="r" b="b"/>
                <a:pathLst>
                  <a:path w="167" h="45">
                    <a:moveTo>
                      <a:pt x="167" y="22"/>
                    </a:moveTo>
                    <a:lnTo>
                      <a:pt x="162" y="45"/>
                    </a:lnTo>
                    <a:lnTo>
                      <a:pt x="0" y="21"/>
                    </a:lnTo>
                    <a:lnTo>
                      <a:pt x="3" y="0"/>
                    </a:lnTo>
                    <a:lnTo>
                      <a:pt x="167" y="22"/>
                    </a:lnTo>
                    <a:close/>
                  </a:path>
                </a:pathLst>
              </a:custGeom>
              <a:solidFill>
                <a:srgbClr val="8C4400"/>
              </a:solidFill>
              <a:ln w="9525">
                <a:noFill/>
                <a:round/>
                <a:headEnd/>
                <a:tailEnd/>
              </a:ln>
            </p:spPr>
            <p:txBody>
              <a:bodyPr/>
              <a:lstStyle/>
              <a:p>
                <a:endParaRPr lang="en-US"/>
              </a:p>
            </p:txBody>
          </p:sp>
          <p:sp>
            <p:nvSpPr>
              <p:cNvPr id="384102" name="Freeform 102"/>
              <p:cNvSpPr>
                <a:spLocks/>
              </p:cNvSpPr>
              <p:nvPr/>
            </p:nvSpPr>
            <p:spPr bwMode="auto">
              <a:xfrm>
                <a:off x="7004" y="1286"/>
                <a:ext cx="42" cy="11"/>
              </a:xfrm>
              <a:custGeom>
                <a:avLst/>
                <a:gdLst/>
                <a:ahLst/>
                <a:cxnLst>
                  <a:cxn ang="0">
                    <a:pos x="167" y="23"/>
                  </a:cxn>
                  <a:cxn ang="0">
                    <a:pos x="166" y="28"/>
                  </a:cxn>
                  <a:cxn ang="0">
                    <a:pos x="165" y="33"/>
                  </a:cxn>
                  <a:cxn ang="0">
                    <a:pos x="163" y="38"/>
                  </a:cxn>
                  <a:cxn ang="0">
                    <a:pos x="162" y="44"/>
                  </a:cxn>
                  <a:cxn ang="0">
                    <a:pos x="142" y="41"/>
                  </a:cxn>
                  <a:cxn ang="0">
                    <a:pos x="122" y="37"/>
                  </a:cxn>
                  <a:cxn ang="0">
                    <a:pos x="101" y="34"/>
                  </a:cxn>
                  <a:cxn ang="0">
                    <a:pos x="81" y="32"/>
                  </a:cxn>
                  <a:cxn ang="0">
                    <a:pos x="60" y="29"/>
                  </a:cxn>
                  <a:cxn ang="0">
                    <a:pos x="40" y="26"/>
                  </a:cxn>
                  <a:cxn ang="0">
                    <a:pos x="19" y="24"/>
                  </a:cxn>
                  <a:cxn ang="0">
                    <a:pos x="0" y="21"/>
                  </a:cxn>
                  <a:cxn ang="0">
                    <a:pos x="1" y="15"/>
                  </a:cxn>
                  <a:cxn ang="0">
                    <a:pos x="2" y="10"/>
                  </a:cxn>
                  <a:cxn ang="0">
                    <a:pos x="2" y="5"/>
                  </a:cxn>
                  <a:cxn ang="0">
                    <a:pos x="3" y="0"/>
                  </a:cxn>
                  <a:cxn ang="0">
                    <a:pos x="24" y="3"/>
                  </a:cxn>
                  <a:cxn ang="0">
                    <a:pos x="45" y="6"/>
                  </a:cxn>
                  <a:cxn ang="0">
                    <a:pos x="64" y="9"/>
                  </a:cxn>
                  <a:cxn ang="0">
                    <a:pos x="85" y="11"/>
                  </a:cxn>
                  <a:cxn ang="0">
                    <a:pos x="105" y="14"/>
                  </a:cxn>
                  <a:cxn ang="0">
                    <a:pos x="126" y="18"/>
                  </a:cxn>
                  <a:cxn ang="0">
                    <a:pos x="146" y="20"/>
                  </a:cxn>
                  <a:cxn ang="0">
                    <a:pos x="167" y="23"/>
                  </a:cxn>
                </a:cxnLst>
                <a:rect l="0" t="0" r="r" b="b"/>
                <a:pathLst>
                  <a:path w="167" h="44">
                    <a:moveTo>
                      <a:pt x="167" y="23"/>
                    </a:moveTo>
                    <a:lnTo>
                      <a:pt x="166" y="28"/>
                    </a:lnTo>
                    <a:lnTo>
                      <a:pt x="165" y="33"/>
                    </a:lnTo>
                    <a:lnTo>
                      <a:pt x="163" y="38"/>
                    </a:lnTo>
                    <a:lnTo>
                      <a:pt x="162" y="44"/>
                    </a:lnTo>
                    <a:lnTo>
                      <a:pt x="142" y="41"/>
                    </a:lnTo>
                    <a:lnTo>
                      <a:pt x="122" y="37"/>
                    </a:lnTo>
                    <a:lnTo>
                      <a:pt x="101" y="34"/>
                    </a:lnTo>
                    <a:lnTo>
                      <a:pt x="81" y="32"/>
                    </a:lnTo>
                    <a:lnTo>
                      <a:pt x="60" y="29"/>
                    </a:lnTo>
                    <a:lnTo>
                      <a:pt x="40" y="26"/>
                    </a:lnTo>
                    <a:lnTo>
                      <a:pt x="19" y="24"/>
                    </a:lnTo>
                    <a:lnTo>
                      <a:pt x="0" y="21"/>
                    </a:lnTo>
                    <a:lnTo>
                      <a:pt x="1" y="15"/>
                    </a:lnTo>
                    <a:lnTo>
                      <a:pt x="2" y="10"/>
                    </a:lnTo>
                    <a:lnTo>
                      <a:pt x="2" y="5"/>
                    </a:lnTo>
                    <a:lnTo>
                      <a:pt x="3" y="0"/>
                    </a:lnTo>
                    <a:lnTo>
                      <a:pt x="24" y="3"/>
                    </a:lnTo>
                    <a:lnTo>
                      <a:pt x="45" y="6"/>
                    </a:lnTo>
                    <a:lnTo>
                      <a:pt x="64" y="9"/>
                    </a:lnTo>
                    <a:lnTo>
                      <a:pt x="85" y="11"/>
                    </a:lnTo>
                    <a:lnTo>
                      <a:pt x="105" y="14"/>
                    </a:lnTo>
                    <a:lnTo>
                      <a:pt x="126" y="18"/>
                    </a:lnTo>
                    <a:lnTo>
                      <a:pt x="146" y="20"/>
                    </a:lnTo>
                    <a:lnTo>
                      <a:pt x="167" y="23"/>
                    </a:lnTo>
                    <a:close/>
                  </a:path>
                </a:pathLst>
              </a:custGeom>
              <a:solidFill>
                <a:srgbClr val="934C00"/>
              </a:solidFill>
              <a:ln w="9525">
                <a:noFill/>
                <a:round/>
                <a:headEnd/>
                <a:tailEnd/>
              </a:ln>
            </p:spPr>
            <p:txBody>
              <a:bodyPr/>
              <a:lstStyle/>
              <a:p>
                <a:endParaRPr lang="en-US"/>
              </a:p>
            </p:txBody>
          </p:sp>
          <p:sp>
            <p:nvSpPr>
              <p:cNvPr id="384103" name="Freeform 103"/>
              <p:cNvSpPr>
                <a:spLocks/>
              </p:cNvSpPr>
              <p:nvPr/>
            </p:nvSpPr>
            <p:spPr bwMode="auto">
              <a:xfrm>
                <a:off x="7004" y="1286"/>
                <a:ext cx="42" cy="11"/>
              </a:xfrm>
              <a:custGeom>
                <a:avLst/>
                <a:gdLst/>
                <a:ahLst/>
                <a:cxnLst>
                  <a:cxn ang="0">
                    <a:pos x="167" y="23"/>
                  </a:cxn>
                  <a:cxn ang="0">
                    <a:pos x="166" y="27"/>
                  </a:cxn>
                  <a:cxn ang="0">
                    <a:pos x="165" y="32"/>
                  </a:cxn>
                  <a:cxn ang="0">
                    <a:pos x="163" y="36"/>
                  </a:cxn>
                  <a:cxn ang="0">
                    <a:pos x="162" y="42"/>
                  </a:cxn>
                  <a:cxn ang="0">
                    <a:pos x="142" y="39"/>
                  </a:cxn>
                  <a:cxn ang="0">
                    <a:pos x="122" y="36"/>
                  </a:cxn>
                  <a:cxn ang="0">
                    <a:pos x="101" y="33"/>
                  </a:cxn>
                  <a:cxn ang="0">
                    <a:pos x="81" y="30"/>
                  </a:cxn>
                  <a:cxn ang="0">
                    <a:pos x="60" y="27"/>
                  </a:cxn>
                  <a:cxn ang="0">
                    <a:pos x="40" y="24"/>
                  </a:cxn>
                  <a:cxn ang="0">
                    <a:pos x="19" y="22"/>
                  </a:cxn>
                  <a:cxn ang="0">
                    <a:pos x="0" y="19"/>
                  </a:cxn>
                  <a:cxn ang="0">
                    <a:pos x="1" y="13"/>
                  </a:cxn>
                  <a:cxn ang="0">
                    <a:pos x="2" y="9"/>
                  </a:cxn>
                  <a:cxn ang="0">
                    <a:pos x="2" y="4"/>
                  </a:cxn>
                  <a:cxn ang="0">
                    <a:pos x="3" y="0"/>
                  </a:cxn>
                  <a:cxn ang="0">
                    <a:pos x="24" y="3"/>
                  </a:cxn>
                  <a:cxn ang="0">
                    <a:pos x="44" y="5"/>
                  </a:cxn>
                  <a:cxn ang="0">
                    <a:pos x="64" y="8"/>
                  </a:cxn>
                  <a:cxn ang="0">
                    <a:pos x="85" y="11"/>
                  </a:cxn>
                  <a:cxn ang="0">
                    <a:pos x="105" y="14"/>
                  </a:cxn>
                  <a:cxn ang="0">
                    <a:pos x="126" y="18"/>
                  </a:cxn>
                  <a:cxn ang="0">
                    <a:pos x="146" y="20"/>
                  </a:cxn>
                  <a:cxn ang="0">
                    <a:pos x="167" y="23"/>
                  </a:cxn>
                </a:cxnLst>
                <a:rect l="0" t="0" r="r" b="b"/>
                <a:pathLst>
                  <a:path w="167" h="42">
                    <a:moveTo>
                      <a:pt x="167" y="23"/>
                    </a:moveTo>
                    <a:lnTo>
                      <a:pt x="166" y="27"/>
                    </a:lnTo>
                    <a:lnTo>
                      <a:pt x="165" y="32"/>
                    </a:lnTo>
                    <a:lnTo>
                      <a:pt x="163" y="36"/>
                    </a:lnTo>
                    <a:lnTo>
                      <a:pt x="162" y="42"/>
                    </a:lnTo>
                    <a:lnTo>
                      <a:pt x="142" y="39"/>
                    </a:lnTo>
                    <a:lnTo>
                      <a:pt x="122" y="36"/>
                    </a:lnTo>
                    <a:lnTo>
                      <a:pt x="101" y="33"/>
                    </a:lnTo>
                    <a:lnTo>
                      <a:pt x="81" y="30"/>
                    </a:lnTo>
                    <a:lnTo>
                      <a:pt x="60" y="27"/>
                    </a:lnTo>
                    <a:lnTo>
                      <a:pt x="40" y="24"/>
                    </a:lnTo>
                    <a:lnTo>
                      <a:pt x="19" y="22"/>
                    </a:lnTo>
                    <a:lnTo>
                      <a:pt x="0" y="19"/>
                    </a:lnTo>
                    <a:lnTo>
                      <a:pt x="1" y="13"/>
                    </a:lnTo>
                    <a:lnTo>
                      <a:pt x="2" y="9"/>
                    </a:lnTo>
                    <a:lnTo>
                      <a:pt x="2" y="4"/>
                    </a:lnTo>
                    <a:lnTo>
                      <a:pt x="3" y="0"/>
                    </a:lnTo>
                    <a:lnTo>
                      <a:pt x="24" y="3"/>
                    </a:lnTo>
                    <a:lnTo>
                      <a:pt x="44" y="5"/>
                    </a:lnTo>
                    <a:lnTo>
                      <a:pt x="64" y="8"/>
                    </a:lnTo>
                    <a:lnTo>
                      <a:pt x="85" y="11"/>
                    </a:lnTo>
                    <a:lnTo>
                      <a:pt x="105" y="14"/>
                    </a:lnTo>
                    <a:lnTo>
                      <a:pt x="126" y="18"/>
                    </a:lnTo>
                    <a:lnTo>
                      <a:pt x="146" y="20"/>
                    </a:lnTo>
                    <a:lnTo>
                      <a:pt x="167" y="23"/>
                    </a:lnTo>
                    <a:close/>
                  </a:path>
                </a:pathLst>
              </a:custGeom>
              <a:solidFill>
                <a:srgbClr val="995100"/>
              </a:solidFill>
              <a:ln w="9525">
                <a:noFill/>
                <a:round/>
                <a:headEnd/>
                <a:tailEnd/>
              </a:ln>
            </p:spPr>
            <p:txBody>
              <a:bodyPr/>
              <a:lstStyle/>
              <a:p>
                <a:endParaRPr lang="en-US"/>
              </a:p>
            </p:txBody>
          </p:sp>
          <p:sp>
            <p:nvSpPr>
              <p:cNvPr id="384104" name="Freeform 104"/>
              <p:cNvSpPr>
                <a:spLocks/>
              </p:cNvSpPr>
              <p:nvPr/>
            </p:nvSpPr>
            <p:spPr bwMode="auto">
              <a:xfrm>
                <a:off x="7004" y="1286"/>
                <a:ext cx="42" cy="10"/>
              </a:xfrm>
              <a:custGeom>
                <a:avLst/>
                <a:gdLst/>
                <a:ahLst/>
                <a:cxnLst>
                  <a:cxn ang="0">
                    <a:pos x="167" y="23"/>
                  </a:cxn>
                  <a:cxn ang="0">
                    <a:pos x="166" y="27"/>
                  </a:cxn>
                  <a:cxn ang="0">
                    <a:pos x="165" y="31"/>
                  </a:cxn>
                  <a:cxn ang="0">
                    <a:pos x="163" y="35"/>
                  </a:cxn>
                  <a:cxn ang="0">
                    <a:pos x="162" y="40"/>
                  </a:cxn>
                  <a:cxn ang="0">
                    <a:pos x="142" y="36"/>
                  </a:cxn>
                  <a:cxn ang="0">
                    <a:pos x="122" y="34"/>
                  </a:cxn>
                  <a:cxn ang="0">
                    <a:pos x="101" y="31"/>
                  </a:cxn>
                  <a:cxn ang="0">
                    <a:pos x="81" y="28"/>
                  </a:cxn>
                  <a:cxn ang="0">
                    <a:pos x="60" y="26"/>
                  </a:cxn>
                  <a:cxn ang="0">
                    <a:pos x="40" y="23"/>
                  </a:cxn>
                  <a:cxn ang="0">
                    <a:pos x="19" y="20"/>
                  </a:cxn>
                  <a:cxn ang="0">
                    <a:pos x="0" y="17"/>
                  </a:cxn>
                  <a:cxn ang="0">
                    <a:pos x="1" y="12"/>
                  </a:cxn>
                  <a:cxn ang="0">
                    <a:pos x="2" y="8"/>
                  </a:cxn>
                  <a:cxn ang="0">
                    <a:pos x="2" y="4"/>
                  </a:cxn>
                  <a:cxn ang="0">
                    <a:pos x="3" y="0"/>
                  </a:cxn>
                  <a:cxn ang="0">
                    <a:pos x="24" y="3"/>
                  </a:cxn>
                  <a:cxn ang="0">
                    <a:pos x="44" y="5"/>
                  </a:cxn>
                  <a:cxn ang="0">
                    <a:pos x="64" y="8"/>
                  </a:cxn>
                  <a:cxn ang="0">
                    <a:pos x="85" y="11"/>
                  </a:cxn>
                  <a:cxn ang="0">
                    <a:pos x="105" y="13"/>
                  </a:cxn>
                  <a:cxn ang="0">
                    <a:pos x="126" y="17"/>
                  </a:cxn>
                  <a:cxn ang="0">
                    <a:pos x="146" y="20"/>
                  </a:cxn>
                  <a:cxn ang="0">
                    <a:pos x="167" y="23"/>
                  </a:cxn>
                </a:cxnLst>
                <a:rect l="0" t="0" r="r" b="b"/>
                <a:pathLst>
                  <a:path w="167" h="40">
                    <a:moveTo>
                      <a:pt x="167" y="23"/>
                    </a:moveTo>
                    <a:lnTo>
                      <a:pt x="166" y="27"/>
                    </a:lnTo>
                    <a:lnTo>
                      <a:pt x="165" y="31"/>
                    </a:lnTo>
                    <a:lnTo>
                      <a:pt x="163" y="35"/>
                    </a:lnTo>
                    <a:lnTo>
                      <a:pt x="162" y="40"/>
                    </a:lnTo>
                    <a:lnTo>
                      <a:pt x="142" y="36"/>
                    </a:lnTo>
                    <a:lnTo>
                      <a:pt x="122" y="34"/>
                    </a:lnTo>
                    <a:lnTo>
                      <a:pt x="101" y="31"/>
                    </a:lnTo>
                    <a:lnTo>
                      <a:pt x="81" y="28"/>
                    </a:lnTo>
                    <a:lnTo>
                      <a:pt x="60" y="26"/>
                    </a:lnTo>
                    <a:lnTo>
                      <a:pt x="40" y="23"/>
                    </a:lnTo>
                    <a:lnTo>
                      <a:pt x="19" y="20"/>
                    </a:lnTo>
                    <a:lnTo>
                      <a:pt x="0" y="17"/>
                    </a:lnTo>
                    <a:lnTo>
                      <a:pt x="1" y="12"/>
                    </a:lnTo>
                    <a:lnTo>
                      <a:pt x="2" y="8"/>
                    </a:lnTo>
                    <a:lnTo>
                      <a:pt x="2" y="4"/>
                    </a:lnTo>
                    <a:lnTo>
                      <a:pt x="3" y="0"/>
                    </a:lnTo>
                    <a:lnTo>
                      <a:pt x="24" y="3"/>
                    </a:lnTo>
                    <a:lnTo>
                      <a:pt x="44" y="5"/>
                    </a:lnTo>
                    <a:lnTo>
                      <a:pt x="64" y="8"/>
                    </a:lnTo>
                    <a:lnTo>
                      <a:pt x="85" y="11"/>
                    </a:lnTo>
                    <a:lnTo>
                      <a:pt x="105" y="13"/>
                    </a:lnTo>
                    <a:lnTo>
                      <a:pt x="126" y="17"/>
                    </a:lnTo>
                    <a:lnTo>
                      <a:pt x="146" y="20"/>
                    </a:lnTo>
                    <a:lnTo>
                      <a:pt x="167" y="23"/>
                    </a:lnTo>
                    <a:close/>
                  </a:path>
                </a:pathLst>
              </a:custGeom>
              <a:solidFill>
                <a:srgbClr val="A05B00"/>
              </a:solidFill>
              <a:ln w="9525">
                <a:noFill/>
                <a:round/>
                <a:headEnd/>
                <a:tailEnd/>
              </a:ln>
            </p:spPr>
            <p:txBody>
              <a:bodyPr/>
              <a:lstStyle/>
              <a:p>
                <a:endParaRPr lang="en-US"/>
              </a:p>
            </p:txBody>
          </p:sp>
          <p:sp>
            <p:nvSpPr>
              <p:cNvPr id="384105" name="Freeform 105"/>
              <p:cNvSpPr>
                <a:spLocks/>
              </p:cNvSpPr>
              <p:nvPr/>
            </p:nvSpPr>
            <p:spPr bwMode="auto">
              <a:xfrm>
                <a:off x="7004" y="1287"/>
                <a:ext cx="42" cy="9"/>
              </a:xfrm>
              <a:custGeom>
                <a:avLst/>
                <a:gdLst/>
                <a:ahLst/>
                <a:cxnLst>
                  <a:cxn ang="0">
                    <a:pos x="167" y="22"/>
                  </a:cxn>
                  <a:cxn ang="0">
                    <a:pos x="166" y="26"/>
                  </a:cxn>
                  <a:cxn ang="0">
                    <a:pos x="165" y="30"/>
                  </a:cxn>
                  <a:cxn ang="0">
                    <a:pos x="163" y="34"/>
                  </a:cxn>
                  <a:cxn ang="0">
                    <a:pos x="162" y="39"/>
                  </a:cxn>
                  <a:cxn ang="0">
                    <a:pos x="142" y="35"/>
                  </a:cxn>
                  <a:cxn ang="0">
                    <a:pos x="122" y="32"/>
                  </a:cxn>
                  <a:cxn ang="0">
                    <a:pos x="101" y="29"/>
                  </a:cxn>
                  <a:cxn ang="0">
                    <a:pos x="81" y="27"/>
                  </a:cxn>
                  <a:cxn ang="0">
                    <a:pos x="60" y="24"/>
                  </a:cxn>
                  <a:cxn ang="0">
                    <a:pos x="40" y="21"/>
                  </a:cxn>
                  <a:cxn ang="0">
                    <a:pos x="19" y="19"/>
                  </a:cxn>
                  <a:cxn ang="0">
                    <a:pos x="0" y="16"/>
                  </a:cxn>
                  <a:cxn ang="0">
                    <a:pos x="1" y="11"/>
                  </a:cxn>
                  <a:cxn ang="0">
                    <a:pos x="2" y="7"/>
                  </a:cxn>
                  <a:cxn ang="0">
                    <a:pos x="2" y="4"/>
                  </a:cxn>
                  <a:cxn ang="0">
                    <a:pos x="3" y="0"/>
                  </a:cxn>
                  <a:cxn ang="0">
                    <a:pos x="24" y="3"/>
                  </a:cxn>
                  <a:cxn ang="0">
                    <a:pos x="44" y="5"/>
                  </a:cxn>
                  <a:cxn ang="0">
                    <a:pos x="64" y="8"/>
                  </a:cxn>
                  <a:cxn ang="0">
                    <a:pos x="84" y="10"/>
                  </a:cxn>
                  <a:cxn ang="0">
                    <a:pos x="105" y="13"/>
                  </a:cxn>
                  <a:cxn ang="0">
                    <a:pos x="125" y="17"/>
                  </a:cxn>
                  <a:cxn ang="0">
                    <a:pos x="146" y="19"/>
                  </a:cxn>
                  <a:cxn ang="0">
                    <a:pos x="167" y="22"/>
                  </a:cxn>
                </a:cxnLst>
                <a:rect l="0" t="0" r="r" b="b"/>
                <a:pathLst>
                  <a:path w="167" h="39">
                    <a:moveTo>
                      <a:pt x="167" y="22"/>
                    </a:moveTo>
                    <a:lnTo>
                      <a:pt x="166" y="26"/>
                    </a:lnTo>
                    <a:lnTo>
                      <a:pt x="165" y="30"/>
                    </a:lnTo>
                    <a:lnTo>
                      <a:pt x="163" y="34"/>
                    </a:lnTo>
                    <a:lnTo>
                      <a:pt x="162" y="39"/>
                    </a:lnTo>
                    <a:lnTo>
                      <a:pt x="142" y="35"/>
                    </a:lnTo>
                    <a:lnTo>
                      <a:pt x="122" y="32"/>
                    </a:lnTo>
                    <a:lnTo>
                      <a:pt x="101" y="29"/>
                    </a:lnTo>
                    <a:lnTo>
                      <a:pt x="81" y="27"/>
                    </a:lnTo>
                    <a:lnTo>
                      <a:pt x="60" y="24"/>
                    </a:lnTo>
                    <a:lnTo>
                      <a:pt x="40" y="21"/>
                    </a:lnTo>
                    <a:lnTo>
                      <a:pt x="19" y="19"/>
                    </a:lnTo>
                    <a:lnTo>
                      <a:pt x="0" y="16"/>
                    </a:lnTo>
                    <a:lnTo>
                      <a:pt x="1" y="11"/>
                    </a:lnTo>
                    <a:lnTo>
                      <a:pt x="2" y="7"/>
                    </a:lnTo>
                    <a:lnTo>
                      <a:pt x="2" y="4"/>
                    </a:lnTo>
                    <a:lnTo>
                      <a:pt x="3" y="0"/>
                    </a:lnTo>
                    <a:lnTo>
                      <a:pt x="24" y="3"/>
                    </a:lnTo>
                    <a:lnTo>
                      <a:pt x="44" y="5"/>
                    </a:lnTo>
                    <a:lnTo>
                      <a:pt x="64" y="8"/>
                    </a:lnTo>
                    <a:lnTo>
                      <a:pt x="84" y="10"/>
                    </a:lnTo>
                    <a:lnTo>
                      <a:pt x="105" y="13"/>
                    </a:lnTo>
                    <a:lnTo>
                      <a:pt x="125" y="17"/>
                    </a:lnTo>
                    <a:lnTo>
                      <a:pt x="146" y="19"/>
                    </a:lnTo>
                    <a:lnTo>
                      <a:pt x="167" y="22"/>
                    </a:lnTo>
                    <a:close/>
                  </a:path>
                </a:pathLst>
              </a:custGeom>
              <a:solidFill>
                <a:srgbClr val="A86300"/>
              </a:solidFill>
              <a:ln w="9525">
                <a:noFill/>
                <a:round/>
                <a:headEnd/>
                <a:tailEnd/>
              </a:ln>
            </p:spPr>
            <p:txBody>
              <a:bodyPr/>
              <a:lstStyle/>
              <a:p>
                <a:endParaRPr lang="en-US"/>
              </a:p>
            </p:txBody>
          </p:sp>
          <p:sp>
            <p:nvSpPr>
              <p:cNvPr id="384106" name="Freeform 106"/>
              <p:cNvSpPr>
                <a:spLocks/>
              </p:cNvSpPr>
              <p:nvPr/>
            </p:nvSpPr>
            <p:spPr bwMode="auto">
              <a:xfrm>
                <a:off x="7004" y="1287"/>
                <a:ext cx="42" cy="9"/>
              </a:xfrm>
              <a:custGeom>
                <a:avLst/>
                <a:gdLst/>
                <a:ahLst/>
                <a:cxnLst>
                  <a:cxn ang="0">
                    <a:pos x="167" y="22"/>
                  </a:cxn>
                  <a:cxn ang="0">
                    <a:pos x="166" y="26"/>
                  </a:cxn>
                  <a:cxn ang="0">
                    <a:pos x="165" y="29"/>
                  </a:cxn>
                  <a:cxn ang="0">
                    <a:pos x="163" y="32"/>
                  </a:cxn>
                  <a:cxn ang="0">
                    <a:pos x="162" y="37"/>
                  </a:cxn>
                  <a:cxn ang="0">
                    <a:pos x="142" y="33"/>
                  </a:cxn>
                  <a:cxn ang="0">
                    <a:pos x="122" y="31"/>
                  </a:cxn>
                  <a:cxn ang="0">
                    <a:pos x="101" y="28"/>
                  </a:cxn>
                  <a:cxn ang="0">
                    <a:pos x="81" y="25"/>
                  </a:cxn>
                  <a:cxn ang="0">
                    <a:pos x="60" y="22"/>
                  </a:cxn>
                  <a:cxn ang="0">
                    <a:pos x="40" y="19"/>
                  </a:cxn>
                  <a:cxn ang="0">
                    <a:pos x="19" y="17"/>
                  </a:cxn>
                  <a:cxn ang="0">
                    <a:pos x="0" y="14"/>
                  </a:cxn>
                  <a:cxn ang="0">
                    <a:pos x="1" y="10"/>
                  </a:cxn>
                  <a:cxn ang="0">
                    <a:pos x="2" y="6"/>
                  </a:cxn>
                  <a:cxn ang="0">
                    <a:pos x="2" y="3"/>
                  </a:cxn>
                  <a:cxn ang="0">
                    <a:pos x="3" y="0"/>
                  </a:cxn>
                  <a:cxn ang="0">
                    <a:pos x="24" y="3"/>
                  </a:cxn>
                  <a:cxn ang="0">
                    <a:pos x="44" y="5"/>
                  </a:cxn>
                  <a:cxn ang="0">
                    <a:pos x="64" y="8"/>
                  </a:cxn>
                  <a:cxn ang="0">
                    <a:pos x="84" y="10"/>
                  </a:cxn>
                  <a:cxn ang="0">
                    <a:pos x="105" y="14"/>
                  </a:cxn>
                  <a:cxn ang="0">
                    <a:pos x="125" y="17"/>
                  </a:cxn>
                  <a:cxn ang="0">
                    <a:pos x="146" y="19"/>
                  </a:cxn>
                  <a:cxn ang="0">
                    <a:pos x="167" y="22"/>
                  </a:cxn>
                </a:cxnLst>
                <a:rect l="0" t="0" r="r" b="b"/>
                <a:pathLst>
                  <a:path w="167" h="37">
                    <a:moveTo>
                      <a:pt x="167" y="22"/>
                    </a:moveTo>
                    <a:lnTo>
                      <a:pt x="166" y="26"/>
                    </a:lnTo>
                    <a:lnTo>
                      <a:pt x="165" y="29"/>
                    </a:lnTo>
                    <a:lnTo>
                      <a:pt x="163" y="32"/>
                    </a:lnTo>
                    <a:lnTo>
                      <a:pt x="162" y="37"/>
                    </a:lnTo>
                    <a:lnTo>
                      <a:pt x="142" y="33"/>
                    </a:lnTo>
                    <a:lnTo>
                      <a:pt x="122" y="31"/>
                    </a:lnTo>
                    <a:lnTo>
                      <a:pt x="101" y="28"/>
                    </a:lnTo>
                    <a:lnTo>
                      <a:pt x="81" y="25"/>
                    </a:lnTo>
                    <a:lnTo>
                      <a:pt x="60" y="22"/>
                    </a:lnTo>
                    <a:lnTo>
                      <a:pt x="40" y="19"/>
                    </a:lnTo>
                    <a:lnTo>
                      <a:pt x="19" y="17"/>
                    </a:lnTo>
                    <a:lnTo>
                      <a:pt x="0" y="14"/>
                    </a:lnTo>
                    <a:lnTo>
                      <a:pt x="1" y="10"/>
                    </a:lnTo>
                    <a:lnTo>
                      <a:pt x="2" y="6"/>
                    </a:lnTo>
                    <a:lnTo>
                      <a:pt x="2" y="3"/>
                    </a:lnTo>
                    <a:lnTo>
                      <a:pt x="3" y="0"/>
                    </a:lnTo>
                    <a:lnTo>
                      <a:pt x="24" y="3"/>
                    </a:lnTo>
                    <a:lnTo>
                      <a:pt x="44" y="5"/>
                    </a:lnTo>
                    <a:lnTo>
                      <a:pt x="64" y="8"/>
                    </a:lnTo>
                    <a:lnTo>
                      <a:pt x="84" y="10"/>
                    </a:lnTo>
                    <a:lnTo>
                      <a:pt x="105" y="14"/>
                    </a:lnTo>
                    <a:lnTo>
                      <a:pt x="125" y="17"/>
                    </a:lnTo>
                    <a:lnTo>
                      <a:pt x="146" y="19"/>
                    </a:lnTo>
                    <a:lnTo>
                      <a:pt x="167" y="22"/>
                    </a:lnTo>
                    <a:close/>
                  </a:path>
                </a:pathLst>
              </a:custGeom>
              <a:solidFill>
                <a:srgbClr val="AD6800"/>
              </a:solidFill>
              <a:ln w="9525">
                <a:noFill/>
                <a:round/>
                <a:headEnd/>
                <a:tailEnd/>
              </a:ln>
            </p:spPr>
            <p:txBody>
              <a:bodyPr/>
              <a:lstStyle/>
              <a:p>
                <a:endParaRPr lang="en-US"/>
              </a:p>
            </p:txBody>
          </p:sp>
          <p:sp>
            <p:nvSpPr>
              <p:cNvPr id="384107" name="Freeform 107"/>
              <p:cNvSpPr>
                <a:spLocks/>
              </p:cNvSpPr>
              <p:nvPr/>
            </p:nvSpPr>
            <p:spPr bwMode="auto">
              <a:xfrm>
                <a:off x="7004" y="1287"/>
                <a:ext cx="42" cy="9"/>
              </a:xfrm>
              <a:custGeom>
                <a:avLst/>
                <a:gdLst/>
                <a:ahLst/>
                <a:cxnLst>
                  <a:cxn ang="0">
                    <a:pos x="166" y="22"/>
                  </a:cxn>
                  <a:cxn ang="0">
                    <a:pos x="165" y="25"/>
                  </a:cxn>
                  <a:cxn ang="0">
                    <a:pos x="164" y="28"/>
                  </a:cxn>
                  <a:cxn ang="0">
                    <a:pos x="163" y="31"/>
                  </a:cxn>
                  <a:cxn ang="0">
                    <a:pos x="162" y="35"/>
                  </a:cxn>
                  <a:cxn ang="0">
                    <a:pos x="142" y="31"/>
                  </a:cxn>
                  <a:cxn ang="0">
                    <a:pos x="122" y="29"/>
                  </a:cxn>
                  <a:cxn ang="0">
                    <a:pos x="101" y="26"/>
                  </a:cxn>
                  <a:cxn ang="0">
                    <a:pos x="81" y="23"/>
                  </a:cxn>
                  <a:cxn ang="0">
                    <a:pos x="60" y="21"/>
                  </a:cxn>
                  <a:cxn ang="0">
                    <a:pos x="40" y="18"/>
                  </a:cxn>
                  <a:cxn ang="0">
                    <a:pos x="19" y="15"/>
                  </a:cxn>
                  <a:cxn ang="0">
                    <a:pos x="0" y="11"/>
                  </a:cxn>
                  <a:cxn ang="0">
                    <a:pos x="1" y="8"/>
                  </a:cxn>
                  <a:cxn ang="0">
                    <a:pos x="2" y="5"/>
                  </a:cxn>
                  <a:cxn ang="0">
                    <a:pos x="2" y="3"/>
                  </a:cxn>
                  <a:cxn ang="0">
                    <a:pos x="3" y="0"/>
                  </a:cxn>
                  <a:cxn ang="0">
                    <a:pos x="24" y="3"/>
                  </a:cxn>
                  <a:cxn ang="0">
                    <a:pos x="44" y="5"/>
                  </a:cxn>
                  <a:cxn ang="0">
                    <a:pos x="64" y="8"/>
                  </a:cxn>
                  <a:cxn ang="0">
                    <a:pos x="84" y="10"/>
                  </a:cxn>
                  <a:cxn ang="0">
                    <a:pos x="105" y="14"/>
                  </a:cxn>
                  <a:cxn ang="0">
                    <a:pos x="125" y="17"/>
                  </a:cxn>
                  <a:cxn ang="0">
                    <a:pos x="146" y="19"/>
                  </a:cxn>
                  <a:cxn ang="0">
                    <a:pos x="166" y="22"/>
                  </a:cxn>
                </a:cxnLst>
                <a:rect l="0" t="0" r="r" b="b"/>
                <a:pathLst>
                  <a:path w="166" h="35">
                    <a:moveTo>
                      <a:pt x="166" y="22"/>
                    </a:moveTo>
                    <a:lnTo>
                      <a:pt x="165" y="25"/>
                    </a:lnTo>
                    <a:lnTo>
                      <a:pt x="164" y="28"/>
                    </a:lnTo>
                    <a:lnTo>
                      <a:pt x="163" y="31"/>
                    </a:lnTo>
                    <a:lnTo>
                      <a:pt x="162" y="35"/>
                    </a:lnTo>
                    <a:lnTo>
                      <a:pt x="142" y="31"/>
                    </a:lnTo>
                    <a:lnTo>
                      <a:pt x="122" y="29"/>
                    </a:lnTo>
                    <a:lnTo>
                      <a:pt x="101" y="26"/>
                    </a:lnTo>
                    <a:lnTo>
                      <a:pt x="81" y="23"/>
                    </a:lnTo>
                    <a:lnTo>
                      <a:pt x="60" y="21"/>
                    </a:lnTo>
                    <a:lnTo>
                      <a:pt x="40" y="18"/>
                    </a:lnTo>
                    <a:lnTo>
                      <a:pt x="19" y="15"/>
                    </a:lnTo>
                    <a:lnTo>
                      <a:pt x="0" y="11"/>
                    </a:lnTo>
                    <a:lnTo>
                      <a:pt x="1" y="8"/>
                    </a:lnTo>
                    <a:lnTo>
                      <a:pt x="2" y="5"/>
                    </a:lnTo>
                    <a:lnTo>
                      <a:pt x="2" y="3"/>
                    </a:lnTo>
                    <a:lnTo>
                      <a:pt x="3" y="0"/>
                    </a:lnTo>
                    <a:lnTo>
                      <a:pt x="24" y="3"/>
                    </a:lnTo>
                    <a:lnTo>
                      <a:pt x="44" y="5"/>
                    </a:lnTo>
                    <a:lnTo>
                      <a:pt x="64" y="8"/>
                    </a:lnTo>
                    <a:lnTo>
                      <a:pt x="84" y="10"/>
                    </a:lnTo>
                    <a:lnTo>
                      <a:pt x="105" y="14"/>
                    </a:lnTo>
                    <a:lnTo>
                      <a:pt x="125" y="17"/>
                    </a:lnTo>
                    <a:lnTo>
                      <a:pt x="146" y="19"/>
                    </a:lnTo>
                    <a:lnTo>
                      <a:pt x="166" y="22"/>
                    </a:lnTo>
                    <a:close/>
                  </a:path>
                </a:pathLst>
              </a:custGeom>
              <a:solidFill>
                <a:srgbClr val="B57000"/>
              </a:solidFill>
              <a:ln w="9525">
                <a:noFill/>
                <a:round/>
                <a:headEnd/>
                <a:tailEnd/>
              </a:ln>
            </p:spPr>
            <p:txBody>
              <a:bodyPr/>
              <a:lstStyle/>
              <a:p>
                <a:endParaRPr lang="en-US"/>
              </a:p>
            </p:txBody>
          </p:sp>
          <p:sp>
            <p:nvSpPr>
              <p:cNvPr id="384108" name="Freeform 108"/>
              <p:cNvSpPr>
                <a:spLocks/>
              </p:cNvSpPr>
              <p:nvPr/>
            </p:nvSpPr>
            <p:spPr bwMode="auto">
              <a:xfrm>
                <a:off x="7004" y="1287"/>
                <a:ext cx="42" cy="9"/>
              </a:xfrm>
              <a:custGeom>
                <a:avLst/>
                <a:gdLst/>
                <a:ahLst/>
                <a:cxnLst>
                  <a:cxn ang="0">
                    <a:pos x="166" y="23"/>
                  </a:cxn>
                  <a:cxn ang="0">
                    <a:pos x="165" y="25"/>
                  </a:cxn>
                  <a:cxn ang="0">
                    <a:pos x="164" y="28"/>
                  </a:cxn>
                  <a:cxn ang="0">
                    <a:pos x="163" y="31"/>
                  </a:cxn>
                  <a:cxn ang="0">
                    <a:pos x="162" y="33"/>
                  </a:cxn>
                  <a:cxn ang="0">
                    <a:pos x="142" y="30"/>
                  </a:cxn>
                  <a:cxn ang="0">
                    <a:pos x="122" y="28"/>
                  </a:cxn>
                  <a:cxn ang="0">
                    <a:pos x="101" y="25"/>
                  </a:cxn>
                  <a:cxn ang="0">
                    <a:pos x="81" y="22"/>
                  </a:cxn>
                  <a:cxn ang="0">
                    <a:pos x="60" y="20"/>
                  </a:cxn>
                  <a:cxn ang="0">
                    <a:pos x="40" y="17"/>
                  </a:cxn>
                  <a:cxn ang="0">
                    <a:pos x="19" y="15"/>
                  </a:cxn>
                  <a:cxn ang="0">
                    <a:pos x="0" y="11"/>
                  </a:cxn>
                  <a:cxn ang="0">
                    <a:pos x="1" y="8"/>
                  </a:cxn>
                  <a:cxn ang="0">
                    <a:pos x="2" y="5"/>
                  </a:cxn>
                  <a:cxn ang="0">
                    <a:pos x="2" y="3"/>
                  </a:cxn>
                  <a:cxn ang="0">
                    <a:pos x="3" y="0"/>
                  </a:cxn>
                  <a:cxn ang="0">
                    <a:pos x="24" y="3"/>
                  </a:cxn>
                  <a:cxn ang="0">
                    <a:pos x="44" y="6"/>
                  </a:cxn>
                  <a:cxn ang="0">
                    <a:pos x="64" y="9"/>
                  </a:cxn>
                  <a:cxn ang="0">
                    <a:pos x="84" y="11"/>
                  </a:cxn>
                  <a:cxn ang="0">
                    <a:pos x="105" y="15"/>
                  </a:cxn>
                  <a:cxn ang="0">
                    <a:pos x="125" y="18"/>
                  </a:cxn>
                  <a:cxn ang="0">
                    <a:pos x="146" y="20"/>
                  </a:cxn>
                  <a:cxn ang="0">
                    <a:pos x="166" y="23"/>
                  </a:cxn>
                </a:cxnLst>
                <a:rect l="0" t="0" r="r" b="b"/>
                <a:pathLst>
                  <a:path w="166" h="33">
                    <a:moveTo>
                      <a:pt x="166" y="23"/>
                    </a:moveTo>
                    <a:lnTo>
                      <a:pt x="165" y="25"/>
                    </a:lnTo>
                    <a:lnTo>
                      <a:pt x="164" y="28"/>
                    </a:lnTo>
                    <a:lnTo>
                      <a:pt x="163" y="31"/>
                    </a:lnTo>
                    <a:lnTo>
                      <a:pt x="162" y="33"/>
                    </a:lnTo>
                    <a:lnTo>
                      <a:pt x="142" y="30"/>
                    </a:lnTo>
                    <a:lnTo>
                      <a:pt x="122" y="28"/>
                    </a:lnTo>
                    <a:lnTo>
                      <a:pt x="101" y="25"/>
                    </a:lnTo>
                    <a:lnTo>
                      <a:pt x="81" y="22"/>
                    </a:lnTo>
                    <a:lnTo>
                      <a:pt x="60" y="20"/>
                    </a:lnTo>
                    <a:lnTo>
                      <a:pt x="40" y="17"/>
                    </a:lnTo>
                    <a:lnTo>
                      <a:pt x="19" y="15"/>
                    </a:lnTo>
                    <a:lnTo>
                      <a:pt x="0" y="11"/>
                    </a:lnTo>
                    <a:lnTo>
                      <a:pt x="1" y="8"/>
                    </a:lnTo>
                    <a:lnTo>
                      <a:pt x="2" y="5"/>
                    </a:lnTo>
                    <a:lnTo>
                      <a:pt x="2" y="3"/>
                    </a:lnTo>
                    <a:lnTo>
                      <a:pt x="3" y="0"/>
                    </a:lnTo>
                    <a:lnTo>
                      <a:pt x="24" y="3"/>
                    </a:lnTo>
                    <a:lnTo>
                      <a:pt x="44" y="6"/>
                    </a:lnTo>
                    <a:lnTo>
                      <a:pt x="64" y="9"/>
                    </a:lnTo>
                    <a:lnTo>
                      <a:pt x="84" y="11"/>
                    </a:lnTo>
                    <a:lnTo>
                      <a:pt x="105" y="15"/>
                    </a:lnTo>
                    <a:lnTo>
                      <a:pt x="125" y="18"/>
                    </a:lnTo>
                    <a:lnTo>
                      <a:pt x="146" y="20"/>
                    </a:lnTo>
                    <a:lnTo>
                      <a:pt x="166" y="23"/>
                    </a:lnTo>
                    <a:close/>
                  </a:path>
                </a:pathLst>
              </a:custGeom>
              <a:solidFill>
                <a:srgbClr val="BC7700"/>
              </a:solidFill>
              <a:ln w="9525">
                <a:noFill/>
                <a:round/>
                <a:headEnd/>
                <a:tailEnd/>
              </a:ln>
            </p:spPr>
            <p:txBody>
              <a:bodyPr/>
              <a:lstStyle/>
              <a:p>
                <a:endParaRPr lang="en-US"/>
              </a:p>
            </p:txBody>
          </p:sp>
          <p:sp>
            <p:nvSpPr>
              <p:cNvPr id="384109" name="Freeform 109"/>
              <p:cNvSpPr>
                <a:spLocks/>
              </p:cNvSpPr>
              <p:nvPr/>
            </p:nvSpPr>
            <p:spPr bwMode="auto">
              <a:xfrm>
                <a:off x="7004" y="1288"/>
                <a:ext cx="42" cy="8"/>
              </a:xfrm>
              <a:custGeom>
                <a:avLst/>
                <a:gdLst/>
                <a:ahLst/>
                <a:cxnLst>
                  <a:cxn ang="0">
                    <a:pos x="166" y="23"/>
                  </a:cxn>
                  <a:cxn ang="0">
                    <a:pos x="165" y="25"/>
                  </a:cxn>
                  <a:cxn ang="0">
                    <a:pos x="164" y="27"/>
                  </a:cxn>
                  <a:cxn ang="0">
                    <a:pos x="163" y="30"/>
                  </a:cxn>
                  <a:cxn ang="0">
                    <a:pos x="162" y="32"/>
                  </a:cxn>
                  <a:cxn ang="0">
                    <a:pos x="142" y="29"/>
                  </a:cxn>
                  <a:cxn ang="0">
                    <a:pos x="122" y="26"/>
                  </a:cxn>
                  <a:cxn ang="0">
                    <a:pos x="101" y="23"/>
                  </a:cxn>
                  <a:cxn ang="0">
                    <a:pos x="81" y="21"/>
                  </a:cxn>
                  <a:cxn ang="0">
                    <a:pos x="60" y="18"/>
                  </a:cxn>
                  <a:cxn ang="0">
                    <a:pos x="40" y="15"/>
                  </a:cxn>
                  <a:cxn ang="0">
                    <a:pos x="19" y="13"/>
                  </a:cxn>
                  <a:cxn ang="0">
                    <a:pos x="0" y="9"/>
                  </a:cxn>
                  <a:cxn ang="0">
                    <a:pos x="1" y="7"/>
                  </a:cxn>
                  <a:cxn ang="0">
                    <a:pos x="2" y="4"/>
                  </a:cxn>
                  <a:cxn ang="0">
                    <a:pos x="2" y="2"/>
                  </a:cxn>
                  <a:cxn ang="0">
                    <a:pos x="3" y="0"/>
                  </a:cxn>
                  <a:cxn ang="0">
                    <a:pos x="24" y="3"/>
                  </a:cxn>
                  <a:cxn ang="0">
                    <a:pos x="44" y="5"/>
                  </a:cxn>
                  <a:cxn ang="0">
                    <a:pos x="64" y="8"/>
                  </a:cxn>
                  <a:cxn ang="0">
                    <a:pos x="84" y="12"/>
                  </a:cxn>
                  <a:cxn ang="0">
                    <a:pos x="105" y="15"/>
                  </a:cxn>
                  <a:cxn ang="0">
                    <a:pos x="125" y="18"/>
                  </a:cxn>
                  <a:cxn ang="0">
                    <a:pos x="146" y="20"/>
                  </a:cxn>
                  <a:cxn ang="0">
                    <a:pos x="166" y="23"/>
                  </a:cxn>
                </a:cxnLst>
                <a:rect l="0" t="0" r="r" b="b"/>
                <a:pathLst>
                  <a:path w="166" h="32">
                    <a:moveTo>
                      <a:pt x="166" y="23"/>
                    </a:moveTo>
                    <a:lnTo>
                      <a:pt x="165" y="25"/>
                    </a:lnTo>
                    <a:lnTo>
                      <a:pt x="164" y="27"/>
                    </a:lnTo>
                    <a:lnTo>
                      <a:pt x="163" y="30"/>
                    </a:lnTo>
                    <a:lnTo>
                      <a:pt x="162" y="32"/>
                    </a:lnTo>
                    <a:lnTo>
                      <a:pt x="142" y="29"/>
                    </a:lnTo>
                    <a:lnTo>
                      <a:pt x="122" y="26"/>
                    </a:lnTo>
                    <a:lnTo>
                      <a:pt x="101" y="23"/>
                    </a:lnTo>
                    <a:lnTo>
                      <a:pt x="81" y="21"/>
                    </a:lnTo>
                    <a:lnTo>
                      <a:pt x="60" y="18"/>
                    </a:lnTo>
                    <a:lnTo>
                      <a:pt x="40" y="15"/>
                    </a:lnTo>
                    <a:lnTo>
                      <a:pt x="19" y="13"/>
                    </a:lnTo>
                    <a:lnTo>
                      <a:pt x="0" y="9"/>
                    </a:lnTo>
                    <a:lnTo>
                      <a:pt x="1" y="7"/>
                    </a:lnTo>
                    <a:lnTo>
                      <a:pt x="2" y="4"/>
                    </a:lnTo>
                    <a:lnTo>
                      <a:pt x="2" y="2"/>
                    </a:lnTo>
                    <a:lnTo>
                      <a:pt x="3" y="0"/>
                    </a:lnTo>
                    <a:lnTo>
                      <a:pt x="24" y="3"/>
                    </a:lnTo>
                    <a:lnTo>
                      <a:pt x="44" y="5"/>
                    </a:lnTo>
                    <a:lnTo>
                      <a:pt x="64" y="8"/>
                    </a:lnTo>
                    <a:lnTo>
                      <a:pt x="84" y="12"/>
                    </a:lnTo>
                    <a:lnTo>
                      <a:pt x="105" y="15"/>
                    </a:lnTo>
                    <a:lnTo>
                      <a:pt x="125" y="18"/>
                    </a:lnTo>
                    <a:lnTo>
                      <a:pt x="146" y="20"/>
                    </a:lnTo>
                    <a:lnTo>
                      <a:pt x="166" y="23"/>
                    </a:lnTo>
                    <a:close/>
                  </a:path>
                </a:pathLst>
              </a:custGeom>
              <a:solidFill>
                <a:srgbClr val="C48200"/>
              </a:solidFill>
              <a:ln w="9525">
                <a:noFill/>
                <a:round/>
                <a:headEnd/>
                <a:tailEnd/>
              </a:ln>
            </p:spPr>
            <p:txBody>
              <a:bodyPr/>
              <a:lstStyle/>
              <a:p>
                <a:endParaRPr lang="en-US"/>
              </a:p>
            </p:txBody>
          </p:sp>
          <p:sp>
            <p:nvSpPr>
              <p:cNvPr id="384110" name="Freeform 110"/>
              <p:cNvSpPr>
                <a:spLocks/>
              </p:cNvSpPr>
              <p:nvPr/>
            </p:nvSpPr>
            <p:spPr bwMode="auto">
              <a:xfrm>
                <a:off x="7004" y="1288"/>
                <a:ext cx="42" cy="7"/>
              </a:xfrm>
              <a:custGeom>
                <a:avLst/>
                <a:gdLst/>
                <a:ahLst/>
                <a:cxnLst>
                  <a:cxn ang="0">
                    <a:pos x="166" y="22"/>
                  </a:cxn>
                  <a:cxn ang="0">
                    <a:pos x="165" y="24"/>
                  </a:cxn>
                  <a:cxn ang="0">
                    <a:pos x="165" y="26"/>
                  </a:cxn>
                  <a:cxn ang="0">
                    <a:pos x="164" y="28"/>
                  </a:cxn>
                  <a:cxn ang="0">
                    <a:pos x="163" y="30"/>
                  </a:cxn>
                  <a:cxn ang="0">
                    <a:pos x="143" y="27"/>
                  </a:cxn>
                  <a:cxn ang="0">
                    <a:pos x="122" y="25"/>
                  </a:cxn>
                  <a:cxn ang="0">
                    <a:pos x="102" y="22"/>
                  </a:cxn>
                  <a:cxn ang="0">
                    <a:pos x="81" y="19"/>
                  </a:cxn>
                  <a:cxn ang="0">
                    <a:pos x="61" y="17"/>
                  </a:cxn>
                  <a:cxn ang="0">
                    <a:pos x="40" y="14"/>
                  </a:cxn>
                  <a:cxn ang="0">
                    <a:pos x="21" y="11"/>
                  </a:cxn>
                  <a:cxn ang="0">
                    <a:pos x="0" y="7"/>
                  </a:cxn>
                  <a:cxn ang="0">
                    <a:pos x="1" y="5"/>
                  </a:cxn>
                  <a:cxn ang="0">
                    <a:pos x="1" y="4"/>
                  </a:cxn>
                  <a:cxn ang="0">
                    <a:pos x="2" y="2"/>
                  </a:cxn>
                  <a:cxn ang="0">
                    <a:pos x="2" y="0"/>
                  </a:cxn>
                  <a:cxn ang="0">
                    <a:pos x="23" y="3"/>
                  </a:cxn>
                  <a:cxn ang="0">
                    <a:pos x="44" y="5"/>
                  </a:cxn>
                  <a:cxn ang="0">
                    <a:pos x="63" y="8"/>
                  </a:cxn>
                  <a:cxn ang="0">
                    <a:pos x="84" y="11"/>
                  </a:cxn>
                  <a:cxn ang="0">
                    <a:pos x="104" y="14"/>
                  </a:cxn>
                  <a:cxn ang="0">
                    <a:pos x="125" y="17"/>
                  </a:cxn>
                  <a:cxn ang="0">
                    <a:pos x="145" y="19"/>
                  </a:cxn>
                  <a:cxn ang="0">
                    <a:pos x="166" y="22"/>
                  </a:cxn>
                </a:cxnLst>
                <a:rect l="0" t="0" r="r" b="b"/>
                <a:pathLst>
                  <a:path w="166" h="30">
                    <a:moveTo>
                      <a:pt x="166" y="22"/>
                    </a:moveTo>
                    <a:lnTo>
                      <a:pt x="165" y="24"/>
                    </a:lnTo>
                    <a:lnTo>
                      <a:pt x="165" y="26"/>
                    </a:lnTo>
                    <a:lnTo>
                      <a:pt x="164" y="28"/>
                    </a:lnTo>
                    <a:lnTo>
                      <a:pt x="163" y="30"/>
                    </a:lnTo>
                    <a:lnTo>
                      <a:pt x="143" y="27"/>
                    </a:lnTo>
                    <a:lnTo>
                      <a:pt x="122" y="25"/>
                    </a:lnTo>
                    <a:lnTo>
                      <a:pt x="102" y="22"/>
                    </a:lnTo>
                    <a:lnTo>
                      <a:pt x="81" y="19"/>
                    </a:lnTo>
                    <a:lnTo>
                      <a:pt x="61" y="17"/>
                    </a:lnTo>
                    <a:lnTo>
                      <a:pt x="40" y="14"/>
                    </a:lnTo>
                    <a:lnTo>
                      <a:pt x="21" y="11"/>
                    </a:lnTo>
                    <a:lnTo>
                      <a:pt x="0" y="7"/>
                    </a:lnTo>
                    <a:lnTo>
                      <a:pt x="1" y="5"/>
                    </a:lnTo>
                    <a:lnTo>
                      <a:pt x="1" y="4"/>
                    </a:lnTo>
                    <a:lnTo>
                      <a:pt x="2" y="2"/>
                    </a:lnTo>
                    <a:lnTo>
                      <a:pt x="2" y="0"/>
                    </a:lnTo>
                    <a:lnTo>
                      <a:pt x="23" y="3"/>
                    </a:lnTo>
                    <a:lnTo>
                      <a:pt x="44" y="5"/>
                    </a:lnTo>
                    <a:lnTo>
                      <a:pt x="63" y="8"/>
                    </a:lnTo>
                    <a:lnTo>
                      <a:pt x="84" y="11"/>
                    </a:lnTo>
                    <a:lnTo>
                      <a:pt x="104" y="14"/>
                    </a:lnTo>
                    <a:lnTo>
                      <a:pt x="125" y="17"/>
                    </a:lnTo>
                    <a:lnTo>
                      <a:pt x="145" y="19"/>
                    </a:lnTo>
                    <a:lnTo>
                      <a:pt x="166" y="22"/>
                    </a:lnTo>
                    <a:close/>
                  </a:path>
                </a:pathLst>
              </a:custGeom>
              <a:solidFill>
                <a:srgbClr val="C98700"/>
              </a:solidFill>
              <a:ln w="9525">
                <a:noFill/>
                <a:round/>
                <a:headEnd/>
                <a:tailEnd/>
              </a:ln>
            </p:spPr>
            <p:txBody>
              <a:bodyPr/>
              <a:lstStyle/>
              <a:p>
                <a:endParaRPr lang="en-US"/>
              </a:p>
            </p:txBody>
          </p:sp>
          <p:sp>
            <p:nvSpPr>
              <p:cNvPr id="384111" name="Freeform 111"/>
              <p:cNvSpPr>
                <a:spLocks/>
              </p:cNvSpPr>
              <p:nvPr/>
            </p:nvSpPr>
            <p:spPr bwMode="auto">
              <a:xfrm>
                <a:off x="7004" y="1288"/>
                <a:ext cx="42" cy="7"/>
              </a:xfrm>
              <a:custGeom>
                <a:avLst/>
                <a:gdLst/>
                <a:ahLst/>
                <a:cxnLst>
                  <a:cxn ang="0">
                    <a:pos x="166" y="22"/>
                  </a:cxn>
                  <a:cxn ang="0">
                    <a:pos x="163" y="28"/>
                  </a:cxn>
                  <a:cxn ang="0">
                    <a:pos x="0" y="6"/>
                  </a:cxn>
                  <a:cxn ang="0">
                    <a:pos x="2" y="0"/>
                  </a:cxn>
                  <a:cxn ang="0">
                    <a:pos x="166" y="22"/>
                  </a:cxn>
                </a:cxnLst>
                <a:rect l="0" t="0" r="r" b="b"/>
                <a:pathLst>
                  <a:path w="166" h="28">
                    <a:moveTo>
                      <a:pt x="166" y="22"/>
                    </a:moveTo>
                    <a:lnTo>
                      <a:pt x="163" y="28"/>
                    </a:lnTo>
                    <a:lnTo>
                      <a:pt x="0" y="6"/>
                    </a:lnTo>
                    <a:lnTo>
                      <a:pt x="2" y="0"/>
                    </a:lnTo>
                    <a:lnTo>
                      <a:pt x="166" y="22"/>
                    </a:lnTo>
                    <a:close/>
                  </a:path>
                </a:pathLst>
              </a:custGeom>
              <a:solidFill>
                <a:srgbClr val="D18E00"/>
              </a:solidFill>
              <a:ln w="9525">
                <a:noFill/>
                <a:round/>
                <a:headEnd/>
                <a:tailEnd/>
              </a:ln>
            </p:spPr>
            <p:txBody>
              <a:bodyPr/>
              <a:lstStyle/>
              <a:p>
                <a:endParaRPr lang="en-US"/>
              </a:p>
            </p:txBody>
          </p:sp>
          <p:sp>
            <p:nvSpPr>
              <p:cNvPr id="384112" name="Freeform 112"/>
              <p:cNvSpPr>
                <a:spLocks/>
              </p:cNvSpPr>
              <p:nvPr/>
            </p:nvSpPr>
            <p:spPr bwMode="auto">
              <a:xfrm>
                <a:off x="7254" y="1329"/>
                <a:ext cx="50" cy="12"/>
              </a:xfrm>
              <a:custGeom>
                <a:avLst/>
                <a:gdLst/>
                <a:ahLst/>
                <a:cxnLst>
                  <a:cxn ang="0">
                    <a:pos x="202" y="24"/>
                  </a:cxn>
                  <a:cxn ang="0">
                    <a:pos x="196" y="52"/>
                  </a:cxn>
                  <a:cxn ang="0">
                    <a:pos x="0" y="28"/>
                  </a:cxn>
                  <a:cxn ang="0">
                    <a:pos x="4" y="0"/>
                  </a:cxn>
                  <a:cxn ang="0">
                    <a:pos x="202" y="24"/>
                  </a:cxn>
                </a:cxnLst>
                <a:rect l="0" t="0" r="r" b="b"/>
                <a:pathLst>
                  <a:path w="202" h="52">
                    <a:moveTo>
                      <a:pt x="202" y="24"/>
                    </a:moveTo>
                    <a:lnTo>
                      <a:pt x="196" y="52"/>
                    </a:lnTo>
                    <a:lnTo>
                      <a:pt x="0" y="28"/>
                    </a:lnTo>
                    <a:lnTo>
                      <a:pt x="4" y="0"/>
                    </a:lnTo>
                    <a:lnTo>
                      <a:pt x="202" y="24"/>
                    </a:lnTo>
                    <a:close/>
                  </a:path>
                </a:pathLst>
              </a:custGeom>
              <a:solidFill>
                <a:srgbClr val="8C4400"/>
              </a:solidFill>
              <a:ln w="9525">
                <a:noFill/>
                <a:round/>
                <a:headEnd/>
                <a:tailEnd/>
              </a:ln>
            </p:spPr>
            <p:txBody>
              <a:bodyPr/>
              <a:lstStyle/>
              <a:p>
                <a:endParaRPr lang="en-US"/>
              </a:p>
            </p:txBody>
          </p:sp>
          <p:sp>
            <p:nvSpPr>
              <p:cNvPr id="384113" name="Freeform 113"/>
              <p:cNvSpPr>
                <a:spLocks/>
              </p:cNvSpPr>
              <p:nvPr/>
            </p:nvSpPr>
            <p:spPr bwMode="auto">
              <a:xfrm>
                <a:off x="7254" y="1329"/>
                <a:ext cx="50" cy="12"/>
              </a:xfrm>
              <a:custGeom>
                <a:avLst/>
                <a:gdLst/>
                <a:ahLst/>
                <a:cxnLst>
                  <a:cxn ang="0">
                    <a:pos x="202" y="25"/>
                  </a:cxn>
                  <a:cxn ang="0">
                    <a:pos x="201" y="31"/>
                  </a:cxn>
                  <a:cxn ang="0">
                    <a:pos x="199" y="37"/>
                  </a:cxn>
                  <a:cxn ang="0">
                    <a:pos x="198" y="43"/>
                  </a:cxn>
                  <a:cxn ang="0">
                    <a:pos x="196" y="50"/>
                  </a:cxn>
                  <a:cxn ang="0">
                    <a:pos x="183" y="49"/>
                  </a:cxn>
                  <a:cxn ang="0">
                    <a:pos x="171" y="47"/>
                  </a:cxn>
                  <a:cxn ang="0">
                    <a:pos x="159" y="45"/>
                  </a:cxn>
                  <a:cxn ang="0">
                    <a:pos x="146" y="44"/>
                  </a:cxn>
                  <a:cxn ang="0">
                    <a:pos x="134" y="42"/>
                  </a:cxn>
                  <a:cxn ang="0">
                    <a:pos x="121" y="41"/>
                  </a:cxn>
                  <a:cxn ang="0">
                    <a:pos x="109" y="39"/>
                  </a:cxn>
                  <a:cxn ang="0">
                    <a:pos x="97" y="38"/>
                  </a:cxn>
                  <a:cxn ang="0">
                    <a:pos x="85" y="36"/>
                  </a:cxn>
                  <a:cxn ang="0">
                    <a:pos x="72" y="35"/>
                  </a:cxn>
                  <a:cxn ang="0">
                    <a:pos x="61" y="33"/>
                  </a:cxn>
                  <a:cxn ang="0">
                    <a:pos x="48" y="32"/>
                  </a:cxn>
                  <a:cxn ang="0">
                    <a:pos x="37" y="30"/>
                  </a:cxn>
                  <a:cxn ang="0">
                    <a:pos x="24" y="29"/>
                  </a:cxn>
                  <a:cxn ang="0">
                    <a:pos x="12" y="27"/>
                  </a:cxn>
                  <a:cxn ang="0">
                    <a:pos x="0" y="26"/>
                  </a:cxn>
                  <a:cxn ang="0">
                    <a:pos x="1" y="19"/>
                  </a:cxn>
                  <a:cxn ang="0">
                    <a:pos x="2" y="13"/>
                  </a:cxn>
                  <a:cxn ang="0">
                    <a:pos x="3" y="7"/>
                  </a:cxn>
                  <a:cxn ang="0">
                    <a:pos x="4" y="0"/>
                  </a:cxn>
                  <a:cxn ang="0">
                    <a:pos x="16" y="1"/>
                  </a:cxn>
                  <a:cxn ang="0">
                    <a:pos x="28" y="4"/>
                  </a:cxn>
                  <a:cxn ang="0">
                    <a:pos x="41" y="5"/>
                  </a:cxn>
                  <a:cxn ang="0">
                    <a:pos x="52" y="7"/>
                  </a:cxn>
                  <a:cxn ang="0">
                    <a:pos x="65" y="8"/>
                  </a:cxn>
                  <a:cxn ang="0">
                    <a:pos x="77" y="10"/>
                  </a:cxn>
                  <a:cxn ang="0">
                    <a:pos x="90" y="11"/>
                  </a:cxn>
                  <a:cxn ang="0">
                    <a:pos x="101" y="12"/>
                  </a:cxn>
                  <a:cxn ang="0">
                    <a:pos x="114" y="14"/>
                  </a:cxn>
                  <a:cxn ang="0">
                    <a:pos x="127" y="15"/>
                  </a:cxn>
                  <a:cxn ang="0">
                    <a:pos x="139" y="17"/>
                  </a:cxn>
                  <a:cxn ang="0">
                    <a:pos x="152" y="18"/>
                  </a:cxn>
                  <a:cxn ang="0">
                    <a:pos x="164" y="20"/>
                  </a:cxn>
                  <a:cxn ang="0">
                    <a:pos x="177" y="21"/>
                  </a:cxn>
                  <a:cxn ang="0">
                    <a:pos x="189" y="23"/>
                  </a:cxn>
                  <a:cxn ang="0">
                    <a:pos x="202" y="25"/>
                  </a:cxn>
                </a:cxnLst>
                <a:rect l="0" t="0" r="r" b="b"/>
                <a:pathLst>
                  <a:path w="202" h="50">
                    <a:moveTo>
                      <a:pt x="202" y="25"/>
                    </a:moveTo>
                    <a:lnTo>
                      <a:pt x="201" y="31"/>
                    </a:lnTo>
                    <a:lnTo>
                      <a:pt x="199" y="37"/>
                    </a:lnTo>
                    <a:lnTo>
                      <a:pt x="198" y="43"/>
                    </a:lnTo>
                    <a:lnTo>
                      <a:pt x="196" y="50"/>
                    </a:lnTo>
                    <a:lnTo>
                      <a:pt x="183" y="49"/>
                    </a:lnTo>
                    <a:lnTo>
                      <a:pt x="171" y="47"/>
                    </a:lnTo>
                    <a:lnTo>
                      <a:pt x="159" y="45"/>
                    </a:lnTo>
                    <a:lnTo>
                      <a:pt x="146" y="44"/>
                    </a:lnTo>
                    <a:lnTo>
                      <a:pt x="134" y="42"/>
                    </a:lnTo>
                    <a:lnTo>
                      <a:pt x="121" y="41"/>
                    </a:lnTo>
                    <a:lnTo>
                      <a:pt x="109" y="39"/>
                    </a:lnTo>
                    <a:lnTo>
                      <a:pt x="97" y="38"/>
                    </a:lnTo>
                    <a:lnTo>
                      <a:pt x="85" y="36"/>
                    </a:lnTo>
                    <a:lnTo>
                      <a:pt x="72" y="35"/>
                    </a:lnTo>
                    <a:lnTo>
                      <a:pt x="61" y="33"/>
                    </a:lnTo>
                    <a:lnTo>
                      <a:pt x="48" y="32"/>
                    </a:lnTo>
                    <a:lnTo>
                      <a:pt x="37" y="30"/>
                    </a:lnTo>
                    <a:lnTo>
                      <a:pt x="24" y="29"/>
                    </a:lnTo>
                    <a:lnTo>
                      <a:pt x="12" y="27"/>
                    </a:lnTo>
                    <a:lnTo>
                      <a:pt x="0" y="26"/>
                    </a:lnTo>
                    <a:lnTo>
                      <a:pt x="1" y="19"/>
                    </a:lnTo>
                    <a:lnTo>
                      <a:pt x="2" y="13"/>
                    </a:lnTo>
                    <a:lnTo>
                      <a:pt x="3" y="7"/>
                    </a:lnTo>
                    <a:lnTo>
                      <a:pt x="4" y="0"/>
                    </a:lnTo>
                    <a:lnTo>
                      <a:pt x="16" y="1"/>
                    </a:lnTo>
                    <a:lnTo>
                      <a:pt x="28" y="4"/>
                    </a:lnTo>
                    <a:lnTo>
                      <a:pt x="41" y="5"/>
                    </a:lnTo>
                    <a:lnTo>
                      <a:pt x="52" y="7"/>
                    </a:lnTo>
                    <a:lnTo>
                      <a:pt x="65" y="8"/>
                    </a:lnTo>
                    <a:lnTo>
                      <a:pt x="77" y="10"/>
                    </a:lnTo>
                    <a:lnTo>
                      <a:pt x="90" y="11"/>
                    </a:lnTo>
                    <a:lnTo>
                      <a:pt x="101" y="12"/>
                    </a:lnTo>
                    <a:lnTo>
                      <a:pt x="114" y="14"/>
                    </a:lnTo>
                    <a:lnTo>
                      <a:pt x="127" y="15"/>
                    </a:lnTo>
                    <a:lnTo>
                      <a:pt x="139" y="17"/>
                    </a:lnTo>
                    <a:lnTo>
                      <a:pt x="152" y="18"/>
                    </a:lnTo>
                    <a:lnTo>
                      <a:pt x="164" y="20"/>
                    </a:lnTo>
                    <a:lnTo>
                      <a:pt x="177" y="21"/>
                    </a:lnTo>
                    <a:lnTo>
                      <a:pt x="189" y="23"/>
                    </a:lnTo>
                    <a:lnTo>
                      <a:pt x="202" y="25"/>
                    </a:lnTo>
                    <a:close/>
                  </a:path>
                </a:pathLst>
              </a:custGeom>
              <a:solidFill>
                <a:srgbClr val="934C00"/>
              </a:solidFill>
              <a:ln w="9525">
                <a:noFill/>
                <a:round/>
                <a:headEnd/>
                <a:tailEnd/>
              </a:ln>
            </p:spPr>
            <p:txBody>
              <a:bodyPr/>
              <a:lstStyle/>
              <a:p>
                <a:endParaRPr lang="en-US"/>
              </a:p>
            </p:txBody>
          </p:sp>
          <p:sp>
            <p:nvSpPr>
              <p:cNvPr id="384114" name="Freeform 114"/>
              <p:cNvSpPr>
                <a:spLocks/>
              </p:cNvSpPr>
              <p:nvPr/>
            </p:nvSpPr>
            <p:spPr bwMode="auto">
              <a:xfrm>
                <a:off x="7254" y="1329"/>
                <a:ext cx="50" cy="12"/>
              </a:xfrm>
              <a:custGeom>
                <a:avLst/>
                <a:gdLst/>
                <a:ahLst/>
                <a:cxnLst>
                  <a:cxn ang="0">
                    <a:pos x="201" y="25"/>
                  </a:cxn>
                  <a:cxn ang="0">
                    <a:pos x="200" y="30"/>
                  </a:cxn>
                  <a:cxn ang="0">
                    <a:pos x="199" y="36"/>
                  </a:cxn>
                  <a:cxn ang="0">
                    <a:pos x="197" y="42"/>
                  </a:cxn>
                  <a:cxn ang="0">
                    <a:pos x="196" y="48"/>
                  </a:cxn>
                  <a:cxn ang="0">
                    <a:pos x="183" y="47"/>
                  </a:cxn>
                  <a:cxn ang="0">
                    <a:pos x="171" y="44"/>
                  </a:cxn>
                  <a:cxn ang="0">
                    <a:pos x="159" y="43"/>
                  </a:cxn>
                  <a:cxn ang="0">
                    <a:pos x="146" y="42"/>
                  </a:cxn>
                  <a:cxn ang="0">
                    <a:pos x="134" y="40"/>
                  </a:cxn>
                  <a:cxn ang="0">
                    <a:pos x="121" y="39"/>
                  </a:cxn>
                  <a:cxn ang="0">
                    <a:pos x="109" y="37"/>
                  </a:cxn>
                  <a:cxn ang="0">
                    <a:pos x="97" y="36"/>
                  </a:cxn>
                  <a:cxn ang="0">
                    <a:pos x="85" y="34"/>
                  </a:cxn>
                  <a:cxn ang="0">
                    <a:pos x="72" y="33"/>
                  </a:cxn>
                  <a:cxn ang="0">
                    <a:pos x="61" y="31"/>
                  </a:cxn>
                  <a:cxn ang="0">
                    <a:pos x="48" y="30"/>
                  </a:cxn>
                  <a:cxn ang="0">
                    <a:pos x="37" y="28"/>
                  </a:cxn>
                  <a:cxn ang="0">
                    <a:pos x="24" y="27"/>
                  </a:cxn>
                  <a:cxn ang="0">
                    <a:pos x="12" y="25"/>
                  </a:cxn>
                  <a:cxn ang="0">
                    <a:pos x="0" y="24"/>
                  </a:cxn>
                  <a:cxn ang="0">
                    <a:pos x="1" y="18"/>
                  </a:cxn>
                  <a:cxn ang="0">
                    <a:pos x="2" y="12"/>
                  </a:cxn>
                  <a:cxn ang="0">
                    <a:pos x="3" y="7"/>
                  </a:cxn>
                  <a:cxn ang="0">
                    <a:pos x="4" y="0"/>
                  </a:cxn>
                  <a:cxn ang="0">
                    <a:pos x="16" y="2"/>
                  </a:cxn>
                  <a:cxn ang="0">
                    <a:pos x="28" y="4"/>
                  </a:cxn>
                  <a:cxn ang="0">
                    <a:pos x="41" y="5"/>
                  </a:cxn>
                  <a:cxn ang="0">
                    <a:pos x="52" y="7"/>
                  </a:cxn>
                  <a:cxn ang="0">
                    <a:pos x="65" y="8"/>
                  </a:cxn>
                  <a:cxn ang="0">
                    <a:pos x="77" y="10"/>
                  </a:cxn>
                  <a:cxn ang="0">
                    <a:pos x="89" y="11"/>
                  </a:cxn>
                  <a:cxn ang="0">
                    <a:pos x="101" y="12"/>
                  </a:cxn>
                  <a:cxn ang="0">
                    <a:pos x="114" y="14"/>
                  </a:cxn>
                  <a:cxn ang="0">
                    <a:pos x="127" y="15"/>
                  </a:cxn>
                  <a:cxn ang="0">
                    <a:pos x="139" y="17"/>
                  </a:cxn>
                  <a:cxn ang="0">
                    <a:pos x="152" y="18"/>
                  </a:cxn>
                  <a:cxn ang="0">
                    <a:pos x="163" y="20"/>
                  </a:cxn>
                  <a:cxn ang="0">
                    <a:pos x="176" y="21"/>
                  </a:cxn>
                  <a:cxn ang="0">
                    <a:pos x="188" y="24"/>
                  </a:cxn>
                  <a:cxn ang="0">
                    <a:pos x="201" y="25"/>
                  </a:cxn>
                </a:cxnLst>
                <a:rect l="0" t="0" r="r" b="b"/>
                <a:pathLst>
                  <a:path w="201" h="48">
                    <a:moveTo>
                      <a:pt x="201" y="25"/>
                    </a:moveTo>
                    <a:lnTo>
                      <a:pt x="200" y="30"/>
                    </a:lnTo>
                    <a:lnTo>
                      <a:pt x="199" y="36"/>
                    </a:lnTo>
                    <a:lnTo>
                      <a:pt x="197" y="42"/>
                    </a:lnTo>
                    <a:lnTo>
                      <a:pt x="196" y="48"/>
                    </a:lnTo>
                    <a:lnTo>
                      <a:pt x="183" y="47"/>
                    </a:lnTo>
                    <a:lnTo>
                      <a:pt x="171" y="44"/>
                    </a:lnTo>
                    <a:lnTo>
                      <a:pt x="159" y="43"/>
                    </a:lnTo>
                    <a:lnTo>
                      <a:pt x="146" y="42"/>
                    </a:lnTo>
                    <a:lnTo>
                      <a:pt x="134" y="40"/>
                    </a:lnTo>
                    <a:lnTo>
                      <a:pt x="121" y="39"/>
                    </a:lnTo>
                    <a:lnTo>
                      <a:pt x="109" y="37"/>
                    </a:lnTo>
                    <a:lnTo>
                      <a:pt x="97" y="36"/>
                    </a:lnTo>
                    <a:lnTo>
                      <a:pt x="85" y="34"/>
                    </a:lnTo>
                    <a:lnTo>
                      <a:pt x="72" y="33"/>
                    </a:lnTo>
                    <a:lnTo>
                      <a:pt x="61" y="31"/>
                    </a:lnTo>
                    <a:lnTo>
                      <a:pt x="48" y="30"/>
                    </a:lnTo>
                    <a:lnTo>
                      <a:pt x="37" y="28"/>
                    </a:lnTo>
                    <a:lnTo>
                      <a:pt x="24" y="27"/>
                    </a:lnTo>
                    <a:lnTo>
                      <a:pt x="12" y="25"/>
                    </a:lnTo>
                    <a:lnTo>
                      <a:pt x="0" y="24"/>
                    </a:lnTo>
                    <a:lnTo>
                      <a:pt x="1" y="18"/>
                    </a:lnTo>
                    <a:lnTo>
                      <a:pt x="2" y="12"/>
                    </a:lnTo>
                    <a:lnTo>
                      <a:pt x="3" y="7"/>
                    </a:lnTo>
                    <a:lnTo>
                      <a:pt x="4" y="0"/>
                    </a:lnTo>
                    <a:lnTo>
                      <a:pt x="16" y="2"/>
                    </a:lnTo>
                    <a:lnTo>
                      <a:pt x="28" y="4"/>
                    </a:lnTo>
                    <a:lnTo>
                      <a:pt x="41" y="5"/>
                    </a:lnTo>
                    <a:lnTo>
                      <a:pt x="52" y="7"/>
                    </a:lnTo>
                    <a:lnTo>
                      <a:pt x="65" y="8"/>
                    </a:lnTo>
                    <a:lnTo>
                      <a:pt x="77" y="10"/>
                    </a:lnTo>
                    <a:lnTo>
                      <a:pt x="89" y="11"/>
                    </a:lnTo>
                    <a:lnTo>
                      <a:pt x="101" y="12"/>
                    </a:lnTo>
                    <a:lnTo>
                      <a:pt x="114" y="14"/>
                    </a:lnTo>
                    <a:lnTo>
                      <a:pt x="127" y="15"/>
                    </a:lnTo>
                    <a:lnTo>
                      <a:pt x="139" y="17"/>
                    </a:lnTo>
                    <a:lnTo>
                      <a:pt x="152" y="18"/>
                    </a:lnTo>
                    <a:lnTo>
                      <a:pt x="163" y="20"/>
                    </a:lnTo>
                    <a:lnTo>
                      <a:pt x="176" y="21"/>
                    </a:lnTo>
                    <a:lnTo>
                      <a:pt x="188" y="24"/>
                    </a:lnTo>
                    <a:lnTo>
                      <a:pt x="201" y="25"/>
                    </a:lnTo>
                    <a:close/>
                  </a:path>
                </a:pathLst>
              </a:custGeom>
              <a:solidFill>
                <a:srgbClr val="995100"/>
              </a:solidFill>
              <a:ln w="9525">
                <a:noFill/>
                <a:round/>
                <a:headEnd/>
                <a:tailEnd/>
              </a:ln>
            </p:spPr>
            <p:txBody>
              <a:bodyPr/>
              <a:lstStyle/>
              <a:p>
                <a:endParaRPr lang="en-US"/>
              </a:p>
            </p:txBody>
          </p:sp>
          <p:sp>
            <p:nvSpPr>
              <p:cNvPr id="384115" name="Freeform 115"/>
              <p:cNvSpPr>
                <a:spLocks/>
              </p:cNvSpPr>
              <p:nvPr/>
            </p:nvSpPr>
            <p:spPr bwMode="auto">
              <a:xfrm>
                <a:off x="7254" y="1329"/>
                <a:ext cx="50" cy="12"/>
              </a:xfrm>
              <a:custGeom>
                <a:avLst/>
                <a:gdLst/>
                <a:ahLst/>
                <a:cxnLst>
                  <a:cxn ang="0">
                    <a:pos x="201" y="24"/>
                  </a:cxn>
                  <a:cxn ang="0">
                    <a:pos x="200" y="29"/>
                  </a:cxn>
                  <a:cxn ang="0">
                    <a:pos x="199" y="34"/>
                  </a:cxn>
                  <a:cxn ang="0">
                    <a:pos x="197" y="40"/>
                  </a:cxn>
                  <a:cxn ang="0">
                    <a:pos x="196" y="46"/>
                  </a:cxn>
                  <a:cxn ang="0">
                    <a:pos x="183" y="44"/>
                  </a:cxn>
                  <a:cxn ang="0">
                    <a:pos x="171" y="42"/>
                  </a:cxn>
                  <a:cxn ang="0">
                    <a:pos x="159" y="40"/>
                  </a:cxn>
                  <a:cxn ang="0">
                    <a:pos x="146" y="39"/>
                  </a:cxn>
                  <a:cxn ang="0">
                    <a:pos x="134" y="37"/>
                  </a:cxn>
                  <a:cxn ang="0">
                    <a:pos x="121" y="36"/>
                  </a:cxn>
                  <a:cxn ang="0">
                    <a:pos x="109" y="34"/>
                  </a:cxn>
                  <a:cxn ang="0">
                    <a:pos x="97" y="33"/>
                  </a:cxn>
                  <a:cxn ang="0">
                    <a:pos x="85" y="31"/>
                  </a:cxn>
                  <a:cxn ang="0">
                    <a:pos x="72" y="30"/>
                  </a:cxn>
                  <a:cxn ang="0">
                    <a:pos x="61" y="28"/>
                  </a:cxn>
                  <a:cxn ang="0">
                    <a:pos x="48" y="27"/>
                  </a:cxn>
                  <a:cxn ang="0">
                    <a:pos x="37" y="25"/>
                  </a:cxn>
                  <a:cxn ang="0">
                    <a:pos x="24" y="24"/>
                  </a:cxn>
                  <a:cxn ang="0">
                    <a:pos x="12" y="22"/>
                  </a:cxn>
                  <a:cxn ang="0">
                    <a:pos x="0" y="20"/>
                  </a:cxn>
                  <a:cxn ang="0">
                    <a:pos x="1" y="15"/>
                  </a:cxn>
                  <a:cxn ang="0">
                    <a:pos x="2" y="10"/>
                  </a:cxn>
                  <a:cxn ang="0">
                    <a:pos x="2" y="5"/>
                  </a:cxn>
                  <a:cxn ang="0">
                    <a:pos x="3" y="0"/>
                  </a:cxn>
                  <a:cxn ang="0">
                    <a:pos x="16" y="1"/>
                  </a:cxn>
                  <a:cxn ang="0">
                    <a:pos x="27" y="3"/>
                  </a:cxn>
                  <a:cxn ang="0">
                    <a:pos x="40" y="4"/>
                  </a:cxn>
                  <a:cxn ang="0">
                    <a:pos x="52" y="6"/>
                  </a:cxn>
                  <a:cxn ang="0">
                    <a:pos x="65" y="7"/>
                  </a:cxn>
                  <a:cxn ang="0">
                    <a:pos x="76" y="9"/>
                  </a:cxn>
                  <a:cxn ang="0">
                    <a:pos x="89" y="10"/>
                  </a:cxn>
                  <a:cxn ang="0">
                    <a:pos x="101" y="12"/>
                  </a:cxn>
                  <a:cxn ang="0">
                    <a:pos x="114" y="13"/>
                  </a:cxn>
                  <a:cxn ang="0">
                    <a:pos x="127" y="15"/>
                  </a:cxn>
                  <a:cxn ang="0">
                    <a:pos x="139" y="16"/>
                  </a:cxn>
                  <a:cxn ang="0">
                    <a:pos x="152" y="18"/>
                  </a:cxn>
                  <a:cxn ang="0">
                    <a:pos x="163" y="19"/>
                  </a:cxn>
                  <a:cxn ang="0">
                    <a:pos x="176" y="20"/>
                  </a:cxn>
                  <a:cxn ang="0">
                    <a:pos x="188" y="23"/>
                  </a:cxn>
                  <a:cxn ang="0">
                    <a:pos x="201" y="24"/>
                  </a:cxn>
                </a:cxnLst>
                <a:rect l="0" t="0" r="r" b="b"/>
                <a:pathLst>
                  <a:path w="201" h="46">
                    <a:moveTo>
                      <a:pt x="201" y="24"/>
                    </a:moveTo>
                    <a:lnTo>
                      <a:pt x="200" y="29"/>
                    </a:lnTo>
                    <a:lnTo>
                      <a:pt x="199" y="34"/>
                    </a:lnTo>
                    <a:lnTo>
                      <a:pt x="197" y="40"/>
                    </a:lnTo>
                    <a:lnTo>
                      <a:pt x="196" y="46"/>
                    </a:lnTo>
                    <a:lnTo>
                      <a:pt x="183" y="44"/>
                    </a:lnTo>
                    <a:lnTo>
                      <a:pt x="171" y="42"/>
                    </a:lnTo>
                    <a:lnTo>
                      <a:pt x="159" y="40"/>
                    </a:lnTo>
                    <a:lnTo>
                      <a:pt x="146" y="39"/>
                    </a:lnTo>
                    <a:lnTo>
                      <a:pt x="134" y="37"/>
                    </a:lnTo>
                    <a:lnTo>
                      <a:pt x="121" y="36"/>
                    </a:lnTo>
                    <a:lnTo>
                      <a:pt x="109" y="34"/>
                    </a:lnTo>
                    <a:lnTo>
                      <a:pt x="97" y="33"/>
                    </a:lnTo>
                    <a:lnTo>
                      <a:pt x="85" y="31"/>
                    </a:lnTo>
                    <a:lnTo>
                      <a:pt x="72" y="30"/>
                    </a:lnTo>
                    <a:lnTo>
                      <a:pt x="61" y="28"/>
                    </a:lnTo>
                    <a:lnTo>
                      <a:pt x="48" y="27"/>
                    </a:lnTo>
                    <a:lnTo>
                      <a:pt x="37" y="25"/>
                    </a:lnTo>
                    <a:lnTo>
                      <a:pt x="24" y="24"/>
                    </a:lnTo>
                    <a:lnTo>
                      <a:pt x="12" y="22"/>
                    </a:lnTo>
                    <a:lnTo>
                      <a:pt x="0" y="20"/>
                    </a:lnTo>
                    <a:lnTo>
                      <a:pt x="1" y="15"/>
                    </a:lnTo>
                    <a:lnTo>
                      <a:pt x="2" y="10"/>
                    </a:lnTo>
                    <a:lnTo>
                      <a:pt x="2" y="5"/>
                    </a:lnTo>
                    <a:lnTo>
                      <a:pt x="3" y="0"/>
                    </a:lnTo>
                    <a:lnTo>
                      <a:pt x="16" y="1"/>
                    </a:lnTo>
                    <a:lnTo>
                      <a:pt x="27" y="3"/>
                    </a:lnTo>
                    <a:lnTo>
                      <a:pt x="40" y="4"/>
                    </a:lnTo>
                    <a:lnTo>
                      <a:pt x="52" y="6"/>
                    </a:lnTo>
                    <a:lnTo>
                      <a:pt x="65" y="7"/>
                    </a:lnTo>
                    <a:lnTo>
                      <a:pt x="76" y="9"/>
                    </a:lnTo>
                    <a:lnTo>
                      <a:pt x="89" y="10"/>
                    </a:lnTo>
                    <a:lnTo>
                      <a:pt x="101" y="12"/>
                    </a:lnTo>
                    <a:lnTo>
                      <a:pt x="114" y="13"/>
                    </a:lnTo>
                    <a:lnTo>
                      <a:pt x="127" y="15"/>
                    </a:lnTo>
                    <a:lnTo>
                      <a:pt x="139" y="16"/>
                    </a:lnTo>
                    <a:lnTo>
                      <a:pt x="152" y="18"/>
                    </a:lnTo>
                    <a:lnTo>
                      <a:pt x="163" y="19"/>
                    </a:lnTo>
                    <a:lnTo>
                      <a:pt x="176" y="20"/>
                    </a:lnTo>
                    <a:lnTo>
                      <a:pt x="188" y="23"/>
                    </a:lnTo>
                    <a:lnTo>
                      <a:pt x="201" y="24"/>
                    </a:lnTo>
                    <a:close/>
                  </a:path>
                </a:pathLst>
              </a:custGeom>
              <a:solidFill>
                <a:srgbClr val="A05B00"/>
              </a:solidFill>
              <a:ln w="9525">
                <a:noFill/>
                <a:round/>
                <a:headEnd/>
                <a:tailEnd/>
              </a:ln>
            </p:spPr>
            <p:txBody>
              <a:bodyPr/>
              <a:lstStyle/>
              <a:p>
                <a:endParaRPr lang="en-US"/>
              </a:p>
            </p:txBody>
          </p:sp>
          <p:sp>
            <p:nvSpPr>
              <p:cNvPr id="384116" name="Freeform 116"/>
              <p:cNvSpPr>
                <a:spLocks/>
              </p:cNvSpPr>
              <p:nvPr/>
            </p:nvSpPr>
            <p:spPr bwMode="auto">
              <a:xfrm>
                <a:off x="7254" y="1330"/>
                <a:ext cx="50" cy="11"/>
              </a:xfrm>
              <a:custGeom>
                <a:avLst/>
                <a:gdLst/>
                <a:ahLst/>
                <a:cxnLst>
                  <a:cxn ang="0">
                    <a:pos x="201" y="24"/>
                  </a:cxn>
                  <a:cxn ang="0">
                    <a:pos x="200" y="29"/>
                  </a:cxn>
                  <a:cxn ang="0">
                    <a:pos x="199" y="33"/>
                  </a:cxn>
                  <a:cxn ang="0">
                    <a:pos x="197" y="38"/>
                  </a:cxn>
                  <a:cxn ang="0">
                    <a:pos x="196" y="44"/>
                  </a:cxn>
                  <a:cxn ang="0">
                    <a:pos x="183" y="41"/>
                  </a:cxn>
                  <a:cxn ang="0">
                    <a:pos x="171" y="40"/>
                  </a:cxn>
                  <a:cxn ang="0">
                    <a:pos x="159" y="38"/>
                  </a:cxn>
                  <a:cxn ang="0">
                    <a:pos x="146" y="37"/>
                  </a:cxn>
                  <a:cxn ang="0">
                    <a:pos x="134" y="35"/>
                  </a:cxn>
                  <a:cxn ang="0">
                    <a:pos x="121" y="34"/>
                  </a:cxn>
                  <a:cxn ang="0">
                    <a:pos x="109" y="32"/>
                  </a:cxn>
                  <a:cxn ang="0">
                    <a:pos x="97" y="31"/>
                  </a:cxn>
                  <a:cxn ang="0">
                    <a:pos x="85" y="29"/>
                  </a:cxn>
                  <a:cxn ang="0">
                    <a:pos x="72" y="28"/>
                  </a:cxn>
                  <a:cxn ang="0">
                    <a:pos x="61" y="26"/>
                  </a:cxn>
                  <a:cxn ang="0">
                    <a:pos x="48" y="25"/>
                  </a:cxn>
                  <a:cxn ang="0">
                    <a:pos x="37" y="23"/>
                  </a:cxn>
                  <a:cxn ang="0">
                    <a:pos x="24" y="22"/>
                  </a:cxn>
                  <a:cxn ang="0">
                    <a:pos x="12" y="19"/>
                  </a:cxn>
                  <a:cxn ang="0">
                    <a:pos x="0" y="18"/>
                  </a:cxn>
                  <a:cxn ang="0">
                    <a:pos x="1" y="13"/>
                  </a:cxn>
                  <a:cxn ang="0">
                    <a:pos x="2" y="9"/>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19"/>
                  </a:cxn>
                  <a:cxn ang="0">
                    <a:pos x="176" y="21"/>
                  </a:cxn>
                  <a:cxn ang="0">
                    <a:pos x="188" y="23"/>
                  </a:cxn>
                  <a:cxn ang="0">
                    <a:pos x="201" y="24"/>
                  </a:cxn>
                </a:cxnLst>
                <a:rect l="0" t="0" r="r" b="b"/>
                <a:pathLst>
                  <a:path w="201" h="44">
                    <a:moveTo>
                      <a:pt x="201" y="24"/>
                    </a:moveTo>
                    <a:lnTo>
                      <a:pt x="200" y="29"/>
                    </a:lnTo>
                    <a:lnTo>
                      <a:pt x="199" y="33"/>
                    </a:lnTo>
                    <a:lnTo>
                      <a:pt x="197" y="38"/>
                    </a:lnTo>
                    <a:lnTo>
                      <a:pt x="196" y="44"/>
                    </a:lnTo>
                    <a:lnTo>
                      <a:pt x="183" y="41"/>
                    </a:lnTo>
                    <a:lnTo>
                      <a:pt x="171" y="40"/>
                    </a:lnTo>
                    <a:lnTo>
                      <a:pt x="159" y="38"/>
                    </a:lnTo>
                    <a:lnTo>
                      <a:pt x="146" y="37"/>
                    </a:lnTo>
                    <a:lnTo>
                      <a:pt x="134" y="35"/>
                    </a:lnTo>
                    <a:lnTo>
                      <a:pt x="121" y="34"/>
                    </a:lnTo>
                    <a:lnTo>
                      <a:pt x="109" y="32"/>
                    </a:lnTo>
                    <a:lnTo>
                      <a:pt x="97" y="31"/>
                    </a:lnTo>
                    <a:lnTo>
                      <a:pt x="85" y="29"/>
                    </a:lnTo>
                    <a:lnTo>
                      <a:pt x="72" y="28"/>
                    </a:lnTo>
                    <a:lnTo>
                      <a:pt x="61" y="26"/>
                    </a:lnTo>
                    <a:lnTo>
                      <a:pt x="48" y="25"/>
                    </a:lnTo>
                    <a:lnTo>
                      <a:pt x="37" y="23"/>
                    </a:lnTo>
                    <a:lnTo>
                      <a:pt x="24" y="22"/>
                    </a:lnTo>
                    <a:lnTo>
                      <a:pt x="12" y="19"/>
                    </a:lnTo>
                    <a:lnTo>
                      <a:pt x="0" y="18"/>
                    </a:lnTo>
                    <a:lnTo>
                      <a:pt x="1" y="13"/>
                    </a:lnTo>
                    <a:lnTo>
                      <a:pt x="2" y="9"/>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19"/>
                    </a:lnTo>
                    <a:lnTo>
                      <a:pt x="176" y="21"/>
                    </a:lnTo>
                    <a:lnTo>
                      <a:pt x="188" y="23"/>
                    </a:lnTo>
                    <a:lnTo>
                      <a:pt x="201" y="24"/>
                    </a:lnTo>
                    <a:close/>
                  </a:path>
                </a:pathLst>
              </a:custGeom>
              <a:solidFill>
                <a:srgbClr val="A86300"/>
              </a:solidFill>
              <a:ln w="9525">
                <a:noFill/>
                <a:round/>
                <a:headEnd/>
                <a:tailEnd/>
              </a:ln>
            </p:spPr>
            <p:txBody>
              <a:bodyPr/>
              <a:lstStyle/>
              <a:p>
                <a:endParaRPr lang="en-US"/>
              </a:p>
            </p:txBody>
          </p:sp>
          <p:sp>
            <p:nvSpPr>
              <p:cNvPr id="384117" name="Freeform 117"/>
              <p:cNvSpPr>
                <a:spLocks/>
              </p:cNvSpPr>
              <p:nvPr/>
            </p:nvSpPr>
            <p:spPr bwMode="auto">
              <a:xfrm>
                <a:off x="7254" y="1330"/>
                <a:ext cx="50" cy="10"/>
              </a:xfrm>
              <a:custGeom>
                <a:avLst/>
                <a:gdLst/>
                <a:ahLst/>
                <a:cxnLst>
                  <a:cxn ang="0">
                    <a:pos x="201" y="24"/>
                  </a:cxn>
                  <a:cxn ang="0">
                    <a:pos x="200" y="28"/>
                  </a:cxn>
                  <a:cxn ang="0">
                    <a:pos x="199" y="32"/>
                  </a:cxn>
                  <a:cxn ang="0">
                    <a:pos x="197" y="37"/>
                  </a:cxn>
                  <a:cxn ang="0">
                    <a:pos x="196" y="42"/>
                  </a:cxn>
                  <a:cxn ang="0">
                    <a:pos x="183" y="40"/>
                  </a:cxn>
                  <a:cxn ang="0">
                    <a:pos x="171" y="38"/>
                  </a:cxn>
                  <a:cxn ang="0">
                    <a:pos x="159" y="37"/>
                  </a:cxn>
                  <a:cxn ang="0">
                    <a:pos x="146" y="35"/>
                  </a:cxn>
                  <a:cxn ang="0">
                    <a:pos x="134" y="34"/>
                  </a:cxn>
                  <a:cxn ang="0">
                    <a:pos x="121" y="32"/>
                  </a:cxn>
                  <a:cxn ang="0">
                    <a:pos x="109" y="31"/>
                  </a:cxn>
                  <a:cxn ang="0">
                    <a:pos x="97" y="29"/>
                  </a:cxn>
                  <a:cxn ang="0">
                    <a:pos x="85" y="28"/>
                  </a:cxn>
                  <a:cxn ang="0">
                    <a:pos x="72" y="26"/>
                  </a:cxn>
                  <a:cxn ang="0">
                    <a:pos x="61" y="25"/>
                  </a:cxn>
                  <a:cxn ang="0">
                    <a:pos x="48" y="23"/>
                  </a:cxn>
                  <a:cxn ang="0">
                    <a:pos x="37" y="22"/>
                  </a:cxn>
                  <a:cxn ang="0">
                    <a:pos x="24" y="21"/>
                  </a:cxn>
                  <a:cxn ang="0">
                    <a:pos x="12" y="18"/>
                  </a:cxn>
                  <a:cxn ang="0">
                    <a:pos x="0" y="17"/>
                  </a:cxn>
                  <a:cxn ang="0">
                    <a:pos x="1" y="13"/>
                  </a:cxn>
                  <a:cxn ang="0">
                    <a:pos x="2" y="8"/>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20"/>
                  </a:cxn>
                  <a:cxn ang="0">
                    <a:pos x="176" y="21"/>
                  </a:cxn>
                  <a:cxn ang="0">
                    <a:pos x="188" y="23"/>
                  </a:cxn>
                  <a:cxn ang="0">
                    <a:pos x="201" y="24"/>
                  </a:cxn>
                </a:cxnLst>
                <a:rect l="0" t="0" r="r" b="b"/>
                <a:pathLst>
                  <a:path w="201" h="42">
                    <a:moveTo>
                      <a:pt x="201" y="24"/>
                    </a:moveTo>
                    <a:lnTo>
                      <a:pt x="200" y="28"/>
                    </a:lnTo>
                    <a:lnTo>
                      <a:pt x="199" y="32"/>
                    </a:lnTo>
                    <a:lnTo>
                      <a:pt x="197" y="37"/>
                    </a:lnTo>
                    <a:lnTo>
                      <a:pt x="196" y="42"/>
                    </a:lnTo>
                    <a:lnTo>
                      <a:pt x="183" y="40"/>
                    </a:lnTo>
                    <a:lnTo>
                      <a:pt x="171" y="38"/>
                    </a:lnTo>
                    <a:lnTo>
                      <a:pt x="159" y="37"/>
                    </a:lnTo>
                    <a:lnTo>
                      <a:pt x="146" y="35"/>
                    </a:lnTo>
                    <a:lnTo>
                      <a:pt x="134" y="34"/>
                    </a:lnTo>
                    <a:lnTo>
                      <a:pt x="121" y="32"/>
                    </a:lnTo>
                    <a:lnTo>
                      <a:pt x="109" y="31"/>
                    </a:lnTo>
                    <a:lnTo>
                      <a:pt x="97" y="29"/>
                    </a:lnTo>
                    <a:lnTo>
                      <a:pt x="85" y="28"/>
                    </a:lnTo>
                    <a:lnTo>
                      <a:pt x="72" y="26"/>
                    </a:lnTo>
                    <a:lnTo>
                      <a:pt x="61" y="25"/>
                    </a:lnTo>
                    <a:lnTo>
                      <a:pt x="48" y="23"/>
                    </a:lnTo>
                    <a:lnTo>
                      <a:pt x="37" y="22"/>
                    </a:lnTo>
                    <a:lnTo>
                      <a:pt x="24" y="21"/>
                    </a:lnTo>
                    <a:lnTo>
                      <a:pt x="12" y="18"/>
                    </a:lnTo>
                    <a:lnTo>
                      <a:pt x="0" y="17"/>
                    </a:lnTo>
                    <a:lnTo>
                      <a:pt x="1" y="13"/>
                    </a:lnTo>
                    <a:lnTo>
                      <a:pt x="2" y="8"/>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20"/>
                    </a:lnTo>
                    <a:lnTo>
                      <a:pt x="176" y="21"/>
                    </a:lnTo>
                    <a:lnTo>
                      <a:pt x="188" y="23"/>
                    </a:lnTo>
                    <a:lnTo>
                      <a:pt x="201" y="24"/>
                    </a:lnTo>
                    <a:close/>
                  </a:path>
                </a:pathLst>
              </a:custGeom>
              <a:solidFill>
                <a:srgbClr val="AD6800"/>
              </a:solidFill>
              <a:ln w="9525">
                <a:noFill/>
                <a:round/>
                <a:headEnd/>
                <a:tailEnd/>
              </a:ln>
            </p:spPr>
            <p:txBody>
              <a:bodyPr/>
              <a:lstStyle/>
              <a:p>
                <a:endParaRPr lang="en-US"/>
              </a:p>
            </p:txBody>
          </p:sp>
          <p:sp>
            <p:nvSpPr>
              <p:cNvPr id="384118" name="Freeform 118"/>
              <p:cNvSpPr>
                <a:spLocks/>
              </p:cNvSpPr>
              <p:nvPr/>
            </p:nvSpPr>
            <p:spPr bwMode="auto">
              <a:xfrm>
                <a:off x="7254" y="1330"/>
                <a:ext cx="50" cy="10"/>
              </a:xfrm>
              <a:custGeom>
                <a:avLst/>
                <a:gdLst/>
                <a:ahLst/>
                <a:cxnLst>
                  <a:cxn ang="0">
                    <a:pos x="201" y="24"/>
                  </a:cxn>
                  <a:cxn ang="0">
                    <a:pos x="200" y="28"/>
                  </a:cxn>
                  <a:cxn ang="0">
                    <a:pos x="199" y="31"/>
                  </a:cxn>
                  <a:cxn ang="0">
                    <a:pos x="197" y="35"/>
                  </a:cxn>
                  <a:cxn ang="0">
                    <a:pos x="196" y="39"/>
                  </a:cxn>
                  <a:cxn ang="0">
                    <a:pos x="183" y="38"/>
                  </a:cxn>
                  <a:cxn ang="0">
                    <a:pos x="171" y="36"/>
                  </a:cxn>
                  <a:cxn ang="0">
                    <a:pos x="159" y="35"/>
                  </a:cxn>
                  <a:cxn ang="0">
                    <a:pos x="146" y="33"/>
                  </a:cxn>
                  <a:cxn ang="0">
                    <a:pos x="134" y="32"/>
                  </a:cxn>
                  <a:cxn ang="0">
                    <a:pos x="121" y="30"/>
                  </a:cxn>
                  <a:cxn ang="0">
                    <a:pos x="109" y="29"/>
                  </a:cxn>
                  <a:cxn ang="0">
                    <a:pos x="97" y="27"/>
                  </a:cxn>
                  <a:cxn ang="0">
                    <a:pos x="85" y="26"/>
                  </a:cxn>
                  <a:cxn ang="0">
                    <a:pos x="72" y="24"/>
                  </a:cxn>
                  <a:cxn ang="0">
                    <a:pos x="61" y="23"/>
                  </a:cxn>
                  <a:cxn ang="0">
                    <a:pos x="48" y="21"/>
                  </a:cxn>
                  <a:cxn ang="0">
                    <a:pos x="37" y="20"/>
                  </a:cxn>
                  <a:cxn ang="0">
                    <a:pos x="24" y="19"/>
                  </a:cxn>
                  <a:cxn ang="0">
                    <a:pos x="12" y="16"/>
                  </a:cxn>
                  <a:cxn ang="0">
                    <a:pos x="0" y="15"/>
                  </a:cxn>
                  <a:cxn ang="0">
                    <a:pos x="1" y="11"/>
                  </a:cxn>
                  <a:cxn ang="0">
                    <a:pos x="2" y="7"/>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9"/>
                  </a:cxn>
                  <a:cxn ang="0">
                    <a:pos x="163" y="20"/>
                  </a:cxn>
                  <a:cxn ang="0">
                    <a:pos x="176" y="21"/>
                  </a:cxn>
                  <a:cxn ang="0">
                    <a:pos x="188" y="23"/>
                  </a:cxn>
                  <a:cxn ang="0">
                    <a:pos x="201" y="24"/>
                  </a:cxn>
                </a:cxnLst>
                <a:rect l="0" t="0" r="r" b="b"/>
                <a:pathLst>
                  <a:path w="201" h="39">
                    <a:moveTo>
                      <a:pt x="201" y="24"/>
                    </a:moveTo>
                    <a:lnTo>
                      <a:pt x="200" y="28"/>
                    </a:lnTo>
                    <a:lnTo>
                      <a:pt x="199" y="31"/>
                    </a:lnTo>
                    <a:lnTo>
                      <a:pt x="197" y="35"/>
                    </a:lnTo>
                    <a:lnTo>
                      <a:pt x="196" y="39"/>
                    </a:lnTo>
                    <a:lnTo>
                      <a:pt x="183" y="38"/>
                    </a:lnTo>
                    <a:lnTo>
                      <a:pt x="171" y="36"/>
                    </a:lnTo>
                    <a:lnTo>
                      <a:pt x="159" y="35"/>
                    </a:lnTo>
                    <a:lnTo>
                      <a:pt x="146" y="33"/>
                    </a:lnTo>
                    <a:lnTo>
                      <a:pt x="134" y="32"/>
                    </a:lnTo>
                    <a:lnTo>
                      <a:pt x="121" y="30"/>
                    </a:lnTo>
                    <a:lnTo>
                      <a:pt x="109" y="29"/>
                    </a:lnTo>
                    <a:lnTo>
                      <a:pt x="97" y="27"/>
                    </a:lnTo>
                    <a:lnTo>
                      <a:pt x="85" y="26"/>
                    </a:lnTo>
                    <a:lnTo>
                      <a:pt x="72" y="24"/>
                    </a:lnTo>
                    <a:lnTo>
                      <a:pt x="61" y="23"/>
                    </a:lnTo>
                    <a:lnTo>
                      <a:pt x="48" y="21"/>
                    </a:lnTo>
                    <a:lnTo>
                      <a:pt x="37" y="20"/>
                    </a:lnTo>
                    <a:lnTo>
                      <a:pt x="24" y="19"/>
                    </a:lnTo>
                    <a:lnTo>
                      <a:pt x="12" y="16"/>
                    </a:lnTo>
                    <a:lnTo>
                      <a:pt x="0" y="15"/>
                    </a:lnTo>
                    <a:lnTo>
                      <a:pt x="1" y="11"/>
                    </a:lnTo>
                    <a:lnTo>
                      <a:pt x="2" y="7"/>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9"/>
                    </a:lnTo>
                    <a:lnTo>
                      <a:pt x="163" y="20"/>
                    </a:lnTo>
                    <a:lnTo>
                      <a:pt x="176" y="21"/>
                    </a:lnTo>
                    <a:lnTo>
                      <a:pt x="188" y="23"/>
                    </a:lnTo>
                    <a:lnTo>
                      <a:pt x="201" y="24"/>
                    </a:lnTo>
                    <a:close/>
                  </a:path>
                </a:pathLst>
              </a:custGeom>
              <a:solidFill>
                <a:srgbClr val="B57000"/>
              </a:solidFill>
              <a:ln w="9525">
                <a:noFill/>
                <a:round/>
                <a:headEnd/>
                <a:tailEnd/>
              </a:ln>
            </p:spPr>
            <p:txBody>
              <a:bodyPr/>
              <a:lstStyle/>
              <a:p>
                <a:endParaRPr lang="en-US"/>
              </a:p>
            </p:txBody>
          </p:sp>
          <p:sp>
            <p:nvSpPr>
              <p:cNvPr id="384119" name="Freeform 119"/>
              <p:cNvSpPr>
                <a:spLocks/>
              </p:cNvSpPr>
              <p:nvPr/>
            </p:nvSpPr>
            <p:spPr bwMode="auto">
              <a:xfrm>
                <a:off x="7254" y="1331"/>
                <a:ext cx="50" cy="9"/>
              </a:xfrm>
              <a:custGeom>
                <a:avLst/>
                <a:gdLst/>
                <a:ahLst/>
                <a:cxnLst>
                  <a:cxn ang="0">
                    <a:pos x="200" y="23"/>
                  </a:cxn>
                  <a:cxn ang="0">
                    <a:pos x="199" y="26"/>
                  </a:cxn>
                  <a:cxn ang="0">
                    <a:pos x="198" y="29"/>
                  </a:cxn>
                  <a:cxn ang="0">
                    <a:pos x="197" y="33"/>
                  </a:cxn>
                  <a:cxn ang="0">
                    <a:pos x="196" y="36"/>
                  </a:cxn>
                  <a:cxn ang="0">
                    <a:pos x="183" y="35"/>
                  </a:cxn>
                  <a:cxn ang="0">
                    <a:pos x="171" y="33"/>
                  </a:cxn>
                  <a:cxn ang="0">
                    <a:pos x="159" y="32"/>
                  </a:cxn>
                  <a:cxn ang="0">
                    <a:pos x="146" y="30"/>
                  </a:cxn>
                  <a:cxn ang="0">
                    <a:pos x="134" y="29"/>
                  </a:cxn>
                  <a:cxn ang="0">
                    <a:pos x="121" y="27"/>
                  </a:cxn>
                  <a:cxn ang="0">
                    <a:pos x="109" y="26"/>
                  </a:cxn>
                  <a:cxn ang="0">
                    <a:pos x="97" y="24"/>
                  </a:cxn>
                  <a:cxn ang="0">
                    <a:pos x="85" y="23"/>
                  </a:cxn>
                  <a:cxn ang="0">
                    <a:pos x="72" y="22"/>
                  </a:cxn>
                  <a:cxn ang="0">
                    <a:pos x="61" y="20"/>
                  </a:cxn>
                  <a:cxn ang="0">
                    <a:pos x="48" y="19"/>
                  </a:cxn>
                  <a:cxn ang="0">
                    <a:pos x="37" y="17"/>
                  </a:cxn>
                  <a:cxn ang="0">
                    <a:pos x="24" y="15"/>
                  </a:cxn>
                  <a:cxn ang="0">
                    <a:pos x="12" y="13"/>
                  </a:cxn>
                  <a:cxn ang="0">
                    <a:pos x="0" y="12"/>
                  </a:cxn>
                  <a:cxn ang="0">
                    <a:pos x="1" y="9"/>
                  </a:cxn>
                  <a:cxn ang="0">
                    <a:pos x="2" y="6"/>
                  </a:cxn>
                  <a:cxn ang="0">
                    <a:pos x="2" y="3"/>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5"/>
                  </a:cxn>
                  <a:cxn ang="0">
                    <a:pos x="151" y="18"/>
                  </a:cxn>
                  <a:cxn ang="0">
                    <a:pos x="162" y="19"/>
                  </a:cxn>
                  <a:cxn ang="0">
                    <a:pos x="175" y="20"/>
                  </a:cxn>
                  <a:cxn ang="0">
                    <a:pos x="187" y="22"/>
                  </a:cxn>
                  <a:cxn ang="0">
                    <a:pos x="200" y="23"/>
                  </a:cxn>
                </a:cxnLst>
                <a:rect l="0" t="0" r="r" b="b"/>
                <a:pathLst>
                  <a:path w="200" h="36">
                    <a:moveTo>
                      <a:pt x="200" y="23"/>
                    </a:moveTo>
                    <a:lnTo>
                      <a:pt x="199" y="26"/>
                    </a:lnTo>
                    <a:lnTo>
                      <a:pt x="198" y="29"/>
                    </a:lnTo>
                    <a:lnTo>
                      <a:pt x="197" y="33"/>
                    </a:lnTo>
                    <a:lnTo>
                      <a:pt x="196" y="36"/>
                    </a:lnTo>
                    <a:lnTo>
                      <a:pt x="183" y="35"/>
                    </a:lnTo>
                    <a:lnTo>
                      <a:pt x="171" y="33"/>
                    </a:lnTo>
                    <a:lnTo>
                      <a:pt x="159" y="32"/>
                    </a:lnTo>
                    <a:lnTo>
                      <a:pt x="146" y="30"/>
                    </a:lnTo>
                    <a:lnTo>
                      <a:pt x="134" y="29"/>
                    </a:lnTo>
                    <a:lnTo>
                      <a:pt x="121" y="27"/>
                    </a:lnTo>
                    <a:lnTo>
                      <a:pt x="109" y="26"/>
                    </a:lnTo>
                    <a:lnTo>
                      <a:pt x="97" y="24"/>
                    </a:lnTo>
                    <a:lnTo>
                      <a:pt x="85" y="23"/>
                    </a:lnTo>
                    <a:lnTo>
                      <a:pt x="72" y="22"/>
                    </a:lnTo>
                    <a:lnTo>
                      <a:pt x="61" y="20"/>
                    </a:lnTo>
                    <a:lnTo>
                      <a:pt x="48" y="19"/>
                    </a:lnTo>
                    <a:lnTo>
                      <a:pt x="37" y="17"/>
                    </a:lnTo>
                    <a:lnTo>
                      <a:pt x="24" y="15"/>
                    </a:lnTo>
                    <a:lnTo>
                      <a:pt x="12" y="13"/>
                    </a:lnTo>
                    <a:lnTo>
                      <a:pt x="0" y="12"/>
                    </a:lnTo>
                    <a:lnTo>
                      <a:pt x="1" y="9"/>
                    </a:lnTo>
                    <a:lnTo>
                      <a:pt x="2" y="6"/>
                    </a:lnTo>
                    <a:lnTo>
                      <a:pt x="2" y="3"/>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5"/>
                    </a:lnTo>
                    <a:lnTo>
                      <a:pt x="151" y="18"/>
                    </a:lnTo>
                    <a:lnTo>
                      <a:pt x="162" y="19"/>
                    </a:lnTo>
                    <a:lnTo>
                      <a:pt x="175" y="20"/>
                    </a:lnTo>
                    <a:lnTo>
                      <a:pt x="187" y="22"/>
                    </a:lnTo>
                    <a:lnTo>
                      <a:pt x="200" y="23"/>
                    </a:lnTo>
                    <a:close/>
                  </a:path>
                </a:pathLst>
              </a:custGeom>
              <a:solidFill>
                <a:srgbClr val="BC7700"/>
              </a:solidFill>
              <a:ln w="9525">
                <a:noFill/>
                <a:round/>
                <a:headEnd/>
                <a:tailEnd/>
              </a:ln>
            </p:spPr>
            <p:txBody>
              <a:bodyPr/>
              <a:lstStyle/>
              <a:p>
                <a:endParaRPr lang="en-US"/>
              </a:p>
            </p:txBody>
          </p:sp>
          <p:sp>
            <p:nvSpPr>
              <p:cNvPr id="384120" name="Freeform 120"/>
              <p:cNvSpPr>
                <a:spLocks/>
              </p:cNvSpPr>
              <p:nvPr/>
            </p:nvSpPr>
            <p:spPr bwMode="auto">
              <a:xfrm>
                <a:off x="7254" y="1331"/>
                <a:ext cx="50" cy="9"/>
              </a:xfrm>
              <a:custGeom>
                <a:avLst/>
                <a:gdLst/>
                <a:ahLst/>
                <a:cxnLst>
                  <a:cxn ang="0">
                    <a:pos x="200" y="23"/>
                  </a:cxn>
                  <a:cxn ang="0">
                    <a:pos x="199" y="26"/>
                  </a:cxn>
                  <a:cxn ang="0">
                    <a:pos x="198" y="28"/>
                  </a:cxn>
                  <a:cxn ang="0">
                    <a:pos x="197" y="31"/>
                  </a:cxn>
                  <a:cxn ang="0">
                    <a:pos x="196" y="34"/>
                  </a:cxn>
                  <a:cxn ang="0">
                    <a:pos x="183" y="33"/>
                  </a:cxn>
                  <a:cxn ang="0">
                    <a:pos x="171" y="31"/>
                  </a:cxn>
                  <a:cxn ang="0">
                    <a:pos x="159" y="30"/>
                  </a:cxn>
                  <a:cxn ang="0">
                    <a:pos x="146" y="28"/>
                  </a:cxn>
                  <a:cxn ang="0">
                    <a:pos x="134" y="27"/>
                  </a:cxn>
                  <a:cxn ang="0">
                    <a:pos x="121" y="25"/>
                  </a:cxn>
                  <a:cxn ang="0">
                    <a:pos x="109" y="24"/>
                  </a:cxn>
                  <a:cxn ang="0">
                    <a:pos x="97" y="22"/>
                  </a:cxn>
                  <a:cxn ang="0">
                    <a:pos x="85" y="21"/>
                  </a:cxn>
                  <a:cxn ang="0">
                    <a:pos x="72" y="20"/>
                  </a:cxn>
                  <a:cxn ang="0">
                    <a:pos x="61" y="18"/>
                  </a:cxn>
                  <a:cxn ang="0">
                    <a:pos x="48" y="17"/>
                  </a:cxn>
                  <a:cxn ang="0">
                    <a:pos x="37" y="14"/>
                  </a:cxn>
                  <a:cxn ang="0">
                    <a:pos x="24" y="13"/>
                  </a:cxn>
                  <a:cxn ang="0">
                    <a:pos x="12" y="11"/>
                  </a:cxn>
                  <a:cxn ang="0">
                    <a:pos x="0" y="10"/>
                  </a:cxn>
                  <a:cxn ang="0">
                    <a:pos x="1" y="8"/>
                  </a:cxn>
                  <a:cxn ang="0">
                    <a:pos x="2" y="5"/>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6"/>
                  </a:cxn>
                  <a:cxn ang="0">
                    <a:pos x="151" y="18"/>
                  </a:cxn>
                  <a:cxn ang="0">
                    <a:pos x="162" y="19"/>
                  </a:cxn>
                  <a:cxn ang="0">
                    <a:pos x="175" y="20"/>
                  </a:cxn>
                  <a:cxn ang="0">
                    <a:pos x="187" y="22"/>
                  </a:cxn>
                  <a:cxn ang="0">
                    <a:pos x="200" y="23"/>
                  </a:cxn>
                </a:cxnLst>
                <a:rect l="0" t="0" r="r" b="b"/>
                <a:pathLst>
                  <a:path w="200" h="34">
                    <a:moveTo>
                      <a:pt x="200" y="23"/>
                    </a:moveTo>
                    <a:lnTo>
                      <a:pt x="199" y="26"/>
                    </a:lnTo>
                    <a:lnTo>
                      <a:pt x="198" y="28"/>
                    </a:lnTo>
                    <a:lnTo>
                      <a:pt x="197" y="31"/>
                    </a:lnTo>
                    <a:lnTo>
                      <a:pt x="196" y="34"/>
                    </a:lnTo>
                    <a:lnTo>
                      <a:pt x="183" y="33"/>
                    </a:lnTo>
                    <a:lnTo>
                      <a:pt x="171" y="31"/>
                    </a:lnTo>
                    <a:lnTo>
                      <a:pt x="159" y="30"/>
                    </a:lnTo>
                    <a:lnTo>
                      <a:pt x="146" y="28"/>
                    </a:lnTo>
                    <a:lnTo>
                      <a:pt x="134" y="27"/>
                    </a:lnTo>
                    <a:lnTo>
                      <a:pt x="121" y="25"/>
                    </a:lnTo>
                    <a:lnTo>
                      <a:pt x="109" y="24"/>
                    </a:lnTo>
                    <a:lnTo>
                      <a:pt x="97" y="22"/>
                    </a:lnTo>
                    <a:lnTo>
                      <a:pt x="85" y="21"/>
                    </a:lnTo>
                    <a:lnTo>
                      <a:pt x="72" y="20"/>
                    </a:lnTo>
                    <a:lnTo>
                      <a:pt x="61" y="18"/>
                    </a:lnTo>
                    <a:lnTo>
                      <a:pt x="48" y="17"/>
                    </a:lnTo>
                    <a:lnTo>
                      <a:pt x="37" y="14"/>
                    </a:lnTo>
                    <a:lnTo>
                      <a:pt x="24" y="13"/>
                    </a:lnTo>
                    <a:lnTo>
                      <a:pt x="12" y="11"/>
                    </a:lnTo>
                    <a:lnTo>
                      <a:pt x="0" y="10"/>
                    </a:lnTo>
                    <a:lnTo>
                      <a:pt x="1" y="8"/>
                    </a:lnTo>
                    <a:lnTo>
                      <a:pt x="2" y="5"/>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6"/>
                    </a:lnTo>
                    <a:lnTo>
                      <a:pt x="151" y="18"/>
                    </a:lnTo>
                    <a:lnTo>
                      <a:pt x="162" y="19"/>
                    </a:lnTo>
                    <a:lnTo>
                      <a:pt x="175" y="20"/>
                    </a:lnTo>
                    <a:lnTo>
                      <a:pt x="187" y="22"/>
                    </a:lnTo>
                    <a:lnTo>
                      <a:pt x="200" y="23"/>
                    </a:lnTo>
                    <a:close/>
                  </a:path>
                </a:pathLst>
              </a:custGeom>
              <a:solidFill>
                <a:srgbClr val="C48200"/>
              </a:solidFill>
              <a:ln w="9525">
                <a:noFill/>
                <a:round/>
                <a:headEnd/>
                <a:tailEnd/>
              </a:ln>
            </p:spPr>
            <p:txBody>
              <a:bodyPr/>
              <a:lstStyle/>
              <a:p>
                <a:endParaRPr lang="en-US"/>
              </a:p>
            </p:txBody>
          </p:sp>
          <p:sp>
            <p:nvSpPr>
              <p:cNvPr id="384121" name="Freeform 121"/>
              <p:cNvSpPr>
                <a:spLocks/>
              </p:cNvSpPr>
              <p:nvPr/>
            </p:nvSpPr>
            <p:spPr bwMode="auto">
              <a:xfrm>
                <a:off x="7254" y="1331"/>
                <a:ext cx="50" cy="8"/>
              </a:xfrm>
              <a:custGeom>
                <a:avLst/>
                <a:gdLst/>
                <a:ahLst/>
                <a:cxnLst>
                  <a:cxn ang="0">
                    <a:pos x="200" y="23"/>
                  </a:cxn>
                  <a:cxn ang="0">
                    <a:pos x="199" y="25"/>
                  </a:cxn>
                  <a:cxn ang="0">
                    <a:pos x="198" y="27"/>
                  </a:cxn>
                  <a:cxn ang="0">
                    <a:pos x="197" y="30"/>
                  </a:cxn>
                  <a:cxn ang="0">
                    <a:pos x="196" y="32"/>
                  </a:cxn>
                  <a:cxn ang="0">
                    <a:pos x="183" y="31"/>
                  </a:cxn>
                  <a:cxn ang="0">
                    <a:pos x="171" y="29"/>
                  </a:cxn>
                  <a:cxn ang="0">
                    <a:pos x="159" y="28"/>
                  </a:cxn>
                  <a:cxn ang="0">
                    <a:pos x="146" y="27"/>
                  </a:cxn>
                  <a:cxn ang="0">
                    <a:pos x="134" y="25"/>
                  </a:cxn>
                  <a:cxn ang="0">
                    <a:pos x="121" y="24"/>
                  </a:cxn>
                  <a:cxn ang="0">
                    <a:pos x="109" y="22"/>
                  </a:cxn>
                  <a:cxn ang="0">
                    <a:pos x="97" y="21"/>
                  </a:cxn>
                  <a:cxn ang="0">
                    <a:pos x="85" y="19"/>
                  </a:cxn>
                  <a:cxn ang="0">
                    <a:pos x="72" y="18"/>
                  </a:cxn>
                  <a:cxn ang="0">
                    <a:pos x="61" y="16"/>
                  </a:cxn>
                  <a:cxn ang="0">
                    <a:pos x="48" y="15"/>
                  </a:cxn>
                  <a:cxn ang="0">
                    <a:pos x="37" y="12"/>
                  </a:cxn>
                  <a:cxn ang="0">
                    <a:pos x="24" y="11"/>
                  </a:cxn>
                  <a:cxn ang="0">
                    <a:pos x="12" y="9"/>
                  </a:cxn>
                  <a:cxn ang="0">
                    <a:pos x="0" y="8"/>
                  </a:cxn>
                  <a:cxn ang="0">
                    <a:pos x="1" y="6"/>
                  </a:cxn>
                  <a:cxn ang="0">
                    <a:pos x="2" y="4"/>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5"/>
                  </a:cxn>
                  <a:cxn ang="0">
                    <a:pos x="138" y="16"/>
                  </a:cxn>
                  <a:cxn ang="0">
                    <a:pos x="151" y="18"/>
                  </a:cxn>
                  <a:cxn ang="0">
                    <a:pos x="162" y="19"/>
                  </a:cxn>
                  <a:cxn ang="0">
                    <a:pos x="175" y="20"/>
                  </a:cxn>
                  <a:cxn ang="0">
                    <a:pos x="187" y="22"/>
                  </a:cxn>
                  <a:cxn ang="0">
                    <a:pos x="200" y="23"/>
                  </a:cxn>
                </a:cxnLst>
                <a:rect l="0" t="0" r="r" b="b"/>
                <a:pathLst>
                  <a:path w="200" h="32">
                    <a:moveTo>
                      <a:pt x="200" y="23"/>
                    </a:moveTo>
                    <a:lnTo>
                      <a:pt x="199" y="25"/>
                    </a:lnTo>
                    <a:lnTo>
                      <a:pt x="198" y="27"/>
                    </a:lnTo>
                    <a:lnTo>
                      <a:pt x="197" y="30"/>
                    </a:lnTo>
                    <a:lnTo>
                      <a:pt x="196" y="32"/>
                    </a:lnTo>
                    <a:lnTo>
                      <a:pt x="183" y="31"/>
                    </a:lnTo>
                    <a:lnTo>
                      <a:pt x="171" y="29"/>
                    </a:lnTo>
                    <a:lnTo>
                      <a:pt x="159" y="28"/>
                    </a:lnTo>
                    <a:lnTo>
                      <a:pt x="146" y="27"/>
                    </a:lnTo>
                    <a:lnTo>
                      <a:pt x="134" y="25"/>
                    </a:lnTo>
                    <a:lnTo>
                      <a:pt x="121" y="24"/>
                    </a:lnTo>
                    <a:lnTo>
                      <a:pt x="109" y="22"/>
                    </a:lnTo>
                    <a:lnTo>
                      <a:pt x="97" y="21"/>
                    </a:lnTo>
                    <a:lnTo>
                      <a:pt x="85" y="19"/>
                    </a:lnTo>
                    <a:lnTo>
                      <a:pt x="72" y="18"/>
                    </a:lnTo>
                    <a:lnTo>
                      <a:pt x="61" y="16"/>
                    </a:lnTo>
                    <a:lnTo>
                      <a:pt x="48" y="15"/>
                    </a:lnTo>
                    <a:lnTo>
                      <a:pt x="37" y="12"/>
                    </a:lnTo>
                    <a:lnTo>
                      <a:pt x="24" y="11"/>
                    </a:lnTo>
                    <a:lnTo>
                      <a:pt x="12" y="9"/>
                    </a:lnTo>
                    <a:lnTo>
                      <a:pt x="0" y="8"/>
                    </a:lnTo>
                    <a:lnTo>
                      <a:pt x="1" y="6"/>
                    </a:lnTo>
                    <a:lnTo>
                      <a:pt x="2" y="4"/>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5"/>
                    </a:lnTo>
                    <a:lnTo>
                      <a:pt x="138" y="16"/>
                    </a:lnTo>
                    <a:lnTo>
                      <a:pt x="151" y="18"/>
                    </a:lnTo>
                    <a:lnTo>
                      <a:pt x="162" y="19"/>
                    </a:lnTo>
                    <a:lnTo>
                      <a:pt x="175" y="20"/>
                    </a:lnTo>
                    <a:lnTo>
                      <a:pt x="187" y="22"/>
                    </a:lnTo>
                    <a:lnTo>
                      <a:pt x="200" y="23"/>
                    </a:lnTo>
                    <a:close/>
                  </a:path>
                </a:pathLst>
              </a:custGeom>
              <a:solidFill>
                <a:srgbClr val="C98700"/>
              </a:solidFill>
              <a:ln w="9525">
                <a:noFill/>
                <a:round/>
                <a:headEnd/>
                <a:tailEnd/>
              </a:ln>
            </p:spPr>
            <p:txBody>
              <a:bodyPr/>
              <a:lstStyle/>
              <a:p>
                <a:endParaRPr lang="en-US"/>
              </a:p>
            </p:txBody>
          </p:sp>
          <p:sp>
            <p:nvSpPr>
              <p:cNvPr id="384122" name="Freeform 122"/>
              <p:cNvSpPr>
                <a:spLocks/>
              </p:cNvSpPr>
              <p:nvPr/>
            </p:nvSpPr>
            <p:spPr bwMode="auto">
              <a:xfrm>
                <a:off x="7254" y="1331"/>
                <a:ext cx="50" cy="8"/>
              </a:xfrm>
              <a:custGeom>
                <a:avLst/>
                <a:gdLst/>
                <a:ahLst/>
                <a:cxnLst>
                  <a:cxn ang="0">
                    <a:pos x="200" y="23"/>
                  </a:cxn>
                  <a:cxn ang="0">
                    <a:pos x="196" y="30"/>
                  </a:cxn>
                  <a:cxn ang="0">
                    <a:pos x="0" y="7"/>
                  </a:cxn>
                  <a:cxn ang="0">
                    <a:pos x="3" y="0"/>
                  </a:cxn>
                  <a:cxn ang="0">
                    <a:pos x="200" y="23"/>
                  </a:cxn>
                </a:cxnLst>
                <a:rect l="0" t="0" r="r" b="b"/>
                <a:pathLst>
                  <a:path w="200" h="30">
                    <a:moveTo>
                      <a:pt x="200" y="23"/>
                    </a:moveTo>
                    <a:lnTo>
                      <a:pt x="196" y="30"/>
                    </a:lnTo>
                    <a:lnTo>
                      <a:pt x="0" y="7"/>
                    </a:lnTo>
                    <a:lnTo>
                      <a:pt x="3" y="0"/>
                    </a:lnTo>
                    <a:lnTo>
                      <a:pt x="200" y="23"/>
                    </a:lnTo>
                    <a:close/>
                  </a:path>
                </a:pathLst>
              </a:custGeom>
              <a:solidFill>
                <a:srgbClr val="D18E00"/>
              </a:solidFill>
              <a:ln w="9525">
                <a:noFill/>
                <a:round/>
                <a:headEnd/>
                <a:tailEnd/>
              </a:ln>
            </p:spPr>
            <p:txBody>
              <a:bodyPr/>
              <a:lstStyle/>
              <a:p>
                <a:endParaRPr lang="en-US"/>
              </a:p>
            </p:txBody>
          </p:sp>
          <p:sp>
            <p:nvSpPr>
              <p:cNvPr id="384123" name="Freeform 123"/>
              <p:cNvSpPr>
                <a:spLocks/>
              </p:cNvSpPr>
              <p:nvPr/>
            </p:nvSpPr>
            <p:spPr bwMode="auto">
              <a:xfrm>
                <a:off x="7002" y="1293"/>
                <a:ext cx="42" cy="12"/>
              </a:xfrm>
              <a:custGeom>
                <a:avLst/>
                <a:gdLst/>
                <a:ahLst/>
                <a:cxnLst>
                  <a:cxn ang="0">
                    <a:pos x="169" y="22"/>
                  </a:cxn>
                  <a:cxn ang="0">
                    <a:pos x="162" y="45"/>
                  </a:cxn>
                  <a:cxn ang="0">
                    <a:pos x="0" y="21"/>
                  </a:cxn>
                  <a:cxn ang="0">
                    <a:pos x="3" y="0"/>
                  </a:cxn>
                  <a:cxn ang="0">
                    <a:pos x="169" y="22"/>
                  </a:cxn>
                </a:cxnLst>
                <a:rect l="0" t="0" r="r" b="b"/>
                <a:pathLst>
                  <a:path w="169" h="45">
                    <a:moveTo>
                      <a:pt x="169" y="22"/>
                    </a:moveTo>
                    <a:lnTo>
                      <a:pt x="162" y="45"/>
                    </a:lnTo>
                    <a:lnTo>
                      <a:pt x="0" y="21"/>
                    </a:lnTo>
                    <a:lnTo>
                      <a:pt x="3" y="0"/>
                    </a:lnTo>
                    <a:lnTo>
                      <a:pt x="169" y="22"/>
                    </a:lnTo>
                    <a:close/>
                  </a:path>
                </a:pathLst>
              </a:custGeom>
              <a:solidFill>
                <a:srgbClr val="8C4400"/>
              </a:solidFill>
              <a:ln w="9525">
                <a:noFill/>
                <a:round/>
                <a:headEnd/>
                <a:tailEnd/>
              </a:ln>
            </p:spPr>
            <p:txBody>
              <a:bodyPr/>
              <a:lstStyle/>
              <a:p>
                <a:endParaRPr lang="en-US"/>
              </a:p>
            </p:txBody>
          </p:sp>
          <p:sp>
            <p:nvSpPr>
              <p:cNvPr id="384124" name="Freeform 124"/>
              <p:cNvSpPr>
                <a:spLocks/>
              </p:cNvSpPr>
              <p:nvPr/>
            </p:nvSpPr>
            <p:spPr bwMode="auto">
              <a:xfrm>
                <a:off x="7002" y="1294"/>
                <a:ext cx="42" cy="10"/>
              </a:xfrm>
              <a:custGeom>
                <a:avLst/>
                <a:gdLst/>
                <a:ahLst/>
                <a:cxnLst>
                  <a:cxn ang="0">
                    <a:pos x="168" y="22"/>
                  </a:cxn>
                  <a:cxn ang="0">
                    <a:pos x="166" y="27"/>
                  </a:cxn>
                  <a:cxn ang="0">
                    <a:pos x="165" y="33"/>
                  </a:cxn>
                  <a:cxn ang="0">
                    <a:pos x="164" y="38"/>
                  </a:cxn>
                  <a:cxn ang="0">
                    <a:pos x="163" y="43"/>
                  </a:cxn>
                  <a:cxn ang="0">
                    <a:pos x="143" y="40"/>
                  </a:cxn>
                  <a:cxn ang="0">
                    <a:pos x="123" y="38"/>
                  </a:cxn>
                  <a:cxn ang="0">
                    <a:pos x="103" y="35"/>
                  </a:cxn>
                  <a:cxn ang="0">
                    <a:pos x="82" y="32"/>
                  </a:cxn>
                  <a:cxn ang="0">
                    <a:pos x="62" y="28"/>
                  </a:cxn>
                  <a:cxn ang="0">
                    <a:pos x="41" y="25"/>
                  </a:cxn>
                  <a:cxn ang="0">
                    <a:pos x="21" y="23"/>
                  </a:cxn>
                  <a:cxn ang="0">
                    <a:pos x="0" y="20"/>
                  </a:cxn>
                  <a:cxn ang="0">
                    <a:pos x="1" y="15"/>
                  </a:cxn>
                  <a:cxn ang="0">
                    <a:pos x="2" y="10"/>
                  </a:cxn>
                  <a:cxn ang="0">
                    <a:pos x="2" y="5"/>
                  </a:cxn>
                  <a:cxn ang="0">
                    <a:pos x="3" y="0"/>
                  </a:cxn>
                  <a:cxn ang="0">
                    <a:pos x="24" y="3"/>
                  </a:cxn>
                  <a:cxn ang="0">
                    <a:pos x="45" y="5"/>
                  </a:cxn>
                  <a:cxn ang="0">
                    <a:pos x="65" y="8"/>
                  </a:cxn>
                  <a:cxn ang="0">
                    <a:pos x="86" y="11"/>
                  </a:cxn>
                  <a:cxn ang="0">
                    <a:pos x="106" y="14"/>
                  </a:cxn>
                  <a:cxn ang="0">
                    <a:pos x="127" y="17"/>
                  </a:cxn>
                  <a:cxn ang="0">
                    <a:pos x="147" y="19"/>
                  </a:cxn>
                  <a:cxn ang="0">
                    <a:pos x="168" y="22"/>
                  </a:cxn>
                </a:cxnLst>
                <a:rect l="0" t="0" r="r" b="b"/>
                <a:pathLst>
                  <a:path w="168" h="43">
                    <a:moveTo>
                      <a:pt x="168" y="22"/>
                    </a:moveTo>
                    <a:lnTo>
                      <a:pt x="166" y="27"/>
                    </a:lnTo>
                    <a:lnTo>
                      <a:pt x="165" y="33"/>
                    </a:lnTo>
                    <a:lnTo>
                      <a:pt x="164" y="38"/>
                    </a:lnTo>
                    <a:lnTo>
                      <a:pt x="163" y="43"/>
                    </a:lnTo>
                    <a:lnTo>
                      <a:pt x="143" y="40"/>
                    </a:lnTo>
                    <a:lnTo>
                      <a:pt x="123" y="38"/>
                    </a:lnTo>
                    <a:lnTo>
                      <a:pt x="103" y="35"/>
                    </a:lnTo>
                    <a:lnTo>
                      <a:pt x="82" y="32"/>
                    </a:lnTo>
                    <a:lnTo>
                      <a:pt x="62" y="28"/>
                    </a:lnTo>
                    <a:lnTo>
                      <a:pt x="41" y="25"/>
                    </a:lnTo>
                    <a:lnTo>
                      <a:pt x="21" y="23"/>
                    </a:lnTo>
                    <a:lnTo>
                      <a:pt x="0" y="20"/>
                    </a:lnTo>
                    <a:lnTo>
                      <a:pt x="1" y="15"/>
                    </a:lnTo>
                    <a:lnTo>
                      <a:pt x="2" y="10"/>
                    </a:lnTo>
                    <a:lnTo>
                      <a:pt x="2" y="5"/>
                    </a:lnTo>
                    <a:lnTo>
                      <a:pt x="3" y="0"/>
                    </a:lnTo>
                    <a:lnTo>
                      <a:pt x="24" y="3"/>
                    </a:lnTo>
                    <a:lnTo>
                      <a:pt x="45" y="5"/>
                    </a:lnTo>
                    <a:lnTo>
                      <a:pt x="65" y="8"/>
                    </a:lnTo>
                    <a:lnTo>
                      <a:pt x="86" y="11"/>
                    </a:lnTo>
                    <a:lnTo>
                      <a:pt x="106" y="14"/>
                    </a:lnTo>
                    <a:lnTo>
                      <a:pt x="127" y="17"/>
                    </a:lnTo>
                    <a:lnTo>
                      <a:pt x="147" y="19"/>
                    </a:lnTo>
                    <a:lnTo>
                      <a:pt x="168" y="22"/>
                    </a:lnTo>
                    <a:close/>
                  </a:path>
                </a:pathLst>
              </a:custGeom>
              <a:solidFill>
                <a:srgbClr val="934C00"/>
              </a:solidFill>
              <a:ln w="9525">
                <a:noFill/>
                <a:round/>
                <a:headEnd/>
                <a:tailEnd/>
              </a:ln>
            </p:spPr>
            <p:txBody>
              <a:bodyPr/>
              <a:lstStyle/>
              <a:p>
                <a:endParaRPr lang="en-US"/>
              </a:p>
            </p:txBody>
          </p:sp>
          <p:sp>
            <p:nvSpPr>
              <p:cNvPr id="384125" name="Freeform 125"/>
              <p:cNvSpPr>
                <a:spLocks/>
              </p:cNvSpPr>
              <p:nvPr/>
            </p:nvSpPr>
            <p:spPr bwMode="auto">
              <a:xfrm>
                <a:off x="7002" y="1294"/>
                <a:ext cx="42" cy="10"/>
              </a:xfrm>
              <a:custGeom>
                <a:avLst/>
                <a:gdLst/>
                <a:ahLst/>
                <a:cxnLst>
                  <a:cxn ang="0">
                    <a:pos x="168" y="23"/>
                  </a:cxn>
                  <a:cxn ang="0">
                    <a:pos x="166" y="27"/>
                  </a:cxn>
                  <a:cxn ang="0">
                    <a:pos x="165" y="33"/>
                  </a:cxn>
                  <a:cxn ang="0">
                    <a:pos x="164" y="37"/>
                  </a:cxn>
                  <a:cxn ang="0">
                    <a:pos x="163" y="42"/>
                  </a:cxn>
                  <a:cxn ang="0">
                    <a:pos x="143" y="39"/>
                  </a:cxn>
                  <a:cxn ang="0">
                    <a:pos x="123" y="37"/>
                  </a:cxn>
                  <a:cxn ang="0">
                    <a:pos x="103" y="34"/>
                  </a:cxn>
                  <a:cxn ang="0">
                    <a:pos x="82" y="30"/>
                  </a:cxn>
                  <a:cxn ang="0">
                    <a:pos x="62" y="27"/>
                  </a:cxn>
                  <a:cxn ang="0">
                    <a:pos x="41" y="24"/>
                  </a:cxn>
                  <a:cxn ang="0">
                    <a:pos x="21" y="22"/>
                  </a:cxn>
                  <a:cxn ang="0">
                    <a:pos x="0" y="19"/>
                  </a:cxn>
                  <a:cxn ang="0">
                    <a:pos x="1" y="14"/>
                  </a:cxn>
                  <a:cxn ang="0">
                    <a:pos x="2" y="10"/>
                  </a:cxn>
                  <a:cxn ang="0">
                    <a:pos x="2" y="4"/>
                  </a:cxn>
                  <a:cxn ang="0">
                    <a:pos x="3" y="0"/>
                  </a:cxn>
                  <a:cxn ang="0">
                    <a:pos x="24" y="3"/>
                  </a:cxn>
                  <a:cxn ang="0">
                    <a:pos x="45" y="5"/>
                  </a:cxn>
                  <a:cxn ang="0">
                    <a:pos x="65" y="8"/>
                  </a:cxn>
                  <a:cxn ang="0">
                    <a:pos x="86" y="12"/>
                  </a:cxn>
                  <a:cxn ang="0">
                    <a:pos x="106" y="15"/>
                  </a:cxn>
                  <a:cxn ang="0">
                    <a:pos x="127" y="18"/>
                  </a:cxn>
                  <a:cxn ang="0">
                    <a:pos x="147" y="20"/>
                  </a:cxn>
                  <a:cxn ang="0">
                    <a:pos x="168" y="23"/>
                  </a:cxn>
                </a:cxnLst>
                <a:rect l="0" t="0" r="r" b="b"/>
                <a:pathLst>
                  <a:path w="168" h="42">
                    <a:moveTo>
                      <a:pt x="168" y="23"/>
                    </a:moveTo>
                    <a:lnTo>
                      <a:pt x="166" y="27"/>
                    </a:lnTo>
                    <a:lnTo>
                      <a:pt x="165" y="33"/>
                    </a:lnTo>
                    <a:lnTo>
                      <a:pt x="164" y="37"/>
                    </a:lnTo>
                    <a:lnTo>
                      <a:pt x="163" y="42"/>
                    </a:lnTo>
                    <a:lnTo>
                      <a:pt x="143" y="39"/>
                    </a:lnTo>
                    <a:lnTo>
                      <a:pt x="123" y="37"/>
                    </a:lnTo>
                    <a:lnTo>
                      <a:pt x="103" y="34"/>
                    </a:lnTo>
                    <a:lnTo>
                      <a:pt x="82" y="30"/>
                    </a:lnTo>
                    <a:lnTo>
                      <a:pt x="62" y="27"/>
                    </a:lnTo>
                    <a:lnTo>
                      <a:pt x="41" y="24"/>
                    </a:lnTo>
                    <a:lnTo>
                      <a:pt x="21" y="22"/>
                    </a:lnTo>
                    <a:lnTo>
                      <a:pt x="0" y="19"/>
                    </a:lnTo>
                    <a:lnTo>
                      <a:pt x="1" y="14"/>
                    </a:lnTo>
                    <a:lnTo>
                      <a:pt x="2" y="10"/>
                    </a:lnTo>
                    <a:lnTo>
                      <a:pt x="2" y="4"/>
                    </a:lnTo>
                    <a:lnTo>
                      <a:pt x="3" y="0"/>
                    </a:lnTo>
                    <a:lnTo>
                      <a:pt x="24" y="3"/>
                    </a:lnTo>
                    <a:lnTo>
                      <a:pt x="45" y="5"/>
                    </a:lnTo>
                    <a:lnTo>
                      <a:pt x="65" y="8"/>
                    </a:lnTo>
                    <a:lnTo>
                      <a:pt x="86" y="12"/>
                    </a:lnTo>
                    <a:lnTo>
                      <a:pt x="106" y="15"/>
                    </a:lnTo>
                    <a:lnTo>
                      <a:pt x="127" y="18"/>
                    </a:lnTo>
                    <a:lnTo>
                      <a:pt x="147" y="20"/>
                    </a:lnTo>
                    <a:lnTo>
                      <a:pt x="168" y="23"/>
                    </a:lnTo>
                    <a:close/>
                  </a:path>
                </a:pathLst>
              </a:custGeom>
              <a:solidFill>
                <a:srgbClr val="995100"/>
              </a:solidFill>
              <a:ln w="9525">
                <a:noFill/>
                <a:round/>
                <a:headEnd/>
                <a:tailEnd/>
              </a:ln>
            </p:spPr>
            <p:txBody>
              <a:bodyPr/>
              <a:lstStyle/>
              <a:p>
                <a:endParaRPr lang="en-US"/>
              </a:p>
            </p:txBody>
          </p:sp>
          <p:sp>
            <p:nvSpPr>
              <p:cNvPr id="384126" name="Freeform 126"/>
              <p:cNvSpPr>
                <a:spLocks/>
              </p:cNvSpPr>
              <p:nvPr/>
            </p:nvSpPr>
            <p:spPr bwMode="auto">
              <a:xfrm>
                <a:off x="7002" y="1294"/>
                <a:ext cx="42" cy="10"/>
              </a:xfrm>
              <a:custGeom>
                <a:avLst/>
                <a:gdLst/>
                <a:ahLst/>
                <a:cxnLst>
                  <a:cxn ang="0">
                    <a:pos x="168" y="23"/>
                  </a:cxn>
                  <a:cxn ang="0">
                    <a:pos x="166" y="27"/>
                  </a:cxn>
                  <a:cxn ang="0">
                    <a:pos x="165" y="32"/>
                  </a:cxn>
                  <a:cxn ang="0">
                    <a:pos x="164" y="36"/>
                  </a:cxn>
                  <a:cxn ang="0">
                    <a:pos x="163" y="40"/>
                  </a:cxn>
                  <a:cxn ang="0">
                    <a:pos x="143" y="37"/>
                  </a:cxn>
                  <a:cxn ang="0">
                    <a:pos x="123" y="35"/>
                  </a:cxn>
                  <a:cxn ang="0">
                    <a:pos x="103" y="32"/>
                  </a:cxn>
                  <a:cxn ang="0">
                    <a:pos x="82" y="28"/>
                  </a:cxn>
                  <a:cxn ang="0">
                    <a:pos x="62" y="26"/>
                  </a:cxn>
                  <a:cxn ang="0">
                    <a:pos x="41" y="23"/>
                  </a:cxn>
                  <a:cxn ang="0">
                    <a:pos x="21" y="20"/>
                  </a:cxn>
                  <a:cxn ang="0">
                    <a:pos x="0" y="17"/>
                  </a:cxn>
                  <a:cxn ang="0">
                    <a:pos x="1" y="13"/>
                  </a:cxn>
                  <a:cxn ang="0">
                    <a:pos x="2" y="9"/>
                  </a:cxn>
                  <a:cxn ang="0">
                    <a:pos x="2" y="4"/>
                  </a:cxn>
                  <a:cxn ang="0">
                    <a:pos x="3" y="0"/>
                  </a:cxn>
                  <a:cxn ang="0">
                    <a:pos x="24" y="3"/>
                  </a:cxn>
                  <a:cxn ang="0">
                    <a:pos x="44" y="5"/>
                  </a:cxn>
                  <a:cxn ang="0">
                    <a:pos x="65" y="9"/>
                  </a:cxn>
                  <a:cxn ang="0">
                    <a:pos x="86" y="12"/>
                  </a:cxn>
                  <a:cxn ang="0">
                    <a:pos x="106" y="14"/>
                  </a:cxn>
                  <a:cxn ang="0">
                    <a:pos x="127" y="17"/>
                  </a:cxn>
                  <a:cxn ang="0">
                    <a:pos x="147" y="20"/>
                  </a:cxn>
                  <a:cxn ang="0">
                    <a:pos x="168" y="23"/>
                  </a:cxn>
                </a:cxnLst>
                <a:rect l="0" t="0" r="r" b="b"/>
                <a:pathLst>
                  <a:path w="168" h="40">
                    <a:moveTo>
                      <a:pt x="168" y="23"/>
                    </a:moveTo>
                    <a:lnTo>
                      <a:pt x="166" y="27"/>
                    </a:lnTo>
                    <a:lnTo>
                      <a:pt x="165" y="32"/>
                    </a:lnTo>
                    <a:lnTo>
                      <a:pt x="164" y="36"/>
                    </a:lnTo>
                    <a:lnTo>
                      <a:pt x="163" y="40"/>
                    </a:lnTo>
                    <a:lnTo>
                      <a:pt x="143" y="37"/>
                    </a:lnTo>
                    <a:lnTo>
                      <a:pt x="123" y="35"/>
                    </a:lnTo>
                    <a:lnTo>
                      <a:pt x="103" y="32"/>
                    </a:lnTo>
                    <a:lnTo>
                      <a:pt x="82" y="28"/>
                    </a:lnTo>
                    <a:lnTo>
                      <a:pt x="62" y="26"/>
                    </a:lnTo>
                    <a:lnTo>
                      <a:pt x="41" y="23"/>
                    </a:lnTo>
                    <a:lnTo>
                      <a:pt x="21" y="20"/>
                    </a:lnTo>
                    <a:lnTo>
                      <a:pt x="0" y="17"/>
                    </a:lnTo>
                    <a:lnTo>
                      <a:pt x="1" y="13"/>
                    </a:lnTo>
                    <a:lnTo>
                      <a:pt x="2" y="9"/>
                    </a:lnTo>
                    <a:lnTo>
                      <a:pt x="2" y="4"/>
                    </a:lnTo>
                    <a:lnTo>
                      <a:pt x="3" y="0"/>
                    </a:lnTo>
                    <a:lnTo>
                      <a:pt x="24" y="3"/>
                    </a:lnTo>
                    <a:lnTo>
                      <a:pt x="44" y="5"/>
                    </a:lnTo>
                    <a:lnTo>
                      <a:pt x="65" y="9"/>
                    </a:lnTo>
                    <a:lnTo>
                      <a:pt x="86" y="12"/>
                    </a:lnTo>
                    <a:lnTo>
                      <a:pt x="106" y="14"/>
                    </a:lnTo>
                    <a:lnTo>
                      <a:pt x="127" y="17"/>
                    </a:lnTo>
                    <a:lnTo>
                      <a:pt x="147" y="20"/>
                    </a:lnTo>
                    <a:lnTo>
                      <a:pt x="168" y="23"/>
                    </a:lnTo>
                    <a:close/>
                  </a:path>
                </a:pathLst>
              </a:custGeom>
              <a:solidFill>
                <a:srgbClr val="A05B00"/>
              </a:solidFill>
              <a:ln w="9525">
                <a:noFill/>
                <a:round/>
                <a:headEnd/>
                <a:tailEnd/>
              </a:ln>
            </p:spPr>
            <p:txBody>
              <a:bodyPr/>
              <a:lstStyle/>
              <a:p>
                <a:endParaRPr lang="en-US"/>
              </a:p>
            </p:txBody>
          </p:sp>
          <p:sp>
            <p:nvSpPr>
              <p:cNvPr id="384127" name="Freeform 127"/>
              <p:cNvSpPr>
                <a:spLocks/>
              </p:cNvSpPr>
              <p:nvPr/>
            </p:nvSpPr>
            <p:spPr bwMode="auto">
              <a:xfrm>
                <a:off x="7002" y="1294"/>
                <a:ext cx="42" cy="10"/>
              </a:xfrm>
              <a:custGeom>
                <a:avLst/>
                <a:gdLst/>
                <a:ahLst/>
                <a:cxnLst>
                  <a:cxn ang="0">
                    <a:pos x="168" y="22"/>
                  </a:cxn>
                  <a:cxn ang="0">
                    <a:pos x="166" y="26"/>
                  </a:cxn>
                  <a:cxn ang="0">
                    <a:pos x="165" y="31"/>
                  </a:cxn>
                  <a:cxn ang="0">
                    <a:pos x="164" y="35"/>
                  </a:cxn>
                  <a:cxn ang="0">
                    <a:pos x="163" y="39"/>
                  </a:cxn>
                  <a:cxn ang="0">
                    <a:pos x="143" y="36"/>
                  </a:cxn>
                  <a:cxn ang="0">
                    <a:pos x="123" y="33"/>
                  </a:cxn>
                  <a:cxn ang="0">
                    <a:pos x="103" y="30"/>
                  </a:cxn>
                  <a:cxn ang="0">
                    <a:pos x="82" y="27"/>
                  </a:cxn>
                  <a:cxn ang="0">
                    <a:pos x="62" y="24"/>
                  </a:cxn>
                  <a:cxn ang="0">
                    <a:pos x="41" y="21"/>
                  </a:cxn>
                  <a:cxn ang="0">
                    <a:pos x="21" y="19"/>
                  </a:cxn>
                  <a:cxn ang="0">
                    <a:pos x="0" y="16"/>
                  </a:cxn>
                  <a:cxn ang="0">
                    <a:pos x="1" y="12"/>
                  </a:cxn>
                  <a:cxn ang="0">
                    <a:pos x="2" y="8"/>
                  </a:cxn>
                  <a:cxn ang="0">
                    <a:pos x="2" y="4"/>
                  </a:cxn>
                  <a:cxn ang="0">
                    <a:pos x="3" y="0"/>
                  </a:cxn>
                  <a:cxn ang="0">
                    <a:pos x="24" y="3"/>
                  </a:cxn>
                  <a:cxn ang="0">
                    <a:pos x="44" y="5"/>
                  </a:cxn>
                  <a:cxn ang="0">
                    <a:pos x="65" y="9"/>
                  </a:cxn>
                  <a:cxn ang="0">
                    <a:pos x="86" y="11"/>
                  </a:cxn>
                  <a:cxn ang="0">
                    <a:pos x="106" y="14"/>
                  </a:cxn>
                  <a:cxn ang="0">
                    <a:pos x="127" y="17"/>
                  </a:cxn>
                  <a:cxn ang="0">
                    <a:pos x="147" y="19"/>
                  </a:cxn>
                  <a:cxn ang="0">
                    <a:pos x="168" y="22"/>
                  </a:cxn>
                </a:cxnLst>
                <a:rect l="0" t="0" r="r" b="b"/>
                <a:pathLst>
                  <a:path w="168" h="39">
                    <a:moveTo>
                      <a:pt x="168" y="22"/>
                    </a:moveTo>
                    <a:lnTo>
                      <a:pt x="166" y="26"/>
                    </a:lnTo>
                    <a:lnTo>
                      <a:pt x="165" y="31"/>
                    </a:lnTo>
                    <a:lnTo>
                      <a:pt x="164" y="35"/>
                    </a:lnTo>
                    <a:lnTo>
                      <a:pt x="163" y="39"/>
                    </a:lnTo>
                    <a:lnTo>
                      <a:pt x="143" y="36"/>
                    </a:lnTo>
                    <a:lnTo>
                      <a:pt x="123" y="33"/>
                    </a:lnTo>
                    <a:lnTo>
                      <a:pt x="103" y="30"/>
                    </a:lnTo>
                    <a:lnTo>
                      <a:pt x="82" y="27"/>
                    </a:lnTo>
                    <a:lnTo>
                      <a:pt x="62" y="24"/>
                    </a:lnTo>
                    <a:lnTo>
                      <a:pt x="41" y="21"/>
                    </a:lnTo>
                    <a:lnTo>
                      <a:pt x="21" y="19"/>
                    </a:lnTo>
                    <a:lnTo>
                      <a:pt x="0" y="16"/>
                    </a:lnTo>
                    <a:lnTo>
                      <a:pt x="1" y="12"/>
                    </a:lnTo>
                    <a:lnTo>
                      <a:pt x="2" y="8"/>
                    </a:lnTo>
                    <a:lnTo>
                      <a:pt x="2" y="4"/>
                    </a:lnTo>
                    <a:lnTo>
                      <a:pt x="3" y="0"/>
                    </a:lnTo>
                    <a:lnTo>
                      <a:pt x="24" y="3"/>
                    </a:lnTo>
                    <a:lnTo>
                      <a:pt x="44" y="5"/>
                    </a:lnTo>
                    <a:lnTo>
                      <a:pt x="65" y="9"/>
                    </a:lnTo>
                    <a:lnTo>
                      <a:pt x="86" y="11"/>
                    </a:lnTo>
                    <a:lnTo>
                      <a:pt x="106" y="14"/>
                    </a:lnTo>
                    <a:lnTo>
                      <a:pt x="127" y="17"/>
                    </a:lnTo>
                    <a:lnTo>
                      <a:pt x="147" y="19"/>
                    </a:lnTo>
                    <a:lnTo>
                      <a:pt x="168" y="22"/>
                    </a:lnTo>
                    <a:close/>
                  </a:path>
                </a:pathLst>
              </a:custGeom>
              <a:solidFill>
                <a:srgbClr val="A86300"/>
              </a:solidFill>
              <a:ln w="9525">
                <a:noFill/>
                <a:round/>
                <a:headEnd/>
                <a:tailEnd/>
              </a:ln>
            </p:spPr>
            <p:txBody>
              <a:bodyPr/>
              <a:lstStyle/>
              <a:p>
                <a:endParaRPr lang="en-US"/>
              </a:p>
            </p:txBody>
          </p:sp>
          <p:sp>
            <p:nvSpPr>
              <p:cNvPr id="384128" name="Freeform 128"/>
              <p:cNvSpPr>
                <a:spLocks/>
              </p:cNvSpPr>
              <p:nvPr/>
            </p:nvSpPr>
            <p:spPr bwMode="auto">
              <a:xfrm>
                <a:off x="7002" y="1294"/>
                <a:ext cx="42" cy="9"/>
              </a:xfrm>
              <a:custGeom>
                <a:avLst/>
                <a:gdLst/>
                <a:ahLst/>
                <a:cxnLst>
                  <a:cxn ang="0">
                    <a:pos x="168" y="22"/>
                  </a:cxn>
                  <a:cxn ang="0">
                    <a:pos x="166" y="26"/>
                  </a:cxn>
                  <a:cxn ang="0">
                    <a:pos x="165" y="30"/>
                  </a:cxn>
                  <a:cxn ang="0">
                    <a:pos x="164" y="33"/>
                  </a:cxn>
                  <a:cxn ang="0">
                    <a:pos x="163" y="37"/>
                  </a:cxn>
                  <a:cxn ang="0">
                    <a:pos x="143" y="34"/>
                  </a:cxn>
                  <a:cxn ang="0">
                    <a:pos x="123" y="32"/>
                  </a:cxn>
                  <a:cxn ang="0">
                    <a:pos x="103" y="29"/>
                  </a:cxn>
                  <a:cxn ang="0">
                    <a:pos x="82" y="25"/>
                  </a:cxn>
                  <a:cxn ang="0">
                    <a:pos x="62" y="22"/>
                  </a:cxn>
                  <a:cxn ang="0">
                    <a:pos x="41" y="19"/>
                  </a:cxn>
                  <a:cxn ang="0">
                    <a:pos x="21" y="17"/>
                  </a:cxn>
                  <a:cxn ang="0">
                    <a:pos x="0" y="14"/>
                  </a:cxn>
                  <a:cxn ang="0">
                    <a:pos x="1" y="11"/>
                  </a:cxn>
                  <a:cxn ang="0">
                    <a:pos x="2" y="7"/>
                  </a:cxn>
                  <a:cxn ang="0">
                    <a:pos x="2" y="3"/>
                  </a:cxn>
                  <a:cxn ang="0">
                    <a:pos x="3" y="0"/>
                  </a:cxn>
                  <a:cxn ang="0">
                    <a:pos x="24" y="3"/>
                  </a:cxn>
                  <a:cxn ang="0">
                    <a:pos x="44" y="5"/>
                  </a:cxn>
                  <a:cxn ang="0">
                    <a:pos x="65" y="9"/>
                  </a:cxn>
                  <a:cxn ang="0">
                    <a:pos x="85" y="11"/>
                  </a:cxn>
                  <a:cxn ang="0">
                    <a:pos x="106" y="14"/>
                  </a:cxn>
                  <a:cxn ang="0">
                    <a:pos x="126" y="17"/>
                  </a:cxn>
                  <a:cxn ang="0">
                    <a:pos x="147" y="19"/>
                  </a:cxn>
                  <a:cxn ang="0">
                    <a:pos x="168" y="22"/>
                  </a:cxn>
                </a:cxnLst>
                <a:rect l="0" t="0" r="r" b="b"/>
                <a:pathLst>
                  <a:path w="168" h="37">
                    <a:moveTo>
                      <a:pt x="168" y="22"/>
                    </a:moveTo>
                    <a:lnTo>
                      <a:pt x="166" y="26"/>
                    </a:lnTo>
                    <a:lnTo>
                      <a:pt x="165" y="30"/>
                    </a:lnTo>
                    <a:lnTo>
                      <a:pt x="164" y="33"/>
                    </a:lnTo>
                    <a:lnTo>
                      <a:pt x="163" y="37"/>
                    </a:lnTo>
                    <a:lnTo>
                      <a:pt x="143" y="34"/>
                    </a:lnTo>
                    <a:lnTo>
                      <a:pt x="123" y="32"/>
                    </a:lnTo>
                    <a:lnTo>
                      <a:pt x="103" y="29"/>
                    </a:lnTo>
                    <a:lnTo>
                      <a:pt x="82" y="25"/>
                    </a:lnTo>
                    <a:lnTo>
                      <a:pt x="62" y="22"/>
                    </a:lnTo>
                    <a:lnTo>
                      <a:pt x="41" y="19"/>
                    </a:lnTo>
                    <a:lnTo>
                      <a:pt x="21" y="17"/>
                    </a:lnTo>
                    <a:lnTo>
                      <a:pt x="0" y="14"/>
                    </a:lnTo>
                    <a:lnTo>
                      <a:pt x="1" y="11"/>
                    </a:lnTo>
                    <a:lnTo>
                      <a:pt x="2" y="7"/>
                    </a:lnTo>
                    <a:lnTo>
                      <a:pt x="2" y="3"/>
                    </a:lnTo>
                    <a:lnTo>
                      <a:pt x="3" y="0"/>
                    </a:lnTo>
                    <a:lnTo>
                      <a:pt x="24" y="3"/>
                    </a:lnTo>
                    <a:lnTo>
                      <a:pt x="44" y="5"/>
                    </a:lnTo>
                    <a:lnTo>
                      <a:pt x="65" y="9"/>
                    </a:lnTo>
                    <a:lnTo>
                      <a:pt x="85" y="11"/>
                    </a:lnTo>
                    <a:lnTo>
                      <a:pt x="106" y="14"/>
                    </a:lnTo>
                    <a:lnTo>
                      <a:pt x="126" y="17"/>
                    </a:lnTo>
                    <a:lnTo>
                      <a:pt x="147" y="19"/>
                    </a:lnTo>
                    <a:lnTo>
                      <a:pt x="168" y="22"/>
                    </a:lnTo>
                    <a:close/>
                  </a:path>
                </a:pathLst>
              </a:custGeom>
              <a:solidFill>
                <a:srgbClr val="AD6800"/>
              </a:solidFill>
              <a:ln w="9525">
                <a:noFill/>
                <a:round/>
                <a:headEnd/>
                <a:tailEnd/>
              </a:ln>
            </p:spPr>
            <p:txBody>
              <a:bodyPr/>
              <a:lstStyle/>
              <a:p>
                <a:endParaRPr lang="en-US"/>
              </a:p>
            </p:txBody>
          </p:sp>
          <p:sp>
            <p:nvSpPr>
              <p:cNvPr id="384129" name="Freeform 129"/>
              <p:cNvSpPr>
                <a:spLocks/>
              </p:cNvSpPr>
              <p:nvPr/>
            </p:nvSpPr>
            <p:spPr bwMode="auto">
              <a:xfrm>
                <a:off x="7002" y="1295"/>
                <a:ext cx="42" cy="8"/>
              </a:xfrm>
              <a:custGeom>
                <a:avLst/>
                <a:gdLst/>
                <a:ahLst/>
                <a:cxnLst>
                  <a:cxn ang="0">
                    <a:pos x="166" y="22"/>
                  </a:cxn>
                  <a:cxn ang="0">
                    <a:pos x="165" y="25"/>
                  </a:cxn>
                  <a:cxn ang="0">
                    <a:pos x="165" y="29"/>
                  </a:cxn>
                  <a:cxn ang="0">
                    <a:pos x="164" y="32"/>
                  </a:cxn>
                  <a:cxn ang="0">
                    <a:pos x="163" y="35"/>
                  </a:cxn>
                  <a:cxn ang="0">
                    <a:pos x="143" y="32"/>
                  </a:cxn>
                  <a:cxn ang="0">
                    <a:pos x="123" y="30"/>
                  </a:cxn>
                  <a:cxn ang="0">
                    <a:pos x="103" y="26"/>
                  </a:cxn>
                  <a:cxn ang="0">
                    <a:pos x="82" y="23"/>
                  </a:cxn>
                  <a:cxn ang="0">
                    <a:pos x="62" y="21"/>
                  </a:cxn>
                  <a:cxn ang="0">
                    <a:pos x="41" y="18"/>
                  </a:cxn>
                  <a:cxn ang="0">
                    <a:pos x="21" y="15"/>
                  </a:cxn>
                  <a:cxn ang="0">
                    <a:pos x="0" y="12"/>
                  </a:cxn>
                  <a:cxn ang="0">
                    <a:pos x="1" y="9"/>
                  </a:cxn>
                  <a:cxn ang="0">
                    <a:pos x="2" y="6"/>
                  </a:cxn>
                  <a:cxn ang="0">
                    <a:pos x="2" y="3"/>
                  </a:cxn>
                  <a:cxn ang="0">
                    <a:pos x="3" y="0"/>
                  </a:cxn>
                  <a:cxn ang="0">
                    <a:pos x="24" y="3"/>
                  </a:cxn>
                  <a:cxn ang="0">
                    <a:pos x="44" y="6"/>
                  </a:cxn>
                  <a:cxn ang="0">
                    <a:pos x="65" y="9"/>
                  </a:cxn>
                  <a:cxn ang="0">
                    <a:pos x="85" y="11"/>
                  </a:cxn>
                  <a:cxn ang="0">
                    <a:pos x="106" y="14"/>
                  </a:cxn>
                  <a:cxn ang="0">
                    <a:pos x="126" y="17"/>
                  </a:cxn>
                  <a:cxn ang="0">
                    <a:pos x="147" y="19"/>
                  </a:cxn>
                  <a:cxn ang="0">
                    <a:pos x="166" y="22"/>
                  </a:cxn>
                </a:cxnLst>
                <a:rect l="0" t="0" r="r" b="b"/>
                <a:pathLst>
                  <a:path w="166" h="35">
                    <a:moveTo>
                      <a:pt x="166" y="22"/>
                    </a:moveTo>
                    <a:lnTo>
                      <a:pt x="165" y="25"/>
                    </a:lnTo>
                    <a:lnTo>
                      <a:pt x="165" y="29"/>
                    </a:lnTo>
                    <a:lnTo>
                      <a:pt x="164" y="32"/>
                    </a:lnTo>
                    <a:lnTo>
                      <a:pt x="163" y="35"/>
                    </a:lnTo>
                    <a:lnTo>
                      <a:pt x="143" y="32"/>
                    </a:lnTo>
                    <a:lnTo>
                      <a:pt x="123" y="30"/>
                    </a:lnTo>
                    <a:lnTo>
                      <a:pt x="103" y="26"/>
                    </a:lnTo>
                    <a:lnTo>
                      <a:pt x="82" y="23"/>
                    </a:lnTo>
                    <a:lnTo>
                      <a:pt x="62" y="21"/>
                    </a:lnTo>
                    <a:lnTo>
                      <a:pt x="41" y="18"/>
                    </a:lnTo>
                    <a:lnTo>
                      <a:pt x="21" y="15"/>
                    </a:lnTo>
                    <a:lnTo>
                      <a:pt x="0" y="12"/>
                    </a:lnTo>
                    <a:lnTo>
                      <a:pt x="1" y="9"/>
                    </a:lnTo>
                    <a:lnTo>
                      <a:pt x="2" y="6"/>
                    </a:lnTo>
                    <a:lnTo>
                      <a:pt x="2" y="3"/>
                    </a:lnTo>
                    <a:lnTo>
                      <a:pt x="3" y="0"/>
                    </a:lnTo>
                    <a:lnTo>
                      <a:pt x="24" y="3"/>
                    </a:lnTo>
                    <a:lnTo>
                      <a:pt x="44" y="6"/>
                    </a:lnTo>
                    <a:lnTo>
                      <a:pt x="65" y="9"/>
                    </a:lnTo>
                    <a:lnTo>
                      <a:pt x="85" y="11"/>
                    </a:lnTo>
                    <a:lnTo>
                      <a:pt x="106" y="14"/>
                    </a:lnTo>
                    <a:lnTo>
                      <a:pt x="126" y="17"/>
                    </a:lnTo>
                    <a:lnTo>
                      <a:pt x="147" y="19"/>
                    </a:lnTo>
                    <a:lnTo>
                      <a:pt x="166" y="22"/>
                    </a:lnTo>
                    <a:close/>
                  </a:path>
                </a:pathLst>
              </a:custGeom>
              <a:solidFill>
                <a:srgbClr val="B57000"/>
              </a:solidFill>
              <a:ln w="9525">
                <a:noFill/>
                <a:round/>
                <a:headEnd/>
                <a:tailEnd/>
              </a:ln>
            </p:spPr>
            <p:txBody>
              <a:bodyPr/>
              <a:lstStyle/>
              <a:p>
                <a:endParaRPr lang="en-US"/>
              </a:p>
            </p:txBody>
          </p:sp>
          <p:sp>
            <p:nvSpPr>
              <p:cNvPr id="384130" name="Freeform 130"/>
              <p:cNvSpPr>
                <a:spLocks/>
              </p:cNvSpPr>
              <p:nvPr/>
            </p:nvSpPr>
            <p:spPr bwMode="auto">
              <a:xfrm>
                <a:off x="7002" y="1295"/>
                <a:ext cx="42" cy="8"/>
              </a:xfrm>
              <a:custGeom>
                <a:avLst/>
                <a:gdLst/>
                <a:ahLst/>
                <a:cxnLst>
                  <a:cxn ang="0">
                    <a:pos x="166" y="23"/>
                  </a:cxn>
                  <a:cxn ang="0">
                    <a:pos x="165" y="25"/>
                  </a:cxn>
                  <a:cxn ang="0">
                    <a:pos x="165" y="29"/>
                  </a:cxn>
                  <a:cxn ang="0">
                    <a:pos x="164" y="32"/>
                  </a:cxn>
                  <a:cxn ang="0">
                    <a:pos x="163" y="34"/>
                  </a:cxn>
                  <a:cxn ang="0">
                    <a:pos x="143" y="31"/>
                  </a:cxn>
                  <a:cxn ang="0">
                    <a:pos x="123" y="29"/>
                  </a:cxn>
                  <a:cxn ang="0">
                    <a:pos x="103" y="25"/>
                  </a:cxn>
                  <a:cxn ang="0">
                    <a:pos x="82" y="22"/>
                  </a:cxn>
                  <a:cxn ang="0">
                    <a:pos x="62" y="20"/>
                  </a:cxn>
                  <a:cxn ang="0">
                    <a:pos x="41" y="17"/>
                  </a:cxn>
                  <a:cxn ang="0">
                    <a:pos x="21" y="15"/>
                  </a:cxn>
                  <a:cxn ang="0">
                    <a:pos x="0" y="12"/>
                  </a:cxn>
                  <a:cxn ang="0">
                    <a:pos x="1" y="9"/>
                  </a:cxn>
                  <a:cxn ang="0">
                    <a:pos x="2" y="6"/>
                  </a:cxn>
                  <a:cxn ang="0">
                    <a:pos x="2" y="3"/>
                  </a:cxn>
                  <a:cxn ang="0">
                    <a:pos x="3" y="0"/>
                  </a:cxn>
                  <a:cxn ang="0">
                    <a:pos x="24" y="3"/>
                  </a:cxn>
                  <a:cxn ang="0">
                    <a:pos x="44" y="7"/>
                  </a:cxn>
                  <a:cxn ang="0">
                    <a:pos x="65" y="10"/>
                  </a:cxn>
                  <a:cxn ang="0">
                    <a:pos x="85" y="12"/>
                  </a:cxn>
                  <a:cxn ang="0">
                    <a:pos x="106" y="15"/>
                  </a:cxn>
                  <a:cxn ang="0">
                    <a:pos x="126" y="18"/>
                  </a:cxn>
                  <a:cxn ang="0">
                    <a:pos x="147" y="20"/>
                  </a:cxn>
                  <a:cxn ang="0">
                    <a:pos x="166" y="23"/>
                  </a:cxn>
                </a:cxnLst>
                <a:rect l="0" t="0" r="r" b="b"/>
                <a:pathLst>
                  <a:path w="166" h="34">
                    <a:moveTo>
                      <a:pt x="166" y="23"/>
                    </a:moveTo>
                    <a:lnTo>
                      <a:pt x="165" y="25"/>
                    </a:lnTo>
                    <a:lnTo>
                      <a:pt x="165" y="29"/>
                    </a:lnTo>
                    <a:lnTo>
                      <a:pt x="164" y="32"/>
                    </a:lnTo>
                    <a:lnTo>
                      <a:pt x="163" y="34"/>
                    </a:lnTo>
                    <a:lnTo>
                      <a:pt x="143" y="31"/>
                    </a:lnTo>
                    <a:lnTo>
                      <a:pt x="123" y="29"/>
                    </a:lnTo>
                    <a:lnTo>
                      <a:pt x="103" y="25"/>
                    </a:lnTo>
                    <a:lnTo>
                      <a:pt x="82" y="22"/>
                    </a:lnTo>
                    <a:lnTo>
                      <a:pt x="62" y="20"/>
                    </a:lnTo>
                    <a:lnTo>
                      <a:pt x="41" y="17"/>
                    </a:lnTo>
                    <a:lnTo>
                      <a:pt x="21" y="15"/>
                    </a:lnTo>
                    <a:lnTo>
                      <a:pt x="0" y="12"/>
                    </a:lnTo>
                    <a:lnTo>
                      <a:pt x="1" y="9"/>
                    </a:lnTo>
                    <a:lnTo>
                      <a:pt x="2" y="6"/>
                    </a:lnTo>
                    <a:lnTo>
                      <a:pt x="2" y="3"/>
                    </a:lnTo>
                    <a:lnTo>
                      <a:pt x="3" y="0"/>
                    </a:lnTo>
                    <a:lnTo>
                      <a:pt x="24" y="3"/>
                    </a:lnTo>
                    <a:lnTo>
                      <a:pt x="44" y="7"/>
                    </a:lnTo>
                    <a:lnTo>
                      <a:pt x="65" y="10"/>
                    </a:lnTo>
                    <a:lnTo>
                      <a:pt x="85" y="12"/>
                    </a:lnTo>
                    <a:lnTo>
                      <a:pt x="106" y="15"/>
                    </a:lnTo>
                    <a:lnTo>
                      <a:pt x="126" y="18"/>
                    </a:lnTo>
                    <a:lnTo>
                      <a:pt x="147" y="20"/>
                    </a:lnTo>
                    <a:lnTo>
                      <a:pt x="166" y="23"/>
                    </a:lnTo>
                    <a:close/>
                  </a:path>
                </a:pathLst>
              </a:custGeom>
              <a:solidFill>
                <a:srgbClr val="BC7700"/>
              </a:solidFill>
              <a:ln w="9525">
                <a:noFill/>
                <a:round/>
                <a:headEnd/>
                <a:tailEnd/>
              </a:ln>
            </p:spPr>
            <p:txBody>
              <a:bodyPr/>
              <a:lstStyle/>
              <a:p>
                <a:endParaRPr lang="en-US"/>
              </a:p>
            </p:txBody>
          </p:sp>
          <p:sp>
            <p:nvSpPr>
              <p:cNvPr id="384131" name="Freeform 131"/>
              <p:cNvSpPr>
                <a:spLocks/>
              </p:cNvSpPr>
              <p:nvPr/>
            </p:nvSpPr>
            <p:spPr bwMode="auto">
              <a:xfrm>
                <a:off x="7002" y="1295"/>
                <a:ext cx="42" cy="8"/>
              </a:xfrm>
              <a:custGeom>
                <a:avLst/>
                <a:gdLst/>
                <a:ahLst/>
                <a:cxnLst>
                  <a:cxn ang="0">
                    <a:pos x="166" y="23"/>
                  </a:cxn>
                  <a:cxn ang="0">
                    <a:pos x="165" y="25"/>
                  </a:cxn>
                  <a:cxn ang="0">
                    <a:pos x="165" y="28"/>
                  </a:cxn>
                  <a:cxn ang="0">
                    <a:pos x="164" y="31"/>
                  </a:cxn>
                  <a:cxn ang="0">
                    <a:pos x="163" y="33"/>
                  </a:cxn>
                  <a:cxn ang="0">
                    <a:pos x="143" y="30"/>
                  </a:cxn>
                  <a:cxn ang="0">
                    <a:pos x="123" y="27"/>
                  </a:cxn>
                  <a:cxn ang="0">
                    <a:pos x="103" y="23"/>
                  </a:cxn>
                  <a:cxn ang="0">
                    <a:pos x="82" y="21"/>
                  </a:cxn>
                  <a:cxn ang="0">
                    <a:pos x="62" y="18"/>
                  </a:cxn>
                  <a:cxn ang="0">
                    <a:pos x="41" y="15"/>
                  </a:cxn>
                  <a:cxn ang="0">
                    <a:pos x="21" y="13"/>
                  </a:cxn>
                  <a:cxn ang="0">
                    <a:pos x="0" y="10"/>
                  </a:cxn>
                  <a:cxn ang="0">
                    <a:pos x="1" y="8"/>
                  </a:cxn>
                  <a:cxn ang="0">
                    <a:pos x="2" y="5"/>
                  </a:cxn>
                  <a:cxn ang="0">
                    <a:pos x="2" y="2"/>
                  </a:cxn>
                  <a:cxn ang="0">
                    <a:pos x="3" y="0"/>
                  </a:cxn>
                  <a:cxn ang="0">
                    <a:pos x="24" y="3"/>
                  </a:cxn>
                  <a:cxn ang="0">
                    <a:pos x="44" y="6"/>
                  </a:cxn>
                  <a:cxn ang="0">
                    <a:pos x="65" y="9"/>
                  </a:cxn>
                  <a:cxn ang="0">
                    <a:pos x="85" y="12"/>
                  </a:cxn>
                  <a:cxn ang="0">
                    <a:pos x="106" y="15"/>
                  </a:cxn>
                  <a:cxn ang="0">
                    <a:pos x="126" y="18"/>
                  </a:cxn>
                  <a:cxn ang="0">
                    <a:pos x="147" y="20"/>
                  </a:cxn>
                  <a:cxn ang="0">
                    <a:pos x="166" y="23"/>
                  </a:cxn>
                </a:cxnLst>
                <a:rect l="0" t="0" r="r" b="b"/>
                <a:pathLst>
                  <a:path w="166" h="33">
                    <a:moveTo>
                      <a:pt x="166" y="23"/>
                    </a:moveTo>
                    <a:lnTo>
                      <a:pt x="165" y="25"/>
                    </a:lnTo>
                    <a:lnTo>
                      <a:pt x="165" y="28"/>
                    </a:lnTo>
                    <a:lnTo>
                      <a:pt x="164" y="31"/>
                    </a:lnTo>
                    <a:lnTo>
                      <a:pt x="163" y="33"/>
                    </a:lnTo>
                    <a:lnTo>
                      <a:pt x="143" y="30"/>
                    </a:lnTo>
                    <a:lnTo>
                      <a:pt x="123" y="27"/>
                    </a:lnTo>
                    <a:lnTo>
                      <a:pt x="103" y="23"/>
                    </a:lnTo>
                    <a:lnTo>
                      <a:pt x="82" y="21"/>
                    </a:lnTo>
                    <a:lnTo>
                      <a:pt x="62" y="18"/>
                    </a:lnTo>
                    <a:lnTo>
                      <a:pt x="41" y="15"/>
                    </a:lnTo>
                    <a:lnTo>
                      <a:pt x="21" y="13"/>
                    </a:lnTo>
                    <a:lnTo>
                      <a:pt x="0" y="10"/>
                    </a:lnTo>
                    <a:lnTo>
                      <a:pt x="1" y="8"/>
                    </a:lnTo>
                    <a:lnTo>
                      <a:pt x="2" y="5"/>
                    </a:lnTo>
                    <a:lnTo>
                      <a:pt x="2" y="2"/>
                    </a:lnTo>
                    <a:lnTo>
                      <a:pt x="3" y="0"/>
                    </a:lnTo>
                    <a:lnTo>
                      <a:pt x="24" y="3"/>
                    </a:lnTo>
                    <a:lnTo>
                      <a:pt x="44" y="6"/>
                    </a:lnTo>
                    <a:lnTo>
                      <a:pt x="65" y="9"/>
                    </a:lnTo>
                    <a:lnTo>
                      <a:pt x="85" y="12"/>
                    </a:lnTo>
                    <a:lnTo>
                      <a:pt x="106" y="15"/>
                    </a:lnTo>
                    <a:lnTo>
                      <a:pt x="126" y="18"/>
                    </a:lnTo>
                    <a:lnTo>
                      <a:pt x="147" y="20"/>
                    </a:lnTo>
                    <a:lnTo>
                      <a:pt x="166" y="23"/>
                    </a:lnTo>
                    <a:close/>
                  </a:path>
                </a:pathLst>
              </a:custGeom>
              <a:solidFill>
                <a:srgbClr val="C48200"/>
              </a:solidFill>
              <a:ln w="9525">
                <a:noFill/>
                <a:round/>
                <a:headEnd/>
                <a:tailEnd/>
              </a:ln>
            </p:spPr>
            <p:txBody>
              <a:bodyPr/>
              <a:lstStyle/>
              <a:p>
                <a:endParaRPr lang="en-US"/>
              </a:p>
            </p:txBody>
          </p:sp>
          <p:sp>
            <p:nvSpPr>
              <p:cNvPr id="384132" name="Freeform 132"/>
              <p:cNvSpPr>
                <a:spLocks/>
              </p:cNvSpPr>
              <p:nvPr/>
            </p:nvSpPr>
            <p:spPr bwMode="auto">
              <a:xfrm>
                <a:off x="7002" y="1295"/>
                <a:ext cx="42" cy="8"/>
              </a:xfrm>
              <a:custGeom>
                <a:avLst/>
                <a:gdLst/>
                <a:ahLst/>
                <a:cxnLst>
                  <a:cxn ang="0">
                    <a:pos x="166" y="23"/>
                  </a:cxn>
                  <a:cxn ang="0">
                    <a:pos x="165" y="26"/>
                  </a:cxn>
                  <a:cxn ang="0">
                    <a:pos x="165" y="27"/>
                  </a:cxn>
                  <a:cxn ang="0">
                    <a:pos x="164" y="29"/>
                  </a:cxn>
                  <a:cxn ang="0">
                    <a:pos x="163" y="31"/>
                  </a:cxn>
                  <a:cxn ang="0">
                    <a:pos x="143" y="28"/>
                  </a:cxn>
                  <a:cxn ang="0">
                    <a:pos x="123" y="26"/>
                  </a:cxn>
                  <a:cxn ang="0">
                    <a:pos x="103" y="22"/>
                  </a:cxn>
                  <a:cxn ang="0">
                    <a:pos x="82" y="19"/>
                  </a:cxn>
                  <a:cxn ang="0">
                    <a:pos x="62" y="17"/>
                  </a:cxn>
                  <a:cxn ang="0">
                    <a:pos x="41" y="14"/>
                  </a:cxn>
                  <a:cxn ang="0">
                    <a:pos x="21" y="11"/>
                  </a:cxn>
                  <a:cxn ang="0">
                    <a:pos x="0" y="8"/>
                  </a:cxn>
                  <a:cxn ang="0">
                    <a:pos x="1" y="6"/>
                  </a:cxn>
                  <a:cxn ang="0">
                    <a:pos x="2" y="5"/>
                  </a:cxn>
                  <a:cxn ang="0">
                    <a:pos x="2" y="2"/>
                  </a:cxn>
                  <a:cxn ang="0">
                    <a:pos x="3" y="0"/>
                  </a:cxn>
                  <a:cxn ang="0">
                    <a:pos x="24" y="4"/>
                  </a:cxn>
                  <a:cxn ang="0">
                    <a:pos x="44" y="6"/>
                  </a:cxn>
                  <a:cxn ang="0">
                    <a:pos x="65" y="9"/>
                  </a:cxn>
                  <a:cxn ang="0">
                    <a:pos x="85" y="12"/>
                  </a:cxn>
                  <a:cxn ang="0">
                    <a:pos x="106" y="14"/>
                  </a:cxn>
                  <a:cxn ang="0">
                    <a:pos x="126" y="17"/>
                  </a:cxn>
                  <a:cxn ang="0">
                    <a:pos x="147" y="20"/>
                  </a:cxn>
                  <a:cxn ang="0">
                    <a:pos x="166" y="23"/>
                  </a:cxn>
                </a:cxnLst>
                <a:rect l="0" t="0" r="r" b="b"/>
                <a:pathLst>
                  <a:path w="166" h="31">
                    <a:moveTo>
                      <a:pt x="166" y="23"/>
                    </a:moveTo>
                    <a:lnTo>
                      <a:pt x="165" y="26"/>
                    </a:lnTo>
                    <a:lnTo>
                      <a:pt x="165" y="27"/>
                    </a:lnTo>
                    <a:lnTo>
                      <a:pt x="164" y="29"/>
                    </a:lnTo>
                    <a:lnTo>
                      <a:pt x="163" y="31"/>
                    </a:lnTo>
                    <a:lnTo>
                      <a:pt x="143" y="28"/>
                    </a:lnTo>
                    <a:lnTo>
                      <a:pt x="123" y="26"/>
                    </a:lnTo>
                    <a:lnTo>
                      <a:pt x="103" y="22"/>
                    </a:lnTo>
                    <a:lnTo>
                      <a:pt x="82" y="19"/>
                    </a:lnTo>
                    <a:lnTo>
                      <a:pt x="62" y="17"/>
                    </a:lnTo>
                    <a:lnTo>
                      <a:pt x="41" y="14"/>
                    </a:lnTo>
                    <a:lnTo>
                      <a:pt x="21" y="11"/>
                    </a:lnTo>
                    <a:lnTo>
                      <a:pt x="0" y="8"/>
                    </a:lnTo>
                    <a:lnTo>
                      <a:pt x="1" y="6"/>
                    </a:lnTo>
                    <a:lnTo>
                      <a:pt x="2" y="5"/>
                    </a:lnTo>
                    <a:lnTo>
                      <a:pt x="2" y="2"/>
                    </a:lnTo>
                    <a:lnTo>
                      <a:pt x="3" y="0"/>
                    </a:lnTo>
                    <a:lnTo>
                      <a:pt x="24" y="4"/>
                    </a:lnTo>
                    <a:lnTo>
                      <a:pt x="44" y="6"/>
                    </a:lnTo>
                    <a:lnTo>
                      <a:pt x="65" y="9"/>
                    </a:lnTo>
                    <a:lnTo>
                      <a:pt x="85" y="12"/>
                    </a:lnTo>
                    <a:lnTo>
                      <a:pt x="106" y="14"/>
                    </a:lnTo>
                    <a:lnTo>
                      <a:pt x="126" y="17"/>
                    </a:lnTo>
                    <a:lnTo>
                      <a:pt x="147" y="20"/>
                    </a:lnTo>
                    <a:lnTo>
                      <a:pt x="166" y="23"/>
                    </a:lnTo>
                    <a:close/>
                  </a:path>
                </a:pathLst>
              </a:custGeom>
              <a:solidFill>
                <a:srgbClr val="C98700"/>
              </a:solidFill>
              <a:ln w="9525">
                <a:noFill/>
                <a:round/>
                <a:headEnd/>
                <a:tailEnd/>
              </a:ln>
            </p:spPr>
            <p:txBody>
              <a:bodyPr/>
              <a:lstStyle/>
              <a:p>
                <a:endParaRPr lang="en-US"/>
              </a:p>
            </p:txBody>
          </p:sp>
          <p:sp>
            <p:nvSpPr>
              <p:cNvPr id="384133" name="Freeform 133"/>
              <p:cNvSpPr>
                <a:spLocks/>
              </p:cNvSpPr>
              <p:nvPr/>
            </p:nvSpPr>
            <p:spPr bwMode="auto">
              <a:xfrm>
                <a:off x="7002" y="1295"/>
                <a:ext cx="42" cy="7"/>
              </a:xfrm>
              <a:custGeom>
                <a:avLst/>
                <a:gdLst/>
                <a:ahLst/>
                <a:cxnLst>
                  <a:cxn ang="0">
                    <a:pos x="166" y="22"/>
                  </a:cxn>
                  <a:cxn ang="0">
                    <a:pos x="163" y="29"/>
                  </a:cxn>
                  <a:cxn ang="0">
                    <a:pos x="0" y="7"/>
                  </a:cxn>
                  <a:cxn ang="0">
                    <a:pos x="2" y="0"/>
                  </a:cxn>
                  <a:cxn ang="0">
                    <a:pos x="166" y="22"/>
                  </a:cxn>
                </a:cxnLst>
                <a:rect l="0" t="0" r="r" b="b"/>
                <a:pathLst>
                  <a:path w="166" h="29">
                    <a:moveTo>
                      <a:pt x="166" y="22"/>
                    </a:moveTo>
                    <a:lnTo>
                      <a:pt x="163" y="29"/>
                    </a:lnTo>
                    <a:lnTo>
                      <a:pt x="0" y="7"/>
                    </a:lnTo>
                    <a:lnTo>
                      <a:pt x="2" y="0"/>
                    </a:lnTo>
                    <a:lnTo>
                      <a:pt x="166" y="22"/>
                    </a:lnTo>
                    <a:close/>
                  </a:path>
                </a:pathLst>
              </a:custGeom>
              <a:solidFill>
                <a:srgbClr val="D18E00"/>
              </a:solidFill>
              <a:ln w="9525">
                <a:noFill/>
                <a:round/>
                <a:headEnd/>
                <a:tailEnd/>
              </a:ln>
            </p:spPr>
            <p:txBody>
              <a:bodyPr/>
              <a:lstStyle/>
              <a:p>
                <a:endParaRPr lang="en-US"/>
              </a:p>
            </p:txBody>
          </p:sp>
          <p:sp>
            <p:nvSpPr>
              <p:cNvPr id="384134" name="Freeform 134"/>
              <p:cNvSpPr>
                <a:spLocks/>
              </p:cNvSpPr>
              <p:nvPr/>
            </p:nvSpPr>
            <p:spPr bwMode="auto">
              <a:xfrm>
                <a:off x="6870" y="1407"/>
                <a:ext cx="369" cy="92"/>
              </a:xfrm>
              <a:custGeom>
                <a:avLst/>
                <a:gdLst/>
                <a:ahLst/>
                <a:cxnLst>
                  <a:cxn ang="0">
                    <a:pos x="1437" y="263"/>
                  </a:cxn>
                  <a:cxn ang="0">
                    <a:pos x="1355" y="253"/>
                  </a:cxn>
                  <a:cxn ang="0">
                    <a:pos x="1276" y="241"/>
                  </a:cxn>
                  <a:cxn ang="0">
                    <a:pos x="1195" y="229"/>
                  </a:cxn>
                  <a:cxn ang="0">
                    <a:pos x="1117" y="215"/>
                  </a:cxn>
                  <a:cxn ang="0">
                    <a:pos x="1037" y="201"/>
                  </a:cxn>
                  <a:cxn ang="0">
                    <a:pos x="958" y="185"/>
                  </a:cxn>
                  <a:cxn ang="0">
                    <a:pos x="878" y="168"/>
                  </a:cxn>
                  <a:cxn ang="0">
                    <a:pos x="559" y="109"/>
                  </a:cxn>
                  <a:cxn ang="0">
                    <a:pos x="486" y="101"/>
                  </a:cxn>
                  <a:cxn ang="0">
                    <a:pos x="415" y="93"/>
                  </a:cxn>
                  <a:cxn ang="0">
                    <a:pos x="345" y="83"/>
                  </a:cxn>
                  <a:cxn ang="0">
                    <a:pos x="276" y="72"/>
                  </a:cxn>
                  <a:cxn ang="0">
                    <a:pos x="208" y="58"/>
                  </a:cxn>
                  <a:cxn ang="0">
                    <a:pos x="139" y="41"/>
                  </a:cxn>
                  <a:cxn ang="0">
                    <a:pos x="70" y="23"/>
                  </a:cxn>
                  <a:cxn ang="0">
                    <a:pos x="0" y="0"/>
                  </a:cxn>
                  <a:cxn ang="0">
                    <a:pos x="51" y="105"/>
                  </a:cxn>
                  <a:cxn ang="0">
                    <a:pos x="114" y="125"/>
                  </a:cxn>
                  <a:cxn ang="0">
                    <a:pos x="176" y="141"/>
                  </a:cxn>
                  <a:cxn ang="0">
                    <a:pos x="236" y="153"/>
                  </a:cxn>
                  <a:cxn ang="0">
                    <a:pos x="297" y="165"/>
                  </a:cxn>
                  <a:cxn ang="0">
                    <a:pos x="359" y="173"/>
                  </a:cxn>
                  <a:cxn ang="0">
                    <a:pos x="423" y="182"/>
                  </a:cxn>
                  <a:cxn ang="0">
                    <a:pos x="488" y="191"/>
                  </a:cxn>
                  <a:cxn ang="0">
                    <a:pos x="740" y="232"/>
                  </a:cxn>
                  <a:cxn ang="0">
                    <a:pos x="974" y="277"/>
                  </a:cxn>
                  <a:cxn ang="0">
                    <a:pos x="1040" y="294"/>
                  </a:cxn>
                  <a:cxn ang="0">
                    <a:pos x="1106" y="309"/>
                  </a:cxn>
                  <a:cxn ang="0">
                    <a:pos x="1171" y="324"/>
                  </a:cxn>
                  <a:cxn ang="0">
                    <a:pos x="1236" y="337"/>
                  </a:cxn>
                  <a:cxn ang="0">
                    <a:pos x="1302" y="348"/>
                  </a:cxn>
                  <a:cxn ang="0">
                    <a:pos x="1369" y="357"/>
                  </a:cxn>
                  <a:cxn ang="0">
                    <a:pos x="1438" y="364"/>
                  </a:cxn>
                  <a:cxn ang="0">
                    <a:pos x="1479" y="269"/>
                  </a:cxn>
                </a:cxnLst>
                <a:rect l="0" t="0" r="r" b="b"/>
                <a:pathLst>
                  <a:path w="1479" h="366">
                    <a:moveTo>
                      <a:pt x="1479" y="269"/>
                    </a:moveTo>
                    <a:lnTo>
                      <a:pt x="1437" y="263"/>
                    </a:lnTo>
                    <a:lnTo>
                      <a:pt x="1396" y="258"/>
                    </a:lnTo>
                    <a:lnTo>
                      <a:pt x="1355" y="253"/>
                    </a:lnTo>
                    <a:lnTo>
                      <a:pt x="1315" y="247"/>
                    </a:lnTo>
                    <a:lnTo>
                      <a:pt x="1276" y="241"/>
                    </a:lnTo>
                    <a:lnTo>
                      <a:pt x="1235" y="235"/>
                    </a:lnTo>
                    <a:lnTo>
                      <a:pt x="1195" y="229"/>
                    </a:lnTo>
                    <a:lnTo>
                      <a:pt x="1156" y="222"/>
                    </a:lnTo>
                    <a:lnTo>
                      <a:pt x="1117" y="215"/>
                    </a:lnTo>
                    <a:lnTo>
                      <a:pt x="1077" y="208"/>
                    </a:lnTo>
                    <a:lnTo>
                      <a:pt x="1037" y="201"/>
                    </a:lnTo>
                    <a:lnTo>
                      <a:pt x="998" y="193"/>
                    </a:lnTo>
                    <a:lnTo>
                      <a:pt x="958" y="185"/>
                    </a:lnTo>
                    <a:lnTo>
                      <a:pt x="918" y="176"/>
                    </a:lnTo>
                    <a:lnTo>
                      <a:pt x="878" y="168"/>
                    </a:lnTo>
                    <a:lnTo>
                      <a:pt x="838" y="159"/>
                    </a:lnTo>
                    <a:lnTo>
                      <a:pt x="559" y="109"/>
                    </a:lnTo>
                    <a:lnTo>
                      <a:pt x="523" y="105"/>
                    </a:lnTo>
                    <a:lnTo>
                      <a:pt x="486" y="101"/>
                    </a:lnTo>
                    <a:lnTo>
                      <a:pt x="451" y="97"/>
                    </a:lnTo>
                    <a:lnTo>
                      <a:pt x="415" y="93"/>
                    </a:lnTo>
                    <a:lnTo>
                      <a:pt x="380" y="87"/>
                    </a:lnTo>
                    <a:lnTo>
                      <a:pt x="345" y="83"/>
                    </a:lnTo>
                    <a:lnTo>
                      <a:pt x="311" y="77"/>
                    </a:lnTo>
                    <a:lnTo>
                      <a:pt x="276" y="72"/>
                    </a:lnTo>
                    <a:lnTo>
                      <a:pt x="242" y="64"/>
                    </a:lnTo>
                    <a:lnTo>
                      <a:pt x="208" y="58"/>
                    </a:lnTo>
                    <a:lnTo>
                      <a:pt x="174" y="50"/>
                    </a:lnTo>
                    <a:lnTo>
                      <a:pt x="139" y="41"/>
                    </a:lnTo>
                    <a:lnTo>
                      <a:pt x="105" y="32"/>
                    </a:lnTo>
                    <a:lnTo>
                      <a:pt x="70" y="23"/>
                    </a:lnTo>
                    <a:lnTo>
                      <a:pt x="36" y="11"/>
                    </a:lnTo>
                    <a:lnTo>
                      <a:pt x="0" y="0"/>
                    </a:lnTo>
                    <a:lnTo>
                      <a:pt x="19" y="94"/>
                    </a:lnTo>
                    <a:lnTo>
                      <a:pt x="51" y="105"/>
                    </a:lnTo>
                    <a:lnTo>
                      <a:pt x="83" y="116"/>
                    </a:lnTo>
                    <a:lnTo>
                      <a:pt x="114" y="125"/>
                    </a:lnTo>
                    <a:lnTo>
                      <a:pt x="145" y="134"/>
                    </a:lnTo>
                    <a:lnTo>
                      <a:pt x="176" y="141"/>
                    </a:lnTo>
                    <a:lnTo>
                      <a:pt x="206" y="148"/>
                    </a:lnTo>
                    <a:lnTo>
                      <a:pt x="236" y="153"/>
                    </a:lnTo>
                    <a:lnTo>
                      <a:pt x="267" y="160"/>
                    </a:lnTo>
                    <a:lnTo>
                      <a:pt x="297" y="165"/>
                    </a:lnTo>
                    <a:lnTo>
                      <a:pt x="328" y="169"/>
                    </a:lnTo>
                    <a:lnTo>
                      <a:pt x="359" y="173"/>
                    </a:lnTo>
                    <a:lnTo>
                      <a:pt x="391" y="178"/>
                    </a:lnTo>
                    <a:lnTo>
                      <a:pt x="423" y="182"/>
                    </a:lnTo>
                    <a:lnTo>
                      <a:pt x="455" y="186"/>
                    </a:lnTo>
                    <a:lnTo>
                      <a:pt x="488" y="191"/>
                    </a:lnTo>
                    <a:lnTo>
                      <a:pt x="523" y="195"/>
                    </a:lnTo>
                    <a:lnTo>
                      <a:pt x="740" y="232"/>
                    </a:lnTo>
                    <a:lnTo>
                      <a:pt x="940" y="269"/>
                    </a:lnTo>
                    <a:lnTo>
                      <a:pt x="974" y="277"/>
                    </a:lnTo>
                    <a:lnTo>
                      <a:pt x="1007" y="285"/>
                    </a:lnTo>
                    <a:lnTo>
                      <a:pt x="1040" y="294"/>
                    </a:lnTo>
                    <a:lnTo>
                      <a:pt x="1074" y="302"/>
                    </a:lnTo>
                    <a:lnTo>
                      <a:pt x="1106" y="309"/>
                    </a:lnTo>
                    <a:lnTo>
                      <a:pt x="1139" y="317"/>
                    </a:lnTo>
                    <a:lnTo>
                      <a:pt x="1171" y="324"/>
                    </a:lnTo>
                    <a:lnTo>
                      <a:pt x="1204" y="330"/>
                    </a:lnTo>
                    <a:lnTo>
                      <a:pt x="1236" y="337"/>
                    </a:lnTo>
                    <a:lnTo>
                      <a:pt x="1269" y="343"/>
                    </a:lnTo>
                    <a:lnTo>
                      <a:pt x="1302" y="348"/>
                    </a:lnTo>
                    <a:lnTo>
                      <a:pt x="1335" y="352"/>
                    </a:lnTo>
                    <a:lnTo>
                      <a:pt x="1369" y="357"/>
                    </a:lnTo>
                    <a:lnTo>
                      <a:pt x="1403" y="361"/>
                    </a:lnTo>
                    <a:lnTo>
                      <a:pt x="1438" y="364"/>
                    </a:lnTo>
                    <a:lnTo>
                      <a:pt x="1472" y="366"/>
                    </a:lnTo>
                    <a:lnTo>
                      <a:pt x="1479" y="269"/>
                    </a:lnTo>
                    <a:close/>
                  </a:path>
                </a:pathLst>
              </a:custGeom>
              <a:solidFill>
                <a:srgbClr val="B76B05"/>
              </a:solidFill>
              <a:ln w="9525">
                <a:noFill/>
                <a:round/>
                <a:headEnd/>
                <a:tailEnd/>
              </a:ln>
            </p:spPr>
            <p:txBody>
              <a:bodyPr/>
              <a:lstStyle/>
              <a:p>
                <a:endParaRPr lang="en-US"/>
              </a:p>
            </p:txBody>
          </p:sp>
          <p:sp>
            <p:nvSpPr>
              <p:cNvPr id="384135" name="Freeform 135"/>
              <p:cNvSpPr>
                <a:spLocks/>
              </p:cNvSpPr>
              <p:nvPr/>
            </p:nvSpPr>
            <p:spPr bwMode="auto">
              <a:xfrm>
                <a:off x="6869" y="1401"/>
                <a:ext cx="375" cy="82"/>
              </a:xfrm>
              <a:custGeom>
                <a:avLst/>
                <a:gdLst/>
                <a:ahLst/>
                <a:cxnLst>
                  <a:cxn ang="0">
                    <a:pos x="1498" y="273"/>
                  </a:cxn>
                  <a:cxn ang="0">
                    <a:pos x="1419" y="263"/>
                  </a:cxn>
                  <a:cxn ang="0">
                    <a:pos x="1339" y="253"/>
                  </a:cxn>
                  <a:cxn ang="0">
                    <a:pos x="1260" y="241"/>
                  </a:cxn>
                  <a:cxn ang="0">
                    <a:pos x="1181" y="229"/>
                  </a:cxn>
                  <a:cxn ang="0">
                    <a:pos x="1103" y="216"/>
                  </a:cxn>
                  <a:cxn ang="0">
                    <a:pos x="1025" y="201"/>
                  </a:cxn>
                  <a:cxn ang="0">
                    <a:pos x="947" y="187"/>
                  </a:cxn>
                  <a:cxn ang="0">
                    <a:pos x="869" y="171"/>
                  </a:cxn>
                  <a:cxn ang="0">
                    <a:pos x="797" y="156"/>
                  </a:cxn>
                  <a:cxn ang="0">
                    <a:pos x="725" y="143"/>
                  </a:cxn>
                  <a:cxn ang="0">
                    <a:pos x="653" y="131"/>
                  </a:cxn>
                  <a:cxn ang="0">
                    <a:pos x="582" y="119"/>
                  </a:cxn>
                  <a:cxn ang="0">
                    <a:pos x="511" y="108"/>
                  </a:cxn>
                  <a:cxn ang="0">
                    <a:pos x="440" y="98"/>
                  </a:cxn>
                  <a:cxn ang="0">
                    <a:pos x="368" y="87"/>
                  </a:cxn>
                  <a:cxn ang="0">
                    <a:pos x="295" y="77"/>
                  </a:cxn>
                  <a:cxn ang="0">
                    <a:pos x="21" y="0"/>
                  </a:cxn>
                  <a:cxn ang="0">
                    <a:pos x="33" y="52"/>
                  </a:cxn>
                  <a:cxn ang="0">
                    <a:pos x="288" y="117"/>
                  </a:cxn>
                  <a:cxn ang="0">
                    <a:pos x="365" y="127"/>
                  </a:cxn>
                  <a:cxn ang="0">
                    <a:pos x="442" y="139"/>
                  </a:cxn>
                  <a:cxn ang="0">
                    <a:pos x="519" y="151"/>
                  </a:cxn>
                  <a:cxn ang="0">
                    <a:pos x="596" y="163"/>
                  </a:cxn>
                  <a:cxn ang="0">
                    <a:pos x="672" y="176"/>
                  </a:cxn>
                  <a:cxn ang="0">
                    <a:pos x="750" y="189"/>
                  </a:cxn>
                  <a:cxn ang="0">
                    <a:pos x="827" y="202"/>
                  </a:cxn>
                  <a:cxn ang="0">
                    <a:pos x="903" y="217"/>
                  </a:cxn>
                  <a:cxn ang="0">
                    <a:pos x="980" y="234"/>
                  </a:cxn>
                  <a:cxn ang="0">
                    <a:pos x="1056" y="250"/>
                  </a:cxn>
                  <a:cxn ang="0">
                    <a:pos x="1131" y="265"/>
                  </a:cxn>
                  <a:cxn ang="0">
                    <a:pos x="1208" y="279"/>
                  </a:cxn>
                  <a:cxn ang="0">
                    <a:pos x="1284" y="292"/>
                  </a:cxn>
                  <a:cxn ang="0">
                    <a:pos x="1361" y="307"/>
                  </a:cxn>
                  <a:cxn ang="0">
                    <a:pos x="1438" y="321"/>
                  </a:cxn>
                  <a:cxn ang="0">
                    <a:pos x="1485" y="299"/>
                  </a:cxn>
                </a:cxnLst>
                <a:rect l="0" t="0" r="r" b="b"/>
                <a:pathLst>
                  <a:path w="1498" h="328">
                    <a:moveTo>
                      <a:pt x="1485" y="299"/>
                    </a:moveTo>
                    <a:lnTo>
                      <a:pt x="1498" y="273"/>
                    </a:lnTo>
                    <a:lnTo>
                      <a:pt x="1459" y="267"/>
                    </a:lnTo>
                    <a:lnTo>
                      <a:pt x="1419" y="263"/>
                    </a:lnTo>
                    <a:lnTo>
                      <a:pt x="1379" y="258"/>
                    </a:lnTo>
                    <a:lnTo>
                      <a:pt x="1339" y="253"/>
                    </a:lnTo>
                    <a:lnTo>
                      <a:pt x="1300" y="246"/>
                    </a:lnTo>
                    <a:lnTo>
                      <a:pt x="1260" y="241"/>
                    </a:lnTo>
                    <a:lnTo>
                      <a:pt x="1221" y="235"/>
                    </a:lnTo>
                    <a:lnTo>
                      <a:pt x="1181" y="229"/>
                    </a:lnTo>
                    <a:lnTo>
                      <a:pt x="1143" y="222"/>
                    </a:lnTo>
                    <a:lnTo>
                      <a:pt x="1103" y="216"/>
                    </a:lnTo>
                    <a:lnTo>
                      <a:pt x="1064" y="209"/>
                    </a:lnTo>
                    <a:lnTo>
                      <a:pt x="1025" y="201"/>
                    </a:lnTo>
                    <a:lnTo>
                      <a:pt x="986" y="194"/>
                    </a:lnTo>
                    <a:lnTo>
                      <a:pt x="947" y="187"/>
                    </a:lnTo>
                    <a:lnTo>
                      <a:pt x="908" y="179"/>
                    </a:lnTo>
                    <a:lnTo>
                      <a:pt x="869" y="171"/>
                    </a:lnTo>
                    <a:lnTo>
                      <a:pt x="832" y="164"/>
                    </a:lnTo>
                    <a:lnTo>
                      <a:pt x="797" y="156"/>
                    </a:lnTo>
                    <a:lnTo>
                      <a:pt x="761" y="150"/>
                    </a:lnTo>
                    <a:lnTo>
                      <a:pt x="725" y="143"/>
                    </a:lnTo>
                    <a:lnTo>
                      <a:pt x="689" y="136"/>
                    </a:lnTo>
                    <a:lnTo>
                      <a:pt x="653" y="131"/>
                    </a:lnTo>
                    <a:lnTo>
                      <a:pt x="618" y="125"/>
                    </a:lnTo>
                    <a:lnTo>
                      <a:pt x="582" y="119"/>
                    </a:lnTo>
                    <a:lnTo>
                      <a:pt x="547" y="113"/>
                    </a:lnTo>
                    <a:lnTo>
                      <a:pt x="511" y="108"/>
                    </a:lnTo>
                    <a:lnTo>
                      <a:pt x="476" y="103"/>
                    </a:lnTo>
                    <a:lnTo>
                      <a:pt x="440" y="98"/>
                    </a:lnTo>
                    <a:lnTo>
                      <a:pt x="404" y="93"/>
                    </a:lnTo>
                    <a:lnTo>
                      <a:pt x="368" y="87"/>
                    </a:lnTo>
                    <a:lnTo>
                      <a:pt x="331" y="82"/>
                    </a:lnTo>
                    <a:lnTo>
                      <a:pt x="295" y="77"/>
                    </a:lnTo>
                    <a:lnTo>
                      <a:pt x="122" y="35"/>
                    </a:lnTo>
                    <a:lnTo>
                      <a:pt x="21" y="0"/>
                    </a:lnTo>
                    <a:lnTo>
                      <a:pt x="0" y="25"/>
                    </a:lnTo>
                    <a:lnTo>
                      <a:pt x="33" y="52"/>
                    </a:lnTo>
                    <a:lnTo>
                      <a:pt x="249" y="111"/>
                    </a:lnTo>
                    <a:lnTo>
                      <a:pt x="288" y="117"/>
                    </a:lnTo>
                    <a:lnTo>
                      <a:pt x="326" y="122"/>
                    </a:lnTo>
                    <a:lnTo>
                      <a:pt x="365" y="127"/>
                    </a:lnTo>
                    <a:lnTo>
                      <a:pt x="404" y="133"/>
                    </a:lnTo>
                    <a:lnTo>
                      <a:pt x="442" y="139"/>
                    </a:lnTo>
                    <a:lnTo>
                      <a:pt x="480" y="145"/>
                    </a:lnTo>
                    <a:lnTo>
                      <a:pt x="519" y="151"/>
                    </a:lnTo>
                    <a:lnTo>
                      <a:pt x="557" y="156"/>
                    </a:lnTo>
                    <a:lnTo>
                      <a:pt x="596" y="163"/>
                    </a:lnTo>
                    <a:lnTo>
                      <a:pt x="635" y="169"/>
                    </a:lnTo>
                    <a:lnTo>
                      <a:pt x="672" y="176"/>
                    </a:lnTo>
                    <a:lnTo>
                      <a:pt x="711" y="183"/>
                    </a:lnTo>
                    <a:lnTo>
                      <a:pt x="750" y="189"/>
                    </a:lnTo>
                    <a:lnTo>
                      <a:pt x="788" y="195"/>
                    </a:lnTo>
                    <a:lnTo>
                      <a:pt x="827" y="202"/>
                    </a:lnTo>
                    <a:lnTo>
                      <a:pt x="866" y="209"/>
                    </a:lnTo>
                    <a:lnTo>
                      <a:pt x="903" y="217"/>
                    </a:lnTo>
                    <a:lnTo>
                      <a:pt x="942" y="227"/>
                    </a:lnTo>
                    <a:lnTo>
                      <a:pt x="980" y="234"/>
                    </a:lnTo>
                    <a:lnTo>
                      <a:pt x="1017" y="242"/>
                    </a:lnTo>
                    <a:lnTo>
                      <a:pt x="1056" y="250"/>
                    </a:lnTo>
                    <a:lnTo>
                      <a:pt x="1094" y="258"/>
                    </a:lnTo>
                    <a:lnTo>
                      <a:pt x="1131" y="265"/>
                    </a:lnTo>
                    <a:lnTo>
                      <a:pt x="1170" y="272"/>
                    </a:lnTo>
                    <a:lnTo>
                      <a:pt x="1208" y="279"/>
                    </a:lnTo>
                    <a:lnTo>
                      <a:pt x="1246" y="286"/>
                    </a:lnTo>
                    <a:lnTo>
                      <a:pt x="1284" y="292"/>
                    </a:lnTo>
                    <a:lnTo>
                      <a:pt x="1323" y="300"/>
                    </a:lnTo>
                    <a:lnTo>
                      <a:pt x="1361" y="307"/>
                    </a:lnTo>
                    <a:lnTo>
                      <a:pt x="1399" y="313"/>
                    </a:lnTo>
                    <a:lnTo>
                      <a:pt x="1438" y="321"/>
                    </a:lnTo>
                    <a:lnTo>
                      <a:pt x="1476" y="328"/>
                    </a:lnTo>
                    <a:lnTo>
                      <a:pt x="1485" y="299"/>
                    </a:lnTo>
                    <a:close/>
                  </a:path>
                </a:pathLst>
              </a:custGeom>
              <a:solidFill>
                <a:srgbClr val="B76B05"/>
              </a:solidFill>
              <a:ln w="9525">
                <a:noFill/>
                <a:round/>
                <a:headEnd/>
                <a:tailEnd/>
              </a:ln>
            </p:spPr>
            <p:txBody>
              <a:bodyPr/>
              <a:lstStyle/>
              <a:p>
                <a:endParaRPr lang="en-US"/>
              </a:p>
            </p:txBody>
          </p:sp>
          <p:sp>
            <p:nvSpPr>
              <p:cNvPr id="384136" name="Freeform 136"/>
              <p:cNvSpPr>
                <a:spLocks/>
              </p:cNvSpPr>
              <p:nvPr/>
            </p:nvSpPr>
            <p:spPr bwMode="auto">
              <a:xfrm>
                <a:off x="6869" y="1401"/>
                <a:ext cx="374" cy="82"/>
              </a:xfrm>
              <a:custGeom>
                <a:avLst/>
                <a:gdLst/>
                <a:ahLst/>
                <a:cxnLst>
                  <a:cxn ang="0">
                    <a:pos x="1485" y="293"/>
                  </a:cxn>
                  <a:cxn ang="0">
                    <a:pos x="1491" y="280"/>
                  </a:cxn>
                  <a:cxn ang="0">
                    <a:pos x="1454" y="268"/>
                  </a:cxn>
                  <a:cxn ang="0">
                    <a:pos x="1375" y="259"/>
                  </a:cxn>
                  <a:cxn ang="0">
                    <a:pos x="1297" y="248"/>
                  </a:cxn>
                  <a:cxn ang="0">
                    <a:pos x="1218" y="236"/>
                  </a:cxn>
                  <a:cxn ang="0">
                    <a:pos x="1140" y="223"/>
                  </a:cxn>
                  <a:cxn ang="0">
                    <a:pos x="1061" y="210"/>
                  </a:cxn>
                  <a:cxn ang="0">
                    <a:pos x="984" y="195"/>
                  </a:cxn>
                  <a:cxn ang="0">
                    <a:pos x="906" y="181"/>
                  </a:cxn>
                  <a:cxn ang="0">
                    <a:pos x="830" y="165"/>
                  </a:cxn>
                  <a:cxn ang="0">
                    <a:pos x="758" y="151"/>
                  </a:cxn>
                  <a:cxn ang="0">
                    <a:pos x="687" y="138"/>
                  </a:cxn>
                  <a:cxn ang="0">
                    <a:pos x="616" y="126"/>
                  </a:cxn>
                  <a:cxn ang="0">
                    <a:pos x="545" y="115"/>
                  </a:cxn>
                  <a:cxn ang="0">
                    <a:pos x="474" y="103"/>
                  </a:cxn>
                  <a:cxn ang="0">
                    <a:pos x="403" y="93"/>
                  </a:cxn>
                  <a:cxn ang="0">
                    <a:pos x="330" y="82"/>
                  </a:cxn>
                  <a:cxn ang="0">
                    <a:pos x="283" y="74"/>
                  </a:cxn>
                  <a:cxn ang="0">
                    <a:pos x="261" y="68"/>
                  </a:cxn>
                  <a:cxn ang="0">
                    <a:pos x="239" y="63"/>
                  </a:cxn>
                  <a:cxn ang="0">
                    <a:pos x="219" y="58"/>
                  </a:cxn>
                  <a:cxn ang="0">
                    <a:pos x="197" y="53"/>
                  </a:cxn>
                  <a:cxn ang="0">
                    <a:pos x="175" y="48"/>
                  </a:cxn>
                  <a:cxn ang="0">
                    <a:pos x="153" y="42"/>
                  </a:cxn>
                  <a:cxn ang="0">
                    <a:pos x="131" y="37"/>
                  </a:cxn>
                  <a:cxn ang="0">
                    <a:pos x="108" y="30"/>
                  </a:cxn>
                  <a:cxn ang="0">
                    <a:pos x="83" y="21"/>
                  </a:cxn>
                  <a:cxn ang="0">
                    <a:pos x="58" y="13"/>
                  </a:cxn>
                  <a:cxn ang="0">
                    <a:pos x="32" y="5"/>
                  </a:cxn>
                  <a:cxn ang="0">
                    <a:pos x="15" y="7"/>
                  </a:cxn>
                  <a:cxn ang="0">
                    <a:pos x="5" y="19"/>
                  </a:cxn>
                  <a:cxn ang="0">
                    <a:pos x="4" y="28"/>
                  </a:cxn>
                  <a:cxn ang="0">
                    <a:pos x="13" y="34"/>
                  </a:cxn>
                  <a:cxn ang="0">
                    <a:pos x="22" y="40"/>
                  </a:cxn>
                  <a:cxn ang="0">
                    <a:pos x="30" y="45"/>
                  </a:cxn>
                  <a:cxn ang="0">
                    <a:pos x="48" y="53"/>
                  </a:cxn>
                  <a:cxn ang="0">
                    <a:pos x="75" y="60"/>
                  </a:cxn>
                  <a:cxn ang="0">
                    <a:pos x="103" y="67"/>
                  </a:cxn>
                  <a:cxn ang="0">
                    <a:pos x="130" y="75"/>
                  </a:cxn>
                  <a:cxn ang="0">
                    <a:pos x="158" y="82"/>
                  </a:cxn>
                  <a:cxn ang="0">
                    <a:pos x="185" y="90"/>
                  </a:cxn>
                  <a:cxn ang="0">
                    <a:pos x="212" y="98"/>
                  </a:cxn>
                  <a:cxn ang="0">
                    <a:pos x="239" y="105"/>
                  </a:cxn>
                  <a:cxn ang="0">
                    <a:pos x="292" y="115"/>
                  </a:cxn>
                  <a:cxn ang="0">
                    <a:pos x="368" y="125"/>
                  </a:cxn>
                  <a:cxn ang="0">
                    <a:pos x="444" y="137"/>
                  </a:cxn>
                  <a:cxn ang="0">
                    <a:pos x="521" y="149"/>
                  </a:cxn>
                  <a:cxn ang="0">
                    <a:pos x="596" y="162"/>
                  </a:cxn>
                  <a:cxn ang="0">
                    <a:pos x="672" y="174"/>
                  </a:cxn>
                  <a:cxn ang="0">
                    <a:pos x="749" y="188"/>
                  </a:cxn>
                  <a:cxn ang="0">
                    <a:pos x="826" y="200"/>
                  </a:cxn>
                  <a:cxn ang="0">
                    <a:pos x="902" y="216"/>
                  </a:cxn>
                  <a:cxn ang="0">
                    <a:pos x="979" y="233"/>
                  </a:cxn>
                  <a:cxn ang="0">
                    <a:pos x="1055" y="248"/>
                  </a:cxn>
                  <a:cxn ang="0">
                    <a:pos x="1130" y="262"/>
                  </a:cxn>
                  <a:cxn ang="0">
                    <a:pos x="1207" y="277"/>
                  </a:cxn>
                  <a:cxn ang="0">
                    <a:pos x="1283" y="290"/>
                  </a:cxn>
                  <a:cxn ang="0">
                    <a:pos x="1360" y="305"/>
                  </a:cxn>
                  <a:cxn ang="0">
                    <a:pos x="1437" y="319"/>
                  </a:cxn>
                  <a:cxn ang="0">
                    <a:pos x="1477" y="319"/>
                  </a:cxn>
                  <a:cxn ang="0">
                    <a:pos x="1481" y="305"/>
                  </a:cxn>
                </a:cxnLst>
                <a:rect l="0" t="0" r="r" b="b"/>
                <a:pathLst>
                  <a:path w="1494" h="326">
                    <a:moveTo>
                      <a:pt x="1483" y="298"/>
                    </a:moveTo>
                    <a:lnTo>
                      <a:pt x="1485" y="293"/>
                    </a:lnTo>
                    <a:lnTo>
                      <a:pt x="1488" y="286"/>
                    </a:lnTo>
                    <a:lnTo>
                      <a:pt x="1491" y="280"/>
                    </a:lnTo>
                    <a:lnTo>
                      <a:pt x="1494" y="274"/>
                    </a:lnTo>
                    <a:lnTo>
                      <a:pt x="1454" y="268"/>
                    </a:lnTo>
                    <a:lnTo>
                      <a:pt x="1415" y="264"/>
                    </a:lnTo>
                    <a:lnTo>
                      <a:pt x="1375" y="259"/>
                    </a:lnTo>
                    <a:lnTo>
                      <a:pt x="1336" y="254"/>
                    </a:lnTo>
                    <a:lnTo>
                      <a:pt x="1297" y="248"/>
                    </a:lnTo>
                    <a:lnTo>
                      <a:pt x="1257" y="242"/>
                    </a:lnTo>
                    <a:lnTo>
                      <a:pt x="1218" y="236"/>
                    </a:lnTo>
                    <a:lnTo>
                      <a:pt x="1179" y="230"/>
                    </a:lnTo>
                    <a:lnTo>
                      <a:pt x="1140" y="223"/>
                    </a:lnTo>
                    <a:lnTo>
                      <a:pt x="1101" y="217"/>
                    </a:lnTo>
                    <a:lnTo>
                      <a:pt x="1061" y="210"/>
                    </a:lnTo>
                    <a:lnTo>
                      <a:pt x="1023" y="202"/>
                    </a:lnTo>
                    <a:lnTo>
                      <a:pt x="984" y="195"/>
                    </a:lnTo>
                    <a:lnTo>
                      <a:pt x="945" y="188"/>
                    </a:lnTo>
                    <a:lnTo>
                      <a:pt x="906" y="181"/>
                    </a:lnTo>
                    <a:lnTo>
                      <a:pt x="867" y="172"/>
                    </a:lnTo>
                    <a:lnTo>
                      <a:pt x="830" y="165"/>
                    </a:lnTo>
                    <a:lnTo>
                      <a:pt x="795" y="157"/>
                    </a:lnTo>
                    <a:lnTo>
                      <a:pt x="758" y="151"/>
                    </a:lnTo>
                    <a:lnTo>
                      <a:pt x="723" y="145"/>
                    </a:lnTo>
                    <a:lnTo>
                      <a:pt x="687" y="138"/>
                    </a:lnTo>
                    <a:lnTo>
                      <a:pt x="651" y="132"/>
                    </a:lnTo>
                    <a:lnTo>
                      <a:pt x="616" y="126"/>
                    </a:lnTo>
                    <a:lnTo>
                      <a:pt x="580" y="120"/>
                    </a:lnTo>
                    <a:lnTo>
                      <a:pt x="545" y="115"/>
                    </a:lnTo>
                    <a:lnTo>
                      <a:pt x="510" y="109"/>
                    </a:lnTo>
                    <a:lnTo>
                      <a:pt x="474" y="103"/>
                    </a:lnTo>
                    <a:lnTo>
                      <a:pt x="438" y="98"/>
                    </a:lnTo>
                    <a:lnTo>
                      <a:pt x="403" y="93"/>
                    </a:lnTo>
                    <a:lnTo>
                      <a:pt x="367" y="87"/>
                    </a:lnTo>
                    <a:lnTo>
                      <a:pt x="330" y="82"/>
                    </a:lnTo>
                    <a:lnTo>
                      <a:pt x="294" y="77"/>
                    </a:lnTo>
                    <a:lnTo>
                      <a:pt x="283" y="74"/>
                    </a:lnTo>
                    <a:lnTo>
                      <a:pt x="272" y="72"/>
                    </a:lnTo>
                    <a:lnTo>
                      <a:pt x="261" y="68"/>
                    </a:lnTo>
                    <a:lnTo>
                      <a:pt x="251" y="66"/>
                    </a:lnTo>
                    <a:lnTo>
                      <a:pt x="239" y="63"/>
                    </a:lnTo>
                    <a:lnTo>
                      <a:pt x="229" y="61"/>
                    </a:lnTo>
                    <a:lnTo>
                      <a:pt x="219" y="58"/>
                    </a:lnTo>
                    <a:lnTo>
                      <a:pt x="207" y="55"/>
                    </a:lnTo>
                    <a:lnTo>
                      <a:pt x="197" y="53"/>
                    </a:lnTo>
                    <a:lnTo>
                      <a:pt x="186" y="50"/>
                    </a:lnTo>
                    <a:lnTo>
                      <a:pt x="175" y="48"/>
                    </a:lnTo>
                    <a:lnTo>
                      <a:pt x="164" y="44"/>
                    </a:lnTo>
                    <a:lnTo>
                      <a:pt x="153" y="42"/>
                    </a:lnTo>
                    <a:lnTo>
                      <a:pt x="142" y="39"/>
                    </a:lnTo>
                    <a:lnTo>
                      <a:pt x="131" y="37"/>
                    </a:lnTo>
                    <a:lnTo>
                      <a:pt x="120" y="34"/>
                    </a:lnTo>
                    <a:lnTo>
                      <a:pt x="108" y="30"/>
                    </a:lnTo>
                    <a:lnTo>
                      <a:pt x="95" y="26"/>
                    </a:lnTo>
                    <a:lnTo>
                      <a:pt x="83" y="21"/>
                    </a:lnTo>
                    <a:lnTo>
                      <a:pt x="70" y="17"/>
                    </a:lnTo>
                    <a:lnTo>
                      <a:pt x="58" y="13"/>
                    </a:lnTo>
                    <a:lnTo>
                      <a:pt x="45" y="9"/>
                    </a:lnTo>
                    <a:lnTo>
                      <a:pt x="32" y="5"/>
                    </a:lnTo>
                    <a:lnTo>
                      <a:pt x="20" y="0"/>
                    </a:lnTo>
                    <a:lnTo>
                      <a:pt x="15" y="7"/>
                    </a:lnTo>
                    <a:lnTo>
                      <a:pt x="9" y="13"/>
                    </a:lnTo>
                    <a:lnTo>
                      <a:pt x="5" y="19"/>
                    </a:lnTo>
                    <a:lnTo>
                      <a:pt x="0" y="24"/>
                    </a:lnTo>
                    <a:lnTo>
                      <a:pt x="4" y="28"/>
                    </a:lnTo>
                    <a:lnTo>
                      <a:pt x="8" y="31"/>
                    </a:lnTo>
                    <a:lnTo>
                      <a:pt x="13" y="34"/>
                    </a:lnTo>
                    <a:lnTo>
                      <a:pt x="18" y="37"/>
                    </a:lnTo>
                    <a:lnTo>
                      <a:pt x="22" y="40"/>
                    </a:lnTo>
                    <a:lnTo>
                      <a:pt x="26" y="43"/>
                    </a:lnTo>
                    <a:lnTo>
                      <a:pt x="30" y="45"/>
                    </a:lnTo>
                    <a:lnTo>
                      <a:pt x="35" y="49"/>
                    </a:lnTo>
                    <a:lnTo>
                      <a:pt x="48" y="53"/>
                    </a:lnTo>
                    <a:lnTo>
                      <a:pt x="62" y="56"/>
                    </a:lnTo>
                    <a:lnTo>
                      <a:pt x="75" y="60"/>
                    </a:lnTo>
                    <a:lnTo>
                      <a:pt x="89" y="63"/>
                    </a:lnTo>
                    <a:lnTo>
                      <a:pt x="103" y="67"/>
                    </a:lnTo>
                    <a:lnTo>
                      <a:pt x="116" y="71"/>
                    </a:lnTo>
                    <a:lnTo>
                      <a:pt x="130" y="75"/>
                    </a:lnTo>
                    <a:lnTo>
                      <a:pt x="144" y="79"/>
                    </a:lnTo>
                    <a:lnTo>
                      <a:pt x="158" y="82"/>
                    </a:lnTo>
                    <a:lnTo>
                      <a:pt x="172" y="86"/>
                    </a:lnTo>
                    <a:lnTo>
                      <a:pt x="185" y="90"/>
                    </a:lnTo>
                    <a:lnTo>
                      <a:pt x="199" y="94"/>
                    </a:lnTo>
                    <a:lnTo>
                      <a:pt x="212" y="98"/>
                    </a:lnTo>
                    <a:lnTo>
                      <a:pt x="226" y="102"/>
                    </a:lnTo>
                    <a:lnTo>
                      <a:pt x="239" y="105"/>
                    </a:lnTo>
                    <a:lnTo>
                      <a:pt x="253" y="109"/>
                    </a:lnTo>
                    <a:lnTo>
                      <a:pt x="292" y="115"/>
                    </a:lnTo>
                    <a:lnTo>
                      <a:pt x="330" y="120"/>
                    </a:lnTo>
                    <a:lnTo>
                      <a:pt x="368" y="125"/>
                    </a:lnTo>
                    <a:lnTo>
                      <a:pt x="407" y="131"/>
                    </a:lnTo>
                    <a:lnTo>
                      <a:pt x="444" y="137"/>
                    </a:lnTo>
                    <a:lnTo>
                      <a:pt x="482" y="143"/>
                    </a:lnTo>
                    <a:lnTo>
                      <a:pt x="521" y="149"/>
                    </a:lnTo>
                    <a:lnTo>
                      <a:pt x="558" y="155"/>
                    </a:lnTo>
                    <a:lnTo>
                      <a:pt x="596" y="162"/>
                    </a:lnTo>
                    <a:lnTo>
                      <a:pt x="635" y="168"/>
                    </a:lnTo>
                    <a:lnTo>
                      <a:pt x="672" y="174"/>
                    </a:lnTo>
                    <a:lnTo>
                      <a:pt x="711" y="181"/>
                    </a:lnTo>
                    <a:lnTo>
                      <a:pt x="749" y="188"/>
                    </a:lnTo>
                    <a:lnTo>
                      <a:pt x="787" y="194"/>
                    </a:lnTo>
                    <a:lnTo>
                      <a:pt x="826" y="200"/>
                    </a:lnTo>
                    <a:lnTo>
                      <a:pt x="865" y="208"/>
                    </a:lnTo>
                    <a:lnTo>
                      <a:pt x="902" y="216"/>
                    </a:lnTo>
                    <a:lnTo>
                      <a:pt x="941" y="224"/>
                    </a:lnTo>
                    <a:lnTo>
                      <a:pt x="979" y="233"/>
                    </a:lnTo>
                    <a:lnTo>
                      <a:pt x="1016" y="240"/>
                    </a:lnTo>
                    <a:lnTo>
                      <a:pt x="1055" y="248"/>
                    </a:lnTo>
                    <a:lnTo>
                      <a:pt x="1093" y="255"/>
                    </a:lnTo>
                    <a:lnTo>
                      <a:pt x="1130" y="262"/>
                    </a:lnTo>
                    <a:lnTo>
                      <a:pt x="1169" y="269"/>
                    </a:lnTo>
                    <a:lnTo>
                      <a:pt x="1207" y="277"/>
                    </a:lnTo>
                    <a:lnTo>
                      <a:pt x="1245" y="284"/>
                    </a:lnTo>
                    <a:lnTo>
                      <a:pt x="1283" y="290"/>
                    </a:lnTo>
                    <a:lnTo>
                      <a:pt x="1322" y="298"/>
                    </a:lnTo>
                    <a:lnTo>
                      <a:pt x="1360" y="305"/>
                    </a:lnTo>
                    <a:lnTo>
                      <a:pt x="1398" y="311"/>
                    </a:lnTo>
                    <a:lnTo>
                      <a:pt x="1437" y="319"/>
                    </a:lnTo>
                    <a:lnTo>
                      <a:pt x="1475" y="326"/>
                    </a:lnTo>
                    <a:lnTo>
                      <a:pt x="1477" y="319"/>
                    </a:lnTo>
                    <a:lnTo>
                      <a:pt x="1478" y="311"/>
                    </a:lnTo>
                    <a:lnTo>
                      <a:pt x="1481" y="305"/>
                    </a:lnTo>
                    <a:lnTo>
                      <a:pt x="1483" y="298"/>
                    </a:lnTo>
                    <a:close/>
                  </a:path>
                </a:pathLst>
              </a:custGeom>
              <a:solidFill>
                <a:srgbClr val="BA6D00"/>
              </a:solidFill>
              <a:ln w="9525">
                <a:noFill/>
                <a:round/>
                <a:headEnd/>
                <a:tailEnd/>
              </a:ln>
            </p:spPr>
            <p:txBody>
              <a:bodyPr/>
              <a:lstStyle/>
              <a:p>
                <a:endParaRPr lang="en-US"/>
              </a:p>
            </p:txBody>
          </p:sp>
          <p:sp>
            <p:nvSpPr>
              <p:cNvPr id="384137" name="Freeform 137"/>
              <p:cNvSpPr>
                <a:spLocks/>
              </p:cNvSpPr>
              <p:nvPr/>
            </p:nvSpPr>
            <p:spPr bwMode="auto">
              <a:xfrm>
                <a:off x="6870" y="1401"/>
                <a:ext cx="372" cy="81"/>
              </a:xfrm>
              <a:custGeom>
                <a:avLst/>
                <a:gdLst/>
                <a:ahLst/>
                <a:cxnLst>
                  <a:cxn ang="0">
                    <a:pos x="1483" y="293"/>
                  </a:cxn>
                  <a:cxn ang="0">
                    <a:pos x="1489" y="281"/>
                  </a:cxn>
                  <a:cxn ang="0">
                    <a:pos x="1451" y="270"/>
                  </a:cxn>
                  <a:cxn ang="0">
                    <a:pos x="1372" y="260"/>
                  </a:cxn>
                  <a:cxn ang="0">
                    <a:pos x="1293" y="249"/>
                  </a:cxn>
                  <a:cxn ang="0">
                    <a:pos x="1215" y="237"/>
                  </a:cxn>
                  <a:cxn ang="0">
                    <a:pos x="1138" y="225"/>
                  </a:cxn>
                  <a:cxn ang="0">
                    <a:pos x="1059" y="211"/>
                  </a:cxn>
                  <a:cxn ang="0">
                    <a:pos x="981" y="196"/>
                  </a:cxn>
                  <a:cxn ang="0">
                    <a:pos x="902" y="182"/>
                  </a:cxn>
                  <a:cxn ang="0">
                    <a:pos x="827" y="166"/>
                  </a:cxn>
                  <a:cxn ang="0">
                    <a:pos x="756" y="152"/>
                  </a:cxn>
                  <a:cxn ang="0">
                    <a:pos x="685" y="139"/>
                  </a:cxn>
                  <a:cxn ang="0">
                    <a:pos x="614" y="127"/>
                  </a:cxn>
                  <a:cxn ang="0">
                    <a:pos x="544" y="116"/>
                  </a:cxn>
                  <a:cxn ang="0">
                    <a:pos x="473" y="104"/>
                  </a:cxn>
                  <a:cxn ang="0">
                    <a:pos x="402" y="94"/>
                  </a:cxn>
                  <a:cxn ang="0">
                    <a:pos x="329" y="82"/>
                  </a:cxn>
                  <a:cxn ang="0">
                    <a:pos x="282" y="74"/>
                  </a:cxn>
                  <a:cxn ang="0">
                    <a:pos x="260" y="69"/>
                  </a:cxn>
                  <a:cxn ang="0">
                    <a:pos x="238" y="63"/>
                  </a:cxn>
                  <a:cxn ang="0">
                    <a:pos x="217" y="58"/>
                  </a:cxn>
                  <a:cxn ang="0">
                    <a:pos x="195" y="52"/>
                  </a:cxn>
                  <a:cxn ang="0">
                    <a:pos x="173" y="47"/>
                  </a:cxn>
                  <a:cxn ang="0">
                    <a:pos x="151" y="41"/>
                  </a:cxn>
                  <a:cxn ang="0">
                    <a:pos x="129" y="36"/>
                  </a:cxn>
                  <a:cxn ang="0">
                    <a:pos x="106" y="29"/>
                  </a:cxn>
                  <a:cxn ang="0">
                    <a:pos x="81" y="21"/>
                  </a:cxn>
                  <a:cxn ang="0">
                    <a:pos x="56" y="13"/>
                  </a:cxn>
                  <a:cxn ang="0">
                    <a:pos x="30" y="5"/>
                  </a:cxn>
                  <a:cxn ang="0">
                    <a:pos x="14" y="7"/>
                  </a:cxn>
                  <a:cxn ang="0">
                    <a:pos x="4" y="18"/>
                  </a:cxn>
                  <a:cxn ang="0">
                    <a:pos x="4" y="27"/>
                  </a:cxn>
                  <a:cxn ang="0">
                    <a:pos x="14" y="32"/>
                  </a:cxn>
                  <a:cxn ang="0">
                    <a:pos x="22" y="38"/>
                  </a:cxn>
                  <a:cxn ang="0">
                    <a:pos x="31" y="43"/>
                  </a:cxn>
                  <a:cxn ang="0">
                    <a:pos x="49" y="51"/>
                  </a:cxn>
                  <a:cxn ang="0">
                    <a:pos x="77" y="58"/>
                  </a:cxn>
                  <a:cxn ang="0">
                    <a:pos x="105" y="65"/>
                  </a:cxn>
                  <a:cxn ang="0">
                    <a:pos x="133" y="73"/>
                  </a:cxn>
                  <a:cxn ang="0">
                    <a:pos x="160" y="80"/>
                  </a:cxn>
                  <a:cxn ang="0">
                    <a:pos x="188" y="87"/>
                  </a:cxn>
                  <a:cxn ang="0">
                    <a:pos x="215" y="95"/>
                  </a:cxn>
                  <a:cxn ang="0">
                    <a:pos x="244" y="102"/>
                  </a:cxn>
                  <a:cxn ang="0">
                    <a:pos x="296" y="111"/>
                  </a:cxn>
                  <a:cxn ang="0">
                    <a:pos x="372" y="123"/>
                  </a:cxn>
                  <a:cxn ang="0">
                    <a:pos x="448" y="134"/>
                  </a:cxn>
                  <a:cxn ang="0">
                    <a:pos x="523" y="147"/>
                  </a:cxn>
                  <a:cxn ang="0">
                    <a:pos x="597" y="160"/>
                  </a:cxn>
                  <a:cxn ang="0">
                    <a:pos x="672" y="173"/>
                  </a:cxn>
                  <a:cxn ang="0">
                    <a:pos x="749" y="186"/>
                  </a:cxn>
                  <a:cxn ang="0">
                    <a:pos x="825" y="199"/>
                  </a:cxn>
                  <a:cxn ang="0">
                    <a:pos x="901" y="215"/>
                  </a:cxn>
                  <a:cxn ang="0">
                    <a:pos x="978" y="231"/>
                  </a:cxn>
                  <a:cxn ang="0">
                    <a:pos x="1054" y="245"/>
                  </a:cxn>
                  <a:cxn ang="0">
                    <a:pos x="1129" y="260"/>
                  </a:cxn>
                  <a:cxn ang="0">
                    <a:pos x="1206" y="274"/>
                  </a:cxn>
                  <a:cxn ang="0">
                    <a:pos x="1282" y="288"/>
                  </a:cxn>
                  <a:cxn ang="0">
                    <a:pos x="1359" y="302"/>
                  </a:cxn>
                  <a:cxn ang="0">
                    <a:pos x="1436" y="317"/>
                  </a:cxn>
                  <a:cxn ang="0">
                    <a:pos x="1476" y="317"/>
                  </a:cxn>
                  <a:cxn ang="0">
                    <a:pos x="1480" y="304"/>
                  </a:cxn>
                </a:cxnLst>
                <a:rect l="0" t="0" r="r" b="b"/>
                <a:pathLst>
                  <a:path w="1491" h="324">
                    <a:moveTo>
                      <a:pt x="1481" y="298"/>
                    </a:moveTo>
                    <a:lnTo>
                      <a:pt x="1483" y="293"/>
                    </a:lnTo>
                    <a:lnTo>
                      <a:pt x="1486" y="286"/>
                    </a:lnTo>
                    <a:lnTo>
                      <a:pt x="1489" y="281"/>
                    </a:lnTo>
                    <a:lnTo>
                      <a:pt x="1491" y="275"/>
                    </a:lnTo>
                    <a:lnTo>
                      <a:pt x="1451" y="270"/>
                    </a:lnTo>
                    <a:lnTo>
                      <a:pt x="1412" y="265"/>
                    </a:lnTo>
                    <a:lnTo>
                      <a:pt x="1372" y="260"/>
                    </a:lnTo>
                    <a:lnTo>
                      <a:pt x="1333" y="255"/>
                    </a:lnTo>
                    <a:lnTo>
                      <a:pt x="1293" y="249"/>
                    </a:lnTo>
                    <a:lnTo>
                      <a:pt x="1255" y="243"/>
                    </a:lnTo>
                    <a:lnTo>
                      <a:pt x="1215" y="237"/>
                    </a:lnTo>
                    <a:lnTo>
                      <a:pt x="1176" y="231"/>
                    </a:lnTo>
                    <a:lnTo>
                      <a:pt x="1138" y="225"/>
                    </a:lnTo>
                    <a:lnTo>
                      <a:pt x="1098" y="218"/>
                    </a:lnTo>
                    <a:lnTo>
                      <a:pt x="1059" y="211"/>
                    </a:lnTo>
                    <a:lnTo>
                      <a:pt x="1021" y="204"/>
                    </a:lnTo>
                    <a:lnTo>
                      <a:pt x="981" y="196"/>
                    </a:lnTo>
                    <a:lnTo>
                      <a:pt x="942" y="189"/>
                    </a:lnTo>
                    <a:lnTo>
                      <a:pt x="902" y="182"/>
                    </a:lnTo>
                    <a:lnTo>
                      <a:pt x="864" y="173"/>
                    </a:lnTo>
                    <a:lnTo>
                      <a:pt x="827" y="166"/>
                    </a:lnTo>
                    <a:lnTo>
                      <a:pt x="792" y="159"/>
                    </a:lnTo>
                    <a:lnTo>
                      <a:pt x="756" y="152"/>
                    </a:lnTo>
                    <a:lnTo>
                      <a:pt x="720" y="146"/>
                    </a:lnTo>
                    <a:lnTo>
                      <a:pt x="685" y="139"/>
                    </a:lnTo>
                    <a:lnTo>
                      <a:pt x="649" y="133"/>
                    </a:lnTo>
                    <a:lnTo>
                      <a:pt x="614" y="127"/>
                    </a:lnTo>
                    <a:lnTo>
                      <a:pt x="579" y="121"/>
                    </a:lnTo>
                    <a:lnTo>
                      <a:pt x="544" y="116"/>
                    </a:lnTo>
                    <a:lnTo>
                      <a:pt x="508" y="109"/>
                    </a:lnTo>
                    <a:lnTo>
                      <a:pt x="473" y="104"/>
                    </a:lnTo>
                    <a:lnTo>
                      <a:pt x="437" y="99"/>
                    </a:lnTo>
                    <a:lnTo>
                      <a:pt x="402" y="94"/>
                    </a:lnTo>
                    <a:lnTo>
                      <a:pt x="366" y="87"/>
                    </a:lnTo>
                    <a:lnTo>
                      <a:pt x="329" y="82"/>
                    </a:lnTo>
                    <a:lnTo>
                      <a:pt x="293" y="77"/>
                    </a:lnTo>
                    <a:lnTo>
                      <a:pt x="282" y="74"/>
                    </a:lnTo>
                    <a:lnTo>
                      <a:pt x="271" y="72"/>
                    </a:lnTo>
                    <a:lnTo>
                      <a:pt x="260" y="69"/>
                    </a:lnTo>
                    <a:lnTo>
                      <a:pt x="250" y="65"/>
                    </a:lnTo>
                    <a:lnTo>
                      <a:pt x="238" y="63"/>
                    </a:lnTo>
                    <a:lnTo>
                      <a:pt x="228" y="60"/>
                    </a:lnTo>
                    <a:lnTo>
                      <a:pt x="217" y="58"/>
                    </a:lnTo>
                    <a:lnTo>
                      <a:pt x="206" y="55"/>
                    </a:lnTo>
                    <a:lnTo>
                      <a:pt x="195" y="52"/>
                    </a:lnTo>
                    <a:lnTo>
                      <a:pt x="184" y="50"/>
                    </a:lnTo>
                    <a:lnTo>
                      <a:pt x="173" y="47"/>
                    </a:lnTo>
                    <a:lnTo>
                      <a:pt x="162" y="43"/>
                    </a:lnTo>
                    <a:lnTo>
                      <a:pt x="151" y="41"/>
                    </a:lnTo>
                    <a:lnTo>
                      <a:pt x="140" y="38"/>
                    </a:lnTo>
                    <a:lnTo>
                      <a:pt x="129" y="36"/>
                    </a:lnTo>
                    <a:lnTo>
                      <a:pt x="118" y="33"/>
                    </a:lnTo>
                    <a:lnTo>
                      <a:pt x="106" y="29"/>
                    </a:lnTo>
                    <a:lnTo>
                      <a:pt x="93" y="25"/>
                    </a:lnTo>
                    <a:lnTo>
                      <a:pt x="81" y="21"/>
                    </a:lnTo>
                    <a:lnTo>
                      <a:pt x="68" y="17"/>
                    </a:lnTo>
                    <a:lnTo>
                      <a:pt x="56" y="13"/>
                    </a:lnTo>
                    <a:lnTo>
                      <a:pt x="43" y="9"/>
                    </a:lnTo>
                    <a:lnTo>
                      <a:pt x="30" y="5"/>
                    </a:lnTo>
                    <a:lnTo>
                      <a:pt x="18" y="0"/>
                    </a:lnTo>
                    <a:lnTo>
                      <a:pt x="14" y="7"/>
                    </a:lnTo>
                    <a:lnTo>
                      <a:pt x="10" y="12"/>
                    </a:lnTo>
                    <a:lnTo>
                      <a:pt x="4" y="18"/>
                    </a:lnTo>
                    <a:lnTo>
                      <a:pt x="0" y="23"/>
                    </a:lnTo>
                    <a:lnTo>
                      <a:pt x="4" y="27"/>
                    </a:lnTo>
                    <a:lnTo>
                      <a:pt x="8" y="29"/>
                    </a:lnTo>
                    <a:lnTo>
                      <a:pt x="14" y="32"/>
                    </a:lnTo>
                    <a:lnTo>
                      <a:pt x="18" y="35"/>
                    </a:lnTo>
                    <a:lnTo>
                      <a:pt x="22" y="38"/>
                    </a:lnTo>
                    <a:lnTo>
                      <a:pt x="27" y="41"/>
                    </a:lnTo>
                    <a:lnTo>
                      <a:pt x="31" y="43"/>
                    </a:lnTo>
                    <a:lnTo>
                      <a:pt x="36" y="47"/>
                    </a:lnTo>
                    <a:lnTo>
                      <a:pt x="49" y="51"/>
                    </a:lnTo>
                    <a:lnTo>
                      <a:pt x="64" y="54"/>
                    </a:lnTo>
                    <a:lnTo>
                      <a:pt x="77" y="58"/>
                    </a:lnTo>
                    <a:lnTo>
                      <a:pt x="91" y="61"/>
                    </a:lnTo>
                    <a:lnTo>
                      <a:pt x="105" y="65"/>
                    </a:lnTo>
                    <a:lnTo>
                      <a:pt x="119" y="69"/>
                    </a:lnTo>
                    <a:lnTo>
                      <a:pt x="133" y="73"/>
                    </a:lnTo>
                    <a:lnTo>
                      <a:pt x="146" y="76"/>
                    </a:lnTo>
                    <a:lnTo>
                      <a:pt x="160" y="80"/>
                    </a:lnTo>
                    <a:lnTo>
                      <a:pt x="174" y="84"/>
                    </a:lnTo>
                    <a:lnTo>
                      <a:pt x="188" y="87"/>
                    </a:lnTo>
                    <a:lnTo>
                      <a:pt x="202" y="92"/>
                    </a:lnTo>
                    <a:lnTo>
                      <a:pt x="215" y="95"/>
                    </a:lnTo>
                    <a:lnTo>
                      <a:pt x="229" y="99"/>
                    </a:lnTo>
                    <a:lnTo>
                      <a:pt x="244" y="102"/>
                    </a:lnTo>
                    <a:lnTo>
                      <a:pt x="257" y="106"/>
                    </a:lnTo>
                    <a:lnTo>
                      <a:pt x="296" y="111"/>
                    </a:lnTo>
                    <a:lnTo>
                      <a:pt x="334" y="117"/>
                    </a:lnTo>
                    <a:lnTo>
                      <a:pt x="372" y="123"/>
                    </a:lnTo>
                    <a:lnTo>
                      <a:pt x="410" y="128"/>
                    </a:lnTo>
                    <a:lnTo>
                      <a:pt x="448" y="134"/>
                    </a:lnTo>
                    <a:lnTo>
                      <a:pt x="485" y="141"/>
                    </a:lnTo>
                    <a:lnTo>
                      <a:pt x="523" y="147"/>
                    </a:lnTo>
                    <a:lnTo>
                      <a:pt x="561" y="153"/>
                    </a:lnTo>
                    <a:lnTo>
                      <a:pt x="597" y="160"/>
                    </a:lnTo>
                    <a:lnTo>
                      <a:pt x="635" y="166"/>
                    </a:lnTo>
                    <a:lnTo>
                      <a:pt x="672" y="173"/>
                    </a:lnTo>
                    <a:lnTo>
                      <a:pt x="711" y="180"/>
                    </a:lnTo>
                    <a:lnTo>
                      <a:pt x="749" y="186"/>
                    </a:lnTo>
                    <a:lnTo>
                      <a:pt x="786" y="193"/>
                    </a:lnTo>
                    <a:lnTo>
                      <a:pt x="825" y="199"/>
                    </a:lnTo>
                    <a:lnTo>
                      <a:pt x="864" y="207"/>
                    </a:lnTo>
                    <a:lnTo>
                      <a:pt x="901" y="215"/>
                    </a:lnTo>
                    <a:lnTo>
                      <a:pt x="940" y="222"/>
                    </a:lnTo>
                    <a:lnTo>
                      <a:pt x="978" y="231"/>
                    </a:lnTo>
                    <a:lnTo>
                      <a:pt x="1015" y="238"/>
                    </a:lnTo>
                    <a:lnTo>
                      <a:pt x="1054" y="245"/>
                    </a:lnTo>
                    <a:lnTo>
                      <a:pt x="1092" y="253"/>
                    </a:lnTo>
                    <a:lnTo>
                      <a:pt x="1129" y="260"/>
                    </a:lnTo>
                    <a:lnTo>
                      <a:pt x="1168" y="266"/>
                    </a:lnTo>
                    <a:lnTo>
                      <a:pt x="1206" y="274"/>
                    </a:lnTo>
                    <a:lnTo>
                      <a:pt x="1244" y="281"/>
                    </a:lnTo>
                    <a:lnTo>
                      <a:pt x="1282" y="288"/>
                    </a:lnTo>
                    <a:lnTo>
                      <a:pt x="1321" y="295"/>
                    </a:lnTo>
                    <a:lnTo>
                      <a:pt x="1359" y="302"/>
                    </a:lnTo>
                    <a:lnTo>
                      <a:pt x="1397" y="309"/>
                    </a:lnTo>
                    <a:lnTo>
                      <a:pt x="1436" y="317"/>
                    </a:lnTo>
                    <a:lnTo>
                      <a:pt x="1474" y="324"/>
                    </a:lnTo>
                    <a:lnTo>
                      <a:pt x="1476" y="317"/>
                    </a:lnTo>
                    <a:lnTo>
                      <a:pt x="1477" y="310"/>
                    </a:lnTo>
                    <a:lnTo>
                      <a:pt x="1480" y="304"/>
                    </a:lnTo>
                    <a:lnTo>
                      <a:pt x="1481" y="298"/>
                    </a:lnTo>
                    <a:close/>
                  </a:path>
                </a:pathLst>
              </a:custGeom>
              <a:solidFill>
                <a:srgbClr val="BC7200"/>
              </a:solidFill>
              <a:ln w="9525">
                <a:noFill/>
                <a:round/>
                <a:headEnd/>
                <a:tailEnd/>
              </a:ln>
            </p:spPr>
            <p:txBody>
              <a:bodyPr/>
              <a:lstStyle/>
              <a:p>
                <a:endParaRPr lang="en-US"/>
              </a:p>
            </p:txBody>
          </p:sp>
          <p:sp>
            <p:nvSpPr>
              <p:cNvPr id="384138" name="Freeform 138"/>
              <p:cNvSpPr>
                <a:spLocks/>
              </p:cNvSpPr>
              <p:nvPr/>
            </p:nvSpPr>
            <p:spPr bwMode="auto">
              <a:xfrm>
                <a:off x="6870" y="1402"/>
                <a:ext cx="372" cy="80"/>
              </a:xfrm>
              <a:custGeom>
                <a:avLst/>
                <a:gdLst/>
                <a:ahLst/>
                <a:cxnLst>
                  <a:cxn ang="0">
                    <a:pos x="1482" y="290"/>
                  </a:cxn>
                  <a:cxn ang="0">
                    <a:pos x="1487" y="280"/>
                  </a:cxn>
                  <a:cxn ang="0">
                    <a:pos x="1449" y="270"/>
                  </a:cxn>
                  <a:cxn ang="0">
                    <a:pos x="1370" y="259"/>
                  </a:cxn>
                  <a:cxn ang="0">
                    <a:pos x="1291" y="249"/>
                  </a:cxn>
                  <a:cxn ang="0">
                    <a:pos x="1214" y="236"/>
                  </a:cxn>
                  <a:cxn ang="0">
                    <a:pos x="1136" y="224"/>
                  </a:cxn>
                  <a:cxn ang="0">
                    <a:pos x="1058" y="210"/>
                  </a:cxn>
                  <a:cxn ang="0">
                    <a:pos x="981" y="195"/>
                  </a:cxn>
                  <a:cxn ang="0">
                    <a:pos x="902" y="181"/>
                  </a:cxn>
                  <a:cxn ang="0">
                    <a:pos x="827" y="165"/>
                  </a:cxn>
                  <a:cxn ang="0">
                    <a:pos x="756" y="151"/>
                  </a:cxn>
                  <a:cxn ang="0">
                    <a:pos x="685" y="139"/>
                  </a:cxn>
                  <a:cxn ang="0">
                    <a:pos x="614" y="126"/>
                  </a:cxn>
                  <a:cxn ang="0">
                    <a:pos x="544" y="115"/>
                  </a:cxn>
                  <a:cxn ang="0">
                    <a:pos x="473" y="103"/>
                  </a:cxn>
                  <a:cxn ang="0">
                    <a:pos x="402" y="92"/>
                  </a:cxn>
                  <a:cxn ang="0">
                    <a:pos x="329" y="80"/>
                  </a:cxn>
                  <a:cxn ang="0">
                    <a:pos x="282" y="72"/>
                  </a:cxn>
                  <a:cxn ang="0">
                    <a:pos x="260" y="67"/>
                  </a:cxn>
                  <a:cxn ang="0">
                    <a:pos x="238" y="61"/>
                  </a:cxn>
                  <a:cxn ang="0">
                    <a:pos x="217" y="56"/>
                  </a:cxn>
                  <a:cxn ang="0">
                    <a:pos x="195" y="50"/>
                  </a:cxn>
                  <a:cxn ang="0">
                    <a:pos x="173" y="45"/>
                  </a:cxn>
                  <a:cxn ang="0">
                    <a:pos x="151" y="39"/>
                  </a:cxn>
                  <a:cxn ang="0">
                    <a:pos x="129" y="34"/>
                  </a:cxn>
                  <a:cxn ang="0">
                    <a:pos x="106" y="27"/>
                  </a:cxn>
                  <a:cxn ang="0">
                    <a:pos x="81" y="19"/>
                  </a:cxn>
                  <a:cxn ang="0">
                    <a:pos x="56" y="11"/>
                  </a:cxn>
                  <a:cxn ang="0">
                    <a:pos x="30" y="4"/>
                  </a:cxn>
                  <a:cxn ang="0">
                    <a:pos x="14" y="5"/>
                  </a:cxn>
                  <a:cxn ang="0">
                    <a:pos x="4" y="15"/>
                  </a:cxn>
                  <a:cxn ang="0">
                    <a:pos x="5" y="24"/>
                  </a:cxn>
                  <a:cxn ang="0">
                    <a:pos x="15" y="29"/>
                  </a:cxn>
                  <a:cxn ang="0">
                    <a:pos x="24" y="33"/>
                  </a:cxn>
                  <a:cxn ang="0">
                    <a:pos x="34" y="38"/>
                  </a:cxn>
                  <a:cxn ang="0">
                    <a:pos x="51" y="46"/>
                  </a:cxn>
                  <a:cxn ang="0">
                    <a:pos x="80" y="53"/>
                  </a:cxn>
                  <a:cxn ang="0">
                    <a:pos x="108" y="60"/>
                  </a:cxn>
                  <a:cxn ang="0">
                    <a:pos x="136" y="68"/>
                  </a:cxn>
                  <a:cxn ang="0">
                    <a:pos x="164" y="76"/>
                  </a:cxn>
                  <a:cxn ang="0">
                    <a:pos x="191" y="83"/>
                  </a:cxn>
                  <a:cxn ang="0">
                    <a:pos x="220" y="91"/>
                  </a:cxn>
                  <a:cxn ang="0">
                    <a:pos x="248" y="98"/>
                  </a:cxn>
                  <a:cxn ang="0">
                    <a:pos x="300" y="107"/>
                  </a:cxn>
                  <a:cxn ang="0">
                    <a:pos x="376" y="119"/>
                  </a:cxn>
                  <a:cxn ang="0">
                    <a:pos x="451" y="130"/>
                  </a:cxn>
                  <a:cxn ang="0">
                    <a:pos x="526" y="143"/>
                  </a:cxn>
                  <a:cxn ang="0">
                    <a:pos x="599" y="156"/>
                  </a:cxn>
                  <a:cxn ang="0">
                    <a:pos x="674" y="169"/>
                  </a:cxn>
                  <a:cxn ang="0">
                    <a:pos x="749" y="182"/>
                  </a:cxn>
                  <a:cxn ang="0">
                    <a:pos x="825" y="195"/>
                  </a:cxn>
                  <a:cxn ang="0">
                    <a:pos x="901" y="211"/>
                  </a:cxn>
                  <a:cxn ang="0">
                    <a:pos x="978" y="226"/>
                  </a:cxn>
                  <a:cxn ang="0">
                    <a:pos x="1054" y="240"/>
                  </a:cxn>
                  <a:cxn ang="0">
                    <a:pos x="1129" y="255"/>
                  </a:cxn>
                  <a:cxn ang="0">
                    <a:pos x="1206" y="270"/>
                  </a:cxn>
                  <a:cxn ang="0">
                    <a:pos x="1282" y="283"/>
                  </a:cxn>
                  <a:cxn ang="0">
                    <a:pos x="1359" y="298"/>
                  </a:cxn>
                  <a:cxn ang="0">
                    <a:pos x="1436" y="313"/>
                  </a:cxn>
                  <a:cxn ang="0">
                    <a:pos x="1475" y="314"/>
                  </a:cxn>
                  <a:cxn ang="0">
                    <a:pos x="1479" y="301"/>
                  </a:cxn>
                </a:cxnLst>
                <a:rect l="0" t="0" r="r" b="b"/>
                <a:pathLst>
                  <a:path w="1489" h="320">
                    <a:moveTo>
                      <a:pt x="1480" y="295"/>
                    </a:moveTo>
                    <a:lnTo>
                      <a:pt x="1482" y="290"/>
                    </a:lnTo>
                    <a:lnTo>
                      <a:pt x="1485" y="284"/>
                    </a:lnTo>
                    <a:lnTo>
                      <a:pt x="1487" y="280"/>
                    </a:lnTo>
                    <a:lnTo>
                      <a:pt x="1489" y="275"/>
                    </a:lnTo>
                    <a:lnTo>
                      <a:pt x="1449" y="270"/>
                    </a:lnTo>
                    <a:lnTo>
                      <a:pt x="1410" y="264"/>
                    </a:lnTo>
                    <a:lnTo>
                      <a:pt x="1370" y="259"/>
                    </a:lnTo>
                    <a:lnTo>
                      <a:pt x="1331" y="254"/>
                    </a:lnTo>
                    <a:lnTo>
                      <a:pt x="1291" y="249"/>
                    </a:lnTo>
                    <a:lnTo>
                      <a:pt x="1253" y="242"/>
                    </a:lnTo>
                    <a:lnTo>
                      <a:pt x="1214" y="236"/>
                    </a:lnTo>
                    <a:lnTo>
                      <a:pt x="1175" y="230"/>
                    </a:lnTo>
                    <a:lnTo>
                      <a:pt x="1136" y="224"/>
                    </a:lnTo>
                    <a:lnTo>
                      <a:pt x="1097" y="217"/>
                    </a:lnTo>
                    <a:lnTo>
                      <a:pt x="1058" y="210"/>
                    </a:lnTo>
                    <a:lnTo>
                      <a:pt x="1020" y="204"/>
                    </a:lnTo>
                    <a:lnTo>
                      <a:pt x="981" y="195"/>
                    </a:lnTo>
                    <a:lnTo>
                      <a:pt x="942" y="188"/>
                    </a:lnTo>
                    <a:lnTo>
                      <a:pt x="902" y="181"/>
                    </a:lnTo>
                    <a:lnTo>
                      <a:pt x="864" y="172"/>
                    </a:lnTo>
                    <a:lnTo>
                      <a:pt x="827" y="165"/>
                    </a:lnTo>
                    <a:lnTo>
                      <a:pt x="792" y="159"/>
                    </a:lnTo>
                    <a:lnTo>
                      <a:pt x="756" y="151"/>
                    </a:lnTo>
                    <a:lnTo>
                      <a:pt x="720" y="145"/>
                    </a:lnTo>
                    <a:lnTo>
                      <a:pt x="685" y="139"/>
                    </a:lnTo>
                    <a:lnTo>
                      <a:pt x="649" y="133"/>
                    </a:lnTo>
                    <a:lnTo>
                      <a:pt x="614" y="126"/>
                    </a:lnTo>
                    <a:lnTo>
                      <a:pt x="578" y="120"/>
                    </a:lnTo>
                    <a:lnTo>
                      <a:pt x="544" y="115"/>
                    </a:lnTo>
                    <a:lnTo>
                      <a:pt x="508" y="108"/>
                    </a:lnTo>
                    <a:lnTo>
                      <a:pt x="473" y="103"/>
                    </a:lnTo>
                    <a:lnTo>
                      <a:pt x="437" y="97"/>
                    </a:lnTo>
                    <a:lnTo>
                      <a:pt x="402" y="92"/>
                    </a:lnTo>
                    <a:lnTo>
                      <a:pt x="366" y="86"/>
                    </a:lnTo>
                    <a:lnTo>
                      <a:pt x="329" y="80"/>
                    </a:lnTo>
                    <a:lnTo>
                      <a:pt x="293" y="75"/>
                    </a:lnTo>
                    <a:lnTo>
                      <a:pt x="282" y="72"/>
                    </a:lnTo>
                    <a:lnTo>
                      <a:pt x="271" y="70"/>
                    </a:lnTo>
                    <a:lnTo>
                      <a:pt x="260" y="67"/>
                    </a:lnTo>
                    <a:lnTo>
                      <a:pt x="249" y="63"/>
                    </a:lnTo>
                    <a:lnTo>
                      <a:pt x="238" y="61"/>
                    </a:lnTo>
                    <a:lnTo>
                      <a:pt x="227" y="58"/>
                    </a:lnTo>
                    <a:lnTo>
                      <a:pt x="217" y="56"/>
                    </a:lnTo>
                    <a:lnTo>
                      <a:pt x="205" y="53"/>
                    </a:lnTo>
                    <a:lnTo>
                      <a:pt x="195" y="50"/>
                    </a:lnTo>
                    <a:lnTo>
                      <a:pt x="183" y="48"/>
                    </a:lnTo>
                    <a:lnTo>
                      <a:pt x="173" y="45"/>
                    </a:lnTo>
                    <a:lnTo>
                      <a:pt x="161" y="41"/>
                    </a:lnTo>
                    <a:lnTo>
                      <a:pt x="151" y="39"/>
                    </a:lnTo>
                    <a:lnTo>
                      <a:pt x="140" y="36"/>
                    </a:lnTo>
                    <a:lnTo>
                      <a:pt x="129" y="34"/>
                    </a:lnTo>
                    <a:lnTo>
                      <a:pt x="118" y="31"/>
                    </a:lnTo>
                    <a:lnTo>
                      <a:pt x="106" y="27"/>
                    </a:lnTo>
                    <a:lnTo>
                      <a:pt x="93" y="23"/>
                    </a:lnTo>
                    <a:lnTo>
                      <a:pt x="81" y="19"/>
                    </a:lnTo>
                    <a:lnTo>
                      <a:pt x="68" y="15"/>
                    </a:lnTo>
                    <a:lnTo>
                      <a:pt x="56" y="11"/>
                    </a:lnTo>
                    <a:lnTo>
                      <a:pt x="43" y="7"/>
                    </a:lnTo>
                    <a:lnTo>
                      <a:pt x="30" y="4"/>
                    </a:lnTo>
                    <a:lnTo>
                      <a:pt x="18" y="0"/>
                    </a:lnTo>
                    <a:lnTo>
                      <a:pt x="14" y="5"/>
                    </a:lnTo>
                    <a:lnTo>
                      <a:pt x="10" y="10"/>
                    </a:lnTo>
                    <a:lnTo>
                      <a:pt x="4" y="15"/>
                    </a:lnTo>
                    <a:lnTo>
                      <a:pt x="0" y="20"/>
                    </a:lnTo>
                    <a:lnTo>
                      <a:pt x="5" y="24"/>
                    </a:lnTo>
                    <a:lnTo>
                      <a:pt x="10" y="26"/>
                    </a:lnTo>
                    <a:lnTo>
                      <a:pt x="15" y="29"/>
                    </a:lnTo>
                    <a:lnTo>
                      <a:pt x="19" y="31"/>
                    </a:lnTo>
                    <a:lnTo>
                      <a:pt x="24" y="33"/>
                    </a:lnTo>
                    <a:lnTo>
                      <a:pt x="28" y="36"/>
                    </a:lnTo>
                    <a:lnTo>
                      <a:pt x="34" y="38"/>
                    </a:lnTo>
                    <a:lnTo>
                      <a:pt x="38" y="41"/>
                    </a:lnTo>
                    <a:lnTo>
                      <a:pt x="51" y="46"/>
                    </a:lnTo>
                    <a:lnTo>
                      <a:pt x="66" y="49"/>
                    </a:lnTo>
                    <a:lnTo>
                      <a:pt x="80" y="53"/>
                    </a:lnTo>
                    <a:lnTo>
                      <a:pt x="94" y="56"/>
                    </a:lnTo>
                    <a:lnTo>
                      <a:pt x="108" y="60"/>
                    </a:lnTo>
                    <a:lnTo>
                      <a:pt x="122" y="64"/>
                    </a:lnTo>
                    <a:lnTo>
                      <a:pt x="136" y="68"/>
                    </a:lnTo>
                    <a:lnTo>
                      <a:pt x="150" y="72"/>
                    </a:lnTo>
                    <a:lnTo>
                      <a:pt x="164" y="76"/>
                    </a:lnTo>
                    <a:lnTo>
                      <a:pt x="178" y="79"/>
                    </a:lnTo>
                    <a:lnTo>
                      <a:pt x="191" y="83"/>
                    </a:lnTo>
                    <a:lnTo>
                      <a:pt x="206" y="88"/>
                    </a:lnTo>
                    <a:lnTo>
                      <a:pt x="220" y="91"/>
                    </a:lnTo>
                    <a:lnTo>
                      <a:pt x="233" y="95"/>
                    </a:lnTo>
                    <a:lnTo>
                      <a:pt x="248" y="98"/>
                    </a:lnTo>
                    <a:lnTo>
                      <a:pt x="261" y="102"/>
                    </a:lnTo>
                    <a:lnTo>
                      <a:pt x="300" y="107"/>
                    </a:lnTo>
                    <a:lnTo>
                      <a:pt x="338" y="113"/>
                    </a:lnTo>
                    <a:lnTo>
                      <a:pt x="376" y="119"/>
                    </a:lnTo>
                    <a:lnTo>
                      <a:pt x="414" y="124"/>
                    </a:lnTo>
                    <a:lnTo>
                      <a:pt x="451" y="130"/>
                    </a:lnTo>
                    <a:lnTo>
                      <a:pt x="488" y="137"/>
                    </a:lnTo>
                    <a:lnTo>
                      <a:pt x="526" y="143"/>
                    </a:lnTo>
                    <a:lnTo>
                      <a:pt x="563" y="149"/>
                    </a:lnTo>
                    <a:lnTo>
                      <a:pt x="599" y="156"/>
                    </a:lnTo>
                    <a:lnTo>
                      <a:pt x="637" y="162"/>
                    </a:lnTo>
                    <a:lnTo>
                      <a:pt x="674" y="169"/>
                    </a:lnTo>
                    <a:lnTo>
                      <a:pt x="711" y="175"/>
                    </a:lnTo>
                    <a:lnTo>
                      <a:pt x="749" y="182"/>
                    </a:lnTo>
                    <a:lnTo>
                      <a:pt x="787" y="189"/>
                    </a:lnTo>
                    <a:lnTo>
                      <a:pt x="825" y="195"/>
                    </a:lnTo>
                    <a:lnTo>
                      <a:pt x="864" y="203"/>
                    </a:lnTo>
                    <a:lnTo>
                      <a:pt x="901" y="211"/>
                    </a:lnTo>
                    <a:lnTo>
                      <a:pt x="940" y="218"/>
                    </a:lnTo>
                    <a:lnTo>
                      <a:pt x="978" y="226"/>
                    </a:lnTo>
                    <a:lnTo>
                      <a:pt x="1015" y="233"/>
                    </a:lnTo>
                    <a:lnTo>
                      <a:pt x="1054" y="240"/>
                    </a:lnTo>
                    <a:lnTo>
                      <a:pt x="1092" y="248"/>
                    </a:lnTo>
                    <a:lnTo>
                      <a:pt x="1129" y="255"/>
                    </a:lnTo>
                    <a:lnTo>
                      <a:pt x="1168" y="262"/>
                    </a:lnTo>
                    <a:lnTo>
                      <a:pt x="1206" y="270"/>
                    </a:lnTo>
                    <a:lnTo>
                      <a:pt x="1244" y="277"/>
                    </a:lnTo>
                    <a:lnTo>
                      <a:pt x="1282" y="283"/>
                    </a:lnTo>
                    <a:lnTo>
                      <a:pt x="1321" y="291"/>
                    </a:lnTo>
                    <a:lnTo>
                      <a:pt x="1359" y="298"/>
                    </a:lnTo>
                    <a:lnTo>
                      <a:pt x="1397" y="305"/>
                    </a:lnTo>
                    <a:lnTo>
                      <a:pt x="1436" y="313"/>
                    </a:lnTo>
                    <a:lnTo>
                      <a:pt x="1474" y="320"/>
                    </a:lnTo>
                    <a:lnTo>
                      <a:pt x="1475" y="314"/>
                    </a:lnTo>
                    <a:lnTo>
                      <a:pt x="1476" y="307"/>
                    </a:lnTo>
                    <a:lnTo>
                      <a:pt x="1479" y="301"/>
                    </a:lnTo>
                    <a:lnTo>
                      <a:pt x="1480" y="295"/>
                    </a:lnTo>
                    <a:close/>
                  </a:path>
                </a:pathLst>
              </a:custGeom>
              <a:solidFill>
                <a:srgbClr val="BF7500"/>
              </a:solidFill>
              <a:ln w="9525">
                <a:noFill/>
                <a:round/>
                <a:headEnd/>
                <a:tailEnd/>
              </a:ln>
            </p:spPr>
            <p:txBody>
              <a:bodyPr/>
              <a:lstStyle/>
              <a:p>
                <a:endParaRPr lang="en-US"/>
              </a:p>
            </p:txBody>
          </p:sp>
          <p:sp>
            <p:nvSpPr>
              <p:cNvPr id="384139" name="Freeform 139"/>
              <p:cNvSpPr>
                <a:spLocks/>
              </p:cNvSpPr>
              <p:nvPr/>
            </p:nvSpPr>
            <p:spPr bwMode="auto">
              <a:xfrm>
                <a:off x="6870" y="1402"/>
                <a:ext cx="371" cy="79"/>
              </a:xfrm>
              <a:custGeom>
                <a:avLst/>
                <a:gdLst/>
                <a:ahLst/>
                <a:cxnLst>
                  <a:cxn ang="0">
                    <a:pos x="1480" y="290"/>
                  </a:cxn>
                  <a:cxn ang="0">
                    <a:pos x="1484" y="280"/>
                  </a:cxn>
                  <a:cxn ang="0">
                    <a:pos x="1446" y="271"/>
                  </a:cxn>
                  <a:cxn ang="0">
                    <a:pos x="1368" y="261"/>
                  </a:cxn>
                  <a:cxn ang="0">
                    <a:pos x="1289" y="250"/>
                  </a:cxn>
                  <a:cxn ang="0">
                    <a:pos x="1211" y="238"/>
                  </a:cxn>
                  <a:cxn ang="0">
                    <a:pos x="1134" y="226"/>
                  </a:cxn>
                  <a:cxn ang="0">
                    <a:pos x="1055" y="212"/>
                  </a:cxn>
                  <a:cxn ang="0">
                    <a:pos x="978" y="197"/>
                  </a:cxn>
                  <a:cxn ang="0">
                    <a:pos x="899" y="182"/>
                  </a:cxn>
                  <a:cxn ang="0">
                    <a:pos x="824" y="166"/>
                  </a:cxn>
                  <a:cxn ang="0">
                    <a:pos x="753" y="152"/>
                  </a:cxn>
                  <a:cxn ang="0">
                    <a:pos x="683" y="140"/>
                  </a:cxn>
                  <a:cxn ang="0">
                    <a:pos x="612" y="127"/>
                  </a:cxn>
                  <a:cxn ang="0">
                    <a:pos x="542" y="115"/>
                  </a:cxn>
                  <a:cxn ang="0">
                    <a:pos x="472" y="103"/>
                  </a:cxn>
                  <a:cxn ang="0">
                    <a:pos x="401" y="91"/>
                  </a:cxn>
                  <a:cxn ang="0">
                    <a:pos x="328" y="79"/>
                  </a:cxn>
                  <a:cxn ang="0">
                    <a:pos x="281" y="71"/>
                  </a:cxn>
                  <a:cxn ang="0">
                    <a:pos x="259" y="66"/>
                  </a:cxn>
                  <a:cxn ang="0">
                    <a:pos x="237" y="60"/>
                  </a:cxn>
                  <a:cxn ang="0">
                    <a:pos x="216" y="55"/>
                  </a:cxn>
                  <a:cxn ang="0">
                    <a:pos x="194" y="49"/>
                  </a:cxn>
                  <a:cxn ang="0">
                    <a:pos x="172" y="44"/>
                  </a:cxn>
                  <a:cxn ang="0">
                    <a:pos x="150" y="38"/>
                  </a:cxn>
                  <a:cxn ang="0">
                    <a:pos x="128" y="33"/>
                  </a:cxn>
                  <a:cxn ang="0">
                    <a:pos x="104" y="26"/>
                  </a:cxn>
                  <a:cxn ang="0">
                    <a:pos x="79" y="18"/>
                  </a:cxn>
                  <a:cxn ang="0">
                    <a:pos x="53" y="11"/>
                  </a:cxn>
                  <a:cxn ang="0">
                    <a:pos x="29" y="4"/>
                  </a:cxn>
                  <a:cxn ang="0">
                    <a:pos x="13" y="5"/>
                  </a:cxn>
                  <a:cxn ang="0">
                    <a:pos x="4" y="14"/>
                  </a:cxn>
                  <a:cxn ang="0">
                    <a:pos x="5" y="22"/>
                  </a:cxn>
                  <a:cxn ang="0">
                    <a:pos x="15" y="27"/>
                  </a:cxn>
                  <a:cxn ang="0">
                    <a:pos x="24" y="31"/>
                  </a:cxn>
                  <a:cxn ang="0">
                    <a:pos x="34" y="36"/>
                  </a:cxn>
                  <a:cxn ang="0">
                    <a:pos x="53" y="43"/>
                  </a:cxn>
                  <a:cxn ang="0">
                    <a:pos x="82" y="50"/>
                  </a:cxn>
                  <a:cxn ang="0">
                    <a:pos x="110" y="58"/>
                  </a:cxn>
                  <a:cxn ang="0">
                    <a:pos x="138" y="66"/>
                  </a:cxn>
                  <a:cxn ang="0">
                    <a:pos x="166" y="73"/>
                  </a:cxn>
                  <a:cxn ang="0">
                    <a:pos x="195" y="80"/>
                  </a:cxn>
                  <a:cxn ang="0">
                    <a:pos x="223" y="89"/>
                  </a:cxn>
                  <a:cxn ang="0">
                    <a:pos x="251" y="96"/>
                  </a:cxn>
                  <a:cxn ang="0">
                    <a:pos x="304" y="105"/>
                  </a:cxn>
                  <a:cxn ang="0">
                    <a:pos x="380" y="117"/>
                  </a:cxn>
                  <a:cxn ang="0">
                    <a:pos x="454" y="128"/>
                  </a:cxn>
                  <a:cxn ang="0">
                    <a:pos x="528" y="141"/>
                  </a:cxn>
                  <a:cxn ang="0">
                    <a:pos x="600" y="154"/>
                  </a:cxn>
                  <a:cxn ang="0">
                    <a:pos x="675" y="167"/>
                  </a:cxn>
                  <a:cxn ang="0">
                    <a:pos x="749" y="181"/>
                  </a:cxn>
                  <a:cxn ang="0">
                    <a:pos x="824" y="194"/>
                  </a:cxn>
                  <a:cxn ang="0">
                    <a:pos x="900" y="209"/>
                  </a:cxn>
                  <a:cxn ang="0">
                    <a:pos x="977" y="224"/>
                  </a:cxn>
                  <a:cxn ang="0">
                    <a:pos x="1053" y="238"/>
                  </a:cxn>
                  <a:cxn ang="0">
                    <a:pos x="1128" y="253"/>
                  </a:cxn>
                  <a:cxn ang="0">
                    <a:pos x="1205" y="267"/>
                  </a:cxn>
                  <a:cxn ang="0">
                    <a:pos x="1281" y="281"/>
                  </a:cxn>
                  <a:cxn ang="0">
                    <a:pos x="1358" y="295"/>
                  </a:cxn>
                  <a:cxn ang="0">
                    <a:pos x="1435" y="310"/>
                  </a:cxn>
                  <a:cxn ang="0">
                    <a:pos x="1474" y="312"/>
                  </a:cxn>
                  <a:cxn ang="0">
                    <a:pos x="1476" y="300"/>
                  </a:cxn>
                </a:cxnLst>
                <a:rect l="0" t="0" r="r" b="b"/>
                <a:pathLst>
                  <a:path w="1486" h="317">
                    <a:moveTo>
                      <a:pt x="1478" y="294"/>
                    </a:moveTo>
                    <a:lnTo>
                      <a:pt x="1480" y="290"/>
                    </a:lnTo>
                    <a:lnTo>
                      <a:pt x="1482" y="284"/>
                    </a:lnTo>
                    <a:lnTo>
                      <a:pt x="1484" y="280"/>
                    </a:lnTo>
                    <a:lnTo>
                      <a:pt x="1486" y="276"/>
                    </a:lnTo>
                    <a:lnTo>
                      <a:pt x="1446" y="271"/>
                    </a:lnTo>
                    <a:lnTo>
                      <a:pt x="1406" y="267"/>
                    </a:lnTo>
                    <a:lnTo>
                      <a:pt x="1368" y="261"/>
                    </a:lnTo>
                    <a:lnTo>
                      <a:pt x="1328" y="255"/>
                    </a:lnTo>
                    <a:lnTo>
                      <a:pt x="1289" y="250"/>
                    </a:lnTo>
                    <a:lnTo>
                      <a:pt x="1250" y="245"/>
                    </a:lnTo>
                    <a:lnTo>
                      <a:pt x="1211" y="238"/>
                    </a:lnTo>
                    <a:lnTo>
                      <a:pt x="1172" y="232"/>
                    </a:lnTo>
                    <a:lnTo>
                      <a:pt x="1134" y="226"/>
                    </a:lnTo>
                    <a:lnTo>
                      <a:pt x="1095" y="218"/>
                    </a:lnTo>
                    <a:lnTo>
                      <a:pt x="1055" y="212"/>
                    </a:lnTo>
                    <a:lnTo>
                      <a:pt x="1016" y="205"/>
                    </a:lnTo>
                    <a:lnTo>
                      <a:pt x="978" y="197"/>
                    </a:lnTo>
                    <a:lnTo>
                      <a:pt x="939" y="189"/>
                    </a:lnTo>
                    <a:lnTo>
                      <a:pt x="899" y="182"/>
                    </a:lnTo>
                    <a:lnTo>
                      <a:pt x="861" y="173"/>
                    </a:lnTo>
                    <a:lnTo>
                      <a:pt x="824" y="166"/>
                    </a:lnTo>
                    <a:lnTo>
                      <a:pt x="788" y="160"/>
                    </a:lnTo>
                    <a:lnTo>
                      <a:pt x="753" y="152"/>
                    </a:lnTo>
                    <a:lnTo>
                      <a:pt x="717" y="146"/>
                    </a:lnTo>
                    <a:lnTo>
                      <a:pt x="683" y="140"/>
                    </a:lnTo>
                    <a:lnTo>
                      <a:pt x="647" y="134"/>
                    </a:lnTo>
                    <a:lnTo>
                      <a:pt x="612" y="127"/>
                    </a:lnTo>
                    <a:lnTo>
                      <a:pt x="577" y="121"/>
                    </a:lnTo>
                    <a:lnTo>
                      <a:pt x="542" y="115"/>
                    </a:lnTo>
                    <a:lnTo>
                      <a:pt x="507" y="108"/>
                    </a:lnTo>
                    <a:lnTo>
                      <a:pt x="472" y="103"/>
                    </a:lnTo>
                    <a:lnTo>
                      <a:pt x="436" y="97"/>
                    </a:lnTo>
                    <a:lnTo>
                      <a:pt x="401" y="91"/>
                    </a:lnTo>
                    <a:lnTo>
                      <a:pt x="364" y="85"/>
                    </a:lnTo>
                    <a:lnTo>
                      <a:pt x="328" y="79"/>
                    </a:lnTo>
                    <a:lnTo>
                      <a:pt x="292" y="74"/>
                    </a:lnTo>
                    <a:lnTo>
                      <a:pt x="281" y="71"/>
                    </a:lnTo>
                    <a:lnTo>
                      <a:pt x="270" y="69"/>
                    </a:lnTo>
                    <a:lnTo>
                      <a:pt x="259" y="66"/>
                    </a:lnTo>
                    <a:lnTo>
                      <a:pt x="248" y="62"/>
                    </a:lnTo>
                    <a:lnTo>
                      <a:pt x="237" y="60"/>
                    </a:lnTo>
                    <a:lnTo>
                      <a:pt x="226" y="57"/>
                    </a:lnTo>
                    <a:lnTo>
                      <a:pt x="216" y="55"/>
                    </a:lnTo>
                    <a:lnTo>
                      <a:pt x="204" y="52"/>
                    </a:lnTo>
                    <a:lnTo>
                      <a:pt x="194" y="49"/>
                    </a:lnTo>
                    <a:lnTo>
                      <a:pt x="182" y="47"/>
                    </a:lnTo>
                    <a:lnTo>
                      <a:pt x="172" y="44"/>
                    </a:lnTo>
                    <a:lnTo>
                      <a:pt x="160" y="40"/>
                    </a:lnTo>
                    <a:lnTo>
                      <a:pt x="150" y="38"/>
                    </a:lnTo>
                    <a:lnTo>
                      <a:pt x="138" y="35"/>
                    </a:lnTo>
                    <a:lnTo>
                      <a:pt x="128" y="33"/>
                    </a:lnTo>
                    <a:lnTo>
                      <a:pt x="116" y="30"/>
                    </a:lnTo>
                    <a:lnTo>
                      <a:pt x="104" y="26"/>
                    </a:lnTo>
                    <a:lnTo>
                      <a:pt x="91" y="23"/>
                    </a:lnTo>
                    <a:lnTo>
                      <a:pt x="79" y="18"/>
                    </a:lnTo>
                    <a:lnTo>
                      <a:pt x="66" y="14"/>
                    </a:lnTo>
                    <a:lnTo>
                      <a:pt x="53" y="11"/>
                    </a:lnTo>
                    <a:lnTo>
                      <a:pt x="41" y="7"/>
                    </a:lnTo>
                    <a:lnTo>
                      <a:pt x="29" y="4"/>
                    </a:lnTo>
                    <a:lnTo>
                      <a:pt x="17" y="0"/>
                    </a:lnTo>
                    <a:lnTo>
                      <a:pt x="13" y="5"/>
                    </a:lnTo>
                    <a:lnTo>
                      <a:pt x="9" y="9"/>
                    </a:lnTo>
                    <a:lnTo>
                      <a:pt x="4" y="14"/>
                    </a:lnTo>
                    <a:lnTo>
                      <a:pt x="0" y="19"/>
                    </a:lnTo>
                    <a:lnTo>
                      <a:pt x="5" y="22"/>
                    </a:lnTo>
                    <a:lnTo>
                      <a:pt x="11" y="24"/>
                    </a:lnTo>
                    <a:lnTo>
                      <a:pt x="15" y="27"/>
                    </a:lnTo>
                    <a:lnTo>
                      <a:pt x="20" y="29"/>
                    </a:lnTo>
                    <a:lnTo>
                      <a:pt x="24" y="31"/>
                    </a:lnTo>
                    <a:lnTo>
                      <a:pt x="29" y="33"/>
                    </a:lnTo>
                    <a:lnTo>
                      <a:pt x="34" y="36"/>
                    </a:lnTo>
                    <a:lnTo>
                      <a:pt x="39" y="38"/>
                    </a:lnTo>
                    <a:lnTo>
                      <a:pt x="53" y="43"/>
                    </a:lnTo>
                    <a:lnTo>
                      <a:pt x="67" y="46"/>
                    </a:lnTo>
                    <a:lnTo>
                      <a:pt x="82" y="50"/>
                    </a:lnTo>
                    <a:lnTo>
                      <a:pt x="96" y="54"/>
                    </a:lnTo>
                    <a:lnTo>
                      <a:pt x="110" y="58"/>
                    </a:lnTo>
                    <a:lnTo>
                      <a:pt x="125" y="61"/>
                    </a:lnTo>
                    <a:lnTo>
                      <a:pt x="138" y="66"/>
                    </a:lnTo>
                    <a:lnTo>
                      <a:pt x="153" y="69"/>
                    </a:lnTo>
                    <a:lnTo>
                      <a:pt x="166" y="73"/>
                    </a:lnTo>
                    <a:lnTo>
                      <a:pt x="181" y="77"/>
                    </a:lnTo>
                    <a:lnTo>
                      <a:pt x="195" y="80"/>
                    </a:lnTo>
                    <a:lnTo>
                      <a:pt x="209" y="84"/>
                    </a:lnTo>
                    <a:lnTo>
                      <a:pt x="223" y="89"/>
                    </a:lnTo>
                    <a:lnTo>
                      <a:pt x="237" y="93"/>
                    </a:lnTo>
                    <a:lnTo>
                      <a:pt x="251" y="96"/>
                    </a:lnTo>
                    <a:lnTo>
                      <a:pt x="266" y="100"/>
                    </a:lnTo>
                    <a:lnTo>
                      <a:pt x="304" y="105"/>
                    </a:lnTo>
                    <a:lnTo>
                      <a:pt x="342" y="111"/>
                    </a:lnTo>
                    <a:lnTo>
                      <a:pt x="380" y="117"/>
                    </a:lnTo>
                    <a:lnTo>
                      <a:pt x="417" y="122"/>
                    </a:lnTo>
                    <a:lnTo>
                      <a:pt x="454" y="128"/>
                    </a:lnTo>
                    <a:lnTo>
                      <a:pt x="491" y="135"/>
                    </a:lnTo>
                    <a:lnTo>
                      <a:pt x="528" y="141"/>
                    </a:lnTo>
                    <a:lnTo>
                      <a:pt x="565" y="147"/>
                    </a:lnTo>
                    <a:lnTo>
                      <a:pt x="600" y="154"/>
                    </a:lnTo>
                    <a:lnTo>
                      <a:pt x="638" y="161"/>
                    </a:lnTo>
                    <a:lnTo>
                      <a:pt x="675" y="167"/>
                    </a:lnTo>
                    <a:lnTo>
                      <a:pt x="711" y="174"/>
                    </a:lnTo>
                    <a:lnTo>
                      <a:pt x="749" y="181"/>
                    </a:lnTo>
                    <a:lnTo>
                      <a:pt x="786" y="188"/>
                    </a:lnTo>
                    <a:lnTo>
                      <a:pt x="824" y="194"/>
                    </a:lnTo>
                    <a:lnTo>
                      <a:pt x="863" y="202"/>
                    </a:lnTo>
                    <a:lnTo>
                      <a:pt x="900" y="209"/>
                    </a:lnTo>
                    <a:lnTo>
                      <a:pt x="939" y="216"/>
                    </a:lnTo>
                    <a:lnTo>
                      <a:pt x="977" y="224"/>
                    </a:lnTo>
                    <a:lnTo>
                      <a:pt x="1014" y="231"/>
                    </a:lnTo>
                    <a:lnTo>
                      <a:pt x="1053" y="238"/>
                    </a:lnTo>
                    <a:lnTo>
                      <a:pt x="1091" y="246"/>
                    </a:lnTo>
                    <a:lnTo>
                      <a:pt x="1128" y="253"/>
                    </a:lnTo>
                    <a:lnTo>
                      <a:pt x="1167" y="260"/>
                    </a:lnTo>
                    <a:lnTo>
                      <a:pt x="1205" y="267"/>
                    </a:lnTo>
                    <a:lnTo>
                      <a:pt x="1243" y="274"/>
                    </a:lnTo>
                    <a:lnTo>
                      <a:pt x="1281" y="281"/>
                    </a:lnTo>
                    <a:lnTo>
                      <a:pt x="1320" y="289"/>
                    </a:lnTo>
                    <a:lnTo>
                      <a:pt x="1358" y="295"/>
                    </a:lnTo>
                    <a:lnTo>
                      <a:pt x="1396" y="302"/>
                    </a:lnTo>
                    <a:lnTo>
                      <a:pt x="1435" y="310"/>
                    </a:lnTo>
                    <a:lnTo>
                      <a:pt x="1473" y="317"/>
                    </a:lnTo>
                    <a:lnTo>
                      <a:pt x="1474" y="312"/>
                    </a:lnTo>
                    <a:lnTo>
                      <a:pt x="1475" y="305"/>
                    </a:lnTo>
                    <a:lnTo>
                      <a:pt x="1476" y="300"/>
                    </a:lnTo>
                    <a:lnTo>
                      <a:pt x="1478" y="294"/>
                    </a:lnTo>
                    <a:close/>
                  </a:path>
                </a:pathLst>
              </a:custGeom>
              <a:solidFill>
                <a:srgbClr val="C17A00"/>
              </a:solidFill>
              <a:ln w="9525">
                <a:noFill/>
                <a:round/>
                <a:headEnd/>
                <a:tailEnd/>
              </a:ln>
            </p:spPr>
            <p:txBody>
              <a:bodyPr/>
              <a:lstStyle/>
              <a:p>
                <a:endParaRPr lang="en-US"/>
              </a:p>
            </p:txBody>
          </p:sp>
          <p:sp>
            <p:nvSpPr>
              <p:cNvPr id="384140" name="Freeform 140"/>
              <p:cNvSpPr>
                <a:spLocks/>
              </p:cNvSpPr>
              <p:nvPr/>
            </p:nvSpPr>
            <p:spPr bwMode="auto">
              <a:xfrm>
                <a:off x="6870" y="1402"/>
                <a:ext cx="371" cy="79"/>
              </a:xfrm>
              <a:custGeom>
                <a:avLst/>
                <a:gdLst/>
                <a:ahLst/>
                <a:cxnLst>
                  <a:cxn ang="0">
                    <a:pos x="1479" y="290"/>
                  </a:cxn>
                  <a:cxn ang="0">
                    <a:pos x="1482" y="281"/>
                  </a:cxn>
                  <a:cxn ang="0">
                    <a:pos x="1443" y="272"/>
                  </a:cxn>
                  <a:cxn ang="0">
                    <a:pos x="1365" y="262"/>
                  </a:cxn>
                  <a:cxn ang="0">
                    <a:pos x="1286" y="251"/>
                  </a:cxn>
                  <a:cxn ang="0">
                    <a:pos x="1208" y="239"/>
                  </a:cxn>
                  <a:cxn ang="0">
                    <a:pos x="1130" y="227"/>
                  </a:cxn>
                  <a:cxn ang="0">
                    <a:pos x="1053" y="213"/>
                  </a:cxn>
                  <a:cxn ang="0">
                    <a:pos x="976" y="199"/>
                  </a:cxn>
                  <a:cxn ang="0">
                    <a:pos x="897" y="183"/>
                  </a:cxn>
                  <a:cxn ang="0">
                    <a:pos x="822" y="167"/>
                  </a:cxn>
                  <a:cxn ang="0">
                    <a:pos x="751" y="154"/>
                  </a:cxn>
                  <a:cxn ang="0">
                    <a:pos x="681" y="141"/>
                  </a:cxn>
                  <a:cxn ang="0">
                    <a:pos x="611" y="128"/>
                  </a:cxn>
                  <a:cxn ang="0">
                    <a:pos x="541" y="116"/>
                  </a:cxn>
                  <a:cxn ang="0">
                    <a:pos x="471" y="103"/>
                  </a:cxn>
                  <a:cxn ang="0">
                    <a:pos x="400" y="92"/>
                  </a:cxn>
                  <a:cxn ang="0">
                    <a:pos x="327" y="80"/>
                  </a:cxn>
                  <a:cxn ang="0">
                    <a:pos x="279" y="71"/>
                  </a:cxn>
                  <a:cxn ang="0">
                    <a:pos x="257" y="66"/>
                  </a:cxn>
                  <a:cxn ang="0">
                    <a:pos x="235" y="60"/>
                  </a:cxn>
                  <a:cxn ang="0">
                    <a:pos x="213" y="55"/>
                  </a:cxn>
                  <a:cxn ang="0">
                    <a:pos x="192" y="49"/>
                  </a:cxn>
                  <a:cxn ang="0">
                    <a:pos x="170" y="44"/>
                  </a:cxn>
                  <a:cxn ang="0">
                    <a:pos x="148" y="38"/>
                  </a:cxn>
                  <a:cxn ang="0">
                    <a:pos x="126" y="33"/>
                  </a:cxn>
                  <a:cxn ang="0">
                    <a:pos x="102" y="26"/>
                  </a:cxn>
                  <a:cxn ang="0">
                    <a:pos x="77" y="18"/>
                  </a:cxn>
                  <a:cxn ang="0">
                    <a:pos x="52" y="11"/>
                  </a:cxn>
                  <a:cxn ang="0">
                    <a:pos x="27" y="4"/>
                  </a:cxn>
                  <a:cxn ang="0">
                    <a:pos x="11" y="4"/>
                  </a:cxn>
                  <a:cxn ang="0">
                    <a:pos x="4" y="13"/>
                  </a:cxn>
                  <a:cxn ang="0">
                    <a:pos x="5" y="21"/>
                  </a:cxn>
                  <a:cxn ang="0">
                    <a:pos x="16" y="25"/>
                  </a:cxn>
                  <a:cxn ang="0">
                    <a:pos x="25" y="30"/>
                  </a:cxn>
                  <a:cxn ang="0">
                    <a:pos x="35" y="34"/>
                  </a:cxn>
                  <a:cxn ang="0">
                    <a:pos x="55" y="40"/>
                  </a:cxn>
                  <a:cxn ang="0">
                    <a:pos x="84" y="48"/>
                  </a:cxn>
                  <a:cxn ang="0">
                    <a:pos x="112" y="55"/>
                  </a:cxn>
                  <a:cxn ang="0">
                    <a:pos x="141" y="62"/>
                  </a:cxn>
                  <a:cxn ang="0">
                    <a:pos x="170" y="71"/>
                  </a:cxn>
                  <a:cxn ang="0">
                    <a:pos x="199" y="78"/>
                  </a:cxn>
                  <a:cxn ang="0">
                    <a:pos x="227" y="87"/>
                  </a:cxn>
                  <a:cxn ang="0">
                    <a:pos x="255" y="94"/>
                  </a:cxn>
                  <a:cxn ang="0">
                    <a:pos x="309" y="103"/>
                  </a:cxn>
                  <a:cxn ang="0">
                    <a:pos x="384" y="115"/>
                  </a:cxn>
                  <a:cxn ang="0">
                    <a:pos x="457" y="126"/>
                  </a:cxn>
                  <a:cxn ang="0">
                    <a:pos x="529" y="139"/>
                  </a:cxn>
                  <a:cxn ang="0">
                    <a:pos x="602" y="153"/>
                  </a:cxn>
                  <a:cxn ang="0">
                    <a:pos x="675" y="166"/>
                  </a:cxn>
                  <a:cxn ang="0">
                    <a:pos x="748" y="180"/>
                  </a:cxn>
                  <a:cxn ang="0">
                    <a:pos x="823" y="193"/>
                  </a:cxn>
                  <a:cxn ang="0">
                    <a:pos x="899" y="207"/>
                  </a:cxn>
                  <a:cxn ang="0">
                    <a:pos x="976" y="222"/>
                  </a:cxn>
                  <a:cxn ang="0">
                    <a:pos x="1052" y="236"/>
                  </a:cxn>
                  <a:cxn ang="0">
                    <a:pos x="1127" y="251"/>
                  </a:cxn>
                  <a:cxn ang="0">
                    <a:pos x="1204" y="265"/>
                  </a:cxn>
                  <a:cxn ang="0">
                    <a:pos x="1280" y="279"/>
                  </a:cxn>
                  <a:cxn ang="0">
                    <a:pos x="1357" y="293"/>
                  </a:cxn>
                  <a:cxn ang="0">
                    <a:pos x="1434" y="307"/>
                  </a:cxn>
                  <a:cxn ang="0">
                    <a:pos x="1473" y="310"/>
                  </a:cxn>
                  <a:cxn ang="0">
                    <a:pos x="1475" y="299"/>
                  </a:cxn>
                </a:cxnLst>
                <a:rect l="0" t="0" r="r" b="b"/>
                <a:pathLst>
                  <a:path w="1483" h="315">
                    <a:moveTo>
                      <a:pt x="1477" y="294"/>
                    </a:moveTo>
                    <a:lnTo>
                      <a:pt x="1479" y="290"/>
                    </a:lnTo>
                    <a:lnTo>
                      <a:pt x="1480" y="285"/>
                    </a:lnTo>
                    <a:lnTo>
                      <a:pt x="1482" y="281"/>
                    </a:lnTo>
                    <a:lnTo>
                      <a:pt x="1483" y="277"/>
                    </a:lnTo>
                    <a:lnTo>
                      <a:pt x="1443" y="272"/>
                    </a:lnTo>
                    <a:lnTo>
                      <a:pt x="1403" y="268"/>
                    </a:lnTo>
                    <a:lnTo>
                      <a:pt x="1365" y="262"/>
                    </a:lnTo>
                    <a:lnTo>
                      <a:pt x="1325" y="256"/>
                    </a:lnTo>
                    <a:lnTo>
                      <a:pt x="1286" y="251"/>
                    </a:lnTo>
                    <a:lnTo>
                      <a:pt x="1246" y="246"/>
                    </a:lnTo>
                    <a:lnTo>
                      <a:pt x="1208" y="239"/>
                    </a:lnTo>
                    <a:lnTo>
                      <a:pt x="1169" y="233"/>
                    </a:lnTo>
                    <a:lnTo>
                      <a:pt x="1130" y="227"/>
                    </a:lnTo>
                    <a:lnTo>
                      <a:pt x="1092" y="220"/>
                    </a:lnTo>
                    <a:lnTo>
                      <a:pt x="1053" y="213"/>
                    </a:lnTo>
                    <a:lnTo>
                      <a:pt x="1014" y="206"/>
                    </a:lnTo>
                    <a:lnTo>
                      <a:pt x="976" y="199"/>
                    </a:lnTo>
                    <a:lnTo>
                      <a:pt x="936" y="190"/>
                    </a:lnTo>
                    <a:lnTo>
                      <a:pt x="897" y="183"/>
                    </a:lnTo>
                    <a:lnTo>
                      <a:pt x="859" y="175"/>
                    </a:lnTo>
                    <a:lnTo>
                      <a:pt x="822" y="167"/>
                    </a:lnTo>
                    <a:lnTo>
                      <a:pt x="786" y="161"/>
                    </a:lnTo>
                    <a:lnTo>
                      <a:pt x="751" y="154"/>
                    </a:lnTo>
                    <a:lnTo>
                      <a:pt x="715" y="147"/>
                    </a:lnTo>
                    <a:lnTo>
                      <a:pt x="681" y="141"/>
                    </a:lnTo>
                    <a:lnTo>
                      <a:pt x="645" y="135"/>
                    </a:lnTo>
                    <a:lnTo>
                      <a:pt x="611" y="128"/>
                    </a:lnTo>
                    <a:lnTo>
                      <a:pt x="575" y="122"/>
                    </a:lnTo>
                    <a:lnTo>
                      <a:pt x="541" y="116"/>
                    </a:lnTo>
                    <a:lnTo>
                      <a:pt x="505" y="110"/>
                    </a:lnTo>
                    <a:lnTo>
                      <a:pt x="471" y="103"/>
                    </a:lnTo>
                    <a:lnTo>
                      <a:pt x="435" y="98"/>
                    </a:lnTo>
                    <a:lnTo>
                      <a:pt x="400" y="92"/>
                    </a:lnTo>
                    <a:lnTo>
                      <a:pt x="363" y="86"/>
                    </a:lnTo>
                    <a:lnTo>
                      <a:pt x="327" y="80"/>
                    </a:lnTo>
                    <a:lnTo>
                      <a:pt x="291" y="74"/>
                    </a:lnTo>
                    <a:lnTo>
                      <a:pt x="279" y="71"/>
                    </a:lnTo>
                    <a:lnTo>
                      <a:pt x="269" y="69"/>
                    </a:lnTo>
                    <a:lnTo>
                      <a:pt x="257" y="66"/>
                    </a:lnTo>
                    <a:lnTo>
                      <a:pt x="247" y="62"/>
                    </a:lnTo>
                    <a:lnTo>
                      <a:pt x="235" y="60"/>
                    </a:lnTo>
                    <a:lnTo>
                      <a:pt x="225" y="57"/>
                    </a:lnTo>
                    <a:lnTo>
                      <a:pt x="213" y="55"/>
                    </a:lnTo>
                    <a:lnTo>
                      <a:pt x="203" y="52"/>
                    </a:lnTo>
                    <a:lnTo>
                      <a:pt x="192" y="49"/>
                    </a:lnTo>
                    <a:lnTo>
                      <a:pt x="180" y="47"/>
                    </a:lnTo>
                    <a:lnTo>
                      <a:pt x="170" y="44"/>
                    </a:lnTo>
                    <a:lnTo>
                      <a:pt x="158" y="40"/>
                    </a:lnTo>
                    <a:lnTo>
                      <a:pt x="148" y="38"/>
                    </a:lnTo>
                    <a:lnTo>
                      <a:pt x="136" y="35"/>
                    </a:lnTo>
                    <a:lnTo>
                      <a:pt x="126" y="33"/>
                    </a:lnTo>
                    <a:lnTo>
                      <a:pt x="114" y="30"/>
                    </a:lnTo>
                    <a:lnTo>
                      <a:pt x="102" y="26"/>
                    </a:lnTo>
                    <a:lnTo>
                      <a:pt x="89" y="23"/>
                    </a:lnTo>
                    <a:lnTo>
                      <a:pt x="77" y="18"/>
                    </a:lnTo>
                    <a:lnTo>
                      <a:pt x="65" y="14"/>
                    </a:lnTo>
                    <a:lnTo>
                      <a:pt x="52" y="11"/>
                    </a:lnTo>
                    <a:lnTo>
                      <a:pt x="40" y="7"/>
                    </a:lnTo>
                    <a:lnTo>
                      <a:pt x="27" y="4"/>
                    </a:lnTo>
                    <a:lnTo>
                      <a:pt x="15" y="0"/>
                    </a:lnTo>
                    <a:lnTo>
                      <a:pt x="11" y="4"/>
                    </a:lnTo>
                    <a:lnTo>
                      <a:pt x="8" y="9"/>
                    </a:lnTo>
                    <a:lnTo>
                      <a:pt x="4" y="13"/>
                    </a:lnTo>
                    <a:lnTo>
                      <a:pt x="0" y="18"/>
                    </a:lnTo>
                    <a:lnTo>
                      <a:pt x="5" y="21"/>
                    </a:lnTo>
                    <a:lnTo>
                      <a:pt x="11" y="23"/>
                    </a:lnTo>
                    <a:lnTo>
                      <a:pt x="16" y="25"/>
                    </a:lnTo>
                    <a:lnTo>
                      <a:pt x="20" y="27"/>
                    </a:lnTo>
                    <a:lnTo>
                      <a:pt x="25" y="30"/>
                    </a:lnTo>
                    <a:lnTo>
                      <a:pt x="31" y="32"/>
                    </a:lnTo>
                    <a:lnTo>
                      <a:pt x="35" y="34"/>
                    </a:lnTo>
                    <a:lnTo>
                      <a:pt x="40" y="36"/>
                    </a:lnTo>
                    <a:lnTo>
                      <a:pt x="55" y="40"/>
                    </a:lnTo>
                    <a:lnTo>
                      <a:pt x="69" y="44"/>
                    </a:lnTo>
                    <a:lnTo>
                      <a:pt x="84" y="48"/>
                    </a:lnTo>
                    <a:lnTo>
                      <a:pt x="97" y="51"/>
                    </a:lnTo>
                    <a:lnTo>
                      <a:pt x="112" y="55"/>
                    </a:lnTo>
                    <a:lnTo>
                      <a:pt x="127" y="59"/>
                    </a:lnTo>
                    <a:lnTo>
                      <a:pt x="141" y="62"/>
                    </a:lnTo>
                    <a:lnTo>
                      <a:pt x="155" y="67"/>
                    </a:lnTo>
                    <a:lnTo>
                      <a:pt x="170" y="71"/>
                    </a:lnTo>
                    <a:lnTo>
                      <a:pt x="184" y="75"/>
                    </a:lnTo>
                    <a:lnTo>
                      <a:pt x="199" y="78"/>
                    </a:lnTo>
                    <a:lnTo>
                      <a:pt x="212" y="82"/>
                    </a:lnTo>
                    <a:lnTo>
                      <a:pt x="227" y="87"/>
                    </a:lnTo>
                    <a:lnTo>
                      <a:pt x="242" y="91"/>
                    </a:lnTo>
                    <a:lnTo>
                      <a:pt x="255" y="94"/>
                    </a:lnTo>
                    <a:lnTo>
                      <a:pt x="270" y="98"/>
                    </a:lnTo>
                    <a:lnTo>
                      <a:pt x="309" y="103"/>
                    </a:lnTo>
                    <a:lnTo>
                      <a:pt x="346" y="109"/>
                    </a:lnTo>
                    <a:lnTo>
                      <a:pt x="384" y="115"/>
                    </a:lnTo>
                    <a:lnTo>
                      <a:pt x="421" y="120"/>
                    </a:lnTo>
                    <a:lnTo>
                      <a:pt x="457" y="126"/>
                    </a:lnTo>
                    <a:lnTo>
                      <a:pt x="494" y="133"/>
                    </a:lnTo>
                    <a:lnTo>
                      <a:pt x="529" y="139"/>
                    </a:lnTo>
                    <a:lnTo>
                      <a:pt x="566" y="145"/>
                    </a:lnTo>
                    <a:lnTo>
                      <a:pt x="602" y="153"/>
                    </a:lnTo>
                    <a:lnTo>
                      <a:pt x="638" y="159"/>
                    </a:lnTo>
                    <a:lnTo>
                      <a:pt x="675" y="166"/>
                    </a:lnTo>
                    <a:lnTo>
                      <a:pt x="711" y="172"/>
                    </a:lnTo>
                    <a:lnTo>
                      <a:pt x="748" y="180"/>
                    </a:lnTo>
                    <a:lnTo>
                      <a:pt x="785" y="186"/>
                    </a:lnTo>
                    <a:lnTo>
                      <a:pt x="823" y="193"/>
                    </a:lnTo>
                    <a:lnTo>
                      <a:pt x="862" y="200"/>
                    </a:lnTo>
                    <a:lnTo>
                      <a:pt x="899" y="207"/>
                    </a:lnTo>
                    <a:lnTo>
                      <a:pt x="938" y="214"/>
                    </a:lnTo>
                    <a:lnTo>
                      <a:pt x="976" y="222"/>
                    </a:lnTo>
                    <a:lnTo>
                      <a:pt x="1013" y="229"/>
                    </a:lnTo>
                    <a:lnTo>
                      <a:pt x="1052" y="236"/>
                    </a:lnTo>
                    <a:lnTo>
                      <a:pt x="1090" y="244"/>
                    </a:lnTo>
                    <a:lnTo>
                      <a:pt x="1127" y="251"/>
                    </a:lnTo>
                    <a:lnTo>
                      <a:pt x="1166" y="257"/>
                    </a:lnTo>
                    <a:lnTo>
                      <a:pt x="1204" y="265"/>
                    </a:lnTo>
                    <a:lnTo>
                      <a:pt x="1242" y="272"/>
                    </a:lnTo>
                    <a:lnTo>
                      <a:pt x="1280" y="279"/>
                    </a:lnTo>
                    <a:lnTo>
                      <a:pt x="1319" y="287"/>
                    </a:lnTo>
                    <a:lnTo>
                      <a:pt x="1357" y="293"/>
                    </a:lnTo>
                    <a:lnTo>
                      <a:pt x="1395" y="300"/>
                    </a:lnTo>
                    <a:lnTo>
                      <a:pt x="1434" y="307"/>
                    </a:lnTo>
                    <a:lnTo>
                      <a:pt x="1472" y="315"/>
                    </a:lnTo>
                    <a:lnTo>
                      <a:pt x="1473" y="310"/>
                    </a:lnTo>
                    <a:lnTo>
                      <a:pt x="1474" y="304"/>
                    </a:lnTo>
                    <a:lnTo>
                      <a:pt x="1475" y="299"/>
                    </a:lnTo>
                    <a:lnTo>
                      <a:pt x="1477" y="294"/>
                    </a:lnTo>
                    <a:close/>
                  </a:path>
                </a:pathLst>
              </a:custGeom>
              <a:solidFill>
                <a:srgbClr val="C47C00"/>
              </a:solidFill>
              <a:ln w="9525">
                <a:noFill/>
                <a:round/>
                <a:headEnd/>
                <a:tailEnd/>
              </a:ln>
            </p:spPr>
            <p:txBody>
              <a:bodyPr/>
              <a:lstStyle/>
              <a:p>
                <a:endParaRPr lang="en-US"/>
              </a:p>
            </p:txBody>
          </p:sp>
          <p:sp>
            <p:nvSpPr>
              <p:cNvPr id="384141" name="Freeform 141"/>
              <p:cNvSpPr>
                <a:spLocks/>
              </p:cNvSpPr>
              <p:nvPr/>
            </p:nvSpPr>
            <p:spPr bwMode="auto">
              <a:xfrm>
                <a:off x="6870" y="1403"/>
                <a:ext cx="370" cy="78"/>
              </a:xfrm>
              <a:custGeom>
                <a:avLst/>
                <a:gdLst/>
                <a:ahLst/>
                <a:cxnLst>
                  <a:cxn ang="0">
                    <a:pos x="1476" y="289"/>
                  </a:cxn>
                  <a:cxn ang="0">
                    <a:pos x="1479" y="282"/>
                  </a:cxn>
                  <a:cxn ang="0">
                    <a:pos x="1440" y="273"/>
                  </a:cxn>
                  <a:cxn ang="0">
                    <a:pos x="1362" y="264"/>
                  </a:cxn>
                  <a:cxn ang="0">
                    <a:pos x="1283" y="252"/>
                  </a:cxn>
                  <a:cxn ang="0">
                    <a:pos x="1206" y="241"/>
                  </a:cxn>
                  <a:cxn ang="0">
                    <a:pos x="1127" y="228"/>
                  </a:cxn>
                  <a:cxn ang="0">
                    <a:pos x="1051" y="214"/>
                  </a:cxn>
                  <a:cxn ang="0">
                    <a:pos x="974" y="200"/>
                  </a:cxn>
                  <a:cxn ang="0">
                    <a:pos x="895" y="184"/>
                  </a:cxn>
                  <a:cxn ang="0">
                    <a:pos x="820" y="168"/>
                  </a:cxn>
                  <a:cxn ang="0">
                    <a:pos x="749" y="156"/>
                  </a:cxn>
                  <a:cxn ang="0">
                    <a:pos x="679" y="142"/>
                  </a:cxn>
                  <a:cxn ang="0">
                    <a:pos x="609" y="130"/>
                  </a:cxn>
                  <a:cxn ang="0">
                    <a:pos x="539" y="117"/>
                  </a:cxn>
                  <a:cxn ang="0">
                    <a:pos x="469" y="104"/>
                  </a:cxn>
                  <a:cxn ang="0">
                    <a:pos x="399" y="92"/>
                  </a:cxn>
                  <a:cxn ang="0">
                    <a:pos x="326" y="80"/>
                  </a:cxn>
                  <a:cxn ang="0">
                    <a:pos x="278" y="71"/>
                  </a:cxn>
                  <a:cxn ang="0">
                    <a:pos x="256" y="66"/>
                  </a:cxn>
                  <a:cxn ang="0">
                    <a:pos x="234" y="60"/>
                  </a:cxn>
                  <a:cxn ang="0">
                    <a:pos x="212" y="54"/>
                  </a:cxn>
                  <a:cxn ang="0">
                    <a:pos x="191" y="49"/>
                  </a:cxn>
                  <a:cxn ang="0">
                    <a:pos x="168" y="43"/>
                  </a:cxn>
                  <a:cxn ang="0">
                    <a:pos x="146" y="37"/>
                  </a:cxn>
                  <a:cxn ang="0">
                    <a:pos x="124" y="32"/>
                  </a:cxn>
                  <a:cxn ang="0">
                    <a:pos x="100" y="26"/>
                  </a:cxn>
                  <a:cxn ang="0">
                    <a:pos x="76" y="19"/>
                  </a:cxn>
                  <a:cxn ang="0">
                    <a:pos x="50" y="11"/>
                  </a:cxn>
                  <a:cxn ang="0">
                    <a:pos x="26" y="4"/>
                  </a:cxn>
                  <a:cxn ang="0">
                    <a:pos x="10" y="4"/>
                  </a:cxn>
                  <a:cxn ang="0">
                    <a:pos x="3" y="13"/>
                  </a:cxn>
                  <a:cxn ang="0">
                    <a:pos x="5" y="20"/>
                  </a:cxn>
                  <a:cxn ang="0">
                    <a:pos x="16" y="24"/>
                  </a:cxn>
                  <a:cxn ang="0">
                    <a:pos x="25" y="27"/>
                  </a:cxn>
                  <a:cxn ang="0">
                    <a:pos x="36" y="31"/>
                  </a:cxn>
                  <a:cxn ang="0">
                    <a:pos x="56" y="37"/>
                  </a:cxn>
                  <a:cxn ang="0">
                    <a:pos x="85" y="45"/>
                  </a:cxn>
                  <a:cxn ang="0">
                    <a:pos x="114" y="53"/>
                  </a:cxn>
                  <a:cxn ang="0">
                    <a:pos x="143" y="60"/>
                  </a:cxn>
                  <a:cxn ang="0">
                    <a:pos x="173" y="69"/>
                  </a:cxn>
                  <a:cxn ang="0">
                    <a:pos x="202" y="76"/>
                  </a:cxn>
                  <a:cxn ang="0">
                    <a:pos x="230" y="83"/>
                  </a:cxn>
                  <a:cxn ang="0">
                    <a:pos x="260" y="91"/>
                  </a:cxn>
                  <a:cxn ang="0">
                    <a:pos x="313" y="100"/>
                  </a:cxn>
                  <a:cxn ang="0">
                    <a:pos x="387" y="112"/>
                  </a:cxn>
                  <a:cxn ang="0">
                    <a:pos x="460" y="124"/>
                  </a:cxn>
                  <a:cxn ang="0">
                    <a:pos x="531" y="137"/>
                  </a:cxn>
                  <a:cxn ang="0">
                    <a:pos x="604" y="150"/>
                  </a:cxn>
                  <a:cxn ang="0">
                    <a:pos x="675" y="164"/>
                  </a:cxn>
                  <a:cxn ang="0">
                    <a:pos x="748" y="178"/>
                  </a:cxn>
                  <a:cxn ang="0">
                    <a:pos x="822" y="191"/>
                  </a:cxn>
                  <a:cxn ang="0">
                    <a:pos x="898" y="206"/>
                  </a:cxn>
                  <a:cxn ang="0">
                    <a:pos x="975" y="220"/>
                  </a:cxn>
                  <a:cxn ang="0">
                    <a:pos x="1051" y="234"/>
                  </a:cxn>
                  <a:cxn ang="0">
                    <a:pos x="1126" y="248"/>
                  </a:cxn>
                  <a:cxn ang="0">
                    <a:pos x="1203" y="262"/>
                  </a:cxn>
                  <a:cxn ang="0">
                    <a:pos x="1279" y="277"/>
                  </a:cxn>
                  <a:cxn ang="0">
                    <a:pos x="1356" y="291"/>
                  </a:cxn>
                  <a:cxn ang="0">
                    <a:pos x="1433" y="305"/>
                  </a:cxn>
                  <a:cxn ang="0">
                    <a:pos x="1472" y="308"/>
                  </a:cxn>
                  <a:cxn ang="0">
                    <a:pos x="1473" y="298"/>
                  </a:cxn>
                </a:cxnLst>
                <a:rect l="0" t="0" r="r" b="b"/>
                <a:pathLst>
                  <a:path w="1480" h="313">
                    <a:moveTo>
                      <a:pt x="1474" y="293"/>
                    </a:moveTo>
                    <a:lnTo>
                      <a:pt x="1476" y="289"/>
                    </a:lnTo>
                    <a:lnTo>
                      <a:pt x="1477" y="286"/>
                    </a:lnTo>
                    <a:lnTo>
                      <a:pt x="1479" y="282"/>
                    </a:lnTo>
                    <a:lnTo>
                      <a:pt x="1480" y="278"/>
                    </a:lnTo>
                    <a:lnTo>
                      <a:pt x="1440" y="273"/>
                    </a:lnTo>
                    <a:lnTo>
                      <a:pt x="1400" y="269"/>
                    </a:lnTo>
                    <a:lnTo>
                      <a:pt x="1362" y="264"/>
                    </a:lnTo>
                    <a:lnTo>
                      <a:pt x="1322" y="257"/>
                    </a:lnTo>
                    <a:lnTo>
                      <a:pt x="1283" y="252"/>
                    </a:lnTo>
                    <a:lnTo>
                      <a:pt x="1244" y="247"/>
                    </a:lnTo>
                    <a:lnTo>
                      <a:pt x="1206" y="241"/>
                    </a:lnTo>
                    <a:lnTo>
                      <a:pt x="1167" y="234"/>
                    </a:lnTo>
                    <a:lnTo>
                      <a:pt x="1127" y="228"/>
                    </a:lnTo>
                    <a:lnTo>
                      <a:pt x="1090" y="221"/>
                    </a:lnTo>
                    <a:lnTo>
                      <a:pt x="1051" y="214"/>
                    </a:lnTo>
                    <a:lnTo>
                      <a:pt x="1012" y="207"/>
                    </a:lnTo>
                    <a:lnTo>
                      <a:pt x="974" y="200"/>
                    </a:lnTo>
                    <a:lnTo>
                      <a:pt x="934" y="191"/>
                    </a:lnTo>
                    <a:lnTo>
                      <a:pt x="895" y="184"/>
                    </a:lnTo>
                    <a:lnTo>
                      <a:pt x="857" y="176"/>
                    </a:lnTo>
                    <a:lnTo>
                      <a:pt x="820" y="168"/>
                    </a:lnTo>
                    <a:lnTo>
                      <a:pt x="784" y="162"/>
                    </a:lnTo>
                    <a:lnTo>
                      <a:pt x="749" y="156"/>
                    </a:lnTo>
                    <a:lnTo>
                      <a:pt x="713" y="148"/>
                    </a:lnTo>
                    <a:lnTo>
                      <a:pt x="679" y="142"/>
                    </a:lnTo>
                    <a:lnTo>
                      <a:pt x="643" y="136"/>
                    </a:lnTo>
                    <a:lnTo>
                      <a:pt x="609" y="130"/>
                    </a:lnTo>
                    <a:lnTo>
                      <a:pt x="573" y="123"/>
                    </a:lnTo>
                    <a:lnTo>
                      <a:pt x="539" y="117"/>
                    </a:lnTo>
                    <a:lnTo>
                      <a:pt x="504" y="111"/>
                    </a:lnTo>
                    <a:lnTo>
                      <a:pt x="469" y="104"/>
                    </a:lnTo>
                    <a:lnTo>
                      <a:pt x="433" y="98"/>
                    </a:lnTo>
                    <a:lnTo>
                      <a:pt x="399" y="92"/>
                    </a:lnTo>
                    <a:lnTo>
                      <a:pt x="362" y="86"/>
                    </a:lnTo>
                    <a:lnTo>
                      <a:pt x="326" y="80"/>
                    </a:lnTo>
                    <a:lnTo>
                      <a:pt x="290" y="74"/>
                    </a:lnTo>
                    <a:lnTo>
                      <a:pt x="278" y="71"/>
                    </a:lnTo>
                    <a:lnTo>
                      <a:pt x="268" y="69"/>
                    </a:lnTo>
                    <a:lnTo>
                      <a:pt x="256" y="66"/>
                    </a:lnTo>
                    <a:lnTo>
                      <a:pt x="246" y="63"/>
                    </a:lnTo>
                    <a:lnTo>
                      <a:pt x="234" y="60"/>
                    </a:lnTo>
                    <a:lnTo>
                      <a:pt x="224" y="57"/>
                    </a:lnTo>
                    <a:lnTo>
                      <a:pt x="212" y="54"/>
                    </a:lnTo>
                    <a:lnTo>
                      <a:pt x="201" y="51"/>
                    </a:lnTo>
                    <a:lnTo>
                      <a:pt x="191" y="49"/>
                    </a:lnTo>
                    <a:lnTo>
                      <a:pt x="179" y="46"/>
                    </a:lnTo>
                    <a:lnTo>
                      <a:pt x="168" y="43"/>
                    </a:lnTo>
                    <a:lnTo>
                      <a:pt x="157" y="41"/>
                    </a:lnTo>
                    <a:lnTo>
                      <a:pt x="146" y="37"/>
                    </a:lnTo>
                    <a:lnTo>
                      <a:pt x="134" y="34"/>
                    </a:lnTo>
                    <a:lnTo>
                      <a:pt x="124" y="32"/>
                    </a:lnTo>
                    <a:lnTo>
                      <a:pt x="112" y="29"/>
                    </a:lnTo>
                    <a:lnTo>
                      <a:pt x="100" y="26"/>
                    </a:lnTo>
                    <a:lnTo>
                      <a:pt x="88" y="22"/>
                    </a:lnTo>
                    <a:lnTo>
                      <a:pt x="76" y="19"/>
                    </a:lnTo>
                    <a:lnTo>
                      <a:pt x="63" y="14"/>
                    </a:lnTo>
                    <a:lnTo>
                      <a:pt x="50" y="11"/>
                    </a:lnTo>
                    <a:lnTo>
                      <a:pt x="38" y="7"/>
                    </a:lnTo>
                    <a:lnTo>
                      <a:pt x="26" y="4"/>
                    </a:lnTo>
                    <a:lnTo>
                      <a:pt x="14" y="0"/>
                    </a:lnTo>
                    <a:lnTo>
                      <a:pt x="10" y="4"/>
                    </a:lnTo>
                    <a:lnTo>
                      <a:pt x="7" y="9"/>
                    </a:lnTo>
                    <a:lnTo>
                      <a:pt x="3" y="13"/>
                    </a:lnTo>
                    <a:lnTo>
                      <a:pt x="0" y="17"/>
                    </a:lnTo>
                    <a:lnTo>
                      <a:pt x="5" y="20"/>
                    </a:lnTo>
                    <a:lnTo>
                      <a:pt x="11" y="22"/>
                    </a:lnTo>
                    <a:lnTo>
                      <a:pt x="16" y="24"/>
                    </a:lnTo>
                    <a:lnTo>
                      <a:pt x="21" y="25"/>
                    </a:lnTo>
                    <a:lnTo>
                      <a:pt x="25" y="27"/>
                    </a:lnTo>
                    <a:lnTo>
                      <a:pt x="31" y="29"/>
                    </a:lnTo>
                    <a:lnTo>
                      <a:pt x="36" y="31"/>
                    </a:lnTo>
                    <a:lnTo>
                      <a:pt x="41" y="33"/>
                    </a:lnTo>
                    <a:lnTo>
                      <a:pt x="56" y="37"/>
                    </a:lnTo>
                    <a:lnTo>
                      <a:pt x="70" y="41"/>
                    </a:lnTo>
                    <a:lnTo>
                      <a:pt x="85" y="45"/>
                    </a:lnTo>
                    <a:lnTo>
                      <a:pt x="100" y="49"/>
                    </a:lnTo>
                    <a:lnTo>
                      <a:pt x="114" y="53"/>
                    </a:lnTo>
                    <a:lnTo>
                      <a:pt x="129" y="56"/>
                    </a:lnTo>
                    <a:lnTo>
                      <a:pt x="143" y="60"/>
                    </a:lnTo>
                    <a:lnTo>
                      <a:pt x="158" y="65"/>
                    </a:lnTo>
                    <a:lnTo>
                      <a:pt x="173" y="69"/>
                    </a:lnTo>
                    <a:lnTo>
                      <a:pt x="187" y="72"/>
                    </a:lnTo>
                    <a:lnTo>
                      <a:pt x="202" y="76"/>
                    </a:lnTo>
                    <a:lnTo>
                      <a:pt x="216" y="80"/>
                    </a:lnTo>
                    <a:lnTo>
                      <a:pt x="230" y="83"/>
                    </a:lnTo>
                    <a:lnTo>
                      <a:pt x="245" y="88"/>
                    </a:lnTo>
                    <a:lnTo>
                      <a:pt x="260" y="91"/>
                    </a:lnTo>
                    <a:lnTo>
                      <a:pt x="274" y="95"/>
                    </a:lnTo>
                    <a:lnTo>
                      <a:pt x="313" y="100"/>
                    </a:lnTo>
                    <a:lnTo>
                      <a:pt x="350" y="106"/>
                    </a:lnTo>
                    <a:lnTo>
                      <a:pt x="387" y="112"/>
                    </a:lnTo>
                    <a:lnTo>
                      <a:pt x="424" y="118"/>
                    </a:lnTo>
                    <a:lnTo>
                      <a:pt x="460" y="124"/>
                    </a:lnTo>
                    <a:lnTo>
                      <a:pt x="496" y="131"/>
                    </a:lnTo>
                    <a:lnTo>
                      <a:pt x="531" y="137"/>
                    </a:lnTo>
                    <a:lnTo>
                      <a:pt x="568" y="143"/>
                    </a:lnTo>
                    <a:lnTo>
                      <a:pt x="604" y="150"/>
                    </a:lnTo>
                    <a:lnTo>
                      <a:pt x="639" y="157"/>
                    </a:lnTo>
                    <a:lnTo>
                      <a:pt x="675" y="164"/>
                    </a:lnTo>
                    <a:lnTo>
                      <a:pt x="711" y="171"/>
                    </a:lnTo>
                    <a:lnTo>
                      <a:pt x="748" y="178"/>
                    </a:lnTo>
                    <a:lnTo>
                      <a:pt x="784" y="185"/>
                    </a:lnTo>
                    <a:lnTo>
                      <a:pt x="822" y="191"/>
                    </a:lnTo>
                    <a:lnTo>
                      <a:pt x="861" y="199"/>
                    </a:lnTo>
                    <a:lnTo>
                      <a:pt x="898" y="206"/>
                    </a:lnTo>
                    <a:lnTo>
                      <a:pt x="937" y="213"/>
                    </a:lnTo>
                    <a:lnTo>
                      <a:pt x="975" y="220"/>
                    </a:lnTo>
                    <a:lnTo>
                      <a:pt x="1012" y="227"/>
                    </a:lnTo>
                    <a:lnTo>
                      <a:pt x="1051" y="234"/>
                    </a:lnTo>
                    <a:lnTo>
                      <a:pt x="1089" y="242"/>
                    </a:lnTo>
                    <a:lnTo>
                      <a:pt x="1126" y="248"/>
                    </a:lnTo>
                    <a:lnTo>
                      <a:pt x="1165" y="255"/>
                    </a:lnTo>
                    <a:lnTo>
                      <a:pt x="1203" y="262"/>
                    </a:lnTo>
                    <a:lnTo>
                      <a:pt x="1241" y="270"/>
                    </a:lnTo>
                    <a:lnTo>
                      <a:pt x="1279" y="277"/>
                    </a:lnTo>
                    <a:lnTo>
                      <a:pt x="1318" y="283"/>
                    </a:lnTo>
                    <a:lnTo>
                      <a:pt x="1356" y="291"/>
                    </a:lnTo>
                    <a:lnTo>
                      <a:pt x="1394" y="298"/>
                    </a:lnTo>
                    <a:lnTo>
                      <a:pt x="1433" y="305"/>
                    </a:lnTo>
                    <a:lnTo>
                      <a:pt x="1471" y="313"/>
                    </a:lnTo>
                    <a:lnTo>
                      <a:pt x="1472" y="308"/>
                    </a:lnTo>
                    <a:lnTo>
                      <a:pt x="1473" y="303"/>
                    </a:lnTo>
                    <a:lnTo>
                      <a:pt x="1473" y="298"/>
                    </a:lnTo>
                    <a:lnTo>
                      <a:pt x="1474" y="293"/>
                    </a:lnTo>
                    <a:close/>
                  </a:path>
                </a:pathLst>
              </a:custGeom>
              <a:solidFill>
                <a:srgbClr val="C67F00"/>
              </a:solidFill>
              <a:ln w="9525">
                <a:noFill/>
                <a:round/>
                <a:headEnd/>
                <a:tailEnd/>
              </a:ln>
            </p:spPr>
            <p:txBody>
              <a:bodyPr/>
              <a:lstStyle/>
              <a:p>
                <a:endParaRPr lang="en-US"/>
              </a:p>
            </p:txBody>
          </p:sp>
          <p:sp>
            <p:nvSpPr>
              <p:cNvPr id="384142" name="Freeform 142"/>
              <p:cNvSpPr>
                <a:spLocks/>
              </p:cNvSpPr>
              <p:nvPr/>
            </p:nvSpPr>
            <p:spPr bwMode="auto">
              <a:xfrm>
                <a:off x="6871" y="1403"/>
                <a:ext cx="369" cy="78"/>
              </a:xfrm>
              <a:custGeom>
                <a:avLst/>
                <a:gdLst/>
                <a:ahLst/>
                <a:cxnLst>
                  <a:cxn ang="0">
                    <a:pos x="1473" y="288"/>
                  </a:cxn>
                  <a:cxn ang="0">
                    <a:pos x="1476" y="281"/>
                  </a:cxn>
                  <a:cxn ang="0">
                    <a:pos x="1437" y="273"/>
                  </a:cxn>
                  <a:cxn ang="0">
                    <a:pos x="1358" y="264"/>
                  </a:cxn>
                  <a:cxn ang="0">
                    <a:pos x="1280" y="252"/>
                  </a:cxn>
                  <a:cxn ang="0">
                    <a:pos x="1203" y="241"/>
                  </a:cxn>
                  <a:cxn ang="0">
                    <a:pos x="1125" y="228"/>
                  </a:cxn>
                  <a:cxn ang="0">
                    <a:pos x="1048" y="214"/>
                  </a:cxn>
                  <a:cxn ang="0">
                    <a:pos x="971" y="200"/>
                  </a:cxn>
                  <a:cxn ang="0">
                    <a:pos x="892" y="184"/>
                  </a:cxn>
                  <a:cxn ang="0">
                    <a:pos x="818" y="169"/>
                  </a:cxn>
                  <a:cxn ang="0">
                    <a:pos x="746" y="156"/>
                  </a:cxn>
                  <a:cxn ang="0">
                    <a:pos x="676" y="142"/>
                  </a:cxn>
                  <a:cxn ang="0">
                    <a:pos x="607" y="130"/>
                  </a:cxn>
                  <a:cxn ang="0">
                    <a:pos x="538" y="116"/>
                  </a:cxn>
                  <a:cxn ang="0">
                    <a:pos x="468" y="103"/>
                  </a:cxn>
                  <a:cxn ang="0">
                    <a:pos x="397" y="91"/>
                  </a:cxn>
                  <a:cxn ang="0">
                    <a:pos x="325" y="79"/>
                  </a:cxn>
                  <a:cxn ang="0">
                    <a:pos x="277" y="70"/>
                  </a:cxn>
                  <a:cxn ang="0">
                    <a:pos x="255" y="65"/>
                  </a:cxn>
                  <a:cxn ang="0">
                    <a:pos x="233" y="58"/>
                  </a:cxn>
                  <a:cxn ang="0">
                    <a:pos x="210" y="53"/>
                  </a:cxn>
                  <a:cxn ang="0">
                    <a:pos x="188" y="47"/>
                  </a:cxn>
                  <a:cxn ang="0">
                    <a:pos x="165" y="42"/>
                  </a:cxn>
                  <a:cxn ang="0">
                    <a:pos x="144" y="35"/>
                  </a:cxn>
                  <a:cxn ang="0">
                    <a:pos x="122" y="30"/>
                  </a:cxn>
                  <a:cxn ang="0">
                    <a:pos x="98" y="24"/>
                  </a:cxn>
                  <a:cxn ang="0">
                    <a:pos x="73" y="17"/>
                  </a:cxn>
                  <a:cxn ang="0">
                    <a:pos x="49" y="9"/>
                  </a:cxn>
                  <a:cxn ang="0">
                    <a:pos x="24" y="3"/>
                  </a:cxn>
                  <a:cxn ang="0">
                    <a:pos x="9" y="4"/>
                  </a:cxn>
                  <a:cxn ang="0">
                    <a:pos x="3" y="11"/>
                  </a:cxn>
                  <a:cxn ang="0">
                    <a:pos x="6" y="18"/>
                  </a:cxn>
                  <a:cxn ang="0">
                    <a:pos x="16" y="21"/>
                  </a:cxn>
                  <a:cxn ang="0">
                    <a:pos x="26" y="24"/>
                  </a:cxn>
                  <a:cxn ang="0">
                    <a:pos x="37" y="27"/>
                  </a:cxn>
                  <a:cxn ang="0">
                    <a:pos x="57" y="33"/>
                  </a:cxn>
                  <a:cxn ang="0">
                    <a:pos x="87" y="41"/>
                  </a:cxn>
                  <a:cxn ang="0">
                    <a:pos x="116" y="49"/>
                  </a:cxn>
                  <a:cxn ang="0">
                    <a:pos x="146" y="56"/>
                  </a:cxn>
                  <a:cxn ang="0">
                    <a:pos x="175" y="65"/>
                  </a:cxn>
                  <a:cxn ang="0">
                    <a:pos x="205" y="72"/>
                  </a:cxn>
                  <a:cxn ang="0">
                    <a:pos x="234" y="80"/>
                  </a:cxn>
                  <a:cxn ang="0">
                    <a:pos x="264" y="88"/>
                  </a:cxn>
                  <a:cxn ang="0">
                    <a:pos x="317" y="97"/>
                  </a:cxn>
                  <a:cxn ang="0">
                    <a:pos x="390" y="109"/>
                  </a:cxn>
                  <a:cxn ang="0">
                    <a:pos x="462" y="121"/>
                  </a:cxn>
                  <a:cxn ang="0">
                    <a:pos x="534" y="135"/>
                  </a:cxn>
                  <a:cxn ang="0">
                    <a:pos x="604" y="148"/>
                  </a:cxn>
                  <a:cxn ang="0">
                    <a:pos x="675" y="162"/>
                  </a:cxn>
                  <a:cxn ang="0">
                    <a:pos x="747" y="176"/>
                  </a:cxn>
                  <a:cxn ang="0">
                    <a:pos x="821" y="189"/>
                  </a:cxn>
                  <a:cxn ang="0">
                    <a:pos x="897" y="203"/>
                  </a:cxn>
                  <a:cxn ang="0">
                    <a:pos x="974" y="217"/>
                  </a:cxn>
                  <a:cxn ang="0">
                    <a:pos x="1050" y="230"/>
                  </a:cxn>
                  <a:cxn ang="0">
                    <a:pos x="1125" y="245"/>
                  </a:cxn>
                  <a:cxn ang="0">
                    <a:pos x="1202" y="258"/>
                  </a:cxn>
                  <a:cxn ang="0">
                    <a:pos x="1278" y="273"/>
                  </a:cxn>
                  <a:cxn ang="0">
                    <a:pos x="1355" y="288"/>
                  </a:cxn>
                  <a:cxn ang="0">
                    <a:pos x="1432" y="302"/>
                  </a:cxn>
                  <a:cxn ang="0">
                    <a:pos x="1470" y="306"/>
                  </a:cxn>
                  <a:cxn ang="0">
                    <a:pos x="1471" y="296"/>
                  </a:cxn>
                </a:cxnLst>
                <a:rect l="0" t="0" r="r" b="b"/>
                <a:pathLst>
                  <a:path w="1477" h="310">
                    <a:moveTo>
                      <a:pt x="1472" y="292"/>
                    </a:moveTo>
                    <a:lnTo>
                      <a:pt x="1473" y="288"/>
                    </a:lnTo>
                    <a:lnTo>
                      <a:pt x="1475" y="285"/>
                    </a:lnTo>
                    <a:lnTo>
                      <a:pt x="1476" y="281"/>
                    </a:lnTo>
                    <a:lnTo>
                      <a:pt x="1477" y="278"/>
                    </a:lnTo>
                    <a:lnTo>
                      <a:pt x="1437" y="273"/>
                    </a:lnTo>
                    <a:lnTo>
                      <a:pt x="1397" y="269"/>
                    </a:lnTo>
                    <a:lnTo>
                      <a:pt x="1358" y="264"/>
                    </a:lnTo>
                    <a:lnTo>
                      <a:pt x="1319" y="257"/>
                    </a:lnTo>
                    <a:lnTo>
                      <a:pt x="1280" y="252"/>
                    </a:lnTo>
                    <a:lnTo>
                      <a:pt x="1241" y="247"/>
                    </a:lnTo>
                    <a:lnTo>
                      <a:pt x="1203" y="241"/>
                    </a:lnTo>
                    <a:lnTo>
                      <a:pt x="1164" y="234"/>
                    </a:lnTo>
                    <a:lnTo>
                      <a:pt x="1125" y="228"/>
                    </a:lnTo>
                    <a:lnTo>
                      <a:pt x="1087" y="221"/>
                    </a:lnTo>
                    <a:lnTo>
                      <a:pt x="1048" y="214"/>
                    </a:lnTo>
                    <a:lnTo>
                      <a:pt x="1009" y="207"/>
                    </a:lnTo>
                    <a:lnTo>
                      <a:pt x="971" y="200"/>
                    </a:lnTo>
                    <a:lnTo>
                      <a:pt x="932" y="191"/>
                    </a:lnTo>
                    <a:lnTo>
                      <a:pt x="892" y="184"/>
                    </a:lnTo>
                    <a:lnTo>
                      <a:pt x="853" y="176"/>
                    </a:lnTo>
                    <a:lnTo>
                      <a:pt x="818" y="169"/>
                    </a:lnTo>
                    <a:lnTo>
                      <a:pt x="781" y="162"/>
                    </a:lnTo>
                    <a:lnTo>
                      <a:pt x="746" y="156"/>
                    </a:lnTo>
                    <a:lnTo>
                      <a:pt x="711" y="150"/>
                    </a:lnTo>
                    <a:lnTo>
                      <a:pt x="676" y="142"/>
                    </a:lnTo>
                    <a:lnTo>
                      <a:pt x="641" y="136"/>
                    </a:lnTo>
                    <a:lnTo>
                      <a:pt x="607" y="130"/>
                    </a:lnTo>
                    <a:lnTo>
                      <a:pt x="572" y="122"/>
                    </a:lnTo>
                    <a:lnTo>
                      <a:pt x="538" y="116"/>
                    </a:lnTo>
                    <a:lnTo>
                      <a:pt x="502" y="110"/>
                    </a:lnTo>
                    <a:lnTo>
                      <a:pt x="468" y="103"/>
                    </a:lnTo>
                    <a:lnTo>
                      <a:pt x="432" y="97"/>
                    </a:lnTo>
                    <a:lnTo>
                      <a:pt x="397" y="91"/>
                    </a:lnTo>
                    <a:lnTo>
                      <a:pt x="361" y="85"/>
                    </a:lnTo>
                    <a:lnTo>
                      <a:pt x="325" y="79"/>
                    </a:lnTo>
                    <a:lnTo>
                      <a:pt x="289" y="73"/>
                    </a:lnTo>
                    <a:lnTo>
                      <a:pt x="277" y="70"/>
                    </a:lnTo>
                    <a:lnTo>
                      <a:pt x="267" y="67"/>
                    </a:lnTo>
                    <a:lnTo>
                      <a:pt x="255" y="65"/>
                    </a:lnTo>
                    <a:lnTo>
                      <a:pt x="244" y="62"/>
                    </a:lnTo>
                    <a:lnTo>
                      <a:pt x="233" y="58"/>
                    </a:lnTo>
                    <a:lnTo>
                      <a:pt x="222" y="55"/>
                    </a:lnTo>
                    <a:lnTo>
                      <a:pt x="210" y="53"/>
                    </a:lnTo>
                    <a:lnTo>
                      <a:pt x="200" y="50"/>
                    </a:lnTo>
                    <a:lnTo>
                      <a:pt x="188" y="47"/>
                    </a:lnTo>
                    <a:lnTo>
                      <a:pt x="177" y="45"/>
                    </a:lnTo>
                    <a:lnTo>
                      <a:pt x="165" y="42"/>
                    </a:lnTo>
                    <a:lnTo>
                      <a:pt x="155" y="39"/>
                    </a:lnTo>
                    <a:lnTo>
                      <a:pt x="144" y="35"/>
                    </a:lnTo>
                    <a:lnTo>
                      <a:pt x="132" y="33"/>
                    </a:lnTo>
                    <a:lnTo>
                      <a:pt x="122" y="30"/>
                    </a:lnTo>
                    <a:lnTo>
                      <a:pt x="110" y="27"/>
                    </a:lnTo>
                    <a:lnTo>
                      <a:pt x="98" y="24"/>
                    </a:lnTo>
                    <a:lnTo>
                      <a:pt x="86" y="20"/>
                    </a:lnTo>
                    <a:lnTo>
                      <a:pt x="73" y="17"/>
                    </a:lnTo>
                    <a:lnTo>
                      <a:pt x="61" y="13"/>
                    </a:lnTo>
                    <a:lnTo>
                      <a:pt x="49" y="9"/>
                    </a:lnTo>
                    <a:lnTo>
                      <a:pt x="37" y="6"/>
                    </a:lnTo>
                    <a:lnTo>
                      <a:pt x="24" y="3"/>
                    </a:lnTo>
                    <a:lnTo>
                      <a:pt x="12" y="0"/>
                    </a:lnTo>
                    <a:lnTo>
                      <a:pt x="9" y="4"/>
                    </a:lnTo>
                    <a:lnTo>
                      <a:pt x="7" y="7"/>
                    </a:lnTo>
                    <a:lnTo>
                      <a:pt x="3" y="11"/>
                    </a:lnTo>
                    <a:lnTo>
                      <a:pt x="0" y="15"/>
                    </a:lnTo>
                    <a:lnTo>
                      <a:pt x="6" y="18"/>
                    </a:lnTo>
                    <a:lnTo>
                      <a:pt x="11" y="20"/>
                    </a:lnTo>
                    <a:lnTo>
                      <a:pt x="16" y="21"/>
                    </a:lnTo>
                    <a:lnTo>
                      <a:pt x="21" y="23"/>
                    </a:lnTo>
                    <a:lnTo>
                      <a:pt x="26" y="24"/>
                    </a:lnTo>
                    <a:lnTo>
                      <a:pt x="32" y="26"/>
                    </a:lnTo>
                    <a:lnTo>
                      <a:pt x="37" y="27"/>
                    </a:lnTo>
                    <a:lnTo>
                      <a:pt x="42" y="29"/>
                    </a:lnTo>
                    <a:lnTo>
                      <a:pt x="57" y="33"/>
                    </a:lnTo>
                    <a:lnTo>
                      <a:pt x="71" y="36"/>
                    </a:lnTo>
                    <a:lnTo>
                      <a:pt x="87" y="41"/>
                    </a:lnTo>
                    <a:lnTo>
                      <a:pt x="102" y="45"/>
                    </a:lnTo>
                    <a:lnTo>
                      <a:pt x="116" y="49"/>
                    </a:lnTo>
                    <a:lnTo>
                      <a:pt x="131" y="52"/>
                    </a:lnTo>
                    <a:lnTo>
                      <a:pt x="146" y="56"/>
                    </a:lnTo>
                    <a:lnTo>
                      <a:pt x="160" y="61"/>
                    </a:lnTo>
                    <a:lnTo>
                      <a:pt x="175" y="65"/>
                    </a:lnTo>
                    <a:lnTo>
                      <a:pt x="191" y="68"/>
                    </a:lnTo>
                    <a:lnTo>
                      <a:pt x="205" y="72"/>
                    </a:lnTo>
                    <a:lnTo>
                      <a:pt x="220" y="76"/>
                    </a:lnTo>
                    <a:lnTo>
                      <a:pt x="234" y="80"/>
                    </a:lnTo>
                    <a:lnTo>
                      <a:pt x="249" y="84"/>
                    </a:lnTo>
                    <a:lnTo>
                      <a:pt x="264" y="88"/>
                    </a:lnTo>
                    <a:lnTo>
                      <a:pt x="278" y="92"/>
                    </a:lnTo>
                    <a:lnTo>
                      <a:pt x="317" y="97"/>
                    </a:lnTo>
                    <a:lnTo>
                      <a:pt x="354" y="103"/>
                    </a:lnTo>
                    <a:lnTo>
                      <a:pt x="390" y="109"/>
                    </a:lnTo>
                    <a:lnTo>
                      <a:pt x="427" y="115"/>
                    </a:lnTo>
                    <a:lnTo>
                      <a:pt x="462" y="121"/>
                    </a:lnTo>
                    <a:lnTo>
                      <a:pt x="498" y="128"/>
                    </a:lnTo>
                    <a:lnTo>
                      <a:pt x="534" y="135"/>
                    </a:lnTo>
                    <a:lnTo>
                      <a:pt x="569" y="141"/>
                    </a:lnTo>
                    <a:lnTo>
                      <a:pt x="604" y="148"/>
                    </a:lnTo>
                    <a:lnTo>
                      <a:pt x="639" y="155"/>
                    </a:lnTo>
                    <a:lnTo>
                      <a:pt x="675" y="162"/>
                    </a:lnTo>
                    <a:lnTo>
                      <a:pt x="710" y="168"/>
                    </a:lnTo>
                    <a:lnTo>
                      <a:pt x="747" y="176"/>
                    </a:lnTo>
                    <a:lnTo>
                      <a:pt x="783" y="183"/>
                    </a:lnTo>
                    <a:lnTo>
                      <a:pt x="821" y="189"/>
                    </a:lnTo>
                    <a:lnTo>
                      <a:pt x="860" y="197"/>
                    </a:lnTo>
                    <a:lnTo>
                      <a:pt x="897" y="203"/>
                    </a:lnTo>
                    <a:lnTo>
                      <a:pt x="936" y="210"/>
                    </a:lnTo>
                    <a:lnTo>
                      <a:pt x="974" y="217"/>
                    </a:lnTo>
                    <a:lnTo>
                      <a:pt x="1011" y="224"/>
                    </a:lnTo>
                    <a:lnTo>
                      <a:pt x="1050" y="230"/>
                    </a:lnTo>
                    <a:lnTo>
                      <a:pt x="1088" y="237"/>
                    </a:lnTo>
                    <a:lnTo>
                      <a:pt x="1125" y="245"/>
                    </a:lnTo>
                    <a:lnTo>
                      <a:pt x="1164" y="251"/>
                    </a:lnTo>
                    <a:lnTo>
                      <a:pt x="1202" y="258"/>
                    </a:lnTo>
                    <a:lnTo>
                      <a:pt x="1240" y="266"/>
                    </a:lnTo>
                    <a:lnTo>
                      <a:pt x="1278" y="273"/>
                    </a:lnTo>
                    <a:lnTo>
                      <a:pt x="1317" y="280"/>
                    </a:lnTo>
                    <a:lnTo>
                      <a:pt x="1355" y="288"/>
                    </a:lnTo>
                    <a:lnTo>
                      <a:pt x="1393" y="295"/>
                    </a:lnTo>
                    <a:lnTo>
                      <a:pt x="1432" y="302"/>
                    </a:lnTo>
                    <a:lnTo>
                      <a:pt x="1470" y="310"/>
                    </a:lnTo>
                    <a:lnTo>
                      <a:pt x="1470" y="306"/>
                    </a:lnTo>
                    <a:lnTo>
                      <a:pt x="1471" y="300"/>
                    </a:lnTo>
                    <a:lnTo>
                      <a:pt x="1471" y="296"/>
                    </a:lnTo>
                    <a:lnTo>
                      <a:pt x="1472" y="292"/>
                    </a:lnTo>
                    <a:close/>
                  </a:path>
                </a:pathLst>
              </a:custGeom>
              <a:solidFill>
                <a:srgbClr val="C98400"/>
              </a:solidFill>
              <a:ln w="9525">
                <a:noFill/>
                <a:round/>
                <a:headEnd/>
                <a:tailEnd/>
              </a:ln>
            </p:spPr>
            <p:txBody>
              <a:bodyPr/>
              <a:lstStyle/>
              <a:p>
                <a:endParaRPr lang="en-US"/>
              </a:p>
            </p:txBody>
          </p:sp>
          <p:sp>
            <p:nvSpPr>
              <p:cNvPr id="384143" name="Freeform 143"/>
              <p:cNvSpPr>
                <a:spLocks/>
              </p:cNvSpPr>
              <p:nvPr/>
            </p:nvSpPr>
            <p:spPr bwMode="auto">
              <a:xfrm>
                <a:off x="6871" y="1403"/>
                <a:ext cx="368" cy="77"/>
              </a:xfrm>
              <a:custGeom>
                <a:avLst/>
                <a:gdLst/>
                <a:ahLst/>
                <a:cxnLst>
                  <a:cxn ang="0">
                    <a:pos x="1472" y="288"/>
                  </a:cxn>
                  <a:cxn ang="0">
                    <a:pos x="1473" y="281"/>
                  </a:cxn>
                  <a:cxn ang="0">
                    <a:pos x="1435" y="274"/>
                  </a:cxn>
                  <a:cxn ang="0">
                    <a:pos x="1356" y="265"/>
                  </a:cxn>
                  <a:cxn ang="0">
                    <a:pos x="1278" y="253"/>
                  </a:cxn>
                  <a:cxn ang="0">
                    <a:pos x="1201" y="242"/>
                  </a:cxn>
                  <a:cxn ang="0">
                    <a:pos x="1123" y="229"/>
                  </a:cxn>
                  <a:cxn ang="0">
                    <a:pos x="1047" y="216"/>
                  </a:cxn>
                  <a:cxn ang="0">
                    <a:pos x="970" y="201"/>
                  </a:cxn>
                  <a:cxn ang="0">
                    <a:pos x="891" y="185"/>
                  </a:cxn>
                  <a:cxn ang="0">
                    <a:pos x="817" y="171"/>
                  </a:cxn>
                  <a:cxn ang="0">
                    <a:pos x="746" y="157"/>
                  </a:cxn>
                  <a:cxn ang="0">
                    <a:pos x="676" y="143"/>
                  </a:cxn>
                  <a:cxn ang="0">
                    <a:pos x="606" y="131"/>
                  </a:cxn>
                  <a:cxn ang="0">
                    <a:pos x="537" y="117"/>
                  </a:cxn>
                  <a:cxn ang="0">
                    <a:pos x="468" y="105"/>
                  </a:cxn>
                  <a:cxn ang="0">
                    <a:pos x="397" y="92"/>
                  </a:cxn>
                  <a:cxn ang="0">
                    <a:pos x="325" y="79"/>
                  </a:cxn>
                  <a:cxn ang="0">
                    <a:pos x="277" y="70"/>
                  </a:cxn>
                  <a:cxn ang="0">
                    <a:pos x="255" y="65"/>
                  </a:cxn>
                  <a:cxn ang="0">
                    <a:pos x="233" y="58"/>
                  </a:cxn>
                  <a:cxn ang="0">
                    <a:pos x="210" y="52"/>
                  </a:cxn>
                  <a:cxn ang="0">
                    <a:pos x="188" y="47"/>
                  </a:cxn>
                  <a:cxn ang="0">
                    <a:pos x="165" y="41"/>
                  </a:cxn>
                  <a:cxn ang="0">
                    <a:pos x="144" y="35"/>
                  </a:cxn>
                  <a:cxn ang="0">
                    <a:pos x="122" y="30"/>
                  </a:cxn>
                  <a:cxn ang="0">
                    <a:pos x="98" y="24"/>
                  </a:cxn>
                  <a:cxn ang="0">
                    <a:pos x="72" y="17"/>
                  </a:cxn>
                  <a:cxn ang="0">
                    <a:pos x="48" y="9"/>
                  </a:cxn>
                  <a:cxn ang="0">
                    <a:pos x="24" y="3"/>
                  </a:cxn>
                  <a:cxn ang="0">
                    <a:pos x="9" y="4"/>
                  </a:cxn>
                  <a:cxn ang="0">
                    <a:pos x="3" y="11"/>
                  </a:cxn>
                  <a:cxn ang="0">
                    <a:pos x="6" y="16"/>
                  </a:cxn>
                  <a:cxn ang="0">
                    <a:pos x="17" y="19"/>
                  </a:cxn>
                  <a:cxn ang="0">
                    <a:pos x="27" y="22"/>
                  </a:cxn>
                  <a:cxn ang="0">
                    <a:pos x="39" y="25"/>
                  </a:cxn>
                  <a:cxn ang="0">
                    <a:pos x="59" y="31"/>
                  </a:cxn>
                  <a:cxn ang="0">
                    <a:pos x="89" y="39"/>
                  </a:cxn>
                  <a:cxn ang="0">
                    <a:pos x="118" y="47"/>
                  </a:cxn>
                  <a:cxn ang="0">
                    <a:pos x="149" y="54"/>
                  </a:cxn>
                  <a:cxn ang="0">
                    <a:pos x="179" y="63"/>
                  </a:cxn>
                  <a:cxn ang="0">
                    <a:pos x="209" y="70"/>
                  </a:cxn>
                  <a:cxn ang="0">
                    <a:pos x="239" y="78"/>
                  </a:cxn>
                  <a:cxn ang="0">
                    <a:pos x="269" y="86"/>
                  </a:cxn>
                  <a:cxn ang="0">
                    <a:pos x="321" y="95"/>
                  </a:cxn>
                  <a:cxn ang="0">
                    <a:pos x="395" y="107"/>
                  </a:cxn>
                  <a:cxn ang="0">
                    <a:pos x="467" y="119"/>
                  </a:cxn>
                  <a:cxn ang="0">
                    <a:pos x="537" y="133"/>
                  </a:cxn>
                  <a:cxn ang="0">
                    <a:pos x="606" y="146"/>
                  </a:cxn>
                  <a:cxn ang="0">
                    <a:pos x="676" y="160"/>
                  </a:cxn>
                  <a:cxn ang="0">
                    <a:pos x="748" y="174"/>
                  </a:cxn>
                  <a:cxn ang="0">
                    <a:pos x="821" y="187"/>
                  </a:cxn>
                  <a:cxn ang="0">
                    <a:pos x="897" y="201"/>
                  </a:cxn>
                  <a:cxn ang="0">
                    <a:pos x="974" y="214"/>
                  </a:cxn>
                  <a:cxn ang="0">
                    <a:pos x="1050" y="228"/>
                  </a:cxn>
                  <a:cxn ang="0">
                    <a:pos x="1125" y="242"/>
                  </a:cxn>
                  <a:cxn ang="0">
                    <a:pos x="1202" y="256"/>
                  </a:cxn>
                  <a:cxn ang="0">
                    <a:pos x="1278" y="271"/>
                  </a:cxn>
                  <a:cxn ang="0">
                    <a:pos x="1355" y="286"/>
                  </a:cxn>
                  <a:cxn ang="0">
                    <a:pos x="1432" y="300"/>
                  </a:cxn>
                  <a:cxn ang="0">
                    <a:pos x="1470" y="303"/>
                  </a:cxn>
                  <a:cxn ang="0">
                    <a:pos x="1471" y="295"/>
                  </a:cxn>
                </a:cxnLst>
                <a:rect l="0" t="0" r="r" b="b"/>
                <a:pathLst>
                  <a:path w="1475" h="308">
                    <a:moveTo>
                      <a:pt x="1471" y="291"/>
                    </a:moveTo>
                    <a:lnTo>
                      <a:pt x="1472" y="288"/>
                    </a:lnTo>
                    <a:lnTo>
                      <a:pt x="1473" y="285"/>
                    </a:lnTo>
                    <a:lnTo>
                      <a:pt x="1473" y="281"/>
                    </a:lnTo>
                    <a:lnTo>
                      <a:pt x="1475" y="279"/>
                    </a:lnTo>
                    <a:lnTo>
                      <a:pt x="1435" y="274"/>
                    </a:lnTo>
                    <a:lnTo>
                      <a:pt x="1395" y="270"/>
                    </a:lnTo>
                    <a:lnTo>
                      <a:pt x="1356" y="265"/>
                    </a:lnTo>
                    <a:lnTo>
                      <a:pt x="1318" y="258"/>
                    </a:lnTo>
                    <a:lnTo>
                      <a:pt x="1278" y="253"/>
                    </a:lnTo>
                    <a:lnTo>
                      <a:pt x="1239" y="248"/>
                    </a:lnTo>
                    <a:lnTo>
                      <a:pt x="1201" y="242"/>
                    </a:lnTo>
                    <a:lnTo>
                      <a:pt x="1162" y="235"/>
                    </a:lnTo>
                    <a:lnTo>
                      <a:pt x="1123" y="229"/>
                    </a:lnTo>
                    <a:lnTo>
                      <a:pt x="1086" y="222"/>
                    </a:lnTo>
                    <a:lnTo>
                      <a:pt x="1047" y="216"/>
                    </a:lnTo>
                    <a:lnTo>
                      <a:pt x="1008" y="208"/>
                    </a:lnTo>
                    <a:lnTo>
                      <a:pt x="970" y="201"/>
                    </a:lnTo>
                    <a:lnTo>
                      <a:pt x="931" y="192"/>
                    </a:lnTo>
                    <a:lnTo>
                      <a:pt x="891" y="185"/>
                    </a:lnTo>
                    <a:lnTo>
                      <a:pt x="852" y="177"/>
                    </a:lnTo>
                    <a:lnTo>
                      <a:pt x="817" y="171"/>
                    </a:lnTo>
                    <a:lnTo>
                      <a:pt x="780" y="163"/>
                    </a:lnTo>
                    <a:lnTo>
                      <a:pt x="746" y="157"/>
                    </a:lnTo>
                    <a:lnTo>
                      <a:pt x="710" y="151"/>
                    </a:lnTo>
                    <a:lnTo>
                      <a:pt x="676" y="143"/>
                    </a:lnTo>
                    <a:lnTo>
                      <a:pt x="640" y="137"/>
                    </a:lnTo>
                    <a:lnTo>
                      <a:pt x="606" y="131"/>
                    </a:lnTo>
                    <a:lnTo>
                      <a:pt x="571" y="123"/>
                    </a:lnTo>
                    <a:lnTo>
                      <a:pt x="537" y="117"/>
                    </a:lnTo>
                    <a:lnTo>
                      <a:pt x="502" y="111"/>
                    </a:lnTo>
                    <a:lnTo>
                      <a:pt x="468" y="105"/>
                    </a:lnTo>
                    <a:lnTo>
                      <a:pt x="432" y="98"/>
                    </a:lnTo>
                    <a:lnTo>
                      <a:pt x="397" y="92"/>
                    </a:lnTo>
                    <a:lnTo>
                      <a:pt x="361" y="86"/>
                    </a:lnTo>
                    <a:lnTo>
                      <a:pt x="325" y="79"/>
                    </a:lnTo>
                    <a:lnTo>
                      <a:pt x="289" y="73"/>
                    </a:lnTo>
                    <a:lnTo>
                      <a:pt x="277" y="70"/>
                    </a:lnTo>
                    <a:lnTo>
                      <a:pt x="267" y="67"/>
                    </a:lnTo>
                    <a:lnTo>
                      <a:pt x="255" y="65"/>
                    </a:lnTo>
                    <a:lnTo>
                      <a:pt x="244" y="62"/>
                    </a:lnTo>
                    <a:lnTo>
                      <a:pt x="233" y="58"/>
                    </a:lnTo>
                    <a:lnTo>
                      <a:pt x="222" y="55"/>
                    </a:lnTo>
                    <a:lnTo>
                      <a:pt x="210" y="52"/>
                    </a:lnTo>
                    <a:lnTo>
                      <a:pt x="200" y="50"/>
                    </a:lnTo>
                    <a:lnTo>
                      <a:pt x="188" y="47"/>
                    </a:lnTo>
                    <a:lnTo>
                      <a:pt x="177" y="44"/>
                    </a:lnTo>
                    <a:lnTo>
                      <a:pt x="165" y="41"/>
                    </a:lnTo>
                    <a:lnTo>
                      <a:pt x="155" y="39"/>
                    </a:lnTo>
                    <a:lnTo>
                      <a:pt x="144" y="35"/>
                    </a:lnTo>
                    <a:lnTo>
                      <a:pt x="132" y="32"/>
                    </a:lnTo>
                    <a:lnTo>
                      <a:pt x="122" y="30"/>
                    </a:lnTo>
                    <a:lnTo>
                      <a:pt x="110" y="27"/>
                    </a:lnTo>
                    <a:lnTo>
                      <a:pt x="98" y="24"/>
                    </a:lnTo>
                    <a:lnTo>
                      <a:pt x="85" y="20"/>
                    </a:lnTo>
                    <a:lnTo>
                      <a:pt x="72" y="17"/>
                    </a:lnTo>
                    <a:lnTo>
                      <a:pt x="61" y="13"/>
                    </a:lnTo>
                    <a:lnTo>
                      <a:pt x="48" y="9"/>
                    </a:lnTo>
                    <a:lnTo>
                      <a:pt x="36" y="6"/>
                    </a:lnTo>
                    <a:lnTo>
                      <a:pt x="24" y="3"/>
                    </a:lnTo>
                    <a:lnTo>
                      <a:pt x="12" y="0"/>
                    </a:lnTo>
                    <a:lnTo>
                      <a:pt x="9" y="4"/>
                    </a:lnTo>
                    <a:lnTo>
                      <a:pt x="7" y="7"/>
                    </a:lnTo>
                    <a:lnTo>
                      <a:pt x="3" y="11"/>
                    </a:lnTo>
                    <a:lnTo>
                      <a:pt x="0" y="14"/>
                    </a:lnTo>
                    <a:lnTo>
                      <a:pt x="6" y="16"/>
                    </a:lnTo>
                    <a:lnTo>
                      <a:pt x="12" y="18"/>
                    </a:lnTo>
                    <a:lnTo>
                      <a:pt x="17" y="19"/>
                    </a:lnTo>
                    <a:lnTo>
                      <a:pt x="22" y="21"/>
                    </a:lnTo>
                    <a:lnTo>
                      <a:pt x="27" y="22"/>
                    </a:lnTo>
                    <a:lnTo>
                      <a:pt x="34" y="24"/>
                    </a:lnTo>
                    <a:lnTo>
                      <a:pt x="39" y="25"/>
                    </a:lnTo>
                    <a:lnTo>
                      <a:pt x="44" y="27"/>
                    </a:lnTo>
                    <a:lnTo>
                      <a:pt x="59" y="31"/>
                    </a:lnTo>
                    <a:lnTo>
                      <a:pt x="75" y="34"/>
                    </a:lnTo>
                    <a:lnTo>
                      <a:pt x="89" y="39"/>
                    </a:lnTo>
                    <a:lnTo>
                      <a:pt x="104" y="43"/>
                    </a:lnTo>
                    <a:lnTo>
                      <a:pt x="118" y="47"/>
                    </a:lnTo>
                    <a:lnTo>
                      <a:pt x="134" y="50"/>
                    </a:lnTo>
                    <a:lnTo>
                      <a:pt x="149" y="54"/>
                    </a:lnTo>
                    <a:lnTo>
                      <a:pt x="164" y="58"/>
                    </a:lnTo>
                    <a:lnTo>
                      <a:pt x="179" y="63"/>
                    </a:lnTo>
                    <a:lnTo>
                      <a:pt x="194" y="66"/>
                    </a:lnTo>
                    <a:lnTo>
                      <a:pt x="209" y="70"/>
                    </a:lnTo>
                    <a:lnTo>
                      <a:pt x="224" y="74"/>
                    </a:lnTo>
                    <a:lnTo>
                      <a:pt x="239" y="78"/>
                    </a:lnTo>
                    <a:lnTo>
                      <a:pt x="253" y="82"/>
                    </a:lnTo>
                    <a:lnTo>
                      <a:pt x="269" y="86"/>
                    </a:lnTo>
                    <a:lnTo>
                      <a:pt x="284" y="90"/>
                    </a:lnTo>
                    <a:lnTo>
                      <a:pt x="321" y="95"/>
                    </a:lnTo>
                    <a:lnTo>
                      <a:pt x="359" y="101"/>
                    </a:lnTo>
                    <a:lnTo>
                      <a:pt x="395" y="107"/>
                    </a:lnTo>
                    <a:lnTo>
                      <a:pt x="431" y="113"/>
                    </a:lnTo>
                    <a:lnTo>
                      <a:pt x="467" y="119"/>
                    </a:lnTo>
                    <a:lnTo>
                      <a:pt x="502" y="125"/>
                    </a:lnTo>
                    <a:lnTo>
                      <a:pt x="537" y="133"/>
                    </a:lnTo>
                    <a:lnTo>
                      <a:pt x="571" y="139"/>
                    </a:lnTo>
                    <a:lnTo>
                      <a:pt x="606" y="146"/>
                    </a:lnTo>
                    <a:lnTo>
                      <a:pt x="641" y="153"/>
                    </a:lnTo>
                    <a:lnTo>
                      <a:pt x="676" y="160"/>
                    </a:lnTo>
                    <a:lnTo>
                      <a:pt x="711" y="166"/>
                    </a:lnTo>
                    <a:lnTo>
                      <a:pt x="748" y="174"/>
                    </a:lnTo>
                    <a:lnTo>
                      <a:pt x="784" y="181"/>
                    </a:lnTo>
                    <a:lnTo>
                      <a:pt x="821" y="187"/>
                    </a:lnTo>
                    <a:lnTo>
                      <a:pt x="860" y="195"/>
                    </a:lnTo>
                    <a:lnTo>
                      <a:pt x="897" y="201"/>
                    </a:lnTo>
                    <a:lnTo>
                      <a:pt x="936" y="208"/>
                    </a:lnTo>
                    <a:lnTo>
                      <a:pt x="974" y="214"/>
                    </a:lnTo>
                    <a:lnTo>
                      <a:pt x="1011" y="221"/>
                    </a:lnTo>
                    <a:lnTo>
                      <a:pt x="1050" y="228"/>
                    </a:lnTo>
                    <a:lnTo>
                      <a:pt x="1088" y="235"/>
                    </a:lnTo>
                    <a:lnTo>
                      <a:pt x="1125" y="242"/>
                    </a:lnTo>
                    <a:lnTo>
                      <a:pt x="1164" y="249"/>
                    </a:lnTo>
                    <a:lnTo>
                      <a:pt x="1202" y="256"/>
                    </a:lnTo>
                    <a:lnTo>
                      <a:pt x="1240" y="264"/>
                    </a:lnTo>
                    <a:lnTo>
                      <a:pt x="1278" y="271"/>
                    </a:lnTo>
                    <a:lnTo>
                      <a:pt x="1317" y="278"/>
                    </a:lnTo>
                    <a:lnTo>
                      <a:pt x="1355" y="286"/>
                    </a:lnTo>
                    <a:lnTo>
                      <a:pt x="1393" y="293"/>
                    </a:lnTo>
                    <a:lnTo>
                      <a:pt x="1432" y="300"/>
                    </a:lnTo>
                    <a:lnTo>
                      <a:pt x="1470" y="308"/>
                    </a:lnTo>
                    <a:lnTo>
                      <a:pt x="1470" y="303"/>
                    </a:lnTo>
                    <a:lnTo>
                      <a:pt x="1471" y="299"/>
                    </a:lnTo>
                    <a:lnTo>
                      <a:pt x="1471" y="295"/>
                    </a:lnTo>
                    <a:lnTo>
                      <a:pt x="1471" y="291"/>
                    </a:lnTo>
                    <a:close/>
                  </a:path>
                </a:pathLst>
              </a:custGeom>
              <a:solidFill>
                <a:srgbClr val="CC8700"/>
              </a:solidFill>
              <a:ln w="9525">
                <a:noFill/>
                <a:round/>
                <a:headEnd/>
                <a:tailEnd/>
              </a:ln>
            </p:spPr>
            <p:txBody>
              <a:bodyPr/>
              <a:lstStyle/>
              <a:p>
                <a:endParaRPr lang="en-US"/>
              </a:p>
            </p:txBody>
          </p:sp>
          <p:sp>
            <p:nvSpPr>
              <p:cNvPr id="384144" name="Freeform 144"/>
              <p:cNvSpPr>
                <a:spLocks/>
              </p:cNvSpPr>
              <p:nvPr/>
            </p:nvSpPr>
            <p:spPr bwMode="auto">
              <a:xfrm>
                <a:off x="6871" y="1404"/>
                <a:ext cx="368" cy="76"/>
              </a:xfrm>
              <a:custGeom>
                <a:avLst/>
                <a:gdLst/>
                <a:ahLst/>
                <a:cxnLst>
                  <a:cxn ang="0">
                    <a:pos x="1470" y="288"/>
                  </a:cxn>
                  <a:cxn ang="0">
                    <a:pos x="1470" y="283"/>
                  </a:cxn>
                  <a:cxn ang="0">
                    <a:pos x="1432" y="275"/>
                  </a:cxn>
                  <a:cxn ang="0">
                    <a:pos x="1353" y="266"/>
                  </a:cxn>
                  <a:cxn ang="0">
                    <a:pos x="1275" y="254"/>
                  </a:cxn>
                  <a:cxn ang="0">
                    <a:pos x="1197" y="243"/>
                  </a:cxn>
                  <a:cxn ang="0">
                    <a:pos x="1121" y="230"/>
                  </a:cxn>
                  <a:cxn ang="0">
                    <a:pos x="1044" y="217"/>
                  </a:cxn>
                  <a:cxn ang="0">
                    <a:pos x="966" y="202"/>
                  </a:cxn>
                  <a:cxn ang="0">
                    <a:pos x="889" y="186"/>
                  </a:cxn>
                  <a:cxn ang="0">
                    <a:pos x="815" y="172"/>
                  </a:cxn>
                  <a:cxn ang="0">
                    <a:pos x="744" y="158"/>
                  </a:cxn>
                  <a:cxn ang="0">
                    <a:pos x="674" y="144"/>
                  </a:cxn>
                  <a:cxn ang="0">
                    <a:pos x="605" y="132"/>
                  </a:cxn>
                  <a:cxn ang="0">
                    <a:pos x="536" y="118"/>
                  </a:cxn>
                  <a:cxn ang="0">
                    <a:pos x="466" y="105"/>
                  </a:cxn>
                  <a:cxn ang="0">
                    <a:pos x="396" y="92"/>
                  </a:cxn>
                  <a:cxn ang="0">
                    <a:pos x="324" y="79"/>
                  </a:cxn>
                  <a:cxn ang="0">
                    <a:pos x="276" y="70"/>
                  </a:cxn>
                  <a:cxn ang="0">
                    <a:pos x="254" y="65"/>
                  </a:cxn>
                  <a:cxn ang="0">
                    <a:pos x="231" y="59"/>
                  </a:cxn>
                  <a:cxn ang="0">
                    <a:pos x="209" y="52"/>
                  </a:cxn>
                  <a:cxn ang="0">
                    <a:pos x="186" y="47"/>
                  </a:cxn>
                  <a:cxn ang="0">
                    <a:pos x="164" y="41"/>
                  </a:cxn>
                  <a:cxn ang="0">
                    <a:pos x="141" y="34"/>
                  </a:cxn>
                  <a:cxn ang="0">
                    <a:pos x="120" y="29"/>
                  </a:cxn>
                  <a:cxn ang="0">
                    <a:pos x="95" y="23"/>
                  </a:cxn>
                  <a:cxn ang="0">
                    <a:pos x="71" y="17"/>
                  </a:cxn>
                  <a:cxn ang="0">
                    <a:pos x="47" y="9"/>
                  </a:cxn>
                  <a:cxn ang="0">
                    <a:pos x="23" y="3"/>
                  </a:cxn>
                  <a:cxn ang="0">
                    <a:pos x="8" y="3"/>
                  </a:cxn>
                  <a:cxn ang="0">
                    <a:pos x="2" y="10"/>
                  </a:cxn>
                  <a:cxn ang="0">
                    <a:pos x="7" y="15"/>
                  </a:cxn>
                  <a:cxn ang="0">
                    <a:pos x="18" y="18"/>
                  </a:cxn>
                  <a:cxn ang="0">
                    <a:pos x="29" y="21"/>
                  </a:cxn>
                  <a:cxn ang="0">
                    <a:pos x="40" y="23"/>
                  </a:cxn>
                  <a:cxn ang="0">
                    <a:pos x="60" y="28"/>
                  </a:cxn>
                  <a:cxn ang="0">
                    <a:pos x="90" y="35"/>
                  </a:cxn>
                  <a:cxn ang="0">
                    <a:pos x="121" y="44"/>
                  </a:cxn>
                  <a:cxn ang="0">
                    <a:pos x="151" y="52"/>
                  </a:cxn>
                  <a:cxn ang="0">
                    <a:pos x="181" y="60"/>
                  </a:cxn>
                  <a:cxn ang="0">
                    <a:pos x="212" y="68"/>
                  </a:cxn>
                  <a:cxn ang="0">
                    <a:pos x="242" y="76"/>
                  </a:cxn>
                  <a:cxn ang="0">
                    <a:pos x="272" y="84"/>
                  </a:cxn>
                  <a:cxn ang="0">
                    <a:pos x="325" y="93"/>
                  </a:cxn>
                  <a:cxn ang="0">
                    <a:pos x="400" y="105"/>
                  </a:cxn>
                  <a:cxn ang="0">
                    <a:pos x="470" y="117"/>
                  </a:cxn>
                  <a:cxn ang="0">
                    <a:pos x="539" y="131"/>
                  </a:cxn>
                  <a:cxn ang="0">
                    <a:pos x="607" y="144"/>
                  </a:cxn>
                  <a:cxn ang="0">
                    <a:pos x="676" y="158"/>
                  </a:cxn>
                  <a:cxn ang="0">
                    <a:pos x="747" y="173"/>
                  </a:cxn>
                  <a:cxn ang="0">
                    <a:pos x="820" y="186"/>
                  </a:cxn>
                  <a:cxn ang="0">
                    <a:pos x="896" y="200"/>
                  </a:cxn>
                  <a:cxn ang="0">
                    <a:pos x="973" y="212"/>
                  </a:cxn>
                  <a:cxn ang="0">
                    <a:pos x="1049" y="226"/>
                  </a:cxn>
                  <a:cxn ang="0">
                    <a:pos x="1124" y="240"/>
                  </a:cxn>
                  <a:cxn ang="0">
                    <a:pos x="1201" y="254"/>
                  </a:cxn>
                  <a:cxn ang="0">
                    <a:pos x="1277" y="268"/>
                  </a:cxn>
                  <a:cxn ang="0">
                    <a:pos x="1354" y="283"/>
                  </a:cxn>
                  <a:cxn ang="0">
                    <a:pos x="1431" y="297"/>
                  </a:cxn>
                  <a:cxn ang="0">
                    <a:pos x="1469" y="301"/>
                  </a:cxn>
                  <a:cxn ang="0">
                    <a:pos x="1469" y="294"/>
                  </a:cxn>
                </a:cxnLst>
                <a:rect l="0" t="0" r="r" b="b"/>
                <a:pathLst>
                  <a:path w="1471" h="305">
                    <a:moveTo>
                      <a:pt x="1469" y="290"/>
                    </a:moveTo>
                    <a:lnTo>
                      <a:pt x="1470" y="288"/>
                    </a:lnTo>
                    <a:lnTo>
                      <a:pt x="1470" y="285"/>
                    </a:lnTo>
                    <a:lnTo>
                      <a:pt x="1470" y="283"/>
                    </a:lnTo>
                    <a:lnTo>
                      <a:pt x="1471" y="280"/>
                    </a:lnTo>
                    <a:lnTo>
                      <a:pt x="1432" y="275"/>
                    </a:lnTo>
                    <a:lnTo>
                      <a:pt x="1392" y="271"/>
                    </a:lnTo>
                    <a:lnTo>
                      <a:pt x="1353" y="266"/>
                    </a:lnTo>
                    <a:lnTo>
                      <a:pt x="1315" y="260"/>
                    </a:lnTo>
                    <a:lnTo>
                      <a:pt x="1275" y="254"/>
                    </a:lnTo>
                    <a:lnTo>
                      <a:pt x="1236" y="249"/>
                    </a:lnTo>
                    <a:lnTo>
                      <a:pt x="1197" y="243"/>
                    </a:lnTo>
                    <a:lnTo>
                      <a:pt x="1160" y="237"/>
                    </a:lnTo>
                    <a:lnTo>
                      <a:pt x="1121" y="230"/>
                    </a:lnTo>
                    <a:lnTo>
                      <a:pt x="1082" y="223"/>
                    </a:lnTo>
                    <a:lnTo>
                      <a:pt x="1044" y="217"/>
                    </a:lnTo>
                    <a:lnTo>
                      <a:pt x="1005" y="209"/>
                    </a:lnTo>
                    <a:lnTo>
                      <a:pt x="966" y="202"/>
                    </a:lnTo>
                    <a:lnTo>
                      <a:pt x="928" y="194"/>
                    </a:lnTo>
                    <a:lnTo>
                      <a:pt x="889" y="186"/>
                    </a:lnTo>
                    <a:lnTo>
                      <a:pt x="850" y="178"/>
                    </a:lnTo>
                    <a:lnTo>
                      <a:pt x="815" y="172"/>
                    </a:lnTo>
                    <a:lnTo>
                      <a:pt x="778" y="164"/>
                    </a:lnTo>
                    <a:lnTo>
                      <a:pt x="744" y="158"/>
                    </a:lnTo>
                    <a:lnTo>
                      <a:pt x="708" y="152"/>
                    </a:lnTo>
                    <a:lnTo>
                      <a:pt x="674" y="144"/>
                    </a:lnTo>
                    <a:lnTo>
                      <a:pt x="639" y="138"/>
                    </a:lnTo>
                    <a:lnTo>
                      <a:pt x="605" y="132"/>
                    </a:lnTo>
                    <a:lnTo>
                      <a:pt x="570" y="124"/>
                    </a:lnTo>
                    <a:lnTo>
                      <a:pt x="536" y="118"/>
                    </a:lnTo>
                    <a:lnTo>
                      <a:pt x="501" y="112"/>
                    </a:lnTo>
                    <a:lnTo>
                      <a:pt x="466" y="105"/>
                    </a:lnTo>
                    <a:lnTo>
                      <a:pt x="431" y="98"/>
                    </a:lnTo>
                    <a:lnTo>
                      <a:pt x="396" y="92"/>
                    </a:lnTo>
                    <a:lnTo>
                      <a:pt x="360" y="86"/>
                    </a:lnTo>
                    <a:lnTo>
                      <a:pt x="324" y="79"/>
                    </a:lnTo>
                    <a:lnTo>
                      <a:pt x="288" y="73"/>
                    </a:lnTo>
                    <a:lnTo>
                      <a:pt x="276" y="70"/>
                    </a:lnTo>
                    <a:lnTo>
                      <a:pt x="266" y="67"/>
                    </a:lnTo>
                    <a:lnTo>
                      <a:pt x="254" y="65"/>
                    </a:lnTo>
                    <a:lnTo>
                      <a:pt x="243" y="62"/>
                    </a:lnTo>
                    <a:lnTo>
                      <a:pt x="231" y="59"/>
                    </a:lnTo>
                    <a:lnTo>
                      <a:pt x="221" y="55"/>
                    </a:lnTo>
                    <a:lnTo>
                      <a:pt x="209" y="52"/>
                    </a:lnTo>
                    <a:lnTo>
                      <a:pt x="198" y="49"/>
                    </a:lnTo>
                    <a:lnTo>
                      <a:pt x="186" y="47"/>
                    </a:lnTo>
                    <a:lnTo>
                      <a:pt x="175" y="44"/>
                    </a:lnTo>
                    <a:lnTo>
                      <a:pt x="164" y="41"/>
                    </a:lnTo>
                    <a:lnTo>
                      <a:pt x="153" y="38"/>
                    </a:lnTo>
                    <a:lnTo>
                      <a:pt x="141" y="34"/>
                    </a:lnTo>
                    <a:lnTo>
                      <a:pt x="130" y="32"/>
                    </a:lnTo>
                    <a:lnTo>
                      <a:pt x="120" y="29"/>
                    </a:lnTo>
                    <a:lnTo>
                      <a:pt x="108" y="26"/>
                    </a:lnTo>
                    <a:lnTo>
                      <a:pt x="95" y="23"/>
                    </a:lnTo>
                    <a:lnTo>
                      <a:pt x="84" y="20"/>
                    </a:lnTo>
                    <a:lnTo>
                      <a:pt x="71" y="17"/>
                    </a:lnTo>
                    <a:lnTo>
                      <a:pt x="60" y="12"/>
                    </a:lnTo>
                    <a:lnTo>
                      <a:pt x="47" y="9"/>
                    </a:lnTo>
                    <a:lnTo>
                      <a:pt x="35" y="6"/>
                    </a:lnTo>
                    <a:lnTo>
                      <a:pt x="23" y="3"/>
                    </a:lnTo>
                    <a:lnTo>
                      <a:pt x="11" y="0"/>
                    </a:lnTo>
                    <a:lnTo>
                      <a:pt x="8" y="3"/>
                    </a:lnTo>
                    <a:lnTo>
                      <a:pt x="6" y="6"/>
                    </a:lnTo>
                    <a:lnTo>
                      <a:pt x="2" y="10"/>
                    </a:lnTo>
                    <a:lnTo>
                      <a:pt x="0" y="13"/>
                    </a:lnTo>
                    <a:lnTo>
                      <a:pt x="7" y="15"/>
                    </a:lnTo>
                    <a:lnTo>
                      <a:pt x="12" y="17"/>
                    </a:lnTo>
                    <a:lnTo>
                      <a:pt x="18" y="18"/>
                    </a:lnTo>
                    <a:lnTo>
                      <a:pt x="23" y="19"/>
                    </a:lnTo>
                    <a:lnTo>
                      <a:pt x="29" y="21"/>
                    </a:lnTo>
                    <a:lnTo>
                      <a:pt x="34" y="22"/>
                    </a:lnTo>
                    <a:lnTo>
                      <a:pt x="40" y="23"/>
                    </a:lnTo>
                    <a:lnTo>
                      <a:pt x="45" y="24"/>
                    </a:lnTo>
                    <a:lnTo>
                      <a:pt x="60" y="28"/>
                    </a:lnTo>
                    <a:lnTo>
                      <a:pt x="76" y="32"/>
                    </a:lnTo>
                    <a:lnTo>
                      <a:pt x="90" y="35"/>
                    </a:lnTo>
                    <a:lnTo>
                      <a:pt x="106" y="40"/>
                    </a:lnTo>
                    <a:lnTo>
                      <a:pt x="121" y="44"/>
                    </a:lnTo>
                    <a:lnTo>
                      <a:pt x="136" y="48"/>
                    </a:lnTo>
                    <a:lnTo>
                      <a:pt x="151" y="52"/>
                    </a:lnTo>
                    <a:lnTo>
                      <a:pt x="167" y="55"/>
                    </a:lnTo>
                    <a:lnTo>
                      <a:pt x="181" y="60"/>
                    </a:lnTo>
                    <a:lnTo>
                      <a:pt x="197" y="64"/>
                    </a:lnTo>
                    <a:lnTo>
                      <a:pt x="212" y="68"/>
                    </a:lnTo>
                    <a:lnTo>
                      <a:pt x="227" y="72"/>
                    </a:lnTo>
                    <a:lnTo>
                      <a:pt x="242" y="76"/>
                    </a:lnTo>
                    <a:lnTo>
                      <a:pt x="258" y="79"/>
                    </a:lnTo>
                    <a:lnTo>
                      <a:pt x="272" y="84"/>
                    </a:lnTo>
                    <a:lnTo>
                      <a:pt x="288" y="88"/>
                    </a:lnTo>
                    <a:lnTo>
                      <a:pt x="325" y="93"/>
                    </a:lnTo>
                    <a:lnTo>
                      <a:pt x="363" y="98"/>
                    </a:lnTo>
                    <a:lnTo>
                      <a:pt x="400" y="105"/>
                    </a:lnTo>
                    <a:lnTo>
                      <a:pt x="435" y="111"/>
                    </a:lnTo>
                    <a:lnTo>
                      <a:pt x="470" y="117"/>
                    </a:lnTo>
                    <a:lnTo>
                      <a:pt x="504" y="123"/>
                    </a:lnTo>
                    <a:lnTo>
                      <a:pt x="539" y="131"/>
                    </a:lnTo>
                    <a:lnTo>
                      <a:pt x="573" y="137"/>
                    </a:lnTo>
                    <a:lnTo>
                      <a:pt x="607" y="144"/>
                    </a:lnTo>
                    <a:lnTo>
                      <a:pt x="641" y="152"/>
                    </a:lnTo>
                    <a:lnTo>
                      <a:pt x="676" y="158"/>
                    </a:lnTo>
                    <a:lnTo>
                      <a:pt x="711" y="165"/>
                    </a:lnTo>
                    <a:lnTo>
                      <a:pt x="747" y="173"/>
                    </a:lnTo>
                    <a:lnTo>
                      <a:pt x="783" y="180"/>
                    </a:lnTo>
                    <a:lnTo>
                      <a:pt x="820" y="186"/>
                    </a:lnTo>
                    <a:lnTo>
                      <a:pt x="859" y="194"/>
                    </a:lnTo>
                    <a:lnTo>
                      <a:pt x="896" y="200"/>
                    </a:lnTo>
                    <a:lnTo>
                      <a:pt x="935" y="206"/>
                    </a:lnTo>
                    <a:lnTo>
                      <a:pt x="973" y="212"/>
                    </a:lnTo>
                    <a:lnTo>
                      <a:pt x="1010" y="219"/>
                    </a:lnTo>
                    <a:lnTo>
                      <a:pt x="1049" y="226"/>
                    </a:lnTo>
                    <a:lnTo>
                      <a:pt x="1087" y="232"/>
                    </a:lnTo>
                    <a:lnTo>
                      <a:pt x="1124" y="240"/>
                    </a:lnTo>
                    <a:lnTo>
                      <a:pt x="1163" y="247"/>
                    </a:lnTo>
                    <a:lnTo>
                      <a:pt x="1201" y="254"/>
                    </a:lnTo>
                    <a:lnTo>
                      <a:pt x="1239" y="261"/>
                    </a:lnTo>
                    <a:lnTo>
                      <a:pt x="1277" y="268"/>
                    </a:lnTo>
                    <a:lnTo>
                      <a:pt x="1316" y="275"/>
                    </a:lnTo>
                    <a:lnTo>
                      <a:pt x="1354" y="283"/>
                    </a:lnTo>
                    <a:lnTo>
                      <a:pt x="1392" y="290"/>
                    </a:lnTo>
                    <a:lnTo>
                      <a:pt x="1431" y="297"/>
                    </a:lnTo>
                    <a:lnTo>
                      <a:pt x="1469" y="305"/>
                    </a:lnTo>
                    <a:lnTo>
                      <a:pt x="1469" y="301"/>
                    </a:lnTo>
                    <a:lnTo>
                      <a:pt x="1469" y="297"/>
                    </a:lnTo>
                    <a:lnTo>
                      <a:pt x="1469" y="294"/>
                    </a:lnTo>
                    <a:lnTo>
                      <a:pt x="1469" y="290"/>
                    </a:lnTo>
                    <a:close/>
                  </a:path>
                </a:pathLst>
              </a:custGeom>
              <a:solidFill>
                <a:srgbClr val="CE8C00"/>
              </a:solidFill>
              <a:ln w="9525">
                <a:noFill/>
                <a:round/>
                <a:headEnd/>
                <a:tailEnd/>
              </a:ln>
            </p:spPr>
            <p:txBody>
              <a:bodyPr/>
              <a:lstStyle/>
              <a:p>
                <a:endParaRPr lang="en-US"/>
              </a:p>
            </p:txBody>
          </p:sp>
          <p:sp>
            <p:nvSpPr>
              <p:cNvPr id="384145" name="Freeform 145"/>
              <p:cNvSpPr>
                <a:spLocks/>
              </p:cNvSpPr>
              <p:nvPr/>
            </p:nvSpPr>
            <p:spPr bwMode="auto">
              <a:xfrm>
                <a:off x="6871" y="1404"/>
                <a:ext cx="367" cy="76"/>
              </a:xfrm>
              <a:custGeom>
                <a:avLst/>
                <a:gdLst/>
                <a:ahLst/>
                <a:cxnLst>
                  <a:cxn ang="0">
                    <a:pos x="1468" y="282"/>
                  </a:cxn>
                  <a:cxn ang="0">
                    <a:pos x="1389" y="272"/>
                  </a:cxn>
                  <a:cxn ang="0">
                    <a:pos x="1312" y="261"/>
                  </a:cxn>
                  <a:cxn ang="0">
                    <a:pos x="1234" y="250"/>
                  </a:cxn>
                  <a:cxn ang="0">
                    <a:pos x="1157" y="238"/>
                  </a:cxn>
                  <a:cxn ang="0">
                    <a:pos x="1080" y="224"/>
                  </a:cxn>
                  <a:cxn ang="0">
                    <a:pos x="1003" y="210"/>
                  </a:cxn>
                  <a:cxn ang="0">
                    <a:pos x="926" y="195"/>
                  </a:cxn>
                  <a:cxn ang="0">
                    <a:pos x="848" y="179"/>
                  </a:cxn>
                  <a:cxn ang="0">
                    <a:pos x="776" y="165"/>
                  </a:cxn>
                  <a:cxn ang="0">
                    <a:pos x="706" y="153"/>
                  </a:cxn>
                  <a:cxn ang="0">
                    <a:pos x="637" y="139"/>
                  </a:cxn>
                  <a:cxn ang="0">
                    <a:pos x="568" y="126"/>
                  </a:cxn>
                  <a:cxn ang="0">
                    <a:pos x="499" y="112"/>
                  </a:cxn>
                  <a:cxn ang="0">
                    <a:pos x="430" y="98"/>
                  </a:cxn>
                  <a:cxn ang="0">
                    <a:pos x="359" y="85"/>
                  </a:cxn>
                  <a:cxn ang="0">
                    <a:pos x="287" y="72"/>
                  </a:cxn>
                  <a:cxn ang="0">
                    <a:pos x="9" y="0"/>
                  </a:cxn>
                  <a:cxn ang="0">
                    <a:pos x="46" y="22"/>
                  </a:cxn>
                  <a:cxn ang="0">
                    <a:pos x="330" y="91"/>
                  </a:cxn>
                  <a:cxn ang="0">
                    <a:pos x="403" y="103"/>
                  </a:cxn>
                  <a:cxn ang="0">
                    <a:pos x="473" y="115"/>
                  </a:cxn>
                  <a:cxn ang="0">
                    <a:pos x="541" y="129"/>
                  </a:cxn>
                  <a:cxn ang="0">
                    <a:pos x="608" y="142"/>
                  </a:cxn>
                  <a:cxn ang="0">
                    <a:pos x="676" y="157"/>
                  </a:cxn>
                  <a:cxn ang="0">
                    <a:pos x="746" y="171"/>
                  </a:cxn>
                  <a:cxn ang="0">
                    <a:pos x="819" y="185"/>
                  </a:cxn>
                  <a:cxn ang="0">
                    <a:pos x="895" y="198"/>
                  </a:cxn>
                  <a:cxn ang="0">
                    <a:pos x="972" y="210"/>
                  </a:cxn>
                  <a:cxn ang="0">
                    <a:pos x="1048" y="223"/>
                  </a:cxn>
                  <a:cxn ang="0">
                    <a:pos x="1123" y="238"/>
                  </a:cxn>
                  <a:cxn ang="0">
                    <a:pos x="1200" y="251"/>
                  </a:cxn>
                  <a:cxn ang="0">
                    <a:pos x="1276" y="266"/>
                  </a:cxn>
                  <a:cxn ang="0">
                    <a:pos x="1353" y="281"/>
                  </a:cxn>
                  <a:cxn ang="0">
                    <a:pos x="1430" y="295"/>
                  </a:cxn>
                  <a:cxn ang="0">
                    <a:pos x="1468" y="290"/>
                  </a:cxn>
                </a:cxnLst>
                <a:rect l="0" t="0" r="r" b="b"/>
                <a:pathLst>
                  <a:path w="1468" h="303">
                    <a:moveTo>
                      <a:pt x="1468" y="290"/>
                    </a:moveTo>
                    <a:lnTo>
                      <a:pt x="1468" y="282"/>
                    </a:lnTo>
                    <a:lnTo>
                      <a:pt x="1429" y="276"/>
                    </a:lnTo>
                    <a:lnTo>
                      <a:pt x="1389" y="272"/>
                    </a:lnTo>
                    <a:lnTo>
                      <a:pt x="1350" y="267"/>
                    </a:lnTo>
                    <a:lnTo>
                      <a:pt x="1312" y="261"/>
                    </a:lnTo>
                    <a:lnTo>
                      <a:pt x="1273" y="255"/>
                    </a:lnTo>
                    <a:lnTo>
                      <a:pt x="1234" y="250"/>
                    </a:lnTo>
                    <a:lnTo>
                      <a:pt x="1195" y="244"/>
                    </a:lnTo>
                    <a:lnTo>
                      <a:pt x="1157" y="238"/>
                    </a:lnTo>
                    <a:lnTo>
                      <a:pt x="1118" y="231"/>
                    </a:lnTo>
                    <a:lnTo>
                      <a:pt x="1080" y="224"/>
                    </a:lnTo>
                    <a:lnTo>
                      <a:pt x="1042" y="218"/>
                    </a:lnTo>
                    <a:lnTo>
                      <a:pt x="1003" y="210"/>
                    </a:lnTo>
                    <a:lnTo>
                      <a:pt x="964" y="203"/>
                    </a:lnTo>
                    <a:lnTo>
                      <a:pt x="926" y="195"/>
                    </a:lnTo>
                    <a:lnTo>
                      <a:pt x="887" y="187"/>
                    </a:lnTo>
                    <a:lnTo>
                      <a:pt x="848" y="179"/>
                    </a:lnTo>
                    <a:lnTo>
                      <a:pt x="812" y="173"/>
                    </a:lnTo>
                    <a:lnTo>
                      <a:pt x="776" y="165"/>
                    </a:lnTo>
                    <a:lnTo>
                      <a:pt x="741" y="159"/>
                    </a:lnTo>
                    <a:lnTo>
                      <a:pt x="706" y="153"/>
                    </a:lnTo>
                    <a:lnTo>
                      <a:pt x="672" y="145"/>
                    </a:lnTo>
                    <a:lnTo>
                      <a:pt x="637" y="139"/>
                    </a:lnTo>
                    <a:lnTo>
                      <a:pt x="603" y="132"/>
                    </a:lnTo>
                    <a:lnTo>
                      <a:pt x="568" y="126"/>
                    </a:lnTo>
                    <a:lnTo>
                      <a:pt x="534" y="118"/>
                    </a:lnTo>
                    <a:lnTo>
                      <a:pt x="499" y="112"/>
                    </a:lnTo>
                    <a:lnTo>
                      <a:pt x="465" y="105"/>
                    </a:lnTo>
                    <a:lnTo>
                      <a:pt x="430" y="98"/>
                    </a:lnTo>
                    <a:lnTo>
                      <a:pt x="395" y="91"/>
                    </a:lnTo>
                    <a:lnTo>
                      <a:pt x="359" y="85"/>
                    </a:lnTo>
                    <a:lnTo>
                      <a:pt x="323" y="78"/>
                    </a:lnTo>
                    <a:lnTo>
                      <a:pt x="287" y="72"/>
                    </a:lnTo>
                    <a:lnTo>
                      <a:pt x="106" y="26"/>
                    </a:lnTo>
                    <a:lnTo>
                      <a:pt x="9" y="0"/>
                    </a:lnTo>
                    <a:lnTo>
                      <a:pt x="0" y="12"/>
                    </a:lnTo>
                    <a:lnTo>
                      <a:pt x="46" y="22"/>
                    </a:lnTo>
                    <a:lnTo>
                      <a:pt x="291" y="86"/>
                    </a:lnTo>
                    <a:lnTo>
                      <a:pt x="330" y="91"/>
                    </a:lnTo>
                    <a:lnTo>
                      <a:pt x="366" y="96"/>
                    </a:lnTo>
                    <a:lnTo>
                      <a:pt x="403" y="103"/>
                    </a:lnTo>
                    <a:lnTo>
                      <a:pt x="437" y="109"/>
                    </a:lnTo>
                    <a:lnTo>
                      <a:pt x="473" y="115"/>
                    </a:lnTo>
                    <a:lnTo>
                      <a:pt x="506" y="121"/>
                    </a:lnTo>
                    <a:lnTo>
                      <a:pt x="541" y="129"/>
                    </a:lnTo>
                    <a:lnTo>
                      <a:pt x="574" y="135"/>
                    </a:lnTo>
                    <a:lnTo>
                      <a:pt x="608" y="142"/>
                    </a:lnTo>
                    <a:lnTo>
                      <a:pt x="642" y="150"/>
                    </a:lnTo>
                    <a:lnTo>
                      <a:pt x="676" y="157"/>
                    </a:lnTo>
                    <a:lnTo>
                      <a:pt x="711" y="164"/>
                    </a:lnTo>
                    <a:lnTo>
                      <a:pt x="746" y="171"/>
                    </a:lnTo>
                    <a:lnTo>
                      <a:pt x="782" y="178"/>
                    </a:lnTo>
                    <a:lnTo>
                      <a:pt x="819" y="185"/>
                    </a:lnTo>
                    <a:lnTo>
                      <a:pt x="858" y="192"/>
                    </a:lnTo>
                    <a:lnTo>
                      <a:pt x="895" y="198"/>
                    </a:lnTo>
                    <a:lnTo>
                      <a:pt x="934" y="204"/>
                    </a:lnTo>
                    <a:lnTo>
                      <a:pt x="972" y="210"/>
                    </a:lnTo>
                    <a:lnTo>
                      <a:pt x="1009" y="217"/>
                    </a:lnTo>
                    <a:lnTo>
                      <a:pt x="1048" y="223"/>
                    </a:lnTo>
                    <a:lnTo>
                      <a:pt x="1086" y="230"/>
                    </a:lnTo>
                    <a:lnTo>
                      <a:pt x="1123" y="238"/>
                    </a:lnTo>
                    <a:lnTo>
                      <a:pt x="1162" y="244"/>
                    </a:lnTo>
                    <a:lnTo>
                      <a:pt x="1200" y="251"/>
                    </a:lnTo>
                    <a:lnTo>
                      <a:pt x="1238" y="259"/>
                    </a:lnTo>
                    <a:lnTo>
                      <a:pt x="1276" y="266"/>
                    </a:lnTo>
                    <a:lnTo>
                      <a:pt x="1315" y="273"/>
                    </a:lnTo>
                    <a:lnTo>
                      <a:pt x="1353" y="281"/>
                    </a:lnTo>
                    <a:lnTo>
                      <a:pt x="1391" y="288"/>
                    </a:lnTo>
                    <a:lnTo>
                      <a:pt x="1430" y="295"/>
                    </a:lnTo>
                    <a:lnTo>
                      <a:pt x="1468" y="303"/>
                    </a:lnTo>
                    <a:lnTo>
                      <a:pt x="1468" y="290"/>
                    </a:lnTo>
                    <a:close/>
                  </a:path>
                </a:pathLst>
              </a:custGeom>
              <a:solidFill>
                <a:srgbClr val="D18E00"/>
              </a:solidFill>
              <a:ln w="9525">
                <a:noFill/>
                <a:round/>
                <a:headEnd/>
                <a:tailEnd/>
              </a:ln>
            </p:spPr>
            <p:txBody>
              <a:bodyPr/>
              <a:lstStyle/>
              <a:p>
                <a:endParaRPr lang="en-US"/>
              </a:p>
            </p:txBody>
          </p:sp>
          <p:sp>
            <p:nvSpPr>
              <p:cNvPr id="384146" name="Freeform 146"/>
              <p:cNvSpPr>
                <a:spLocks/>
              </p:cNvSpPr>
              <p:nvPr/>
            </p:nvSpPr>
            <p:spPr bwMode="auto">
              <a:xfrm>
                <a:off x="6990" y="1405"/>
                <a:ext cx="115" cy="43"/>
              </a:xfrm>
              <a:custGeom>
                <a:avLst/>
                <a:gdLst/>
                <a:ahLst/>
                <a:cxnLst>
                  <a:cxn ang="0">
                    <a:pos x="439" y="174"/>
                  </a:cxn>
                  <a:cxn ang="0">
                    <a:pos x="450" y="149"/>
                  </a:cxn>
                  <a:cxn ang="0">
                    <a:pos x="457" y="125"/>
                  </a:cxn>
                  <a:cxn ang="0">
                    <a:pos x="461" y="99"/>
                  </a:cxn>
                  <a:cxn ang="0">
                    <a:pos x="461" y="72"/>
                  </a:cxn>
                  <a:cxn ang="0">
                    <a:pos x="445" y="86"/>
                  </a:cxn>
                  <a:cxn ang="0">
                    <a:pos x="349" y="81"/>
                  </a:cxn>
                  <a:cxn ang="0">
                    <a:pos x="198" y="48"/>
                  </a:cxn>
                  <a:cxn ang="0">
                    <a:pos x="112" y="29"/>
                  </a:cxn>
                  <a:cxn ang="0">
                    <a:pos x="139" y="0"/>
                  </a:cxn>
                  <a:cxn ang="0">
                    <a:pos x="117" y="6"/>
                  </a:cxn>
                  <a:cxn ang="0">
                    <a:pos x="97" y="13"/>
                  </a:cxn>
                  <a:cxn ang="0">
                    <a:pos x="79" y="22"/>
                  </a:cxn>
                  <a:cxn ang="0">
                    <a:pos x="63" y="31"/>
                  </a:cxn>
                  <a:cxn ang="0">
                    <a:pos x="46" y="44"/>
                  </a:cxn>
                  <a:cxn ang="0">
                    <a:pos x="31" y="57"/>
                  </a:cxn>
                  <a:cxn ang="0">
                    <a:pos x="16" y="71"/>
                  </a:cxn>
                  <a:cxn ang="0">
                    <a:pos x="0" y="88"/>
                  </a:cxn>
                  <a:cxn ang="0">
                    <a:pos x="243" y="138"/>
                  </a:cxn>
                  <a:cxn ang="0">
                    <a:pos x="439" y="174"/>
                  </a:cxn>
                </a:cxnLst>
                <a:rect l="0" t="0" r="r" b="b"/>
                <a:pathLst>
                  <a:path w="461" h="174">
                    <a:moveTo>
                      <a:pt x="439" y="174"/>
                    </a:moveTo>
                    <a:lnTo>
                      <a:pt x="450" y="149"/>
                    </a:lnTo>
                    <a:lnTo>
                      <a:pt x="457" y="125"/>
                    </a:lnTo>
                    <a:lnTo>
                      <a:pt x="461" y="99"/>
                    </a:lnTo>
                    <a:lnTo>
                      <a:pt x="461" y="72"/>
                    </a:lnTo>
                    <a:lnTo>
                      <a:pt x="445" y="86"/>
                    </a:lnTo>
                    <a:lnTo>
                      <a:pt x="349" y="81"/>
                    </a:lnTo>
                    <a:lnTo>
                      <a:pt x="198" y="48"/>
                    </a:lnTo>
                    <a:lnTo>
                      <a:pt x="112" y="29"/>
                    </a:lnTo>
                    <a:lnTo>
                      <a:pt x="139" y="0"/>
                    </a:lnTo>
                    <a:lnTo>
                      <a:pt x="117" y="6"/>
                    </a:lnTo>
                    <a:lnTo>
                      <a:pt x="97" y="13"/>
                    </a:lnTo>
                    <a:lnTo>
                      <a:pt x="79" y="22"/>
                    </a:lnTo>
                    <a:lnTo>
                      <a:pt x="63" y="31"/>
                    </a:lnTo>
                    <a:lnTo>
                      <a:pt x="46" y="44"/>
                    </a:lnTo>
                    <a:lnTo>
                      <a:pt x="31" y="57"/>
                    </a:lnTo>
                    <a:lnTo>
                      <a:pt x="16" y="71"/>
                    </a:lnTo>
                    <a:lnTo>
                      <a:pt x="0" y="88"/>
                    </a:lnTo>
                    <a:lnTo>
                      <a:pt x="243" y="138"/>
                    </a:lnTo>
                    <a:lnTo>
                      <a:pt x="439" y="174"/>
                    </a:lnTo>
                    <a:close/>
                  </a:path>
                </a:pathLst>
              </a:custGeom>
              <a:solidFill>
                <a:srgbClr val="8C4400"/>
              </a:solidFill>
              <a:ln w="9525">
                <a:noFill/>
                <a:round/>
                <a:headEnd/>
                <a:tailEnd/>
              </a:ln>
            </p:spPr>
            <p:txBody>
              <a:bodyPr/>
              <a:lstStyle/>
              <a:p>
                <a:endParaRPr lang="en-US"/>
              </a:p>
            </p:txBody>
          </p:sp>
          <p:sp>
            <p:nvSpPr>
              <p:cNvPr id="384147" name="Freeform 147"/>
              <p:cNvSpPr>
                <a:spLocks/>
              </p:cNvSpPr>
              <p:nvPr/>
            </p:nvSpPr>
            <p:spPr bwMode="auto">
              <a:xfrm>
                <a:off x="7036" y="1419"/>
                <a:ext cx="29" cy="8"/>
              </a:xfrm>
              <a:custGeom>
                <a:avLst/>
                <a:gdLst/>
                <a:ahLst/>
                <a:cxnLst>
                  <a:cxn ang="0">
                    <a:pos x="61" y="5"/>
                  </a:cxn>
                  <a:cxn ang="0">
                    <a:pos x="49" y="3"/>
                  </a:cxn>
                  <a:cxn ang="0">
                    <a:pos x="38" y="1"/>
                  </a:cxn>
                  <a:cxn ang="0">
                    <a:pos x="27" y="0"/>
                  </a:cxn>
                  <a:cxn ang="0">
                    <a:pos x="19" y="0"/>
                  </a:cxn>
                  <a:cxn ang="0">
                    <a:pos x="12" y="0"/>
                  </a:cxn>
                  <a:cxn ang="0">
                    <a:pos x="5" y="0"/>
                  </a:cxn>
                  <a:cxn ang="0">
                    <a:pos x="2" y="1"/>
                  </a:cxn>
                  <a:cxn ang="0">
                    <a:pos x="0" y="3"/>
                  </a:cxn>
                  <a:cxn ang="0">
                    <a:pos x="1" y="5"/>
                  </a:cxn>
                  <a:cxn ang="0">
                    <a:pos x="4" y="7"/>
                  </a:cxn>
                  <a:cxn ang="0">
                    <a:pos x="9" y="9"/>
                  </a:cxn>
                  <a:cxn ang="0">
                    <a:pos x="17" y="12"/>
                  </a:cxn>
                  <a:cxn ang="0">
                    <a:pos x="25" y="14"/>
                  </a:cxn>
                  <a:cxn ang="0">
                    <a:pos x="35" y="18"/>
                  </a:cxn>
                  <a:cxn ang="0">
                    <a:pos x="46" y="21"/>
                  </a:cxn>
                  <a:cxn ang="0">
                    <a:pos x="58" y="23"/>
                  </a:cxn>
                  <a:cxn ang="0">
                    <a:pos x="69" y="25"/>
                  </a:cxn>
                  <a:cxn ang="0">
                    <a:pos x="81" y="27"/>
                  </a:cxn>
                  <a:cxn ang="0">
                    <a:pos x="91" y="28"/>
                  </a:cxn>
                  <a:cxn ang="0">
                    <a:pos x="99" y="29"/>
                  </a:cxn>
                  <a:cxn ang="0">
                    <a:pos x="107" y="29"/>
                  </a:cxn>
                  <a:cxn ang="0">
                    <a:pos x="113" y="29"/>
                  </a:cxn>
                  <a:cxn ang="0">
                    <a:pos x="116" y="28"/>
                  </a:cxn>
                  <a:cxn ang="0">
                    <a:pos x="118" y="26"/>
                  </a:cxn>
                  <a:cxn ang="0">
                    <a:pos x="117" y="24"/>
                  </a:cxn>
                  <a:cxn ang="0">
                    <a:pos x="114" y="22"/>
                  </a:cxn>
                  <a:cxn ang="0">
                    <a:pos x="109" y="19"/>
                  </a:cxn>
                  <a:cxn ang="0">
                    <a:pos x="103" y="15"/>
                  </a:cxn>
                  <a:cxn ang="0">
                    <a:pos x="93" y="13"/>
                  </a:cxn>
                  <a:cxn ang="0">
                    <a:pos x="84" y="10"/>
                  </a:cxn>
                  <a:cxn ang="0">
                    <a:pos x="72" y="7"/>
                  </a:cxn>
                  <a:cxn ang="0">
                    <a:pos x="61" y="5"/>
                  </a:cxn>
                </a:cxnLst>
                <a:rect l="0" t="0" r="r" b="b"/>
                <a:pathLst>
                  <a:path w="118" h="29">
                    <a:moveTo>
                      <a:pt x="61" y="5"/>
                    </a:moveTo>
                    <a:lnTo>
                      <a:pt x="49" y="3"/>
                    </a:lnTo>
                    <a:lnTo>
                      <a:pt x="38" y="1"/>
                    </a:lnTo>
                    <a:lnTo>
                      <a:pt x="27" y="0"/>
                    </a:lnTo>
                    <a:lnTo>
                      <a:pt x="19" y="0"/>
                    </a:lnTo>
                    <a:lnTo>
                      <a:pt x="12" y="0"/>
                    </a:lnTo>
                    <a:lnTo>
                      <a:pt x="5" y="0"/>
                    </a:lnTo>
                    <a:lnTo>
                      <a:pt x="2" y="1"/>
                    </a:lnTo>
                    <a:lnTo>
                      <a:pt x="0" y="3"/>
                    </a:lnTo>
                    <a:lnTo>
                      <a:pt x="1" y="5"/>
                    </a:lnTo>
                    <a:lnTo>
                      <a:pt x="4" y="7"/>
                    </a:lnTo>
                    <a:lnTo>
                      <a:pt x="9" y="9"/>
                    </a:lnTo>
                    <a:lnTo>
                      <a:pt x="17" y="12"/>
                    </a:lnTo>
                    <a:lnTo>
                      <a:pt x="25" y="14"/>
                    </a:lnTo>
                    <a:lnTo>
                      <a:pt x="35" y="18"/>
                    </a:lnTo>
                    <a:lnTo>
                      <a:pt x="46" y="21"/>
                    </a:lnTo>
                    <a:lnTo>
                      <a:pt x="58" y="23"/>
                    </a:lnTo>
                    <a:lnTo>
                      <a:pt x="69" y="25"/>
                    </a:lnTo>
                    <a:lnTo>
                      <a:pt x="81" y="27"/>
                    </a:lnTo>
                    <a:lnTo>
                      <a:pt x="91" y="28"/>
                    </a:lnTo>
                    <a:lnTo>
                      <a:pt x="99" y="29"/>
                    </a:lnTo>
                    <a:lnTo>
                      <a:pt x="107" y="29"/>
                    </a:lnTo>
                    <a:lnTo>
                      <a:pt x="113" y="29"/>
                    </a:lnTo>
                    <a:lnTo>
                      <a:pt x="116" y="28"/>
                    </a:lnTo>
                    <a:lnTo>
                      <a:pt x="118" y="26"/>
                    </a:lnTo>
                    <a:lnTo>
                      <a:pt x="117" y="24"/>
                    </a:lnTo>
                    <a:lnTo>
                      <a:pt x="114" y="22"/>
                    </a:lnTo>
                    <a:lnTo>
                      <a:pt x="109" y="19"/>
                    </a:lnTo>
                    <a:lnTo>
                      <a:pt x="103" y="15"/>
                    </a:lnTo>
                    <a:lnTo>
                      <a:pt x="93" y="13"/>
                    </a:lnTo>
                    <a:lnTo>
                      <a:pt x="84" y="10"/>
                    </a:lnTo>
                    <a:lnTo>
                      <a:pt x="72" y="7"/>
                    </a:lnTo>
                    <a:lnTo>
                      <a:pt x="61" y="5"/>
                    </a:lnTo>
                    <a:close/>
                  </a:path>
                </a:pathLst>
              </a:custGeom>
              <a:solidFill>
                <a:srgbClr val="00335B"/>
              </a:solidFill>
              <a:ln w="9525">
                <a:noFill/>
                <a:round/>
                <a:headEnd/>
                <a:tailEnd/>
              </a:ln>
            </p:spPr>
            <p:txBody>
              <a:bodyPr/>
              <a:lstStyle/>
              <a:p>
                <a:endParaRPr lang="en-US"/>
              </a:p>
            </p:txBody>
          </p:sp>
          <p:sp>
            <p:nvSpPr>
              <p:cNvPr id="384148" name="Freeform 148"/>
              <p:cNvSpPr>
                <a:spLocks/>
              </p:cNvSpPr>
              <p:nvPr/>
            </p:nvSpPr>
            <p:spPr bwMode="auto">
              <a:xfrm>
                <a:off x="7015" y="1416"/>
                <a:ext cx="21" cy="5"/>
              </a:xfrm>
              <a:custGeom>
                <a:avLst/>
                <a:gdLst/>
                <a:ahLst/>
                <a:cxnLst>
                  <a:cxn ang="0">
                    <a:pos x="42" y="4"/>
                  </a:cxn>
                  <a:cxn ang="0">
                    <a:pos x="34" y="3"/>
                  </a:cxn>
                  <a:cxn ang="0">
                    <a:pos x="26" y="2"/>
                  </a:cxn>
                  <a:cxn ang="0">
                    <a:pos x="19" y="1"/>
                  </a:cxn>
                  <a:cxn ang="0">
                    <a:pos x="13" y="0"/>
                  </a:cxn>
                  <a:cxn ang="0">
                    <a:pos x="8" y="0"/>
                  </a:cxn>
                  <a:cxn ang="0">
                    <a:pos x="4" y="0"/>
                  </a:cxn>
                  <a:cxn ang="0">
                    <a:pos x="2" y="1"/>
                  </a:cxn>
                  <a:cxn ang="0">
                    <a:pos x="0" y="2"/>
                  </a:cxn>
                  <a:cxn ang="0">
                    <a:pos x="0" y="4"/>
                  </a:cxn>
                  <a:cxn ang="0">
                    <a:pos x="3" y="5"/>
                  </a:cxn>
                  <a:cxn ang="0">
                    <a:pos x="7" y="7"/>
                  </a:cxn>
                  <a:cxn ang="0">
                    <a:pos x="11" y="9"/>
                  </a:cxn>
                  <a:cxn ang="0">
                    <a:pos x="17" y="12"/>
                  </a:cxn>
                  <a:cxn ang="0">
                    <a:pos x="23" y="14"/>
                  </a:cxn>
                  <a:cxn ang="0">
                    <a:pos x="31" y="15"/>
                  </a:cxn>
                  <a:cxn ang="0">
                    <a:pos x="39" y="17"/>
                  </a:cxn>
                  <a:cxn ang="0">
                    <a:pos x="48" y="18"/>
                  </a:cxn>
                  <a:cxn ang="0">
                    <a:pos x="56" y="19"/>
                  </a:cxn>
                  <a:cxn ang="0">
                    <a:pos x="62" y="20"/>
                  </a:cxn>
                  <a:cxn ang="0">
                    <a:pos x="68" y="21"/>
                  </a:cxn>
                  <a:cxn ang="0">
                    <a:pos x="74" y="21"/>
                  </a:cxn>
                  <a:cxn ang="0">
                    <a:pos x="78" y="21"/>
                  </a:cxn>
                  <a:cxn ang="0">
                    <a:pos x="81" y="20"/>
                  </a:cxn>
                  <a:cxn ang="0">
                    <a:pos x="82" y="19"/>
                  </a:cxn>
                  <a:cxn ang="0">
                    <a:pos x="81" y="17"/>
                  </a:cxn>
                  <a:cxn ang="0">
                    <a:pos x="79" y="16"/>
                  </a:cxn>
                  <a:cxn ang="0">
                    <a:pos x="76" y="14"/>
                  </a:cxn>
                  <a:cxn ang="0">
                    <a:pos x="71" y="12"/>
                  </a:cxn>
                  <a:cxn ang="0">
                    <a:pos x="64" y="9"/>
                  </a:cxn>
                  <a:cxn ang="0">
                    <a:pos x="58" y="7"/>
                  </a:cxn>
                  <a:cxn ang="0">
                    <a:pos x="51" y="6"/>
                  </a:cxn>
                  <a:cxn ang="0">
                    <a:pos x="42" y="4"/>
                  </a:cxn>
                </a:cxnLst>
                <a:rect l="0" t="0" r="r" b="b"/>
                <a:pathLst>
                  <a:path w="82" h="21">
                    <a:moveTo>
                      <a:pt x="42" y="4"/>
                    </a:moveTo>
                    <a:lnTo>
                      <a:pt x="34" y="3"/>
                    </a:lnTo>
                    <a:lnTo>
                      <a:pt x="26" y="2"/>
                    </a:lnTo>
                    <a:lnTo>
                      <a:pt x="19" y="1"/>
                    </a:lnTo>
                    <a:lnTo>
                      <a:pt x="13" y="0"/>
                    </a:lnTo>
                    <a:lnTo>
                      <a:pt x="8" y="0"/>
                    </a:lnTo>
                    <a:lnTo>
                      <a:pt x="4" y="0"/>
                    </a:lnTo>
                    <a:lnTo>
                      <a:pt x="2" y="1"/>
                    </a:lnTo>
                    <a:lnTo>
                      <a:pt x="0" y="2"/>
                    </a:lnTo>
                    <a:lnTo>
                      <a:pt x="0" y="4"/>
                    </a:lnTo>
                    <a:lnTo>
                      <a:pt x="3" y="5"/>
                    </a:lnTo>
                    <a:lnTo>
                      <a:pt x="7" y="7"/>
                    </a:lnTo>
                    <a:lnTo>
                      <a:pt x="11" y="9"/>
                    </a:lnTo>
                    <a:lnTo>
                      <a:pt x="17" y="12"/>
                    </a:lnTo>
                    <a:lnTo>
                      <a:pt x="23" y="14"/>
                    </a:lnTo>
                    <a:lnTo>
                      <a:pt x="31" y="15"/>
                    </a:lnTo>
                    <a:lnTo>
                      <a:pt x="39" y="17"/>
                    </a:lnTo>
                    <a:lnTo>
                      <a:pt x="48" y="18"/>
                    </a:lnTo>
                    <a:lnTo>
                      <a:pt x="56" y="19"/>
                    </a:lnTo>
                    <a:lnTo>
                      <a:pt x="62" y="20"/>
                    </a:lnTo>
                    <a:lnTo>
                      <a:pt x="68" y="21"/>
                    </a:lnTo>
                    <a:lnTo>
                      <a:pt x="74" y="21"/>
                    </a:lnTo>
                    <a:lnTo>
                      <a:pt x="78" y="21"/>
                    </a:lnTo>
                    <a:lnTo>
                      <a:pt x="81" y="20"/>
                    </a:lnTo>
                    <a:lnTo>
                      <a:pt x="82" y="19"/>
                    </a:lnTo>
                    <a:lnTo>
                      <a:pt x="81" y="17"/>
                    </a:lnTo>
                    <a:lnTo>
                      <a:pt x="79" y="16"/>
                    </a:lnTo>
                    <a:lnTo>
                      <a:pt x="76" y="14"/>
                    </a:lnTo>
                    <a:lnTo>
                      <a:pt x="71" y="12"/>
                    </a:lnTo>
                    <a:lnTo>
                      <a:pt x="64" y="9"/>
                    </a:lnTo>
                    <a:lnTo>
                      <a:pt x="58" y="7"/>
                    </a:lnTo>
                    <a:lnTo>
                      <a:pt x="51" y="6"/>
                    </a:lnTo>
                    <a:lnTo>
                      <a:pt x="42" y="4"/>
                    </a:lnTo>
                    <a:close/>
                  </a:path>
                </a:pathLst>
              </a:custGeom>
              <a:solidFill>
                <a:srgbClr val="00335B"/>
              </a:solidFill>
              <a:ln w="9525">
                <a:noFill/>
                <a:round/>
                <a:headEnd/>
                <a:tailEnd/>
              </a:ln>
            </p:spPr>
            <p:txBody>
              <a:bodyPr/>
              <a:lstStyle/>
              <a:p>
                <a:endParaRPr lang="en-US"/>
              </a:p>
            </p:txBody>
          </p:sp>
          <p:sp>
            <p:nvSpPr>
              <p:cNvPr id="384149" name="Freeform 149"/>
              <p:cNvSpPr>
                <a:spLocks/>
              </p:cNvSpPr>
              <p:nvPr/>
            </p:nvSpPr>
            <p:spPr bwMode="auto">
              <a:xfrm>
                <a:off x="7073" y="1426"/>
                <a:ext cx="20" cy="5"/>
              </a:xfrm>
              <a:custGeom>
                <a:avLst/>
                <a:gdLst/>
                <a:ahLst/>
                <a:cxnLst>
                  <a:cxn ang="0">
                    <a:pos x="41" y="4"/>
                  </a:cxn>
                  <a:cxn ang="0">
                    <a:pos x="33" y="3"/>
                  </a:cxn>
                  <a:cxn ang="0">
                    <a:pos x="26" y="2"/>
                  </a:cxn>
                  <a:cxn ang="0">
                    <a:pos x="18" y="1"/>
                  </a:cxn>
                  <a:cxn ang="0">
                    <a:pos x="13" y="0"/>
                  </a:cxn>
                  <a:cxn ang="0">
                    <a:pos x="8" y="1"/>
                  </a:cxn>
                  <a:cxn ang="0">
                    <a:pos x="4" y="1"/>
                  </a:cxn>
                  <a:cxn ang="0">
                    <a:pos x="1" y="2"/>
                  </a:cxn>
                  <a:cxn ang="0">
                    <a:pos x="0" y="3"/>
                  </a:cxn>
                  <a:cxn ang="0">
                    <a:pos x="1" y="4"/>
                  </a:cxn>
                  <a:cxn ang="0">
                    <a:pos x="3" y="6"/>
                  </a:cxn>
                  <a:cxn ang="0">
                    <a:pos x="6" y="7"/>
                  </a:cxn>
                  <a:cxn ang="0">
                    <a:pos x="11" y="9"/>
                  </a:cxn>
                  <a:cxn ang="0">
                    <a:pos x="17" y="11"/>
                  </a:cxn>
                  <a:cxn ang="0">
                    <a:pos x="24" y="13"/>
                  </a:cxn>
                  <a:cxn ang="0">
                    <a:pos x="31" y="16"/>
                  </a:cxn>
                  <a:cxn ang="0">
                    <a:pos x="39" y="18"/>
                  </a:cxn>
                  <a:cxn ang="0">
                    <a:pos x="48" y="19"/>
                  </a:cxn>
                  <a:cxn ang="0">
                    <a:pos x="56" y="20"/>
                  </a:cxn>
                  <a:cxn ang="0">
                    <a:pos x="62" y="21"/>
                  </a:cxn>
                  <a:cxn ang="0">
                    <a:pos x="69" y="21"/>
                  </a:cxn>
                  <a:cxn ang="0">
                    <a:pos x="74" y="21"/>
                  </a:cxn>
                  <a:cxn ang="0">
                    <a:pos x="78" y="21"/>
                  </a:cxn>
                  <a:cxn ang="0">
                    <a:pos x="80" y="20"/>
                  </a:cxn>
                  <a:cxn ang="0">
                    <a:pos x="81" y="19"/>
                  </a:cxn>
                  <a:cxn ang="0">
                    <a:pos x="81" y="18"/>
                  </a:cxn>
                  <a:cxn ang="0">
                    <a:pos x="79" y="16"/>
                  </a:cxn>
                  <a:cxn ang="0">
                    <a:pos x="75" y="14"/>
                  </a:cxn>
                  <a:cxn ang="0">
                    <a:pos x="71" y="12"/>
                  </a:cxn>
                  <a:cxn ang="0">
                    <a:pos x="64" y="10"/>
                  </a:cxn>
                  <a:cxn ang="0">
                    <a:pos x="57" y="8"/>
                  </a:cxn>
                  <a:cxn ang="0">
                    <a:pos x="50" y="6"/>
                  </a:cxn>
                  <a:cxn ang="0">
                    <a:pos x="41" y="4"/>
                  </a:cxn>
                </a:cxnLst>
                <a:rect l="0" t="0" r="r" b="b"/>
                <a:pathLst>
                  <a:path w="81" h="21">
                    <a:moveTo>
                      <a:pt x="41" y="4"/>
                    </a:moveTo>
                    <a:lnTo>
                      <a:pt x="33" y="3"/>
                    </a:lnTo>
                    <a:lnTo>
                      <a:pt x="26" y="2"/>
                    </a:lnTo>
                    <a:lnTo>
                      <a:pt x="18" y="1"/>
                    </a:lnTo>
                    <a:lnTo>
                      <a:pt x="13" y="0"/>
                    </a:lnTo>
                    <a:lnTo>
                      <a:pt x="8" y="1"/>
                    </a:lnTo>
                    <a:lnTo>
                      <a:pt x="4" y="1"/>
                    </a:lnTo>
                    <a:lnTo>
                      <a:pt x="1" y="2"/>
                    </a:lnTo>
                    <a:lnTo>
                      <a:pt x="0" y="3"/>
                    </a:lnTo>
                    <a:lnTo>
                      <a:pt x="1" y="4"/>
                    </a:lnTo>
                    <a:lnTo>
                      <a:pt x="3" y="6"/>
                    </a:lnTo>
                    <a:lnTo>
                      <a:pt x="6" y="7"/>
                    </a:lnTo>
                    <a:lnTo>
                      <a:pt x="11" y="9"/>
                    </a:lnTo>
                    <a:lnTo>
                      <a:pt x="17" y="11"/>
                    </a:lnTo>
                    <a:lnTo>
                      <a:pt x="24" y="13"/>
                    </a:lnTo>
                    <a:lnTo>
                      <a:pt x="31" y="16"/>
                    </a:lnTo>
                    <a:lnTo>
                      <a:pt x="39" y="18"/>
                    </a:lnTo>
                    <a:lnTo>
                      <a:pt x="48" y="19"/>
                    </a:lnTo>
                    <a:lnTo>
                      <a:pt x="56" y="20"/>
                    </a:lnTo>
                    <a:lnTo>
                      <a:pt x="62" y="21"/>
                    </a:lnTo>
                    <a:lnTo>
                      <a:pt x="69" y="21"/>
                    </a:lnTo>
                    <a:lnTo>
                      <a:pt x="74" y="21"/>
                    </a:lnTo>
                    <a:lnTo>
                      <a:pt x="78" y="21"/>
                    </a:lnTo>
                    <a:lnTo>
                      <a:pt x="80" y="20"/>
                    </a:lnTo>
                    <a:lnTo>
                      <a:pt x="81" y="19"/>
                    </a:lnTo>
                    <a:lnTo>
                      <a:pt x="81" y="18"/>
                    </a:lnTo>
                    <a:lnTo>
                      <a:pt x="79" y="16"/>
                    </a:lnTo>
                    <a:lnTo>
                      <a:pt x="75" y="14"/>
                    </a:lnTo>
                    <a:lnTo>
                      <a:pt x="71" y="12"/>
                    </a:lnTo>
                    <a:lnTo>
                      <a:pt x="64" y="10"/>
                    </a:lnTo>
                    <a:lnTo>
                      <a:pt x="57" y="8"/>
                    </a:lnTo>
                    <a:lnTo>
                      <a:pt x="50" y="6"/>
                    </a:lnTo>
                    <a:lnTo>
                      <a:pt x="41" y="4"/>
                    </a:lnTo>
                    <a:close/>
                  </a:path>
                </a:pathLst>
              </a:custGeom>
              <a:solidFill>
                <a:srgbClr val="00335B"/>
              </a:solidFill>
              <a:ln w="9525">
                <a:noFill/>
                <a:round/>
                <a:headEnd/>
                <a:tailEnd/>
              </a:ln>
            </p:spPr>
            <p:txBody>
              <a:bodyPr/>
              <a:lstStyle/>
              <a:p>
                <a:endParaRPr lang="en-US"/>
              </a:p>
            </p:txBody>
          </p:sp>
          <p:sp>
            <p:nvSpPr>
              <p:cNvPr id="384150" name="Freeform 150"/>
              <p:cNvSpPr>
                <a:spLocks/>
              </p:cNvSpPr>
              <p:nvPr/>
            </p:nvSpPr>
            <p:spPr bwMode="auto">
              <a:xfrm>
                <a:off x="7078" y="1436"/>
                <a:ext cx="6" cy="5"/>
              </a:xfrm>
              <a:custGeom>
                <a:avLst/>
                <a:gdLst/>
                <a:ahLst/>
                <a:cxnLst>
                  <a:cxn ang="0">
                    <a:pos x="8" y="0"/>
                  </a:cxn>
                  <a:cxn ang="0">
                    <a:pos x="4" y="1"/>
                  </a:cxn>
                  <a:cxn ang="0">
                    <a:pos x="2" y="3"/>
                  </a:cxn>
                  <a:cxn ang="0">
                    <a:pos x="0" y="7"/>
                  </a:cxn>
                  <a:cxn ang="0">
                    <a:pos x="1" y="11"/>
                  </a:cxn>
                  <a:cxn ang="0">
                    <a:pos x="3" y="14"/>
                  </a:cxn>
                  <a:cxn ang="0">
                    <a:pos x="6" y="17"/>
                  </a:cxn>
                  <a:cxn ang="0">
                    <a:pos x="9" y="19"/>
                  </a:cxn>
                  <a:cxn ang="0">
                    <a:pos x="13" y="20"/>
                  </a:cxn>
                  <a:cxn ang="0">
                    <a:pos x="17" y="19"/>
                  </a:cxn>
                  <a:cxn ang="0">
                    <a:pos x="20" y="15"/>
                  </a:cxn>
                  <a:cxn ang="0">
                    <a:pos x="21" y="12"/>
                  </a:cxn>
                  <a:cxn ang="0">
                    <a:pos x="20" y="8"/>
                  </a:cxn>
                  <a:cxn ang="0">
                    <a:pos x="18" y="4"/>
                  </a:cxn>
                  <a:cxn ang="0">
                    <a:pos x="16" y="2"/>
                  </a:cxn>
                  <a:cxn ang="0">
                    <a:pos x="12" y="0"/>
                  </a:cxn>
                  <a:cxn ang="0">
                    <a:pos x="8" y="0"/>
                  </a:cxn>
                </a:cxnLst>
                <a:rect l="0" t="0" r="r" b="b"/>
                <a:pathLst>
                  <a:path w="21" h="20">
                    <a:moveTo>
                      <a:pt x="8" y="0"/>
                    </a:moveTo>
                    <a:lnTo>
                      <a:pt x="4" y="1"/>
                    </a:lnTo>
                    <a:lnTo>
                      <a:pt x="2" y="3"/>
                    </a:lnTo>
                    <a:lnTo>
                      <a:pt x="0" y="7"/>
                    </a:lnTo>
                    <a:lnTo>
                      <a:pt x="1" y="11"/>
                    </a:lnTo>
                    <a:lnTo>
                      <a:pt x="3" y="14"/>
                    </a:lnTo>
                    <a:lnTo>
                      <a:pt x="6" y="17"/>
                    </a:lnTo>
                    <a:lnTo>
                      <a:pt x="9" y="19"/>
                    </a:lnTo>
                    <a:lnTo>
                      <a:pt x="13" y="20"/>
                    </a:lnTo>
                    <a:lnTo>
                      <a:pt x="17" y="19"/>
                    </a:lnTo>
                    <a:lnTo>
                      <a:pt x="20" y="15"/>
                    </a:lnTo>
                    <a:lnTo>
                      <a:pt x="21" y="12"/>
                    </a:lnTo>
                    <a:lnTo>
                      <a:pt x="20" y="8"/>
                    </a:lnTo>
                    <a:lnTo>
                      <a:pt x="18" y="4"/>
                    </a:lnTo>
                    <a:lnTo>
                      <a:pt x="16" y="2"/>
                    </a:lnTo>
                    <a:lnTo>
                      <a:pt x="12" y="0"/>
                    </a:lnTo>
                    <a:lnTo>
                      <a:pt x="8" y="0"/>
                    </a:lnTo>
                    <a:close/>
                  </a:path>
                </a:pathLst>
              </a:custGeom>
              <a:solidFill>
                <a:srgbClr val="00335B"/>
              </a:solidFill>
              <a:ln w="9525">
                <a:noFill/>
                <a:round/>
                <a:headEnd/>
                <a:tailEnd/>
              </a:ln>
            </p:spPr>
            <p:txBody>
              <a:bodyPr/>
              <a:lstStyle/>
              <a:p>
                <a:endParaRPr lang="en-US"/>
              </a:p>
            </p:txBody>
          </p:sp>
          <p:sp>
            <p:nvSpPr>
              <p:cNvPr id="384151" name="Freeform 151"/>
              <p:cNvSpPr>
                <a:spLocks/>
              </p:cNvSpPr>
              <p:nvPr/>
            </p:nvSpPr>
            <p:spPr bwMode="auto">
              <a:xfrm>
                <a:off x="7062" y="1431"/>
                <a:ext cx="9" cy="8"/>
              </a:xfrm>
              <a:custGeom>
                <a:avLst/>
                <a:gdLst/>
                <a:ahLst/>
                <a:cxnLst>
                  <a:cxn ang="0">
                    <a:pos x="13" y="0"/>
                  </a:cxn>
                  <a:cxn ang="0">
                    <a:pos x="7" y="2"/>
                  </a:cxn>
                  <a:cxn ang="0">
                    <a:pos x="3" y="6"/>
                  </a:cxn>
                  <a:cxn ang="0">
                    <a:pos x="0" y="12"/>
                  </a:cxn>
                  <a:cxn ang="0">
                    <a:pos x="1" y="19"/>
                  </a:cxn>
                  <a:cxn ang="0">
                    <a:pos x="4" y="25"/>
                  </a:cxn>
                  <a:cxn ang="0">
                    <a:pos x="9" y="30"/>
                  </a:cxn>
                  <a:cxn ang="0">
                    <a:pos x="15" y="32"/>
                  </a:cxn>
                  <a:cxn ang="0">
                    <a:pos x="23" y="33"/>
                  </a:cxn>
                  <a:cxn ang="0">
                    <a:pos x="29" y="31"/>
                  </a:cxn>
                  <a:cxn ang="0">
                    <a:pos x="33" y="26"/>
                  </a:cxn>
                  <a:cxn ang="0">
                    <a:pos x="35" y="21"/>
                  </a:cxn>
                  <a:cxn ang="0">
                    <a:pos x="35" y="13"/>
                  </a:cxn>
                  <a:cxn ang="0">
                    <a:pos x="32" y="7"/>
                  </a:cxn>
                  <a:cxn ang="0">
                    <a:pos x="27" y="3"/>
                  </a:cxn>
                  <a:cxn ang="0">
                    <a:pos x="21" y="0"/>
                  </a:cxn>
                  <a:cxn ang="0">
                    <a:pos x="13" y="0"/>
                  </a:cxn>
                </a:cxnLst>
                <a:rect l="0" t="0" r="r" b="b"/>
                <a:pathLst>
                  <a:path w="35" h="33">
                    <a:moveTo>
                      <a:pt x="13" y="0"/>
                    </a:moveTo>
                    <a:lnTo>
                      <a:pt x="7" y="2"/>
                    </a:lnTo>
                    <a:lnTo>
                      <a:pt x="3" y="6"/>
                    </a:lnTo>
                    <a:lnTo>
                      <a:pt x="0" y="12"/>
                    </a:lnTo>
                    <a:lnTo>
                      <a:pt x="1" y="19"/>
                    </a:lnTo>
                    <a:lnTo>
                      <a:pt x="4" y="25"/>
                    </a:lnTo>
                    <a:lnTo>
                      <a:pt x="9" y="30"/>
                    </a:lnTo>
                    <a:lnTo>
                      <a:pt x="15" y="32"/>
                    </a:lnTo>
                    <a:lnTo>
                      <a:pt x="23" y="33"/>
                    </a:lnTo>
                    <a:lnTo>
                      <a:pt x="29" y="31"/>
                    </a:lnTo>
                    <a:lnTo>
                      <a:pt x="33" y="26"/>
                    </a:lnTo>
                    <a:lnTo>
                      <a:pt x="35" y="21"/>
                    </a:lnTo>
                    <a:lnTo>
                      <a:pt x="35" y="13"/>
                    </a:lnTo>
                    <a:lnTo>
                      <a:pt x="32" y="7"/>
                    </a:lnTo>
                    <a:lnTo>
                      <a:pt x="27" y="3"/>
                    </a:lnTo>
                    <a:lnTo>
                      <a:pt x="21" y="0"/>
                    </a:lnTo>
                    <a:lnTo>
                      <a:pt x="13" y="0"/>
                    </a:lnTo>
                    <a:close/>
                  </a:path>
                </a:pathLst>
              </a:custGeom>
              <a:solidFill>
                <a:srgbClr val="00335B"/>
              </a:solidFill>
              <a:ln w="9525">
                <a:noFill/>
                <a:round/>
                <a:headEnd/>
                <a:tailEnd/>
              </a:ln>
            </p:spPr>
            <p:txBody>
              <a:bodyPr/>
              <a:lstStyle/>
              <a:p>
                <a:endParaRPr lang="en-US"/>
              </a:p>
            </p:txBody>
          </p:sp>
          <p:sp>
            <p:nvSpPr>
              <p:cNvPr id="384152" name="Freeform 152"/>
              <p:cNvSpPr>
                <a:spLocks/>
              </p:cNvSpPr>
              <p:nvPr/>
            </p:nvSpPr>
            <p:spPr bwMode="auto">
              <a:xfrm>
                <a:off x="7057" y="1453"/>
                <a:ext cx="9" cy="9"/>
              </a:xfrm>
              <a:custGeom>
                <a:avLst/>
                <a:gdLst/>
                <a:ahLst/>
                <a:cxnLst>
                  <a:cxn ang="0">
                    <a:pos x="12" y="0"/>
                  </a:cxn>
                  <a:cxn ang="0">
                    <a:pos x="6" y="2"/>
                  </a:cxn>
                  <a:cxn ang="0">
                    <a:pos x="2" y="6"/>
                  </a:cxn>
                  <a:cxn ang="0">
                    <a:pos x="0" y="12"/>
                  </a:cxn>
                  <a:cxn ang="0">
                    <a:pos x="1" y="19"/>
                  </a:cxn>
                  <a:cxn ang="0">
                    <a:pos x="4" y="25"/>
                  </a:cxn>
                  <a:cxn ang="0">
                    <a:pos x="9" y="30"/>
                  </a:cxn>
                  <a:cxn ang="0">
                    <a:pos x="15" y="32"/>
                  </a:cxn>
                  <a:cxn ang="0">
                    <a:pos x="23" y="33"/>
                  </a:cxn>
                  <a:cxn ang="0">
                    <a:pos x="29" y="31"/>
                  </a:cxn>
                  <a:cxn ang="0">
                    <a:pos x="33" y="27"/>
                  </a:cxn>
                  <a:cxn ang="0">
                    <a:pos x="35" y="21"/>
                  </a:cxn>
                  <a:cxn ang="0">
                    <a:pos x="35" y="14"/>
                  </a:cxn>
                  <a:cxn ang="0">
                    <a:pos x="32" y="8"/>
                  </a:cxn>
                  <a:cxn ang="0">
                    <a:pos x="26" y="3"/>
                  </a:cxn>
                  <a:cxn ang="0">
                    <a:pos x="20" y="0"/>
                  </a:cxn>
                  <a:cxn ang="0">
                    <a:pos x="12" y="0"/>
                  </a:cxn>
                </a:cxnLst>
                <a:rect l="0" t="0" r="r" b="b"/>
                <a:pathLst>
                  <a:path w="35" h="33">
                    <a:moveTo>
                      <a:pt x="12" y="0"/>
                    </a:moveTo>
                    <a:lnTo>
                      <a:pt x="6" y="2"/>
                    </a:lnTo>
                    <a:lnTo>
                      <a:pt x="2" y="6"/>
                    </a:lnTo>
                    <a:lnTo>
                      <a:pt x="0" y="12"/>
                    </a:lnTo>
                    <a:lnTo>
                      <a:pt x="1" y="19"/>
                    </a:lnTo>
                    <a:lnTo>
                      <a:pt x="4" y="25"/>
                    </a:lnTo>
                    <a:lnTo>
                      <a:pt x="9" y="30"/>
                    </a:lnTo>
                    <a:lnTo>
                      <a:pt x="15" y="32"/>
                    </a:lnTo>
                    <a:lnTo>
                      <a:pt x="23" y="33"/>
                    </a:lnTo>
                    <a:lnTo>
                      <a:pt x="29" y="31"/>
                    </a:lnTo>
                    <a:lnTo>
                      <a:pt x="33" y="27"/>
                    </a:lnTo>
                    <a:lnTo>
                      <a:pt x="35" y="21"/>
                    </a:lnTo>
                    <a:lnTo>
                      <a:pt x="35" y="14"/>
                    </a:lnTo>
                    <a:lnTo>
                      <a:pt x="32" y="8"/>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3" name="Freeform 153"/>
              <p:cNvSpPr>
                <a:spLocks/>
              </p:cNvSpPr>
              <p:nvPr/>
            </p:nvSpPr>
            <p:spPr bwMode="auto">
              <a:xfrm>
                <a:off x="7007" y="1445"/>
                <a:ext cx="9" cy="8"/>
              </a:xfrm>
              <a:custGeom>
                <a:avLst/>
                <a:gdLst/>
                <a:ahLst/>
                <a:cxnLst>
                  <a:cxn ang="0">
                    <a:pos x="14" y="0"/>
                  </a:cxn>
                  <a:cxn ang="0">
                    <a:pos x="7" y="2"/>
                  </a:cxn>
                  <a:cxn ang="0">
                    <a:pos x="3" y="7"/>
                  </a:cxn>
                  <a:cxn ang="0">
                    <a:pos x="0" y="13"/>
                  </a:cxn>
                  <a:cxn ang="0">
                    <a:pos x="1" y="19"/>
                  </a:cxn>
                  <a:cxn ang="0">
                    <a:pos x="4" y="25"/>
                  </a:cxn>
                  <a:cxn ang="0">
                    <a:pos x="9" y="31"/>
                  </a:cxn>
                  <a:cxn ang="0">
                    <a:pos x="16" y="33"/>
                  </a:cxn>
                  <a:cxn ang="0">
                    <a:pos x="23" y="34"/>
                  </a:cxn>
                  <a:cxn ang="0">
                    <a:pos x="29" y="31"/>
                  </a:cxn>
                  <a:cxn ang="0">
                    <a:pos x="33" y="26"/>
                  </a:cxn>
                  <a:cxn ang="0">
                    <a:pos x="36" y="20"/>
                  </a:cxn>
                  <a:cxn ang="0">
                    <a:pos x="36" y="14"/>
                  </a:cxn>
                  <a:cxn ang="0">
                    <a:pos x="32" y="8"/>
                  </a:cxn>
                  <a:cxn ang="0">
                    <a:pos x="27" y="2"/>
                  </a:cxn>
                  <a:cxn ang="0">
                    <a:pos x="21" y="0"/>
                  </a:cxn>
                  <a:cxn ang="0">
                    <a:pos x="14" y="0"/>
                  </a:cxn>
                </a:cxnLst>
                <a:rect l="0" t="0" r="r" b="b"/>
                <a:pathLst>
                  <a:path w="36" h="34">
                    <a:moveTo>
                      <a:pt x="14" y="0"/>
                    </a:moveTo>
                    <a:lnTo>
                      <a:pt x="7" y="2"/>
                    </a:lnTo>
                    <a:lnTo>
                      <a:pt x="3" y="7"/>
                    </a:lnTo>
                    <a:lnTo>
                      <a:pt x="0" y="13"/>
                    </a:lnTo>
                    <a:lnTo>
                      <a:pt x="1" y="19"/>
                    </a:lnTo>
                    <a:lnTo>
                      <a:pt x="4" y="25"/>
                    </a:lnTo>
                    <a:lnTo>
                      <a:pt x="9" y="31"/>
                    </a:lnTo>
                    <a:lnTo>
                      <a:pt x="16" y="33"/>
                    </a:lnTo>
                    <a:lnTo>
                      <a:pt x="23" y="34"/>
                    </a:lnTo>
                    <a:lnTo>
                      <a:pt x="29" y="31"/>
                    </a:lnTo>
                    <a:lnTo>
                      <a:pt x="33" y="26"/>
                    </a:lnTo>
                    <a:lnTo>
                      <a:pt x="36" y="20"/>
                    </a:lnTo>
                    <a:lnTo>
                      <a:pt x="36" y="14"/>
                    </a:lnTo>
                    <a:lnTo>
                      <a:pt x="32" y="8"/>
                    </a:lnTo>
                    <a:lnTo>
                      <a:pt x="27" y="2"/>
                    </a:lnTo>
                    <a:lnTo>
                      <a:pt x="21" y="0"/>
                    </a:lnTo>
                    <a:lnTo>
                      <a:pt x="14" y="0"/>
                    </a:lnTo>
                    <a:close/>
                  </a:path>
                </a:pathLst>
              </a:custGeom>
              <a:solidFill>
                <a:srgbClr val="00335B"/>
              </a:solidFill>
              <a:ln w="9525">
                <a:noFill/>
                <a:round/>
                <a:headEnd/>
                <a:tailEnd/>
              </a:ln>
            </p:spPr>
            <p:txBody>
              <a:bodyPr/>
              <a:lstStyle/>
              <a:p>
                <a:endParaRPr lang="en-US"/>
              </a:p>
            </p:txBody>
          </p:sp>
          <p:sp>
            <p:nvSpPr>
              <p:cNvPr id="384154" name="Freeform 154"/>
              <p:cNvSpPr>
                <a:spLocks/>
              </p:cNvSpPr>
              <p:nvPr/>
            </p:nvSpPr>
            <p:spPr bwMode="auto">
              <a:xfrm>
                <a:off x="7005" y="1421"/>
                <a:ext cx="9" cy="9"/>
              </a:xfrm>
              <a:custGeom>
                <a:avLst/>
                <a:gdLst/>
                <a:ahLst/>
                <a:cxnLst>
                  <a:cxn ang="0">
                    <a:pos x="12" y="0"/>
                  </a:cxn>
                  <a:cxn ang="0">
                    <a:pos x="6" y="2"/>
                  </a:cxn>
                  <a:cxn ang="0">
                    <a:pos x="2" y="6"/>
                  </a:cxn>
                  <a:cxn ang="0">
                    <a:pos x="0" y="13"/>
                  </a:cxn>
                  <a:cxn ang="0">
                    <a:pos x="0" y="19"/>
                  </a:cxn>
                  <a:cxn ang="0">
                    <a:pos x="3" y="25"/>
                  </a:cxn>
                  <a:cxn ang="0">
                    <a:pos x="9" y="30"/>
                  </a:cxn>
                  <a:cxn ang="0">
                    <a:pos x="15" y="32"/>
                  </a:cxn>
                  <a:cxn ang="0">
                    <a:pos x="23" y="34"/>
                  </a:cxn>
                  <a:cxn ang="0">
                    <a:pos x="29" y="31"/>
                  </a:cxn>
                  <a:cxn ang="0">
                    <a:pos x="33" y="26"/>
                  </a:cxn>
                  <a:cxn ang="0">
                    <a:pos x="35" y="21"/>
                  </a:cxn>
                  <a:cxn ang="0">
                    <a:pos x="34" y="14"/>
                  </a:cxn>
                  <a:cxn ang="0">
                    <a:pos x="31" y="7"/>
                  </a:cxn>
                  <a:cxn ang="0">
                    <a:pos x="26" y="3"/>
                  </a:cxn>
                  <a:cxn ang="0">
                    <a:pos x="20" y="0"/>
                  </a:cxn>
                  <a:cxn ang="0">
                    <a:pos x="12" y="0"/>
                  </a:cxn>
                </a:cxnLst>
                <a:rect l="0" t="0" r="r" b="b"/>
                <a:pathLst>
                  <a:path w="35" h="34">
                    <a:moveTo>
                      <a:pt x="12" y="0"/>
                    </a:moveTo>
                    <a:lnTo>
                      <a:pt x="6" y="2"/>
                    </a:lnTo>
                    <a:lnTo>
                      <a:pt x="2" y="6"/>
                    </a:lnTo>
                    <a:lnTo>
                      <a:pt x="0" y="13"/>
                    </a:lnTo>
                    <a:lnTo>
                      <a:pt x="0" y="19"/>
                    </a:lnTo>
                    <a:lnTo>
                      <a:pt x="3" y="25"/>
                    </a:lnTo>
                    <a:lnTo>
                      <a:pt x="9" y="30"/>
                    </a:lnTo>
                    <a:lnTo>
                      <a:pt x="15" y="32"/>
                    </a:lnTo>
                    <a:lnTo>
                      <a:pt x="23" y="34"/>
                    </a:lnTo>
                    <a:lnTo>
                      <a:pt x="29" y="31"/>
                    </a:lnTo>
                    <a:lnTo>
                      <a:pt x="33" y="26"/>
                    </a:lnTo>
                    <a:lnTo>
                      <a:pt x="35" y="21"/>
                    </a:lnTo>
                    <a:lnTo>
                      <a:pt x="34" y="14"/>
                    </a:lnTo>
                    <a:lnTo>
                      <a:pt x="31" y="7"/>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5" name="Freeform 155"/>
              <p:cNvSpPr>
                <a:spLocks/>
              </p:cNvSpPr>
              <p:nvPr/>
            </p:nvSpPr>
            <p:spPr bwMode="auto">
              <a:xfrm>
                <a:off x="7038" y="1420"/>
                <a:ext cx="24" cy="6"/>
              </a:xfrm>
              <a:custGeom>
                <a:avLst/>
                <a:gdLst/>
                <a:ahLst/>
                <a:cxnLst>
                  <a:cxn ang="0">
                    <a:pos x="51" y="5"/>
                  </a:cxn>
                  <a:cxn ang="0">
                    <a:pos x="41" y="3"/>
                  </a:cxn>
                  <a:cxn ang="0">
                    <a:pos x="32" y="2"/>
                  </a:cxn>
                  <a:cxn ang="0">
                    <a:pos x="23" y="1"/>
                  </a:cxn>
                  <a:cxn ang="0">
                    <a:pos x="16" y="0"/>
                  </a:cxn>
                  <a:cxn ang="0">
                    <a:pos x="10" y="0"/>
                  </a:cxn>
                  <a:cxn ang="0">
                    <a:pos x="5" y="0"/>
                  </a:cxn>
                  <a:cxn ang="0">
                    <a:pos x="1" y="1"/>
                  </a:cxn>
                  <a:cxn ang="0">
                    <a:pos x="0" y="2"/>
                  </a:cxn>
                  <a:cxn ang="0">
                    <a:pos x="1" y="4"/>
                  </a:cxn>
                  <a:cxn ang="0">
                    <a:pos x="4" y="5"/>
                  </a:cxn>
                  <a:cxn ang="0">
                    <a:pos x="8" y="8"/>
                  </a:cxn>
                  <a:cxn ang="0">
                    <a:pos x="14" y="10"/>
                  </a:cxn>
                  <a:cxn ang="0">
                    <a:pos x="21" y="12"/>
                  </a:cxn>
                  <a:cxn ang="0">
                    <a:pos x="30" y="14"/>
                  </a:cxn>
                  <a:cxn ang="0">
                    <a:pos x="39" y="17"/>
                  </a:cxn>
                  <a:cxn ang="0">
                    <a:pos x="49" y="19"/>
                  </a:cxn>
                  <a:cxn ang="0">
                    <a:pos x="59" y="21"/>
                  </a:cxn>
                  <a:cxn ang="0">
                    <a:pos x="67" y="22"/>
                  </a:cxn>
                  <a:cxn ang="0">
                    <a:pos x="77" y="23"/>
                  </a:cxn>
                  <a:cxn ang="0">
                    <a:pos x="84" y="24"/>
                  </a:cxn>
                  <a:cxn ang="0">
                    <a:pos x="90" y="24"/>
                  </a:cxn>
                  <a:cxn ang="0">
                    <a:pos x="95" y="24"/>
                  </a:cxn>
                  <a:cxn ang="0">
                    <a:pos x="98" y="23"/>
                  </a:cxn>
                  <a:cxn ang="0">
                    <a:pos x="99" y="22"/>
                  </a:cxn>
                  <a:cxn ang="0">
                    <a:pos x="98" y="20"/>
                  </a:cxn>
                  <a:cxn ang="0">
                    <a:pos x="96" y="19"/>
                  </a:cxn>
                  <a:cxn ang="0">
                    <a:pos x="91" y="15"/>
                  </a:cxn>
                  <a:cxn ang="0">
                    <a:pos x="85" y="13"/>
                  </a:cxn>
                  <a:cxn ang="0">
                    <a:pos x="78" y="11"/>
                  </a:cxn>
                  <a:cxn ang="0">
                    <a:pos x="69" y="9"/>
                  </a:cxn>
                  <a:cxn ang="0">
                    <a:pos x="60" y="7"/>
                  </a:cxn>
                  <a:cxn ang="0">
                    <a:pos x="51" y="5"/>
                  </a:cxn>
                </a:cxnLst>
                <a:rect l="0" t="0" r="r" b="b"/>
                <a:pathLst>
                  <a:path w="99" h="24">
                    <a:moveTo>
                      <a:pt x="51" y="5"/>
                    </a:moveTo>
                    <a:lnTo>
                      <a:pt x="41" y="3"/>
                    </a:lnTo>
                    <a:lnTo>
                      <a:pt x="32" y="2"/>
                    </a:lnTo>
                    <a:lnTo>
                      <a:pt x="23" y="1"/>
                    </a:lnTo>
                    <a:lnTo>
                      <a:pt x="16" y="0"/>
                    </a:lnTo>
                    <a:lnTo>
                      <a:pt x="10" y="0"/>
                    </a:lnTo>
                    <a:lnTo>
                      <a:pt x="5" y="0"/>
                    </a:lnTo>
                    <a:lnTo>
                      <a:pt x="1" y="1"/>
                    </a:lnTo>
                    <a:lnTo>
                      <a:pt x="0" y="2"/>
                    </a:lnTo>
                    <a:lnTo>
                      <a:pt x="1" y="4"/>
                    </a:lnTo>
                    <a:lnTo>
                      <a:pt x="4" y="5"/>
                    </a:lnTo>
                    <a:lnTo>
                      <a:pt x="8" y="8"/>
                    </a:lnTo>
                    <a:lnTo>
                      <a:pt x="14" y="10"/>
                    </a:lnTo>
                    <a:lnTo>
                      <a:pt x="21" y="12"/>
                    </a:lnTo>
                    <a:lnTo>
                      <a:pt x="30" y="14"/>
                    </a:lnTo>
                    <a:lnTo>
                      <a:pt x="39" y="17"/>
                    </a:lnTo>
                    <a:lnTo>
                      <a:pt x="49" y="19"/>
                    </a:lnTo>
                    <a:lnTo>
                      <a:pt x="59" y="21"/>
                    </a:lnTo>
                    <a:lnTo>
                      <a:pt x="67" y="22"/>
                    </a:lnTo>
                    <a:lnTo>
                      <a:pt x="77" y="23"/>
                    </a:lnTo>
                    <a:lnTo>
                      <a:pt x="84" y="24"/>
                    </a:lnTo>
                    <a:lnTo>
                      <a:pt x="90" y="24"/>
                    </a:lnTo>
                    <a:lnTo>
                      <a:pt x="95" y="24"/>
                    </a:lnTo>
                    <a:lnTo>
                      <a:pt x="98" y="23"/>
                    </a:lnTo>
                    <a:lnTo>
                      <a:pt x="99" y="22"/>
                    </a:lnTo>
                    <a:lnTo>
                      <a:pt x="98" y="20"/>
                    </a:lnTo>
                    <a:lnTo>
                      <a:pt x="96" y="19"/>
                    </a:lnTo>
                    <a:lnTo>
                      <a:pt x="91" y="15"/>
                    </a:lnTo>
                    <a:lnTo>
                      <a:pt x="85" y="13"/>
                    </a:lnTo>
                    <a:lnTo>
                      <a:pt x="78" y="11"/>
                    </a:lnTo>
                    <a:lnTo>
                      <a:pt x="69" y="9"/>
                    </a:lnTo>
                    <a:lnTo>
                      <a:pt x="60" y="7"/>
                    </a:lnTo>
                    <a:lnTo>
                      <a:pt x="51" y="5"/>
                    </a:lnTo>
                    <a:close/>
                  </a:path>
                </a:pathLst>
              </a:custGeom>
              <a:solidFill>
                <a:srgbClr val="8C4400"/>
              </a:solidFill>
              <a:ln w="9525">
                <a:noFill/>
                <a:round/>
                <a:headEnd/>
                <a:tailEnd/>
              </a:ln>
            </p:spPr>
            <p:txBody>
              <a:bodyPr/>
              <a:lstStyle/>
              <a:p>
                <a:endParaRPr lang="en-US"/>
              </a:p>
            </p:txBody>
          </p:sp>
          <p:sp>
            <p:nvSpPr>
              <p:cNvPr id="384156" name="Freeform 156"/>
              <p:cNvSpPr>
                <a:spLocks/>
              </p:cNvSpPr>
              <p:nvPr/>
            </p:nvSpPr>
            <p:spPr bwMode="auto">
              <a:xfrm>
                <a:off x="7016" y="1416"/>
                <a:ext cx="17" cy="4"/>
              </a:xfrm>
              <a:custGeom>
                <a:avLst/>
                <a:gdLst/>
                <a:ahLst/>
                <a:cxnLst>
                  <a:cxn ang="0">
                    <a:pos x="34" y="4"/>
                  </a:cxn>
                  <a:cxn ang="0">
                    <a:pos x="27" y="3"/>
                  </a:cxn>
                  <a:cxn ang="0">
                    <a:pos x="21" y="2"/>
                  </a:cxn>
                  <a:cxn ang="0">
                    <a:pos x="15" y="1"/>
                  </a:cxn>
                  <a:cxn ang="0">
                    <a:pos x="10" y="0"/>
                  </a:cxn>
                  <a:cxn ang="0">
                    <a:pos x="6" y="0"/>
                  </a:cxn>
                  <a:cxn ang="0">
                    <a:pos x="3" y="0"/>
                  </a:cxn>
                  <a:cxn ang="0">
                    <a:pos x="1" y="1"/>
                  </a:cxn>
                  <a:cxn ang="0">
                    <a:pos x="0" y="2"/>
                  </a:cxn>
                  <a:cxn ang="0">
                    <a:pos x="0" y="3"/>
                  </a:cxn>
                  <a:cxn ang="0">
                    <a:pos x="2" y="4"/>
                  </a:cxn>
                  <a:cxn ang="0">
                    <a:pos x="5" y="5"/>
                  </a:cxn>
                  <a:cxn ang="0">
                    <a:pos x="9" y="7"/>
                  </a:cxn>
                  <a:cxn ang="0">
                    <a:pos x="14" y="8"/>
                  </a:cxn>
                  <a:cxn ang="0">
                    <a:pos x="20" y="11"/>
                  </a:cxn>
                  <a:cxn ang="0">
                    <a:pos x="26" y="12"/>
                  </a:cxn>
                  <a:cxn ang="0">
                    <a:pos x="33" y="14"/>
                  </a:cxn>
                  <a:cxn ang="0">
                    <a:pos x="40" y="15"/>
                  </a:cxn>
                  <a:cxn ang="0">
                    <a:pos x="47" y="16"/>
                  </a:cxn>
                  <a:cxn ang="0">
                    <a:pos x="52" y="16"/>
                  </a:cxn>
                  <a:cxn ang="0">
                    <a:pos x="57" y="17"/>
                  </a:cxn>
                  <a:cxn ang="0">
                    <a:pos x="61" y="17"/>
                  </a:cxn>
                  <a:cxn ang="0">
                    <a:pos x="65" y="17"/>
                  </a:cxn>
                  <a:cxn ang="0">
                    <a:pos x="67" y="17"/>
                  </a:cxn>
                  <a:cxn ang="0">
                    <a:pos x="68" y="16"/>
                  </a:cxn>
                  <a:cxn ang="0">
                    <a:pos x="68" y="15"/>
                  </a:cxn>
                  <a:cxn ang="0">
                    <a:pos x="66" y="13"/>
                  </a:cxn>
                  <a:cxn ang="0">
                    <a:pos x="62" y="12"/>
                  </a:cxn>
                  <a:cxn ang="0">
                    <a:pos x="58" y="10"/>
                  </a:cxn>
                  <a:cxn ang="0">
                    <a:pos x="53" y="8"/>
                  </a:cxn>
                  <a:cxn ang="0">
                    <a:pos x="48" y="7"/>
                  </a:cxn>
                  <a:cxn ang="0">
                    <a:pos x="42" y="5"/>
                  </a:cxn>
                  <a:cxn ang="0">
                    <a:pos x="34" y="4"/>
                  </a:cxn>
                </a:cxnLst>
                <a:rect l="0" t="0" r="r" b="b"/>
                <a:pathLst>
                  <a:path w="68" h="17">
                    <a:moveTo>
                      <a:pt x="34" y="4"/>
                    </a:moveTo>
                    <a:lnTo>
                      <a:pt x="27" y="3"/>
                    </a:lnTo>
                    <a:lnTo>
                      <a:pt x="21" y="2"/>
                    </a:lnTo>
                    <a:lnTo>
                      <a:pt x="15" y="1"/>
                    </a:lnTo>
                    <a:lnTo>
                      <a:pt x="10" y="0"/>
                    </a:lnTo>
                    <a:lnTo>
                      <a:pt x="6" y="0"/>
                    </a:lnTo>
                    <a:lnTo>
                      <a:pt x="3" y="0"/>
                    </a:lnTo>
                    <a:lnTo>
                      <a:pt x="1" y="1"/>
                    </a:lnTo>
                    <a:lnTo>
                      <a:pt x="0" y="2"/>
                    </a:lnTo>
                    <a:lnTo>
                      <a:pt x="0" y="3"/>
                    </a:lnTo>
                    <a:lnTo>
                      <a:pt x="2" y="4"/>
                    </a:lnTo>
                    <a:lnTo>
                      <a:pt x="5" y="5"/>
                    </a:lnTo>
                    <a:lnTo>
                      <a:pt x="9" y="7"/>
                    </a:lnTo>
                    <a:lnTo>
                      <a:pt x="14" y="8"/>
                    </a:lnTo>
                    <a:lnTo>
                      <a:pt x="20" y="11"/>
                    </a:lnTo>
                    <a:lnTo>
                      <a:pt x="26" y="12"/>
                    </a:lnTo>
                    <a:lnTo>
                      <a:pt x="33" y="14"/>
                    </a:lnTo>
                    <a:lnTo>
                      <a:pt x="40" y="15"/>
                    </a:lnTo>
                    <a:lnTo>
                      <a:pt x="47" y="16"/>
                    </a:lnTo>
                    <a:lnTo>
                      <a:pt x="52" y="16"/>
                    </a:lnTo>
                    <a:lnTo>
                      <a:pt x="57" y="17"/>
                    </a:lnTo>
                    <a:lnTo>
                      <a:pt x="61" y="17"/>
                    </a:lnTo>
                    <a:lnTo>
                      <a:pt x="65" y="17"/>
                    </a:lnTo>
                    <a:lnTo>
                      <a:pt x="67" y="17"/>
                    </a:lnTo>
                    <a:lnTo>
                      <a:pt x="68" y="16"/>
                    </a:lnTo>
                    <a:lnTo>
                      <a:pt x="68" y="15"/>
                    </a:lnTo>
                    <a:lnTo>
                      <a:pt x="66" y="13"/>
                    </a:lnTo>
                    <a:lnTo>
                      <a:pt x="62" y="12"/>
                    </a:lnTo>
                    <a:lnTo>
                      <a:pt x="58" y="10"/>
                    </a:lnTo>
                    <a:lnTo>
                      <a:pt x="53" y="8"/>
                    </a:lnTo>
                    <a:lnTo>
                      <a:pt x="48" y="7"/>
                    </a:lnTo>
                    <a:lnTo>
                      <a:pt x="42" y="5"/>
                    </a:lnTo>
                    <a:lnTo>
                      <a:pt x="34" y="4"/>
                    </a:lnTo>
                    <a:close/>
                  </a:path>
                </a:pathLst>
              </a:custGeom>
              <a:solidFill>
                <a:srgbClr val="8C4400"/>
              </a:solidFill>
              <a:ln w="9525">
                <a:noFill/>
                <a:round/>
                <a:headEnd/>
                <a:tailEnd/>
              </a:ln>
            </p:spPr>
            <p:txBody>
              <a:bodyPr/>
              <a:lstStyle/>
              <a:p>
                <a:endParaRPr lang="en-US"/>
              </a:p>
            </p:txBody>
          </p:sp>
          <p:sp>
            <p:nvSpPr>
              <p:cNvPr id="384157" name="Freeform 157"/>
              <p:cNvSpPr>
                <a:spLocks/>
              </p:cNvSpPr>
              <p:nvPr/>
            </p:nvSpPr>
            <p:spPr bwMode="auto">
              <a:xfrm>
                <a:off x="7074" y="1426"/>
                <a:ext cx="17" cy="4"/>
              </a:xfrm>
              <a:custGeom>
                <a:avLst/>
                <a:gdLst/>
                <a:ahLst/>
                <a:cxnLst>
                  <a:cxn ang="0">
                    <a:pos x="35" y="3"/>
                  </a:cxn>
                  <a:cxn ang="0">
                    <a:pos x="28" y="2"/>
                  </a:cxn>
                  <a:cxn ang="0">
                    <a:pos x="22" y="1"/>
                  </a:cxn>
                  <a:cxn ang="0">
                    <a:pos x="17" y="1"/>
                  </a:cxn>
                  <a:cxn ang="0">
                    <a:pos x="11" y="0"/>
                  </a:cxn>
                  <a:cxn ang="0">
                    <a:pos x="6" y="0"/>
                  </a:cxn>
                  <a:cxn ang="0">
                    <a:pos x="3" y="0"/>
                  </a:cxn>
                  <a:cxn ang="0">
                    <a:pos x="1" y="0"/>
                  </a:cxn>
                  <a:cxn ang="0">
                    <a:pos x="0" y="1"/>
                  </a:cxn>
                  <a:cxn ang="0">
                    <a:pos x="1" y="2"/>
                  </a:cxn>
                  <a:cxn ang="0">
                    <a:pos x="2" y="4"/>
                  </a:cxn>
                  <a:cxn ang="0">
                    <a:pos x="5" y="5"/>
                  </a:cxn>
                  <a:cxn ang="0">
                    <a:pos x="9" y="6"/>
                  </a:cxn>
                  <a:cxn ang="0">
                    <a:pos x="14" y="8"/>
                  </a:cxn>
                  <a:cxn ang="0">
                    <a:pos x="20" y="9"/>
                  </a:cxn>
                  <a:cxn ang="0">
                    <a:pos x="26" y="11"/>
                  </a:cxn>
                  <a:cxn ang="0">
                    <a:pos x="33" y="12"/>
                  </a:cxn>
                  <a:cxn ang="0">
                    <a:pos x="41" y="14"/>
                  </a:cxn>
                  <a:cxn ang="0">
                    <a:pos x="47" y="15"/>
                  </a:cxn>
                  <a:cxn ang="0">
                    <a:pos x="53" y="16"/>
                  </a:cxn>
                  <a:cxn ang="0">
                    <a:pos x="58" y="17"/>
                  </a:cxn>
                  <a:cxn ang="0">
                    <a:pos x="63" y="17"/>
                  </a:cxn>
                  <a:cxn ang="0">
                    <a:pos x="66" y="17"/>
                  </a:cxn>
                  <a:cxn ang="0">
                    <a:pos x="68" y="16"/>
                  </a:cxn>
                  <a:cxn ang="0">
                    <a:pos x="69" y="15"/>
                  </a:cxn>
                  <a:cxn ang="0">
                    <a:pos x="68" y="14"/>
                  </a:cxn>
                  <a:cxn ang="0">
                    <a:pos x="67" y="12"/>
                  </a:cxn>
                  <a:cxn ang="0">
                    <a:pos x="64" y="11"/>
                  </a:cxn>
                  <a:cxn ang="0">
                    <a:pos x="59" y="9"/>
                  </a:cxn>
                  <a:cxn ang="0">
                    <a:pos x="54" y="8"/>
                  </a:cxn>
                  <a:cxn ang="0">
                    <a:pos x="49" y="6"/>
                  </a:cxn>
                  <a:cxn ang="0">
                    <a:pos x="43" y="5"/>
                  </a:cxn>
                  <a:cxn ang="0">
                    <a:pos x="35" y="3"/>
                  </a:cxn>
                </a:cxnLst>
                <a:rect l="0" t="0" r="r" b="b"/>
                <a:pathLst>
                  <a:path w="69" h="17">
                    <a:moveTo>
                      <a:pt x="35" y="3"/>
                    </a:moveTo>
                    <a:lnTo>
                      <a:pt x="28" y="2"/>
                    </a:lnTo>
                    <a:lnTo>
                      <a:pt x="22" y="1"/>
                    </a:lnTo>
                    <a:lnTo>
                      <a:pt x="17" y="1"/>
                    </a:lnTo>
                    <a:lnTo>
                      <a:pt x="11" y="0"/>
                    </a:lnTo>
                    <a:lnTo>
                      <a:pt x="6" y="0"/>
                    </a:lnTo>
                    <a:lnTo>
                      <a:pt x="3" y="0"/>
                    </a:lnTo>
                    <a:lnTo>
                      <a:pt x="1" y="0"/>
                    </a:lnTo>
                    <a:lnTo>
                      <a:pt x="0" y="1"/>
                    </a:lnTo>
                    <a:lnTo>
                      <a:pt x="1" y="2"/>
                    </a:lnTo>
                    <a:lnTo>
                      <a:pt x="2" y="4"/>
                    </a:lnTo>
                    <a:lnTo>
                      <a:pt x="5" y="5"/>
                    </a:lnTo>
                    <a:lnTo>
                      <a:pt x="9" y="6"/>
                    </a:lnTo>
                    <a:lnTo>
                      <a:pt x="14" y="8"/>
                    </a:lnTo>
                    <a:lnTo>
                      <a:pt x="20" y="9"/>
                    </a:lnTo>
                    <a:lnTo>
                      <a:pt x="26" y="11"/>
                    </a:lnTo>
                    <a:lnTo>
                      <a:pt x="33" y="12"/>
                    </a:lnTo>
                    <a:lnTo>
                      <a:pt x="41" y="14"/>
                    </a:lnTo>
                    <a:lnTo>
                      <a:pt x="47" y="15"/>
                    </a:lnTo>
                    <a:lnTo>
                      <a:pt x="53" y="16"/>
                    </a:lnTo>
                    <a:lnTo>
                      <a:pt x="58" y="17"/>
                    </a:lnTo>
                    <a:lnTo>
                      <a:pt x="63" y="17"/>
                    </a:lnTo>
                    <a:lnTo>
                      <a:pt x="66" y="17"/>
                    </a:lnTo>
                    <a:lnTo>
                      <a:pt x="68" y="16"/>
                    </a:lnTo>
                    <a:lnTo>
                      <a:pt x="69" y="15"/>
                    </a:lnTo>
                    <a:lnTo>
                      <a:pt x="68" y="14"/>
                    </a:lnTo>
                    <a:lnTo>
                      <a:pt x="67" y="12"/>
                    </a:lnTo>
                    <a:lnTo>
                      <a:pt x="64" y="11"/>
                    </a:lnTo>
                    <a:lnTo>
                      <a:pt x="59" y="9"/>
                    </a:lnTo>
                    <a:lnTo>
                      <a:pt x="54" y="8"/>
                    </a:lnTo>
                    <a:lnTo>
                      <a:pt x="49" y="6"/>
                    </a:lnTo>
                    <a:lnTo>
                      <a:pt x="43" y="5"/>
                    </a:lnTo>
                    <a:lnTo>
                      <a:pt x="35" y="3"/>
                    </a:lnTo>
                    <a:close/>
                  </a:path>
                </a:pathLst>
              </a:custGeom>
              <a:solidFill>
                <a:srgbClr val="8C4400"/>
              </a:solidFill>
              <a:ln w="9525">
                <a:noFill/>
                <a:round/>
                <a:headEnd/>
                <a:tailEnd/>
              </a:ln>
            </p:spPr>
            <p:txBody>
              <a:bodyPr/>
              <a:lstStyle/>
              <a:p>
                <a:endParaRPr lang="en-US"/>
              </a:p>
            </p:txBody>
          </p:sp>
          <p:sp>
            <p:nvSpPr>
              <p:cNvPr id="384158" name="Freeform 158"/>
              <p:cNvSpPr>
                <a:spLocks/>
              </p:cNvSpPr>
              <p:nvPr/>
            </p:nvSpPr>
            <p:spPr bwMode="auto">
              <a:xfrm>
                <a:off x="7079" y="1436"/>
                <a:ext cx="4" cy="4"/>
              </a:xfrm>
              <a:custGeom>
                <a:avLst/>
                <a:gdLst/>
                <a:ahLst/>
                <a:cxnLst>
                  <a:cxn ang="0">
                    <a:pos x="6" y="0"/>
                  </a:cxn>
                  <a:cxn ang="0">
                    <a:pos x="3" y="1"/>
                  </a:cxn>
                  <a:cxn ang="0">
                    <a:pos x="1" y="3"/>
                  </a:cxn>
                  <a:cxn ang="0">
                    <a:pos x="0" y="6"/>
                  </a:cxn>
                  <a:cxn ang="0">
                    <a:pos x="0" y="9"/>
                  </a:cxn>
                  <a:cxn ang="0">
                    <a:pos x="1" y="12"/>
                  </a:cxn>
                  <a:cxn ang="0">
                    <a:pos x="4" y="13"/>
                  </a:cxn>
                  <a:cxn ang="0">
                    <a:pos x="7" y="15"/>
                  </a:cxn>
                  <a:cxn ang="0">
                    <a:pos x="10" y="15"/>
                  </a:cxn>
                  <a:cxn ang="0">
                    <a:pos x="13" y="14"/>
                  </a:cxn>
                  <a:cxn ang="0">
                    <a:pos x="15" y="12"/>
                  </a:cxn>
                  <a:cxn ang="0">
                    <a:pos x="16" y="9"/>
                  </a:cxn>
                  <a:cxn ang="0">
                    <a:pos x="16" y="6"/>
                  </a:cxn>
                  <a:cxn ang="0">
                    <a:pos x="15" y="3"/>
                  </a:cxn>
                  <a:cxn ang="0">
                    <a:pos x="12" y="1"/>
                  </a:cxn>
                  <a:cxn ang="0">
                    <a:pos x="9" y="0"/>
                  </a:cxn>
                  <a:cxn ang="0">
                    <a:pos x="6" y="0"/>
                  </a:cxn>
                </a:cxnLst>
                <a:rect l="0" t="0" r="r" b="b"/>
                <a:pathLst>
                  <a:path w="16" h="15">
                    <a:moveTo>
                      <a:pt x="6" y="0"/>
                    </a:moveTo>
                    <a:lnTo>
                      <a:pt x="3" y="1"/>
                    </a:lnTo>
                    <a:lnTo>
                      <a:pt x="1" y="3"/>
                    </a:lnTo>
                    <a:lnTo>
                      <a:pt x="0" y="6"/>
                    </a:lnTo>
                    <a:lnTo>
                      <a:pt x="0" y="9"/>
                    </a:lnTo>
                    <a:lnTo>
                      <a:pt x="1" y="12"/>
                    </a:lnTo>
                    <a:lnTo>
                      <a:pt x="4" y="13"/>
                    </a:lnTo>
                    <a:lnTo>
                      <a:pt x="7" y="15"/>
                    </a:lnTo>
                    <a:lnTo>
                      <a:pt x="10" y="15"/>
                    </a:lnTo>
                    <a:lnTo>
                      <a:pt x="13" y="14"/>
                    </a:lnTo>
                    <a:lnTo>
                      <a:pt x="15" y="12"/>
                    </a:lnTo>
                    <a:lnTo>
                      <a:pt x="16" y="9"/>
                    </a:lnTo>
                    <a:lnTo>
                      <a:pt x="16" y="6"/>
                    </a:lnTo>
                    <a:lnTo>
                      <a:pt x="15" y="3"/>
                    </a:lnTo>
                    <a:lnTo>
                      <a:pt x="12" y="1"/>
                    </a:lnTo>
                    <a:lnTo>
                      <a:pt x="9" y="0"/>
                    </a:lnTo>
                    <a:lnTo>
                      <a:pt x="6" y="0"/>
                    </a:lnTo>
                    <a:close/>
                  </a:path>
                </a:pathLst>
              </a:custGeom>
              <a:solidFill>
                <a:srgbClr val="8C4400"/>
              </a:solidFill>
              <a:ln w="9525">
                <a:noFill/>
                <a:round/>
                <a:headEnd/>
                <a:tailEnd/>
              </a:ln>
            </p:spPr>
            <p:txBody>
              <a:bodyPr/>
              <a:lstStyle/>
              <a:p>
                <a:endParaRPr lang="en-US"/>
              </a:p>
            </p:txBody>
          </p:sp>
          <p:sp>
            <p:nvSpPr>
              <p:cNvPr id="384159" name="Freeform 159"/>
              <p:cNvSpPr>
                <a:spLocks/>
              </p:cNvSpPr>
              <p:nvPr/>
            </p:nvSpPr>
            <p:spPr bwMode="auto">
              <a:xfrm>
                <a:off x="7063" y="1431"/>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7" y="20"/>
                  </a:cxn>
                  <a:cxn ang="0">
                    <a:pos x="28" y="16"/>
                  </a:cxn>
                  <a:cxn ang="0">
                    <a:pos x="28" y="10"/>
                  </a:cxn>
                  <a:cxn ang="0">
                    <a:pos x="26" y="5"/>
                  </a:cxn>
                  <a:cxn ang="0">
                    <a:pos x="22"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7" y="20"/>
                    </a:lnTo>
                    <a:lnTo>
                      <a:pt x="28" y="16"/>
                    </a:lnTo>
                    <a:lnTo>
                      <a:pt x="28" y="10"/>
                    </a:lnTo>
                    <a:lnTo>
                      <a:pt x="26" y="5"/>
                    </a:lnTo>
                    <a:lnTo>
                      <a:pt x="22" y="2"/>
                    </a:lnTo>
                    <a:lnTo>
                      <a:pt x="16" y="0"/>
                    </a:lnTo>
                    <a:lnTo>
                      <a:pt x="10" y="0"/>
                    </a:lnTo>
                    <a:close/>
                  </a:path>
                </a:pathLst>
              </a:custGeom>
              <a:solidFill>
                <a:srgbClr val="8C4400"/>
              </a:solidFill>
              <a:ln w="9525">
                <a:noFill/>
                <a:round/>
                <a:headEnd/>
                <a:tailEnd/>
              </a:ln>
            </p:spPr>
            <p:txBody>
              <a:bodyPr/>
              <a:lstStyle/>
              <a:p>
                <a:endParaRPr lang="en-US"/>
              </a:p>
            </p:txBody>
          </p:sp>
          <p:sp>
            <p:nvSpPr>
              <p:cNvPr id="384160" name="Freeform 160"/>
              <p:cNvSpPr>
                <a:spLocks/>
              </p:cNvSpPr>
              <p:nvPr/>
            </p:nvSpPr>
            <p:spPr bwMode="auto">
              <a:xfrm>
                <a:off x="7058" y="1454"/>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6" y="20"/>
                  </a:cxn>
                  <a:cxn ang="0">
                    <a:pos x="28" y="16"/>
                  </a:cxn>
                  <a:cxn ang="0">
                    <a:pos x="28" y="10"/>
                  </a:cxn>
                  <a:cxn ang="0">
                    <a:pos x="25" y="5"/>
                  </a:cxn>
                  <a:cxn ang="0">
                    <a:pos x="21"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6" y="20"/>
                    </a:lnTo>
                    <a:lnTo>
                      <a:pt x="28" y="16"/>
                    </a:lnTo>
                    <a:lnTo>
                      <a:pt x="28" y="10"/>
                    </a:lnTo>
                    <a:lnTo>
                      <a:pt x="25" y="5"/>
                    </a:lnTo>
                    <a:lnTo>
                      <a:pt x="21" y="2"/>
                    </a:lnTo>
                    <a:lnTo>
                      <a:pt x="16" y="0"/>
                    </a:lnTo>
                    <a:lnTo>
                      <a:pt x="10" y="0"/>
                    </a:lnTo>
                    <a:close/>
                  </a:path>
                </a:pathLst>
              </a:custGeom>
              <a:solidFill>
                <a:srgbClr val="8C4400"/>
              </a:solidFill>
              <a:ln w="9525">
                <a:noFill/>
                <a:round/>
                <a:headEnd/>
                <a:tailEnd/>
              </a:ln>
            </p:spPr>
            <p:txBody>
              <a:bodyPr/>
              <a:lstStyle/>
              <a:p>
                <a:endParaRPr lang="en-US"/>
              </a:p>
            </p:txBody>
          </p:sp>
          <p:sp>
            <p:nvSpPr>
              <p:cNvPr id="384161" name="Freeform 161"/>
              <p:cNvSpPr>
                <a:spLocks/>
              </p:cNvSpPr>
              <p:nvPr/>
            </p:nvSpPr>
            <p:spPr bwMode="auto">
              <a:xfrm>
                <a:off x="7008" y="1446"/>
                <a:ext cx="7" cy="6"/>
              </a:xfrm>
              <a:custGeom>
                <a:avLst/>
                <a:gdLst/>
                <a:ahLst/>
                <a:cxnLst>
                  <a:cxn ang="0">
                    <a:pos x="11" y="0"/>
                  </a:cxn>
                  <a:cxn ang="0">
                    <a:pos x="5" y="3"/>
                  </a:cxn>
                  <a:cxn ang="0">
                    <a:pos x="1" y="6"/>
                  </a:cxn>
                  <a:cxn ang="0">
                    <a:pos x="0" y="10"/>
                  </a:cxn>
                  <a:cxn ang="0">
                    <a:pos x="0" y="15"/>
                  </a:cxn>
                  <a:cxn ang="0">
                    <a:pos x="2" y="20"/>
                  </a:cxn>
                  <a:cxn ang="0">
                    <a:pos x="6" y="23"/>
                  </a:cxn>
                  <a:cxn ang="0">
                    <a:pos x="12" y="27"/>
                  </a:cxn>
                  <a:cxn ang="0">
                    <a:pos x="18" y="27"/>
                  </a:cxn>
                  <a:cxn ang="0">
                    <a:pos x="23" y="24"/>
                  </a:cxn>
                  <a:cxn ang="0">
                    <a:pos x="27" y="21"/>
                  </a:cxn>
                  <a:cxn ang="0">
                    <a:pos x="28" y="17"/>
                  </a:cxn>
                  <a:cxn ang="0">
                    <a:pos x="28" y="12"/>
                  </a:cxn>
                  <a:cxn ang="0">
                    <a:pos x="26" y="7"/>
                  </a:cxn>
                  <a:cxn ang="0">
                    <a:pos x="22" y="3"/>
                  </a:cxn>
                  <a:cxn ang="0">
                    <a:pos x="17" y="0"/>
                  </a:cxn>
                  <a:cxn ang="0">
                    <a:pos x="11" y="0"/>
                  </a:cxn>
                </a:cxnLst>
                <a:rect l="0" t="0" r="r" b="b"/>
                <a:pathLst>
                  <a:path w="28" h="27">
                    <a:moveTo>
                      <a:pt x="11" y="0"/>
                    </a:moveTo>
                    <a:lnTo>
                      <a:pt x="5" y="3"/>
                    </a:lnTo>
                    <a:lnTo>
                      <a:pt x="1" y="6"/>
                    </a:lnTo>
                    <a:lnTo>
                      <a:pt x="0" y="10"/>
                    </a:lnTo>
                    <a:lnTo>
                      <a:pt x="0" y="15"/>
                    </a:lnTo>
                    <a:lnTo>
                      <a:pt x="2" y="20"/>
                    </a:lnTo>
                    <a:lnTo>
                      <a:pt x="6" y="23"/>
                    </a:lnTo>
                    <a:lnTo>
                      <a:pt x="12" y="27"/>
                    </a:lnTo>
                    <a:lnTo>
                      <a:pt x="18" y="27"/>
                    </a:lnTo>
                    <a:lnTo>
                      <a:pt x="23" y="24"/>
                    </a:lnTo>
                    <a:lnTo>
                      <a:pt x="27" y="21"/>
                    </a:lnTo>
                    <a:lnTo>
                      <a:pt x="28" y="17"/>
                    </a:lnTo>
                    <a:lnTo>
                      <a:pt x="28" y="12"/>
                    </a:lnTo>
                    <a:lnTo>
                      <a:pt x="26" y="7"/>
                    </a:lnTo>
                    <a:lnTo>
                      <a:pt x="22" y="3"/>
                    </a:lnTo>
                    <a:lnTo>
                      <a:pt x="17" y="0"/>
                    </a:lnTo>
                    <a:lnTo>
                      <a:pt x="11" y="0"/>
                    </a:lnTo>
                    <a:close/>
                  </a:path>
                </a:pathLst>
              </a:custGeom>
              <a:solidFill>
                <a:srgbClr val="8C4400"/>
              </a:solidFill>
              <a:ln w="9525">
                <a:noFill/>
                <a:round/>
                <a:headEnd/>
                <a:tailEnd/>
              </a:ln>
            </p:spPr>
            <p:txBody>
              <a:bodyPr/>
              <a:lstStyle/>
              <a:p>
                <a:endParaRPr lang="en-US"/>
              </a:p>
            </p:txBody>
          </p:sp>
          <p:sp>
            <p:nvSpPr>
              <p:cNvPr id="384162" name="Freeform 162"/>
              <p:cNvSpPr>
                <a:spLocks/>
              </p:cNvSpPr>
              <p:nvPr/>
            </p:nvSpPr>
            <p:spPr bwMode="auto">
              <a:xfrm>
                <a:off x="7006" y="1422"/>
                <a:ext cx="7" cy="6"/>
              </a:xfrm>
              <a:custGeom>
                <a:avLst/>
                <a:gdLst/>
                <a:ahLst/>
                <a:cxnLst>
                  <a:cxn ang="0">
                    <a:pos x="10" y="0"/>
                  </a:cxn>
                  <a:cxn ang="0">
                    <a:pos x="5" y="2"/>
                  </a:cxn>
                  <a:cxn ang="0">
                    <a:pos x="2" y="5"/>
                  </a:cxn>
                  <a:cxn ang="0">
                    <a:pos x="0" y="10"/>
                  </a:cxn>
                  <a:cxn ang="0">
                    <a:pos x="0" y="15"/>
                  </a:cxn>
                  <a:cxn ang="0">
                    <a:pos x="3" y="19"/>
                  </a:cxn>
                  <a:cxn ang="0">
                    <a:pos x="7" y="23"/>
                  </a:cxn>
                  <a:cxn ang="0">
                    <a:pos x="12" y="25"/>
                  </a:cxn>
                  <a:cxn ang="0">
                    <a:pos x="19" y="25"/>
                  </a:cxn>
                  <a:cxn ang="0">
                    <a:pos x="24" y="23"/>
                  </a:cxn>
                  <a:cxn ang="0">
                    <a:pos x="27" y="20"/>
                  </a:cxn>
                  <a:cxn ang="0">
                    <a:pos x="29" y="16"/>
                  </a:cxn>
                  <a:cxn ang="0">
                    <a:pos x="29" y="11"/>
                  </a:cxn>
                  <a:cxn ang="0">
                    <a:pos x="26" y="5"/>
                  </a:cxn>
                  <a:cxn ang="0">
                    <a:pos x="22" y="2"/>
                  </a:cxn>
                  <a:cxn ang="0">
                    <a:pos x="17" y="0"/>
                  </a:cxn>
                  <a:cxn ang="0">
                    <a:pos x="10" y="0"/>
                  </a:cxn>
                </a:cxnLst>
                <a:rect l="0" t="0" r="r" b="b"/>
                <a:pathLst>
                  <a:path w="29" h="25">
                    <a:moveTo>
                      <a:pt x="10" y="0"/>
                    </a:moveTo>
                    <a:lnTo>
                      <a:pt x="5" y="2"/>
                    </a:lnTo>
                    <a:lnTo>
                      <a:pt x="2" y="5"/>
                    </a:lnTo>
                    <a:lnTo>
                      <a:pt x="0" y="10"/>
                    </a:lnTo>
                    <a:lnTo>
                      <a:pt x="0" y="15"/>
                    </a:lnTo>
                    <a:lnTo>
                      <a:pt x="3" y="19"/>
                    </a:lnTo>
                    <a:lnTo>
                      <a:pt x="7" y="23"/>
                    </a:lnTo>
                    <a:lnTo>
                      <a:pt x="12" y="25"/>
                    </a:lnTo>
                    <a:lnTo>
                      <a:pt x="19" y="25"/>
                    </a:lnTo>
                    <a:lnTo>
                      <a:pt x="24" y="23"/>
                    </a:lnTo>
                    <a:lnTo>
                      <a:pt x="27" y="20"/>
                    </a:lnTo>
                    <a:lnTo>
                      <a:pt x="29" y="16"/>
                    </a:lnTo>
                    <a:lnTo>
                      <a:pt x="29" y="11"/>
                    </a:lnTo>
                    <a:lnTo>
                      <a:pt x="26" y="5"/>
                    </a:lnTo>
                    <a:lnTo>
                      <a:pt x="22" y="2"/>
                    </a:lnTo>
                    <a:lnTo>
                      <a:pt x="17" y="0"/>
                    </a:lnTo>
                    <a:lnTo>
                      <a:pt x="10" y="0"/>
                    </a:lnTo>
                    <a:close/>
                  </a:path>
                </a:pathLst>
              </a:custGeom>
              <a:solidFill>
                <a:srgbClr val="8C4400"/>
              </a:solidFill>
              <a:ln w="9525">
                <a:noFill/>
                <a:round/>
                <a:headEnd/>
                <a:tailEnd/>
              </a:ln>
            </p:spPr>
            <p:txBody>
              <a:bodyPr/>
              <a:lstStyle/>
              <a:p>
                <a:endParaRPr lang="en-US"/>
              </a:p>
            </p:txBody>
          </p:sp>
          <p:sp>
            <p:nvSpPr>
              <p:cNvPr id="384163" name="Freeform 163"/>
              <p:cNvSpPr>
                <a:spLocks/>
              </p:cNvSpPr>
              <p:nvPr/>
            </p:nvSpPr>
            <p:spPr bwMode="auto">
              <a:xfrm>
                <a:off x="7042" y="1420"/>
                <a:ext cx="18" cy="5"/>
              </a:xfrm>
              <a:custGeom>
                <a:avLst/>
                <a:gdLst/>
                <a:ahLst/>
                <a:cxnLst>
                  <a:cxn ang="0">
                    <a:pos x="38" y="4"/>
                  </a:cxn>
                  <a:cxn ang="0">
                    <a:pos x="30" y="3"/>
                  </a:cxn>
                  <a:cxn ang="0">
                    <a:pos x="23" y="2"/>
                  </a:cxn>
                  <a:cxn ang="0">
                    <a:pos x="17" y="1"/>
                  </a:cxn>
                  <a:cxn ang="0">
                    <a:pos x="12" y="0"/>
                  </a:cxn>
                  <a:cxn ang="0">
                    <a:pos x="6" y="0"/>
                  </a:cxn>
                  <a:cxn ang="0">
                    <a:pos x="3" y="0"/>
                  </a:cxn>
                  <a:cxn ang="0">
                    <a:pos x="1" y="1"/>
                  </a:cxn>
                  <a:cxn ang="0">
                    <a:pos x="0" y="2"/>
                  </a:cxn>
                  <a:cxn ang="0">
                    <a:pos x="0" y="3"/>
                  </a:cxn>
                  <a:cxn ang="0">
                    <a:pos x="2" y="4"/>
                  </a:cxn>
                  <a:cxn ang="0">
                    <a:pos x="5" y="6"/>
                  </a:cxn>
                  <a:cxn ang="0">
                    <a:pos x="11" y="7"/>
                  </a:cxn>
                  <a:cxn ang="0">
                    <a:pos x="16" y="9"/>
                  </a:cxn>
                  <a:cxn ang="0">
                    <a:pos x="22" y="11"/>
                  </a:cxn>
                  <a:cxn ang="0">
                    <a:pos x="28" y="12"/>
                  </a:cxn>
                  <a:cxn ang="0">
                    <a:pos x="36" y="15"/>
                  </a:cxn>
                  <a:cxn ang="0">
                    <a:pos x="43" y="16"/>
                  </a:cxn>
                  <a:cxn ang="0">
                    <a:pos x="50" y="17"/>
                  </a:cxn>
                  <a:cxn ang="0">
                    <a:pos x="57" y="17"/>
                  </a:cxn>
                  <a:cxn ang="0">
                    <a:pos x="62" y="18"/>
                  </a:cxn>
                  <a:cxn ang="0">
                    <a:pos x="67" y="18"/>
                  </a:cxn>
                  <a:cxn ang="0">
                    <a:pos x="70" y="18"/>
                  </a:cxn>
                  <a:cxn ang="0">
                    <a:pos x="72" y="18"/>
                  </a:cxn>
                  <a:cxn ang="0">
                    <a:pos x="73" y="17"/>
                  </a:cxn>
                  <a:cxn ang="0">
                    <a:pos x="73" y="16"/>
                  </a:cxn>
                  <a:cxn ang="0">
                    <a:pos x="71" y="13"/>
                  </a:cxn>
                  <a:cxn ang="0">
                    <a:pos x="68" y="12"/>
                  </a:cxn>
                  <a:cxn ang="0">
                    <a:pos x="64" y="10"/>
                  </a:cxn>
                  <a:cxn ang="0">
                    <a:pos x="58" y="9"/>
                  </a:cxn>
                  <a:cxn ang="0">
                    <a:pos x="51" y="7"/>
                  </a:cxn>
                  <a:cxn ang="0">
                    <a:pos x="45" y="6"/>
                  </a:cxn>
                  <a:cxn ang="0">
                    <a:pos x="38" y="4"/>
                  </a:cxn>
                </a:cxnLst>
                <a:rect l="0" t="0" r="r" b="b"/>
                <a:pathLst>
                  <a:path w="73" h="18">
                    <a:moveTo>
                      <a:pt x="38" y="4"/>
                    </a:moveTo>
                    <a:lnTo>
                      <a:pt x="30" y="3"/>
                    </a:lnTo>
                    <a:lnTo>
                      <a:pt x="23" y="2"/>
                    </a:lnTo>
                    <a:lnTo>
                      <a:pt x="17" y="1"/>
                    </a:lnTo>
                    <a:lnTo>
                      <a:pt x="12" y="0"/>
                    </a:lnTo>
                    <a:lnTo>
                      <a:pt x="6" y="0"/>
                    </a:lnTo>
                    <a:lnTo>
                      <a:pt x="3" y="0"/>
                    </a:lnTo>
                    <a:lnTo>
                      <a:pt x="1" y="1"/>
                    </a:lnTo>
                    <a:lnTo>
                      <a:pt x="0" y="2"/>
                    </a:lnTo>
                    <a:lnTo>
                      <a:pt x="0" y="3"/>
                    </a:lnTo>
                    <a:lnTo>
                      <a:pt x="2" y="4"/>
                    </a:lnTo>
                    <a:lnTo>
                      <a:pt x="5" y="6"/>
                    </a:lnTo>
                    <a:lnTo>
                      <a:pt x="11" y="7"/>
                    </a:lnTo>
                    <a:lnTo>
                      <a:pt x="16" y="9"/>
                    </a:lnTo>
                    <a:lnTo>
                      <a:pt x="22" y="11"/>
                    </a:lnTo>
                    <a:lnTo>
                      <a:pt x="28" y="12"/>
                    </a:lnTo>
                    <a:lnTo>
                      <a:pt x="36" y="15"/>
                    </a:lnTo>
                    <a:lnTo>
                      <a:pt x="43" y="16"/>
                    </a:lnTo>
                    <a:lnTo>
                      <a:pt x="50" y="17"/>
                    </a:lnTo>
                    <a:lnTo>
                      <a:pt x="57" y="17"/>
                    </a:lnTo>
                    <a:lnTo>
                      <a:pt x="62" y="18"/>
                    </a:lnTo>
                    <a:lnTo>
                      <a:pt x="67" y="18"/>
                    </a:lnTo>
                    <a:lnTo>
                      <a:pt x="70" y="18"/>
                    </a:lnTo>
                    <a:lnTo>
                      <a:pt x="72" y="18"/>
                    </a:lnTo>
                    <a:lnTo>
                      <a:pt x="73" y="17"/>
                    </a:lnTo>
                    <a:lnTo>
                      <a:pt x="73" y="16"/>
                    </a:lnTo>
                    <a:lnTo>
                      <a:pt x="71" y="13"/>
                    </a:lnTo>
                    <a:lnTo>
                      <a:pt x="68" y="12"/>
                    </a:lnTo>
                    <a:lnTo>
                      <a:pt x="64" y="10"/>
                    </a:lnTo>
                    <a:lnTo>
                      <a:pt x="58" y="9"/>
                    </a:lnTo>
                    <a:lnTo>
                      <a:pt x="51" y="7"/>
                    </a:lnTo>
                    <a:lnTo>
                      <a:pt x="45" y="6"/>
                    </a:lnTo>
                    <a:lnTo>
                      <a:pt x="38" y="4"/>
                    </a:lnTo>
                    <a:close/>
                  </a:path>
                </a:pathLst>
              </a:custGeom>
              <a:solidFill>
                <a:srgbClr val="B76B05"/>
              </a:solidFill>
              <a:ln w="9525">
                <a:noFill/>
                <a:round/>
                <a:headEnd/>
                <a:tailEnd/>
              </a:ln>
            </p:spPr>
            <p:txBody>
              <a:bodyPr/>
              <a:lstStyle/>
              <a:p>
                <a:endParaRPr lang="en-US"/>
              </a:p>
            </p:txBody>
          </p:sp>
          <p:sp>
            <p:nvSpPr>
              <p:cNvPr id="384164" name="Freeform 164"/>
              <p:cNvSpPr>
                <a:spLocks/>
              </p:cNvSpPr>
              <p:nvPr/>
            </p:nvSpPr>
            <p:spPr bwMode="auto">
              <a:xfrm>
                <a:off x="7019" y="1417"/>
                <a:ext cx="13" cy="2"/>
              </a:xfrm>
              <a:custGeom>
                <a:avLst/>
                <a:gdLst/>
                <a:ahLst/>
                <a:cxnLst>
                  <a:cxn ang="0">
                    <a:pos x="26" y="2"/>
                  </a:cxn>
                  <a:cxn ang="0">
                    <a:pos x="16" y="0"/>
                  </a:cxn>
                  <a:cxn ang="0">
                    <a:pos x="8" y="0"/>
                  </a:cxn>
                  <a:cxn ang="0">
                    <a:pos x="2" y="0"/>
                  </a:cxn>
                  <a:cxn ang="0">
                    <a:pos x="0" y="1"/>
                  </a:cxn>
                  <a:cxn ang="0">
                    <a:pos x="1" y="3"/>
                  </a:cxn>
                  <a:cxn ang="0">
                    <a:pos x="6" y="5"/>
                  </a:cxn>
                  <a:cxn ang="0">
                    <a:pos x="15" y="8"/>
                  </a:cxn>
                  <a:cxn ang="0">
                    <a:pos x="24" y="10"/>
                  </a:cxn>
                  <a:cxn ang="0">
                    <a:pos x="35" y="12"/>
                  </a:cxn>
                  <a:cxn ang="0">
                    <a:pos x="43" y="12"/>
                  </a:cxn>
                  <a:cxn ang="0">
                    <a:pos x="48" y="12"/>
                  </a:cxn>
                  <a:cxn ang="0">
                    <a:pos x="51" y="11"/>
                  </a:cxn>
                  <a:cxn ang="0">
                    <a:pos x="49" y="9"/>
                  </a:cxn>
                  <a:cxn ang="0">
                    <a:pos x="44" y="6"/>
                  </a:cxn>
                  <a:cxn ang="0">
                    <a:pos x="36" y="4"/>
                  </a:cxn>
                  <a:cxn ang="0">
                    <a:pos x="26" y="2"/>
                  </a:cxn>
                </a:cxnLst>
                <a:rect l="0" t="0" r="r" b="b"/>
                <a:pathLst>
                  <a:path w="51" h="12">
                    <a:moveTo>
                      <a:pt x="26" y="2"/>
                    </a:moveTo>
                    <a:lnTo>
                      <a:pt x="16" y="0"/>
                    </a:lnTo>
                    <a:lnTo>
                      <a:pt x="8" y="0"/>
                    </a:lnTo>
                    <a:lnTo>
                      <a:pt x="2" y="0"/>
                    </a:lnTo>
                    <a:lnTo>
                      <a:pt x="0" y="1"/>
                    </a:lnTo>
                    <a:lnTo>
                      <a:pt x="1" y="3"/>
                    </a:lnTo>
                    <a:lnTo>
                      <a:pt x="6" y="5"/>
                    </a:lnTo>
                    <a:lnTo>
                      <a:pt x="15" y="8"/>
                    </a:lnTo>
                    <a:lnTo>
                      <a:pt x="24" y="10"/>
                    </a:lnTo>
                    <a:lnTo>
                      <a:pt x="35" y="12"/>
                    </a:lnTo>
                    <a:lnTo>
                      <a:pt x="43" y="12"/>
                    </a:lnTo>
                    <a:lnTo>
                      <a:pt x="48" y="12"/>
                    </a:lnTo>
                    <a:lnTo>
                      <a:pt x="51" y="11"/>
                    </a:lnTo>
                    <a:lnTo>
                      <a:pt x="49" y="9"/>
                    </a:lnTo>
                    <a:lnTo>
                      <a:pt x="44" y="6"/>
                    </a:lnTo>
                    <a:lnTo>
                      <a:pt x="36" y="4"/>
                    </a:lnTo>
                    <a:lnTo>
                      <a:pt x="26" y="2"/>
                    </a:lnTo>
                    <a:close/>
                  </a:path>
                </a:pathLst>
              </a:custGeom>
              <a:solidFill>
                <a:srgbClr val="B76B05"/>
              </a:solidFill>
              <a:ln w="9525">
                <a:noFill/>
                <a:round/>
                <a:headEnd/>
                <a:tailEnd/>
              </a:ln>
            </p:spPr>
            <p:txBody>
              <a:bodyPr/>
              <a:lstStyle/>
              <a:p>
                <a:endParaRPr lang="en-US"/>
              </a:p>
            </p:txBody>
          </p:sp>
          <p:sp>
            <p:nvSpPr>
              <p:cNvPr id="384165" name="Freeform 165"/>
              <p:cNvSpPr>
                <a:spLocks/>
              </p:cNvSpPr>
              <p:nvPr/>
            </p:nvSpPr>
            <p:spPr bwMode="auto">
              <a:xfrm>
                <a:off x="7077" y="1426"/>
                <a:ext cx="13" cy="4"/>
              </a:xfrm>
              <a:custGeom>
                <a:avLst/>
                <a:gdLst/>
                <a:ahLst/>
                <a:cxnLst>
                  <a:cxn ang="0">
                    <a:pos x="26" y="3"/>
                  </a:cxn>
                  <a:cxn ang="0">
                    <a:pos x="17" y="1"/>
                  </a:cxn>
                  <a:cxn ang="0">
                    <a:pos x="9" y="0"/>
                  </a:cxn>
                  <a:cxn ang="0">
                    <a:pos x="3" y="0"/>
                  </a:cxn>
                  <a:cxn ang="0">
                    <a:pos x="0" y="1"/>
                  </a:cxn>
                  <a:cxn ang="0">
                    <a:pos x="2" y="3"/>
                  </a:cxn>
                  <a:cxn ang="0">
                    <a:pos x="9" y="5"/>
                  </a:cxn>
                  <a:cxn ang="0">
                    <a:pos x="16" y="7"/>
                  </a:cxn>
                  <a:cxn ang="0">
                    <a:pos x="25" y="9"/>
                  </a:cxn>
                  <a:cxn ang="0">
                    <a:pos x="36" y="11"/>
                  </a:cxn>
                  <a:cxn ang="0">
                    <a:pos x="44" y="13"/>
                  </a:cxn>
                  <a:cxn ang="0">
                    <a:pos x="49" y="13"/>
                  </a:cxn>
                  <a:cxn ang="0">
                    <a:pos x="52" y="11"/>
                  </a:cxn>
                  <a:cxn ang="0">
                    <a:pos x="50" y="9"/>
                  </a:cxn>
                  <a:cxn ang="0">
                    <a:pos x="45" y="7"/>
                  </a:cxn>
                  <a:cxn ang="0">
                    <a:pos x="37" y="5"/>
                  </a:cxn>
                  <a:cxn ang="0">
                    <a:pos x="26" y="3"/>
                  </a:cxn>
                </a:cxnLst>
                <a:rect l="0" t="0" r="r" b="b"/>
                <a:pathLst>
                  <a:path w="52" h="13">
                    <a:moveTo>
                      <a:pt x="26" y="3"/>
                    </a:moveTo>
                    <a:lnTo>
                      <a:pt x="17" y="1"/>
                    </a:lnTo>
                    <a:lnTo>
                      <a:pt x="9" y="0"/>
                    </a:lnTo>
                    <a:lnTo>
                      <a:pt x="3" y="0"/>
                    </a:lnTo>
                    <a:lnTo>
                      <a:pt x="0" y="1"/>
                    </a:lnTo>
                    <a:lnTo>
                      <a:pt x="2" y="3"/>
                    </a:lnTo>
                    <a:lnTo>
                      <a:pt x="9" y="5"/>
                    </a:lnTo>
                    <a:lnTo>
                      <a:pt x="16" y="7"/>
                    </a:lnTo>
                    <a:lnTo>
                      <a:pt x="25" y="9"/>
                    </a:lnTo>
                    <a:lnTo>
                      <a:pt x="36" y="11"/>
                    </a:lnTo>
                    <a:lnTo>
                      <a:pt x="44" y="13"/>
                    </a:lnTo>
                    <a:lnTo>
                      <a:pt x="49" y="13"/>
                    </a:lnTo>
                    <a:lnTo>
                      <a:pt x="52" y="11"/>
                    </a:lnTo>
                    <a:lnTo>
                      <a:pt x="50" y="9"/>
                    </a:lnTo>
                    <a:lnTo>
                      <a:pt x="45" y="7"/>
                    </a:lnTo>
                    <a:lnTo>
                      <a:pt x="37" y="5"/>
                    </a:lnTo>
                    <a:lnTo>
                      <a:pt x="26" y="3"/>
                    </a:lnTo>
                    <a:close/>
                  </a:path>
                </a:pathLst>
              </a:custGeom>
              <a:solidFill>
                <a:srgbClr val="B76B05"/>
              </a:solidFill>
              <a:ln w="9525">
                <a:noFill/>
                <a:round/>
                <a:headEnd/>
                <a:tailEnd/>
              </a:ln>
            </p:spPr>
            <p:txBody>
              <a:bodyPr/>
              <a:lstStyle/>
              <a:p>
                <a:endParaRPr lang="en-US"/>
              </a:p>
            </p:txBody>
          </p:sp>
          <p:sp>
            <p:nvSpPr>
              <p:cNvPr id="384166" name="Freeform 166"/>
              <p:cNvSpPr>
                <a:spLocks/>
              </p:cNvSpPr>
              <p:nvPr/>
            </p:nvSpPr>
            <p:spPr bwMode="auto">
              <a:xfrm>
                <a:off x="7079" y="1436"/>
                <a:ext cx="4" cy="3"/>
              </a:xfrm>
              <a:custGeom>
                <a:avLst/>
                <a:gdLst/>
                <a:ahLst/>
                <a:cxnLst>
                  <a:cxn ang="0">
                    <a:pos x="5" y="0"/>
                  </a:cxn>
                  <a:cxn ang="0">
                    <a:pos x="3" y="1"/>
                  </a:cxn>
                  <a:cxn ang="0">
                    <a:pos x="1" y="3"/>
                  </a:cxn>
                  <a:cxn ang="0">
                    <a:pos x="0" y="4"/>
                  </a:cxn>
                  <a:cxn ang="0">
                    <a:pos x="0" y="6"/>
                  </a:cxn>
                  <a:cxn ang="0">
                    <a:pos x="2" y="8"/>
                  </a:cxn>
                  <a:cxn ang="0">
                    <a:pos x="3" y="10"/>
                  </a:cxn>
                  <a:cxn ang="0">
                    <a:pos x="5" y="11"/>
                  </a:cxn>
                  <a:cxn ang="0">
                    <a:pos x="8" y="11"/>
                  </a:cxn>
                  <a:cxn ang="0">
                    <a:pos x="10" y="10"/>
                  </a:cxn>
                  <a:cxn ang="0">
                    <a:pos x="12" y="9"/>
                  </a:cxn>
                  <a:cxn ang="0">
                    <a:pos x="12" y="7"/>
                  </a:cxn>
                  <a:cxn ang="0">
                    <a:pos x="12" y="5"/>
                  </a:cxn>
                  <a:cxn ang="0">
                    <a:pos x="11" y="3"/>
                  </a:cxn>
                  <a:cxn ang="0">
                    <a:pos x="9" y="1"/>
                  </a:cxn>
                  <a:cxn ang="0">
                    <a:pos x="7" y="0"/>
                  </a:cxn>
                  <a:cxn ang="0">
                    <a:pos x="5" y="0"/>
                  </a:cxn>
                </a:cxnLst>
                <a:rect l="0" t="0" r="r" b="b"/>
                <a:pathLst>
                  <a:path w="12" h="11">
                    <a:moveTo>
                      <a:pt x="5" y="0"/>
                    </a:moveTo>
                    <a:lnTo>
                      <a:pt x="3" y="1"/>
                    </a:lnTo>
                    <a:lnTo>
                      <a:pt x="1" y="3"/>
                    </a:lnTo>
                    <a:lnTo>
                      <a:pt x="0" y="4"/>
                    </a:lnTo>
                    <a:lnTo>
                      <a:pt x="0" y="6"/>
                    </a:lnTo>
                    <a:lnTo>
                      <a:pt x="2" y="8"/>
                    </a:lnTo>
                    <a:lnTo>
                      <a:pt x="3" y="10"/>
                    </a:lnTo>
                    <a:lnTo>
                      <a:pt x="5" y="11"/>
                    </a:lnTo>
                    <a:lnTo>
                      <a:pt x="8" y="11"/>
                    </a:lnTo>
                    <a:lnTo>
                      <a:pt x="10" y="10"/>
                    </a:lnTo>
                    <a:lnTo>
                      <a:pt x="12" y="9"/>
                    </a:lnTo>
                    <a:lnTo>
                      <a:pt x="12" y="7"/>
                    </a:lnTo>
                    <a:lnTo>
                      <a:pt x="12" y="5"/>
                    </a:lnTo>
                    <a:lnTo>
                      <a:pt x="11" y="3"/>
                    </a:lnTo>
                    <a:lnTo>
                      <a:pt x="9" y="1"/>
                    </a:lnTo>
                    <a:lnTo>
                      <a:pt x="7" y="0"/>
                    </a:lnTo>
                    <a:lnTo>
                      <a:pt x="5" y="0"/>
                    </a:lnTo>
                    <a:close/>
                  </a:path>
                </a:pathLst>
              </a:custGeom>
              <a:solidFill>
                <a:srgbClr val="B76B05"/>
              </a:solidFill>
              <a:ln w="9525">
                <a:noFill/>
                <a:round/>
                <a:headEnd/>
                <a:tailEnd/>
              </a:ln>
            </p:spPr>
            <p:txBody>
              <a:bodyPr/>
              <a:lstStyle/>
              <a:p>
                <a:endParaRPr lang="en-US"/>
              </a:p>
            </p:txBody>
          </p:sp>
          <p:sp>
            <p:nvSpPr>
              <p:cNvPr id="384167" name="Freeform 167"/>
              <p:cNvSpPr>
                <a:spLocks/>
              </p:cNvSpPr>
              <p:nvPr/>
            </p:nvSpPr>
            <p:spPr bwMode="auto">
              <a:xfrm>
                <a:off x="7063" y="1431"/>
                <a:ext cx="6" cy="5"/>
              </a:xfrm>
              <a:custGeom>
                <a:avLst/>
                <a:gdLst/>
                <a:ahLst/>
                <a:cxnLst>
                  <a:cxn ang="0">
                    <a:pos x="8" y="0"/>
                  </a:cxn>
                  <a:cxn ang="0">
                    <a:pos x="4" y="1"/>
                  </a:cxn>
                  <a:cxn ang="0">
                    <a:pos x="1" y="4"/>
                  </a:cxn>
                  <a:cxn ang="0">
                    <a:pos x="0" y="7"/>
                  </a:cxn>
                  <a:cxn ang="0">
                    <a:pos x="0" y="11"/>
                  </a:cxn>
                  <a:cxn ang="0">
                    <a:pos x="2" y="14"/>
                  </a:cxn>
                  <a:cxn ang="0">
                    <a:pos x="5" y="18"/>
                  </a:cxn>
                  <a:cxn ang="0">
                    <a:pos x="9" y="19"/>
                  </a:cxn>
                  <a:cxn ang="0">
                    <a:pos x="13" y="19"/>
                  </a:cxn>
                  <a:cxn ang="0">
                    <a:pos x="18" y="18"/>
                  </a:cxn>
                  <a:cxn ang="0">
                    <a:pos x="21" y="16"/>
                  </a:cxn>
                  <a:cxn ang="0">
                    <a:pos x="22" y="12"/>
                  </a:cxn>
                  <a:cxn ang="0">
                    <a:pos x="22" y="8"/>
                  </a:cxn>
                  <a:cxn ang="0">
                    <a:pos x="20" y="5"/>
                  </a:cxn>
                  <a:cxn ang="0">
                    <a:pos x="17" y="2"/>
                  </a:cxn>
                  <a:cxn ang="0">
                    <a:pos x="12" y="1"/>
                  </a:cxn>
                  <a:cxn ang="0">
                    <a:pos x="8" y="0"/>
                  </a:cxn>
                </a:cxnLst>
                <a:rect l="0" t="0" r="r" b="b"/>
                <a:pathLst>
                  <a:path w="22" h="19">
                    <a:moveTo>
                      <a:pt x="8" y="0"/>
                    </a:moveTo>
                    <a:lnTo>
                      <a:pt x="4" y="1"/>
                    </a:lnTo>
                    <a:lnTo>
                      <a:pt x="1" y="4"/>
                    </a:lnTo>
                    <a:lnTo>
                      <a:pt x="0" y="7"/>
                    </a:lnTo>
                    <a:lnTo>
                      <a:pt x="0" y="11"/>
                    </a:lnTo>
                    <a:lnTo>
                      <a:pt x="2" y="14"/>
                    </a:lnTo>
                    <a:lnTo>
                      <a:pt x="5" y="18"/>
                    </a:lnTo>
                    <a:lnTo>
                      <a:pt x="9" y="19"/>
                    </a:lnTo>
                    <a:lnTo>
                      <a:pt x="13" y="19"/>
                    </a:lnTo>
                    <a:lnTo>
                      <a:pt x="18" y="18"/>
                    </a:lnTo>
                    <a:lnTo>
                      <a:pt x="21" y="16"/>
                    </a:lnTo>
                    <a:lnTo>
                      <a:pt x="22" y="12"/>
                    </a:lnTo>
                    <a:lnTo>
                      <a:pt x="22" y="8"/>
                    </a:lnTo>
                    <a:lnTo>
                      <a:pt x="20" y="5"/>
                    </a:lnTo>
                    <a:lnTo>
                      <a:pt x="17" y="2"/>
                    </a:lnTo>
                    <a:lnTo>
                      <a:pt x="12" y="1"/>
                    </a:lnTo>
                    <a:lnTo>
                      <a:pt x="8" y="0"/>
                    </a:lnTo>
                    <a:close/>
                  </a:path>
                </a:pathLst>
              </a:custGeom>
              <a:solidFill>
                <a:srgbClr val="B76B05"/>
              </a:solidFill>
              <a:ln w="9525">
                <a:noFill/>
                <a:round/>
                <a:headEnd/>
                <a:tailEnd/>
              </a:ln>
            </p:spPr>
            <p:txBody>
              <a:bodyPr/>
              <a:lstStyle/>
              <a:p>
                <a:endParaRPr lang="en-US"/>
              </a:p>
            </p:txBody>
          </p:sp>
          <p:sp>
            <p:nvSpPr>
              <p:cNvPr id="384168" name="Freeform 168"/>
              <p:cNvSpPr>
                <a:spLocks/>
              </p:cNvSpPr>
              <p:nvPr/>
            </p:nvSpPr>
            <p:spPr bwMode="auto">
              <a:xfrm>
                <a:off x="7059" y="1454"/>
                <a:ext cx="5" cy="5"/>
              </a:xfrm>
              <a:custGeom>
                <a:avLst/>
                <a:gdLst/>
                <a:ahLst/>
                <a:cxnLst>
                  <a:cxn ang="0">
                    <a:pos x="8" y="0"/>
                  </a:cxn>
                  <a:cxn ang="0">
                    <a:pos x="4" y="1"/>
                  </a:cxn>
                  <a:cxn ang="0">
                    <a:pos x="1" y="3"/>
                  </a:cxn>
                  <a:cxn ang="0">
                    <a:pos x="0" y="6"/>
                  </a:cxn>
                  <a:cxn ang="0">
                    <a:pos x="0" y="10"/>
                  </a:cxn>
                  <a:cxn ang="0">
                    <a:pos x="2" y="14"/>
                  </a:cxn>
                  <a:cxn ang="0">
                    <a:pos x="5" y="17"/>
                  </a:cxn>
                  <a:cxn ang="0">
                    <a:pos x="9" y="18"/>
                  </a:cxn>
                  <a:cxn ang="0">
                    <a:pos x="14" y="19"/>
                  </a:cxn>
                  <a:cxn ang="0">
                    <a:pos x="18" y="18"/>
                  </a:cxn>
                  <a:cxn ang="0">
                    <a:pos x="21" y="15"/>
                  </a:cxn>
                  <a:cxn ang="0">
                    <a:pos x="22" y="11"/>
                  </a:cxn>
                  <a:cxn ang="0">
                    <a:pos x="22" y="7"/>
                  </a:cxn>
                  <a:cxn ang="0">
                    <a:pos x="20" y="4"/>
                  </a:cxn>
                  <a:cxn ang="0">
                    <a:pos x="17" y="1"/>
                  </a:cxn>
                  <a:cxn ang="0">
                    <a:pos x="13" y="0"/>
                  </a:cxn>
                  <a:cxn ang="0">
                    <a:pos x="8" y="0"/>
                  </a:cxn>
                </a:cxnLst>
                <a:rect l="0" t="0" r="r" b="b"/>
                <a:pathLst>
                  <a:path w="22" h="19">
                    <a:moveTo>
                      <a:pt x="8" y="0"/>
                    </a:moveTo>
                    <a:lnTo>
                      <a:pt x="4" y="1"/>
                    </a:lnTo>
                    <a:lnTo>
                      <a:pt x="1" y="3"/>
                    </a:lnTo>
                    <a:lnTo>
                      <a:pt x="0" y="6"/>
                    </a:lnTo>
                    <a:lnTo>
                      <a:pt x="0" y="10"/>
                    </a:lnTo>
                    <a:lnTo>
                      <a:pt x="2" y="14"/>
                    </a:lnTo>
                    <a:lnTo>
                      <a:pt x="5" y="17"/>
                    </a:lnTo>
                    <a:lnTo>
                      <a:pt x="9" y="18"/>
                    </a:lnTo>
                    <a:lnTo>
                      <a:pt x="14" y="19"/>
                    </a:lnTo>
                    <a:lnTo>
                      <a:pt x="18" y="18"/>
                    </a:lnTo>
                    <a:lnTo>
                      <a:pt x="21" y="15"/>
                    </a:lnTo>
                    <a:lnTo>
                      <a:pt x="22" y="11"/>
                    </a:lnTo>
                    <a:lnTo>
                      <a:pt x="22" y="7"/>
                    </a:lnTo>
                    <a:lnTo>
                      <a:pt x="20" y="4"/>
                    </a:lnTo>
                    <a:lnTo>
                      <a:pt x="17" y="1"/>
                    </a:lnTo>
                    <a:lnTo>
                      <a:pt x="13" y="0"/>
                    </a:lnTo>
                    <a:lnTo>
                      <a:pt x="8" y="0"/>
                    </a:lnTo>
                    <a:close/>
                  </a:path>
                </a:pathLst>
              </a:custGeom>
              <a:solidFill>
                <a:srgbClr val="B76B05"/>
              </a:solidFill>
              <a:ln w="9525">
                <a:noFill/>
                <a:round/>
                <a:headEnd/>
                <a:tailEnd/>
              </a:ln>
            </p:spPr>
            <p:txBody>
              <a:bodyPr/>
              <a:lstStyle/>
              <a:p>
                <a:endParaRPr lang="en-US"/>
              </a:p>
            </p:txBody>
          </p:sp>
          <p:sp>
            <p:nvSpPr>
              <p:cNvPr id="384169" name="Freeform 169"/>
              <p:cNvSpPr>
                <a:spLocks/>
              </p:cNvSpPr>
              <p:nvPr/>
            </p:nvSpPr>
            <p:spPr bwMode="auto">
              <a:xfrm>
                <a:off x="7008" y="1446"/>
                <a:ext cx="6" cy="4"/>
              </a:xfrm>
              <a:custGeom>
                <a:avLst/>
                <a:gdLst/>
                <a:ahLst/>
                <a:cxnLst>
                  <a:cxn ang="0">
                    <a:pos x="9" y="0"/>
                  </a:cxn>
                  <a:cxn ang="0">
                    <a:pos x="4" y="1"/>
                  </a:cxn>
                  <a:cxn ang="0">
                    <a:pos x="1" y="5"/>
                  </a:cxn>
                  <a:cxn ang="0">
                    <a:pos x="0" y="8"/>
                  </a:cxn>
                  <a:cxn ang="0">
                    <a:pos x="0" y="12"/>
                  </a:cxn>
                  <a:cxn ang="0">
                    <a:pos x="2" y="15"/>
                  </a:cxn>
                  <a:cxn ang="0">
                    <a:pos x="6" y="18"/>
                  </a:cxn>
                  <a:cxn ang="0">
                    <a:pos x="10" y="19"/>
                  </a:cxn>
                  <a:cxn ang="0">
                    <a:pos x="14" y="19"/>
                  </a:cxn>
                  <a:cxn ang="0">
                    <a:pos x="18" y="18"/>
                  </a:cxn>
                  <a:cxn ang="0">
                    <a:pos x="21" y="16"/>
                  </a:cxn>
                  <a:cxn ang="0">
                    <a:pos x="22" y="13"/>
                  </a:cxn>
                  <a:cxn ang="0">
                    <a:pos x="22" y="9"/>
                  </a:cxn>
                  <a:cxn ang="0">
                    <a:pos x="20" y="5"/>
                  </a:cxn>
                  <a:cxn ang="0">
                    <a:pos x="17" y="3"/>
                  </a:cxn>
                  <a:cxn ang="0">
                    <a:pos x="13" y="0"/>
                  </a:cxn>
                  <a:cxn ang="0">
                    <a:pos x="9" y="0"/>
                  </a:cxn>
                </a:cxnLst>
                <a:rect l="0" t="0" r="r" b="b"/>
                <a:pathLst>
                  <a:path w="22" h="19">
                    <a:moveTo>
                      <a:pt x="9" y="0"/>
                    </a:moveTo>
                    <a:lnTo>
                      <a:pt x="4" y="1"/>
                    </a:lnTo>
                    <a:lnTo>
                      <a:pt x="1" y="5"/>
                    </a:lnTo>
                    <a:lnTo>
                      <a:pt x="0" y="8"/>
                    </a:lnTo>
                    <a:lnTo>
                      <a:pt x="0" y="12"/>
                    </a:lnTo>
                    <a:lnTo>
                      <a:pt x="2" y="15"/>
                    </a:lnTo>
                    <a:lnTo>
                      <a:pt x="6" y="18"/>
                    </a:lnTo>
                    <a:lnTo>
                      <a:pt x="10" y="19"/>
                    </a:lnTo>
                    <a:lnTo>
                      <a:pt x="14" y="19"/>
                    </a:lnTo>
                    <a:lnTo>
                      <a:pt x="18" y="18"/>
                    </a:lnTo>
                    <a:lnTo>
                      <a:pt x="21" y="16"/>
                    </a:lnTo>
                    <a:lnTo>
                      <a:pt x="22" y="13"/>
                    </a:lnTo>
                    <a:lnTo>
                      <a:pt x="22" y="9"/>
                    </a:lnTo>
                    <a:lnTo>
                      <a:pt x="20" y="5"/>
                    </a:lnTo>
                    <a:lnTo>
                      <a:pt x="17" y="3"/>
                    </a:lnTo>
                    <a:lnTo>
                      <a:pt x="13" y="0"/>
                    </a:lnTo>
                    <a:lnTo>
                      <a:pt x="9" y="0"/>
                    </a:lnTo>
                    <a:close/>
                  </a:path>
                </a:pathLst>
              </a:custGeom>
              <a:solidFill>
                <a:srgbClr val="B76B05"/>
              </a:solidFill>
              <a:ln w="9525">
                <a:noFill/>
                <a:round/>
                <a:headEnd/>
                <a:tailEnd/>
              </a:ln>
            </p:spPr>
            <p:txBody>
              <a:bodyPr/>
              <a:lstStyle/>
              <a:p>
                <a:endParaRPr lang="en-US"/>
              </a:p>
            </p:txBody>
          </p:sp>
          <p:sp>
            <p:nvSpPr>
              <p:cNvPr id="384170" name="Freeform 170"/>
              <p:cNvSpPr>
                <a:spLocks/>
              </p:cNvSpPr>
              <p:nvPr/>
            </p:nvSpPr>
            <p:spPr bwMode="auto">
              <a:xfrm>
                <a:off x="7007" y="1422"/>
                <a:ext cx="5" cy="4"/>
              </a:xfrm>
              <a:custGeom>
                <a:avLst/>
                <a:gdLst/>
                <a:ahLst/>
                <a:cxnLst>
                  <a:cxn ang="0">
                    <a:pos x="7" y="0"/>
                  </a:cxn>
                  <a:cxn ang="0">
                    <a:pos x="4" y="1"/>
                  </a:cxn>
                  <a:cxn ang="0">
                    <a:pos x="1" y="4"/>
                  </a:cxn>
                  <a:cxn ang="0">
                    <a:pos x="0" y="7"/>
                  </a:cxn>
                  <a:cxn ang="0">
                    <a:pos x="0" y="12"/>
                  </a:cxn>
                  <a:cxn ang="0">
                    <a:pos x="2" y="15"/>
                  </a:cxn>
                  <a:cxn ang="0">
                    <a:pos x="5" y="18"/>
                  </a:cxn>
                  <a:cxn ang="0">
                    <a:pos x="9" y="19"/>
                  </a:cxn>
                  <a:cxn ang="0">
                    <a:pos x="14" y="19"/>
                  </a:cxn>
                  <a:cxn ang="0">
                    <a:pos x="17" y="18"/>
                  </a:cxn>
                  <a:cxn ang="0">
                    <a:pos x="20" y="16"/>
                  </a:cxn>
                  <a:cxn ang="0">
                    <a:pos x="21" y="13"/>
                  </a:cxn>
                  <a:cxn ang="0">
                    <a:pos x="21" y="9"/>
                  </a:cxn>
                  <a:cxn ang="0">
                    <a:pos x="19" y="5"/>
                  </a:cxn>
                  <a:cxn ang="0">
                    <a:pos x="16" y="2"/>
                  </a:cxn>
                  <a:cxn ang="0">
                    <a:pos x="12" y="1"/>
                  </a:cxn>
                  <a:cxn ang="0">
                    <a:pos x="7" y="0"/>
                  </a:cxn>
                </a:cxnLst>
                <a:rect l="0" t="0" r="r" b="b"/>
                <a:pathLst>
                  <a:path w="21" h="19">
                    <a:moveTo>
                      <a:pt x="7" y="0"/>
                    </a:moveTo>
                    <a:lnTo>
                      <a:pt x="4" y="1"/>
                    </a:lnTo>
                    <a:lnTo>
                      <a:pt x="1" y="4"/>
                    </a:lnTo>
                    <a:lnTo>
                      <a:pt x="0" y="7"/>
                    </a:lnTo>
                    <a:lnTo>
                      <a:pt x="0" y="12"/>
                    </a:lnTo>
                    <a:lnTo>
                      <a:pt x="2" y="15"/>
                    </a:lnTo>
                    <a:lnTo>
                      <a:pt x="5" y="18"/>
                    </a:lnTo>
                    <a:lnTo>
                      <a:pt x="9" y="19"/>
                    </a:lnTo>
                    <a:lnTo>
                      <a:pt x="14" y="19"/>
                    </a:lnTo>
                    <a:lnTo>
                      <a:pt x="17" y="18"/>
                    </a:lnTo>
                    <a:lnTo>
                      <a:pt x="20" y="16"/>
                    </a:lnTo>
                    <a:lnTo>
                      <a:pt x="21" y="13"/>
                    </a:lnTo>
                    <a:lnTo>
                      <a:pt x="21" y="9"/>
                    </a:lnTo>
                    <a:lnTo>
                      <a:pt x="19" y="5"/>
                    </a:lnTo>
                    <a:lnTo>
                      <a:pt x="16" y="2"/>
                    </a:lnTo>
                    <a:lnTo>
                      <a:pt x="12" y="1"/>
                    </a:lnTo>
                    <a:lnTo>
                      <a:pt x="7" y="0"/>
                    </a:lnTo>
                    <a:close/>
                  </a:path>
                </a:pathLst>
              </a:custGeom>
              <a:solidFill>
                <a:srgbClr val="B76B05"/>
              </a:solidFill>
              <a:ln w="9525">
                <a:noFill/>
                <a:round/>
                <a:headEnd/>
                <a:tailEnd/>
              </a:ln>
            </p:spPr>
            <p:txBody>
              <a:bodyPr/>
              <a:lstStyle/>
              <a:p>
                <a:endParaRPr lang="en-US"/>
              </a:p>
            </p:txBody>
          </p:sp>
          <p:sp>
            <p:nvSpPr>
              <p:cNvPr id="384171" name="Freeform 171"/>
              <p:cNvSpPr>
                <a:spLocks/>
              </p:cNvSpPr>
              <p:nvPr/>
            </p:nvSpPr>
            <p:spPr bwMode="auto">
              <a:xfrm>
                <a:off x="7044" y="1420"/>
                <a:ext cx="15" cy="4"/>
              </a:xfrm>
              <a:custGeom>
                <a:avLst/>
                <a:gdLst/>
                <a:ahLst/>
                <a:cxnLst>
                  <a:cxn ang="0">
                    <a:pos x="31" y="3"/>
                  </a:cxn>
                  <a:cxn ang="0">
                    <a:pos x="25" y="2"/>
                  </a:cxn>
                  <a:cxn ang="0">
                    <a:pos x="19" y="1"/>
                  </a:cxn>
                  <a:cxn ang="0">
                    <a:pos x="14" y="1"/>
                  </a:cxn>
                  <a:cxn ang="0">
                    <a:pos x="9" y="0"/>
                  </a:cxn>
                  <a:cxn ang="0">
                    <a:pos x="6" y="0"/>
                  </a:cxn>
                  <a:cxn ang="0">
                    <a:pos x="3" y="0"/>
                  </a:cxn>
                  <a:cxn ang="0">
                    <a:pos x="1" y="0"/>
                  </a:cxn>
                  <a:cxn ang="0">
                    <a:pos x="0" y="1"/>
                  </a:cxn>
                  <a:cxn ang="0">
                    <a:pos x="2" y="3"/>
                  </a:cxn>
                  <a:cxn ang="0">
                    <a:pos x="8" y="6"/>
                  </a:cxn>
                  <a:cxn ang="0">
                    <a:pos x="17" y="9"/>
                  </a:cxn>
                  <a:cxn ang="0">
                    <a:pos x="29" y="11"/>
                  </a:cxn>
                  <a:cxn ang="0">
                    <a:pos x="35" y="12"/>
                  </a:cxn>
                  <a:cxn ang="0">
                    <a:pos x="40" y="14"/>
                  </a:cxn>
                  <a:cxn ang="0">
                    <a:pos x="46" y="14"/>
                  </a:cxn>
                  <a:cxn ang="0">
                    <a:pos x="51" y="15"/>
                  </a:cxn>
                  <a:cxn ang="0">
                    <a:pos x="54" y="15"/>
                  </a:cxn>
                  <a:cxn ang="0">
                    <a:pos x="57" y="15"/>
                  </a:cxn>
                  <a:cxn ang="0">
                    <a:pos x="59" y="15"/>
                  </a:cxn>
                  <a:cxn ang="0">
                    <a:pos x="60" y="14"/>
                  </a:cxn>
                  <a:cxn ang="0">
                    <a:pos x="58" y="11"/>
                  </a:cxn>
                  <a:cxn ang="0">
                    <a:pos x="52" y="8"/>
                  </a:cxn>
                  <a:cxn ang="0">
                    <a:pos x="42" y="6"/>
                  </a:cxn>
                  <a:cxn ang="0">
                    <a:pos x="31" y="3"/>
                  </a:cxn>
                </a:cxnLst>
                <a:rect l="0" t="0" r="r" b="b"/>
                <a:pathLst>
                  <a:path w="60" h="15">
                    <a:moveTo>
                      <a:pt x="31" y="3"/>
                    </a:moveTo>
                    <a:lnTo>
                      <a:pt x="25" y="2"/>
                    </a:lnTo>
                    <a:lnTo>
                      <a:pt x="19" y="1"/>
                    </a:lnTo>
                    <a:lnTo>
                      <a:pt x="14" y="1"/>
                    </a:lnTo>
                    <a:lnTo>
                      <a:pt x="9" y="0"/>
                    </a:lnTo>
                    <a:lnTo>
                      <a:pt x="6" y="0"/>
                    </a:lnTo>
                    <a:lnTo>
                      <a:pt x="3" y="0"/>
                    </a:lnTo>
                    <a:lnTo>
                      <a:pt x="1" y="0"/>
                    </a:lnTo>
                    <a:lnTo>
                      <a:pt x="0" y="1"/>
                    </a:lnTo>
                    <a:lnTo>
                      <a:pt x="2" y="3"/>
                    </a:lnTo>
                    <a:lnTo>
                      <a:pt x="8" y="6"/>
                    </a:lnTo>
                    <a:lnTo>
                      <a:pt x="17" y="9"/>
                    </a:lnTo>
                    <a:lnTo>
                      <a:pt x="29" y="11"/>
                    </a:lnTo>
                    <a:lnTo>
                      <a:pt x="35" y="12"/>
                    </a:lnTo>
                    <a:lnTo>
                      <a:pt x="40" y="14"/>
                    </a:lnTo>
                    <a:lnTo>
                      <a:pt x="46" y="14"/>
                    </a:lnTo>
                    <a:lnTo>
                      <a:pt x="51" y="15"/>
                    </a:lnTo>
                    <a:lnTo>
                      <a:pt x="54" y="15"/>
                    </a:lnTo>
                    <a:lnTo>
                      <a:pt x="57" y="15"/>
                    </a:lnTo>
                    <a:lnTo>
                      <a:pt x="59" y="15"/>
                    </a:lnTo>
                    <a:lnTo>
                      <a:pt x="60" y="14"/>
                    </a:lnTo>
                    <a:lnTo>
                      <a:pt x="58" y="11"/>
                    </a:lnTo>
                    <a:lnTo>
                      <a:pt x="52" y="8"/>
                    </a:lnTo>
                    <a:lnTo>
                      <a:pt x="42" y="6"/>
                    </a:lnTo>
                    <a:lnTo>
                      <a:pt x="31" y="3"/>
                    </a:lnTo>
                    <a:close/>
                  </a:path>
                </a:pathLst>
              </a:custGeom>
              <a:solidFill>
                <a:srgbClr val="D18E00"/>
              </a:solidFill>
              <a:ln w="9525">
                <a:noFill/>
                <a:round/>
                <a:headEnd/>
                <a:tailEnd/>
              </a:ln>
            </p:spPr>
            <p:txBody>
              <a:bodyPr/>
              <a:lstStyle/>
              <a:p>
                <a:endParaRPr lang="en-US"/>
              </a:p>
            </p:txBody>
          </p:sp>
          <p:sp>
            <p:nvSpPr>
              <p:cNvPr id="384172" name="Freeform 172"/>
              <p:cNvSpPr>
                <a:spLocks/>
              </p:cNvSpPr>
              <p:nvPr/>
            </p:nvSpPr>
            <p:spPr bwMode="auto">
              <a:xfrm>
                <a:off x="7021" y="1417"/>
                <a:ext cx="10" cy="2"/>
              </a:xfrm>
              <a:custGeom>
                <a:avLst/>
                <a:gdLst/>
                <a:ahLst/>
                <a:cxnLst>
                  <a:cxn ang="0">
                    <a:pos x="21" y="2"/>
                  </a:cxn>
                  <a:cxn ang="0">
                    <a:pos x="13" y="1"/>
                  </a:cxn>
                  <a:cxn ang="0">
                    <a:pos x="7" y="0"/>
                  </a:cxn>
                  <a:cxn ang="0">
                    <a:pos x="3" y="0"/>
                  </a:cxn>
                  <a:cxn ang="0">
                    <a:pos x="0" y="1"/>
                  </a:cxn>
                  <a:cxn ang="0">
                    <a:pos x="2" y="3"/>
                  </a:cxn>
                  <a:cxn ang="0">
                    <a:pos x="6" y="4"/>
                  </a:cxn>
                  <a:cxn ang="0">
                    <a:pos x="12" y="6"/>
                  </a:cxn>
                  <a:cxn ang="0">
                    <a:pos x="20" y="9"/>
                  </a:cxn>
                  <a:cxn ang="0">
                    <a:pos x="29" y="10"/>
                  </a:cxn>
                  <a:cxn ang="0">
                    <a:pos x="35" y="11"/>
                  </a:cxn>
                  <a:cxn ang="0">
                    <a:pos x="39" y="11"/>
                  </a:cxn>
                  <a:cxn ang="0">
                    <a:pos x="41" y="10"/>
                  </a:cxn>
                  <a:cxn ang="0">
                    <a:pos x="40" y="9"/>
                  </a:cxn>
                  <a:cxn ang="0">
                    <a:pos x="36" y="6"/>
                  </a:cxn>
                  <a:cxn ang="0">
                    <a:pos x="30" y="4"/>
                  </a:cxn>
                  <a:cxn ang="0">
                    <a:pos x="21" y="2"/>
                  </a:cxn>
                </a:cxnLst>
                <a:rect l="0" t="0" r="r" b="b"/>
                <a:pathLst>
                  <a:path w="41" h="11">
                    <a:moveTo>
                      <a:pt x="21" y="2"/>
                    </a:moveTo>
                    <a:lnTo>
                      <a:pt x="13" y="1"/>
                    </a:lnTo>
                    <a:lnTo>
                      <a:pt x="7" y="0"/>
                    </a:lnTo>
                    <a:lnTo>
                      <a:pt x="3" y="0"/>
                    </a:lnTo>
                    <a:lnTo>
                      <a:pt x="0" y="1"/>
                    </a:lnTo>
                    <a:lnTo>
                      <a:pt x="2" y="3"/>
                    </a:lnTo>
                    <a:lnTo>
                      <a:pt x="6" y="4"/>
                    </a:lnTo>
                    <a:lnTo>
                      <a:pt x="12" y="6"/>
                    </a:lnTo>
                    <a:lnTo>
                      <a:pt x="20" y="9"/>
                    </a:lnTo>
                    <a:lnTo>
                      <a:pt x="29" y="10"/>
                    </a:lnTo>
                    <a:lnTo>
                      <a:pt x="35" y="11"/>
                    </a:lnTo>
                    <a:lnTo>
                      <a:pt x="39" y="11"/>
                    </a:lnTo>
                    <a:lnTo>
                      <a:pt x="41" y="10"/>
                    </a:lnTo>
                    <a:lnTo>
                      <a:pt x="40" y="9"/>
                    </a:lnTo>
                    <a:lnTo>
                      <a:pt x="36" y="6"/>
                    </a:lnTo>
                    <a:lnTo>
                      <a:pt x="30" y="4"/>
                    </a:lnTo>
                    <a:lnTo>
                      <a:pt x="21" y="2"/>
                    </a:lnTo>
                    <a:close/>
                  </a:path>
                </a:pathLst>
              </a:custGeom>
              <a:solidFill>
                <a:srgbClr val="D18E00"/>
              </a:solidFill>
              <a:ln w="9525">
                <a:noFill/>
                <a:round/>
                <a:headEnd/>
                <a:tailEnd/>
              </a:ln>
            </p:spPr>
            <p:txBody>
              <a:bodyPr/>
              <a:lstStyle/>
              <a:p>
                <a:endParaRPr lang="en-US"/>
              </a:p>
            </p:txBody>
          </p:sp>
          <p:sp>
            <p:nvSpPr>
              <p:cNvPr id="384173" name="Freeform 173"/>
              <p:cNvSpPr>
                <a:spLocks/>
              </p:cNvSpPr>
              <p:nvPr/>
            </p:nvSpPr>
            <p:spPr bwMode="auto">
              <a:xfrm>
                <a:off x="7079" y="1427"/>
                <a:ext cx="10" cy="2"/>
              </a:xfrm>
              <a:custGeom>
                <a:avLst/>
                <a:gdLst/>
                <a:ahLst/>
                <a:cxnLst>
                  <a:cxn ang="0">
                    <a:pos x="22" y="2"/>
                  </a:cxn>
                  <a:cxn ang="0">
                    <a:pos x="13" y="1"/>
                  </a:cxn>
                  <a:cxn ang="0">
                    <a:pos x="7" y="0"/>
                  </a:cxn>
                  <a:cxn ang="0">
                    <a:pos x="2" y="0"/>
                  </a:cxn>
                  <a:cxn ang="0">
                    <a:pos x="0" y="1"/>
                  </a:cxn>
                  <a:cxn ang="0">
                    <a:pos x="2" y="2"/>
                  </a:cxn>
                  <a:cxn ang="0">
                    <a:pos x="6" y="4"/>
                  </a:cxn>
                  <a:cxn ang="0">
                    <a:pos x="12" y="5"/>
                  </a:cxn>
                  <a:cxn ang="0">
                    <a:pos x="20" y="7"/>
                  </a:cxn>
                  <a:cxn ang="0">
                    <a:pos x="29" y="9"/>
                  </a:cxn>
                  <a:cxn ang="0">
                    <a:pos x="35" y="9"/>
                  </a:cxn>
                  <a:cxn ang="0">
                    <a:pos x="39" y="10"/>
                  </a:cxn>
                  <a:cxn ang="0">
                    <a:pos x="41" y="9"/>
                  </a:cxn>
                  <a:cxn ang="0">
                    <a:pos x="40" y="7"/>
                  </a:cxn>
                  <a:cxn ang="0">
                    <a:pos x="36" y="5"/>
                  </a:cxn>
                  <a:cxn ang="0">
                    <a:pos x="30" y="4"/>
                  </a:cxn>
                  <a:cxn ang="0">
                    <a:pos x="22" y="2"/>
                  </a:cxn>
                </a:cxnLst>
                <a:rect l="0" t="0" r="r" b="b"/>
                <a:pathLst>
                  <a:path w="41" h="10">
                    <a:moveTo>
                      <a:pt x="22" y="2"/>
                    </a:moveTo>
                    <a:lnTo>
                      <a:pt x="13" y="1"/>
                    </a:lnTo>
                    <a:lnTo>
                      <a:pt x="7" y="0"/>
                    </a:lnTo>
                    <a:lnTo>
                      <a:pt x="2" y="0"/>
                    </a:lnTo>
                    <a:lnTo>
                      <a:pt x="0" y="1"/>
                    </a:lnTo>
                    <a:lnTo>
                      <a:pt x="2" y="2"/>
                    </a:lnTo>
                    <a:lnTo>
                      <a:pt x="6" y="4"/>
                    </a:lnTo>
                    <a:lnTo>
                      <a:pt x="12" y="5"/>
                    </a:lnTo>
                    <a:lnTo>
                      <a:pt x="20" y="7"/>
                    </a:lnTo>
                    <a:lnTo>
                      <a:pt x="29" y="9"/>
                    </a:lnTo>
                    <a:lnTo>
                      <a:pt x="35" y="9"/>
                    </a:lnTo>
                    <a:lnTo>
                      <a:pt x="39" y="10"/>
                    </a:lnTo>
                    <a:lnTo>
                      <a:pt x="41" y="9"/>
                    </a:lnTo>
                    <a:lnTo>
                      <a:pt x="40" y="7"/>
                    </a:lnTo>
                    <a:lnTo>
                      <a:pt x="36" y="5"/>
                    </a:lnTo>
                    <a:lnTo>
                      <a:pt x="30" y="4"/>
                    </a:lnTo>
                    <a:lnTo>
                      <a:pt x="22" y="2"/>
                    </a:lnTo>
                    <a:close/>
                  </a:path>
                </a:pathLst>
              </a:custGeom>
              <a:solidFill>
                <a:srgbClr val="D18E00"/>
              </a:solidFill>
              <a:ln w="9525">
                <a:noFill/>
                <a:round/>
                <a:headEnd/>
                <a:tailEnd/>
              </a:ln>
            </p:spPr>
            <p:txBody>
              <a:bodyPr/>
              <a:lstStyle/>
              <a:p>
                <a:endParaRPr lang="en-US"/>
              </a:p>
            </p:txBody>
          </p:sp>
          <p:sp>
            <p:nvSpPr>
              <p:cNvPr id="384174" name="Freeform 174"/>
              <p:cNvSpPr>
                <a:spLocks/>
              </p:cNvSpPr>
              <p:nvPr/>
            </p:nvSpPr>
            <p:spPr bwMode="auto">
              <a:xfrm>
                <a:off x="7080" y="1436"/>
                <a:ext cx="2" cy="3"/>
              </a:xfrm>
              <a:custGeom>
                <a:avLst/>
                <a:gdLst/>
                <a:ahLst/>
                <a:cxnLst>
                  <a:cxn ang="0">
                    <a:pos x="3" y="0"/>
                  </a:cxn>
                  <a:cxn ang="0">
                    <a:pos x="2" y="1"/>
                  </a:cxn>
                  <a:cxn ang="0">
                    <a:pos x="1" y="2"/>
                  </a:cxn>
                  <a:cxn ang="0">
                    <a:pos x="0" y="4"/>
                  </a:cxn>
                  <a:cxn ang="0">
                    <a:pos x="0" y="5"/>
                  </a:cxn>
                  <a:cxn ang="0">
                    <a:pos x="1" y="7"/>
                  </a:cxn>
                  <a:cxn ang="0">
                    <a:pos x="2" y="8"/>
                  </a:cxn>
                  <a:cxn ang="0">
                    <a:pos x="4" y="9"/>
                  </a:cxn>
                  <a:cxn ang="0">
                    <a:pos x="5" y="9"/>
                  </a:cxn>
                  <a:cxn ang="0">
                    <a:pos x="7" y="8"/>
                  </a:cxn>
                  <a:cxn ang="0">
                    <a:pos x="9" y="7"/>
                  </a:cxn>
                  <a:cxn ang="0">
                    <a:pos x="9" y="6"/>
                  </a:cxn>
                  <a:cxn ang="0">
                    <a:pos x="9" y="4"/>
                  </a:cxn>
                  <a:cxn ang="0">
                    <a:pos x="8" y="3"/>
                  </a:cxn>
                  <a:cxn ang="0">
                    <a:pos x="7" y="1"/>
                  </a:cxn>
                  <a:cxn ang="0">
                    <a:pos x="5" y="0"/>
                  </a:cxn>
                  <a:cxn ang="0">
                    <a:pos x="3" y="0"/>
                  </a:cxn>
                </a:cxnLst>
                <a:rect l="0" t="0" r="r" b="b"/>
                <a:pathLst>
                  <a:path w="9" h="9">
                    <a:moveTo>
                      <a:pt x="3" y="0"/>
                    </a:moveTo>
                    <a:lnTo>
                      <a:pt x="2" y="1"/>
                    </a:lnTo>
                    <a:lnTo>
                      <a:pt x="1" y="2"/>
                    </a:lnTo>
                    <a:lnTo>
                      <a:pt x="0" y="4"/>
                    </a:lnTo>
                    <a:lnTo>
                      <a:pt x="0" y="5"/>
                    </a:lnTo>
                    <a:lnTo>
                      <a:pt x="1" y="7"/>
                    </a:lnTo>
                    <a:lnTo>
                      <a:pt x="2" y="8"/>
                    </a:lnTo>
                    <a:lnTo>
                      <a:pt x="4" y="9"/>
                    </a:lnTo>
                    <a:lnTo>
                      <a:pt x="5" y="9"/>
                    </a:lnTo>
                    <a:lnTo>
                      <a:pt x="7" y="8"/>
                    </a:lnTo>
                    <a:lnTo>
                      <a:pt x="9" y="7"/>
                    </a:lnTo>
                    <a:lnTo>
                      <a:pt x="9" y="6"/>
                    </a:lnTo>
                    <a:lnTo>
                      <a:pt x="9" y="4"/>
                    </a:lnTo>
                    <a:lnTo>
                      <a:pt x="8" y="3"/>
                    </a:lnTo>
                    <a:lnTo>
                      <a:pt x="7" y="1"/>
                    </a:lnTo>
                    <a:lnTo>
                      <a:pt x="5" y="0"/>
                    </a:lnTo>
                    <a:lnTo>
                      <a:pt x="3" y="0"/>
                    </a:lnTo>
                    <a:close/>
                  </a:path>
                </a:pathLst>
              </a:custGeom>
              <a:solidFill>
                <a:srgbClr val="D18E00"/>
              </a:solidFill>
              <a:ln w="9525">
                <a:noFill/>
                <a:round/>
                <a:headEnd/>
                <a:tailEnd/>
              </a:ln>
            </p:spPr>
            <p:txBody>
              <a:bodyPr/>
              <a:lstStyle/>
              <a:p>
                <a:endParaRPr lang="en-US"/>
              </a:p>
            </p:txBody>
          </p:sp>
          <p:sp>
            <p:nvSpPr>
              <p:cNvPr id="384175" name="Freeform 175"/>
              <p:cNvSpPr>
                <a:spLocks/>
              </p:cNvSpPr>
              <p:nvPr/>
            </p:nvSpPr>
            <p:spPr bwMode="auto">
              <a:xfrm>
                <a:off x="7064" y="1431"/>
                <a:ext cx="4" cy="4"/>
              </a:xfrm>
              <a:custGeom>
                <a:avLst/>
                <a:gdLst/>
                <a:ahLst/>
                <a:cxnLst>
                  <a:cxn ang="0">
                    <a:pos x="7" y="0"/>
                  </a:cxn>
                  <a:cxn ang="0">
                    <a:pos x="4" y="1"/>
                  </a:cxn>
                  <a:cxn ang="0">
                    <a:pos x="1" y="3"/>
                  </a:cxn>
                  <a:cxn ang="0">
                    <a:pos x="0" y="6"/>
                  </a:cxn>
                  <a:cxn ang="0">
                    <a:pos x="0" y="9"/>
                  </a:cxn>
                  <a:cxn ang="0">
                    <a:pos x="2" y="12"/>
                  </a:cxn>
                  <a:cxn ang="0">
                    <a:pos x="4" y="14"/>
                  </a:cxn>
                  <a:cxn ang="0">
                    <a:pos x="7" y="16"/>
                  </a:cxn>
                  <a:cxn ang="0">
                    <a:pos x="11" y="16"/>
                  </a:cxn>
                  <a:cxn ang="0">
                    <a:pos x="15" y="14"/>
                  </a:cxn>
                  <a:cxn ang="0">
                    <a:pos x="17" y="12"/>
                  </a:cxn>
                  <a:cxn ang="0">
                    <a:pos x="18" y="10"/>
                  </a:cxn>
                  <a:cxn ang="0">
                    <a:pos x="18" y="7"/>
                  </a:cxn>
                  <a:cxn ang="0">
                    <a:pos x="17" y="4"/>
                  </a:cxn>
                  <a:cxn ang="0">
                    <a:pos x="14" y="2"/>
                  </a:cxn>
                  <a:cxn ang="0">
                    <a:pos x="10" y="0"/>
                  </a:cxn>
                  <a:cxn ang="0">
                    <a:pos x="7" y="0"/>
                  </a:cxn>
                </a:cxnLst>
                <a:rect l="0" t="0" r="r" b="b"/>
                <a:pathLst>
                  <a:path w="18" h="16">
                    <a:moveTo>
                      <a:pt x="7" y="0"/>
                    </a:moveTo>
                    <a:lnTo>
                      <a:pt x="4" y="1"/>
                    </a:lnTo>
                    <a:lnTo>
                      <a:pt x="1" y="3"/>
                    </a:lnTo>
                    <a:lnTo>
                      <a:pt x="0" y="6"/>
                    </a:lnTo>
                    <a:lnTo>
                      <a:pt x="0" y="9"/>
                    </a:lnTo>
                    <a:lnTo>
                      <a:pt x="2" y="12"/>
                    </a:lnTo>
                    <a:lnTo>
                      <a:pt x="4" y="14"/>
                    </a:lnTo>
                    <a:lnTo>
                      <a:pt x="7" y="16"/>
                    </a:lnTo>
                    <a:lnTo>
                      <a:pt x="11" y="16"/>
                    </a:lnTo>
                    <a:lnTo>
                      <a:pt x="15" y="14"/>
                    </a:lnTo>
                    <a:lnTo>
                      <a:pt x="17" y="12"/>
                    </a:lnTo>
                    <a:lnTo>
                      <a:pt x="18" y="10"/>
                    </a:lnTo>
                    <a:lnTo>
                      <a:pt x="18" y="7"/>
                    </a:lnTo>
                    <a:lnTo>
                      <a:pt x="17" y="4"/>
                    </a:lnTo>
                    <a:lnTo>
                      <a:pt x="14" y="2"/>
                    </a:lnTo>
                    <a:lnTo>
                      <a:pt x="10" y="0"/>
                    </a:lnTo>
                    <a:lnTo>
                      <a:pt x="7" y="0"/>
                    </a:lnTo>
                    <a:close/>
                  </a:path>
                </a:pathLst>
              </a:custGeom>
              <a:solidFill>
                <a:srgbClr val="D18E00"/>
              </a:solidFill>
              <a:ln w="9525">
                <a:noFill/>
                <a:round/>
                <a:headEnd/>
                <a:tailEnd/>
              </a:ln>
            </p:spPr>
            <p:txBody>
              <a:bodyPr/>
              <a:lstStyle/>
              <a:p>
                <a:endParaRPr lang="en-US"/>
              </a:p>
            </p:txBody>
          </p:sp>
          <p:sp>
            <p:nvSpPr>
              <p:cNvPr id="384176" name="Freeform 176"/>
              <p:cNvSpPr>
                <a:spLocks/>
              </p:cNvSpPr>
              <p:nvPr/>
            </p:nvSpPr>
            <p:spPr bwMode="auto">
              <a:xfrm>
                <a:off x="7059" y="1454"/>
                <a:ext cx="4" cy="4"/>
              </a:xfrm>
              <a:custGeom>
                <a:avLst/>
                <a:gdLst/>
                <a:ahLst/>
                <a:cxnLst>
                  <a:cxn ang="0">
                    <a:pos x="6" y="0"/>
                  </a:cxn>
                  <a:cxn ang="0">
                    <a:pos x="3" y="1"/>
                  </a:cxn>
                  <a:cxn ang="0">
                    <a:pos x="1" y="3"/>
                  </a:cxn>
                  <a:cxn ang="0">
                    <a:pos x="0" y="6"/>
                  </a:cxn>
                  <a:cxn ang="0">
                    <a:pos x="0" y="9"/>
                  </a:cxn>
                  <a:cxn ang="0">
                    <a:pos x="1" y="12"/>
                  </a:cxn>
                  <a:cxn ang="0">
                    <a:pos x="4" y="15"/>
                  </a:cxn>
                  <a:cxn ang="0">
                    <a:pos x="7" y="16"/>
                  </a:cxn>
                  <a:cxn ang="0">
                    <a:pos x="12" y="16"/>
                  </a:cxn>
                  <a:cxn ang="0">
                    <a:pos x="15" y="15"/>
                  </a:cxn>
                  <a:cxn ang="0">
                    <a:pos x="17" y="12"/>
                  </a:cxn>
                  <a:cxn ang="0">
                    <a:pos x="18" y="10"/>
                  </a:cxn>
                  <a:cxn ang="0">
                    <a:pos x="18" y="7"/>
                  </a:cxn>
                  <a:cxn ang="0">
                    <a:pos x="17" y="4"/>
                  </a:cxn>
                  <a:cxn ang="0">
                    <a:pos x="14" y="2"/>
                  </a:cxn>
                  <a:cxn ang="0">
                    <a:pos x="11" y="1"/>
                  </a:cxn>
                  <a:cxn ang="0">
                    <a:pos x="6" y="0"/>
                  </a:cxn>
                </a:cxnLst>
                <a:rect l="0" t="0" r="r" b="b"/>
                <a:pathLst>
                  <a:path w="18" h="16">
                    <a:moveTo>
                      <a:pt x="6" y="0"/>
                    </a:moveTo>
                    <a:lnTo>
                      <a:pt x="3" y="1"/>
                    </a:lnTo>
                    <a:lnTo>
                      <a:pt x="1" y="3"/>
                    </a:lnTo>
                    <a:lnTo>
                      <a:pt x="0" y="6"/>
                    </a:lnTo>
                    <a:lnTo>
                      <a:pt x="0" y="9"/>
                    </a:lnTo>
                    <a:lnTo>
                      <a:pt x="1" y="12"/>
                    </a:lnTo>
                    <a:lnTo>
                      <a:pt x="4" y="15"/>
                    </a:lnTo>
                    <a:lnTo>
                      <a:pt x="7" y="16"/>
                    </a:lnTo>
                    <a:lnTo>
                      <a:pt x="12" y="16"/>
                    </a:lnTo>
                    <a:lnTo>
                      <a:pt x="15" y="15"/>
                    </a:lnTo>
                    <a:lnTo>
                      <a:pt x="17" y="12"/>
                    </a:lnTo>
                    <a:lnTo>
                      <a:pt x="18" y="10"/>
                    </a:lnTo>
                    <a:lnTo>
                      <a:pt x="18" y="7"/>
                    </a:lnTo>
                    <a:lnTo>
                      <a:pt x="17" y="4"/>
                    </a:lnTo>
                    <a:lnTo>
                      <a:pt x="14" y="2"/>
                    </a:lnTo>
                    <a:lnTo>
                      <a:pt x="11" y="1"/>
                    </a:lnTo>
                    <a:lnTo>
                      <a:pt x="6" y="0"/>
                    </a:lnTo>
                    <a:close/>
                  </a:path>
                </a:pathLst>
              </a:custGeom>
              <a:solidFill>
                <a:srgbClr val="D18E00"/>
              </a:solidFill>
              <a:ln w="9525">
                <a:noFill/>
                <a:round/>
                <a:headEnd/>
                <a:tailEnd/>
              </a:ln>
            </p:spPr>
            <p:txBody>
              <a:bodyPr/>
              <a:lstStyle/>
              <a:p>
                <a:endParaRPr lang="en-US"/>
              </a:p>
            </p:txBody>
          </p:sp>
          <p:sp>
            <p:nvSpPr>
              <p:cNvPr id="384177" name="Freeform 177"/>
              <p:cNvSpPr>
                <a:spLocks/>
              </p:cNvSpPr>
              <p:nvPr/>
            </p:nvSpPr>
            <p:spPr bwMode="auto">
              <a:xfrm>
                <a:off x="7009" y="1446"/>
                <a:ext cx="4" cy="4"/>
              </a:xfrm>
              <a:custGeom>
                <a:avLst/>
                <a:gdLst/>
                <a:ahLst/>
                <a:cxnLst>
                  <a:cxn ang="0">
                    <a:pos x="8" y="0"/>
                  </a:cxn>
                  <a:cxn ang="0">
                    <a:pos x="5" y="1"/>
                  </a:cxn>
                  <a:cxn ang="0">
                    <a:pos x="1" y="4"/>
                  </a:cxn>
                  <a:cxn ang="0">
                    <a:pos x="0" y="7"/>
                  </a:cxn>
                  <a:cxn ang="0">
                    <a:pos x="0" y="10"/>
                  </a:cxn>
                  <a:cxn ang="0">
                    <a:pos x="2" y="13"/>
                  </a:cxn>
                  <a:cxn ang="0">
                    <a:pos x="5" y="14"/>
                  </a:cxn>
                  <a:cxn ang="0">
                    <a:pos x="8" y="16"/>
                  </a:cxn>
                  <a:cxn ang="0">
                    <a:pos x="12" y="16"/>
                  </a:cxn>
                  <a:cxn ang="0">
                    <a:pos x="15" y="15"/>
                  </a:cxn>
                  <a:cxn ang="0">
                    <a:pos x="17" y="13"/>
                  </a:cxn>
                  <a:cxn ang="0">
                    <a:pos x="18" y="10"/>
                  </a:cxn>
                  <a:cxn ang="0">
                    <a:pos x="18" y="7"/>
                  </a:cxn>
                  <a:cxn ang="0">
                    <a:pos x="17" y="4"/>
                  </a:cxn>
                  <a:cxn ang="0">
                    <a:pos x="14" y="1"/>
                  </a:cxn>
                  <a:cxn ang="0">
                    <a:pos x="11" y="0"/>
                  </a:cxn>
                  <a:cxn ang="0">
                    <a:pos x="8" y="0"/>
                  </a:cxn>
                </a:cxnLst>
                <a:rect l="0" t="0" r="r" b="b"/>
                <a:pathLst>
                  <a:path w="18" h="16">
                    <a:moveTo>
                      <a:pt x="8" y="0"/>
                    </a:moveTo>
                    <a:lnTo>
                      <a:pt x="5" y="1"/>
                    </a:lnTo>
                    <a:lnTo>
                      <a:pt x="1" y="4"/>
                    </a:lnTo>
                    <a:lnTo>
                      <a:pt x="0" y="7"/>
                    </a:lnTo>
                    <a:lnTo>
                      <a:pt x="0" y="10"/>
                    </a:lnTo>
                    <a:lnTo>
                      <a:pt x="2" y="13"/>
                    </a:lnTo>
                    <a:lnTo>
                      <a:pt x="5" y="14"/>
                    </a:lnTo>
                    <a:lnTo>
                      <a:pt x="8" y="16"/>
                    </a:lnTo>
                    <a:lnTo>
                      <a:pt x="12" y="16"/>
                    </a:lnTo>
                    <a:lnTo>
                      <a:pt x="15" y="15"/>
                    </a:lnTo>
                    <a:lnTo>
                      <a:pt x="17" y="13"/>
                    </a:lnTo>
                    <a:lnTo>
                      <a:pt x="18" y="10"/>
                    </a:lnTo>
                    <a:lnTo>
                      <a:pt x="18" y="7"/>
                    </a:lnTo>
                    <a:lnTo>
                      <a:pt x="17" y="4"/>
                    </a:lnTo>
                    <a:lnTo>
                      <a:pt x="14" y="1"/>
                    </a:lnTo>
                    <a:lnTo>
                      <a:pt x="11" y="0"/>
                    </a:lnTo>
                    <a:lnTo>
                      <a:pt x="8" y="0"/>
                    </a:lnTo>
                    <a:close/>
                  </a:path>
                </a:pathLst>
              </a:custGeom>
              <a:solidFill>
                <a:srgbClr val="D18E00"/>
              </a:solidFill>
              <a:ln w="9525">
                <a:noFill/>
                <a:round/>
                <a:headEnd/>
                <a:tailEnd/>
              </a:ln>
            </p:spPr>
            <p:txBody>
              <a:bodyPr/>
              <a:lstStyle/>
              <a:p>
                <a:endParaRPr lang="en-US"/>
              </a:p>
            </p:txBody>
          </p:sp>
          <p:sp>
            <p:nvSpPr>
              <p:cNvPr id="384178" name="Freeform 178"/>
              <p:cNvSpPr>
                <a:spLocks/>
              </p:cNvSpPr>
              <p:nvPr/>
            </p:nvSpPr>
            <p:spPr bwMode="auto">
              <a:xfrm>
                <a:off x="7008" y="1422"/>
                <a:ext cx="4" cy="4"/>
              </a:xfrm>
              <a:custGeom>
                <a:avLst/>
                <a:gdLst/>
                <a:ahLst/>
                <a:cxnLst>
                  <a:cxn ang="0">
                    <a:pos x="6" y="0"/>
                  </a:cxn>
                  <a:cxn ang="0">
                    <a:pos x="3" y="1"/>
                  </a:cxn>
                  <a:cxn ang="0">
                    <a:pos x="1" y="3"/>
                  </a:cxn>
                  <a:cxn ang="0">
                    <a:pos x="0" y="6"/>
                  </a:cxn>
                  <a:cxn ang="0">
                    <a:pos x="0" y="10"/>
                  </a:cxn>
                  <a:cxn ang="0">
                    <a:pos x="1" y="13"/>
                  </a:cxn>
                  <a:cxn ang="0">
                    <a:pos x="4" y="15"/>
                  </a:cxn>
                  <a:cxn ang="0">
                    <a:pos x="7" y="16"/>
                  </a:cxn>
                  <a:cxn ang="0">
                    <a:pos x="11" y="16"/>
                  </a:cxn>
                  <a:cxn ang="0">
                    <a:pos x="14" y="15"/>
                  </a:cxn>
                  <a:cxn ang="0">
                    <a:pos x="17" y="13"/>
                  </a:cxn>
                  <a:cxn ang="0">
                    <a:pos x="18" y="11"/>
                  </a:cxn>
                  <a:cxn ang="0">
                    <a:pos x="17" y="7"/>
                  </a:cxn>
                  <a:cxn ang="0">
                    <a:pos x="16" y="4"/>
                  </a:cxn>
                  <a:cxn ang="0">
                    <a:pos x="14" y="2"/>
                  </a:cxn>
                  <a:cxn ang="0">
                    <a:pos x="11" y="0"/>
                  </a:cxn>
                  <a:cxn ang="0">
                    <a:pos x="6" y="0"/>
                  </a:cxn>
                </a:cxnLst>
                <a:rect l="0" t="0" r="r" b="b"/>
                <a:pathLst>
                  <a:path w="18" h="16">
                    <a:moveTo>
                      <a:pt x="6" y="0"/>
                    </a:moveTo>
                    <a:lnTo>
                      <a:pt x="3" y="1"/>
                    </a:lnTo>
                    <a:lnTo>
                      <a:pt x="1" y="3"/>
                    </a:lnTo>
                    <a:lnTo>
                      <a:pt x="0" y="6"/>
                    </a:lnTo>
                    <a:lnTo>
                      <a:pt x="0" y="10"/>
                    </a:lnTo>
                    <a:lnTo>
                      <a:pt x="1" y="13"/>
                    </a:lnTo>
                    <a:lnTo>
                      <a:pt x="4" y="15"/>
                    </a:lnTo>
                    <a:lnTo>
                      <a:pt x="7" y="16"/>
                    </a:lnTo>
                    <a:lnTo>
                      <a:pt x="11" y="16"/>
                    </a:lnTo>
                    <a:lnTo>
                      <a:pt x="14" y="15"/>
                    </a:lnTo>
                    <a:lnTo>
                      <a:pt x="17" y="13"/>
                    </a:lnTo>
                    <a:lnTo>
                      <a:pt x="18" y="11"/>
                    </a:lnTo>
                    <a:lnTo>
                      <a:pt x="17" y="7"/>
                    </a:lnTo>
                    <a:lnTo>
                      <a:pt x="16" y="4"/>
                    </a:lnTo>
                    <a:lnTo>
                      <a:pt x="14" y="2"/>
                    </a:lnTo>
                    <a:lnTo>
                      <a:pt x="11" y="0"/>
                    </a:lnTo>
                    <a:lnTo>
                      <a:pt x="6" y="0"/>
                    </a:lnTo>
                    <a:close/>
                  </a:path>
                </a:pathLst>
              </a:custGeom>
              <a:solidFill>
                <a:srgbClr val="D18E00"/>
              </a:solidFill>
              <a:ln w="9525">
                <a:noFill/>
                <a:round/>
                <a:headEnd/>
                <a:tailEnd/>
              </a:ln>
            </p:spPr>
            <p:txBody>
              <a:bodyPr/>
              <a:lstStyle/>
              <a:p>
                <a:endParaRPr lang="en-US"/>
              </a:p>
            </p:txBody>
          </p:sp>
          <p:sp>
            <p:nvSpPr>
              <p:cNvPr id="384179" name="Freeform 179"/>
              <p:cNvSpPr>
                <a:spLocks/>
              </p:cNvSpPr>
              <p:nvPr/>
            </p:nvSpPr>
            <p:spPr bwMode="auto">
              <a:xfrm>
                <a:off x="7044" y="1420"/>
                <a:ext cx="15" cy="3"/>
              </a:xfrm>
              <a:custGeom>
                <a:avLst/>
                <a:gdLst/>
                <a:ahLst/>
                <a:cxnLst>
                  <a:cxn ang="0">
                    <a:pos x="30" y="4"/>
                  </a:cxn>
                  <a:cxn ang="0">
                    <a:pos x="18" y="2"/>
                  </a:cxn>
                  <a:cxn ang="0">
                    <a:pos x="9" y="1"/>
                  </a:cxn>
                  <a:cxn ang="0">
                    <a:pos x="2" y="0"/>
                  </a:cxn>
                  <a:cxn ang="0">
                    <a:pos x="0" y="1"/>
                  </a:cxn>
                  <a:cxn ang="0">
                    <a:pos x="2" y="2"/>
                  </a:cxn>
                  <a:cxn ang="0">
                    <a:pos x="8" y="4"/>
                  </a:cxn>
                  <a:cxn ang="0">
                    <a:pos x="17" y="7"/>
                  </a:cxn>
                  <a:cxn ang="0">
                    <a:pos x="29" y="9"/>
                  </a:cxn>
                  <a:cxn ang="0">
                    <a:pos x="40" y="11"/>
                  </a:cxn>
                  <a:cxn ang="0">
                    <a:pos x="51" y="12"/>
                  </a:cxn>
                  <a:cxn ang="0">
                    <a:pos x="57" y="12"/>
                  </a:cxn>
                  <a:cxn ang="0">
                    <a:pos x="59" y="12"/>
                  </a:cxn>
                  <a:cxn ang="0">
                    <a:pos x="57" y="11"/>
                  </a:cxn>
                  <a:cxn ang="0">
                    <a:pos x="51" y="9"/>
                  </a:cxn>
                  <a:cxn ang="0">
                    <a:pos x="41" y="6"/>
                  </a:cxn>
                  <a:cxn ang="0">
                    <a:pos x="30" y="4"/>
                  </a:cxn>
                </a:cxnLst>
                <a:rect l="0" t="0" r="r" b="b"/>
                <a:pathLst>
                  <a:path w="59" h="12">
                    <a:moveTo>
                      <a:pt x="30" y="4"/>
                    </a:moveTo>
                    <a:lnTo>
                      <a:pt x="18" y="2"/>
                    </a:lnTo>
                    <a:lnTo>
                      <a:pt x="9" y="1"/>
                    </a:lnTo>
                    <a:lnTo>
                      <a:pt x="2" y="0"/>
                    </a:lnTo>
                    <a:lnTo>
                      <a:pt x="0" y="1"/>
                    </a:lnTo>
                    <a:lnTo>
                      <a:pt x="2" y="2"/>
                    </a:lnTo>
                    <a:lnTo>
                      <a:pt x="8" y="4"/>
                    </a:lnTo>
                    <a:lnTo>
                      <a:pt x="17" y="7"/>
                    </a:lnTo>
                    <a:lnTo>
                      <a:pt x="29" y="9"/>
                    </a:lnTo>
                    <a:lnTo>
                      <a:pt x="40" y="11"/>
                    </a:lnTo>
                    <a:lnTo>
                      <a:pt x="51" y="12"/>
                    </a:lnTo>
                    <a:lnTo>
                      <a:pt x="57" y="12"/>
                    </a:lnTo>
                    <a:lnTo>
                      <a:pt x="59" y="12"/>
                    </a:lnTo>
                    <a:lnTo>
                      <a:pt x="57" y="11"/>
                    </a:lnTo>
                    <a:lnTo>
                      <a:pt x="51" y="9"/>
                    </a:lnTo>
                    <a:lnTo>
                      <a:pt x="41" y="6"/>
                    </a:lnTo>
                    <a:lnTo>
                      <a:pt x="30" y="4"/>
                    </a:lnTo>
                    <a:close/>
                  </a:path>
                </a:pathLst>
              </a:custGeom>
              <a:solidFill>
                <a:srgbClr val="FFC900"/>
              </a:solidFill>
              <a:ln w="9525">
                <a:noFill/>
                <a:round/>
                <a:headEnd/>
                <a:tailEnd/>
              </a:ln>
            </p:spPr>
            <p:txBody>
              <a:bodyPr/>
              <a:lstStyle/>
              <a:p>
                <a:endParaRPr lang="en-US"/>
              </a:p>
            </p:txBody>
          </p:sp>
          <p:sp>
            <p:nvSpPr>
              <p:cNvPr id="384180" name="Freeform 180"/>
              <p:cNvSpPr>
                <a:spLocks/>
              </p:cNvSpPr>
              <p:nvPr/>
            </p:nvSpPr>
            <p:spPr bwMode="auto">
              <a:xfrm>
                <a:off x="7021" y="1417"/>
                <a:ext cx="10" cy="2"/>
              </a:xfrm>
              <a:custGeom>
                <a:avLst/>
                <a:gdLst/>
                <a:ahLst/>
                <a:cxnLst>
                  <a:cxn ang="0">
                    <a:pos x="21" y="2"/>
                  </a:cxn>
                  <a:cxn ang="0">
                    <a:pos x="13" y="1"/>
                  </a:cxn>
                  <a:cxn ang="0">
                    <a:pos x="7" y="0"/>
                  </a:cxn>
                  <a:cxn ang="0">
                    <a:pos x="3" y="0"/>
                  </a:cxn>
                  <a:cxn ang="0">
                    <a:pos x="0" y="0"/>
                  </a:cxn>
                  <a:cxn ang="0">
                    <a:pos x="3" y="1"/>
                  </a:cxn>
                  <a:cxn ang="0">
                    <a:pos x="7" y="2"/>
                  </a:cxn>
                  <a:cxn ang="0">
                    <a:pos x="13" y="4"/>
                  </a:cxn>
                  <a:cxn ang="0">
                    <a:pos x="21" y="6"/>
                  </a:cxn>
                  <a:cxn ang="0">
                    <a:pos x="29" y="8"/>
                  </a:cxn>
                  <a:cxn ang="0">
                    <a:pos x="35" y="9"/>
                  </a:cxn>
                  <a:cxn ang="0">
                    <a:pos x="40" y="9"/>
                  </a:cxn>
                  <a:cxn ang="0">
                    <a:pos x="42" y="9"/>
                  </a:cxn>
                  <a:cxn ang="0">
                    <a:pos x="40" y="8"/>
                  </a:cxn>
                  <a:cxn ang="0">
                    <a:pos x="36" y="6"/>
                  </a:cxn>
                  <a:cxn ang="0">
                    <a:pos x="30" y="4"/>
                  </a:cxn>
                  <a:cxn ang="0">
                    <a:pos x="21" y="2"/>
                  </a:cxn>
                </a:cxnLst>
                <a:rect l="0" t="0" r="r" b="b"/>
                <a:pathLst>
                  <a:path w="42" h="9">
                    <a:moveTo>
                      <a:pt x="21" y="2"/>
                    </a:moveTo>
                    <a:lnTo>
                      <a:pt x="13" y="1"/>
                    </a:lnTo>
                    <a:lnTo>
                      <a:pt x="7" y="0"/>
                    </a:lnTo>
                    <a:lnTo>
                      <a:pt x="3" y="0"/>
                    </a:lnTo>
                    <a:lnTo>
                      <a:pt x="0" y="0"/>
                    </a:lnTo>
                    <a:lnTo>
                      <a:pt x="3" y="1"/>
                    </a:lnTo>
                    <a:lnTo>
                      <a:pt x="7" y="2"/>
                    </a:lnTo>
                    <a:lnTo>
                      <a:pt x="13" y="4"/>
                    </a:lnTo>
                    <a:lnTo>
                      <a:pt x="21" y="6"/>
                    </a:lnTo>
                    <a:lnTo>
                      <a:pt x="29" y="8"/>
                    </a:lnTo>
                    <a:lnTo>
                      <a:pt x="35" y="9"/>
                    </a:lnTo>
                    <a:lnTo>
                      <a:pt x="40" y="9"/>
                    </a:lnTo>
                    <a:lnTo>
                      <a:pt x="42" y="9"/>
                    </a:lnTo>
                    <a:lnTo>
                      <a:pt x="40" y="8"/>
                    </a:lnTo>
                    <a:lnTo>
                      <a:pt x="36" y="6"/>
                    </a:lnTo>
                    <a:lnTo>
                      <a:pt x="30" y="4"/>
                    </a:lnTo>
                    <a:lnTo>
                      <a:pt x="21" y="2"/>
                    </a:lnTo>
                    <a:close/>
                  </a:path>
                </a:pathLst>
              </a:custGeom>
              <a:solidFill>
                <a:srgbClr val="FFC900"/>
              </a:solidFill>
              <a:ln w="9525">
                <a:noFill/>
                <a:round/>
                <a:headEnd/>
                <a:tailEnd/>
              </a:ln>
            </p:spPr>
            <p:txBody>
              <a:bodyPr/>
              <a:lstStyle/>
              <a:p>
                <a:endParaRPr lang="en-US"/>
              </a:p>
            </p:txBody>
          </p:sp>
          <p:sp>
            <p:nvSpPr>
              <p:cNvPr id="384181" name="Freeform 181"/>
              <p:cNvSpPr>
                <a:spLocks/>
              </p:cNvSpPr>
              <p:nvPr/>
            </p:nvSpPr>
            <p:spPr bwMode="auto">
              <a:xfrm>
                <a:off x="7079" y="1427"/>
                <a:ext cx="10" cy="2"/>
              </a:xfrm>
              <a:custGeom>
                <a:avLst/>
                <a:gdLst/>
                <a:ahLst/>
                <a:cxnLst>
                  <a:cxn ang="0">
                    <a:pos x="21" y="2"/>
                  </a:cxn>
                  <a:cxn ang="0">
                    <a:pos x="12" y="1"/>
                  </a:cxn>
                  <a:cxn ang="0">
                    <a:pos x="6" y="0"/>
                  </a:cxn>
                  <a:cxn ang="0">
                    <a:pos x="2" y="0"/>
                  </a:cxn>
                  <a:cxn ang="0">
                    <a:pos x="0" y="0"/>
                  </a:cxn>
                  <a:cxn ang="0">
                    <a:pos x="1" y="1"/>
                  </a:cxn>
                  <a:cxn ang="0">
                    <a:pos x="5" y="2"/>
                  </a:cxn>
                  <a:cxn ang="0">
                    <a:pos x="11" y="4"/>
                  </a:cxn>
                  <a:cxn ang="0">
                    <a:pos x="19" y="5"/>
                  </a:cxn>
                  <a:cxn ang="0">
                    <a:pos x="28" y="6"/>
                  </a:cxn>
                  <a:cxn ang="0">
                    <a:pos x="34" y="7"/>
                  </a:cxn>
                  <a:cxn ang="0">
                    <a:pos x="38" y="7"/>
                  </a:cxn>
                  <a:cxn ang="0">
                    <a:pos x="40" y="7"/>
                  </a:cxn>
                  <a:cxn ang="0">
                    <a:pos x="39" y="6"/>
                  </a:cxn>
                  <a:cxn ang="0">
                    <a:pos x="35" y="5"/>
                  </a:cxn>
                  <a:cxn ang="0">
                    <a:pos x="29" y="4"/>
                  </a:cxn>
                  <a:cxn ang="0">
                    <a:pos x="21" y="2"/>
                  </a:cxn>
                </a:cxnLst>
                <a:rect l="0" t="0" r="r" b="b"/>
                <a:pathLst>
                  <a:path w="40" h="7">
                    <a:moveTo>
                      <a:pt x="21" y="2"/>
                    </a:moveTo>
                    <a:lnTo>
                      <a:pt x="12" y="1"/>
                    </a:lnTo>
                    <a:lnTo>
                      <a:pt x="6" y="0"/>
                    </a:lnTo>
                    <a:lnTo>
                      <a:pt x="2" y="0"/>
                    </a:lnTo>
                    <a:lnTo>
                      <a:pt x="0" y="0"/>
                    </a:lnTo>
                    <a:lnTo>
                      <a:pt x="1" y="1"/>
                    </a:lnTo>
                    <a:lnTo>
                      <a:pt x="5" y="2"/>
                    </a:lnTo>
                    <a:lnTo>
                      <a:pt x="11" y="4"/>
                    </a:lnTo>
                    <a:lnTo>
                      <a:pt x="19" y="5"/>
                    </a:lnTo>
                    <a:lnTo>
                      <a:pt x="28" y="6"/>
                    </a:lnTo>
                    <a:lnTo>
                      <a:pt x="34" y="7"/>
                    </a:lnTo>
                    <a:lnTo>
                      <a:pt x="38" y="7"/>
                    </a:lnTo>
                    <a:lnTo>
                      <a:pt x="40" y="7"/>
                    </a:lnTo>
                    <a:lnTo>
                      <a:pt x="39" y="6"/>
                    </a:lnTo>
                    <a:lnTo>
                      <a:pt x="35" y="5"/>
                    </a:lnTo>
                    <a:lnTo>
                      <a:pt x="29" y="4"/>
                    </a:lnTo>
                    <a:lnTo>
                      <a:pt x="21" y="2"/>
                    </a:lnTo>
                    <a:close/>
                  </a:path>
                </a:pathLst>
              </a:custGeom>
              <a:solidFill>
                <a:srgbClr val="FFC900"/>
              </a:solidFill>
              <a:ln w="9525">
                <a:noFill/>
                <a:round/>
                <a:headEnd/>
                <a:tailEnd/>
              </a:ln>
            </p:spPr>
            <p:txBody>
              <a:bodyPr/>
              <a:lstStyle/>
              <a:p>
                <a:endParaRPr lang="en-US"/>
              </a:p>
            </p:txBody>
          </p:sp>
          <p:sp>
            <p:nvSpPr>
              <p:cNvPr id="384182" name="Freeform 182"/>
              <p:cNvSpPr>
                <a:spLocks/>
              </p:cNvSpPr>
              <p:nvPr/>
            </p:nvSpPr>
            <p:spPr bwMode="auto">
              <a:xfrm>
                <a:off x="7080" y="1436"/>
                <a:ext cx="2" cy="1"/>
              </a:xfrm>
              <a:custGeom>
                <a:avLst/>
                <a:gdLst/>
                <a:ahLst/>
                <a:cxnLst>
                  <a:cxn ang="0">
                    <a:pos x="4" y="0"/>
                  </a:cxn>
                  <a:cxn ang="0">
                    <a:pos x="2" y="1"/>
                  </a:cxn>
                  <a:cxn ang="0">
                    <a:pos x="1" y="1"/>
                  </a:cxn>
                  <a:cxn ang="0">
                    <a:pos x="0" y="2"/>
                  </a:cxn>
                  <a:cxn ang="0">
                    <a:pos x="1" y="3"/>
                  </a:cxn>
                  <a:cxn ang="0">
                    <a:pos x="1" y="4"/>
                  </a:cxn>
                  <a:cxn ang="0">
                    <a:pos x="2" y="5"/>
                  </a:cxn>
                  <a:cxn ang="0">
                    <a:pos x="4" y="5"/>
                  </a:cxn>
                  <a:cxn ang="0">
                    <a:pos x="5" y="5"/>
                  </a:cxn>
                  <a:cxn ang="0">
                    <a:pos x="7" y="5"/>
                  </a:cxn>
                  <a:cxn ang="0">
                    <a:pos x="9" y="4"/>
                  </a:cxn>
                  <a:cxn ang="0">
                    <a:pos x="10" y="3"/>
                  </a:cxn>
                  <a:cxn ang="0">
                    <a:pos x="10" y="2"/>
                  </a:cxn>
                  <a:cxn ang="0">
                    <a:pos x="9" y="1"/>
                  </a:cxn>
                  <a:cxn ang="0">
                    <a:pos x="8" y="1"/>
                  </a:cxn>
                  <a:cxn ang="0">
                    <a:pos x="6" y="0"/>
                  </a:cxn>
                  <a:cxn ang="0">
                    <a:pos x="4" y="0"/>
                  </a:cxn>
                </a:cxnLst>
                <a:rect l="0" t="0" r="r" b="b"/>
                <a:pathLst>
                  <a:path w="10" h="5">
                    <a:moveTo>
                      <a:pt x="4" y="0"/>
                    </a:moveTo>
                    <a:lnTo>
                      <a:pt x="2" y="1"/>
                    </a:lnTo>
                    <a:lnTo>
                      <a:pt x="1" y="1"/>
                    </a:lnTo>
                    <a:lnTo>
                      <a:pt x="0" y="2"/>
                    </a:lnTo>
                    <a:lnTo>
                      <a:pt x="1" y="3"/>
                    </a:lnTo>
                    <a:lnTo>
                      <a:pt x="1" y="4"/>
                    </a:lnTo>
                    <a:lnTo>
                      <a:pt x="2" y="5"/>
                    </a:lnTo>
                    <a:lnTo>
                      <a:pt x="4" y="5"/>
                    </a:lnTo>
                    <a:lnTo>
                      <a:pt x="5" y="5"/>
                    </a:lnTo>
                    <a:lnTo>
                      <a:pt x="7" y="5"/>
                    </a:lnTo>
                    <a:lnTo>
                      <a:pt x="9" y="4"/>
                    </a:lnTo>
                    <a:lnTo>
                      <a:pt x="10" y="3"/>
                    </a:lnTo>
                    <a:lnTo>
                      <a:pt x="10" y="2"/>
                    </a:lnTo>
                    <a:lnTo>
                      <a:pt x="9" y="1"/>
                    </a:lnTo>
                    <a:lnTo>
                      <a:pt x="8" y="1"/>
                    </a:lnTo>
                    <a:lnTo>
                      <a:pt x="6" y="0"/>
                    </a:lnTo>
                    <a:lnTo>
                      <a:pt x="4" y="0"/>
                    </a:lnTo>
                    <a:close/>
                  </a:path>
                </a:pathLst>
              </a:custGeom>
              <a:solidFill>
                <a:srgbClr val="FFC900"/>
              </a:solidFill>
              <a:ln w="9525">
                <a:noFill/>
                <a:round/>
                <a:headEnd/>
                <a:tailEnd/>
              </a:ln>
            </p:spPr>
            <p:txBody>
              <a:bodyPr/>
              <a:lstStyle/>
              <a:p>
                <a:endParaRPr lang="en-US"/>
              </a:p>
            </p:txBody>
          </p:sp>
          <p:sp>
            <p:nvSpPr>
              <p:cNvPr id="384183" name="Freeform 183"/>
              <p:cNvSpPr>
                <a:spLocks/>
              </p:cNvSpPr>
              <p:nvPr/>
            </p:nvSpPr>
            <p:spPr bwMode="auto">
              <a:xfrm>
                <a:off x="7064" y="1431"/>
                <a:ext cx="4" cy="3"/>
              </a:xfrm>
              <a:custGeom>
                <a:avLst/>
                <a:gdLst/>
                <a:ahLst/>
                <a:cxnLst>
                  <a:cxn ang="0">
                    <a:pos x="8" y="0"/>
                  </a:cxn>
                  <a:cxn ang="0">
                    <a:pos x="5" y="1"/>
                  </a:cxn>
                  <a:cxn ang="0">
                    <a:pos x="2" y="2"/>
                  </a:cxn>
                  <a:cxn ang="0">
                    <a:pos x="1" y="4"/>
                  </a:cxn>
                  <a:cxn ang="0">
                    <a:pos x="0" y="6"/>
                  </a:cxn>
                  <a:cxn ang="0">
                    <a:pos x="1" y="7"/>
                  </a:cxn>
                  <a:cxn ang="0">
                    <a:pos x="4" y="9"/>
                  </a:cxn>
                  <a:cxn ang="0">
                    <a:pos x="6" y="9"/>
                  </a:cxn>
                  <a:cxn ang="0">
                    <a:pos x="10" y="9"/>
                  </a:cxn>
                  <a:cxn ang="0">
                    <a:pos x="14" y="8"/>
                  </a:cxn>
                  <a:cxn ang="0">
                    <a:pos x="17" y="7"/>
                  </a:cxn>
                  <a:cxn ang="0">
                    <a:pos x="18" y="5"/>
                  </a:cxn>
                  <a:cxn ang="0">
                    <a:pos x="18" y="3"/>
                  </a:cxn>
                  <a:cxn ang="0">
                    <a:pos x="17" y="2"/>
                  </a:cxn>
                  <a:cxn ang="0">
                    <a:pos x="15" y="1"/>
                  </a:cxn>
                  <a:cxn ang="0">
                    <a:pos x="11" y="0"/>
                  </a:cxn>
                  <a:cxn ang="0">
                    <a:pos x="8" y="0"/>
                  </a:cxn>
                </a:cxnLst>
                <a:rect l="0" t="0" r="r" b="b"/>
                <a:pathLst>
                  <a:path w="18" h="9">
                    <a:moveTo>
                      <a:pt x="8" y="0"/>
                    </a:moveTo>
                    <a:lnTo>
                      <a:pt x="5" y="1"/>
                    </a:lnTo>
                    <a:lnTo>
                      <a:pt x="2" y="2"/>
                    </a:lnTo>
                    <a:lnTo>
                      <a:pt x="1" y="4"/>
                    </a:lnTo>
                    <a:lnTo>
                      <a:pt x="0" y="6"/>
                    </a:lnTo>
                    <a:lnTo>
                      <a:pt x="1" y="7"/>
                    </a:lnTo>
                    <a:lnTo>
                      <a:pt x="4" y="9"/>
                    </a:lnTo>
                    <a:lnTo>
                      <a:pt x="6" y="9"/>
                    </a:lnTo>
                    <a:lnTo>
                      <a:pt x="10" y="9"/>
                    </a:lnTo>
                    <a:lnTo>
                      <a:pt x="14" y="8"/>
                    </a:lnTo>
                    <a:lnTo>
                      <a:pt x="17" y="7"/>
                    </a:lnTo>
                    <a:lnTo>
                      <a:pt x="18" y="5"/>
                    </a:lnTo>
                    <a:lnTo>
                      <a:pt x="18" y="3"/>
                    </a:lnTo>
                    <a:lnTo>
                      <a:pt x="17" y="2"/>
                    </a:lnTo>
                    <a:lnTo>
                      <a:pt x="15" y="1"/>
                    </a:lnTo>
                    <a:lnTo>
                      <a:pt x="11" y="0"/>
                    </a:lnTo>
                    <a:lnTo>
                      <a:pt x="8" y="0"/>
                    </a:lnTo>
                    <a:close/>
                  </a:path>
                </a:pathLst>
              </a:custGeom>
              <a:solidFill>
                <a:srgbClr val="FFC900"/>
              </a:solidFill>
              <a:ln w="9525">
                <a:noFill/>
                <a:round/>
                <a:headEnd/>
                <a:tailEnd/>
              </a:ln>
            </p:spPr>
            <p:txBody>
              <a:bodyPr/>
              <a:lstStyle/>
              <a:p>
                <a:endParaRPr lang="en-US"/>
              </a:p>
            </p:txBody>
          </p:sp>
          <p:sp>
            <p:nvSpPr>
              <p:cNvPr id="384184" name="Freeform 184"/>
              <p:cNvSpPr>
                <a:spLocks/>
              </p:cNvSpPr>
              <p:nvPr/>
            </p:nvSpPr>
            <p:spPr bwMode="auto">
              <a:xfrm>
                <a:off x="7059" y="1454"/>
                <a:ext cx="4" cy="2"/>
              </a:xfrm>
              <a:custGeom>
                <a:avLst/>
                <a:gdLst/>
                <a:ahLst/>
                <a:cxnLst>
                  <a:cxn ang="0">
                    <a:pos x="7" y="0"/>
                  </a:cxn>
                  <a:cxn ang="0">
                    <a:pos x="4" y="1"/>
                  </a:cxn>
                  <a:cxn ang="0">
                    <a:pos x="2" y="3"/>
                  </a:cxn>
                  <a:cxn ang="0">
                    <a:pos x="1" y="4"/>
                  </a:cxn>
                  <a:cxn ang="0">
                    <a:pos x="0" y="6"/>
                  </a:cxn>
                  <a:cxn ang="0">
                    <a:pos x="1" y="7"/>
                  </a:cxn>
                  <a:cxn ang="0">
                    <a:pos x="4" y="9"/>
                  </a:cxn>
                  <a:cxn ang="0">
                    <a:pos x="6" y="9"/>
                  </a:cxn>
                  <a:cxn ang="0">
                    <a:pos x="11" y="9"/>
                  </a:cxn>
                  <a:cxn ang="0">
                    <a:pos x="14" y="8"/>
                  </a:cxn>
                  <a:cxn ang="0">
                    <a:pos x="16" y="7"/>
                  </a:cxn>
                  <a:cxn ang="0">
                    <a:pos x="18" y="5"/>
                  </a:cxn>
                  <a:cxn ang="0">
                    <a:pos x="18" y="4"/>
                  </a:cxn>
                  <a:cxn ang="0">
                    <a:pos x="17" y="2"/>
                  </a:cxn>
                  <a:cxn ang="0">
                    <a:pos x="15" y="1"/>
                  </a:cxn>
                  <a:cxn ang="0">
                    <a:pos x="12" y="0"/>
                  </a:cxn>
                  <a:cxn ang="0">
                    <a:pos x="7" y="0"/>
                  </a:cxn>
                </a:cxnLst>
                <a:rect l="0" t="0" r="r" b="b"/>
                <a:pathLst>
                  <a:path w="18" h="9">
                    <a:moveTo>
                      <a:pt x="7" y="0"/>
                    </a:moveTo>
                    <a:lnTo>
                      <a:pt x="4" y="1"/>
                    </a:lnTo>
                    <a:lnTo>
                      <a:pt x="2" y="3"/>
                    </a:lnTo>
                    <a:lnTo>
                      <a:pt x="1" y="4"/>
                    </a:lnTo>
                    <a:lnTo>
                      <a:pt x="0" y="6"/>
                    </a:lnTo>
                    <a:lnTo>
                      <a:pt x="1" y="7"/>
                    </a:lnTo>
                    <a:lnTo>
                      <a:pt x="4" y="9"/>
                    </a:lnTo>
                    <a:lnTo>
                      <a:pt x="6" y="9"/>
                    </a:lnTo>
                    <a:lnTo>
                      <a:pt x="11" y="9"/>
                    </a:lnTo>
                    <a:lnTo>
                      <a:pt x="14" y="8"/>
                    </a:lnTo>
                    <a:lnTo>
                      <a:pt x="16" y="7"/>
                    </a:lnTo>
                    <a:lnTo>
                      <a:pt x="18" y="5"/>
                    </a:lnTo>
                    <a:lnTo>
                      <a:pt x="18" y="4"/>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5" name="Freeform 185"/>
              <p:cNvSpPr>
                <a:spLocks/>
              </p:cNvSpPr>
              <p:nvPr/>
            </p:nvSpPr>
            <p:spPr bwMode="auto">
              <a:xfrm>
                <a:off x="7009" y="1446"/>
                <a:ext cx="4" cy="2"/>
              </a:xfrm>
              <a:custGeom>
                <a:avLst/>
                <a:gdLst/>
                <a:ahLst/>
                <a:cxnLst>
                  <a:cxn ang="0">
                    <a:pos x="9" y="0"/>
                  </a:cxn>
                  <a:cxn ang="0">
                    <a:pos x="6" y="1"/>
                  </a:cxn>
                  <a:cxn ang="0">
                    <a:pos x="2" y="3"/>
                  </a:cxn>
                  <a:cxn ang="0">
                    <a:pos x="1" y="5"/>
                  </a:cxn>
                  <a:cxn ang="0">
                    <a:pos x="0" y="7"/>
                  </a:cxn>
                  <a:cxn ang="0">
                    <a:pos x="1" y="8"/>
                  </a:cxn>
                  <a:cxn ang="0">
                    <a:pos x="5" y="9"/>
                  </a:cxn>
                  <a:cxn ang="0">
                    <a:pos x="7" y="10"/>
                  </a:cxn>
                  <a:cxn ang="0">
                    <a:pos x="11" y="10"/>
                  </a:cxn>
                  <a:cxn ang="0">
                    <a:pos x="14" y="9"/>
                  </a:cxn>
                  <a:cxn ang="0">
                    <a:pos x="17" y="8"/>
                  </a:cxn>
                  <a:cxn ang="0">
                    <a:pos x="18" y="6"/>
                  </a:cxn>
                  <a:cxn ang="0">
                    <a:pos x="18" y="4"/>
                  </a:cxn>
                  <a:cxn ang="0">
                    <a:pos x="17" y="3"/>
                  </a:cxn>
                  <a:cxn ang="0">
                    <a:pos x="15" y="1"/>
                  </a:cxn>
                  <a:cxn ang="0">
                    <a:pos x="12" y="0"/>
                  </a:cxn>
                  <a:cxn ang="0">
                    <a:pos x="9" y="0"/>
                  </a:cxn>
                </a:cxnLst>
                <a:rect l="0" t="0" r="r" b="b"/>
                <a:pathLst>
                  <a:path w="18" h="10">
                    <a:moveTo>
                      <a:pt x="9" y="0"/>
                    </a:moveTo>
                    <a:lnTo>
                      <a:pt x="6" y="1"/>
                    </a:lnTo>
                    <a:lnTo>
                      <a:pt x="2" y="3"/>
                    </a:lnTo>
                    <a:lnTo>
                      <a:pt x="1" y="5"/>
                    </a:lnTo>
                    <a:lnTo>
                      <a:pt x="0" y="7"/>
                    </a:lnTo>
                    <a:lnTo>
                      <a:pt x="1" y="8"/>
                    </a:lnTo>
                    <a:lnTo>
                      <a:pt x="5" y="9"/>
                    </a:lnTo>
                    <a:lnTo>
                      <a:pt x="7" y="10"/>
                    </a:lnTo>
                    <a:lnTo>
                      <a:pt x="11" y="10"/>
                    </a:lnTo>
                    <a:lnTo>
                      <a:pt x="14" y="9"/>
                    </a:lnTo>
                    <a:lnTo>
                      <a:pt x="17" y="8"/>
                    </a:lnTo>
                    <a:lnTo>
                      <a:pt x="18" y="6"/>
                    </a:lnTo>
                    <a:lnTo>
                      <a:pt x="18" y="4"/>
                    </a:lnTo>
                    <a:lnTo>
                      <a:pt x="17" y="3"/>
                    </a:lnTo>
                    <a:lnTo>
                      <a:pt x="15" y="1"/>
                    </a:lnTo>
                    <a:lnTo>
                      <a:pt x="12" y="0"/>
                    </a:lnTo>
                    <a:lnTo>
                      <a:pt x="9" y="0"/>
                    </a:lnTo>
                    <a:close/>
                  </a:path>
                </a:pathLst>
              </a:custGeom>
              <a:solidFill>
                <a:srgbClr val="FFC900"/>
              </a:solidFill>
              <a:ln w="9525">
                <a:noFill/>
                <a:round/>
                <a:headEnd/>
                <a:tailEnd/>
              </a:ln>
            </p:spPr>
            <p:txBody>
              <a:bodyPr/>
              <a:lstStyle/>
              <a:p>
                <a:endParaRPr lang="en-US"/>
              </a:p>
            </p:txBody>
          </p:sp>
          <p:sp>
            <p:nvSpPr>
              <p:cNvPr id="384186" name="Freeform 186"/>
              <p:cNvSpPr>
                <a:spLocks/>
              </p:cNvSpPr>
              <p:nvPr/>
            </p:nvSpPr>
            <p:spPr bwMode="auto">
              <a:xfrm>
                <a:off x="7007" y="1422"/>
                <a:ext cx="5" cy="2"/>
              </a:xfrm>
              <a:custGeom>
                <a:avLst/>
                <a:gdLst/>
                <a:ahLst/>
                <a:cxnLst>
                  <a:cxn ang="0">
                    <a:pos x="7" y="0"/>
                  </a:cxn>
                  <a:cxn ang="0">
                    <a:pos x="4" y="1"/>
                  </a:cxn>
                  <a:cxn ang="0">
                    <a:pos x="1" y="2"/>
                  </a:cxn>
                  <a:cxn ang="0">
                    <a:pos x="0" y="4"/>
                  </a:cxn>
                  <a:cxn ang="0">
                    <a:pos x="0" y="6"/>
                  </a:cxn>
                  <a:cxn ang="0">
                    <a:pos x="1" y="7"/>
                  </a:cxn>
                  <a:cxn ang="0">
                    <a:pos x="4" y="10"/>
                  </a:cxn>
                  <a:cxn ang="0">
                    <a:pos x="6" y="10"/>
                  </a:cxn>
                  <a:cxn ang="0">
                    <a:pos x="11" y="10"/>
                  </a:cxn>
                  <a:cxn ang="0">
                    <a:pos x="14" y="9"/>
                  </a:cxn>
                  <a:cxn ang="0">
                    <a:pos x="16" y="7"/>
                  </a:cxn>
                  <a:cxn ang="0">
                    <a:pos x="17" y="5"/>
                  </a:cxn>
                  <a:cxn ang="0">
                    <a:pos x="18" y="3"/>
                  </a:cxn>
                  <a:cxn ang="0">
                    <a:pos x="17" y="2"/>
                  </a:cxn>
                  <a:cxn ang="0">
                    <a:pos x="15" y="1"/>
                  </a:cxn>
                  <a:cxn ang="0">
                    <a:pos x="12" y="0"/>
                  </a:cxn>
                  <a:cxn ang="0">
                    <a:pos x="7" y="0"/>
                  </a:cxn>
                </a:cxnLst>
                <a:rect l="0" t="0" r="r" b="b"/>
                <a:pathLst>
                  <a:path w="18" h="10">
                    <a:moveTo>
                      <a:pt x="7" y="0"/>
                    </a:moveTo>
                    <a:lnTo>
                      <a:pt x="4" y="1"/>
                    </a:lnTo>
                    <a:lnTo>
                      <a:pt x="1" y="2"/>
                    </a:lnTo>
                    <a:lnTo>
                      <a:pt x="0" y="4"/>
                    </a:lnTo>
                    <a:lnTo>
                      <a:pt x="0" y="6"/>
                    </a:lnTo>
                    <a:lnTo>
                      <a:pt x="1" y="7"/>
                    </a:lnTo>
                    <a:lnTo>
                      <a:pt x="4" y="10"/>
                    </a:lnTo>
                    <a:lnTo>
                      <a:pt x="6" y="10"/>
                    </a:lnTo>
                    <a:lnTo>
                      <a:pt x="11" y="10"/>
                    </a:lnTo>
                    <a:lnTo>
                      <a:pt x="14" y="9"/>
                    </a:lnTo>
                    <a:lnTo>
                      <a:pt x="16" y="7"/>
                    </a:lnTo>
                    <a:lnTo>
                      <a:pt x="17" y="5"/>
                    </a:lnTo>
                    <a:lnTo>
                      <a:pt x="18" y="3"/>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7" name="Freeform 187"/>
              <p:cNvSpPr>
                <a:spLocks/>
              </p:cNvSpPr>
              <p:nvPr/>
            </p:nvSpPr>
            <p:spPr bwMode="auto">
              <a:xfrm>
                <a:off x="7041" y="1405"/>
                <a:ext cx="62" cy="18"/>
              </a:xfrm>
              <a:custGeom>
                <a:avLst/>
                <a:gdLst/>
                <a:ahLst/>
                <a:cxnLst>
                  <a:cxn ang="0">
                    <a:pos x="242" y="34"/>
                  </a:cxn>
                  <a:cxn ang="0">
                    <a:pos x="249" y="57"/>
                  </a:cxn>
                  <a:cxn ang="0">
                    <a:pos x="247" y="72"/>
                  </a:cxn>
                  <a:cxn ang="0">
                    <a:pos x="169" y="67"/>
                  </a:cxn>
                  <a:cxn ang="0">
                    <a:pos x="51" y="46"/>
                  </a:cxn>
                  <a:cxn ang="0">
                    <a:pos x="0" y="36"/>
                  </a:cxn>
                  <a:cxn ang="0">
                    <a:pos x="25" y="11"/>
                  </a:cxn>
                  <a:cxn ang="0">
                    <a:pos x="46" y="0"/>
                  </a:cxn>
                  <a:cxn ang="0">
                    <a:pos x="154" y="20"/>
                  </a:cxn>
                  <a:cxn ang="0">
                    <a:pos x="242" y="34"/>
                  </a:cxn>
                </a:cxnLst>
                <a:rect l="0" t="0" r="r" b="b"/>
                <a:pathLst>
                  <a:path w="249" h="72">
                    <a:moveTo>
                      <a:pt x="242" y="34"/>
                    </a:moveTo>
                    <a:lnTo>
                      <a:pt x="249" y="57"/>
                    </a:lnTo>
                    <a:lnTo>
                      <a:pt x="247" y="72"/>
                    </a:lnTo>
                    <a:lnTo>
                      <a:pt x="169" y="67"/>
                    </a:lnTo>
                    <a:lnTo>
                      <a:pt x="51" y="46"/>
                    </a:lnTo>
                    <a:lnTo>
                      <a:pt x="0" y="36"/>
                    </a:lnTo>
                    <a:lnTo>
                      <a:pt x="25" y="11"/>
                    </a:lnTo>
                    <a:lnTo>
                      <a:pt x="46" y="0"/>
                    </a:lnTo>
                    <a:lnTo>
                      <a:pt x="154" y="20"/>
                    </a:lnTo>
                    <a:lnTo>
                      <a:pt x="242" y="34"/>
                    </a:lnTo>
                    <a:close/>
                  </a:path>
                </a:pathLst>
              </a:custGeom>
              <a:solidFill>
                <a:srgbClr val="8C4400"/>
              </a:solidFill>
              <a:ln w="9525">
                <a:noFill/>
                <a:round/>
                <a:headEnd/>
                <a:tailEnd/>
              </a:ln>
            </p:spPr>
            <p:txBody>
              <a:bodyPr/>
              <a:lstStyle/>
              <a:p>
                <a:endParaRPr lang="en-US"/>
              </a:p>
            </p:txBody>
          </p:sp>
          <p:sp>
            <p:nvSpPr>
              <p:cNvPr id="384188" name="Freeform 188"/>
              <p:cNvSpPr>
                <a:spLocks/>
              </p:cNvSpPr>
              <p:nvPr/>
            </p:nvSpPr>
            <p:spPr bwMode="auto">
              <a:xfrm>
                <a:off x="7023" y="1401"/>
                <a:ext cx="25" cy="13"/>
              </a:xfrm>
              <a:custGeom>
                <a:avLst/>
                <a:gdLst/>
                <a:ahLst/>
                <a:cxnLst>
                  <a:cxn ang="0">
                    <a:pos x="98" y="13"/>
                  </a:cxn>
                  <a:cxn ang="0">
                    <a:pos x="72" y="29"/>
                  </a:cxn>
                  <a:cxn ang="0">
                    <a:pos x="56" y="52"/>
                  </a:cxn>
                  <a:cxn ang="0">
                    <a:pos x="0" y="39"/>
                  </a:cxn>
                  <a:cxn ang="0">
                    <a:pos x="16" y="11"/>
                  </a:cxn>
                  <a:cxn ang="0">
                    <a:pos x="44" y="0"/>
                  </a:cxn>
                  <a:cxn ang="0">
                    <a:pos x="98" y="13"/>
                  </a:cxn>
                </a:cxnLst>
                <a:rect l="0" t="0" r="r" b="b"/>
                <a:pathLst>
                  <a:path w="98" h="52">
                    <a:moveTo>
                      <a:pt x="98" y="13"/>
                    </a:moveTo>
                    <a:lnTo>
                      <a:pt x="72" y="29"/>
                    </a:lnTo>
                    <a:lnTo>
                      <a:pt x="56" y="52"/>
                    </a:lnTo>
                    <a:lnTo>
                      <a:pt x="0" y="39"/>
                    </a:lnTo>
                    <a:lnTo>
                      <a:pt x="16" y="11"/>
                    </a:lnTo>
                    <a:lnTo>
                      <a:pt x="44" y="0"/>
                    </a:lnTo>
                    <a:lnTo>
                      <a:pt x="98" y="13"/>
                    </a:lnTo>
                    <a:close/>
                  </a:path>
                </a:pathLst>
              </a:custGeom>
              <a:solidFill>
                <a:srgbClr val="8C4400"/>
              </a:solidFill>
              <a:ln w="9525">
                <a:noFill/>
                <a:round/>
                <a:headEnd/>
                <a:tailEnd/>
              </a:ln>
            </p:spPr>
            <p:txBody>
              <a:bodyPr/>
              <a:lstStyle/>
              <a:p>
                <a:endParaRPr lang="en-US"/>
              </a:p>
            </p:txBody>
          </p:sp>
          <p:sp>
            <p:nvSpPr>
              <p:cNvPr id="384189" name="Freeform 189"/>
              <p:cNvSpPr>
                <a:spLocks/>
              </p:cNvSpPr>
              <p:nvPr/>
            </p:nvSpPr>
            <p:spPr bwMode="auto">
              <a:xfrm>
                <a:off x="7042" y="1410"/>
                <a:ext cx="61" cy="13"/>
              </a:xfrm>
              <a:custGeom>
                <a:avLst/>
                <a:gdLst/>
                <a:ahLst/>
                <a:cxnLst>
                  <a:cxn ang="0">
                    <a:pos x="243" y="40"/>
                  </a:cxn>
                  <a:cxn ang="0">
                    <a:pos x="227" y="39"/>
                  </a:cxn>
                  <a:cxn ang="0">
                    <a:pos x="211" y="37"/>
                  </a:cxn>
                  <a:cxn ang="0">
                    <a:pos x="197" y="36"/>
                  </a:cxn>
                  <a:cxn ang="0">
                    <a:pos x="182" y="34"/>
                  </a:cxn>
                  <a:cxn ang="0">
                    <a:pos x="167" y="31"/>
                  </a:cxn>
                  <a:cxn ang="0">
                    <a:pos x="154" y="29"/>
                  </a:cxn>
                  <a:cxn ang="0">
                    <a:pos x="139" y="27"/>
                  </a:cxn>
                  <a:cxn ang="0">
                    <a:pos x="126" y="25"/>
                  </a:cxn>
                  <a:cxn ang="0">
                    <a:pos x="112" y="23"/>
                  </a:cxn>
                  <a:cxn ang="0">
                    <a:pos x="97" y="20"/>
                  </a:cxn>
                  <a:cxn ang="0">
                    <a:pos x="84" y="18"/>
                  </a:cxn>
                  <a:cxn ang="0">
                    <a:pos x="69" y="15"/>
                  </a:cxn>
                  <a:cxn ang="0">
                    <a:pos x="56" y="12"/>
                  </a:cxn>
                  <a:cxn ang="0">
                    <a:pos x="41" y="7"/>
                  </a:cxn>
                  <a:cxn ang="0">
                    <a:pos x="25" y="4"/>
                  </a:cxn>
                  <a:cxn ang="0">
                    <a:pos x="11" y="0"/>
                  </a:cxn>
                  <a:cxn ang="0">
                    <a:pos x="0" y="21"/>
                  </a:cxn>
                  <a:cxn ang="0">
                    <a:pos x="15" y="23"/>
                  </a:cxn>
                  <a:cxn ang="0">
                    <a:pos x="29" y="25"/>
                  </a:cxn>
                  <a:cxn ang="0">
                    <a:pos x="44" y="28"/>
                  </a:cxn>
                  <a:cxn ang="0">
                    <a:pos x="59" y="30"/>
                  </a:cxn>
                  <a:cxn ang="0">
                    <a:pos x="73" y="32"/>
                  </a:cxn>
                  <a:cxn ang="0">
                    <a:pos x="87" y="35"/>
                  </a:cxn>
                  <a:cxn ang="0">
                    <a:pos x="102" y="37"/>
                  </a:cxn>
                  <a:cxn ang="0">
                    <a:pos x="116" y="39"/>
                  </a:cxn>
                  <a:cxn ang="0">
                    <a:pos x="131" y="41"/>
                  </a:cxn>
                  <a:cxn ang="0">
                    <a:pos x="146" y="43"/>
                  </a:cxn>
                  <a:cxn ang="0">
                    <a:pos x="159" y="44"/>
                  </a:cxn>
                  <a:cxn ang="0">
                    <a:pos x="174" y="46"/>
                  </a:cxn>
                  <a:cxn ang="0">
                    <a:pos x="188" y="48"/>
                  </a:cxn>
                  <a:cxn ang="0">
                    <a:pos x="203" y="49"/>
                  </a:cxn>
                  <a:cxn ang="0">
                    <a:pos x="218" y="51"/>
                  </a:cxn>
                  <a:cxn ang="0">
                    <a:pos x="232" y="52"/>
                  </a:cxn>
                  <a:cxn ang="0">
                    <a:pos x="243" y="40"/>
                  </a:cxn>
                </a:cxnLst>
                <a:rect l="0" t="0" r="r" b="b"/>
                <a:pathLst>
                  <a:path w="243" h="52">
                    <a:moveTo>
                      <a:pt x="243" y="40"/>
                    </a:moveTo>
                    <a:lnTo>
                      <a:pt x="227" y="39"/>
                    </a:lnTo>
                    <a:lnTo>
                      <a:pt x="211" y="37"/>
                    </a:lnTo>
                    <a:lnTo>
                      <a:pt x="197" y="36"/>
                    </a:lnTo>
                    <a:lnTo>
                      <a:pt x="182" y="34"/>
                    </a:lnTo>
                    <a:lnTo>
                      <a:pt x="167" y="31"/>
                    </a:lnTo>
                    <a:lnTo>
                      <a:pt x="154" y="29"/>
                    </a:lnTo>
                    <a:lnTo>
                      <a:pt x="139" y="27"/>
                    </a:lnTo>
                    <a:lnTo>
                      <a:pt x="126" y="25"/>
                    </a:lnTo>
                    <a:lnTo>
                      <a:pt x="112" y="23"/>
                    </a:lnTo>
                    <a:lnTo>
                      <a:pt x="97" y="20"/>
                    </a:lnTo>
                    <a:lnTo>
                      <a:pt x="84" y="18"/>
                    </a:lnTo>
                    <a:lnTo>
                      <a:pt x="69" y="15"/>
                    </a:lnTo>
                    <a:lnTo>
                      <a:pt x="56" y="12"/>
                    </a:lnTo>
                    <a:lnTo>
                      <a:pt x="41" y="7"/>
                    </a:lnTo>
                    <a:lnTo>
                      <a:pt x="25" y="4"/>
                    </a:lnTo>
                    <a:lnTo>
                      <a:pt x="11" y="0"/>
                    </a:lnTo>
                    <a:lnTo>
                      <a:pt x="0" y="21"/>
                    </a:lnTo>
                    <a:lnTo>
                      <a:pt x="15" y="23"/>
                    </a:lnTo>
                    <a:lnTo>
                      <a:pt x="29" y="25"/>
                    </a:lnTo>
                    <a:lnTo>
                      <a:pt x="44" y="28"/>
                    </a:lnTo>
                    <a:lnTo>
                      <a:pt x="59" y="30"/>
                    </a:lnTo>
                    <a:lnTo>
                      <a:pt x="73" y="32"/>
                    </a:lnTo>
                    <a:lnTo>
                      <a:pt x="87" y="35"/>
                    </a:lnTo>
                    <a:lnTo>
                      <a:pt x="102" y="37"/>
                    </a:lnTo>
                    <a:lnTo>
                      <a:pt x="116" y="39"/>
                    </a:lnTo>
                    <a:lnTo>
                      <a:pt x="131" y="41"/>
                    </a:lnTo>
                    <a:lnTo>
                      <a:pt x="146" y="43"/>
                    </a:lnTo>
                    <a:lnTo>
                      <a:pt x="159" y="44"/>
                    </a:lnTo>
                    <a:lnTo>
                      <a:pt x="174" y="46"/>
                    </a:lnTo>
                    <a:lnTo>
                      <a:pt x="188" y="48"/>
                    </a:lnTo>
                    <a:lnTo>
                      <a:pt x="203" y="49"/>
                    </a:lnTo>
                    <a:lnTo>
                      <a:pt x="218" y="51"/>
                    </a:lnTo>
                    <a:lnTo>
                      <a:pt x="232" y="52"/>
                    </a:lnTo>
                    <a:lnTo>
                      <a:pt x="243" y="40"/>
                    </a:lnTo>
                    <a:close/>
                  </a:path>
                </a:pathLst>
              </a:custGeom>
              <a:solidFill>
                <a:srgbClr val="B76B05"/>
              </a:solidFill>
              <a:ln w="9525">
                <a:noFill/>
                <a:round/>
                <a:headEnd/>
                <a:tailEnd/>
              </a:ln>
            </p:spPr>
            <p:txBody>
              <a:bodyPr/>
              <a:lstStyle/>
              <a:p>
                <a:endParaRPr lang="en-US"/>
              </a:p>
            </p:txBody>
          </p:sp>
          <p:sp>
            <p:nvSpPr>
              <p:cNvPr id="384190" name="Freeform 190"/>
              <p:cNvSpPr>
                <a:spLocks/>
              </p:cNvSpPr>
              <p:nvPr/>
            </p:nvSpPr>
            <p:spPr bwMode="auto">
              <a:xfrm>
                <a:off x="7024" y="1406"/>
                <a:ext cx="15" cy="8"/>
              </a:xfrm>
              <a:custGeom>
                <a:avLst/>
                <a:gdLst/>
                <a:ahLst/>
                <a:cxnLst>
                  <a:cxn ang="0">
                    <a:pos x="59" y="15"/>
                  </a:cxn>
                  <a:cxn ang="0">
                    <a:pos x="7" y="0"/>
                  </a:cxn>
                  <a:cxn ang="0">
                    <a:pos x="0" y="15"/>
                  </a:cxn>
                  <a:cxn ang="0">
                    <a:pos x="53" y="31"/>
                  </a:cxn>
                  <a:cxn ang="0">
                    <a:pos x="54" y="29"/>
                  </a:cxn>
                  <a:cxn ang="0">
                    <a:pos x="58" y="24"/>
                  </a:cxn>
                  <a:cxn ang="0">
                    <a:pos x="60" y="19"/>
                  </a:cxn>
                  <a:cxn ang="0">
                    <a:pos x="59" y="15"/>
                  </a:cxn>
                </a:cxnLst>
                <a:rect l="0" t="0" r="r" b="b"/>
                <a:pathLst>
                  <a:path w="60" h="31">
                    <a:moveTo>
                      <a:pt x="59" y="15"/>
                    </a:moveTo>
                    <a:lnTo>
                      <a:pt x="7" y="0"/>
                    </a:lnTo>
                    <a:lnTo>
                      <a:pt x="0" y="15"/>
                    </a:lnTo>
                    <a:lnTo>
                      <a:pt x="53" y="31"/>
                    </a:lnTo>
                    <a:lnTo>
                      <a:pt x="54" y="29"/>
                    </a:lnTo>
                    <a:lnTo>
                      <a:pt x="58" y="24"/>
                    </a:lnTo>
                    <a:lnTo>
                      <a:pt x="60" y="19"/>
                    </a:lnTo>
                    <a:lnTo>
                      <a:pt x="59" y="15"/>
                    </a:lnTo>
                    <a:close/>
                  </a:path>
                </a:pathLst>
              </a:custGeom>
              <a:solidFill>
                <a:srgbClr val="B76B05"/>
              </a:solidFill>
              <a:ln w="9525">
                <a:noFill/>
                <a:round/>
                <a:headEnd/>
                <a:tailEnd/>
              </a:ln>
            </p:spPr>
            <p:txBody>
              <a:bodyPr/>
              <a:lstStyle/>
              <a:p>
                <a:endParaRPr lang="en-US"/>
              </a:p>
            </p:txBody>
          </p:sp>
          <p:sp>
            <p:nvSpPr>
              <p:cNvPr id="384191" name="Freeform 191"/>
              <p:cNvSpPr>
                <a:spLocks/>
              </p:cNvSpPr>
              <p:nvPr/>
            </p:nvSpPr>
            <p:spPr bwMode="auto">
              <a:xfrm>
                <a:off x="7037" y="1377"/>
                <a:ext cx="81" cy="33"/>
              </a:xfrm>
              <a:custGeom>
                <a:avLst/>
                <a:gdLst/>
                <a:ahLst/>
                <a:cxnLst>
                  <a:cxn ang="0">
                    <a:pos x="325" y="42"/>
                  </a:cxn>
                  <a:cxn ang="0">
                    <a:pos x="270" y="132"/>
                  </a:cxn>
                  <a:cxn ang="0">
                    <a:pos x="175" y="120"/>
                  </a:cxn>
                  <a:cxn ang="0">
                    <a:pos x="95" y="102"/>
                  </a:cxn>
                  <a:cxn ang="0">
                    <a:pos x="0" y="81"/>
                  </a:cxn>
                  <a:cxn ang="0">
                    <a:pos x="70" y="0"/>
                  </a:cxn>
                  <a:cxn ang="0">
                    <a:pos x="325" y="42"/>
                  </a:cxn>
                </a:cxnLst>
                <a:rect l="0" t="0" r="r" b="b"/>
                <a:pathLst>
                  <a:path w="325" h="132">
                    <a:moveTo>
                      <a:pt x="325" y="42"/>
                    </a:moveTo>
                    <a:lnTo>
                      <a:pt x="270" y="132"/>
                    </a:lnTo>
                    <a:lnTo>
                      <a:pt x="175" y="120"/>
                    </a:lnTo>
                    <a:lnTo>
                      <a:pt x="95" y="102"/>
                    </a:lnTo>
                    <a:lnTo>
                      <a:pt x="0" y="81"/>
                    </a:lnTo>
                    <a:lnTo>
                      <a:pt x="70" y="0"/>
                    </a:lnTo>
                    <a:lnTo>
                      <a:pt x="325" y="42"/>
                    </a:lnTo>
                    <a:close/>
                  </a:path>
                </a:pathLst>
              </a:custGeom>
              <a:solidFill>
                <a:srgbClr val="B76B05"/>
              </a:solidFill>
              <a:ln w="9525">
                <a:noFill/>
                <a:round/>
                <a:headEnd/>
                <a:tailEnd/>
              </a:ln>
            </p:spPr>
            <p:txBody>
              <a:bodyPr/>
              <a:lstStyle/>
              <a:p>
                <a:endParaRPr lang="en-US"/>
              </a:p>
            </p:txBody>
          </p:sp>
          <p:sp>
            <p:nvSpPr>
              <p:cNvPr id="384192" name="Freeform 192"/>
              <p:cNvSpPr>
                <a:spLocks/>
              </p:cNvSpPr>
              <p:nvPr/>
            </p:nvSpPr>
            <p:spPr bwMode="auto">
              <a:xfrm>
                <a:off x="7072" y="1361"/>
                <a:ext cx="81" cy="16"/>
              </a:xfrm>
              <a:custGeom>
                <a:avLst/>
                <a:gdLst/>
                <a:ahLst/>
                <a:cxnLst>
                  <a:cxn ang="0">
                    <a:pos x="321" y="47"/>
                  </a:cxn>
                  <a:cxn ang="0">
                    <a:pos x="31" y="0"/>
                  </a:cxn>
                  <a:cxn ang="0">
                    <a:pos x="0" y="20"/>
                  </a:cxn>
                  <a:cxn ang="0">
                    <a:pos x="321" y="67"/>
                  </a:cxn>
                  <a:cxn ang="0">
                    <a:pos x="321" y="47"/>
                  </a:cxn>
                </a:cxnLst>
                <a:rect l="0" t="0" r="r" b="b"/>
                <a:pathLst>
                  <a:path w="321" h="67">
                    <a:moveTo>
                      <a:pt x="321" y="47"/>
                    </a:moveTo>
                    <a:lnTo>
                      <a:pt x="31" y="0"/>
                    </a:lnTo>
                    <a:lnTo>
                      <a:pt x="0" y="20"/>
                    </a:lnTo>
                    <a:lnTo>
                      <a:pt x="321" y="67"/>
                    </a:lnTo>
                    <a:lnTo>
                      <a:pt x="321" y="47"/>
                    </a:lnTo>
                    <a:close/>
                  </a:path>
                </a:pathLst>
              </a:custGeom>
              <a:solidFill>
                <a:srgbClr val="8C4400"/>
              </a:solidFill>
              <a:ln w="9525">
                <a:noFill/>
                <a:round/>
                <a:headEnd/>
                <a:tailEnd/>
              </a:ln>
            </p:spPr>
            <p:txBody>
              <a:bodyPr/>
              <a:lstStyle/>
              <a:p>
                <a:endParaRPr lang="en-US"/>
              </a:p>
            </p:txBody>
          </p:sp>
          <p:sp>
            <p:nvSpPr>
              <p:cNvPr id="384193" name="Freeform 193"/>
              <p:cNvSpPr>
                <a:spLocks/>
              </p:cNvSpPr>
              <p:nvPr/>
            </p:nvSpPr>
            <p:spPr bwMode="auto">
              <a:xfrm>
                <a:off x="7177" y="1379"/>
                <a:ext cx="18" cy="7"/>
              </a:xfrm>
              <a:custGeom>
                <a:avLst/>
                <a:gdLst/>
                <a:ahLst/>
                <a:cxnLst>
                  <a:cxn ang="0">
                    <a:pos x="65" y="7"/>
                  </a:cxn>
                  <a:cxn ang="0">
                    <a:pos x="72" y="30"/>
                  </a:cxn>
                  <a:cxn ang="0">
                    <a:pos x="0" y="20"/>
                  </a:cxn>
                  <a:cxn ang="0">
                    <a:pos x="20" y="0"/>
                  </a:cxn>
                  <a:cxn ang="0">
                    <a:pos x="65" y="7"/>
                  </a:cxn>
                </a:cxnLst>
                <a:rect l="0" t="0" r="r" b="b"/>
                <a:pathLst>
                  <a:path w="72" h="30">
                    <a:moveTo>
                      <a:pt x="65" y="7"/>
                    </a:moveTo>
                    <a:lnTo>
                      <a:pt x="72" y="30"/>
                    </a:lnTo>
                    <a:lnTo>
                      <a:pt x="0" y="20"/>
                    </a:lnTo>
                    <a:lnTo>
                      <a:pt x="20" y="0"/>
                    </a:lnTo>
                    <a:lnTo>
                      <a:pt x="65" y="7"/>
                    </a:lnTo>
                    <a:close/>
                  </a:path>
                </a:pathLst>
              </a:custGeom>
              <a:solidFill>
                <a:srgbClr val="8C4400"/>
              </a:solidFill>
              <a:ln w="9525">
                <a:noFill/>
                <a:round/>
                <a:headEnd/>
                <a:tailEnd/>
              </a:ln>
            </p:spPr>
            <p:txBody>
              <a:bodyPr/>
              <a:lstStyle/>
              <a:p>
                <a:endParaRPr lang="en-US"/>
              </a:p>
            </p:txBody>
          </p:sp>
          <p:sp>
            <p:nvSpPr>
              <p:cNvPr id="384194" name="Freeform 194"/>
              <p:cNvSpPr>
                <a:spLocks/>
              </p:cNvSpPr>
              <p:nvPr/>
            </p:nvSpPr>
            <p:spPr bwMode="auto">
              <a:xfrm>
                <a:off x="7200" y="1384"/>
                <a:ext cx="16" cy="7"/>
              </a:xfrm>
              <a:custGeom>
                <a:avLst/>
                <a:gdLst/>
                <a:ahLst/>
                <a:cxnLst>
                  <a:cxn ang="0">
                    <a:pos x="52" y="3"/>
                  </a:cxn>
                  <a:cxn ang="0">
                    <a:pos x="65" y="30"/>
                  </a:cxn>
                  <a:cxn ang="0">
                    <a:pos x="0" y="17"/>
                  </a:cxn>
                  <a:cxn ang="0">
                    <a:pos x="15" y="0"/>
                  </a:cxn>
                  <a:cxn ang="0">
                    <a:pos x="52" y="3"/>
                  </a:cxn>
                </a:cxnLst>
                <a:rect l="0" t="0" r="r" b="b"/>
                <a:pathLst>
                  <a:path w="65" h="30">
                    <a:moveTo>
                      <a:pt x="52" y="3"/>
                    </a:moveTo>
                    <a:lnTo>
                      <a:pt x="65" y="30"/>
                    </a:lnTo>
                    <a:lnTo>
                      <a:pt x="0" y="17"/>
                    </a:lnTo>
                    <a:lnTo>
                      <a:pt x="15" y="0"/>
                    </a:lnTo>
                    <a:lnTo>
                      <a:pt x="52" y="3"/>
                    </a:lnTo>
                    <a:close/>
                  </a:path>
                </a:pathLst>
              </a:custGeom>
              <a:solidFill>
                <a:srgbClr val="8C4400"/>
              </a:solidFill>
              <a:ln w="9525">
                <a:noFill/>
                <a:round/>
                <a:headEnd/>
                <a:tailEnd/>
              </a:ln>
            </p:spPr>
            <p:txBody>
              <a:bodyPr/>
              <a:lstStyle/>
              <a:p>
                <a:endParaRPr lang="en-US"/>
              </a:p>
            </p:txBody>
          </p:sp>
          <p:sp>
            <p:nvSpPr>
              <p:cNvPr id="384195" name="Freeform 195"/>
              <p:cNvSpPr>
                <a:spLocks/>
              </p:cNvSpPr>
              <p:nvPr/>
            </p:nvSpPr>
            <p:spPr bwMode="auto">
              <a:xfrm>
                <a:off x="7247" y="1390"/>
                <a:ext cx="17" cy="8"/>
              </a:xfrm>
              <a:custGeom>
                <a:avLst/>
                <a:gdLst/>
                <a:ahLst/>
                <a:cxnLst>
                  <a:cxn ang="0">
                    <a:pos x="60" y="11"/>
                  </a:cxn>
                  <a:cxn ang="0">
                    <a:pos x="70" y="34"/>
                  </a:cxn>
                  <a:cxn ang="0">
                    <a:pos x="0" y="17"/>
                  </a:cxn>
                  <a:cxn ang="0">
                    <a:pos x="17" y="0"/>
                  </a:cxn>
                  <a:cxn ang="0">
                    <a:pos x="60" y="11"/>
                  </a:cxn>
                </a:cxnLst>
                <a:rect l="0" t="0" r="r" b="b"/>
                <a:pathLst>
                  <a:path w="70" h="34">
                    <a:moveTo>
                      <a:pt x="60" y="11"/>
                    </a:moveTo>
                    <a:lnTo>
                      <a:pt x="70" y="34"/>
                    </a:lnTo>
                    <a:lnTo>
                      <a:pt x="0" y="17"/>
                    </a:lnTo>
                    <a:lnTo>
                      <a:pt x="17" y="0"/>
                    </a:lnTo>
                    <a:lnTo>
                      <a:pt x="60" y="11"/>
                    </a:lnTo>
                    <a:close/>
                  </a:path>
                </a:pathLst>
              </a:custGeom>
              <a:solidFill>
                <a:srgbClr val="8C4400"/>
              </a:solidFill>
              <a:ln w="9525">
                <a:noFill/>
                <a:round/>
                <a:headEnd/>
                <a:tailEnd/>
              </a:ln>
            </p:spPr>
            <p:txBody>
              <a:bodyPr/>
              <a:lstStyle/>
              <a:p>
                <a:endParaRPr lang="en-US"/>
              </a:p>
            </p:txBody>
          </p:sp>
          <p:sp>
            <p:nvSpPr>
              <p:cNvPr id="384196" name="Freeform 196"/>
              <p:cNvSpPr>
                <a:spLocks/>
              </p:cNvSpPr>
              <p:nvPr/>
            </p:nvSpPr>
            <p:spPr bwMode="auto">
              <a:xfrm>
                <a:off x="7224" y="1385"/>
                <a:ext cx="15" cy="9"/>
              </a:xfrm>
              <a:custGeom>
                <a:avLst/>
                <a:gdLst/>
                <a:ahLst/>
                <a:cxnLst>
                  <a:cxn ang="0">
                    <a:pos x="57" y="10"/>
                  </a:cxn>
                  <a:cxn ang="0">
                    <a:pos x="63" y="33"/>
                  </a:cxn>
                  <a:cxn ang="0">
                    <a:pos x="0" y="23"/>
                  </a:cxn>
                  <a:cxn ang="0">
                    <a:pos x="14" y="0"/>
                  </a:cxn>
                  <a:cxn ang="0">
                    <a:pos x="57" y="10"/>
                  </a:cxn>
                </a:cxnLst>
                <a:rect l="0" t="0" r="r" b="b"/>
                <a:pathLst>
                  <a:path w="63" h="33">
                    <a:moveTo>
                      <a:pt x="57" y="10"/>
                    </a:moveTo>
                    <a:lnTo>
                      <a:pt x="63" y="33"/>
                    </a:lnTo>
                    <a:lnTo>
                      <a:pt x="0" y="23"/>
                    </a:lnTo>
                    <a:lnTo>
                      <a:pt x="14" y="0"/>
                    </a:lnTo>
                    <a:lnTo>
                      <a:pt x="57" y="10"/>
                    </a:lnTo>
                    <a:close/>
                  </a:path>
                </a:pathLst>
              </a:custGeom>
              <a:solidFill>
                <a:srgbClr val="8C4400"/>
              </a:solidFill>
              <a:ln w="9525">
                <a:noFill/>
                <a:round/>
                <a:headEnd/>
                <a:tailEnd/>
              </a:ln>
            </p:spPr>
            <p:txBody>
              <a:bodyPr/>
              <a:lstStyle/>
              <a:p>
                <a:endParaRPr lang="en-US"/>
              </a:p>
            </p:txBody>
          </p:sp>
          <p:sp>
            <p:nvSpPr>
              <p:cNvPr id="384197" name="Freeform 197"/>
              <p:cNvSpPr>
                <a:spLocks/>
              </p:cNvSpPr>
              <p:nvPr/>
            </p:nvSpPr>
            <p:spPr bwMode="auto">
              <a:xfrm>
                <a:off x="7159" y="1376"/>
                <a:ext cx="14" cy="8"/>
              </a:xfrm>
              <a:custGeom>
                <a:avLst/>
                <a:gdLst/>
                <a:ahLst/>
                <a:cxnLst>
                  <a:cxn ang="0">
                    <a:pos x="52" y="7"/>
                  </a:cxn>
                  <a:cxn ang="0">
                    <a:pos x="55" y="30"/>
                  </a:cxn>
                  <a:cxn ang="0">
                    <a:pos x="0" y="20"/>
                  </a:cxn>
                  <a:cxn ang="0">
                    <a:pos x="9" y="0"/>
                  </a:cxn>
                  <a:cxn ang="0">
                    <a:pos x="52" y="7"/>
                  </a:cxn>
                </a:cxnLst>
                <a:rect l="0" t="0" r="r" b="b"/>
                <a:pathLst>
                  <a:path w="55" h="30">
                    <a:moveTo>
                      <a:pt x="52" y="7"/>
                    </a:moveTo>
                    <a:lnTo>
                      <a:pt x="55" y="30"/>
                    </a:lnTo>
                    <a:lnTo>
                      <a:pt x="0" y="20"/>
                    </a:lnTo>
                    <a:lnTo>
                      <a:pt x="9" y="0"/>
                    </a:lnTo>
                    <a:lnTo>
                      <a:pt x="52" y="7"/>
                    </a:lnTo>
                    <a:close/>
                  </a:path>
                </a:pathLst>
              </a:custGeom>
              <a:solidFill>
                <a:srgbClr val="8C4400"/>
              </a:solidFill>
              <a:ln w="9525">
                <a:noFill/>
                <a:round/>
                <a:headEnd/>
                <a:tailEnd/>
              </a:ln>
            </p:spPr>
            <p:txBody>
              <a:bodyPr/>
              <a:lstStyle/>
              <a:p>
                <a:endParaRPr lang="en-US"/>
              </a:p>
            </p:txBody>
          </p:sp>
          <p:sp>
            <p:nvSpPr>
              <p:cNvPr id="384198" name="Freeform 198"/>
              <p:cNvSpPr>
                <a:spLocks/>
              </p:cNvSpPr>
              <p:nvPr/>
            </p:nvSpPr>
            <p:spPr bwMode="auto">
              <a:xfrm>
                <a:off x="7052" y="1359"/>
                <a:ext cx="16" cy="7"/>
              </a:xfrm>
              <a:custGeom>
                <a:avLst/>
                <a:gdLst/>
                <a:ahLst/>
                <a:cxnLst>
                  <a:cxn ang="0">
                    <a:pos x="56" y="12"/>
                  </a:cxn>
                  <a:cxn ang="0">
                    <a:pos x="63" y="26"/>
                  </a:cxn>
                  <a:cxn ang="0">
                    <a:pos x="0" y="17"/>
                  </a:cxn>
                  <a:cxn ang="0">
                    <a:pos x="6" y="0"/>
                  </a:cxn>
                  <a:cxn ang="0">
                    <a:pos x="8" y="0"/>
                  </a:cxn>
                  <a:cxn ang="0">
                    <a:pos x="15" y="1"/>
                  </a:cxn>
                  <a:cxn ang="0">
                    <a:pos x="22" y="2"/>
                  </a:cxn>
                  <a:cxn ang="0">
                    <a:pos x="31" y="4"/>
                  </a:cxn>
                  <a:cxn ang="0">
                    <a:pos x="41" y="6"/>
                  </a:cxn>
                  <a:cxn ang="0">
                    <a:pos x="49" y="8"/>
                  </a:cxn>
                  <a:cxn ang="0">
                    <a:pos x="54" y="10"/>
                  </a:cxn>
                  <a:cxn ang="0">
                    <a:pos x="56" y="12"/>
                  </a:cxn>
                </a:cxnLst>
                <a:rect l="0" t="0" r="r" b="b"/>
                <a:pathLst>
                  <a:path w="63" h="26">
                    <a:moveTo>
                      <a:pt x="56" y="12"/>
                    </a:moveTo>
                    <a:lnTo>
                      <a:pt x="63" y="26"/>
                    </a:lnTo>
                    <a:lnTo>
                      <a:pt x="0" y="17"/>
                    </a:lnTo>
                    <a:lnTo>
                      <a:pt x="6" y="0"/>
                    </a:lnTo>
                    <a:lnTo>
                      <a:pt x="8" y="0"/>
                    </a:lnTo>
                    <a:lnTo>
                      <a:pt x="15" y="1"/>
                    </a:lnTo>
                    <a:lnTo>
                      <a:pt x="22" y="2"/>
                    </a:lnTo>
                    <a:lnTo>
                      <a:pt x="31" y="4"/>
                    </a:lnTo>
                    <a:lnTo>
                      <a:pt x="41" y="6"/>
                    </a:lnTo>
                    <a:lnTo>
                      <a:pt x="49" y="8"/>
                    </a:lnTo>
                    <a:lnTo>
                      <a:pt x="54" y="10"/>
                    </a:lnTo>
                    <a:lnTo>
                      <a:pt x="56" y="12"/>
                    </a:lnTo>
                    <a:close/>
                  </a:path>
                </a:pathLst>
              </a:custGeom>
              <a:solidFill>
                <a:srgbClr val="8C4400"/>
              </a:solidFill>
              <a:ln w="9525">
                <a:noFill/>
                <a:round/>
                <a:headEnd/>
                <a:tailEnd/>
              </a:ln>
            </p:spPr>
            <p:txBody>
              <a:bodyPr/>
              <a:lstStyle/>
              <a:p>
                <a:endParaRPr lang="en-US"/>
              </a:p>
            </p:txBody>
          </p:sp>
          <p:sp>
            <p:nvSpPr>
              <p:cNvPr id="384199" name="Freeform 199"/>
              <p:cNvSpPr>
                <a:spLocks/>
              </p:cNvSpPr>
              <p:nvPr/>
            </p:nvSpPr>
            <p:spPr bwMode="auto">
              <a:xfrm>
                <a:off x="7031" y="1356"/>
                <a:ext cx="16" cy="7"/>
              </a:xfrm>
              <a:custGeom>
                <a:avLst/>
                <a:gdLst/>
                <a:ahLst/>
                <a:cxnLst>
                  <a:cxn ang="0">
                    <a:pos x="60" y="5"/>
                  </a:cxn>
                  <a:cxn ang="0">
                    <a:pos x="63" y="29"/>
                  </a:cxn>
                  <a:cxn ang="0">
                    <a:pos x="0" y="19"/>
                  </a:cxn>
                  <a:cxn ang="0">
                    <a:pos x="19" y="0"/>
                  </a:cxn>
                  <a:cxn ang="0">
                    <a:pos x="60" y="5"/>
                  </a:cxn>
                </a:cxnLst>
                <a:rect l="0" t="0" r="r" b="b"/>
                <a:pathLst>
                  <a:path w="63" h="29">
                    <a:moveTo>
                      <a:pt x="60" y="5"/>
                    </a:moveTo>
                    <a:lnTo>
                      <a:pt x="63" y="29"/>
                    </a:lnTo>
                    <a:lnTo>
                      <a:pt x="0" y="19"/>
                    </a:lnTo>
                    <a:lnTo>
                      <a:pt x="19" y="0"/>
                    </a:lnTo>
                    <a:lnTo>
                      <a:pt x="60" y="5"/>
                    </a:lnTo>
                    <a:close/>
                  </a:path>
                </a:pathLst>
              </a:custGeom>
              <a:solidFill>
                <a:srgbClr val="8C4400"/>
              </a:solidFill>
              <a:ln w="9525">
                <a:noFill/>
                <a:round/>
                <a:headEnd/>
                <a:tailEnd/>
              </a:ln>
            </p:spPr>
            <p:txBody>
              <a:bodyPr/>
              <a:lstStyle/>
              <a:p>
                <a:endParaRPr lang="en-US"/>
              </a:p>
            </p:txBody>
          </p:sp>
          <p:sp>
            <p:nvSpPr>
              <p:cNvPr id="384200" name="Freeform 200"/>
              <p:cNvSpPr>
                <a:spLocks/>
              </p:cNvSpPr>
              <p:nvPr/>
            </p:nvSpPr>
            <p:spPr bwMode="auto">
              <a:xfrm>
                <a:off x="7015" y="1354"/>
                <a:ext cx="13" cy="6"/>
              </a:xfrm>
              <a:custGeom>
                <a:avLst/>
                <a:gdLst/>
                <a:ahLst/>
                <a:cxnLst>
                  <a:cxn ang="0">
                    <a:pos x="50" y="7"/>
                  </a:cxn>
                  <a:cxn ang="0">
                    <a:pos x="53" y="25"/>
                  </a:cxn>
                  <a:cxn ang="0">
                    <a:pos x="0" y="18"/>
                  </a:cxn>
                  <a:cxn ang="0">
                    <a:pos x="14" y="0"/>
                  </a:cxn>
                  <a:cxn ang="0">
                    <a:pos x="50" y="7"/>
                  </a:cxn>
                </a:cxnLst>
                <a:rect l="0" t="0" r="r" b="b"/>
                <a:pathLst>
                  <a:path w="53" h="25">
                    <a:moveTo>
                      <a:pt x="50" y="7"/>
                    </a:moveTo>
                    <a:lnTo>
                      <a:pt x="53" y="25"/>
                    </a:lnTo>
                    <a:lnTo>
                      <a:pt x="0" y="18"/>
                    </a:lnTo>
                    <a:lnTo>
                      <a:pt x="14" y="0"/>
                    </a:lnTo>
                    <a:lnTo>
                      <a:pt x="50" y="7"/>
                    </a:lnTo>
                    <a:close/>
                  </a:path>
                </a:pathLst>
              </a:custGeom>
              <a:solidFill>
                <a:srgbClr val="8C4400"/>
              </a:solidFill>
              <a:ln w="9525">
                <a:noFill/>
                <a:round/>
                <a:headEnd/>
                <a:tailEnd/>
              </a:ln>
            </p:spPr>
            <p:txBody>
              <a:bodyPr/>
              <a:lstStyle/>
              <a:p>
                <a:endParaRPr lang="en-US"/>
              </a:p>
            </p:txBody>
          </p:sp>
          <p:sp>
            <p:nvSpPr>
              <p:cNvPr id="384201" name="Freeform 201"/>
              <p:cNvSpPr>
                <a:spLocks/>
              </p:cNvSpPr>
              <p:nvPr/>
            </p:nvSpPr>
            <p:spPr bwMode="auto">
              <a:xfrm>
                <a:off x="6999" y="1351"/>
                <a:ext cx="13" cy="6"/>
              </a:xfrm>
              <a:custGeom>
                <a:avLst/>
                <a:gdLst/>
                <a:ahLst/>
                <a:cxnLst>
                  <a:cxn ang="0">
                    <a:pos x="52" y="7"/>
                  </a:cxn>
                  <a:cxn ang="0">
                    <a:pos x="54" y="24"/>
                  </a:cxn>
                  <a:cxn ang="0">
                    <a:pos x="0" y="18"/>
                  </a:cxn>
                  <a:cxn ang="0">
                    <a:pos x="10" y="0"/>
                  </a:cxn>
                  <a:cxn ang="0">
                    <a:pos x="52" y="7"/>
                  </a:cxn>
                </a:cxnLst>
                <a:rect l="0" t="0" r="r" b="b"/>
                <a:pathLst>
                  <a:path w="54" h="24">
                    <a:moveTo>
                      <a:pt x="52" y="7"/>
                    </a:moveTo>
                    <a:lnTo>
                      <a:pt x="54" y="24"/>
                    </a:lnTo>
                    <a:lnTo>
                      <a:pt x="0" y="18"/>
                    </a:lnTo>
                    <a:lnTo>
                      <a:pt x="10" y="0"/>
                    </a:lnTo>
                    <a:lnTo>
                      <a:pt x="52" y="7"/>
                    </a:lnTo>
                    <a:close/>
                  </a:path>
                </a:pathLst>
              </a:custGeom>
              <a:solidFill>
                <a:srgbClr val="8C4400"/>
              </a:solidFill>
              <a:ln w="9525">
                <a:noFill/>
                <a:round/>
                <a:headEnd/>
                <a:tailEnd/>
              </a:ln>
            </p:spPr>
            <p:txBody>
              <a:bodyPr/>
              <a:lstStyle/>
              <a:p>
                <a:endParaRPr lang="en-US"/>
              </a:p>
            </p:txBody>
          </p:sp>
          <p:sp>
            <p:nvSpPr>
              <p:cNvPr id="384202" name="Freeform 202"/>
              <p:cNvSpPr>
                <a:spLocks/>
              </p:cNvSpPr>
              <p:nvPr/>
            </p:nvSpPr>
            <p:spPr bwMode="auto">
              <a:xfrm>
                <a:off x="6978" y="1352"/>
                <a:ext cx="12" cy="6"/>
              </a:xfrm>
              <a:custGeom>
                <a:avLst/>
                <a:gdLst/>
                <a:ahLst/>
                <a:cxnLst>
                  <a:cxn ang="0">
                    <a:pos x="48" y="7"/>
                  </a:cxn>
                  <a:cxn ang="0">
                    <a:pos x="49" y="25"/>
                  </a:cxn>
                  <a:cxn ang="0">
                    <a:pos x="0" y="19"/>
                  </a:cxn>
                  <a:cxn ang="0">
                    <a:pos x="5" y="0"/>
                  </a:cxn>
                  <a:cxn ang="0">
                    <a:pos x="48" y="7"/>
                  </a:cxn>
                </a:cxnLst>
                <a:rect l="0" t="0" r="r" b="b"/>
                <a:pathLst>
                  <a:path w="49" h="25">
                    <a:moveTo>
                      <a:pt x="48" y="7"/>
                    </a:moveTo>
                    <a:lnTo>
                      <a:pt x="49" y="25"/>
                    </a:lnTo>
                    <a:lnTo>
                      <a:pt x="0" y="19"/>
                    </a:lnTo>
                    <a:lnTo>
                      <a:pt x="5" y="0"/>
                    </a:lnTo>
                    <a:lnTo>
                      <a:pt x="48" y="7"/>
                    </a:lnTo>
                    <a:close/>
                  </a:path>
                </a:pathLst>
              </a:custGeom>
              <a:solidFill>
                <a:srgbClr val="8C4400"/>
              </a:solidFill>
              <a:ln w="9525">
                <a:noFill/>
                <a:round/>
                <a:headEnd/>
                <a:tailEnd/>
              </a:ln>
            </p:spPr>
            <p:txBody>
              <a:bodyPr/>
              <a:lstStyle/>
              <a:p>
                <a:endParaRPr lang="en-US"/>
              </a:p>
            </p:txBody>
          </p:sp>
          <p:sp>
            <p:nvSpPr>
              <p:cNvPr id="384203" name="Freeform 203"/>
              <p:cNvSpPr>
                <a:spLocks/>
              </p:cNvSpPr>
              <p:nvPr/>
            </p:nvSpPr>
            <p:spPr bwMode="auto">
              <a:xfrm>
                <a:off x="6960" y="1350"/>
                <a:ext cx="13" cy="6"/>
              </a:xfrm>
              <a:custGeom>
                <a:avLst/>
                <a:gdLst/>
                <a:ahLst/>
                <a:cxnLst>
                  <a:cxn ang="0">
                    <a:pos x="51" y="6"/>
                  </a:cxn>
                  <a:cxn ang="0">
                    <a:pos x="51" y="23"/>
                  </a:cxn>
                  <a:cxn ang="0">
                    <a:pos x="0" y="16"/>
                  </a:cxn>
                  <a:cxn ang="0">
                    <a:pos x="10" y="0"/>
                  </a:cxn>
                  <a:cxn ang="0">
                    <a:pos x="51" y="6"/>
                  </a:cxn>
                </a:cxnLst>
                <a:rect l="0" t="0" r="r" b="b"/>
                <a:pathLst>
                  <a:path w="51" h="23">
                    <a:moveTo>
                      <a:pt x="51" y="6"/>
                    </a:moveTo>
                    <a:lnTo>
                      <a:pt x="51" y="23"/>
                    </a:lnTo>
                    <a:lnTo>
                      <a:pt x="0" y="16"/>
                    </a:lnTo>
                    <a:lnTo>
                      <a:pt x="10" y="0"/>
                    </a:lnTo>
                    <a:lnTo>
                      <a:pt x="51" y="6"/>
                    </a:lnTo>
                    <a:close/>
                  </a:path>
                </a:pathLst>
              </a:custGeom>
              <a:solidFill>
                <a:srgbClr val="8C4400"/>
              </a:solidFill>
              <a:ln w="9525">
                <a:noFill/>
                <a:round/>
                <a:headEnd/>
                <a:tailEnd/>
              </a:ln>
            </p:spPr>
            <p:txBody>
              <a:bodyPr/>
              <a:lstStyle/>
              <a:p>
                <a:endParaRPr lang="en-US"/>
              </a:p>
            </p:txBody>
          </p:sp>
          <p:sp>
            <p:nvSpPr>
              <p:cNvPr id="384204" name="Freeform 204"/>
              <p:cNvSpPr>
                <a:spLocks/>
              </p:cNvSpPr>
              <p:nvPr/>
            </p:nvSpPr>
            <p:spPr bwMode="auto">
              <a:xfrm>
                <a:off x="6947" y="1347"/>
                <a:ext cx="11" cy="5"/>
              </a:xfrm>
              <a:custGeom>
                <a:avLst/>
                <a:gdLst/>
                <a:ahLst/>
                <a:cxnLst>
                  <a:cxn ang="0">
                    <a:pos x="44" y="3"/>
                  </a:cxn>
                  <a:cxn ang="0">
                    <a:pos x="44" y="19"/>
                  </a:cxn>
                  <a:cxn ang="0">
                    <a:pos x="0" y="11"/>
                  </a:cxn>
                  <a:cxn ang="0">
                    <a:pos x="0" y="0"/>
                  </a:cxn>
                  <a:cxn ang="0">
                    <a:pos x="44" y="3"/>
                  </a:cxn>
                </a:cxnLst>
                <a:rect l="0" t="0" r="r" b="b"/>
                <a:pathLst>
                  <a:path w="44" h="19">
                    <a:moveTo>
                      <a:pt x="44" y="3"/>
                    </a:moveTo>
                    <a:lnTo>
                      <a:pt x="44" y="19"/>
                    </a:lnTo>
                    <a:lnTo>
                      <a:pt x="0" y="11"/>
                    </a:lnTo>
                    <a:lnTo>
                      <a:pt x="0" y="0"/>
                    </a:lnTo>
                    <a:lnTo>
                      <a:pt x="44" y="3"/>
                    </a:lnTo>
                    <a:close/>
                  </a:path>
                </a:pathLst>
              </a:custGeom>
              <a:solidFill>
                <a:srgbClr val="8C4400"/>
              </a:solidFill>
              <a:ln w="9525">
                <a:noFill/>
                <a:round/>
                <a:headEnd/>
                <a:tailEnd/>
              </a:ln>
            </p:spPr>
            <p:txBody>
              <a:bodyPr/>
              <a:lstStyle/>
              <a:p>
                <a:endParaRPr lang="en-US"/>
              </a:p>
            </p:txBody>
          </p:sp>
          <p:sp>
            <p:nvSpPr>
              <p:cNvPr id="384205" name="Freeform 205"/>
              <p:cNvSpPr>
                <a:spLocks/>
              </p:cNvSpPr>
              <p:nvPr/>
            </p:nvSpPr>
            <p:spPr bwMode="auto">
              <a:xfrm>
                <a:off x="6961" y="1336"/>
                <a:ext cx="13" cy="5"/>
              </a:xfrm>
              <a:custGeom>
                <a:avLst/>
                <a:gdLst/>
                <a:ahLst/>
                <a:cxnLst>
                  <a:cxn ang="0">
                    <a:pos x="51" y="6"/>
                  </a:cxn>
                  <a:cxn ang="0">
                    <a:pos x="52" y="23"/>
                  </a:cxn>
                  <a:cxn ang="0">
                    <a:pos x="0" y="13"/>
                  </a:cxn>
                  <a:cxn ang="0">
                    <a:pos x="9" y="0"/>
                  </a:cxn>
                  <a:cxn ang="0">
                    <a:pos x="51" y="6"/>
                  </a:cxn>
                </a:cxnLst>
                <a:rect l="0" t="0" r="r" b="b"/>
                <a:pathLst>
                  <a:path w="52" h="23">
                    <a:moveTo>
                      <a:pt x="51" y="6"/>
                    </a:moveTo>
                    <a:lnTo>
                      <a:pt x="52" y="23"/>
                    </a:lnTo>
                    <a:lnTo>
                      <a:pt x="0" y="13"/>
                    </a:lnTo>
                    <a:lnTo>
                      <a:pt x="9" y="0"/>
                    </a:lnTo>
                    <a:lnTo>
                      <a:pt x="51" y="6"/>
                    </a:lnTo>
                    <a:close/>
                  </a:path>
                </a:pathLst>
              </a:custGeom>
              <a:solidFill>
                <a:srgbClr val="8C4400"/>
              </a:solidFill>
              <a:ln w="9525">
                <a:noFill/>
                <a:round/>
                <a:headEnd/>
                <a:tailEnd/>
              </a:ln>
            </p:spPr>
            <p:txBody>
              <a:bodyPr/>
              <a:lstStyle/>
              <a:p>
                <a:endParaRPr lang="en-US"/>
              </a:p>
            </p:txBody>
          </p:sp>
          <p:sp>
            <p:nvSpPr>
              <p:cNvPr id="384206" name="Freeform 206"/>
              <p:cNvSpPr>
                <a:spLocks/>
              </p:cNvSpPr>
              <p:nvPr/>
            </p:nvSpPr>
            <p:spPr bwMode="auto">
              <a:xfrm>
                <a:off x="6974" y="1324"/>
                <a:ext cx="14" cy="6"/>
              </a:xfrm>
              <a:custGeom>
                <a:avLst/>
                <a:gdLst/>
                <a:ahLst/>
                <a:cxnLst>
                  <a:cxn ang="0">
                    <a:pos x="54" y="8"/>
                  </a:cxn>
                  <a:cxn ang="0">
                    <a:pos x="57" y="22"/>
                  </a:cxn>
                  <a:cxn ang="0">
                    <a:pos x="0" y="12"/>
                  </a:cxn>
                  <a:cxn ang="0">
                    <a:pos x="12" y="0"/>
                  </a:cxn>
                  <a:cxn ang="0">
                    <a:pos x="54" y="8"/>
                  </a:cxn>
                </a:cxnLst>
                <a:rect l="0" t="0" r="r" b="b"/>
                <a:pathLst>
                  <a:path w="57" h="22">
                    <a:moveTo>
                      <a:pt x="54" y="8"/>
                    </a:moveTo>
                    <a:lnTo>
                      <a:pt x="57" y="22"/>
                    </a:lnTo>
                    <a:lnTo>
                      <a:pt x="0" y="12"/>
                    </a:lnTo>
                    <a:lnTo>
                      <a:pt x="12" y="0"/>
                    </a:lnTo>
                    <a:lnTo>
                      <a:pt x="54" y="8"/>
                    </a:lnTo>
                    <a:close/>
                  </a:path>
                </a:pathLst>
              </a:custGeom>
              <a:solidFill>
                <a:srgbClr val="8C4400"/>
              </a:solidFill>
              <a:ln w="9525">
                <a:noFill/>
                <a:round/>
                <a:headEnd/>
                <a:tailEnd/>
              </a:ln>
            </p:spPr>
            <p:txBody>
              <a:bodyPr/>
              <a:lstStyle/>
              <a:p>
                <a:endParaRPr lang="en-US"/>
              </a:p>
            </p:txBody>
          </p:sp>
          <p:sp>
            <p:nvSpPr>
              <p:cNvPr id="384207" name="Freeform 207"/>
              <p:cNvSpPr>
                <a:spLocks/>
              </p:cNvSpPr>
              <p:nvPr/>
            </p:nvSpPr>
            <p:spPr bwMode="auto">
              <a:xfrm>
                <a:off x="6985" y="1317"/>
                <a:ext cx="12" cy="5"/>
              </a:xfrm>
              <a:custGeom>
                <a:avLst/>
                <a:gdLst/>
                <a:ahLst/>
                <a:cxnLst>
                  <a:cxn ang="0">
                    <a:pos x="48" y="7"/>
                  </a:cxn>
                  <a:cxn ang="0">
                    <a:pos x="48" y="20"/>
                  </a:cxn>
                  <a:cxn ang="0">
                    <a:pos x="0" y="13"/>
                  </a:cxn>
                  <a:cxn ang="0">
                    <a:pos x="8" y="0"/>
                  </a:cxn>
                  <a:cxn ang="0">
                    <a:pos x="48" y="7"/>
                  </a:cxn>
                </a:cxnLst>
                <a:rect l="0" t="0" r="r" b="b"/>
                <a:pathLst>
                  <a:path w="48" h="20">
                    <a:moveTo>
                      <a:pt x="48" y="7"/>
                    </a:moveTo>
                    <a:lnTo>
                      <a:pt x="48" y="20"/>
                    </a:lnTo>
                    <a:lnTo>
                      <a:pt x="0" y="13"/>
                    </a:lnTo>
                    <a:lnTo>
                      <a:pt x="8" y="0"/>
                    </a:lnTo>
                    <a:lnTo>
                      <a:pt x="48" y="7"/>
                    </a:lnTo>
                    <a:close/>
                  </a:path>
                </a:pathLst>
              </a:custGeom>
              <a:solidFill>
                <a:srgbClr val="8C4400"/>
              </a:solidFill>
              <a:ln w="9525">
                <a:noFill/>
                <a:round/>
                <a:headEnd/>
                <a:tailEnd/>
              </a:ln>
            </p:spPr>
            <p:txBody>
              <a:bodyPr/>
              <a:lstStyle/>
              <a:p>
                <a:endParaRPr lang="en-US"/>
              </a:p>
            </p:txBody>
          </p:sp>
          <p:sp>
            <p:nvSpPr>
              <p:cNvPr id="384208" name="Freeform 208"/>
              <p:cNvSpPr>
                <a:spLocks/>
              </p:cNvSpPr>
              <p:nvPr/>
            </p:nvSpPr>
            <p:spPr bwMode="auto">
              <a:xfrm>
                <a:off x="6995" y="1309"/>
                <a:ext cx="12" cy="5"/>
              </a:xfrm>
              <a:custGeom>
                <a:avLst/>
                <a:gdLst/>
                <a:ahLst/>
                <a:cxnLst>
                  <a:cxn ang="0">
                    <a:pos x="48" y="6"/>
                  </a:cxn>
                  <a:cxn ang="0">
                    <a:pos x="48" y="20"/>
                  </a:cxn>
                  <a:cxn ang="0">
                    <a:pos x="0" y="11"/>
                  </a:cxn>
                  <a:cxn ang="0">
                    <a:pos x="7" y="0"/>
                  </a:cxn>
                  <a:cxn ang="0">
                    <a:pos x="48" y="6"/>
                  </a:cxn>
                </a:cxnLst>
                <a:rect l="0" t="0" r="r" b="b"/>
                <a:pathLst>
                  <a:path w="48" h="20">
                    <a:moveTo>
                      <a:pt x="48" y="6"/>
                    </a:moveTo>
                    <a:lnTo>
                      <a:pt x="48" y="20"/>
                    </a:lnTo>
                    <a:lnTo>
                      <a:pt x="0" y="11"/>
                    </a:lnTo>
                    <a:lnTo>
                      <a:pt x="7" y="0"/>
                    </a:lnTo>
                    <a:lnTo>
                      <a:pt x="48" y="6"/>
                    </a:lnTo>
                    <a:close/>
                  </a:path>
                </a:pathLst>
              </a:custGeom>
              <a:solidFill>
                <a:srgbClr val="8C4400"/>
              </a:solidFill>
              <a:ln w="9525">
                <a:noFill/>
                <a:round/>
                <a:headEnd/>
                <a:tailEnd/>
              </a:ln>
            </p:spPr>
            <p:txBody>
              <a:bodyPr/>
              <a:lstStyle/>
              <a:p>
                <a:endParaRPr lang="en-US"/>
              </a:p>
            </p:txBody>
          </p:sp>
          <p:sp>
            <p:nvSpPr>
              <p:cNvPr id="384209" name="Freeform 209"/>
              <p:cNvSpPr>
                <a:spLocks/>
              </p:cNvSpPr>
              <p:nvPr/>
            </p:nvSpPr>
            <p:spPr bwMode="auto">
              <a:xfrm>
                <a:off x="6990" y="1340"/>
                <a:ext cx="24" cy="7"/>
              </a:xfrm>
              <a:custGeom>
                <a:avLst/>
                <a:gdLst/>
                <a:ahLst/>
                <a:cxnLst>
                  <a:cxn ang="0">
                    <a:pos x="84" y="9"/>
                  </a:cxn>
                  <a:cxn ang="0">
                    <a:pos x="0" y="0"/>
                  </a:cxn>
                  <a:cxn ang="0">
                    <a:pos x="0" y="14"/>
                  </a:cxn>
                  <a:cxn ang="0">
                    <a:pos x="58" y="23"/>
                  </a:cxn>
                  <a:cxn ang="0">
                    <a:pos x="94" y="25"/>
                  </a:cxn>
                  <a:cxn ang="0">
                    <a:pos x="84" y="9"/>
                  </a:cxn>
                </a:cxnLst>
                <a:rect l="0" t="0" r="r" b="b"/>
                <a:pathLst>
                  <a:path w="94" h="25">
                    <a:moveTo>
                      <a:pt x="84" y="9"/>
                    </a:moveTo>
                    <a:lnTo>
                      <a:pt x="0" y="0"/>
                    </a:lnTo>
                    <a:lnTo>
                      <a:pt x="0" y="14"/>
                    </a:lnTo>
                    <a:lnTo>
                      <a:pt x="58" y="23"/>
                    </a:lnTo>
                    <a:lnTo>
                      <a:pt x="94" y="25"/>
                    </a:lnTo>
                    <a:lnTo>
                      <a:pt x="84" y="9"/>
                    </a:lnTo>
                    <a:close/>
                  </a:path>
                </a:pathLst>
              </a:custGeom>
              <a:solidFill>
                <a:srgbClr val="8C4400"/>
              </a:solidFill>
              <a:ln w="9525">
                <a:noFill/>
                <a:round/>
                <a:headEnd/>
                <a:tailEnd/>
              </a:ln>
            </p:spPr>
            <p:txBody>
              <a:bodyPr/>
              <a:lstStyle/>
              <a:p>
                <a:endParaRPr lang="en-US"/>
              </a:p>
            </p:txBody>
          </p:sp>
          <p:sp>
            <p:nvSpPr>
              <p:cNvPr id="384210" name="Freeform 210"/>
              <p:cNvSpPr>
                <a:spLocks/>
              </p:cNvSpPr>
              <p:nvPr/>
            </p:nvSpPr>
            <p:spPr bwMode="auto">
              <a:xfrm>
                <a:off x="6982" y="1331"/>
                <a:ext cx="24" cy="6"/>
              </a:xfrm>
              <a:custGeom>
                <a:avLst/>
                <a:gdLst/>
                <a:ahLst/>
                <a:cxnLst>
                  <a:cxn ang="0">
                    <a:pos x="83" y="9"/>
                  </a:cxn>
                  <a:cxn ang="0">
                    <a:pos x="0" y="0"/>
                  </a:cxn>
                  <a:cxn ang="0">
                    <a:pos x="0" y="14"/>
                  </a:cxn>
                  <a:cxn ang="0">
                    <a:pos x="58" y="23"/>
                  </a:cxn>
                  <a:cxn ang="0">
                    <a:pos x="94" y="24"/>
                  </a:cxn>
                  <a:cxn ang="0">
                    <a:pos x="83" y="9"/>
                  </a:cxn>
                </a:cxnLst>
                <a:rect l="0" t="0" r="r" b="b"/>
                <a:pathLst>
                  <a:path w="94" h="24">
                    <a:moveTo>
                      <a:pt x="83" y="9"/>
                    </a:moveTo>
                    <a:lnTo>
                      <a:pt x="0" y="0"/>
                    </a:lnTo>
                    <a:lnTo>
                      <a:pt x="0" y="14"/>
                    </a:lnTo>
                    <a:lnTo>
                      <a:pt x="58" y="23"/>
                    </a:lnTo>
                    <a:lnTo>
                      <a:pt x="94" y="24"/>
                    </a:lnTo>
                    <a:lnTo>
                      <a:pt x="83" y="9"/>
                    </a:lnTo>
                    <a:close/>
                  </a:path>
                </a:pathLst>
              </a:custGeom>
              <a:solidFill>
                <a:srgbClr val="8C4400"/>
              </a:solidFill>
              <a:ln w="9525">
                <a:noFill/>
                <a:round/>
                <a:headEnd/>
                <a:tailEnd/>
              </a:ln>
            </p:spPr>
            <p:txBody>
              <a:bodyPr/>
              <a:lstStyle/>
              <a:p>
                <a:endParaRPr lang="en-US"/>
              </a:p>
            </p:txBody>
          </p:sp>
          <p:sp>
            <p:nvSpPr>
              <p:cNvPr id="384211" name="Freeform 211"/>
              <p:cNvSpPr>
                <a:spLocks/>
              </p:cNvSpPr>
              <p:nvPr/>
            </p:nvSpPr>
            <p:spPr bwMode="auto">
              <a:xfrm>
                <a:off x="6996" y="1324"/>
                <a:ext cx="24" cy="6"/>
              </a:xfrm>
              <a:custGeom>
                <a:avLst/>
                <a:gdLst/>
                <a:ahLst/>
                <a:cxnLst>
                  <a:cxn ang="0">
                    <a:pos x="83" y="9"/>
                  </a:cxn>
                  <a:cxn ang="0">
                    <a:pos x="0" y="0"/>
                  </a:cxn>
                  <a:cxn ang="0">
                    <a:pos x="0" y="14"/>
                  </a:cxn>
                  <a:cxn ang="0">
                    <a:pos x="58" y="23"/>
                  </a:cxn>
                  <a:cxn ang="0">
                    <a:pos x="94" y="25"/>
                  </a:cxn>
                  <a:cxn ang="0">
                    <a:pos x="83" y="9"/>
                  </a:cxn>
                </a:cxnLst>
                <a:rect l="0" t="0" r="r" b="b"/>
                <a:pathLst>
                  <a:path w="94" h="25">
                    <a:moveTo>
                      <a:pt x="83" y="9"/>
                    </a:moveTo>
                    <a:lnTo>
                      <a:pt x="0" y="0"/>
                    </a:lnTo>
                    <a:lnTo>
                      <a:pt x="0" y="14"/>
                    </a:lnTo>
                    <a:lnTo>
                      <a:pt x="58" y="23"/>
                    </a:lnTo>
                    <a:lnTo>
                      <a:pt x="94" y="25"/>
                    </a:lnTo>
                    <a:lnTo>
                      <a:pt x="83" y="9"/>
                    </a:lnTo>
                    <a:close/>
                  </a:path>
                </a:pathLst>
              </a:custGeom>
              <a:solidFill>
                <a:srgbClr val="8C4400"/>
              </a:solidFill>
              <a:ln w="9525">
                <a:noFill/>
                <a:round/>
                <a:headEnd/>
                <a:tailEnd/>
              </a:ln>
            </p:spPr>
            <p:txBody>
              <a:bodyPr/>
              <a:lstStyle/>
              <a:p>
                <a:endParaRPr lang="en-US"/>
              </a:p>
            </p:txBody>
          </p:sp>
          <p:sp>
            <p:nvSpPr>
              <p:cNvPr id="384212" name="Freeform 212"/>
              <p:cNvSpPr>
                <a:spLocks/>
              </p:cNvSpPr>
              <p:nvPr/>
            </p:nvSpPr>
            <p:spPr bwMode="auto">
              <a:xfrm>
                <a:off x="7235" y="1354"/>
                <a:ext cx="23" cy="6"/>
              </a:xfrm>
              <a:custGeom>
                <a:avLst/>
                <a:gdLst/>
                <a:ahLst/>
                <a:cxnLst>
                  <a:cxn ang="0">
                    <a:pos x="83" y="9"/>
                  </a:cxn>
                  <a:cxn ang="0">
                    <a:pos x="0" y="0"/>
                  </a:cxn>
                  <a:cxn ang="0">
                    <a:pos x="0" y="15"/>
                  </a:cxn>
                  <a:cxn ang="0">
                    <a:pos x="57" y="23"/>
                  </a:cxn>
                  <a:cxn ang="0">
                    <a:pos x="94" y="24"/>
                  </a:cxn>
                  <a:cxn ang="0">
                    <a:pos x="83" y="9"/>
                  </a:cxn>
                </a:cxnLst>
                <a:rect l="0" t="0" r="r" b="b"/>
                <a:pathLst>
                  <a:path w="94" h="24">
                    <a:moveTo>
                      <a:pt x="83" y="9"/>
                    </a:moveTo>
                    <a:lnTo>
                      <a:pt x="0" y="0"/>
                    </a:lnTo>
                    <a:lnTo>
                      <a:pt x="0" y="15"/>
                    </a:lnTo>
                    <a:lnTo>
                      <a:pt x="57" y="23"/>
                    </a:lnTo>
                    <a:lnTo>
                      <a:pt x="94" y="24"/>
                    </a:lnTo>
                    <a:lnTo>
                      <a:pt x="83" y="9"/>
                    </a:lnTo>
                    <a:close/>
                  </a:path>
                </a:pathLst>
              </a:custGeom>
              <a:solidFill>
                <a:srgbClr val="8C4400"/>
              </a:solidFill>
              <a:ln w="9525">
                <a:noFill/>
                <a:round/>
                <a:headEnd/>
                <a:tailEnd/>
              </a:ln>
            </p:spPr>
            <p:txBody>
              <a:bodyPr/>
              <a:lstStyle/>
              <a:p>
                <a:endParaRPr lang="en-US"/>
              </a:p>
            </p:txBody>
          </p:sp>
          <p:sp>
            <p:nvSpPr>
              <p:cNvPr id="384213" name="Freeform 213"/>
              <p:cNvSpPr>
                <a:spLocks/>
              </p:cNvSpPr>
              <p:nvPr/>
            </p:nvSpPr>
            <p:spPr bwMode="auto">
              <a:xfrm>
                <a:off x="7266" y="1347"/>
                <a:ext cx="23" cy="6"/>
              </a:xfrm>
              <a:custGeom>
                <a:avLst/>
                <a:gdLst/>
                <a:ahLst/>
                <a:cxnLst>
                  <a:cxn ang="0">
                    <a:pos x="84" y="10"/>
                  </a:cxn>
                  <a:cxn ang="0">
                    <a:pos x="0" y="0"/>
                  </a:cxn>
                  <a:cxn ang="0">
                    <a:pos x="0" y="15"/>
                  </a:cxn>
                  <a:cxn ang="0">
                    <a:pos x="58" y="23"/>
                  </a:cxn>
                  <a:cxn ang="0">
                    <a:pos x="94" y="25"/>
                  </a:cxn>
                  <a:cxn ang="0">
                    <a:pos x="84" y="10"/>
                  </a:cxn>
                </a:cxnLst>
                <a:rect l="0" t="0" r="r" b="b"/>
                <a:pathLst>
                  <a:path w="94" h="25">
                    <a:moveTo>
                      <a:pt x="84" y="10"/>
                    </a:moveTo>
                    <a:lnTo>
                      <a:pt x="0" y="0"/>
                    </a:lnTo>
                    <a:lnTo>
                      <a:pt x="0" y="15"/>
                    </a:lnTo>
                    <a:lnTo>
                      <a:pt x="58" y="23"/>
                    </a:lnTo>
                    <a:lnTo>
                      <a:pt x="94" y="25"/>
                    </a:lnTo>
                    <a:lnTo>
                      <a:pt x="84" y="10"/>
                    </a:lnTo>
                    <a:close/>
                  </a:path>
                </a:pathLst>
              </a:custGeom>
              <a:solidFill>
                <a:srgbClr val="8C4400"/>
              </a:solidFill>
              <a:ln w="9525">
                <a:noFill/>
                <a:round/>
                <a:headEnd/>
                <a:tailEnd/>
              </a:ln>
            </p:spPr>
            <p:txBody>
              <a:bodyPr/>
              <a:lstStyle/>
              <a:p>
                <a:endParaRPr lang="en-US"/>
              </a:p>
            </p:txBody>
          </p:sp>
          <p:sp>
            <p:nvSpPr>
              <p:cNvPr id="384214" name="Freeform 214"/>
              <p:cNvSpPr>
                <a:spLocks/>
              </p:cNvSpPr>
              <p:nvPr/>
            </p:nvSpPr>
            <p:spPr bwMode="auto">
              <a:xfrm>
                <a:off x="7258" y="1359"/>
                <a:ext cx="23" cy="7"/>
              </a:xfrm>
              <a:custGeom>
                <a:avLst/>
                <a:gdLst/>
                <a:ahLst/>
                <a:cxnLst>
                  <a:cxn ang="0">
                    <a:pos x="81" y="9"/>
                  </a:cxn>
                  <a:cxn ang="0">
                    <a:pos x="0" y="0"/>
                  </a:cxn>
                  <a:cxn ang="0">
                    <a:pos x="0" y="15"/>
                  </a:cxn>
                  <a:cxn ang="0">
                    <a:pos x="55" y="23"/>
                  </a:cxn>
                  <a:cxn ang="0">
                    <a:pos x="92" y="24"/>
                  </a:cxn>
                  <a:cxn ang="0">
                    <a:pos x="81" y="9"/>
                  </a:cxn>
                </a:cxnLst>
                <a:rect l="0" t="0" r="r" b="b"/>
                <a:pathLst>
                  <a:path w="92" h="24">
                    <a:moveTo>
                      <a:pt x="81" y="9"/>
                    </a:moveTo>
                    <a:lnTo>
                      <a:pt x="0" y="0"/>
                    </a:lnTo>
                    <a:lnTo>
                      <a:pt x="0" y="15"/>
                    </a:lnTo>
                    <a:lnTo>
                      <a:pt x="55" y="23"/>
                    </a:lnTo>
                    <a:lnTo>
                      <a:pt x="92" y="24"/>
                    </a:lnTo>
                    <a:lnTo>
                      <a:pt x="81" y="9"/>
                    </a:lnTo>
                    <a:close/>
                  </a:path>
                </a:pathLst>
              </a:custGeom>
              <a:solidFill>
                <a:srgbClr val="8C4400"/>
              </a:solidFill>
              <a:ln w="9525">
                <a:noFill/>
                <a:round/>
                <a:headEnd/>
                <a:tailEnd/>
              </a:ln>
            </p:spPr>
            <p:txBody>
              <a:bodyPr/>
              <a:lstStyle/>
              <a:p>
                <a:endParaRPr lang="en-US"/>
              </a:p>
            </p:txBody>
          </p:sp>
          <p:sp>
            <p:nvSpPr>
              <p:cNvPr id="384215" name="Freeform 215"/>
              <p:cNvSpPr>
                <a:spLocks/>
              </p:cNvSpPr>
              <p:nvPr/>
            </p:nvSpPr>
            <p:spPr bwMode="auto">
              <a:xfrm>
                <a:off x="7015" y="1312"/>
                <a:ext cx="23" cy="6"/>
              </a:xfrm>
              <a:custGeom>
                <a:avLst/>
                <a:gdLst/>
                <a:ahLst/>
                <a:cxnLst>
                  <a:cxn ang="0">
                    <a:pos x="84" y="10"/>
                  </a:cxn>
                  <a:cxn ang="0">
                    <a:pos x="0" y="0"/>
                  </a:cxn>
                  <a:cxn ang="0">
                    <a:pos x="0" y="15"/>
                  </a:cxn>
                  <a:cxn ang="0">
                    <a:pos x="58" y="23"/>
                  </a:cxn>
                  <a:cxn ang="0">
                    <a:pos x="94" y="26"/>
                  </a:cxn>
                  <a:cxn ang="0">
                    <a:pos x="84" y="10"/>
                  </a:cxn>
                </a:cxnLst>
                <a:rect l="0" t="0" r="r" b="b"/>
                <a:pathLst>
                  <a:path w="94" h="26">
                    <a:moveTo>
                      <a:pt x="84" y="10"/>
                    </a:moveTo>
                    <a:lnTo>
                      <a:pt x="0" y="0"/>
                    </a:lnTo>
                    <a:lnTo>
                      <a:pt x="0" y="15"/>
                    </a:lnTo>
                    <a:lnTo>
                      <a:pt x="58" y="23"/>
                    </a:lnTo>
                    <a:lnTo>
                      <a:pt x="94" y="26"/>
                    </a:lnTo>
                    <a:lnTo>
                      <a:pt x="84" y="10"/>
                    </a:lnTo>
                    <a:close/>
                  </a:path>
                </a:pathLst>
              </a:custGeom>
              <a:solidFill>
                <a:srgbClr val="8C4400"/>
              </a:solidFill>
              <a:ln w="9525">
                <a:noFill/>
                <a:round/>
                <a:headEnd/>
                <a:tailEnd/>
              </a:ln>
            </p:spPr>
            <p:txBody>
              <a:bodyPr/>
              <a:lstStyle/>
              <a:p>
                <a:endParaRPr lang="en-US"/>
              </a:p>
            </p:txBody>
          </p:sp>
          <p:sp>
            <p:nvSpPr>
              <p:cNvPr id="384216" name="Freeform 216"/>
              <p:cNvSpPr>
                <a:spLocks/>
              </p:cNvSpPr>
              <p:nvPr/>
            </p:nvSpPr>
            <p:spPr bwMode="auto">
              <a:xfrm>
                <a:off x="7038" y="1347"/>
                <a:ext cx="16" cy="8"/>
              </a:xfrm>
              <a:custGeom>
                <a:avLst/>
                <a:gdLst/>
                <a:ahLst/>
                <a:cxnLst>
                  <a:cxn ang="0">
                    <a:pos x="53" y="7"/>
                  </a:cxn>
                  <a:cxn ang="0">
                    <a:pos x="9" y="0"/>
                  </a:cxn>
                  <a:cxn ang="0">
                    <a:pos x="0" y="14"/>
                  </a:cxn>
                  <a:cxn ang="0">
                    <a:pos x="16" y="10"/>
                  </a:cxn>
                  <a:cxn ang="0">
                    <a:pos x="42" y="14"/>
                  </a:cxn>
                  <a:cxn ang="0">
                    <a:pos x="51" y="28"/>
                  </a:cxn>
                  <a:cxn ang="0">
                    <a:pos x="61" y="28"/>
                  </a:cxn>
                  <a:cxn ang="0">
                    <a:pos x="53" y="7"/>
                  </a:cxn>
                </a:cxnLst>
                <a:rect l="0" t="0" r="r" b="b"/>
                <a:pathLst>
                  <a:path w="61" h="28">
                    <a:moveTo>
                      <a:pt x="53" y="7"/>
                    </a:moveTo>
                    <a:lnTo>
                      <a:pt x="9" y="0"/>
                    </a:lnTo>
                    <a:lnTo>
                      <a:pt x="0" y="14"/>
                    </a:lnTo>
                    <a:lnTo>
                      <a:pt x="16" y="10"/>
                    </a:lnTo>
                    <a:lnTo>
                      <a:pt x="42" y="14"/>
                    </a:lnTo>
                    <a:lnTo>
                      <a:pt x="51" y="28"/>
                    </a:lnTo>
                    <a:lnTo>
                      <a:pt x="61" y="28"/>
                    </a:lnTo>
                    <a:lnTo>
                      <a:pt x="53" y="7"/>
                    </a:lnTo>
                    <a:close/>
                  </a:path>
                </a:pathLst>
              </a:custGeom>
              <a:solidFill>
                <a:srgbClr val="8C4400"/>
              </a:solidFill>
              <a:ln w="9525">
                <a:noFill/>
                <a:round/>
                <a:headEnd/>
                <a:tailEnd/>
              </a:ln>
            </p:spPr>
            <p:txBody>
              <a:bodyPr/>
              <a:lstStyle/>
              <a:p>
                <a:endParaRPr lang="en-US"/>
              </a:p>
            </p:txBody>
          </p:sp>
          <p:sp>
            <p:nvSpPr>
              <p:cNvPr id="384217" name="Freeform 217"/>
              <p:cNvSpPr>
                <a:spLocks/>
              </p:cNvSpPr>
              <p:nvPr/>
            </p:nvSpPr>
            <p:spPr bwMode="auto">
              <a:xfrm>
                <a:off x="7031" y="1338"/>
                <a:ext cx="15" cy="7"/>
              </a:xfrm>
              <a:custGeom>
                <a:avLst/>
                <a:gdLst/>
                <a:ahLst/>
                <a:cxnLst>
                  <a:cxn ang="0">
                    <a:pos x="52" y="7"/>
                  </a:cxn>
                  <a:cxn ang="0">
                    <a:pos x="9" y="0"/>
                  </a:cxn>
                  <a:cxn ang="0">
                    <a:pos x="0" y="14"/>
                  </a:cxn>
                  <a:cxn ang="0">
                    <a:pos x="16" y="11"/>
                  </a:cxn>
                  <a:cxn ang="0">
                    <a:pos x="42" y="14"/>
                  </a:cxn>
                  <a:cxn ang="0">
                    <a:pos x="50" y="28"/>
                  </a:cxn>
                  <a:cxn ang="0">
                    <a:pos x="61" y="28"/>
                  </a:cxn>
                  <a:cxn ang="0">
                    <a:pos x="52" y="7"/>
                  </a:cxn>
                </a:cxnLst>
                <a:rect l="0" t="0" r="r" b="b"/>
                <a:pathLst>
                  <a:path w="61" h="28">
                    <a:moveTo>
                      <a:pt x="52" y="7"/>
                    </a:moveTo>
                    <a:lnTo>
                      <a:pt x="9" y="0"/>
                    </a:lnTo>
                    <a:lnTo>
                      <a:pt x="0" y="14"/>
                    </a:lnTo>
                    <a:lnTo>
                      <a:pt x="16" y="11"/>
                    </a:lnTo>
                    <a:lnTo>
                      <a:pt x="42" y="14"/>
                    </a:lnTo>
                    <a:lnTo>
                      <a:pt x="50" y="28"/>
                    </a:lnTo>
                    <a:lnTo>
                      <a:pt x="61" y="28"/>
                    </a:lnTo>
                    <a:lnTo>
                      <a:pt x="52" y="7"/>
                    </a:lnTo>
                    <a:close/>
                  </a:path>
                </a:pathLst>
              </a:custGeom>
              <a:solidFill>
                <a:srgbClr val="8C4400"/>
              </a:solidFill>
              <a:ln w="9525">
                <a:noFill/>
                <a:round/>
                <a:headEnd/>
                <a:tailEnd/>
              </a:ln>
            </p:spPr>
            <p:txBody>
              <a:bodyPr/>
              <a:lstStyle/>
              <a:p>
                <a:endParaRPr lang="en-US"/>
              </a:p>
            </p:txBody>
          </p:sp>
          <p:sp>
            <p:nvSpPr>
              <p:cNvPr id="384218" name="Freeform 218"/>
              <p:cNvSpPr>
                <a:spLocks/>
              </p:cNvSpPr>
              <p:nvPr/>
            </p:nvSpPr>
            <p:spPr bwMode="auto">
              <a:xfrm>
                <a:off x="7044" y="1331"/>
                <a:ext cx="16" cy="7"/>
              </a:xfrm>
              <a:custGeom>
                <a:avLst/>
                <a:gdLst/>
                <a:ahLst/>
                <a:cxnLst>
                  <a:cxn ang="0">
                    <a:pos x="52" y="7"/>
                  </a:cxn>
                  <a:cxn ang="0">
                    <a:pos x="9" y="0"/>
                  </a:cxn>
                  <a:cxn ang="0">
                    <a:pos x="0" y="13"/>
                  </a:cxn>
                  <a:cxn ang="0">
                    <a:pos x="15" y="10"/>
                  </a:cxn>
                  <a:cxn ang="0">
                    <a:pos x="41" y="13"/>
                  </a:cxn>
                  <a:cxn ang="0">
                    <a:pos x="51" y="28"/>
                  </a:cxn>
                  <a:cxn ang="0">
                    <a:pos x="61" y="28"/>
                  </a:cxn>
                  <a:cxn ang="0">
                    <a:pos x="52" y="7"/>
                  </a:cxn>
                </a:cxnLst>
                <a:rect l="0" t="0" r="r" b="b"/>
                <a:pathLst>
                  <a:path w="61" h="28">
                    <a:moveTo>
                      <a:pt x="52" y="7"/>
                    </a:moveTo>
                    <a:lnTo>
                      <a:pt x="9" y="0"/>
                    </a:lnTo>
                    <a:lnTo>
                      <a:pt x="0" y="13"/>
                    </a:lnTo>
                    <a:lnTo>
                      <a:pt x="15" y="10"/>
                    </a:lnTo>
                    <a:lnTo>
                      <a:pt x="41" y="13"/>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19" name="Freeform 219"/>
              <p:cNvSpPr>
                <a:spLocks/>
              </p:cNvSpPr>
              <p:nvPr/>
            </p:nvSpPr>
            <p:spPr bwMode="auto">
              <a:xfrm>
                <a:off x="7038" y="1322"/>
                <a:ext cx="16" cy="7"/>
              </a:xfrm>
              <a:custGeom>
                <a:avLst/>
                <a:gdLst/>
                <a:ahLst/>
                <a:cxnLst>
                  <a:cxn ang="0">
                    <a:pos x="53" y="7"/>
                  </a:cxn>
                  <a:cxn ang="0">
                    <a:pos x="9" y="0"/>
                  </a:cxn>
                  <a:cxn ang="0">
                    <a:pos x="0" y="14"/>
                  </a:cxn>
                  <a:cxn ang="0">
                    <a:pos x="16" y="11"/>
                  </a:cxn>
                  <a:cxn ang="0">
                    <a:pos x="42" y="14"/>
                  </a:cxn>
                  <a:cxn ang="0">
                    <a:pos x="51" y="29"/>
                  </a:cxn>
                  <a:cxn ang="0">
                    <a:pos x="61" y="29"/>
                  </a:cxn>
                  <a:cxn ang="0">
                    <a:pos x="53" y="7"/>
                  </a:cxn>
                </a:cxnLst>
                <a:rect l="0" t="0" r="r" b="b"/>
                <a:pathLst>
                  <a:path w="61" h="29">
                    <a:moveTo>
                      <a:pt x="53" y="7"/>
                    </a:moveTo>
                    <a:lnTo>
                      <a:pt x="9" y="0"/>
                    </a:lnTo>
                    <a:lnTo>
                      <a:pt x="0" y="14"/>
                    </a:lnTo>
                    <a:lnTo>
                      <a:pt x="16" y="11"/>
                    </a:lnTo>
                    <a:lnTo>
                      <a:pt x="42" y="14"/>
                    </a:lnTo>
                    <a:lnTo>
                      <a:pt x="51" y="29"/>
                    </a:lnTo>
                    <a:lnTo>
                      <a:pt x="61" y="29"/>
                    </a:lnTo>
                    <a:lnTo>
                      <a:pt x="53" y="7"/>
                    </a:lnTo>
                    <a:close/>
                  </a:path>
                </a:pathLst>
              </a:custGeom>
              <a:solidFill>
                <a:srgbClr val="8C4400"/>
              </a:solidFill>
              <a:ln w="9525">
                <a:noFill/>
                <a:round/>
                <a:headEnd/>
                <a:tailEnd/>
              </a:ln>
            </p:spPr>
            <p:txBody>
              <a:bodyPr/>
              <a:lstStyle/>
              <a:p>
                <a:endParaRPr lang="en-US"/>
              </a:p>
            </p:txBody>
          </p:sp>
          <p:sp>
            <p:nvSpPr>
              <p:cNvPr id="384220" name="Freeform 220"/>
              <p:cNvSpPr>
                <a:spLocks/>
              </p:cNvSpPr>
              <p:nvPr/>
            </p:nvSpPr>
            <p:spPr bwMode="auto">
              <a:xfrm>
                <a:off x="7063" y="1319"/>
                <a:ext cx="15" cy="7"/>
              </a:xfrm>
              <a:custGeom>
                <a:avLst/>
                <a:gdLst/>
                <a:ahLst/>
                <a:cxnLst>
                  <a:cxn ang="0">
                    <a:pos x="52" y="7"/>
                  </a:cxn>
                  <a:cxn ang="0">
                    <a:pos x="9" y="0"/>
                  </a:cxn>
                  <a:cxn ang="0">
                    <a:pos x="0" y="14"/>
                  </a:cxn>
                  <a:cxn ang="0">
                    <a:pos x="15" y="10"/>
                  </a:cxn>
                  <a:cxn ang="0">
                    <a:pos x="42" y="14"/>
                  </a:cxn>
                  <a:cxn ang="0">
                    <a:pos x="51" y="28"/>
                  </a:cxn>
                  <a:cxn ang="0">
                    <a:pos x="61" y="28"/>
                  </a:cxn>
                  <a:cxn ang="0">
                    <a:pos x="52" y="7"/>
                  </a:cxn>
                </a:cxnLst>
                <a:rect l="0" t="0" r="r" b="b"/>
                <a:pathLst>
                  <a:path w="61" h="28">
                    <a:moveTo>
                      <a:pt x="52" y="7"/>
                    </a:moveTo>
                    <a:lnTo>
                      <a:pt x="9" y="0"/>
                    </a:lnTo>
                    <a:lnTo>
                      <a:pt x="0" y="14"/>
                    </a:lnTo>
                    <a:lnTo>
                      <a:pt x="15" y="10"/>
                    </a:lnTo>
                    <a:lnTo>
                      <a:pt x="42" y="14"/>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21" name="Freeform 221"/>
              <p:cNvSpPr>
                <a:spLocks/>
              </p:cNvSpPr>
              <p:nvPr/>
            </p:nvSpPr>
            <p:spPr bwMode="auto">
              <a:xfrm>
                <a:off x="6874" y="1350"/>
                <a:ext cx="403" cy="119"/>
              </a:xfrm>
              <a:custGeom>
                <a:avLst/>
                <a:gdLst/>
                <a:ahLst/>
                <a:cxnLst>
                  <a:cxn ang="0">
                    <a:pos x="931" y="254"/>
                  </a:cxn>
                  <a:cxn ang="0">
                    <a:pos x="932" y="335"/>
                  </a:cxn>
                  <a:cxn ang="0">
                    <a:pos x="908" y="395"/>
                  </a:cxn>
                  <a:cxn ang="0">
                    <a:pos x="1498" y="316"/>
                  </a:cxn>
                  <a:cxn ang="0">
                    <a:pos x="1424" y="468"/>
                  </a:cxn>
                  <a:cxn ang="0">
                    <a:pos x="1611" y="260"/>
                  </a:cxn>
                  <a:cxn ang="0">
                    <a:pos x="1555" y="216"/>
                  </a:cxn>
                  <a:cxn ang="0">
                    <a:pos x="460" y="48"/>
                  </a:cxn>
                  <a:cxn ang="0">
                    <a:pos x="208" y="12"/>
                  </a:cxn>
                  <a:cxn ang="0">
                    <a:pos x="178" y="36"/>
                  </a:cxn>
                  <a:cxn ang="0">
                    <a:pos x="148" y="60"/>
                  </a:cxn>
                  <a:cxn ang="0">
                    <a:pos x="121" y="84"/>
                  </a:cxn>
                  <a:cxn ang="0">
                    <a:pos x="94" y="109"/>
                  </a:cxn>
                  <a:cxn ang="0">
                    <a:pos x="68" y="135"/>
                  </a:cxn>
                  <a:cxn ang="0">
                    <a:pos x="42" y="162"/>
                  </a:cxn>
                  <a:cxn ang="0">
                    <a:pos x="14" y="190"/>
                  </a:cxn>
                  <a:cxn ang="0">
                    <a:pos x="27" y="212"/>
                  </a:cxn>
                  <a:cxn ang="0">
                    <a:pos x="179" y="73"/>
                  </a:cxn>
                  <a:cxn ang="0">
                    <a:pos x="50" y="220"/>
                  </a:cxn>
                  <a:cxn ang="0">
                    <a:pos x="74" y="235"/>
                  </a:cxn>
                  <a:cxn ang="0">
                    <a:pos x="108" y="248"/>
                  </a:cxn>
                  <a:cxn ang="0">
                    <a:pos x="149" y="260"/>
                  </a:cxn>
                  <a:cxn ang="0">
                    <a:pos x="201" y="271"/>
                  </a:cxn>
                  <a:cxn ang="0">
                    <a:pos x="260" y="282"/>
                  </a:cxn>
                  <a:cxn ang="0">
                    <a:pos x="330" y="291"/>
                  </a:cxn>
                  <a:cxn ang="0">
                    <a:pos x="409" y="301"/>
                  </a:cxn>
                  <a:cxn ang="0">
                    <a:pos x="468" y="287"/>
                  </a:cxn>
                  <a:cxn ang="0">
                    <a:pos x="498" y="256"/>
                  </a:cxn>
                  <a:cxn ang="0">
                    <a:pos x="527" y="232"/>
                  </a:cxn>
                  <a:cxn ang="0">
                    <a:pos x="564" y="214"/>
                  </a:cxn>
                  <a:cxn ang="0">
                    <a:pos x="625" y="194"/>
                  </a:cxn>
                  <a:cxn ang="0">
                    <a:pos x="999" y="140"/>
                  </a:cxn>
                </a:cxnLst>
                <a:rect l="0" t="0" r="r" b="b"/>
                <a:pathLst>
                  <a:path w="1611" h="477">
                    <a:moveTo>
                      <a:pt x="999" y="140"/>
                    </a:moveTo>
                    <a:lnTo>
                      <a:pt x="931" y="254"/>
                    </a:lnTo>
                    <a:lnTo>
                      <a:pt x="934" y="303"/>
                    </a:lnTo>
                    <a:lnTo>
                      <a:pt x="932" y="335"/>
                    </a:lnTo>
                    <a:lnTo>
                      <a:pt x="925" y="362"/>
                    </a:lnTo>
                    <a:lnTo>
                      <a:pt x="908" y="395"/>
                    </a:lnTo>
                    <a:lnTo>
                      <a:pt x="1402" y="476"/>
                    </a:lnTo>
                    <a:lnTo>
                      <a:pt x="1498" y="316"/>
                    </a:lnTo>
                    <a:lnTo>
                      <a:pt x="1517" y="319"/>
                    </a:lnTo>
                    <a:lnTo>
                      <a:pt x="1424" y="468"/>
                    </a:lnTo>
                    <a:lnTo>
                      <a:pt x="1474" y="477"/>
                    </a:lnTo>
                    <a:lnTo>
                      <a:pt x="1611" y="260"/>
                    </a:lnTo>
                    <a:lnTo>
                      <a:pt x="1589" y="239"/>
                    </a:lnTo>
                    <a:lnTo>
                      <a:pt x="1555" y="216"/>
                    </a:lnTo>
                    <a:lnTo>
                      <a:pt x="491" y="30"/>
                    </a:lnTo>
                    <a:lnTo>
                      <a:pt x="460" y="48"/>
                    </a:lnTo>
                    <a:lnTo>
                      <a:pt x="225" y="0"/>
                    </a:lnTo>
                    <a:lnTo>
                      <a:pt x="208" y="12"/>
                    </a:lnTo>
                    <a:lnTo>
                      <a:pt x="192" y="24"/>
                    </a:lnTo>
                    <a:lnTo>
                      <a:pt x="178" y="36"/>
                    </a:lnTo>
                    <a:lnTo>
                      <a:pt x="163" y="48"/>
                    </a:lnTo>
                    <a:lnTo>
                      <a:pt x="148" y="60"/>
                    </a:lnTo>
                    <a:lnTo>
                      <a:pt x="135" y="73"/>
                    </a:lnTo>
                    <a:lnTo>
                      <a:pt x="121" y="84"/>
                    </a:lnTo>
                    <a:lnTo>
                      <a:pt x="108" y="97"/>
                    </a:lnTo>
                    <a:lnTo>
                      <a:pt x="94" y="109"/>
                    </a:lnTo>
                    <a:lnTo>
                      <a:pt x="81" y="122"/>
                    </a:lnTo>
                    <a:lnTo>
                      <a:pt x="68" y="135"/>
                    </a:lnTo>
                    <a:lnTo>
                      <a:pt x="55" y="148"/>
                    </a:lnTo>
                    <a:lnTo>
                      <a:pt x="42" y="162"/>
                    </a:lnTo>
                    <a:lnTo>
                      <a:pt x="28" y="176"/>
                    </a:lnTo>
                    <a:lnTo>
                      <a:pt x="14" y="190"/>
                    </a:lnTo>
                    <a:lnTo>
                      <a:pt x="0" y="204"/>
                    </a:lnTo>
                    <a:lnTo>
                      <a:pt x="27" y="212"/>
                    </a:lnTo>
                    <a:lnTo>
                      <a:pt x="168" y="68"/>
                    </a:lnTo>
                    <a:lnTo>
                      <a:pt x="179" y="73"/>
                    </a:lnTo>
                    <a:lnTo>
                      <a:pt x="41" y="213"/>
                    </a:lnTo>
                    <a:lnTo>
                      <a:pt x="50" y="220"/>
                    </a:lnTo>
                    <a:lnTo>
                      <a:pt x="62" y="227"/>
                    </a:lnTo>
                    <a:lnTo>
                      <a:pt x="74" y="235"/>
                    </a:lnTo>
                    <a:lnTo>
                      <a:pt x="90" y="241"/>
                    </a:lnTo>
                    <a:lnTo>
                      <a:pt x="108" y="248"/>
                    </a:lnTo>
                    <a:lnTo>
                      <a:pt x="127" y="254"/>
                    </a:lnTo>
                    <a:lnTo>
                      <a:pt x="149" y="260"/>
                    </a:lnTo>
                    <a:lnTo>
                      <a:pt x="173" y="265"/>
                    </a:lnTo>
                    <a:lnTo>
                      <a:pt x="201" y="271"/>
                    </a:lnTo>
                    <a:lnTo>
                      <a:pt x="229" y="277"/>
                    </a:lnTo>
                    <a:lnTo>
                      <a:pt x="260" y="282"/>
                    </a:lnTo>
                    <a:lnTo>
                      <a:pt x="294" y="287"/>
                    </a:lnTo>
                    <a:lnTo>
                      <a:pt x="330" y="291"/>
                    </a:lnTo>
                    <a:lnTo>
                      <a:pt x="368" y="297"/>
                    </a:lnTo>
                    <a:lnTo>
                      <a:pt x="409" y="301"/>
                    </a:lnTo>
                    <a:lnTo>
                      <a:pt x="453" y="306"/>
                    </a:lnTo>
                    <a:lnTo>
                      <a:pt x="468" y="287"/>
                    </a:lnTo>
                    <a:lnTo>
                      <a:pt x="483" y="270"/>
                    </a:lnTo>
                    <a:lnTo>
                      <a:pt x="498" y="256"/>
                    </a:lnTo>
                    <a:lnTo>
                      <a:pt x="511" y="242"/>
                    </a:lnTo>
                    <a:lnTo>
                      <a:pt x="527" y="232"/>
                    </a:lnTo>
                    <a:lnTo>
                      <a:pt x="545" y="222"/>
                    </a:lnTo>
                    <a:lnTo>
                      <a:pt x="564" y="214"/>
                    </a:lnTo>
                    <a:lnTo>
                      <a:pt x="588" y="207"/>
                    </a:lnTo>
                    <a:lnTo>
                      <a:pt x="625" y="194"/>
                    </a:lnTo>
                    <a:lnTo>
                      <a:pt x="713" y="93"/>
                    </a:lnTo>
                    <a:lnTo>
                      <a:pt x="999" y="140"/>
                    </a:lnTo>
                    <a:close/>
                  </a:path>
                </a:pathLst>
              </a:custGeom>
              <a:solidFill>
                <a:srgbClr val="8C4400"/>
              </a:solidFill>
              <a:ln w="9525">
                <a:noFill/>
                <a:round/>
                <a:headEnd/>
                <a:tailEnd/>
              </a:ln>
            </p:spPr>
            <p:txBody>
              <a:bodyPr/>
              <a:lstStyle/>
              <a:p>
                <a:endParaRPr lang="en-US"/>
              </a:p>
            </p:txBody>
          </p:sp>
          <p:sp>
            <p:nvSpPr>
              <p:cNvPr id="384222" name="Freeform 222"/>
              <p:cNvSpPr>
                <a:spLocks/>
              </p:cNvSpPr>
              <p:nvPr/>
            </p:nvSpPr>
            <p:spPr bwMode="auto">
              <a:xfrm>
                <a:off x="7269" y="1341"/>
                <a:ext cx="42" cy="72"/>
              </a:xfrm>
              <a:custGeom>
                <a:avLst/>
                <a:gdLst/>
                <a:ahLst/>
                <a:cxnLst>
                  <a:cxn ang="0">
                    <a:pos x="168" y="0"/>
                  </a:cxn>
                  <a:cxn ang="0">
                    <a:pos x="150" y="32"/>
                  </a:cxn>
                  <a:cxn ang="0">
                    <a:pos x="135" y="65"/>
                  </a:cxn>
                  <a:cxn ang="0">
                    <a:pos x="119" y="97"/>
                  </a:cxn>
                  <a:cxn ang="0">
                    <a:pos x="103" y="128"/>
                  </a:cxn>
                  <a:cxn ang="0">
                    <a:pos x="90" y="161"/>
                  </a:cxn>
                  <a:cxn ang="0">
                    <a:pos x="76" y="193"/>
                  </a:cxn>
                  <a:cxn ang="0">
                    <a:pos x="64" y="227"/>
                  </a:cxn>
                  <a:cxn ang="0">
                    <a:pos x="51" y="262"/>
                  </a:cxn>
                  <a:cxn ang="0">
                    <a:pos x="38" y="288"/>
                  </a:cxn>
                  <a:cxn ang="0">
                    <a:pos x="0" y="236"/>
                  </a:cxn>
                  <a:cxn ang="0">
                    <a:pos x="110" y="29"/>
                  </a:cxn>
                  <a:cxn ang="0">
                    <a:pos x="136" y="21"/>
                  </a:cxn>
                  <a:cxn ang="0">
                    <a:pos x="168" y="0"/>
                  </a:cxn>
                </a:cxnLst>
                <a:rect l="0" t="0" r="r" b="b"/>
                <a:pathLst>
                  <a:path w="168" h="288">
                    <a:moveTo>
                      <a:pt x="168" y="0"/>
                    </a:moveTo>
                    <a:lnTo>
                      <a:pt x="150" y="32"/>
                    </a:lnTo>
                    <a:lnTo>
                      <a:pt x="135" y="65"/>
                    </a:lnTo>
                    <a:lnTo>
                      <a:pt x="119" y="97"/>
                    </a:lnTo>
                    <a:lnTo>
                      <a:pt x="103" y="128"/>
                    </a:lnTo>
                    <a:lnTo>
                      <a:pt x="90" y="161"/>
                    </a:lnTo>
                    <a:lnTo>
                      <a:pt x="76" y="193"/>
                    </a:lnTo>
                    <a:lnTo>
                      <a:pt x="64" y="227"/>
                    </a:lnTo>
                    <a:lnTo>
                      <a:pt x="51" y="262"/>
                    </a:lnTo>
                    <a:lnTo>
                      <a:pt x="38" y="288"/>
                    </a:lnTo>
                    <a:lnTo>
                      <a:pt x="0" y="236"/>
                    </a:lnTo>
                    <a:lnTo>
                      <a:pt x="110" y="29"/>
                    </a:lnTo>
                    <a:lnTo>
                      <a:pt x="136" y="21"/>
                    </a:lnTo>
                    <a:lnTo>
                      <a:pt x="168" y="0"/>
                    </a:lnTo>
                    <a:close/>
                  </a:path>
                </a:pathLst>
              </a:custGeom>
              <a:solidFill>
                <a:srgbClr val="8C4400"/>
              </a:solidFill>
              <a:ln w="9525">
                <a:noFill/>
                <a:round/>
                <a:headEnd/>
                <a:tailEnd/>
              </a:ln>
            </p:spPr>
            <p:txBody>
              <a:bodyPr/>
              <a:lstStyle/>
              <a:p>
                <a:endParaRPr lang="en-US"/>
              </a:p>
            </p:txBody>
          </p:sp>
          <p:sp>
            <p:nvSpPr>
              <p:cNvPr id="384223" name="Freeform 223"/>
              <p:cNvSpPr>
                <a:spLocks/>
              </p:cNvSpPr>
              <p:nvPr/>
            </p:nvSpPr>
            <p:spPr bwMode="auto">
              <a:xfrm>
                <a:off x="6933" y="1303"/>
                <a:ext cx="71" cy="46"/>
              </a:xfrm>
              <a:custGeom>
                <a:avLst/>
                <a:gdLst/>
                <a:ahLst/>
                <a:cxnLst>
                  <a:cxn ang="0">
                    <a:pos x="34" y="182"/>
                  </a:cxn>
                  <a:cxn ang="0">
                    <a:pos x="286" y="0"/>
                  </a:cxn>
                  <a:cxn ang="0">
                    <a:pos x="259" y="0"/>
                  </a:cxn>
                  <a:cxn ang="0">
                    <a:pos x="80" y="122"/>
                  </a:cxn>
                  <a:cxn ang="0">
                    <a:pos x="0" y="184"/>
                  </a:cxn>
                  <a:cxn ang="0">
                    <a:pos x="34" y="182"/>
                  </a:cxn>
                </a:cxnLst>
                <a:rect l="0" t="0" r="r" b="b"/>
                <a:pathLst>
                  <a:path w="286" h="184">
                    <a:moveTo>
                      <a:pt x="34" y="182"/>
                    </a:moveTo>
                    <a:lnTo>
                      <a:pt x="286" y="0"/>
                    </a:lnTo>
                    <a:lnTo>
                      <a:pt x="259" y="0"/>
                    </a:lnTo>
                    <a:lnTo>
                      <a:pt x="80" y="122"/>
                    </a:lnTo>
                    <a:lnTo>
                      <a:pt x="0" y="184"/>
                    </a:lnTo>
                    <a:lnTo>
                      <a:pt x="34" y="182"/>
                    </a:lnTo>
                    <a:close/>
                  </a:path>
                </a:pathLst>
              </a:custGeom>
              <a:solidFill>
                <a:srgbClr val="8C4400"/>
              </a:solidFill>
              <a:ln w="9525">
                <a:noFill/>
                <a:round/>
                <a:headEnd/>
                <a:tailEnd/>
              </a:ln>
            </p:spPr>
            <p:txBody>
              <a:bodyPr/>
              <a:lstStyle/>
              <a:p>
                <a:endParaRPr lang="en-US"/>
              </a:p>
            </p:txBody>
          </p:sp>
          <p:sp>
            <p:nvSpPr>
              <p:cNvPr id="384224" name="Freeform 224"/>
              <p:cNvSpPr>
                <a:spLocks/>
              </p:cNvSpPr>
              <p:nvPr/>
            </p:nvSpPr>
            <p:spPr bwMode="auto">
              <a:xfrm>
                <a:off x="7245" y="1370"/>
                <a:ext cx="29" cy="9"/>
              </a:xfrm>
              <a:custGeom>
                <a:avLst/>
                <a:gdLst/>
                <a:ahLst/>
                <a:cxnLst>
                  <a:cxn ang="0">
                    <a:pos x="117" y="34"/>
                  </a:cxn>
                  <a:cxn ang="0">
                    <a:pos x="115" y="21"/>
                  </a:cxn>
                  <a:cxn ang="0">
                    <a:pos x="103" y="13"/>
                  </a:cxn>
                  <a:cxn ang="0">
                    <a:pos x="7" y="0"/>
                  </a:cxn>
                  <a:cxn ang="0">
                    <a:pos x="0" y="13"/>
                  </a:cxn>
                  <a:cxn ang="0">
                    <a:pos x="25" y="17"/>
                  </a:cxn>
                  <a:cxn ang="0">
                    <a:pos x="38" y="25"/>
                  </a:cxn>
                  <a:cxn ang="0">
                    <a:pos x="52" y="17"/>
                  </a:cxn>
                  <a:cxn ang="0">
                    <a:pos x="105" y="25"/>
                  </a:cxn>
                  <a:cxn ang="0">
                    <a:pos x="117" y="34"/>
                  </a:cxn>
                </a:cxnLst>
                <a:rect l="0" t="0" r="r" b="b"/>
                <a:pathLst>
                  <a:path w="117" h="34">
                    <a:moveTo>
                      <a:pt x="117" y="34"/>
                    </a:moveTo>
                    <a:lnTo>
                      <a:pt x="115" y="21"/>
                    </a:lnTo>
                    <a:lnTo>
                      <a:pt x="103" y="13"/>
                    </a:lnTo>
                    <a:lnTo>
                      <a:pt x="7" y="0"/>
                    </a:lnTo>
                    <a:lnTo>
                      <a:pt x="0" y="13"/>
                    </a:lnTo>
                    <a:lnTo>
                      <a:pt x="25" y="17"/>
                    </a:lnTo>
                    <a:lnTo>
                      <a:pt x="38" y="25"/>
                    </a:lnTo>
                    <a:lnTo>
                      <a:pt x="52" y="17"/>
                    </a:lnTo>
                    <a:lnTo>
                      <a:pt x="105" y="25"/>
                    </a:lnTo>
                    <a:lnTo>
                      <a:pt x="117" y="34"/>
                    </a:lnTo>
                    <a:close/>
                  </a:path>
                </a:pathLst>
              </a:custGeom>
              <a:solidFill>
                <a:srgbClr val="8C4400"/>
              </a:solidFill>
              <a:ln w="9525">
                <a:noFill/>
                <a:round/>
                <a:headEnd/>
                <a:tailEnd/>
              </a:ln>
            </p:spPr>
            <p:txBody>
              <a:bodyPr/>
              <a:lstStyle/>
              <a:p>
                <a:endParaRPr lang="en-US"/>
              </a:p>
            </p:txBody>
          </p:sp>
          <p:sp>
            <p:nvSpPr>
              <p:cNvPr id="384225" name="Freeform 225"/>
              <p:cNvSpPr>
                <a:spLocks/>
              </p:cNvSpPr>
              <p:nvPr/>
            </p:nvSpPr>
            <p:spPr bwMode="auto">
              <a:xfrm>
                <a:off x="7227" y="1377"/>
                <a:ext cx="43" cy="13"/>
              </a:xfrm>
              <a:custGeom>
                <a:avLst/>
                <a:gdLst/>
                <a:ahLst/>
                <a:cxnLst>
                  <a:cxn ang="0">
                    <a:pos x="161" y="27"/>
                  </a:cxn>
                  <a:cxn ang="0">
                    <a:pos x="172" y="35"/>
                  </a:cxn>
                  <a:cxn ang="0">
                    <a:pos x="175" y="41"/>
                  </a:cxn>
                  <a:cxn ang="0">
                    <a:pos x="170" y="52"/>
                  </a:cxn>
                  <a:cxn ang="0">
                    <a:pos x="156" y="35"/>
                  </a:cxn>
                  <a:cxn ang="0">
                    <a:pos x="101" y="25"/>
                  </a:cxn>
                  <a:cxn ang="0">
                    <a:pos x="81" y="39"/>
                  </a:cxn>
                  <a:cxn ang="0">
                    <a:pos x="71" y="21"/>
                  </a:cxn>
                  <a:cxn ang="0">
                    <a:pos x="21" y="9"/>
                  </a:cxn>
                  <a:cxn ang="0">
                    <a:pos x="0" y="21"/>
                  </a:cxn>
                  <a:cxn ang="0">
                    <a:pos x="10" y="0"/>
                  </a:cxn>
                  <a:cxn ang="0">
                    <a:pos x="161" y="27"/>
                  </a:cxn>
                </a:cxnLst>
                <a:rect l="0" t="0" r="r" b="b"/>
                <a:pathLst>
                  <a:path w="175" h="52">
                    <a:moveTo>
                      <a:pt x="161" y="27"/>
                    </a:moveTo>
                    <a:lnTo>
                      <a:pt x="172" y="35"/>
                    </a:lnTo>
                    <a:lnTo>
                      <a:pt x="175" y="41"/>
                    </a:lnTo>
                    <a:lnTo>
                      <a:pt x="170" y="52"/>
                    </a:lnTo>
                    <a:lnTo>
                      <a:pt x="156" y="35"/>
                    </a:lnTo>
                    <a:lnTo>
                      <a:pt x="101" y="25"/>
                    </a:lnTo>
                    <a:lnTo>
                      <a:pt x="81" y="39"/>
                    </a:lnTo>
                    <a:lnTo>
                      <a:pt x="71" y="21"/>
                    </a:lnTo>
                    <a:lnTo>
                      <a:pt x="21" y="9"/>
                    </a:lnTo>
                    <a:lnTo>
                      <a:pt x="0" y="21"/>
                    </a:lnTo>
                    <a:lnTo>
                      <a:pt x="10" y="0"/>
                    </a:lnTo>
                    <a:lnTo>
                      <a:pt x="161" y="27"/>
                    </a:lnTo>
                    <a:close/>
                  </a:path>
                </a:pathLst>
              </a:custGeom>
              <a:solidFill>
                <a:srgbClr val="8C4400"/>
              </a:solidFill>
              <a:ln w="9525">
                <a:noFill/>
                <a:round/>
                <a:headEnd/>
                <a:tailEnd/>
              </a:ln>
            </p:spPr>
            <p:txBody>
              <a:bodyPr/>
              <a:lstStyle/>
              <a:p>
                <a:endParaRPr lang="en-US"/>
              </a:p>
            </p:txBody>
          </p:sp>
          <p:sp>
            <p:nvSpPr>
              <p:cNvPr id="384226" name="Freeform 226"/>
              <p:cNvSpPr>
                <a:spLocks/>
              </p:cNvSpPr>
              <p:nvPr/>
            </p:nvSpPr>
            <p:spPr bwMode="auto">
              <a:xfrm>
                <a:off x="7205" y="1374"/>
                <a:ext cx="19" cy="7"/>
              </a:xfrm>
              <a:custGeom>
                <a:avLst/>
                <a:gdLst/>
                <a:ahLst/>
                <a:cxnLst>
                  <a:cxn ang="0">
                    <a:pos x="77" y="30"/>
                  </a:cxn>
                  <a:cxn ang="0">
                    <a:pos x="75" y="14"/>
                  </a:cxn>
                  <a:cxn ang="0">
                    <a:pos x="65" y="11"/>
                  </a:cxn>
                  <a:cxn ang="0">
                    <a:pos x="10" y="0"/>
                  </a:cxn>
                  <a:cxn ang="0">
                    <a:pos x="0" y="18"/>
                  </a:cxn>
                  <a:cxn ang="0">
                    <a:pos x="11" y="13"/>
                  </a:cxn>
                  <a:cxn ang="0">
                    <a:pos x="59" y="22"/>
                  </a:cxn>
                  <a:cxn ang="0">
                    <a:pos x="77" y="30"/>
                  </a:cxn>
                </a:cxnLst>
                <a:rect l="0" t="0" r="r" b="b"/>
                <a:pathLst>
                  <a:path w="77" h="30">
                    <a:moveTo>
                      <a:pt x="77" y="30"/>
                    </a:moveTo>
                    <a:lnTo>
                      <a:pt x="75" y="14"/>
                    </a:lnTo>
                    <a:lnTo>
                      <a:pt x="65" y="11"/>
                    </a:lnTo>
                    <a:lnTo>
                      <a:pt x="10" y="0"/>
                    </a:lnTo>
                    <a:lnTo>
                      <a:pt x="0" y="18"/>
                    </a:lnTo>
                    <a:lnTo>
                      <a:pt x="11" y="13"/>
                    </a:lnTo>
                    <a:lnTo>
                      <a:pt x="59" y="22"/>
                    </a:lnTo>
                    <a:lnTo>
                      <a:pt x="77" y="30"/>
                    </a:lnTo>
                    <a:close/>
                  </a:path>
                </a:pathLst>
              </a:custGeom>
              <a:solidFill>
                <a:srgbClr val="8C4400"/>
              </a:solidFill>
              <a:ln w="9525">
                <a:noFill/>
                <a:round/>
                <a:headEnd/>
                <a:tailEnd/>
              </a:ln>
            </p:spPr>
            <p:txBody>
              <a:bodyPr/>
              <a:lstStyle/>
              <a:p>
                <a:endParaRPr lang="en-US"/>
              </a:p>
            </p:txBody>
          </p:sp>
          <p:sp>
            <p:nvSpPr>
              <p:cNvPr id="384227" name="Freeform 227"/>
              <p:cNvSpPr>
                <a:spLocks/>
              </p:cNvSpPr>
              <p:nvPr/>
            </p:nvSpPr>
            <p:spPr bwMode="auto">
              <a:xfrm>
                <a:off x="7197" y="1364"/>
                <a:ext cx="19" cy="7"/>
              </a:xfrm>
              <a:custGeom>
                <a:avLst/>
                <a:gdLst/>
                <a:ahLst/>
                <a:cxnLst>
                  <a:cxn ang="0">
                    <a:pos x="78" y="29"/>
                  </a:cxn>
                  <a:cxn ang="0">
                    <a:pos x="74" y="13"/>
                  </a:cxn>
                  <a:cxn ang="0">
                    <a:pos x="65" y="9"/>
                  </a:cxn>
                  <a:cxn ang="0">
                    <a:pos x="10" y="0"/>
                  </a:cxn>
                  <a:cxn ang="0">
                    <a:pos x="0" y="18"/>
                  </a:cxn>
                  <a:cxn ang="0">
                    <a:pos x="13" y="11"/>
                  </a:cxn>
                  <a:cxn ang="0">
                    <a:pos x="60" y="21"/>
                  </a:cxn>
                  <a:cxn ang="0">
                    <a:pos x="78" y="29"/>
                  </a:cxn>
                </a:cxnLst>
                <a:rect l="0" t="0" r="r" b="b"/>
                <a:pathLst>
                  <a:path w="78" h="29">
                    <a:moveTo>
                      <a:pt x="78" y="29"/>
                    </a:moveTo>
                    <a:lnTo>
                      <a:pt x="74" y="13"/>
                    </a:lnTo>
                    <a:lnTo>
                      <a:pt x="65" y="9"/>
                    </a:lnTo>
                    <a:lnTo>
                      <a:pt x="10" y="0"/>
                    </a:lnTo>
                    <a:lnTo>
                      <a:pt x="0" y="18"/>
                    </a:lnTo>
                    <a:lnTo>
                      <a:pt x="13" y="11"/>
                    </a:lnTo>
                    <a:lnTo>
                      <a:pt x="60" y="21"/>
                    </a:lnTo>
                    <a:lnTo>
                      <a:pt x="78" y="29"/>
                    </a:lnTo>
                    <a:close/>
                  </a:path>
                </a:pathLst>
              </a:custGeom>
              <a:solidFill>
                <a:srgbClr val="8C4400"/>
              </a:solidFill>
              <a:ln w="9525">
                <a:noFill/>
                <a:round/>
                <a:headEnd/>
                <a:tailEnd/>
              </a:ln>
            </p:spPr>
            <p:txBody>
              <a:bodyPr/>
              <a:lstStyle/>
              <a:p>
                <a:endParaRPr lang="en-US"/>
              </a:p>
            </p:txBody>
          </p:sp>
          <p:sp>
            <p:nvSpPr>
              <p:cNvPr id="384228" name="Freeform 228"/>
              <p:cNvSpPr>
                <a:spLocks/>
              </p:cNvSpPr>
              <p:nvPr/>
            </p:nvSpPr>
            <p:spPr bwMode="auto">
              <a:xfrm>
                <a:off x="7211" y="1357"/>
                <a:ext cx="19" cy="8"/>
              </a:xfrm>
              <a:custGeom>
                <a:avLst/>
                <a:gdLst/>
                <a:ahLst/>
                <a:cxnLst>
                  <a:cxn ang="0">
                    <a:pos x="76" y="29"/>
                  </a:cxn>
                  <a:cxn ang="0">
                    <a:pos x="74" y="13"/>
                  </a:cxn>
                  <a:cxn ang="0">
                    <a:pos x="64" y="9"/>
                  </a:cxn>
                  <a:cxn ang="0">
                    <a:pos x="8" y="0"/>
                  </a:cxn>
                  <a:cxn ang="0">
                    <a:pos x="0" y="17"/>
                  </a:cxn>
                  <a:cxn ang="0">
                    <a:pos x="10" y="11"/>
                  </a:cxn>
                  <a:cxn ang="0">
                    <a:pos x="58" y="22"/>
                  </a:cxn>
                  <a:cxn ang="0">
                    <a:pos x="76" y="29"/>
                  </a:cxn>
                </a:cxnLst>
                <a:rect l="0" t="0" r="r" b="b"/>
                <a:pathLst>
                  <a:path w="76" h="29">
                    <a:moveTo>
                      <a:pt x="76" y="29"/>
                    </a:moveTo>
                    <a:lnTo>
                      <a:pt x="74" y="13"/>
                    </a:lnTo>
                    <a:lnTo>
                      <a:pt x="64" y="9"/>
                    </a:lnTo>
                    <a:lnTo>
                      <a:pt x="8" y="0"/>
                    </a:lnTo>
                    <a:lnTo>
                      <a:pt x="0" y="17"/>
                    </a:lnTo>
                    <a:lnTo>
                      <a:pt x="10" y="11"/>
                    </a:lnTo>
                    <a:lnTo>
                      <a:pt x="58" y="22"/>
                    </a:lnTo>
                    <a:lnTo>
                      <a:pt x="76" y="29"/>
                    </a:lnTo>
                    <a:close/>
                  </a:path>
                </a:pathLst>
              </a:custGeom>
              <a:solidFill>
                <a:srgbClr val="8C4400"/>
              </a:solidFill>
              <a:ln w="9525">
                <a:noFill/>
                <a:round/>
                <a:headEnd/>
                <a:tailEnd/>
              </a:ln>
            </p:spPr>
            <p:txBody>
              <a:bodyPr/>
              <a:lstStyle/>
              <a:p>
                <a:endParaRPr lang="en-US"/>
              </a:p>
            </p:txBody>
          </p:sp>
          <p:sp>
            <p:nvSpPr>
              <p:cNvPr id="384229" name="Freeform 229"/>
              <p:cNvSpPr>
                <a:spLocks/>
              </p:cNvSpPr>
              <p:nvPr/>
            </p:nvSpPr>
            <p:spPr bwMode="auto">
              <a:xfrm>
                <a:off x="7205" y="1348"/>
                <a:ext cx="19" cy="8"/>
              </a:xfrm>
              <a:custGeom>
                <a:avLst/>
                <a:gdLst/>
                <a:ahLst/>
                <a:cxnLst>
                  <a:cxn ang="0">
                    <a:pos x="77" y="29"/>
                  </a:cxn>
                  <a:cxn ang="0">
                    <a:pos x="75" y="14"/>
                  </a:cxn>
                  <a:cxn ang="0">
                    <a:pos x="65" y="9"/>
                  </a:cxn>
                  <a:cxn ang="0">
                    <a:pos x="10" y="0"/>
                  </a:cxn>
                  <a:cxn ang="0">
                    <a:pos x="0" y="17"/>
                  </a:cxn>
                  <a:cxn ang="0">
                    <a:pos x="11" y="11"/>
                  </a:cxn>
                  <a:cxn ang="0">
                    <a:pos x="59" y="21"/>
                  </a:cxn>
                  <a:cxn ang="0">
                    <a:pos x="77" y="29"/>
                  </a:cxn>
                </a:cxnLst>
                <a:rect l="0" t="0" r="r" b="b"/>
                <a:pathLst>
                  <a:path w="77" h="29">
                    <a:moveTo>
                      <a:pt x="77" y="29"/>
                    </a:moveTo>
                    <a:lnTo>
                      <a:pt x="75" y="14"/>
                    </a:lnTo>
                    <a:lnTo>
                      <a:pt x="65" y="9"/>
                    </a:lnTo>
                    <a:lnTo>
                      <a:pt x="10" y="0"/>
                    </a:lnTo>
                    <a:lnTo>
                      <a:pt x="0" y="17"/>
                    </a:lnTo>
                    <a:lnTo>
                      <a:pt x="11" y="11"/>
                    </a:lnTo>
                    <a:lnTo>
                      <a:pt x="59" y="21"/>
                    </a:lnTo>
                    <a:lnTo>
                      <a:pt x="77" y="29"/>
                    </a:lnTo>
                    <a:close/>
                  </a:path>
                </a:pathLst>
              </a:custGeom>
              <a:solidFill>
                <a:srgbClr val="8C4400"/>
              </a:solidFill>
              <a:ln w="9525">
                <a:noFill/>
                <a:round/>
                <a:headEnd/>
                <a:tailEnd/>
              </a:ln>
            </p:spPr>
            <p:txBody>
              <a:bodyPr/>
              <a:lstStyle/>
              <a:p>
                <a:endParaRPr lang="en-US"/>
              </a:p>
            </p:txBody>
          </p:sp>
          <p:sp>
            <p:nvSpPr>
              <p:cNvPr id="384230" name="Freeform 230"/>
              <p:cNvSpPr>
                <a:spLocks/>
              </p:cNvSpPr>
              <p:nvPr/>
            </p:nvSpPr>
            <p:spPr bwMode="auto">
              <a:xfrm>
                <a:off x="7229" y="1345"/>
                <a:ext cx="19" cy="7"/>
              </a:xfrm>
              <a:custGeom>
                <a:avLst/>
                <a:gdLst/>
                <a:ahLst/>
                <a:cxnLst>
                  <a:cxn ang="0">
                    <a:pos x="77" y="30"/>
                  </a:cxn>
                  <a:cxn ang="0">
                    <a:pos x="75" y="14"/>
                  </a:cxn>
                  <a:cxn ang="0">
                    <a:pos x="66" y="11"/>
                  </a:cxn>
                  <a:cxn ang="0">
                    <a:pos x="9" y="0"/>
                  </a:cxn>
                  <a:cxn ang="0">
                    <a:pos x="0" y="18"/>
                  </a:cxn>
                  <a:cxn ang="0">
                    <a:pos x="11" y="12"/>
                  </a:cxn>
                  <a:cxn ang="0">
                    <a:pos x="59" y="22"/>
                  </a:cxn>
                  <a:cxn ang="0">
                    <a:pos x="77" y="30"/>
                  </a:cxn>
                </a:cxnLst>
                <a:rect l="0" t="0" r="r" b="b"/>
                <a:pathLst>
                  <a:path w="77" h="30">
                    <a:moveTo>
                      <a:pt x="77" y="30"/>
                    </a:moveTo>
                    <a:lnTo>
                      <a:pt x="75" y="14"/>
                    </a:lnTo>
                    <a:lnTo>
                      <a:pt x="66" y="11"/>
                    </a:lnTo>
                    <a:lnTo>
                      <a:pt x="9" y="0"/>
                    </a:lnTo>
                    <a:lnTo>
                      <a:pt x="0" y="18"/>
                    </a:lnTo>
                    <a:lnTo>
                      <a:pt x="11" y="12"/>
                    </a:lnTo>
                    <a:lnTo>
                      <a:pt x="59" y="22"/>
                    </a:lnTo>
                    <a:lnTo>
                      <a:pt x="77" y="30"/>
                    </a:lnTo>
                    <a:close/>
                  </a:path>
                </a:pathLst>
              </a:custGeom>
              <a:solidFill>
                <a:srgbClr val="8C4400"/>
              </a:solidFill>
              <a:ln w="9525">
                <a:noFill/>
                <a:round/>
                <a:headEnd/>
                <a:tailEnd/>
              </a:ln>
            </p:spPr>
            <p:txBody>
              <a:bodyPr/>
              <a:lstStyle/>
              <a:p>
                <a:endParaRPr lang="en-US"/>
              </a:p>
            </p:txBody>
          </p:sp>
          <p:sp>
            <p:nvSpPr>
              <p:cNvPr id="384231" name="Freeform 231"/>
              <p:cNvSpPr>
                <a:spLocks/>
              </p:cNvSpPr>
              <p:nvPr/>
            </p:nvSpPr>
            <p:spPr bwMode="auto">
              <a:xfrm>
                <a:off x="7182" y="1370"/>
                <a:ext cx="19" cy="10"/>
              </a:xfrm>
              <a:custGeom>
                <a:avLst/>
                <a:gdLst/>
                <a:ahLst/>
                <a:cxnLst>
                  <a:cxn ang="0">
                    <a:pos x="73" y="8"/>
                  </a:cxn>
                  <a:cxn ang="0">
                    <a:pos x="77" y="24"/>
                  </a:cxn>
                  <a:cxn ang="0">
                    <a:pos x="73" y="38"/>
                  </a:cxn>
                  <a:cxn ang="0">
                    <a:pos x="63" y="20"/>
                  </a:cxn>
                  <a:cxn ang="0">
                    <a:pos x="15" y="12"/>
                  </a:cxn>
                  <a:cxn ang="0">
                    <a:pos x="0" y="20"/>
                  </a:cxn>
                  <a:cxn ang="0">
                    <a:pos x="7" y="0"/>
                  </a:cxn>
                  <a:cxn ang="0">
                    <a:pos x="73" y="8"/>
                  </a:cxn>
                </a:cxnLst>
                <a:rect l="0" t="0" r="r" b="b"/>
                <a:pathLst>
                  <a:path w="77" h="38">
                    <a:moveTo>
                      <a:pt x="73" y="8"/>
                    </a:moveTo>
                    <a:lnTo>
                      <a:pt x="77" y="24"/>
                    </a:lnTo>
                    <a:lnTo>
                      <a:pt x="73" y="38"/>
                    </a:lnTo>
                    <a:lnTo>
                      <a:pt x="63" y="20"/>
                    </a:lnTo>
                    <a:lnTo>
                      <a:pt x="15" y="12"/>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2" name="Freeform 232"/>
              <p:cNvSpPr>
                <a:spLocks/>
              </p:cNvSpPr>
              <p:nvPr/>
            </p:nvSpPr>
            <p:spPr bwMode="auto">
              <a:xfrm>
                <a:off x="7174" y="1361"/>
                <a:ext cx="19" cy="9"/>
              </a:xfrm>
              <a:custGeom>
                <a:avLst/>
                <a:gdLst/>
                <a:ahLst/>
                <a:cxnLst>
                  <a:cxn ang="0">
                    <a:pos x="73" y="7"/>
                  </a:cxn>
                  <a:cxn ang="0">
                    <a:pos x="78" y="23"/>
                  </a:cxn>
                  <a:cxn ang="0">
                    <a:pos x="73" y="37"/>
                  </a:cxn>
                  <a:cxn ang="0">
                    <a:pos x="64" y="20"/>
                  </a:cxn>
                  <a:cxn ang="0">
                    <a:pos x="17" y="12"/>
                  </a:cxn>
                  <a:cxn ang="0">
                    <a:pos x="0" y="20"/>
                  </a:cxn>
                  <a:cxn ang="0">
                    <a:pos x="7" y="0"/>
                  </a:cxn>
                  <a:cxn ang="0">
                    <a:pos x="73" y="7"/>
                  </a:cxn>
                </a:cxnLst>
                <a:rect l="0" t="0" r="r" b="b"/>
                <a:pathLst>
                  <a:path w="78" h="37">
                    <a:moveTo>
                      <a:pt x="73" y="7"/>
                    </a:moveTo>
                    <a:lnTo>
                      <a:pt x="78" y="23"/>
                    </a:lnTo>
                    <a:lnTo>
                      <a:pt x="73" y="37"/>
                    </a:lnTo>
                    <a:lnTo>
                      <a:pt x="64" y="20"/>
                    </a:lnTo>
                    <a:lnTo>
                      <a:pt x="17" y="12"/>
                    </a:lnTo>
                    <a:lnTo>
                      <a:pt x="0" y="20"/>
                    </a:lnTo>
                    <a:lnTo>
                      <a:pt x="7" y="0"/>
                    </a:lnTo>
                    <a:lnTo>
                      <a:pt x="73" y="7"/>
                    </a:lnTo>
                    <a:close/>
                  </a:path>
                </a:pathLst>
              </a:custGeom>
              <a:solidFill>
                <a:srgbClr val="8C4400"/>
              </a:solidFill>
              <a:ln w="9525">
                <a:noFill/>
                <a:round/>
                <a:headEnd/>
                <a:tailEnd/>
              </a:ln>
            </p:spPr>
            <p:txBody>
              <a:bodyPr/>
              <a:lstStyle/>
              <a:p>
                <a:endParaRPr lang="en-US"/>
              </a:p>
            </p:txBody>
          </p:sp>
          <p:sp>
            <p:nvSpPr>
              <p:cNvPr id="384233" name="Freeform 233"/>
              <p:cNvSpPr>
                <a:spLocks/>
              </p:cNvSpPr>
              <p:nvPr/>
            </p:nvSpPr>
            <p:spPr bwMode="auto">
              <a:xfrm>
                <a:off x="7188" y="1354"/>
                <a:ext cx="19" cy="9"/>
              </a:xfrm>
              <a:custGeom>
                <a:avLst/>
                <a:gdLst/>
                <a:ahLst/>
                <a:cxnLst>
                  <a:cxn ang="0">
                    <a:pos x="73" y="8"/>
                  </a:cxn>
                  <a:cxn ang="0">
                    <a:pos x="76" y="23"/>
                  </a:cxn>
                  <a:cxn ang="0">
                    <a:pos x="73" y="37"/>
                  </a:cxn>
                  <a:cxn ang="0">
                    <a:pos x="62" y="20"/>
                  </a:cxn>
                  <a:cxn ang="0">
                    <a:pos x="14" y="11"/>
                  </a:cxn>
                  <a:cxn ang="0">
                    <a:pos x="0" y="20"/>
                  </a:cxn>
                  <a:cxn ang="0">
                    <a:pos x="7" y="0"/>
                  </a:cxn>
                  <a:cxn ang="0">
                    <a:pos x="73" y="8"/>
                  </a:cxn>
                </a:cxnLst>
                <a:rect l="0" t="0" r="r" b="b"/>
                <a:pathLst>
                  <a:path w="76" h="37">
                    <a:moveTo>
                      <a:pt x="73" y="8"/>
                    </a:moveTo>
                    <a:lnTo>
                      <a:pt x="76" y="23"/>
                    </a:lnTo>
                    <a:lnTo>
                      <a:pt x="73" y="37"/>
                    </a:lnTo>
                    <a:lnTo>
                      <a:pt x="62"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4" name="Freeform 234"/>
              <p:cNvSpPr>
                <a:spLocks/>
              </p:cNvSpPr>
              <p:nvPr/>
            </p:nvSpPr>
            <p:spPr bwMode="auto">
              <a:xfrm>
                <a:off x="7182" y="1345"/>
                <a:ext cx="19" cy="9"/>
              </a:xfrm>
              <a:custGeom>
                <a:avLst/>
                <a:gdLst/>
                <a:ahLst/>
                <a:cxnLst>
                  <a:cxn ang="0">
                    <a:pos x="73" y="8"/>
                  </a:cxn>
                  <a:cxn ang="0">
                    <a:pos x="77" y="23"/>
                  </a:cxn>
                  <a:cxn ang="0">
                    <a:pos x="73" y="37"/>
                  </a:cxn>
                  <a:cxn ang="0">
                    <a:pos x="63" y="19"/>
                  </a:cxn>
                  <a:cxn ang="0">
                    <a:pos x="15" y="12"/>
                  </a:cxn>
                  <a:cxn ang="0">
                    <a:pos x="0" y="19"/>
                  </a:cxn>
                  <a:cxn ang="0">
                    <a:pos x="7" y="0"/>
                  </a:cxn>
                  <a:cxn ang="0">
                    <a:pos x="73" y="8"/>
                  </a:cxn>
                </a:cxnLst>
                <a:rect l="0" t="0" r="r" b="b"/>
                <a:pathLst>
                  <a:path w="77" h="37">
                    <a:moveTo>
                      <a:pt x="73" y="8"/>
                    </a:moveTo>
                    <a:lnTo>
                      <a:pt x="77" y="23"/>
                    </a:lnTo>
                    <a:lnTo>
                      <a:pt x="73" y="37"/>
                    </a:lnTo>
                    <a:lnTo>
                      <a:pt x="63" y="19"/>
                    </a:lnTo>
                    <a:lnTo>
                      <a:pt x="15" y="12"/>
                    </a:lnTo>
                    <a:lnTo>
                      <a:pt x="0" y="19"/>
                    </a:lnTo>
                    <a:lnTo>
                      <a:pt x="7" y="0"/>
                    </a:lnTo>
                    <a:lnTo>
                      <a:pt x="73" y="8"/>
                    </a:lnTo>
                    <a:close/>
                  </a:path>
                </a:pathLst>
              </a:custGeom>
              <a:solidFill>
                <a:srgbClr val="8C4400"/>
              </a:solidFill>
              <a:ln w="9525">
                <a:noFill/>
                <a:round/>
                <a:headEnd/>
                <a:tailEnd/>
              </a:ln>
            </p:spPr>
            <p:txBody>
              <a:bodyPr/>
              <a:lstStyle/>
              <a:p>
                <a:endParaRPr lang="en-US"/>
              </a:p>
            </p:txBody>
          </p:sp>
          <p:sp>
            <p:nvSpPr>
              <p:cNvPr id="384235" name="Freeform 235"/>
              <p:cNvSpPr>
                <a:spLocks/>
              </p:cNvSpPr>
              <p:nvPr/>
            </p:nvSpPr>
            <p:spPr bwMode="auto">
              <a:xfrm>
                <a:off x="7206" y="1342"/>
                <a:ext cx="20" cy="9"/>
              </a:xfrm>
              <a:custGeom>
                <a:avLst/>
                <a:gdLst/>
                <a:ahLst/>
                <a:cxnLst>
                  <a:cxn ang="0">
                    <a:pos x="73" y="8"/>
                  </a:cxn>
                  <a:cxn ang="0">
                    <a:pos x="76" y="24"/>
                  </a:cxn>
                  <a:cxn ang="0">
                    <a:pos x="73" y="37"/>
                  </a:cxn>
                  <a:cxn ang="0">
                    <a:pos x="63" y="20"/>
                  </a:cxn>
                  <a:cxn ang="0">
                    <a:pos x="14" y="11"/>
                  </a:cxn>
                  <a:cxn ang="0">
                    <a:pos x="0" y="20"/>
                  </a:cxn>
                  <a:cxn ang="0">
                    <a:pos x="7" y="0"/>
                  </a:cxn>
                  <a:cxn ang="0">
                    <a:pos x="73" y="8"/>
                  </a:cxn>
                </a:cxnLst>
                <a:rect l="0" t="0" r="r" b="b"/>
                <a:pathLst>
                  <a:path w="76" h="37">
                    <a:moveTo>
                      <a:pt x="73" y="8"/>
                    </a:moveTo>
                    <a:lnTo>
                      <a:pt x="76" y="24"/>
                    </a:lnTo>
                    <a:lnTo>
                      <a:pt x="73" y="37"/>
                    </a:lnTo>
                    <a:lnTo>
                      <a:pt x="63"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6" name="Freeform 236"/>
              <p:cNvSpPr>
                <a:spLocks/>
              </p:cNvSpPr>
              <p:nvPr/>
            </p:nvSpPr>
            <p:spPr bwMode="auto">
              <a:xfrm>
                <a:off x="7162" y="1367"/>
                <a:ext cx="17" cy="7"/>
              </a:xfrm>
              <a:custGeom>
                <a:avLst/>
                <a:gdLst/>
                <a:ahLst/>
                <a:cxnLst>
                  <a:cxn ang="0">
                    <a:pos x="65" y="11"/>
                  </a:cxn>
                  <a:cxn ang="0">
                    <a:pos x="67" y="30"/>
                  </a:cxn>
                  <a:cxn ang="0">
                    <a:pos x="53" y="22"/>
                  </a:cxn>
                  <a:cxn ang="0">
                    <a:pos x="15" y="14"/>
                  </a:cxn>
                  <a:cxn ang="0">
                    <a:pos x="0" y="24"/>
                  </a:cxn>
                  <a:cxn ang="0">
                    <a:pos x="12" y="0"/>
                  </a:cxn>
                  <a:cxn ang="0">
                    <a:pos x="65" y="11"/>
                  </a:cxn>
                </a:cxnLst>
                <a:rect l="0" t="0" r="r" b="b"/>
                <a:pathLst>
                  <a:path w="67" h="30">
                    <a:moveTo>
                      <a:pt x="65" y="11"/>
                    </a:moveTo>
                    <a:lnTo>
                      <a:pt x="67" y="30"/>
                    </a:lnTo>
                    <a:lnTo>
                      <a:pt x="53"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37" name="Freeform 237"/>
              <p:cNvSpPr>
                <a:spLocks/>
              </p:cNvSpPr>
              <p:nvPr/>
            </p:nvSpPr>
            <p:spPr bwMode="auto">
              <a:xfrm>
                <a:off x="7154" y="1357"/>
                <a:ext cx="17" cy="7"/>
              </a:xfrm>
              <a:custGeom>
                <a:avLst/>
                <a:gdLst/>
                <a:ahLst/>
                <a:cxnLst>
                  <a:cxn ang="0">
                    <a:pos x="64" y="9"/>
                  </a:cxn>
                  <a:cxn ang="0">
                    <a:pos x="67" y="29"/>
                  </a:cxn>
                  <a:cxn ang="0">
                    <a:pos x="54" y="20"/>
                  </a:cxn>
                  <a:cxn ang="0">
                    <a:pos x="15" y="13"/>
                  </a:cxn>
                  <a:cxn ang="0">
                    <a:pos x="0" y="23"/>
                  </a:cxn>
                  <a:cxn ang="0">
                    <a:pos x="11" y="0"/>
                  </a:cxn>
                  <a:cxn ang="0">
                    <a:pos x="64" y="9"/>
                  </a:cxn>
                </a:cxnLst>
                <a:rect l="0" t="0" r="r" b="b"/>
                <a:pathLst>
                  <a:path w="67" h="29">
                    <a:moveTo>
                      <a:pt x="64" y="9"/>
                    </a:moveTo>
                    <a:lnTo>
                      <a:pt x="67" y="29"/>
                    </a:lnTo>
                    <a:lnTo>
                      <a:pt x="54" y="20"/>
                    </a:lnTo>
                    <a:lnTo>
                      <a:pt x="15" y="13"/>
                    </a:lnTo>
                    <a:lnTo>
                      <a:pt x="0" y="23"/>
                    </a:lnTo>
                    <a:lnTo>
                      <a:pt x="11" y="0"/>
                    </a:lnTo>
                    <a:lnTo>
                      <a:pt x="64" y="9"/>
                    </a:lnTo>
                    <a:close/>
                  </a:path>
                </a:pathLst>
              </a:custGeom>
              <a:solidFill>
                <a:srgbClr val="8C4400"/>
              </a:solidFill>
              <a:ln w="9525">
                <a:noFill/>
                <a:round/>
                <a:headEnd/>
                <a:tailEnd/>
              </a:ln>
            </p:spPr>
            <p:txBody>
              <a:bodyPr/>
              <a:lstStyle/>
              <a:p>
                <a:endParaRPr lang="en-US"/>
              </a:p>
            </p:txBody>
          </p:sp>
          <p:sp>
            <p:nvSpPr>
              <p:cNvPr id="384238" name="Freeform 238"/>
              <p:cNvSpPr>
                <a:spLocks/>
              </p:cNvSpPr>
              <p:nvPr/>
            </p:nvSpPr>
            <p:spPr bwMode="auto">
              <a:xfrm>
                <a:off x="7168" y="1351"/>
                <a:ext cx="17" cy="7"/>
              </a:xfrm>
              <a:custGeom>
                <a:avLst/>
                <a:gdLst/>
                <a:ahLst/>
                <a:cxnLst>
                  <a:cxn ang="0">
                    <a:pos x="66" y="10"/>
                  </a:cxn>
                  <a:cxn ang="0">
                    <a:pos x="68" y="30"/>
                  </a:cxn>
                  <a:cxn ang="0">
                    <a:pos x="54" y="22"/>
                  </a:cxn>
                  <a:cxn ang="0">
                    <a:pos x="16" y="14"/>
                  </a:cxn>
                  <a:cxn ang="0">
                    <a:pos x="0" y="23"/>
                  </a:cxn>
                  <a:cxn ang="0">
                    <a:pos x="12" y="0"/>
                  </a:cxn>
                  <a:cxn ang="0">
                    <a:pos x="66" y="10"/>
                  </a:cxn>
                </a:cxnLst>
                <a:rect l="0" t="0" r="r" b="b"/>
                <a:pathLst>
                  <a:path w="68" h="30">
                    <a:moveTo>
                      <a:pt x="66" y="10"/>
                    </a:moveTo>
                    <a:lnTo>
                      <a:pt x="68" y="30"/>
                    </a:lnTo>
                    <a:lnTo>
                      <a:pt x="54" y="22"/>
                    </a:lnTo>
                    <a:lnTo>
                      <a:pt x="16" y="14"/>
                    </a:lnTo>
                    <a:lnTo>
                      <a:pt x="0" y="23"/>
                    </a:lnTo>
                    <a:lnTo>
                      <a:pt x="12" y="0"/>
                    </a:lnTo>
                    <a:lnTo>
                      <a:pt x="66" y="10"/>
                    </a:lnTo>
                    <a:close/>
                  </a:path>
                </a:pathLst>
              </a:custGeom>
              <a:solidFill>
                <a:srgbClr val="8C4400"/>
              </a:solidFill>
              <a:ln w="9525">
                <a:noFill/>
                <a:round/>
                <a:headEnd/>
                <a:tailEnd/>
              </a:ln>
            </p:spPr>
            <p:txBody>
              <a:bodyPr/>
              <a:lstStyle/>
              <a:p>
                <a:endParaRPr lang="en-US"/>
              </a:p>
            </p:txBody>
          </p:sp>
          <p:sp>
            <p:nvSpPr>
              <p:cNvPr id="384239" name="Freeform 239"/>
              <p:cNvSpPr>
                <a:spLocks/>
              </p:cNvSpPr>
              <p:nvPr/>
            </p:nvSpPr>
            <p:spPr bwMode="auto">
              <a:xfrm>
                <a:off x="7162" y="1342"/>
                <a:ext cx="17" cy="7"/>
              </a:xfrm>
              <a:custGeom>
                <a:avLst/>
                <a:gdLst/>
                <a:ahLst/>
                <a:cxnLst>
                  <a:cxn ang="0">
                    <a:pos x="65" y="9"/>
                  </a:cxn>
                  <a:cxn ang="0">
                    <a:pos x="67" y="29"/>
                  </a:cxn>
                  <a:cxn ang="0">
                    <a:pos x="53" y="21"/>
                  </a:cxn>
                  <a:cxn ang="0">
                    <a:pos x="15" y="13"/>
                  </a:cxn>
                  <a:cxn ang="0">
                    <a:pos x="0" y="23"/>
                  </a:cxn>
                  <a:cxn ang="0">
                    <a:pos x="12" y="0"/>
                  </a:cxn>
                  <a:cxn ang="0">
                    <a:pos x="65" y="9"/>
                  </a:cxn>
                </a:cxnLst>
                <a:rect l="0" t="0" r="r" b="b"/>
                <a:pathLst>
                  <a:path w="67" h="29">
                    <a:moveTo>
                      <a:pt x="65" y="9"/>
                    </a:moveTo>
                    <a:lnTo>
                      <a:pt x="67" y="29"/>
                    </a:lnTo>
                    <a:lnTo>
                      <a:pt x="53" y="21"/>
                    </a:lnTo>
                    <a:lnTo>
                      <a:pt x="15" y="13"/>
                    </a:lnTo>
                    <a:lnTo>
                      <a:pt x="0" y="23"/>
                    </a:lnTo>
                    <a:lnTo>
                      <a:pt x="12" y="0"/>
                    </a:lnTo>
                    <a:lnTo>
                      <a:pt x="65" y="9"/>
                    </a:lnTo>
                    <a:close/>
                  </a:path>
                </a:pathLst>
              </a:custGeom>
              <a:solidFill>
                <a:srgbClr val="8C4400"/>
              </a:solidFill>
              <a:ln w="9525">
                <a:noFill/>
                <a:round/>
                <a:headEnd/>
                <a:tailEnd/>
              </a:ln>
            </p:spPr>
            <p:txBody>
              <a:bodyPr/>
              <a:lstStyle/>
              <a:p>
                <a:endParaRPr lang="en-US"/>
              </a:p>
            </p:txBody>
          </p:sp>
          <p:sp>
            <p:nvSpPr>
              <p:cNvPr id="384240" name="Freeform 240"/>
              <p:cNvSpPr>
                <a:spLocks/>
              </p:cNvSpPr>
              <p:nvPr/>
            </p:nvSpPr>
            <p:spPr bwMode="auto">
              <a:xfrm>
                <a:off x="7186" y="1338"/>
                <a:ext cx="17" cy="8"/>
              </a:xfrm>
              <a:custGeom>
                <a:avLst/>
                <a:gdLst/>
                <a:ahLst/>
                <a:cxnLst>
                  <a:cxn ang="0">
                    <a:pos x="65" y="11"/>
                  </a:cxn>
                  <a:cxn ang="0">
                    <a:pos x="67" y="29"/>
                  </a:cxn>
                  <a:cxn ang="0">
                    <a:pos x="55" y="22"/>
                  </a:cxn>
                  <a:cxn ang="0">
                    <a:pos x="15" y="14"/>
                  </a:cxn>
                  <a:cxn ang="0">
                    <a:pos x="0" y="24"/>
                  </a:cxn>
                  <a:cxn ang="0">
                    <a:pos x="12" y="0"/>
                  </a:cxn>
                  <a:cxn ang="0">
                    <a:pos x="65" y="11"/>
                  </a:cxn>
                </a:cxnLst>
                <a:rect l="0" t="0" r="r" b="b"/>
                <a:pathLst>
                  <a:path w="67" h="29">
                    <a:moveTo>
                      <a:pt x="65" y="11"/>
                    </a:moveTo>
                    <a:lnTo>
                      <a:pt x="67" y="29"/>
                    </a:lnTo>
                    <a:lnTo>
                      <a:pt x="55"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41" name="Freeform 241"/>
              <p:cNvSpPr>
                <a:spLocks/>
              </p:cNvSpPr>
              <p:nvPr/>
            </p:nvSpPr>
            <p:spPr bwMode="auto">
              <a:xfrm>
                <a:off x="7077" y="1355"/>
                <a:ext cx="15" cy="4"/>
              </a:xfrm>
              <a:custGeom>
                <a:avLst/>
                <a:gdLst/>
                <a:ahLst/>
                <a:cxnLst>
                  <a:cxn ang="0">
                    <a:pos x="62" y="6"/>
                  </a:cxn>
                  <a:cxn ang="0">
                    <a:pos x="62" y="16"/>
                  </a:cxn>
                  <a:cxn ang="0">
                    <a:pos x="21" y="10"/>
                  </a:cxn>
                  <a:cxn ang="0">
                    <a:pos x="0" y="16"/>
                  </a:cxn>
                  <a:cxn ang="0">
                    <a:pos x="14" y="0"/>
                  </a:cxn>
                  <a:cxn ang="0">
                    <a:pos x="62" y="6"/>
                  </a:cxn>
                </a:cxnLst>
                <a:rect l="0" t="0" r="r" b="b"/>
                <a:pathLst>
                  <a:path w="62" h="16">
                    <a:moveTo>
                      <a:pt x="62" y="6"/>
                    </a:moveTo>
                    <a:lnTo>
                      <a:pt x="62" y="16"/>
                    </a:lnTo>
                    <a:lnTo>
                      <a:pt x="21" y="10"/>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2" name="Freeform 242"/>
              <p:cNvSpPr>
                <a:spLocks/>
              </p:cNvSpPr>
              <p:nvPr/>
            </p:nvSpPr>
            <p:spPr bwMode="auto">
              <a:xfrm>
                <a:off x="7069" y="1345"/>
                <a:ext cx="15" cy="4"/>
              </a:xfrm>
              <a:custGeom>
                <a:avLst/>
                <a:gdLst/>
                <a:ahLst/>
                <a:cxnLst>
                  <a:cxn ang="0">
                    <a:pos x="62" y="6"/>
                  </a:cxn>
                  <a:cxn ang="0">
                    <a:pos x="62" y="16"/>
                  </a:cxn>
                  <a:cxn ang="0">
                    <a:pos x="22" y="10"/>
                  </a:cxn>
                  <a:cxn ang="0">
                    <a:pos x="0" y="16"/>
                  </a:cxn>
                  <a:cxn ang="0">
                    <a:pos x="13" y="0"/>
                  </a:cxn>
                  <a:cxn ang="0">
                    <a:pos x="62" y="6"/>
                  </a:cxn>
                </a:cxnLst>
                <a:rect l="0" t="0" r="r" b="b"/>
                <a:pathLst>
                  <a:path w="62" h="16">
                    <a:moveTo>
                      <a:pt x="62" y="6"/>
                    </a:moveTo>
                    <a:lnTo>
                      <a:pt x="62" y="16"/>
                    </a:lnTo>
                    <a:lnTo>
                      <a:pt x="22" y="10"/>
                    </a:lnTo>
                    <a:lnTo>
                      <a:pt x="0" y="16"/>
                    </a:lnTo>
                    <a:lnTo>
                      <a:pt x="13" y="0"/>
                    </a:lnTo>
                    <a:lnTo>
                      <a:pt x="62" y="6"/>
                    </a:lnTo>
                    <a:close/>
                  </a:path>
                </a:pathLst>
              </a:custGeom>
              <a:solidFill>
                <a:srgbClr val="8C4400"/>
              </a:solidFill>
              <a:ln w="9525">
                <a:noFill/>
                <a:round/>
                <a:headEnd/>
                <a:tailEnd/>
              </a:ln>
            </p:spPr>
            <p:txBody>
              <a:bodyPr/>
              <a:lstStyle/>
              <a:p>
                <a:endParaRPr lang="en-US"/>
              </a:p>
            </p:txBody>
          </p:sp>
          <p:sp>
            <p:nvSpPr>
              <p:cNvPr id="384243" name="Freeform 243"/>
              <p:cNvSpPr>
                <a:spLocks/>
              </p:cNvSpPr>
              <p:nvPr/>
            </p:nvSpPr>
            <p:spPr bwMode="auto">
              <a:xfrm>
                <a:off x="7083" y="1339"/>
                <a:ext cx="15" cy="3"/>
              </a:xfrm>
              <a:custGeom>
                <a:avLst/>
                <a:gdLst/>
                <a:ahLst/>
                <a:cxnLst>
                  <a:cxn ang="0">
                    <a:pos x="62" y="5"/>
                  </a:cxn>
                  <a:cxn ang="0">
                    <a:pos x="62" y="16"/>
                  </a:cxn>
                  <a:cxn ang="0">
                    <a:pos x="21" y="10"/>
                  </a:cxn>
                  <a:cxn ang="0">
                    <a:pos x="0" y="16"/>
                  </a:cxn>
                  <a:cxn ang="0">
                    <a:pos x="14" y="0"/>
                  </a:cxn>
                  <a:cxn ang="0">
                    <a:pos x="62" y="5"/>
                  </a:cxn>
                </a:cxnLst>
                <a:rect l="0" t="0" r="r" b="b"/>
                <a:pathLst>
                  <a:path w="62" h="16">
                    <a:moveTo>
                      <a:pt x="62" y="5"/>
                    </a:moveTo>
                    <a:lnTo>
                      <a:pt x="62" y="16"/>
                    </a:lnTo>
                    <a:lnTo>
                      <a:pt x="21" y="10"/>
                    </a:lnTo>
                    <a:lnTo>
                      <a:pt x="0" y="16"/>
                    </a:lnTo>
                    <a:lnTo>
                      <a:pt x="14" y="0"/>
                    </a:lnTo>
                    <a:lnTo>
                      <a:pt x="62" y="5"/>
                    </a:lnTo>
                    <a:close/>
                  </a:path>
                </a:pathLst>
              </a:custGeom>
              <a:solidFill>
                <a:srgbClr val="8C4400"/>
              </a:solidFill>
              <a:ln w="9525">
                <a:noFill/>
                <a:round/>
                <a:headEnd/>
                <a:tailEnd/>
              </a:ln>
            </p:spPr>
            <p:txBody>
              <a:bodyPr/>
              <a:lstStyle/>
              <a:p>
                <a:endParaRPr lang="en-US"/>
              </a:p>
            </p:txBody>
          </p:sp>
          <p:sp>
            <p:nvSpPr>
              <p:cNvPr id="384244" name="Freeform 244"/>
              <p:cNvSpPr>
                <a:spLocks/>
              </p:cNvSpPr>
              <p:nvPr/>
            </p:nvSpPr>
            <p:spPr bwMode="auto">
              <a:xfrm>
                <a:off x="7077" y="1329"/>
                <a:ext cx="15" cy="4"/>
              </a:xfrm>
              <a:custGeom>
                <a:avLst/>
                <a:gdLst/>
                <a:ahLst/>
                <a:cxnLst>
                  <a:cxn ang="0">
                    <a:pos x="62" y="6"/>
                  </a:cxn>
                  <a:cxn ang="0">
                    <a:pos x="62" y="15"/>
                  </a:cxn>
                  <a:cxn ang="0">
                    <a:pos x="21" y="10"/>
                  </a:cxn>
                  <a:cxn ang="0">
                    <a:pos x="0" y="15"/>
                  </a:cxn>
                  <a:cxn ang="0">
                    <a:pos x="14" y="0"/>
                  </a:cxn>
                  <a:cxn ang="0">
                    <a:pos x="62" y="6"/>
                  </a:cxn>
                </a:cxnLst>
                <a:rect l="0" t="0" r="r" b="b"/>
                <a:pathLst>
                  <a:path w="62" h="15">
                    <a:moveTo>
                      <a:pt x="62" y="6"/>
                    </a:moveTo>
                    <a:lnTo>
                      <a:pt x="62" y="15"/>
                    </a:lnTo>
                    <a:lnTo>
                      <a:pt x="21" y="10"/>
                    </a:lnTo>
                    <a:lnTo>
                      <a:pt x="0" y="15"/>
                    </a:lnTo>
                    <a:lnTo>
                      <a:pt x="14" y="0"/>
                    </a:lnTo>
                    <a:lnTo>
                      <a:pt x="62" y="6"/>
                    </a:lnTo>
                    <a:close/>
                  </a:path>
                </a:pathLst>
              </a:custGeom>
              <a:solidFill>
                <a:srgbClr val="8C4400"/>
              </a:solidFill>
              <a:ln w="9525">
                <a:noFill/>
                <a:round/>
                <a:headEnd/>
                <a:tailEnd/>
              </a:ln>
            </p:spPr>
            <p:txBody>
              <a:bodyPr/>
              <a:lstStyle/>
              <a:p>
                <a:endParaRPr lang="en-US"/>
              </a:p>
            </p:txBody>
          </p:sp>
          <p:sp>
            <p:nvSpPr>
              <p:cNvPr id="384245" name="Freeform 245"/>
              <p:cNvSpPr>
                <a:spLocks/>
              </p:cNvSpPr>
              <p:nvPr/>
            </p:nvSpPr>
            <p:spPr bwMode="auto">
              <a:xfrm>
                <a:off x="7101" y="1326"/>
                <a:ext cx="16" cy="4"/>
              </a:xfrm>
              <a:custGeom>
                <a:avLst/>
                <a:gdLst/>
                <a:ahLst/>
                <a:cxnLst>
                  <a:cxn ang="0">
                    <a:pos x="62" y="6"/>
                  </a:cxn>
                  <a:cxn ang="0">
                    <a:pos x="62" y="16"/>
                  </a:cxn>
                  <a:cxn ang="0">
                    <a:pos x="21" y="9"/>
                  </a:cxn>
                  <a:cxn ang="0">
                    <a:pos x="0" y="16"/>
                  </a:cxn>
                  <a:cxn ang="0">
                    <a:pos x="14" y="0"/>
                  </a:cxn>
                  <a:cxn ang="0">
                    <a:pos x="62" y="6"/>
                  </a:cxn>
                </a:cxnLst>
                <a:rect l="0" t="0" r="r" b="b"/>
                <a:pathLst>
                  <a:path w="62" h="16">
                    <a:moveTo>
                      <a:pt x="62" y="6"/>
                    </a:moveTo>
                    <a:lnTo>
                      <a:pt x="62" y="16"/>
                    </a:lnTo>
                    <a:lnTo>
                      <a:pt x="21" y="9"/>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6" name="Freeform 246"/>
              <p:cNvSpPr>
                <a:spLocks/>
              </p:cNvSpPr>
              <p:nvPr/>
            </p:nvSpPr>
            <p:spPr bwMode="auto">
              <a:xfrm>
                <a:off x="7143" y="1364"/>
                <a:ext cx="16" cy="8"/>
              </a:xfrm>
              <a:custGeom>
                <a:avLst/>
                <a:gdLst/>
                <a:ahLst/>
                <a:cxnLst>
                  <a:cxn ang="0">
                    <a:pos x="54" y="8"/>
                  </a:cxn>
                  <a:cxn ang="0">
                    <a:pos x="4" y="0"/>
                  </a:cxn>
                  <a:cxn ang="0">
                    <a:pos x="0" y="6"/>
                  </a:cxn>
                  <a:cxn ang="0">
                    <a:pos x="54" y="13"/>
                  </a:cxn>
                  <a:cxn ang="0">
                    <a:pos x="59" y="33"/>
                  </a:cxn>
                  <a:cxn ang="0">
                    <a:pos x="63" y="20"/>
                  </a:cxn>
                  <a:cxn ang="0">
                    <a:pos x="54" y="8"/>
                  </a:cxn>
                </a:cxnLst>
                <a:rect l="0" t="0" r="r" b="b"/>
                <a:pathLst>
                  <a:path w="63" h="33">
                    <a:moveTo>
                      <a:pt x="54" y="8"/>
                    </a:moveTo>
                    <a:lnTo>
                      <a:pt x="4" y="0"/>
                    </a:lnTo>
                    <a:lnTo>
                      <a:pt x="0" y="6"/>
                    </a:lnTo>
                    <a:lnTo>
                      <a:pt x="54" y="13"/>
                    </a:lnTo>
                    <a:lnTo>
                      <a:pt x="59" y="33"/>
                    </a:lnTo>
                    <a:lnTo>
                      <a:pt x="63" y="20"/>
                    </a:lnTo>
                    <a:lnTo>
                      <a:pt x="54" y="8"/>
                    </a:lnTo>
                    <a:close/>
                  </a:path>
                </a:pathLst>
              </a:custGeom>
              <a:solidFill>
                <a:srgbClr val="8C4400"/>
              </a:solidFill>
              <a:ln w="9525">
                <a:noFill/>
                <a:round/>
                <a:headEnd/>
                <a:tailEnd/>
              </a:ln>
            </p:spPr>
            <p:txBody>
              <a:bodyPr/>
              <a:lstStyle/>
              <a:p>
                <a:endParaRPr lang="en-US"/>
              </a:p>
            </p:txBody>
          </p:sp>
          <p:sp>
            <p:nvSpPr>
              <p:cNvPr id="384247" name="Freeform 247"/>
              <p:cNvSpPr>
                <a:spLocks/>
              </p:cNvSpPr>
              <p:nvPr/>
            </p:nvSpPr>
            <p:spPr bwMode="auto">
              <a:xfrm>
                <a:off x="7135" y="1354"/>
                <a:ext cx="16" cy="8"/>
              </a:xfrm>
              <a:custGeom>
                <a:avLst/>
                <a:gdLst/>
                <a:ahLst/>
                <a:cxnLst>
                  <a:cxn ang="0">
                    <a:pos x="54" y="7"/>
                  </a:cxn>
                  <a:cxn ang="0">
                    <a:pos x="3" y="0"/>
                  </a:cxn>
                  <a:cxn ang="0">
                    <a:pos x="0" y="6"/>
                  </a:cxn>
                  <a:cxn ang="0">
                    <a:pos x="54" y="14"/>
                  </a:cxn>
                  <a:cxn ang="0">
                    <a:pos x="59" y="32"/>
                  </a:cxn>
                  <a:cxn ang="0">
                    <a:pos x="64" y="19"/>
                  </a:cxn>
                  <a:cxn ang="0">
                    <a:pos x="54" y="7"/>
                  </a:cxn>
                </a:cxnLst>
                <a:rect l="0" t="0" r="r" b="b"/>
                <a:pathLst>
                  <a:path w="64" h="32">
                    <a:moveTo>
                      <a:pt x="54" y="7"/>
                    </a:moveTo>
                    <a:lnTo>
                      <a:pt x="3" y="0"/>
                    </a:lnTo>
                    <a:lnTo>
                      <a:pt x="0" y="6"/>
                    </a:lnTo>
                    <a:lnTo>
                      <a:pt x="54" y="14"/>
                    </a:lnTo>
                    <a:lnTo>
                      <a:pt x="59" y="32"/>
                    </a:lnTo>
                    <a:lnTo>
                      <a:pt x="64" y="19"/>
                    </a:lnTo>
                    <a:lnTo>
                      <a:pt x="54" y="7"/>
                    </a:lnTo>
                    <a:close/>
                  </a:path>
                </a:pathLst>
              </a:custGeom>
              <a:solidFill>
                <a:srgbClr val="8C4400"/>
              </a:solidFill>
              <a:ln w="9525">
                <a:noFill/>
                <a:round/>
                <a:headEnd/>
                <a:tailEnd/>
              </a:ln>
            </p:spPr>
            <p:txBody>
              <a:bodyPr/>
              <a:lstStyle/>
              <a:p>
                <a:endParaRPr lang="en-US"/>
              </a:p>
            </p:txBody>
          </p:sp>
          <p:sp>
            <p:nvSpPr>
              <p:cNvPr id="384248" name="Freeform 248"/>
              <p:cNvSpPr>
                <a:spLocks/>
              </p:cNvSpPr>
              <p:nvPr/>
            </p:nvSpPr>
            <p:spPr bwMode="auto">
              <a:xfrm>
                <a:off x="7148" y="1348"/>
                <a:ext cx="16" cy="8"/>
              </a:xfrm>
              <a:custGeom>
                <a:avLst/>
                <a:gdLst/>
                <a:ahLst/>
                <a:cxnLst>
                  <a:cxn ang="0">
                    <a:pos x="54" y="7"/>
                  </a:cxn>
                  <a:cxn ang="0">
                    <a:pos x="4" y="0"/>
                  </a:cxn>
                  <a:cxn ang="0">
                    <a:pos x="0" y="6"/>
                  </a:cxn>
                  <a:cxn ang="0">
                    <a:pos x="54" y="13"/>
                  </a:cxn>
                  <a:cxn ang="0">
                    <a:pos x="59" y="33"/>
                  </a:cxn>
                  <a:cxn ang="0">
                    <a:pos x="63" y="20"/>
                  </a:cxn>
                  <a:cxn ang="0">
                    <a:pos x="54" y="7"/>
                  </a:cxn>
                </a:cxnLst>
                <a:rect l="0" t="0" r="r" b="b"/>
                <a:pathLst>
                  <a:path w="63" h="33">
                    <a:moveTo>
                      <a:pt x="54" y="7"/>
                    </a:moveTo>
                    <a:lnTo>
                      <a:pt x="4" y="0"/>
                    </a:lnTo>
                    <a:lnTo>
                      <a:pt x="0" y="6"/>
                    </a:lnTo>
                    <a:lnTo>
                      <a:pt x="54" y="13"/>
                    </a:lnTo>
                    <a:lnTo>
                      <a:pt x="59" y="33"/>
                    </a:lnTo>
                    <a:lnTo>
                      <a:pt x="63" y="20"/>
                    </a:lnTo>
                    <a:lnTo>
                      <a:pt x="54" y="7"/>
                    </a:lnTo>
                    <a:close/>
                  </a:path>
                </a:pathLst>
              </a:custGeom>
              <a:solidFill>
                <a:srgbClr val="8C4400"/>
              </a:solidFill>
              <a:ln w="9525">
                <a:noFill/>
                <a:round/>
                <a:headEnd/>
                <a:tailEnd/>
              </a:ln>
            </p:spPr>
            <p:txBody>
              <a:bodyPr/>
              <a:lstStyle/>
              <a:p>
                <a:endParaRPr lang="en-US"/>
              </a:p>
            </p:txBody>
          </p:sp>
          <p:sp>
            <p:nvSpPr>
              <p:cNvPr id="384249" name="Freeform 249"/>
              <p:cNvSpPr>
                <a:spLocks/>
              </p:cNvSpPr>
              <p:nvPr/>
            </p:nvSpPr>
            <p:spPr bwMode="auto">
              <a:xfrm>
                <a:off x="7143" y="1339"/>
                <a:ext cx="16" cy="8"/>
              </a:xfrm>
              <a:custGeom>
                <a:avLst/>
                <a:gdLst/>
                <a:ahLst/>
                <a:cxnLst>
                  <a:cxn ang="0">
                    <a:pos x="54" y="8"/>
                  </a:cxn>
                  <a:cxn ang="0">
                    <a:pos x="4" y="0"/>
                  </a:cxn>
                  <a:cxn ang="0">
                    <a:pos x="0" y="5"/>
                  </a:cxn>
                  <a:cxn ang="0">
                    <a:pos x="54" y="14"/>
                  </a:cxn>
                  <a:cxn ang="0">
                    <a:pos x="59" y="33"/>
                  </a:cxn>
                  <a:cxn ang="0">
                    <a:pos x="63" y="19"/>
                  </a:cxn>
                  <a:cxn ang="0">
                    <a:pos x="54" y="8"/>
                  </a:cxn>
                </a:cxnLst>
                <a:rect l="0" t="0" r="r" b="b"/>
                <a:pathLst>
                  <a:path w="63" h="33">
                    <a:moveTo>
                      <a:pt x="54" y="8"/>
                    </a:moveTo>
                    <a:lnTo>
                      <a:pt x="4" y="0"/>
                    </a:lnTo>
                    <a:lnTo>
                      <a:pt x="0" y="5"/>
                    </a:lnTo>
                    <a:lnTo>
                      <a:pt x="54" y="14"/>
                    </a:lnTo>
                    <a:lnTo>
                      <a:pt x="59" y="33"/>
                    </a:lnTo>
                    <a:lnTo>
                      <a:pt x="63" y="19"/>
                    </a:lnTo>
                    <a:lnTo>
                      <a:pt x="54" y="8"/>
                    </a:lnTo>
                    <a:close/>
                  </a:path>
                </a:pathLst>
              </a:custGeom>
              <a:solidFill>
                <a:srgbClr val="8C4400"/>
              </a:solidFill>
              <a:ln w="9525">
                <a:noFill/>
                <a:round/>
                <a:headEnd/>
                <a:tailEnd/>
              </a:ln>
            </p:spPr>
            <p:txBody>
              <a:bodyPr/>
              <a:lstStyle/>
              <a:p>
                <a:endParaRPr lang="en-US"/>
              </a:p>
            </p:txBody>
          </p:sp>
          <p:sp>
            <p:nvSpPr>
              <p:cNvPr id="384250" name="Freeform 250"/>
              <p:cNvSpPr>
                <a:spLocks/>
              </p:cNvSpPr>
              <p:nvPr/>
            </p:nvSpPr>
            <p:spPr bwMode="auto">
              <a:xfrm>
                <a:off x="7167" y="1335"/>
                <a:ext cx="16" cy="9"/>
              </a:xfrm>
              <a:custGeom>
                <a:avLst/>
                <a:gdLst/>
                <a:ahLst/>
                <a:cxnLst>
                  <a:cxn ang="0">
                    <a:pos x="52" y="8"/>
                  </a:cxn>
                  <a:cxn ang="0">
                    <a:pos x="3" y="0"/>
                  </a:cxn>
                  <a:cxn ang="0">
                    <a:pos x="0" y="6"/>
                  </a:cxn>
                  <a:cxn ang="0">
                    <a:pos x="52" y="13"/>
                  </a:cxn>
                  <a:cxn ang="0">
                    <a:pos x="59" y="33"/>
                  </a:cxn>
                  <a:cxn ang="0">
                    <a:pos x="63" y="20"/>
                  </a:cxn>
                  <a:cxn ang="0">
                    <a:pos x="52" y="8"/>
                  </a:cxn>
                </a:cxnLst>
                <a:rect l="0" t="0" r="r" b="b"/>
                <a:pathLst>
                  <a:path w="63" h="33">
                    <a:moveTo>
                      <a:pt x="52" y="8"/>
                    </a:moveTo>
                    <a:lnTo>
                      <a:pt x="3" y="0"/>
                    </a:lnTo>
                    <a:lnTo>
                      <a:pt x="0" y="6"/>
                    </a:lnTo>
                    <a:lnTo>
                      <a:pt x="52" y="13"/>
                    </a:lnTo>
                    <a:lnTo>
                      <a:pt x="59" y="33"/>
                    </a:lnTo>
                    <a:lnTo>
                      <a:pt x="63" y="20"/>
                    </a:lnTo>
                    <a:lnTo>
                      <a:pt x="52" y="8"/>
                    </a:lnTo>
                    <a:close/>
                  </a:path>
                </a:pathLst>
              </a:custGeom>
              <a:solidFill>
                <a:srgbClr val="8C4400"/>
              </a:solidFill>
              <a:ln w="9525">
                <a:noFill/>
                <a:round/>
                <a:headEnd/>
                <a:tailEnd/>
              </a:ln>
            </p:spPr>
            <p:txBody>
              <a:bodyPr/>
              <a:lstStyle/>
              <a:p>
                <a:endParaRPr lang="en-US"/>
              </a:p>
            </p:txBody>
          </p:sp>
          <p:sp>
            <p:nvSpPr>
              <p:cNvPr id="384251" name="Freeform 251"/>
              <p:cNvSpPr>
                <a:spLocks/>
              </p:cNvSpPr>
              <p:nvPr/>
            </p:nvSpPr>
            <p:spPr bwMode="auto">
              <a:xfrm>
                <a:off x="7121" y="1361"/>
                <a:ext cx="18" cy="4"/>
              </a:xfrm>
              <a:custGeom>
                <a:avLst/>
                <a:gdLst/>
                <a:ahLst/>
                <a:cxnLst>
                  <a:cxn ang="0">
                    <a:pos x="66" y="7"/>
                  </a:cxn>
                  <a:cxn ang="0">
                    <a:pos x="10" y="0"/>
                  </a:cxn>
                  <a:cxn ang="0">
                    <a:pos x="0" y="4"/>
                  </a:cxn>
                  <a:cxn ang="0">
                    <a:pos x="73" y="16"/>
                  </a:cxn>
                  <a:cxn ang="0">
                    <a:pos x="66" y="7"/>
                  </a:cxn>
                </a:cxnLst>
                <a:rect l="0" t="0" r="r" b="b"/>
                <a:pathLst>
                  <a:path w="73" h="16">
                    <a:moveTo>
                      <a:pt x="66" y="7"/>
                    </a:moveTo>
                    <a:lnTo>
                      <a:pt x="10" y="0"/>
                    </a:lnTo>
                    <a:lnTo>
                      <a:pt x="0" y="4"/>
                    </a:lnTo>
                    <a:lnTo>
                      <a:pt x="73" y="16"/>
                    </a:lnTo>
                    <a:lnTo>
                      <a:pt x="66" y="7"/>
                    </a:lnTo>
                    <a:close/>
                  </a:path>
                </a:pathLst>
              </a:custGeom>
              <a:solidFill>
                <a:srgbClr val="8C4400"/>
              </a:solidFill>
              <a:ln w="9525">
                <a:noFill/>
                <a:round/>
                <a:headEnd/>
                <a:tailEnd/>
              </a:ln>
            </p:spPr>
            <p:txBody>
              <a:bodyPr/>
              <a:lstStyle/>
              <a:p>
                <a:endParaRPr lang="en-US"/>
              </a:p>
            </p:txBody>
          </p:sp>
          <p:sp>
            <p:nvSpPr>
              <p:cNvPr id="384252" name="Freeform 252"/>
              <p:cNvSpPr>
                <a:spLocks/>
              </p:cNvSpPr>
              <p:nvPr/>
            </p:nvSpPr>
            <p:spPr bwMode="auto">
              <a:xfrm>
                <a:off x="7113" y="1351"/>
                <a:ext cx="18" cy="4"/>
              </a:xfrm>
              <a:custGeom>
                <a:avLst/>
                <a:gdLst/>
                <a:ahLst/>
                <a:cxnLst>
                  <a:cxn ang="0">
                    <a:pos x="64" y="6"/>
                  </a:cxn>
                  <a:cxn ang="0">
                    <a:pos x="9" y="0"/>
                  </a:cxn>
                  <a:cxn ang="0">
                    <a:pos x="0" y="5"/>
                  </a:cxn>
                  <a:cxn ang="0">
                    <a:pos x="72" y="16"/>
                  </a:cxn>
                  <a:cxn ang="0">
                    <a:pos x="64" y="6"/>
                  </a:cxn>
                </a:cxnLst>
                <a:rect l="0" t="0" r="r" b="b"/>
                <a:pathLst>
                  <a:path w="72" h="16">
                    <a:moveTo>
                      <a:pt x="64" y="6"/>
                    </a:moveTo>
                    <a:lnTo>
                      <a:pt x="9" y="0"/>
                    </a:lnTo>
                    <a:lnTo>
                      <a:pt x="0" y="5"/>
                    </a:lnTo>
                    <a:lnTo>
                      <a:pt x="72" y="16"/>
                    </a:lnTo>
                    <a:lnTo>
                      <a:pt x="64" y="6"/>
                    </a:lnTo>
                    <a:close/>
                  </a:path>
                </a:pathLst>
              </a:custGeom>
              <a:solidFill>
                <a:srgbClr val="8C4400"/>
              </a:solidFill>
              <a:ln w="9525">
                <a:noFill/>
                <a:round/>
                <a:headEnd/>
                <a:tailEnd/>
              </a:ln>
            </p:spPr>
            <p:txBody>
              <a:bodyPr/>
              <a:lstStyle/>
              <a:p>
                <a:endParaRPr lang="en-US"/>
              </a:p>
            </p:txBody>
          </p:sp>
          <p:sp>
            <p:nvSpPr>
              <p:cNvPr id="384253" name="Freeform 253"/>
              <p:cNvSpPr>
                <a:spLocks/>
              </p:cNvSpPr>
              <p:nvPr/>
            </p:nvSpPr>
            <p:spPr bwMode="auto">
              <a:xfrm>
                <a:off x="7127" y="1345"/>
                <a:ext cx="18" cy="4"/>
              </a:xfrm>
              <a:custGeom>
                <a:avLst/>
                <a:gdLst/>
                <a:ahLst/>
                <a:cxnLst>
                  <a:cxn ang="0">
                    <a:pos x="66" y="6"/>
                  </a:cxn>
                  <a:cxn ang="0">
                    <a:pos x="10" y="0"/>
                  </a:cxn>
                  <a:cxn ang="0">
                    <a:pos x="0" y="4"/>
                  </a:cxn>
                  <a:cxn ang="0">
                    <a:pos x="74" y="16"/>
                  </a:cxn>
                  <a:cxn ang="0">
                    <a:pos x="66" y="6"/>
                  </a:cxn>
                </a:cxnLst>
                <a:rect l="0" t="0" r="r" b="b"/>
                <a:pathLst>
                  <a:path w="74" h="16">
                    <a:moveTo>
                      <a:pt x="66" y="6"/>
                    </a:moveTo>
                    <a:lnTo>
                      <a:pt x="10" y="0"/>
                    </a:lnTo>
                    <a:lnTo>
                      <a:pt x="0" y="4"/>
                    </a:lnTo>
                    <a:lnTo>
                      <a:pt x="74" y="16"/>
                    </a:lnTo>
                    <a:lnTo>
                      <a:pt x="66" y="6"/>
                    </a:lnTo>
                    <a:close/>
                  </a:path>
                </a:pathLst>
              </a:custGeom>
              <a:solidFill>
                <a:srgbClr val="8C4400"/>
              </a:solidFill>
              <a:ln w="9525">
                <a:noFill/>
                <a:round/>
                <a:headEnd/>
                <a:tailEnd/>
              </a:ln>
            </p:spPr>
            <p:txBody>
              <a:bodyPr/>
              <a:lstStyle/>
              <a:p>
                <a:endParaRPr lang="en-US"/>
              </a:p>
            </p:txBody>
          </p:sp>
          <p:sp>
            <p:nvSpPr>
              <p:cNvPr id="384254" name="Freeform 254"/>
              <p:cNvSpPr>
                <a:spLocks/>
              </p:cNvSpPr>
              <p:nvPr/>
            </p:nvSpPr>
            <p:spPr bwMode="auto">
              <a:xfrm>
                <a:off x="7121" y="1336"/>
                <a:ext cx="18" cy="4"/>
              </a:xfrm>
              <a:custGeom>
                <a:avLst/>
                <a:gdLst/>
                <a:ahLst/>
                <a:cxnLst>
                  <a:cxn ang="0">
                    <a:pos x="66" y="5"/>
                  </a:cxn>
                  <a:cxn ang="0">
                    <a:pos x="10" y="0"/>
                  </a:cxn>
                  <a:cxn ang="0">
                    <a:pos x="0" y="3"/>
                  </a:cxn>
                  <a:cxn ang="0">
                    <a:pos x="73" y="14"/>
                  </a:cxn>
                  <a:cxn ang="0">
                    <a:pos x="66" y="5"/>
                  </a:cxn>
                </a:cxnLst>
                <a:rect l="0" t="0" r="r" b="b"/>
                <a:pathLst>
                  <a:path w="73" h="14">
                    <a:moveTo>
                      <a:pt x="66" y="5"/>
                    </a:moveTo>
                    <a:lnTo>
                      <a:pt x="10" y="0"/>
                    </a:lnTo>
                    <a:lnTo>
                      <a:pt x="0" y="3"/>
                    </a:lnTo>
                    <a:lnTo>
                      <a:pt x="73" y="14"/>
                    </a:lnTo>
                    <a:lnTo>
                      <a:pt x="66" y="5"/>
                    </a:lnTo>
                    <a:close/>
                  </a:path>
                </a:pathLst>
              </a:custGeom>
              <a:solidFill>
                <a:srgbClr val="8C4400"/>
              </a:solidFill>
              <a:ln w="9525">
                <a:noFill/>
                <a:round/>
                <a:headEnd/>
                <a:tailEnd/>
              </a:ln>
            </p:spPr>
            <p:txBody>
              <a:bodyPr/>
              <a:lstStyle/>
              <a:p>
                <a:endParaRPr lang="en-US"/>
              </a:p>
            </p:txBody>
          </p:sp>
          <p:sp>
            <p:nvSpPr>
              <p:cNvPr id="384255" name="Freeform 255"/>
              <p:cNvSpPr>
                <a:spLocks/>
              </p:cNvSpPr>
              <p:nvPr/>
            </p:nvSpPr>
            <p:spPr bwMode="auto">
              <a:xfrm>
                <a:off x="7146" y="1333"/>
                <a:ext cx="18" cy="3"/>
              </a:xfrm>
              <a:custGeom>
                <a:avLst/>
                <a:gdLst/>
                <a:ahLst/>
                <a:cxnLst>
                  <a:cxn ang="0">
                    <a:pos x="66" y="6"/>
                  </a:cxn>
                  <a:cxn ang="0">
                    <a:pos x="9" y="0"/>
                  </a:cxn>
                  <a:cxn ang="0">
                    <a:pos x="0" y="4"/>
                  </a:cxn>
                  <a:cxn ang="0">
                    <a:pos x="72" y="16"/>
                  </a:cxn>
                  <a:cxn ang="0">
                    <a:pos x="66" y="6"/>
                  </a:cxn>
                </a:cxnLst>
                <a:rect l="0" t="0" r="r" b="b"/>
                <a:pathLst>
                  <a:path w="72" h="16">
                    <a:moveTo>
                      <a:pt x="66" y="6"/>
                    </a:moveTo>
                    <a:lnTo>
                      <a:pt x="9" y="0"/>
                    </a:lnTo>
                    <a:lnTo>
                      <a:pt x="0" y="4"/>
                    </a:lnTo>
                    <a:lnTo>
                      <a:pt x="72" y="16"/>
                    </a:lnTo>
                    <a:lnTo>
                      <a:pt x="66" y="6"/>
                    </a:lnTo>
                    <a:close/>
                  </a:path>
                </a:pathLst>
              </a:custGeom>
              <a:solidFill>
                <a:srgbClr val="8C4400"/>
              </a:solidFill>
              <a:ln w="9525">
                <a:noFill/>
                <a:round/>
                <a:headEnd/>
                <a:tailEnd/>
              </a:ln>
            </p:spPr>
            <p:txBody>
              <a:bodyPr/>
              <a:lstStyle/>
              <a:p>
                <a:endParaRPr lang="en-US"/>
              </a:p>
            </p:txBody>
          </p:sp>
          <p:sp>
            <p:nvSpPr>
              <p:cNvPr id="384256" name="Freeform 256"/>
              <p:cNvSpPr>
                <a:spLocks/>
              </p:cNvSpPr>
              <p:nvPr/>
            </p:nvSpPr>
            <p:spPr bwMode="auto">
              <a:xfrm>
                <a:off x="7097" y="1358"/>
                <a:ext cx="20" cy="4"/>
              </a:xfrm>
              <a:custGeom>
                <a:avLst/>
                <a:gdLst/>
                <a:ahLst/>
                <a:cxnLst>
                  <a:cxn ang="0">
                    <a:pos x="70" y="6"/>
                  </a:cxn>
                  <a:cxn ang="0">
                    <a:pos x="79" y="17"/>
                  </a:cxn>
                  <a:cxn ang="0">
                    <a:pos x="0" y="6"/>
                  </a:cxn>
                  <a:cxn ang="0">
                    <a:pos x="16" y="0"/>
                  </a:cxn>
                  <a:cxn ang="0">
                    <a:pos x="70" y="6"/>
                  </a:cxn>
                </a:cxnLst>
                <a:rect l="0" t="0" r="r" b="b"/>
                <a:pathLst>
                  <a:path w="79" h="17">
                    <a:moveTo>
                      <a:pt x="70" y="6"/>
                    </a:moveTo>
                    <a:lnTo>
                      <a:pt x="79" y="17"/>
                    </a:lnTo>
                    <a:lnTo>
                      <a:pt x="0" y="6"/>
                    </a:lnTo>
                    <a:lnTo>
                      <a:pt x="16" y="0"/>
                    </a:lnTo>
                    <a:lnTo>
                      <a:pt x="70" y="6"/>
                    </a:lnTo>
                    <a:close/>
                  </a:path>
                </a:pathLst>
              </a:custGeom>
              <a:solidFill>
                <a:srgbClr val="8C4400"/>
              </a:solidFill>
              <a:ln w="9525">
                <a:noFill/>
                <a:round/>
                <a:headEnd/>
                <a:tailEnd/>
              </a:ln>
            </p:spPr>
            <p:txBody>
              <a:bodyPr/>
              <a:lstStyle/>
              <a:p>
                <a:endParaRPr lang="en-US"/>
              </a:p>
            </p:txBody>
          </p:sp>
          <p:sp>
            <p:nvSpPr>
              <p:cNvPr id="384257" name="Freeform 257"/>
              <p:cNvSpPr>
                <a:spLocks/>
              </p:cNvSpPr>
              <p:nvPr/>
            </p:nvSpPr>
            <p:spPr bwMode="auto">
              <a:xfrm>
                <a:off x="7089" y="1348"/>
                <a:ext cx="20" cy="4"/>
              </a:xfrm>
              <a:custGeom>
                <a:avLst/>
                <a:gdLst/>
                <a:ahLst/>
                <a:cxnLst>
                  <a:cxn ang="0">
                    <a:pos x="70" y="5"/>
                  </a:cxn>
                  <a:cxn ang="0">
                    <a:pos x="80" y="18"/>
                  </a:cxn>
                  <a:cxn ang="0">
                    <a:pos x="0" y="5"/>
                  </a:cxn>
                  <a:cxn ang="0">
                    <a:pos x="16" y="0"/>
                  </a:cxn>
                  <a:cxn ang="0">
                    <a:pos x="70" y="5"/>
                  </a:cxn>
                </a:cxnLst>
                <a:rect l="0" t="0" r="r" b="b"/>
                <a:pathLst>
                  <a:path w="80" h="18">
                    <a:moveTo>
                      <a:pt x="70" y="5"/>
                    </a:moveTo>
                    <a:lnTo>
                      <a:pt x="80" y="18"/>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58" name="Freeform 258"/>
              <p:cNvSpPr>
                <a:spLocks/>
              </p:cNvSpPr>
              <p:nvPr/>
            </p:nvSpPr>
            <p:spPr bwMode="auto">
              <a:xfrm>
                <a:off x="7103" y="1341"/>
                <a:ext cx="20" cy="5"/>
              </a:xfrm>
              <a:custGeom>
                <a:avLst/>
                <a:gdLst/>
                <a:ahLst/>
                <a:cxnLst>
                  <a:cxn ang="0">
                    <a:pos x="69" y="5"/>
                  </a:cxn>
                  <a:cxn ang="0">
                    <a:pos x="78" y="17"/>
                  </a:cxn>
                  <a:cxn ang="0">
                    <a:pos x="0" y="5"/>
                  </a:cxn>
                  <a:cxn ang="0">
                    <a:pos x="17" y="0"/>
                  </a:cxn>
                  <a:cxn ang="0">
                    <a:pos x="69" y="5"/>
                  </a:cxn>
                </a:cxnLst>
                <a:rect l="0" t="0" r="r" b="b"/>
                <a:pathLst>
                  <a:path w="78" h="17">
                    <a:moveTo>
                      <a:pt x="69" y="5"/>
                    </a:moveTo>
                    <a:lnTo>
                      <a:pt x="78" y="17"/>
                    </a:lnTo>
                    <a:lnTo>
                      <a:pt x="0" y="5"/>
                    </a:lnTo>
                    <a:lnTo>
                      <a:pt x="17" y="0"/>
                    </a:lnTo>
                    <a:lnTo>
                      <a:pt x="69" y="5"/>
                    </a:lnTo>
                    <a:close/>
                  </a:path>
                </a:pathLst>
              </a:custGeom>
              <a:solidFill>
                <a:srgbClr val="8C4400"/>
              </a:solidFill>
              <a:ln w="9525">
                <a:noFill/>
                <a:round/>
                <a:headEnd/>
                <a:tailEnd/>
              </a:ln>
            </p:spPr>
            <p:txBody>
              <a:bodyPr/>
              <a:lstStyle/>
              <a:p>
                <a:endParaRPr lang="en-US"/>
              </a:p>
            </p:txBody>
          </p:sp>
          <p:sp>
            <p:nvSpPr>
              <p:cNvPr id="384259" name="Freeform 259"/>
              <p:cNvSpPr>
                <a:spLocks/>
              </p:cNvSpPr>
              <p:nvPr/>
            </p:nvSpPr>
            <p:spPr bwMode="auto">
              <a:xfrm>
                <a:off x="7097" y="1333"/>
                <a:ext cx="20" cy="4"/>
              </a:xfrm>
              <a:custGeom>
                <a:avLst/>
                <a:gdLst/>
                <a:ahLst/>
                <a:cxnLst>
                  <a:cxn ang="0">
                    <a:pos x="70" y="5"/>
                  </a:cxn>
                  <a:cxn ang="0">
                    <a:pos x="79" y="17"/>
                  </a:cxn>
                  <a:cxn ang="0">
                    <a:pos x="0" y="5"/>
                  </a:cxn>
                  <a:cxn ang="0">
                    <a:pos x="16" y="0"/>
                  </a:cxn>
                  <a:cxn ang="0">
                    <a:pos x="70" y="5"/>
                  </a:cxn>
                </a:cxnLst>
                <a:rect l="0" t="0" r="r" b="b"/>
                <a:pathLst>
                  <a:path w="79" h="17">
                    <a:moveTo>
                      <a:pt x="70" y="5"/>
                    </a:moveTo>
                    <a:lnTo>
                      <a:pt x="79" y="17"/>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60" name="Freeform 260"/>
              <p:cNvSpPr>
                <a:spLocks/>
              </p:cNvSpPr>
              <p:nvPr/>
            </p:nvSpPr>
            <p:spPr bwMode="auto">
              <a:xfrm>
                <a:off x="7122" y="1329"/>
                <a:ext cx="19" cy="5"/>
              </a:xfrm>
              <a:custGeom>
                <a:avLst/>
                <a:gdLst/>
                <a:ahLst/>
                <a:cxnLst>
                  <a:cxn ang="0">
                    <a:pos x="69" y="7"/>
                  </a:cxn>
                  <a:cxn ang="0">
                    <a:pos x="78" y="18"/>
                  </a:cxn>
                  <a:cxn ang="0">
                    <a:pos x="0" y="7"/>
                  </a:cxn>
                  <a:cxn ang="0">
                    <a:pos x="16" y="0"/>
                  </a:cxn>
                  <a:cxn ang="0">
                    <a:pos x="69" y="7"/>
                  </a:cxn>
                </a:cxnLst>
                <a:rect l="0" t="0" r="r" b="b"/>
                <a:pathLst>
                  <a:path w="78" h="18">
                    <a:moveTo>
                      <a:pt x="69" y="7"/>
                    </a:moveTo>
                    <a:lnTo>
                      <a:pt x="78" y="18"/>
                    </a:lnTo>
                    <a:lnTo>
                      <a:pt x="0" y="7"/>
                    </a:lnTo>
                    <a:lnTo>
                      <a:pt x="16" y="0"/>
                    </a:lnTo>
                    <a:lnTo>
                      <a:pt x="69" y="7"/>
                    </a:lnTo>
                    <a:close/>
                  </a:path>
                </a:pathLst>
              </a:custGeom>
              <a:solidFill>
                <a:srgbClr val="8C4400"/>
              </a:solidFill>
              <a:ln w="9525">
                <a:noFill/>
                <a:round/>
                <a:headEnd/>
                <a:tailEnd/>
              </a:ln>
            </p:spPr>
            <p:txBody>
              <a:bodyPr/>
              <a:lstStyle/>
              <a:p>
                <a:endParaRPr lang="en-US"/>
              </a:p>
            </p:txBody>
          </p:sp>
          <p:sp>
            <p:nvSpPr>
              <p:cNvPr id="384261" name="Freeform 261"/>
              <p:cNvSpPr>
                <a:spLocks/>
              </p:cNvSpPr>
              <p:nvPr/>
            </p:nvSpPr>
            <p:spPr bwMode="auto">
              <a:xfrm>
                <a:off x="7057" y="1351"/>
                <a:ext cx="18" cy="8"/>
              </a:xfrm>
              <a:custGeom>
                <a:avLst/>
                <a:gdLst/>
                <a:ahLst/>
                <a:cxnLst>
                  <a:cxn ang="0">
                    <a:pos x="71" y="14"/>
                  </a:cxn>
                  <a:cxn ang="0">
                    <a:pos x="75" y="34"/>
                  </a:cxn>
                  <a:cxn ang="0">
                    <a:pos x="66" y="30"/>
                  </a:cxn>
                  <a:cxn ang="0">
                    <a:pos x="59" y="18"/>
                  </a:cxn>
                  <a:cxn ang="0">
                    <a:pos x="17" y="11"/>
                  </a:cxn>
                  <a:cxn ang="0">
                    <a:pos x="0" y="20"/>
                  </a:cxn>
                  <a:cxn ang="0">
                    <a:pos x="11" y="0"/>
                  </a:cxn>
                  <a:cxn ang="0">
                    <a:pos x="71" y="14"/>
                  </a:cxn>
                </a:cxnLst>
                <a:rect l="0" t="0" r="r" b="b"/>
                <a:pathLst>
                  <a:path w="75" h="34">
                    <a:moveTo>
                      <a:pt x="71" y="14"/>
                    </a:moveTo>
                    <a:lnTo>
                      <a:pt x="75" y="34"/>
                    </a:lnTo>
                    <a:lnTo>
                      <a:pt x="66" y="30"/>
                    </a:lnTo>
                    <a:lnTo>
                      <a:pt x="59" y="18"/>
                    </a:lnTo>
                    <a:lnTo>
                      <a:pt x="17" y="11"/>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2" name="Freeform 262"/>
              <p:cNvSpPr>
                <a:spLocks/>
              </p:cNvSpPr>
              <p:nvPr/>
            </p:nvSpPr>
            <p:spPr bwMode="auto">
              <a:xfrm>
                <a:off x="7049" y="1341"/>
                <a:ext cx="18" cy="8"/>
              </a:xfrm>
              <a:custGeom>
                <a:avLst/>
                <a:gdLst/>
                <a:ahLst/>
                <a:cxnLst>
                  <a:cxn ang="0">
                    <a:pos x="71" y="13"/>
                  </a:cxn>
                  <a:cxn ang="0">
                    <a:pos x="76" y="32"/>
                  </a:cxn>
                  <a:cxn ang="0">
                    <a:pos x="66" y="29"/>
                  </a:cxn>
                  <a:cxn ang="0">
                    <a:pos x="60" y="17"/>
                  </a:cxn>
                  <a:cxn ang="0">
                    <a:pos x="18" y="9"/>
                  </a:cxn>
                  <a:cxn ang="0">
                    <a:pos x="0" y="18"/>
                  </a:cxn>
                  <a:cxn ang="0">
                    <a:pos x="12" y="0"/>
                  </a:cxn>
                  <a:cxn ang="0">
                    <a:pos x="71" y="13"/>
                  </a:cxn>
                </a:cxnLst>
                <a:rect l="0" t="0" r="r" b="b"/>
                <a:pathLst>
                  <a:path w="76" h="32">
                    <a:moveTo>
                      <a:pt x="71" y="13"/>
                    </a:moveTo>
                    <a:lnTo>
                      <a:pt x="76" y="32"/>
                    </a:lnTo>
                    <a:lnTo>
                      <a:pt x="66" y="29"/>
                    </a:lnTo>
                    <a:lnTo>
                      <a:pt x="60" y="17"/>
                    </a:lnTo>
                    <a:lnTo>
                      <a:pt x="18" y="9"/>
                    </a:lnTo>
                    <a:lnTo>
                      <a:pt x="0" y="18"/>
                    </a:lnTo>
                    <a:lnTo>
                      <a:pt x="12" y="0"/>
                    </a:lnTo>
                    <a:lnTo>
                      <a:pt x="71" y="13"/>
                    </a:lnTo>
                    <a:close/>
                  </a:path>
                </a:pathLst>
              </a:custGeom>
              <a:solidFill>
                <a:srgbClr val="8C4400"/>
              </a:solidFill>
              <a:ln w="9525">
                <a:noFill/>
                <a:round/>
                <a:headEnd/>
                <a:tailEnd/>
              </a:ln>
            </p:spPr>
            <p:txBody>
              <a:bodyPr/>
              <a:lstStyle/>
              <a:p>
                <a:endParaRPr lang="en-US"/>
              </a:p>
            </p:txBody>
          </p:sp>
          <p:sp>
            <p:nvSpPr>
              <p:cNvPr id="384263" name="Freeform 263"/>
              <p:cNvSpPr>
                <a:spLocks/>
              </p:cNvSpPr>
              <p:nvPr/>
            </p:nvSpPr>
            <p:spPr bwMode="auto">
              <a:xfrm>
                <a:off x="7062" y="1335"/>
                <a:ext cx="19" cy="8"/>
              </a:xfrm>
              <a:custGeom>
                <a:avLst/>
                <a:gdLst/>
                <a:ahLst/>
                <a:cxnLst>
                  <a:cxn ang="0">
                    <a:pos x="71" y="14"/>
                  </a:cxn>
                  <a:cxn ang="0">
                    <a:pos x="74" y="33"/>
                  </a:cxn>
                  <a:cxn ang="0">
                    <a:pos x="65" y="30"/>
                  </a:cxn>
                  <a:cxn ang="0">
                    <a:pos x="59" y="18"/>
                  </a:cxn>
                  <a:cxn ang="0">
                    <a:pos x="16" y="10"/>
                  </a:cxn>
                  <a:cxn ang="0">
                    <a:pos x="0" y="19"/>
                  </a:cxn>
                  <a:cxn ang="0">
                    <a:pos x="11" y="0"/>
                  </a:cxn>
                  <a:cxn ang="0">
                    <a:pos x="71" y="14"/>
                  </a:cxn>
                </a:cxnLst>
                <a:rect l="0" t="0" r="r" b="b"/>
                <a:pathLst>
                  <a:path w="74" h="33">
                    <a:moveTo>
                      <a:pt x="71" y="14"/>
                    </a:moveTo>
                    <a:lnTo>
                      <a:pt x="74" y="33"/>
                    </a:lnTo>
                    <a:lnTo>
                      <a:pt x="65" y="30"/>
                    </a:lnTo>
                    <a:lnTo>
                      <a:pt x="59" y="18"/>
                    </a:lnTo>
                    <a:lnTo>
                      <a:pt x="16" y="10"/>
                    </a:lnTo>
                    <a:lnTo>
                      <a:pt x="0" y="19"/>
                    </a:lnTo>
                    <a:lnTo>
                      <a:pt x="11" y="0"/>
                    </a:lnTo>
                    <a:lnTo>
                      <a:pt x="71" y="14"/>
                    </a:lnTo>
                    <a:close/>
                  </a:path>
                </a:pathLst>
              </a:custGeom>
              <a:solidFill>
                <a:srgbClr val="8C4400"/>
              </a:solidFill>
              <a:ln w="9525">
                <a:noFill/>
                <a:round/>
                <a:headEnd/>
                <a:tailEnd/>
              </a:ln>
            </p:spPr>
            <p:txBody>
              <a:bodyPr/>
              <a:lstStyle/>
              <a:p>
                <a:endParaRPr lang="en-US"/>
              </a:p>
            </p:txBody>
          </p:sp>
          <p:sp>
            <p:nvSpPr>
              <p:cNvPr id="384264" name="Freeform 264"/>
              <p:cNvSpPr>
                <a:spLocks/>
              </p:cNvSpPr>
              <p:nvPr/>
            </p:nvSpPr>
            <p:spPr bwMode="auto">
              <a:xfrm>
                <a:off x="7057" y="1326"/>
                <a:ext cx="18" cy="8"/>
              </a:xfrm>
              <a:custGeom>
                <a:avLst/>
                <a:gdLst/>
                <a:ahLst/>
                <a:cxnLst>
                  <a:cxn ang="0">
                    <a:pos x="71" y="13"/>
                  </a:cxn>
                  <a:cxn ang="0">
                    <a:pos x="75" y="32"/>
                  </a:cxn>
                  <a:cxn ang="0">
                    <a:pos x="66" y="28"/>
                  </a:cxn>
                  <a:cxn ang="0">
                    <a:pos x="59" y="17"/>
                  </a:cxn>
                  <a:cxn ang="0">
                    <a:pos x="17" y="9"/>
                  </a:cxn>
                  <a:cxn ang="0">
                    <a:pos x="0" y="19"/>
                  </a:cxn>
                  <a:cxn ang="0">
                    <a:pos x="11" y="0"/>
                  </a:cxn>
                  <a:cxn ang="0">
                    <a:pos x="71" y="13"/>
                  </a:cxn>
                </a:cxnLst>
                <a:rect l="0" t="0" r="r" b="b"/>
                <a:pathLst>
                  <a:path w="75" h="32">
                    <a:moveTo>
                      <a:pt x="71" y="13"/>
                    </a:moveTo>
                    <a:lnTo>
                      <a:pt x="75" y="32"/>
                    </a:lnTo>
                    <a:lnTo>
                      <a:pt x="66" y="28"/>
                    </a:lnTo>
                    <a:lnTo>
                      <a:pt x="59" y="17"/>
                    </a:lnTo>
                    <a:lnTo>
                      <a:pt x="17" y="9"/>
                    </a:lnTo>
                    <a:lnTo>
                      <a:pt x="0" y="19"/>
                    </a:lnTo>
                    <a:lnTo>
                      <a:pt x="11" y="0"/>
                    </a:lnTo>
                    <a:lnTo>
                      <a:pt x="71" y="13"/>
                    </a:lnTo>
                    <a:close/>
                  </a:path>
                </a:pathLst>
              </a:custGeom>
              <a:solidFill>
                <a:srgbClr val="8C4400"/>
              </a:solidFill>
              <a:ln w="9525">
                <a:noFill/>
                <a:round/>
                <a:headEnd/>
                <a:tailEnd/>
              </a:ln>
            </p:spPr>
            <p:txBody>
              <a:bodyPr/>
              <a:lstStyle/>
              <a:p>
                <a:endParaRPr lang="en-US"/>
              </a:p>
            </p:txBody>
          </p:sp>
          <p:sp>
            <p:nvSpPr>
              <p:cNvPr id="384265" name="Freeform 265"/>
              <p:cNvSpPr>
                <a:spLocks/>
              </p:cNvSpPr>
              <p:nvPr/>
            </p:nvSpPr>
            <p:spPr bwMode="auto">
              <a:xfrm>
                <a:off x="7081" y="1322"/>
                <a:ext cx="19" cy="9"/>
              </a:xfrm>
              <a:custGeom>
                <a:avLst/>
                <a:gdLst/>
                <a:ahLst/>
                <a:cxnLst>
                  <a:cxn ang="0">
                    <a:pos x="71" y="14"/>
                  </a:cxn>
                  <a:cxn ang="0">
                    <a:pos x="74" y="34"/>
                  </a:cxn>
                  <a:cxn ang="0">
                    <a:pos x="65" y="30"/>
                  </a:cxn>
                  <a:cxn ang="0">
                    <a:pos x="60" y="18"/>
                  </a:cxn>
                  <a:cxn ang="0">
                    <a:pos x="18" y="10"/>
                  </a:cxn>
                  <a:cxn ang="0">
                    <a:pos x="0" y="20"/>
                  </a:cxn>
                  <a:cxn ang="0">
                    <a:pos x="11" y="0"/>
                  </a:cxn>
                  <a:cxn ang="0">
                    <a:pos x="71" y="14"/>
                  </a:cxn>
                </a:cxnLst>
                <a:rect l="0" t="0" r="r" b="b"/>
                <a:pathLst>
                  <a:path w="74" h="34">
                    <a:moveTo>
                      <a:pt x="71" y="14"/>
                    </a:moveTo>
                    <a:lnTo>
                      <a:pt x="74" y="34"/>
                    </a:lnTo>
                    <a:lnTo>
                      <a:pt x="65" y="30"/>
                    </a:lnTo>
                    <a:lnTo>
                      <a:pt x="60" y="18"/>
                    </a:lnTo>
                    <a:lnTo>
                      <a:pt x="18" y="10"/>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6" name="Freeform 266"/>
              <p:cNvSpPr>
                <a:spLocks/>
              </p:cNvSpPr>
              <p:nvPr/>
            </p:nvSpPr>
            <p:spPr bwMode="auto">
              <a:xfrm>
                <a:off x="7018" y="1345"/>
                <a:ext cx="16" cy="7"/>
              </a:xfrm>
              <a:custGeom>
                <a:avLst/>
                <a:gdLst/>
                <a:ahLst/>
                <a:cxnLst>
                  <a:cxn ang="0">
                    <a:pos x="57" y="7"/>
                  </a:cxn>
                  <a:cxn ang="0">
                    <a:pos x="66" y="24"/>
                  </a:cxn>
                  <a:cxn ang="0">
                    <a:pos x="59" y="26"/>
                  </a:cxn>
                  <a:cxn ang="0">
                    <a:pos x="50" y="17"/>
                  </a:cxn>
                  <a:cxn ang="0">
                    <a:pos x="14" y="14"/>
                  </a:cxn>
                  <a:cxn ang="0">
                    <a:pos x="0" y="19"/>
                  </a:cxn>
                  <a:cxn ang="0">
                    <a:pos x="0" y="9"/>
                  </a:cxn>
                  <a:cxn ang="0">
                    <a:pos x="8" y="0"/>
                  </a:cxn>
                  <a:cxn ang="0">
                    <a:pos x="57" y="7"/>
                  </a:cxn>
                </a:cxnLst>
                <a:rect l="0" t="0" r="r" b="b"/>
                <a:pathLst>
                  <a:path w="66" h="26">
                    <a:moveTo>
                      <a:pt x="57" y="7"/>
                    </a:moveTo>
                    <a:lnTo>
                      <a:pt x="66" y="24"/>
                    </a:lnTo>
                    <a:lnTo>
                      <a:pt x="59" y="26"/>
                    </a:lnTo>
                    <a:lnTo>
                      <a:pt x="50" y="17"/>
                    </a:lnTo>
                    <a:lnTo>
                      <a:pt x="14" y="14"/>
                    </a:lnTo>
                    <a:lnTo>
                      <a:pt x="0" y="19"/>
                    </a:lnTo>
                    <a:lnTo>
                      <a:pt x="0" y="9"/>
                    </a:lnTo>
                    <a:lnTo>
                      <a:pt x="8" y="0"/>
                    </a:lnTo>
                    <a:lnTo>
                      <a:pt x="57" y="7"/>
                    </a:lnTo>
                    <a:close/>
                  </a:path>
                </a:pathLst>
              </a:custGeom>
              <a:solidFill>
                <a:srgbClr val="8C4400"/>
              </a:solidFill>
              <a:ln w="9525">
                <a:noFill/>
                <a:round/>
                <a:headEnd/>
                <a:tailEnd/>
              </a:ln>
            </p:spPr>
            <p:txBody>
              <a:bodyPr/>
              <a:lstStyle/>
              <a:p>
                <a:endParaRPr lang="en-US"/>
              </a:p>
            </p:txBody>
          </p:sp>
          <p:sp>
            <p:nvSpPr>
              <p:cNvPr id="384267" name="Freeform 267"/>
              <p:cNvSpPr>
                <a:spLocks/>
              </p:cNvSpPr>
              <p:nvPr/>
            </p:nvSpPr>
            <p:spPr bwMode="auto">
              <a:xfrm>
                <a:off x="7010" y="1336"/>
                <a:ext cx="16" cy="6"/>
              </a:xfrm>
              <a:custGeom>
                <a:avLst/>
                <a:gdLst/>
                <a:ahLst/>
                <a:cxnLst>
                  <a:cxn ang="0">
                    <a:pos x="56" y="5"/>
                  </a:cxn>
                  <a:cxn ang="0">
                    <a:pos x="64" y="24"/>
                  </a:cxn>
                  <a:cxn ang="0">
                    <a:pos x="57" y="24"/>
                  </a:cxn>
                  <a:cxn ang="0">
                    <a:pos x="49" y="15"/>
                  </a:cxn>
                  <a:cxn ang="0">
                    <a:pos x="12" y="13"/>
                  </a:cxn>
                  <a:cxn ang="0">
                    <a:pos x="0" y="17"/>
                  </a:cxn>
                  <a:cxn ang="0">
                    <a:pos x="0" y="7"/>
                  </a:cxn>
                  <a:cxn ang="0">
                    <a:pos x="7" y="0"/>
                  </a:cxn>
                  <a:cxn ang="0">
                    <a:pos x="56" y="5"/>
                  </a:cxn>
                </a:cxnLst>
                <a:rect l="0" t="0" r="r" b="b"/>
                <a:pathLst>
                  <a:path w="64" h="24">
                    <a:moveTo>
                      <a:pt x="56" y="5"/>
                    </a:moveTo>
                    <a:lnTo>
                      <a:pt x="64" y="24"/>
                    </a:lnTo>
                    <a:lnTo>
                      <a:pt x="57" y="24"/>
                    </a:lnTo>
                    <a:lnTo>
                      <a:pt x="49" y="15"/>
                    </a:lnTo>
                    <a:lnTo>
                      <a:pt x="12" y="13"/>
                    </a:lnTo>
                    <a:lnTo>
                      <a:pt x="0" y="17"/>
                    </a:lnTo>
                    <a:lnTo>
                      <a:pt x="0" y="7"/>
                    </a:lnTo>
                    <a:lnTo>
                      <a:pt x="7" y="0"/>
                    </a:lnTo>
                    <a:lnTo>
                      <a:pt x="56" y="5"/>
                    </a:lnTo>
                    <a:close/>
                  </a:path>
                </a:pathLst>
              </a:custGeom>
              <a:solidFill>
                <a:srgbClr val="8C4400"/>
              </a:solidFill>
              <a:ln w="9525">
                <a:noFill/>
                <a:round/>
                <a:headEnd/>
                <a:tailEnd/>
              </a:ln>
            </p:spPr>
            <p:txBody>
              <a:bodyPr/>
              <a:lstStyle/>
              <a:p>
                <a:endParaRPr lang="en-US"/>
              </a:p>
            </p:txBody>
          </p:sp>
          <p:sp>
            <p:nvSpPr>
              <p:cNvPr id="384268" name="Freeform 268"/>
              <p:cNvSpPr>
                <a:spLocks/>
              </p:cNvSpPr>
              <p:nvPr/>
            </p:nvSpPr>
            <p:spPr bwMode="auto">
              <a:xfrm>
                <a:off x="7024" y="1329"/>
                <a:ext cx="16" cy="6"/>
              </a:xfrm>
              <a:custGeom>
                <a:avLst/>
                <a:gdLst/>
                <a:ahLst/>
                <a:cxnLst>
                  <a:cxn ang="0">
                    <a:pos x="56" y="6"/>
                  </a:cxn>
                  <a:cxn ang="0">
                    <a:pos x="65" y="25"/>
                  </a:cxn>
                  <a:cxn ang="0">
                    <a:pos x="57" y="26"/>
                  </a:cxn>
                  <a:cxn ang="0">
                    <a:pos x="50" y="16"/>
                  </a:cxn>
                  <a:cxn ang="0">
                    <a:pos x="14" y="14"/>
                  </a:cxn>
                  <a:cxn ang="0">
                    <a:pos x="0" y="18"/>
                  </a:cxn>
                  <a:cxn ang="0">
                    <a:pos x="0" y="8"/>
                  </a:cxn>
                  <a:cxn ang="0">
                    <a:pos x="7" y="0"/>
                  </a:cxn>
                  <a:cxn ang="0">
                    <a:pos x="56" y="6"/>
                  </a:cxn>
                </a:cxnLst>
                <a:rect l="0" t="0" r="r" b="b"/>
                <a:pathLst>
                  <a:path w="65" h="26">
                    <a:moveTo>
                      <a:pt x="56" y="6"/>
                    </a:moveTo>
                    <a:lnTo>
                      <a:pt x="65" y="25"/>
                    </a:lnTo>
                    <a:lnTo>
                      <a:pt x="57" y="26"/>
                    </a:lnTo>
                    <a:lnTo>
                      <a:pt x="50" y="16"/>
                    </a:lnTo>
                    <a:lnTo>
                      <a:pt x="14" y="14"/>
                    </a:lnTo>
                    <a:lnTo>
                      <a:pt x="0" y="18"/>
                    </a:lnTo>
                    <a:lnTo>
                      <a:pt x="0" y="8"/>
                    </a:lnTo>
                    <a:lnTo>
                      <a:pt x="7" y="0"/>
                    </a:lnTo>
                    <a:lnTo>
                      <a:pt x="56" y="6"/>
                    </a:lnTo>
                    <a:close/>
                  </a:path>
                </a:pathLst>
              </a:custGeom>
              <a:solidFill>
                <a:srgbClr val="8C4400"/>
              </a:solidFill>
              <a:ln w="9525">
                <a:noFill/>
                <a:round/>
                <a:headEnd/>
                <a:tailEnd/>
              </a:ln>
            </p:spPr>
            <p:txBody>
              <a:bodyPr/>
              <a:lstStyle/>
              <a:p>
                <a:endParaRPr lang="en-US"/>
              </a:p>
            </p:txBody>
          </p:sp>
          <p:sp>
            <p:nvSpPr>
              <p:cNvPr id="384269" name="Freeform 269"/>
              <p:cNvSpPr>
                <a:spLocks/>
              </p:cNvSpPr>
              <p:nvPr/>
            </p:nvSpPr>
            <p:spPr bwMode="auto">
              <a:xfrm>
                <a:off x="7018" y="1320"/>
                <a:ext cx="16" cy="6"/>
              </a:xfrm>
              <a:custGeom>
                <a:avLst/>
                <a:gdLst/>
                <a:ahLst/>
                <a:cxnLst>
                  <a:cxn ang="0">
                    <a:pos x="57" y="5"/>
                  </a:cxn>
                  <a:cxn ang="0">
                    <a:pos x="66" y="23"/>
                  </a:cxn>
                  <a:cxn ang="0">
                    <a:pos x="59" y="24"/>
                  </a:cxn>
                  <a:cxn ang="0">
                    <a:pos x="50" y="16"/>
                  </a:cxn>
                  <a:cxn ang="0">
                    <a:pos x="14" y="12"/>
                  </a:cxn>
                  <a:cxn ang="0">
                    <a:pos x="0" y="18"/>
                  </a:cxn>
                  <a:cxn ang="0">
                    <a:pos x="0" y="7"/>
                  </a:cxn>
                  <a:cxn ang="0">
                    <a:pos x="8" y="0"/>
                  </a:cxn>
                  <a:cxn ang="0">
                    <a:pos x="57" y="5"/>
                  </a:cxn>
                </a:cxnLst>
                <a:rect l="0" t="0" r="r" b="b"/>
                <a:pathLst>
                  <a:path w="66" h="24">
                    <a:moveTo>
                      <a:pt x="57" y="5"/>
                    </a:moveTo>
                    <a:lnTo>
                      <a:pt x="66" y="23"/>
                    </a:lnTo>
                    <a:lnTo>
                      <a:pt x="59" y="24"/>
                    </a:lnTo>
                    <a:lnTo>
                      <a:pt x="50" y="16"/>
                    </a:lnTo>
                    <a:lnTo>
                      <a:pt x="14" y="12"/>
                    </a:lnTo>
                    <a:lnTo>
                      <a:pt x="0" y="18"/>
                    </a:lnTo>
                    <a:lnTo>
                      <a:pt x="0" y="7"/>
                    </a:lnTo>
                    <a:lnTo>
                      <a:pt x="8" y="0"/>
                    </a:lnTo>
                    <a:lnTo>
                      <a:pt x="57" y="5"/>
                    </a:lnTo>
                    <a:close/>
                  </a:path>
                </a:pathLst>
              </a:custGeom>
              <a:solidFill>
                <a:srgbClr val="8C4400"/>
              </a:solidFill>
              <a:ln w="9525">
                <a:noFill/>
                <a:round/>
                <a:headEnd/>
                <a:tailEnd/>
              </a:ln>
            </p:spPr>
            <p:txBody>
              <a:bodyPr/>
              <a:lstStyle/>
              <a:p>
                <a:endParaRPr lang="en-US"/>
              </a:p>
            </p:txBody>
          </p:sp>
          <p:sp>
            <p:nvSpPr>
              <p:cNvPr id="384270" name="Freeform 270"/>
              <p:cNvSpPr>
                <a:spLocks/>
              </p:cNvSpPr>
              <p:nvPr/>
            </p:nvSpPr>
            <p:spPr bwMode="auto">
              <a:xfrm>
                <a:off x="7042" y="1317"/>
                <a:ext cx="17" cy="6"/>
              </a:xfrm>
              <a:custGeom>
                <a:avLst/>
                <a:gdLst/>
                <a:ahLst/>
                <a:cxnLst>
                  <a:cxn ang="0">
                    <a:pos x="57" y="7"/>
                  </a:cxn>
                  <a:cxn ang="0">
                    <a:pos x="66" y="24"/>
                  </a:cxn>
                  <a:cxn ang="0">
                    <a:pos x="58" y="25"/>
                  </a:cxn>
                  <a:cxn ang="0">
                    <a:pos x="50" y="17"/>
                  </a:cxn>
                  <a:cxn ang="0">
                    <a:pos x="14" y="14"/>
                  </a:cxn>
                  <a:cxn ang="0">
                    <a:pos x="0" y="18"/>
                  </a:cxn>
                  <a:cxn ang="0">
                    <a:pos x="0" y="8"/>
                  </a:cxn>
                  <a:cxn ang="0">
                    <a:pos x="8" y="0"/>
                  </a:cxn>
                  <a:cxn ang="0">
                    <a:pos x="57" y="7"/>
                  </a:cxn>
                </a:cxnLst>
                <a:rect l="0" t="0" r="r" b="b"/>
                <a:pathLst>
                  <a:path w="66" h="25">
                    <a:moveTo>
                      <a:pt x="57" y="7"/>
                    </a:moveTo>
                    <a:lnTo>
                      <a:pt x="66" y="24"/>
                    </a:lnTo>
                    <a:lnTo>
                      <a:pt x="58" y="25"/>
                    </a:lnTo>
                    <a:lnTo>
                      <a:pt x="50" y="17"/>
                    </a:lnTo>
                    <a:lnTo>
                      <a:pt x="14" y="14"/>
                    </a:lnTo>
                    <a:lnTo>
                      <a:pt x="0" y="18"/>
                    </a:lnTo>
                    <a:lnTo>
                      <a:pt x="0" y="8"/>
                    </a:lnTo>
                    <a:lnTo>
                      <a:pt x="8" y="0"/>
                    </a:lnTo>
                    <a:lnTo>
                      <a:pt x="57" y="7"/>
                    </a:lnTo>
                    <a:close/>
                  </a:path>
                </a:pathLst>
              </a:custGeom>
              <a:solidFill>
                <a:srgbClr val="8C4400"/>
              </a:solidFill>
              <a:ln w="9525">
                <a:noFill/>
                <a:round/>
                <a:headEnd/>
                <a:tailEnd/>
              </a:ln>
            </p:spPr>
            <p:txBody>
              <a:bodyPr/>
              <a:lstStyle/>
              <a:p>
                <a:endParaRPr lang="en-US"/>
              </a:p>
            </p:txBody>
          </p:sp>
          <p:sp>
            <p:nvSpPr>
              <p:cNvPr id="384271" name="Freeform 271"/>
              <p:cNvSpPr>
                <a:spLocks/>
              </p:cNvSpPr>
              <p:nvPr/>
            </p:nvSpPr>
            <p:spPr bwMode="auto">
              <a:xfrm>
                <a:off x="7026" y="1049"/>
                <a:ext cx="304" cy="23"/>
              </a:xfrm>
              <a:custGeom>
                <a:avLst/>
                <a:gdLst/>
                <a:ahLst/>
                <a:cxnLst>
                  <a:cxn ang="0">
                    <a:pos x="1119" y="88"/>
                  </a:cxn>
                  <a:cxn ang="0">
                    <a:pos x="1046" y="80"/>
                  </a:cxn>
                  <a:cxn ang="0">
                    <a:pos x="974" y="72"/>
                  </a:cxn>
                  <a:cxn ang="0">
                    <a:pos x="902" y="65"/>
                  </a:cxn>
                  <a:cxn ang="0">
                    <a:pos x="829" y="58"/>
                  </a:cxn>
                  <a:cxn ang="0">
                    <a:pos x="758" y="50"/>
                  </a:cxn>
                  <a:cxn ang="0">
                    <a:pos x="687" y="44"/>
                  </a:cxn>
                  <a:cxn ang="0">
                    <a:pos x="616" y="39"/>
                  </a:cxn>
                  <a:cxn ang="0">
                    <a:pos x="545" y="34"/>
                  </a:cxn>
                  <a:cxn ang="0">
                    <a:pos x="474" y="29"/>
                  </a:cxn>
                  <a:cxn ang="0">
                    <a:pos x="402" y="25"/>
                  </a:cxn>
                  <a:cxn ang="0">
                    <a:pos x="330" y="22"/>
                  </a:cxn>
                  <a:cxn ang="0">
                    <a:pos x="258" y="20"/>
                  </a:cxn>
                  <a:cxn ang="0">
                    <a:pos x="185" y="18"/>
                  </a:cxn>
                  <a:cxn ang="0">
                    <a:pos x="112" y="18"/>
                  </a:cxn>
                  <a:cxn ang="0">
                    <a:pos x="38" y="18"/>
                  </a:cxn>
                  <a:cxn ang="0">
                    <a:pos x="0" y="1"/>
                  </a:cxn>
                  <a:cxn ang="0">
                    <a:pos x="77" y="1"/>
                  </a:cxn>
                  <a:cxn ang="0">
                    <a:pos x="152" y="1"/>
                  </a:cxn>
                  <a:cxn ang="0">
                    <a:pos x="226" y="1"/>
                  </a:cxn>
                  <a:cxn ang="0">
                    <a:pos x="300" y="2"/>
                  </a:cxn>
                  <a:cxn ang="0">
                    <a:pos x="375" y="4"/>
                  </a:cxn>
                  <a:cxn ang="0">
                    <a:pos x="449" y="6"/>
                  </a:cxn>
                  <a:cxn ang="0">
                    <a:pos x="522" y="10"/>
                  </a:cxn>
                  <a:cxn ang="0">
                    <a:pos x="595" y="14"/>
                  </a:cxn>
                  <a:cxn ang="0">
                    <a:pos x="668" y="18"/>
                  </a:cxn>
                  <a:cxn ang="0">
                    <a:pos x="742" y="22"/>
                  </a:cxn>
                  <a:cxn ang="0">
                    <a:pos x="815" y="28"/>
                  </a:cxn>
                  <a:cxn ang="0">
                    <a:pos x="889" y="34"/>
                  </a:cxn>
                  <a:cxn ang="0">
                    <a:pos x="962" y="41"/>
                  </a:cxn>
                  <a:cxn ang="0">
                    <a:pos x="1036" y="48"/>
                  </a:cxn>
                  <a:cxn ang="0">
                    <a:pos x="1111" y="57"/>
                  </a:cxn>
                  <a:cxn ang="0">
                    <a:pos x="1186" y="65"/>
                  </a:cxn>
                  <a:cxn ang="0">
                    <a:pos x="1156" y="92"/>
                  </a:cxn>
                </a:cxnLst>
                <a:rect l="0" t="0" r="r" b="b"/>
                <a:pathLst>
                  <a:path w="1218" h="93">
                    <a:moveTo>
                      <a:pt x="1156" y="92"/>
                    </a:moveTo>
                    <a:lnTo>
                      <a:pt x="1119" y="88"/>
                    </a:lnTo>
                    <a:lnTo>
                      <a:pt x="1083" y="84"/>
                    </a:lnTo>
                    <a:lnTo>
                      <a:pt x="1046" y="80"/>
                    </a:lnTo>
                    <a:lnTo>
                      <a:pt x="1009" y="76"/>
                    </a:lnTo>
                    <a:lnTo>
                      <a:pt x="974" y="72"/>
                    </a:lnTo>
                    <a:lnTo>
                      <a:pt x="937" y="68"/>
                    </a:lnTo>
                    <a:lnTo>
                      <a:pt x="902" y="65"/>
                    </a:lnTo>
                    <a:lnTo>
                      <a:pt x="865" y="61"/>
                    </a:lnTo>
                    <a:lnTo>
                      <a:pt x="829" y="58"/>
                    </a:lnTo>
                    <a:lnTo>
                      <a:pt x="794" y="54"/>
                    </a:lnTo>
                    <a:lnTo>
                      <a:pt x="758" y="50"/>
                    </a:lnTo>
                    <a:lnTo>
                      <a:pt x="723" y="47"/>
                    </a:lnTo>
                    <a:lnTo>
                      <a:pt x="687" y="44"/>
                    </a:lnTo>
                    <a:lnTo>
                      <a:pt x="652" y="42"/>
                    </a:lnTo>
                    <a:lnTo>
                      <a:pt x="616" y="39"/>
                    </a:lnTo>
                    <a:lnTo>
                      <a:pt x="581" y="36"/>
                    </a:lnTo>
                    <a:lnTo>
                      <a:pt x="545" y="34"/>
                    </a:lnTo>
                    <a:lnTo>
                      <a:pt x="510" y="32"/>
                    </a:lnTo>
                    <a:lnTo>
                      <a:pt x="474" y="29"/>
                    </a:lnTo>
                    <a:lnTo>
                      <a:pt x="437" y="27"/>
                    </a:lnTo>
                    <a:lnTo>
                      <a:pt x="402" y="25"/>
                    </a:lnTo>
                    <a:lnTo>
                      <a:pt x="366" y="24"/>
                    </a:lnTo>
                    <a:lnTo>
                      <a:pt x="330" y="22"/>
                    </a:lnTo>
                    <a:lnTo>
                      <a:pt x="294" y="21"/>
                    </a:lnTo>
                    <a:lnTo>
                      <a:pt x="258" y="20"/>
                    </a:lnTo>
                    <a:lnTo>
                      <a:pt x="222" y="19"/>
                    </a:lnTo>
                    <a:lnTo>
                      <a:pt x="185" y="18"/>
                    </a:lnTo>
                    <a:lnTo>
                      <a:pt x="149" y="18"/>
                    </a:lnTo>
                    <a:lnTo>
                      <a:pt x="112" y="18"/>
                    </a:lnTo>
                    <a:lnTo>
                      <a:pt x="75" y="18"/>
                    </a:lnTo>
                    <a:lnTo>
                      <a:pt x="38" y="18"/>
                    </a:lnTo>
                    <a:lnTo>
                      <a:pt x="0" y="18"/>
                    </a:lnTo>
                    <a:lnTo>
                      <a:pt x="0" y="1"/>
                    </a:lnTo>
                    <a:lnTo>
                      <a:pt x="38" y="1"/>
                    </a:lnTo>
                    <a:lnTo>
                      <a:pt x="77" y="1"/>
                    </a:lnTo>
                    <a:lnTo>
                      <a:pt x="114" y="0"/>
                    </a:lnTo>
                    <a:lnTo>
                      <a:pt x="152" y="1"/>
                    </a:lnTo>
                    <a:lnTo>
                      <a:pt x="189" y="1"/>
                    </a:lnTo>
                    <a:lnTo>
                      <a:pt x="226" y="1"/>
                    </a:lnTo>
                    <a:lnTo>
                      <a:pt x="264" y="2"/>
                    </a:lnTo>
                    <a:lnTo>
                      <a:pt x="300" y="2"/>
                    </a:lnTo>
                    <a:lnTo>
                      <a:pt x="338" y="3"/>
                    </a:lnTo>
                    <a:lnTo>
                      <a:pt x="375" y="4"/>
                    </a:lnTo>
                    <a:lnTo>
                      <a:pt x="411" y="5"/>
                    </a:lnTo>
                    <a:lnTo>
                      <a:pt x="449" y="6"/>
                    </a:lnTo>
                    <a:lnTo>
                      <a:pt x="485" y="9"/>
                    </a:lnTo>
                    <a:lnTo>
                      <a:pt x="522" y="10"/>
                    </a:lnTo>
                    <a:lnTo>
                      <a:pt x="559" y="12"/>
                    </a:lnTo>
                    <a:lnTo>
                      <a:pt x="595" y="14"/>
                    </a:lnTo>
                    <a:lnTo>
                      <a:pt x="632" y="16"/>
                    </a:lnTo>
                    <a:lnTo>
                      <a:pt x="668" y="18"/>
                    </a:lnTo>
                    <a:lnTo>
                      <a:pt x="705" y="20"/>
                    </a:lnTo>
                    <a:lnTo>
                      <a:pt x="742" y="22"/>
                    </a:lnTo>
                    <a:lnTo>
                      <a:pt x="778" y="25"/>
                    </a:lnTo>
                    <a:lnTo>
                      <a:pt x="815" y="28"/>
                    </a:lnTo>
                    <a:lnTo>
                      <a:pt x="851" y="32"/>
                    </a:lnTo>
                    <a:lnTo>
                      <a:pt x="889" y="34"/>
                    </a:lnTo>
                    <a:lnTo>
                      <a:pt x="926" y="38"/>
                    </a:lnTo>
                    <a:lnTo>
                      <a:pt x="962" y="41"/>
                    </a:lnTo>
                    <a:lnTo>
                      <a:pt x="999" y="44"/>
                    </a:lnTo>
                    <a:lnTo>
                      <a:pt x="1036" y="48"/>
                    </a:lnTo>
                    <a:lnTo>
                      <a:pt x="1074" y="52"/>
                    </a:lnTo>
                    <a:lnTo>
                      <a:pt x="1111" y="57"/>
                    </a:lnTo>
                    <a:lnTo>
                      <a:pt x="1148" y="61"/>
                    </a:lnTo>
                    <a:lnTo>
                      <a:pt x="1186" y="65"/>
                    </a:lnTo>
                    <a:lnTo>
                      <a:pt x="1218" y="93"/>
                    </a:lnTo>
                    <a:lnTo>
                      <a:pt x="1156" y="92"/>
                    </a:lnTo>
                    <a:close/>
                  </a:path>
                </a:pathLst>
              </a:custGeom>
              <a:solidFill>
                <a:srgbClr val="B76B05"/>
              </a:solidFill>
              <a:ln w="9525">
                <a:noFill/>
                <a:round/>
                <a:headEnd/>
                <a:tailEnd/>
              </a:ln>
            </p:spPr>
            <p:txBody>
              <a:bodyPr/>
              <a:lstStyle/>
              <a:p>
                <a:endParaRPr lang="en-US"/>
              </a:p>
            </p:txBody>
          </p:sp>
          <p:sp>
            <p:nvSpPr>
              <p:cNvPr id="384272" name="Freeform 272"/>
              <p:cNvSpPr>
                <a:spLocks/>
              </p:cNvSpPr>
              <p:nvPr/>
            </p:nvSpPr>
            <p:spPr bwMode="auto">
              <a:xfrm>
                <a:off x="6999" y="1302"/>
                <a:ext cx="307" cy="49"/>
              </a:xfrm>
              <a:custGeom>
                <a:avLst/>
                <a:gdLst/>
                <a:ahLst/>
                <a:cxnLst>
                  <a:cxn ang="0">
                    <a:pos x="1228" y="178"/>
                  </a:cxn>
                  <a:cxn ang="0">
                    <a:pos x="14" y="0"/>
                  </a:cxn>
                  <a:cxn ang="0">
                    <a:pos x="0" y="14"/>
                  </a:cxn>
                  <a:cxn ang="0">
                    <a:pos x="1204" y="197"/>
                  </a:cxn>
                  <a:cxn ang="0">
                    <a:pos x="1228" y="178"/>
                  </a:cxn>
                </a:cxnLst>
                <a:rect l="0" t="0" r="r" b="b"/>
                <a:pathLst>
                  <a:path w="1228" h="197">
                    <a:moveTo>
                      <a:pt x="1228" y="178"/>
                    </a:moveTo>
                    <a:lnTo>
                      <a:pt x="14" y="0"/>
                    </a:lnTo>
                    <a:lnTo>
                      <a:pt x="0" y="14"/>
                    </a:lnTo>
                    <a:lnTo>
                      <a:pt x="1204" y="197"/>
                    </a:lnTo>
                    <a:lnTo>
                      <a:pt x="1228" y="178"/>
                    </a:lnTo>
                    <a:close/>
                  </a:path>
                </a:pathLst>
              </a:custGeom>
              <a:solidFill>
                <a:srgbClr val="8C4400"/>
              </a:solidFill>
              <a:ln w="9525">
                <a:noFill/>
                <a:round/>
                <a:headEnd/>
                <a:tailEnd/>
              </a:ln>
            </p:spPr>
            <p:txBody>
              <a:bodyPr/>
              <a:lstStyle/>
              <a:p>
                <a:endParaRPr lang="en-US"/>
              </a:p>
            </p:txBody>
          </p:sp>
        </p:grpSp>
        <p:pic>
          <p:nvPicPr>
            <p:cNvPr id="384273" name="Picture 273">
              <a:hlinkClick r:id="rId6" action="ppaction://program"/>
            </p:cNvPr>
            <p:cNvPicPr>
              <a:picLocks noChangeAspect="1" noChangeArrowheads="1"/>
            </p:cNvPicPr>
            <p:nvPr/>
          </p:nvPicPr>
          <p:blipFill>
            <a:blip r:embed="rId7" cstate="print">
              <a:clrChange>
                <a:clrFrom>
                  <a:srgbClr val="333366"/>
                </a:clrFrom>
                <a:clrTo>
                  <a:srgbClr val="333366">
                    <a:alpha val="0"/>
                  </a:srgbClr>
                </a:clrTo>
              </a:clrChange>
            </a:blip>
            <a:srcRect l="11412" t="10924" r="36311" b="10103"/>
            <a:stretch>
              <a:fillRect/>
            </a:stretch>
          </p:blipFill>
          <p:spPr bwMode="auto">
            <a:xfrm>
              <a:off x="5200" y="3102"/>
              <a:ext cx="212" cy="153"/>
            </a:xfrm>
            <a:prstGeom prst="rect">
              <a:avLst/>
            </a:prstGeom>
            <a:noFill/>
            <a:ln w="12700">
              <a:noFill/>
              <a:miter lim="800000"/>
              <a:headEnd type="none" w="sm" len="sm"/>
              <a:tailEnd type="none" w="sm" len="sm"/>
            </a:ln>
            <a:effectLst/>
          </p:spPr>
        </p:pic>
      </p:grpSp>
      <p:graphicFrame>
        <p:nvGraphicFramePr>
          <p:cNvPr id="384274" name="Object 274"/>
          <p:cNvGraphicFramePr>
            <a:graphicFrameLocks noChangeAspect="1"/>
          </p:cNvGraphicFramePr>
          <p:nvPr/>
        </p:nvGraphicFramePr>
        <p:xfrm>
          <a:off x="4678363" y="5391150"/>
          <a:ext cx="622300" cy="1273175"/>
        </p:xfrm>
        <a:graphic>
          <a:graphicData uri="http://schemas.openxmlformats.org/presentationml/2006/ole">
            <p:oleObj spid="_x0000_s185346" name="Slide" r:id="rId8" imgW="4014720" imgH="3933720" progId="PowerPoint.Slide.8">
              <p:embed/>
            </p:oleObj>
          </a:graphicData>
        </a:graphic>
      </p:graphicFrame>
      <p:pic>
        <p:nvPicPr>
          <p:cNvPr id="384275" name="Picture 275"/>
          <p:cNvPicPr>
            <a:picLocks noChangeAspect="1" noChangeArrowheads="1"/>
          </p:cNvPicPr>
          <p:nvPr/>
        </p:nvPicPr>
        <p:blipFill>
          <a:blip r:embed="rId9">
            <a:clrChange>
              <a:clrFrom>
                <a:srgbClr val="FFFFFF"/>
              </a:clrFrom>
              <a:clrTo>
                <a:srgbClr val="FFFFFF">
                  <a:alpha val="0"/>
                </a:srgbClr>
              </a:clrTo>
            </a:clrChange>
          </a:blip>
          <a:srcRect l="2034" t="39583" r="41823" b="36806"/>
          <a:stretch>
            <a:fillRect/>
          </a:stretch>
        </p:blipFill>
        <p:spPr bwMode="auto">
          <a:xfrm>
            <a:off x="5726113" y="1854200"/>
            <a:ext cx="2949575" cy="1046163"/>
          </a:xfrm>
          <a:prstGeom prst="rect">
            <a:avLst/>
          </a:prstGeom>
          <a:noFill/>
          <a:ln w="9525">
            <a:noFill/>
            <a:miter lim="800000"/>
            <a:headEnd/>
            <a:tailEnd/>
          </a:ln>
          <a:effectLst/>
        </p:spPr>
      </p:pic>
      <p:pic>
        <p:nvPicPr>
          <p:cNvPr id="384276" name="Picture 276" descr="visus-bgl"/>
          <p:cNvPicPr>
            <a:picLocks noChangeAspect="1" noChangeArrowheads="1"/>
          </p:cNvPicPr>
          <p:nvPr/>
        </p:nvPicPr>
        <p:blipFill>
          <a:blip r:embed="rId10"/>
          <a:srcRect/>
          <a:stretch>
            <a:fillRect/>
          </a:stretch>
        </p:blipFill>
        <p:spPr bwMode="auto">
          <a:xfrm>
            <a:off x="6664325" y="5176838"/>
            <a:ext cx="1854200" cy="1584325"/>
          </a:xfrm>
          <a:prstGeom prst="rect">
            <a:avLst/>
          </a:prstGeom>
          <a:noFill/>
        </p:spPr>
      </p:pic>
      <p:pic>
        <p:nvPicPr>
          <p:cNvPr id="277" name="Picture 8">
            <a:hlinkClick r:id="rId11" action="ppaction://program"/>
          </p:cNvPr>
          <p:cNvPicPr>
            <a:picLocks noChangeAspect="1" noChangeArrowheads="1"/>
          </p:cNvPicPr>
          <p:nvPr/>
        </p:nvPicPr>
        <p:blipFill>
          <a:blip r:embed="rId12" cstate="print">
            <a:clrChange>
              <a:clrFrom>
                <a:srgbClr val="FFFFFF"/>
              </a:clrFrom>
              <a:clrTo>
                <a:srgbClr val="FFFFFF">
                  <a:alpha val="0"/>
                </a:srgbClr>
              </a:clrTo>
            </a:clrChange>
            <a:lum bright="12000" contrast="24000"/>
          </a:blip>
          <a:srcRect/>
          <a:stretch>
            <a:fillRect/>
          </a:stretch>
        </p:blipFill>
        <p:spPr bwMode="auto">
          <a:xfrm>
            <a:off x="5498774" y="5830530"/>
            <a:ext cx="638961" cy="851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12702</TotalTime>
  <Words>2858</Words>
  <Application>Microsoft PowerPoint</Application>
  <PresentationFormat>On-screen Show (4:3)</PresentationFormat>
  <Paragraphs>638</Paragraphs>
  <Slides>83</Slides>
  <Notes>35</Notes>
  <HiddenSlides>22</HiddenSlides>
  <MMClips>22</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83</vt:i4>
      </vt:variant>
    </vt:vector>
  </HeadingPairs>
  <TitlesOfParts>
    <vt:vector size="90" baseType="lpstr">
      <vt:lpstr>Blank</vt:lpstr>
      <vt:lpstr>Slide</vt:lpstr>
      <vt:lpstr>Chart</vt:lpstr>
      <vt:lpstr>Equation</vt:lpstr>
      <vt:lpstr>Acrobat Document</vt:lpstr>
      <vt:lpstr>Photo Editor Photo</vt:lpstr>
      <vt:lpstr>Video Clip</vt:lpstr>
      <vt:lpstr>Slide 1</vt:lpstr>
      <vt:lpstr>Massive Scientific Models are Source of Great Challenges and Opportunities</vt:lpstr>
      <vt:lpstr>Given Three Burning Hydrogen Flames, Rank Them by Level of Turbulence</vt:lpstr>
      <vt:lpstr>What Conditions Cause Extinction and Reignition in Premixed Hydrogen Flames</vt:lpstr>
      <vt:lpstr>Count the Number of Bubbles in a Rayleigh–Taylor Instability</vt:lpstr>
      <vt:lpstr>Compare a LES and a DNS simulations with different initial and domain</vt:lpstr>
      <vt:lpstr>We Develop General Purpose Tools for  Efficient and Reliable Data Understanding</vt:lpstr>
      <vt:lpstr>Traditional Data Analysis Tools are  Often Ineffective for Massive Models</vt:lpstr>
      <vt:lpstr>We Develop New Techniques for Efficient  Data Management and Presentation</vt:lpstr>
      <vt:lpstr>We Redesigned the Data Management and Visualization Pipeline with New Principles</vt:lpstr>
      <vt:lpstr>Our Paradigm: Multi-resolution Models Built by Successive Refinements</vt:lpstr>
      <vt:lpstr>We Globally Optimize the Data Flow Pipeline From Input Data Source to Final Output</vt:lpstr>
      <vt:lpstr>The Data Layout is Based a Pyramidal Multi-resolution with high degree of locality</vt:lpstr>
      <vt:lpstr>We Exploit the Correlation of 2n-trees  with the Lebesgue Space-filling Curves</vt:lpstr>
      <vt:lpstr>The Samples of a Grid are Reordered by Resolution and Spatial proximity</vt:lpstr>
      <vt:lpstr>The Pixel in Each Data Block is Maintained Local at All Levels of Resolution</vt:lpstr>
      <vt:lpstr>We Achieve a Progressive Range Query Avoiding Unnecessary Data Access</vt:lpstr>
      <vt:lpstr>We Determine the Efficiency as the Ratio Between Data Loaded and Data Used</vt:lpstr>
      <vt:lpstr>We Provided a Fast Address Computation Based on Simple Bit Manipulation</vt:lpstr>
      <vt:lpstr>Cache-Oblivious Data Layouts Scale Well Across Different Storage Blocking Factors</vt:lpstr>
      <vt:lpstr>We Demonstrated Performance and Scalability in a Variety of Applications</vt:lpstr>
      <vt:lpstr>We Generalize Streaming and Cache Oblivious Layouts From to Unstructured Meshes</vt:lpstr>
      <vt:lpstr>We use streaming of unstructured meshes for on-line processing</vt:lpstr>
      <vt:lpstr>We use streaming simplification to reduce the working set of downstream processing</vt:lpstr>
      <vt:lpstr>We achieve faster lower-memory processing within known error bounds</vt:lpstr>
      <vt:lpstr>Problem Statement</vt:lpstr>
      <vt:lpstr>Multilevel Minimization</vt:lpstr>
      <vt:lpstr>View-Dependent Rendering</vt:lpstr>
      <vt:lpstr>We Achieved a 4X Speedup for Large Models Without Changing the Application</vt:lpstr>
      <vt:lpstr>We Achieved a 4X Speedup for Large Models Without Changing the Application</vt:lpstr>
      <vt:lpstr>Isocontour Extraction</vt:lpstr>
      <vt:lpstr>Comparison</vt:lpstr>
      <vt:lpstr>Cache Oblivious Layouts Yield a  Large Number of Short Edges</vt:lpstr>
      <vt:lpstr>We Introduced Robust Topological  Methods for Quantitative Data Analysis</vt:lpstr>
      <vt:lpstr>We Developed a Combinatorial Morse Theory for Provably Correct Computations</vt:lpstr>
      <vt:lpstr>We Introduced New Techniques  for Critical Point Classification</vt:lpstr>
      <vt:lpstr>We Introduced the Morse–Smale   Complex for Complete Data Analysis</vt:lpstr>
      <vt:lpstr>We Mapped the Index Lemma to a  Morse–Smale Complex Simplification</vt:lpstr>
      <vt:lpstr>Contraction of extrema with saddles allows to simplify the MS-complex.</vt:lpstr>
      <vt:lpstr>Contraction of extrema with saddles allows to simplify the MS-complex.</vt:lpstr>
      <vt:lpstr>Contraction of extrema with saddles allows to simplify the MS-complex.</vt:lpstr>
      <vt:lpstr>Contraction of extrema with saddles allows to simplify the MS-complex.</vt:lpstr>
      <vt:lpstr>We are using Morse-Smale complexes for surface segmentation and re-meshing</vt:lpstr>
      <vt:lpstr>We are using Morse-Smale complexes for surface segmentation and re-meshing</vt:lpstr>
      <vt:lpstr>Topological Constructs Allow Building Effective and Succinct Shape Descriptors</vt:lpstr>
      <vt:lpstr>Topological Simplification of the Electron  Density Distribution of an Hydrogen Atom</vt:lpstr>
      <vt:lpstr>Topological Simplification for  the Neghip Dataset</vt:lpstr>
      <vt:lpstr>Topological Simplification for the  Fuel Injection Dataset</vt:lpstr>
      <vt:lpstr>We Use Streaming Techniques to Achieve High Performance Analysis of Shapes</vt:lpstr>
      <vt:lpstr>We Exploit the Existing Locality of the Input Mesh to Avoid Costly Reordering</vt:lpstr>
      <vt:lpstr>We Develop Shape Signatures to Find Defects in Large Scale Geometric Models</vt:lpstr>
      <vt:lpstr>Practical Tests Confirm Robustness and Show Virtually Linear Scalability</vt:lpstr>
      <vt:lpstr>Data Analysis Examples</vt:lpstr>
      <vt:lpstr>We Analyze High-Resolution  Rayleigh–Taylor Instability Simulations</vt:lpstr>
      <vt:lpstr>We Compute the Morse–Smale  Complex of the Upper Envelope Surface</vt:lpstr>
      <vt:lpstr>A Hierarchal Model is Generated by Simplification of Critical Points</vt:lpstr>
      <vt:lpstr>The Segmentation Method is Robust  From Early Mixing to Late Turbulence</vt:lpstr>
      <vt:lpstr>Slide 58</vt:lpstr>
      <vt:lpstr>We Characterize Events that  Occur in the Mixing Process</vt:lpstr>
      <vt:lpstr>Slide 60</vt:lpstr>
      <vt:lpstr>First Time Scientists Can Quantify  Robustly Mixing Rates by Bubble Count</vt:lpstr>
      <vt:lpstr>We Provide the First Quantification of Known Stages of the Mixing Process</vt:lpstr>
      <vt:lpstr>We Provided the First Feature-Based Validation of a LES with Respect to a DNS</vt:lpstr>
      <vt:lpstr>Quantitative Analysis of the Impact of a Micrometeoroid in a Porous Medium</vt:lpstr>
      <vt:lpstr>The Topological Reconstruction Method is Validated with a Controlled Test Shape</vt:lpstr>
      <vt:lpstr>We Report the Distribution of Topological Features in the Full Resolution Data</vt:lpstr>
      <vt:lpstr>The Hierarchical Morse-Smale Complex  Has Very Good Reconstruction Properties</vt:lpstr>
      <vt:lpstr>We Compute the Complete Morse-Smale Complex for the Porous Medium </vt:lpstr>
      <vt:lpstr>Need to Find Proper Threshold Values and Characterize the Stability of the Solution</vt:lpstr>
      <vt:lpstr>Need to Find Proper Threshold Values and Characterize the Stability of the Solution</vt:lpstr>
      <vt:lpstr>We Obtain a Robust Reconstruction of the Filament Structures in the Material</vt:lpstr>
      <vt:lpstr>We Track the  Evolution of the Filament Structure of the Material Under Impact</vt:lpstr>
      <vt:lpstr>The Extracted Structures Allow to Quantify  the Change in Porosity of the Material</vt:lpstr>
      <vt:lpstr>We Target Specific Data Analysis Problems in Support of Science Applications</vt:lpstr>
      <vt:lpstr>We build a hierarchical Morse complex of H2 consumption on an isotermal surface </vt:lpstr>
      <vt:lpstr>A detailed tracking graph shows the evolution of each burning regions</vt:lpstr>
      <vt:lpstr>In the region of interest the cell count is stable wrt fuel consumption threshold</vt:lpstr>
      <vt:lpstr>The count of number of regions is stable wrt the persistence simplification</vt:lpstr>
      <vt:lpstr>For different isotermal domains  we derive the same trends </vt:lpstr>
      <vt:lpstr>The analysis is stable wrt two levels of resolution in the AMR code</vt:lpstr>
      <vt:lpstr>Our quantitative analysis shows distinctive trends for different turbulence</vt:lpstr>
      <vt:lpstr>We Segment and Track Individual Features and Provide a Global Quantitative Analysis</vt:lpstr>
      <vt:lpstr>Analysis of Massive Scientific Data Provide Great Challenges and Opportunities</vt:lpstr>
    </vt:vector>
  </TitlesOfParts>
  <Company>LLNL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Turnbeaugh</dc:creator>
  <cp:lastModifiedBy>Valerio Pascucci</cp:lastModifiedBy>
  <cp:revision>1101</cp:revision>
  <cp:lastPrinted>2004-02-24T20:36:28Z</cp:lastPrinted>
  <dcterms:created xsi:type="dcterms:W3CDTF">2002-01-31T23:45:32Z</dcterms:created>
  <dcterms:modified xsi:type="dcterms:W3CDTF">2009-03-13T13:24:07Z</dcterms:modified>
</cp:coreProperties>
</file>