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57" r:id="rId19"/>
    <p:sldId id="258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8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8D590-8847-414B-97B8-9AC99D34DBF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8B3A-3C34-43C6-88A1-69772895F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2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3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0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8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30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47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53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1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5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5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5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8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9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26204F-C6D3-45E2-BA8F-9450434714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6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6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4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07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3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29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25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42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3032BDBB-60C5-89CC-B805-90DE2CB42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6812" r="23427"/>
          <a:stretch/>
        </p:blipFill>
        <p:spPr>
          <a:xfrm>
            <a:off x="-30414" y="6400660"/>
            <a:ext cx="12252827" cy="411583"/>
          </a:xfrm>
          <a:prstGeom prst="rect">
            <a:avLst/>
          </a:prstGeom>
        </p:spPr>
      </p:pic>
      <p:pic>
        <p:nvPicPr>
          <p:cNvPr id="8" name="Graphic 10">
            <a:extLst>
              <a:ext uri="{FF2B5EF4-FFF2-40B4-BE49-F238E27FC236}">
                <a16:creationId xmlns:a16="http://schemas.microsoft.com/office/drawing/2014/main" id="{64A25D82-4071-51D5-5C94-58689C2C07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62121" y="6409522"/>
            <a:ext cx="873423" cy="33336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17835B8-8580-247E-653B-66C490D7368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89" y="6443733"/>
            <a:ext cx="1188707" cy="2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1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1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ww.lbl.gov/" TargetMode="External"/><Relationship Id="rId4" Type="http://schemas.openxmlformats.org/officeDocument/2006/relationships/image" Target="../media/image111.sv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111.sv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111.sv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1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111.sv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11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11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11.sv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11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1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1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8E7772-FC84-9A49-2CF7-A1D7C08B7484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64CB27-E7A4-DB3B-368C-8AE66CB5E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07053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Alexander Lex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reVISit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 pioneering open-source platform that allows researchers to create &amp; share customized visualization studies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125182"/>
            <a:ext cx="6527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Build a free, open-source alternative to commercial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Give researchers sovereignty over their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Break down barriers for doing open, reproducible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science and democratize visualization studies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$2M from NSF starting in 2022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Worcester Polytechnic Institute, University of Toronto</a:t>
            </a:r>
          </a:p>
          <a:p>
            <a:endParaRPr lang="en-US" sz="1400" dirty="0"/>
          </a:p>
        </p:txBody>
      </p:sp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7AFB488A-070F-214F-3FC0-FF82EC408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6" y="320074"/>
            <a:ext cx="5440832" cy="3657560"/>
          </a:xfrm>
          <a:prstGeom prst="rect">
            <a:avLst/>
          </a:prstGeom>
        </p:spPr>
      </p:pic>
      <p:pic>
        <p:nvPicPr>
          <p:cNvPr id="17" name="Picture 16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9"/>
          <a:stretch/>
        </p:blipFill>
        <p:spPr>
          <a:xfrm rot="519255">
            <a:off x="6740398" y="3511880"/>
            <a:ext cx="3316033" cy="2608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10266628" y="4069073"/>
            <a:ext cx="1498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The </a:t>
            </a:r>
            <a:r>
              <a:rPr lang="en-US" sz="900" dirty="0" err="1">
                <a:effectLst/>
                <a:latin typeface="Helvetica" pitchFamily="2" charset="0"/>
              </a:rPr>
              <a:t>reVISit</a:t>
            </a:r>
            <a:r>
              <a:rPr lang="en-US" sz="900" dirty="0">
                <a:effectLst/>
                <a:latin typeface="Helvetica" pitchFamily="2" charset="0"/>
              </a:rPr>
              <a:t> website.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1CC5-A0EB-494D-359E-C5976EDF0CC8}"/>
              </a:ext>
            </a:extLst>
          </p:cNvPr>
          <p:cNvSpPr txBox="1"/>
          <p:nvPr/>
        </p:nvSpPr>
        <p:spPr>
          <a:xfrm>
            <a:off x="10231062" y="4434829"/>
            <a:ext cx="14985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Left: The </a:t>
            </a:r>
            <a:r>
              <a:rPr lang="en-US" sz="900" dirty="0" err="1">
                <a:effectLst/>
                <a:latin typeface="Helvetica" pitchFamily="2" charset="0"/>
              </a:rPr>
              <a:t>reVISit</a:t>
            </a:r>
            <a:r>
              <a:rPr lang="en-US" sz="900" dirty="0">
                <a:effectLst/>
                <a:latin typeface="Helvetica" pitchFamily="2" charset="0"/>
              </a:rPr>
              <a:t> team during a hackathon at Worcester Polytechnic Institute in April.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93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7EDF60-8706-734A-BB64-870ACCC87074}"/>
              </a:ext>
            </a:extLst>
          </p:cNvPr>
          <p:cNvSpPr/>
          <p:nvPr/>
        </p:nvSpPr>
        <p:spPr>
          <a:xfrm>
            <a:off x="-121852" y="-228560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5F28187-15B3-6124-0F76-B2A96B263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361233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5" y="284124"/>
            <a:ext cx="53034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Shireen </a:t>
            </a: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Elhabian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ShapeWorks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An Integrated Suite for Quantifying and Analyzing Anatomies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2880366"/>
            <a:ext cx="65277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 &amp;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Usable, functional, and scalable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standard tool in medicine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Objective and reproducible metrics for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anatomy evaluation to improve patient outcomes</a:t>
            </a:r>
            <a:endParaRPr lang="en-US" b="1" dirty="0">
              <a:solidFill>
                <a:srgbClr val="3ABF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$10.7M since 2019 from NIH and EOS imaging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 err="1">
                <a:effectLst/>
                <a:latin typeface="Helvetica" pitchFamily="2" charset="0"/>
              </a:rPr>
              <a:t>Orthopaedic</a:t>
            </a:r>
            <a:r>
              <a:rPr lang="en-US" dirty="0">
                <a:effectLst/>
                <a:latin typeface="Helvetica" pitchFamily="2" charset="0"/>
              </a:rPr>
              <a:t> Research Laboratory, CVRTI, Children’s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Hospital of Pittsburgh, </a:t>
            </a:r>
            <a:r>
              <a:rPr lang="en-US" dirty="0" err="1">
                <a:effectLst/>
                <a:latin typeface="Helvetica" pitchFamily="2" charset="0"/>
              </a:rPr>
              <a:t>kitware</a:t>
            </a:r>
            <a:r>
              <a:rPr lang="en-US" dirty="0">
                <a:effectLst/>
                <a:latin typeface="Helvetica" pitchFamily="2" charset="0"/>
              </a:rPr>
              <a:t>, Tulane University, and more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918C0-FCD4-1A7B-BFDB-9184B69FA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679" y="320074"/>
            <a:ext cx="6161978" cy="3621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5085" r="4662" b="4662"/>
          <a:stretch/>
        </p:blipFill>
        <p:spPr>
          <a:xfrm rot="519255">
            <a:off x="6722199" y="3677430"/>
            <a:ext cx="3477698" cy="232181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  <p:pic>
        <p:nvPicPr>
          <p:cNvPr id="4" name="Picture 2" descr=" Jake Wagoner ">
            <a:extLst>
              <a:ext uri="{FF2B5EF4-FFF2-40B4-BE49-F238E27FC236}">
                <a16:creationId xmlns:a16="http://schemas.microsoft.com/office/drawing/2014/main" id="{3B5D34CC-C0A2-73AC-01E1-80700EA4C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9123" r="8677" b="34327"/>
          <a:stretch/>
        </p:blipFill>
        <p:spPr bwMode="auto">
          <a:xfrm rot="548576">
            <a:off x="6602812" y="5094378"/>
            <a:ext cx="569732" cy="670068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6AE22C-37EC-3AA1-306D-F67C84A511E7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067882F-7AFF-6F5C-447B-80E1D94BD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3"/>
            <a:ext cx="539490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Bei Wang Phillips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Topological Characterization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Uncertainty Visualization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Atmospheric Rivers (ARs)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43904" y="3063244"/>
            <a:ext cx="65836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Improve understanding of large-scale scientific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Example 1: study structural variations of ARs to improve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the predictability of AR impacts (such as flooding)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Example 2: develop robust ways to track tropical cyclones 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vetica" pitchFamily="2" charset="0"/>
              </a:rPr>
              <a:t>$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vetica" pitchFamily="2" charset="0"/>
              </a:rPr>
              <a:t>800K from DOE 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vetica" pitchFamily="2" charset="0"/>
              </a:rPr>
              <a:t>Early Career Research Program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vetica" pitchFamily="2" charset="0"/>
              </a:rPr>
              <a:t> since 2020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Topology-Preserving Data Sketching for Scientific Visualization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Helvetica" pitchFamily="2" charset="0"/>
            </a:endParaRP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National Laboratorie</a:t>
            </a:r>
            <a:r>
              <a:rPr lang="en-US" dirty="0">
                <a:solidFill>
                  <a:srgbClr val="1F1F1F"/>
                </a:solidFill>
                <a:highlight>
                  <a:srgbClr val="FFFFFF"/>
                </a:highlight>
                <a:latin typeface="Helvetica" pitchFamily="2" charset="0"/>
              </a:rPr>
              <a:t>s (ANL, LBNL)</a:t>
            </a: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, etc. </a:t>
            </a:r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  <a:hlinkClick r:id="rId5"/>
            </a:endParaRP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7066412" y="5349219"/>
            <a:ext cx="2793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 left: Interior variation of ARs.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effectLst/>
                <a:latin typeface="Helvetica" pitchFamily="2" charset="0"/>
              </a:rPr>
              <a:t>Top right: Boundary structural variations of ARs from an ensemble of AR detection tools.  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effectLst/>
                <a:latin typeface="Helvetica" pitchFamily="2" charset="0"/>
              </a:rPr>
              <a:t>Bottom: Trajectories of potential tropical cyclones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B7D29-66A8-4188-D6BF-397434C74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19" t="10080" r="15770" b="12962"/>
          <a:stretch/>
        </p:blipFill>
        <p:spPr>
          <a:xfrm>
            <a:off x="4922161" y="137196"/>
            <a:ext cx="3756693" cy="2513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E4A5D2-A877-B0E4-B862-9EAA453D63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8" t="4896" r="2246" b="6990"/>
          <a:stretch/>
        </p:blipFill>
        <p:spPr>
          <a:xfrm>
            <a:off x="8290537" y="137196"/>
            <a:ext cx="3738738" cy="2513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" descr="undefined">
            <a:extLst>
              <a:ext uri="{FF2B5EF4-FFF2-40B4-BE49-F238E27FC236}">
                <a16:creationId xmlns:a16="http://schemas.microsoft.com/office/drawing/2014/main" id="{09B63F8A-FDDB-F4EE-182F-5703DE1F9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3" b="-1"/>
          <a:stretch/>
        </p:blipFill>
        <p:spPr bwMode="auto">
          <a:xfrm>
            <a:off x="8932357" y="2153111"/>
            <a:ext cx="3096918" cy="356186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7DCEB-490A-B533-99E6-787B5049AC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5435"/>
          <a:stretch/>
        </p:blipFill>
        <p:spPr>
          <a:xfrm rot="519255">
            <a:off x="7262507" y="2812357"/>
            <a:ext cx="1698105" cy="226414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3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C11618-5C9F-D114-24E8-22A79075ED19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8FFDB60-A6CD-56DC-E610-0D0D587B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3945"/>
            <a:ext cx="521202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 Johnson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i="0" u="none" strike="noStrike" dirty="0">
                <a:solidFill>
                  <a:schemeClr val="bg1"/>
                </a:solidFill>
                <a:effectLst/>
                <a:latin typeface="Helvetica Neue" panose="02000503000000020004"/>
              </a:rPr>
              <a:t>Intel </a:t>
            </a:r>
            <a:r>
              <a:rPr lang="en-US" sz="2300" b="1" i="0" u="none" strike="noStrike" dirty="0" err="1">
                <a:solidFill>
                  <a:schemeClr val="bg1"/>
                </a:solidFill>
                <a:effectLst/>
                <a:latin typeface="Helvetica Neue" panose="02000503000000020004"/>
              </a:rPr>
              <a:t>oneAPI</a:t>
            </a:r>
            <a:r>
              <a:rPr lang="en-US" sz="2300" b="1" i="0" u="none" strike="noStrike" dirty="0">
                <a:solidFill>
                  <a:schemeClr val="bg1"/>
                </a:solidFill>
                <a:effectLst/>
                <a:latin typeface="Helvetica Neue" panose="02000503000000020004"/>
              </a:rPr>
              <a:t> Center of Excellence</a:t>
            </a:r>
          </a:p>
          <a:p>
            <a:r>
              <a:rPr lang="en-US" sz="2300" b="1" i="0" u="none" strike="noStrike" dirty="0">
                <a:solidFill>
                  <a:schemeClr val="bg1"/>
                </a:solidFill>
                <a:effectLst/>
                <a:latin typeface="Helvetica Neue" panose="02000503000000020004"/>
              </a:rPr>
              <a:t>Intel Graphics and Visualization </a:t>
            </a:r>
            <a:br>
              <a:rPr lang="en-US" sz="2300" b="1" i="0" u="none" strike="noStrike" dirty="0">
                <a:solidFill>
                  <a:schemeClr val="bg1"/>
                </a:solidFill>
                <a:effectLst/>
                <a:latin typeface="Helvetica Neue" panose="02000503000000020004"/>
              </a:rPr>
            </a:br>
            <a:r>
              <a:rPr lang="en-US" sz="2300" b="1" i="0" u="none" strike="noStrike" dirty="0">
                <a:solidFill>
                  <a:schemeClr val="bg1"/>
                </a:solidFill>
                <a:effectLst/>
                <a:latin typeface="Helvetica Neue" panose="02000503000000020004"/>
              </a:rPr>
              <a:t>Institute of </a:t>
            </a:r>
            <a:r>
              <a:rPr lang="en-US" sz="2300" b="1" dirty="0" err="1">
                <a:solidFill>
                  <a:schemeClr val="bg1"/>
                </a:solidFill>
                <a:latin typeface="Helvetica Neue" panose="02000503000000020004"/>
              </a:rPr>
              <a:t>Exc</a:t>
            </a:r>
            <a:r>
              <a:rPr lang="en-US" sz="2300" b="1" i="0" u="none" strike="noStrike" dirty="0" err="1">
                <a:solidFill>
                  <a:schemeClr val="bg1"/>
                </a:solidFill>
                <a:effectLst/>
                <a:latin typeface="Helvetica Neue" panose="02000503000000020004"/>
              </a:rPr>
              <a:t>llence</a:t>
            </a:r>
            <a:endParaRPr lang="en-US" sz="2300" b="1" dirty="0">
              <a:solidFill>
                <a:schemeClr val="bg1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86383" y="3031061"/>
            <a:ext cx="61753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b="0" i="0" u="none" strike="noStrike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dvancing research, development and teaching of the latest visual computing innovations and using </a:t>
            </a:r>
            <a:r>
              <a:rPr lang="en-US" b="0" i="0" strike="noStrike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oneAPI</a:t>
            </a:r>
            <a:r>
              <a:rPr lang="en-US" b="0" i="0" u="none" strike="noStrike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to accelerate compute across heterogeneous architectures with the </a:t>
            </a:r>
            <a:r>
              <a:rPr lang="en-US" b="0" i="0" u="none" strike="noStrike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OpenViSUS</a:t>
            </a:r>
            <a:r>
              <a:rPr lang="en-US" b="0" i="0" u="none" strike="noStrike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and Uintah frameworks to efficiently manage, store, analyze, and visualize scientific data.</a:t>
            </a:r>
            <a:endParaRPr lang="en-US" sz="1400" b="1" dirty="0">
              <a:effectLst/>
              <a:latin typeface="Helvetica" panose="020B0604020202020204" pitchFamily="34" charset="0"/>
              <a:ea typeface="Helvetica Neue" panose="02000503000000020004" pitchFamily="2" charset="0"/>
              <a:cs typeface="Helvetica" panose="020B0604020202020204" pitchFamily="34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$500K from Intel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Martin </a:t>
            </a:r>
            <a:r>
              <a:rPr lang="en-US" dirty="0" err="1">
                <a:effectLst/>
                <a:latin typeface="Helvetica" pitchFamily="2" charset="0"/>
              </a:rPr>
              <a:t>Berzins</a:t>
            </a:r>
            <a:r>
              <a:rPr lang="en-US" dirty="0">
                <a:effectLst/>
                <a:latin typeface="Helvetica" pitchFamily="2" charset="0"/>
              </a:rPr>
              <a:t>, Valerio </a:t>
            </a:r>
            <a:r>
              <a:rPr lang="en-US" dirty="0" err="1">
                <a:effectLst/>
                <a:latin typeface="Helvetica" pitchFamily="2" charset="0"/>
              </a:rPr>
              <a:t>Pascucci</a:t>
            </a:r>
            <a:r>
              <a:rPr lang="en-US" dirty="0">
                <a:effectLst/>
                <a:latin typeface="Helvetica" pitchFamily="2" charset="0"/>
              </a:rPr>
              <a:t>, Intel Researchers</a:t>
            </a:r>
          </a:p>
          <a:p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10152760" y="4424618"/>
            <a:ext cx="1703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</a:t>
            </a:r>
            <a:r>
              <a:rPr lang="en-US" sz="900" dirty="0">
                <a:latin typeface="Helvetica" pitchFamily="2" charset="0"/>
              </a:rPr>
              <a:t>Streamlines computed on flow past a torus. 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Middle: </a:t>
            </a:r>
            <a:r>
              <a:rPr lang="en-US" sz="900" dirty="0" err="1">
                <a:latin typeface="Helvetica" pitchFamily="2" charset="0"/>
              </a:rPr>
              <a:t>Isosurface</a:t>
            </a:r>
            <a:r>
              <a:rPr lang="en-US" sz="900" dirty="0">
                <a:latin typeface="Helvetica" pitchFamily="2" charset="0"/>
              </a:rPr>
              <a:t> of a </a:t>
            </a:r>
            <a:r>
              <a:rPr lang="en-US" sz="900" dirty="0" err="1">
                <a:latin typeface="Helvetica" pitchFamily="2" charset="0"/>
              </a:rPr>
              <a:t>Richtmeyer</a:t>
            </a:r>
            <a:r>
              <a:rPr lang="en-US" sz="900" dirty="0">
                <a:latin typeface="Helvetica" pitchFamily="2" charset="0"/>
              </a:rPr>
              <a:t> </a:t>
            </a:r>
            <a:r>
              <a:rPr lang="en-US" sz="900" dirty="0" err="1">
                <a:latin typeface="Helvetica" pitchFamily="2" charset="0"/>
              </a:rPr>
              <a:t>Meshkov</a:t>
            </a:r>
            <a:r>
              <a:rPr lang="en-US" sz="900" dirty="0">
                <a:latin typeface="Helvetica" pitchFamily="2" charset="0"/>
              </a:rPr>
              <a:t> simulation.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1CC5-A0EB-494D-359E-C5976EDF0CC8}"/>
              </a:ext>
            </a:extLst>
          </p:cNvPr>
          <p:cNvSpPr txBox="1"/>
          <p:nvPr/>
        </p:nvSpPr>
        <p:spPr>
          <a:xfrm>
            <a:off x="7814289" y="5661899"/>
            <a:ext cx="2651829" cy="50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From left: Chris Johnson</a:t>
            </a:r>
            <a:r>
              <a:rPr lang="en-US" sz="900" dirty="0">
                <a:latin typeface="Helvetica" pitchFamily="2" charset="0"/>
              </a:rPr>
              <a:t> and g</a:t>
            </a:r>
            <a:r>
              <a:rPr lang="en-US" sz="900" dirty="0">
                <a:effectLst/>
                <a:latin typeface="Helvetica" pitchFamily="2" charset="0"/>
              </a:rPr>
              <a:t>raduate </a:t>
            </a:r>
            <a:r>
              <a:rPr lang="en-US" sz="900" dirty="0">
                <a:latin typeface="Helvetica" pitchFamily="2" charset="0"/>
              </a:rPr>
              <a:t>s</a:t>
            </a:r>
            <a:r>
              <a:rPr lang="en-US" sz="900" dirty="0">
                <a:effectLst/>
                <a:latin typeface="Helvetica" pitchFamily="2" charset="0"/>
              </a:rPr>
              <a:t>tudents Tark Patel, </a:t>
            </a:r>
            <a:r>
              <a:rPr lang="en-US" sz="900" dirty="0" err="1">
                <a:effectLst/>
                <a:latin typeface="Helvetica" pitchFamily="2" charset="0"/>
              </a:rPr>
              <a:t>Mengjiao</a:t>
            </a:r>
            <a:r>
              <a:rPr lang="en-US" sz="900" dirty="0">
                <a:effectLst/>
                <a:latin typeface="Helvetica" pitchFamily="2" charset="0"/>
              </a:rPr>
              <a:t> Han, and Nathan </a:t>
            </a:r>
            <a:r>
              <a:rPr lang="en-US" sz="900" dirty="0" err="1">
                <a:effectLst/>
                <a:latin typeface="Helvetica" pitchFamily="2" charset="0"/>
              </a:rPr>
              <a:t>Marshak</a:t>
            </a:r>
            <a:r>
              <a:rPr lang="en-US" sz="900" dirty="0">
                <a:effectLst/>
                <a:latin typeface="Helvetica" pitchFamily="2" charset="0"/>
              </a:rPr>
              <a:t>.</a:t>
            </a:r>
          </a:p>
          <a:p>
            <a:endParaRPr lang="en-US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0B955-32CE-6DDC-4C8C-A859BB5BE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6" y="190550"/>
            <a:ext cx="6435553" cy="1852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697DE-F158-C259-37CA-5211C6226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66" y="1619249"/>
            <a:ext cx="5631654" cy="2754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ChrisJohnson1.jpg">
            <a:extLst>
              <a:ext uri="{FF2B5EF4-FFF2-40B4-BE49-F238E27FC236}">
                <a16:creationId xmlns:a16="http://schemas.microsoft.com/office/drawing/2014/main" id="{9971E28E-9D72-9CFE-8CA3-4DA5361D9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65" y="4434829"/>
            <a:ext cx="1498590" cy="174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9002D65-AB84-F17E-E56B-1F82E379B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224" y="4434829"/>
            <a:ext cx="726272" cy="1210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5BA9A-90D5-844E-C7DF-B7B47209B6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20" y="4434829"/>
            <a:ext cx="726273" cy="1210455"/>
          </a:xfrm>
          <a:prstGeom prst="rect">
            <a:avLst/>
          </a:prstGeom>
        </p:spPr>
      </p:pic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169966A8-D89B-59A9-D9BB-88E7F84CC3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6907" y="4434829"/>
            <a:ext cx="724466" cy="12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8CBB53-0314-2F27-F76A-D644B774F130}"/>
              </a:ext>
            </a:extLst>
          </p:cNvPr>
          <p:cNvSpPr/>
          <p:nvPr/>
        </p:nvSpPr>
        <p:spPr>
          <a:xfrm>
            <a:off x="-121852" y="-56839"/>
            <a:ext cx="12435704" cy="278382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46DE65-9CA9-5B19-E0A2-FA169B471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269794"/>
            <a:ext cx="12435705" cy="365756"/>
          </a:xfrm>
          <a:prstGeom prst="rect">
            <a:avLst/>
          </a:prstGeom>
        </p:spPr>
      </p:pic>
      <p:pic>
        <p:nvPicPr>
          <p:cNvPr id="1036" name="Picture 12" descr="John">
            <a:extLst>
              <a:ext uri="{FF2B5EF4-FFF2-40B4-BE49-F238E27FC236}">
                <a16:creationId xmlns:a16="http://schemas.microsoft.com/office/drawing/2014/main" id="{FBC658E7-8F9E-A9AE-3E26-1BC85A3D112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t="539" r="17070" b="-539"/>
          <a:stretch/>
        </p:blipFill>
        <p:spPr bwMode="auto">
          <a:xfrm>
            <a:off x="7977481" y="4526268"/>
            <a:ext cx="822950" cy="14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C8455-6C7A-5B5C-3E2C-6A15780B6544}"/>
                  </a:ext>
                </a:extLst>
              </p:cNvPr>
              <p:cNvSpPr txBox="1"/>
              <p:nvPr/>
            </p:nvSpPr>
            <p:spPr>
              <a:xfrm>
                <a:off x="208990" y="113280"/>
                <a:ext cx="566237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E19696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FACULTY MEMBER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/>
                </a:r>
                <a:br>
                  <a:rPr lang="en-US" sz="28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300" b="1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Martin Berzins</a:t>
                </a:r>
                <a:endParaRPr lang="en-US" sz="2300" b="1" dirty="0">
                  <a:solidFill>
                    <a:srgbClr val="E19696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endParaRPr lang="en-US" sz="1400" b="1" dirty="0">
                  <a:solidFill>
                    <a:srgbClr val="E19696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r>
                  <a:rPr lang="en-US" sz="1400" b="1" dirty="0">
                    <a:solidFill>
                      <a:srgbClr val="E19696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PROJECT SPOTLIGHT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/>
                </a:r>
                <a:br>
                  <a:rPr lang="en-US" sz="28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300" b="1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PPPSC: Portable Performant </a:t>
                </a:r>
                <a:br>
                  <a:rPr lang="en-US" sz="2300" b="1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300" b="1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Post-Exascale Scalable Computing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 software task-graph base that allows applications to take advantage </a:t>
                </a:r>
                <a:r>
                  <a:rPr lang="en-US" sz="1400" dirty="0" smtClean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 </a:t>
                </a:r>
                <a:r>
                  <a:rPr lang="en-US" sz="14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next-generation post exascale computers with &gt;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1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bg1"/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flops</a:t>
                </a:r>
              </a:p>
              <a:p>
                <a:endParaRPr lang="en-US" sz="2300" b="1" dirty="0">
                  <a:solidFill>
                    <a:schemeClr val="bg1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C8455-6C7A-5B5C-3E2C-6A15780B6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90" y="113280"/>
                <a:ext cx="5662374" cy="2800767"/>
              </a:xfrm>
              <a:prstGeom prst="rect">
                <a:avLst/>
              </a:prstGeom>
              <a:blipFill>
                <a:blip r:embed="rId6"/>
                <a:stretch>
                  <a:fillRect l="-1507" t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152465" y="2788927"/>
            <a:ext cx="686887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Developed with DOE automated task-and runtime system- based Utah software that runs well on DOE exascale computers based on GPUs,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Extended NIST software that is best in class (high peak performance) for </a:t>
            </a:r>
            <a:r>
              <a:rPr lang="en-US" dirty="0">
                <a:latin typeface="Helvetica" pitchFamily="2" charset="0"/>
              </a:rPr>
              <a:t>using GPUs </a:t>
            </a:r>
            <a:r>
              <a:rPr lang="en-US" dirty="0">
                <a:effectLst/>
                <a:latin typeface="Helvetica" pitchFamily="2" charset="0"/>
              </a:rPr>
              <a:t>to more general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Apply these ideas to challenging additive manufacturing problems (right) studied by NIST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$1M from NIST, NSF and Intel</a:t>
            </a:r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NIST Gaithersburg, DOE </a:t>
            </a:r>
            <a:r>
              <a:rPr lang="en-US" dirty="0">
                <a:latin typeface="Helvetica" pitchFamily="2" charset="0"/>
              </a:rPr>
              <a:t>Argonne, DOE Oak Ridge Intel</a:t>
            </a:r>
            <a:endParaRPr lang="en-US" dirty="0">
              <a:effectLst/>
              <a:latin typeface="Helvetica" pitchFamily="2" charset="0"/>
            </a:endParaRPr>
          </a:p>
          <a:p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1CC5-A0EB-494D-359E-C5976EDF0CC8}"/>
              </a:ext>
            </a:extLst>
          </p:cNvPr>
          <p:cNvSpPr txBox="1"/>
          <p:nvPr/>
        </p:nvSpPr>
        <p:spPr>
          <a:xfrm>
            <a:off x="10485072" y="4471829"/>
            <a:ext cx="159002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 left: Task graph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Top right: Runtime system</a:t>
            </a:r>
          </a:p>
          <a:p>
            <a:endParaRPr lang="en-US" sz="900" dirty="0">
              <a:effectLst/>
              <a:latin typeface="Helvetica" pitchFamily="2" charset="0"/>
            </a:endParaRPr>
          </a:p>
          <a:p>
            <a:r>
              <a:rPr lang="en-US" sz="900" dirty="0">
                <a:effectLst/>
                <a:latin typeface="Helvetica" pitchFamily="2" charset="0"/>
              </a:rPr>
              <a:t>Middle: Additive manufacturing detail</a:t>
            </a:r>
          </a:p>
          <a:p>
            <a:endParaRPr lang="en-US" sz="900" dirty="0">
              <a:effectLst/>
              <a:latin typeface="Helvetica" pitchFamily="2" charset="0"/>
            </a:endParaRPr>
          </a:p>
          <a:p>
            <a:r>
              <a:rPr lang="en-US" sz="900" dirty="0">
                <a:effectLst/>
                <a:latin typeface="Helvetica" pitchFamily="2" charset="0"/>
              </a:rPr>
              <a:t>Left: The team: Martin </a:t>
            </a:r>
            <a:r>
              <a:rPr lang="en-US" sz="900" dirty="0" err="1">
                <a:effectLst/>
                <a:latin typeface="Helvetica" pitchFamily="2" charset="0"/>
              </a:rPr>
              <a:t>Berzins</a:t>
            </a:r>
            <a:r>
              <a:rPr lang="en-US" sz="900" dirty="0">
                <a:effectLst/>
                <a:latin typeface="Helvetica" pitchFamily="2" charset="0"/>
              </a:rPr>
              <a:t>, Allen Sanderson, John </a:t>
            </a:r>
            <a:r>
              <a:rPr lang="en-US" sz="900" dirty="0" err="1">
                <a:effectLst/>
                <a:latin typeface="Helvetica" pitchFamily="2" charset="0"/>
              </a:rPr>
              <a:t>Hollmen</a:t>
            </a:r>
            <a:r>
              <a:rPr lang="en-US" sz="900" dirty="0">
                <a:effectLst/>
                <a:latin typeface="Helvetica" pitchFamily="2" charset="0"/>
              </a:rPr>
              <a:t> (now at ORNL), Sree </a:t>
            </a:r>
            <a:r>
              <a:rPr lang="en-US" sz="900" dirty="0" err="1">
                <a:effectLst/>
                <a:latin typeface="Helvetica" pitchFamily="2" charset="0"/>
              </a:rPr>
              <a:t>Kadiyala</a:t>
            </a:r>
            <a:r>
              <a:rPr lang="en-US" sz="900" dirty="0">
                <a:effectLst/>
                <a:latin typeface="Helvetica" pitchFamily="2" charset="0"/>
              </a:rPr>
              <a:t>, Nitish </a:t>
            </a:r>
            <a:r>
              <a:rPr lang="en-US" sz="900" dirty="0" err="1">
                <a:effectLst/>
                <a:latin typeface="Helvetica" pitchFamily="2" charset="0"/>
              </a:rPr>
              <a:t>Shingde</a:t>
            </a:r>
            <a:r>
              <a:rPr lang="en-US" sz="900" dirty="0">
                <a:effectLst/>
                <a:latin typeface="Helvetica" pitchFamily="2" charset="0"/>
              </a:rPr>
              <a:t>.</a:t>
            </a:r>
          </a:p>
          <a:p>
            <a:endParaRPr lang="en-US" sz="900" dirty="0"/>
          </a:p>
        </p:txBody>
      </p:sp>
      <p:pic>
        <p:nvPicPr>
          <p:cNvPr id="1028" name="Picture 4" descr="Dr. Martin Berzins ">
            <a:extLst>
              <a:ext uri="{FF2B5EF4-FFF2-40B4-BE49-F238E27FC236}">
                <a16:creationId xmlns:a16="http://schemas.microsoft.com/office/drawing/2014/main" id="{C42E4389-9EB7-A5AD-A0E5-36FE0A2F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76" y="4526268"/>
            <a:ext cx="822960" cy="14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. Allen Sanderson ">
            <a:extLst>
              <a:ext uri="{FF2B5EF4-FFF2-40B4-BE49-F238E27FC236}">
                <a16:creationId xmlns:a16="http://schemas.microsoft.com/office/drawing/2014/main" id="{7DC5E609-D3F4-F409-AF22-0121EA59851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06" y="4526268"/>
            <a:ext cx="844905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Sree Kadiyala ">
            <a:extLst>
              <a:ext uri="{FF2B5EF4-FFF2-40B4-BE49-F238E27FC236}">
                <a16:creationId xmlns:a16="http://schemas.microsoft.com/office/drawing/2014/main" id="{1CB2F1A4-A118-71F6-9135-E83035C32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31321" r="16257" b="3209"/>
          <a:stretch/>
        </p:blipFill>
        <p:spPr bwMode="auto">
          <a:xfrm>
            <a:off x="8819801" y="4526268"/>
            <a:ext cx="822950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Nitish Shingde ">
            <a:extLst>
              <a:ext uri="{FF2B5EF4-FFF2-40B4-BE49-F238E27FC236}">
                <a16:creationId xmlns:a16="http://schemas.microsoft.com/office/drawing/2014/main" id="{40132FE4-7DF5-5AE9-C078-2BA894A8F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2417"/>
          <a:stretch/>
        </p:blipFill>
        <p:spPr bwMode="auto">
          <a:xfrm>
            <a:off x="9662121" y="4526268"/>
            <a:ext cx="822951" cy="14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rtime.felk.cvut.cz/scheduling-toolbox/manual/img/doc_coffmangraham_graph1.png">
            <a:extLst>
              <a:ext uri="{FF2B5EF4-FFF2-40B4-BE49-F238E27FC236}">
                <a16:creationId xmlns:a16="http://schemas.microsoft.com/office/drawing/2014/main" id="{F0BAD971-F497-CBC3-70CB-663539B7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860" y="281928"/>
            <a:ext cx="2373093" cy="1860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E2B11-0999-FA12-2527-A18C3250C3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9097" y="281928"/>
            <a:ext cx="3717986" cy="1919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22E9BC2-D907-A509-7A25-61A63E33D9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87" y="2148854"/>
            <a:ext cx="5099596" cy="22545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87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E4C6C7-6229-8E7E-97CC-ACFA82A7D6CF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D864F4F-B858-8859-1C8E-2695B13F0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152465" y="3125182"/>
            <a:ext cx="79551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Democratize science with easy access to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large-scale data and use with commodity computing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Industry consortium to share resources and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Applications in materials science, dark matter research,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climate modeling, manufacturing, and energy production</a:t>
            </a:r>
            <a:r>
              <a:rPr lang="en-US" dirty="0">
                <a:effectLst/>
                <a:latin typeface="Helvetica" pitchFamily="2" charset="0"/>
              </a:rPr>
              <a:t/>
            </a:r>
            <a:br>
              <a:rPr lang="en-US" dirty="0">
                <a:effectLst/>
                <a:latin typeface="Helvetica" pitchFamily="2" charset="0"/>
              </a:rPr>
            </a:b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$5.6 million from NSF starting in 2021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SDSC, JHU, UT Knoxville, Michigan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21809-62A7-8942-7D75-AD176077F075}"/>
              </a:ext>
            </a:extLst>
          </p:cNvPr>
          <p:cNvSpPr txBox="1"/>
          <p:nvPr/>
        </p:nvSpPr>
        <p:spPr>
          <a:xfrm>
            <a:off x="8910995" y="5360556"/>
            <a:ext cx="3128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Above: Real-time remote dashboards for Cornell’s Synchrotron Light Source.</a:t>
            </a:r>
          </a:p>
          <a:p>
            <a:endParaRPr lang="en-US" sz="900" dirty="0"/>
          </a:p>
          <a:p>
            <a:r>
              <a:rPr lang="en-US" sz="900" dirty="0"/>
              <a:t>Left: NSDF also supports Indigenous communities.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D0178A-DA62-B840-4A76-BA84A353E665}"/>
              </a:ext>
            </a:extLst>
          </p:cNvPr>
          <p:cNvGrpSpPr/>
          <p:nvPr/>
        </p:nvGrpSpPr>
        <p:grpSpPr>
          <a:xfrm>
            <a:off x="5887899" y="-183608"/>
            <a:ext cx="6304100" cy="3978364"/>
            <a:chOff x="6221475" y="-183608"/>
            <a:chExt cx="5968557" cy="3766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90711B-9810-BAAE-158A-DCD0A9D8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475" y="-183608"/>
              <a:ext cx="5933563" cy="376661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5EB455-6D60-E50C-682E-A0573172D1D6}"/>
                </a:ext>
              </a:extLst>
            </p:cNvPr>
            <p:cNvSpPr/>
            <p:nvPr/>
          </p:nvSpPr>
          <p:spPr>
            <a:xfrm>
              <a:off x="7342168" y="3005837"/>
              <a:ext cx="4847864" cy="423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7D380A-0BC2-0CCD-9E27-AF3E69E35383}"/>
                </a:ext>
              </a:extLst>
            </p:cNvPr>
            <p:cNvSpPr/>
            <p:nvPr/>
          </p:nvSpPr>
          <p:spPr>
            <a:xfrm>
              <a:off x="7040563" y="2985790"/>
              <a:ext cx="285840" cy="423163"/>
            </a:xfrm>
            <a:prstGeom prst="rect">
              <a:avLst/>
            </a:prstGeom>
            <a:solidFill>
              <a:srgbClr val="8AB4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1CACA02-6D47-3662-178E-5E0D97B1AEBB}"/>
              </a:ext>
            </a:extLst>
          </p:cNvPr>
          <p:cNvSpPr/>
          <p:nvPr/>
        </p:nvSpPr>
        <p:spPr>
          <a:xfrm>
            <a:off x="2438440" y="436543"/>
            <a:ext cx="1645902" cy="52360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152464" y="360174"/>
            <a:ext cx="62178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Valerio </a:t>
            </a: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Pascucci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National Science Data Fabric (NSDF):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critical technologies to provide </a:t>
            </a:r>
            <a:br>
              <a:rPr lang="en-US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equitable access to data-driven sciences </a:t>
            </a:r>
            <a:br>
              <a:rPr lang="en-US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national facilities to local communities</a:t>
            </a:r>
          </a:p>
        </p:txBody>
      </p:sp>
      <p:pic>
        <p:nvPicPr>
          <p:cNvPr id="6" name="Google Shape;207;g2d103593990_1_21" descr="NSDF_4_HighMB.jpg">
            <a:extLst>
              <a:ext uri="{FF2B5EF4-FFF2-40B4-BE49-F238E27FC236}">
                <a16:creationId xmlns:a16="http://schemas.microsoft.com/office/drawing/2014/main" id="{4FE341B0-2F55-4BEC-40D5-D4C430EBFB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238" t="17958" r="7895" b="8764"/>
          <a:stretch/>
        </p:blipFill>
        <p:spPr>
          <a:xfrm>
            <a:off x="7486599" y="2971805"/>
            <a:ext cx="3931878" cy="22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149B19-00A1-51D6-4F50-A82F551AA7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16" t="22649" r="6296" b="14793"/>
          <a:stretch/>
        </p:blipFill>
        <p:spPr>
          <a:xfrm>
            <a:off x="5782455" y="4869995"/>
            <a:ext cx="3128540" cy="17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48766E-3180-70DA-FAA1-54DA41BE9373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E552FC0-03DB-0CF1-2ABA-408D9A806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708189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Valerio Pascucci (co-PI), </a:t>
            </a:r>
            <a:r>
              <a:rPr lang="en-US" sz="2300" b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Manish Parashar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climate-related impacts on the power grid serving nearly 80 million people across two Canadian provinces and 11 Western U.S. states.</a:t>
            </a:r>
          </a:p>
        </p:txBody>
      </p:sp>
      <p:pic>
        <p:nvPicPr>
          <p:cNvPr id="1026" name="Picture 2" descr="NSF WIRED Global Center">
            <a:extLst>
              <a:ext uri="{FF2B5EF4-FFF2-40B4-BE49-F238E27FC236}">
                <a16:creationId xmlns:a16="http://schemas.microsoft.com/office/drawing/2014/main" id="{A8271092-0696-64A4-A2A0-00F6C9D1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94" y="-23484"/>
            <a:ext cx="4988058" cy="13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A1FBB9B-16EE-51EF-DC2C-4F6520BFA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6534" r="3378" b="5068"/>
          <a:stretch/>
        </p:blipFill>
        <p:spPr bwMode="auto">
          <a:xfrm>
            <a:off x="7467586" y="1276510"/>
            <a:ext cx="4754828" cy="55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6240214" y="4986823"/>
            <a:ext cx="44663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CC24A"/>
                </a:solidFill>
                <a:effectLst>
                  <a:glow rad="520700">
                    <a:schemeClr val="bg1">
                      <a:alpha val="40000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>
                  <a:glow rad="520700">
                    <a:schemeClr val="bg1">
                      <a:alpha val="40000"/>
                    </a:schemeClr>
                  </a:glow>
                </a:effectLst>
                <a:latin typeface="Helvetica" pitchFamily="2" charset="0"/>
              </a:rPr>
              <a:t>$5 million from NSF </a:t>
            </a:r>
          </a:p>
          <a:p>
            <a:r>
              <a:rPr lang="en-US" dirty="0">
                <a:effectLst>
                  <a:glow rad="520700">
                    <a:schemeClr val="bg1">
                      <a:alpha val="40000"/>
                    </a:schemeClr>
                  </a:glow>
                </a:effectLst>
                <a:latin typeface="Helvetica" pitchFamily="2" charset="0"/>
              </a:rPr>
              <a:t>$4 million from NSERC </a:t>
            </a:r>
          </a:p>
          <a:p>
            <a:r>
              <a:rPr lang="en-US" dirty="0">
                <a:effectLst>
                  <a:glow rad="520700">
                    <a:schemeClr val="bg1">
                      <a:alpha val="40000"/>
                    </a:schemeClr>
                  </a:glow>
                </a:effectLst>
                <a:latin typeface="Helvetica" pitchFamily="2" charset="0"/>
              </a:rPr>
              <a:t>Starting in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9B05-C750-B485-0D05-4A1392270FCA}"/>
              </a:ext>
            </a:extLst>
          </p:cNvPr>
          <p:cNvSpPr txBox="1"/>
          <p:nvPr/>
        </p:nvSpPr>
        <p:spPr>
          <a:xfrm>
            <a:off x="304864" y="2973820"/>
            <a:ext cx="7619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Foster cross-border collaboration between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Reimagine a </a:t>
            </a:r>
            <a:r>
              <a:rPr lang="en-US" b="1" dirty="0">
                <a:effectLst/>
                <a:latin typeface="Helvetica" pitchFamily="2" charset="0"/>
              </a:rPr>
              <a:t>resilient </a:t>
            </a:r>
            <a:r>
              <a:rPr lang="en-US" dirty="0">
                <a:effectLst/>
                <a:latin typeface="Helvetica" pitchFamily="2" charset="0"/>
              </a:rPr>
              <a:t>and </a:t>
            </a:r>
            <a:r>
              <a:rPr lang="en-US" b="1" dirty="0">
                <a:effectLst/>
                <a:latin typeface="Helvetica" pitchFamily="2" charset="0"/>
              </a:rPr>
              <a:t>equitable </a:t>
            </a:r>
            <a:r>
              <a:rPr lang="en-US" dirty="0">
                <a:effectLst/>
                <a:latin typeface="Helvetica" pitchFamily="2" charset="0"/>
              </a:rPr>
              <a:t>power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Develop a </a:t>
            </a:r>
            <a:r>
              <a:rPr lang="en-US" b="1" dirty="0">
                <a:effectLst/>
                <a:latin typeface="Helvetica" pitchFamily="2" charset="0"/>
              </a:rPr>
              <a:t>sustainable </a:t>
            </a:r>
            <a:r>
              <a:rPr lang="en-US" dirty="0">
                <a:effectLst/>
                <a:latin typeface="Helvetica" pitchFamily="2" charset="0"/>
              </a:rPr>
              <a:t>and </a:t>
            </a:r>
            <a:r>
              <a:rPr lang="en-US" b="1" dirty="0">
                <a:effectLst/>
                <a:latin typeface="Helvetica" pitchFamily="2" charset="0"/>
              </a:rPr>
              <a:t>prosperous </a:t>
            </a:r>
            <a:r>
              <a:rPr lang="en-US" dirty="0">
                <a:effectLst/>
                <a:latin typeface="Helvetica" pitchFamily="2" charset="0"/>
              </a:rPr>
              <a:t>future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1131C2-DB03-075F-A7FD-3670DD122400}"/>
              </a:ext>
            </a:extLst>
          </p:cNvPr>
          <p:cNvSpPr txBox="1"/>
          <p:nvPr/>
        </p:nvSpPr>
        <p:spPr>
          <a:xfrm>
            <a:off x="8473414" y="6455118"/>
            <a:ext cx="3383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>
                  <a:glow rad="927100">
                    <a:schemeClr val="bg1">
                      <a:alpha val="40000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PARTNER INSTITUTIONS</a:t>
            </a:r>
          </a:p>
        </p:txBody>
      </p:sp>
      <p:pic>
        <p:nvPicPr>
          <p:cNvPr id="26" name="Picture 25" descr="A diagram of a system&#10;&#10;Description automatically generated">
            <a:extLst>
              <a:ext uri="{FF2B5EF4-FFF2-40B4-BE49-F238E27FC236}">
                <a16:creationId xmlns:a16="http://schemas.microsoft.com/office/drawing/2014/main" id="{A47E99FA-7583-51B1-4AA3-BECFAC1C40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3" b="40068"/>
          <a:stretch/>
        </p:blipFill>
        <p:spPr>
          <a:xfrm>
            <a:off x="7924780" y="3442849"/>
            <a:ext cx="4179338" cy="11211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39D1C1-3F99-A2FA-B8EA-8B000CD46B2E}"/>
              </a:ext>
            </a:extLst>
          </p:cNvPr>
          <p:cNvGrpSpPr/>
          <p:nvPr/>
        </p:nvGrpSpPr>
        <p:grpSpPr>
          <a:xfrm>
            <a:off x="61025" y="4112593"/>
            <a:ext cx="6007727" cy="2665069"/>
            <a:chOff x="149024" y="4112593"/>
            <a:chExt cx="5112430" cy="2267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F0A1EE-B6F5-DE54-D5CE-0F5172232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92"/>
            <a:stretch/>
          </p:blipFill>
          <p:spPr>
            <a:xfrm>
              <a:off x="149024" y="4112593"/>
              <a:ext cx="5112430" cy="226790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2D397D-EB68-8247-A617-757AB3958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94735"/>
            <a:stretch/>
          </p:blipFill>
          <p:spPr>
            <a:xfrm>
              <a:off x="149024" y="4112593"/>
              <a:ext cx="321968" cy="226790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3E5E6D-FEBC-D55D-0C60-111CDC5985B9}"/>
              </a:ext>
            </a:extLst>
          </p:cNvPr>
          <p:cNvSpPr txBox="1"/>
          <p:nvPr/>
        </p:nvSpPr>
        <p:spPr>
          <a:xfrm>
            <a:off x="5730244" y="4040741"/>
            <a:ext cx="2529814" cy="52322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effectLst>
                  <a:glow rad="927100">
                    <a:schemeClr val="bg1">
                      <a:alpha val="40000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</a:t>
            </a:r>
            <a:br>
              <a:rPr lang="en-US" sz="1400" b="1" dirty="0">
                <a:effectLst>
                  <a:glow rad="927100">
                    <a:schemeClr val="bg1">
                      <a:alpha val="40000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b="1" dirty="0">
                <a:effectLst>
                  <a:glow rad="927100">
                    <a:schemeClr val="bg1">
                      <a:alpha val="40000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CYBERINFRASTRUCTURE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4A8A47-0DD1-E4B5-FD82-529108819D2D}"/>
              </a:ext>
            </a:extLst>
          </p:cNvPr>
          <p:cNvCxnSpPr>
            <a:cxnSpLocks/>
          </p:cNvCxnSpPr>
          <p:nvPr/>
        </p:nvCxnSpPr>
        <p:spPr>
          <a:xfrm>
            <a:off x="5730244" y="4040741"/>
            <a:ext cx="2194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70CA9B-46F0-ADEE-F233-F1F4329091A6}"/>
              </a:ext>
            </a:extLst>
          </p:cNvPr>
          <p:cNvCxnSpPr>
            <a:cxnSpLocks/>
          </p:cNvCxnSpPr>
          <p:nvPr/>
        </p:nvCxnSpPr>
        <p:spPr>
          <a:xfrm>
            <a:off x="5730244" y="4563961"/>
            <a:ext cx="2194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6F8923-6791-A2AA-A05D-22F8BDD75674}"/>
              </a:ext>
            </a:extLst>
          </p:cNvPr>
          <p:cNvCxnSpPr>
            <a:cxnSpLocks/>
          </p:cNvCxnSpPr>
          <p:nvPr/>
        </p:nvCxnSpPr>
        <p:spPr>
          <a:xfrm>
            <a:off x="5730244" y="4040741"/>
            <a:ext cx="0" cy="5232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C3DCE71-2B4A-C4E9-ADF2-D56F8FEA1D9F}"/>
              </a:ext>
            </a:extLst>
          </p:cNvPr>
          <p:cNvSpPr txBox="1"/>
          <p:nvPr/>
        </p:nvSpPr>
        <p:spPr>
          <a:xfrm>
            <a:off x="2519941" y="4572718"/>
            <a:ext cx="2529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effectLst>
                  <a:glow rad="279400">
                    <a:schemeClr val="bg1"/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 OF SMOKE</a:t>
            </a:r>
            <a:br>
              <a:rPr lang="en-US" sz="1800" b="1" dirty="0">
                <a:effectLst>
                  <a:glow rad="279400">
                    <a:schemeClr val="bg1"/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800" b="1" dirty="0">
                <a:effectLst>
                  <a:glow rad="279400">
                    <a:schemeClr val="bg1"/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WILDFIRES</a:t>
            </a:r>
          </a:p>
        </p:txBody>
      </p:sp>
    </p:spTree>
    <p:extLst>
      <p:ext uri="{BB962C8B-B14F-4D97-AF65-F5344CB8AC3E}">
        <p14:creationId xmlns:p14="http://schemas.microsoft.com/office/powerpoint/2010/main" val="23007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CE13F6-7A11-5344-683D-BCC788036A10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F45170-BD94-6371-C3C3-40C2244D9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5" y="284124"/>
            <a:ext cx="51205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Valerio Pascucci (co-PI)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provide cyberinfrastructure expertise NSF Major Facilities to accelerate research and discovery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91578-ED64-5E3D-FA75-98ABE8236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5" t="15860"/>
          <a:stretch/>
        </p:blipFill>
        <p:spPr>
          <a:xfrm>
            <a:off x="5364488" y="10429"/>
            <a:ext cx="6864412" cy="385732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0E9D861-E686-DF69-5F25-EDE1EB95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32" y="4106745"/>
            <a:ext cx="7179370" cy="19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5355174" y="3655364"/>
            <a:ext cx="1666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CI Compass website.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125182"/>
            <a:ext cx="65277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Organize Major Facilities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Technica</a:t>
            </a:r>
            <a:r>
              <a:rPr lang="en-US" dirty="0">
                <a:latin typeface="Helvetica" pitchFamily="2" charset="0"/>
              </a:rPr>
              <a:t>l Engagements for Specific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Training of Students and CI Professionals</a:t>
            </a:r>
            <a:endParaRPr lang="en-US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Community Building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$9 million from NSF starting in 2021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U. of Southern California, RENCI, Indiana U. </a:t>
            </a:r>
          </a:p>
          <a:p>
            <a:r>
              <a:rPr lang="en-US" dirty="0">
                <a:effectLst/>
                <a:latin typeface="Helvetica" pitchFamily="2" charset="0"/>
              </a:rPr>
              <a:t>U. of Notre Dame, Texas Tech University 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76C40-B21D-B5F4-4B66-722C45D7FBA3}"/>
              </a:ext>
            </a:extLst>
          </p:cNvPr>
          <p:cNvSpPr txBox="1"/>
          <p:nvPr/>
        </p:nvSpPr>
        <p:spPr>
          <a:xfrm>
            <a:off x="5592785" y="6165365"/>
            <a:ext cx="658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Major Facilities Data Lifecycle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4F0B2E-D1FD-36AA-D013-13F35013F37D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FD9399-F41A-ADA7-E008-9B4F726C1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34279" y="3024744"/>
            <a:ext cx="634485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Automatically prepare, handle, and scan the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complete surface of removed cancerous organs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Detect the presence of any residual cancer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Visualization of residual cancer location for the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surgeon in the operating room within 15 minutes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$2</a:t>
            </a:r>
            <a:r>
              <a:rPr lang="en-US" dirty="0">
                <a:latin typeface="Helvetica" pitchFamily="2" charset="0"/>
              </a:rPr>
              <a:t>3</a:t>
            </a:r>
            <a:r>
              <a:rPr lang="en-US" dirty="0">
                <a:effectLst/>
                <a:latin typeface="Helvetica" pitchFamily="2" charset="0"/>
              </a:rPr>
              <a:t> million from ARPA-H (NIH) starting in 2024</a:t>
            </a:r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Tulane University, University of Georgia,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New Orleans VA, Cedars-Sinai Medical Center, </a:t>
            </a:r>
            <a:r>
              <a:rPr lang="en-US" dirty="0" err="1">
                <a:effectLst/>
                <a:latin typeface="Helvetica" pitchFamily="2" charset="0"/>
              </a:rPr>
              <a:t>Instapath</a:t>
            </a:r>
            <a:r>
              <a:rPr lang="en-US" dirty="0">
                <a:effectLst/>
                <a:latin typeface="Helvetica" pitchFamily="2" charset="0"/>
              </a:rPr>
              <a:t> Inc., Delta Pathology, LCMC Health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806B0-FEFC-9ECD-3795-4FCC0F70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1" t="17151" r="5583" b="6849"/>
          <a:stretch/>
        </p:blipFill>
        <p:spPr>
          <a:xfrm>
            <a:off x="6039827" y="86644"/>
            <a:ext cx="6116906" cy="3003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57606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Valerio Pascucci (co-PI)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Improve Patient Outcomes by Detecting Residual Cancer Cells with Machine Learning Tools in the Operating Room</a:t>
            </a:r>
          </a:p>
        </p:txBody>
      </p:sp>
      <p:pic>
        <p:nvPicPr>
          <p:cNvPr id="4098" name="Picture 2" descr="Biden Cancer Moonshot">
            <a:extLst>
              <a:ext uri="{FF2B5EF4-FFF2-40B4-BE49-F238E27FC236}">
                <a16:creationId xmlns:a16="http://schemas.microsoft.com/office/drawing/2014/main" id="{4191BB47-78E4-4FCD-109B-B45FE654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54" y="86643"/>
            <a:ext cx="1132534" cy="11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96;p1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5B88D563-99C7-B16B-0AF7-DFA24583DB71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004561" y="3429000"/>
            <a:ext cx="6241204" cy="3018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6055882" y="2827617"/>
            <a:ext cx="1955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The MAGIC-SCAN website.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6062A9-DEE2-ADBF-5ADB-3C8FAE910947}"/>
              </a:ext>
            </a:extLst>
          </p:cNvPr>
          <p:cNvSpPr txBox="1">
            <a:spLocks/>
          </p:cNvSpPr>
          <p:nvPr/>
        </p:nvSpPr>
        <p:spPr>
          <a:xfrm>
            <a:off x="6004562" y="2807202"/>
            <a:ext cx="5953160" cy="98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Scalable Cyberinfrastructure for Cancer Research &amp; Clinical Deployment</a:t>
            </a:r>
            <a:endParaRPr lang="en-US" sz="1400" dirty="0"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AAA731-0DD7-DCB4-2DFC-365A5D1AA7A8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60272F82-F836-ACE6-9948-569630A5C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530346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smtClean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Jeff Weiss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Mechanical Stress and Lung Tumor Progression</a:t>
            </a:r>
            <a:endParaRPr lang="en-US" sz="2300" b="1" dirty="0">
              <a:solidFill>
                <a:schemeClr val="bg1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063244"/>
            <a:ext cx="54304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IMPACT</a:t>
            </a:r>
          </a:p>
          <a:p>
            <a:r>
              <a:rPr lang="en-US" dirty="0" smtClean="0">
                <a:latin typeface="+mj-lt"/>
              </a:rPr>
              <a:t>Research </a:t>
            </a:r>
            <a:r>
              <a:rPr lang="en-US" dirty="0">
                <a:latin typeface="+mj-lt"/>
              </a:rPr>
              <a:t>how tension in lung tissue affects the growth and distribution of tumors. This innovative approach could uncover new mechanisms for understanding how lung cancer develops.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 smtClean="0">
                <a:effectLst/>
                <a:latin typeface="+mj-lt"/>
              </a:rPr>
              <a:t>$2.6M </a:t>
            </a:r>
            <a:r>
              <a:rPr lang="en-US" dirty="0">
                <a:effectLst/>
                <a:latin typeface="+mj-lt"/>
              </a:rPr>
              <a:t>from the National </a:t>
            </a:r>
            <a:r>
              <a:rPr lang="en-US" dirty="0" smtClean="0">
                <a:effectLst/>
                <a:latin typeface="+mj-lt"/>
              </a:rPr>
              <a:t>Institutes of Health</a:t>
            </a:r>
            <a:endParaRPr lang="en-US" dirty="0">
              <a:effectLst/>
              <a:latin typeface="+mj-lt"/>
            </a:endParaRPr>
          </a:p>
          <a:p>
            <a:endParaRPr lang="en-US" sz="1400" b="1" dirty="0">
              <a:solidFill>
                <a:srgbClr val="FFB81D"/>
              </a:solidFill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latin typeface="+mj-lt"/>
                <a:cs typeface="Helvetica" panose="020B0604020202020204" pitchFamily="34" charset="0"/>
              </a:rPr>
              <a:t>Michelle Mendoza, PhD, </a:t>
            </a:r>
            <a:r>
              <a:rPr lang="en-US" dirty="0" smtClean="0">
                <a:latin typeface="+mj-lt"/>
                <a:cs typeface="Helvetica" panose="020B0604020202020204" pitchFamily="34" charset="0"/>
              </a:rPr>
              <a:t>Huntsman </a:t>
            </a:r>
            <a:r>
              <a:rPr lang="en-US" dirty="0">
                <a:latin typeface="+mj-lt"/>
                <a:cs typeface="Helvetica" panose="020B0604020202020204" pitchFamily="34" charset="0"/>
              </a:rPr>
              <a:t>Cancer Institute</a:t>
            </a:r>
            <a:endParaRPr lang="en-US" sz="1400" dirty="0"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-46" b="1714"/>
          <a:stretch/>
        </p:blipFill>
        <p:spPr>
          <a:xfrm>
            <a:off x="5785448" y="411513"/>
            <a:ext cx="6206334" cy="37489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 rot="405622">
            <a:off x="6374999" y="3123578"/>
            <a:ext cx="3774299" cy="2514610"/>
            <a:chOff x="3523737" y="0"/>
            <a:chExt cx="10293503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737" y="0"/>
              <a:ext cx="5144525" cy="6858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262" y="0"/>
              <a:ext cx="5148978" cy="6858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402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AAA731-0DD7-DCB4-2DFC-365A5D1AA7A8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60272F82-F836-ACE6-9948-569630A5C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2178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 smtClean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Sarang</a:t>
            </a:r>
            <a:r>
              <a:rPr lang="en-US" sz="2300" b="1" dirty="0" smtClean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 Joshi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MRgFUS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: A tissue viability imaging biomarker for use in non-invasive breast cancer therapy</a:t>
            </a:r>
            <a:endParaRPr lang="en-US" sz="2300" b="1" dirty="0">
              <a:solidFill>
                <a:schemeClr val="bg1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063244"/>
            <a:ext cx="60246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" panose="020B0604020202020204" pitchFamily="34" charset="0"/>
              </a:rPr>
              <a:t>IMPACT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Provide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accurate assessment of tissue viability during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MRgFUS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ablation treatments, revolutionizing minimally invasive breast cancer treatments and directly addressing the critical issue of overtreatment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Helvetica" panose="020B0604020202020204" pitchFamily="34" charset="0"/>
              <a:ea typeface="Helvetica Neue" panose="02000503000000020004" pitchFamily="2" charset="0"/>
              <a:cs typeface="Helvetica" panose="020B0604020202020204" pitchFamily="34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" panose="020B0604020202020204" pitchFamily="34" charset="0"/>
              </a:rPr>
              <a:t>FUNDING</a:t>
            </a:r>
          </a:p>
          <a:p>
            <a:r>
              <a:rPr lang="en-US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$2.9M </a:t>
            </a:r>
            <a:r>
              <a:rPr lang="en-US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from the National Cancer Institute (NCI)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" panose="020B0604020202020204" pitchFamily="34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" panose="020B0604020202020204" pitchFamily="34" charset="0"/>
              </a:rPr>
              <a:t>COLLABORATORS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Allison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Payne, 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Utah Center for Advanced Imaging Research (UCAIR)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29"/>
          <a:stretch/>
        </p:blipFill>
        <p:spPr>
          <a:xfrm>
            <a:off x="7467585" y="265229"/>
            <a:ext cx="4206194" cy="5504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192">
            <a:off x="6451091" y="3525256"/>
            <a:ext cx="3443906" cy="2325372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AAA731-0DD7-DCB4-2DFC-365A5D1AA7A8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272F82-F836-ACE6-9948-569630A5C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2178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Orly Alter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Multi-Tensor AI/ML Uniquely Suited for Prediction from Small-Cohort and Noisy, High-Dimensional Multi-</a:t>
            </a: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Omic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Clinical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063244"/>
            <a:ext cx="60246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</a:t>
            </a:r>
          </a:p>
          <a:p>
            <a:r>
              <a:rPr lang="en-US" dirty="0">
                <a:effectLst/>
                <a:latin typeface="Helvetica" pitchFamily="2" charset="0"/>
              </a:rPr>
              <a:t>Enabling precision medicine by correctly predicting </a:t>
            </a:r>
          </a:p>
          <a:p>
            <a:r>
              <a:rPr lang="en-US" dirty="0">
                <a:effectLst/>
                <a:latin typeface="Helvetica" pitchFamily="2" charset="0"/>
              </a:rPr>
              <a:t>a patient’s response to a drug and a drug’s effectiveness for a patient, and helping all phases of a clinical trial succeed (current rate is &lt;10%).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$3.4M from the National Cancer Institute (NCI)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Emory University, Frederick National Laboratory, NCI, Prism AI Therapeutics, University of Southern California</a:t>
            </a:r>
          </a:p>
          <a:p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10358067" y="4147554"/>
            <a:ext cx="14985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Multi-tensor AI/ML-derived glioblastoma predictor was validated to be most accurate and precise in a recent clinical trial. For 70 years before, the best indicator has remained age.</a:t>
            </a:r>
          </a:p>
          <a:p>
            <a:endParaRPr lang="en-US" sz="900" dirty="0"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7F338-267C-1432-EF97-4D9C6F850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25" y="320074"/>
            <a:ext cx="5440832" cy="366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9255">
            <a:off x="6943291" y="3190886"/>
            <a:ext cx="2993071" cy="299307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3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AAA731-0DD7-DCB4-2DFC-365A5D1AA7A8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60272F82-F836-ACE6-9948-569630A5C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2178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 smtClean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Sarang</a:t>
            </a:r>
            <a:r>
              <a:rPr lang="en-US" sz="2300" b="1" dirty="0" smtClean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 Joshi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Personalized Prostate </a:t>
            </a:r>
            <a:r>
              <a:rPr lang="en-US" sz="2300" b="1" dirty="0" smtClean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Cancer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Risk </a:t>
            </a:r>
            <a:r>
              <a:rPr lang="en-US" sz="2300" b="1" dirty="0" smtClean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Stratification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Using </a:t>
            </a:r>
            <a:r>
              <a:rPr lang="en-US" sz="2300" b="1" dirty="0" err="1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Multiparametric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 MRI with Deep Learning</a:t>
            </a:r>
            <a:endParaRPr lang="en-US" sz="2300" b="1" dirty="0">
              <a:solidFill>
                <a:schemeClr val="bg1"/>
              </a:solidFill>
              <a:effectLst/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063244"/>
            <a:ext cx="60246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6CC24A"/>
              </a:solidFill>
              <a:effectLst/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" panose="020B0604020202020204" pitchFamily="34" charset="0"/>
              </a:rPr>
              <a:t>FUNDING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CORI Huntsman-SCI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" panose="020B0604020202020204" pitchFamily="34" charset="0"/>
              <a:ea typeface="Helvetica Neue" panose="02000503000000020004" pitchFamily="2" charset="0"/>
              <a:cs typeface="Helvetica" panose="020B0604020202020204" pitchFamily="34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/>
                <a:ea typeface="Helvetica Neue" panose="02000503000000020004" pitchFamily="2" charset="0"/>
                <a:cs typeface="Helvetica" panose="020B0604020202020204" pitchFamily="34" charset="0"/>
              </a:rPr>
              <a:t>COLLABORATORS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Dr. Johnathan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Tward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Huntsman Cancer Institute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7009DBB-1323-0E11-7E44-B4D0FC39F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390" y="284124"/>
            <a:ext cx="4885821" cy="35533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 rot="333891">
            <a:off x="6558687" y="3733687"/>
            <a:ext cx="3785089" cy="2164684"/>
            <a:chOff x="5821683" y="3607979"/>
            <a:chExt cx="4490469" cy="256808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2BADCEF-B76A-10C5-69BE-478A31900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683" y="3607979"/>
              <a:ext cx="1926661" cy="2568089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44" y="3607979"/>
              <a:ext cx="2563808" cy="256380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479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8DEE4-C22B-C36D-6EC2-84F753F697C3}"/>
              </a:ext>
            </a:extLst>
          </p:cNvPr>
          <p:cNvSpPr/>
          <p:nvPr/>
        </p:nvSpPr>
        <p:spPr>
          <a:xfrm>
            <a:off x="-121852" y="-411438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BE71BD6-6170-8377-0A8B-120E4859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178355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5" y="284124"/>
            <a:ext cx="51205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Amir </a:t>
            </a: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Arzani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Synergistic physics-based and data-driven cardiovascular flow modeling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2788927"/>
            <a:ext cx="616197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Integrate scientific deep learning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with traditional blood flow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Use deep learning for a fundamental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understanding of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Develop a new engineering education program integrating storytelling and visualization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</a:t>
            </a:r>
            <a:r>
              <a:rPr lang="en-US" dirty="0">
                <a:latin typeface="Helvetica" pitchFamily="2" charset="0"/>
              </a:rPr>
              <a:t>508K</a:t>
            </a:r>
            <a:r>
              <a:rPr lang="en-US" dirty="0">
                <a:effectLst/>
                <a:latin typeface="Helvetica" pitchFamily="2" charset="0"/>
              </a:rPr>
              <a:t> NSF </a:t>
            </a:r>
            <a:r>
              <a:rPr lang="en-US" dirty="0">
                <a:latin typeface="Helvetica" pitchFamily="2" charset="0"/>
              </a:rPr>
              <a:t>CAREER Award</a:t>
            </a:r>
            <a:endParaRPr lang="en-US" dirty="0">
              <a:effectLst/>
              <a:latin typeface="Helvetica" pitchFamily="2" charset="0"/>
            </a:endParaRP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UW-Milwaukee, Los Alamos National Lab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AC49F-C48E-17A9-5D57-1E27B1F1B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377" y="187125"/>
            <a:ext cx="6425380" cy="3614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/>
          <a:stretch/>
        </p:blipFill>
        <p:spPr>
          <a:xfrm rot="519255">
            <a:off x="6398794" y="3205364"/>
            <a:ext cx="3394558" cy="302518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3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72E00B-CF56-E9ED-D0DD-298A6A9B56F6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ED2D8EC-2417-5A13-DD07-CF2AD413A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07053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Kate Isaacs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Node-to-Code: Interactive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Visualizations to Improve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Supercomputer-Scale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8" y="3125182"/>
            <a:ext cx="48694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Design new ways to "see" into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massive supercomputing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Make these methods fast for supercomputing-sized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Empower supercomputing researchers and users alike towards efficient science</a:t>
            </a: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</a:t>
            </a:r>
            <a:r>
              <a:rPr lang="en-US" dirty="0">
                <a:latin typeface="Helvetica" pitchFamily="2" charset="0"/>
              </a:rPr>
              <a:t>750K</a:t>
            </a:r>
            <a:r>
              <a:rPr lang="en-US" dirty="0">
                <a:effectLst/>
                <a:latin typeface="Helvetica" pitchFamily="2" charset="0"/>
              </a:rPr>
              <a:t> from DOE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10027877" y="4035341"/>
            <a:ext cx="1906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Traveler, an interactive tool that shows what a program is doing on a supercomputer in time—nanosecond scale actions across all the individual compute units running at the same time.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1CC5-A0EB-494D-359E-C5976EDF0CC8}"/>
              </a:ext>
            </a:extLst>
          </p:cNvPr>
          <p:cNvSpPr txBox="1"/>
          <p:nvPr/>
        </p:nvSpPr>
        <p:spPr>
          <a:xfrm>
            <a:off x="9738374" y="5176824"/>
            <a:ext cx="19557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Left: </a:t>
            </a:r>
            <a:r>
              <a:rPr lang="en-US" sz="900" dirty="0">
                <a:latin typeface="Helvetica" pitchFamily="2" charset="0"/>
              </a:rPr>
              <a:t>Dr. Isaacs (left) and four Utah students she advises at the 2023 Supercomputing conference.</a:t>
            </a:r>
            <a:endParaRPr lang="en-US" sz="900" dirty="0">
              <a:effectLst/>
              <a:latin typeface="Helvetica" pitchFamily="2" charset="0"/>
            </a:endParaRPr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AF15DEE-47F6-3163-A66D-7E3B8F2A6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28" y="284124"/>
            <a:ext cx="6905018" cy="3510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7144" r="5569" b="19360"/>
          <a:stretch/>
        </p:blipFill>
        <p:spPr>
          <a:xfrm rot="519255">
            <a:off x="5493771" y="3716952"/>
            <a:ext cx="4071345" cy="263534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0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FB53BC-74F8-D0A0-F9BD-25596B7541D8}"/>
              </a:ext>
            </a:extLst>
          </p:cNvPr>
          <p:cNvSpPr/>
          <p:nvPr/>
        </p:nvSpPr>
        <p:spPr>
          <a:xfrm>
            <a:off x="-121852" y="-349500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571AA13-C2BC-97D6-2F50-6DA01FB8D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240293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539490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Mike Kirby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Nektar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++: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igh-Order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inite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lement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pen-Source </a:t>
            </a:r>
            <a:r>
              <a:rPr lang="en-US" sz="2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oftware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2880366"/>
            <a:ext cx="102767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Used for the development of high-fidelity solvers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for partial differential equations and simulations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in fluid dynamics, aeronautics, heat transfer,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biomedicine, renewable energy,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One of the tools used by Formula 1’s McLaren Racing to simulate 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Variety of sources, e.g., NSF, DOD, and industry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Imperial College London</a:t>
            </a:r>
          </a:p>
          <a:p>
            <a:endParaRPr lang="en-US" sz="1400" dirty="0"/>
          </a:p>
        </p:txBody>
      </p:sp>
      <p:pic>
        <p:nvPicPr>
          <p:cNvPr id="3" name="Picture 2" descr="A close-up of a model of a plane&#10;&#10;Description automatically generated">
            <a:extLst>
              <a:ext uri="{FF2B5EF4-FFF2-40B4-BE49-F238E27FC236}">
                <a16:creationId xmlns:a16="http://schemas.microsoft.com/office/drawing/2014/main" id="{A68D9CB6-87D5-9529-742F-4E6975E57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88" y="333033"/>
            <a:ext cx="6172200" cy="347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9255">
            <a:off x="8286269" y="3201735"/>
            <a:ext cx="2058847" cy="288238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2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7A21CC-D0E2-B198-3A5D-DDE0688D897D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A44C20C-4361-FC1D-0FF8-2C1F82852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5577779" cy="223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Akil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Narayan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CERTANN: Certifiable and Trustworthy deep operator learning using Artificial Neural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125182"/>
            <a:ext cx="65277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Develop trustworthy mathematical foundations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for deep operator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Build robust algorithms to implement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function-to-function operator mappings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Provide certifiable error guarantees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for scientific machine learning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 err="1" smtClean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  <a:r>
              <a:rPr lang="en-US" sz="1400" b="1" dirty="0" smtClean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 FUNDING</a:t>
            </a:r>
          </a:p>
          <a:p>
            <a:r>
              <a:rPr lang="en-US" dirty="0">
                <a:effectLst/>
                <a:latin typeface="Helvetica" pitchFamily="2" charset="0"/>
              </a:rPr>
              <a:t>Sandia National Labs LDRD subcontract: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$300K to Utah, $1.5M overall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B807F-19C4-0BD2-B911-564289D7D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407" y="320074"/>
            <a:ext cx="5919181" cy="3474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9255">
            <a:off x="6599559" y="3175741"/>
            <a:ext cx="2597350" cy="324352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3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7CEC80-7651-BB78-F71E-7F08A8C48973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C0313F-022D-0FF1-1F1B-5114F4A9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60705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Andrew McNutt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Towards Provably Effective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125182"/>
            <a:ext cx="59069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Develop theoretical advances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in visualization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Build open-source tools to catch errors in real-world domains (e.g., color palette design, computational notebooks)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Make visualization recommendation systems more powerful, useful, sustainable, and contextual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dirty="0">
                <a:effectLst/>
                <a:latin typeface="Helvetica" pitchFamily="2" charset="0"/>
              </a:rPr>
              <a:t>University of Washington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B5B0E-6870-1208-E60A-3BFB72243B67}"/>
              </a:ext>
            </a:extLst>
          </p:cNvPr>
          <p:cNvSpPr txBox="1"/>
          <p:nvPr/>
        </p:nvSpPr>
        <p:spPr>
          <a:xfrm>
            <a:off x="10236984" y="3986044"/>
            <a:ext cx="14985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</a:t>
            </a:r>
            <a:r>
              <a:rPr lang="en-US" sz="900" dirty="0">
                <a:latin typeface="Helvetica" pitchFamily="2" charset="0"/>
              </a:rPr>
              <a:t>A</a:t>
            </a:r>
            <a:r>
              <a:rPr lang="en-US" sz="900" dirty="0">
                <a:effectLst/>
                <a:latin typeface="Helvetica" pitchFamily="2" charset="0"/>
              </a:rPr>
              <a:t> color palette design system with automated guidance.</a:t>
            </a:r>
          </a:p>
        </p:txBody>
      </p:sp>
      <p:pic>
        <p:nvPicPr>
          <p:cNvPr id="2" name="Screenshot 2024-07-23 at 12.31.40 PM.png" descr="Screenshot 2024-07-23 at 12.31.40 PM.png">
            <a:extLst>
              <a:ext uri="{FF2B5EF4-FFF2-40B4-BE49-F238E27FC236}">
                <a16:creationId xmlns:a16="http://schemas.microsoft.com/office/drawing/2014/main" id="{1EEA7BC0-C92C-595D-5796-CB96AC103E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82" r="13016" b="7467"/>
          <a:stretch>
            <a:fillRect/>
          </a:stretch>
        </p:blipFill>
        <p:spPr>
          <a:xfrm>
            <a:off x="5881035" y="320074"/>
            <a:ext cx="6063647" cy="356612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4608" r="3403" b="4423"/>
          <a:stretch/>
        </p:blipFill>
        <p:spPr>
          <a:xfrm rot="519255">
            <a:off x="7237939" y="3336088"/>
            <a:ext cx="2608533" cy="2608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6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AC35DF-3287-2629-0F0B-2E58E0184707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E6FC87-401F-06D0-AC99-E46C04FC5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7" y="3123394"/>
            <a:ext cx="88137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Helvetica" pitchFamily="2" charset="0"/>
              </a:rPr>
              <a:t>Gather data to improve machine learning: </a:t>
            </a:r>
            <a:r>
              <a:rPr lang="en-US" dirty="0">
                <a:effectLst/>
                <a:latin typeface="Helvetica" pitchFamily="2" charset="0"/>
              </a:rPr>
              <a:t/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In medical image analysis, machine learning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typically learns from labeled data. In radiology,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labeled data is rare and text reports abound. We leverage radiologists' clinical workflow to gain data in a novel way: we track their eyes as they review chest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X-rays and align that with text reports to provide supervision for machine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Helvetica" pitchFamily="2" charset="0"/>
              </a:rPr>
              <a:t>Aid radiologists and improve diagnostics: </a:t>
            </a:r>
            <a:r>
              <a:rPr lang="en-US" dirty="0">
                <a:effectLst/>
                <a:latin typeface="Helvetica" pitchFamily="2" charset="0"/>
              </a:rPr>
              <a:t>Ultimately, this project could lead to a new tool for radiologists, helping them work more efficiently.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dirty="0">
                <a:effectLst/>
                <a:latin typeface="Helvetica" pitchFamily="2" charset="0"/>
              </a:rPr>
              <a:t>$400K from NIH (2020-22)</a:t>
            </a:r>
          </a:p>
        </p:txBody>
      </p:sp>
      <p:pic>
        <p:nvPicPr>
          <p:cNvPr id="3" name="Picture 2" descr="A diagram of a computer with a picture of lungs&#10;&#10;Description automatically generated with medium confidence">
            <a:extLst>
              <a:ext uri="{FF2B5EF4-FFF2-40B4-BE49-F238E27FC236}">
                <a16:creationId xmlns:a16="http://schemas.microsoft.com/office/drawing/2014/main" id="{2ADC89A9-5AA3-D4FA-CE66-2BAAF436B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7" y="284035"/>
            <a:ext cx="6436296" cy="3419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9255">
            <a:off x="9276053" y="3100487"/>
            <a:ext cx="2489963" cy="2608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4" y="284124"/>
            <a:ext cx="532339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Tolga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Tasdizen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REFLACX: Reports and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Eye-Tracking Data for Localization </a:t>
            </a:r>
            <a:b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Abnormalities in Chest X-rays</a:t>
            </a:r>
          </a:p>
        </p:txBody>
      </p:sp>
    </p:spTree>
    <p:extLst>
      <p:ext uri="{BB962C8B-B14F-4D97-AF65-F5344CB8AC3E}">
        <p14:creationId xmlns:p14="http://schemas.microsoft.com/office/powerpoint/2010/main" val="19736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3E869F-5832-1DEE-8252-8B8C02AF1DA0}"/>
              </a:ext>
            </a:extLst>
          </p:cNvPr>
          <p:cNvSpPr/>
          <p:nvPr/>
        </p:nvSpPr>
        <p:spPr>
          <a:xfrm>
            <a:off x="-121852" y="-75183"/>
            <a:ext cx="12435704" cy="304698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7A4DA53-2ECE-6FB5-80D6-B80183531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783" t="-4893" r="34127" b="-1"/>
          <a:stretch/>
        </p:blipFill>
        <p:spPr>
          <a:xfrm>
            <a:off x="-121854" y="2514610"/>
            <a:ext cx="12435705" cy="365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C8455-6C7A-5B5C-3E2C-6A15780B6544}"/>
              </a:ext>
            </a:extLst>
          </p:cNvPr>
          <p:cNvSpPr txBox="1"/>
          <p:nvPr/>
        </p:nvSpPr>
        <p:spPr>
          <a:xfrm>
            <a:off x="243905" y="284124"/>
            <a:ext cx="5669218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MEMBER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 Rosen</a:t>
            </a:r>
            <a:endParaRPr lang="en-US" sz="23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E19696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E1969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SPOTLIGHT</a:t>
            </a:r>
            <a: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Discovering Structure in Uncertainty: Improving the Clarity and </a:t>
            </a:r>
            <a:r>
              <a:rPr lang="en-US" sz="2300" b="1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Trustworthiness </a:t>
            </a:r>
            <a:r>
              <a:rPr lang="en-US" sz="23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Data Visualizations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998B9-0443-2AAE-4A9E-BB2191DE0D48}"/>
              </a:ext>
            </a:extLst>
          </p:cNvPr>
          <p:cNvSpPr txBox="1"/>
          <p:nvPr/>
        </p:nvSpPr>
        <p:spPr>
          <a:xfrm>
            <a:off x="299776" y="3063244"/>
            <a:ext cx="83565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BFC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Large, complex, and noisy data make visualizations difficult </a:t>
            </a:r>
            <a:br>
              <a:rPr lang="en-US" sz="1400" dirty="0">
                <a:effectLst/>
                <a:latin typeface="Helvetica" pitchFamily="2" charset="0"/>
              </a:rPr>
            </a:br>
            <a:r>
              <a:rPr lang="en-US" sz="1400" dirty="0">
                <a:effectLst/>
                <a:latin typeface="Helvetica" pitchFamily="2" charset="0"/>
              </a:rPr>
              <a:t>to interpret and impact trustworthiness.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Using a combination of human perception and mathematically robust techniques, we develop methods that clearly present important data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Building barrier-reducing tools for scientists and the general public that improve scientific communication and data transparency.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O</a:t>
            </a:r>
            <a:r>
              <a:rPr lang="en-US" sz="1400" dirty="0">
                <a:effectLst/>
                <a:latin typeface="Helvetica" pitchFamily="2" charset="0"/>
              </a:rPr>
              <a:t>pportunities to pair techniques with AI to provide context-optimized data visualizations.</a:t>
            </a:r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400" b="1" dirty="0">
              <a:solidFill>
                <a:srgbClr val="6CC24A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6CC24A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FUNDING</a:t>
            </a:r>
          </a:p>
          <a:p>
            <a:r>
              <a:rPr lang="en-US" sz="1400" dirty="0">
                <a:effectLst/>
                <a:latin typeface="Helvetica" pitchFamily="2" charset="0"/>
              </a:rPr>
              <a:t>NSF $550K, NSF $1.05M, DOD $900K</a:t>
            </a:r>
          </a:p>
          <a:p>
            <a:endParaRPr lang="en-US" sz="1400" b="1" dirty="0">
              <a:solidFill>
                <a:srgbClr val="FFB81D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b="1" dirty="0">
                <a:solidFill>
                  <a:srgbClr val="FFB81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COLLABORATORS</a:t>
            </a:r>
          </a:p>
          <a:p>
            <a:r>
              <a:rPr lang="en-US" sz="1400" dirty="0">
                <a:effectLst/>
                <a:latin typeface="Helvetica" pitchFamily="2" charset="0"/>
              </a:rPr>
              <a:t>Ridge National Lab, Univ. of Oklahoma, UNC Chapel Hill, Georgia Tech, Univ. of South Florida</a:t>
            </a:r>
          </a:p>
          <a:p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1CC5-A0EB-494D-359E-C5976EDF0CC8}"/>
              </a:ext>
            </a:extLst>
          </p:cNvPr>
          <p:cNvSpPr txBox="1"/>
          <p:nvPr/>
        </p:nvSpPr>
        <p:spPr>
          <a:xfrm>
            <a:off x="10516110" y="3731043"/>
            <a:ext cx="1280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ffectLst/>
                <a:latin typeface="Helvetica" pitchFamily="2" charset="0"/>
              </a:rPr>
              <a:t>Top: Example results from published tools.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effectLst/>
                <a:latin typeface="Helvetica" pitchFamily="2" charset="0"/>
              </a:rPr>
              <a:t>Left: Current and former team members having a group lunch at the IEEE VIS conference in Oklahoma City in October 2022.</a:t>
            </a:r>
          </a:p>
          <a:p>
            <a:endParaRPr lang="en-US" sz="900" dirty="0">
              <a:effectLst/>
              <a:latin typeface="Helvetica" pitchFamily="2" charset="0"/>
            </a:endParaRPr>
          </a:p>
          <a:p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F34ED-AFAE-9E9B-8D10-5B4BFC358C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02687" y="320075"/>
            <a:ext cx="5689536" cy="3200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F3B72-6DD0-3A06-BD05-F866EA884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1" t="26465" r="4863"/>
          <a:stretch/>
        </p:blipFill>
        <p:spPr>
          <a:xfrm rot="519255">
            <a:off x="8145258" y="3103910"/>
            <a:ext cx="2078237" cy="27709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84662" sx="108000" sy="108000" algn="ctr" rotWithShape="0">
              <a:prstClr val="black">
                <a:alpha val="1304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4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1933</Words>
  <Application>Microsoft Office PowerPoint</Application>
  <PresentationFormat>Widescreen</PresentationFormat>
  <Paragraphs>287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Helvetica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</dc:creator>
  <cp:lastModifiedBy>Nathan</cp:lastModifiedBy>
  <cp:revision>5</cp:revision>
  <dcterms:created xsi:type="dcterms:W3CDTF">2024-08-30T00:51:21Z</dcterms:created>
  <dcterms:modified xsi:type="dcterms:W3CDTF">2024-10-02T17:19:58Z</dcterms:modified>
</cp:coreProperties>
</file>