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31"/>
  </p:notesMasterIdLst>
  <p:sldIdLst>
    <p:sldId id="1115" r:id="rId2"/>
    <p:sldId id="1112" r:id="rId3"/>
    <p:sldId id="259" r:id="rId4"/>
    <p:sldId id="1110" r:id="rId5"/>
    <p:sldId id="1144" r:id="rId6"/>
    <p:sldId id="1117" r:id="rId7"/>
    <p:sldId id="1105" r:id="rId8"/>
    <p:sldId id="1106" r:id="rId9"/>
    <p:sldId id="1120" r:id="rId10"/>
    <p:sldId id="1119" r:id="rId11"/>
    <p:sldId id="1121" r:id="rId12"/>
    <p:sldId id="1114" r:id="rId13"/>
    <p:sldId id="1122" r:id="rId14"/>
    <p:sldId id="1145" r:id="rId15"/>
    <p:sldId id="1132" r:id="rId16"/>
    <p:sldId id="1134" r:id="rId17"/>
    <p:sldId id="1133" r:id="rId18"/>
    <p:sldId id="1142" r:id="rId19"/>
    <p:sldId id="281" r:id="rId20"/>
    <p:sldId id="1143" r:id="rId21"/>
    <p:sldId id="425" r:id="rId22"/>
    <p:sldId id="1137" r:id="rId23"/>
    <p:sldId id="1127" r:id="rId24"/>
    <p:sldId id="1138" r:id="rId25"/>
    <p:sldId id="289" r:id="rId26"/>
    <p:sldId id="1140" r:id="rId27"/>
    <p:sldId id="1146" r:id="rId28"/>
    <p:sldId id="1147" r:id="rId29"/>
    <p:sldId id="114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D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56"/>
    <p:restoredTop sz="96012"/>
  </p:normalViewPr>
  <p:slideViewPr>
    <p:cSldViewPr snapToGrid="0" snapToObjects="1">
      <p:cViewPr varScale="1">
        <p:scale>
          <a:sx n="117" d="100"/>
          <a:sy n="117" d="100"/>
        </p:scale>
        <p:origin x="568" y="184"/>
      </p:cViewPr>
      <p:guideLst/>
    </p:cSldViewPr>
  </p:slideViewPr>
  <p:outlineViewPr>
    <p:cViewPr>
      <p:scale>
        <a:sx n="33" d="100"/>
        <a:sy n="33" d="100"/>
      </p:scale>
      <p:origin x="0" y="-5152"/>
    </p:cViewPr>
  </p:outlin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95DD55-0508-D042-A889-5411EDEBDA74}" type="datetimeFigureOut">
              <a:rPr lang="en-US" smtClean="0"/>
              <a:t>10/22/18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116778-2C30-F04D-93D2-83E8281B580B}" type="slidenum">
              <a:rPr lang="en-US" smtClean="0"/>
              <a:t>‹#›</a:t>
            </a:fld>
            <a:endParaRPr lang="en-US"/>
          </a:p>
        </p:txBody>
      </p:sp>
    </p:spTree>
    <p:extLst>
      <p:ext uri="{BB962C8B-B14F-4D97-AF65-F5344CB8AC3E}">
        <p14:creationId xmlns:p14="http://schemas.microsoft.com/office/powerpoint/2010/main" val="3582875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116778-2C30-F04D-93D2-83E8281B580B}" type="slidenum">
              <a:rPr lang="en-US" smtClean="0"/>
              <a:t>0</a:t>
            </a:fld>
            <a:endParaRPr lang="en-US"/>
          </a:p>
        </p:txBody>
      </p:sp>
    </p:spTree>
    <p:extLst>
      <p:ext uri="{BB962C8B-B14F-4D97-AF65-F5344CB8AC3E}">
        <p14:creationId xmlns:p14="http://schemas.microsoft.com/office/powerpoint/2010/main" val="3353920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vortices which are</a:t>
            </a:r>
            <a:r>
              <a:rPr lang="en-US" baseline="0" dirty="0"/>
              <a:t> intuitively the rotational structures in the flow. They are important to </a:t>
            </a:r>
            <a:r>
              <a:rPr lang="en-US" sz="1200" kern="1200" dirty="0">
                <a:solidFill>
                  <a:schemeClr val="tx1"/>
                </a:solidFill>
                <a:latin typeface="+mn-lt"/>
                <a:ea typeface="+mn-ea"/>
                <a:cs typeface="+mn-cs"/>
              </a:rPr>
              <a:t>stimulate mixing of fluids, however, in other cases, they must be prevented, for example, around an aircraft, since they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can reduce lift.</a:t>
            </a:r>
          </a:p>
          <a:p>
            <a:endParaRPr lang="en-US" dirty="0"/>
          </a:p>
          <a:p>
            <a:r>
              <a:rPr lang="en-US" dirty="0"/>
              <a:t>critical points which convey, e.g., </a:t>
            </a:r>
            <a:r>
              <a:rPr lang="en-US" baseline="0" dirty="0"/>
              <a:t> where material is created or destroyed,</a:t>
            </a:r>
          </a:p>
          <a:p>
            <a:endParaRPr lang="en-US" baseline="0" dirty="0"/>
          </a:p>
          <a:p>
            <a:r>
              <a:rPr lang="en-US" baseline="0" dirty="0"/>
              <a:t>separation and attachment lines </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1744DAA-219F-9B40-A11B-BB5A066F3DD1}" type="slidenum">
              <a:rPr lang="en-US" smtClean="0"/>
              <a:t>2</a:t>
            </a:fld>
            <a:endParaRPr lang="en-US"/>
          </a:p>
        </p:txBody>
      </p:sp>
    </p:spTree>
    <p:extLst>
      <p:ext uri="{BB962C8B-B14F-4D97-AF65-F5344CB8AC3E}">
        <p14:creationId xmlns:p14="http://schemas.microsoft.com/office/powerpoint/2010/main" val="1367769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Point out that this is more general harmonic</a:t>
            </a:r>
          </a:p>
        </p:txBody>
      </p:sp>
      <p:sp>
        <p:nvSpPr>
          <p:cNvPr id="4" name="Slide Number Placeholder 3"/>
          <p:cNvSpPr>
            <a:spLocks noGrp="1"/>
          </p:cNvSpPr>
          <p:nvPr>
            <p:ph type="sldNum" sz="quarter" idx="10"/>
          </p:nvPr>
        </p:nvSpPr>
        <p:spPr/>
        <p:txBody>
          <a:bodyPr/>
          <a:lstStyle/>
          <a:p>
            <a:fld id="{1048C06A-F509-6441-ADD6-B62BFE053C97}" type="slidenum">
              <a:rPr lang="en-US" smtClean="0"/>
              <a:pPr/>
              <a:t>24</a:t>
            </a:fld>
            <a:endParaRPr lang="en-US"/>
          </a:p>
        </p:txBody>
      </p:sp>
    </p:spTree>
    <p:extLst>
      <p:ext uri="{BB962C8B-B14F-4D97-AF65-F5344CB8AC3E}">
        <p14:creationId xmlns:p14="http://schemas.microsoft.com/office/powerpoint/2010/main" val="2291432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116778-2C30-F04D-93D2-83E8281B580B}" type="slidenum">
              <a:rPr lang="en-US" smtClean="0"/>
              <a:t>28</a:t>
            </a:fld>
            <a:endParaRPr lang="en-US"/>
          </a:p>
        </p:txBody>
      </p:sp>
    </p:spTree>
    <p:extLst>
      <p:ext uri="{BB962C8B-B14F-4D97-AF65-F5344CB8AC3E}">
        <p14:creationId xmlns:p14="http://schemas.microsoft.com/office/powerpoint/2010/main" val="336293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DC1EC-BE72-B84C-A64B-84D415BBFE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1B1B57-E683-4A43-8618-A69084263E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35BB08-6AF0-FD49-80F8-C30813D76581}"/>
              </a:ext>
            </a:extLst>
          </p:cNvPr>
          <p:cNvSpPr>
            <a:spLocks noGrp="1"/>
          </p:cNvSpPr>
          <p:nvPr>
            <p:ph type="dt" sz="half" idx="10"/>
          </p:nvPr>
        </p:nvSpPr>
        <p:spPr/>
        <p:txBody>
          <a:bodyPr/>
          <a:lstStyle/>
          <a:p>
            <a:fld id="{6F3B3449-C963-8445-84E3-3EB1CFBD511C}" type="datetime1">
              <a:rPr lang="en-US" smtClean="0"/>
              <a:t>10/22/18</a:t>
            </a:fld>
            <a:endParaRPr lang="en-US"/>
          </a:p>
        </p:txBody>
      </p:sp>
      <p:sp>
        <p:nvSpPr>
          <p:cNvPr id="5" name="Footer Placeholder 4">
            <a:extLst>
              <a:ext uri="{FF2B5EF4-FFF2-40B4-BE49-F238E27FC236}">
                <a16:creationId xmlns:a16="http://schemas.microsoft.com/office/drawing/2014/main" id="{461A196C-FFE7-704A-825C-913E405B59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481DAF-76EF-5344-8787-7C17BC3215C4}"/>
              </a:ext>
            </a:extLst>
          </p:cNvPr>
          <p:cNvSpPr>
            <a:spLocks noGrp="1"/>
          </p:cNvSpPr>
          <p:nvPr>
            <p:ph type="sldNum" sz="quarter" idx="12"/>
          </p:nvPr>
        </p:nvSpPr>
        <p:spPr/>
        <p:txBody>
          <a:bodyPr/>
          <a:lstStyle/>
          <a:p>
            <a:fld id="{76766DBB-7DB8-5E44-B33E-3D0AFE12A24F}" type="slidenum">
              <a:rPr lang="en-US" smtClean="0"/>
              <a:t>‹#›</a:t>
            </a:fld>
            <a:endParaRPr lang="en-US"/>
          </a:p>
        </p:txBody>
      </p:sp>
    </p:spTree>
    <p:extLst>
      <p:ext uri="{BB962C8B-B14F-4D97-AF65-F5344CB8AC3E}">
        <p14:creationId xmlns:p14="http://schemas.microsoft.com/office/powerpoint/2010/main" val="1078768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F48AC-EAB2-6B46-B890-2CA15324CB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DBDA50-2563-D245-B02A-F3D53D9BBB5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3BFCE3-7735-EE41-98A8-59DA46D33F96}"/>
              </a:ext>
            </a:extLst>
          </p:cNvPr>
          <p:cNvSpPr>
            <a:spLocks noGrp="1"/>
          </p:cNvSpPr>
          <p:nvPr>
            <p:ph type="dt" sz="half" idx="10"/>
          </p:nvPr>
        </p:nvSpPr>
        <p:spPr/>
        <p:txBody>
          <a:bodyPr/>
          <a:lstStyle/>
          <a:p>
            <a:fld id="{660D653C-1834-2C49-A5E4-9E8B497625AB}" type="datetime1">
              <a:rPr lang="en-US" smtClean="0"/>
              <a:t>10/22/18</a:t>
            </a:fld>
            <a:endParaRPr lang="en-US"/>
          </a:p>
        </p:txBody>
      </p:sp>
      <p:sp>
        <p:nvSpPr>
          <p:cNvPr id="5" name="Footer Placeholder 4">
            <a:extLst>
              <a:ext uri="{FF2B5EF4-FFF2-40B4-BE49-F238E27FC236}">
                <a16:creationId xmlns:a16="http://schemas.microsoft.com/office/drawing/2014/main" id="{EB9F3CE6-CEB9-5D46-BC8F-08094B17AF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2154C-AF75-0D41-85D2-512EA80E4CC0}"/>
              </a:ext>
            </a:extLst>
          </p:cNvPr>
          <p:cNvSpPr>
            <a:spLocks noGrp="1"/>
          </p:cNvSpPr>
          <p:nvPr>
            <p:ph type="sldNum" sz="quarter" idx="12"/>
          </p:nvPr>
        </p:nvSpPr>
        <p:spPr/>
        <p:txBody>
          <a:bodyPr/>
          <a:lstStyle/>
          <a:p>
            <a:fld id="{76766DBB-7DB8-5E44-B33E-3D0AFE12A24F}" type="slidenum">
              <a:rPr lang="en-US" smtClean="0"/>
              <a:t>‹#›</a:t>
            </a:fld>
            <a:endParaRPr lang="en-US"/>
          </a:p>
        </p:txBody>
      </p:sp>
    </p:spTree>
    <p:extLst>
      <p:ext uri="{BB962C8B-B14F-4D97-AF65-F5344CB8AC3E}">
        <p14:creationId xmlns:p14="http://schemas.microsoft.com/office/powerpoint/2010/main" val="1862376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32A4E2-80FE-F44E-8ECA-01CA6EB0D4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1AE014-5B8E-274F-A3A0-74EE17104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F0346E-BB13-5F42-820E-1FD897BE2BE2}"/>
              </a:ext>
            </a:extLst>
          </p:cNvPr>
          <p:cNvSpPr>
            <a:spLocks noGrp="1"/>
          </p:cNvSpPr>
          <p:nvPr>
            <p:ph type="dt" sz="half" idx="10"/>
          </p:nvPr>
        </p:nvSpPr>
        <p:spPr/>
        <p:txBody>
          <a:bodyPr/>
          <a:lstStyle/>
          <a:p>
            <a:fld id="{2BAE945B-F8F7-244A-8487-0656064A54B3}" type="datetime1">
              <a:rPr lang="en-US" smtClean="0"/>
              <a:t>10/22/18</a:t>
            </a:fld>
            <a:endParaRPr lang="en-US"/>
          </a:p>
        </p:txBody>
      </p:sp>
      <p:sp>
        <p:nvSpPr>
          <p:cNvPr id="5" name="Footer Placeholder 4">
            <a:extLst>
              <a:ext uri="{FF2B5EF4-FFF2-40B4-BE49-F238E27FC236}">
                <a16:creationId xmlns:a16="http://schemas.microsoft.com/office/drawing/2014/main" id="{E5F38C17-3A4B-A54A-93A4-00CD5DD36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264FE7-0299-C745-996E-636D02BDB9A7}"/>
              </a:ext>
            </a:extLst>
          </p:cNvPr>
          <p:cNvSpPr>
            <a:spLocks noGrp="1"/>
          </p:cNvSpPr>
          <p:nvPr>
            <p:ph type="sldNum" sz="quarter" idx="12"/>
          </p:nvPr>
        </p:nvSpPr>
        <p:spPr/>
        <p:txBody>
          <a:bodyPr/>
          <a:lstStyle/>
          <a:p>
            <a:fld id="{76766DBB-7DB8-5E44-B33E-3D0AFE12A24F}" type="slidenum">
              <a:rPr lang="en-US" smtClean="0"/>
              <a:t>‹#›</a:t>
            </a:fld>
            <a:endParaRPr lang="en-US"/>
          </a:p>
        </p:txBody>
      </p:sp>
    </p:spTree>
    <p:extLst>
      <p:ext uri="{BB962C8B-B14F-4D97-AF65-F5344CB8AC3E}">
        <p14:creationId xmlns:p14="http://schemas.microsoft.com/office/powerpoint/2010/main" val="1495130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139AE-BB0D-684F-A4A1-0AC4CFB036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025228-A1DB-DA41-AF5F-5361323B551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E2F73-6A4C-0B4A-B25E-AFB45AFBBFA3}"/>
              </a:ext>
            </a:extLst>
          </p:cNvPr>
          <p:cNvSpPr>
            <a:spLocks noGrp="1"/>
          </p:cNvSpPr>
          <p:nvPr>
            <p:ph type="dt" sz="half" idx="10"/>
          </p:nvPr>
        </p:nvSpPr>
        <p:spPr/>
        <p:txBody>
          <a:bodyPr/>
          <a:lstStyle/>
          <a:p>
            <a:fld id="{4469300D-2E41-4B4E-8898-234E63130E77}" type="datetime1">
              <a:rPr lang="en-US" smtClean="0"/>
              <a:t>10/22/18</a:t>
            </a:fld>
            <a:endParaRPr lang="en-US"/>
          </a:p>
        </p:txBody>
      </p:sp>
      <p:sp>
        <p:nvSpPr>
          <p:cNvPr id="5" name="Footer Placeholder 4">
            <a:extLst>
              <a:ext uri="{FF2B5EF4-FFF2-40B4-BE49-F238E27FC236}">
                <a16:creationId xmlns:a16="http://schemas.microsoft.com/office/drawing/2014/main" id="{1BD96162-722E-F14D-9DBA-27AFF8017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FE2C2-CF87-2849-A12A-70B254F6612E}"/>
              </a:ext>
            </a:extLst>
          </p:cNvPr>
          <p:cNvSpPr>
            <a:spLocks noGrp="1"/>
          </p:cNvSpPr>
          <p:nvPr>
            <p:ph type="sldNum" sz="quarter" idx="12"/>
          </p:nvPr>
        </p:nvSpPr>
        <p:spPr/>
        <p:txBody>
          <a:bodyPr/>
          <a:lstStyle/>
          <a:p>
            <a:fld id="{76766DBB-7DB8-5E44-B33E-3D0AFE12A24F}" type="slidenum">
              <a:rPr lang="en-US" smtClean="0"/>
              <a:t>‹#›</a:t>
            </a:fld>
            <a:endParaRPr lang="en-US"/>
          </a:p>
        </p:txBody>
      </p:sp>
    </p:spTree>
    <p:extLst>
      <p:ext uri="{BB962C8B-B14F-4D97-AF65-F5344CB8AC3E}">
        <p14:creationId xmlns:p14="http://schemas.microsoft.com/office/powerpoint/2010/main" val="2329330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5287F-7E69-1143-8C5D-427C77E350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0E4CEA-FC8D-1845-B98C-A369189962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69F47B9-0DEC-6E42-910B-835BDACCC2B8}"/>
              </a:ext>
            </a:extLst>
          </p:cNvPr>
          <p:cNvSpPr>
            <a:spLocks noGrp="1"/>
          </p:cNvSpPr>
          <p:nvPr>
            <p:ph type="dt" sz="half" idx="10"/>
          </p:nvPr>
        </p:nvSpPr>
        <p:spPr/>
        <p:txBody>
          <a:bodyPr/>
          <a:lstStyle/>
          <a:p>
            <a:fld id="{03933706-9E19-C746-8557-588C7C0275EB}" type="datetime1">
              <a:rPr lang="en-US" smtClean="0"/>
              <a:t>10/22/18</a:t>
            </a:fld>
            <a:endParaRPr lang="en-US"/>
          </a:p>
        </p:txBody>
      </p:sp>
      <p:sp>
        <p:nvSpPr>
          <p:cNvPr id="5" name="Footer Placeholder 4">
            <a:extLst>
              <a:ext uri="{FF2B5EF4-FFF2-40B4-BE49-F238E27FC236}">
                <a16:creationId xmlns:a16="http://schemas.microsoft.com/office/drawing/2014/main" id="{8FBE97E7-97A5-624A-98ED-D9B751FCCD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65398B-4425-4B42-BAB1-B6504026ED5C}"/>
              </a:ext>
            </a:extLst>
          </p:cNvPr>
          <p:cNvSpPr>
            <a:spLocks noGrp="1"/>
          </p:cNvSpPr>
          <p:nvPr>
            <p:ph type="sldNum" sz="quarter" idx="12"/>
          </p:nvPr>
        </p:nvSpPr>
        <p:spPr/>
        <p:txBody>
          <a:bodyPr/>
          <a:lstStyle/>
          <a:p>
            <a:fld id="{76766DBB-7DB8-5E44-B33E-3D0AFE12A24F}" type="slidenum">
              <a:rPr lang="en-US" smtClean="0"/>
              <a:t>‹#›</a:t>
            </a:fld>
            <a:endParaRPr lang="en-US"/>
          </a:p>
        </p:txBody>
      </p:sp>
    </p:spTree>
    <p:extLst>
      <p:ext uri="{BB962C8B-B14F-4D97-AF65-F5344CB8AC3E}">
        <p14:creationId xmlns:p14="http://schemas.microsoft.com/office/powerpoint/2010/main" val="4156549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762E4-4CD6-3F46-8359-01BB381FEA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AB0FB2-E184-C540-823D-2007B85457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621265-B1A7-2C46-8D6E-C5EAD959E58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B059C9-2767-4245-97AB-6669CE1551B3}"/>
              </a:ext>
            </a:extLst>
          </p:cNvPr>
          <p:cNvSpPr>
            <a:spLocks noGrp="1"/>
          </p:cNvSpPr>
          <p:nvPr>
            <p:ph type="dt" sz="half" idx="10"/>
          </p:nvPr>
        </p:nvSpPr>
        <p:spPr/>
        <p:txBody>
          <a:bodyPr/>
          <a:lstStyle/>
          <a:p>
            <a:fld id="{34A58791-C22F-A048-9040-C035A725AFC9}" type="datetime1">
              <a:rPr lang="en-US" smtClean="0"/>
              <a:t>10/22/18</a:t>
            </a:fld>
            <a:endParaRPr lang="en-US"/>
          </a:p>
        </p:txBody>
      </p:sp>
      <p:sp>
        <p:nvSpPr>
          <p:cNvPr id="6" name="Footer Placeholder 5">
            <a:extLst>
              <a:ext uri="{FF2B5EF4-FFF2-40B4-BE49-F238E27FC236}">
                <a16:creationId xmlns:a16="http://schemas.microsoft.com/office/drawing/2014/main" id="{B9166E59-0A9F-E748-B4CC-5BA43CB7B4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2BE27-6039-7A4D-B837-A7F9E2D3C504}"/>
              </a:ext>
            </a:extLst>
          </p:cNvPr>
          <p:cNvSpPr>
            <a:spLocks noGrp="1"/>
          </p:cNvSpPr>
          <p:nvPr>
            <p:ph type="sldNum" sz="quarter" idx="12"/>
          </p:nvPr>
        </p:nvSpPr>
        <p:spPr/>
        <p:txBody>
          <a:bodyPr/>
          <a:lstStyle/>
          <a:p>
            <a:fld id="{76766DBB-7DB8-5E44-B33E-3D0AFE12A24F}" type="slidenum">
              <a:rPr lang="en-US" smtClean="0"/>
              <a:t>‹#›</a:t>
            </a:fld>
            <a:endParaRPr lang="en-US"/>
          </a:p>
        </p:txBody>
      </p:sp>
    </p:spTree>
    <p:extLst>
      <p:ext uri="{BB962C8B-B14F-4D97-AF65-F5344CB8AC3E}">
        <p14:creationId xmlns:p14="http://schemas.microsoft.com/office/powerpoint/2010/main" val="3824032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8EF7A-398A-664F-95B3-A44E158416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9EDEB0-99CF-5444-8B5E-B77A028292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598AC5-5158-C64B-9AD1-B4D480BCA4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9BB958-9405-014E-9986-9711D628C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3930F9-FAA2-474A-8DD7-82064D8C92E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E0A371-2E8F-7843-A7AC-F1887111710C}"/>
              </a:ext>
            </a:extLst>
          </p:cNvPr>
          <p:cNvSpPr>
            <a:spLocks noGrp="1"/>
          </p:cNvSpPr>
          <p:nvPr>
            <p:ph type="dt" sz="half" idx="10"/>
          </p:nvPr>
        </p:nvSpPr>
        <p:spPr/>
        <p:txBody>
          <a:bodyPr/>
          <a:lstStyle/>
          <a:p>
            <a:fld id="{E4955159-F756-F341-A169-FB3F97D9C9C5}" type="datetime1">
              <a:rPr lang="en-US" smtClean="0"/>
              <a:t>10/22/18</a:t>
            </a:fld>
            <a:endParaRPr lang="en-US"/>
          </a:p>
        </p:txBody>
      </p:sp>
      <p:sp>
        <p:nvSpPr>
          <p:cNvPr id="8" name="Footer Placeholder 7">
            <a:extLst>
              <a:ext uri="{FF2B5EF4-FFF2-40B4-BE49-F238E27FC236}">
                <a16:creationId xmlns:a16="http://schemas.microsoft.com/office/drawing/2014/main" id="{FC52826B-FE49-BA49-9AC5-96A9643278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684A4B-6AE1-B746-B978-7B6062720388}"/>
              </a:ext>
            </a:extLst>
          </p:cNvPr>
          <p:cNvSpPr>
            <a:spLocks noGrp="1"/>
          </p:cNvSpPr>
          <p:nvPr>
            <p:ph type="sldNum" sz="quarter" idx="12"/>
          </p:nvPr>
        </p:nvSpPr>
        <p:spPr/>
        <p:txBody>
          <a:bodyPr/>
          <a:lstStyle/>
          <a:p>
            <a:fld id="{76766DBB-7DB8-5E44-B33E-3D0AFE12A24F}" type="slidenum">
              <a:rPr lang="en-US" smtClean="0"/>
              <a:t>‹#›</a:t>
            </a:fld>
            <a:endParaRPr lang="en-US"/>
          </a:p>
        </p:txBody>
      </p:sp>
    </p:spTree>
    <p:extLst>
      <p:ext uri="{BB962C8B-B14F-4D97-AF65-F5344CB8AC3E}">
        <p14:creationId xmlns:p14="http://schemas.microsoft.com/office/powerpoint/2010/main" val="1231703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BD5B9-E883-A447-8458-0B863F799C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F1F4D5-0E12-854B-AC33-643C8B723C15}"/>
              </a:ext>
            </a:extLst>
          </p:cNvPr>
          <p:cNvSpPr>
            <a:spLocks noGrp="1"/>
          </p:cNvSpPr>
          <p:nvPr>
            <p:ph type="dt" sz="half" idx="10"/>
          </p:nvPr>
        </p:nvSpPr>
        <p:spPr/>
        <p:txBody>
          <a:bodyPr/>
          <a:lstStyle/>
          <a:p>
            <a:fld id="{F4F07604-4664-3B4F-9A43-F344B78AAEB5}" type="datetime1">
              <a:rPr lang="en-US" smtClean="0"/>
              <a:t>10/22/18</a:t>
            </a:fld>
            <a:endParaRPr lang="en-US"/>
          </a:p>
        </p:txBody>
      </p:sp>
      <p:sp>
        <p:nvSpPr>
          <p:cNvPr id="4" name="Footer Placeholder 3">
            <a:extLst>
              <a:ext uri="{FF2B5EF4-FFF2-40B4-BE49-F238E27FC236}">
                <a16:creationId xmlns:a16="http://schemas.microsoft.com/office/drawing/2014/main" id="{FD565B5C-D4D6-C147-9109-09F6A0493F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6C55BE-2968-E84A-96C8-9E4EBBAA0F8E}"/>
              </a:ext>
            </a:extLst>
          </p:cNvPr>
          <p:cNvSpPr>
            <a:spLocks noGrp="1"/>
          </p:cNvSpPr>
          <p:nvPr>
            <p:ph type="sldNum" sz="quarter" idx="12"/>
          </p:nvPr>
        </p:nvSpPr>
        <p:spPr/>
        <p:txBody>
          <a:bodyPr/>
          <a:lstStyle/>
          <a:p>
            <a:fld id="{76766DBB-7DB8-5E44-B33E-3D0AFE12A24F}" type="slidenum">
              <a:rPr lang="en-US" smtClean="0"/>
              <a:t>‹#›</a:t>
            </a:fld>
            <a:endParaRPr lang="en-US"/>
          </a:p>
        </p:txBody>
      </p:sp>
    </p:spTree>
    <p:extLst>
      <p:ext uri="{BB962C8B-B14F-4D97-AF65-F5344CB8AC3E}">
        <p14:creationId xmlns:p14="http://schemas.microsoft.com/office/powerpoint/2010/main" val="2549597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4DBAC-AA91-3440-9871-8A6A35ACB44B}"/>
              </a:ext>
            </a:extLst>
          </p:cNvPr>
          <p:cNvSpPr>
            <a:spLocks noGrp="1"/>
          </p:cNvSpPr>
          <p:nvPr>
            <p:ph type="dt" sz="half" idx="10"/>
          </p:nvPr>
        </p:nvSpPr>
        <p:spPr/>
        <p:txBody>
          <a:bodyPr/>
          <a:lstStyle/>
          <a:p>
            <a:fld id="{2DDA6A87-64E5-6F42-9780-3FD851266124}" type="datetime1">
              <a:rPr lang="en-US" smtClean="0"/>
              <a:t>10/22/18</a:t>
            </a:fld>
            <a:endParaRPr lang="en-US"/>
          </a:p>
        </p:txBody>
      </p:sp>
      <p:sp>
        <p:nvSpPr>
          <p:cNvPr id="3" name="Footer Placeholder 2">
            <a:extLst>
              <a:ext uri="{FF2B5EF4-FFF2-40B4-BE49-F238E27FC236}">
                <a16:creationId xmlns:a16="http://schemas.microsoft.com/office/drawing/2014/main" id="{90971EFA-5344-AB47-B6A9-6A2628A21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5E3770-1441-534D-9A17-7F4CBDC99346}"/>
              </a:ext>
            </a:extLst>
          </p:cNvPr>
          <p:cNvSpPr>
            <a:spLocks noGrp="1"/>
          </p:cNvSpPr>
          <p:nvPr>
            <p:ph type="sldNum" sz="quarter" idx="12"/>
          </p:nvPr>
        </p:nvSpPr>
        <p:spPr/>
        <p:txBody>
          <a:bodyPr/>
          <a:lstStyle/>
          <a:p>
            <a:fld id="{76766DBB-7DB8-5E44-B33E-3D0AFE12A24F}" type="slidenum">
              <a:rPr lang="en-US" smtClean="0"/>
              <a:t>‹#›</a:t>
            </a:fld>
            <a:endParaRPr lang="en-US"/>
          </a:p>
        </p:txBody>
      </p:sp>
    </p:spTree>
    <p:extLst>
      <p:ext uri="{BB962C8B-B14F-4D97-AF65-F5344CB8AC3E}">
        <p14:creationId xmlns:p14="http://schemas.microsoft.com/office/powerpoint/2010/main" val="2058299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FC359-1BBA-C249-8B18-10427497E5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7DB180-EF9E-114D-ABEA-BD2E4E9C9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89A68-2E43-664D-AD63-5423BDEF9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86F20C-A146-6B42-85A8-6A512C602707}"/>
              </a:ext>
            </a:extLst>
          </p:cNvPr>
          <p:cNvSpPr>
            <a:spLocks noGrp="1"/>
          </p:cNvSpPr>
          <p:nvPr>
            <p:ph type="dt" sz="half" idx="10"/>
          </p:nvPr>
        </p:nvSpPr>
        <p:spPr/>
        <p:txBody>
          <a:bodyPr/>
          <a:lstStyle/>
          <a:p>
            <a:fld id="{1A1010BF-2403-A34C-ACF4-95E333F6E3EC}" type="datetime1">
              <a:rPr lang="en-US" smtClean="0"/>
              <a:t>10/22/18</a:t>
            </a:fld>
            <a:endParaRPr lang="en-US"/>
          </a:p>
        </p:txBody>
      </p:sp>
      <p:sp>
        <p:nvSpPr>
          <p:cNvPr id="6" name="Footer Placeholder 5">
            <a:extLst>
              <a:ext uri="{FF2B5EF4-FFF2-40B4-BE49-F238E27FC236}">
                <a16:creationId xmlns:a16="http://schemas.microsoft.com/office/drawing/2014/main" id="{0D241965-216E-0C4E-B4E4-06AF1EB1F9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50F93-5C0B-2347-A015-8C78AC06CEEB}"/>
              </a:ext>
            </a:extLst>
          </p:cNvPr>
          <p:cNvSpPr>
            <a:spLocks noGrp="1"/>
          </p:cNvSpPr>
          <p:nvPr>
            <p:ph type="sldNum" sz="quarter" idx="12"/>
          </p:nvPr>
        </p:nvSpPr>
        <p:spPr/>
        <p:txBody>
          <a:bodyPr/>
          <a:lstStyle/>
          <a:p>
            <a:fld id="{76766DBB-7DB8-5E44-B33E-3D0AFE12A24F}" type="slidenum">
              <a:rPr lang="en-US" smtClean="0"/>
              <a:t>‹#›</a:t>
            </a:fld>
            <a:endParaRPr lang="en-US"/>
          </a:p>
        </p:txBody>
      </p:sp>
    </p:spTree>
    <p:extLst>
      <p:ext uri="{BB962C8B-B14F-4D97-AF65-F5344CB8AC3E}">
        <p14:creationId xmlns:p14="http://schemas.microsoft.com/office/powerpoint/2010/main" val="273240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307E7-9746-4845-9EF1-ED3FAC97FB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2201B4-0048-8446-9180-5152C959D3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C61418-9F00-7D45-B547-3AF9596856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1B6AC2-D40C-B748-93AD-166F227753AE}"/>
              </a:ext>
            </a:extLst>
          </p:cNvPr>
          <p:cNvSpPr>
            <a:spLocks noGrp="1"/>
          </p:cNvSpPr>
          <p:nvPr>
            <p:ph type="dt" sz="half" idx="10"/>
          </p:nvPr>
        </p:nvSpPr>
        <p:spPr/>
        <p:txBody>
          <a:bodyPr/>
          <a:lstStyle/>
          <a:p>
            <a:fld id="{392DB87D-AF59-6441-B06F-358C142A9215}" type="datetime1">
              <a:rPr lang="en-US" smtClean="0"/>
              <a:t>10/22/18</a:t>
            </a:fld>
            <a:endParaRPr lang="en-US"/>
          </a:p>
        </p:txBody>
      </p:sp>
      <p:sp>
        <p:nvSpPr>
          <p:cNvPr id="6" name="Footer Placeholder 5">
            <a:extLst>
              <a:ext uri="{FF2B5EF4-FFF2-40B4-BE49-F238E27FC236}">
                <a16:creationId xmlns:a16="http://schemas.microsoft.com/office/drawing/2014/main" id="{4B69975C-DEB6-2347-A0A1-370863FC93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1E17C8-5CAF-364D-8041-791DF3EAD372}"/>
              </a:ext>
            </a:extLst>
          </p:cNvPr>
          <p:cNvSpPr>
            <a:spLocks noGrp="1"/>
          </p:cNvSpPr>
          <p:nvPr>
            <p:ph type="sldNum" sz="quarter" idx="12"/>
          </p:nvPr>
        </p:nvSpPr>
        <p:spPr/>
        <p:txBody>
          <a:bodyPr/>
          <a:lstStyle/>
          <a:p>
            <a:fld id="{76766DBB-7DB8-5E44-B33E-3D0AFE12A24F}" type="slidenum">
              <a:rPr lang="en-US" smtClean="0"/>
              <a:t>‹#›</a:t>
            </a:fld>
            <a:endParaRPr lang="en-US"/>
          </a:p>
        </p:txBody>
      </p:sp>
    </p:spTree>
    <p:extLst>
      <p:ext uri="{BB962C8B-B14F-4D97-AF65-F5344CB8AC3E}">
        <p14:creationId xmlns:p14="http://schemas.microsoft.com/office/powerpoint/2010/main" val="290751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046F83-4C0E-2B41-B7F3-468AFA66C466}"/>
              </a:ext>
            </a:extLst>
          </p:cNvPr>
          <p:cNvSpPr>
            <a:spLocks noGrp="1"/>
          </p:cNvSpPr>
          <p:nvPr>
            <p:ph type="title"/>
          </p:nvPr>
        </p:nvSpPr>
        <p:spPr>
          <a:xfrm>
            <a:off x="220980" y="200533"/>
            <a:ext cx="11750040" cy="118021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1FF4BB2-CE95-9042-B89D-8AE4882DADB1}"/>
              </a:ext>
            </a:extLst>
          </p:cNvPr>
          <p:cNvSpPr>
            <a:spLocks noGrp="1"/>
          </p:cNvSpPr>
          <p:nvPr>
            <p:ph type="body" idx="1"/>
          </p:nvPr>
        </p:nvSpPr>
        <p:spPr>
          <a:xfrm>
            <a:off x="220980" y="1469008"/>
            <a:ext cx="11750040" cy="48037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B388683-A31D-FF4A-A111-8E80A6C7C584}"/>
              </a:ext>
            </a:extLst>
          </p:cNvPr>
          <p:cNvSpPr>
            <a:spLocks noGrp="1"/>
          </p:cNvSpPr>
          <p:nvPr>
            <p:ph type="dt" sz="half" idx="2"/>
          </p:nvPr>
        </p:nvSpPr>
        <p:spPr>
          <a:xfrm>
            <a:off x="22098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ndara" panose="020E0502030303020204" pitchFamily="34" charset="0"/>
              </a:defRPr>
            </a:lvl1pPr>
          </a:lstStyle>
          <a:p>
            <a:fld id="{C789BF33-F965-6D4D-947C-0D0B62B77698}" type="datetime1">
              <a:rPr lang="en-US" smtClean="0"/>
              <a:t>10/22/18</a:t>
            </a:fld>
            <a:endParaRPr lang="en-US" dirty="0"/>
          </a:p>
        </p:txBody>
      </p:sp>
      <p:sp>
        <p:nvSpPr>
          <p:cNvPr id="5" name="Footer Placeholder 4">
            <a:extLst>
              <a:ext uri="{FF2B5EF4-FFF2-40B4-BE49-F238E27FC236}">
                <a16:creationId xmlns:a16="http://schemas.microsoft.com/office/drawing/2014/main" id="{EF515160-A80A-9E42-8A67-C1905BD45F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ndara" panose="020E0502030303020204" pitchFamily="34" charset="0"/>
              </a:defRPr>
            </a:lvl1pPr>
          </a:lstStyle>
          <a:p>
            <a:endParaRPr lang="en-US" dirty="0"/>
          </a:p>
        </p:txBody>
      </p:sp>
      <p:sp>
        <p:nvSpPr>
          <p:cNvPr id="6" name="Slide Number Placeholder 5">
            <a:extLst>
              <a:ext uri="{FF2B5EF4-FFF2-40B4-BE49-F238E27FC236}">
                <a16:creationId xmlns:a16="http://schemas.microsoft.com/office/drawing/2014/main" id="{19058B41-29F2-4B4E-A330-5E16BDF190FB}"/>
              </a:ext>
            </a:extLst>
          </p:cNvPr>
          <p:cNvSpPr>
            <a:spLocks noGrp="1"/>
          </p:cNvSpPr>
          <p:nvPr>
            <p:ph type="sldNum" sz="quarter" idx="4"/>
          </p:nvPr>
        </p:nvSpPr>
        <p:spPr>
          <a:xfrm>
            <a:off x="9227820" y="63563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766DBB-7DB8-5E44-B33E-3D0AFE12A24F}" type="slidenum">
              <a:rPr lang="en-US" smtClean="0"/>
              <a:t>‹#›</a:t>
            </a:fld>
            <a:endParaRPr lang="en-US" dirty="0"/>
          </a:p>
        </p:txBody>
      </p:sp>
    </p:spTree>
    <p:extLst>
      <p:ext uri="{BB962C8B-B14F-4D97-AF65-F5344CB8AC3E}">
        <p14:creationId xmlns:p14="http://schemas.microsoft.com/office/powerpoint/2010/main" val="755409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800" kern="1200">
          <a:solidFill>
            <a:schemeClr val="accent1"/>
          </a:solidFill>
          <a:latin typeface="Candara" panose="020E05020303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eg"/><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image" Target="../media/image71.emf"/><Relationship Id="rId7" Type="http://schemas.openxmlformats.org/officeDocument/2006/relationships/image" Target="../media/image76.png"/><Relationship Id="rId2" Type="http://schemas.openxmlformats.org/officeDocument/2006/relationships/image" Target="../media/image70.gif"/><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emf"/><Relationship Id="rId4" Type="http://schemas.openxmlformats.org/officeDocument/2006/relationships/image" Target="../media/image72.png"/><Relationship Id="rId9" Type="http://schemas.openxmlformats.org/officeDocument/2006/relationships/image" Target="../media/image78.emf"/></Relationships>
</file>

<file path=ppt/slides/_rels/slide2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0.gif"/><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9.emf"/><Relationship Id="rId5" Type="http://schemas.openxmlformats.org/officeDocument/2006/relationships/image" Target="../media/image88.pn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dx.doi.org/10.1109/TVCG.2014.2312012" TargetMode="External"/><Relationship Id="rId2" Type="http://schemas.openxmlformats.org/officeDocument/2006/relationships/hyperlink" Target="https://github.com/bhatiaharsh/naturalHHD" TargetMode="External"/><Relationship Id="rId1" Type="http://schemas.openxmlformats.org/officeDocument/2006/relationships/slideLayout" Target="../slideLayouts/slideLayout2.xml"/><Relationship Id="rId6" Type="http://schemas.openxmlformats.org/officeDocument/2006/relationships/hyperlink" Target="http://dx.doi.org/10.1109/TVCG.2012.62" TargetMode="External"/><Relationship Id="rId5" Type="http://schemas.openxmlformats.org/officeDocument/2006/relationships/hyperlink" Target="http://dx.doi.org/10.1109/TVCG.2012.316" TargetMode="External"/><Relationship Id="rId4" Type="http://schemas.openxmlformats.org/officeDocument/2006/relationships/hyperlink" Target="http://dx.doi.org/10.1111/cgf.12358"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mailto:hbhatia@llnl.gov" TargetMode="External"/><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gif"/><Relationship Id="rId5" Type="http://schemas.openxmlformats.org/officeDocument/2006/relationships/image" Target="../media/image1.emf"/><Relationship Id="rId4" Type="http://schemas.openxmlformats.org/officeDocument/2006/relationships/hyperlink" Target="https://github.com/bhatiaharsh/naturalHH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emf"/></Relationships>
</file>

<file path=ppt/slides/_rels/slide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20A10-9C36-AD4A-9F72-5502A974BBDB}"/>
              </a:ext>
            </a:extLst>
          </p:cNvPr>
          <p:cNvSpPr>
            <a:spLocks noGrp="1"/>
          </p:cNvSpPr>
          <p:nvPr>
            <p:ph type="ctrTitle"/>
          </p:nvPr>
        </p:nvSpPr>
        <p:spPr>
          <a:xfrm>
            <a:off x="448734" y="1763141"/>
            <a:ext cx="11294533" cy="1183260"/>
          </a:xfrm>
        </p:spPr>
        <p:txBody>
          <a:bodyPr>
            <a:noAutofit/>
          </a:bodyPr>
          <a:lstStyle/>
          <a:p>
            <a:r>
              <a:rPr lang="en-US" sz="4000" dirty="0"/>
              <a:t>Feature Extraction and Tracking </a:t>
            </a:r>
            <a:br>
              <a:rPr lang="en-US" sz="4000" dirty="0"/>
            </a:br>
            <a:r>
              <a:rPr lang="en-US" sz="4000" dirty="0"/>
              <a:t>using Vector Field Decompositions </a:t>
            </a:r>
          </a:p>
        </p:txBody>
      </p:sp>
      <p:sp>
        <p:nvSpPr>
          <p:cNvPr id="3" name="Subtitle 2">
            <a:extLst>
              <a:ext uri="{FF2B5EF4-FFF2-40B4-BE49-F238E27FC236}">
                <a16:creationId xmlns:a16="http://schemas.microsoft.com/office/drawing/2014/main" id="{24E1CB0F-6A2F-494F-84FB-3A5092AE6365}"/>
              </a:ext>
            </a:extLst>
          </p:cNvPr>
          <p:cNvSpPr>
            <a:spLocks noGrp="1"/>
          </p:cNvSpPr>
          <p:nvPr>
            <p:ph type="subTitle" idx="1"/>
          </p:nvPr>
        </p:nvSpPr>
        <p:spPr>
          <a:xfrm>
            <a:off x="1524000" y="3313043"/>
            <a:ext cx="9144000" cy="769581"/>
          </a:xfrm>
        </p:spPr>
        <p:txBody>
          <a:bodyPr>
            <a:noAutofit/>
          </a:bodyPr>
          <a:lstStyle/>
          <a:p>
            <a:r>
              <a:rPr lang="en-US" dirty="0"/>
              <a:t>Harsh Bhatia</a:t>
            </a:r>
          </a:p>
        </p:txBody>
      </p:sp>
      <p:sp>
        <p:nvSpPr>
          <p:cNvPr id="11" name="Rectangle 10">
            <a:extLst>
              <a:ext uri="{FF2B5EF4-FFF2-40B4-BE49-F238E27FC236}">
                <a16:creationId xmlns:a16="http://schemas.microsoft.com/office/drawing/2014/main" id="{B757E57D-E30A-4C45-94DA-2B398C86D03B}"/>
              </a:ext>
            </a:extLst>
          </p:cNvPr>
          <p:cNvSpPr/>
          <p:nvPr/>
        </p:nvSpPr>
        <p:spPr>
          <a:xfrm>
            <a:off x="0" y="6219848"/>
            <a:ext cx="12192000" cy="584775"/>
          </a:xfrm>
          <a:prstGeom prst="rect">
            <a:avLst/>
          </a:prstGeom>
        </p:spPr>
        <p:txBody>
          <a:bodyPr wrap="square">
            <a:spAutoFit/>
          </a:bodyPr>
          <a:lstStyle/>
          <a:p>
            <a:pPr algn="just"/>
            <a:r>
              <a:rPr lang="en-US" sz="800" dirty="0">
                <a:latin typeface="Candara" panose="020E0502030303020204" pitchFamily="34" charset="0"/>
              </a:rPr>
              <a:t>This document was prepared as an account of work sponsored by an agency of the United States government. Neither the United States government nor Lawrence Livermore National Security, LLC,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Lawrence Livermore National Security, LLC. The views and opinions of authors expressed herein do not necessarily state or reflect those of the United States government or Lawrence Livermore National Security, LLC, and shall not be used for advertising or product endorsement purposes. </a:t>
            </a:r>
          </a:p>
        </p:txBody>
      </p:sp>
      <p:sp>
        <p:nvSpPr>
          <p:cNvPr id="6" name="Rectangle 5">
            <a:extLst>
              <a:ext uri="{FF2B5EF4-FFF2-40B4-BE49-F238E27FC236}">
                <a16:creationId xmlns:a16="http://schemas.microsoft.com/office/drawing/2014/main" id="{83A66938-59A6-F248-8B07-70E50034E74A}"/>
              </a:ext>
            </a:extLst>
          </p:cNvPr>
          <p:cNvSpPr/>
          <p:nvPr/>
        </p:nvSpPr>
        <p:spPr>
          <a:xfrm>
            <a:off x="0" y="6074634"/>
            <a:ext cx="12192000" cy="215444"/>
          </a:xfrm>
          <a:prstGeom prst="rect">
            <a:avLst/>
          </a:prstGeom>
        </p:spPr>
        <p:txBody>
          <a:bodyPr wrap="square">
            <a:spAutoFit/>
          </a:bodyPr>
          <a:lstStyle/>
          <a:p>
            <a:pPr algn="just"/>
            <a:r>
              <a:rPr lang="en-US" sz="800" dirty="0">
                <a:latin typeface="Candara" panose="020E0502030303020204" pitchFamily="34" charset="0"/>
              </a:rPr>
              <a:t>This work was performed under the auspices of the U.S. Department of Energy by Lawrence Livermore National Laboratory (LLNL) under contract DE-AC52-07NA27344. LLNL-PRES-759730</a:t>
            </a:r>
          </a:p>
        </p:txBody>
      </p:sp>
      <p:sp>
        <p:nvSpPr>
          <p:cNvPr id="8" name="Subtitle 2">
            <a:extLst>
              <a:ext uri="{FF2B5EF4-FFF2-40B4-BE49-F238E27FC236}">
                <a16:creationId xmlns:a16="http://schemas.microsoft.com/office/drawing/2014/main" id="{845DC510-3190-A24A-BB4C-E9B18F49E450}"/>
              </a:ext>
            </a:extLst>
          </p:cNvPr>
          <p:cNvSpPr txBox="1">
            <a:spLocks/>
          </p:cNvSpPr>
          <p:nvPr/>
        </p:nvSpPr>
        <p:spPr>
          <a:xfrm>
            <a:off x="1524000" y="3738811"/>
            <a:ext cx="9144000" cy="71045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Candara" panose="020E05020303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andara" panose="020E05020303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andara" panose="020E05020303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ndara" panose="020E05020303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ndara" panose="020E05020303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Oct 21, 2018</a:t>
            </a:r>
          </a:p>
        </p:txBody>
      </p:sp>
      <p:pic>
        <p:nvPicPr>
          <p:cNvPr id="5" name="Picture 4">
            <a:extLst>
              <a:ext uri="{FF2B5EF4-FFF2-40B4-BE49-F238E27FC236}">
                <a16:creationId xmlns:a16="http://schemas.microsoft.com/office/drawing/2014/main" id="{01F59AF8-49FB-F849-AE1D-E2F029AD920C}"/>
              </a:ext>
            </a:extLst>
          </p:cNvPr>
          <p:cNvPicPr>
            <a:picLocks noChangeAspect="1"/>
          </p:cNvPicPr>
          <p:nvPr/>
        </p:nvPicPr>
        <p:blipFill>
          <a:blip r:embed="rId3"/>
          <a:stretch>
            <a:fillRect/>
          </a:stretch>
        </p:blipFill>
        <p:spPr>
          <a:xfrm>
            <a:off x="2431773" y="4509073"/>
            <a:ext cx="1969599" cy="1017341"/>
          </a:xfrm>
          <a:prstGeom prst="rect">
            <a:avLst/>
          </a:prstGeom>
        </p:spPr>
      </p:pic>
      <p:pic>
        <p:nvPicPr>
          <p:cNvPr id="12" name="Picture 11" descr="C:\Users\josh\Desktop\hixels-talk\LLNL-logo.gif">
            <a:extLst>
              <a:ext uri="{FF2B5EF4-FFF2-40B4-BE49-F238E27FC236}">
                <a16:creationId xmlns:a16="http://schemas.microsoft.com/office/drawing/2014/main" id="{EB222B60-04FF-8241-8981-F1CBC4799566}"/>
              </a:ext>
            </a:extLst>
          </p:cNvPr>
          <p:cNvPicPr>
            <a:picLocks noChangeAspect="1" noChangeArrowheads="1"/>
          </p:cNvPicPr>
          <p:nvPr/>
        </p:nvPicPr>
        <p:blipFill>
          <a:blip r:embed="rId4" cstate="print"/>
          <a:srcRect/>
          <a:stretch>
            <a:fillRect/>
          </a:stretch>
        </p:blipFill>
        <p:spPr bwMode="auto">
          <a:xfrm>
            <a:off x="4401372" y="4768749"/>
            <a:ext cx="3389255" cy="619761"/>
          </a:xfrm>
          <a:prstGeom prst="rect">
            <a:avLst/>
          </a:prstGeom>
          <a:noFill/>
        </p:spPr>
      </p:pic>
      <p:pic>
        <p:nvPicPr>
          <p:cNvPr id="10" name="Picture 9" descr="http://blog.stratnews.com/wp-content/uploads/2013/10/sci-logo-300.png">
            <a:extLst>
              <a:ext uri="{FF2B5EF4-FFF2-40B4-BE49-F238E27FC236}">
                <a16:creationId xmlns:a16="http://schemas.microsoft.com/office/drawing/2014/main" id="{BCD9A068-D085-034F-B43C-7389FEE72F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3529" y="4756491"/>
            <a:ext cx="1367631" cy="632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439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FCDFA-6E05-C747-81D0-3ED9C1E444F4}"/>
              </a:ext>
            </a:extLst>
          </p:cNvPr>
          <p:cNvSpPr>
            <a:spLocks noGrp="1"/>
          </p:cNvSpPr>
          <p:nvPr>
            <p:ph type="title"/>
          </p:nvPr>
        </p:nvSpPr>
        <p:spPr/>
        <p:txBody>
          <a:bodyPr/>
          <a:lstStyle/>
          <a:p>
            <a:r>
              <a:rPr lang="en-US" dirty="0"/>
              <a:t>This approach has been simplified for 2D regular grids</a:t>
            </a:r>
          </a:p>
        </p:txBody>
      </p:sp>
      <p:sp>
        <p:nvSpPr>
          <p:cNvPr id="3" name="Content Placeholder 2">
            <a:extLst>
              <a:ext uri="{FF2B5EF4-FFF2-40B4-BE49-F238E27FC236}">
                <a16:creationId xmlns:a16="http://schemas.microsoft.com/office/drawing/2014/main" id="{3953CBE6-FFFB-514E-8E0A-BAA6F0CB63A8}"/>
              </a:ext>
            </a:extLst>
          </p:cNvPr>
          <p:cNvSpPr>
            <a:spLocks noGrp="1"/>
          </p:cNvSpPr>
          <p:nvPr>
            <p:ph idx="1"/>
          </p:nvPr>
        </p:nvSpPr>
        <p:spPr/>
        <p:txBody>
          <a:bodyPr/>
          <a:lstStyle/>
          <a:p>
            <a:r>
              <a:rPr lang="en-US" dirty="0"/>
              <a:t>Cardiac video analysis by decomposing motion fields defined on regular grids</a:t>
            </a:r>
          </a:p>
        </p:txBody>
      </p:sp>
      <p:pic>
        <p:nvPicPr>
          <p:cNvPr id="4" name="Picture 3">
            <a:extLst>
              <a:ext uri="{FF2B5EF4-FFF2-40B4-BE49-F238E27FC236}">
                <a16:creationId xmlns:a16="http://schemas.microsoft.com/office/drawing/2014/main" id="{A06D1685-C866-5E4A-B4EA-2D21D05A9767}"/>
              </a:ext>
            </a:extLst>
          </p:cNvPr>
          <p:cNvPicPr>
            <a:picLocks noChangeAspect="1"/>
          </p:cNvPicPr>
          <p:nvPr/>
        </p:nvPicPr>
        <p:blipFill>
          <a:blip r:embed="rId2"/>
          <a:stretch>
            <a:fillRect/>
          </a:stretch>
        </p:blipFill>
        <p:spPr>
          <a:xfrm>
            <a:off x="7299390" y="2318657"/>
            <a:ext cx="4671630" cy="4042390"/>
          </a:xfrm>
          <a:prstGeom prst="rect">
            <a:avLst/>
          </a:prstGeom>
        </p:spPr>
      </p:pic>
      <p:sp>
        <p:nvSpPr>
          <p:cNvPr id="5" name="TextBox 4">
            <a:extLst>
              <a:ext uri="{FF2B5EF4-FFF2-40B4-BE49-F238E27FC236}">
                <a16:creationId xmlns:a16="http://schemas.microsoft.com/office/drawing/2014/main" id="{78AE1D0C-9C1A-2348-A0B7-1C7332A4956E}"/>
              </a:ext>
            </a:extLst>
          </p:cNvPr>
          <p:cNvSpPr txBox="1"/>
          <p:nvPr/>
        </p:nvSpPr>
        <p:spPr>
          <a:xfrm>
            <a:off x="220980" y="6179179"/>
            <a:ext cx="3752950" cy="400110"/>
          </a:xfrm>
          <a:prstGeom prst="rect">
            <a:avLst/>
          </a:prstGeom>
          <a:noFill/>
        </p:spPr>
        <p:txBody>
          <a:bodyPr wrap="none" rtlCol="0">
            <a:spAutoFit/>
          </a:bodyPr>
          <a:lstStyle/>
          <a:p>
            <a:r>
              <a:rPr lang="en-US" sz="2000" dirty="0">
                <a:solidFill>
                  <a:srgbClr val="4472C4"/>
                </a:solidFill>
                <a:latin typeface="Candara" panose="020E0502030303020204" pitchFamily="34" charset="0"/>
                <a:ea typeface="+mj-ea"/>
                <a:cs typeface="+mj-cs"/>
              </a:rPr>
              <a:t>[Guo et al., </a:t>
            </a:r>
            <a:r>
              <a:rPr lang="en-US" sz="2000" dirty="0" err="1">
                <a:solidFill>
                  <a:srgbClr val="4472C4"/>
                </a:solidFill>
                <a:latin typeface="Candara" panose="020E0502030303020204" pitchFamily="34" charset="0"/>
                <a:ea typeface="+mj-ea"/>
                <a:cs typeface="+mj-cs"/>
              </a:rPr>
              <a:t>Patt</a:t>
            </a:r>
            <a:r>
              <a:rPr lang="en-US" sz="2000" dirty="0">
                <a:solidFill>
                  <a:srgbClr val="4472C4"/>
                </a:solidFill>
                <a:latin typeface="Candara" panose="020E0502030303020204" pitchFamily="34" charset="0"/>
                <a:ea typeface="+mj-ea"/>
                <a:cs typeface="+mj-cs"/>
              </a:rPr>
              <a:t>. Rec. Lett., 2005]</a:t>
            </a:r>
            <a:endParaRPr lang="en-US" sz="2000" dirty="0">
              <a:solidFill>
                <a:srgbClr val="4472C4"/>
              </a:solidFill>
              <a:latin typeface="Candara" panose="020E0502030303020204" pitchFamily="34" charset="0"/>
            </a:endParaRPr>
          </a:p>
        </p:txBody>
      </p:sp>
    </p:spTree>
    <p:extLst>
      <p:ext uri="{BB962C8B-B14F-4D97-AF65-F5344CB8AC3E}">
        <p14:creationId xmlns:p14="http://schemas.microsoft.com/office/powerpoint/2010/main" val="3136926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AEDB5-943A-E949-85BA-76049B077E1C}"/>
              </a:ext>
            </a:extLst>
          </p:cNvPr>
          <p:cNvSpPr>
            <a:spLocks noGrp="1"/>
          </p:cNvSpPr>
          <p:nvPr>
            <p:ph type="title"/>
          </p:nvPr>
        </p:nvSpPr>
        <p:spPr/>
        <p:txBody>
          <a:bodyPr/>
          <a:lstStyle/>
          <a:p>
            <a:r>
              <a:rPr lang="en-US" dirty="0"/>
              <a:t>The HHD can be computed for 2D particle-based systems</a:t>
            </a:r>
          </a:p>
        </p:txBody>
      </p:sp>
      <p:sp>
        <p:nvSpPr>
          <p:cNvPr id="3" name="Content Placeholder 2">
            <a:extLst>
              <a:ext uri="{FF2B5EF4-FFF2-40B4-BE49-F238E27FC236}">
                <a16:creationId xmlns:a16="http://schemas.microsoft.com/office/drawing/2014/main" id="{1DBCAE88-7E14-2F41-A8B4-AB60C3DCF1B0}"/>
              </a:ext>
            </a:extLst>
          </p:cNvPr>
          <p:cNvSpPr>
            <a:spLocks noGrp="1"/>
          </p:cNvSpPr>
          <p:nvPr>
            <p:ph idx="1"/>
          </p:nvPr>
        </p:nvSpPr>
        <p:spPr/>
        <p:txBody>
          <a:bodyPr/>
          <a:lstStyle/>
          <a:p>
            <a:r>
              <a:rPr lang="en-US" dirty="0"/>
              <a:t>Smoothed particle hydrodynamics (SPH) for solving the Poisson equations</a:t>
            </a: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D8AF92B5-127B-E94E-B0E3-A7085786513B}"/>
              </a:ext>
            </a:extLst>
          </p:cNvPr>
          <p:cNvPicPr>
            <a:picLocks noChangeAspect="1"/>
          </p:cNvPicPr>
          <p:nvPr/>
        </p:nvPicPr>
        <p:blipFill>
          <a:blip r:embed="rId2"/>
          <a:stretch>
            <a:fillRect/>
          </a:stretch>
        </p:blipFill>
        <p:spPr>
          <a:xfrm>
            <a:off x="2482038" y="2212540"/>
            <a:ext cx="7227924" cy="1658355"/>
          </a:xfrm>
          <a:prstGeom prst="rect">
            <a:avLst/>
          </a:prstGeom>
        </p:spPr>
      </p:pic>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B05C4D0D-CE63-5443-A6F6-94E968702AE2}"/>
                  </a:ext>
                </a:extLst>
              </p:cNvPr>
              <p:cNvSpPr/>
              <p:nvPr/>
            </p:nvSpPr>
            <p:spPr>
              <a:xfrm>
                <a:off x="1593399" y="4167971"/>
                <a:ext cx="9005202" cy="1922944"/>
              </a:xfrm>
              <a:prstGeom prst="round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tx1"/>
                    </a:solidFill>
                    <a:latin typeface="Candara" panose="020E0502030303020204" pitchFamily="34" charset="0"/>
                  </a:rPr>
                  <a:t>Caution:</a:t>
                </a:r>
                <a:r>
                  <a:rPr lang="en-US" sz="2000" dirty="0">
                    <a:solidFill>
                      <a:schemeClr val="tx1"/>
                    </a:solidFill>
                    <a:latin typeface="Candara" panose="020E0502030303020204" pitchFamily="34" charset="0"/>
                  </a:rPr>
                  <a:t> Paper also contains results with incorrect boundary conditions.</a:t>
                </a:r>
              </a:p>
              <a:p>
                <a:pPr algn="r"/>
                <a:r>
                  <a:rPr lang="en-US" sz="2000" dirty="0">
                    <a:solidFill>
                      <a:srgbClr val="4472C4"/>
                    </a:solidFill>
                    <a:latin typeface="Candara" panose="020E0502030303020204" pitchFamily="34" charset="0"/>
                  </a:rPr>
                  <a:t>[Bhatia et al., TVCG 2013]</a:t>
                </a:r>
                <a:endParaRPr lang="en-US" sz="2000" dirty="0">
                  <a:solidFill>
                    <a:schemeClr val="tx1"/>
                  </a:solidFill>
                  <a:latin typeface="Candara" panose="020E0502030303020204" pitchFamily="34" charset="0"/>
                </a:endParaRPr>
              </a:p>
              <a:p>
                <a:pPr algn="ctr"/>
                <a:endParaRPr lang="en-US" sz="2000" dirty="0">
                  <a:solidFill>
                    <a:schemeClr val="tx1"/>
                  </a:solidFill>
                  <a:latin typeface="Candara" panose="020E0502030303020204" pitchFamily="34" charset="0"/>
                </a:endParaRPr>
              </a:p>
              <a:p>
                <a:r>
                  <a:rPr lang="en-US" sz="2000" dirty="0">
                    <a:solidFill>
                      <a:schemeClr val="tx1"/>
                    </a:solidFill>
                    <a:latin typeface="Candara" panose="020E0502030303020204" pitchFamily="34" charset="0"/>
                  </a:rPr>
                  <a:t>Correct:		</a:t>
                </a:r>
                <a14:m>
                  <m:oMath xmlns:m="http://schemas.openxmlformats.org/officeDocument/2006/math">
                    <m:r>
                      <m:rPr>
                        <m:sty m:val="p"/>
                      </m:rPr>
                      <a:rPr lang="en-US" sz="2000" i="1" smtClean="0">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𝐷</m:t>
                    </m:r>
                    <m:r>
                      <a:rPr lang="en-US" sz="2000" b="0" i="1" smtClean="0">
                        <a:solidFill>
                          <a:schemeClr val="tx1"/>
                        </a:solidFill>
                        <a:latin typeface="Cambria Math" panose="02040503050406030204" pitchFamily="18" charset="0"/>
                        <a:ea typeface="Cambria Math" panose="02040503050406030204" pitchFamily="18" charset="0"/>
                      </a:rPr>
                      <m:t> × </m:t>
                    </m:r>
                    <m:acc>
                      <m:accPr>
                        <m:chr m:val="⃗"/>
                        <m:ctrlPr>
                          <a:rPr lang="en-US" sz="2000" b="0" i="1" smtClean="0">
                            <a:solidFill>
                              <a:schemeClr val="tx1"/>
                            </a:solidFill>
                            <a:latin typeface="Cambria Math" panose="02040503050406030204" pitchFamily="18" charset="0"/>
                            <a:ea typeface="Cambria Math" panose="02040503050406030204" pitchFamily="18" charset="0"/>
                          </a:rPr>
                        </m:ctrlPr>
                      </m:accPr>
                      <m:e>
                        <m:r>
                          <a:rPr lang="en-US" sz="2000" b="0" i="1" smtClean="0">
                            <a:solidFill>
                              <a:schemeClr val="tx1"/>
                            </a:solidFill>
                            <a:latin typeface="Cambria Math" panose="02040503050406030204" pitchFamily="18" charset="0"/>
                            <a:ea typeface="Cambria Math" panose="02040503050406030204" pitchFamily="18" charset="0"/>
                          </a:rPr>
                          <m:t>𝑛</m:t>
                        </m:r>
                      </m:e>
                    </m:acc>
                    <m:r>
                      <a:rPr lang="en-US" sz="2000" b="0" i="1" smtClean="0">
                        <a:solidFill>
                          <a:schemeClr val="tx1"/>
                        </a:solidFill>
                        <a:latin typeface="Cambria Math" panose="02040503050406030204" pitchFamily="18" charset="0"/>
                        <a:ea typeface="Cambria Math" panose="02040503050406030204" pitchFamily="18" charset="0"/>
                      </a:rPr>
                      <m:t>=0</m:t>
                    </m:r>
                  </m:oMath>
                </a14:m>
                <a:r>
                  <a:rPr lang="en-US" sz="2000" dirty="0">
                    <a:solidFill>
                      <a:schemeClr val="tx1"/>
                    </a:solidFill>
                    <a:latin typeface="Candara" panose="020E0502030303020204" pitchFamily="34" charset="0"/>
                  </a:rPr>
                  <a:t> 	and	</a:t>
                </a:r>
                <a14:m>
                  <m:oMath xmlns:m="http://schemas.openxmlformats.org/officeDocument/2006/math">
                    <m:r>
                      <m:rPr>
                        <m:sty m:val="p"/>
                      </m:rPr>
                      <a:rPr lang="en-US" sz="2000" i="1">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𝑅</m:t>
                    </m:r>
                    <m:r>
                      <a:rPr lang="en-US" sz="2000" b="0" i="1" smtClean="0">
                        <a:solidFill>
                          <a:schemeClr val="tx1"/>
                        </a:solidFill>
                        <a:latin typeface="Cambria Math" panose="02040503050406030204" pitchFamily="18" charset="0"/>
                        <a:ea typeface="Cambria Math" panose="02040503050406030204" pitchFamily="18" charset="0"/>
                      </a:rPr>
                      <m:t> ∙ </m:t>
                    </m:r>
                    <m:acc>
                      <m:accPr>
                        <m:chr m:val="⃗"/>
                        <m:ctrlPr>
                          <a:rPr lang="en-US" sz="2000" i="1">
                            <a:solidFill>
                              <a:schemeClr val="tx1"/>
                            </a:solidFill>
                            <a:latin typeface="Cambria Math" panose="02040503050406030204" pitchFamily="18" charset="0"/>
                            <a:ea typeface="Cambria Math" panose="02040503050406030204" pitchFamily="18" charset="0"/>
                          </a:rPr>
                        </m:ctrlPr>
                      </m:accPr>
                      <m:e>
                        <m:r>
                          <a:rPr lang="en-US" sz="2000" i="1">
                            <a:solidFill>
                              <a:schemeClr val="tx1"/>
                            </a:solidFill>
                            <a:latin typeface="Cambria Math" panose="02040503050406030204" pitchFamily="18" charset="0"/>
                            <a:ea typeface="Cambria Math" panose="02040503050406030204" pitchFamily="18" charset="0"/>
                          </a:rPr>
                          <m:t>𝑛</m:t>
                        </m:r>
                      </m:e>
                    </m:acc>
                    <m:r>
                      <a:rPr lang="en-US" sz="2000" i="1">
                        <a:solidFill>
                          <a:schemeClr val="tx1"/>
                        </a:solidFill>
                        <a:latin typeface="Cambria Math" panose="02040503050406030204" pitchFamily="18" charset="0"/>
                        <a:ea typeface="Cambria Math" panose="02040503050406030204" pitchFamily="18" charset="0"/>
                      </a:rPr>
                      <m:t>=0</m:t>
                    </m:r>
                  </m:oMath>
                </a14:m>
                <a:r>
                  <a:rPr lang="en-US" sz="2000" dirty="0">
                    <a:solidFill>
                      <a:schemeClr val="tx1"/>
                    </a:solidFill>
                    <a:latin typeface="Candara" panose="020E0502030303020204" pitchFamily="34" charset="0"/>
                  </a:rPr>
                  <a:t>	(normal / parallel)</a:t>
                </a:r>
              </a:p>
              <a:p>
                <a:r>
                  <a:rPr lang="en-US" sz="2000" dirty="0">
                    <a:solidFill>
                      <a:schemeClr val="tx1"/>
                    </a:solidFill>
                    <a:latin typeface="Candara" panose="020E0502030303020204" pitchFamily="34" charset="0"/>
                  </a:rPr>
                  <a:t>Incorrect:	</a:t>
                </a:r>
                <a14:m>
                  <m:oMath xmlns:m="http://schemas.openxmlformats.org/officeDocument/2006/math">
                    <m:r>
                      <m:rPr>
                        <m:sty m:val="p"/>
                      </m:rPr>
                      <a:rPr lang="en-US" sz="2000" i="1">
                        <a:solidFill>
                          <a:schemeClr val="tx1"/>
                        </a:solidFill>
                        <a:latin typeface="Cambria Math" panose="02040503050406030204" pitchFamily="18" charset="0"/>
                        <a:ea typeface="Cambria Math" panose="02040503050406030204" pitchFamily="18" charset="0"/>
                      </a:rPr>
                      <m:t>∇</m:t>
                    </m:r>
                    <m:r>
                      <a:rPr lang="en-US" sz="2000" i="1">
                        <a:solidFill>
                          <a:schemeClr val="tx1"/>
                        </a:solidFill>
                        <a:latin typeface="Cambria Math" panose="02040503050406030204" pitchFamily="18" charset="0"/>
                        <a:ea typeface="Cambria Math" panose="02040503050406030204" pitchFamily="18" charset="0"/>
                      </a:rPr>
                      <m:t>𝐷</m:t>
                    </m:r>
                    <m:r>
                      <a:rPr lang="en-US" sz="2000" i="1">
                        <a:solidFill>
                          <a:schemeClr val="tx1"/>
                        </a:solidFill>
                        <a:latin typeface="Cambria Math" panose="02040503050406030204" pitchFamily="18" charset="0"/>
                        <a:ea typeface="Cambria Math" panose="02040503050406030204" pitchFamily="18" charset="0"/>
                      </a:rPr>
                      <m:t> ∙ </m:t>
                    </m:r>
                    <m:acc>
                      <m:accPr>
                        <m:chr m:val="⃗"/>
                        <m:ctrlPr>
                          <a:rPr lang="en-US" sz="2000" i="1">
                            <a:solidFill>
                              <a:schemeClr val="tx1"/>
                            </a:solidFill>
                            <a:latin typeface="Cambria Math" panose="02040503050406030204" pitchFamily="18" charset="0"/>
                            <a:ea typeface="Cambria Math" panose="02040503050406030204" pitchFamily="18" charset="0"/>
                          </a:rPr>
                        </m:ctrlPr>
                      </m:accPr>
                      <m:e>
                        <m:r>
                          <a:rPr lang="en-US" sz="2000" i="1">
                            <a:solidFill>
                              <a:schemeClr val="tx1"/>
                            </a:solidFill>
                            <a:latin typeface="Cambria Math" panose="02040503050406030204" pitchFamily="18" charset="0"/>
                            <a:ea typeface="Cambria Math" panose="02040503050406030204" pitchFamily="18" charset="0"/>
                          </a:rPr>
                          <m:t>𝑛</m:t>
                        </m:r>
                      </m:e>
                    </m:acc>
                    <m:r>
                      <a:rPr lang="en-US" sz="2000" i="1">
                        <a:solidFill>
                          <a:schemeClr val="tx1"/>
                        </a:solidFill>
                        <a:latin typeface="Cambria Math" panose="02040503050406030204" pitchFamily="18" charset="0"/>
                        <a:ea typeface="Cambria Math" panose="02040503050406030204" pitchFamily="18" charset="0"/>
                      </a:rPr>
                      <m:t>=0</m:t>
                    </m:r>
                  </m:oMath>
                </a14:m>
                <a:r>
                  <a:rPr lang="en-US" sz="2000" dirty="0">
                    <a:solidFill>
                      <a:schemeClr val="tx1"/>
                    </a:solidFill>
                    <a:latin typeface="Candara" panose="020E0502030303020204" pitchFamily="34" charset="0"/>
                  </a:rPr>
                  <a:t> 	and	</a:t>
                </a:r>
                <a14:m>
                  <m:oMath xmlns:m="http://schemas.openxmlformats.org/officeDocument/2006/math">
                    <m:r>
                      <m:rPr>
                        <m:sty m:val="p"/>
                      </m:rPr>
                      <a:rPr lang="en-US" sz="2000" i="1">
                        <a:solidFill>
                          <a:schemeClr val="tx1"/>
                        </a:solidFill>
                        <a:latin typeface="Cambria Math" panose="02040503050406030204" pitchFamily="18" charset="0"/>
                        <a:ea typeface="Cambria Math" panose="02040503050406030204" pitchFamily="18" charset="0"/>
                      </a:rPr>
                      <m:t>∇</m:t>
                    </m:r>
                    <m:r>
                      <a:rPr lang="en-US" sz="2000" i="1">
                        <a:solidFill>
                          <a:schemeClr val="tx1"/>
                        </a:solidFill>
                        <a:latin typeface="Cambria Math" panose="02040503050406030204" pitchFamily="18" charset="0"/>
                        <a:ea typeface="Cambria Math" panose="02040503050406030204" pitchFamily="18" charset="0"/>
                      </a:rPr>
                      <m:t>𝑅</m:t>
                    </m:r>
                    <m:r>
                      <a:rPr lang="en-US" sz="2000" b="0" i="1" smtClean="0">
                        <a:solidFill>
                          <a:schemeClr val="tx1"/>
                        </a:solidFill>
                        <a:latin typeface="Cambria Math" panose="02040503050406030204" pitchFamily="18" charset="0"/>
                        <a:ea typeface="Cambria Math" panose="02040503050406030204" pitchFamily="18" charset="0"/>
                      </a:rPr>
                      <m:t> </m:t>
                    </m:r>
                    <m:r>
                      <a:rPr lang="en-US" sz="2000" i="1" smtClean="0">
                        <a:solidFill>
                          <a:schemeClr val="tx1"/>
                        </a:solidFill>
                        <a:latin typeface="Cambria Math" panose="02040503050406030204" pitchFamily="18" charset="0"/>
                        <a:ea typeface="Cambria Math" panose="02040503050406030204" pitchFamily="18" charset="0"/>
                      </a:rPr>
                      <m:t>×</m:t>
                    </m:r>
                    <m:r>
                      <a:rPr lang="en-US" sz="2000" i="1">
                        <a:solidFill>
                          <a:schemeClr val="tx1"/>
                        </a:solidFill>
                        <a:latin typeface="Cambria Math" panose="02040503050406030204" pitchFamily="18" charset="0"/>
                        <a:ea typeface="Cambria Math" panose="02040503050406030204" pitchFamily="18" charset="0"/>
                      </a:rPr>
                      <m:t> </m:t>
                    </m:r>
                    <m:acc>
                      <m:accPr>
                        <m:chr m:val="⃗"/>
                        <m:ctrlPr>
                          <a:rPr lang="en-US" sz="2000" i="1">
                            <a:solidFill>
                              <a:schemeClr val="tx1"/>
                            </a:solidFill>
                            <a:latin typeface="Cambria Math" panose="02040503050406030204" pitchFamily="18" charset="0"/>
                            <a:ea typeface="Cambria Math" panose="02040503050406030204" pitchFamily="18" charset="0"/>
                          </a:rPr>
                        </m:ctrlPr>
                      </m:accPr>
                      <m:e>
                        <m:r>
                          <a:rPr lang="en-US" sz="2000" i="1">
                            <a:solidFill>
                              <a:schemeClr val="tx1"/>
                            </a:solidFill>
                            <a:latin typeface="Cambria Math" panose="02040503050406030204" pitchFamily="18" charset="0"/>
                            <a:ea typeface="Cambria Math" panose="02040503050406030204" pitchFamily="18" charset="0"/>
                          </a:rPr>
                          <m:t>𝑛</m:t>
                        </m:r>
                      </m:e>
                    </m:acc>
                    <m:r>
                      <a:rPr lang="en-US" sz="2000" i="1">
                        <a:solidFill>
                          <a:schemeClr val="tx1"/>
                        </a:solidFill>
                        <a:latin typeface="Cambria Math" panose="02040503050406030204" pitchFamily="18" charset="0"/>
                        <a:ea typeface="Cambria Math" panose="02040503050406030204" pitchFamily="18" charset="0"/>
                      </a:rPr>
                      <m:t>=0</m:t>
                    </m:r>
                  </m:oMath>
                </a14:m>
                <a:r>
                  <a:rPr lang="en-US" sz="2000" dirty="0">
                    <a:solidFill>
                      <a:schemeClr val="tx1"/>
                    </a:solidFill>
                    <a:latin typeface="Candara" panose="020E0502030303020204" pitchFamily="34" charset="0"/>
                  </a:rPr>
                  <a:t>	(parallel / normal)</a:t>
                </a:r>
              </a:p>
            </p:txBody>
          </p:sp>
        </mc:Choice>
        <mc:Fallback xmlns="">
          <p:sp>
            <p:nvSpPr>
              <p:cNvPr id="5" name="Rounded Rectangle 4">
                <a:extLst>
                  <a:ext uri="{FF2B5EF4-FFF2-40B4-BE49-F238E27FC236}">
                    <a16:creationId xmlns:a16="http://schemas.microsoft.com/office/drawing/2014/main" id="{B05C4D0D-CE63-5443-A6F6-94E968702AE2}"/>
                  </a:ext>
                </a:extLst>
              </p:cNvPr>
              <p:cNvSpPr>
                <a:spLocks noRot="1" noChangeAspect="1" noMove="1" noResize="1" noEditPoints="1" noAdjustHandles="1" noChangeArrowheads="1" noChangeShapeType="1" noTextEdit="1"/>
              </p:cNvSpPr>
              <p:nvPr/>
            </p:nvSpPr>
            <p:spPr>
              <a:xfrm>
                <a:off x="1593399" y="4167971"/>
                <a:ext cx="9005202" cy="1922944"/>
              </a:xfrm>
              <a:prstGeom prst="roundRect">
                <a:avLst/>
              </a:prstGeom>
              <a:blipFill>
                <a:blip r:embed="rId3"/>
                <a:stretch>
                  <a:fillRect/>
                </a:stretch>
              </a:blipFill>
              <a:ln>
                <a:solidFill>
                  <a:schemeClr val="tx1">
                    <a:lumMod val="95000"/>
                    <a:lumOff val="5000"/>
                  </a:schemeClr>
                </a:solid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52B26BDB-B64E-F342-B3BF-1202E9563ED5}"/>
              </a:ext>
            </a:extLst>
          </p:cNvPr>
          <p:cNvSpPr txBox="1"/>
          <p:nvPr/>
        </p:nvSpPr>
        <p:spPr>
          <a:xfrm>
            <a:off x="220980" y="6179179"/>
            <a:ext cx="3382657" cy="400110"/>
          </a:xfrm>
          <a:prstGeom prst="rect">
            <a:avLst/>
          </a:prstGeom>
          <a:noFill/>
        </p:spPr>
        <p:txBody>
          <a:bodyPr wrap="none" rtlCol="0">
            <a:spAutoFit/>
          </a:bodyPr>
          <a:lstStyle/>
          <a:p>
            <a:r>
              <a:rPr lang="en-US" sz="2000" dirty="0">
                <a:solidFill>
                  <a:srgbClr val="4472C4"/>
                </a:solidFill>
                <a:latin typeface="Candara" panose="020E0502030303020204" pitchFamily="34" charset="0"/>
                <a:ea typeface="+mj-ea"/>
                <a:cs typeface="+mj-cs"/>
              </a:rPr>
              <a:t>[</a:t>
            </a:r>
            <a:r>
              <a:rPr lang="en-US" sz="2000" dirty="0" err="1">
                <a:solidFill>
                  <a:srgbClr val="4472C4"/>
                </a:solidFill>
                <a:latin typeface="Candara" panose="020E0502030303020204" pitchFamily="34" charset="0"/>
                <a:ea typeface="+mj-ea"/>
                <a:cs typeface="+mj-cs"/>
              </a:rPr>
              <a:t>Petronetto</a:t>
            </a:r>
            <a:r>
              <a:rPr lang="en-US" sz="2000" dirty="0">
                <a:solidFill>
                  <a:srgbClr val="4472C4"/>
                </a:solidFill>
                <a:latin typeface="Candara" panose="020E0502030303020204" pitchFamily="34" charset="0"/>
                <a:ea typeface="+mj-ea"/>
                <a:cs typeface="+mj-cs"/>
              </a:rPr>
              <a:t> et al., TVCG 2010]</a:t>
            </a:r>
            <a:endParaRPr lang="en-US" sz="2000" dirty="0">
              <a:solidFill>
                <a:srgbClr val="4472C4"/>
              </a:solidFill>
              <a:latin typeface="Candara" panose="020E0502030303020204" pitchFamily="34" charset="0"/>
            </a:endParaRPr>
          </a:p>
        </p:txBody>
      </p:sp>
    </p:spTree>
    <p:extLst>
      <p:ext uri="{BB962C8B-B14F-4D97-AF65-F5344CB8AC3E}">
        <p14:creationId xmlns:p14="http://schemas.microsoft.com/office/powerpoint/2010/main" val="41960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7881DE-EBD9-034E-A855-2E6C25E6F6FD}"/>
              </a:ext>
            </a:extLst>
          </p:cNvPr>
          <p:cNvSpPr>
            <a:spLocks noGrp="1"/>
          </p:cNvSpPr>
          <p:nvPr>
            <p:ph idx="1"/>
          </p:nvPr>
        </p:nvSpPr>
        <p:spPr/>
        <p:txBody>
          <a:bodyPr/>
          <a:lstStyle/>
          <a:p>
            <a:endParaRPr lang="en-US" dirty="0"/>
          </a:p>
          <a:p>
            <a:endParaRPr lang="en-US" dirty="0"/>
          </a:p>
          <a:p>
            <a:endParaRPr lang="en-US" dirty="0"/>
          </a:p>
          <a:p>
            <a:endParaRPr lang="en-US" dirty="0"/>
          </a:p>
          <a:p>
            <a:pPr lvl="1"/>
            <a:endParaRPr lang="en-US" dirty="0"/>
          </a:p>
          <a:p>
            <a:pPr lvl="1"/>
            <a:endParaRPr lang="en-US" dirty="0"/>
          </a:p>
          <a:p>
            <a:r>
              <a:rPr lang="en-US" dirty="0"/>
              <a:t>Boundary conditions used to create the data may not be known or may be incompatible with the HHD boundary conditions</a:t>
            </a:r>
          </a:p>
          <a:p>
            <a:endParaRPr lang="en-US" dirty="0"/>
          </a:p>
        </p:txBody>
      </p:sp>
      <p:sp>
        <p:nvSpPr>
          <p:cNvPr id="2" name="Title 1">
            <a:extLst>
              <a:ext uri="{FF2B5EF4-FFF2-40B4-BE49-F238E27FC236}">
                <a16:creationId xmlns:a16="http://schemas.microsoft.com/office/drawing/2014/main" id="{9A58E766-D98E-D04D-9717-15F10464CC88}"/>
              </a:ext>
            </a:extLst>
          </p:cNvPr>
          <p:cNvSpPr>
            <a:spLocks noGrp="1"/>
          </p:cNvSpPr>
          <p:nvPr>
            <p:ph type="title"/>
          </p:nvPr>
        </p:nvSpPr>
        <p:spPr/>
        <p:txBody>
          <a:bodyPr/>
          <a:lstStyle/>
          <a:p>
            <a:r>
              <a:rPr lang="en-US" dirty="0"/>
              <a:t>Even the “correct” boundary conditions may be unsuitable for analysis</a:t>
            </a:r>
          </a:p>
        </p:txBody>
      </p:sp>
      <p:grpSp>
        <p:nvGrpSpPr>
          <p:cNvPr id="26" name="Group 25">
            <a:extLst>
              <a:ext uri="{FF2B5EF4-FFF2-40B4-BE49-F238E27FC236}">
                <a16:creationId xmlns:a16="http://schemas.microsoft.com/office/drawing/2014/main" id="{92C260E8-E927-DC45-ABF6-4632B8FF7DBB}"/>
              </a:ext>
            </a:extLst>
          </p:cNvPr>
          <p:cNvGrpSpPr/>
          <p:nvPr/>
        </p:nvGrpSpPr>
        <p:grpSpPr>
          <a:xfrm>
            <a:off x="1675344" y="4948345"/>
            <a:ext cx="8841313" cy="1683081"/>
            <a:chOff x="1582579" y="1469008"/>
            <a:chExt cx="8841313" cy="1683081"/>
          </a:xfrm>
        </p:grpSpPr>
        <p:sp>
          <p:nvSpPr>
            <p:cNvPr id="19" name="Rectangle 18">
              <a:extLst>
                <a:ext uri="{FF2B5EF4-FFF2-40B4-BE49-F238E27FC236}">
                  <a16:creationId xmlns:a16="http://schemas.microsoft.com/office/drawing/2014/main" id="{159B5E7E-A097-DD40-BB36-04BF593D1509}"/>
                </a:ext>
              </a:extLst>
            </p:cNvPr>
            <p:cNvSpPr/>
            <p:nvPr/>
          </p:nvSpPr>
          <p:spPr>
            <a:xfrm>
              <a:off x="1582579" y="1469008"/>
              <a:ext cx="1733603" cy="788737"/>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ndara"/>
                  <a:cs typeface="Candara"/>
                </a:rPr>
                <a:t>Experiment or Simulation</a:t>
              </a:r>
            </a:p>
          </p:txBody>
        </p:sp>
        <p:sp>
          <p:nvSpPr>
            <p:cNvPr id="20" name="Rectangle 19">
              <a:extLst>
                <a:ext uri="{FF2B5EF4-FFF2-40B4-BE49-F238E27FC236}">
                  <a16:creationId xmlns:a16="http://schemas.microsoft.com/office/drawing/2014/main" id="{130896B4-E36E-7844-A55F-BCD68B1420D2}"/>
                </a:ext>
              </a:extLst>
            </p:cNvPr>
            <p:cNvSpPr/>
            <p:nvPr/>
          </p:nvSpPr>
          <p:spPr>
            <a:xfrm>
              <a:off x="5086971" y="1469008"/>
              <a:ext cx="1733603" cy="788737"/>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ndara"/>
                  <a:cs typeface="Candara"/>
                </a:rPr>
                <a:t>The HHD</a:t>
              </a:r>
            </a:p>
          </p:txBody>
        </p:sp>
        <p:sp>
          <p:nvSpPr>
            <p:cNvPr id="21" name="Rectangle 20">
              <a:extLst>
                <a:ext uri="{FF2B5EF4-FFF2-40B4-BE49-F238E27FC236}">
                  <a16:creationId xmlns:a16="http://schemas.microsoft.com/office/drawing/2014/main" id="{68ADE306-C426-274C-828E-B55C754712F7}"/>
                </a:ext>
              </a:extLst>
            </p:cNvPr>
            <p:cNvSpPr/>
            <p:nvPr/>
          </p:nvSpPr>
          <p:spPr>
            <a:xfrm>
              <a:off x="8690289" y="1469008"/>
              <a:ext cx="1733603" cy="788737"/>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ndara"/>
                  <a:cs typeface="Candara"/>
                </a:rPr>
                <a:t>Analysis</a:t>
              </a:r>
            </a:p>
          </p:txBody>
        </p:sp>
        <p:sp>
          <p:nvSpPr>
            <p:cNvPr id="22" name="Right Arrow 21">
              <a:extLst>
                <a:ext uri="{FF2B5EF4-FFF2-40B4-BE49-F238E27FC236}">
                  <a16:creationId xmlns:a16="http://schemas.microsoft.com/office/drawing/2014/main" id="{53CE4998-BD53-0341-A8B9-656878DFA1F9}"/>
                </a:ext>
              </a:extLst>
            </p:cNvPr>
            <p:cNvSpPr/>
            <p:nvPr/>
          </p:nvSpPr>
          <p:spPr>
            <a:xfrm>
              <a:off x="3466313" y="1609375"/>
              <a:ext cx="1470526" cy="508000"/>
            </a:xfrm>
            <a:prstGeom prst="rightArrow">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Candara"/>
                  <a:cs typeface="Candara"/>
                </a:rPr>
                <a:t>Flow</a:t>
              </a:r>
            </a:p>
          </p:txBody>
        </p:sp>
        <p:sp>
          <p:nvSpPr>
            <p:cNvPr id="23" name="Right Arrow 22">
              <a:extLst>
                <a:ext uri="{FF2B5EF4-FFF2-40B4-BE49-F238E27FC236}">
                  <a16:creationId xmlns:a16="http://schemas.microsoft.com/office/drawing/2014/main" id="{DC6E3E12-4928-1344-98AC-11BD0E4FA32E}"/>
                </a:ext>
              </a:extLst>
            </p:cNvPr>
            <p:cNvSpPr/>
            <p:nvPr/>
          </p:nvSpPr>
          <p:spPr>
            <a:xfrm>
              <a:off x="6964958" y="1609375"/>
              <a:ext cx="1569452" cy="508000"/>
            </a:xfrm>
            <a:prstGeom prst="rightArrow">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Candara"/>
                  <a:cs typeface="Candara"/>
                </a:rPr>
                <a:t>Components</a:t>
              </a:r>
            </a:p>
          </p:txBody>
        </p:sp>
        <p:sp>
          <p:nvSpPr>
            <p:cNvPr id="24" name="Oval Callout 23">
              <a:extLst>
                <a:ext uri="{FF2B5EF4-FFF2-40B4-BE49-F238E27FC236}">
                  <a16:creationId xmlns:a16="http://schemas.microsoft.com/office/drawing/2014/main" id="{BADDEC3A-2CEE-1D45-9DFF-E9C040559F69}"/>
                </a:ext>
              </a:extLst>
            </p:cNvPr>
            <p:cNvSpPr/>
            <p:nvPr/>
          </p:nvSpPr>
          <p:spPr>
            <a:xfrm>
              <a:off x="1582581" y="2390089"/>
              <a:ext cx="1733601" cy="762000"/>
            </a:xfrm>
            <a:prstGeom prst="wedgeEllipseCallout">
              <a:avLst>
                <a:gd name="adj1" fmla="val 41754"/>
                <a:gd name="adj2" fmla="val -86623"/>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Candara"/>
                  <a:cs typeface="Candara"/>
                </a:rPr>
                <a:t>Boundary conditions</a:t>
              </a:r>
            </a:p>
          </p:txBody>
        </p:sp>
        <p:sp>
          <p:nvSpPr>
            <p:cNvPr id="25" name="Oval Callout 24">
              <a:extLst>
                <a:ext uri="{FF2B5EF4-FFF2-40B4-BE49-F238E27FC236}">
                  <a16:creationId xmlns:a16="http://schemas.microsoft.com/office/drawing/2014/main" id="{BB23D101-47BE-E14C-B6D9-7CB89FB73337}"/>
                </a:ext>
              </a:extLst>
            </p:cNvPr>
            <p:cNvSpPr/>
            <p:nvPr/>
          </p:nvSpPr>
          <p:spPr>
            <a:xfrm>
              <a:off x="5086973" y="2390089"/>
              <a:ext cx="1733601" cy="762000"/>
            </a:xfrm>
            <a:prstGeom prst="wedgeEllipseCallout">
              <a:avLst>
                <a:gd name="adj1" fmla="val 41754"/>
                <a:gd name="adj2" fmla="val -86623"/>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Candara"/>
                  <a:cs typeface="Candara"/>
                </a:rPr>
                <a:t>Boundary conditions</a:t>
              </a:r>
            </a:p>
          </p:txBody>
        </p:sp>
      </p:grpSp>
      <p:sp>
        <p:nvSpPr>
          <p:cNvPr id="31" name="Rectangle 30">
            <a:extLst>
              <a:ext uri="{FF2B5EF4-FFF2-40B4-BE49-F238E27FC236}">
                <a16:creationId xmlns:a16="http://schemas.microsoft.com/office/drawing/2014/main" id="{BE2211A1-94E9-8847-8CB4-19C613C71A6A}"/>
              </a:ext>
            </a:extLst>
          </p:cNvPr>
          <p:cNvSpPr/>
          <p:nvPr/>
        </p:nvSpPr>
        <p:spPr>
          <a:xfrm>
            <a:off x="2921000" y="1416000"/>
            <a:ext cx="6350000" cy="2307861"/>
          </a:xfrm>
          <a:prstGeom prst="rect">
            <a:avLst/>
          </a:prstGeom>
          <a:solidFill>
            <a:srgbClr val="FFFF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a:solidFill>
                  <a:schemeClr val="tx1"/>
                </a:solidFill>
                <a:latin typeface="Candara"/>
                <a:cs typeface="Candara"/>
              </a:rPr>
              <a:t>The HHD boundary artifacts </a:t>
            </a:r>
            <a:r>
              <a:rPr lang="en-US" dirty="0">
                <a:solidFill>
                  <a:schemeClr val="accent1"/>
                </a:solidFill>
                <a:latin typeface="Candara"/>
                <a:cs typeface="Candara"/>
              </a:rPr>
              <a:t>[</a:t>
            </a:r>
            <a:r>
              <a:rPr lang="en-US" dirty="0" err="1">
                <a:solidFill>
                  <a:schemeClr val="accent1"/>
                </a:solidFill>
                <a:latin typeface="Candara"/>
                <a:cs typeface="Candara"/>
              </a:rPr>
              <a:t>Wiebel</a:t>
            </a:r>
            <a:r>
              <a:rPr lang="en-US" dirty="0">
                <a:solidFill>
                  <a:schemeClr val="accent1"/>
                </a:solidFill>
                <a:latin typeface="Candara"/>
                <a:cs typeface="Candara"/>
              </a:rPr>
              <a:t>, 2004]</a:t>
            </a:r>
          </a:p>
        </p:txBody>
      </p:sp>
      <p:pic>
        <p:nvPicPr>
          <p:cNvPr id="32" name="Picture 31" descr="wbl1.png">
            <a:extLst>
              <a:ext uri="{FF2B5EF4-FFF2-40B4-BE49-F238E27FC236}">
                <a16:creationId xmlns:a16="http://schemas.microsoft.com/office/drawing/2014/main" id="{8A661E13-C8BD-0D4F-9CB2-01F75AF58DCF}"/>
              </a:ext>
            </a:extLst>
          </p:cNvPr>
          <p:cNvPicPr>
            <a:picLocks noChangeAspect="1"/>
          </p:cNvPicPr>
          <p:nvPr/>
        </p:nvPicPr>
        <p:blipFill rotWithShape="1">
          <a:blip r:embed="rId2">
            <a:extLst>
              <a:ext uri="{28A0092B-C50C-407E-A947-70E740481C1C}">
                <a14:useLocalDpi xmlns:a14="http://schemas.microsoft.com/office/drawing/2010/main" val="0"/>
              </a:ext>
            </a:extLst>
          </a:blip>
          <a:srcRect l="19779" t="39896" r="20984" b="-76"/>
          <a:stretch/>
        </p:blipFill>
        <p:spPr>
          <a:xfrm>
            <a:off x="3038785" y="1904919"/>
            <a:ext cx="3025617" cy="1739612"/>
          </a:xfrm>
          <a:prstGeom prst="rect">
            <a:avLst/>
          </a:prstGeom>
        </p:spPr>
      </p:pic>
      <p:sp>
        <p:nvSpPr>
          <p:cNvPr id="34" name="Right Arrow 33">
            <a:extLst>
              <a:ext uri="{FF2B5EF4-FFF2-40B4-BE49-F238E27FC236}">
                <a16:creationId xmlns:a16="http://schemas.microsoft.com/office/drawing/2014/main" id="{D3AAFD97-7AD6-8E4F-92B9-B6100F02DD8D}"/>
              </a:ext>
            </a:extLst>
          </p:cNvPr>
          <p:cNvSpPr/>
          <p:nvPr/>
        </p:nvSpPr>
        <p:spPr>
          <a:xfrm rot="8123826">
            <a:off x="4921345" y="1824825"/>
            <a:ext cx="493697" cy="508000"/>
          </a:xfrm>
          <a:prstGeom prst="rightArrow">
            <a:avLst>
              <a:gd name="adj1" fmla="val 33997"/>
              <a:gd name="adj2" fmla="val 40033"/>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Candara"/>
              <a:cs typeface="Candara"/>
            </a:endParaRPr>
          </a:p>
        </p:txBody>
      </p:sp>
      <p:pic>
        <p:nvPicPr>
          <p:cNvPr id="33" name="Picture 32" descr="wbl3.png">
            <a:extLst>
              <a:ext uri="{FF2B5EF4-FFF2-40B4-BE49-F238E27FC236}">
                <a16:creationId xmlns:a16="http://schemas.microsoft.com/office/drawing/2014/main" id="{B631D4AC-C1C8-B541-9231-4A1EBD8B6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892" y="1907314"/>
            <a:ext cx="3025617" cy="1737217"/>
          </a:xfrm>
          <a:prstGeom prst="rect">
            <a:avLst/>
          </a:prstGeom>
        </p:spPr>
      </p:pic>
      <p:sp>
        <p:nvSpPr>
          <p:cNvPr id="35" name="Right Arrow 34">
            <a:extLst>
              <a:ext uri="{FF2B5EF4-FFF2-40B4-BE49-F238E27FC236}">
                <a16:creationId xmlns:a16="http://schemas.microsoft.com/office/drawing/2014/main" id="{5CCD730E-67E1-6B43-A807-37144F0F6EB7}"/>
              </a:ext>
            </a:extLst>
          </p:cNvPr>
          <p:cNvSpPr/>
          <p:nvPr/>
        </p:nvSpPr>
        <p:spPr>
          <a:xfrm rot="8123826">
            <a:off x="8132387" y="1802423"/>
            <a:ext cx="493697" cy="508000"/>
          </a:xfrm>
          <a:prstGeom prst="rightArrow">
            <a:avLst>
              <a:gd name="adj1" fmla="val 33997"/>
              <a:gd name="adj2" fmla="val 40033"/>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Candara"/>
              <a:cs typeface="Candara"/>
            </a:endParaRPr>
          </a:p>
        </p:txBody>
      </p:sp>
      <p:sp>
        <p:nvSpPr>
          <p:cNvPr id="36" name="Right Arrow 35">
            <a:extLst>
              <a:ext uri="{FF2B5EF4-FFF2-40B4-BE49-F238E27FC236}">
                <a16:creationId xmlns:a16="http://schemas.microsoft.com/office/drawing/2014/main" id="{4EAE1B4C-170A-674A-AF59-3E676F2211CD}"/>
              </a:ext>
            </a:extLst>
          </p:cNvPr>
          <p:cNvSpPr/>
          <p:nvPr/>
        </p:nvSpPr>
        <p:spPr>
          <a:xfrm rot="3485903">
            <a:off x="7272199" y="1933440"/>
            <a:ext cx="493697" cy="508000"/>
          </a:xfrm>
          <a:prstGeom prst="rightArrow">
            <a:avLst>
              <a:gd name="adj1" fmla="val 33997"/>
              <a:gd name="adj2" fmla="val 40033"/>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Candara"/>
              <a:cs typeface="Candara"/>
            </a:endParaRPr>
          </a:p>
        </p:txBody>
      </p:sp>
    </p:spTree>
    <p:extLst>
      <p:ext uri="{BB962C8B-B14F-4D97-AF65-F5344CB8AC3E}">
        <p14:creationId xmlns:p14="http://schemas.microsoft.com/office/powerpoint/2010/main" val="270371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E32E4-79CA-9547-A022-CE63A09D20D0}"/>
              </a:ext>
            </a:extLst>
          </p:cNvPr>
          <p:cNvSpPr>
            <a:spLocks noGrp="1"/>
          </p:cNvSpPr>
          <p:nvPr>
            <p:ph type="title"/>
          </p:nvPr>
        </p:nvSpPr>
        <p:spPr/>
        <p:txBody>
          <a:bodyPr/>
          <a:lstStyle/>
          <a:p>
            <a:r>
              <a:rPr lang="en-US" dirty="0"/>
              <a:t>The </a:t>
            </a:r>
            <a:r>
              <a:rPr lang="en-US" i="1" dirty="0"/>
              <a:t>natural</a:t>
            </a:r>
            <a:r>
              <a:rPr lang="en-US" dirty="0"/>
              <a:t> HHD computes the decomposition </a:t>
            </a:r>
            <a:r>
              <a:rPr lang="en-US" i="1" dirty="0"/>
              <a:t>without</a:t>
            </a:r>
            <a:r>
              <a:rPr lang="en-US" dirty="0"/>
              <a:t> assuming boundary conditions</a:t>
            </a:r>
          </a:p>
        </p:txBody>
      </p:sp>
      <p:sp>
        <p:nvSpPr>
          <p:cNvPr id="4" name="Rectangle 3">
            <a:extLst>
              <a:ext uri="{FF2B5EF4-FFF2-40B4-BE49-F238E27FC236}">
                <a16:creationId xmlns:a16="http://schemas.microsoft.com/office/drawing/2014/main" id="{3C046C32-306F-C740-9F26-E676EDC1226C}"/>
              </a:ext>
            </a:extLst>
          </p:cNvPr>
          <p:cNvSpPr/>
          <p:nvPr/>
        </p:nvSpPr>
        <p:spPr>
          <a:xfrm>
            <a:off x="1650991" y="3119500"/>
            <a:ext cx="8950295" cy="18497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E1D25C4-39B1-5A4F-A5DF-4198624D8E8E}"/>
              </a:ext>
            </a:extLst>
          </p:cNvPr>
          <p:cNvGrpSpPr>
            <a:grpSpLocks noChangeAspect="1"/>
          </p:cNvGrpSpPr>
          <p:nvPr/>
        </p:nvGrpSpPr>
        <p:grpSpPr>
          <a:xfrm>
            <a:off x="1771633" y="3153570"/>
            <a:ext cx="8715408" cy="1792616"/>
            <a:chOff x="412479" y="2259063"/>
            <a:chExt cx="8300389" cy="1707253"/>
          </a:xfrm>
        </p:grpSpPr>
        <p:grpSp>
          <p:nvGrpSpPr>
            <p:cNvPr id="6" name="Group 5">
              <a:extLst>
                <a:ext uri="{FF2B5EF4-FFF2-40B4-BE49-F238E27FC236}">
                  <a16:creationId xmlns:a16="http://schemas.microsoft.com/office/drawing/2014/main" id="{BA34FDD0-6AC0-FF43-9ABA-280446E63713}"/>
                </a:ext>
              </a:extLst>
            </p:cNvPr>
            <p:cNvGrpSpPr/>
            <p:nvPr/>
          </p:nvGrpSpPr>
          <p:grpSpPr>
            <a:xfrm>
              <a:off x="412479" y="2259063"/>
              <a:ext cx="8300389" cy="1707253"/>
              <a:chOff x="654535" y="2284371"/>
              <a:chExt cx="8300389" cy="1707253"/>
            </a:xfrm>
          </p:grpSpPr>
          <p:pic>
            <p:nvPicPr>
              <p:cNvPr id="10" name="Picture 9" descr="syn_ad.pdf">
                <a:extLst>
                  <a:ext uri="{FF2B5EF4-FFF2-40B4-BE49-F238E27FC236}">
                    <a16:creationId xmlns:a16="http://schemas.microsoft.com/office/drawing/2014/main" id="{31974295-D508-2F4A-BEAB-76ABFF192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535" y="2287284"/>
                <a:ext cx="1704340" cy="1701427"/>
              </a:xfrm>
              <a:prstGeom prst="rect">
                <a:avLst/>
              </a:prstGeom>
              <a:ln>
                <a:solidFill>
                  <a:schemeClr val="bg1"/>
                </a:solidFill>
              </a:ln>
            </p:spPr>
          </p:pic>
          <p:pic>
            <p:nvPicPr>
              <p:cNvPr id="11" name="Picture 10" descr="syn_ah.pdf">
                <a:extLst>
                  <a:ext uri="{FF2B5EF4-FFF2-40B4-BE49-F238E27FC236}">
                    <a16:creationId xmlns:a16="http://schemas.microsoft.com/office/drawing/2014/main" id="{D78CD42B-7A7A-4F4B-8F90-889EE46AC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829" y="2287284"/>
                <a:ext cx="1704340" cy="1704340"/>
              </a:xfrm>
              <a:prstGeom prst="rect">
                <a:avLst/>
              </a:prstGeom>
              <a:ln>
                <a:solidFill>
                  <a:schemeClr val="bg1"/>
                </a:solidFill>
              </a:ln>
            </p:spPr>
          </p:pic>
          <p:pic>
            <p:nvPicPr>
              <p:cNvPr id="12" name="Picture 11" descr="syn_ar.pdf">
                <a:extLst>
                  <a:ext uri="{FF2B5EF4-FFF2-40B4-BE49-F238E27FC236}">
                    <a16:creationId xmlns:a16="http://schemas.microsoft.com/office/drawing/2014/main" id="{1C9116A0-510E-474E-8FC3-D2DF453B60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0182" y="2284371"/>
                <a:ext cx="1704340" cy="1704340"/>
              </a:xfrm>
              <a:prstGeom prst="rect">
                <a:avLst/>
              </a:prstGeom>
              <a:ln>
                <a:solidFill>
                  <a:schemeClr val="bg1"/>
                </a:solidFill>
              </a:ln>
            </p:spPr>
          </p:pic>
          <p:pic>
            <p:nvPicPr>
              <p:cNvPr id="13" name="Picture 12" descr="syn_a.pdf">
                <a:extLst>
                  <a:ext uri="{FF2B5EF4-FFF2-40B4-BE49-F238E27FC236}">
                    <a16:creationId xmlns:a16="http://schemas.microsoft.com/office/drawing/2014/main" id="{4FA9549F-3628-0D4C-B4FE-269B64354D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0584" y="2287284"/>
                <a:ext cx="1704340" cy="1701427"/>
              </a:xfrm>
              <a:prstGeom prst="rect">
                <a:avLst/>
              </a:prstGeom>
              <a:ln>
                <a:solidFill>
                  <a:schemeClr val="bg1"/>
                </a:solidFill>
              </a:ln>
            </p:spPr>
          </p:pic>
        </p:grpSp>
        <p:sp>
          <p:nvSpPr>
            <p:cNvPr id="7" name="Plus 6">
              <a:extLst>
                <a:ext uri="{FF2B5EF4-FFF2-40B4-BE49-F238E27FC236}">
                  <a16:creationId xmlns:a16="http://schemas.microsoft.com/office/drawing/2014/main" id="{6C583054-28C2-5341-9825-87488E346EFD}"/>
                </a:ext>
              </a:extLst>
            </p:cNvPr>
            <p:cNvSpPr/>
            <p:nvPr/>
          </p:nvSpPr>
          <p:spPr>
            <a:xfrm>
              <a:off x="2173261" y="2953924"/>
              <a:ext cx="274320" cy="272815"/>
            </a:xfrm>
            <a:prstGeom prst="mathPlus">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lus 7">
              <a:extLst>
                <a:ext uri="{FF2B5EF4-FFF2-40B4-BE49-F238E27FC236}">
                  <a16:creationId xmlns:a16="http://schemas.microsoft.com/office/drawing/2014/main" id="{70DD8DF1-BC17-FC48-AEAB-BFCDE679C176}"/>
                </a:ext>
              </a:extLst>
            </p:cNvPr>
            <p:cNvSpPr/>
            <p:nvPr/>
          </p:nvSpPr>
          <p:spPr>
            <a:xfrm>
              <a:off x="4273011" y="2953924"/>
              <a:ext cx="274320" cy="272815"/>
            </a:xfrm>
            <a:prstGeom prst="mathPlus">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Equal 8">
              <a:extLst>
                <a:ext uri="{FF2B5EF4-FFF2-40B4-BE49-F238E27FC236}">
                  <a16:creationId xmlns:a16="http://schemas.microsoft.com/office/drawing/2014/main" id="{D8752204-FAE7-D949-BE84-4840EB10C20D}"/>
                </a:ext>
              </a:extLst>
            </p:cNvPr>
            <p:cNvSpPr/>
            <p:nvPr/>
          </p:nvSpPr>
          <p:spPr>
            <a:xfrm>
              <a:off x="6491111" y="2953924"/>
              <a:ext cx="366889" cy="272815"/>
            </a:xfrm>
            <a:prstGeom prst="mathEqual">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14" name="Group 13">
            <a:extLst>
              <a:ext uri="{FF2B5EF4-FFF2-40B4-BE49-F238E27FC236}">
                <a16:creationId xmlns:a16="http://schemas.microsoft.com/office/drawing/2014/main" id="{FBA2D763-B348-5F48-89B6-574A68C39EEA}"/>
              </a:ext>
            </a:extLst>
          </p:cNvPr>
          <p:cNvGrpSpPr>
            <a:grpSpLocks noChangeAspect="1"/>
          </p:cNvGrpSpPr>
          <p:nvPr/>
        </p:nvGrpSpPr>
        <p:grpSpPr>
          <a:xfrm>
            <a:off x="1768143" y="1302185"/>
            <a:ext cx="8736045" cy="1794224"/>
            <a:chOff x="458667" y="842970"/>
            <a:chExt cx="8320044" cy="1708785"/>
          </a:xfrm>
        </p:grpSpPr>
        <p:grpSp>
          <p:nvGrpSpPr>
            <p:cNvPr id="15" name="Group 14">
              <a:extLst>
                <a:ext uri="{FF2B5EF4-FFF2-40B4-BE49-F238E27FC236}">
                  <a16:creationId xmlns:a16="http://schemas.microsoft.com/office/drawing/2014/main" id="{874E605E-B17E-4F4B-A08C-F1ABDEA79302}"/>
                </a:ext>
              </a:extLst>
            </p:cNvPr>
            <p:cNvGrpSpPr/>
            <p:nvPr/>
          </p:nvGrpSpPr>
          <p:grpSpPr>
            <a:xfrm>
              <a:off x="458667" y="842970"/>
              <a:ext cx="7234142" cy="1708785"/>
              <a:chOff x="458667" y="730086"/>
              <a:chExt cx="7234142" cy="1708785"/>
            </a:xfrm>
          </p:grpSpPr>
          <p:pic>
            <p:nvPicPr>
              <p:cNvPr id="17" name="Picture 16" descr="syn_nd.pdf">
                <a:extLst>
                  <a:ext uri="{FF2B5EF4-FFF2-40B4-BE49-F238E27FC236}">
                    <a16:creationId xmlns:a16="http://schemas.microsoft.com/office/drawing/2014/main" id="{488A6B25-AAE5-1E46-8267-18D2544094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667" y="733007"/>
                <a:ext cx="1708785" cy="1705864"/>
              </a:xfrm>
              <a:prstGeom prst="rect">
                <a:avLst/>
              </a:prstGeom>
            </p:spPr>
          </p:pic>
          <p:pic>
            <p:nvPicPr>
              <p:cNvPr id="18" name="Picture 17" descr="syn_nh.pdf">
                <a:extLst>
                  <a:ext uri="{FF2B5EF4-FFF2-40B4-BE49-F238E27FC236}">
                    <a16:creationId xmlns:a16="http://schemas.microsoft.com/office/drawing/2014/main" id="{74EFCF3B-38B7-3C47-8E57-842D16D41B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9961" y="730086"/>
                <a:ext cx="1708785" cy="1708785"/>
              </a:xfrm>
              <a:prstGeom prst="rect">
                <a:avLst/>
              </a:prstGeom>
            </p:spPr>
          </p:pic>
          <p:pic>
            <p:nvPicPr>
              <p:cNvPr id="19" name="Picture 18" descr="syn_nr.pdf">
                <a:extLst>
                  <a:ext uri="{FF2B5EF4-FFF2-40B4-BE49-F238E27FC236}">
                    <a16:creationId xmlns:a16="http://schemas.microsoft.com/office/drawing/2014/main" id="{999AD4C0-5BF7-7D4B-B6E0-6121C7470F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8634" y="733007"/>
                <a:ext cx="1708785" cy="1705864"/>
              </a:xfrm>
              <a:prstGeom prst="rect">
                <a:avLst/>
              </a:prstGeom>
            </p:spPr>
          </p:pic>
          <p:sp>
            <p:nvSpPr>
              <p:cNvPr id="20" name="Plus 19">
                <a:extLst>
                  <a:ext uri="{FF2B5EF4-FFF2-40B4-BE49-F238E27FC236}">
                    <a16:creationId xmlns:a16="http://schemas.microsoft.com/office/drawing/2014/main" id="{351ADE24-B292-EE4B-A7B5-225F7CFC61AC}"/>
                  </a:ext>
                </a:extLst>
              </p:cNvPr>
              <p:cNvSpPr/>
              <p:nvPr/>
            </p:nvSpPr>
            <p:spPr>
              <a:xfrm>
                <a:off x="2219448" y="1428822"/>
                <a:ext cx="274320" cy="272815"/>
              </a:xfrm>
              <a:prstGeom prst="mathPlus">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Plus 20">
                <a:extLst>
                  <a:ext uri="{FF2B5EF4-FFF2-40B4-BE49-F238E27FC236}">
                    <a16:creationId xmlns:a16="http://schemas.microsoft.com/office/drawing/2014/main" id="{90940090-6119-4542-AC56-EF8DC07DA0A8}"/>
                  </a:ext>
                </a:extLst>
              </p:cNvPr>
              <p:cNvSpPr/>
              <p:nvPr/>
            </p:nvSpPr>
            <p:spPr>
              <a:xfrm>
                <a:off x="4319198" y="1428822"/>
                <a:ext cx="274320" cy="272815"/>
              </a:xfrm>
              <a:prstGeom prst="mathPlus">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Bent Arrow 21">
                <a:extLst>
                  <a:ext uri="{FF2B5EF4-FFF2-40B4-BE49-F238E27FC236}">
                    <a16:creationId xmlns:a16="http://schemas.microsoft.com/office/drawing/2014/main" id="{3758A164-4FD1-A649-BB1E-5A6A1A8B7D98}"/>
                  </a:ext>
                </a:extLst>
              </p:cNvPr>
              <p:cNvSpPr/>
              <p:nvPr/>
            </p:nvSpPr>
            <p:spPr>
              <a:xfrm rot="10800000" flipV="1">
                <a:off x="7024883" y="1428822"/>
                <a:ext cx="667926" cy="819553"/>
              </a:xfrm>
              <a:prstGeom prst="ben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6" name="TextBox 15">
              <a:extLst>
                <a:ext uri="{FF2B5EF4-FFF2-40B4-BE49-F238E27FC236}">
                  <a16:creationId xmlns:a16="http://schemas.microsoft.com/office/drawing/2014/main" id="{7AF5B35E-8FB6-0448-8CAD-BF8620398F44}"/>
                </a:ext>
              </a:extLst>
            </p:cNvPr>
            <p:cNvSpPr txBox="1"/>
            <p:nvPr/>
          </p:nvSpPr>
          <p:spPr>
            <a:xfrm>
              <a:off x="7049627" y="1203152"/>
              <a:ext cx="1729084" cy="322432"/>
            </a:xfrm>
            <a:prstGeom prst="rect">
              <a:avLst/>
            </a:prstGeom>
            <a:noFill/>
          </p:spPr>
          <p:txBody>
            <a:bodyPr wrap="square" rtlCol="0">
              <a:spAutoFit/>
            </a:bodyPr>
            <a:lstStyle/>
            <a:p>
              <a:pPr algn="ctr"/>
              <a:r>
                <a:rPr lang="en-US" sz="1600" dirty="0">
                  <a:latin typeface="Candara"/>
                  <a:cs typeface="Candara"/>
                </a:rPr>
                <a:t>The natural HHD</a:t>
              </a:r>
            </a:p>
          </p:txBody>
        </p:sp>
      </p:grpSp>
      <p:grpSp>
        <p:nvGrpSpPr>
          <p:cNvPr id="23" name="Group 22">
            <a:extLst>
              <a:ext uri="{FF2B5EF4-FFF2-40B4-BE49-F238E27FC236}">
                <a16:creationId xmlns:a16="http://schemas.microsoft.com/office/drawing/2014/main" id="{A1671D82-1C2B-9444-8735-0BC7885E0AD4}"/>
              </a:ext>
            </a:extLst>
          </p:cNvPr>
          <p:cNvGrpSpPr>
            <a:grpSpLocks noChangeAspect="1"/>
          </p:cNvGrpSpPr>
          <p:nvPr/>
        </p:nvGrpSpPr>
        <p:grpSpPr>
          <a:xfrm>
            <a:off x="1768143" y="4991881"/>
            <a:ext cx="8833143" cy="1785823"/>
            <a:chOff x="458667" y="4812737"/>
            <a:chExt cx="8412518" cy="1700784"/>
          </a:xfrm>
        </p:grpSpPr>
        <p:grpSp>
          <p:nvGrpSpPr>
            <p:cNvPr id="24" name="Group 23">
              <a:extLst>
                <a:ext uri="{FF2B5EF4-FFF2-40B4-BE49-F238E27FC236}">
                  <a16:creationId xmlns:a16="http://schemas.microsoft.com/office/drawing/2014/main" id="{EBC7460C-9BD0-A843-A3A1-FF8ACF9CDEDA}"/>
                </a:ext>
              </a:extLst>
            </p:cNvPr>
            <p:cNvGrpSpPr/>
            <p:nvPr/>
          </p:nvGrpSpPr>
          <p:grpSpPr>
            <a:xfrm>
              <a:off x="458667" y="4812737"/>
              <a:ext cx="7234143" cy="1700784"/>
              <a:chOff x="458667" y="850392"/>
              <a:chExt cx="7234143" cy="1700784"/>
            </a:xfrm>
          </p:grpSpPr>
          <p:pic>
            <p:nvPicPr>
              <p:cNvPr id="26" name="Picture 25" descr="syn_npd.pdf">
                <a:extLst>
                  <a:ext uri="{FF2B5EF4-FFF2-40B4-BE49-F238E27FC236}">
                    <a16:creationId xmlns:a16="http://schemas.microsoft.com/office/drawing/2014/main" id="{AA1EDD90-F44A-314E-AF9D-5B0E7E5EEB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667" y="850392"/>
                <a:ext cx="1703697" cy="1700784"/>
              </a:xfrm>
              <a:prstGeom prst="rect">
                <a:avLst/>
              </a:prstGeom>
            </p:spPr>
          </p:pic>
          <p:pic>
            <p:nvPicPr>
              <p:cNvPr id="27" name="Picture 26" descr="syn_nph.pdf">
                <a:extLst>
                  <a:ext uri="{FF2B5EF4-FFF2-40B4-BE49-F238E27FC236}">
                    <a16:creationId xmlns:a16="http://schemas.microsoft.com/office/drawing/2014/main" id="{0EB81A93-96D7-344B-9891-514B32BA21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7040" y="850392"/>
                <a:ext cx="1706619" cy="1700784"/>
              </a:xfrm>
              <a:prstGeom prst="rect">
                <a:avLst/>
              </a:prstGeom>
            </p:spPr>
          </p:pic>
          <p:pic>
            <p:nvPicPr>
              <p:cNvPr id="28" name="Picture 27" descr="syn_npr.pdf">
                <a:extLst>
                  <a:ext uri="{FF2B5EF4-FFF2-40B4-BE49-F238E27FC236}">
                    <a16:creationId xmlns:a16="http://schemas.microsoft.com/office/drawing/2014/main" id="{96AEEB31-AAA5-314D-9FE0-67D31021FE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54314" y="850392"/>
                <a:ext cx="1703697" cy="1700784"/>
              </a:xfrm>
              <a:prstGeom prst="rect">
                <a:avLst/>
              </a:prstGeom>
            </p:spPr>
          </p:pic>
          <p:sp>
            <p:nvSpPr>
              <p:cNvPr id="29" name="Plus 28">
                <a:extLst>
                  <a:ext uri="{FF2B5EF4-FFF2-40B4-BE49-F238E27FC236}">
                    <a16:creationId xmlns:a16="http://schemas.microsoft.com/office/drawing/2014/main" id="{F75DB100-7320-2542-B272-A2E4808C2AD4}"/>
                  </a:ext>
                </a:extLst>
              </p:cNvPr>
              <p:cNvSpPr/>
              <p:nvPr/>
            </p:nvSpPr>
            <p:spPr>
              <a:xfrm>
                <a:off x="2189617" y="1586160"/>
                <a:ext cx="274320" cy="272815"/>
              </a:xfrm>
              <a:prstGeom prst="mathPlus">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Plus 29">
                <a:extLst>
                  <a:ext uri="{FF2B5EF4-FFF2-40B4-BE49-F238E27FC236}">
                    <a16:creationId xmlns:a16="http://schemas.microsoft.com/office/drawing/2014/main" id="{68719286-B134-8646-B5DA-47275B9D8573}"/>
                  </a:ext>
                </a:extLst>
              </p:cNvPr>
              <p:cNvSpPr/>
              <p:nvPr/>
            </p:nvSpPr>
            <p:spPr>
              <a:xfrm>
                <a:off x="4289367" y="1586160"/>
                <a:ext cx="274320" cy="272815"/>
              </a:xfrm>
              <a:prstGeom prst="mathPlus">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Bent Arrow 30">
                <a:extLst>
                  <a:ext uri="{FF2B5EF4-FFF2-40B4-BE49-F238E27FC236}">
                    <a16:creationId xmlns:a16="http://schemas.microsoft.com/office/drawing/2014/main" id="{CC8FA47F-9C46-2E41-8DDD-EA036C6EB016}"/>
                  </a:ext>
                </a:extLst>
              </p:cNvPr>
              <p:cNvSpPr/>
              <p:nvPr/>
            </p:nvSpPr>
            <p:spPr>
              <a:xfrm rot="10800000">
                <a:off x="7024884" y="1083733"/>
                <a:ext cx="667926" cy="869316"/>
              </a:xfrm>
              <a:prstGeom prst="ben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25" name="TextBox 24">
              <a:extLst>
                <a:ext uri="{FF2B5EF4-FFF2-40B4-BE49-F238E27FC236}">
                  <a16:creationId xmlns:a16="http://schemas.microsoft.com/office/drawing/2014/main" id="{F5B63CE2-1FD5-6840-9D9D-5C6BB27F10A0}"/>
                </a:ext>
              </a:extLst>
            </p:cNvPr>
            <p:cNvSpPr txBox="1"/>
            <p:nvPr/>
          </p:nvSpPr>
          <p:spPr>
            <a:xfrm>
              <a:off x="6899099" y="5934982"/>
              <a:ext cx="1972086" cy="556929"/>
            </a:xfrm>
            <a:prstGeom prst="rect">
              <a:avLst/>
            </a:prstGeom>
            <a:noFill/>
          </p:spPr>
          <p:txBody>
            <a:bodyPr wrap="square" rtlCol="0">
              <a:spAutoFit/>
            </a:bodyPr>
            <a:lstStyle/>
            <a:p>
              <a:pPr algn="ctr"/>
              <a:r>
                <a:rPr lang="en-US" sz="1600" dirty="0">
                  <a:latin typeface="Candara"/>
                  <a:cs typeface="Candara"/>
                </a:rPr>
                <a:t>The HHD with boundary conditions</a:t>
              </a:r>
            </a:p>
          </p:txBody>
        </p:sp>
      </p:grpSp>
      <p:grpSp>
        <p:nvGrpSpPr>
          <p:cNvPr id="32" name="Group 31">
            <a:extLst>
              <a:ext uri="{FF2B5EF4-FFF2-40B4-BE49-F238E27FC236}">
                <a16:creationId xmlns:a16="http://schemas.microsoft.com/office/drawing/2014/main" id="{087A04C2-CDC2-6642-9F55-012AFA5CB77A}"/>
              </a:ext>
            </a:extLst>
          </p:cNvPr>
          <p:cNvGrpSpPr/>
          <p:nvPr/>
        </p:nvGrpSpPr>
        <p:grpSpPr>
          <a:xfrm>
            <a:off x="2122131" y="3501529"/>
            <a:ext cx="3290801" cy="1094469"/>
            <a:chOff x="598130" y="3435268"/>
            <a:chExt cx="3290801" cy="1094469"/>
          </a:xfrm>
        </p:grpSpPr>
        <p:sp>
          <p:nvSpPr>
            <p:cNvPr id="33" name="Oval 32">
              <a:extLst>
                <a:ext uri="{FF2B5EF4-FFF2-40B4-BE49-F238E27FC236}">
                  <a16:creationId xmlns:a16="http://schemas.microsoft.com/office/drawing/2014/main" id="{26AE5DB1-8009-8C45-A4AD-AF5B057BDD33}"/>
                </a:ext>
              </a:extLst>
            </p:cNvPr>
            <p:cNvSpPr>
              <a:spLocks noChangeAspect="1"/>
            </p:cNvSpPr>
            <p:nvPr/>
          </p:nvSpPr>
          <p:spPr>
            <a:xfrm>
              <a:off x="1620762" y="3435268"/>
              <a:ext cx="90714"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D231FA3-1EDB-8F4C-ABE4-D7AB07BE9D44}"/>
                </a:ext>
              </a:extLst>
            </p:cNvPr>
            <p:cNvSpPr>
              <a:spLocks noChangeAspect="1"/>
            </p:cNvSpPr>
            <p:nvPr/>
          </p:nvSpPr>
          <p:spPr>
            <a:xfrm>
              <a:off x="598130" y="4438297"/>
              <a:ext cx="90714"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67CC250-4EAF-A849-9F39-2841B5B5DB07}"/>
                </a:ext>
              </a:extLst>
            </p:cNvPr>
            <p:cNvSpPr>
              <a:spLocks noChangeAspect="1"/>
            </p:cNvSpPr>
            <p:nvPr/>
          </p:nvSpPr>
          <p:spPr>
            <a:xfrm>
              <a:off x="2795794" y="3435268"/>
              <a:ext cx="90714"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2957C58-F4D5-3F43-895D-9EF8E9D70DEF}"/>
                </a:ext>
              </a:extLst>
            </p:cNvPr>
            <p:cNvSpPr>
              <a:spLocks noChangeAspect="1"/>
            </p:cNvSpPr>
            <p:nvPr/>
          </p:nvSpPr>
          <p:spPr>
            <a:xfrm>
              <a:off x="3798217" y="4438297"/>
              <a:ext cx="90714"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B56BB23B-6D91-CA4E-B45D-4E6DB7CFC55F}"/>
              </a:ext>
            </a:extLst>
          </p:cNvPr>
          <p:cNvGrpSpPr/>
          <p:nvPr/>
        </p:nvGrpSpPr>
        <p:grpSpPr>
          <a:xfrm>
            <a:off x="2128357" y="1667022"/>
            <a:ext cx="3290801" cy="1094469"/>
            <a:chOff x="598130" y="3435268"/>
            <a:chExt cx="3290801" cy="1094469"/>
          </a:xfrm>
        </p:grpSpPr>
        <p:sp>
          <p:nvSpPr>
            <p:cNvPr id="38" name="Oval 37">
              <a:extLst>
                <a:ext uri="{FF2B5EF4-FFF2-40B4-BE49-F238E27FC236}">
                  <a16:creationId xmlns:a16="http://schemas.microsoft.com/office/drawing/2014/main" id="{C9BB5729-F547-3749-88B6-4F0963B570D6}"/>
                </a:ext>
              </a:extLst>
            </p:cNvPr>
            <p:cNvSpPr>
              <a:spLocks noChangeAspect="1"/>
            </p:cNvSpPr>
            <p:nvPr/>
          </p:nvSpPr>
          <p:spPr>
            <a:xfrm>
              <a:off x="1620762" y="3435268"/>
              <a:ext cx="90714"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D7FBE867-C80A-6D42-9AE9-23FDE4A71446}"/>
                </a:ext>
              </a:extLst>
            </p:cNvPr>
            <p:cNvSpPr>
              <a:spLocks noChangeAspect="1"/>
            </p:cNvSpPr>
            <p:nvPr/>
          </p:nvSpPr>
          <p:spPr>
            <a:xfrm>
              <a:off x="598130" y="4438297"/>
              <a:ext cx="90714"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0097CA9-7E66-364D-9911-6026D527F106}"/>
                </a:ext>
              </a:extLst>
            </p:cNvPr>
            <p:cNvSpPr>
              <a:spLocks noChangeAspect="1"/>
            </p:cNvSpPr>
            <p:nvPr/>
          </p:nvSpPr>
          <p:spPr>
            <a:xfrm>
              <a:off x="2795794" y="3435268"/>
              <a:ext cx="90714"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78C4EA4-1D4A-ED4B-8F50-532E914E71F8}"/>
                </a:ext>
              </a:extLst>
            </p:cNvPr>
            <p:cNvSpPr>
              <a:spLocks noChangeAspect="1"/>
            </p:cNvSpPr>
            <p:nvPr/>
          </p:nvSpPr>
          <p:spPr>
            <a:xfrm>
              <a:off x="3798217" y="4438297"/>
              <a:ext cx="90714"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74547AA2-F055-8E4A-B045-69F39E2627CD}"/>
              </a:ext>
            </a:extLst>
          </p:cNvPr>
          <p:cNvGrpSpPr/>
          <p:nvPr/>
        </p:nvGrpSpPr>
        <p:grpSpPr>
          <a:xfrm>
            <a:off x="2180402" y="5415328"/>
            <a:ext cx="3152346" cy="937850"/>
            <a:chOff x="740890" y="3398158"/>
            <a:chExt cx="3152346" cy="937850"/>
          </a:xfrm>
        </p:grpSpPr>
        <p:sp>
          <p:nvSpPr>
            <p:cNvPr id="43" name="Oval 42">
              <a:extLst>
                <a:ext uri="{FF2B5EF4-FFF2-40B4-BE49-F238E27FC236}">
                  <a16:creationId xmlns:a16="http://schemas.microsoft.com/office/drawing/2014/main" id="{5F615854-FE8C-864B-BA30-8675B3F1B81B}"/>
                </a:ext>
              </a:extLst>
            </p:cNvPr>
            <p:cNvSpPr>
              <a:spLocks noChangeAspect="1"/>
            </p:cNvSpPr>
            <p:nvPr/>
          </p:nvSpPr>
          <p:spPr>
            <a:xfrm>
              <a:off x="1603542" y="3398158"/>
              <a:ext cx="90714"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3C3843B7-061A-F047-B0A7-EA4D411D98B6}"/>
                </a:ext>
              </a:extLst>
            </p:cNvPr>
            <p:cNvSpPr>
              <a:spLocks noChangeAspect="1"/>
            </p:cNvSpPr>
            <p:nvPr/>
          </p:nvSpPr>
          <p:spPr>
            <a:xfrm>
              <a:off x="740890" y="4244568"/>
              <a:ext cx="90714"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631453A-1CB8-974E-8137-569D9F553A60}"/>
                </a:ext>
              </a:extLst>
            </p:cNvPr>
            <p:cNvSpPr>
              <a:spLocks noChangeAspect="1"/>
            </p:cNvSpPr>
            <p:nvPr/>
          </p:nvSpPr>
          <p:spPr>
            <a:xfrm>
              <a:off x="2957695" y="3398158"/>
              <a:ext cx="90714"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684776CE-7986-F94A-B858-18DC44754024}"/>
                </a:ext>
              </a:extLst>
            </p:cNvPr>
            <p:cNvSpPr>
              <a:spLocks noChangeAspect="1"/>
            </p:cNvSpPr>
            <p:nvPr/>
          </p:nvSpPr>
          <p:spPr>
            <a:xfrm>
              <a:off x="3802522" y="4244568"/>
              <a:ext cx="90714" cy="914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72862433-1CFC-7B48-9A7F-04CA2BE6E1CB}"/>
              </a:ext>
            </a:extLst>
          </p:cNvPr>
          <p:cNvGrpSpPr/>
          <p:nvPr/>
        </p:nvGrpSpPr>
        <p:grpSpPr>
          <a:xfrm>
            <a:off x="2170819" y="3547719"/>
            <a:ext cx="3196199" cy="1002558"/>
            <a:chOff x="646818" y="3481459"/>
            <a:chExt cx="3196199" cy="1002558"/>
          </a:xfrm>
        </p:grpSpPr>
        <p:sp>
          <p:nvSpPr>
            <p:cNvPr id="48" name="Rectangle 47">
              <a:extLst>
                <a:ext uri="{FF2B5EF4-FFF2-40B4-BE49-F238E27FC236}">
                  <a16:creationId xmlns:a16="http://schemas.microsoft.com/office/drawing/2014/main" id="{7AC9F245-D5E3-2344-B7DB-3C3ABCEFFFA8}"/>
                </a:ext>
              </a:extLst>
            </p:cNvPr>
            <p:cNvSpPr/>
            <p:nvPr/>
          </p:nvSpPr>
          <p:spPr>
            <a:xfrm>
              <a:off x="646818" y="3481459"/>
              <a:ext cx="1009518" cy="1002558"/>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383DDA9E-3805-4A4E-93B6-13098BCA716E}"/>
                </a:ext>
              </a:extLst>
            </p:cNvPr>
            <p:cNvSpPr/>
            <p:nvPr/>
          </p:nvSpPr>
          <p:spPr>
            <a:xfrm>
              <a:off x="2833499" y="3481459"/>
              <a:ext cx="1009518" cy="1002558"/>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775ABC97-70D2-584B-8E01-9E614F1B96DF}"/>
              </a:ext>
            </a:extLst>
          </p:cNvPr>
          <p:cNvGrpSpPr/>
          <p:nvPr/>
        </p:nvGrpSpPr>
        <p:grpSpPr>
          <a:xfrm>
            <a:off x="2160659" y="5373065"/>
            <a:ext cx="3196199" cy="1002558"/>
            <a:chOff x="646818" y="3481459"/>
            <a:chExt cx="3196199" cy="1002558"/>
          </a:xfrm>
        </p:grpSpPr>
        <p:sp>
          <p:nvSpPr>
            <p:cNvPr id="51" name="Rectangle 50">
              <a:extLst>
                <a:ext uri="{FF2B5EF4-FFF2-40B4-BE49-F238E27FC236}">
                  <a16:creationId xmlns:a16="http://schemas.microsoft.com/office/drawing/2014/main" id="{AA78D0AE-9B15-1C49-8D22-7D741757956F}"/>
                </a:ext>
              </a:extLst>
            </p:cNvPr>
            <p:cNvSpPr/>
            <p:nvPr/>
          </p:nvSpPr>
          <p:spPr>
            <a:xfrm>
              <a:off x="646818" y="3481459"/>
              <a:ext cx="1009518" cy="1002558"/>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15F3D88-5BAC-8942-BB71-D8CC411EDB4D}"/>
                </a:ext>
              </a:extLst>
            </p:cNvPr>
            <p:cNvSpPr/>
            <p:nvPr/>
          </p:nvSpPr>
          <p:spPr>
            <a:xfrm>
              <a:off x="2833499" y="3481459"/>
              <a:ext cx="1009518" cy="1002558"/>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7CFBB1B4-5A1C-C848-A87C-551552A148C8}"/>
              </a:ext>
            </a:extLst>
          </p:cNvPr>
          <p:cNvGrpSpPr/>
          <p:nvPr/>
        </p:nvGrpSpPr>
        <p:grpSpPr>
          <a:xfrm>
            <a:off x="2173225" y="1712241"/>
            <a:ext cx="3196199" cy="1002558"/>
            <a:chOff x="646818" y="3481459"/>
            <a:chExt cx="3196199" cy="1002558"/>
          </a:xfrm>
        </p:grpSpPr>
        <p:sp>
          <p:nvSpPr>
            <p:cNvPr id="54" name="Rectangle 53">
              <a:extLst>
                <a:ext uri="{FF2B5EF4-FFF2-40B4-BE49-F238E27FC236}">
                  <a16:creationId xmlns:a16="http://schemas.microsoft.com/office/drawing/2014/main" id="{799E274D-65E0-1241-9644-10A010C4E8C0}"/>
                </a:ext>
              </a:extLst>
            </p:cNvPr>
            <p:cNvSpPr/>
            <p:nvPr/>
          </p:nvSpPr>
          <p:spPr>
            <a:xfrm>
              <a:off x="646818" y="3481459"/>
              <a:ext cx="1009518" cy="1002558"/>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3AC12BC-A2AB-EC49-BD2C-1B9650252066}"/>
                </a:ext>
              </a:extLst>
            </p:cNvPr>
            <p:cNvSpPr/>
            <p:nvPr/>
          </p:nvSpPr>
          <p:spPr>
            <a:xfrm>
              <a:off x="2833499" y="3481459"/>
              <a:ext cx="1009518" cy="1002558"/>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6" name="Right Arrow 55">
            <a:extLst>
              <a:ext uri="{FF2B5EF4-FFF2-40B4-BE49-F238E27FC236}">
                <a16:creationId xmlns:a16="http://schemas.microsoft.com/office/drawing/2014/main" id="{61688021-B6CD-2B45-8485-806C885FD438}"/>
              </a:ext>
            </a:extLst>
          </p:cNvPr>
          <p:cNvSpPr/>
          <p:nvPr/>
        </p:nvSpPr>
        <p:spPr>
          <a:xfrm rot="20870106">
            <a:off x="6686320" y="3855940"/>
            <a:ext cx="782320" cy="335280"/>
          </a:xfrm>
          <a:prstGeom prst="rightArrow">
            <a:avLst/>
          </a:prstGeom>
          <a:solidFill>
            <a:srgbClr val="FF0000">
              <a:alpha val="50000"/>
            </a:srgb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ight Arrow 56">
            <a:extLst>
              <a:ext uri="{FF2B5EF4-FFF2-40B4-BE49-F238E27FC236}">
                <a16:creationId xmlns:a16="http://schemas.microsoft.com/office/drawing/2014/main" id="{8B015221-517B-8A40-B49E-A8D5171C2F8B}"/>
              </a:ext>
            </a:extLst>
          </p:cNvPr>
          <p:cNvSpPr/>
          <p:nvPr/>
        </p:nvSpPr>
        <p:spPr>
          <a:xfrm rot="1236951">
            <a:off x="6690082" y="5751448"/>
            <a:ext cx="782320" cy="335280"/>
          </a:xfrm>
          <a:prstGeom prst="rightArrow">
            <a:avLst/>
          </a:prstGeom>
          <a:solidFill>
            <a:srgbClr val="FF0000">
              <a:alpha val="50000"/>
            </a:srgb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5CAD2CCB-2FBD-E84D-BF07-AAF143EF58D7}"/>
              </a:ext>
            </a:extLst>
          </p:cNvPr>
          <p:cNvSpPr txBox="1"/>
          <p:nvPr/>
        </p:nvSpPr>
        <p:spPr>
          <a:xfrm>
            <a:off x="6812451" y="4644050"/>
            <a:ext cx="2516905" cy="338554"/>
          </a:xfrm>
          <a:prstGeom prst="rect">
            <a:avLst/>
          </a:prstGeom>
          <a:noFill/>
        </p:spPr>
        <p:txBody>
          <a:bodyPr wrap="square" rtlCol="0">
            <a:spAutoFit/>
          </a:bodyPr>
          <a:lstStyle/>
          <a:p>
            <a:pPr algn="ctr"/>
            <a:r>
              <a:rPr lang="en-US" sz="1600" dirty="0">
                <a:latin typeface="Candara"/>
                <a:cs typeface="Candara"/>
              </a:rPr>
              <a:t>Analytically  created  fields</a:t>
            </a:r>
          </a:p>
        </p:txBody>
      </p:sp>
      <p:sp>
        <p:nvSpPr>
          <p:cNvPr id="59" name="Right Arrow 58">
            <a:extLst>
              <a:ext uri="{FF2B5EF4-FFF2-40B4-BE49-F238E27FC236}">
                <a16:creationId xmlns:a16="http://schemas.microsoft.com/office/drawing/2014/main" id="{CD9C490B-473B-9749-94E3-BA71DC645523}"/>
              </a:ext>
            </a:extLst>
          </p:cNvPr>
          <p:cNvSpPr/>
          <p:nvPr/>
        </p:nvSpPr>
        <p:spPr>
          <a:xfrm rot="20870106">
            <a:off x="6682510" y="2042300"/>
            <a:ext cx="782320" cy="335280"/>
          </a:xfrm>
          <a:prstGeom prst="rightArrow">
            <a:avLst/>
          </a:prstGeom>
          <a:solidFill>
            <a:srgbClr val="FF0000">
              <a:alpha val="50000"/>
            </a:srgb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1B5E86A6-B89F-F84D-AB21-D1D9C4DDC6B4}"/>
              </a:ext>
            </a:extLst>
          </p:cNvPr>
          <p:cNvSpPr txBox="1"/>
          <p:nvPr/>
        </p:nvSpPr>
        <p:spPr>
          <a:xfrm>
            <a:off x="9285612" y="1973832"/>
            <a:ext cx="2980409" cy="707886"/>
          </a:xfrm>
          <a:prstGeom prst="rect">
            <a:avLst/>
          </a:prstGeom>
          <a:noFill/>
        </p:spPr>
        <p:txBody>
          <a:bodyPr wrap="square" rtlCol="0">
            <a:spAutoFit/>
          </a:bodyPr>
          <a:lstStyle/>
          <a:p>
            <a:r>
              <a:rPr lang="en-US" sz="2000" dirty="0">
                <a:solidFill>
                  <a:srgbClr val="4472C4"/>
                </a:solidFill>
                <a:latin typeface="Candara" panose="020E0502030303020204" pitchFamily="34" charset="0"/>
                <a:ea typeface="+mj-ea"/>
                <a:cs typeface="+mj-cs"/>
              </a:rPr>
              <a:t>[Bhatia et al.,  TVCG 2014]</a:t>
            </a:r>
          </a:p>
          <a:p>
            <a:endParaRPr lang="en-US" sz="2000" dirty="0">
              <a:solidFill>
                <a:srgbClr val="4472C4"/>
              </a:solidFill>
              <a:latin typeface="Candara" panose="020E0502030303020204" pitchFamily="34" charset="0"/>
            </a:endParaRPr>
          </a:p>
        </p:txBody>
      </p:sp>
    </p:spTree>
    <p:extLst>
      <p:ext uri="{BB962C8B-B14F-4D97-AF65-F5344CB8AC3E}">
        <p14:creationId xmlns:p14="http://schemas.microsoft.com/office/powerpoint/2010/main" val="203233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9" grpId="0" animBg="1"/>
      <p:bldP spid="6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410CF-D3D8-C548-ACF8-139B22E42AC0}"/>
              </a:ext>
            </a:extLst>
          </p:cNvPr>
          <p:cNvSpPr>
            <a:spLocks noGrp="1"/>
          </p:cNvSpPr>
          <p:nvPr>
            <p:ph type="title"/>
          </p:nvPr>
        </p:nvSpPr>
        <p:spPr/>
        <p:txBody>
          <a:bodyPr/>
          <a:lstStyle/>
          <a:p>
            <a:r>
              <a:rPr lang="en-US" dirty="0"/>
              <a:t>An alternate definition of harmonic flow facilitates </a:t>
            </a:r>
            <a:br>
              <a:rPr lang="en-US" dirty="0"/>
            </a:br>
            <a:r>
              <a:rPr lang="en-US" dirty="0"/>
              <a:t>the natural HHD</a:t>
            </a:r>
          </a:p>
        </p:txBody>
      </p:sp>
      <p:sp>
        <p:nvSpPr>
          <p:cNvPr id="3" name="Content Placeholder 2">
            <a:extLst>
              <a:ext uri="{FF2B5EF4-FFF2-40B4-BE49-F238E27FC236}">
                <a16:creationId xmlns:a16="http://schemas.microsoft.com/office/drawing/2014/main" id="{6BDA2328-949F-5C4B-AD87-10D49492FC4B}"/>
              </a:ext>
            </a:extLst>
          </p:cNvPr>
          <p:cNvSpPr>
            <a:spLocks noGrp="1"/>
          </p:cNvSpPr>
          <p:nvPr>
            <p:ph idx="1"/>
          </p:nvPr>
        </p:nvSpPr>
        <p:spPr/>
        <p:txBody>
          <a:bodyPr/>
          <a:lstStyle/>
          <a:p>
            <a:pPr marL="0" indent="0">
              <a:buNone/>
            </a:pPr>
            <a:r>
              <a:rPr lang="en-US" i="1" dirty="0">
                <a:solidFill>
                  <a:schemeClr val="accent1"/>
                </a:solidFill>
              </a:rPr>
              <a:t>Usual definition:	</a:t>
            </a:r>
          </a:p>
          <a:p>
            <a:pPr marL="0" indent="0">
              <a:buNone/>
            </a:pPr>
            <a:endParaRPr lang="en-US" i="1" dirty="0">
              <a:solidFill>
                <a:schemeClr val="accent1"/>
              </a:solidFill>
            </a:endParaRPr>
          </a:p>
          <a:p>
            <a:pPr marL="0" indent="0">
              <a:buNone/>
            </a:pPr>
            <a:r>
              <a:rPr lang="en-US" i="1" dirty="0">
                <a:solidFill>
                  <a:schemeClr val="accent1"/>
                </a:solidFill>
              </a:rPr>
              <a:t>Alternate:		</a:t>
            </a:r>
            <a:r>
              <a:rPr lang="en-US" dirty="0"/>
              <a:t>harmonic flow is </a:t>
            </a:r>
            <a:r>
              <a:rPr lang="en-US" i="1" dirty="0"/>
              <a:t>always</a:t>
            </a:r>
            <a:r>
              <a:rPr lang="en-US" dirty="0"/>
              <a:t> created by “external” divergence and curl</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615AD8C-A3B9-6E45-84E0-29302EFAF6E6}"/>
                  </a:ext>
                </a:extLst>
              </p:cNvPr>
              <p:cNvSpPr txBox="1"/>
              <p:nvPr/>
            </p:nvSpPr>
            <p:spPr>
              <a:xfrm>
                <a:off x="3021752" y="1440052"/>
                <a:ext cx="3063274" cy="480966"/>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m:rPr>
                          <m:sty m:val="p"/>
                        </m:rP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m:t>
                      </m:r>
                      <m:acc>
                        <m:accPr>
                          <m:chr m:val="⃗"/>
                          <m:ctrlPr>
                            <a:rPr lang="en-US" sz="2200" i="1">
                              <a:latin typeface="Cambria Math" panose="02040503050406030204" pitchFamily="18" charset="0"/>
                            </a:rPr>
                          </m:ctrlPr>
                        </m:accPr>
                        <m:e>
                          <m:r>
                            <a:rPr lang="en-US" sz="2200" i="1">
                              <a:latin typeface="Cambria Math" panose="02040503050406030204" pitchFamily="18" charset="0"/>
                            </a:rPr>
                            <m:t>h</m:t>
                          </m:r>
                        </m:e>
                      </m:acc>
                      <m:r>
                        <a:rPr lang="en-US" sz="2200" b="0" i="1" smtClean="0">
                          <a:latin typeface="Cambria Math" panose="02040503050406030204" pitchFamily="18" charset="0"/>
                          <a:ea typeface="Cambria Math" panose="02040503050406030204" pitchFamily="18" charset="0"/>
                        </a:rPr>
                        <m:t>=0  </m:t>
                      </m:r>
                      <m:r>
                        <m:rPr>
                          <m:nor/>
                        </m:rPr>
                        <a:rPr lang="en-US" sz="2200" b="0" i="0" smtClean="0">
                          <a:latin typeface="Cambria Math" panose="02040503050406030204" pitchFamily="18" charset="0"/>
                          <a:ea typeface="Cambria Math" panose="02040503050406030204" pitchFamily="18" charset="0"/>
                        </a:rPr>
                        <m:t>and</m:t>
                      </m:r>
                      <m:r>
                        <a:rPr lang="en-US" sz="2200" b="0" i="1" smtClean="0">
                          <a:latin typeface="Cambria Math" panose="02040503050406030204" pitchFamily="18" charset="0"/>
                          <a:ea typeface="Cambria Math" panose="02040503050406030204" pitchFamily="18" charset="0"/>
                        </a:rPr>
                        <m:t>  </m:t>
                      </m:r>
                      <m:r>
                        <m:rPr>
                          <m:sty m:val="p"/>
                        </m:rP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m:t>
                      </m:r>
                      <m:acc>
                        <m:accPr>
                          <m:chr m:val="⃗"/>
                          <m:ctrlPr>
                            <a:rPr lang="en-US" sz="2200" b="0" i="1" smtClean="0">
                              <a:latin typeface="Cambria Math" panose="02040503050406030204" pitchFamily="18" charset="0"/>
                              <a:ea typeface="Cambria Math" panose="02040503050406030204" pitchFamily="18" charset="0"/>
                            </a:rPr>
                          </m:ctrlPr>
                        </m:accPr>
                        <m:e>
                          <m:r>
                            <a:rPr lang="en-US" sz="2200" b="0" i="1" smtClean="0">
                              <a:latin typeface="Cambria Math" panose="02040503050406030204" pitchFamily="18" charset="0"/>
                              <a:ea typeface="Cambria Math" panose="02040503050406030204" pitchFamily="18" charset="0"/>
                            </a:rPr>
                            <m:t>h</m:t>
                          </m:r>
                        </m:e>
                      </m:acc>
                      <m:r>
                        <a:rPr lang="en-US" sz="2200" b="0" i="1" smtClean="0">
                          <a:latin typeface="Cambria Math" panose="02040503050406030204" pitchFamily="18" charset="0"/>
                          <a:ea typeface="Cambria Math" panose="02040503050406030204" pitchFamily="18" charset="0"/>
                        </a:rPr>
                        <m:t>=</m:t>
                      </m:r>
                      <m:acc>
                        <m:accPr>
                          <m:chr m:val="⃗"/>
                          <m:ctrlPr>
                            <a:rPr lang="en-US" sz="2200" i="1">
                              <a:latin typeface="Cambria Math" panose="02040503050406030204" pitchFamily="18" charset="0"/>
                            </a:rPr>
                          </m:ctrlPr>
                        </m:accPr>
                        <m:e>
                          <m:r>
                            <a:rPr lang="en-US" sz="2200" b="0" i="1" smtClean="0">
                              <a:latin typeface="Cambria Math" panose="02040503050406030204" pitchFamily="18" charset="0"/>
                            </a:rPr>
                            <m:t>0</m:t>
                          </m:r>
                        </m:e>
                      </m:acc>
                    </m:oMath>
                  </m:oMathPara>
                </a14:m>
                <a:endParaRPr lang="en-US" sz="2200" dirty="0"/>
              </a:p>
            </p:txBody>
          </p:sp>
        </mc:Choice>
        <mc:Fallback xmlns="">
          <p:sp>
            <p:nvSpPr>
              <p:cNvPr id="4" name="TextBox 3">
                <a:extLst>
                  <a:ext uri="{FF2B5EF4-FFF2-40B4-BE49-F238E27FC236}">
                    <a16:creationId xmlns:a16="http://schemas.microsoft.com/office/drawing/2014/main" id="{4615AD8C-A3B9-6E45-84E0-29302EFAF6E6}"/>
                  </a:ext>
                </a:extLst>
              </p:cNvPr>
              <p:cNvSpPr txBox="1">
                <a:spLocks noRot="1" noChangeAspect="1" noMove="1" noResize="1" noEditPoints="1" noAdjustHandles="1" noChangeArrowheads="1" noChangeShapeType="1" noTextEdit="1"/>
              </p:cNvSpPr>
              <p:nvPr/>
            </p:nvSpPr>
            <p:spPr>
              <a:xfrm>
                <a:off x="3021752" y="1440052"/>
                <a:ext cx="3063274" cy="480966"/>
              </a:xfrm>
              <a:prstGeom prst="rect">
                <a:avLst/>
              </a:prstGeom>
              <a:blipFill>
                <a:blip r:embed="rId2"/>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DC25278-AFC7-8849-A075-4A2156965422}"/>
                  </a:ext>
                </a:extLst>
              </p:cNvPr>
              <p:cNvSpPr txBox="1"/>
              <p:nvPr/>
            </p:nvSpPr>
            <p:spPr>
              <a:xfrm>
                <a:off x="3383808" y="3535738"/>
                <a:ext cx="1479764" cy="819520"/>
              </a:xfrm>
              <a:prstGeom prst="rect">
                <a:avLst/>
              </a:prstGeom>
              <a:noFill/>
            </p:spPr>
            <p:txBody>
              <a:bodyPr wrap="none" rtlCol="0">
                <a:spAutoFit/>
              </a:bodyPr>
              <a:lstStyle/>
              <a:p>
                <a:r>
                  <a:rPr lang="en-US" sz="2200" dirty="0">
                    <a:ea typeface="Cambria Math" panose="02040503050406030204" pitchFamily="18" charset="0"/>
                  </a:rPr>
                  <a:t>      </a:t>
                </a:r>
                <a14:m>
                  <m:oMath xmlns:m="http://schemas.openxmlformats.org/officeDocument/2006/math">
                    <m:acc>
                      <m:accPr>
                        <m:chr m:val="⃗"/>
                        <m:ctrlPr>
                          <a:rPr lang="en-US" sz="2200" i="1" smtClean="0">
                            <a:latin typeface="Cambria Math" panose="02040503050406030204" pitchFamily="18" charset="0"/>
                            <a:ea typeface="Cambria Math" panose="02040503050406030204" pitchFamily="18" charset="0"/>
                          </a:rPr>
                        </m:ctrlPr>
                      </m:accPr>
                      <m:e>
                        <m:r>
                          <a:rPr lang="en-US" sz="2200" b="0" i="1" smtClean="0">
                            <a:latin typeface="Cambria Math" panose="02040503050406030204" pitchFamily="18" charset="0"/>
                            <a:ea typeface="Cambria Math" panose="02040503050406030204" pitchFamily="18" charset="0"/>
                          </a:rPr>
                          <m:t>h</m:t>
                        </m:r>
                      </m:e>
                    </m:acc>
                    <m:r>
                      <a:rPr lang="en-US" sz="2200" b="0" i="1" smtClean="0">
                        <a:latin typeface="Cambria Math" panose="02040503050406030204" pitchFamily="18" charset="0"/>
                        <a:ea typeface="Cambria Math" panose="02040503050406030204" pitchFamily="18" charset="0"/>
                      </a:rPr>
                      <m:t>=</m:t>
                    </m:r>
                    <m:r>
                      <m:rPr>
                        <m:sty m:val="p"/>
                      </m:rPr>
                      <a:rPr lang="en-US" sz="2200" i="1">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𝐻</m:t>
                    </m:r>
                  </m:oMath>
                </a14:m>
                <a:endParaRPr lang="en-US" sz="22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sSup>
                        <m:sSupPr>
                          <m:ctrlPr>
                            <a:rPr lang="en-US" sz="2200" i="1" smtClean="0">
                              <a:latin typeface="Cambria Math" panose="02040503050406030204" pitchFamily="18" charset="0"/>
                              <a:ea typeface="Cambria Math" panose="02040503050406030204" pitchFamily="18" charset="0"/>
                            </a:rPr>
                          </m:ctrlPr>
                        </m:sSupPr>
                        <m:e>
                          <m:r>
                            <m:rPr>
                              <m:sty m:val="p"/>
                            </m:rPr>
                            <a:rPr lang="en-US" sz="2200" i="0" smtClean="0">
                              <a:latin typeface="Cambria Math" panose="02040503050406030204" pitchFamily="18" charset="0"/>
                              <a:ea typeface="Cambria Math" panose="02040503050406030204" pitchFamily="18" charset="0"/>
                            </a:rPr>
                            <m:t>∇</m:t>
                          </m:r>
                        </m:e>
                        <m:sup>
                          <m:r>
                            <a:rPr lang="en-US" sz="2200" b="0" i="1" smtClean="0">
                              <a:latin typeface="Cambria Math" panose="02040503050406030204" pitchFamily="18" charset="0"/>
                              <a:ea typeface="Cambria Math" panose="02040503050406030204" pitchFamily="18" charset="0"/>
                            </a:rPr>
                            <m:t>2 </m:t>
                          </m:r>
                        </m:sup>
                      </m:sSup>
                      <m:r>
                        <a:rPr lang="en-US" sz="2200" i="1">
                          <a:latin typeface="Cambria Math" panose="02040503050406030204" pitchFamily="18" charset="0"/>
                          <a:ea typeface="Cambria Math" panose="02040503050406030204" pitchFamily="18" charset="0"/>
                        </a:rPr>
                        <m:t>𝐻</m:t>
                      </m:r>
                      <m:r>
                        <a:rPr lang="en-US" sz="2200" i="1">
                          <a:latin typeface="Cambria Math" panose="02040503050406030204" pitchFamily="18" charset="0"/>
                          <a:ea typeface="Cambria Math" panose="02040503050406030204" pitchFamily="18" charset="0"/>
                        </a:rPr>
                        <m:t>=0</m:t>
                      </m:r>
                    </m:oMath>
                  </m:oMathPara>
                </a14:m>
                <a:endParaRPr lang="en-US" sz="2200" dirty="0"/>
              </a:p>
            </p:txBody>
          </p:sp>
        </mc:Choice>
        <mc:Fallback xmlns="">
          <p:sp>
            <p:nvSpPr>
              <p:cNvPr id="7" name="TextBox 6">
                <a:extLst>
                  <a:ext uri="{FF2B5EF4-FFF2-40B4-BE49-F238E27FC236}">
                    <a16:creationId xmlns:a16="http://schemas.microsoft.com/office/drawing/2014/main" id="{0DC25278-AFC7-8849-A075-4A2156965422}"/>
                  </a:ext>
                </a:extLst>
              </p:cNvPr>
              <p:cNvSpPr txBox="1">
                <a:spLocks noRot="1" noChangeAspect="1" noMove="1" noResize="1" noEditPoints="1" noAdjustHandles="1" noChangeArrowheads="1" noChangeShapeType="1" noTextEdit="1"/>
              </p:cNvSpPr>
              <p:nvPr/>
            </p:nvSpPr>
            <p:spPr>
              <a:xfrm>
                <a:off x="3383808" y="3535738"/>
                <a:ext cx="1479764" cy="819520"/>
              </a:xfrm>
              <a:prstGeom prst="rect">
                <a:avLst/>
              </a:prstGeom>
              <a:blipFill>
                <a:blip r:embed="rId3"/>
                <a:stretch>
                  <a:fillRect/>
                </a:stretch>
              </a:blipFill>
            </p:spPr>
            <p:txBody>
              <a:bodyPr/>
              <a:lstStyle/>
              <a:p>
                <a:r>
                  <a:rPr lang="en-US">
                    <a:noFill/>
                  </a:rPr>
                  <a:t> </a:t>
                </a:r>
              </a:p>
            </p:txBody>
          </p:sp>
        </mc:Fallback>
      </mc:AlternateContent>
      <p:pic>
        <p:nvPicPr>
          <p:cNvPr id="8" name="Picture 7" descr="harmonic.pdf">
            <a:extLst>
              <a:ext uri="{FF2B5EF4-FFF2-40B4-BE49-F238E27FC236}">
                <a16:creationId xmlns:a16="http://schemas.microsoft.com/office/drawing/2014/main" id="{985C8E31-F388-BC4D-9A12-5138B9AD6F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5675" y="3099559"/>
            <a:ext cx="3199599" cy="2999625"/>
          </a:xfrm>
          <a:prstGeom prst="rect">
            <a:avLst/>
          </a:prstGeom>
        </p:spPr>
      </p:pic>
      <p:sp>
        <p:nvSpPr>
          <p:cNvPr id="14" name="TextBox 13">
            <a:extLst>
              <a:ext uri="{FF2B5EF4-FFF2-40B4-BE49-F238E27FC236}">
                <a16:creationId xmlns:a16="http://schemas.microsoft.com/office/drawing/2014/main" id="{C4B1C5CB-FED4-7C47-8105-96EC21B765C7}"/>
              </a:ext>
            </a:extLst>
          </p:cNvPr>
          <p:cNvSpPr txBox="1"/>
          <p:nvPr/>
        </p:nvSpPr>
        <p:spPr>
          <a:xfrm>
            <a:off x="8888774" y="3407354"/>
            <a:ext cx="2998426" cy="923330"/>
          </a:xfrm>
          <a:prstGeom prst="rect">
            <a:avLst/>
          </a:prstGeom>
          <a:noFill/>
        </p:spPr>
        <p:txBody>
          <a:bodyPr wrap="square" rtlCol="0">
            <a:spAutoFit/>
          </a:bodyPr>
          <a:lstStyle/>
          <a:p>
            <a:r>
              <a:rPr lang="en-US" dirty="0">
                <a:latin typeface="Candara"/>
                <a:cs typeface="Candara"/>
              </a:rPr>
              <a:t>The translational flow in the smaller domain is harmonic with respect to this domain;</a:t>
            </a:r>
          </a:p>
        </p:txBody>
      </p:sp>
      <p:sp>
        <p:nvSpPr>
          <p:cNvPr id="15" name="TextBox 14">
            <a:extLst>
              <a:ext uri="{FF2B5EF4-FFF2-40B4-BE49-F238E27FC236}">
                <a16:creationId xmlns:a16="http://schemas.microsoft.com/office/drawing/2014/main" id="{6192709B-370D-6049-BFBE-5E14A1236E80}"/>
              </a:ext>
            </a:extLst>
          </p:cNvPr>
          <p:cNvSpPr txBox="1"/>
          <p:nvPr/>
        </p:nvSpPr>
        <p:spPr>
          <a:xfrm>
            <a:off x="8888774" y="4688828"/>
            <a:ext cx="2655510" cy="923330"/>
          </a:xfrm>
          <a:prstGeom prst="rect">
            <a:avLst/>
          </a:prstGeom>
          <a:noFill/>
        </p:spPr>
        <p:txBody>
          <a:bodyPr wrap="square" rtlCol="0">
            <a:spAutoFit/>
          </a:bodyPr>
          <a:lstStyle/>
          <a:p>
            <a:r>
              <a:rPr lang="en-US" dirty="0">
                <a:latin typeface="Candara"/>
                <a:cs typeface="Candara"/>
              </a:rPr>
              <a:t>but some of it is not harmonic with respect to the larger domain.</a:t>
            </a:r>
          </a:p>
        </p:txBody>
      </p:sp>
      <p:grpSp>
        <p:nvGrpSpPr>
          <p:cNvPr id="18" name="Group 17">
            <a:extLst>
              <a:ext uri="{FF2B5EF4-FFF2-40B4-BE49-F238E27FC236}">
                <a16:creationId xmlns:a16="http://schemas.microsoft.com/office/drawing/2014/main" id="{87FD7964-8A71-3A42-9C98-6845DA80202B}"/>
              </a:ext>
            </a:extLst>
          </p:cNvPr>
          <p:cNvGrpSpPr/>
          <p:nvPr/>
        </p:nvGrpSpPr>
        <p:grpSpPr>
          <a:xfrm>
            <a:off x="5633118" y="3175759"/>
            <a:ext cx="3192156" cy="2999625"/>
            <a:chOff x="4553618" y="2937045"/>
            <a:chExt cx="3192156" cy="2999625"/>
          </a:xfrm>
        </p:grpSpPr>
        <p:sp>
          <p:nvSpPr>
            <p:cNvPr id="10" name="Rectangle 9">
              <a:extLst>
                <a:ext uri="{FF2B5EF4-FFF2-40B4-BE49-F238E27FC236}">
                  <a16:creationId xmlns:a16="http://schemas.microsoft.com/office/drawing/2014/main" id="{5ADCC78B-2100-814D-85E7-0B093AB002F9}"/>
                </a:ext>
              </a:extLst>
            </p:cNvPr>
            <p:cNvSpPr/>
            <p:nvPr/>
          </p:nvSpPr>
          <p:spPr>
            <a:xfrm>
              <a:off x="4555704" y="2937045"/>
              <a:ext cx="3190070" cy="7148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AF2BD80-84A3-2942-B9D2-A0BDDE0FEC05}"/>
                </a:ext>
              </a:extLst>
            </p:cNvPr>
            <p:cNvSpPr/>
            <p:nvPr/>
          </p:nvSpPr>
          <p:spPr>
            <a:xfrm rot="16200000">
              <a:off x="6468394" y="3946553"/>
              <a:ext cx="1585277" cy="9653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2A3C747-8BC6-CF45-9DD0-938E1D08A045}"/>
                </a:ext>
              </a:extLst>
            </p:cNvPr>
            <p:cNvSpPr/>
            <p:nvPr/>
          </p:nvSpPr>
          <p:spPr>
            <a:xfrm>
              <a:off x="4553618" y="5221849"/>
              <a:ext cx="3190070" cy="7148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9FC432E-8F3B-5E44-893E-F72126E493A8}"/>
                </a:ext>
              </a:extLst>
            </p:cNvPr>
            <p:cNvSpPr/>
            <p:nvPr/>
          </p:nvSpPr>
          <p:spPr>
            <a:xfrm rot="16200000">
              <a:off x="4090301" y="4104443"/>
              <a:ext cx="1585277" cy="648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190918F-8323-6544-9391-5912E8F1778B}"/>
                  </a:ext>
                </a:extLst>
              </p:cNvPr>
              <p:cNvSpPr txBox="1"/>
              <p:nvPr/>
            </p:nvSpPr>
            <p:spPr>
              <a:xfrm>
                <a:off x="2750961" y="4667221"/>
                <a:ext cx="2447978" cy="862865"/>
              </a:xfrm>
              <a:prstGeom prst="rect">
                <a:avLst/>
              </a:prstGeom>
              <a:noFill/>
            </p:spPr>
            <p:txBody>
              <a:bodyPr wrap="none" rtlCol="0">
                <a:spAutoFit/>
              </a:bodyPr>
              <a:lstStyle/>
              <a:p>
                <a:r>
                  <a:rPr lang="en-US" sz="2200" dirty="0">
                    <a:ea typeface="Cambria Math" panose="02040503050406030204" pitchFamily="18" charset="0"/>
                  </a:rPr>
                  <a:t>                </a:t>
                </a:r>
                <a14:m>
                  <m:oMath xmlns:m="http://schemas.openxmlformats.org/officeDocument/2006/math">
                    <m:acc>
                      <m:accPr>
                        <m:chr m:val="⃗"/>
                        <m:ctrlPr>
                          <a:rPr lang="en-US" sz="2200" i="1" smtClean="0">
                            <a:latin typeface="Cambria Math" panose="02040503050406030204" pitchFamily="18" charset="0"/>
                            <a:ea typeface="Cambria Math" panose="02040503050406030204" pitchFamily="18" charset="0"/>
                          </a:rPr>
                        </m:ctrlPr>
                      </m:accPr>
                      <m:e>
                        <m:r>
                          <a:rPr lang="en-US" sz="2200" b="0" i="1" smtClean="0">
                            <a:latin typeface="Cambria Math" panose="02040503050406030204" pitchFamily="18" charset="0"/>
                            <a:ea typeface="Cambria Math" panose="02040503050406030204" pitchFamily="18" charset="0"/>
                          </a:rPr>
                          <m:t>h</m:t>
                        </m:r>
                      </m:e>
                    </m:acc>
                    <m:r>
                      <a:rPr lang="en-US" sz="2200" b="0" i="1" smtClean="0">
                        <a:latin typeface="Cambria Math" panose="02040503050406030204" pitchFamily="18" charset="0"/>
                        <a:ea typeface="Cambria Math" panose="02040503050406030204" pitchFamily="18" charset="0"/>
                      </a:rPr>
                      <m:t>=</m:t>
                    </m:r>
                    <m:r>
                      <m:rPr>
                        <m:sty m:val="p"/>
                      </m:rPr>
                      <a:rPr lang="en-US" sz="2200" i="1">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 </m:t>
                    </m:r>
                    <m:r>
                      <a:rPr lang="en-US" sz="220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 </m:t>
                    </m:r>
                    <m:acc>
                      <m:accPr>
                        <m:chr m:val="⃗"/>
                        <m:ctrlPr>
                          <a:rPr lang="en-US" sz="2200" i="1">
                            <a:latin typeface="Cambria Math" panose="02040503050406030204" pitchFamily="18" charset="0"/>
                            <a:ea typeface="Cambria Math" panose="02040503050406030204" pitchFamily="18" charset="0"/>
                          </a:rPr>
                        </m:ctrlPr>
                      </m:accPr>
                      <m:e>
                        <m:r>
                          <a:rPr lang="en-US" sz="2200" b="0" i="1" smtClean="0">
                            <a:latin typeface="Cambria Math" panose="02040503050406030204" pitchFamily="18" charset="0"/>
                            <a:ea typeface="Cambria Math" panose="02040503050406030204" pitchFamily="18" charset="0"/>
                          </a:rPr>
                          <m:t>𝐻</m:t>
                        </m:r>
                      </m:e>
                    </m:acc>
                  </m:oMath>
                </a14:m>
                <a:endParaRPr lang="en-US" sz="22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r>
                        <m:rPr>
                          <m:sty m:val="p"/>
                        </m:rPr>
                        <a:rPr lang="en-US" sz="2200" i="1">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 × </m:t>
                      </m:r>
                      <m:r>
                        <m:rPr>
                          <m:sty m:val="p"/>
                        </m:rPr>
                        <a:rPr lang="en-US" sz="2200" i="1">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 × </m:t>
                      </m:r>
                      <m:acc>
                        <m:accPr>
                          <m:chr m:val="⃗"/>
                          <m:ctrlPr>
                            <a:rPr lang="en-US" sz="2200" i="1">
                              <a:latin typeface="Cambria Math" panose="02040503050406030204" pitchFamily="18" charset="0"/>
                              <a:ea typeface="Cambria Math" panose="02040503050406030204" pitchFamily="18" charset="0"/>
                            </a:rPr>
                          </m:ctrlPr>
                        </m:accPr>
                        <m:e>
                          <m:r>
                            <a:rPr lang="en-US" sz="2200" i="1">
                              <a:latin typeface="Cambria Math" panose="02040503050406030204" pitchFamily="18" charset="0"/>
                              <a:ea typeface="Cambria Math" panose="02040503050406030204" pitchFamily="18" charset="0"/>
                            </a:rPr>
                            <m:t>𝐻</m:t>
                          </m:r>
                        </m:e>
                      </m:acc>
                      <m:r>
                        <a:rPr lang="en-US" sz="2200" i="1">
                          <a:latin typeface="Cambria Math" panose="02040503050406030204" pitchFamily="18" charset="0"/>
                          <a:ea typeface="Cambria Math" panose="02040503050406030204" pitchFamily="18" charset="0"/>
                        </a:rPr>
                        <m:t>=</m:t>
                      </m:r>
                      <m:acc>
                        <m:accPr>
                          <m:chr m:val="⃗"/>
                          <m:ctrlPr>
                            <a:rPr lang="en-US" sz="2200" i="1" smtClean="0">
                              <a:latin typeface="Cambria Math" panose="02040503050406030204" pitchFamily="18" charset="0"/>
                              <a:ea typeface="Cambria Math" panose="02040503050406030204" pitchFamily="18" charset="0"/>
                            </a:rPr>
                          </m:ctrlPr>
                        </m:accPr>
                        <m:e>
                          <m:r>
                            <a:rPr lang="en-US" sz="2200" b="0" i="1" smtClean="0">
                              <a:latin typeface="Cambria Math" panose="02040503050406030204" pitchFamily="18" charset="0"/>
                              <a:ea typeface="Cambria Math" panose="02040503050406030204" pitchFamily="18" charset="0"/>
                            </a:rPr>
                            <m:t>0</m:t>
                          </m:r>
                        </m:e>
                      </m:acc>
                    </m:oMath>
                  </m:oMathPara>
                </a14:m>
                <a:endParaRPr lang="en-US" sz="2200" dirty="0"/>
              </a:p>
            </p:txBody>
          </p:sp>
        </mc:Choice>
        <mc:Fallback xmlns="">
          <p:sp>
            <p:nvSpPr>
              <p:cNvPr id="21" name="TextBox 20">
                <a:extLst>
                  <a:ext uri="{FF2B5EF4-FFF2-40B4-BE49-F238E27FC236}">
                    <a16:creationId xmlns:a16="http://schemas.microsoft.com/office/drawing/2014/main" id="{F190918F-8323-6544-9391-5912E8F1778B}"/>
                  </a:ext>
                </a:extLst>
              </p:cNvPr>
              <p:cNvSpPr txBox="1">
                <a:spLocks noRot="1" noChangeAspect="1" noMove="1" noResize="1" noEditPoints="1" noAdjustHandles="1" noChangeArrowheads="1" noChangeShapeType="1" noTextEdit="1"/>
              </p:cNvSpPr>
              <p:nvPr/>
            </p:nvSpPr>
            <p:spPr>
              <a:xfrm>
                <a:off x="2750961" y="4667221"/>
                <a:ext cx="2447978" cy="862865"/>
              </a:xfrm>
              <a:prstGeom prst="rect">
                <a:avLst/>
              </a:prstGeom>
              <a:blipFill>
                <a:blip r:embed="rId5"/>
                <a:stretch>
                  <a:fillRect b="-8696"/>
                </a:stretch>
              </a:blipFill>
            </p:spPr>
            <p:txBody>
              <a:bodyPr/>
              <a:lstStyle/>
              <a:p>
                <a:r>
                  <a:rPr lang="en-US">
                    <a:noFill/>
                  </a:rPr>
                  <a:t> </a:t>
                </a:r>
              </a:p>
            </p:txBody>
          </p:sp>
        </mc:Fallback>
      </mc:AlternateContent>
    </p:spTree>
    <p:extLst>
      <p:ext uri="{BB962C8B-B14F-4D97-AF65-F5344CB8AC3E}">
        <p14:creationId xmlns:p14="http://schemas.microsoft.com/office/powerpoint/2010/main" val="310893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3A5F3-E88D-EC4C-B4AA-18CA1A57AE61}"/>
              </a:ext>
            </a:extLst>
          </p:cNvPr>
          <p:cNvSpPr>
            <a:spLocks noGrp="1"/>
          </p:cNvSpPr>
          <p:nvPr>
            <p:ph type="title"/>
          </p:nvPr>
        </p:nvSpPr>
        <p:spPr/>
        <p:txBody>
          <a:bodyPr>
            <a:normAutofit/>
          </a:bodyPr>
          <a:lstStyle/>
          <a:p>
            <a:r>
              <a:rPr lang="en-US" dirty="0"/>
              <a:t>Using boundary conditions is equivalent to including </a:t>
            </a:r>
            <a:r>
              <a:rPr lang="en-US" b="1" i="1" dirty="0"/>
              <a:t>assumed</a:t>
            </a:r>
            <a:r>
              <a:rPr lang="en-US" dirty="0"/>
              <a:t> external influences in the solution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856707-0FE8-0945-9D58-28EAC85D0A37}"/>
                  </a:ext>
                </a:extLst>
              </p:cNvPr>
              <p:cNvSpPr>
                <a:spLocks noGrp="1"/>
              </p:cNvSpPr>
              <p:nvPr>
                <p:ph idx="1"/>
              </p:nvPr>
            </p:nvSpPr>
            <p:spPr>
              <a:xfrm>
                <a:off x="4517390" y="1813368"/>
                <a:ext cx="3157220" cy="842391"/>
              </a:xfrm>
            </p:spPr>
            <p:txBody>
              <a:bodyPr/>
              <a:lstStyle/>
              <a:p>
                <a:pPr marL="0" indent="0">
                  <a:buNone/>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m:rPr>
                              <m:sty m:val="p"/>
                            </m:rPr>
                            <a:rPr lang="en-US" i="1" smtClean="0">
                              <a:latin typeface="Cambria Math" panose="02040503050406030204" pitchFamily="18" charset="0"/>
                              <a:ea typeface="Cambria Math" panose="02040503050406030204" pitchFamily="18" charset="0"/>
                            </a:rPr>
                            <m:t>∇</m:t>
                          </m:r>
                        </m:e>
                        <m:sup>
                          <m:r>
                            <a:rPr lang="en-US" b="0" i="1" smtClean="0">
                              <a:latin typeface="Cambria Math" panose="02040503050406030204" pitchFamily="18" charset="0"/>
                            </a:rPr>
                            <m:t>2</m:t>
                          </m:r>
                        </m:sup>
                      </m:sSup>
                      <m:r>
                        <a:rPr lang="en-US"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in</m:t>
                      </m:r>
                      <m:r>
                        <a:rPr lang="en-US" b="0" i="1" smtClean="0">
                          <a:latin typeface="Cambria Math" panose="02040503050406030204" pitchFamily="18" charset="0"/>
                          <a:ea typeface="Cambria Math" panose="02040503050406030204" pitchFamily="18" charset="0"/>
                        </a:rPr>
                        <m:t>  </m:t>
                      </m:r>
                      <m:r>
                        <m:rPr>
                          <m:sty m:val="p"/>
                        </m:rPr>
                        <a:rPr lang="el-GR" b="0" i="1" smtClean="0">
                          <a:latin typeface="Cambria Math" panose="02040503050406030204" pitchFamily="18" charset="0"/>
                          <a:ea typeface="Cambria Math" panose="02040503050406030204" pitchFamily="18" charset="0"/>
                        </a:rPr>
                        <m:t>Ω</m:t>
                      </m:r>
                    </m:oMath>
                    <m:oMath xmlns:m="http://schemas.openxmlformats.org/officeDocument/2006/math">
                      <m:r>
                        <a:rPr lang="en-US" b="0" i="0"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𝜑</m:t>
                      </m:r>
                      <m:r>
                        <a:rPr lang="en-US" i="1">
                          <a:latin typeface="Cambria Math" panose="02040503050406030204" pitchFamily="18" charset="0"/>
                          <a:ea typeface="Cambria Math" panose="02040503050406030204" pitchFamily="18" charset="0"/>
                        </a:rPr>
                        <m:t>=0          </m:t>
                      </m:r>
                      <m:r>
                        <m:rPr>
                          <m:nor/>
                        </m:rPr>
                        <a:rPr lang="en-US" b="0" i="0" smtClean="0">
                          <a:latin typeface="Cambria Math" panose="02040503050406030204" pitchFamily="18" charset="0"/>
                          <a:ea typeface="Cambria Math" panose="02040503050406030204" pitchFamily="18" charset="0"/>
                        </a:rPr>
                        <m:t>o</m:t>
                      </m:r>
                      <m:r>
                        <m:rPr>
                          <m:nor/>
                        </m:rPr>
                        <a:rPr lang="en-US">
                          <a:latin typeface="Cambria Math" panose="02040503050406030204" pitchFamily="18" charset="0"/>
                          <a:ea typeface="Cambria Math" panose="02040503050406030204" pitchFamily="18" charset="0"/>
                        </a:rPr>
                        <m:t>n</m:t>
                      </m:r>
                      <m:r>
                        <a:rPr lang="en-US" i="1">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r>
                        <a:rPr lang="en-US" i="1" smtClean="0">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Ω</m:t>
                      </m:r>
                    </m:oMath>
                  </m:oMathPara>
                </a14:m>
                <a:endParaRPr lang="en-US" dirty="0"/>
              </a:p>
            </p:txBody>
          </p:sp>
        </mc:Choice>
        <mc:Fallback xmlns="">
          <p:sp>
            <p:nvSpPr>
              <p:cNvPr id="3" name="Content Placeholder 2">
                <a:extLst>
                  <a:ext uri="{FF2B5EF4-FFF2-40B4-BE49-F238E27FC236}">
                    <a16:creationId xmlns:a16="http://schemas.microsoft.com/office/drawing/2014/main" id="{D6856707-0FE8-0945-9D58-28EAC85D0A37}"/>
                  </a:ext>
                </a:extLst>
              </p:cNvPr>
              <p:cNvSpPr>
                <a:spLocks noGrp="1" noRot="1" noChangeAspect="1" noMove="1" noResize="1" noEditPoints="1" noAdjustHandles="1" noChangeArrowheads="1" noChangeShapeType="1" noTextEdit="1"/>
              </p:cNvSpPr>
              <p:nvPr>
                <p:ph idx="1"/>
              </p:nvPr>
            </p:nvSpPr>
            <p:spPr>
              <a:xfrm>
                <a:off x="4517390" y="1813368"/>
                <a:ext cx="3157220" cy="842391"/>
              </a:xfrm>
              <a:blipFill>
                <a:blip r:embed="rId2"/>
                <a:stretch>
                  <a:fillRect t="-14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ontent Placeholder 2">
                <a:extLst>
                  <a:ext uri="{FF2B5EF4-FFF2-40B4-BE49-F238E27FC236}">
                    <a16:creationId xmlns:a16="http://schemas.microsoft.com/office/drawing/2014/main" id="{E4A4D16F-04ED-1F48-A558-9CADA21EAB24}"/>
                  </a:ext>
                </a:extLst>
              </p:cNvPr>
              <p:cNvSpPr txBox="1">
                <a:spLocks/>
              </p:cNvSpPr>
              <p:nvPr/>
            </p:nvSpPr>
            <p:spPr>
              <a:xfrm>
                <a:off x="2332990" y="4952882"/>
                <a:ext cx="3157220" cy="8423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m:rPr>
                              <m:sty m:val="p"/>
                            </m:rPr>
                            <a:rPr lang="en-US" i="1" smtClean="0">
                              <a:latin typeface="Cambria Math" panose="02040503050406030204" pitchFamily="18" charset="0"/>
                              <a:ea typeface="Cambria Math" panose="02040503050406030204" pitchFamily="18" charset="0"/>
                            </a:rPr>
                            <m:t>∇</m:t>
                          </m:r>
                        </m:e>
                        <m:sup>
                          <m:r>
                            <a:rPr lang="en-US" i="1" smtClean="0">
                              <a:latin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𝑃</m:t>
                      </m:r>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𝑓</m:t>
                      </m:r>
                      <m:r>
                        <a:rPr lang="en-US" i="1" smtClean="0">
                          <a:latin typeface="Cambria Math" panose="02040503050406030204" pitchFamily="18" charset="0"/>
                          <a:ea typeface="Cambria Math" panose="02040503050406030204" pitchFamily="18" charset="0"/>
                        </a:rPr>
                        <m:t>             </m:t>
                      </m:r>
                      <m:r>
                        <m:rPr>
                          <m:nor/>
                        </m:rPr>
                        <a:rPr lang="en-US" smtClean="0">
                          <a:latin typeface="Cambria Math" panose="02040503050406030204" pitchFamily="18" charset="0"/>
                          <a:ea typeface="Cambria Math" panose="02040503050406030204" pitchFamily="18" charset="0"/>
                        </a:rPr>
                        <m:t>in</m:t>
                      </m:r>
                      <m:r>
                        <a:rPr lang="en-US" i="1" smtClean="0">
                          <a:latin typeface="Cambria Math" panose="02040503050406030204" pitchFamily="18" charset="0"/>
                          <a:ea typeface="Cambria Math" panose="02040503050406030204" pitchFamily="18" charset="0"/>
                        </a:rPr>
                        <m:t>  </m:t>
                      </m:r>
                      <m:r>
                        <m:rPr>
                          <m:sty m:val="p"/>
                        </m:rPr>
                        <a:rPr lang="el-GR" i="1" smtClean="0">
                          <a:latin typeface="Cambria Math" panose="02040503050406030204" pitchFamily="18" charset="0"/>
                          <a:ea typeface="Cambria Math" panose="02040503050406030204" pitchFamily="18" charset="0"/>
                        </a:rPr>
                        <m:t>Ω</m:t>
                      </m:r>
                    </m:oMath>
                    <m:oMath xmlns:m="http://schemas.openxmlformats.org/officeDocument/2006/math">
                      <m:r>
                        <a:rPr lang="en-US"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𝑃</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𝑔</m:t>
                      </m:r>
                      <m:r>
                        <a:rPr lang="en-US" i="1">
                          <a:latin typeface="Cambria Math" panose="02040503050406030204" pitchFamily="18" charset="0"/>
                          <a:ea typeface="Cambria Math" panose="02040503050406030204" pitchFamily="18" charset="0"/>
                        </a:rPr>
                        <m:t>          </m:t>
                      </m:r>
                      <m:r>
                        <m:rPr>
                          <m:nor/>
                        </m:rPr>
                        <a:rPr lang="en-US" smtClean="0">
                          <a:latin typeface="Cambria Math" panose="02040503050406030204" pitchFamily="18" charset="0"/>
                          <a:ea typeface="Cambria Math" panose="02040503050406030204" pitchFamily="18" charset="0"/>
                        </a:rPr>
                        <m:t>o</m:t>
                      </m:r>
                      <m:r>
                        <m:rPr>
                          <m:nor/>
                        </m:rPr>
                        <a:rPr lang="en-US">
                          <a:latin typeface="Cambria Math" panose="02040503050406030204" pitchFamily="18" charset="0"/>
                          <a:ea typeface="Cambria Math" panose="02040503050406030204" pitchFamily="18" charset="0"/>
                        </a:rPr>
                        <m:t>n</m:t>
                      </m:r>
                      <m:r>
                        <a:rPr lang="en-US" i="1">
                          <a:latin typeface="Cambria Math" panose="02040503050406030204" pitchFamily="18" charset="0"/>
                          <a:ea typeface="Cambria Math" panose="02040503050406030204" pitchFamily="18" charset="0"/>
                        </a:rPr>
                        <m:t> </m:t>
                      </m:r>
                      <m:r>
                        <a:rPr lang="en-US" i="1" smtClean="0">
                          <a:latin typeface="Cambria Math" panose="02040503050406030204" pitchFamily="18" charset="0"/>
                          <a:ea typeface="Cambria Math" panose="02040503050406030204" pitchFamily="18" charset="0"/>
                        </a:rPr>
                        <m:t> </m:t>
                      </m:r>
                      <m:r>
                        <a:rPr lang="en-US" i="1" smtClean="0">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Ω</m:t>
                      </m:r>
                    </m:oMath>
                  </m:oMathPara>
                </a14:m>
                <a:endParaRPr lang="en-US" dirty="0"/>
              </a:p>
            </p:txBody>
          </p:sp>
        </mc:Choice>
        <mc:Fallback xmlns="">
          <p:sp>
            <p:nvSpPr>
              <p:cNvPr id="11" name="Content Placeholder 2">
                <a:extLst>
                  <a:ext uri="{FF2B5EF4-FFF2-40B4-BE49-F238E27FC236}">
                    <a16:creationId xmlns:a16="http://schemas.microsoft.com/office/drawing/2014/main" id="{E4A4D16F-04ED-1F48-A558-9CADA21EAB24}"/>
                  </a:ext>
                </a:extLst>
              </p:cNvPr>
              <p:cNvSpPr txBox="1">
                <a:spLocks noRot="1" noChangeAspect="1" noMove="1" noResize="1" noEditPoints="1" noAdjustHandles="1" noChangeArrowheads="1" noChangeShapeType="1" noTextEdit="1"/>
              </p:cNvSpPr>
              <p:nvPr/>
            </p:nvSpPr>
            <p:spPr>
              <a:xfrm>
                <a:off x="2332990" y="4952882"/>
                <a:ext cx="3157220" cy="842391"/>
              </a:xfrm>
              <a:prstGeom prst="rect">
                <a:avLst/>
              </a:prstGeom>
              <a:blipFill>
                <a:blip r:embed="rId3"/>
                <a:stretch>
                  <a:fillRect t="-14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05938994-603B-794E-BC17-E927973C1A84}"/>
                  </a:ext>
                </a:extLst>
              </p:cNvPr>
              <p:cNvSpPr txBox="1">
                <a:spLocks/>
              </p:cNvSpPr>
              <p:nvPr/>
            </p:nvSpPr>
            <p:spPr>
              <a:xfrm>
                <a:off x="7152005" y="4881487"/>
                <a:ext cx="3157220" cy="8423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m:rPr>
                              <m:sty m:val="p"/>
                            </m:rPr>
                            <a:rPr lang="en-US" i="1" smtClean="0">
                              <a:latin typeface="Cambria Math" panose="02040503050406030204" pitchFamily="18" charset="0"/>
                              <a:ea typeface="Cambria Math" panose="02040503050406030204" pitchFamily="18" charset="0"/>
                            </a:rPr>
                            <m:t>∇</m:t>
                          </m:r>
                        </m:e>
                        <m:sup>
                          <m:r>
                            <a:rPr lang="en-US" i="1" smtClean="0">
                              <a:latin typeface="Cambria Math" panose="02040503050406030204" pitchFamily="18" charset="0"/>
                            </a:rPr>
                            <m:t>2</m:t>
                          </m:r>
                        </m:sup>
                      </m:sSup>
                      <m:r>
                        <a:rPr lang="en-US" b="0" i="1" smtClean="0">
                          <a:latin typeface="Cambria Math" panose="02040503050406030204" pitchFamily="18" charset="0"/>
                        </a:rPr>
                        <m:t>𝐻</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m:t>
                      </m:r>
                      <m:r>
                        <a:rPr lang="en-US"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r>
                        <a:rPr lang="en-US" i="1" smtClean="0">
                          <a:latin typeface="Cambria Math" panose="02040503050406030204" pitchFamily="18" charset="0"/>
                          <a:ea typeface="Cambria Math" panose="02040503050406030204" pitchFamily="18" charset="0"/>
                        </a:rPr>
                        <m:t> </m:t>
                      </m:r>
                      <m:r>
                        <m:rPr>
                          <m:nor/>
                        </m:rPr>
                        <a:rPr lang="en-US" smtClean="0">
                          <a:latin typeface="Cambria Math" panose="02040503050406030204" pitchFamily="18" charset="0"/>
                          <a:ea typeface="Cambria Math" panose="02040503050406030204" pitchFamily="18" charset="0"/>
                        </a:rPr>
                        <m:t>in</m:t>
                      </m:r>
                      <m:r>
                        <a:rPr lang="en-US" i="1" smtClean="0">
                          <a:latin typeface="Cambria Math" panose="02040503050406030204" pitchFamily="18" charset="0"/>
                          <a:ea typeface="Cambria Math" panose="02040503050406030204" pitchFamily="18" charset="0"/>
                        </a:rPr>
                        <m:t>  </m:t>
                      </m:r>
                      <m:r>
                        <m:rPr>
                          <m:sty m:val="p"/>
                        </m:rPr>
                        <a:rPr lang="el-GR" i="1" smtClean="0">
                          <a:latin typeface="Cambria Math" panose="02040503050406030204" pitchFamily="18" charset="0"/>
                          <a:ea typeface="Cambria Math" panose="02040503050406030204" pitchFamily="18" charset="0"/>
                        </a:rPr>
                        <m:t>Ω</m:t>
                      </m:r>
                    </m:oMath>
                    <m:oMath xmlns:m="http://schemas.openxmlformats.org/officeDocument/2006/math">
                      <m:r>
                        <a:rPr lang="en-US"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𝐻</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𝑔</m:t>
                      </m:r>
                      <m:r>
                        <a:rPr lang="en-US" i="1">
                          <a:latin typeface="Cambria Math" panose="02040503050406030204" pitchFamily="18" charset="0"/>
                          <a:ea typeface="Cambria Math" panose="02040503050406030204" pitchFamily="18" charset="0"/>
                        </a:rPr>
                        <m:t>          </m:t>
                      </m:r>
                      <m:r>
                        <m:rPr>
                          <m:nor/>
                        </m:rPr>
                        <a:rPr lang="en-US" smtClean="0">
                          <a:latin typeface="Cambria Math" panose="02040503050406030204" pitchFamily="18" charset="0"/>
                          <a:ea typeface="Cambria Math" panose="02040503050406030204" pitchFamily="18" charset="0"/>
                        </a:rPr>
                        <m:t>o</m:t>
                      </m:r>
                      <m:r>
                        <m:rPr>
                          <m:nor/>
                        </m:rPr>
                        <a:rPr lang="en-US">
                          <a:latin typeface="Cambria Math" panose="02040503050406030204" pitchFamily="18" charset="0"/>
                          <a:ea typeface="Cambria Math" panose="02040503050406030204" pitchFamily="18" charset="0"/>
                        </a:rPr>
                        <m:t>n</m:t>
                      </m:r>
                      <m:r>
                        <a:rPr lang="en-US" i="1">
                          <a:latin typeface="Cambria Math" panose="02040503050406030204" pitchFamily="18" charset="0"/>
                          <a:ea typeface="Cambria Math" panose="02040503050406030204" pitchFamily="18" charset="0"/>
                        </a:rPr>
                        <m:t> </m:t>
                      </m:r>
                      <m:r>
                        <a:rPr lang="en-US" i="1" smtClean="0">
                          <a:latin typeface="Cambria Math" panose="02040503050406030204" pitchFamily="18" charset="0"/>
                          <a:ea typeface="Cambria Math" panose="02040503050406030204" pitchFamily="18" charset="0"/>
                        </a:rPr>
                        <m:t> </m:t>
                      </m:r>
                      <m:r>
                        <a:rPr lang="en-US" i="1" smtClean="0">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Ω</m:t>
                      </m:r>
                    </m:oMath>
                  </m:oMathPara>
                </a14:m>
                <a:endParaRPr lang="en-US" dirty="0"/>
              </a:p>
            </p:txBody>
          </p:sp>
        </mc:Choice>
        <mc:Fallback xmlns="">
          <p:sp>
            <p:nvSpPr>
              <p:cNvPr id="12" name="Content Placeholder 2">
                <a:extLst>
                  <a:ext uri="{FF2B5EF4-FFF2-40B4-BE49-F238E27FC236}">
                    <a16:creationId xmlns:a16="http://schemas.microsoft.com/office/drawing/2014/main" id="{05938994-603B-794E-BC17-E927973C1A84}"/>
                  </a:ext>
                </a:extLst>
              </p:cNvPr>
              <p:cNvSpPr txBox="1">
                <a:spLocks noRot="1" noChangeAspect="1" noMove="1" noResize="1" noEditPoints="1" noAdjustHandles="1" noChangeArrowheads="1" noChangeShapeType="1" noTextEdit="1"/>
              </p:cNvSpPr>
              <p:nvPr/>
            </p:nvSpPr>
            <p:spPr>
              <a:xfrm>
                <a:off x="7152005" y="4881487"/>
                <a:ext cx="3157220" cy="842391"/>
              </a:xfrm>
              <a:prstGeom prst="rect">
                <a:avLst/>
              </a:prstGeom>
              <a:blipFill>
                <a:blip r:embed="rId4"/>
                <a:stretch>
                  <a:fillRect l="-400" t="-14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5ED74E8B-0BEA-EC45-8F59-D4066A9C5A28}"/>
                  </a:ext>
                </a:extLst>
              </p:cNvPr>
              <p:cNvSpPr txBox="1">
                <a:spLocks/>
              </p:cNvSpPr>
              <p:nvPr/>
            </p:nvSpPr>
            <p:spPr>
              <a:xfrm>
                <a:off x="4517390" y="3580623"/>
                <a:ext cx="3157220" cy="4473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𝑃</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𝐻</m:t>
                      </m:r>
                    </m:oMath>
                  </m:oMathPara>
                </a14:m>
                <a:endParaRPr lang="en-US" dirty="0"/>
              </a:p>
            </p:txBody>
          </p:sp>
        </mc:Choice>
        <mc:Fallback xmlns="">
          <p:sp>
            <p:nvSpPr>
              <p:cNvPr id="13" name="Content Placeholder 2">
                <a:extLst>
                  <a:ext uri="{FF2B5EF4-FFF2-40B4-BE49-F238E27FC236}">
                    <a16:creationId xmlns:a16="http://schemas.microsoft.com/office/drawing/2014/main" id="{5ED74E8B-0BEA-EC45-8F59-D4066A9C5A28}"/>
                  </a:ext>
                </a:extLst>
              </p:cNvPr>
              <p:cNvSpPr txBox="1">
                <a:spLocks noRot="1" noChangeAspect="1" noMove="1" noResize="1" noEditPoints="1" noAdjustHandles="1" noChangeArrowheads="1" noChangeShapeType="1" noTextEdit="1"/>
              </p:cNvSpPr>
              <p:nvPr/>
            </p:nvSpPr>
            <p:spPr>
              <a:xfrm>
                <a:off x="4517390" y="3580623"/>
                <a:ext cx="3157220" cy="447395"/>
              </a:xfrm>
              <a:prstGeom prst="rect">
                <a:avLst/>
              </a:prstGeom>
              <a:blipFill>
                <a:blip r:embed="rId5"/>
                <a:stretch>
                  <a:fillRect b="-2778"/>
                </a:stretch>
              </a:blipFill>
            </p:spPr>
            <p:txBody>
              <a:bodyPr/>
              <a:lstStyle/>
              <a:p>
                <a:r>
                  <a:rPr lang="en-US">
                    <a:noFill/>
                  </a:rPr>
                  <a:t> </a:t>
                </a:r>
              </a:p>
            </p:txBody>
          </p:sp>
        </mc:Fallback>
      </mc:AlternateContent>
      <p:sp>
        <p:nvSpPr>
          <p:cNvPr id="15" name="Down Arrow 14">
            <a:extLst>
              <a:ext uri="{FF2B5EF4-FFF2-40B4-BE49-F238E27FC236}">
                <a16:creationId xmlns:a16="http://schemas.microsoft.com/office/drawing/2014/main" id="{220BF298-A5F1-4245-9ED2-22A91126A851}"/>
              </a:ext>
            </a:extLst>
          </p:cNvPr>
          <p:cNvSpPr/>
          <p:nvPr/>
        </p:nvSpPr>
        <p:spPr>
          <a:xfrm>
            <a:off x="5905500" y="2644907"/>
            <a:ext cx="381000" cy="710423"/>
          </a:xfrm>
          <a:prstGeom prst="downArrow">
            <a:avLst/>
          </a:prstGeom>
          <a:solidFill>
            <a:schemeClr val="bg2">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5D071CCC-E8BE-C441-B5A2-43A40B35088D}"/>
              </a:ext>
            </a:extLst>
          </p:cNvPr>
          <p:cNvSpPr/>
          <p:nvPr/>
        </p:nvSpPr>
        <p:spPr>
          <a:xfrm rot="2218439">
            <a:off x="4789075" y="4129809"/>
            <a:ext cx="381000" cy="710423"/>
          </a:xfrm>
          <a:prstGeom prst="downArrow">
            <a:avLst/>
          </a:prstGeom>
          <a:solidFill>
            <a:schemeClr val="bg2">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a:extLst>
              <a:ext uri="{FF2B5EF4-FFF2-40B4-BE49-F238E27FC236}">
                <a16:creationId xmlns:a16="http://schemas.microsoft.com/office/drawing/2014/main" id="{23850320-EB8F-F142-95B0-FA79CA4DED89}"/>
              </a:ext>
            </a:extLst>
          </p:cNvPr>
          <p:cNvSpPr/>
          <p:nvPr/>
        </p:nvSpPr>
        <p:spPr>
          <a:xfrm rot="18932566">
            <a:off x="7099355" y="4051637"/>
            <a:ext cx="381000" cy="710423"/>
          </a:xfrm>
          <a:prstGeom prst="downArrow">
            <a:avLst/>
          </a:prstGeom>
          <a:solidFill>
            <a:schemeClr val="bg2">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27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F51275-769A-D945-A74F-8511E2B164E7}"/>
              </a:ext>
            </a:extLst>
          </p:cNvPr>
          <p:cNvSpPr>
            <a:spLocks noGrp="1"/>
          </p:cNvSpPr>
          <p:nvPr>
            <p:ph type="title"/>
          </p:nvPr>
        </p:nvSpPr>
        <p:spPr>
          <a:xfrm>
            <a:off x="220980" y="200533"/>
            <a:ext cx="11750040" cy="1180211"/>
          </a:xfrm>
        </p:spPr>
        <p:txBody>
          <a:bodyPr/>
          <a:lstStyle/>
          <a:p>
            <a:r>
              <a:rPr lang="en-US" dirty="0"/>
              <a:t>Integral solution allows a relief from </a:t>
            </a:r>
            <a:br>
              <a:rPr lang="en-US" dirty="0"/>
            </a:br>
            <a:r>
              <a:rPr lang="en-US" dirty="0"/>
              <a:t>boundary conditions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482B9EDD-CEB1-4A47-9F32-3FCA8EEB0F82}"/>
                  </a:ext>
                </a:extLst>
              </p:cNvPr>
              <p:cNvSpPr>
                <a:spLocks noGrp="1"/>
              </p:cNvSpPr>
              <p:nvPr>
                <p:ph idx="1"/>
              </p:nvPr>
            </p:nvSpPr>
            <p:spPr>
              <a:xfrm>
                <a:off x="220980" y="1396210"/>
                <a:ext cx="11750040" cy="588392"/>
              </a:xfrm>
            </p:spPr>
            <p:txBody>
              <a:bodyPr>
                <a:normAutofit/>
              </a:bodyPr>
              <a:lstStyle/>
              <a:p>
                <a:pPr marL="0" indent="0">
                  <a:buNone/>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panose="02040503050406030204" pitchFamily="18" charset="0"/>
                            </a:rPr>
                            <m:t>𝑉</m:t>
                          </m:r>
                        </m:e>
                      </m:acc>
                      <m:r>
                        <a:rPr lang="en-US" i="1">
                          <a:latin typeface="Cambria Math" panose="02040503050406030204" pitchFamily="18" charset="0"/>
                        </a:rPr>
                        <m:t>=</m:t>
                      </m:r>
                      <m:r>
                        <m:rPr>
                          <m:sty m:val="p"/>
                        </m:rP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𝐷</m:t>
                          </m:r>
                        </m:e>
                        <m:sup>
                          <m:r>
                            <a:rPr lang="en-US" i="1">
                              <a:latin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r>
                        <m:rPr>
                          <m:sty m:val="p"/>
                        </m:rP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𝑅</m:t>
                              </m:r>
                            </m:e>
                          </m:acc>
                        </m:e>
                        <m:sup>
                          <m:r>
                            <a:rPr lang="en-US" i="1">
                              <a:latin typeface="Cambria Math" panose="02040503050406030204" pitchFamily="18" charset="0"/>
                              <a:ea typeface="Cambria Math" panose="02040503050406030204" pitchFamily="18" charset="0"/>
                            </a:rPr>
                            <m:t>∗</m:t>
                          </m:r>
                        </m:sup>
                      </m:sSup>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h</m:t>
                              </m:r>
                            </m:e>
                          </m:acc>
                        </m:e>
                        <m:sup>
                          <m:r>
                            <a:rPr lang="en-US" i="1">
                              <a:latin typeface="Cambria Math" panose="02040503050406030204" pitchFamily="18" charset="0"/>
                              <a:ea typeface="Cambria Math" panose="02040503050406030204" pitchFamily="18" charset="0"/>
                            </a:rPr>
                            <m:t>∗</m:t>
                          </m:r>
                        </m:sup>
                      </m:sSup>
                    </m:oMath>
                  </m:oMathPara>
                </a14:m>
                <a:endParaRPr lang="en-US" dirty="0">
                  <a:ea typeface="Cambria Math" panose="02040503050406030204" pitchFamily="18" charset="0"/>
                </a:endParaRPr>
              </a:p>
              <a:p>
                <a:pPr marL="0" indent="0">
                  <a:buNone/>
                </a:pPr>
                <a:endParaRPr lang="en-US" dirty="0"/>
              </a:p>
            </p:txBody>
          </p:sp>
        </mc:Choice>
        <mc:Fallback xmlns="">
          <p:sp>
            <p:nvSpPr>
              <p:cNvPr id="6" name="Content Placeholder 5">
                <a:extLst>
                  <a:ext uri="{FF2B5EF4-FFF2-40B4-BE49-F238E27FC236}">
                    <a16:creationId xmlns:a16="http://schemas.microsoft.com/office/drawing/2014/main" id="{482B9EDD-CEB1-4A47-9F32-3FCA8EEB0F82}"/>
                  </a:ext>
                </a:extLst>
              </p:cNvPr>
              <p:cNvSpPr>
                <a:spLocks noGrp="1" noRot="1" noChangeAspect="1" noMove="1" noResize="1" noEditPoints="1" noAdjustHandles="1" noChangeArrowheads="1" noChangeShapeType="1" noTextEdit="1"/>
              </p:cNvSpPr>
              <p:nvPr>
                <p:ph idx="1"/>
              </p:nvPr>
            </p:nvSpPr>
            <p:spPr>
              <a:xfrm>
                <a:off x="220980" y="1396210"/>
                <a:ext cx="11750040" cy="588392"/>
              </a:xfr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3E85999A-3662-264F-A8EE-264F5CA6CEFB}"/>
                  </a:ext>
                </a:extLst>
              </p:cNvPr>
              <p:cNvSpPr/>
              <p:nvPr/>
            </p:nvSpPr>
            <p:spPr>
              <a:xfrm>
                <a:off x="9483812" y="1300674"/>
                <a:ext cx="2487208" cy="2598226"/>
              </a:xfrm>
              <a:prstGeom prst="rect">
                <a:avLst/>
              </a:prstGeom>
              <a:solidFill>
                <a:schemeClr val="bg1">
                  <a:lumMod val="95000"/>
                </a:schemeClr>
              </a:solidFill>
              <a:ln w="12700" cap="rnd">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14:m>
                  <m:oMathPara xmlns:m="http://schemas.openxmlformats.org/officeDocument/2006/math">
                    <m:oMathParaPr>
                      <m:jc m:val="centerGroup"/>
                    </m:oMathParaPr>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𝑉</m:t>
                          </m:r>
                        </m:e>
                      </m:acc>
                      <m:r>
                        <a:rPr lang="en-US" b="0" i="1" smtClean="0">
                          <a:solidFill>
                            <a:schemeClr val="tx1"/>
                          </a:solidFill>
                          <a:latin typeface="Cambria Math" panose="02040503050406030204" pitchFamily="18" charset="0"/>
                        </a:rPr>
                        <m:t>′ </m:t>
                      </m:r>
                      <m:r>
                        <m:rPr>
                          <m:nor/>
                        </m:rPr>
                        <a:rPr lang="en-US" b="0" i="0" smtClean="0">
                          <a:solidFill>
                            <a:schemeClr val="tx1"/>
                          </a:solidFill>
                          <a:latin typeface="Cambria Math" panose="02040503050406030204" pitchFamily="18" charset="0"/>
                        </a:rPr>
                        <m:t>on</m:t>
                      </m:r>
                      <m:r>
                        <m:rPr>
                          <m:nor/>
                        </m:rPr>
                        <a:rPr lang="en-US" b="0" i="0" smtClean="0">
                          <a:solidFill>
                            <a:schemeClr val="tx1"/>
                          </a:solidFill>
                          <a:latin typeface="Cambria Math" panose="02040503050406030204" pitchFamily="18" charset="0"/>
                        </a:rPr>
                        <m:t> </m:t>
                      </m:r>
                      <m:sSup>
                        <m:sSupPr>
                          <m:ctrlPr>
                            <a:rPr lang="en-US" i="1" smtClean="0">
                              <a:solidFill>
                                <a:schemeClr val="tx1"/>
                              </a:solidFill>
                              <a:latin typeface="Cambria Math" panose="02040503050406030204" pitchFamily="18" charset="0"/>
                              <a:ea typeface="Cambria Math" panose="02040503050406030204" pitchFamily="18" charset="0"/>
                            </a:rPr>
                          </m:ctrlPr>
                        </m:sSupPr>
                        <m:e>
                          <m:r>
                            <a:rPr lang="en-US" i="1">
                              <a:solidFill>
                                <a:schemeClr val="tx1"/>
                              </a:solidFill>
                              <a:latin typeface="Cambria Math" panose="02040503050406030204" pitchFamily="18" charset="0"/>
                              <a:ea typeface="Cambria Math" panose="02040503050406030204" pitchFamily="18" charset="0"/>
                            </a:rPr>
                            <m:t>ℝ</m:t>
                          </m:r>
                        </m:e>
                        <m:sup>
                          <m:r>
                            <a:rPr lang="en-US" b="0" i="1" smtClean="0">
                              <a:solidFill>
                                <a:schemeClr val="tx1"/>
                              </a:solidFill>
                              <a:latin typeface="Cambria Math" panose="02040503050406030204" pitchFamily="18" charset="0"/>
                              <a:ea typeface="Cambria Math" panose="02040503050406030204" pitchFamily="18" charset="0"/>
                            </a:rPr>
                            <m:t>𝑛</m:t>
                          </m:r>
                        </m:sup>
                      </m:sSup>
                    </m:oMath>
                  </m:oMathPara>
                </a14:m>
                <a:endParaRPr lang="en-US" dirty="0">
                  <a:solidFill>
                    <a:schemeClr val="tx1"/>
                  </a:solidFill>
                </a:endParaRPr>
              </a:p>
              <a:p>
                <a:pPr algn="ctr"/>
                <a:endParaRPr lang="en-US" dirty="0"/>
              </a:p>
              <a:p>
                <a:pPr algn="ctr"/>
                <a:endParaRPr lang="en-US" dirty="0"/>
              </a:p>
            </p:txBody>
          </p:sp>
        </mc:Choice>
        <mc:Fallback xmlns="">
          <p:sp>
            <p:nvSpPr>
              <p:cNvPr id="25" name="Rectangle 24">
                <a:extLst>
                  <a:ext uri="{FF2B5EF4-FFF2-40B4-BE49-F238E27FC236}">
                    <a16:creationId xmlns:a16="http://schemas.microsoft.com/office/drawing/2014/main" id="{3E85999A-3662-264F-A8EE-264F5CA6CEFB}"/>
                  </a:ext>
                </a:extLst>
              </p:cNvPr>
              <p:cNvSpPr>
                <a:spLocks noRot="1" noChangeAspect="1" noMove="1" noResize="1" noEditPoints="1" noAdjustHandles="1" noChangeArrowheads="1" noChangeShapeType="1" noTextEdit="1"/>
              </p:cNvSpPr>
              <p:nvPr/>
            </p:nvSpPr>
            <p:spPr>
              <a:xfrm>
                <a:off x="9483812" y="1300674"/>
                <a:ext cx="2487208" cy="2598226"/>
              </a:xfrm>
              <a:prstGeom prst="rect">
                <a:avLst/>
              </a:prstGeom>
              <a:blipFill>
                <a:blip r:embed="rId3"/>
                <a:stretch>
                  <a:fillRect/>
                </a:stretch>
              </a:blipFill>
              <a:ln w="12700" cap="rnd">
                <a:solidFill>
                  <a:schemeClr val="tx1"/>
                </a:solidFill>
                <a:prstDash val="dash"/>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54C7E114-7C7B-2B4D-A713-8106628DB331}"/>
                  </a:ext>
                </a:extLst>
              </p:cNvPr>
              <p:cNvSpPr/>
              <p:nvPr/>
            </p:nvSpPr>
            <p:spPr>
              <a:xfrm>
                <a:off x="9831568" y="1884386"/>
                <a:ext cx="1791696" cy="1624797"/>
              </a:xfrm>
              <a:prstGeom prst="roundRect">
                <a:avLst>
                  <a:gd name="adj" fmla="val 5161"/>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14:m>
                  <m:oMathPara xmlns:m="http://schemas.openxmlformats.org/officeDocument/2006/math">
                    <m:oMathParaPr>
                      <m:jc m:val="centerGroup"/>
                    </m:oMathParaPr>
                    <m:oMath xmlns:m="http://schemas.openxmlformats.org/officeDocument/2006/math">
                      <m:acc>
                        <m:accPr>
                          <m:chr m:val="⃗"/>
                          <m:ctrlPr>
                            <a:rPr lang="en-US" i="1">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𝑉</m:t>
                          </m:r>
                        </m:e>
                      </m:acc>
                      <m:r>
                        <a:rPr lang="en-US" i="1">
                          <a:solidFill>
                            <a:schemeClr val="tx1"/>
                          </a:solidFill>
                          <a:latin typeface="Cambria Math" panose="02040503050406030204" pitchFamily="18" charset="0"/>
                        </a:rPr>
                        <m:t> </m:t>
                      </m:r>
                      <m:r>
                        <m:rPr>
                          <m:nor/>
                        </m:rPr>
                        <a:rPr lang="en-US">
                          <a:solidFill>
                            <a:schemeClr val="tx1"/>
                          </a:solidFill>
                          <a:latin typeface="Cambria Math" panose="02040503050406030204" pitchFamily="18" charset="0"/>
                        </a:rPr>
                        <m:t>on</m:t>
                      </m:r>
                      <m:r>
                        <m:rPr>
                          <m:nor/>
                        </m:rPr>
                        <a:rPr lang="en-US" b="0" i="0" smtClean="0">
                          <a:solidFill>
                            <a:schemeClr val="tx1"/>
                          </a:solidFill>
                          <a:latin typeface="Cambria Math" panose="02040503050406030204" pitchFamily="18" charset="0"/>
                        </a:rPr>
                        <m:t> </m:t>
                      </m:r>
                      <m:r>
                        <m:rPr>
                          <m:sty m:val="p"/>
                        </m:rPr>
                        <a:rPr lang="el-GR" b="0" i="1" smtClean="0">
                          <a:solidFill>
                            <a:schemeClr val="tx1"/>
                          </a:solidFill>
                          <a:latin typeface="Cambria Math" panose="02040503050406030204" pitchFamily="18" charset="0"/>
                          <a:ea typeface="Cambria Math" panose="02040503050406030204" pitchFamily="18" charset="0"/>
                        </a:rPr>
                        <m:t>Ω</m:t>
                      </m:r>
                      <m:r>
                        <a:rPr lang="el-GR" b="0" i="1" smtClean="0">
                          <a:solidFill>
                            <a:schemeClr val="tx1"/>
                          </a:solidFill>
                          <a:latin typeface="Cambria Math" panose="02040503050406030204" pitchFamily="18" charset="0"/>
                          <a:ea typeface="Cambria Math" panose="02040503050406030204" pitchFamily="18" charset="0"/>
                        </a:rPr>
                        <m:t>⊂</m:t>
                      </m:r>
                      <m:r>
                        <m:rPr>
                          <m:nor/>
                        </m:rPr>
                        <a:rPr lang="en-US">
                          <a:solidFill>
                            <a:schemeClr val="tx1"/>
                          </a:solidFill>
                          <a:latin typeface="Cambria Math" panose="02040503050406030204" pitchFamily="18" charset="0"/>
                        </a:rPr>
                        <m:t> </m:t>
                      </m:r>
                      <m:sSup>
                        <m:sSupPr>
                          <m:ctrlPr>
                            <a:rPr lang="en-US" i="1">
                              <a:solidFill>
                                <a:schemeClr val="tx1"/>
                              </a:solidFill>
                              <a:latin typeface="Cambria Math" panose="02040503050406030204" pitchFamily="18" charset="0"/>
                              <a:ea typeface="Cambria Math" panose="02040503050406030204" pitchFamily="18" charset="0"/>
                            </a:rPr>
                          </m:ctrlPr>
                        </m:sSupPr>
                        <m:e>
                          <m:r>
                            <a:rPr lang="en-US" i="1">
                              <a:solidFill>
                                <a:schemeClr val="tx1"/>
                              </a:solidFill>
                              <a:latin typeface="Cambria Math" panose="02040503050406030204" pitchFamily="18" charset="0"/>
                              <a:ea typeface="Cambria Math" panose="02040503050406030204" pitchFamily="18" charset="0"/>
                            </a:rPr>
                            <m:t>ℝ</m:t>
                          </m:r>
                        </m:e>
                        <m:sup>
                          <m:r>
                            <a:rPr lang="en-US" i="1">
                              <a:solidFill>
                                <a:schemeClr val="tx1"/>
                              </a:solidFill>
                              <a:latin typeface="Cambria Math" panose="02040503050406030204" pitchFamily="18" charset="0"/>
                              <a:ea typeface="Cambria Math" panose="02040503050406030204" pitchFamily="18" charset="0"/>
                            </a:rPr>
                            <m:t>𝑛</m:t>
                          </m:r>
                        </m:sup>
                      </m:sSup>
                    </m:oMath>
                  </m:oMathPara>
                </a14:m>
                <a:endParaRPr lang="en-US" dirty="0">
                  <a:solidFill>
                    <a:schemeClr val="tx1"/>
                  </a:solidFill>
                </a:endParaRPr>
              </a:p>
              <a:p>
                <a:pPr algn="ctr"/>
                <a:endParaRPr lang="en-US" dirty="0"/>
              </a:p>
            </p:txBody>
          </p:sp>
        </mc:Choice>
        <mc:Fallback xmlns="">
          <p:sp>
            <p:nvSpPr>
              <p:cNvPr id="29" name="Rounded Rectangle 28">
                <a:extLst>
                  <a:ext uri="{FF2B5EF4-FFF2-40B4-BE49-F238E27FC236}">
                    <a16:creationId xmlns:a16="http://schemas.microsoft.com/office/drawing/2014/main" id="{54C7E114-7C7B-2B4D-A713-8106628DB331}"/>
                  </a:ext>
                </a:extLst>
              </p:cNvPr>
              <p:cNvSpPr>
                <a:spLocks noRot="1" noChangeAspect="1" noMove="1" noResize="1" noEditPoints="1" noAdjustHandles="1" noChangeArrowheads="1" noChangeShapeType="1" noTextEdit="1"/>
              </p:cNvSpPr>
              <p:nvPr/>
            </p:nvSpPr>
            <p:spPr>
              <a:xfrm>
                <a:off x="9831568" y="1884386"/>
                <a:ext cx="1791696" cy="1624797"/>
              </a:xfrm>
              <a:prstGeom prst="roundRect">
                <a:avLst>
                  <a:gd name="adj" fmla="val 5161"/>
                </a:avLst>
              </a:prstGeom>
              <a:blipFill>
                <a:blip r:embed="rId4"/>
                <a:stretch>
                  <a:fillRect/>
                </a:stretch>
              </a:blipFill>
              <a:ln>
                <a:solidFill>
                  <a:schemeClr val="tx1"/>
                </a:soli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Content Placeholder 5">
                <a:extLst>
                  <a:ext uri="{FF2B5EF4-FFF2-40B4-BE49-F238E27FC236}">
                    <a16:creationId xmlns:a16="http://schemas.microsoft.com/office/drawing/2014/main" id="{7CD1698D-C9CF-1945-BF64-05C12CAF230A}"/>
                  </a:ext>
                </a:extLst>
              </p:cNvPr>
              <p:cNvSpPr txBox="1">
                <a:spLocks/>
              </p:cNvSpPr>
              <p:nvPr/>
            </p:nvSpPr>
            <p:spPr>
              <a:xfrm>
                <a:off x="220980" y="1884386"/>
                <a:ext cx="10269220" cy="4803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0" dirty="0"/>
                  <a:t>     </a:t>
                </a:r>
                <a14:m>
                  <m:oMath xmlns:m="http://schemas.openxmlformats.org/officeDocument/2006/math">
                    <m:sSup>
                      <m:sSupPr>
                        <m:ctrlPr>
                          <a:rPr lang="en-US" sz="2200" b="0" i="1" smtClean="0">
                            <a:latin typeface="Cambria Math" panose="02040503050406030204" pitchFamily="18" charset="0"/>
                          </a:rPr>
                        </m:ctrlPr>
                      </m:sSupPr>
                      <m:e>
                        <m:acc>
                          <m:accPr>
                            <m:chr m:val="⃗"/>
                            <m:ctrlPr>
                              <a:rPr lang="en-US" sz="2200" i="1" smtClean="0">
                                <a:latin typeface="Cambria Math" panose="02040503050406030204" pitchFamily="18" charset="0"/>
                              </a:rPr>
                            </m:ctrlPr>
                          </m:accPr>
                          <m:e>
                            <m:r>
                              <a:rPr lang="en-US" sz="2200" i="1">
                                <a:latin typeface="Cambria Math" panose="02040503050406030204" pitchFamily="18" charset="0"/>
                              </a:rPr>
                              <m:t>𝑉</m:t>
                            </m:r>
                          </m:e>
                        </m:acc>
                      </m:e>
                      <m:sup>
                        <m:r>
                          <a:rPr lang="en-US" sz="2200" b="0" i="1" smtClean="0">
                            <a:latin typeface="Cambria Math" panose="02040503050406030204" pitchFamily="18" charset="0"/>
                          </a:rPr>
                          <m:t>′</m:t>
                        </m:r>
                      </m:sup>
                    </m:sSup>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e>
                    </m:d>
                    <m:r>
                      <a:rPr lang="en-US" sz="2200" i="1">
                        <a:latin typeface="Cambria Math" panose="02040503050406030204" pitchFamily="18" charset="0"/>
                      </a:rPr>
                      <m:t>=</m:t>
                    </m:r>
                    <m:acc>
                      <m:accPr>
                        <m:chr m:val="⃗"/>
                        <m:ctrlPr>
                          <a:rPr lang="en-US" sz="2200" i="1">
                            <a:latin typeface="Cambria Math" panose="02040503050406030204" pitchFamily="18" charset="0"/>
                          </a:rPr>
                        </m:ctrlPr>
                      </m:accPr>
                      <m:e>
                        <m:r>
                          <a:rPr lang="en-US" sz="2200" i="1">
                            <a:latin typeface="Cambria Math" panose="02040503050406030204" pitchFamily="18" charset="0"/>
                          </a:rPr>
                          <m:t>𝑉</m:t>
                        </m:r>
                      </m:e>
                    </m:acc>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e>
                    </m:d>
                    <m:r>
                      <a:rPr lang="en-US" sz="2200" b="0" i="1" smtClean="0">
                        <a:latin typeface="Cambria Math" panose="02040503050406030204" pitchFamily="18" charset="0"/>
                      </a:rPr>
                      <m:t>      </m:t>
                    </m:r>
                    <m:r>
                      <m:rPr>
                        <m:nor/>
                      </m:rPr>
                      <a:rPr lang="en-US" sz="2200" b="0" i="0" smtClean="0">
                        <a:latin typeface="Cambria Math" panose="02040503050406030204" pitchFamily="18" charset="0"/>
                      </a:rPr>
                      <m:t>for</m:t>
                    </m:r>
                    <m:r>
                      <m:rPr>
                        <m:nor/>
                      </m:rPr>
                      <a:rPr lang="en-US" sz="2200" b="0" i="0" smtClean="0">
                        <a:latin typeface="Cambria Math" panose="02040503050406030204" pitchFamily="18" charset="0"/>
                      </a:rPr>
                      <m:t> </m:t>
                    </m:r>
                    <m:r>
                      <a:rPr lang="en-US" sz="2200" b="0" i="1" smtClean="0">
                        <a:latin typeface="Cambria Math" panose="02040503050406030204" pitchFamily="18" charset="0"/>
                      </a:rPr>
                      <m:t>𝑥</m:t>
                    </m:r>
                    <m:r>
                      <m:rPr>
                        <m:nor/>
                      </m:rPr>
                      <a:rPr lang="en-US" sz="2200" b="0" i="0" smtClean="0">
                        <a:latin typeface="Cambria Math" panose="02040503050406030204" pitchFamily="18" charset="0"/>
                      </a:rPr>
                      <m:t> </m:t>
                    </m:r>
                    <m:r>
                      <m:rPr>
                        <m:nor/>
                      </m:rPr>
                      <a:rPr lang="en-US" sz="2200" b="0" i="0" smtClean="0">
                        <a:latin typeface="Cambria Math" panose="02040503050406030204" pitchFamily="18" charset="0"/>
                      </a:rPr>
                      <m:t>in</m:t>
                    </m:r>
                    <m:r>
                      <m:rPr>
                        <m:nor/>
                      </m:rPr>
                      <a:rPr lang="en-US" sz="2200" b="0" i="0" smtClean="0">
                        <a:latin typeface="Cambria Math" panose="02040503050406030204" pitchFamily="18" charset="0"/>
                      </a:rPr>
                      <m:t>  </m:t>
                    </m:r>
                    <m:r>
                      <m:rPr>
                        <m:sty m:val="p"/>
                      </m:rPr>
                      <a:rPr lang="el-GR" sz="2200" b="0" i="1" smtClean="0">
                        <a:latin typeface="Cambria Math" panose="02040503050406030204" pitchFamily="18" charset="0"/>
                        <a:ea typeface="Cambria Math" panose="02040503050406030204" pitchFamily="18" charset="0"/>
                      </a:rPr>
                      <m:t>Ω</m:t>
                    </m:r>
                  </m:oMath>
                </a14:m>
                <a:endParaRPr lang="en-US" sz="2200" b="0" i="1" dirty="0">
                  <a:latin typeface="Cambria Math" panose="02040503050406030204" pitchFamily="18" charset="0"/>
                </a:endParaRPr>
              </a:p>
              <a:p>
                <a:pPr marL="0" indent="0">
                  <a:buNone/>
                </a:pPr>
                <a:r>
                  <a:rPr lang="en-US" sz="2200" dirty="0"/>
                  <a:t>     </a:t>
                </a:r>
                <a14:m>
                  <m:oMath xmlns:m="http://schemas.openxmlformats.org/officeDocument/2006/math">
                    <m:acc>
                      <m:accPr>
                        <m:chr m:val="⃗"/>
                        <m:ctrlPr>
                          <a:rPr lang="en-US" sz="2200" i="1">
                            <a:latin typeface="Cambria Math" panose="02040503050406030204" pitchFamily="18" charset="0"/>
                          </a:rPr>
                        </m:ctrlPr>
                      </m:accPr>
                      <m:e>
                        <m:r>
                          <a:rPr lang="en-US" sz="2200" i="1">
                            <a:latin typeface="Cambria Math" panose="02040503050406030204" pitchFamily="18" charset="0"/>
                          </a:rPr>
                          <m:t>𝑉</m:t>
                        </m:r>
                      </m:e>
                    </m:acc>
                    <m:r>
                      <a:rPr lang="en-US" sz="2200" i="1">
                        <a:latin typeface="Cambria Math" panose="02040503050406030204" pitchFamily="18" charset="0"/>
                      </a:rPr>
                      <m:t>′</m:t>
                    </m:r>
                    <m:r>
                      <a:rPr lang="en-US" sz="2200" b="0" i="1" smtClean="0">
                        <a:latin typeface="Cambria Math" panose="02040503050406030204" pitchFamily="18" charset="0"/>
                      </a:rPr>
                      <m:t>(</m:t>
                    </m:r>
                    <m:r>
                      <a:rPr lang="en-US" sz="2200" b="0" i="1" smtClean="0">
                        <a:latin typeface="Cambria Math" panose="02040503050406030204" pitchFamily="18" charset="0"/>
                      </a:rPr>
                      <m:t>𝑥</m:t>
                    </m:r>
                    <m:r>
                      <a:rPr lang="en-US" sz="2200" b="0" i="1" smtClean="0">
                        <a:latin typeface="Cambria Math" panose="02040503050406030204" pitchFamily="18" charset="0"/>
                      </a:rPr>
                      <m:t>)→</m:t>
                    </m:r>
                    <m:acc>
                      <m:accPr>
                        <m:chr m:val="⃗"/>
                        <m:ctrlPr>
                          <a:rPr lang="en-US" sz="2200" i="1">
                            <a:latin typeface="Cambria Math" panose="02040503050406030204" pitchFamily="18" charset="0"/>
                          </a:rPr>
                        </m:ctrlPr>
                      </m:accPr>
                      <m:e>
                        <m:r>
                          <a:rPr lang="en-US" sz="2200" b="0" i="1" smtClean="0">
                            <a:latin typeface="Cambria Math" panose="02040503050406030204" pitchFamily="18" charset="0"/>
                          </a:rPr>
                          <m:t>0</m:t>
                        </m:r>
                      </m:e>
                    </m:acc>
                    <m:r>
                      <m:rPr>
                        <m:nor/>
                      </m:rPr>
                      <a:rPr lang="en-US" sz="2200" b="0" i="0" smtClean="0">
                        <a:latin typeface="Cambria Math" panose="02040503050406030204" pitchFamily="18" charset="0"/>
                      </a:rPr>
                      <m:t>             </m:t>
                    </m:r>
                    <m:r>
                      <m:rPr>
                        <m:nor/>
                      </m:rPr>
                      <a:rPr lang="en-US" sz="2200" b="0" i="0" smtClean="0">
                        <a:latin typeface="Cambria Math" panose="02040503050406030204" pitchFamily="18" charset="0"/>
                      </a:rPr>
                      <m:t>for</m:t>
                    </m:r>
                    <m:r>
                      <m:rPr>
                        <m:nor/>
                      </m:rPr>
                      <a:rPr lang="en-US" sz="2200">
                        <a:latin typeface="Cambria Math" panose="02040503050406030204" pitchFamily="18" charset="0"/>
                      </a:rPr>
                      <m:t> </m:t>
                    </m:r>
                    <m:r>
                      <a:rPr lang="en-US" sz="2200" i="1">
                        <a:latin typeface="Cambria Math" panose="02040503050406030204" pitchFamily="18" charset="0"/>
                      </a:rPr>
                      <m:t>𝑥</m:t>
                    </m:r>
                    <m:r>
                      <a:rPr lang="en-US" sz="2200" i="1">
                        <a:latin typeface="Cambria Math" panose="02040503050406030204" pitchFamily="18" charset="0"/>
                        <a:ea typeface="Cambria Math" panose="02040503050406030204" pitchFamily="18" charset="0"/>
                      </a:rPr>
                      <m:t>→</m:t>
                    </m:r>
                    <m:r>
                      <a:rPr lang="en-US" sz="2200" i="1" smtClean="0">
                        <a:latin typeface="Cambria Math" panose="02040503050406030204" pitchFamily="18" charset="0"/>
                        <a:ea typeface="Cambria Math" panose="02040503050406030204" pitchFamily="18" charset="0"/>
                      </a:rPr>
                      <m:t>∞</m:t>
                    </m:r>
                  </m:oMath>
                </a14:m>
                <a:endParaRPr lang="en-US" sz="2200" dirty="0">
                  <a:ea typeface="Cambria Math" panose="02040503050406030204" pitchFamily="18" charset="0"/>
                </a:endParaRPr>
              </a:p>
              <a:p>
                <a:pPr marL="0" indent="0">
                  <a:buNone/>
                </a:pPr>
                <a:endParaRPr lang="en-US" sz="2200" dirty="0">
                  <a:ea typeface="Cambria Math" panose="02040503050406030204" pitchFamily="18" charset="0"/>
                </a:endParaRPr>
              </a:p>
              <a:p>
                <a:pPr marL="0" indent="0">
                  <a:buNone/>
                </a:pPr>
                <a:r>
                  <a:rPr lang="en-US" sz="2200" dirty="0"/>
                  <a:t>				</a:t>
                </a:r>
                <a14:m>
                  <m:oMath xmlns:m="http://schemas.openxmlformats.org/officeDocument/2006/math">
                    <m:acc>
                      <m:accPr>
                        <m:chr m:val="⃗"/>
                        <m:ctrlPr>
                          <a:rPr lang="en-US" sz="2200" i="1">
                            <a:latin typeface="Cambria Math" panose="02040503050406030204" pitchFamily="18" charset="0"/>
                          </a:rPr>
                        </m:ctrlPr>
                      </m:accPr>
                      <m:e>
                        <m:r>
                          <a:rPr lang="en-US" sz="2200" i="1">
                            <a:latin typeface="Cambria Math" panose="02040503050406030204" pitchFamily="18" charset="0"/>
                          </a:rPr>
                          <m:t>𝑉</m:t>
                        </m:r>
                      </m:e>
                    </m:acc>
                    <m:r>
                      <a:rPr lang="en-US" sz="2200" b="0" i="1" smtClean="0">
                        <a:latin typeface="Cambria Math" panose="02040503050406030204" pitchFamily="18" charset="0"/>
                      </a:rPr>
                      <m:t>′</m:t>
                    </m:r>
                    <m:r>
                      <a:rPr lang="en-US" sz="2200" i="1">
                        <a:latin typeface="Cambria Math" panose="02040503050406030204" pitchFamily="18" charset="0"/>
                      </a:rPr>
                      <m:t>=</m:t>
                    </m:r>
                    <m:r>
                      <m:rPr>
                        <m:sty m:val="p"/>
                      </m:rPr>
                      <a:rPr lang="en-US" sz="2200" i="1">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𝐷</m:t>
                    </m:r>
                    <m:r>
                      <a:rPr lang="en-US" sz="2200" b="0" i="1" smtClean="0">
                        <a:latin typeface="Cambria Math" panose="02040503050406030204" pitchFamily="18" charset="0"/>
                        <a:ea typeface="Cambria Math" panose="02040503050406030204" pitchFamily="18" charset="0"/>
                      </a:rPr>
                      <m:t>′+</m:t>
                    </m:r>
                    <m:r>
                      <m:rPr>
                        <m:sty m:val="p"/>
                      </m:rPr>
                      <a:rPr lang="en-US" sz="2200" i="1">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m:t>
                    </m:r>
                    <m:acc>
                      <m:accPr>
                        <m:chr m:val="⃗"/>
                        <m:ctrlPr>
                          <a:rPr lang="en-US" sz="2200" i="1" smtClean="0">
                            <a:latin typeface="Cambria Math" panose="02040503050406030204" pitchFamily="18" charset="0"/>
                            <a:ea typeface="Cambria Math" panose="02040503050406030204" pitchFamily="18" charset="0"/>
                          </a:rPr>
                        </m:ctrlPr>
                      </m:accPr>
                      <m:e>
                        <m:r>
                          <a:rPr lang="en-US" sz="2200" b="0" i="1" smtClean="0">
                            <a:latin typeface="Cambria Math" panose="02040503050406030204" pitchFamily="18" charset="0"/>
                            <a:ea typeface="Cambria Math" panose="02040503050406030204" pitchFamily="18" charset="0"/>
                          </a:rPr>
                          <m:t>𝑅</m:t>
                        </m:r>
                      </m:e>
                    </m:acc>
                    <m:r>
                      <a:rPr lang="en-US" sz="2200" b="0" i="1" smtClean="0">
                        <a:latin typeface="Cambria Math" panose="02040503050406030204" pitchFamily="18" charset="0"/>
                      </a:rPr>
                      <m:t>′</m:t>
                    </m:r>
                  </m:oMath>
                </a14:m>
                <a:r>
                  <a:rPr lang="en-US" sz="2200" dirty="0"/>
                  <a:t>       (no harmonic)</a:t>
                </a:r>
              </a:p>
              <a:p>
                <a:pPr marL="0" indent="0">
                  <a:buFont typeface="Arial" panose="020B0604020202020204" pitchFamily="34" charset="0"/>
                  <a:buNone/>
                </a:pPr>
                <a:endParaRPr lang="en-US" sz="2200" dirty="0"/>
              </a:p>
              <a:p>
                <a:pPr marL="0" indent="0">
                  <a:buNone/>
                </a:pPr>
                <a14:m>
                  <m:oMathPara xmlns:m="http://schemas.openxmlformats.org/officeDocument/2006/math">
                    <m:oMathParaPr>
                      <m:jc m:val="left"/>
                    </m:oMathParaPr>
                    <m:oMath xmlns:m="http://schemas.openxmlformats.org/officeDocument/2006/math">
                      <m:r>
                        <a:rPr lang="en-US" sz="2200" i="1">
                          <a:latin typeface="Cambria Math" panose="02040503050406030204" pitchFamily="18" charset="0"/>
                          <a:ea typeface="Cambria Math" panose="02040503050406030204" pitchFamily="18" charset="0"/>
                        </a:rPr>
                        <m:t>𝐷</m:t>
                      </m:r>
                      <m:r>
                        <a:rPr lang="en-US" sz="2200" i="1">
                          <a:latin typeface="Cambria Math" panose="02040503050406030204" pitchFamily="18" charset="0"/>
                          <a:ea typeface="Cambria Math" panose="02040503050406030204" pitchFamily="18" charset="0"/>
                        </a:rPr>
                        <m:t>′</m:t>
                      </m:r>
                      <m:d>
                        <m:dPr>
                          <m:ctrlPr>
                            <a:rPr lang="en-US" sz="2200" i="1">
                              <a:latin typeface="Cambria Math" panose="02040503050406030204" pitchFamily="18" charset="0"/>
                            </a:rPr>
                          </m:ctrlPr>
                        </m:dPr>
                        <m:e>
                          <m:sSub>
                            <m:sSubPr>
                              <m:ctrlPr>
                                <a:rPr lang="en-US" sz="2200" i="1">
                                  <a:latin typeface="Cambria Math" panose="02040503050406030204" pitchFamily="18" charset="0"/>
                                </a:rPr>
                              </m:ctrlPr>
                            </m:sSubPr>
                            <m:e>
                              <m:r>
                                <a:rPr lang="en-US" sz="2200" i="1">
                                  <a:latin typeface="Cambria Math" panose="02040503050406030204" pitchFamily="18" charset="0"/>
                                </a:rPr>
                                <m:t>𝑥</m:t>
                              </m:r>
                            </m:e>
                            <m:sub>
                              <m:r>
                                <a:rPr lang="en-US" sz="2200" i="1">
                                  <a:latin typeface="Cambria Math" panose="02040503050406030204" pitchFamily="18" charset="0"/>
                                </a:rPr>
                                <m:t>0</m:t>
                              </m:r>
                            </m:sub>
                          </m:sSub>
                        </m:e>
                      </m:d>
                      <m:r>
                        <a:rPr lang="en-US" sz="2200" i="1">
                          <a:latin typeface="Cambria Math" panose="02040503050406030204" pitchFamily="18" charset="0"/>
                          <a:ea typeface="Cambria Math" panose="02040503050406030204" pitchFamily="18" charset="0"/>
                        </a:rPr>
                        <m:t>=</m:t>
                      </m:r>
                      <m:nary>
                        <m:naryPr>
                          <m:ctrlPr>
                            <a:rPr lang="en-US" sz="2200" i="1">
                              <a:latin typeface="Cambria Math" panose="02040503050406030204" pitchFamily="18" charset="0"/>
                              <a:ea typeface="Cambria Math" panose="02040503050406030204" pitchFamily="18" charset="0"/>
                            </a:rPr>
                          </m:ctrlPr>
                        </m:naryPr>
                        <m:sub>
                          <m:sSup>
                            <m:sSupPr>
                              <m:ctrlPr>
                                <a:rPr lang="en-US" sz="2200" i="1">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ℝ</m:t>
                              </m:r>
                            </m:e>
                            <m:sup>
                              <m:r>
                                <a:rPr lang="en-US" sz="2200" i="1">
                                  <a:latin typeface="Cambria Math" panose="02040503050406030204" pitchFamily="18" charset="0"/>
                                  <a:ea typeface="Cambria Math" panose="02040503050406030204" pitchFamily="18" charset="0"/>
                                </a:rPr>
                                <m:t>𝑛</m:t>
                              </m:r>
                            </m:sup>
                          </m:sSup>
                        </m:sub>
                        <m:sup/>
                        <m:e>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𝐺</m:t>
                              </m:r>
                            </m:e>
                            <m:sub>
                              <m:r>
                                <a:rPr lang="en-US" sz="2200" i="1">
                                  <a:latin typeface="Cambria Math" panose="02040503050406030204" pitchFamily="18" charset="0"/>
                                  <a:ea typeface="Cambria Math" panose="02040503050406030204" pitchFamily="18" charset="0"/>
                                </a:rPr>
                                <m:t>∞</m:t>
                              </m:r>
                            </m:sub>
                          </m:sSub>
                        </m:e>
                      </m:nary>
                      <m:d>
                        <m:dPr>
                          <m:ctrlPr>
                            <a:rPr lang="en-US" sz="2200" i="1">
                              <a:latin typeface="Cambria Math" panose="02040503050406030204" pitchFamily="18" charset="0"/>
                              <a:ea typeface="Cambria Math" panose="02040503050406030204" pitchFamily="18" charset="0"/>
                            </a:rPr>
                          </m:ctrlPr>
                        </m:dPr>
                        <m:e>
                          <m:r>
                            <a:rPr lang="en-US" sz="2200" i="1">
                              <a:latin typeface="Cambria Math" panose="02040503050406030204" pitchFamily="18" charset="0"/>
                              <a:ea typeface="Cambria Math" panose="02040503050406030204" pitchFamily="18" charset="0"/>
                            </a:rPr>
                            <m:t>𝑥</m:t>
                          </m:r>
                          <m:r>
                            <a:rPr lang="en-US" sz="2200" i="1">
                              <a:latin typeface="Cambria Math" panose="02040503050406030204" pitchFamily="18" charset="0"/>
                              <a:ea typeface="Cambria Math" panose="02040503050406030204" pitchFamily="18" charset="0"/>
                            </a:rPr>
                            <m:t>,</m:t>
                          </m:r>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𝑥</m:t>
                              </m:r>
                            </m:e>
                            <m:sub>
                              <m:r>
                                <a:rPr lang="en-US" sz="2200" i="1">
                                  <a:latin typeface="Cambria Math" panose="02040503050406030204" pitchFamily="18" charset="0"/>
                                  <a:ea typeface="Cambria Math" panose="02040503050406030204" pitchFamily="18" charset="0"/>
                                </a:rPr>
                                <m:t>0</m:t>
                              </m:r>
                            </m:sub>
                          </m:sSub>
                        </m:e>
                      </m:d>
                      <m:d>
                        <m:dPr>
                          <m:ctrlPr>
                            <a:rPr lang="en-US" sz="2200" i="1">
                              <a:latin typeface="Cambria Math" panose="02040503050406030204" pitchFamily="18" charset="0"/>
                              <a:ea typeface="Cambria Math" panose="02040503050406030204" pitchFamily="18" charset="0"/>
                            </a:rPr>
                          </m:ctrlPr>
                        </m:dPr>
                        <m:e>
                          <m:r>
                            <m:rPr>
                              <m:sty m:val="p"/>
                            </m:rPr>
                            <a:rPr lang="en-US" sz="2200" i="1">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m:t>
                          </m:r>
                          <m:acc>
                            <m:accPr>
                              <m:chr m:val="⃗"/>
                              <m:ctrlPr>
                                <a:rPr lang="en-US" sz="2200" i="1">
                                  <a:latin typeface="Cambria Math" panose="02040503050406030204" pitchFamily="18" charset="0"/>
                                  <a:ea typeface="Cambria Math" panose="02040503050406030204" pitchFamily="18" charset="0"/>
                                </a:rPr>
                              </m:ctrlPr>
                            </m:accPr>
                            <m:e>
                              <m:r>
                                <a:rPr lang="en-US" sz="2200" i="1">
                                  <a:latin typeface="Cambria Math" panose="02040503050406030204" pitchFamily="18" charset="0"/>
                                  <a:ea typeface="Cambria Math" panose="02040503050406030204" pitchFamily="18" charset="0"/>
                                </a:rPr>
                                <m:t>𝑉</m:t>
                              </m:r>
                            </m:e>
                          </m:acc>
                          <m:r>
                            <a:rPr lang="en-US" sz="2200" i="1">
                              <a:latin typeface="Cambria Math" panose="02040503050406030204" pitchFamily="18" charset="0"/>
                              <a:ea typeface="Cambria Math" panose="02040503050406030204" pitchFamily="18" charset="0"/>
                            </a:rPr>
                            <m:t>′</m:t>
                          </m:r>
                        </m:e>
                      </m:d>
                      <m:r>
                        <a:rPr lang="en-US" sz="2200" i="1">
                          <a:latin typeface="Cambria Math" panose="02040503050406030204" pitchFamily="18" charset="0"/>
                          <a:ea typeface="Cambria Math" panose="02040503050406030204" pitchFamily="18" charset="0"/>
                        </a:rPr>
                        <m:t> </m:t>
                      </m:r>
                      <m:r>
                        <a:rPr lang="en-US" sz="2200" i="1">
                          <a:latin typeface="Cambria Math" panose="02040503050406030204" pitchFamily="18" charset="0"/>
                          <a:ea typeface="Cambria Math" panose="02040503050406030204" pitchFamily="18" charset="0"/>
                        </a:rPr>
                        <m:t>𝑑𝑥</m:t>
                      </m:r>
                    </m:oMath>
                  </m:oMathPara>
                </a14:m>
                <a:endParaRPr lang="en-US" sz="2200" dirty="0">
                  <a:ea typeface="Cambria Math" panose="02040503050406030204" pitchFamily="18" charset="0"/>
                </a:endParaRPr>
              </a:p>
              <a:p>
                <a:pPr marL="0" indent="0">
                  <a:buNone/>
                </a:pPr>
                <a:endParaRPr lang="en-US" sz="50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sSup>
                        <m:sSupPr>
                          <m:ctrlPr>
                            <a:rPr lang="en-US" sz="2200" i="1">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𝐷</m:t>
                          </m:r>
                        </m:e>
                        <m:sup>
                          <m:r>
                            <a:rPr lang="en-US" sz="2200" i="1">
                              <a:latin typeface="Cambria Math" panose="02040503050406030204" pitchFamily="18" charset="0"/>
                              <a:ea typeface="Cambria Math" panose="02040503050406030204" pitchFamily="18" charset="0"/>
                            </a:rPr>
                            <m:t>′</m:t>
                          </m:r>
                        </m:sup>
                      </m:sSup>
                      <m:d>
                        <m:dPr>
                          <m:ctrlPr>
                            <a:rPr lang="en-US" sz="2200" i="1">
                              <a:latin typeface="Cambria Math" panose="02040503050406030204" pitchFamily="18" charset="0"/>
                            </a:rPr>
                          </m:ctrlPr>
                        </m:dPr>
                        <m:e>
                          <m:sSub>
                            <m:sSubPr>
                              <m:ctrlPr>
                                <a:rPr lang="en-US" sz="2200" i="1">
                                  <a:latin typeface="Cambria Math" panose="02040503050406030204" pitchFamily="18" charset="0"/>
                                </a:rPr>
                              </m:ctrlPr>
                            </m:sSubPr>
                            <m:e>
                              <m:r>
                                <a:rPr lang="en-US" sz="2200" i="1">
                                  <a:latin typeface="Cambria Math" panose="02040503050406030204" pitchFamily="18" charset="0"/>
                                </a:rPr>
                                <m:t>𝑥</m:t>
                              </m:r>
                            </m:e>
                            <m:sub>
                              <m:r>
                                <a:rPr lang="en-US" sz="2200" i="1">
                                  <a:latin typeface="Cambria Math" panose="02040503050406030204" pitchFamily="18" charset="0"/>
                                </a:rPr>
                                <m:t>0</m:t>
                              </m:r>
                            </m:sub>
                          </m:sSub>
                        </m:e>
                      </m:d>
                      <m:r>
                        <a:rPr lang="en-US" sz="2200" i="1">
                          <a:latin typeface="Cambria Math" panose="02040503050406030204" pitchFamily="18" charset="0"/>
                          <a:ea typeface="Cambria Math" panose="02040503050406030204" pitchFamily="18" charset="0"/>
                        </a:rPr>
                        <m:t>=</m:t>
                      </m:r>
                      <m:nary>
                        <m:naryPr>
                          <m:ctrlPr>
                            <a:rPr lang="en-US" sz="2200" i="1">
                              <a:latin typeface="Cambria Math" panose="02040503050406030204" pitchFamily="18" charset="0"/>
                              <a:ea typeface="Cambria Math" panose="02040503050406030204" pitchFamily="18" charset="0"/>
                            </a:rPr>
                          </m:ctrlPr>
                        </m:naryPr>
                        <m:sub>
                          <m:r>
                            <m:rPr>
                              <m:sty m:val="p"/>
                            </m:rPr>
                            <a:rPr lang="el-GR" sz="2200" i="1" smtClean="0">
                              <a:latin typeface="Cambria Math" panose="02040503050406030204" pitchFamily="18" charset="0"/>
                              <a:ea typeface="Cambria Math" panose="02040503050406030204" pitchFamily="18" charset="0"/>
                            </a:rPr>
                            <m:t>Ω</m:t>
                          </m:r>
                        </m:sub>
                        <m:sup/>
                        <m:e>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𝐺</m:t>
                              </m:r>
                            </m:e>
                            <m:sub>
                              <m:r>
                                <a:rPr lang="en-US" sz="2200" i="1">
                                  <a:latin typeface="Cambria Math" panose="02040503050406030204" pitchFamily="18" charset="0"/>
                                  <a:ea typeface="Cambria Math" panose="02040503050406030204" pitchFamily="18" charset="0"/>
                                </a:rPr>
                                <m:t>∞</m:t>
                              </m:r>
                            </m:sub>
                          </m:sSub>
                        </m:e>
                      </m:nary>
                      <m:d>
                        <m:dPr>
                          <m:ctrlPr>
                            <a:rPr lang="en-US" sz="2200" i="1">
                              <a:latin typeface="Cambria Math" panose="02040503050406030204" pitchFamily="18" charset="0"/>
                              <a:ea typeface="Cambria Math" panose="02040503050406030204" pitchFamily="18" charset="0"/>
                            </a:rPr>
                          </m:ctrlPr>
                        </m:dPr>
                        <m:e>
                          <m:r>
                            <a:rPr lang="en-US" sz="2200" i="1">
                              <a:latin typeface="Cambria Math" panose="02040503050406030204" pitchFamily="18" charset="0"/>
                              <a:ea typeface="Cambria Math" panose="02040503050406030204" pitchFamily="18" charset="0"/>
                            </a:rPr>
                            <m:t>𝑥</m:t>
                          </m:r>
                          <m:r>
                            <a:rPr lang="en-US" sz="2200" i="1">
                              <a:latin typeface="Cambria Math" panose="02040503050406030204" pitchFamily="18" charset="0"/>
                              <a:ea typeface="Cambria Math" panose="02040503050406030204" pitchFamily="18" charset="0"/>
                            </a:rPr>
                            <m:t>,</m:t>
                          </m:r>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𝑥</m:t>
                              </m:r>
                            </m:e>
                            <m:sub>
                              <m:r>
                                <a:rPr lang="en-US" sz="2200" i="1">
                                  <a:latin typeface="Cambria Math" panose="02040503050406030204" pitchFamily="18" charset="0"/>
                                  <a:ea typeface="Cambria Math" panose="02040503050406030204" pitchFamily="18" charset="0"/>
                                </a:rPr>
                                <m:t>0</m:t>
                              </m:r>
                            </m:sub>
                          </m:sSub>
                        </m:e>
                      </m:d>
                      <m:d>
                        <m:dPr>
                          <m:ctrlPr>
                            <a:rPr lang="en-US" sz="2200" i="1">
                              <a:latin typeface="Cambria Math" panose="02040503050406030204" pitchFamily="18" charset="0"/>
                              <a:ea typeface="Cambria Math" panose="02040503050406030204" pitchFamily="18" charset="0"/>
                            </a:rPr>
                          </m:ctrlPr>
                        </m:dPr>
                        <m:e>
                          <m:r>
                            <m:rPr>
                              <m:sty m:val="p"/>
                            </m:rPr>
                            <a:rPr lang="en-US" sz="2200" i="1">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m:t>
                          </m:r>
                          <m:acc>
                            <m:accPr>
                              <m:chr m:val="⃗"/>
                              <m:ctrlPr>
                                <a:rPr lang="en-US" sz="2200" i="1">
                                  <a:latin typeface="Cambria Math" panose="02040503050406030204" pitchFamily="18" charset="0"/>
                                  <a:ea typeface="Cambria Math" panose="02040503050406030204" pitchFamily="18" charset="0"/>
                                </a:rPr>
                              </m:ctrlPr>
                            </m:accPr>
                            <m:e>
                              <m:r>
                                <a:rPr lang="en-US" sz="2200" i="1">
                                  <a:latin typeface="Cambria Math" panose="02040503050406030204" pitchFamily="18" charset="0"/>
                                  <a:ea typeface="Cambria Math" panose="02040503050406030204" pitchFamily="18" charset="0"/>
                                </a:rPr>
                                <m:t>𝑉</m:t>
                              </m:r>
                            </m:e>
                          </m:acc>
                        </m:e>
                      </m:d>
                      <m:r>
                        <a:rPr lang="en-US" sz="2200" i="1">
                          <a:latin typeface="Cambria Math" panose="02040503050406030204" pitchFamily="18" charset="0"/>
                          <a:ea typeface="Cambria Math" panose="02040503050406030204" pitchFamily="18" charset="0"/>
                        </a:rPr>
                        <m:t> </m:t>
                      </m:r>
                      <m:r>
                        <a:rPr lang="en-US" sz="2200" i="1">
                          <a:latin typeface="Cambria Math" panose="02040503050406030204" pitchFamily="18" charset="0"/>
                          <a:ea typeface="Cambria Math" panose="02040503050406030204" pitchFamily="18" charset="0"/>
                        </a:rPr>
                        <m:t>𝑑𝑥</m:t>
                      </m:r>
                      <m:r>
                        <a:rPr lang="en-US" sz="2200" b="0" i="1" smtClean="0">
                          <a:latin typeface="Cambria Math" panose="02040503050406030204" pitchFamily="18" charset="0"/>
                          <a:ea typeface="Cambria Math" panose="02040503050406030204" pitchFamily="18" charset="0"/>
                        </a:rPr>
                        <m:t>+</m:t>
                      </m:r>
                      <m:nary>
                        <m:naryPr>
                          <m:ctrlPr>
                            <a:rPr lang="en-US" sz="2200" i="1">
                              <a:latin typeface="Cambria Math" panose="02040503050406030204" pitchFamily="18" charset="0"/>
                              <a:ea typeface="Cambria Math" panose="02040503050406030204" pitchFamily="18" charset="0"/>
                            </a:rPr>
                          </m:ctrlPr>
                        </m:naryPr>
                        <m:sub>
                          <m:sSup>
                            <m:sSupPr>
                              <m:ctrlPr>
                                <a:rPr lang="en-US" sz="2200" i="1">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ℝ</m:t>
                              </m:r>
                            </m:e>
                            <m:sup>
                              <m:r>
                                <a:rPr lang="en-US" sz="2200" i="1">
                                  <a:latin typeface="Cambria Math" panose="02040503050406030204" pitchFamily="18" charset="0"/>
                                  <a:ea typeface="Cambria Math" panose="02040503050406030204" pitchFamily="18" charset="0"/>
                                </a:rPr>
                                <m:t>𝑛</m:t>
                              </m:r>
                            </m:sup>
                          </m:sSup>
                          <m:r>
                            <a:rPr lang="en-US" sz="2200" i="1" smtClean="0">
                              <a:latin typeface="Cambria Math" panose="02040503050406030204" pitchFamily="18" charset="0"/>
                              <a:ea typeface="Cambria Math" panose="02040503050406030204" pitchFamily="18" charset="0"/>
                            </a:rPr>
                            <m:t>∖</m:t>
                          </m:r>
                          <m:r>
                            <m:rPr>
                              <m:sty m:val="p"/>
                            </m:rPr>
                            <a:rPr lang="el-GR" sz="2200" i="1" smtClean="0">
                              <a:latin typeface="Cambria Math" panose="02040503050406030204" pitchFamily="18" charset="0"/>
                              <a:ea typeface="Cambria Math" panose="02040503050406030204" pitchFamily="18" charset="0"/>
                            </a:rPr>
                            <m:t>Ω</m:t>
                          </m:r>
                        </m:sub>
                        <m:sup/>
                        <m:e>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𝐺</m:t>
                              </m:r>
                            </m:e>
                            <m:sub>
                              <m:r>
                                <a:rPr lang="en-US" sz="2200" i="1">
                                  <a:latin typeface="Cambria Math" panose="02040503050406030204" pitchFamily="18" charset="0"/>
                                  <a:ea typeface="Cambria Math" panose="02040503050406030204" pitchFamily="18" charset="0"/>
                                </a:rPr>
                                <m:t>∞</m:t>
                              </m:r>
                            </m:sub>
                          </m:sSub>
                        </m:e>
                      </m:nary>
                      <m:d>
                        <m:dPr>
                          <m:ctrlPr>
                            <a:rPr lang="en-US" sz="2200" i="1">
                              <a:latin typeface="Cambria Math" panose="02040503050406030204" pitchFamily="18" charset="0"/>
                              <a:ea typeface="Cambria Math" panose="02040503050406030204" pitchFamily="18" charset="0"/>
                            </a:rPr>
                          </m:ctrlPr>
                        </m:dPr>
                        <m:e>
                          <m:r>
                            <a:rPr lang="en-US" sz="2200" i="1">
                              <a:latin typeface="Cambria Math" panose="02040503050406030204" pitchFamily="18" charset="0"/>
                              <a:ea typeface="Cambria Math" panose="02040503050406030204" pitchFamily="18" charset="0"/>
                            </a:rPr>
                            <m:t>𝑥</m:t>
                          </m:r>
                          <m:r>
                            <a:rPr lang="en-US" sz="2200" i="1">
                              <a:latin typeface="Cambria Math" panose="02040503050406030204" pitchFamily="18" charset="0"/>
                              <a:ea typeface="Cambria Math" panose="02040503050406030204" pitchFamily="18" charset="0"/>
                            </a:rPr>
                            <m:t>,</m:t>
                          </m:r>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𝑥</m:t>
                              </m:r>
                            </m:e>
                            <m:sub>
                              <m:r>
                                <a:rPr lang="en-US" sz="2200" i="1">
                                  <a:latin typeface="Cambria Math" panose="02040503050406030204" pitchFamily="18" charset="0"/>
                                  <a:ea typeface="Cambria Math" panose="02040503050406030204" pitchFamily="18" charset="0"/>
                                </a:rPr>
                                <m:t>0</m:t>
                              </m:r>
                            </m:sub>
                          </m:sSub>
                        </m:e>
                      </m:d>
                      <m:d>
                        <m:dPr>
                          <m:ctrlPr>
                            <a:rPr lang="en-US" sz="2200" i="1">
                              <a:latin typeface="Cambria Math" panose="02040503050406030204" pitchFamily="18" charset="0"/>
                              <a:ea typeface="Cambria Math" panose="02040503050406030204" pitchFamily="18" charset="0"/>
                            </a:rPr>
                          </m:ctrlPr>
                        </m:dPr>
                        <m:e>
                          <m:r>
                            <m:rPr>
                              <m:sty m:val="p"/>
                            </m:rPr>
                            <a:rPr lang="en-US" sz="2200" i="1">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m:t>
                          </m:r>
                          <m:acc>
                            <m:accPr>
                              <m:chr m:val="⃗"/>
                              <m:ctrlPr>
                                <a:rPr lang="en-US" sz="2200" i="1">
                                  <a:latin typeface="Cambria Math" panose="02040503050406030204" pitchFamily="18" charset="0"/>
                                  <a:ea typeface="Cambria Math" panose="02040503050406030204" pitchFamily="18" charset="0"/>
                                </a:rPr>
                              </m:ctrlPr>
                            </m:accPr>
                            <m:e>
                              <m:r>
                                <a:rPr lang="en-US" sz="2200" i="1">
                                  <a:latin typeface="Cambria Math" panose="02040503050406030204" pitchFamily="18" charset="0"/>
                                  <a:ea typeface="Cambria Math" panose="02040503050406030204" pitchFamily="18" charset="0"/>
                                </a:rPr>
                                <m:t>𝑉</m:t>
                              </m:r>
                            </m:e>
                          </m:acc>
                          <m:r>
                            <a:rPr lang="en-US" sz="2200" i="1">
                              <a:latin typeface="Cambria Math" panose="02040503050406030204" pitchFamily="18" charset="0"/>
                              <a:ea typeface="Cambria Math" panose="02040503050406030204" pitchFamily="18" charset="0"/>
                            </a:rPr>
                            <m:t>′</m:t>
                          </m:r>
                        </m:e>
                      </m:d>
                      <m:r>
                        <a:rPr lang="en-US" sz="2200" i="1">
                          <a:latin typeface="Cambria Math" panose="02040503050406030204" pitchFamily="18" charset="0"/>
                          <a:ea typeface="Cambria Math" panose="02040503050406030204" pitchFamily="18" charset="0"/>
                        </a:rPr>
                        <m:t> </m:t>
                      </m:r>
                      <m:r>
                        <a:rPr lang="en-US" sz="2200" i="1">
                          <a:latin typeface="Cambria Math" panose="02040503050406030204" pitchFamily="18" charset="0"/>
                          <a:ea typeface="Cambria Math" panose="02040503050406030204" pitchFamily="18" charset="0"/>
                        </a:rPr>
                        <m:t>𝑑𝑥</m:t>
                      </m:r>
                    </m:oMath>
                  </m:oMathPara>
                </a14:m>
                <a:endParaRPr lang="en-US" sz="2200" dirty="0">
                  <a:ea typeface="Cambria Math" panose="02040503050406030204" pitchFamily="18" charset="0"/>
                </a:endParaRPr>
              </a:p>
              <a:p>
                <a:pPr marL="0" indent="0">
                  <a:buNone/>
                </a:pPr>
                <a:endParaRPr lang="en-US" sz="50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sSup>
                        <m:sSupPr>
                          <m:ctrlPr>
                            <a:rPr lang="en-US" sz="2200" i="1">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𝐷</m:t>
                          </m:r>
                        </m:e>
                        <m:sup>
                          <m:r>
                            <a:rPr lang="en-US" sz="2200" i="1">
                              <a:latin typeface="Cambria Math" panose="02040503050406030204" pitchFamily="18" charset="0"/>
                              <a:ea typeface="Cambria Math" panose="02040503050406030204" pitchFamily="18" charset="0"/>
                            </a:rPr>
                            <m:t>′</m:t>
                          </m:r>
                        </m:sup>
                      </m:sSup>
                      <m:d>
                        <m:dPr>
                          <m:ctrlPr>
                            <a:rPr lang="en-US" sz="2200" i="1">
                              <a:latin typeface="Cambria Math" panose="02040503050406030204" pitchFamily="18" charset="0"/>
                            </a:rPr>
                          </m:ctrlPr>
                        </m:dPr>
                        <m:e>
                          <m:sSub>
                            <m:sSubPr>
                              <m:ctrlPr>
                                <a:rPr lang="en-US" sz="2200" i="1">
                                  <a:latin typeface="Cambria Math" panose="02040503050406030204" pitchFamily="18" charset="0"/>
                                </a:rPr>
                              </m:ctrlPr>
                            </m:sSubPr>
                            <m:e>
                              <m:r>
                                <a:rPr lang="en-US" sz="2200" i="1">
                                  <a:latin typeface="Cambria Math" panose="02040503050406030204" pitchFamily="18" charset="0"/>
                                </a:rPr>
                                <m:t>𝑥</m:t>
                              </m:r>
                            </m:e>
                            <m:sub>
                              <m:r>
                                <a:rPr lang="en-US" sz="2200" i="1">
                                  <a:latin typeface="Cambria Math" panose="02040503050406030204" pitchFamily="18" charset="0"/>
                                </a:rPr>
                                <m:t>0</m:t>
                              </m:r>
                            </m:sub>
                          </m:sSub>
                        </m:e>
                      </m:d>
                      <m:r>
                        <a:rPr lang="en-US" sz="2200" i="1">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                  </m:t>
                      </m:r>
                      <m:sSup>
                        <m:sSupPr>
                          <m:ctrlPr>
                            <a:rPr lang="en-US" sz="2200" i="1">
                              <a:latin typeface="Cambria Math" panose="02040503050406030204" pitchFamily="18" charset="0"/>
                            </a:rPr>
                          </m:ctrlPr>
                        </m:sSupPr>
                        <m:e>
                          <m:r>
                            <a:rPr lang="en-US" sz="2200" i="1">
                              <a:latin typeface="Cambria Math" panose="02040503050406030204" pitchFamily="18" charset="0"/>
                            </a:rPr>
                            <m:t>𝐷</m:t>
                          </m:r>
                        </m:e>
                        <m:sup>
                          <m:r>
                            <a:rPr lang="en-US" sz="2200" i="1">
                              <a:latin typeface="Cambria Math" panose="02040503050406030204" pitchFamily="18" charset="0"/>
                            </a:rPr>
                            <m:t>∗</m:t>
                          </m:r>
                        </m:sup>
                      </m:sSup>
                      <m:d>
                        <m:dPr>
                          <m:ctrlPr>
                            <a:rPr lang="en-US" sz="2200" i="1">
                              <a:latin typeface="Cambria Math" panose="02040503050406030204" pitchFamily="18" charset="0"/>
                            </a:rPr>
                          </m:ctrlPr>
                        </m:dPr>
                        <m:e>
                          <m:sSub>
                            <m:sSubPr>
                              <m:ctrlPr>
                                <a:rPr lang="en-US" sz="2200" i="1">
                                  <a:latin typeface="Cambria Math" panose="02040503050406030204" pitchFamily="18" charset="0"/>
                                </a:rPr>
                              </m:ctrlPr>
                            </m:sSubPr>
                            <m:e>
                              <m:r>
                                <a:rPr lang="en-US" sz="2200" i="1">
                                  <a:latin typeface="Cambria Math" panose="02040503050406030204" pitchFamily="18" charset="0"/>
                                </a:rPr>
                                <m:t>𝑥</m:t>
                              </m:r>
                            </m:e>
                            <m:sub>
                              <m:r>
                                <a:rPr lang="en-US" sz="2200" i="1">
                                  <a:latin typeface="Cambria Math" panose="02040503050406030204" pitchFamily="18" charset="0"/>
                                </a:rPr>
                                <m:t>0</m:t>
                              </m:r>
                            </m:sub>
                          </m:sSub>
                        </m:e>
                      </m:d>
                      <m:r>
                        <a:rPr lang="en-US" sz="2200" b="0" i="1" smtClean="0">
                          <a:latin typeface="Cambria Math" panose="02040503050406030204" pitchFamily="18" charset="0"/>
                        </a:rPr>
                        <m:t>              +                    </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𝐻</m:t>
                          </m:r>
                        </m:e>
                        <m:sub>
                          <m:r>
                            <a:rPr lang="en-US" sz="2200" b="0" i="1" smtClean="0">
                              <a:latin typeface="Cambria Math" panose="02040503050406030204" pitchFamily="18" charset="0"/>
                            </a:rPr>
                            <m:t>𝑑</m:t>
                          </m:r>
                        </m:sub>
                      </m:sSub>
                      <m:d>
                        <m:dPr>
                          <m:ctrlPr>
                            <a:rPr lang="en-US" sz="2200" i="1">
                              <a:latin typeface="Cambria Math" panose="02040503050406030204" pitchFamily="18" charset="0"/>
                            </a:rPr>
                          </m:ctrlPr>
                        </m:dPr>
                        <m:e>
                          <m:sSub>
                            <m:sSubPr>
                              <m:ctrlPr>
                                <a:rPr lang="en-US" sz="2200" i="1">
                                  <a:latin typeface="Cambria Math" panose="02040503050406030204" pitchFamily="18" charset="0"/>
                                </a:rPr>
                              </m:ctrlPr>
                            </m:sSubPr>
                            <m:e>
                              <m:r>
                                <a:rPr lang="en-US" sz="2200" i="1">
                                  <a:latin typeface="Cambria Math" panose="02040503050406030204" pitchFamily="18" charset="0"/>
                                </a:rPr>
                                <m:t>𝑥</m:t>
                              </m:r>
                            </m:e>
                            <m:sub>
                              <m:r>
                                <a:rPr lang="en-US" sz="2200" i="1">
                                  <a:latin typeface="Cambria Math" panose="02040503050406030204" pitchFamily="18" charset="0"/>
                                </a:rPr>
                                <m:t>0</m:t>
                              </m:r>
                            </m:sub>
                          </m:sSub>
                        </m:e>
                      </m:d>
                    </m:oMath>
                  </m:oMathPara>
                </a14:m>
                <a:endParaRPr lang="en-US" sz="2200" dirty="0">
                  <a:ea typeface="Cambria Math" panose="02040503050406030204" pitchFamily="18" charset="0"/>
                </a:endParaRPr>
              </a:p>
            </p:txBody>
          </p:sp>
        </mc:Choice>
        <mc:Fallback xmlns="">
          <p:sp>
            <p:nvSpPr>
              <p:cNvPr id="32" name="Content Placeholder 5">
                <a:extLst>
                  <a:ext uri="{FF2B5EF4-FFF2-40B4-BE49-F238E27FC236}">
                    <a16:creationId xmlns:a16="http://schemas.microsoft.com/office/drawing/2014/main" id="{7CD1698D-C9CF-1945-BF64-05C12CAF230A}"/>
                  </a:ext>
                </a:extLst>
              </p:cNvPr>
              <p:cNvSpPr txBox="1">
                <a:spLocks noRot="1" noChangeAspect="1" noMove="1" noResize="1" noEditPoints="1" noAdjustHandles="1" noChangeArrowheads="1" noChangeShapeType="1" noTextEdit="1"/>
              </p:cNvSpPr>
              <p:nvPr/>
            </p:nvSpPr>
            <p:spPr>
              <a:xfrm>
                <a:off x="220980" y="1884386"/>
                <a:ext cx="10269220" cy="4803775"/>
              </a:xfrm>
              <a:prstGeom prst="rect">
                <a:avLst/>
              </a:prstGeom>
              <a:blipFill>
                <a:blip r:embed="rId5"/>
                <a:stretch>
                  <a:fillRect l="-123" b="-21316"/>
                </a:stretch>
              </a:blipFill>
            </p:spPr>
            <p:txBody>
              <a:bodyPr/>
              <a:lstStyle/>
              <a:p>
                <a:r>
                  <a:rPr lang="en-US">
                    <a:noFill/>
                  </a:rPr>
                  <a:t> </a:t>
                </a:r>
              </a:p>
            </p:txBody>
          </p:sp>
        </mc:Fallback>
      </mc:AlternateContent>
    </p:spTree>
    <p:extLst>
      <p:ext uri="{BB962C8B-B14F-4D97-AF65-F5344CB8AC3E}">
        <p14:creationId xmlns:p14="http://schemas.microsoft.com/office/powerpoint/2010/main" val="403895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1A00E3-08D2-DF40-BEBB-747F1D12CFC5}"/>
              </a:ext>
            </a:extLst>
          </p:cNvPr>
          <p:cNvSpPr>
            <a:spLocks noGrp="1"/>
          </p:cNvSpPr>
          <p:nvPr>
            <p:ph type="title"/>
          </p:nvPr>
        </p:nvSpPr>
        <p:spPr/>
        <p:txBody>
          <a:bodyPr/>
          <a:lstStyle/>
          <a:p>
            <a:r>
              <a:rPr lang="en-US" dirty="0"/>
              <a:t>Integral solution allows a relief from </a:t>
            </a:r>
            <a:br>
              <a:rPr lang="en-US" dirty="0"/>
            </a:br>
            <a:r>
              <a:rPr lang="en-US" dirty="0"/>
              <a:t>boundary conditions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FAB39C0-49C5-144C-AE8F-D9DF5770FC64}"/>
                  </a:ext>
                </a:extLst>
              </p:cNvPr>
              <p:cNvSpPr>
                <a:spLocks noGrp="1"/>
              </p:cNvSpPr>
              <p:nvPr>
                <p:ph sz="half" idx="1"/>
              </p:nvPr>
            </p:nvSpPr>
            <p:spPr>
              <a:xfrm>
                <a:off x="220980" y="1508124"/>
                <a:ext cx="5786120" cy="4854575"/>
              </a:xfrm>
            </p:spPr>
            <p:txBody>
              <a:bodyPr>
                <a:normAutofit/>
              </a:bodyPr>
              <a:lstStyle/>
              <a:p>
                <a:pPr marL="0" indent="0" algn="ctr">
                  <a:buNone/>
                </a:pPr>
                <a:r>
                  <a:rPr lang="en-US" dirty="0">
                    <a:solidFill>
                      <a:srgbClr val="4F81BD"/>
                    </a:solidFill>
                  </a:rPr>
                  <a:t>Conventional formulations of the HHD (with boundary conditions)</a:t>
                </a:r>
              </a:p>
              <a:p>
                <a:endParaRPr lang="en-US" sz="2200" dirty="0"/>
              </a:p>
              <a:p>
                <a:pPr marL="0" lvl="0" indent="0">
                  <a:buNone/>
                </a:pPr>
                <a14:m>
                  <m:oMathPara xmlns:m="http://schemas.openxmlformats.org/officeDocument/2006/math">
                    <m:oMathParaPr>
                      <m:jc m:val="centerGroup"/>
                    </m:oMathParaPr>
                    <m:oMath xmlns:m="http://schemas.openxmlformats.org/officeDocument/2006/math">
                      <m:acc>
                        <m:accPr>
                          <m:chr m:val="⃗"/>
                          <m:ctrlPr>
                            <a:rPr lang="en-US" i="1">
                              <a:solidFill>
                                <a:prstClr val="black"/>
                              </a:solidFill>
                              <a:latin typeface="Cambria Math" panose="02040503050406030204" pitchFamily="18" charset="0"/>
                            </a:rPr>
                          </m:ctrlPr>
                        </m:accPr>
                        <m:e>
                          <m:r>
                            <a:rPr lang="en-US" i="1">
                              <a:solidFill>
                                <a:prstClr val="black"/>
                              </a:solidFill>
                              <a:latin typeface="Cambria Math" panose="02040503050406030204" pitchFamily="18" charset="0"/>
                            </a:rPr>
                            <m:t>𝑉</m:t>
                          </m:r>
                        </m:e>
                      </m:acc>
                      <m:r>
                        <a:rPr lang="en-US" i="1">
                          <a:solidFill>
                            <a:prstClr val="black"/>
                          </a:solidFill>
                          <a:latin typeface="Cambria Math" panose="02040503050406030204" pitchFamily="18" charset="0"/>
                        </a:rPr>
                        <m:t>=</m:t>
                      </m:r>
                      <m:r>
                        <m:rPr>
                          <m:sty m:val="p"/>
                        </m:rPr>
                        <a:rPr lang="en-US" i="1">
                          <a:solidFill>
                            <a:prstClr val="black"/>
                          </a:solidFill>
                          <a:latin typeface="Cambria Math" panose="02040503050406030204" pitchFamily="18" charset="0"/>
                          <a:ea typeface="Cambria Math" panose="02040503050406030204" pitchFamily="18" charset="0"/>
                        </a:rPr>
                        <m:t>∇</m:t>
                      </m:r>
                      <m:r>
                        <a:rPr lang="en-US" i="1">
                          <a:solidFill>
                            <a:prstClr val="black"/>
                          </a:solidFill>
                          <a:latin typeface="Cambria Math" panose="02040503050406030204" pitchFamily="18" charset="0"/>
                          <a:ea typeface="Cambria Math" panose="02040503050406030204" pitchFamily="18" charset="0"/>
                        </a:rPr>
                        <m:t>𝐷</m:t>
                      </m:r>
                      <m:r>
                        <a:rPr lang="en-US" i="1">
                          <a:solidFill>
                            <a:prstClr val="black"/>
                          </a:solidFill>
                          <a:latin typeface="Cambria Math" panose="02040503050406030204" pitchFamily="18" charset="0"/>
                          <a:ea typeface="Cambria Math" panose="02040503050406030204" pitchFamily="18" charset="0"/>
                        </a:rPr>
                        <m:t>+</m:t>
                      </m:r>
                      <m:r>
                        <m:rPr>
                          <m:sty m:val="p"/>
                        </m:rPr>
                        <a:rPr lang="en-US" i="1">
                          <a:solidFill>
                            <a:prstClr val="black"/>
                          </a:solidFill>
                          <a:latin typeface="Cambria Math" panose="02040503050406030204" pitchFamily="18" charset="0"/>
                          <a:ea typeface="Cambria Math" panose="02040503050406030204" pitchFamily="18" charset="0"/>
                        </a:rPr>
                        <m:t>∇</m:t>
                      </m:r>
                      <m:r>
                        <a:rPr lang="en-US" i="1">
                          <a:solidFill>
                            <a:prstClr val="black"/>
                          </a:solidFill>
                          <a:latin typeface="Cambria Math" panose="02040503050406030204" pitchFamily="18" charset="0"/>
                          <a:ea typeface="Cambria Math" panose="02040503050406030204" pitchFamily="18" charset="0"/>
                        </a:rPr>
                        <m:t>×</m:t>
                      </m:r>
                      <m:acc>
                        <m:accPr>
                          <m:chr m:val="⃗"/>
                          <m:ctrlPr>
                            <a:rPr lang="en-US" i="1">
                              <a:solidFill>
                                <a:prstClr val="black"/>
                              </a:solidFill>
                              <a:latin typeface="Cambria Math" panose="02040503050406030204" pitchFamily="18" charset="0"/>
                              <a:ea typeface="Cambria Math" panose="02040503050406030204" pitchFamily="18" charset="0"/>
                            </a:rPr>
                          </m:ctrlPr>
                        </m:accPr>
                        <m:e>
                          <m:r>
                            <a:rPr lang="en-US" i="1">
                              <a:solidFill>
                                <a:prstClr val="black"/>
                              </a:solidFill>
                              <a:latin typeface="Cambria Math" panose="02040503050406030204" pitchFamily="18" charset="0"/>
                              <a:ea typeface="Cambria Math" panose="02040503050406030204" pitchFamily="18" charset="0"/>
                            </a:rPr>
                            <m:t>𝑅</m:t>
                          </m:r>
                        </m:e>
                      </m:acc>
                      <m:r>
                        <a:rPr lang="en-US" i="1">
                          <a:solidFill>
                            <a:prstClr val="black"/>
                          </a:solidFill>
                          <a:latin typeface="Cambria Math" panose="02040503050406030204" pitchFamily="18" charset="0"/>
                        </a:rPr>
                        <m:t>+</m:t>
                      </m:r>
                      <m:acc>
                        <m:accPr>
                          <m:chr m:val="⃗"/>
                          <m:ctrlPr>
                            <a:rPr lang="en-US" i="1">
                              <a:solidFill>
                                <a:prstClr val="black"/>
                              </a:solidFill>
                              <a:latin typeface="Cambria Math" panose="02040503050406030204" pitchFamily="18" charset="0"/>
                            </a:rPr>
                          </m:ctrlPr>
                        </m:accPr>
                        <m:e>
                          <m:r>
                            <a:rPr lang="en-US" i="1">
                              <a:solidFill>
                                <a:prstClr val="black"/>
                              </a:solidFill>
                              <a:latin typeface="Cambria Math" panose="02040503050406030204" pitchFamily="18" charset="0"/>
                            </a:rPr>
                            <m:t>h</m:t>
                          </m:r>
                        </m:e>
                      </m:acc>
                    </m:oMath>
                  </m:oMathPara>
                </a14:m>
                <a:endParaRPr lang="en-US" dirty="0">
                  <a:solidFill>
                    <a:prstClr val="black"/>
                  </a:solidFill>
                </a:endParaRPr>
              </a:p>
              <a:p>
                <a:endParaRPr lang="en-US" sz="2200" dirty="0"/>
              </a:p>
              <a:p>
                <a:endParaRPr lang="en-US" sz="2200" dirty="0"/>
              </a:p>
              <a:p>
                <a:pPr marL="0" indent="0" algn="ctr">
                  <a:buNone/>
                </a:pPr>
                <a14:m>
                  <m:oMath xmlns:m="http://schemas.openxmlformats.org/officeDocument/2006/math">
                    <m:sSup>
                      <m:sSupPr>
                        <m:ctrlPr>
                          <a:rPr lang="en-US" i="1">
                            <a:latin typeface="Cambria Math" panose="02040503050406030204" pitchFamily="18" charset="0"/>
                          </a:rPr>
                        </m:ctrlPr>
                      </m:sSupPr>
                      <m:e>
                        <m:r>
                          <m:rPr>
                            <m:sty m:val="p"/>
                          </m:rPr>
                          <a:rPr lang="en-US" i="1">
                            <a:latin typeface="Cambria Math" panose="02040503050406030204" pitchFamily="18" charset="0"/>
                            <a:ea typeface="Cambria Math" panose="02040503050406030204" pitchFamily="18" charset="0"/>
                          </a:rPr>
                          <m:t>∇</m:t>
                        </m:r>
                      </m:e>
                      <m:sup>
                        <m:r>
                          <a:rPr lang="en-US" i="1">
                            <a:latin typeface="Cambria Math" panose="02040503050406030204" pitchFamily="18" charset="0"/>
                          </a:rPr>
                          <m:t>2</m:t>
                        </m:r>
                      </m:sup>
                    </m:sSup>
                    <m:r>
                      <a:rPr lang="en-US" i="1">
                        <a:latin typeface="Cambria Math" panose="02040503050406030204" pitchFamily="18" charset="0"/>
                      </a:rPr>
                      <m:t>𝐷</m:t>
                    </m:r>
                    <m:r>
                      <a:rPr lang="en-US" i="1">
                        <a:latin typeface="Cambria Math" panose="02040503050406030204" pitchFamily="18" charset="0"/>
                        <a:ea typeface="Cambria Math" panose="02040503050406030204" pitchFamily="18" charset="0"/>
                      </a:rPr>
                      <m:t>=</m:t>
                    </m:r>
                    <m:r>
                      <m:rPr>
                        <m:sty m:val="p"/>
                      </m:rP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𝑉</m:t>
                        </m:r>
                      </m:e>
                    </m:acc>
                    <m:r>
                      <a:rPr lang="en-US" b="0" i="0" smtClean="0">
                        <a:latin typeface="Cambria Math" panose="02040503050406030204" pitchFamily="18" charset="0"/>
                        <a:ea typeface="Cambria Math" panose="02040503050406030204" pitchFamily="18" charset="0"/>
                      </a:rPr>
                      <m:t> </m:t>
                    </m:r>
                  </m:oMath>
                </a14:m>
                <a:r>
                  <a:rPr lang="en-US" dirty="0"/>
                  <a:t>   with    </a:t>
                </a:r>
                <a14:m>
                  <m:oMath xmlns:m="http://schemas.openxmlformats.org/officeDocument/2006/math">
                    <m:r>
                      <m:rPr>
                        <m:sty m:val="p"/>
                      </m:rP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𝐷</m:t>
                    </m:r>
                    <m:r>
                      <a:rPr lang="en-US" i="1">
                        <a:latin typeface="Cambria Math" panose="02040503050406030204" pitchFamily="18" charset="0"/>
                        <a:ea typeface="Cambria Math" panose="02040503050406030204" pitchFamily="18" charset="0"/>
                      </a:rPr>
                      <m:t> × </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𝑛</m:t>
                        </m:r>
                      </m:e>
                    </m:acc>
                    <m:r>
                      <a:rPr lang="en-US" i="1">
                        <a:latin typeface="Cambria Math" panose="02040503050406030204" pitchFamily="18" charset="0"/>
                        <a:ea typeface="Cambria Math" panose="02040503050406030204" pitchFamily="18" charset="0"/>
                      </a:rPr>
                      <m:t>=0</m:t>
                    </m:r>
                  </m:oMath>
                </a14:m>
                <a:endParaRPr lang="en-US" dirty="0">
                  <a:ea typeface="Cambria Math" panose="02040503050406030204" pitchFamily="18" charset="0"/>
                </a:endParaRPr>
              </a:p>
              <a:p>
                <a:pPr marL="0" indent="0">
                  <a:buNone/>
                </a:pPr>
                <a:endParaRPr lang="en-US" b="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𝐷</m:t>
                      </m:r>
                      <m:r>
                        <a:rPr lang="en-US" i="1">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𝐷</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𝐻</m:t>
                          </m:r>
                        </m:e>
                        <m:sub>
                          <m:r>
                            <a:rPr lang="en-US" b="0" i="1" smtClean="0">
                              <a:latin typeface="Cambria Math" panose="02040503050406030204" pitchFamily="18" charset="0"/>
                              <a:ea typeface="Cambria Math" panose="02040503050406030204" pitchFamily="18" charset="0"/>
                            </a:rPr>
                            <m:t>𝑑</m:t>
                          </m:r>
                        </m:sub>
                      </m:sSub>
                    </m:oMath>
                  </m:oMathPara>
                </a14:m>
                <a:endParaRPr lang="en-US" dirty="0"/>
              </a:p>
              <a:p>
                <a:endParaRPr lang="en-US" dirty="0"/>
              </a:p>
            </p:txBody>
          </p:sp>
        </mc:Choice>
        <mc:Fallback xmlns="">
          <p:sp>
            <p:nvSpPr>
              <p:cNvPr id="5" name="Content Placeholder 4">
                <a:extLst>
                  <a:ext uri="{FF2B5EF4-FFF2-40B4-BE49-F238E27FC236}">
                    <a16:creationId xmlns:a16="http://schemas.microsoft.com/office/drawing/2014/main" id="{EFAB39C0-49C5-144C-AE8F-D9DF5770FC64}"/>
                  </a:ext>
                </a:extLst>
              </p:cNvPr>
              <p:cNvSpPr>
                <a:spLocks noGrp="1" noRot="1" noChangeAspect="1" noMove="1" noResize="1" noEditPoints="1" noAdjustHandles="1" noChangeArrowheads="1" noChangeShapeType="1" noTextEdit="1"/>
              </p:cNvSpPr>
              <p:nvPr>
                <p:ph sz="half" idx="1"/>
              </p:nvPr>
            </p:nvSpPr>
            <p:spPr>
              <a:xfrm>
                <a:off x="220980" y="1508124"/>
                <a:ext cx="5786120" cy="4854575"/>
              </a:xfrm>
              <a:blipFill>
                <a:blip r:embed="rId2"/>
                <a:stretch>
                  <a:fillRect t="-15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FC7958-B750-5240-9C2B-A2067DCB1342}"/>
                  </a:ext>
                </a:extLst>
              </p:cNvPr>
              <p:cNvSpPr>
                <a:spLocks noGrp="1"/>
              </p:cNvSpPr>
              <p:nvPr>
                <p:ph sz="half" idx="2"/>
              </p:nvPr>
            </p:nvSpPr>
            <p:spPr>
              <a:xfrm>
                <a:off x="6209093" y="1508125"/>
                <a:ext cx="5761927" cy="4854574"/>
              </a:xfrm>
            </p:spPr>
            <p:txBody>
              <a:bodyPr>
                <a:normAutofit/>
              </a:bodyPr>
              <a:lstStyle/>
              <a:p>
                <a:pPr marL="0" indent="0" algn="ctr">
                  <a:buNone/>
                </a:pPr>
                <a:r>
                  <a:rPr lang="en-US" dirty="0">
                    <a:solidFill>
                      <a:srgbClr val="4F81BD"/>
                    </a:solidFill>
                  </a:rPr>
                  <a:t>The  natural HHD </a:t>
                </a:r>
                <a:br>
                  <a:rPr lang="en-US" dirty="0">
                    <a:solidFill>
                      <a:srgbClr val="4F81BD"/>
                    </a:solidFill>
                  </a:rPr>
                </a:br>
                <a:r>
                  <a:rPr lang="en-US" dirty="0">
                    <a:solidFill>
                      <a:srgbClr val="4F81BD"/>
                    </a:solidFill>
                  </a:rPr>
                  <a:t>(without boundary conditions)</a:t>
                </a:r>
              </a:p>
              <a:p>
                <a:endParaRPr lang="en-US" dirty="0"/>
              </a:p>
              <a:p>
                <a:pPr marL="0" indent="0" algn="ctr">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𝑉</m:t>
                          </m:r>
                        </m:e>
                      </m:acc>
                      <m:r>
                        <a:rPr lang="en-US" i="1">
                          <a:latin typeface="Cambria Math" panose="02040503050406030204" pitchFamily="18" charset="0"/>
                        </a:rPr>
                        <m:t>=</m:t>
                      </m:r>
                      <m:r>
                        <m:rPr>
                          <m:sty m:val="p"/>
                        </m:rP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𝐷</m:t>
                          </m:r>
                        </m:e>
                        <m:sup>
                          <m:r>
                            <a:rPr lang="en-US" i="1">
                              <a:latin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r>
                        <m:rPr>
                          <m:sty m:val="p"/>
                        </m:rP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𝑅</m:t>
                              </m:r>
                            </m:e>
                          </m:acc>
                        </m:e>
                        <m:sup>
                          <m:r>
                            <a:rPr lang="en-US" i="1">
                              <a:latin typeface="Cambria Math" panose="02040503050406030204" pitchFamily="18" charset="0"/>
                              <a:ea typeface="Cambria Math" panose="02040503050406030204" pitchFamily="18" charset="0"/>
                            </a:rPr>
                            <m:t>∗</m:t>
                          </m:r>
                        </m:sup>
                      </m:sSup>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h</m:t>
                              </m:r>
                            </m:e>
                          </m:acc>
                        </m:e>
                        <m:sup>
                          <m:r>
                            <a:rPr lang="en-US" i="1">
                              <a:latin typeface="Cambria Math" panose="02040503050406030204" pitchFamily="18" charset="0"/>
                              <a:ea typeface="Cambria Math" panose="02040503050406030204" pitchFamily="18" charset="0"/>
                            </a:rPr>
                            <m:t>∗</m:t>
                          </m:r>
                        </m:sup>
                      </m:sSup>
                    </m:oMath>
                  </m:oMathPara>
                </a14:m>
                <a:endParaRPr lang="en-US" dirty="0"/>
              </a:p>
              <a:p>
                <a:pPr marL="0" indent="0" algn="ctr">
                  <a:buNone/>
                </a:pPr>
                <a:endParaRPr lang="en-US" i="1" dirty="0">
                  <a:latin typeface="Cambria Math" panose="02040503050406030204" pitchFamily="18" charset="0"/>
                </a:endParaRPr>
              </a:p>
              <a:p>
                <a:pPr marL="0" indent="0" algn="ctr">
                  <a:buNone/>
                </a:pPr>
                <a:endParaRPr lang="en-US" i="1" dirty="0">
                  <a:latin typeface="Cambria Math" panose="02040503050406030204" pitchFamily="18" charset="0"/>
                </a:endParaRPr>
              </a:p>
              <a:p>
                <a:pPr marL="0" indent="0" algn="ctr">
                  <a:buNone/>
                </a:pPr>
                <a14:m>
                  <m:oMath xmlns:m="http://schemas.openxmlformats.org/officeDocument/2006/math">
                    <m:sSup>
                      <m:sSupPr>
                        <m:ctrlPr>
                          <a:rPr lang="en-US" i="1">
                            <a:latin typeface="Cambria Math" panose="02040503050406030204" pitchFamily="18" charset="0"/>
                          </a:rPr>
                        </m:ctrlPr>
                      </m:sSupPr>
                      <m:e>
                        <m:r>
                          <m:rPr>
                            <m:sty m:val="p"/>
                          </m:rPr>
                          <a:rPr lang="en-US" i="1">
                            <a:latin typeface="Cambria Math" panose="02040503050406030204" pitchFamily="18" charset="0"/>
                            <a:ea typeface="Cambria Math" panose="02040503050406030204" pitchFamily="18" charset="0"/>
                          </a:rPr>
                          <m:t>∇</m:t>
                        </m:r>
                      </m:e>
                      <m:sup>
                        <m:r>
                          <a:rPr lang="en-US" i="1">
                            <a:latin typeface="Cambria Math" panose="02040503050406030204" pitchFamily="18" charset="0"/>
                          </a:rPr>
                          <m:t>2</m:t>
                        </m:r>
                      </m:sup>
                    </m:sSup>
                    <m:sSup>
                      <m:sSupPr>
                        <m:ctrlPr>
                          <a:rPr lang="en-US" i="1" smtClean="0">
                            <a:latin typeface="Cambria Math" panose="02040503050406030204" pitchFamily="18" charset="0"/>
                          </a:rPr>
                        </m:ctrlPr>
                      </m:sSupPr>
                      <m:e>
                        <m:r>
                          <a:rPr lang="en-US" b="0" i="1" smtClean="0">
                            <a:latin typeface="Cambria Math" panose="02040503050406030204" pitchFamily="18" charset="0"/>
                          </a:rPr>
                          <m:t>𝐷</m:t>
                        </m:r>
                      </m:e>
                      <m:sup>
                        <m:r>
                          <a:rPr lang="en-US" b="0" i="1" smtClean="0">
                            <a:latin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r>
                      <m:rPr>
                        <m:sty m:val="p"/>
                      </m:rP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𝑉</m:t>
                        </m:r>
                      </m:e>
                    </m:acc>
                  </m:oMath>
                </a14:m>
                <a:r>
                  <a:rPr lang="en-US" dirty="0"/>
                  <a:t> </a:t>
                </a:r>
              </a:p>
              <a:p>
                <a:pPr marL="0" indent="0" algn="ctr">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𝐷</m:t>
                          </m:r>
                        </m:e>
                        <m:sup>
                          <m:r>
                            <a:rPr lang="en-US" i="1">
                              <a:latin typeface="Cambria Math" panose="02040503050406030204" pitchFamily="18" charset="0"/>
                            </a:rPr>
                            <m:t>∗</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ea typeface="Cambria Math" panose="02040503050406030204" pitchFamily="18" charset="0"/>
                        </a:rPr>
                        <m:t>=</m:t>
                      </m:r>
                      <m:nary>
                        <m:naryPr>
                          <m:ctrlPr>
                            <a:rPr lang="en-US" i="1">
                              <a:latin typeface="Cambria Math" panose="02040503050406030204" pitchFamily="18" charset="0"/>
                              <a:ea typeface="Cambria Math" panose="02040503050406030204" pitchFamily="18" charset="0"/>
                            </a:rPr>
                          </m:ctrlPr>
                        </m:naryPr>
                        <m:sub>
                          <m:r>
                            <m:rPr>
                              <m:sty m:val="p"/>
                              <m:brk m:alnAt="23"/>
                            </m:rPr>
                            <a:rPr lang="el-GR" i="1">
                              <a:latin typeface="Cambria Math" panose="02040503050406030204" pitchFamily="18" charset="0"/>
                              <a:ea typeface="Cambria Math" panose="02040503050406030204" pitchFamily="18" charset="0"/>
                            </a:rPr>
                            <m:t>Ω</m:t>
                          </m:r>
                        </m:sub>
                        <m:sup/>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𝐺</m:t>
                              </m:r>
                            </m:e>
                            <m:sub>
                              <m:r>
                                <a:rPr lang="en-US" i="1">
                                  <a:latin typeface="Cambria Math" panose="02040503050406030204" pitchFamily="18" charset="0"/>
                                  <a:ea typeface="Cambria Math" panose="02040503050406030204" pitchFamily="18" charset="0"/>
                                </a:rPr>
                                <m:t>∞</m:t>
                              </m:r>
                            </m:sub>
                          </m:sSub>
                        </m:e>
                      </m:nary>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e>
                      </m:d>
                      <m:d>
                        <m:dPr>
                          <m:ctrlPr>
                            <a:rPr lang="en-US" i="1">
                              <a:latin typeface="Cambria Math" panose="02040503050406030204" pitchFamily="18" charset="0"/>
                              <a:ea typeface="Cambria Math" panose="02040503050406030204" pitchFamily="18" charset="0"/>
                            </a:rPr>
                          </m:ctrlPr>
                        </m:dPr>
                        <m:e>
                          <m:r>
                            <m:rPr>
                              <m:sty m:val="p"/>
                            </m:rP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𝑉</m:t>
                              </m:r>
                            </m:e>
                          </m:acc>
                        </m:e>
                      </m:d>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𝑑𝑥</m:t>
                      </m:r>
                    </m:oMath>
                  </m:oMathPara>
                </a14:m>
                <a:endParaRPr lang="en-US" dirty="0"/>
              </a:p>
              <a:p>
                <a:pPr marL="0" indent="0" algn="ctr">
                  <a:buNone/>
                </a:pPr>
                <a:endParaRPr lang="en-US" dirty="0"/>
              </a:p>
            </p:txBody>
          </p:sp>
        </mc:Choice>
        <mc:Fallback xmlns="">
          <p:sp>
            <p:nvSpPr>
              <p:cNvPr id="6" name="Content Placeholder 5">
                <a:extLst>
                  <a:ext uri="{FF2B5EF4-FFF2-40B4-BE49-F238E27FC236}">
                    <a16:creationId xmlns:a16="http://schemas.microsoft.com/office/drawing/2014/main" id="{C1FC7958-B750-5240-9C2B-A2067DCB1342}"/>
                  </a:ext>
                </a:extLst>
              </p:cNvPr>
              <p:cNvSpPr>
                <a:spLocks noGrp="1" noRot="1" noChangeAspect="1" noMove="1" noResize="1" noEditPoints="1" noAdjustHandles="1" noChangeArrowheads="1" noChangeShapeType="1" noTextEdit="1"/>
              </p:cNvSpPr>
              <p:nvPr>
                <p:ph sz="half" idx="2"/>
              </p:nvPr>
            </p:nvSpPr>
            <p:spPr>
              <a:xfrm>
                <a:off x="6209093" y="1508125"/>
                <a:ext cx="5761927" cy="4854574"/>
              </a:xfrm>
              <a:blipFill>
                <a:blip r:embed="rId3"/>
                <a:stretch>
                  <a:fillRect t="-1567" b="-23499"/>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C3368989-FE8E-C243-B676-52E4184EB125}"/>
              </a:ext>
            </a:extLst>
          </p:cNvPr>
          <p:cNvCxnSpPr>
            <a:cxnSpLocks/>
          </p:cNvCxnSpPr>
          <p:nvPr/>
        </p:nvCxnSpPr>
        <p:spPr>
          <a:xfrm>
            <a:off x="6108096" y="1508124"/>
            <a:ext cx="0" cy="51158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674C788A-F0C8-6A4A-9062-407AB91586DC}"/>
              </a:ext>
            </a:extLst>
          </p:cNvPr>
          <p:cNvSpPr/>
          <p:nvPr/>
        </p:nvSpPr>
        <p:spPr>
          <a:xfrm>
            <a:off x="220980" y="5552728"/>
            <a:ext cx="5697220" cy="1071229"/>
          </a:xfrm>
          <a:prstGeom prst="roundRect">
            <a:avLst/>
          </a:prstGeom>
          <a:solidFill>
            <a:schemeClr val="bg1">
              <a:lumMod val="85000"/>
            </a:schemeClr>
          </a:solidFill>
          <a:ln w="12700">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spcBef>
                <a:spcPct val="20000"/>
              </a:spcBef>
            </a:pPr>
            <a:r>
              <a:rPr lang="en-US" sz="2200" i="1" dirty="0">
                <a:solidFill>
                  <a:prstClr val="black"/>
                </a:solidFill>
                <a:latin typeface="Candara"/>
              </a:rPr>
              <a:t>Assume what lies outside to compute </a:t>
            </a:r>
            <a:br>
              <a:rPr lang="en-US" sz="2200" i="1" dirty="0">
                <a:solidFill>
                  <a:prstClr val="black"/>
                </a:solidFill>
                <a:latin typeface="Candara"/>
              </a:rPr>
            </a:br>
            <a:r>
              <a:rPr lang="en-US" sz="2200" i="1" dirty="0">
                <a:solidFill>
                  <a:prstClr val="black"/>
                </a:solidFill>
                <a:latin typeface="Candara"/>
              </a:rPr>
              <a:t>a unique solution</a:t>
            </a:r>
          </a:p>
        </p:txBody>
      </p:sp>
      <p:sp>
        <p:nvSpPr>
          <p:cNvPr id="18" name="Rounded Rectangle 17">
            <a:extLst>
              <a:ext uri="{FF2B5EF4-FFF2-40B4-BE49-F238E27FC236}">
                <a16:creationId xmlns:a16="http://schemas.microsoft.com/office/drawing/2014/main" id="{00C78081-D3A4-9640-92D5-5A25DD827526}"/>
              </a:ext>
            </a:extLst>
          </p:cNvPr>
          <p:cNvSpPr/>
          <p:nvPr/>
        </p:nvSpPr>
        <p:spPr>
          <a:xfrm>
            <a:off x="6297993" y="5336828"/>
            <a:ext cx="5697220" cy="1287129"/>
          </a:xfrm>
          <a:prstGeom prst="roundRect">
            <a:avLst/>
          </a:prstGeom>
          <a:solidFill>
            <a:schemeClr val="bg1">
              <a:lumMod val="85000"/>
            </a:schemeClr>
          </a:solidFill>
          <a:ln w="12700">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spcBef>
                <a:spcPct val="20000"/>
              </a:spcBef>
            </a:pPr>
            <a:r>
              <a:rPr lang="en-US" sz="2200" i="1" dirty="0">
                <a:solidFill>
                  <a:prstClr val="black"/>
                </a:solidFill>
                <a:latin typeface="Candara"/>
              </a:rPr>
              <a:t>Compute everything internal using the available information.</a:t>
            </a:r>
          </a:p>
          <a:p>
            <a:pPr lvl="0" algn="ctr">
              <a:spcBef>
                <a:spcPct val="20000"/>
              </a:spcBef>
            </a:pPr>
            <a:r>
              <a:rPr lang="en-US" sz="2200" i="1" dirty="0">
                <a:solidFill>
                  <a:prstClr val="black"/>
                </a:solidFill>
                <a:latin typeface="Candara"/>
              </a:rPr>
              <a:t>This gives a unique solution</a:t>
            </a:r>
          </a:p>
        </p:txBody>
      </p:sp>
    </p:spTree>
    <p:extLst>
      <p:ext uri="{BB962C8B-B14F-4D97-AF65-F5344CB8AC3E}">
        <p14:creationId xmlns:p14="http://schemas.microsoft.com/office/powerpoint/2010/main" val="1909439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F9FC5-CF8C-8E46-88BD-6FE3E7315528}"/>
              </a:ext>
            </a:extLst>
          </p:cNvPr>
          <p:cNvSpPr>
            <a:spLocks noGrp="1"/>
          </p:cNvSpPr>
          <p:nvPr>
            <p:ph type="title"/>
          </p:nvPr>
        </p:nvSpPr>
        <p:spPr/>
        <p:txBody>
          <a:bodyPr>
            <a:normAutofit/>
          </a:bodyPr>
          <a:lstStyle/>
          <a:p>
            <a:r>
              <a:rPr lang="en-US" dirty="0"/>
              <a:t>The natural HHD offers significant </a:t>
            </a:r>
            <a:br>
              <a:rPr lang="en-US" dirty="0"/>
            </a:br>
            <a:r>
              <a:rPr lang="en-US" dirty="0"/>
              <a:t>computational advantages</a:t>
            </a:r>
          </a:p>
        </p:txBody>
      </p:sp>
      <mc:AlternateContent xmlns:mc="http://schemas.openxmlformats.org/markup-compatibility/2006" xmlns:a14="http://schemas.microsoft.com/office/drawing/2010/main">
        <mc:Choice Requires="a14">
          <p:sp>
            <p:nvSpPr>
              <p:cNvPr id="12" name="Content Placeholder 5">
                <a:extLst>
                  <a:ext uri="{FF2B5EF4-FFF2-40B4-BE49-F238E27FC236}">
                    <a16:creationId xmlns:a16="http://schemas.microsoft.com/office/drawing/2014/main" id="{89BCFDFF-EA8E-D34E-9C84-7E58E310C379}"/>
                  </a:ext>
                </a:extLst>
              </p:cNvPr>
              <p:cNvSpPr txBox="1">
                <a:spLocks/>
              </p:cNvSpPr>
              <p:nvPr/>
            </p:nvSpPr>
            <p:spPr>
              <a:xfrm>
                <a:off x="196364" y="1415393"/>
                <a:ext cx="11774655" cy="15760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sSup>
                        <m:sSupPr>
                          <m:ctrlPr>
                            <a:rPr lang="en-US" i="1" smtClean="0">
                              <a:latin typeface="Cambria Math" panose="02040503050406030204" pitchFamily="18" charset="0"/>
                            </a:rPr>
                          </m:ctrlPr>
                        </m:sSupPr>
                        <m:e>
                          <m:r>
                            <a:rPr lang="en-US" i="1">
                              <a:latin typeface="Cambria Math" panose="02040503050406030204" pitchFamily="18" charset="0"/>
                            </a:rPr>
                            <m:t>𝐷</m:t>
                          </m:r>
                        </m:e>
                        <m:sup>
                          <m:r>
                            <a:rPr lang="en-US" i="1">
                              <a:latin typeface="Cambria Math" panose="02040503050406030204" pitchFamily="18" charset="0"/>
                            </a:rPr>
                            <m:t>∗</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ea typeface="Cambria Math" panose="02040503050406030204" pitchFamily="18" charset="0"/>
                        </a:rPr>
                        <m:t>=</m:t>
                      </m:r>
                      <m:nary>
                        <m:naryPr>
                          <m:ctrlPr>
                            <a:rPr lang="en-US" i="1">
                              <a:latin typeface="Cambria Math" panose="02040503050406030204" pitchFamily="18" charset="0"/>
                              <a:ea typeface="Cambria Math" panose="02040503050406030204" pitchFamily="18" charset="0"/>
                            </a:rPr>
                          </m:ctrlPr>
                        </m:naryPr>
                        <m:sub>
                          <m:r>
                            <m:rPr>
                              <m:sty m:val="p"/>
                              <m:brk m:alnAt="23"/>
                            </m:rPr>
                            <a:rPr lang="el-GR" i="1">
                              <a:latin typeface="Cambria Math" panose="02040503050406030204" pitchFamily="18" charset="0"/>
                              <a:ea typeface="Cambria Math" panose="02040503050406030204" pitchFamily="18" charset="0"/>
                            </a:rPr>
                            <m:t>Ω</m:t>
                          </m:r>
                        </m:sub>
                        <m:sup/>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𝐺</m:t>
                              </m:r>
                            </m:e>
                            <m:sub>
                              <m:r>
                                <a:rPr lang="en-US" i="1">
                                  <a:latin typeface="Cambria Math" panose="02040503050406030204" pitchFamily="18" charset="0"/>
                                  <a:ea typeface="Cambria Math" panose="02040503050406030204" pitchFamily="18" charset="0"/>
                                </a:rPr>
                                <m:t>∞</m:t>
                              </m:r>
                            </m:sub>
                          </m:sSub>
                        </m:e>
                      </m:nary>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e>
                      </m:d>
                      <m:d>
                        <m:dPr>
                          <m:ctrlPr>
                            <a:rPr lang="en-US" i="1">
                              <a:latin typeface="Cambria Math" panose="02040503050406030204" pitchFamily="18" charset="0"/>
                              <a:ea typeface="Cambria Math" panose="02040503050406030204" pitchFamily="18" charset="0"/>
                            </a:rPr>
                          </m:ctrlPr>
                        </m:dPr>
                        <m:e>
                          <m:r>
                            <m:rPr>
                              <m:sty m:val="p"/>
                            </m:rP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𝑉</m:t>
                              </m:r>
                            </m:e>
                          </m:acc>
                        </m:e>
                      </m:d>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𝑑𝑥</m:t>
                      </m:r>
                      <m:r>
                        <a:rPr lang="en-US" b="0" i="1" smtClean="0">
                          <a:latin typeface="Cambria Math" panose="02040503050406030204" pitchFamily="18" charset="0"/>
                          <a:ea typeface="Cambria Math" panose="02040503050406030204" pitchFamily="18" charset="0"/>
                        </a:rPr>
                        <m:t>                                 </m:t>
                      </m:r>
                      <m:sSup>
                        <m:sSupPr>
                          <m:ctrlPr>
                            <a:rPr lang="en-US" i="1">
                              <a:latin typeface="Cambria Math" panose="02040503050406030204" pitchFamily="18" charset="0"/>
                            </a:rPr>
                          </m:ctrlPr>
                        </m:sSupPr>
                        <m:e>
                          <m:acc>
                            <m:accPr>
                              <m:chr m:val="⃗"/>
                              <m:ctrlPr>
                                <a:rPr lang="en-US" i="1" smtClean="0">
                                  <a:latin typeface="Cambria Math" panose="02040503050406030204" pitchFamily="18" charset="0"/>
                                </a:rPr>
                              </m:ctrlPr>
                            </m:accPr>
                            <m:e>
                              <m:r>
                                <a:rPr lang="en-US" i="1" smtClean="0">
                                  <a:latin typeface="Cambria Math" panose="02040503050406030204" pitchFamily="18" charset="0"/>
                                </a:rPr>
                                <m:t>𝑅</m:t>
                              </m:r>
                            </m:e>
                          </m:acc>
                        </m:e>
                        <m:sup>
                          <m:r>
                            <a:rPr lang="en-US" i="1">
                              <a:latin typeface="Cambria Math" panose="02040503050406030204" pitchFamily="18" charset="0"/>
                            </a:rPr>
                            <m:t>∗</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ea typeface="Cambria Math" panose="02040503050406030204" pitchFamily="18" charset="0"/>
                        </a:rPr>
                        <m:t>=</m:t>
                      </m:r>
                      <m:nary>
                        <m:naryPr>
                          <m:ctrlPr>
                            <a:rPr lang="en-US" i="1">
                              <a:latin typeface="Cambria Math" panose="02040503050406030204" pitchFamily="18" charset="0"/>
                              <a:ea typeface="Cambria Math" panose="02040503050406030204" pitchFamily="18" charset="0"/>
                            </a:rPr>
                          </m:ctrlPr>
                        </m:naryPr>
                        <m:sub>
                          <m:r>
                            <m:rPr>
                              <m:sty m:val="p"/>
                              <m:brk m:alnAt="23"/>
                            </m:rPr>
                            <a:rPr lang="el-GR" i="1">
                              <a:latin typeface="Cambria Math" panose="02040503050406030204" pitchFamily="18" charset="0"/>
                              <a:ea typeface="Cambria Math" panose="02040503050406030204" pitchFamily="18" charset="0"/>
                            </a:rPr>
                            <m:t>Ω</m:t>
                          </m:r>
                        </m:sub>
                        <m:sup/>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𝐺</m:t>
                              </m:r>
                            </m:e>
                            <m:sub>
                              <m:r>
                                <a:rPr lang="en-US" i="1">
                                  <a:latin typeface="Cambria Math" panose="02040503050406030204" pitchFamily="18" charset="0"/>
                                  <a:ea typeface="Cambria Math" panose="02040503050406030204" pitchFamily="18" charset="0"/>
                                </a:rPr>
                                <m:t>∞</m:t>
                              </m:r>
                            </m:sub>
                          </m:sSub>
                        </m:e>
                      </m:nary>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e>
                      </m:d>
                      <m:d>
                        <m:dPr>
                          <m:ctrlPr>
                            <a:rPr lang="en-US" i="1">
                              <a:latin typeface="Cambria Math" panose="02040503050406030204" pitchFamily="18" charset="0"/>
                              <a:ea typeface="Cambria Math" panose="02040503050406030204" pitchFamily="18" charset="0"/>
                            </a:rPr>
                          </m:ctrlPr>
                        </m:dPr>
                        <m:e>
                          <m:r>
                            <m:rPr>
                              <m:sty m:val="p"/>
                            </m:rPr>
                            <a:rPr lang="en-US" i="1">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𝑉</m:t>
                              </m:r>
                            </m:e>
                          </m:acc>
                        </m:e>
                      </m:d>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𝑑𝑥</m:t>
                      </m:r>
                    </m:oMath>
                  </m:oMathPara>
                </a14:m>
                <a:endParaRPr lang="en-US" dirty="0">
                  <a:ea typeface="Cambria Math" panose="02040503050406030204" pitchFamily="18" charset="0"/>
                </a:endParaRPr>
              </a:p>
              <a:p>
                <a:pPr marL="0" indent="0">
                  <a:buFont typeface="Arial" panose="020B0604020202020204" pitchFamily="34" charset="0"/>
                  <a:buNone/>
                </a:pPr>
                <a:endParaRPr lang="en-US" sz="1000" dirty="0">
                  <a:ea typeface="Cambria Math" panose="02040503050406030204" pitchFamily="18" charset="0"/>
                </a:endParaRPr>
              </a:p>
              <a:p>
                <a:pPr marL="0" indent="0">
                  <a:buFont typeface="Arial" panose="020B0604020202020204" pitchFamily="34" charset="0"/>
                  <a:buNone/>
                </a:pPr>
                <a:r>
                  <a:rPr lang="en-US" dirty="0">
                    <a:ea typeface="Cambria Math" panose="02040503050406030204" pitchFamily="18" charset="0"/>
                  </a:rPr>
                  <a:t>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h</m:t>
                            </m:r>
                          </m:e>
                        </m:acc>
                      </m:e>
                      <m:sup>
                        <m:r>
                          <a:rPr lang="en-US" i="1">
                            <a:latin typeface="Cambria Math" panose="02040503050406030204" pitchFamily="18" charset="0"/>
                            <a:ea typeface="Cambria Math" panose="02040503050406030204" pitchFamily="18" charset="0"/>
                          </a:rPr>
                          <m:t>∗</m:t>
                        </m:r>
                      </m:sup>
                    </m:sSup>
                    <m:r>
                      <a:rPr lang="en-US" i="1" smtClean="0">
                        <a:latin typeface="Cambria Math" panose="02040503050406030204" pitchFamily="18" charset="0"/>
                        <a:ea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𝑉</m:t>
                        </m:r>
                      </m:e>
                    </m:acc>
                    <m:r>
                      <a:rPr lang="en-US" i="1" smtClean="0">
                        <a:latin typeface="Cambria Math" panose="02040503050406030204" pitchFamily="18" charset="0"/>
                      </a:rPr>
                      <m:t>−</m:t>
                    </m:r>
                    <m:r>
                      <m:rPr>
                        <m:sty m:val="p"/>
                      </m:rP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𝐷</m:t>
                        </m:r>
                      </m:e>
                      <m:sup>
                        <m:r>
                          <a:rPr lang="en-US" i="1">
                            <a:latin typeface="Cambria Math" panose="02040503050406030204" pitchFamily="18" charset="0"/>
                          </a:rPr>
                          <m:t>∗</m:t>
                        </m:r>
                      </m:sup>
                    </m:sSup>
                    <m:r>
                      <a:rPr lang="en-US" i="1" smtClean="0">
                        <a:latin typeface="Cambria Math" panose="02040503050406030204" pitchFamily="18" charset="0"/>
                      </a:rPr>
                      <m:t>−</m:t>
                    </m:r>
                    <m:r>
                      <m:rPr>
                        <m:sty m:val="p"/>
                      </m:rP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𝑅</m:t>
                            </m:r>
                          </m:e>
                        </m:acc>
                      </m:e>
                      <m:sup>
                        <m:r>
                          <a:rPr lang="en-US" i="1">
                            <a:latin typeface="Cambria Math" panose="02040503050406030204" pitchFamily="18" charset="0"/>
                            <a:ea typeface="Cambria Math" panose="02040503050406030204" pitchFamily="18" charset="0"/>
                          </a:rPr>
                          <m:t>∗</m:t>
                        </m:r>
                      </m:sup>
                    </m:sSup>
                  </m:oMath>
                </a14:m>
                <a:endParaRPr lang="en-US" dirty="0">
                  <a:ea typeface="Cambria Math" panose="02040503050406030204" pitchFamily="18" charset="0"/>
                </a:endParaRPr>
              </a:p>
            </p:txBody>
          </p:sp>
        </mc:Choice>
        <mc:Fallback xmlns="">
          <p:sp>
            <p:nvSpPr>
              <p:cNvPr id="12" name="Content Placeholder 5">
                <a:extLst>
                  <a:ext uri="{FF2B5EF4-FFF2-40B4-BE49-F238E27FC236}">
                    <a16:creationId xmlns:a16="http://schemas.microsoft.com/office/drawing/2014/main" id="{89BCFDFF-EA8E-D34E-9C84-7E58E310C379}"/>
                  </a:ext>
                </a:extLst>
              </p:cNvPr>
              <p:cNvSpPr txBox="1">
                <a:spLocks noRot="1" noChangeAspect="1" noMove="1" noResize="1" noEditPoints="1" noAdjustHandles="1" noChangeArrowheads="1" noChangeShapeType="1" noTextEdit="1"/>
              </p:cNvSpPr>
              <p:nvPr/>
            </p:nvSpPr>
            <p:spPr>
              <a:xfrm>
                <a:off x="196364" y="1415393"/>
                <a:ext cx="11774655" cy="1576002"/>
              </a:xfrm>
              <a:prstGeom prst="rect">
                <a:avLst/>
              </a:prstGeom>
              <a:blipFill>
                <a:blip r:embed="rId2"/>
                <a:stretch>
                  <a:fillRect l="-431" t="-94444" b="-94444"/>
                </a:stretch>
              </a:blipFill>
            </p:spPr>
            <p:txBody>
              <a:bodyPr/>
              <a:lstStyle/>
              <a:p>
                <a:r>
                  <a:rPr lang="en-US">
                    <a:noFill/>
                  </a:rPr>
                  <a:t> </a:t>
                </a:r>
              </a:p>
            </p:txBody>
          </p:sp>
        </mc:Fallback>
      </mc:AlternateContent>
      <p:sp>
        <p:nvSpPr>
          <p:cNvPr id="7" name="Content Placeholder 5">
            <a:extLst>
              <a:ext uri="{FF2B5EF4-FFF2-40B4-BE49-F238E27FC236}">
                <a16:creationId xmlns:a16="http://schemas.microsoft.com/office/drawing/2014/main" id="{644B99F7-5985-2E47-B9FF-91190BFB7774}"/>
              </a:ext>
            </a:extLst>
          </p:cNvPr>
          <p:cNvSpPr txBox="1">
            <a:spLocks/>
          </p:cNvSpPr>
          <p:nvPr/>
        </p:nvSpPr>
        <p:spPr>
          <a:xfrm>
            <a:off x="220979" y="3026044"/>
            <a:ext cx="11750039" cy="38923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ct val="20000"/>
              </a:spcBef>
              <a:buFont typeface="Arial"/>
              <a:buChar char="•"/>
            </a:pPr>
            <a:endParaRPr lang="en-US" sz="2200" dirty="0">
              <a:solidFill>
                <a:prstClr val="black"/>
              </a:solidFill>
              <a:latin typeface="Candara"/>
            </a:endParaRPr>
          </a:p>
          <a:p>
            <a:pPr marL="342900" indent="-342900">
              <a:spcBef>
                <a:spcPct val="20000"/>
              </a:spcBef>
              <a:buFont typeface="Arial"/>
              <a:buChar char="•"/>
            </a:pPr>
            <a:r>
              <a:rPr lang="en-US" sz="2200" dirty="0">
                <a:solidFill>
                  <a:prstClr val="black"/>
                </a:solidFill>
                <a:latin typeface="Candara"/>
              </a:rPr>
              <a:t>unique without boundary conditions </a:t>
            </a:r>
          </a:p>
          <a:p>
            <a:pPr marL="342900" indent="-342900">
              <a:spcBef>
                <a:spcPct val="20000"/>
              </a:spcBef>
              <a:buFont typeface="Arial"/>
              <a:buChar char="•"/>
            </a:pPr>
            <a:endParaRPr lang="en-US" sz="1000" dirty="0">
              <a:solidFill>
                <a:prstClr val="black"/>
              </a:solidFill>
              <a:latin typeface="Candara"/>
            </a:endParaRPr>
          </a:p>
          <a:p>
            <a:pPr marL="342900" indent="-342900">
              <a:spcBef>
                <a:spcPct val="20000"/>
              </a:spcBef>
              <a:buFont typeface="Arial"/>
              <a:buChar char="•"/>
            </a:pPr>
            <a:r>
              <a:rPr lang="en-US" sz="2200" dirty="0">
                <a:solidFill>
                  <a:prstClr val="black"/>
                </a:solidFill>
                <a:latin typeface="Candara"/>
              </a:rPr>
              <a:t>split the flow into internal vs. external components</a:t>
            </a:r>
          </a:p>
          <a:p>
            <a:pPr marL="342900" indent="-342900">
              <a:spcBef>
                <a:spcPct val="20000"/>
              </a:spcBef>
              <a:buFont typeface="Arial"/>
              <a:buChar char="•"/>
            </a:pPr>
            <a:endParaRPr lang="en-US" sz="1000" dirty="0">
              <a:solidFill>
                <a:prstClr val="black"/>
              </a:solidFill>
              <a:latin typeface="Candara"/>
            </a:endParaRPr>
          </a:p>
          <a:p>
            <a:pPr marL="342900" indent="-342900">
              <a:spcBef>
                <a:spcPct val="20000"/>
              </a:spcBef>
              <a:buFont typeface="Arial"/>
              <a:buChar char="•"/>
            </a:pPr>
            <a:r>
              <a:rPr lang="en-US" sz="2200" dirty="0">
                <a:solidFill>
                  <a:prstClr val="black"/>
                </a:solidFill>
                <a:latin typeface="Candara"/>
              </a:rPr>
              <a:t>domain extension is conceptual only</a:t>
            </a:r>
          </a:p>
          <a:p>
            <a:pPr marL="800100" lvl="1" indent="-342900">
              <a:spcBef>
                <a:spcPct val="20000"/>
              </a:spcBef>
              <a:buFont typeface="Arial"/>
              <a:buChar char="•"/>
            </a:pPr>
            <a:r>
              <a:rPr lang="en-US" dirty="0">
                <a:solidFill>
                  <a:prstClr val="black"/>
                </a:solidFill>
                <a:latin typeface="Candara"/>
              </a:rPr>
              <a:t>existing “open-boundary” approaches use a physical boundary layer </a:t>
            </a:r>
            <a:r>
              <a:rPr lang="en-US" sz="1800" dirty="0">
                <a:solidFill>
                  <a:srgbClr val="4F81BD"/>
                </a:solidFill>
              </a:rPr>
              <a:t>[</a:t>
            </a:r>
            <a:r>
              <a:rPr lang="en-US" sz="1800" dirty="0" err="1">
                <a:solidFill>
                  <a:srgbClr val="4F81BD"/>
                </a:solidFill>
              </a:rPr>
              <a:t>Söderström</a:t>
            </a:r>
            <a:r>
              <a:rPr lang="en-US" sz="1800" dirty="0">
                <a:solidFill>
                  <a:srgbClr val="4F81BD"/>
                </a:solidFill>
              </a:rPr>
              <a:t> et al., 2010]</a:t>
            </a:r>
            <a:r>
              <a:rPr lang="en-US" dirty="0"/>
              <a:t> </a:t>
            </a:r>
            <a:endParaRPr lang="en-US" dirty="0">
              <a:solidFill>
                <a:prstClr val="black"/>
              </a:solidFill>
              <a:latin typeface="Candara"/>
            </a:endParaRPr>
          </a:p>
          <a:p>
            <a:pPr marL="342900" indent="-342900">
              <a:spcBef>
                <a:spcPct val="20000"/>
              </a:spcBef>
              <a:buFont typeface="Arial"/>
              <a:buChar char="•"/>
            </a:pPr>
            <a:endParaRPr lang="en-US" sz="1000" dirty="0"/>
          </a:p>
          <a:p>
            <a:pPr marL="342900" indent="-342900">
              <a:spcBef>
                <a:spcPct val="20000"/>
              </a:spcBef>
              <a:buFont typeface="Arial"/>
              <a:buChar char="•"/>
            </a:pPr>
            <a:r>
              <a:rPr lang="en-US" sz="2200" dirty="0"/>
              <a:t>implementation requires differential and integral operators only</a:t>
            </a:r>
          </a:p>
          <a:p>
            <a:pPr marL="342900" indent="-342900">
              <a:spcBef>
                <a:spcPct val="20000"/>
              </a:spcBef>
              <a:buFont typeface="Arial"/>
              <a:buChar char="•"/>
            </a:pPr>
            <a:endParaRPr lang="en-US" sz="1000" i="1" dirty="0"/>
          </a:p>
          <a:p>
            <a:pPr marL="342900" indent="-342900">
              <a:spcBef>
                <a:spcPct val="20000"/>
              </a:spcBef>
              <a:buFont typeface="Arial"/>
              <a:buChar char="•"/>
            </a:pPr>
            <a:r>
              <a:rPr lang="en-US" sz="2200" dirty="0"/>
              <a:t>Green’s function is known in closed form</a:t>
            </a:r>
          </a:p>
        </p:txBody>
      </p:sp>
    </p:spTree>
    <p:extLst>
      <p:ext uri="{BB962C8B-B14F-4D97-AF65-F5344CB8AC3E}">
        <p14:creationId xmlns:p14="http://schemas.microsoft.com/office/powerpoint/2010/main" val="3598914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193725" y="1230812"/>
            <a:ext cx="3655177" cy="5442753"/>
            <a:chOff x="5528003" y="1418611"/>
            <a:chExt cx="3476868" cy="5178287"/>
          </a:xfrm>
        </p:grpSpPr>
        <p:pic>
          <p:nvPicPr>
            <p:cNvPr id="8" name="Picture 7" descr="worl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372" y="1418611"/>
              <a:ext cx="2514499" cy="1676331"/>
            </a:xfrm>
            <a:prstGeom prst="rect">
              <a:avLst/>
            </a:prstGeom>
          </p:spPr>
        </p:pic>
        <p:pic>
          <p:nvPicPr>
            <p:cNvPr id="9" name="Picture 8" descr="spacific4_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8003" y="3127621"/>
              <a:ext cx="3463599" cy="3469277"/>
            </a:xfrm>
            <a:prstGeom prst="rect">
              <a:avLst/>
            </a:prstGeom>
            <a:ln w="19050">
              <a:solidFill>
                <a:schemeClr val="tx1"/>
              </a:solidFill>
            </a:ln>
          </p:spPr>
        </p:pic>
      </p:grpSp>
      <p:sp>
        <p:nvSpPr>
          <p:cNvPr id="5" name="Title 4"/>
          <p:cNvSpPr>
            <a:spLocks noGrp="1"/>
          </p:cNvSpPr>
          <p:nvPr>
            <p:ph type="title"/>
          </p:nvPr>
        </p:nvSpPr>
        <p:spPr/>
        <p:txBody>
          <a:bodyPr/>
          <a:lstStyle/>
          <a:p>
            <a:r>
              <a:rPr lang="en-US" dirty="0"/>
              <a:t>The natural HHD allows open-boundary analysis</a:t>
            </a:r>
          </a:p>
        </p:txBody>
      </p:sp>
      <p:sp>
        <p:nvSpPr>
          <p:cNvPr id="7" name="Content Placeholder 6"/>
          <p:cNvSpPr>
            <a:spLocks noGrp="1"/>
          </p:cNvSpPr>
          <p:nvPr>
            <p:ph idx="1"/>
          </p:nvPr>
        </p:nvSpPr>
        <p:spPr/>
        <p:txBody>
          <a:bodyPr>
            <a:noAutofit/>
          </a:bodyPr>
          <a:lstStyle/>
          <a:p>
            <a:r>
              <a:rPr lang="en-US" dirty="0"/>
              <a:t>The natural HHD is suitable if</a:t>
            </a:r>
          </a:p>
          <a:p>
            <a:pPr marL="622300" lvl="1" indent="-347663">
              <a:buFont typeface="+mj-lt"/>
              <a:buAutoNum type="arabicPeriod"/>
            </a:pPr>
            <a:r>
              <a:rPr lang="en-US" dirty="0"/>
              <a:t>a localized analysis is needed</a:t>
            </a:r>
          </a:p>
          <a:p>
            <a:pPr marL="1171575" lvl="3" indent="-347663">
              <a:buFont typeface="+mj-lt"/>
              <a:buAutoNum type="arabicPeriod"/>
            </a:pPr>
            <a:endParaRPr lang="en-US" dirty="0"/>
          </a:p>
          <a:p>
            <a:pPr marL="622300" lvl="1" indent="-347663">
              <a:buFont typeface="+mj-lt"/>
              <a:buAutoNum type="arabicPeriod"/>
            </a:pPr>
            <a:r>
              <a:rPr lang="en-US" dirty="0"/>
              <a:t>an open boundary is needed</a:t>
            </a:r>
          </a:p>
          <a:p>
            <a:pPr marL="1171575" lvl="3" indent="-347663">
              <a:buFont typeface="+mj-lt"/>
              <a:buAutoNum type="arabicPeriod"/>
            </a:pPr>
            <a:endParaRPr lang="en-US" dirty="0"/>
          </a:p>
          <a:p>
            <a:pPr marL="622300" lvl="1" indent="-347663">
              <a:buFont typeface="+mj-lt"/>
              <a:buAutoNum type="arabicPeriod"/>
            </a:pPr>
            <a:r>
              <a:rPr lang="en-US" dirty="0"/>
              <a:t>the boundary conditions used in </a:t>
            </a:r>
            <a:br>
              <a:rPr lang="en-US" dirty="0"/>
            </a:br>
            <a:r>
              <a:rPr lang="en-US" dirty="0"/>
              <a:t>the simulation are not known</a:t>
            </a:r>
          </a:p>
          <a:p>
            <a:pPr marL="1171575" lvl="3" indent="-347663">
              <a:buFont typeface="+mj-lt"/>
              <a:buAutoNum type="arabicPeriod"/>
            </a:pPr>
            <a:endParaRPr lang="en-US" dirty="0"/>
          </a:p>
          <a:p>
            <a:pPr marL="622300" lvl="1" indent="-347663">
              <a:buFont typeface="+mj-lt"/>
              <a:buAutoNum type="arabicPeriod"/>
            </a:pPr>
            <a:r>
              <a:rPr lang="en-US" dirty="0"/>
              <a:t>boundary flow is an output of </a:t>
            </a:r>
            <a:br>
              <a:rPr lang="en-US" dirty="0"/>
            </a:br>
            <a:r>
              <a:rPr lang="en-US" dirty="0"/>
              <a:t>the simulation</a:t>
            </a:r>
          </a:p>
          <a:p>
            <a:pPr marL="1171575" lvl="3" indent="-347663">
              <a:buFont typeface="+mj-lt"/>
              <a:buAutoNum type="arabicPeriod"/>
            </a:pPr>
            <a:endParaRPr lang="en-US" dirty="0"/>
          </a:p>
          <a:p>
            <a:pPr marL="622300" lvl="1" indent="-347663">
              <a:buFont typeface="+mj-lt"/>
              <a:buAutoNum type="arabicPeriod"/>
            </a:pPr>
            <a:r>
              <a:rPr lang="en-US" dirty="0"/>
              <a:t>the boundary conditions used in </a:t>
            </a:r>
            <a:br>
              <a:rPr lang="en-US" dirty="0"/>
            </a:br>
            <a:r>
              <a:rPr lang="en-US" dirty="0"/>
              <a:t>the simulation do not match the </a:t>
            </a:r>
            <a:br>
              <a:rPr lang="en-US" dirty="0"/>
            </a:br>
            <a:r>
              <a:rPr lang="en-US" dirty="0"/>
              <a:t>HHD boundary conditions</a:t>
            </a:r>
          </a:p>
          <a:p>
            <a:endParaRPr lang="en-US" dirty="0"/>
          </a:p>
        </p:txBody>
      </p:sp>
      <p:grpSp>
        <p:nvGrpSpPr>
          <p:cNvPr id="3" name="Group 2"/>
          <p:cNvGrpSpPr/>
          <p:nvPr/>
        </p:nvGrpSpPr>
        <p:grpSpPr>
          <a:xfrm>
            <a:off x="7691412" y="1230811"/>
            <a:ext cx="4179827" cy="5392354"/>
            <a:chOff x="4848058" y="1084389"/>
            <a:chExt cx="4179827" cy="5392354"/>
          </a:xfrm>
        </p:grpSpPr>
        <p:pic>
          <p:nvPicPr>
            <p:cNvPr id="13" name="Picture 12" descr="JICF_compare_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8058" y="3267545"/>
              <a:ext cx="4179827" cy="3209198"/>
            </a:xfrm>
            <a:prstGeom prst="rect">
              <a:avLst/>
            </a:prstGeom>
            <a:ln w="19050">
              <a:solidFill>
                <a:schemeClr val="tx1"/>
              </a:solidFill>
            </a:ln>
          </p:spPr>
        </p:pic>
        <p:pic>
          <p:nvPicPr>
            <p:cNvPr id="12" name="Picture 11" descr="JICF_zslic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1971" y="1084389"/>
              <a:ext cx="3535914" cy="2146805"/>
            </a:xfrm>
            <a:prstGeom prst="rect">
              <a:avLst/>
            </a:prstGeom>
            <a:ln>
              <a:solidFill>
                <a:schemeClr val="tx1"/>
              </a:solidFill>
            </a:ln>
          </p:spPr>
        </p:pic>
      </p:grpSp>
      <p:grpSp>
        <p:nvGrpSpPr>
          <p:cNvPr id="2" name="Group 1"/>
          <p:cNvGrpSpPr/>
          <p:nvPr/>
        </p:nvGrpSpPr>
        <p:grpSpPr>
          <a:xfrm>
            <a:off x="7902603" y="3614500"/>
            <a:ext cx="2717059" cy="1754581"/>
            <a:chOff x="5059249" y="3468077"/>
            <a:chExt cx="2717059" cy="1754581"/>
          </a:xfrm>
        </p:grpSpPr>
        <p:sp>
          <p:nvSpPr>
            <p:cNvPr id="15" name="Freeform 14"/>
            <p:cNvSpPr/>
            <p:nvPr/>
          </p:nvSpPr>
          <p:spPr>
            <a:xfrm>
              <a:off x="6004627" y="4396425"/>
              <a:ext cx="1605604" cy="826233"/>
            </a:xfrm>
            <a:custGeom>
              <a:avLst/>
              <a:gdLst>
                <a:gd name="connsiteX0" fmla="*/ 0 w 3594104"/>
                <a:gd name="connsiteY0" fmla="*/ 1509688 h 1509688"/>
                <a:gd name="connsiteX1" fmla="*/ 1533484 w 3594104"/>
                <a:gd name="connsiteY1" fmla="*/ 251615 h 1509688"/>
                <a:gd name="connsiteX2" fmla="*/ 3594104 w 3594104"/>
                <a:gd name="connsiteY2" fmla="*/ 0 h 1509688"/>
              </a:gdLst>
              <a:ahLst/>
              <a:cxnLst>
                <a:cxn ang="0">
                  <a:pos x="connsiteX0" y="connsiteY0"/>
                </a:cxn>
                <a:cxn ang="0">
                  <a:pos x="connsiteX1" y="connsiteY1"/>
                </a:cxn>
                <a:cxn ang="0">
                  <a:pos x="connsiteX2" y="connsiteY2"/>
                </a:cxn>
              </a:cxnLst>
              <a:rect l="l" t="t" r="r" b="b"/>
              <a:pathLst>
                <a:path w="3594104" h="1509688">
                  <a:moveTo>
                    <a:pt x="0" y="1509688"/>
                  </a:moveTo>
                  <a:cubicBezTo>
                    <a:pt x="467233" y="1006459"/>
                    <a:pt x="934467" y="503230"/>
                    <a:pt x="1533484" y="251615"/>
                  </a:cubicBezTo>
                  <a:cubicBezTo>
                    <a:pt x="2132501" y="0"/>
                    <a:pt x="3594104" y="0"/>
                    <a:pt x="3594104" y="0"/>
                  </a:cubicBezTo>
                </a:path>
              </a:pathLst>
            </a:custGeom>
            <a:ln w="317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5059249" y="3468077"/>
              <a:ext cx="2717059" cy="1494692"/>
            </a:xfrm>
            <a:custGeom>
              <a:avLst/>
              <a:gdLst>
                <a:gd name="connsiteX0" fmla="*/ 0 w 3594104"/>
                <a:gd name="connsiteY0" fmla="*/ 1509688 h 1509688"/>
                <a:gd name="connsiteX1" fmla="*/ 1533484 w 3594104"/>
                <a:gd name="connsiteY1" fmla="*/ 251615 h 1509688"/>
                <a:gd name="connsiteX2" fmla="*/ 3594104 w 3594104"/>
                <a:gd name="connsiteY2" fmla="*/ 0 h 1509688"/>
              </a:gdLst>
              <a:ahLst/>
              <a:cxnLst>
                <a:cxn ang="0">
                  <a:pos x="connsiteX0" y="connsiteY0"/>
                </a:cxn>
                <a:cxn ang="0">
                  <a:pos x="connsiteX1" y="connsiteY1"/>
                </a:cxn>
                <a:cxn ang="0">
                  <a:pos x="connsiteX2" y="connsiteY2"/>
                </a:cxn>
              </a:cxnLst>
              <a:rect l="l" t="t" r="r" b="b"/>
              <a:pathLst>
                <a:path w="3594104" h="1509688">
                  <a:moveTo>
                    <a:pt x="0" y="1509688"/>
                  </a:moveTo>
                  <a:cubicBezTo>
                    <a:pt x="467233" y="1006459"/>
                    <a:pt x="934467" y="503230"/>
                    <a:pt x="1533484" y="251615"/>
                  </a:cubicBezTo>
                  <a:cubicBezTo>
                    <a:pt x="2132501" y="0"/>
                    <a:pt x="3594104" y="0"/>
                    <a:pt x="3594104" y="0"/>
                  </a:cubicBezTo>
                </a:path>
              </a:pathLst>
            </a:custGeom>
            <a:ln w="31750">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17" name="Picture 16" descr="JICF_compare_n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9132" y="3413967"/>
            <a:ext cx="4180282" cy="3209544"/>
          </a:xfrm>
          <a:prstGeom prst="rect">
            <a:avLst/>
          </a:prstGeom>
          <a:ln w="19050">
            <a:solidFill>
              <a:schemeClr val="tx1"/>
            </a:solidFill>
          </a:ln>
        </p:spPr>
      </p:pic>
      <p:grpSp>
        <p:nvGrpSpPr>
          <p:cNvPr id="21" name="Group 20"/>
          <p:cNvGrpSpPr/>
          <p:nvPr/>
        </p:nvGrpSpPr>
        <p:grpSpPr>
          <a:xfrm>
            <a:off x="9257844" y="1438627"/>
            <a:ext cx="1998542" cy="1074366"/>
            <a:chOff x="5105429" y="4055929"/>
            <a:chExt cx="1998542" cy="1074366"/>
          </a:xfrm>
        </p:grpSpPr>
        <p:sp>
          <p:nvSpPr>
            <p:cNvPr id="22" name="Freeform 21"/>
            <p:cNvSpPr/>
            <p:nvPr/>
          </p:nvSpPr>
          <p:spPr>
            <a:xfrm>
              <a:off x="5498367" y="4425386"/>
              <a:ext cx="1605604" cy="704909"/>
            </a:xfrm>
            <a:custGeom>
              <a:avLst/>
              <a:gdLst>
                <a:gd name="connsiteX0" fmla="*/ 0 w 3594104"/>
                <a:gd name="connsiteY0" fmla="*/ 1509688 h 1509688"/>
                <a:gd name="connsiteX1" fmla="*/ 1533484 w 3594104"/>
                <a:gd name="connsiteY1" fmla="*/ 251615 h 1509688"/>
                <a:gd name="connsiteX2" fmla="*/ 3594104 w 3594104"/>
                <a:gd name="connsiteY2" fmla="*/ 0 h 1509688"/>
              </a:gdLst>
              <a:ahLst/>
              <a:cxnLst>
                <a:cxn ang="0">
                  <a:pos x="connsiteX0" y="connsiteY0"/>
                </a:cxn>
                <a:cxn ang="0">
                  <a:pos x="connsiteX1" y="connsiteY1"/>
                </a:cxn>
                <a:cxn ang="0">
                  <a:pos x="connsiteX2" y="connsiteY2"/>
                </a:cxn>
              </a:cxnLst>
              <a:rect l="l" t="t" r="r" b="b"/>
              <a:pathLst>
                <a:path w="3594104" h="1509688">
                  <a:moveTo>
                    <a:pt x="0" y="1509688"/>
                  </a:moveTo>
                  <a:cubicBezTo>
                    <a:pt x="467233" y="1006459"/>
                    <a:pt x="934467" y="503230"/>
                    <a:pt x="1533484" y="251615"/>
                  </a:cubicBezTo>
                  <a:cubicBezTo>
                    <a:pt x="2132501" y="0"/>
                    <a:pt x="3594104" y="0"/>
                    <a:pt x="3594104" y="0"/>
                  </a:cubicBezTo>
                </a:path>
              </a:pathLst>
            </a:custGeom>
            <a:ln w="317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5105429" y="4055929"/>
              <a:ext cx="1852053" cy="929929"/>
            </a:xfrm>
            <a:custGeom>
              <a:avLst/>
              <a:gdLst>
                <a:gd name="connsiteX0" fmla="*/ 0 w 3594104"/>
                <a:gd name="connsiteY0" fmla="*/ 1509688 h 1509688"/>
                <a:gd name="connsiteX1" fmla="*/ 1533484 w 3594104"/>
                <a:gd name="connsiteY1" fmla="*/ 251615 h 1509688"/>
                <a:gd name="connsiteX2" fmla="*/ 3594104 w 3594104"/>
                <a:gd name="connsiteY2" fmla="*/ 0 h 1509688"/>
              </a:gdLst>
              <a:ahLst/>
              <a:cxnLst>
                <a:cxn ang="0">
                  <a:pos x="connsiteX0" y="connsiteY0"/>
                </a:cxn>
                <a:cxn ang="0">
                  <a:pos x="connsiteX1" y="connsiteY1"/>
                </a:cxn>
                <a:cxn ang="0">
                  <a:pos x="connsiteX2" y="connsiteY2"/>
                </a:cxn>
              </a:cxnLst>
              <a:rect l="l" t="t" r="r" b="b"/>
              <a:pathLst>
                <a:path w="3594104" h="1509688">
                  <a:moveTo>
                    <a:pt x="0" y="1509688"/>
                  </a:moveTo>
                  <a:cubicBezTo>
                    <a:pt x="467233" y="1006459"/>
                    <a:pt x="934467" y="503230"/>
                    <a:pt x="1533484" y="251615"/>
                  </a:cubicBezTo>
                  <a:cubicBezTo>
                    <a:pt x="2132501" y="0"/>
                    <a:pt x="3594104" y="0"/>
                    <a:pt x="3594104" y="0"/>
                  </a:cubicBezTo>
                </a:path>
              </a:pathLst>
            </a:custGeom>
            <a:ln w="31750">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0" name="Freeform 9"/>
          <p:cNvSpPr/>
          <p:nvPr/>
        </p:nvSpPr>
        <p:spPr>
          <a:xfrm>
            <a:off x="4351734" y="4206854"/>
            <a:ext cx="2986711" cy="2247292"/>
          </a:xfrm>
          <a:custGeom>
            <a:avLst/>
            <a:gdLst>
              <a:gd name="connsiteX0" fmla="*/ 0 w 3278859"/>
              <a:gd name="connsiteY0" fmla="*/ 1948013 h 2317676"/>
              <a:gd name="connsiteX1" fmla="*/ 265546 w 3278859"/>
              <a:gd name="connsiteY1" fmla="*/ 539467 h 2317676"/>
              <a:gd name="connsiteX2" fmla="*/ 1223818 w 3278859"/>
              <a:gd name="connsiteY2" fmla="*/ 8376 h 2317676"/>
              <a:gd name="connsiteX3" fmla="*/ 3232727 w 3278859"/>
              <a:gd name="connsiteY3" fmla="*/ 897376 h 2317676"/>
              <a:gd name="connsiteX4" fmla="*/ 2516909 w 3278859"/>
              <a:gd name="connsiteY4" fmla="*/ 2178922 h 2317676"/>
              <a:gd name="connsiteX5" fmla="*/ 1189182 w 3278859"/>
              <a:gd name="connsiteY5" fmla="*/ 2282831 h 2317676"/>
              <a:gd name="connsiteX0" fmla="*/ 0 w 3074419"/>
              <a:gd name="connsiteY0" fmla="*/ 1941232 h 2341488"/>
              <a:gd name="connsiteX1" fmla="*/ 265546 w 3074419"/>
              <a:gd name="connsiteY1" fmla="*/ 532686 h 2341488"/>
              <a:gd name="connsiteX2" fmla="*/ 1223818 w 3074419"/>
              <a:gd name="connsiteY2" fmla="*/ 1595 h 2341488"/>
              <a:gd name="connsiteX3" fmla="*/ 3014135 w 3074419"/>
              <a:gd name="connsiteY3" fmla="*/ 440322 h 2341488"/>
              <a:gd name="connsiteX4" fmla="*/ 2516909 w 3074419"/>
              <a:gd name="connsiteY4" fmla="*/ 2172141 h 2341488"/>
              <a:gd name="connsiteX5" fmla="*/ 1189182 w 3074419"/>
              <a:gd name="connsiteY5" fmla="*/ 2276050 h 2341488"/>
              <a:gd name="connsiteX0" fmla="*/ 0 w 3052234"/>
              <a:gd name="connsiteY0" fmla="*/ 1939710 h 2335147"/>
              <a:gd name="connsiteX1" fmla="*/ 265546 w 3052234"/>
              <a:gd name="connsiteY1" fmla="*/ 531164 h 2335147"/>
              <a:gd name="connsiteX2" fmla="*/ 1223818 w 3052234"/>
              <a:gd name="connsiteY2" fmla="*/ 73 h 2335147"/>
              <a:gd name="connsiteX3" fmla="*/ 2989847 w 3052234"/>
              <a:gd name="connsiteY3" fmla="*/ 508072 h 2335147"/>
              <a:gd name="connsiteX4" fmla="*/ 2516909 w 3052234"/>
              <a:gd name="connsiteY4" fmla="*/ 2170619 h 2335147"/>
              <a:gd name="connsiteX5" fmla="*/ 1189182 w 3052234"/>
              <a:gd name="connsiteY5" fmla="*/ 2274528 h 2335147"/>
              <a:gd name="connsiteX0" fmla="*/ 0 w 2996205"/>
              <a:gd name="connsiteY0" fmla="*/ 1962817 h 2358254"/>
              <a:gd name="connsiteX1" fmla="*/ 265546 w 2996205"/>
              <a:gd name="connsiteY1" fmla="*/ 554271 h 2358254"/>
              <a:gd name="connsiteX2" fmla="*/ 1223818 w 2996205"/>
              <a:gd name="connsiteY2" fmla="*/ 23180 h 2358254"/>
              <a:gd name="connsiteX3" fmla="*/ 2234482 w 2996205"/>
              <a:gd name="connsiteY3" fmla="*/ 138635 h 2358254"/>
              <a:gd name="connsiteX4" fmla="*/ 2989847 w 2996205"/>
              <a:gd name="connsiteY4" fmla="*/ 531179 h 2358254"/>
              <a:gd name="connsiteX5" fmla="*/ 2516909 w 2996205"/>
              <a:gd name="connsiteY5" fmla="*/ 2193726 h 2358254"/>
              <a:gd name="connsiteX6" fmla="*/ 1189182 w 2996205"/>
              <a:gd name="connsiteY6" fmla="*/ 2297635 h 2358254"/>
              <a:gd name="connsiteX0" fmla="*/ 2992 w 2999197"/>
              <a:gd name="connsiteY0" fmla="*/ 1995146 h 2390583"/>
              <a:gd name="connsiteX1" fmla="*/ 127097 w 2999197"/>
              <a:gd name="connsiteY1" fmla="*/ 1042306 h 2390583"/>
              <a:gd name="connsiteX2" fmla="*/ 1226810 w 2999197"/>
              <a:gd name="connsiteY2" fmla="*/ 55509 h 2390583"/>
              <a:gd name="connsiteX3" fmla="*/ 2237474 w 2999197"/>
              <a:gd name="connsiteY3" fmla="*/ 170964 h 2390583"/>
              <a:gd name="connsiteX4" fmla="*/ 2992839 w 2999197"/>
              <a:gd name="connsiteY4" fmla="*/ 563508 h 2390583"/>
              <a:gd name="connsiteX5" fmla="*/ 2519901 w 2999197"/>
              <a:gd name="connsiteY5" fmla="*/ 2226055 h 2390583"/>
              <a:gd name="connsiteX6" fmla="*/ 1192174 w 2999197"/>
              <a:gd name="connsiteY6" fmla="*/ 2329964 h 2390583"/>
              <a:gd name="connsiteX0" fmla="*/ 0 w 2996205"/>
              <a:gd name="connsiteY0" fmla="*/ 1995146 h 2390583"/>
              <a:gd name="connsiteX1" fmla="*/ 124105 w 2996205"/>
              <a:gd name="connsiteY1" fmla="*/ 1042306 h 2390583"/>
              <a:gd name="connsiteX2" fmla="*/ 1223818 w 2996205"/>
              <a:gd name="connsiteY2" fmla="*/ 55509 h 2390583"/>
              <a:gd name="connsiteX3" fmla="*/ 2234482 w 2996205"/>
              <a:gd name="connsiteY3" fmla="*/ 170964 h 2390583"/>
              <a:gd name="connsiteX4" fmla="*/ 2989847 w 2996205"/>
              <a:gd name="connsiteY4" fmla="*/ 563508 h 2390583"/>
              <a:gd name="connsiteX5" fmla="*/ 2516909 w 2996205"/>
              <a:gd name="connsiteY5" fmla="*/ 2226055 h 2390583"/>
              <a:gd name="connsiteX6" fmla="*/ 1189182 w 2996205"/>
              <a:gd name="connsiteY6" fmla="*/ 2329964 h 2390583"/>
              <a:gd name="connsiteX0" fmla="*/ 0 w 2996205"/>
              <a:gd name="connsiteY0" fmla="*/ 1951928 h 2347365"/>
              <a:gd name="connsiteX1" fmla="*/ 124105 w 2996205"/>
              <a:gd name="connsiteY1" fmla="*/ 999088 h 2347365"/>
              <a:gd name="connsiteX2" fmla="*/ 621483 w 2996205"/>
              <a:gd name="connsiteY2" fmla="*/ 380389 h 2347365"/>
              <a:gd name="connsiteX3" fmla="*/ 1223818 w 2996205"/>
              <a:gd name="connsiteY3" fmla="*/ 12291 h 2347365"/>
              <a:gd name="connsiteX4" fmla="*/ 2234482 w 2996205"/>
              <a:gd name="connsiteY4" fmla="*/ 127746 h 2347365"/>
              <a:gd name="connsiteX5" fmla="*/ 2989847 w 2996205"/>
              <a:gd name="connsiteY5" fmla="*/ 520290 h 2347365"/>
              <a:gd name="connsiteX6" fmla="*/ 2516909 w 2996205"/>
              <a:gd name="connsiteY6" fmla="*/ 2182837 h 2347365"/>
              <a:gd name="connsiteX7" fmla="*/ 1189182 w 2996205"/>
              <a:gd name="connsiteY7" fmla="*/ 2286746 h 2347365"/>
              <a:gd name="connsiteX0" fmla="*/ 0 w 2996205"/>
              <a:gd name="connsiteY0" fmla="*/ 1948640 h 2344077"/>
              <a:gd name="connsiteX1" fmla="*/ 124105 w 2996205"/>
              <a:gd name="connsiteY1" fmla="*/ 995800 h 2344077"/>
              <a:gd name="connsiteX2" fmla="*/ 495757 w 2996205"/>
              <a:gd name="connsiteY2" fmla="*/ 324806 h 2344077"/>
              <a:gd name="connsiteX3" fmla="*/ 1223818 w 2996205"/>
              <a:gd name="connsiteY3" fmla="*/ 9003 h 2344077"/>
              <a:gd name="connsiteX4" fmla="*/ 2234482 w 2996205"/>
              <a:gd name="connsiteY4" fmla="*/ 124458 h 2344077"/>
              <a:gd name="connsiteX5" fmla="*/ 2989847 w 2996205"/>
              <a:gd name="connsiteY5" fmla="*/ 517002 h 2344077"/>
              <a:gd name="connsiteX6" fmla="*/ 2516909 w 2996205"/>
              <a:gd name="connsiteY6" fmla="*/ 2179549 h 2344077"/>
              <a:gd name="connsiteX7" fmla="*/ 1189182 w 2996205"/>
              <a:gd name="connsiteY7" fmla="*/ 2283458 h 2344077"/>
              <a:gd name="connsiteX0" fmla="*/ 0 w 3001087"/>
              <a:gd name="connsiteY0" fmla="*/ 1942321 h 2337758"/>
              <a:gd name="connsiteX1" fmla="*/ 124105 w 3001087"/>
              <a:gd name="connsiteY1" fmla="*/ 989481 h 2337758"/>
              <a:gd name="connsiteX2" fmla="*/ 495757 w 3001087"/>
              <a:gd name="connsiteY2" fmla="*/ 318487 h 2337758"/>
              <a:gd name="connsiteX3" fmla="*/ 1223818 w 3001087"/>
              <a:gd name="connsiteY3" fmla="*/ 2684 h 2337758"/>
              <a:gd name="connsiteX4" fmla="*/ 2116615 w 3001087"/>
              <a:gd name="connsiteY4" fmla="*/ 185374 h 2337758"/>
              <a:gd name="connsiteX5" fmla="*/ 2989847 w 3001087"/>
              <a:gd name="connsiteY5" fmla="*/ 510683 h 2337758"/>
              <a:gd name="connsiteX6" fmla="*/ 2516909 w 3001087"/>
              <a:gd name="connsiteY6" fmla="*/ 2173230 h 2337758"/>
              <a:gd name="connsiteX7" fmla="*/ 1189182 w 3001087"/>
              <a:gd name="connsiteY7" fmla="*/ 2277139 h 2337758"/>
              <a:gd name="connsiteX0" fmla="*/ 0 w 3147131"/>
              <a:gd name="connsiteY0" fmla="*/ 1942321 h 2330031"/>
              <a:gd name="connsiteX1" fmla="*/ 124105 w 3147131"/>
              <a:gd name="connsiteY1" fmla="*/ 989481 h 2330031"/>
              <a:gd name="connsiteX2" fmla="*/ 495757 w 3147131"/>
              <a:gd name="connsiteY2" fmla="*/ 318487 h 2330031"/>
              <a:gd name="connsiteX3" fmla="*/ 1223818 w 3147131"/>
              <a:gd name="connsiteY3" fmla="*/ 2684 h 2330031"/>
              <a:gd name="connsiteX4" fmla="*/ 2116615 w 3147131"/>
              <a:gd name="connsiteY4" fmla="*/ 185374 h 2330031"/>
              <a:gd name="connsiteX5" fmla="*/ 3139147 w 3147131"/>
              <a:gd name="connsiteY5" fmla="*/ 622742 h 2330031"/>
              <a:gd name="connsiteX6" fmla="*/ 2516909 w 3147131"/>
              <a:gd name="connsiteY6" fmla="*/ 2173230 h 2330031"/>
              <a:gd name="connsiteX7" fmla="*/ 1189182 w 3147131"/>
              <a:gd name="connsiteY7" fmla="*/ 2277139 h 2330031"/>
              <a:gd name="connsiteX0" fmla="*/ 0 w 3197993"/>
              <a:gd name="connsiteY0" fmla="*/ 1942321 h 2277139"/>
              <a:gd name="connsiteX1" fmla="*/ 124105 w 3197993"/>
              <a:gd name="connsiteY1" fmla="*/ 989481 h 2277139"/>
              <a:gd name="connsiteX2" fmla="*/ 495757 w 3197993"/>
              <a:gd name="connsiteY2" fmla="*/ 318487 h 2277139"/>
              <a:gd name="connsiteX3" fmla="*/ 1223818 w 3197993"/>
              <a:gd name="connsiteY3" fmla="*/ 2684 h 2277139"/>
              <a:gd name="connsiteX4" fmla="*/ 2116615 w 3197993"/>
              <a:gd name="connsiteY4" fmla="*/ 185374 h 2277139"/>
              <a:gd name="connsiteX5" fmla="*/ 3139147 w 3197993"/>
              <a:gd name="connsiteY5" fmla="*/ 622742 h 2277139"/>
              <a:gd name="connsiteX6" fmla="*/ 2870512 w 3197993"/>
              <a:gd name="connsiteY6" fmla="*/ 1583054 h 2277139"/>
              <a:gd name="connsiteX7" fmla="*/ 1189182 w 3197993"/>
              <a:gd name="connsiteY7" fmla="*/ 2277139 h 2277139"/>
              <a:gd name="connsiteX0" fmla="*/ 0 w 3169630"/>
              <a:gd name="connsiteY0" fmla="*/ 1942321 h 2277139"/>
              <a:gd name="connsiteX1" fmla="*/ 124105 w 3169630"/>
              <a:gd name="connsiteY1" fmla="*/ 989481 h 2277139"/>
              <a:gd name="connsiteX2" fmla="*/ 495757 w 3169630"/>
              <a:gd name="connsiteY2" fmla="*/ 318487 h 2277139"/>
              <a:gd name="connsiteX3" fmla="*/ 1223818 w 3169630"/>
              <a:gd name="connsiteY3" fmla="*/ 2684 h 2277139"/>
              <a:gd name="connsiteX4" fmla="*/ 2116615 w 3169630"/>
              <a:gd name="connsiteY4" fmla="*/ 185374 h 2277139"/>
              <a:gd name="connsiteX5" fmla="*/ 3139147 w 3169630"/>
              <a:gd name="connsiteY5" fmla="*/ 622742 h 2277139"/>
              <a:gd name="connsiteX6" fmla="*/ 2870512 w 3169630"/>
              <a:gd name="connsiteY6" fmla="*/ 1583054 h 2277139"/>
              <a:gd name="connsiteX7" fmla="*/ 1189182 w 3169630"/>
              <a:gd name="connsiteY7" fmla="*/ 2277139 h 2277139"/>
              <a:gd name="connsiteX0" fmla="*/ 0 w 3175735"/>
              <a:gd name="connsiteY0" fmla="*/ 1942321 h 2277139"/>
              <a:gd name="connsiteX1" fmla="*/ 124105 w 3175735"/>
              <a:gd name="connsiteY1" fmla="*/ 989481 h 2277139"/>
              <a:gd name="connsiteX2" fmla="*/ 495757 w 3175735"/>
              <a:gd name="connsiteY2" fmla="*/ 318487 h 2277139"/>
              <a:gd name="connsiteX3" fmla="*/ 1223818 w 3175735"/>
              <a:gd name="connsiteY3" fmla="*/ 2684 h 2277139"/>
              <a:gd name="connsiteX4" fmla="*/ 2116615 w 3175735"/>
              <a:gd name="connsiteY4" fmla="*/ 185374 h 2277139"/>
              <a:gd name="connsiteX5" fmla="*/ 3139147 w 3175735"/>
              <a:gd name="connsiteY5" fmla="*/ 622742 h 2277139"/>
              <a:gd name="connsiteX6" fmla="*/ 2870512 w 3175735"/>
              <a:gd name="connsiteY6" fmla="*/ 1583054 h 2277139"/>
              <a:gd name="connsiteX7" fmla="*/ 2122329 w 3175735"/>
              <a:gd name="connsiteY7" fmla="*/ 1969487 h 2277139"/>
              <a:gd name="connsiteX8" fmla="*/ 1189182 w 3175735"/>
              <a:gd name="connsiteY8" fmla="*/ 2277139 h 2277139"/>
              <a:gd name="connsiteX0" fmla="*/ 0 w 3174849"/>
              <a:gd name="connsiteY0" fmla="*/ 1942321 h 2277139"/>
              <a:gd name="connsiteX1" fmla="*/ 124105 w 3174849"/>
              <a:gd name="connsiteY1" fmla="*/ 989481 h 2277139"/>
              <a:gd name="connsiteX2" fmla="*/ 495757 w 3174849"/>
              <a:gd name="connsiteY2" fmla="*/ 318487 h 2277139"/>
              <a:gd name="connsiteX3" fmla="*/ 1223818 w 3174849"/>
              <a:gd name="connsiteY3" fmla="*/ 2684 h 2277139"/>
              <a:gd name="connsiteX4" fmla="*/ 2116615 w 3174849"/>
              <a:gd name="connsiteY4" fmla="*/ 185374 h 2277139"/>
              <a:gd name="connsiteX5" fmla="*/ 3139147 w 3174849"/>
              <a:gd name="connsiteY5" fmla="*/ 622742 h 2277139"/>
              <a:gd name="connsiteX6" fmla="*/ 2870512 w 3174849"/>
              <a:gd name="connsiteY6" fmla="*/ 1583054 h 2277139"/>
              <a:gd name="connsiteX7" fmla="*/ 2177334 w 3174849"/>
              <a:gd name="connsiteY7" fmla="*/ 1827546 h 2277139"/>
              <a:gd name="connsiteX8" fmla="*/ 1189182 w 3174849"/>
              <a:gd name="connsiteY8" fmla="*/ 2277139 h 2277139"/>
              <a:gd name="connsiteX0" fmla="*/ 0 w 3174849"/>
              <a:gd name="connsiteY0" fmla="*/ 1942321 h 2277139"/>
              <a:gd name="connsiteX1" fmla="*/ 124105 w 3174849"/>
              <a:gd name="connsiteY1" fmla="*/ 989481 h 2277139"/>
              <a:gd name="connsiteX2" fmla="*/ 495757 w 3174849"/>
              <a:gd name="connsiteY2" fmla="*/ 318487 h 2277139"/>
              <a:gd name="connsiteX3" fmla="*/ 1223818 w 3174849"/>
              <a:gd name="connsiteY3" fmla="*/ 2684 h 2277139"/>
              <a:gd name="connsiteX4" fmla="*/ 2116615 w 3174849"/>
              <a:gd name="connsiteY4" fmla="*/ 185374 h 2277139"/>
              <a:gd name="connsiteX5" fmla="*/ 3139147 w 3174849"/>
              <a:gd name="connsiteY5" fmla="*/ 622742 h 2277139"/>
              <a:gd name="connsiteX6" fmla="*/ 2870512 w 3174849"/>
              <a:gd name="connsiteY6" fmla="*/ 1583054 h 2277139"/>
              <a:gd name="connsiteX7" fmla="*/ 2177334 w 3174849"/>
              <a:gd name="connsiteY7" fmla="*/ 1827546 h 2277139"/>
              <a:gd name="connsiteX8" fmla="*/ 1189182 w 3174849"/>
              <a:gd name="connsiteY8" fmla="*/ 2277139 h 2277139"/>
              <a:gd name="connsiteX0" fmla="*/ 0 w 3174849"/>
              <a:gd name="connsiteY0" fmla="*/ 1942321 h 2277139"/>
              <a:gd name="connsiteX1" fmla="*/ 124105 w 3174849"/>
              <a:gd name="connsiteY1" fmla="*/ 989481 h 2277139"/>
              <a:gd name="connsiteX2" fmla="*/ 495757 w 3174849"/>
              <a:gd name="connsiteY2" fmla="*/ 318487 h 2277139"/>
              <a:gd name="connsiteX3" fmla="*/ 1223818 w 3174849"/>
              <a:gd name="connsiteY3" fmla="*/ 2684 h 2277139"/>
              <a:gd name="connsiteX4" fmla="*/ 2116615 w 3174849"/>
              <a:gd name="connsiteY4" fmla="*/ 185374 h 2277139"/>
              <a:gd name="connsiteX5" fmla="*/ 3139147 w 3174849"/>
              <a:gd name="connsiteY5" fmla="*/ 622742 h 2277139"/>
              <a:gd name="connsiteX6" fmla="*/ 2870512 w 3174849"/>
              <a:gd name="connsiteY6" fmla="*/ 1583054 h 2277139"/>
              <a:gd name="connsiteX7" fmla="*/ 2177334 w 3174849"/>
              <a:gd name="connsiteY7" fmla="*/ 1827546 h 2277139"/>
              <a:gd name="connsiteX8" fmla="*/ 1189182 w 3174849"/>
              <a:gd name="connsiteY8" fmla="*/ 2277139 h 2277139"/>
              <a:gd name="connsiteX0" fmla="*/ 0 w 3174849"/>
              <a:gd name="connsiteY0" fmla="*/ 1942321 h 2280777"/>
              <a:gd name="connsiteX1" fmla="*/ 124105 w 3174849"/>
              <a:gd name="connsiteY1" fmla="*/ 989481 h 2280777"/>
              <a:gd name="connsiteX2" fmla="*/ 495757 w 3174849"/>
              <a:gd name="connsiteY2" fmla="*/ 318487 h 2280777"/>
              <a:gd name="connsiteX3" fmla="*/ 1223818 w 3174849"/>
              <a:gd name="connsiteY3" fmla="*/ 2684 h 2280777"/>
              <a:gd name="connsiteX4" fmla="*/ 2116615 w 3174849"/>
              <a:gd name="connsiteY4" fmla="*/ 185374 h 2280777"/>
              <a:gd name="connsiteX5" fmla="*/ 3139147 w 3174849"/>
              <a:gd name="connsiteY5" fmla="*/ 622742 h 2280777"/>
              <a:gd name="connsiteX6" fmla="*/ 2870512 w 3174849"/>
              <a:gd name="connsiteY6" fmla="*/ 1583054 h 2280777"/>
              <a:gd name="connsiteX7" fmla="*/ 2177334 w 3174849"/>
              <a:gd name="connsiteY7" fmla="*/ 1827546 h 2280777"/>
              <a:gd name="connsiteX8" fmla="*/ 1189182 w 3174849"/>
              <a:gd name="connsiteY8" fmla="*/ 2277139 h 2280777"/>
              <a:gd name="connsiteX0" fmla="*/ 0 w 3174849"/>
              <a:gd name="connsiteY0" fmla="*/ 1942321 h 2224075"/>
              <a:gd name="connsiteX1" fmla="*/ 124105 w 3174849"/>
              <a:gd name="connsiteY1" fmla="*/ 989481 h 2224075"/>
              <a:gd name="connsiteX2" fmla="*/ 495757 w 3174849"/>
              <a:gd name="connsiteY2" fmla="*/ 318487 h 2224075"/>
              <a:gd name="connsiteX3" fmla="*/ 1223818 w 3174849"/>
              <a:gd name="connsiteY3" fmla="*/ 2684 h 2224075"/>
              <a:gd name="connsiteX4" fmla="*/ 2116615 w 3174849"/>
              <a:gd name="connsiteY4" fmla="*/ 185374 h 2224075"/>
              <a:gd name="connsiteX5" fmla="*/ 3139147 w 3174849"/>
              <a:gd name="connsiteY5" fmla="*/ 622742 h 2224075"/>
              <a:gd name="connsiteX6" fmla="*/ 2870512 w 3174849"/>
              <a:gd name="connsiteY6" fmla="*/ 1583054 h 2224075"/>
              <a:gd name="connsiteX7" fmla="*/ 2177334 w 3174849"/>
              <a:gd name="connsiteY7" fmla="*/ 1827546 h 2224075"/>
              <a:gd name="connsiteX8" fmla="*/ 1267761 w 3174849"/>
              <a:gd name="connsiteY8" fmla="*/ 2180021 h 2224075"/>
              <a:gd name="connsiteX0" fmla="*/ 0 w 3174849"/>
              <a:gd name="connsiteY0" fmla="*/ 1942321 h 2247292"/>
              <a:gd name="connsiteX1" fmla="*/ 124105 w 3174849"/>
              <a:gd name="connsiteY1" fmla="*/ 989481 h 2247292"/>
              <a:gd name="connsiteX2" fmla="*/ 495757 w 3174849"/>
              <a:gd name="connsiteY2" fmla="*/ 318487 h 2247292"/>
              <a:gd name="connsiteX3" fmla="*/ 1223818 w 3174849"/>
              <a:gd name="connsiteY3" fmla="*/ 2684 h 2247292"/>
              <a:gd name="connsiteX4" fmla="*/ 2116615 w 3174849"/>
              <a:gd name="connsiteY4" fmla="*/ 185374 h 2247292"/>
              <a:gd name="connsiteX5" fmla="*/ 3139147 w 3174849"/>
              <a:gd name="connsiteY5" fmla="*/ 622742 h 2247292"/>
              <a:gd name="connsiteX6" fmla="*/ 2870512 w 3174849"/>
              <a:gd name="connsiteY6" fmla="*/ 1583054 h 2247292"/>
              <a:gd name="connsiteX7" fmla="*/ 2177334 w 3174849"/>
              <a:gd name="connsiteY7" fmla="*/ 1827546 h 2247292"/>
              <a:gd name="connsiteX8" fmla="*/ 1267761 w 3174849"/>
              <a:gd name="connsiteY8" fmla="*/ 2180021 h 2247292"/>
              <a:gd name="connsiteX0" fmla="*/ 0 w 3174849"/>
              <a:gd name="connsiteY0" fmla="*/ 1942321 h 2247292"/>
              <a:gd name="connsiteX1" fmla="*/ 124105 w 3174849"/>
              <a:gd name="connsiteY1" fmla="*/ 989481 h 2247292"/>
              <a:gd name="connsiteX2" fmla="*/ 495757 w 3174849"/>
              <a:gd name="connsiteY2" fmla="*/ 318487 h 2247292"/>
              <a:gd name="connsiteX3" fmla="*/ 1223818 w 3174849"/>
              <a:gd name="connsiteY3" fmla="*/ 2684 h 2247292"/>
              <a:gd name="connsiteX4" fmla="*/ 2116615 w 3174849"/>
              <a:gd name="connsiteY4" fmla="*/ 185374 h 2247292"/>
              <a:gd name="connsiteX5" fmla="*/ 3139147 w 3174849"/>
              <a:gd name="connsiteY5" fmla="*/ 622742 h 2247292"/>
              <a:gd name="connsiteX6" fmla="*/ 2870512 w 3174849"/>
              <a:gd name="connsiteY6" fmla="*/ 1583054 h 2247292"/>
              <a:gd name="connsiteX7" fmla="*/ 2177334 w 3174849"/>
              <a:gd name="connsiteY7" fmla="*/ 1827546 h 2247292"/>
              <a:gd name="connsiteX8" fmla="*/ 1267761 w 3174849"/>
              <a:gd name="connsiteY8" fmla="*/ 2180021 h 2247292"/>
              <a:gd name="connsiteX0" fmla="*/ 0 w 3141529"/>
              <a:gd name="connsiteY0" fmla="*/ 1942321 h 2247292"/>
              <a:gd name="connsiteX1" fmla="*/ 124105 w 3141529"/>
              <a:gd name="connsiteY1" fmla="*/ 989481 h 2247292"/>
              <a:gd name="connsiteX2" fmla="*/ 495757 w 3141529"/>
              <a:gd name="connsiteY2" fmla="*/ 318487 h 2247292"/>
              <a:gd name="connsiteX3" fmla="*/ 1223818 w 3141529"/>
              <a:gd name="connsiteY3" fmla="*/ 2684 h 2247292"/>
              <a:gd name="connsiteX4" fmla="*/ 2116615 w 3141529"/>
              <a:gd name="connsiteY4" fmla="*/ 185374 h 2247292"/>
              <a:gd name="connsiteX5" fmla="*/ 3139147 w 3141529"/>
              <a:gd name="connsiteY5" fmla="*/ 622742 h 2247292"/>
              <a:gd name="connsiteX6" fmla="*/ 2870512 w 3141529"/>
              <a:gd name="connsiteY6" fmla="*/ 1583054 h 2247292"/>
              <a:gd name="connsiteX7" fmla="*/ 2177334 w 3141529"/>
              <a:gd name="connsiteY7" fmla="*/ 1827546 h 2247292"/>
              <a:gd name="connsiteX8" fmla="*/ 1267761 w 3141529"/>
              <a:gd name="connsiteY8" fmla="*/ 2180021 h 224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1529" h="2247292">
                <a:moveTo>
                  <a:pt x="0" y="1942321"/>
                </a:moveTo>
                <a:cubicBezTo>
                  <a:pt x="30788" y="1399684"/>
                  <a:pt x="41479" y="1260120"/>
                  <a:pt x="124105" y="989481"/>
                </a:cubicBezTo>
                <a:cubicBezTo>
                  <a:pt x="206731" y="718842"/>
                  <a:pt x="312472" y="482953"/>
                  <a:pt x="495757" y="318487"/>
                </a:cubicBezTo>
                <a:cubicBezTo>
                  <a:pt x="679042" y="154021"/>
                  <a:pt x="953675" y="24869"/>
                  <a:pt x="1223818" y="2684"/>
                </a:cubicBezTo>
                <a:cubicBezTo>
                  <a:pt x="1493961" y="-19501"/>
                  <a:pt x="1822277" y="100708"/>
                  <a:pt x="2116615" y="185374"/>
                </a:cubicBezTo>
                <a:cubicBezTo>
                  <a:pt x="2277370" y="359687"/>
                  <a:pt x="3194228" y="344971"/>
                  <a:pt x="3139147" y="622742"/>
                </a:cubicBezTo>
                <a:cubicBezTo>
                  <a:pt x="3084066" y="900513"/>
                  <a:pt x="3030814" y="1382253"/>
                  <a:pt x="2870512" y="1583054"/>
                </a:cubicBezTo>
                <a:cubicBezTo>
                  <a:pt x="2710210" y="1783855"/>
                  <a:pt x="3007605" y="2421571"/>
                  <a:pt x="2177334" y="1827546"/>
                </a:cubicBezTo>
                <a:cubicBezTo>
                  <a:pt x="1936402" y="2466168"/>
                  <a:pt x="1431143" y="2188511"/>
                  <a:pt x="1267761" y="2180021"/>
                </a:cubicBezTo>
              </a:path>
            </a:pathLst>
          </a:custGeom>
          <a:ln w="38100">
            <a:solidFill>
              <a:schemeClr val="tx1"/>
            </a:solidFill>
            <a:prstDash val="solid"/>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ectangle 10"/>
          <p:cNvSpPr/>
          <p:nvPr/>
        </p:nvSpPr>
        <p:spPr>
          <a:xfrm>
            <a:off x="8335325" y="1808085"/>
            <a:ext cx="776749" cy="4692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nvGrpSpPr>
        <p:grpSpPr>
          <a:xfrm>
            <a:off x="9030793" y="1230811"/>
            <a:ext cx="690881" cy="1324774"/>
            <a:chOff x="3176839" y="3121585"/>
            <a:chExt cx="690881" cy="1324774"/>
          </a:xfrm>
        </p:grpSpPr>
        <p:sp>
          <p:nvSpPr>
            <p:cNvPr id="28" name="Oval 27"/>
            <p:cNvSpPr/>
            <p:nvPr/>
          </p:nvSpPr>
          <p:spPr>
            <a:xfrm>
              <a:off x="3405567" y="3121585"/>
              <a:ext cx="462153" cy="680720"/>
            </a:xfrm>
            <a:prstGeom prst="ellipse">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3176839" y="4046145"/>
              <a:ext cx="329013" cy="400214"/>
            </a:xfrm>
            <a:prstGeom prst="ellipse">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Freeform 30"/>
          <p:cNvSpPr/>
          <p:nvPr/>
        </p:nvSpPr>
        <p:spPr>
          <a:xfrm>
            <a:off x="3265158" y="3352336"/>
            <a:ext cx="4304257" cy="3245581"/>
          </a:xfrm>
          <a:custGeom>
            <a:avLst/>
            <a:gdLst>
              <a:gd name="connsiteX0" fmla="*/ 0 w 3278859"/>
              <a:gd name="connsiteY0" fmla="*/ 1948013 h 2317676"/>
              <a:gd name="connsiteX1" fmla="*/ 265546 w 3278859"/>
              <a:gd name="connsiteY1" fmla="*/ 539467 h 2317676"/>
              <a:gd name="connsiteX2" fmla="*/ 1223818 w 3278859"/>
              <a:gd name="connsiteY2" fmla="*/ 8376 h 2317676"/>
              <a:gd name="connsiteX3" fmla="*/ 3232727 w 3278859"/>
              <a:gd name="connsiteY3" fmla="*/ 897376 h 2317676"/>
              <a:gd name="connsiteX4" fmla="*/ 2516909 w 3278859"/>
              <a:gd name="connsiteY4" fmla="*/ 2178922 h 2317676"/>
              <a:gd name="connsiteX5" fmla="*/ 1189182 w 3278859"/>
              <a:gd name="connsiteY5" fmla="*/ 2282831 h 2317676"/>
              <a:gd name="connsiteX0" fmla="*/ 0 w 3074419"/>
              <a:gd name="connsiteY0" fmla="*/ 1941232 h 2341488"/>
              <a:gd name="connsiteX1" fmla="*/ 265546 w 3074419"/>
              <a:gd name="connsiteY1" fmla="*/ 532686 h 2341488"/>
              <a:gd name="connsiteX2" fmla="*/ 1223818 w 3074419"/>
              <a:gd name="connsiteY2" fmla="*/ 1595 h 2341488"/>
              <a:gd name="connsiteX3" fmla="*/ 3014135 w 3074419"/>
              <a:gd name="connsiteY3" fmla="*/ 440322 h 2341488"/>
              <a:gd name="connsiteX4" fmla="*/ 2516909 w 3074419"/>
              <a:gd name="connsiteY4" fmla="*/ 2172141 h 2341488"/>
              <a:gd name="connsiteX5" fmla="*/ 1189182 w 3074419"/>
              <a:gd name="connsiteY5" fmla="*/ 2276050 h 2341488"/>
              <a:gd name="connsiteX0" fmla="*/ 0 w 3052234"/>
              <a:gd name="connsiteY0" fmla="*/ 1939710 h 2335147"/>
              <a:gd name="connsiteX1" fmla="*/ 265546 w 3052234"/>
              <a:gd name="connsiteY1" fmla="*/ 531164 h 2335147"/>
              <a:gd name="connsiteX2" fmla="*/ 1223818 w 3052234"/>
              <a:gd name="connsiteY2" fmla="*/ 73 h 2335147"/>
              <a:gd name="connsiteX3" fmla="*/ 2989847 w 3052234"/>
              <a:gd name="connsiteY3" fmla="*/ 508072 h 2335147"/>
              <a:gd name="connsiteX4" fmla="*/ 2516909 w 3052234"/>
              <a:gd name="connsiteY4" fmla="*/ 2170619 h 2335147"/>
              <a:gd name="connsiteX5" fmla="*/ 1189182 w 3052234"/>
              <a:gd name="connsiteY5" fmla="*/ 2274528 h 2335147"/>
              <a:gd name="connsiteX0" fmla="*/ 0 w 2996205"/>
              <a:gd name="connsiteY0" fmla="*/ 1962817 h 2358254"/>
              <a:gd name="connsiteX1" fmla="*/ 265546 w 2996205"/>
              <a:gd name="connsiteY1" fmla="*/ 554271 h 2358254"/>
              <a:gd name="connsiteX2" fmla="*/ 1223818 w 2996205"/>
              <a:gd name="connsiteY2" fmla="*/ 23180 h 2358254"/>
              <a:gd name="connsiteX3" fmla="*/ 2234482 w 2996205"/>
              <a:gd name="connsiteY3" fmla="*/ 138635 h 2358254"/>
              <a:gd name="connsiteX4" fmla="*/ 2989847 w 2996205"/>
              <a:gd name="connsiteY4" fmla="*/ 531179 h 2358254"/>
              <a:gd name="connsiteX5" fmla="*/ 2516909 w 2996205"/>
              <a:gd name="connsiteY5" fmla="*/ 2193726 h 2358254"/>
              <a:gd name="connsiteX6" fmla="*/ 1189182 w 2996205"/>
              <a:gd name="connsiteY6" fmla="*/ 2297635 h 2358254"/>
              <a:gd name="connsiteX0" fmla="*/ 2992 w 2999197"/>
              <a:gd name="connsiteY0" fmla="*/ 1995146 h 2390583"/>
              <a:gd name="connsiteX1" fmla="*/ 127097 w 2999197"/>
              <a:gd name="connsiteY1" fmla="*/ 1042306 h 2390583"/>
              <a:gd name="connsiteX2" fmla="*/ 1226810 w 2999197"/>
              <a:gd name="connsiteY2" fmla="*/ 55509 h 2390583"/>
              <a:gd name="connsiteX3" fmla="*/ 2237474 w 2999197"/>
              <a:gd name="connsiteY3" fmla="*/ 170964 h 2390583"/>
              <a:gd name="connsiteX4" fmla="*/ 2992839 w 2999197"/>
              <a:gd name="connsiteY4" fmla="*/ 563508 h 2390583"/>
              <a:gd name="connsiteX5" fmla="*/ 2519901 w 2999197"/>
              <a:gd name="connsiteY5" fmla="*/ 2226055 h 2390583"/>
              <a:gd name="connsiteX6" fmla="*/ 1192174 w 2999197"/>
              <a:gd name="connsiteY6" fmla="*/ 2329964 h 2390583"/>
              <a:gd name="connsiteX0" fmla="*/ 0 w 2996205"/>
              <a:gd name="connsiteY0" fmla="*/ 1995146 h 2390583"/>
              <a:gd name="connsiteX1" fmla="*/ 124105 w 2996205"/>
              <a:gd name="connsiteY1" fmla="*/ 1042306 h 2390583"/>
              <a:gd name="connsiteX2" fmla="*/ 1223818 w 2996205"/>
              <a:gd name="connsiteY2" fmla="*/ 55509 h 2390583"/>
              <a:gd name="connsiteX3" fmla="*/ 2234482 w 2996205"/>
              <a:gd name="connsiteY3" fmla="*/ 170964 h 2390583"/>
              <a:gd name="connsiteX4" fmla="*/ 2989847 w 2996205"/>
              <a:gd name="connsiteY4" fmla="*/ 563508 h 2390583"/>
              <a:gd name="connsiteX5" fmla="*/ 2516909 w 2996205"/>
              <a:gd name="connsiteY5" fmla="*/ 2226055 h 2390583"/>
              <a:gd name="connsiteX6" fmla="*/ 1189182 w 2996205"/>
              <a:gd name="connsiteY6" fmla="*/ 2329964 h 2390583"/>
              <a:gd name="connsiteX0" fmla="*/ 0 w 2996205"/>
              <a:gd name="connsiteY0" fmla="*/ 1951928 h 2347365"/>
              <a:gd name="connsiteX1" fmla="*/ 124105 w 2996205"/>
              <a:gd name="connsiteY1" fmla="*/ 999088 h 2347365"/>
              <a:gd name="connsiteX2" fmla="*/ 621483 w 2996205"/>
              <a:gd name="connsiteY2" fmla="*/ 380389 h 2347365"/>
              <a:gd name="connsiteX3" fmla="*/ 1223818 w 2996205"/>
              <a:gd name="connsiteY3" fmla="*/ 12291 h 2347365"/>
              <a:gd name="connsiteX4" fmla="*/ 2234482 w 2996205"/>
              <a:gd name="connsiteY4" fmla="*/ 127746 h 2347365"/>
              <a:gd name="connsiteX5" fmla="*/ 2989847 w 2996205"/>
              <a:gd name="connsiteY5" fmla="*/ 520290 h 2347365"/>
              <a:gd name="connsiteX6" fmla="*/ 2516909 w 2996205"/>
              <a:gd name="connsiteY6" fmla="*/ 2182837 h 2347365"/>
              <a:gd name="connsiteX7" fmla="*/ 1189182 w 2996205"/>
              <a:gd name="connsiteY7" fmla="*/ 2286746 h 2347365"/>
              <a:gd name="connsiteX0" fmla="*/ 0 w 2996205"/>
              <a:gd name="connsiteY0" fmla="*/ 1948640 h 2344077"/>
              <a:gd name="connsiteX1" fmla="*/ 124105 w 2996205"/>
              <a:gd name="connsiteY1" fmla="*/ 995800 h 2344077"/>
              <a:gd name="connsiteX2" fmla="*/ 495757 w 2996205"/>
              <a:gd name="connsiteY2" fmla="*/ 324806 h 2344077"/>
              <a:gd name="connsiteX3" fmla="*/ 1223818 w 2996205"/>
              <a:gd name="connsiteY3" fmla="*/ 9003 h 2344077"/>
              <a:gd name="connsiteX4" fmla="*/ 2234482 w 2996205"/>
              <a:gd name="connsiteY4" fmla="*/ 124458 h 2344077"/>
              <a:gd name="connsiteX5" fmla="*/ 2989847 w 2996205"/>
              <a:gd name="connsiteY5" fmla="*/ 517002 h 2344077"/>
              <a:gd name="connsiteX6" fmla="*/ 2516909 w 2996205"/>
              <a:gd name="connsiteY6" fmla="*/ 2179549 h 2344077"/>
              <a:gd name="connsiteX7" fmla="*/ 1189182 w 2996205"/>
              <a:gd name="connsiteY7" fmla="*/ 2283458 h 2344077"/>
              <a:gd name="connsiteX0" fmla="*/ 0 w 3001087"/>
              <a:gd name="connsiteY0" fmla="*/ 1942321 h 2337758"/>
              <a:gd name="connsiteX1" fmla="*/ 124105 w 3001087"/>
              <a:gd name="connsiteY1" fmla="*/ 989481 h 2337758"/>
              <a:gd name="connsiteX2" fmla="*/ 495757 w 3001087"/>
              <a:gd name="connsiteY2" fmla="*/ 318487 h 2337758"/>
              <a:gd name="connsiteX3" fmla="*/ 1223818 w 3001087"/>
              <a:gd name="connsiteY3" fmla="*/ 2684 h 2337758"/>
              <a:gd name="connsiteX4" fmla="*/ 2116615 w 3001087"/>
              <a:gd name="connsiteY4" fmla="*/ 185374 h 2337758"/>
              <a:gd name="connsiteX5" fmla="*/ 2989847 w 3001087"/>
              <a:gd name="connsiteY5" fmla="*/ 510683 h 2337758"/>
              <a:gd name="connsiteX6" fmla="*/ 2516909 w 3001087"/>
              <a:gd name="connsiteY6" fmla="*/ 2173230 h 2337758"/>
              <a:gd name="connsiteX7" fmla="*/ 1189182 w 3001087"/>
              <a:gd name="connsiteY7" fmla="*/ 2277139 h 2337758"/>
              <a:gd name="connsiteX0" fmla="*/ 0 w 3147131"/>
              <a:gd name="connsiteY0" fmla="*/ 1942321 h 2330031"/>
              <a:gd name="connsiteX1" fmla="*/ 124105 w 3147131"/>
              <a:gd name="connsiteY1" fmla="*/ 989481 h 2330031"/>
              <a:gd name="connsiteX2" fmla="*/ 495757 w 3147131"/>
              <a:gd name="connsiteY2" fmla="*/ 318487 h 2330031"/>
              <a:gd name="connsiteX3" fmla="*/ 1223818 w 3147131"/>
              <a:gd name="connsiteY3" fmla="*/ 2684 h 2330031"/>
              <a:gd name="connsiteX4" fmla="*/ 2116615 w 3147131"/>
              <a:gd name="connsiteY4" fmla="*/ 185374 h 2330031"/>
              <a:gd name="connsiteX5" fmla="*/ 3139147 w 3147131"/>
              <a:gd name="connsiteY5" fmla="*/ 622742 h 2330031"/>
              <a:gd name="connsiteX6" fmla="*/ 2516909 w 3147131"/>
              <a:gd name="connsiteY6" fmla="*/ 2173230 h 2330031"/>
              <a:gd name="connsiteX7" fmla="*/ 1189182 w 3147131"/>
              <a:gd name="connsiteY7" fmla="*/ 2277139 h 2330031"/>
              <a:gd name="connsiteX0" fmla="*/ 0 w 3197993"/>
              <a:gd name="connsiteY0" fmla="*/ 1942321 h 2277139"/>
              <a:gd name="connsiteX1" fmla="*/ 124105 w 3197993"/>
              <a:gd name="connsiteY1" fmla="*/ 989481 h 2277139"/>
              <a:gd name="connsiteX2" fmla="*/ 495757 w 3197993"/>
              <a:gd name="connsiteY2" fmla="*/ 318487 h 2277139"/>
              <a:gd name="connsiteX3" fmla="*/ 1223818 w 3197993"/>
              <a:gd name="connsiteY3" fmla="*/ 2684 h 2277139"/>
              <a:gd name="connsiteX4" fmla="*/ 2116615 w 3197993"/>
              <a:gd name="connsiteY4" fmla="*/ 185374 h 2277139"/>
              <a:gd name="connsiteX5" fmla="*/ 3139147 w 3197993"/>
              <a:gd name="connsiteY5" fmla="*/ 622742 h 2277139"/>
              <a:gd name="connsiteX6" fmla="*/ 2870512 w 3197993"/>
              <a:gd name="connsiteY6" fmla="*/ 1583054 h 2277139"/>
              <a:gd name="connsiteX7" fmla="*/ 1189182 w 3197993"/>
              <a:gd name="connsiteY7" fmla="*/ 2277139 h 2277139"/>
              <a:gd name="connsiteX0" fmla="*/ 0 w 3169630"/>
              <a:gd name="connsiteY0" fmla="*/ 1942321 h 2277139"/>
              <a:gd name="connsiteX1" fmla="*/ 124105 w 3169630"/>
              <a:gd name="connsiteY1" fmla="*/ 989481 h 2277139"/>
              <a:gd name="connsiteX2" fmla="*/ 495757 w 3169630"/>
              <a:gd name="connsiteY2" fmla="*/ 318487 h 2277139"/>
              <a:gd name="connsiteX3" fmla="*/ 1223818 w 3169630"/>
              <a:gd name="connsiteY3" fmla="*/ 2684 h 2277139"/>
              <a:gd name="connsiteX4" fmla="*/ 2116615 w 3169630"/>
              <a:gd name="connsiteY4" fmla="*/ 185374 h 2277139"/>
              <a:gd name="connsiteX5" fmla="*/ 3139147 w 3169630"/>
              <a:gd name="connsiteY5" fmla="*/ 622742 h 2277139"/>
              <a:gd name="connsiteX6" fmla="*/ 2870512 w 3169630"/>
              <a:gd name="connsiteY6" fmla="*/ 1583054 h 2277139"/>
              <a:gd name="connsiteX7" fmla="*/ 1189182 w 3169630"/>
              <a:gd name="connsiteY7" fmla="*/ 2277139 h 2277139"/>
              <a:gd name="connsiteX0" fmla="*/ 0 w 3175735"/>
              <a:gd name="connsiteY0" fmla="*/ 1942321 h 2277139"/>
              <a:gd name="connsiteX1" fmla="*/ 124105 w 3175735"/>
              <a:gd name="connsiteY1" fmla="*/ 989481 h 2277139"/>
              <a:gd name="connsiteX2" fmla="*/ 495757 w 3175735"/>
              <a:gd name="connsiteY2" fmla="*/ 318487 h 2277139"/>
              <a:gd name="connsiteX3" fmla="*/ 1223818 w 3175735"/>
              <a:gd name="connsiteY3" fmla="*/ 2684 h 2277139"/>
              <a:gd name="connsiteX4" fmla="*/ 2116615 w 3175735"/>
              <a:gd name="connsiteY4" fmla="*/ 185374 h 2277139"/>
              <a:gd name="connsiteX5" fmla="*/ 3139147 w 3175735"/>
              <a:gd name="connsiteY5" fmla="*/ 622742 h 2277139"/>
              <a:gd name="connsiteX6" fmla="*/ 2870512 w 3175735"/>
              <a:gd name="connsiteY6" fmla="*/ 1583054 h 2277139"/>
              <a:gd name="connsiteX7" fmla="*/ 2122329 w 3175735"/>
              <a:gd name="connsiteY7" fmla="*/ 1969487 h 2277139"/>
              <a:gd name="connsiteX8" fmla="*/ 1189182 w 3175735"/>
              <a:gd name="connsiteY8" fmla="*/ 2277139 h 2277139"/>
              <a:gd name="connsiteX0" fmla="*/ 0 w 3174849"/>
              <a:gd name="connsiteY0" fmla="*/ 1942321 h 2277139"/>
              <a:gd name="connsiteX1" fmla="*/ 124105 w 3174849"/>
              <a:gd name="connsiteY1" fmla="*/ 989481 h 2277139"/>
              <a:gd name="connsiteX2" fmla="*/ 495757 w 3174849"/>
              <a:gd name="connsiteY2" fmla="*/ 318487 h 2277139"/>
              <a:gd name="connsiteX3" fmla="*/ 1223818 w 3174849"/>
              <a:gd name="connsiteY3" fmla="*/ 2684 h 2277139"/>
              <a:gd name="connsiteX4" fmla="*/ 2116615 w 3174849"/>
              <a:gd name="connsiteY4" fmla="*/ 185374 h 2277139"/>
              <a:gd name="connsiteX5" fmla="*/ 3139147 w 3174849"/>
              <a:gd name="connsiteY5" fmla="*/ 622742 h 2277139"/>
              <a:gd name="connsiteX6" fmla="*/ 2870512 w 3174849"/>
              <a:gd name="connsiteY6" fmla="*/ 1583054 h 2277139"/>
              <a:gd name="connsiteX7" fmla="*/ 2177334 w 3174849"/>
              <a:gd name="connsiteY7" fmla="*/ 1827546 h 2277139"/>
              <a:gd name="connsiteX8" fmla="*/ 1189182 w 3174849"/>
              <a:gd name="connsiteY8" fmla="*/ 2277139 h 2277139"/>
              <a:gd name="connsiteX0" fmla="*/ 0 w 3174849"/>
              <a:gd name="connsiteY0" fmla="*/ 1942321 h 2277139"/>
              <a:gd name="connsiteX1" fmla="*/ 124105 w 3174849"/>
              <a:gd name="connsiteY1" fmla="*/ 989481 h 2277139"/>
              <a:gd name="connsiteX2" fmla="*/ 495757 w 3174849"/>
              <a:gd name="connsiteY2" fmla="*/ 318487 h 2277139"/>
              <a:gd name="connsiteX3" fmla="*/ 1223818 w 3174849"/>
              <a:gd name="connsiteY3" fmla="*/ 2684 h 2277139"/>
              <a:gd name="connsiteX4" fmla="*/ 2116615 w 3174849"/>
              <a:gd name="connsiteY4" fmla="*/ 185374 h 2277139"/>
              <a:gd name="connsiteX5" fmla="*/ 3139147 w 3174849"/>
              <a:gd name="connsiteY5" fmla="*/ 622742 h 2277139"/>
              <a:gd name="connsiteX6" fmla="*/ 2870512 w 3174849"/>
              <a:gd name="connsiteY6" fmla="*/ 1583054 h 2277139"/>
              <a:gd name="connsiteX7" fmla="*/ 2177334 w 3174849"/>
              <a:gd name="connsiteY7" fmla="*/ 1827546 h 2277139"/>
              <a:gd name="connsiteX8" fmla="*/ 1189182 w 3174849"/>
              <a:gd name="connsiteY8" fmla="*/ 2277139 h 2277139"/>
              <a:gd name="connsiteX0" fmla="*/ 0 w 3174849"/>
              <a:gd name="connsiteY0" fmla="*/ 1942321 h 2277139"/>
              <a:gd name="connsiteX1" fmla="*/ 124105 w 3174849"/>
              <a:gd name="connsiteY1" fmla="*/ 989481 h 2277139"/>
              <a:gd name="connsiteX2" fmla="*/ 495757 w 3174849"/>
              <a:gd name="connsiteY2" fmla="*/ 318487 h 2277139"/>
              <a:gd name="connsiteX3" fmla="*/ 1223818 w 3174849"/>
              <a:gd name="connsiteY3" fmla="*/ 2684 h 2277139"/>
              <a:gd name="connsiteX4" fmla="*/ 2116615 w 3174849"/>
              <a:gd name="connsiteY4" fmla="*/ 185374 h 2277139"/>
              <a:gd name="connsiteX5" fmla="*/ 3139147 w 3174849"/>
              <a:gd name="connsiteY5" fmla="*/ 622742 h 2277139"/>
              <a:gd name="connsiteX6" fmla="*/ 2870512 w 3174849"/>
              <a:gd name="connsiteY6" fmla="*/ 1583054 h 2277139"/>
              <a:gd name="connsiteX7" fmla="*/ 2177334 w 3174849"/>
              <a:gd name="connsiteY7" fmla="*/ 1827546 h 2277139"/>
              <a:gd name="connsiteX8" fmla="*/ 1189182 w 3174849"/>
              <a:gd name="connsiteY8" fmla="*/ 2277139 h 2277139"/>
              <a:gd name="connsiteX0" fmla="*/ 0 w 3174849"/>
              <a:gd name="connsiteY0" fmla="*/ 1942321 h 2280777"/>
              <a:gd name="connsiteX1" fmla="*/ 124105 w 3174849"/>
              <a:gd name="connsiteY1" fmla="*/ 989481 h 2280777"/>
              <a:gd name="connsiteX2" fmla="*/ 495757 w 3174849"/>
              <a:gd name="connsiteY2" fmla="*/ 318487 h 2280777"/>
              <a:gd name="connsiteX3" fmla="*/ 1223818 w 3174849"/>
              <a:gd name="connsiteY3" fmla="*/ 2684 h 2280777"/>
              <a:gd name="connsiteX4" fmla="*/ 2116615 w 3174849"/>
              <a:gd name="connsiteY4" fmla="*/ 185374 h 2280777"/>
              <a:gd name="connsiteX5" fmla="*/ 3139147 w 3174849"/>
              <a:gd name="connsiteY5" fmla="*/ 622742 h 2280777"/>
              <a:gd name="connsiteX6" fmla="*/ 2870512 w 3174849"/>
              <a:gd name="connsiteY6" fmla="*/ 1583054 h 2280777"/>
              <a:gd name="connsiteX7" fmla="*/ 2177334 w 3174849"/>
              <a:gd name="connsiteY7" fmla="*/ 1827546 h 2280777"/>
              <a:gd name="connsiteX8" fmla="*/ 1189182 w 3174849"/>
              <a:gd name="connsiteY8" fmla="*/ 2277139 h 2280777"/>
              <a:gd name="connsiteX0" fmla="*/ 0 w 3174849"/>
              <a:gd name="connsiteY0" fmla="*/ 1942321 h 2224075"/>
              <a:gd name="connsiteX1" fmla="*/ 124105 w 3174849"/>
              <a:gd name="connsiteY1" fmla="*/ 989481 h 2224075"/>
              <a:gd name="connsiteX2" fmla="*/ 495757 w 3174849"/>
              <a:gd name="connsiteY2" fmla="*/ 318487 h 2224075"/>
              <a:gd name="connsiteX3" fmla="*/ 1223818 w 3174849"/>
              <a:gd name="connsiteY3" fmla="*/ 2684 h 2224075"/>
              <a:gd name="connsiteX4" fmla="*/ 2116615 w 3174849"/>
              <a:gd name="connsiteY4" fmla="*/ 185374 h 2224075"/>
              <a:gd name="connsiteX5" fmla="*/ 3139147 w 3174849"/>
              <a:gd name="connsiteY5" fmla="*/ 622742 h 2224075"/>
              <a:gd name="connsiteX6" fmla="*/ 2870512 w 3174849"/>
              <a:gd name="connsiteY6" fmla="*/ 1583054 h 2224075"/>
              <a:gd name="connsiteX7" fmla="*/ 2177334 w 3174849"/>
              <a:gd name="connsiteY7" fmla="*/ 1827546 h 2224075"/>
              <a:gd name="connsiteX8" fmla="*/ 1267761 w 3174849"/>
              <a:gd name="connsiteY8" fmla="*/ 2180021 h 2224075"/>
              <a:gd name="connsiteX0" fmla="*/ 0 w 3174849"/>
              <a:gd name="connsiteY0" fmla="*/ 1942321 h 2247292"/>
              <a:gd name="connsiteX1" fmla="*/ 124105 w 3174849"/>
              <a:gd name="connsiteY1" fmla="*/ 989481 h 2247292"/>
              <a:gd name="connsiteX2" fmla="*/ 495757 w 3174849"/>
              <a:gd name="connsiteY2" fmla="*/ 318487 h 2247292"/>
              <a:gd name="connsiteX3" fmla="*/ 1223818 w 3174849"/>
              <a:gd name="connsiteY3" fmla="*/ 2684 h 2247292"/>
              <a:gd name="connsiteX4" fmla="*/ 2116615 w 3174849"/>
              <a:gd name="connsiteY4" fmla="*/ 185374 h 2247292"/>
              <a:gd name="connsiteX5" fmla="*/ 3139147 w 3174849"/>
              <a:gd name="connsiteY5" fmla="*/ 622742 h 2247292"/>
              <a:gd name="connsiteX6" fmla="*/ 2870512 w 3174849"/>
              <a:gd name="connsiteY6" fmla="*/ 1583054 h 2247292"/>
              <a:gd name="connsiteX7" fmla="*/ 2177334 w 3174849"/>
              <a:gd name="connsiteY7" fmla="*/ 1827546 h 2247292"/>
              <a:gd name="connsiteX8" fmla="*/ 1267761 w 3174849"/>
              <a:gd name="connsiteY8" fmla="*/ 2180021 h 2247292"/>
              <a:gd name="connsiteX0" fmla="*/ 0 w 3174849"/>
              <a:gd name="connsiteY0" fmla="*/ 1942321 h 2247292"/>
              <a:gd name="connsiteX1" fmla="*/ 124105 w 3174849"/>
              <a:gd name="connsiteY1" fmla="*/ 989481 h 2247292"/>
              <a:gd name="connsiteX2" fmla="*/ 495757 w 3174849"/>
              <a:gd name="connsiteY2" fmla="*/ 318487 h 2247292"/>
              <a:gd name="connsiteX3" fmla="*/ 1223818 w 3174849"/>
              <a:gd name="connsiteY3" fmla="*/ 2684 h 2247292"/>
              <a:gd name="connsiteX4" fmla="*/ 2116615 w 3174849"/>
              <a:gd name="connsiteY4" fmla="*/ 185374 h 2247292"/>
              <a:gd name="connsiteX5" fmla="*/ 3139147 w 3174849"/>
              <a:gd name="connsiteY5" fmla="*/ 622742 h 2247292"/>
              <a:gd name="connsiteX6" fmla="*/ 2870512 w 3174849"/>
              <a:gd name="connsiteY6" fmla="*/ 1583054 h 2247292"/>
              <a:gd name="connsiteX7" fmla="*/ 2177334 w 3174849"/>
              <a:gd name="connsiteY7" fmla="*/ 1827546 h 2247292"/>
              <a:gd name="connsiteX8" fmla="*/ 1267761 w 3174849"/>
              <a:gd name="connsiteY8" fmla="*/ 2180021 h 2247292"/>
              <a:gd name="connsiteX0" fmla="*/ 0 w 3141529"/>
              <a:gd name="connsiteY0" fmla="*/ 1942321 h 2247292"/>
              <a:gd name="connsiteX1" fmla="*/ 124105 w 3141529"/>
              <a:gd name="connsiteY1" fmla="*/ 989481 h 2247292"/>
              <a:gd name="connsiteX2" fmla="*/ 495757 w 3141529"/>
              <a:gd name="connsiteY2" fmla="*/ 318487 h 2247292"/>
              <a:gd name="connsiteX3" fmla="*/ 1223818 w 3141529"/>
              <a:gd name="connsiteY3" fmla="*/ 2684 h 2247292"/>
              <a:gd name="connsiteX4" fmla="*/ 2116615 w 3141529"/>
              <a:gd name="connsiteY4" fmla="*/ 185374 h 2247292"/>
              <a:gd name="connsiteX5" fmla="*/ 3139147 w 3141529"/>
              <a:gd name="connsiteY5" fmla="*/ 622742 h 2247292"/>
              <a:gd name="connsiteX6" fmla="*/ 2870512 w 3141529"/>
              <a:gd name="connsiteY6" fmla="*/ 1583054 h 2247292"/>
              <a:gd name="connsiteX7" fmla="*/ 2177334 w 3141529"/>
              <a:gd name="connsiteY7" fmla="*/ 1827546 h 2247292"/>
              <a:gd name="connsiteX8" fmla="*/ 1267761 w 3141529"/>
              <a:gd name="connsiteY8" fmla="*/ 2180021 h 2247292"/>
              <a:gd name="connsiteX0" fmla="*/ 0 w 3141529"/>
              <a:gd name="connsiteY0" fmla="*/ 1942321 h 2247292"/>
              <a:gd name="connsiteX1" fmla="*/ 49298 w 3141529"/>
              <a:gd name="connsiteY1" fmla="*/ 806601 h 2247292"/>
              <a:gd name="connsiteX2" fmla="*/ 495757 w 3141529"/>
              <a:gd name="connsiteY2" fmla="*/ 318487 h 2247292"/>
              <a:gd name="connsiteX3" fmla="*/ 1223818 w 3141529"/>
              <a:gd name="connsiteY3" fmla="*/ 2684 h 2247292"/>
              <a:gd name="connsiteX4" fmla="*/ 2116615 w 3141529"/>
              <a:gd name="connsiteY4" fmla="*/ 185374 h 2247292"/>
              <a:gd name="connsiteX5" fmla="*/ 3139147 w 3141529"/>
              <a:gd name="connsiteY5" fmla="*/ 622742 h 2247292"/>
              <a:gd name="connsiteX6" fmla="*/ 2870512 w 3141529"/>
              <a:gd name="connsiteY6" fmla="*/ 1583054 h 2247292"/>
              <a:gd name="connsiteX7" fmla="*/ 2177334 w 3141529"/>
              <a:gd name="connsiteY7" fmla="*/ 1827546 h 2247292"/>
              <a:gd name="connsiteX8" fmla="*/ 1267761 w 3141529"/>
              <a:gd name="connsiteY8" fmla="*/ 2180021 h 2247292"/>
              <a:gd name="connsiteX0" fmla="*/ 0 w 3141529"/>
              <a:gd name="connsiteY0" fmla="*/ 2563891 h 2868862"/>
              <a:gd name="connsiteX1" fmla="*/ 92045 w 3141529"/>
              <a:gd name="connsiteY1" fmla="*/ 36251 h 2868862"/>
              <a:gd name="connsiteX2" fmla="*/ 495757 w 3141529"/>
              <a:gd name="connsiteY2" fmla="*/ 940057 h 2868862"/>
              <a:gd name="connsiteX3" fmla="*/ 1223818 w 3141529"/>
              <a:gd name="connsiteY3" fmla="*/ 624254 h 2868862"/>
              <a:gd name="connsiteX4" fmla="*/ 2116615 w 3141529"/>
              <a:gd name="connsiteY4" fmla="*/ 806944 h 2868862"/>
              <a:gd name="connsiteX5" fmla="*/ 3139147 w 3141529"/>
              <a:gd name="connsiteY5" fmla="*/ 1244312 h 2868862"/>
              <a:gd name="connsiteX6" fmla="*/ 2870512 w 3141529"/>
              <a:gd name="connsiteY6" fmla="*/ 2204624 h 2868862"/>
              <a:gd name="connsiteX7" fmla="*/ 2177334 w 3141529"/>
              <a:gd name="connsiteY7" fmla="*/ 2449116 h 2868862"/>
              <a:gd name="connsiteX8" fmla="*/ 1267761 w 3141529"/>
              <a:gd name="connsiteY8" fmla="*/ 2801591 h 2868862"/>
              <a:gd name="connsiteX0" fmla="*/ 0 w 3216336"/>
              <a:gd name="connsiteY0" fmla="*/ 1435124 h 2837375"/>
              <a:gd name="connsiteX1" fmla="*/ 166852 w 3216336"/>
              <a:gd name="connsiteY1" fmla="*/ 4764 h 2837375"/>
              <a:gd name="connsiteX2" fmla="*/ 570564 w 3216336"/>
              <a:gd name="connsiteY2" fmla="*/ 908570 h 2837375"/>
              <a:gd name="connsiteX3" fmla="*/ 1298625 w 3216336"/>
              <a:gd name="connsiteY3" fmla="*/ 592767 h 2837375"/>
              <a:gd name="connsiteX4" fmla="*/ 2191422 w 3216336"/>
              <a:gd name="connsiteY4" fmla="*/ 775457 h 2837375"/>
              <a:gd name="connsiteX5" fmla="*/ 3213954 w 3216336"/>
              <a:gd name="connsiteY5" fmla="*/ 1212825 h 2837375"/>
              <a:gd name="connsiteX6" fmla="*/ 2945319 w 3216336"/>
              <a:gd name="connsiteY6" fmla="*/ 2173137 h 2837375"/>
              <a:gd name="connsiteX7" fmla="*/ 2252141 w 3216336"/>
              <a:gd name="connsiteY7" fmla="*/ 2417629 h 2837375"/>
              <a:gd name="connsiteX8" fmla="*/ 1342568 w 3216336"/>
              <a:gd name="connsiteY8" fmla="*/ 2770104 h 2837375"/>
              <a:gd name="connsiteX0" fmla="*/ 49754 w 3266090"/>
              <a:gd name="connsiteY0" fmla="*/ 1726053 h 3128304"/>
              <a:gd name="connsiteX1" fmla="*/ 216606 w 3266090"/>
              <a:gd name="connsiteY1" fmla="*/ 295693 h 3128304"/>
              <a:gd name="connsiteX2" fmla="*/ 2340869 w 3266090"/>
              <a:gd name="connsiteY2" fmla="*/ 20939 h 3128304"/>
              <a:gd name="connsiteX3" fmla="*/ 1348379 w 3266090"/>
              <a:gd name="connsiteY3" fmla="*/ 883696 h 3128304"/>
              <a:gd name="connsiteX4" fmla="*/ 2241176 w 3266090"/>
              <a:gd name="connsiteY4" fmla="*/ 1066386 h 3128304"/>
              <a:gd name="connsiteX5" fmla="*/ 3263708 w 3266090"/>
              <a:gd name="connsiteY5" fmla="*/ 1503754 h 3128304"/>
              <a:gd name="connsiteX6" fmla="*/ 2995073 w 3266090"/>
              <a:gd name="connsiteY6" fmla="*/ 2464066 h 3128304"/>
              <a:gd name="connsiteX7" fmla="*/ 2301895 w 3266090"/>
              <a:gd name="connsiteY7" fmla="*/ 2708558 h 3128304"/>
              <a:gd name="connsiteX8" fmla="*/ 1392322 w 3266090"/>
              <a:gd name="connsiteY8" fmla="*/ 3061033 h 3128304"/>
              <a:gd name="connsiteX0" fmla="*/ 49754 w 4490357"/>
              <a:gd name="connsiteY0" fmla="*/ 1748392 h 3150643"/>
              <a:gd name="connsiteX1" fmla="*/ 216606 w 4490357"/>
              <a:gd name="connsiteY1" fmla="*/ 318032 h 3150643"/>
              <a:gd name="connsiteX2" fmla="*/ 2340869 w 4490357"/>
              <a:gd name="connsiteY2" fmla="*/ 43278 h 3150643"/>
              <a:gd name="connsiteX3" fmla="*/ 4490254 w 4490357"/>
              <a:gd name="connsiteY3" fmla="*/ 398035 h 3150643"/>
              <a:gd name="connsiteX4" fmla="*/ 2241176 w 4490357"/>
              <a:gd name="connsiteY4" fmla="*/ 1088725 h 3150643"/>
              <a:gd name="connsiteX5" fmla="*/ 3263708 w 4490357"/>
              <a:gd name="connsiteY5" fmla="*/ 1526093 h 3150643"/>
              <a:gd name="connsiteX6" fmla="*/ 2995073 w 4490357"/>
              <a:gd name="connsiteY6" fmla="*/ 2486405 h 3150643"/>
              <a:gd name="connsiteX7" fmla="*/ 2301895 w 4490357"/>
              <a:gd name="connsiteY7" fmla="*/ 2730897 h 3150643"/>
              <a:gd name="connsiteX8" fmla="*/ 1392322 w 4490357"/>
              <a:gd name="connsiteY8" fmla="*/ 3083372 h 3150643"/>
              <a:gd name="connsiteX0" fmla="*/ 49754 w 4626211"/>
              <a:gd name="connsiteY0" fmla="*/ 1755970 h 3158221"/>
              <a:gd name="connsiteX1" fmla="*/ 216606 w 4626211"/>
              <a:gd name="connsiteY1" fmla="*/ 325610 h 3158221"/>
              <a:gd name="connsiteX2" fmla="*/ 2340869 w 4626211"/>
              <a:gd name="connsiteY2" fmla="*/ 50856 h 3158221"/>
              <a:gd name="connsiteX3" fmla="*/ 4490254 w 4626211"/>
              <a:gd name="connsiteY3" fmla="*/ 405613 h 3158221"/>
              <a:gd name="connsiteX4" fmla="*/ 4602926 w 4626211"/>
              <a:gd name="connsiteY4" fmla="*/ 1573823 h 3158221"/>
              <a:gd name="connsiteX5" fmla="*/ 3263708 w 4626211"/>
              <a:gd name="connsiteY5" fmla="*/ 1533671 h 3158221"/>
              <a:gd name="connsiteX6" fmla="*/ 2995073 w 4626211"/>
              <a:gd name="connsiteY6" fmla="*/ 2493983 h 3158221"/>
              <a:gd name="connsiteX7" fmla="*/ 2301895 w 4626211"/>
              <a:gd name="connsiteY7" fmla="*/ 2738475 h 3158221"/>
              <a:gd name="connsiteX8" fmla="*/ 1392322 w 4626211"/>
              <a:gd name="connsiteY8" fmla="*/ 3090950 h 3158221"/>
              <a:gd name="connsiteX0" fmla="*/ 49754 w 4626211"/>
              <a:gd name="connsiteY0" fmla="*/ 1755970 h 3339655"/>
              <a:gd name="connsiteX1" fmla="*/ 216606 w 4626211"/>
              <a:gd name="connsiteY1" fmla="*/ 325610 h 3339655"/>
              <a:gd name="connsiteX2" fmla="*/ 2340869 w 4626211"/>
              <a:gd name="connsiteY2" fmla="*/ 50856 h 3339655"/>
              <a:gd name="connsiteX3" fmla="*/ 4490254 w 4626211"/>
              <a:gd name="connsiteY3" fmla="*/ 405613 h 3339655"/>
              <a:gd name="connsiteX4" fmla="*/ 4602926 w 4626211"/>
              <a:gd name="connsiteY4" fmla="*/ 1573823 h 3339655"/>
              <a:gd name="connsiteX5" fmla="*/ 3210275 w 4626211"/>
              <a:gd name="connsiteY5" fmla="*/ 3321831 h 3339655"/>
              <a:gd name="connsiteX6" fmla="*/ 2995073 w 4626211"/>
              <a:gd name="connsiteY6" fmla="*/ 2493983 h 3339655"/>
              <a:gd name="connsiteX7" fmla="*/ 2301895 w 4626211"/>
              <a:gd name="connsiteY7" fmla="*/ 2738475 h 3339655"/>
              <a:gd name="connsiteX8" fmla="*/ 1392322 w 4626211"/>
              <a:gd name="connsiteY8" fmla="*/ 3090950 h 3339655"/>
              <a:gd name="connsiteX0" fmla="*/ 49754 w 4606421"/>
              <a:gd name="connsiteY0" fmla="*/ 1807094 h 3467398"/>
              <a:gd name="connsiteX1" fmla="*/ 216606 w 4606421"/>
              <a:gd name="connsiteY1" fmla="*/ 376734 h 3467398"/>
              <a:gd name="connsiteX2" fmla="*/ 2340869 w 4606421"/>
              <a:gd name="connsiteY2" fmla="*/ 101980 h 3467398"/>
              <a:gd name="connsiteX3" fmla="*/ 4490254 w 4606421"/>
              <a:gd name="connsiteY3" fmla="*/ 456737 h 3467398"/>
              <a:gd name="connsiteX4" fmla="*/ 4517433 w 4606421"/>
              <a:gd name="connsiteY4" fmla="*/ 3331827 h 3467398"/>
              <a:gd name="connsiteX5" fmla="*/ 3210275 w 4606421"/>
              <a:gd name="connsiteY5" fmla="*/ 3372955 h 3467398"/>
              <a:gd name="connsiteX6" fmla="*/ 2995073 w 4606421"/>
              <a:gd name="connsiteY6" fmla="*/ 2545107 h 3467398"/>
              <a:gd name="connsiteX7" fmla="*/ 2301895 w 4606421"/>
              <a:gd name="connsiteY7" fmla="*/ 2789599 h 3467398"/>
              <a:gd name="connsiteX8" fmla="*/ 1392322 w 4606421"/>
              <a:gd name="connsiteY8" fmla="*/ 3142074 h 3467398"/>
              <a:gd name="connsiteX0" fmla="*/ 49754 w 4606421"/>
              <a:gd name="connsiteY0" fmla="*/ 1807094 h 3451648"/>
              <a:gd name="connsiteX1" fmla="*/ 216606 w 4606421"/>
              <a:gd name="connsiteY1" fmla="*/ 376734 h 3451648"/>
              <a:gd name="connsiteX2" fmla="*/ 2340869 w 4606421"/>
              <a:gd name="connsiteY2" fmla="*/ 101980 h 3451648"/>
              <a:gd name="connsiteX3" fmla="*/ 4490254 w 4606421"/>
              <a:gd name="connsiteY3" fmla="*/ 456737 h 3451648"/>
              <a:gd name="connsiteX4" fmla="*/ 4517433 w 4606421"/>
              <a:gd name="connsiteY4" fmla="*/ 3331827 h 3451648"/>
              <a:gd name="connsiteX5" fmla="*/ 3210275 w 4606421"/>
              <a:gd name="connsiteY5" fmla="*/ 3372955 h 3451648"/>
              <a:gd name="connsiteX6" fmla="*/ 2301895 w 4606421"/>
              <a:gd name="connsiteY6" fmla="*/ 2789599 h 3451648"/>
              <a:gd name="connsiteX7" fmla="*/ 1392322 w 4606421"/>
              <a:gd name="connsiteY7" fmla="*/ 3142074 h 3451648"/>
              <a:gd name="connsiteX0" fmla="*/ 49754 w 4606421"/>
              <a:gd name="connsiteY0" fmla="*/ 1807094 h 3431164"/>
              <a:gd name="connsiteX1" fmla="*/ 216606 w 4606421"/>
              <a:gd name="connsiteY1" fmla="*/ 376734 h 3431164"/>
              <a:gd name="connsiteX2" fmla="*/ 2340869 w 4606421"/>
              <a:gd name="connsiteY2" fmla="*/ 101980 h 3431164"/>
              <a:gd name="connsiteX3" fmla="*/ 4490254 w 4606421"/>
              <a:gd name="connsiteY3" fmla="*/ 456737 h 3431164"/>
              <a:gd name="connsiteX4" fmla="*/ 4517433 w 4606421"/>
              <a:gd name="connsiteY4" fmla="*/ 3331827 h 3431164"/>
              <a:gd name="connsiteX5" fmla="*/ 3210275 w 4606421"/>
              <a:gd name="connsiteY5" fmla="*/ 3372955 h 3431164"/>
              <a:gd name="connsiteX6" fmla="*/ 1392322 w 4606421"/>
              <a:gd name="connsiteY6" fmla="*/ 3142074 h 3431164"/>
              <a:gd name="connsiteX0" fmla="*/ 49754 w 4606421"/>
              <a:gd name="connsiteY0" fmla="*/ 1807094 h 3425401"/>
              <a:gd name="connsiteX1" fmla="*/ 216606 w 4606421"/>
              <a:gd name="connsiteY1" fmla="*/ 376734 h 3425401"/>
              <a:gd name="connsiteX2" fmla="*/ 2340869 w 4606421"/>
              <a:gd name="connsiteY2" fmla="*/ 101980 h 3425401"/>
              <a:gd name="connsiteX3" fmla="*/ 4490254 w 4606421"/>
              <a:gd name="connsiteY3" fmla="*/ 456737 h 3425401"/>
              <a:gd name="connsiteX4" fmla="*/ 4517433 w 4606421"/>
              <a:gd name="connsiteY4" fmla="*/ 3331827 h 3425401"/>
              <a:gd name="connsiteX5" fmla="*/ 3210275 w 4606421"/>
              <a:gd name="connsiteY5" fmla="*/ 3372955 h 3425401"/>
              <a:gd name="connsiteX6" fmla="*/ 1125156 w 4606421"/>
              <a:gd name="connsiteY6" fmla="*/ 3253834 h 3425401"/>
              <a:gd name="connsiteX0" fmla="*/ 49754 w 4606421"/>
              <a:gd name="connsiteY0" fmla="*/ 1807094 h 3420036"/>
              <a:gd name="connsiteX1" fmla="*/ 216606 w 4606421"/>
              <a:gd name="connsiteY1" fmla="*/ 376734 h 3420036"/>
              <a:gd name="connsiteX2" fmla="*/ 2340869 w 4606421"/>
              <a:gd name="connsiteY2" fmla="*/ 101980 h 3420036"/>
              <a:gd name="connsiteX3" fmla="*/ 4490254 w 4606421"/>
              <a:gd name="connsiteY3" fmla="*/ 456737 h 3420036"/>
              <a:gd name="connsiteX4" fmla="*/ 4517433 w 4606421"/>
              <a:gd name="connsiteY4" fmla="*/ 3331827 h 3420036"/>
              <a:gd name="connsiteX5" fmla="*/ 3210275 w 4606421"/>
              <a:gd name="connsiteY5" fmla="*/ 3372955 h 3420036"/>
              <a:gd name="connsiteX6" fmla="*/ 1125156 w 4606421"/>
              <a:gd name="connsiteY6" fmla="*/ 3365594 h 3420036"/>
              <a:gd name="connsiteX0" fmla="*/ 49754 w 4657460"/>
              <a:gd name="connsiteY0" fmla="*/ 1807094 h 3420036"/>
              <a:gd name="connsiteX1" fmla="*/ 216606 w 4657460"/>
              <a:gd name="connsiteY1" fmla="*/ 376734 h 3420036"/>
              <a:gd name="connsiteX2" fmla="*/ 2340869 w 4657460"/>
              <a:gd name="connsiteY2" fmla="*/ 101980 h 3420036"/>
              <a:gd name="connsiteX3" fmla="*/ 4490254 w 4657460"/>
              <a:gd name="connsiteY3" fmla="*/ 456737 h 3420036"/>
              <a:gd name="connsiteX4" fmla="*/ 4517433 w 4657460"/>
              <a:gd name="connsiteY4" fmla="*/ 3331827 h 3420036"/>
              <a:gd name="connsiteX5" fmla="*/ 3210275 w 4657460"/>
              <a:gd name="connsiteY5" fmla="*/ 3372955 h 3420036"/>
              <a:gd name="connsiteX6" fmla="*/ 1125156 w 4657460"/>
              <a:gd name="connsiteY6" fmla="*/ 3365594 h 3420036"/>
              <a:gd name="connsiteX0" fmla="*/ 49754 w 4657460"/>
              <a:gd name="connsiteY0" fmla="*/ 1807094 h 3390588"/>
              <a:gd name="connsiteX1" fmla="*/ 216606 w 4657460"/>
              <a:gd name="connsiteY1" fmla="*/ 376734 h 3390588"/>
              <a:gd name="connsiteX2" fmla="*/ 2340869 w 4657460"/>
              <a:gd name="connsiteY2" fmla="*/ 101980 h 3390588"/>
              <a:gd name="connsiteX3" fmla="*/ 4490254 w 4657460"/>
              <a:gd name="connsiteY3" fmla="*/ 456737 h 3390588"/>
              <a:gd name="connsiteX4" fmla="*/ 4517433 w 4657460"/>
              <a:gd name="connsiteY4" fmla="*/ 3331827 h 3390588"/>
              <a:gd name="connsiteX5" fmla="*/ 3210275 w 4657460"/>
              <a:gd name="connsiteY5" fmla="*/ 3372955 h 3390588"/>
              <a:gd name="connsiteX6" fmla="*/ 1125156 w 4657460"/>
              <a:gd name="connsiteY6" fmla="*/ 3365594 h 3390588"/>
              <a:gd name="connsiteX0" fmla="*/ 49754 w 4517433"/>
              <a:gd name="connsiteY0" fmla="*/ 1763371 h 3346865"/>
              <a:gd name="connsiteX1" fmla="*/ 216606 w 4517433"/>
              <a:gd name="connsiteY1" fmla="*/ 333011 h 3346865"/>
              <a:gd name="connsiteX2" fmla="*/ 2340869 w 4517433"/>
              <a:gd name="connsiteY2" fmla="*/ 58257 h 3346865"/>
              <a:gd name="connsiteX3" fmla="*/ 4490254 w 4517433"/>
              <a:gd name="connsiteY3" fmla="*/ 413014 h 3346865"/>
              <a:gd name="connsiteX4" fmla="*/ 4517433 w 4517433"/>
              <a:gd name="connsiteY4" fmla="*/ 3288104 h 3346865"/>
              <a:gd name="connsiteX5" fmla="*/ 3210275 w 4517433"/>
              <a:gd name="connsiteY5" fmla="*/ 3329232 h 3346865"/>
              <a:gd name="connsiteX6" fmla="*/ 1125156 w 4517433"/>
              <a:gd name="connsiteY6" fmla="*/ 3321871 h 3346865"/>
              <a:gd name="connsiteX0" fmla="*/ 55595 w 4656978"/>
              <a:gd name="connsiteY0" fmla="*/ 1737276 h 3320770"/>
              <a:gd name="connsiteX1" fmla="*/ 222447 w 4656978"/>
              <a:gd name="connsiteY1" fmla="*/ 306916 h 3320770"/>
              <a:gd name="connsiteX2" fmla="*/ 2432204 w 4656978"/>
              <a:gd name="connsiteY2" fmla="*/ 133762 h 3320770"/>
              <a:gd name="connsiteX3" fmla="*/ 4496095 w 4656978"/>
              <a:gd name="connsiteY3" fmla="*/ 386919 h 3320770"/>
              <a:gd name="connsiteX4" fmla="*/ 4523274 w 4656978"/>
              <a:gd name="connsiteY4" fmla="*/ 3262009 h 3320770"/>
              <a:gd name="connsiteX5" fmla="*/ 3216116 w 4656978"/>
              <a:gd name="connsiteY5" fmla="*/ 3303137 h 3320770"/>
              <a:gd name="connsiteX6" fmla="*/ 1130997 w 4656978"/>
              <a:gd name="connsiteY6" fmla="*/ 3295776 h 3320770"/>
              <a:gd name="connsiteX0" fmla="*/ 55595 w 4656978"/>
              <a:gd name="connsiteY0" fmla="*/ 1673197 h 3256691"/>
              <a:gd name="connsiteX1" fmla="*/ 222447 w 4656978"/>
              <a:gd name="connsiteY1" fmla="*/ 242837 h 3256691"/>
              <a:gd name="connsiteX2" fmla="*/ 2432204 w 4656978"/>
              <a:gd name="connsiteY2" fmla="*/ 69683 h 3256691"/>
              <a:gd name="connsiteX3" fmla="*/ 4496095 w 4656978"/>
              <a:gd name="connsiteY3" fmla="*/ 322840 h 3256691"/>
              <a:gd name="connsiteX4" fmla="*/ 4523274 w 4656978"/>
              <a:gd name="connsiteY4" fmla="*/ 3197930 h 3256691"/>
              <a:gd name="connsiteX5" fmla="*/ 3216116 w 4656978"/>
              <a:gd name="connsiteY5" fmla="*/ 3239058 h 3256691"/>
              <a:gd name="connsiteX6" fmla="*/ 1130997 w 4656978"/>
              <a:gd name="connsiteY6" fmla="*/ 3231697 h 3256691"/>
              <a:gd name="connsiteX0" fmla="*/ 55595 w 4656978"/>
              <a:gd name="connsiteY0" fmla="*/ 1662087 h 3245581"/>
              <a:gd name="connsiteX1" fmla="*/ 222447 w 4656978"/>
              <a:gd name="connsiteY1" fmla="*/ 231727 h 3245581"/>
              <a:gd name="connsiteX2" fmla="*/ 2432204 w 4656978"/>
              <a:gd name="connsiteY2" fmla="*/ 58573 h 3245581"/>
              <a:gd name="connsiteX3" fmla="*/ 4496095 w 4656978"/>
              <a:gd name="connsiteY3" fmla="*/ 311730 h 3245581"/>
              <a:gd name="connsiteX4" fmla="*/ 4523274 w 4656978"/>
              <a:gd name="connsiteY4" fmla="*/ 3186820 h 3245581"/>
              <a:gd name="connsiteX5" fmla="*/ 3216116 w 4656978"/>
              <a:gd name="connsiteY5" fmla="*/ 3227948 h 3245581"/>
              <a:gd name="connsiteX6" fmla="*/ 1130997 w 4656978"/>
              <a:gd name="connsiteY6" fmla="*/ 3220587 h 324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6978" h="3245581">
                <a:moveTo>
                  <a:pt x="55595" y="1662087"/>
                </a:moveTo>
                <a:cubicBezTo>
                  <a:pt x="86383" y="1119450"/>
                  <a:pt x="-173655" y="498979"/>
                  <a:pt x="222447" y="231727"/>
                </a:cubicBezTo>
                <a:cubicBezTo>
                  <a:pt x="618549" y="-35525"/>
                  <a:pt x="2248919" y="223039"/>
                  <a:pt x="2432204" y="58573"/>
                </a:cubicBezTo>
                <a:cubicBezTo>
                  <a:pt x="2839909" y="87147"/>
                  <a:pt x="4147583" y="-209645"/>
                  <a:pt x="4496095" y="311730"/>
                </a:cubicBezTo>
                <a:cubicBezTo>
                  <a:pt x="4844607" y="833105"/>
                  <a:pt x="4517476" y="2807514"/>
                  <a:pt x="4523274" y="3186820"/>
                </a:cubicBezTo>
                <a:cubicBezTo>
                  <a:pt x="4213817" y="3259533"/>
                  <a:pt x="3781495" y="3222320"/>
                  <a:pt x="3216116" y="3227948"/>
                </a:cubicBezTo>
                <a:cubicBezTo>
                  <a:pt x="2650737" y="3233576"/>
                  <a:pt x="1509737" y="3268687"/>
                  <a:pt x="1130997" y="3220587"/>
                </a:cubicBezTo>
              </a:path>
            </a:pathLst>
          </a:custGeom>
          <a:ln w="38100">
            <a:solidFill>
              <a:srgbClr val="FF0000"/>
            </a:solidFill>
            <a:prstDash val="solid"/>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8" name="Group 17"/>
          <p:cNvGrpSpPr/>
          <p:nvPr/>
        </p:nvGrpSpPr>
        <p:grpSpPr>
          <a:xfrm>
            <a:off x="3303780" y="3413968"/>
            <a:ext cx="1150999" cy="3304163"/>
            <a:chOff x="2775994" y="3028006"/>
            <a:chExt cx="1150999" cy="3304163"/>
          </a:xfrm>
        </p:grpSpPr>
        <p:sp>
          <p:nvSpPr>
            <p:cNvPr id="19" name="Oval 18"/>
            <p:cNvSpPr/>
            <p:nvPr/>
          </p:nvSpPr>
          <p:spPr>
            <a:xfrm>
              <a:off x="3192207" y="3028006"/>
              <a:ext cx="734786" cy="998883"/>
            </a:xfrm>
            <a:prstGeom prst="ellipse">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775994" y="5775580"/>
              <a:ext cx="593106" cy="556589"/>
            </a:xfrm>
            <a:prstGeom prst="ellipse">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07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9" end="9"/>
                                            </p:txEl>
                                          </p:spTgt>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66479-ED1B-2D48-8DAF-22F5002C726F}"/>
              </a:ext>
            </a:extLst>
          </p:cNvPr>
          <p:cNvSpPr>
            <a:spLocks noGrp="1"/>
          </p:cNvSpPr>
          <p:nvPr>
            <p:ph type="title"/>
          </p:nvPr>
        </p:nvSpPr>
        <p:spPr/>
        <p:txBody>
          <a:bodyPr/>
          <a:lstStyle/>
          <a:p>
            <a:r>
              <a:rPr lang="en-US" dirty="0"/>
              <a:t>Vector fields are found everywhere around us</a:t>
            </a:r>
          </a:p>
        </p:txBody>
      </p:sp>
      <p:grpSp>
        <p:nvGrpSpPr>
          <p:cNvPr id="4" name="Group 3">
            <a:extLst>
              <a:ext uri="{FF2B5EF4-FFF2-40B4-BE49-F238E27FC236}">
                <a16:creationId xmlns:a16="http://schemas.microsoft.com/office/drawing/2014/main" id="{DE0435C0-284F-284D-AE1A-14CA34974708}"/>
              </a:ext>
            </a:extLst>
          </p:cNvPr>
          <p:cNvGrpSpPr/>
          <p:nvPr/>
        </p:nvGrpSpPr>
        <p:grpSpPr>
          <a:xfrm>
            <a:off x="216894" y="4137490"/>
            <a:ext cx="6631916" cy="2558843"/>
            <a:chOff x="-5017053" y="3409901"/>
            <a:chExt cx="10109444" cy="3421111"/>
          </a:xfrm>
        </p:grpSpPr>
        <p:sp>
          <p:nvSpPr>
            <p:cNvPr id="5" name="Rectangle 4">
              <a:extLst>
                <a:ext uri="{FF2B5EF4-FFF2-40B4-BE49-F238E27FC236}">
                  <a16:creationId xmlns:a16="http://schemas.microsoft.com/office/drawing/2014/main" id="{74A57D66-31DD-064C-B20A-A5599B85DDF7}"/>
                </a:ext>
              </a:extLst>
            </p:cNvPr>
            <p:cNvSpPr/>
            <p:nvPr/>
          </p:nvSpPr>
          <p:spPr>
            <a:xfrm>
              <a:off x="-5017053" y="3409901"/>
              <a:ext cx="10109444" cy="3421111"/>
            </a:xfrm>
            <a:prstGeom prst="rect">
              <a:avLst/>
            </a:prstGeom>
            <a:solidFill>
              <a:schemeClr val="bg1">
                <a:lumMod val="95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1"/>
            <a:lstStyle/>
            <a:p>
              <a:pPr algn="ctr"/>
              <a:r>
                <a:rPr lang="en-US" sz="1600" dirty="0">
                  <a:solidFill>
                    <a:schemeClr val="tx1"/>
                  </a:solidFill>
                  <a:latin typeface="Candara"/>
                  <a:cs typeface="Candara"/>
                </a:rPr>
                <a:t>Weather</a:t>
              </a:r>
            </a:p>
          </p:txBody>
        </p:sp>
        <p:pic>
          <p:nvPicPr>
            <p:cNvPr id="6" name="Picture 5" descr="worldmap.png">
              <a:extLst>
                <a:ext uri="{FF2B5EF4-FFF2-40B4-BE49-F238E27FC236}">
                  <a16:creationId xmlns:a16="http://schemas.microsoft.com/office/drawing/2014/main" id="{D319B3B0-FB8E-3C46-8799-1CC33F5C3CEE}"/>
                </a:ext>
              </a:extLst>
            </p:cNvPr>
            <p:cNvPicPr>
              <a:picLocks noChangeAspect="1"/>
            </p:cNvPicPr>
            <p:nvPr/>
          </p:nvPicPr>
          <p:blipFill>
            <a:blip r:embed="rId2"/>
            <a:stretch>
              <a:fillRect/>
            </a:stretch>
          </p:blipFill>
          <p:spPr>
            <a:xfrm>
              <a:off x="231570" y="3984652"/>
              <a:ext cx="4743420" cy="2815452"/>
            </a:xfrm>
            <a:prstGeom prst="rect">
              <a:avLst/>
            </a:prstGeom>
          </p:spPr>
        </p:pic>
        <p:sp>
          <p:nvSpPr>
            <p:cNvPr id="7" name="TextBox 6">
              <a:extLst>
                <a:ext uri="{FF2B5EF4-FFF2-40B4-BE49-F238E27FC236}">
                  <a16:creationId xmlns:a16="http://schemas.microsoft.com/office/drawing/2014/main" id="{4A7FEDCF-C4B0-E441-8508-3D81B220EEA0}"/>
                </a:ext>
              </a:extLst>
            </p:cNvPr>
            <p:cNvSpPr txBox="1"/>
            <p:nvPr/>
          </p:nvSpPr>
          <p:spPr>
            <a:xfrm>
              <a:off x="114168" y="6362920"/>
              <a:ext cx="1351742" cy="452638"/>
            </a:xfrm>
            <a:prstGeom prst="rect">
              <a:avLst/>
            </a:prstGeom>
            <a:noFill/>
          </p:spPr>
          <p:txBody>
            <a:bodyPr wrap="square" rtlCol="0">
              <a:spAutoFit/>
            </a:bodyPr>
            <a:lstStyle/>
            <a:p>
              <a:pPr algn="ctr"/>
              <a:r>
                <a:rPr lang="en-US" sz="1600" dirty="0">
                  <a:latin typeface="Candara"/>
                  <a:cs typeface="Candara"/>
                </a:rPr>
                <a:t>[LANL]</a:t>
              </a:r>
            </a:p>
          </p:txBody>
        </p:sp>
        <p:pic>
          <p:nvPicPr>
            <p:cNvPr id="8" name="Picture 7" descr="juanfernandez_tmo_2013013_lrg copy.jpg">
              <a:extLst>
                <a:ext uri="{FF2B5EF4-FFF2-40B4-BE49-F238E27FC236}">
                  <a16:creationId xmlns:a16="http://schemas.microsoft.com/office/drawing/2014/main" id="{BBD48586-AEDD-B34F-ACF8-58A1C2F7A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0239" y="3988826"/>
              <a:ext cx="5023729" cy="2811278"/>
            </a:xfrm>
            <a:prstGeom prst="rect">
              <a:avLst/>
            </a:prstGeom>
          </p:spPr>
        </p:pic>
        <p:sp>
          <p:nvSpPr>
            <p:cNvPr id="9" name="TextBox 8">
              <a:extLst>
                <a:ext uri="{FF2B5EF4-FFF2-40B4-BE49-F238E27FC236}">
                  <a16:creationId xmlns:a16="http://schemas.microsoft.com/office/drawing/2014/main" id="{42B7C3D5-821F-3644-8931-BE1257960202}"/>
                </a:ext>
              </a:extLst>
            </p:cNvPr>
            <p:cNvSpPr txBox="1"/>
            <p:nvPr/>
          </p:nvSpPr>
          <p:spPr>
            <a:xfrm>
              <a:off x="-3750078" y="6362920"/>
              <a:ext cx="1372042" cy="452638"/>
            </a:xfrm>
            <a:prstGeom prst="rect">
              <a:avLst/>
            </a:prstGeom>
            <a:noFill/>
          </p:spPr>
          <p:txBody>
            <a:bodyPr wrap="square" rtlCol="0">
              <a:spAutoFit/>
            </a:bodyPr>
            <a:lstStyle/>
            <a:p>
              <a:pPr algn="ctr"/>
              <a:r>
                <a:rPr lang="en-US" sz="1600" dirty="0">
                  <a:latin typeface="Candara"/>
                  <a:cs typeface="Candara"/>
                </a:rPr>
                <a:t>[NASA]</a:t>
              </a:r>
            </a:p>
          </p:txBody>
        </p:sp>
      </p:grpSp>
      <p:grpSp>
        <p:nvGrpSpPr>
          <p:cNvPr id="10" name="Group 9">
            <a:extLst>
              <a:ext uri="{FF2B5EF4-FFF2-40B4-BE49-F238E27FC236}">
                <a16:creationId xmlns:a16="http://schemas.microsoft.com/office/drawing/2014/main" id="{5F4C7F05-945C-F84C-847F-BEDD7C5B826C}"/>
              </a:ext>
            </a:extLst>
          </p:cNvPr>
          <p:cNvGrpSpPr/>
          <p:nvPr/>
        </p:nvGrpSpPr>
        <p:grpSpPr>
          <a:xfrm>
            <a:off x="6291129" y="1175825"/>
            <a:ext cx="5005819" cy="2735969"/>
            <a:chOff x="2614129" y="1098520"/>
            <a:chExt cx="6119070" cy="3430905"/>
          </a:xfrm>
        </p:grpSpPr>
        <p:sp>
          <p:nvSpPr>
            <p:cNvPr id="11" name="Rectangle 10">
              <a:extLst>
                <a:ext uri="{FF2B5EF4-FFF2-40B4-BE49-F238E27FC236}">
                  <a16:creationId xmlns:a16="http://schemas.microsoft.com/office/drawing/2014/main" id="{89197E49-B177-3046-9708-CB1249416D74}"/>
                </a:ext>
              </a:extLst>
            </p:cNvPr>
            <p:cNvSpPr/>
            <p:nvPr/>
          </p:nvSpPr>
          <p:spPr>
            <a:xfrm>
              <a:off x="2614129" y="1098520"/>
              <a:ext cx="6085621" cy="3430905"/>
            </a:xfrm>
            <a:prstGeom prst="rect">
              <a:avLst/>
            </a:prstGeom>
            <a:solidFill>
              <a:schemeClr val="bg1">
                <a:lumMod val="95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461963" algn="ctr"/>
              <a:r>
                <a:rPr lang="en-US" sz="1600" dirty="0" err="1">
                  <a:solidFill>
                    <a:schemeClr val="tx1"/>
                  </a:solidFill>
                  <a:latin typeface="Candara"/>
                  <a:cs typeface="Candara"/>
                </a:rPr>
                <a:t>Aerodynamical</a:t>
              </a:r>
              <a:r>
                <a:rPr lang="en-US" sz="1600" dirty="0">
                  <a:solidFill>
                    <a:schemeClr val="tx1"/>
                  </a:solidFill>
                  <a:latin typeface="Candara"/>
                  <a:cs typeface="Candara"/>
                </a:rPr>
                <a:t> designs</a:t>
              </a:r>
            </a:p>
          </p:txBody>
        </p:sp>
        <p:grpSp>
          <p:nvGrpSpPr>
            <p:cNvPr id="12" name="Group 11">
              <a:extLst>
                <a:ext uri="{FF2B5EF4-FFF2-40B4-BE49-F238E27FC236}">
                  <a16:creationId xmlns:a16="http://schemas.microsoft.com/office/drawing/2014/main" id="{ADDC8BA2-06D1-0644-89BE-8D0A9CE0952B}"/>
                </a:ext>
              </a:extLst>
            </p:cNvPr>
            <p:cNvGrpSpPr/>
            <p:nvPr/>
          </p:nvGrpSpPr>
          <p:grpSpPr>
            <a:xfrm>
              <a:off x="2697345" y="1506596"/>
              <a:ext cx="3172231" cy="1502687"/>
              <a:chOff x="5714999" y="5087259"/>
              <a:chExt cx="2816444" cy="1314811"/>
            </a:xfrm>
          </p:grpSpPr>
          <p:pic>
            <p:nvPicPr>
              <p:cNvPr id="23" name="Picture 22">
                <a:extLst>
                  <a:ext uri="{FF2B5EF4-FFF2-40B4-BE49-F238E27FC236}">
                    <a16:creationId xmlns:a16="http://schemas.microsoft.com/office/drawing/2014/main" id="{286EAFCA-8F56-AC4B-ABB8-3B06EBFCE683}"/>
                  </a:ext>
                </a:extLst>
              </p:cNvPr>
              <p:cNvPicPr>
                <a:picLocks noChangeAspect="1"/>
              </p:cNvPicPr>
              <p:nvPr/>
            </p:nvPicPr>
            <p:blipFill>
              <a:blip r:embed="rId4"/>
              <a:stretch>
                <a:fillRect/>
              </a:stretch>
            </p:blipFill>
            <p:spPr>
              <a:xfrm>
                <a:off x="5714999" y="5087259"/>
                <a:ext cx="2816444" cy="1265424"/>
              </a:xfrm>
              <a:prstGeom prst="rect">
                <a:avLst/>
              </a:prstGeom>
            </p:spPr>
          </p:pic>
          <p:sp>
            <p:nvSpPr>
              <p:cNvPr id="24" name="TextBox 23">
                <a:extLst>
                  <a:ext uri="{FF2B5EF4-FFF2-40B4-BE49-F238E27FC236}">
                    <a16:creationId xmlns:a16="http://schemas.microsoft.com/office/drawing/2014/main" id="{49D004B0-8A2F-5B4F-9F28-C13E11A00318}"/>
                  </a:ext>
                </a:extLst>
              </p:cNvPr>
              <p:cNvSpPr txBox="1"/>
              <p:nvPr/>
            </p:nvSpPr>
            <p:spPr>
              <a:xfrm>
                <a:off x="6336791" y="6030605"/>
                <a:ext cx="860210" cy="371465"/>
              </a:xfrm>
              <a:prstGeom prst="rect">
                <a:avLst/>
              </a:prstGeom>
              <a:noFill/>
            </p:spPr>
            <p:txBody>
              <a:bodyPr wrap="square" rtlCol="0">
                <a:spAutoFit/>
              </a:bodyPr>
              <a:lstStyle/>
              <a:p>
                <a:r>
                  <a:rPr lang="en-US" sz="1600" dirty="0">
                    <a:latin typeface="Candara"/>
                    <a:cs typeface="Candara"/>
                  </a:rPr>
                  <a:t>[LLNL]</a:t>
                </a:r>
              </a:p>
            </p:txBody>
          </p:sp>
        </p:grpSp>
        <p:grpSp>
          <p:nvGrpSpPr>
            <p:cNvPr id="13" name="Group 12">
              <a:extLst>
                <a:ext uri="{FF2B5EF4-FFF2-40B4-BE49-F238E27FC236}">
                  <a16:creationId xmlns:a16="http://schemas.microsoft.com/office/drawing/2014/main" id="{E88FB17B-7AAA-2942-A889-EFDE7CA03587}"/>
                </a:ext>
              </a:extLst>
            </p:cNvPr>
            <p:cNvGrpSpPr/>
            <p:nvPr/>
          </p:nvGrpSpPr>
          <p:grpSpPr>
            <a:xfrm>
              <a:off x="2697346" y="2984074"/>
              <a:ext cx="3899963" cy="1473178"/>
              <a:chOff x="2209801" y="5166707"/>
              <a:chExt cx="3347944" cy="1083897"/>
            </a:xfrm>
          </p:grpSpPr>
          <p:grpSp>
            <p:nvGrpSpPr>
              <p:cNvPr id="19" name="Group 18">
                <a:extLst>
                  <a:ext uri="{FF2B5EF4-FFF2-40B4-BE49-F238E27FC236}">
                    <a16:creationId xmlns:a16="http://schemas.microsoft.com/office/drawing/2014/main" id="{8D64AE49-6A26-D243-BA2C-47FCC7BE96E8}"/>
                  </a:ext>
                </a:extLst>
              </p:cNvPr>
              <p:cNvGrpSpPr/>
              <p:nvPr/>
            </p:nvGrpSpPr>
            <p:grpSpPr>
              <a:xfrm>
                <a:off x="2209801" y="5166707"/>
                <a:ext cx="3347944" cy="1083897"/>
                <a:chOff x="-2362197" y="575786"/>
                <a:chExt cx="8199046" cy="2904883"/>
              </a:xfrm>
            </p:grpSpPr>
            <p:pic>
              <p:nvPicPr>
                <p:cNvPr id="21" name="Picture 20" descr="before_wake.png">
                  <a:extLst>
                    <a:ext uri="{FF2B5EF4-FFF2-40B4-BE49-F238E27FC236}">
                      <a16:creationId xmlns:a16="http://schemas.microsoft.com/office/drawing/2014/main" id="{737FA774-0455-1C43-9AF8-778FEC25D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197" y="575786"/>
                  <a:ext cx="8199046" cy="1425625"/>
                </a:xfrm>
                <a:prstGeom prst="rect">
                  <a:avLst/>
                </a:prstGeom>
              </p:spPr>
            </p:pic>
            <p:pic>
              <p:nvPicPr>
                <p:cNvPr id="22" name="Picture 21" descr="after_wake.png">
                  <a:extLst>
                    <a:ext uri="{FF2B5EF4-FFF2-40B4-BE49-F238E27FC236}">
                      <a16:creationId xmlns:a16="http://schemas.microsoft.com/office/drawing/2014/main" id="{CA3967EC-DF84-F54B-B9A0-B22D1A0346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7683" y="2102050"/>
                  <a:ext cx="8174532" cy="1378619"/>
                </a:xfrm>
                <a:prstGeom prst="rect">
                  <a:avLst/>
                </a:prstGeom>
              </p:spPr>
            </p:pic>
          </p:grpSp>
          <p:sp>
            <p:nvSpPr>
              <p:cNvPr id="20" name="TextBox 19">
                <a:extLst>
                  <a:ext uri="{FF2B5EF4-FFF2-40B4-BE49-F238E27FC236}">
                    <a16:creationId xmlns:a16="http://schemas.microsoft.com/office/drawing/2014/main" id="{B4D7A9E7-74E2-BE4D-BD44-D691424858CF}"/>
                  </a:ext>
                </a:extLst>
              </p:cNvPr>
              <p:cNvSpPr txBox="1"/>
              <p:nvPr/>
            </p:nvSpPr>
            <p:spPr>
              <a:xfrm>
                <a:off x="3287952" y="5526918"/>
                <a:ext cx="1357307" cy="312362"/>
              </a:xfrm>
              <a:prstGeom prst="rect">
                <a:avLst/>
              </a:prstGeom>
              <a:noFill/>
            </p:spPr>
            <p:txBody>
              <a:bodyPr wrap="square" rtlCol="0">
                <a:spAutoFit/>
              </a:bodyPr>
              <a:lstStyle/>
              <a:p>
                <a:r>
                  <a:rPr lang="en-US" sz="1600" dirty="0">
                    <a:latin typeface="Candara"/>
                    <a:cs typeface="Candara"/>
                  </a:rPr>
                  <a:t>[LANL, UCD]</a:t>
                </a:r>
              </a:p>
            </p:txBody>
          </p:sp>
        </p:grpSp>
        <p:grpSp>
          <p:nvGrpSpPr>
            <p:cNvPr id="14" name="Group 13">
              <a:extLst>
                <a:ext uri="{FF2B5EF4-FFF2-40B4-BE49-F238E27FC236}">
                  <a16:creationId xmlns:a16="http://schemas.microsoft.com/office/drawing/2014/main" id="{C317AA64-141C-7440-8E30-4CEA8D53BD57}"/>
                </a:ext>
              </a:extLst>
            </p:cNvPr>
            <p:cNvGrpSpPr/>
            <p:nvPr/>
          </p:nvGrpSpPr>
          <p:grpSpPr>
            <a:xfrm>
              <a:off x="6746407" y="2984073"/>
              <a:ext cx="1986792" cy="1535239"/>
              <a:chOff x="3836500" y="3407226"/>
              <a:chExt cx="1986792" cy="1535239"/>
            </a:xfrm>
          </p:grpSpPr>
          <p:pic>
            <p:nvPicPr>
              <p:cNvPr id="17" name="Picture 16" descr="shock.pdf">
                <a:extLst>
                  <a:ext uri="{FF2B5EF4-FFF2-40B4-BE49-F238E27FC236}">
                    <a16:creationId xmlns:a16="http://schemas.microsoft.com/office/drawing/2014/main" id="{66910D01-0F43-F043-A761-354B514622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6500" y="3407226"/>
                <a:ext cx="1896354" cy="1469006"/>
              </a:xfrm>
              <a:prstGeom prst="rect">
                <a:avLst/>
              </a:prstGeom>
            </p:spPr>
          </p:pic>
          <p:sp>
            <p:nvSpPr>
              <p:cNvPr id="18" name="TextBox 17">
                <a:extLst>
                  <a:ext uri="{FF2B5EF4-FFF2-40B4-BE49-F238E27FC236}">
                    <a16:creationId xmlns:a16="http://schemas.microsoft.com/office/drawing/2014/main" id="{0EE9B7F3-60BA-E54A-A573-060EFDAA6436}"/>
                  </a:ext>
                </a:extLst>
              </p:cNvPr>
              <p:cNvSpPr txBox="1"/>
              <p:nvPr/>
            </p:nvSpPr>
            <p:spPr>
              <a:xfrm>
                <a:off x="4787402" y="4517918"/>
                <a:ext cx="1035890" cy="424547"/>
              </a:xfrm>
              <a:prstGeom prst="rect">
                <a:avLst/>
              </a:prstGeom>
              <a:noFill/>
            </p:spPr>
            <p:txBody>
              <a:bodyPr wrap="square" rtlCol="0">
                <a:spAutoFit/>
              </a:bodyPr>
              <a:lstStyle/>
              <a:p>
                <a:pPr algn="r"/>
                <a:r>
                  <a:rPr lang="en-US" sz="1600" dirty="0">
                    <a:solidFill>
                      <a:prstClr val="black"/>
                    </a:solidFill>
                    <a:latin typeface="Candara"/>
                    <a:cs typeface="Garamond"/>
                  </a:rPr>
                  <a:t>[NASA]</a:t>
                </a:r>
                <a:endParaRPr lang="en-US" sz="1600" dirty="0">
                  <a:latin typeface="Candara"/>
                  <a:cs typeface="Garamond"/>
                </a:endParaRPr>
              </a:p>
            </p:txBody>
          </p:sp>
        </p:grpSp>
        <p:pic>
          <p:nvPicPr>
            <p:cNvPr id="15" name="Picture 14" descr="1.jpg">
              <a:extLst>
                <a:ext uri="{FF2B5EF4-FFF2-40B4-BE49-F238E27FC236}">
                  <a16:creationId xmlns:a16="http://schemas.microsoft.com/office/drawing/2014/main" id="{4C611861-E637-724D-B2BF-FFBDD334A5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0533" y="1506610"/>
              <a:ext cx="2642228" cy="1411149"/>
            </a:xfrm>
            <a:prstGeom prst="rect">
              <a:avLst/>
            </a:prstGeom>
          </p:spPr>
        </p:pic>
        <p:sp>
          <p:nvSpPr>
            <p:cNvPr id="16" name="TextBox 15">
              <a:extLst>
                <a:ext uri="{FF2B5EF4-FFF2-40B4-BE49-F238E27FC236}">
                  <a16:creationId xmlns:a16="http://schemas.microsoft.com/office/drawing/2014/main" id="{640C9B61-B3E6-DD44-BD86-D005B8330836}"/>
                </a:ext>
              </a:extLst>
            </p:cNvPr>
            <p:cNvSpPr txBox="1"/>
            <p:nvPr/>
          </p:nvSpPr>
          <p:spPr>
            <a:xfrm>
              <a:off x="5910526" y="2549805"/>
              <a:ext cx="926321" cy="424547"/>
            </a:xfrm>
            <a:prstGeom prst="rect">
              <a:avLst/>
            </a:prstGeom>
            <a:noFill/>
          </p:spPr>
          <p:txBody>
            <a:bodyPr wrap="square" rtlCol="0">
              <a:spAutoFit/>
            </a:bodyPr>
            <a:lstStyle/>
            <a:p>
              <a:r>
                <a:rPr lang="en-US" sz="1600" dirty="0">
                  <a:solidFill>
                    <a:prstClr val="black"/>
                  </a:solidFill>
                  <a:latin typeface="Candara"/>
                  <a:cs typeface="Garamond"/>
                </a:rPr>
                <a:t>[CTTC]</a:t>
              </a:r>
              <a:endParaRPr lang="en-US" sz="1600" dirty="0">
                <a:latin typeface="Candara"/>
                <a:cs typeface="Garamond"/>
              </a:endParaRPr>
            </a:p>
          </p:txBody>
        </p:sp>
      </p:grpSp>
      <p:grpSp>
        <p:nvGrpSpPr>
          <p:cNvPr id="25" name="Group 24">
            <a:extLst>
              <a:ext uri="{FF2B5EF4-FFF2-40B4-BE49-F238E27FC236}">
                <a16:creationId xmlns:a16="http://schemas.microsoft.com/office/drawing/2014/main" id="{4D36326E-6DB1-074B-8CD0-545DB69650BF}"/>
              </a:ext>
            </a:extLst>
          </p:cNvPr>
          <p:cNvGrpSpPr/>
          <p:nvPr/>
        </p:nvGrpSpPr>
        <p:grpSpPr>
          <a:xfrm>
            <a:off x="8839171" y="4222594"/>
            <a:ext cx="3150355" cy="2435682"/>
            <a:chOff x="381699" y="4328348"/>
            <a:chExt cx="3150355" cy="2435682"/>
          </a:xfrm>
        </p:grpSpPr>
        <p:grpSp>
          <p:nvGrpSpPr>
            <p:cNvPr id="26" name="Group 25">
              <a:extLst>
                <a:ext uri="{FF2B5EF4-FFF2-40B4-BE49-F238E27FC236}">
                  <a16:creationId xmlns:a16="http://schemas.microsoft.com/office/drawing/2014/main" id="{AE50C3FE-64CF-9F40-A58C-CC76BEBCAC18}"/>
                </a:ext>
              </a:extLst>
            </p:cNvPr>
            <p:cNvGrpSpPr/>
            <p:nvPr/>
          </p:nvGrpSpPr>
          <p:grpSpPr>
            <a:xfrm>
              <a:off x="381699" y="4328348"/>
              <a:ext cx="2954748" cy="2435682"/>
              <a:chOff x="-2950957" y="1753635"/>
              <a:chExt cx="2954748" cy="2435682"/>
            </a:xfrm>
          </p:grpSpPr>
          <p:sp>
            <p:nvSpPr>
              <p:cNvPr id="28" name="Rectangle 27">
                <a:extLst>
                  <a:ext uri="{FF2B5EF4-FFF2-40B4-BE49-F238E27FC236}">
                    <a16:creationId xmlns:a16="http://schemas.microsoft.com/office/drawing/2014/main" id="{266818E0-0791-BF4C-9972-545CCFD327E2}"/>
                  </a:ext>
                </a:extLst>
              </p:cNvPr>
              <p:cNvSpPr/>
              <p:nvPr/>
            </p:nvSpPr>
            <p:spPr>
              <a:xfrm>
                <a:off x="-2950957" y="1753635"/>
                <a:ext cx="2954748" cy="2424140"/>
              </a:xfrm>
              <a:prstGeom prst="rect">
                <a:avLst/>
              </a:prstGeom>
              <a:solidFill>
                <a:schemeClr val="bg1">
                  <a:lumMod val="95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1"/>
              <a:lstStyle/>
              <a:p>
                <a:pPr algn="ctr"/>
                <a:r>
                  <a:rPr lang="en-US" sz="1600" dirty="0">
                    <a:solidFill>
                      <a:schemeClr val="tx1"/>
                    </a:solidFill>
                    <a:latin typeface="Candara"/>
                    <a:cs typeface="Candara"/>
                  </a:rPr>
                  <a:t>Dynamical systems in nature</a:t>
                </a:r>
              </a:p>
            </p:txBody>
          </p:sp>
          <p:pic>
            <p:nvPicPr>
              <p:cNvPr id="29" name="Picture 28">
                <a:extLst>
                  <a:ext uri="{FF2B5EF4-FFF2-40B4-BE49-F238E27FC236}">
                    <a16:creationId xmlns:a16="http://schemas.microsoft.com/office/drawing/2014/main" id="{094CBABE-8826-4F47-AE83-67DC63701FBC}"/>
                  </a:ext>
                </a:extLst>
              </p:cNvPr>
              <p:cNvPicPr>
                <a:picLocks noChangeAspect="1"/>
              </p:cNvPicPr>
              <p:nvPr/>
            </p:nvPicPr>
            <p:blipFill rotWithShape="1">
              <a:blip r:embed="rId9"/>
              <a:srcRect l="6466" t="5142" r="7651" b="1078"/>
              <a:stretch/>
            </p:blipFill>
            <p:spPr>
              <a:xfrm>
                <a:off x="-2785718" y="2101565"/>
                <a:ext cx="2758250" cy="2087752"/>
              </a:xfrm>
              <a:prstGeom prst="rect">
                <a:avLst/>
              </a:prstGeom>
            </p:spPr>
          </p:pic>
        </p:grpSp>
        <p:sp>
          <p:nvSpPr>
            <p:cNvPr id="27" name="TextBox 26">
              <a:extLst>
                <a:ext uri="{FF2B5EF4-FFF2-40B4-BE49-F238E27FC236}">
                  <a16:creationId xmlns:a16="http://schemas.microsoft.com/office/drawing/2014/main" id="{5D4B89B3-9E32-FA4E-BC3F-2C226CD9EFEE}"/>
                </a:ext>
              </a:extLst>
            </p:cNvPr>
            <p:cNvSpPr txBox="1"/>
            <p:nvPr/>
          </p:nvSpPr>
          <p:spPr>
            <a:xfrm>
              <a:off x="2435604" y="6201285"/>
              <a:ext cx="1096450" cy="338554"/>
            </a:xfrm>
            <a:prstGeom prst="rect">
              <a:avLst/>
            </a:prstGeom>
            <a:noFill/>
          </p:spPr>
          <p:txBody>
            <a:bodyPr wrap="square" rtlCol="0">
              <a:spAutoFit/>
            </a:bodyPr>
            <a:lstStyle/>
            <a:p>
              <a:pPr algn="ctr"/>
              <a:r>
                <a:rPr lang="en-US" sz="1600" dirty="0">
                  <a:latin typeface="Candara"/>
                  <a:cs typeface="Candara"/>
                </a:rPr>
                <a:t>[Wiki]</a:t>
              </a:r>
            </a:p>
          </p:txBody>
        </p:sp>
      </p:grpSp>
      <p:grpSp>
        <p:nvGrpSpPr>
          <p:cNvPr id="30" name="Group 29">
            <a:extLst>
              <a:ext uri="{FF2B5EF4-FFF2-40B4-BE49-F238E27FC236}">
                <a16:creationId xmlns:a16="http://schemas.microsoft.com/office/drawing/2014/main" id="{960FCC81-0B1A-9B4D-8F2E-5CEE39284563}"/>
              </a:ext>
            </a:extLst>
          </p:cNvPr>
          <p:cNvGrpSpPr/>
          <p:nvPr/>
        </p:nvGrpSpPr>
        <p:grpSpPr>
          <a:xfrm>
            <a:off x="880462" y="1168594"/>
            <a:ext cx="4444824" cy="2743200"/>
            <a:chOff x="1140069" y="2253492"/>
            <a:chExt cx="4444824" cy="2743200"/>
          </a:xfrm>
        </p:grpSpPr>
        <p:sp>
          <p:nvSpPr>
            <p:cNvPr id="31" name="Rectangle 30">
              <a:extLst>
                <a:ext uri="{FF2B5EF4-FFF2-40B4-BE49-F238E27FC236}">
                  <a16:creationId xmlns:a16="http://schemas.microsoft.com/office/drawing/2014/main" id="{33D1EFFE-1870-8244-A931-0134232D9C85}"/>
                </a:ext>
              </a:extLst>
            </p:cNvPr>
            <p:cNvSpPr/>
            <p:nvPr/>
          </p:nvSpPr>
          <p:spPr>
            <a:xfrm>
              <a:off x="1140069" y="2253492"/>
              <a:ext cx="4444824" cy="2743200"/>
            </a:xfrm>
            <a:prstGeom prst="rect">
              <a:avLst/>
            </a:prstGeom>
            <a:solidFill>
              <a:schemeClr val="bg1">
                <a:lumMod val="95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404813"/>
              <a:r>
                <a:rPr lang="en-US" sz="1600" dirty="0">
                  <a:solidFill>
                    <a:schemeClr val="tx1"/>
                  </a:solidFill>
                  <a:latin typeface="Candara"/>
                  <a:cs typeface="Candara"/>
                </a:rPr>
                <a:t>Mixing, transport, and </a:t>
              </a:r>
              <a:br>
                <a:rPr lang="en-US" sz="1600" dirty="0">
                  <a:solidFill>
                    <a:schemeClr val="tx1"/>
                  </a:solidFill>
                  <a:latin typeface="Candara"/>
                  <a:cs typeface="Candara"/>
                </a:rPr>
              </a:br>
              <a:r>
                <a:rPr lang="en-US" sz="1600" dirty="0">
                  <a:solidFill>
                    <a:schemeClr val="tx1"/>
                  </a:solidFill>
                  <a:latin typeface="Candara"/>
                  <a:cs typeface="Candara"/>
                </a:rPr>
                <a:t>circulation phenomena</a:t>
              </a:r>
            </a:p>
          </p:txBody>
        </p:sp>
        <p:pic>
          <p:nvPicPr>
            <p:cNvPr id="32" name="Picture 31">
              <a:extLst>
                <a:ext uri="{FF2B5EF4-FFF2-40B4-BE49-F238E27FC236}">
                  <a16:creationId xmlns:a16="http://schemas.microsoft.com/office/drawing/2014/main" id="{BEE9C65C-DE3A-C541-BB85-08BEFA55192B}"/>
                </a:ext>
              </a:extLst>
            </p:cNvPr>
            <p:cNvPicPr>
              <a:picLocks noChangeAspect="1"/>
            </p:cNvPicPr>
            <p:nvPr/>
          </p:nvPicPr>
          <p:blipFill>
            <a:blip r:embed="rId10"/>
            <a:stretch>
              <a:fillRect/>
            </a:stretch>
          </p:blipFill>
          <p:spPr>
            <a:xfrm>
              <a:off x="1179961" y="2947369"/>
              <a:ext cx="3383280" cy="1959498"/>
            </a:xfrm>
            <a:prstGeom prst="rect">
              <a:avLst/>
            </a:prstGeom>
          </p:spPr>
        </p:pic>
        <p:pic>
          <p:nvPicPr>
            <p:cNvPr id="33" name="Picture 32">
              <a:extLst>
                <a:ext uri="{FF2B5EF4-FFF2-40B4-BE49-F238E27FC236}">
                  <a16:creationId xmlns:a16="http://schemas.microsoft.com/office/drawing/2014/main" id="{167D41BC-BBEE-8F45-B890-4DF421C658E8}"/>
                </a:ext>
              </a:extLst>
            </p:cNvPr>
            <p:cNvPicPr>
              <a:picLocks noChangeAspect="1"/>
            </p:cNvPicPr>
            <p:nvPr/>
          </p:nvPicPr>
          <p:blipFill>
            <a:blip r:embed="rId11"/>
            <a:stretch>
              <a:fillRect/>
            </a:stretch>
          </p:blipFill>
          <p:spPr>
            <a:xfrm rot="16200000">
              <a:off x="3715843" y="3121688"/>
              <a:ext cx="2665848" cy="1005840"/>
            </a:xfrm>
            <a:prstGeom prst="rect">
              <a:avLst/>
            </a:prstGeom>
          </p:spPr>
        </p:pic>
        <p:sp>
          <p:nvSpPr>
            <p:cNvPr id="34" name="TextBox 33">
              <a:extLst>
                <a:ext uri="{FF2B5EF4-FFF2-40B4-BE49-F238E27FC236}">
                  <a16:creationId xmlns:a16="http://schemas.microsoft.com/office/drawing/2014/main" id="{B3FAB41D-99F6-AC4A-9D33-8964A3095DCD}"/>
                </a:ext>
              </a:extLst>
            </p:cNvPr>
            <p:cNvSpPr txBox="1"/>
            <p:nvPr/>
          </p:nvSpPr>
          <p:spPr>
            <a:xfrm>
              <a:off x="3397496" y="4590292"/>
              <a:ext cx="1243361" cy="338554"/>
            </a:xfrm>
            <a:prstGeom prst="rect">
              <a:avLst/>
            </a:prstGeom>
            <a:noFill/>
          </p:spPr>
          <p:txBody>
            <a:bodyPr wrap="square" rtlCol="0">
              <a:spAutoFit/>
            </a:bodyPr>
            <a:lstStyle/>
            <a:p>
              <a:r>
                <a:rPr lang="en-US" sz="1600" dirty="0">
                  <a:latin typeface="Candara"/>
                  <a:cs typeface="Candara"/>
                </a:rPr>
                <a:t>[SNL, LLNL]</a:t>
              </a:r>
            </a:p>
          </p:txBody>
        </p:sp>
      </p:grpSp>
      <p:grpSp>
        <p:nvGrpSpPr>
          <p:cNvPr id="35" name="Group 34">
            <a:extLst>
              <a:ext uri="{FF2B5EF4-FFF2-40B4-BE49-F238E27FC236}">
                <a16:creationId xmlns:a16="http://schemas.microsoft.com/office/drawing/2014/main" id="{33467FFC-6AE1-194D-AF67-842F7FB9A75B}"/>
              </a:ext>
            </a:extLst>
          </p:cNvPr>
          <p:cNvGrpSpPr/>
          <p:nvPr/>
        </p:nvGrpSpPr>
        <p:grpSpPr>
          <a:xfrm>
            <a:off x="6711809" y="4319783"/>
            <a:ext cx="1971029" cy="2229761"/>
            <a:chOff x="-1802200" y="4101389"/>
            <a:chExt cx="1971029" cy="2229761"/>
          </a:xfrm>
        </p:grpSpPr>
        <p:sp>
          <p:nvSpPr>
            <p:cNvPr id="36" name="Rectangle 35">
              <a:extLst>
                <a:ext uri="{FF2B5EF4-FFF2-40B4-BE49-F238E27FC236}">
                  <a16:creationId xmlns:a16="http://schemas.microsoft.com/office/drawing/2014/main" id="{31011FC3-935E-AD47-B70E-BE9CE7514985}"/>
                </a:ext>
              </a:extLst>
            </p:cNvPr>
            <p:cNvSpPr/>
            <p:nvPr/>
          </p:nvSpPr>
          <p:spPr>
            <a:xfrm>
              <a:off x="-1531955" y="4101389"/>
              <a:ext cx="1700784" cy="2226432"/>
            </a:xfrm>
            <a:prstGeom prst="rect">
              <a:avLst/>
            </a:prstGeom>
            <a:solidFill>
              <a:schemeClr val="bg1">
                <a:lumMod val="95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1"/>
            <a:lstStyle/>
            <a:p>
              <a:pPr algn="ctr"/>
              <a:r>
                <a:rPr lang="en-US" sz="1600" dirty="0">
                  <a:solidFill>
                    <a:schemeClr val="tx1"/>
                  </a:solidFill>
                  <a:latin typeface="Candara"/>
                  <a:cs typeface="Candara"/>
                </a:rPr>
                <a:t>Astronomical events</a:t>
              </a:r>
            </a:p>
          </p:txBody>
        </p:sp>
        <p:grpSp>
          <p:nvGrpSpPr>
            <p:cNvPr id="37" name="Group 36">
              <a:extLst>
                <a:ext uri="{FF2B5EF4-FFF2-40B4-BE49-F238E27FC236}">
                  <a16:creationId xmlns:a16="http://schemas.microsoft.com/office/drawing/2014/main" id="{F7A168F6-C8A6-4046-8C08-E7AAD8E18E5C}"/>
                </a:ext>
              </a:extLst>
            </p:cNvPr>
            <p:cNvGrpSpPr/>
            <p:nvPr/>
          </p:nvGrpSpPr>
          <p:grpSpPr>
            <a:xfrm>
              <a:off x="-1802200" y="4608731"/>
              <a:ext cx="1923624" cy="1722419"/>
              <a:chOff x="-2085368" y="3108770"/>
              <a:chExt cx="1923624" cy="1722419"/>
            </a:xfrm>
          </p:grpSpPr>
          <p:pic>
            <p:nvPicPr>
              <p:cNvPr id="38" name="Picture 37">
                <a:extLst>
                  <a:ext uri="{FF2B5EF4-FFF2-40B4-BE49-F238E27FC236}">
                    <a16:creationId xmlns:a16="http://schemas.microsoft.com/office/drawing/2014/main" id="{2C32B6C0-C5E0-EE45-8FE6-0469D905841D}"/>
                  </a:ext>
                </a:extLst>
              </p:cNvPr>
              <p:cNvPicPr>
                <a:picLocks noChangeAspect="1"/>
              </p:cNvPicPr>
              <p:nvPr/>
            </p:nvPicPr>
            <p:blipFill rotWithShape="1">
              <a:blip r:embed="rId12"/>
              <a:srcRect r="83928"/>
              <a:stretch/>
            </p:blipFill>
            <p:spPr>
              <a:xfrm>
                <a:off x="-1801168" y="3108770"/>
                <a:ext cx="1639424" cy="1712202"/>
              </a:xfrm>
              <a:prstGeom prst="rect">
                <a:avLst/>
              </a:prstGeom>
            </p:spPr>
          </p:pic>
          <p:sp>
            <p:nvSpPr>
              <p:cNvPr id="39" name="TextBox 38">
                <a:extLst>
                  <a:ext uri="{FF2B5EF4-FFF2-40B4-BE49-F238E27FC236}">
                    <a16:creationId xmlns:a16="http://schemas.microsoft.com/office/drawing/2014/main" id="{471F9BED-1A01-A745-A5AF-C6B58C77DF96}"/>
                  </a:ext>
                </a:extLst>
              </p:cNvPr>
              <p:cNvSpPr txBox="1"/>
              <p:nvPr/>
            </p:nvSpPr>
            <p:spPr>
              <a:xfrm>
                <a:off x="-2085368" y="4492635"/>
                <a:ext cx="1762396" cy="338554"/>
              </a:xfrm>
              <a:prstGeom prst="rect">
                <a:avLst/>
              </a:prstGeom>
              <a:noFill/>
            </p:spPr>
            <p:txBody>
              <a:bodyPr wrap="square" rtlCol="0">
                <a:spAutoFit/>
              </a:bodyPr>
              <a:lstStyle/>
              <a:p>
                <a:pPr algn="ctr"/>
                <a:r>
                  <a:rPr lang="en-US" sz="1600" dirty="0">
                    <a:solidFill>
                      <a:schemeClr val="bg1">
                        <a:lumMod val="85000"/>
                      </a:schemeClr>
                    </a:solidFill>
                    <a:latin typeface="Candara"/>
                    <a:cs typeface="Candara"/>
                  </a:rPr>
                  <a:t>[NCSU, UCD]</a:t>
                </a:r>
              </a:p>
            </p:txBody>
          </p:sp>
        </p:grpSp>
      </p:grpSp>
    </p:spTree>
    <p:extLst>
      <p:ext uri="{BB962C8B-B14F-4D97-AF65-F5344CB8AC3E}">
        <p14:creationId xmlns:p14="http://schemas.microsoft.com/office/powerpoint/2010/main" val="3652067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F9FC5-CF8C-8E46-88BD-6FE3E7315528}"/>
              </a:ext>
            </a:extLst>
          </p:cNvPr>
          <p:cNvSpPr>
            <a:spLocks noGrp="1"/>
          </p:cNvSpPr>
          <p:nvPr>
            <p:ph type="title"/>
          </p:nvPr>
        </p:nvSpPr>
        <p:spPr/>
        <p:txBody>
          <a:bodyPr/>
          <a:lstStyle/>
          <a:p>
            <a:r>
              <a:rPr lang="en-US" dirty="0"/>
              <a:t>The natural HHD can be used to compute flow </a:t>
            </a:r>
            <a:br>
              <a:rPr lang="en-US" dirty="0"/>
            </a:br>
            <a:r>
              <a:rPr lang="en-US" dirty="0"/>
              <a:t>in </a:t>
            </a:r>
            <a:r>
              <a:rPr lang="en-US" i="1" dirty="0"/>
              <a:t>internal frame</a:t>
            </a:r>
            <a:endParaRPr lang="en-US" dirty="0"/>
          </a:p>
        </p:txBody>
      </p:sp>
      <mc:AlternateContent xmlns:mc="http://schemas.openxmlformats.org/markup-compatibility/2006" xmlns:a14="http://schemas.microsoft.com/office/drawing/2010/main">
        <mc:Choice Requires="a14">
          <p:sp>
            <p:nvSpPr>
              <p:cNvPr id="8" name="Content Placeholder 5">
                <a:extLst>
                  <a:ext uri="{FF2B5EF4-FFF2-40B4-BE49-F238E27FC236}">
                    <a16:creationId xmlns:a16="http://schemas.microsoft.com/office/drawing/2014/main" id="{F6146B04-6A06-8A4E-ABA1-03062D962732}"/>
                  </a:ext>
                </a:extLst>
              </p:cNvPr>
              <p:cNvSpPr txBox="1">
                <a:spLocks/>
              </p:cNvSpPr>
              <p:nvPr/>
            </p:nvSpPr>
            <p:spPr>
              <a:xfrm>
                <a:off x="1572812" y="4357984"/>
                <a:ext cx="9021758" cy="20036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14:m>
                  <m:oMathPara xmlns:m="http://schemas.openxmlformats.org/officeDocument/2006/math">
                    <m:oMathParaPr>
                      <m:jc m:val="center"/>
                    </m:oMathParaPr>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h</m:t>
                              </m:r>
                            </m:e>
                          </m:acc>
                        </m:e>
                        <m:sup>
                          <m:r>
                            <a:rPr lang="en-US" i="1">
                              <a:latin typeface="Cambria Math" panose="02040503050406030204" pitchFamily="18" charset="0"/>
                              <a:ea typeface="Cambria Math" panose="02040503050406030204" pitchFamily="18" charset="0"/>
                            </a:rPr>
                            <m:t>∗</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d>
                      <m:r>
                        <a:rPr lang="en-US" i="1" smtClean="0">
                          <a:latin typeface="Cambria Math" panose="02040503050406030204" pitchFamily="18" charset="0"/>
                          <a:ea typeface="Cambria Math" panose="02040503050406030204" pitchFamily="18" charset="0"/>
                        </a:rPr>
                        <m:t>= </m:t>
                      </m:r>
                      <m:r>
                        <a:rPr lang="en-US" i="1" smtClean="0">
                          <a:latin typeface="Cambria Math" panose="02040503050406030204" pitchFamily="18" charset="0"/>
                        </a:rPr>
                        <m:t>−</m:t>
                      </m:r>
                      <m:r>
                        <m:rPr>
                          <m:sty m:val="p"/>
                        </m:rPr>
                        <a:rPr lang="en-US" i="1">
                          <a:latin typeface="Cambria Math" panose="02040503050406030204" pitchFamily="18" charset="0"/>
                          <a:ea typeface="Cambria Math" panose="02040503050406030204" pitchFamily="18" charset="0"/>
                        </a:rPr>
                        <m:t>∇</m:t>
                      </m:r>
                      <m:nary>
                        <m:naryPr>
                          <m:chr m:val="∮"/>
                          <m:ctrlPr>
                            <a:rPr lang="en-US" i="1" smtClean="0">
                              <a:latin typeface="Cambria Math" panose="02040503050406030204" pitchFamily="18" charset="0"/>
                              <a:ea typeface="Cambria Math" panose="02040503050406030204" pitchFamily="18" charset="0"/>
                            </a:rPr>
                          </m:ctrlPr>
                        </m:naryPr>
                        <m:sub>
                          <m:r>
                            <m:rPr>
                              <m:brk m:alnAt="23"/>
                            </m:rPr>
                            <a:rPr lang="en-US" i="1" smtClean="0">
                              <a:latin typeface="Cambria Math" panose="02040503050406030204" pitchFamily="18" charset="0"/>
                              <a:ea typeface="Cambria Math" panose="02040503050406030204" pitchFamily="18" charset="0"/>
                            </a:rPr>
                            <m:t>𝜕</m:t>
                          </m:r>
                          <m:r>
                            <m:rPr>
                              <m:sty m:val="p"/>
                              <m:brk m:alnAt="23"/>
                            </m:rPr>
                            <a:rPr lang="el-GR" i="1">
                              <a:latin typeface="Cambria Math" panose="02040503050406030204" pitchFamily="18" charset="0"/>
                              <a:ea typeface="Cambria Math" panose="02040503050406030204" pitchFamily="18" charset="0"/>
                            </a:rPr>
                            <m:t>Ω</m:t>
                          </m:r>
                        </m:sub>
                        <m:sup/>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𝐺</m:t>
                              </m:r>
                            </m:e>
                            <m:sub>
                              <m:r>
                                <a:rPr lang="en-US" i="1">
                                  <a:latin typeface="Cambria Math" panose="02040503050406030204" pitchFamily="18" charset="0"/>
                                  <a:ea typeface="Cambria Math" panose="02040503050406030204" pitchFamily="18" charset="0"/>
                                </a:rPr>
                                <m:t>∞</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e>
                          </m:d>
                          <m:d>
                            <m:dPr>
                              <m:ctrlPr>
                                <a:rPr lang="en-US" i="1">
                                  <a:latin typeface="Cambria Math" panose="02040503050406030204" pitchFamily="18" charset="0"/>
                                  <a:ea typeface="Cambria Math" panose="02040503050406030204" pitchFamily="18" charset="0"/>
                                </a:rPr>
                              </m:ctrlPr>
                            </m:d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𝑛</m:t>
                                  </m:r>
                                </m:e>
                              </m:acc>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𝑉</m:t>
                                  </m:r>
                                </m:e>
                              </m:acc>
                            </m:e>
                          </m:d>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𝑑𝑥</m:t>
                          </m:r>
                        </m:e>
                      </m:nary>
                      <m:r>
                        <a:rPr lang="en-US" b="0" i="1" smtClean="0">
                          <a:latin typeface="Cambria Math" panose="02040503050406030204" pitchFamily="18" charset="0"/>
                          <a:ea typeface="Cambria Math" panose="02040503050406030204" pitchFamily="18" charset="0"/>
                        </a:rPr>
                        <m:t>+</m:t>
                      </m:r>
                      <m:r>
                        <m:rPr>
                          <m:sty m:val="p"/>
                        </m:rP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nary>
                        <m:naryPr>
                          <m:chr m:val="∮"/>
                          <m:ctrlPr>
                            <a:rPr lang="en-US" i="1">
                              <a:latin typeface="Cambria Math" panose="02040503050406030204" pitchFamily="18" charset="0"/>
                              <a:ea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m:t>
                          </m:r>
                          <m:r>
                            <m:rPr>
                              <m:sty m:val="p"/>
                              <m:brk m:alnAt="23"/>
                            </m:rPr>
                            <a:rPr lang="el-GR" i="1">
                              <a:latin typeface="Cambria Math" panose="02040503050406030204" pitchFamily="18" charset="0"/>
                              <a:ea typeface="Cambria Math" panose="02040503050406030204" pitchFamily="18" charset="0"/>
                            </a:rPr>
                            <m:t>Ω</m:t>
                          </m:r>
                        </m:sub>
                        <m:sup/>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𝐺</m:t>
                              </m:r>
                            </m:e>
                            <m:sub>
                              <m:r>
                                <a:rPr lang="en-US" i="1">
                                  <a:latin typeface="Cambria Math" panose="02040503050406030204" pitchFamily="18" charset="0"/>
                                  <a:ea typeface="Cambria Math" panose="02040503050406030204" pitchFamily="18" charset="0"/>
                                </a:rPr>
                                <m:t>∞</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e>
                          </m:d>
                          <m:d>
                            <m:dPr>
                              <m:ctrlPr>
                                <a:rPr lang="en-US" i="1">
                                  <a:latin typeface="Cambria Math" panose="02040503050406030204" pitchFamily="18" charset="0"/>
                                  <a:ea typeface="Cambria Math" panose="02040503050406030204" pitchFamily="18" charset="0"/>
                                </a:rPr>
                              </m:ctrlPr>
                            </m:d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𝑛</m:t>
                                  </m:r>
                                </m:e>
                              </m:acc>
                              <m:r>
                                <a:rPr lang="en-US" b="0" i="1" smtClean="0">
                                  <a:latin typeface="Cambria Math" panose="02040503050406030204" pitchFamily="18" charset="0"/>
                                  <a:ea typeface="Cambria Math" panose="02040503050406030204" pitchFamily="18" charset="0"/>
                                </a:rPr>
                                <m:t> </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𝑉</m:t>
                                  </m:r>
                                </m:e>
                              </m:acc>
                            </m:e>
                          </m:d>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𝑑𝑥</m:t>
                          </m:r>
                        </m:e>
                      </m:nary>
                    </m:oMath>
                  </m:oMathPara>
                </a14:m>
                <a:endParaRPr lang="en-US" dirty="0">
                  <a:ea typeface="Cambria Math" panose="02040503050406030204" pitchFamily="18" charset="0"/>
                </a:endParaRPr>
              </a:p>
              <a:p>
                <a:pPr marL="0" indent="0" algn="ctr">
                  <a:buNone/>
                </a:pPr>
                <a:endParaRPr lang="en-US" sz="2000" i="1" dirty="0">
                  <a:latin typeface="Cambria Math" panose="02040503050406030204" pitchFamily="18" charset="0"/>
                  <a:ea typeface="Cambria Math" panose="02040503050406030204" pitchFamily="18" charset="0"/>
                </a:endParaRPr>
              </a:p>
              <a:p>
                <a:pPr marL="0" indent="0" algn="ctr">
                  <a:buNone/>
                </a:pP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𝑉</m:t>
                            </m:r>
                          </m:e>
                        </m:acc>
                      </m:e>
                      <m:sub>
                        <m:r>
                          <m:rPr>
                            <m:nor/>
                          </m:rPr>
                          <a:rPr lang="en-US" b="0" i="0" smtClean="0">
                            <a:latin typeface="Cambria Math" panose="02040503050406030204" pitchFamily="18" charset="0"/>
                            <a:ea typeface="Cambria Math" panose="02040503050406030204" pitchFamily="18" charset="0"/>
                          </a:rPr>
                          <m:t>int</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𝑡</m:t>
                            </m:r>
                            <m:r>
                              <a:rPr lang="en-US" b="0" i="1" smtClean="0">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0</m:t>
                            </m:r>
                          </m:sub>
                        </m:sSub>
                      </m:e>
                    </m:d>
                    <m:r>
                      <a:rPr lang="en-US" b="0" i="1" smtClean="0">
                        <a:latin typeface="Cambria Math" panose="02040503050406030204" pitchFamily="18" charset="0"/>
                      </a:rPr>
                      <m:t>= </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𝑉</m:t>
                        </m:r>
                      </m:e>
                    </m:acc>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0</m:t>
                            </m:r>
                          </m:sub>
                        </m:sSub>
                      </m:e>
                    </m:d>
                    <m:r>
                      <a:rPr lang="en-US" b="0" i="1" smtClean="0">
                        <a:latin typeface="Cambria Math" panose="02040503050406030204" pitchFamily="18" charset="0"/>
                      </a:rPr>
                      <m:t> −</m:t>
                    </m:r>
                  </m:oMath>
                </a14:m>
                <a:r>
                  <a:rPr lang="en-US" dirty="0">
                    <a:ea typeface="Cambria Math" panose="02040503050406030204" pitchFamily="18" charset="0"/>
                  </a:rPr>
                  <a:t>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h</m:t>
                            </m:r>
                          </m:e>
                        </m:acc>
                      </m:e>
                      <m:sup>
                        <m:r>
                          <a:rPr lang="en-US" i="1">
                            <a:latin typeface="Cambria Math" panose="02040503050406030204" pitchFamily="18" charset="0"/>
                            <a:ea typeface="Cambria Math" panose="02040503050406030204" pitchFamily="18" charset="0"/>
                          </a:rPr>
                          <m:t>∗</m:t>
                        </m:r>
                      </m:sup>
                    </m:sSup>
                    <m:d>
                      <m:dPr>
                        <m:ctrlPr>
                          <a:rPr lang="en-US" i="1">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d>
                  </m:oMath>
                </a14:m>
                <a:endParaRPr lang="en-US" dirty="0">
                  <a:ea typeface="Cambria Math" panose="02040503050406030204" pitchFamily="18" charset="0"/>
                </a:endParaRPr>
              </a:p>
            </p:txBody>
          </p:sp>
        </mc:Choice>
        <mc:Fallback xmlns="">
          <p:sp>
            <p:nvSpPr>
              <p:cNvPr id="8" name="Content Placeholder 5">
                <a:extLst>
                  <a:ext uri="{FF2B5EF4-FFF2-40B4-BE49-F238E27FC236}">
                    <a16:creationId xmlns:a16="http://schemas.microsoft.com/office/drawing/2014/main" id="{F6146B04-6A06-8A4E-ABA1-03062D962732}"/>
                  </a:ext>
                </a:extLst>
              </p:cNvPr>
              <p:cNvSpPr txBox="1">
                <a:spLocks noRot="1" noChangeAspect="1" noMove="1" noResize="1" noEditPoints="1" noAdjustHandles="1" noChangeArrowheads="1" noChangeShapeType="1" noTextEdit="1"/>
              </p:cNvSpPr>
              <p:nvPr/>
            </p:nvSpPr>
            <p:spPr>
              <a:xfrm>
                <a:off x="1572812" y="4357984"/>
                <a:ext cx="9021758" cy="2003628"/>
              </a:xfrm>
              <a:prstGeom prst="rect">
                <a:avLst/>
              </a:prstGeom>
              <a:blipFill>
                <a:blip r:embed="rId2"/>
                <a:stretch>
                  <a:fillRect t="-75472" b="-54088"/>
                </a:stretch>
              </a:blipFill>
            </p:spPr>
            <p:txBody>
              <a:bodyPr/>
              <a:lstStyle/>
              <a:p>
                <a:r>
                  <a:rPr lang="en-US">
                    <a:noFill/>
                  </a:rPr>
                  <a:t> </a:t>
                </a:r>
              </a:p>
            </p:txBody>
          </p:sp>
        </mc:Fallback>
      </mc:AlternateContent>
      <p:sp>
        <p:nvSpPr>
          <p:cNvPr id="3" name="Down Arrow 2">
            <a:extLst>
              <a:ext uri="{FF2B5EF4-FFF2-40B4-BE49-F238E27FC236}">
                <a16:creationId xmlns:a16="http://schemas.microsoft.com/office/drawing/2014/main" id="{93FDC730-DE0B-424A-8611-25F4A0016056}"/>
              </a:ext>
            </a:extLst>
          </p:cNvPr>
          <p:cNvSpPr/>
          <p:nvPr/>
        </p:nvSpPr>
        <p:spPr>
          <a:xfrm>
            <a:off x="5822434" y="3193302"/>
            <a:ext cx="522514" cy="1051656"/>
          </a:xfrm>
          <a:prstGeom prst="downArrow">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77C572C4-EDB9-A34A-B861-543DECA04495}"/>
                  </a:ext>
                </a:extLst>
              </p:cNvPr>
              <p:cNvSpPr txBox="1">
                <a:spLocks/>
              </p:cNvSpPr>
              <p:nvPr/>
            </p:nvSpPr>
            <p:spPr>
              <a:xfrm>
                <a:off x="196364" y="1415393"/>
                <a:ext cx="11774655" cy="15760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sSup>
                        <m:sSupPr>
                          <m:ctrlPr>
                            <a:rPr lang="en-US" i="1" smtClean="0">
                              <a:latin typeface="Cambria Math" panose="02040503050406030204" pitchFamily="18" charset="0"/>
                            </a:rPr>
                          </m:ctrlPr>
                        </m:sSupPr>
                        <m:e>
                          <m:r>
                            <a:rPr lang="en-US" i="1">
                              <a:latin typeface="Cambria Math" panose="02040503050406030204" pitchFamily="18" charset="0"/>
                            </a:rPr>
                            <m:t>𝐷</m:t>
                          </m:r>
                        </m:e>
                        <m:sup>
                          <m:r>
                            <a:rPr lang="en-US" i="1">
                              <a:latin typeface="Cambria Math" panose="02040503050406030204" pitchFamily="18" charset="0"/>
                            </a:rPr>
                            <m:t>∗</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ea typeface="Cambria Math" panose="02040503050406030204" pitchFamily="18" charset="0"/>
                        </a:rPr>
                        <m:t>=</m:t>
                      </m:r>
                      <m:nary>
                        <m:naryPr>
                          <m:ctrlPr>
                            <a:rPr lang="en-US" i="1">
                              <a:latin typeface="Cambria Math" panose="02040503050406030204" pitchFamily="18" charset="0"/>
                              <a:ea typeface="Cambria Math" panose="02040503050406030204" pitchFamily="18" charset="0"/>
                            </a:rPr>
                          </m:ctrlPr>
                        </m:naryPr>
                        <m:sub>
                          <m:r>
                            <m:rPr>
                              <m:sty m:val="p"/>
                              <m:brk m:alnAt="23"/>
                            </m:rPr>
                            <a:rPr lang="el-GR" i="1">
                              <a:latin typeface="Cambria Math" panose="02040503050406030204" pitchFamily="18" charset="0"/>
                              <a:ea typeface="Cambria Math" panose="02040503050406030204" pitchFamily="18" charset="0"/>
                            </a:rPr>
                            <m:t>Ω</m:t>
                          </m:r>
                        </m:sub>
                        <m:sup/>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𝐺</m:t>
                              </m:r>
                            </m:e>
                            <m:sub>
                              <m:r>
                                <a:rPr lang="en-US" i="1">
                                  <a:latin typeface="Cambria Math" panose="02040503050406030204" pitchFamily="18" charset="0"/>
                                  <a:ea typeface="Cambria Math" panose="02040503050406030204" pitchFamily="18" charset="0"/>
                                </a:rPr>
                                <m:t>∞</m:t>
                              </m:r>
                            </m:sub>
                          </m:sSub>
                        </m:e>
                      </m:nary>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e>
                      </m:d>
                      <m:d>
                        <m:dPr>
                          <m:ctrlPr>
                            <a:rPr lang="en-US" i="1">
                              <a:latin typeface="Cambria Math" panose="02040503050406030204" pitchFamily="18" charset="0"/>
                              <a:ea typeface="Cambria Math" panose="02040503050406030204" pitchFamily="18" charset="0"/>
                            </a:rPr>
                          </m:ctrlPr>
                        </m:dPr>
                        <m:e>
                          <m:r>
                            <m:rPr>
                              <m:sty m:val="p"/>
                            </m:rP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𝑉</m:t>
                              </m:r>
                            </m:e>
                          </m:acc>
                        </m:e>
                      </m:d>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𝑑𝑥</m:t>
                      </m:r>
                      <m:r>
                        <a:rPr lang="en-US" b="0" i="1" smtClean="0">
                          <a:latin typeface="Cambria Math" panose="02040503050406030204" pitchFamily="18" charset="0"/>
                          <a:ea typeface="Cambria Math" panose="02040503050406030204" pitchFamily="18" charset="0"/>
                        </a:rPr>
                        <m:t>                                 </m:t>
                      </m:r>
                      <m:sSup>
                        <m:sSupPr>
                          <m:ctrlPr>
                            <a:rPr lang="en-US" i="1">
                              <a:latin typeface="Cambria Math" panose="02040503050406030204" pitchFamily="18" charset="0"/>
                            </a:rPr>
                          </m:ctrlPr>
                        </m:sSupPr>
                        <m:e>
                          <m:acc>
                            <m:accPr>
                              <m:chr m:val="⃗"/>
                              <m:ctrlPr>
                                <a:rPr lang="en-US" i="1" smtClean="0">
                                  <a:latin typeface="Cambria Math" panose="02040503050406030204" pitchFamily="18" charset="0"/>
                                </a:rPr>
                              </m:ctrlPr>
                            </m:accPr>
                            <m:e>
                              <m:r>
                                <a:rPr lang="en-US" i="1" smtClean="0">
                                  <a:latin typeface="Cambria Math" panose="02040503050406030204" pitchFamily="18" charset="0"/>
                                </a:rPr>
                                <m:t>𝑅</m:t>
                              </m:r>
                            </m:e>
                          </m:acc>
                        </m:e>
                        <m:sup>
                          <m:r>
                            <a:rPr lang="en-US" i="1">
                              <a:latin typeface="Cambria Math" panose="02040503050406030204" pitchFamily="18" charset="0"/>
                            </a:rPr>
                            <m:t>∗</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ea typeface="Cambria Math" panose="02040503050406030204" pitchFamily="18" charset="0"/>
                        </a:rPr>
                        <m:t>=</m:t>
                      </m:r>
                      <m:nary>
                        <m:naryPr>
                          <m:ctrlPr>
                            <a:rPr lang="en-US" i="1">
                              <a:latin typeface="Cambria Math" panose="02040503050406030204" pitchFamily="18" charset="0"/>
                              <a:ea typeface="Cambria Math" panose="02040503050406030204" pitchFamily="18" charset="0"/>
                            </a:rPr>
                          </m:ctrlPr>
                        </m:naryPr>
                        <m:sub>
                          <m:r>
                            <m:rPr>
                              <m:sty m:val="p"/>
                              <m:brk m:alnAt="23"/>
                            </m:rPr>
                            <a:rPr lang="el-GR" i="1">
                              <a:latin typeface="Cambria Math" panose="02040503050406030204" pitchFamily="18" charset="0"/>
                              <a:ea typeface="Cambria Math" panose="02040503050406030204" pitchFamily="18" charset="0"/>
                            </a:rPr>
                            <m:t>Ω</m:t>
                          </m:r>
                        </m:sub>
                        <m:sup/>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𝐺</m:t>
                              </m:r>
                            </m:e>
                            <m:sub>
                              <m:r>
                                <a:rPr lang="en-US" i="1">
                                  <a:latin typeface="Cambria Math" panose="02040503050406030204" pitchFamily="18" charset="0"/>
                                  <a:ea typeface="Cambria Math" panose="02040503050406030204" pitchFamily="18" charset="0"/>
                                </a:rPr>
                                <m:t>∞</m:t>
                              </m:r>
                            </m:sub>
                          </m:sSub>
                        </m:e>
                      </m:nary>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e>
                      </m:d>
                      <m:d>
                        <m:dPr>
                          <m:ctrlPr>
                            <a:rPr lang="en-US" i="1">
                              <a:latin typeface="Cambria Math" panose="02040503050406030204" pitchFamily="18" charset="0"/>
                              <a:ea typeface="Cambria Math" panose="02040503050406030204" pitchFamily="18" charset="0"/>
                            </a:rPr>
                          </m:ctrlPr>
                        </m:dPr>
                        <m:e>
                          <m:r>
                            <m:rPr>
                              <m:sty m:val="p"/>
                            </m:rPr>
                            <a:rPr lang="en-US" i="1">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𝑉</m:t>
                              </m:r>
                            </m:e>
                          </m:acc>
                        </m:e>
                      </m:d>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𝑑𝑥</m:t>
                      </m:r>
                    </m:oMath>
                  </m:oMathPara>
                </a14:m>
                <a:endParaRPr lang="en-US" dirty="0">
                  <a:ea typeface="Cambria Math" panose="02040503050406030204" pitchFamily="18" charset="0"/>
                </a:endParaRPr>
              </a:p>
              <a:p>
                <a:pPr marL="0" indent="0">
                  <a:buFont typeface="Arial" panose="020B0604020202020204" pitchFamily="34" charset="0"/>
                  <a:buNone/>
                </a:pPr>
                <a:endParaRPr lang="en-US" sz="1000" dirty="0">
                  <a:ea typeface="Cambria Math" panose="02040503050406030204" pitchFamily="18" charset="0"/>
                </a:endParaRPr>
              </a:p>
              <a:p>
                <a:pPr marL="0" indent="0">
                  <a:buFont typeface="Arial" panose="020B0604020202020204" pitchFamily="34" charset="0"/>
                  <a:buNone/>
                </a:pPr>
                <a:r>
                  <a:rPr lang="en-US" dirty="0">
                    <a:ea typeface="Cambria Math" panose="02040503050406030204" pitchFamily="18" charset="0"/>
                  </a:rPr>
                  <a:t>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h</m:t>
                            </m:r>
                          </m:e>
                        </m:acc>
                      </m:e>
                      <m:sup>
                        <m:r>
                          <a:rPr lang="en-US" i="1">
                            <a:latin typeface="Cambria Math" panose="02040503050406030204" pitchFamily="18" charset="0"/>
                            <a:ea typeface="Cambria Math" panose="02040503050406030204" pitchFamily="18" charset="0"/>
                          </a:rPr>
                          <m:t>∗</m:t>
                        </m:r>
                      </m:sup>
                    </m:sSup>
                    <m:r>
                      <a:rPr lang="en-US" i="1" smtClean="0">
                        <a:latin typeface="Cambria Math" panose="02040503050406030204" pitchFamily="18" charset="0"/>
                        <a:ea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𝑉</m:t>
                        </m:r>
                      </m:e>
                    </m:acc>
                    <m:r>
                      <a:rPr lang="en-US" i="1" smtClean="0">
                        <a:latin typeface="Cambria Math" panose="02040503050406030204" pitchFamily="18" charset="0"/>
                      </a:rPr>
                      <m:t>−</m:t>
                    </m:r>
                    <m:r>
                      <m:rPr>
                        <m:sty m:val="p"/>
                      </m:rP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𝐷</m:t>
                        </m:r>
                      </m:e>
                      <m:sup>
                        <m:r>
                          <a:rPr lang="en-US" i="1">
                            <a:latin typeface="Cambria Math" panose="02040503050406030204" pitchFamily="18" charset="0"/>
                          </a:rPr>
                          <m:t>∗</m:t>
                        </m:r>
                      </m:sup>
                    </m:sSup>
                    <m:r>
                      <a:rPr lang="en-US" i="1" smtClean="0">
                        <a:latin typeface="Cambria Math" panose="02040503050406030204" pitchFamily="18" charset="0"/>
                      </a:rPr>
                      <m:t>−</m:t>
                    </m:r>
                    <m:r>
                      <m:rPr>
                        <m:sty m:val="p"/>
                      </m:rP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𝑅</m:t>
                            </m:r>
                          </m:e>
                        </m:acc>
                      </m:e>
                      <m:sup>
                        <m:r>
                          <a:rPr lang="en-US" i="1">
                            <a:latin typeface="Cambria Math" panose="02040503050406030204" pitchFamily="18" charset="0"/>
                            <a:ea typeface="Cambria Math" panose="02040503050406030204" pitchFamily="18" charset="0"/>
                          </a:rPr>
                          <m:t>∗</m:t>
                        </m:r>
                      </m:sup>
                    </m:sSup>
                  </m:oMath>
                </a14:m>
                <a:endParaRPr lang="en-US" dirty="0">
                  <a:ea typeface="Cambria Math" panose="02040503050406030204" pitchFamily="18" charset="0"/>
                </a:endParaRPr>
              </a:p>
            </p:txBody>
          </p:sp>
        </mc:Choice>
        <mc:Fallback xmlns="">
          <p:sp>
            <p:nvSpPr>
              <p:cNvPr id="6" name="Content Placeholder 5">
                <a:extLst>
                  <a:ext uri="{FF2B5EF4-FFF2-40B4-BE49-F238E27FC236}">
                    <a16:creationId xmlns:a16="http://schemas.microsoft.com/office/drawing/2014/main" id="{77C572C4-EDB9-A34A-B861-543DECA04495}"/>
                  </a:ext>
                </a:extLst>
              </p:cNvPr>
              <p:cNvSpPr txBox="1">
                <a:spLocks noRot="1" noChangeAspect="1" noMove="1" noResize="1" noEditPoints="1" noAdjustHandles="1" noChangeArrowheads="1" noChangeShapeType="1" noTextEdit="1"/>
              </p:cNvSpPr>
              <p:nvPr/>
            </p:nvSpPr>
            <p:spPr>
              <a:xfrm>
                <a:off x="196364" y="1415393"/>
                <a:ext cx="11774655" cy="1576002"/>
              </a:xfrm>
              <a:prstGeom prst="rect">
                <a:avLst/>
              </a:prstGeom>
              <a:blipFill>
                <a:blip r:embed="rId3"/>
                <a:stretch>
                  <a:fillRect l="-431" t="-94444" b="-9444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D7192FFF-B1FA-C348-8AE3-BCB7F39C64FE}"/>
              </a:ext>
            </a:extLst>
          </p:cNvPr>
          <p:cNvSpPr txBox="1"/>
          <p:nvPr/>
        </p:nvSpPr>
        <p:spPr>
          <a:xfrm>
            <a:off x="220980" y="6179179"/>
            <a:ext cx="3113353" cy="400110"/>
          </a:xfrm>
          <a:prstGeom prst="rect">
            <a:avLst/>
          </a:prstGeom>
          <a:noFill/>
        </p:spPr>
        <p:txBody>
          <a:bodyPr wrap="none" rtlCol="0">
            <a:spAutoFit/>
          </a:bodyPr>
          <a:lstStyle/>
          <a:p>
            <a:r>
              <a:rPr lang="en-US" sz="2000" dirty="0">
                <a:solidFill>
                  <a:srgbClr val="4472C4"/>
                </a:solidFill>
                <a:latin typeface="Candara" panose="020E0502030303020204" pitchFamily="34" charset="0"/>
                <a:ea typeface="+mj-ea"/>
                <a:cs typeface="+mj-cs"/>
              </a:rPr>
              <a:t>[Bhatia et al., </a:t>
            </a:r>
            <a:r>
              <a:rPr lang="en-US" sz="2000" dirty="0" err="1">
                <a:solidFill>
                  <a:srgbClr val="4472C4"/>
                </a:solidFill>
                <a:latin typeface="Candara" panose="020E0502030303020204" pitchFamily="34" charset="0"/>
                <a:ea typeface="+mj-ea"/>
                <a:cs typeface="+mj-cs"/>
              </a:rPr>
              <a:t>EuroVis</a:t>
            </a:r>
            <a:r>
              <a:rPr lang="en-US" sz="2000" dirty="0">
                <a:solidFill>
                  <a:srgbClr val="4472C4"/>
                </a:solidFill>
                <a:latin typeface="Candara" panose="020E0502030303020204" pitchFamily="34" charset="0"/>
                <a:ea typeface="+mj-ea"/>
                <a:cs typeface="+mj-cs"/>
              </a:rPr>
              <a:t> 2014]</a:t>
            </a:r>
            <a:endParaRPr lang="en-US" sz="2000" dirty="0">
              <a:solidFill>
                <a:srgbClr val="4472C4"/>
              </a:solidFill>
              <a:latin typeface="Candara" panose="020E0502030303020204" pitchFamily="34" charset="0"/>
            </a:endParaRPr>
          </a:p>
        </p:txBody>
      </p:sp>
    </p:spTree>
    <p:extLst>
      <p:ext uri="{BB962C8B-B14F-4D97-AF65-F5344CB8AC3E}">
        <p14:creationId xmlns:p14="http://schemas.microsoft.com/office/powerpoint/2010/main" val="1489417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Streamline-based analysis in the internal frame reveals the hidden von </a:t>
            </a:r>
            <a:r>
              <a:rPr lang="en-US" dirty="0" err="1"/>
              <a:t>Kármán</a:t>
            </a:r>
            <a:r>
              <a:rPr lang="en-US" dirty="0"/>
              <a:t> vortex street</a:t>
            </a:r>
          </a:p>
        </p:txBody>
      </p:sp>
      <p:grpSp>
        <p:nvGrpSpPr>
          <p:cNvPr id="33" name="Group 32"/>
          <p:cNvGrpSpPr>
            <a:grpSpLocks noChangeAspect="1"/>
          </p:cNvGrpSpPr>
          <p:nvPr/>
        </p:nvGrpSpPr>
        <p:grpSpPr>
          <a:xfrm>
            <a:off x="594493" y="3768940"/>
            <a:ext cx="4420058" cy="2317067"/>
            <a:chOff x="102205" y="2756033"/>
            <a:chExt cx="4363900" cy="2181950"/>
          </a:xfrm>
        </p:grpSpPr>
        <p:pic>
          <p:nvPicPr>
            <p:cNvPr id="34" name="Picture 33" descr="Vortex-street-anim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05" y="2756033"/>
              <a:ext cx="4363900" cy="2181950"/>
            </a:xfrm>
            <a:prstGeom prst="rect">
              <a:avLst/>
            </a:prstGeom>
          </p:spPr>
        </p:pic>
        <p:sp>
          <p:nvSpPr>
            <p:cNvPr id="36" name="Rectangle 35"/>
            <p:cNvSpPr/>
            <p:nvPr/>
          </p:nvSpPr>
          <p:spPr>
            <a:xfrm>
              <a:off x="130534" y="3032606"/>
              <a:ext cx="4335571" cy="1616364"/>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620252" y="2069724"/>
            <a:ext cx="4395240" cy="1754419"/>
            <a:chOff x="5480269" y="2969774"/>
            <a:chExt cx="4395240" cy="1754419"/>
          </a:xfrm>
        </p:grpSpPr>
        <p:pic>
          <p:nvPicPr>
            <p:cNvPr id="6" name="Picture 5" descr="cyl_carto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269" y="2969774"/>
              <a:ext cx="4395240" cy="1356247"/>
            </a:xfrm>
            <a:prstGeom prst="rect">
              <a:avLst/>
            </a:prstGeom>
            <a:ln w="12700">
              <a:solidFill>
                <a:schemeClr val="tx1"/>
              </a:solidFill>
            </a:ln>
          </p:spPr>
        </p:pic>
        <p:sp>
          <p:nvSpPr>
            <p:cNvPr id="7" name="TextBox 6"/>
            <p:cNvSpPr txBox="1"/>
            <p:nvPr/>
          </p:nvSpPr>
          <p:spPr>
            <a:xfrm>
              <a:off x="6077689" y="4385639"/>
              <a:ext cx="3200400" cy="338554"/>
            </a:xfrm>
            <a:prstGeom prst="rect">
              <a:avLst/>
            </a:prstGeom>
            <a:noFill/>
          </p:spPr>
          <p:txBody>
            <a:bodyPr wrap="square" rtlCol="0">
              <a:spAutoFit/>
            </a:bodyPr>
            <a:lstStyle/>
            <a:p>
              <a:pPr algn="ctr"/>
              <a:r>
                <a:rPr lang="en-US" sz="1600" dirty="0">
                  <a:solidFill>
                    <a:prstClr val="black"/>
                  </a:solidFill>
                  <a:latin typeface="Candara"/>
                  <a:ea typeface="Lucida Grande"/>
                  <a:cs typeface="Candara"/>
                </a:rPr>
                <a:t>von </a:t>
              </a:r>
              <a:r>
                <a:rPr lang="en-US" sz="1600" dirty="0" err="1">
                  <a:solidFill>
                    <a:prstClr val="black"/>
                  </a:solidFill>
                  <a:latin typeface="Candara"/>
                  <a:ea typeface="Lucida Grande"/>
                  <a:cs typeface="Candara"/>
                </a:rPr>
                <a:t>Kármán</a:t>
              </a:r>
              <a:r>
                <a:rPr lang="en-US" sz="1600" dirty="0">
                  <a:solidFill>
                    <a:prstClr val="black"/>
                  </a:solidFill>
                  <a:latin typeface="Candara"/>
                  <a:ea typeface="Lucida Grande"/>
                  <a:cs typeface="Candara"/>
                </a:rPr>
                <a:t> vortex street.</a:t>
              </a:r>
              <a:endParaRPr lang="en-US" sz="1600" baseline="-25000" dirty="0">
                <a:latin typeface="Candara"/>
                <a:cs typeface="Candara"/>
              </a:endParaRPr>
            </a:p>
          </p:txBody>
        </p:sp>
      </p:grpSp>
      <p:pic>
        <p:nvPicPr>
          <p:cNvPr id="35" name="Picture 34" descr="cylw_orig.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8268" y="1239331"/>
            <a:ext cx="5309203" cy="1737360"/>
          </a:xfrm>
          <a:prstGeom prst="rect">
            <a:avLst/>
          </a:prstGeom>
        </p:spPr>
      </p:pic>
      <p:sp>
        <p:nvSpPr>
          <p:cNvPr id="10" name="TextBox 9"/>
          <p:cNvSpPr txBox="1"/>
          <p:nvPr/>
        </p:nvSpPr>
        <p:spPr>
          <a:xfrm>
            <a:off x="6161081" y="2681811"/>
            <a:ext cx="2963044" cy="307777"/>
          </a:xfrm>
          <a:prstGeom prst="rect">
            <a:avLst/>
          </a:prstGeom>
          <a:noFill/>
        </p:spPr>
        <p:txBody>
          <a:bodyPr wrap="square" rtlCol="0">
            <a:spAutoFit/>
          </a:bodyPr>
          <a:lstStyle/>
          <a:p>
            <a:r>
              <a:rPr lang="en-US" sz="1400" dirty="0">
                <a:solidFill>
                  <a:prstClr val="black"/>
                </a:solidFill>
                <a:latin typeface="Candara"/>
                <a:cs typeface="Candara"/>
              </a:rPr>
              <a:t>Flow in the simulation’s frame.</a:t>
            </a:r>
            <a:endParaRPr lang="en-US" sz="1400" dirty="0">
              <a:latin typeface="Candara"/>
              <a:cs typeface="Candara"/>
            </a:endParaRPr>
          </a:p>
        </p:txBody>
      </p:sp>
      <p:grpSp>
        <p:nvGrpSpPr>
          <p:cNvPr id="30" name="Group 29"/>
          <p:cNvGrpSpPr/>
          <p:nvPr/>
        </p:nvGrpSpPr>
        <p:grpSpPr>
          <a:xfrm>
            <a:off x="5785947" y="3049044"/>
            <a:ext cx="5695371" cy="1709931"/>
            <a:chOff x="3349701" y="5074300"/>
            <a:chExt cx="5695371" cy="1709931"/>
          </a:xfrm>
        </p:grpSpPr>
        <p:pic>
          <p:nvPicPr>
            <p:cNvPr id="13" name="Picture 12" descr="Mike_cyl_h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4836" y="5074300"/>
              <a:ext cx="5320236" cy="1703498"/>
            </a:xfrm>
            <a:prstGeom prst="rect">
              <a:avLst/>
            </a:prstGeom>
          </p:spPr>
        </p:pic>
        <p:sp>
          <p:nvSpPr>
            <p:cNvPr id="14" name="TextBox 13"/>
            <p:cNvSpPr txBox="1"/>
            <p:nvPr/>
          </p:nvSpPr>
          <p:spPr>
            <a:xfrm>
              <a:off x="3724836" y="6476454"/>
              <a:ext cx="5310828" cy="307777"/>
            </a:xfrm>
            <a:prstGeom prst="rect">
              <a:avLst/>
            </a:prstGeom>
            <a:noFill/>
          </p:spPr>
          <p:txBody>
            <a:bodyPr wrap="square" rtlCol="0">
              <a:spAutoFit/>
            </a:bodyPr>
            <a:lstStyle/>
            <a:p>
              <a:r>
                <a:rPr lang="en-US" sz="1400" dirty="0">
                  <a:solidFill>
                    <a:prstClr val="black"/>
                  </a:solidFill>
                  <a:latin typeface="Candara"/>
                  <a:cs typeface="Candara"/>
                </a:rPr>
                <a:t>The natural harmonic flow captures the background flow.</a:t>
              </a:r>
              <a:endParaRPr lang="en-US" sz="1400" dirty="0">
                <a:latin typeface="Candara"/>
                <a:cs typeface="Candara"/>
              </a:endParaRPr>
            </a:p>
          </p:txBody>
        </p:sp>
        <p:sp>
          <p:nvSpPr>
            <p:cNvPr id="18" name="Oval 17"/>
            <p:cNvSpPr/>
            <p:nvPr/>
          </p:nvSpPr>
          <p:spPr>
            <a:xfrm>
              <a:off x="3384682" y="5794196"/>
              <a:ext cx="274320" cy="274320"/>
            </a:xfrm>
            <a:prstGeom prst="ellipse">
              <a:avLst/>
            </a:prstGeom>
            <a:solidFill>
              <a:schemeClr val="bg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3349701" y="5077567"/>
              <a:ext cx="5695371" cy="1700231"/>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re100-local.png"/>
          <p:cNvPicPr>
            <a:picLocks noChangeAspect="1"/>
          </p:cNvPicPr>
          <p:nvPr/>
        </p:nvPicPr>
        <p:blipFill rotWithShape="1">
          <a:blip r:embed="rId6">
            <a:extLst>
              <a:ext uri="{28A0092B-C50C-407E-A947-70E740481C1C}">
                <a14:useLocalDpi xmlns:a14="http://schemas.microsoft.com/office/drawing/2010/main" val="0"/>
              </a:ext>
            </a:extLst>
          </a:blip>
          <a:srcRect l="654" r="94"/>
          <a:stretch/>
        </p:blipFill>
        <p:spPr>
          <a:xfrm>
            <a:off x="6163420" y="4831528"/>
            <a:ext cx="5303520" cy="1737360"/>
          </a:xfrm>
          <a:prstGeom prst="rect">
            <a:avLst/>
          </a:prstGeom>
        </p:spPr>
      </p:pic>
      <p:pic>
        <p:nvPicPr>
          <p:cNvPr id="19" name="Picture 18" descr="cyl-local-topo0.pdf"/>
          <p:cNvPicPr>
            <a:picLocks/>
          </p:cNvPicPr>
          <p:nvPr/>
        </p:nvPicPr>
        <p:blipFill>
          <a:blip r:embed="rId7">
            <a:extLst>
              <a:ext uri="{28A0092B-C50C-407E-A947-70E740481C1C}">
                <a14:useLocalDpi xmlns:a14="http://schemas.microsoft.com/office/drawing/2010/main" val="0"/>
              </a:ext>
            </a:extLst>
          </a:blip>
          <a:stretch>
            <a:fillRect/>
          </a:stretch>
        </p:blipFill>
        <p:spPr>
          <a:xfrm>
            <a:off x="6163420" y="4831101"/>
            <a:ext cx="5312664" cy="1737360"/>
          </a:xfrm>
          <a:prstGeom prst="rect">
            <a:avLst/>
          </a:prstGeom>
        </p:spPr>
      </p:pic>
      <p:pic>
        <p:nvPicPr>
          <p:cNvPr id="40" name="Picture 39" descr="cyl-local-topo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3421" y="4831102"/>
            <a:ext cx="5313001" cy="1737787"/>
          </a:xfrm>
          <a:prstGeom prst="rect">
            <a:avLst/>
          </a:prstGeom>
        </p:spPr>
      </p:pic>
      <p:pic>
        <p:nvPicPr>
          <p:cNvPr id="15" name="Picture 14" descr="cyl-local-topo2.pdf"/>
          <p:cNvPicPr>
            <a:picLocks/>
          </p:cNvPicPr>
          <p:nvPr/>
        </p:nvPicPr>
        <p:blipFill>
          <a:blip r:embed="rId9">
            <a:extLst>
              <a:ext uri="{28A0092B-C50C-407E-A947-70E740481C1C}">
                <a14:useLocalDpi xmlns:a14="http://schemas.microsoft.com/office/drawing/2010/main" val="0"/>
              </a:ext>
            </a:extLst>
          </a:blip>
          <a:stretch>
            <a:fillRect/>
          </a:stretch>
        </p:blipFill>
        <p:spPr>
          <a:xfrm>
            <a:off x="6163420" y="4831101"/>
            <a:ext cx="5312664" cy="1737360"/>
          </a:xfrm>
          <a:prstGeom prst="rect">
            <a:avLst/>
          </a:prstGeom>
        </p:spPr>
      </p:pic>
      <p:pic>
        <p:nvPicPr>
          <p:cNvPr id="3" name="Picture 2" descr="cyl-local-onlyarrows.pdf"/>
          <p:cNvPicPr>
            <a:picLocks/>
          </p:cNvPicPr>
          <p:nvPr/>
        </p:nvPicPr>
        <p:blipFill>
          <a:blip r:embed="rId10">
            <a:extLst>
              <a:ext uri="{28A0092B-C50C-407E-A947-70E740481C1C}">
                <a14:useLocalDpi xmlns:a14="http://schemas.microsoft.com/office/drawing/2010/main" val="0"/>
              </a:ext>
            </a:extLst>
          </a:blip>
          <a:stretch>
            <a:fillRect/>
          </a:stretch>
        </p:blipFill>
        <p:spPr>
          <a:xfrm>
            <a:off x="6163420" y="4826807"/>
            <a:ext cx="5312664" cy="1737360"/>
          </a:xfrm>
          <a:prstGeom prst="rect">
            <a:avLst/>
          </a:prstGeom>
        </p:spPr>
      </p:pic>
      <p:grpSp>
        <p:nvGrpSpPr>
          <p:cNvPr id="28" name="Group 27"/>
          <p:cNvGrpSpPr/>
          <p:nvPr/>
        </p:nvGrpSpPr>
        <p:grpSpPr>
          <a:xfrm>
            <a:off x="5776539" y="4830543"/>
            <a:ext cx="5695371" cy="2011420"/>
            <a:chOff x="3389590" y="4818330"/>
            <a:chExt cx="5695371" cy="2011420"/>
          </a:xfrm>
        </p:grpSpPr>
        <p:sp>
          <p:nvSpPr>
            <p:cNvPr id="38" name="TextBox 37"/>
            <p:cNvSpPr txBox="1"/>
            <p:nvPr/>
          </p:nvSpPr>
          <p:spPr>
            <a:xfrm>
              <a:off x="3786832" y="6521973"/>
              <a:ext cx="4148128" cy="307777"/>
            </a:xfrm>
            <a:prstGeom prst="rect">
              <a:avLst/>
            </a:prstGeom>
            <a:noFill/>
          </p:spPr>
          <p:txBody>
            <a:bodyPr wrap="square" rtlCol="0">
              <a:spAutoFit/>
            </a:bodyPr>
            <a:lstStyle/>
            <a:p>
              <a:r>
                <a:rPr lang="en-US" sz="1400" dirty="0">
                  <a:solidFill>
                    <a:prstClr val="black"/>
                  </a:solidFill>
                  <a:latin typeface="Candara"/>
                  <a:cs typeface="Candara"/>
                </a:rPr>
                <a:t>Topological analysis of the flow in the internal frame.</a:t>
              </a:r>
              <a:endParaRPr lang="en-US" sz="1400" dirty="0">
                <a:latin typeface="Candara"/>
                <a:cs typeface="Candara"/>
              </a:endParaRPr>
            </a:p>
          </p:txBody>
        </p:sp>
        <p:sp>
          <p:nvSpPr>
            <p:cNvPr id="39" name="Oval 38"/>
            <p:cNvSpPr/>
            <p:nvPr/>
          </p:nvSpPr>
          <p:spPr>
            <a:xfrm>
              <a:off x="3436518" y="5569031"/>
              <a:ext cx="274320" cy="274320"/>
            </a:xfrm>
            <a:prstGeom prst="ellipse">
              <a:avLst/>
            </a:prstGeom>
            <a:solidFill>
              <a:schemeClr val="bg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3389590" y="4818330"/>
              <a:ext cx="5695371" cy="1737360"/>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5785947" y="1239292"/>
            <a:ext cx="5685963" cy="1738922"/>
            <a:chOff x="3398998" y="1227079"/>
            <a:chExt cx="5685963" cy="1738922"/>
          </a:xfrm>
        </p:grpSpPr>
        <p:sp>
          <p:nvSpPr>
            <p:cNvPr id="17" name="Oval 16"/>
            <p:cNvSpPr/>
            <p:nvPr/>
          </p:nvSpPr>
          <p:spPr>
            <a:xfrm>
              <a:off x="3436518" y="1960777"/>
              <a:ext cx="274320" cy="274320"/>
            </a:xfrm>
            <a:prstGeom prst="ellipse">
              <a:avLst/>
            </a:prstGeom>
            <a:solidFill>
              <a:schemeClr val="bg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3398998" y="1227079"/>
              <a:ext cx="5685963" cy="1738922"/>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4268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073D-DC40-7E4C-89C2-850AB4C2BE91}"/>
              </a:ext>
            </a:extLst>
          </p:cNvPr>
          <p:cNvSpPr>
            <a:spLocks noGrp="1"/>
          </p:cNvSpPr>
          <p:nvPr>
            <p:ph type="title"/>
          </p:nvPr>
        </p:nvSpPr>
        <p:spPr/>
        <p:txBody>
          <a:bodyPr/>
          <a:lstStyle/>
          <a:p>
            <a:r>
              <a:rPr lang="en-US" dirty="0"/>
              <a:t>The internal frame is physically meaningful</a:t>
            </a:r>
          </a:p>
        </p:txBody>
      </p:sp>
      <p:sp>
        <p:nvSpPr>
          <p:cNvPr id="3" name="Content Placeholder 2">
            <a:extLst>
              <a:ext uri="{FF2B5EF4-FFF2-40B4-BE49-F238E27FC236}">
                <a16:creationId xmlns:a16="http://schemas.microsoft.com/office/drawing/2014/main" id="{8912E7D2-12F5-924A-ACDB-655EE8F3A04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B1ECF54-DCBA-2848-99C7-25A6368FD9A4}"/>
              </a:ext>
            </a:extLst>
          </p:cNvPr>
          <p:cNvPicPr>
            <a:picLocks noChangeAspect="1"/>
          </p:cNvPicPr>
          <p:nvPr/>
        </p:nvPicPr>
        <p:blipFill>
          <a:blip r:embed="rId2"/>
          <a:stretch>
            <a:fillRect/>
          </a:stretch>
        </p:blipFill>
        <p:spPr>
          <a:xfrm>
            <a:off x="6399967" y="2074416"/>
            <a:ext cx="5207184" cy="3592957"/>
          </a:xfrm>
          <a:prstGeom prst="rect">
            <a:avLst/>
          </a:prstGeom>
        </p:spPr>
      </p:pic>
      <p:pic>
        <p:nvPicPr>
          <p:cNvPr id="5" name="Picture 4">
            <a:extLst>
              <a:ext uri="{FF2B5EF4-FFF2-40B4-BE49-F238E27FC236}">
                <a16:creationId xmlns:a16="http://schemas.microsoft.com/office/drawing/2014/main" id="{2AF74E54-608F-0343-B162-CD74B75CA4F9}"/>
              </a:ext>
            </a:extLst>
          </p:cNvPr>
          <p:cNvPicPr>
            <a:picLocks noChangeAspect="1"/>
          </p:cNvPicPr>
          <p:nvPr/>
        </p:nvPicPr>
        <p:blipFill>
          <a:blip r:embed="rId3"/>
          <a:stretch>
            <a:fillRect/>
          </a:stretch>
        </p:blipFill>
        <p:spPr>
          <a:xfrm>
            <a:off x="648708" y="2982882"/>
            <a:ext cx="5173632" cy="1776023"/>
          </a:xfrm>
          <a:prstGeom prst="rect">
            <a:avLst/>
          </a:prstGeom>
        </p:spPr>
      </p:pic>
      <p:sp>
        <p:nvSpPr>
          <p:cNvPr id="6" name="TextBox 5">
            <a:extLst>
              <a:ext uri="{FF2B5EF4-FFF2-40B4-BE49-F238E27FC236}">
                <a16:creationId xmlns:a16="http://schemas.microsoft.com/office/drawing/2014/main" id="{2BE2A177-CC6B-2D45-9053-1599B8D98119}"/>
              </a:ext>
            </a:extLst>
          </p:cNvPr>
          <p:cNvSpPr txBox="1"/>
          <p:nvPr/>
        </p:nvSpPr>
        <p:spPr>
          <a:xfrm>
            <a:off x="1635324" y="2644328"/>
            <a:ext cx="3200400" cy="338554"/>
          </a:xfrm>
          <a:prstGeom prst="rect">
            <a:avLst/>
          </a:prstGeom>
          <a:noFill/>
        </p:spPr>
        <p:txBody>
          <a:bodyPr wrap="square" rtlCol="0">
            <a:spAutoFit/>
          </a:bodyPr>
          <a:lstStyle/>
          <a:p>
            <a:pPr algn="ctr"/>
            <a:r>
              <a:rPr lang="en-US" sz="1600" dirty="0">
                <a:solidFill>
                  <a:prstClr val="black"/>
                </a:solidFill>
                <a:latin typeface="Candara"/>
                <a:ea typeface="Lucida Grande"/>
                <a:cs typeface="Candara"/>
              </a:rPr>
              <a:t>Flow in the internal frame.</a:t>
            </a:r>
            <a:endParaRPr lang="en-US" sz="1600" baseline="-25000" dirty="0">
              <a:latin typeface="Candara"/>
              <a:cs typeface="Candara"/>
            </a:endParaRPr>
          </a:p>
        </p:txBody>
      </p:sp>
      <p:sp>
        <p:nvSpPr>
          <p:cNvPr id="7" name="TextBox 6">
            <a:extLst>
              <a:ext uri="{FF2B5EF4-FFF2-40B4-BE49-F238E27FC236}">
                <a16:creationId xmlns:a16="http://schemas.microsoft.com/office/drawing/2014/main" id="{5B212929-D15A-2C46-B252-B0C0133628FD}"/>
              </a:ext>
            </a:extLst>
          </p:cNvPr>
          <p:cNvSpPr txBox="1"/>
          <p:nvPr/>
        </p:nvSpPr>
        <p:spPr>
          <a:xfrm>
            <a:off x="7403359" y="1735862"/>
            <a:ext cx="3200400" cy="338554"/>
          </a:xfrm>
          <a:prstGeom prst="rect">
            <a:avLst/>
          </a:prstGeom>
          <a:noFill/>
        </p:spPr>
        <p:txBody>
          <a:bodyPr wrap="square" rtlCol="0">
            <a:spAutoFit/>
          </a:bodyPr>
          <a:lstStyle/>
          <a:p>
            <a:pPr algn="ctr"/>
            <a:r>
              <a:rPr lang="en-US" sz="1600" dirty="0">
                <a:solidFill>
                  <a:prstClr val="black"/>
                </a:solidFill>
                <a:latin typeface="Candara"/>
                <a:ea typeface="Lucida Grande"/>
                <a:cs typeface="Candara"/>
              </a:rPr>
              <a:t>Flow in 10% faster frame.</a:t>
            </a:r>
            <a:endParaRPr lang="en-US" sz="1600" baseline="-25000" dirty="0">
              <a:latin typeface="Candara"/>
              <a:cs typeface="Candara"/>
            </a:endParaRPr>
          </a:p>
        </p:txBody>
      </p:sp>
      <p:sp>
        <p:nvSpPr>
          <p:cNvPr id="8" name="TextBox 7">
            <a:extLst>
              <a:ext uri="{FF2B5EF4-FFF2-40B4-BE49-F238E27FC236}">
                <a16:creationId xmlns:a16="http://schemas.microsoft.com/office/drawing/2014/main" id="{6380AEE2-35C6-3B4E-B056-1CDE2539CCBC}"/>
              </a:ext>
            </a:extLst>
          </p:cNvPr>
          <p:cNvSpPr txBox="1"/>
          <p:nvPr/>
        </p:nvSpPr>
        <p:spPr>
          <a:xfrm>
            <a:off x="7403359" y="5667373"/>
            <a:ext cx="3200400" cy="338554"/>
          </a:xfrm>
          <a:prstGeom prst="rect">
            <a:avLst/>
          </a:prstGeom>
          <a:noFill/>
        </p:spPr>
        <p:txBody>
          <a:bodyPr wrap="square" rtlCol="0">
            <a:spAutoFit/>
          </a:bodyPr>
          <a:lstStyle/>
          <a:p>
            <a:pPr algn="ctr"/>
            <a:r>
              <a:rPr lang="en-US" sz="1600" dirty="0">
                <a:solidFill>
                  <a:prstClr val="black"/>
                </a:solidFill>
                <a:latin typeface="Candara"/>
                <a:ea typeface="Lucida Grande"/>
                <a:cs typeface="Candara"/>
              </a:rPr>
              <a:t>Flow in 10% slower frame.</a:t>
            </a:r>
            <a:endParaRPr lang="en-US" sz="1600" baseline="-25000" dirty="0">
              <a:latin typeface="Candara"/>
              <a:cs typeface="Candara"/>
            </a:endParaRPr>
          </a:p>
        </p:txBody>
      </p:sp>
    </p:spTree>
    <p:extLst>
      <p:ext uri="{BB962C8B-B14F-4D97-AF65-F5344CB8AC3E}">
        <p14:creationId xmlns:p14="http://schemas.microsoft.com/office/powerpoint/2010/main" val="633122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Temporal behavior of the von Kármán vortex street </a:t>
            </a:r>
            <a:br>
              <a:rPr lang="en-US" dirty="0"/>
            </a:br>
            <a:r>
              <a:rPr lang="en-US" dirty="0"/>
              <a:t>can be observed</a:t>
            </a:r>
          </a:p>
        </p:txBody>
      </p:sp>
      <p:grpSp>
        <p:nvGrpSpPr>
          <p:cNvPr id="45" name="Group 44"/>
          <p:cNvGrpSpPr>
            <a:grpSpLocks noChangeAspect="1"/>
          </p:cNvGrpSpPr>
          <p:nvPr/>
        </p:nvGrpSpPr>
        <p:grpSpPr>
          <a:xfrm>
            <a:off x="7978206" y="1386085"/>
            <a:ext cx="4075805" cy="2136604"/>
            <a:chOff x="102205" y="2756033"/>
            <a:chExt cx="4363900" cy="2181950"/>
          </a:xfrm>
        </p:grpSpPr>
        <p:pic>
          <p:nvPicPr>
            <p:cNvPr id="47" name="Picture 46" descr="Vortex-street-anim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05" y="2756033"/>
              <a:ext cx="4363900" cy="2181950"/>
            </a:xfrm>
            <a:prstGeom prst="rect">
              <a:avLst/>
            </a:prstGeom>
          </p:spPr>
        </p:pic>
        <p:sp>
          <p:nvSpPr>
            <p:cNvPr id="48" name="Rectangle 47"/>
            <p:cNvSpPr/>
            <p:nvPr/>
          </p:nvSpPr>
          <p:spPr>
            <a:xfrm>
              <a:off x="130534" y="3032606"/>
              <a:ext cx="4335571" cy="1616364"/>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6190009" y="4530341"/>
            <a:ext cx="4570032" cy="1897641"/>
            <a:chOff x="4877856" y="4761428"/>
            <a:chExt cx="4248787" cy="1647872"/>
          </a:xfrm>
        </p:grpSpPr>
        <p:pic>
          <p:nvPicPr>
            <p:cNvPr id="3" name="Picture 2" descr="Re16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7856" y="4761428"/>
              <a:ext cx="4114800" cy="1647872"/>
            </a:xfrm>
            <a:prstGeom prst="rect">
              <a:avLst/>
            </a:prstGeom>
          </p:spPr>
        </p:pic>
        <p:grpSp>
          <p:nvGrpSpPr>
            <p:cNvPr id="36" name="Group 35"/>
            <p:cNvGrpSpPr/>
            <p:nvPr/>
          </p:nvGrpSpPr>
          <p:grpSpPr>
            <a:xfrm>
              <a:off x="4877974" y="4967318"/>
              <a:ext cx="769647" cy="1430842"/>
              <a:chOff x="7794870" y="2798287"/>
              <a:chExt cx="769647" cy="1430842"/>
            </a:xfrm>
          </p:grpSpPr>
          <p:cxnSp>
            <p:nvCxnSpPr>
              <p:cNvPr id="37" name="Straight Arrow Connector 36"/>
              <p:cNvCxnSpPr/>
              <p:nvPr/>
            </p:nvCxnSpPr>
            <p:spPr>
              <a:xfrm flipV="1">
                <a:off x="7802032" y="2908667"/>
                <a:ext cx="0" cy="1320462"/>
              </a:xfrm>
              <a:prstGeom prst="straightConnector1">
                <a:avLst/>
              </a:prstGeom>
              <a:ln w="38100">
                <a:solidFill>
                  <a:schemeClr val="tx1">
                    <a:lumMod val="85000"/>
                    <a:lumOff val="15000"/>
                  </a:schemeClr>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7794870" y="2798287"/>
                <a:ext cx="769647" cy="293993"/>
              </a:xfrm>
              <a:prstGeom prst="rect">
                <a:avLst/>
              </a:prstGeom>
              <a:noFill/>
            </p:spPr>
            <p:txBody>
              <a:bodyPr wrap="square" rtlCol="0">
                <a:spAutoFit/>
              </a:bodyPr>
              <a:lstStyle/>
              <a:p>
                <a:r>
                  <a:rPr lang="en-US" sz="1600" dirty="0">
                    <a:solidFill>
                      <a:prstClr val="black"/>
                    </a:solidFill>
                    <a:latin typeface="Candara"/>
                    <a:cs typeface="Candara"/>
                  </a:rPr>
                  <a:t>Time</a:t>
                </a:r>
                <a:endParaRPr lang="en-US" sz="1600" dirty="0">
                  <a:latin typeface="Candara"/>
                  <a:cs typeface="Candara"/>
                </a:endParaRPr>
              </a:p>
            </p:txBody>
          </p:sp>
        </p:grpSp>
        <p:sp>
          <p:nvSpPr>
            <p:cNvPr id="44" name="TextBox 43"/>
            <p:cNvSpPr txBox="1"/>
            <p:nvPr/>
          </p:nvSpPr>
          <p:spPr>
            <a:xfrm>
              <a:off x="8124011" y="5620900"/>
              <a:ext cx="1002632" cy="293993"/>
            </a:xfrm>
            <a:prstGeom prst="rect">
              <a:avLst/>
            </a:prstGeom>
            <a:noFill/>
          </p:spPr>
          <p:txBody>
            <a:bodyPr wrap="square" rtlCol="0">
              <a:spAutoFit/>
            </a:bodyPr>
            <a:lstStyle/>
            <a:p>
              <a:r>
                <a:rPr lang="en-US" sz="1600" dirty="0">
                  <a:solidFill>
                    <a:prstClr val="black"/>
                  </a:solidFill>
                  <a:latin typeface="Candara"/>
                  <a:cs typeface="Candara"/>
                </a:rPr>
                <a:t>Re = 165</a:t>
              </a:r>
              <a:endParaRPr lang="en-US" sz="1600" dirty="0">
                <a:latin typeface="Candara"/>
                <a:cs typeface="Candara"/>
              </a:endParaRPr>
            </a:p>
          </p:txBody>
        </p:sp>
      </p:grpSp>
      <p:grpSp>
        <p:nvGrpSpPr>
          <p:cNvPr id="9" name="Group 8"/>
          <p:cNvGrpSpPr/>
          <p:nvPr/>
        </p:nvGrpSpPr>
        <p:grpSpPr>
          <a:xfrm>
            <a:off x="1619639" y="4532237"/>
            <a:ext cx="4616846" cy="1897641"/>
            <a:chOff x="396617" y="4763380"/>
            <a:chExt cx="4262514" cy="1645920"/>
          </a:xfrm>
        </p:grpSpPr>
        <p:pic>
          <p:nvPicPr>
            <p:cNvPr id="2" name="Picture 1" descr="Re1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617" y="4763380"/>
              <a:ext cx="4114800" cy="1645920"/>
            </a:xfrm>
            <a:prstGeom prst="rect">
              <a:avLst/>
            </a:prstGeom>
          </p:spPr>
        </p:pic>
        <p:grpSp>
          <p:nvGrpSpPr>
            <p:cNvPr id="26" name="Group 25"/>
            <p:cNvGrpSpPr/>
            <p:nvPr/>
          </p:nvGrpSpPr>
          <p:grpSpPr>
            <a:xfrm>
              <a:off x="399319" y="4967318"/>
              <a:ext cx="769647" cy="1430842"/>
              <a:chOff x="7794870" y="2798287"/>
              <a:chExt cx="769647" cy="1430842"/>
            </a:xfrm>
          </p:grpSpPr>
          <p:cxnSp>
            <p:nvCxnSpPr>
              <p:cNvPr id="27" name="Straight Arrow Connector 26"/>
              <p:cNvCxnSpPr/>
              <p:nvPr/>
            </p:nvCxnSpPr>
            <p:spPr>
              <a:xfrm flipV="1">
                <a:off x="7802032" y="2908667"/>
                <a:ext cx="0" cy="1320462"/>
              </a:xfrm>
              <a:prstGeom prst="straightConnector1">
                <a:avLst/>
              </a:prstGeom>
              <a:ln w="38100">
                <a:solidFill>
                  <a:schemeClr val="tx1">
                    <a:lumMod val="85000"/>
                    <a:lumOff val="15000"/>
                  </a:schemeClr>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794870" y="2798287"/>
                <a:ext cx="769647" cy="293645"/>
              </a:xfrm>
              <a:prstGeom prst="rect">
                <a:avLst/>
              </a:prstGeom>
              <a:noFill/>
            </p:spPr>
            <p:txBody>
              <a:bodyPr wrap="square" rtlCol="0">
                <a:spAutoFit/>
              </a:bodyPr>
              <a:lstStyle/>
              <a:p>
                <a:r>
                  <a:rPr lang="en-US" sz="1600" dirty="0">
                    <a:solidFill>
                      <a:prstClr val="black"/>
                    </a:solidFill>
                    <a:latin typeface="Candara"/>
                    <a:cs typeface="Candara"/>
                  </a:rPr>
                  <a:t>Time</a:t>
                </a:r>
                <a:endParaRPr lang="en-US" sz="1600" dirty="0">
                  <a:latin typeface="Candara"/>
                  <a:cs typeface="Candara"/>
                </a:endParaRPr>
              </a:p>
            </p:txBody>
          </p:sp>
        </p:grpSp>
        <p:sp>
          <p:nvSpPr>
            <p:cNvPr id="32" name="TextBox 31"/>
            <p:cNvSpPr txBox="1"/>
            <p:nvPr/>
          </p:nvSpPr>
          <p:spPr>
            <a:xfrm>
              <a:off x="3656499" y="5636504"/>
              <a:ext cx="1002632" cy="293645"/>
            </a:xfrm>
            <a:prstGeom prst="rect">
              <a:avLst/>
            </a:prstGeom>
            <a:noFill/>
          </p:spPr>
          <p:txBody>
            <a:bodyPr wrap="square" rtlCol="0">
              <a:spAutoFit/>
            </a:bodyPr>
            <a:lstStyle/>
            <a:p>
              <a:r>
                <a:rPr lang="en-US" sz="1600" dirty="0">
                  <a:solidFill>
                    <a:prstClr val="black"/>
                  </a:solidFill>
                  <a:latin typeface="Candara"/>
                  <a:cs typeface="Candara"/>
                </a:rPr>
                <a:t>Re = 100</a:t>
              </a:r>
              <a:endParaRPr lang="en-US" sz="1600" dirty="0">
                <a:latin typeface="Candara"/>
                <a:cs typeface="Candara"/>
              </a:endParaRPr>
            </a:p>
          </p:txBody>
        </p:sp>
      </p:grpSp>
      <p:grpSp>
        <p:nvGrpSpPr>
          <p:cNvPr id="17" name="Group 16"/>
          <p:cNvGrpSpPr/>
          <p:nvPr/>
        </p:nvGrpSpPr>
        <p:grpSpPr>
          <a:xfrm>
            <a:off x="3062245" y="4767364"/>
            <a:ext cx="1243584" cy="1442286"/>
            <a:chOff x="1521857" y="4767364"/>
            <a:chExt cx="1243584" cy="1442286"/>
          </a:xfrm>
        </p:grpSpPr>
        <p:cxnSp>
          <p:nvCxnSpPr>
            <p:cNvPr id="52" name="Straight Connector 51"/>
            <p:cNvCxnSpPr/>
            <p:nvPr/>
          </p:nvCxnSpPr>
          <p:spPr>
            <a:xfrm flipH="1">
              <a:off x="1521857" y="6209650"/>
              <a:ext cx="1243584" cy="0"/>
            </a:xfrm>
            <a:prstGeom prst="line">
              <a:avLst/>
            </a:prstGeom>
            <a:ln w="50800" cap="rnd">
              <a:solidFill>
                <a:srgbClr val="FF0000"/>
              </a:solidFill>
              <a:prstDash val="sysDash"/>
              <a:tailEnd type="none"/>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2763112" y="4767364"/>
              <a:ext cx="0" cy="1442286"/>
            </a:xfrm>
            <a:prstGeom prst="line">
              <a:avLst/>
            </a:prstGeom>
            <a:ln w="50800" cap="rnd">
              <a:solidFill>
                <a:srgbClr val="FF0000"/>
              </a:solidFill>
              <a:prstDash val="sysDash"/>
              <a:tailEnd type="none"/>
            </a:ln>
            <a:effectLst/>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3060192" y="4764024"/>
            <a:ext cx="1243584" cy="1442286"/>
            <a:chOff x="1521857" y="4767364"/>
            <a:chExt cx="1243584" cy="1442286"/>
          </a:xfrm>
        </p:grpSpPr>
        <p:cxnSp>
          <p:nvCxnSpPr>
            <p:cNvPr id="30" name="Straight Connector 29"/>
            <p:cNvCxnSpPr/>
            <p:nvPr/>
          </p:nvCxnSpPr>
          <p:spPr>
            <a:xfrm flipH="1">
              <a:off x="1521857" y="6209650"/>
              <a:ext cx="1243584" cy="0"/>
            </a:xfrm>
            <a:prstGeom prst="line">
              <a:avLst/>
            </a:prstGeom>
            <a:ln w="50800" cap="rnd">
              <a:solidFill>
                <a:srgbClr val="FF0000"/>
              </a:solidFill>
              <a:prstDash val="sysDash"/>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763112" y="4767364"/>
              <a:ext cx="0" cy="1442286"/>
            </a:xfrm>
            <a:prstGeom prst="line">
              <a:avLst/>
            </a:prstGeom>
            <a:ln w="50800" cap="rnd">
              <a:solidFill>
                <a:srgbClr val="FF0000"/>
              </a:solidFill>
              <a:prstDash val="sysDash"/>
              <a:tailEnd type="none"/>
            </a:ln>
            <a:effectLst/>
          </p:spPr>
          <p:style>
            <a:lnRef idx="2">
              <a:schemeClr val="accent1"/>
            </a:lnRef>
            <a:fillRef idx="0">
              <a:schemeClr val="accent1"/>
            </a:fillRef>
            <a:effectRef idx="1">
              <a:schemeClr val="accent1"/>
            </a:effectRef>
            <a:fontRef idx="minor">
              <a:schemeClr val="tx1"/>
            </a:fontRef>
          </p:style>
        </p:cxnSp>
      </p:grpSp>
      <p:sp>
        <p:nvSpPr>
          <p:cNvPr id="4" name="Content Placeholder 3"/>
          <p:cNvSpPr>
            <a:spLocks noGrp="1"/>
          </p:cNvSpPr>
          <p:nvPr>
            <p:ph idx="1"/>
          </p:nvPr>
        </p:nvSpPr>
        <p:spPr/>
        <p:txBody>
          <a:bodyPr/>
          <a:lstStyle/>
          <a:p>
            <a:r>
              <a:rPr lang="en-US" dirty="0"/>
              <a:t>Applying the streamline-based analysis on each time-step</a:t>
            </a:r>
          </a:p>
          <a:p>
            <a:pPr lvl="1"/>
            <a:r>
              <a:rPr lang="en-US" dirty="0"/>
              <a:t>instantaneous features are tracked in time</a:t>
            </a:r>
          </a:p>
          <a:p>
            <a:r>
              <a:rPr lang="en-US" dirty="0"/>
              <a:t>Speed of vortices</a:t>
            </a:r>
          </a:p>
          <a:p>
            <a:pPr lvl="1"/>
            <a:r>
              <a:rPr lang="en-US" dirty="0"/>
              <a:t>matches theoretical values (~ 91% of the inlet speed)</a:t>
            </a:r>
          </a:p>
          <a:p>
            <a:pPr lvl="1"/>
            <a:r>
              <a:rPr lang="en-US" dirty="0"/>
              <a:t>increases with increasing Reynolds number (Re)</a:t>
            </a:r>
          </a:p>
          <a:p>
            <a:endParaRPr lang="en-US" dirty="0"/>
          </a:p>
        </p:txBody>
      </p:sp>
    </p:spTree>
    <p:extLst>
      <p:ext uri="{BB962C8B-B14F-4D97-AF65-F5344CB8AC3E}">
        <p14:creationId xmlns:p14="http://schemas.microsoft.com/office/powerpoint/2010/main" val="295109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par>
                          <p:cTn id="21" fill="hold">
                            <p:stCondLst>
                              <p:cond delay="0"/>
                            </p:stCondLst>
                            <p:childTnLst>
                              <p:par>
                                <p:cTn id="22" presetID="0" presetClass="path" presetSubtype="0" accel="50000" decel="50000" fill="hold" nodeType="afterEffect">
                                  <p:stCondLst>
                                    <p:cond delay="0"/>
                                  </p:stCondLst>
                                  <p:childTnLst>
                                    <p:animMotion origin="layout" path="M -3.125E-6 1.48148E-6 L 0.37917 -0.00185 " pathEditMode="relative" rAng="0" ptsTypes="AA">
                                      <p:cBhvr>
                                        <p:cTn id="23" dur="1000" fill="hold"/>
                                        <p:tgtEl>
                                          <p:spTgt spid="29"/>
                                        </p:tgtEl>
                                        <p:attrNameLst>
                                          <p:attrName>ppt_x</p:attrName>
                                          <p:attrName>ppt_y</p:attrName>
                                        </p:attrNameLst>
                                      </p:cBhvr>
                                      <p:rCtr x="18958"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3377-B2A3-BF46-8902-C38722A7F251}"/>
              </a:ext>
            </a:extLst>
          </p:cNvPr>
          <p:cNvSpPr>
            <a:spLocks noGrp="1"/>
          </p:cNvSpPr>
          <p:nvPr>
            <p:ph type="title"/>
          </p:nvPr>
        </p:nvSpPr>
        <p:spPr/>
        <p:txBody>
          <a:bodyPr>
            <a:normAutofit/>
          </a:bodyPr>
          <a:lstStyle/>
          <a:p>
            <a:r>
              <a:rPr lang="en-US" dirty="0"/>
              <a:t>Lifted ethylene jet shows stable vortices </a:t>
            </a:r>
            <a:br>
              <a:rPr lang="en-US" dirty="0"/>
            </a:br>
            <a:r>
              <a:rPr lang="en-US" dirty="0"/>
              <a:t>extracted and tracked in the internal frame</a:t>
            </a:r>
          </a:p>
        </p:txBody>
      </p:sp>
      <p:pic>
        <p:nvPicPr>
          <p:cNvPr id="4" name="Picture 3">
            <a:extLst>
              <a:ext uri="{FF2B5EF4-FFF2-40B4-BE49-F238E27FC236}">
                <a16:creationId xmlns:a16="http://schemas.microsoft.com/office/drawing/2014/main" id="{2610E82D-007B-F14C-A193-B1622EEE9EE4}"/>
              </a:ext>
            </a:extLst>
          </p:cNvPr>
          <p:cNvPicPr>
            <a:picLocks noChangeAspect="1"/>
          </p:cNvPicPr>
          <p:nvPr/>
        </p:nvPicPr>
        <p:blipFill>
          <a:blip r:embed="rId2"/>
          <a:stretch>
            <a:fillRect/>
          </a:stretch>
        </p:blipFill>
        <p:spPr>
          <a:xfrm>
            <a:off x="2760518" y="3733843"/>
            <a:ext cx="6670964" cy="2693441"/>
          </a:xfrm>
          <a:prstGeom prst="rect">
            <a:avLst/>
          </a:prstGeom>
        </p:spPr>
      </p:pic>
      <p:pic>
        <p:nvPicPr>
          <p:cNvPr id="5" name="Picture 4">
            <a:extLst>
              <a:ext uri="{FF2B5EF4-FFF2-40B4-BE49-F238E27FC236}">
                <a16:creationId xmlns:a16="http://schemas.microsoft.com/office/drawing/2014/main" id="{F8BC24C9-E259-7543-AE84-BAC04C0A70BC}"/>
              </a:ext>
            </a:extLst>
          </p:cNvPr>
          <p:cNvPicPr>
            <a:picLocks noChangeAspect="1"/>
          </p:cNvPicPr>
          <p:nvPr/>
        </p:nvPicPr>
        <p:blipFill>
          <a:blip r:embed="rId3"/>
          <a:stretch>
            <a:fillRect/>
          </a:stretch>
        </p:blipFill>
        <p:spPr>
          <a:xfrm rot="5400000">
            <a:off x="4963583" y="-300725"/>
            <a:ext cx="2264835" cy="5627773"/>
          </a:xfrm>
          <a:prstGeom prst="rect">
            <a:avLst/>
          </a:prstGeom>
        </p:spPr>
      </p:pic>
      <p:cxnSp>
        <p:nvCxnSpPr>
          <p:cNvPr id="6" name="Straight Arrow Connector 5">
            <a:extLst>
              <a:ext uri="{FF2B5EF4-FFF2-40B4-BE49-F238E27FC236}">
                <a16:creationId xmlns:a16="http://schemas.microsoft.com/office/drawing/2014/main" id="{46E0A554-1E60-044A-88B7-DC353ACE4CA4}"/>
              </a:ext>
            </a:extLst>
          </p:cNvPr>
          <p:cNvCxnSpPr/>
          <p:nvPr/>
        </p:nvCxnSpPr>
        <p:spPr>
          <a:xfrm flipV="1">
            <a:off x="2809840" y="4826704"/>
            <a:ext cx="0" cy="1522409"/>
          </a:xfrm>
          <a:prstGeom prst="straightConnector1">
            <a:avLst/>
          </a:prstGeom>
          <a:ln w="38100">
            <a:solidFill>
              <a:schemeClr val="tx1">
                <a:lumMod val="85000"/>
                <a:lumOff val="15000"/>
              </a:schemeClr>
            </a:solidFill>
            <a:tailEnd type="arrow"/>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16C22191-3AF4-D34A-904B-E7AB6DD2245A}"/>
              </a:ext>
            </a:extLst>
          </p:cNvPr>
          <p:cNvSpPr txBox="1"/>
          <p:nvPr/>
        </p:nvSpPr>
        <p:spPr>
          <a:xfrm>
            <a:off x="2802083" y="4699443"/>
            <a:ext cx="833626" cy="338554"/>
          </a:xfrm>
          <a:prstGeom prst="rect">
            <a:avLst/>
          </a:prstGeom>
          <a:noFill/>
        </p:spPr>
        <p:txBody>
          <a:bodyPr wrap="square" rtlCol="0">
            <a:spAutoFit/>
          </a:bodyPr>
          <a:lstStyle/>
          <a:p>
            <a:r>
              <a:rPr lang="en-US" sz="1600" dirty="0">
                <a:solidFill>
                  <a:prstClr val="black"/>
                </a:solidFill>
                <a:latin typeface="Candara"/>
                <a:cs typeface="Candara"/>
              </a:rPr>
              <a:t>Time</a:t>
            </a:r>
            <a:endParaRPr lang="en-US" sz="1600" dirty="0">
              <a:latin typeface="Candara"/>
              <a:cs typeface="Candara"/>
            </a:endParaRPr>
          </a:p>
        </p:txBody>
      </p:sp>
    </p:spTree>
    <p:extLst>
      <p:ext uri="{BB962C8B-B14F-4D97-AF65-F5344CB8AC3E}">
        <p14:creationId xmlns:p14="http://schemas.microsoft.com/office/powerpoint/2010/main" val="763499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Elusive features of a jet in cross-flow become visible</a:t>
            </a:r>
          </a:p>
        </p:txBody>
      </p:sp>
      <p:pic>
        <p:nvPicPr>
          <p:cNvPr id="4" name="Picture 3" descr="BOV_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950" y="1310107"/>
            <a:ext cx="8247441" cy="4874061"/>
          </a:xfrm>
          <a:prstGeom prst="rect">
            <a:avLst/>
          </a:prstGeom>
        </p:spPr>
      </p:pic>
      <p:pic>
        <p:nvPicPr>
          <p:cNvPr id="5" name="Picture 4" descr="BOV_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9949" y="1310107"/>
            <a:ext cx="8262516" cy="4874061"/>
          </a:xfrm>
          <a:prstGeom prst="rect">
            <a:avLst/>
          </a:prstGeom>
        </p:spPr>
      </p:pic>
      <p:pic>
        <p:nvPicPr>
          <p:cNvPr id="6" name="Picture 5" descr="BOV_l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5372" y="1222155"/>
            <a:ext cx="4148173" cy="513838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3545" y="1230810"/>
            <a:ext cx="3478349" cy="2111855"/>
          </a:xfrm>
          <a:prstGeom prst="rect">
            <a:avLst/>
          </a:prstGeom>
          <a:ln w="19050">
            <a:solidFill>
              <a:schemeClr val="tx1"/>
            </a:solidFill>
          </a:ln>
        </p:spPr>
      </p:pic>
      <p:sp>
        <p:nvSpPr>
          <p:cNvPr id="8" name="Rounded Rectangle 7"/>
          <p:cNvSpPr/>
          <p:nvPr/>
        </p:nvSpPr>
        <p:spPr>
          <a:xfrm>
            <a:off x="1906065" y="1249212"/>
            <a:ext cx="6042545" cy="867139"/>
          </a:xfrm>
          <a:prstGeom prst="roundRect">
            <a:avLst/>
          </a:prstGeom>
          <a:solidFill>
            <a:schemeClr val="bg1">
              <a:lumMod val="85000"/>
            </a:schemeClr>
          </a:solidFill>
          <a:ln w="12700"/>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spcBef>
                <a:spcPct val="20000"/>
              </a:spcBef>
            </a:pPr>
            <a:r>
              <a:rPr lang="en-US" sz="2200" i="1" dirty="0">
                <a:solidFill>
                  <a:prstClr val="black"/>
                </a:solidFill>
                <a:latin typeface="Candara"/>
              </a:rPr>
              <a:t>“The counter-rotating vortex pair becomes visible for the first time”</a:t>
            </a:r>
          </a:p>
        </p:txBody>
      </p:sp>
      <p:sp>
        <p:nvSpPr>
          <p:cNvPr id="9" name="Oval 8"/>
          <p:cNvSpPr/>
          <p:nvPr/>
        </p:nvSpPr>
        <p:spPr>
          <a:xfrm rot="13686359">
            <a:off x="11036837" y="1291697"/>
            <a:ext cx="808273" cy="1164379"/>
          </a:xfrm>
          <a:prstGeom prst="ellipse">
            <a:avLst/>
          </a:prstGeom>
          <a:solidFill>
            <a:schemeClr val="accent6">
              <a:lumMod val="75000"/>
              <a:alpha val="3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1857559" y="1230809"/>
            <a:ext cx="6042545" cy="897915"/>
          </a:xfrm>
          <a:prstGeom prst="roundRect">
            <a:avLst/>
          </a:prstGeom>
          <a:solidFill>
            <a:schemeClr val="bg1">
              <a:lumMod val="85000"/>
            </a:schemeClr>
          </a:solidFill>
          <a:ln w="12700"/>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spcBef>
                <a:spcPct val="20000"/>
              </a:spcBef>
            </a:pPr>
            <a:r>
              <a:rPr lang="en-US" sz="2200" i="1" dirty="0">
                <a:solidFill>
                  <a:prstClr val="black"/>
                </a:solidFill>
                <a:latin typeface="Candara"/>
              </a:rPr>
              <a:t>The background (external) flow is more general than a simple uniform flow</a:t>
            </a:r>
          </a:p>
        </p:txBody>
      </p:sp>
      <p:sp>
        <p:nvSpPr>
          <p:cNvPr id="11" name="Oval 10"/>
          <p:cNvSpPr/>
          <p:nvPr/>
        </p:nvSpPr>
        <p:spPr>
          <a:xfrm rot="16200000">
            <a:off x="9393152" y="1928755"/>
            <a:ext cx="808273" cy="1164379"/>
          </a:xfrm>
          <a:prstGeom prst="ellipse">
            <a:avLst/>
          </a:prstGeom>
          <a:solidFill>
            <a:schemeClr val="accent6">
              <a:lumMod val="75000"/>
              <a:alpha val="3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1890991" y="1421062"/>
            <a:ext cx="6042545" cy="726065"/>
          </a:xfrm>
          <a:prstGeom prst="roundRect">
            <a:avLst/>
          </a:prstGeom>
          <a:solidFill>
            <a:schemeClr val="bg1">
              <a:lumMod val="85000"/>
            </a:schemeClr>
          </a:solidFill>
          <a:ln w="12700"/>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spcBef>
                <a:spcPct val="20000"/>
              </a:spcBef>
            </a:pPr>
            <a:r>
              <a:rPr lang="en-US" sz="2200" i="1" dirty="0">
                <a:solidFill>
                  <a:prstClr val="black"/>
                </a:solidFill>
                <a:latin typeface="Candara"/>
              </a:rPr>
              <a:t>The turbulence near the jet’s orifice is visible</a:t>
            </a:r>
          </a:p>
        </p:txBody>
      </p:sp>
    </p:spTree>
    <p:extLst>
      <p:ext uri="{BB962C8B-B14F-4D97-AF65-F5344CB8AC3E}">
        <p14:creationId xmlns:p14="http://schemas.microsoft.com/office/powerpoint/2010/main" val="138286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4"/>
                                        </p:tgtEl>
                                      </p:cBhvr>
                                      <p:by x="50000" y="50000"/>
                                    </p:animScale>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0" presetClass="path" presetSubtype="0" accel="50000" decel="50000" fill="hold" nodeType="withEffect">
                                  <p:stCondLst>
                                    <p:cond delay="0"/>
                                  </p:stCondLst>
                                  <p:childTnLst>
                                    <p:animMotion origin="layout" path="M 1.66667E-6 3.7037E-6 L -0.27882 0.20185 " pathEditMode="relative" rAng="0" ptsTypes="AA">
                                      <p:cBhvr>
                                        <p:cTn id="12" dur="500" fill="hold"/>
                                        <p:tgtEl>
                                          <p:spTgt spid="4"/>
                                        </p:tgtEl>
                                        <p:attrNameLst>
                                          <p:attrName>ppt_x</p:attrName>
                                          <p:attrName>ppt_y</p:attrName>
                                        </p:attrNameLst>
                                      </p:cBhvr>
                                      <p:rCtr x="-13941" y="10093"/>
                                    </p:animMotion>
                                  </p:childTnLst>
                                </p:cTn>
                              </p:par>
                            </p:childTnLst>
                          </p:cTn>
                        </p:par>
                        <p:par>
                          <p:cTn id="13" fill="hold">
                            <p:stCondLst>
                              <p:cond delay="500"/>
                            </p:stCondLst>
                            <p:childTnLst>
                              <p:par>
                                <p:cTn id="14" presetID="1" presetClass="entr" presetSubtype="0"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500" fill="hold"/>
                                        <p:tgtEl>
                                          <p:spTgt spid="5"/>
                                        </p:tgtEl>
                                      </p:cBhvr>
                                      <p:by x="50000" y="50000"/>
                                    </p:animScale>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0" presetClass="path" presetSubtype="0" accel="50000" decel="50000" fill="hold" nodeType="withEffect">
                                  <p:stCondLst>
                                    <p:cond delay="0"/>
                                  </p:stCondLst>
                                  <p:childTnLst>
                                    <p:animMotion origin="layout" path="M -1.94444E-6 3.7037E-6 L 0.26111 0.20208 " pathEditMode="relative" rAng="0" ptsTypes="AA">
                                      <p:cBhvr>
                                        <p:cTn id="26" dur="500" fill="hold"/>
                                        <p:tgtEl>
                                          <p:spTgt spid="5"/>
                                        </p:tgtEl>
                                        <p:attrNameLst>
                                          <p:attrName>ppt_x</p:attrName>
                                          <p:attrName>ppt_y</p:attrName>
                                        </p:attrNameLst>
                                      </p:cBhvr>
                                      <p:rCtr x="13056" y="10093"/>
                                    </p:animMotion>
                                  </p:childTnLst>
                                </p:cTn>
                              </p:par>
                            </p:childTnLst>
                          </p:cTn>
                        </p:par>
                        <p:par>
                          <p:cTn id="27" fill="hold">
                            <p:stCondLst>
                              <p:cond delay="500"/>
                            </p:stCondLst>
                            <p:childTnLst>
                              <p:par>
                                <p:cTn id="28" presetID="1" presetClass="entr" presetSubtype="0" fill="hold" nodeType="afterEffect">
                                  <p:stCondLst>
                                    <p:cond delay="500"/>
                                  </p:stCondLst>
                                  <p:childTnLst>
                                    <p:set>
                                      <p:cBhvr>
                                        <p:cTn id="29" dur="1" fill="hold">
                                          <p:stCondLst>
                                            <p:cond delay="0"/>
                                          </p:stCondLst>
                                        </p:cTn>
                                        <p:tgtEl>
                                          <p:spTgt spid="6"/>
                                        </p:tgtEl>
                                        <p:attrNameLst>
                                          <p:attrName>style.visibility</p:attrName>
                                        </p:attrNameLst>
                                      </p:cBhvr>
                                      <p:to>
                                        <p:strVal val="visible"/>
                                      </p:to>
                                    </p:set>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093A7-282D-FE4D-9331-4EA66BB5202D}"/>
              </a:ext>
            </a:extLst>
          </p:cNvPr>
          <p:cNvSpPr>
            <a:spLocks noGrp="1"/>
          </p:cNvSpPr>
          <p:nvPr>
            <p:ph type="title"/>
          </p:nvPr>
        </p:nvSpPr>
        <p:spPr/>
        <p:txBody>
          <a:bodyPr/>
          <a:lstStyle/>
          <a:p>
            <a:r>
              <a:rPr lang="en-US" dirty="0"/>
              <a:t>Flow decompositions play a crucial role in </a:t>
            </a:r>
            <a:br>
              <a:rPr lang="en-US" dirty="0"/>
            </a:br>
            <a:r>
              <a:rPr lang="en-US" dirty="0"/>
              <a:t>simulation, analysis, and visualization</a:t>
            </a:r>
          </a:p>
        </p:txBody>
      </p:sp>
      <p:sp>
        <p:nvSpPr>
          <p:cNvPr id="3" name="Content Placeholder 2">
            <a:extLst>
              <a:ext uri="{FF2B5EF4-FFF2-40B4-BE49-F238E27FC236}">
                <a16:creationId xmlns:a16="http://schemas.microsoft.com/office/drawing/2014/main" id="{91F681F5-81ED-0A43-BB39-93E401EB5572}"/>
              </a:ext>
            </a:extLst>
          </p:cNvPr>
          <p:cNvSpPr>
            <a:spLocks noGrp="1"/>
          </p:cNvSpPr>
          <p:nvPr>
            <p:ph idx="1"/>
          </p:nvPr>
        </p:nvSpPr>
        <p:spPr>
          <a:xfrm>
            <a:off x="220980" y="1802674"/>
            <a:ext cx="11750040" cy="4847508"/>
          </a:xfrm>
        </p:spPr>
        <p:txBody>
          <a:bodyPr/>
          <a:lstStyle/>
          <a:p>
            <a:r>
              <a:rPr lang="en-US" dirty="0"/>
              <a:t>The HHD can decompose the flow into components with different characteristics</a:t>
            </a:r>
          </a:p>
          <a:p>
            <a:pPr lvl="1"/>
            <a:endParaRPr lang="en-US" dirty="0"/>
          </a:p>
          <a:p>
            <a:r>
              <a:rPr lang="en-US" dirty="0"/>
              <a:t>Boundary conditions used for the decomposition are important</a:t>
            </a:r>
          </a:p>
          <a:p>
            <a:pPr lvl="1"/>
            <a:endParaRPr lang="en-US" dirty="0"/>
          </a:p>
          <a:p>
            <a:r>
              <a:rPr lang="en-US" dirty="0"/>
              <a:t>Even the most commonly used boundary conditions create significant artifacts</a:t>
            </a:r>
          </a:p>
          <a:p>
            <a:pPr lvl="1"/>
            <a:endParaRPr lang="en-US" dirty="0"/>
          </a:p>
          <a:p>
            <a:r>
              <a:rPr lang="en-US" dirty="0"/>
              <a:t>The natural HHD does not impose boundary conditions and is more suitable for analysis</a:t>
            </a:r>
          </a:p>
          <a:p>
            <a:pPr lvl="1"/>
            <a:endParaRPr lang="en-US" dirty="0"/>
          </a:p>
          <a:p>
            <a:r>
              <a:rPr lang="en-US" dirty="0"/>
              <a:t>The flow in the internal frame can be used for extraction and tracking of flow features</a:t>
            </a:r>
          </a:p>
        </p:txBody>
      </p:sp>
    </p:spTree>
    <p:extLst>
      <p:ext uri="{BB962C8B-B14F-4D97-AF65-F5344CB8AC3E}">
        <p14:creationId xmlns:p14="http://schemas.microsoft.com/office/powerpoint/2010/main" val="1184066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180C6-2270-364E-805A-D98C898BF4D1}"/>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1B258BCA-A852-FF47-8E6B-0A8B2ACD51E3}"/>
              </a:ext>
            </a:extLst>
          </p:cNvPr>
          <p:cNvSpPr>
            <a:spLocks noGrp="1"/>
          </p:cNvSpPr>
          <p:nvPr>
            <p:ph idx="1"/>
          </p:nvPr>
        </p:nvSpPr>
        <p:spPr/>
        <p:txBody>
          <a:bodyPr/>
          <a:lstStyle/>
          <a:p>
            <a:r>
              <a:rPr lang="en-US" dirty="0"/>
              <a:t>My coauthors: Bremer, </a:t>
            </a:r>
            <a:r>
              <a:rPr lang="en-US" dirty="0" err="1"/>
              <a:t>Pascucci</a:t>
            </a:r>
            <a:r>
              <a:rPr lang="en-US" dirty="0"/>
              <a:t>, Kirby, </a:t>
            </a:r>
            <a:r>
              <a:rPr lang="en-US" dirty="0" err="1"/>
              <a:t>Norgard</a:t>
            </a:r>
            <a:endParaRPr lang="en-US" dirty="0"/>
          </a:p>
          <a:p>
            <a:pPr lvl="1"/>
            <a:endParaRPr lang="en-US" dirty="0"/>
          </a:p>
          <a:p>
            <a:r>
              <a:rPr lang="en-US" dirty="0"/>
              <a:t>Many people I have cited and interacted over the course of this work</a:t>
            </a:r>
          </a:p>
          <a:p>
            <a:pPr lvl="1"/>
            <a:endParaRPr lang="en-US" dirty="0"/>
          </a:p>
          <a:p>
            <a:r>
              <a:rPr lang="en-US" dirty="0" err="1"/>
              <a:t>Nektar</a:t>
            </a:r>
            <a:r>
              <a:rPr lang="en-US" dirty="0"/>
              <a:t>++ for flow simulations</a:t>
            </a:r>
          </a:p>
          <a:p>
            <a:pPr lvl="1"/>
            <a:endParaRPr lang="en-US" dirty="0"/>
          </a:p>
          <a:p>
            <a:r>
              <a:rPr lang="en-US" dirty="0"/>
              <a:t>U.S. Department of Energy</a:t>
            </a:r>
          </a:p>
        </p:txBody>
      </p:sp>
    </p:spTree>
    <p:extLst>
      <p:ext uri="{BB962C8B-B14F-4D97-AF65-F5344CB8AC3E}">
        <p14:creationId xmlns:p14="http://schemas.microsoft.com/office/powerpoint/2010/main" val="1224409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818BF-66FF-3D49-8807-804F377F9872}"/>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C79EEC4C-D14B-0848-81CD-C1A3F147C419}"/>
              </a:ext>
            </a:extLst>
          </p:cNvPr>
          <p:cNvSpPr>
            <a:spLocks noGrp="1"/>
          </p:cNvSpPr>
          <p:nvPr>
            <p:ph idx="1"/>
          </p:nvPr>
        </p:nvSpPr>
        <p:spPr>
          <a:xfrm>
            <a:off x="220980" y="1110343"/>
            <a:ext cx="11750040" cy="5497285"/>
          </a:xfrm>
        </p:spPr>
        <p:txBody>
          <a:bodyPr>
            <a:noAutofit/>
          </a:bodyPr>
          <a:lstStyle/>
          <a:p>
            <a:r>
              <a:rPr lang="en-US" sz="1400" dirty="0"/>
              <a:t>Python code to compute the natural HHD. </a:t>
            </a:r>
            <a:r>
              <a:rPr lang="en-US" sz="1400" dirty="0">
                <a:hlinkClick r:id="rId2"/>
              </a:rPr>
              <a:t>https://github.com/bhatiaharsh/naturalHHD</a:t>
            </a:r>
            <a:endParaRPr lang="en-US" sz="1400" dirty="0"/>
          </a:p>
          <a:p>
            <a:r>
              <a:rPr lang="en-US" sz="1400" dirty="0"/>
              <a:t>H. Bhatia, V. </a:t>
            </a:r>
            <a:r>
              <a:rPr lang="en-US" sz="1400" dirty="0" err="1"/>
              <a:t>Pascucci</a:t>
            </a:r>
            <a:r>
              <a:rPr lang="en-US" sz="1400" dirty="0"/>
              <a:t>, and P.-T. Bremer. </a:t>
            </a:r>
            <a:r>
              <a:rPr lang="en-US" sz="1400" b="1" dirty="0"/>
              <a:t>T</a:t>
            </a:r>
            <a:r>
              <a:rPr lang="en-US" sz="1400" dirty="0"/>
              <a:t>he Natural Helmholtz-Hodge Decomposition for Open-Boundary Flow Analysis. </a:t>
            </a:r>
            <a:r>
              <a:rPr lang="en-US" sz="1400" i="1" dirty="0"/>
              <a:t>IEEE Transactions on Visualization and Computer Graphics (TVCG)</a:t>
            </a:r>
            <a:r>
              <a:rPr lang="en-US" sz="1400" dirty="0"/>
              <a:t>, vol. 20, no. 11, pp. 1566–1578, Nov. 2014. </a:t>
            </a:r>
            <a:r>
              <a:rPr lang="en-US" sz="1400" dirty="0">
                <a:hlinkClick r:id="rId3"/>
              </a:rPr>
              <a:t>doi:10.1109/TVCG.2014.2312012</a:t>
            </a:r>
            <a:r>
              <a:rPr lang="en-US" sz="1400" dirty="0"/>
              <a:t>.</a:t>
            </a:r>
          </a:p>
          <a:p>
            <a:r>
              <a:rPr lang="en-US" sz="1400" dirty="0"/>
              <a:t>H. Bhatia, V. </a:t>
            </a:r>
            <a:r>
              <a:rPr lang="en-US" sz="1400" dirty="0" err="1"/>
              <a:t>Pascucci</a:t>
            </a:r>
            <a:r>
              <a:rPr lang="en-US" sz="1400" dirty="0"/>
              <a:t>, R. M. Kirby, and P.-T. Bremer. Extracting Features from Time-Dependent Vector Fields Using Internal Reference Frames. </a:t>
            </a:r>
            <a:r>
              <a:rPr lang="en-US" sz="1400" i="1" dirty="0"/>
              <a:t>Computer Graphics Forum (Proceedings of </a:t>
            </a:r>
            <a:r>
              <a:rPr lang="en-US" sz="1400" i="1" dirty="0" err="1"/>
              <a:t>EuroVis</a:t>
            </a:r>
            <a:r>
              <a:rPr lang="en-US" sz="1400" i="1" dirty="0"/>
              <a:t>)</a:t>
            </a:r>
            <a:r>
              <a:rPr lang="en-US" sz="1400" dirty="0"/>
              <a:t>, vol. 33, issue 3, pp. 21–39, Jun. 2014. </a:t>
            </a:r>
            <a:r>
              <a:rPr lang="en-US" sz="1400" dirty="0">
                <a:hlinkClick r:id="rId4"/>
              </a:rPr>
              <a:t>doi:10.1111/cgf.12358</a:t>
            </a:r>
            <a:r>
              <a:rPr lang="en-US" sz="1400" dirty="0"/>
              <a:t>.</a:t>
            </a:r>
          </a:p>
          <a:p>
            <a:r>
              <a:rPr lang="en-US" sz="1400" dirty="0"/>
              <a:t>H. Bhatia, G. </a:t>
            </a:r>
            <a:r>
              <a:rPr lang="en-US" sz="1400" dirty="0" err="1"/>
              <a:t>Norgard</a:t>
            </a:r>
            <a:r>
              <a:rPr lang="en-US" sz="1400" dirty="0"/>
              <a:t>, V. </a:t>
            </a:r>
            <a:r>
              <a:rPr lang="en-US" sz="1400" dirty="0" err="1"/>
              <a:t>Pascucci</a:t>
            </a:r>
            <a:r>
              <a:rPr lang="en-US" sz="1400" dirty="0"/>
              <a:t>, and P.-T. Bremer. The Helmholtz-Hodge Decomposition — A Survey. </a:t>
            </a:r>
            <a:r>
              <a:rPr lang="en-US" sz="1400" i="1" dirty="0"/>
              <a:t>IEEE Transactions on Visualization and Computer Graphics (TVCG)</a:t>
            </a:r>
            <a:r>
              <a:rPr lang="en-US" sz="1400" dirty="0"/>
              <a:t>, vol. 19, no. 8, pp. 1386–1404, Aug. 2013. </a:t>
            </a:r>
            <a:r>
              <a:rPr lang="en-US" sz="1400" dirty="0">
                <a:hlinkClick r:id="rId5"/>
              </a:rPr>
              <a:t>doi:10.1109/TVCG.2012.316</a:t>
            </a:r>
            <a:r>
              <a:rPr lang="en-US" sz="1400" dirty="0"/>
              <a:t>.</a:t>
            </a:r>
          </a:p>
          <a:p>
            <a:r>
              <a:rPr lang="en-US" sz="1400" dirty="0"/>
              <a:t>H. Bhatia, G. </a:t>
            </a:r>
            <a:r>
              <a:rPr lang="en-US" sz="1400" dirty="0" err="1"/>
              <a:t>Norgard</a:t>
            </a:r>
            <a:r>
              <a:rPr lang="en-US" sz="1400" dirty="0"/>
              <a:t>, V. </a:t>
            </a:r>
            <a:r>
              <a:rPr lang="en-US" sz="1400" dirty="0" err="1"/>
              <a:t>Pascucci</a:t>
            </a:r>
            <a:r>
              <a:rPr lang="en-US" sz="1400" dirty="0"/>
              <a:t>, and P.-T. Bremer. Comments on the "Meshless Helmholtz-Hodge decomposition". </a:t>
            </a:r>
            <a:r>
              <a:rPr lang="en-US" sz="1400" i="1" dirty="0"/>
              <a:t>IEEE Transactions on Visualization and Computer Graphics (TVCG)</a:t>
            </a:r>
            <a:r>
              <a:rPr lang="en-US" sz="1400" dirty="0"/>
              <a:t>, vol. 19, no. 3, pp. 527–528, Mar. 2013. </a:t>
            </a:r>
            <a:r>
              <a:rPr lang="en-US" sz="1400" dirty="0">
                <a:hlinkClick r:id="rId6"/>
              </a:rPr>
              <a:t>doi:10.1109/TVCG.2012.62</a:t>
            </a:r>
            <a:r>
              <a:rPr lang="en-US" sz="1400" dirty="0"/>
              <a:t>.</a:t>
            </a:r>
          </a:p>
          <a:p>
            <a:r>
              <a:rPr lang="en-US" sz="1400" dirty="0"/>
              <a:t>Y. Tong, S. </a:t>
            </a:r>
            <a:r>
              <a:rPr lang="en-US" sz="1400" dirty="0" err="1"/>
              <a:t>Lombeyda</a:t>
            </a:r>
            <a:r>
              <a:rPr lang="en-US" sz="1400" dirty="0"/>
              <a:t>, A. Hirani, and M. </a:t>
            </a:r>
            <a:r>
              <a:rPr lang="en-US" sz="1400" dirty="0" err="1"/>
              <a:t>Desbrun</a:t>
            </a:r>
            <a:r>
              <a:rPr lang="en-US" sz="1400" dirty="0"/>
              <a:t>, “Discrete Multiscale Vector Field Decomposition,” ACM Trans. Graphics, vol. 22, no. 3, pp. 445-452, 2003. </a:t>
            </a:r>
          </a:p>
          <a:p>
            <a:r>
              <a:rPr lang="en-US" sz="1400" dirty="0"/>
              <a:t> A. </a:t>
            </a:r>
            <a:r>
              <a:rPr lang="en-US" sz="1400" dirty="0" err="1"/>
              <a:t>Wiebel</a:t>
            </a:r>
            <a:r>
              <a:rPr lang="en-US" sz="1400" dirty="0"/>
              <a:t>, “Feature Detection in Vector Fields Using the Helmholtz-Hodge Decomposition,” Diploma thesis, </a:t>
            </a:r>
            <a:r>
              <a:rPr lang="en-US" sz="1400" dirty="0" err="1"/>
              <a:t>Diplomarbeit</a:t>
            </a:r>
            <a:r>
              <a:rPr lang="en-US" sz="1400" dirty="0"/>
              <a:t>, Univ. Kaiserslautern, 2004. </a:t>
            </a:r>
          </a:p>
          <a:p>
            <a:r>
              <a:rPr lang="en-US" sz="1400" dirty="0"/>
              <a:t>A. </a:t>
            </a:r>
            <a:r>
              <a:rPr lang="en-US" sz="1400" dirty="0" err="1"/>
              <a:t>Wiebel</a:t>
            </a:r>
            <a:r>
              <a:rPr lang="en-US" sz="1400" dirty="0"/>
              <a:t>, C. Garth, and G. </a:t>
            </a:r>
            <a:r>
              <a:rPr lang="en-US" sz="1400" dirty="0" err="1"/>
              <a:t>Scheuermann</a:t>
            </a:r>
            <a:r>
              <a:rPr lang="en-US" sz="1400" dirty="0"/>
              <a:t>, “Computation of Localized Flow for Steady and Unsteady Vector Fields and its Applications,” IEEE Trans. Visualization and Computer Graphics, vol. 13, no. 4, pp. 641-651, July/Aug. 2007. </a:t>
            </a:r>
          </a:p>
          <a:p>
            <a:r>
              <a:rPr lang="en-US" sz="1400" dirty="0"/>
              <a:t>K. </a:t>
            </a:r>
            <a:r>
              <a:rPr lang="en-US" sz="1400" dirty="0" err="1"/>
              <a:t>Polthier</a:t>
            </a:r>
            <a:r>
              <a:rPr lang="en-US" sz="1400" dirty="0"/>
              <a:t> and E. </a:t>
            </a:r>
            <a:r>
              <a:rPr lang="en-US" sz="1400" dirty="0" err="1"/>
              <a:t>Preuß</a:t>
            </a:r>
            <a:r>
              <a:rPr lang="en-US" sz="1400" dirty="0"/>
              <a:t>, “Variational Approach to Vector Field Decomposition,” Proc. </a:t>
            </a:r>
            <a:r>
              <a:rPr lang="en-US" sz="1400" dirty="0" err="1"/>
              <a:t>Eurographics</a:t>
            </a:r>
            <a:r>
              <a:rPr lang="en-US" sz="1400" dirty="0"/>
              <a:t> Workshop Scientific </a:t>
            </a:r>
            <a:r>
              <a:rPr lang="en-US" sz="1400" dirty="0" err="1"/>
              <a:t>Visualiza</a:t>
            </a:r>
            <a:r>
              <a:rPr lang="en-US" sz="1400" dirty="0"/>
              <a:t>- </a:t>
            </a:r>
            <a:r>
              <a:rPr lang="en-US" sz="1400" dirty="0" err="1"/>
              <a:t>tion</a:t>
            </a:r>
            <a:r>
              <a:rPr lang="en-US" sz="1400" dirty="0"/>
              <a:t>, 2000. </a:t>
            </a:r>
          </a:p>
          <a:p>
            <a:r>
              <a:rPr lang="en-US" sz="1400" dirty="0"/>
              <a:t>K. </a:t>
            </a:r>
            <a:r>
              <a:rPr lang="en-US" sz="1400" dirty="0" err="1"/>
              <a:t>Polthier</a:t>
            </a:r>
            <a:r>
              <a:rPr lang="en-US" sz="1400" dirty="0"/>
              <a:t> and E. </a:t>
            </a:r>
            <a:r>
              <a:rPr lang="en-US" sz="1400" dirty="0" err="1"/>
              <a:t>Preuß</a:t>
            </a:r>
            <a:r>
              <a:rPr lang="en-US" sz="1400" dirty="0"/>
              <a:t>, “Identifying Vector Fields </a:t>
            </a:r>
            <a:r>
              <a:rPr lang="en-US" sz="1400" dirty="0" err="1"/>
              <a:t>Singula</a:t>
            </a:r>
            <a:r>
              <a:rPr lang="en-US" sz="1400" dirty="0"/>
              <a:t>- </a:t>
            </a:r>
            <a:r>
              <a:rPr lang="en-US" sz="1400" dirty="0" err="1"/>
              <a:t>rities</a:t>
            </a:r>
            <a:r>
              <a:rPr lang="en-US" sz="1400" dirty="0"/>
              <a:t> Using a Discrete Hodge Decomposition,” Mathematical Visualization III, H.C. Hege, K. </a:t>
            </a:r>
            <a:r>
              <a:rPr lang="en-US" sz="1400" dirty="0" err="1"/>
              <a:t>Polthier</a:t>
            </a:r>
            <a:r>
              <a:rPr lang="en-US" sz="1400" dirty="0"/>
              <a:t>, eds., pp. 112-134, Springer, 2003. </a:t>
            </a:r>
          </a:p>
          <a:p>
            <a:r>
              <a:rPr lang="en-US" sz="1400" dirty="0"/>
              <a:t>F. </a:t>
            </a:r>
            <a:r>
              <a:rPr lang="en-US" sz="1400" dirty="0" err="1"/>
              <a:t>Petronetto</a:t>
            </a:r>
            <a:r>
              <a:rPr lang="en-US" sz="1400" dirty="0"/>
              <a:t>, A. Paiva, M. </a:t>
            </a:r>
            <a:r>
              <a:rPr lang="en-US" sz="1400" dirty="0" err="1"/>
              <a:t>Lage</a:t>
            </a:r>
            <a:r>
              <a:rPr lang="en-US" sz="1400" dirty="0"/>
              <a:t>, G. Tavares, H. Lopes, and T. </a:t>
            </a:r>
            <a:r>
              <a:rPr lang="en-US" sz="1400" dirty="0" err="1"/>
              <a:t>Lewiner</a:t>
            </a:r>
            <a:r>
              <a:rPr lang="en-US" sz="1400" dirty="0"/>
              <a:t>, “Meshless Helmholtz-Hodge Decomposition,” IEEE Trans. Visualization and Computer Graphics, vol. 16, no. 2, pp. 338- 342, Mar./Apr. 2010. </a:t>
            </a:r>
          </a:p>
          <a:p>
            <a:r>
              <a:rPr lang="en-US" sz="1400" dirty="0"/>
              <a:t>A. </a:t>
            </a:r>
            <a:r>
              <a:rPr lang="en-US" sz="1400" dirty="0" err="1"/>
              <a:t>Wiebel</a:t>
            </a:r>
            <a:r>
              <a:rPr lang="en-US" sz="1400" dirty="0"/>
              <a:t>, C. Garth, and G. </a:t>
            </a:r>
            <a:r>
              <a:rPr lang="en-US" sz="1400" dirty="0" err="1"/>
              <a:t>Scheuermann</a:t>
            </a:r>
            <a:r>
              <a:rPr lang="en-US" sz="1400" dirty="0"/>
              <a:t>, “Localized Flow Analysis of 2D and 3D Vector Fields,” in </a:t>
            </a:r>
            <a:r>
              <a:rPr lang="en-US" sz="1400" i="1" dirty="0"/>
              <a:t>Data Visualization 2005: Proc. of </a:t>
            </a:r>
            <a:r>
              <a:rPr lang="en-US" sz="1400" i="1" dirty="0" err="1"/>
              <a:t>Eurographics</a:t>
            </a:r>
            <a:r>
              <a:rPr lang="en-US" sz="1400" i="1" dirty="0"/>
              <a:t>/IEEE-VGTC Symposium on Visualization 2005 (</a:t>
            </a:r>
            <a:r>
              <a:rPr lang="en-US" sz="1400" i="1" dirty="0" err="1"/>
              <a:t>EuroVis</a:t>
            </a:r>
            <a:r>
              <a:rPr lang="en-US" sz="1400" i="1" dirty="0"/>
              <a:t> 2005)</a:t>
            </a:r>
            <a:r>
              <a:rPr lang="en-US" sz="1400" dirty="0"/>
              <a:t>, K. </a:t>
            </a:r>
            <a:r>
              <a:rPr lang="en-US" sz="1400" dirty="0" err="1"/>
              <a:t>Brodlie</a:t>
            </a:r>
            <a:r>
              <a:rPr lang="en-US" sz="1400" dirty="0"/>
              <a:t>, D. Duke, and K. Joy, Eds. </a:t>
            </a:r>
            <a:r>
              <a:rPr lang="en-US" sz="1400" dirty="0" err="1"/>
              <a:t>Eurographics</a:t>
            </a:r>
            <a:r>
              <a:rPr lang="en-US" sz="1400" dirty="0"/>
              <a:t> Association, June 2005, pp. 143 – 150. </a:t>
            </a:r>
          </a:p>
        </p:txBody>
      </p:sp>
    </p:spTree>
    <p:extLst>
      <p:ext uri="{BB962C8B-B14F-4D97-AF65-F5344CB8AC3E}">
        <p14:creationId xmlns:p14="http://schemas.microsoft.com/office/powerpoint/2010/main" val="1525086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20A10-9C36-AD4A-9F72-5502A974BBDB}"/>
              </a:ext>
            </a:extLst>
          </p:cNvPr>
          <p:cNvSpPr>
            <a:spLocks noGrp="1"/>
          </p:cNvSpPr>
          <p:nvPr>
            <p:ph type="ctrTitle"/>
          </p:nvPr>
        </p:nvSpPr>
        <p:spPr>
          <a:xfrm>
            <a:off x="448734" y="1763141"/>
            <a:ext cx="11294533" cy="1183260"/>
          </a:xfrm>
        </p:spPr>
        <p:txBody>
          <a:bodyPr>
            <a:noAutofit/>
          </a:bodyPr>
          <a:lstStyle/>
          <a:p>
            <a:r>
              <a:rPr lang="en-US" sz="4000" dirty="0"/>
              <a:t>Feature Extraction and Tracking </a:t>
            </a:r>
            <a:br>
              <a:rPr lang="en-US" sz="4000" dirty="0"/>
            </a:br>
            <a:r>
              <a:rPr lang="en-US" sz="4000" dirty="0"/>
              <a:t>using Vector Field Decompositions </a:t>
            </a:r>
          </a:p>
        </p:txBody>
      </p:sp>
      <p:sp>
        <p:nvSpPr>
          <p:cNvPr id="3" name="Subtitle 2">
            <a:extLst>
              <a:ext uri="{FF2B5EF4-FFF2-40B4-BE49-F238E27FC236}">
                <a16:creationId xmlns:a16="http://schemas.microsoft.com/office/drawing/2014/main" id="{24E1CB0F-6A2F-494F-84FB-3A5092AE6365}"/>
              </a:ext>
            </a:extLst>
          </p:cNvPr>
          <p:cNvSpPr>
            <a:spLocks noGrp="1"/>
          </p:cNvSpPr>
          <p:nvPr>
            <p:ph type="subTitle" idx="1"/>
          </p:nvPr>
        </p:nvSpPr>
        <p:spPr>
          <a:xfrm>
            <a:off x="1524000" y="3313043"/>
            <a:ext cx="9144000" cy="769581"/>
          </a:xfrm>
        </p:spPr>
        <p:txBody>
          <a:bodyPr>
            <a:noAutofit/>
          </a:bodyPr>
          <a:lstStyle/>
          <a:p>
            <a:r>
              <a:rPr lang="en-US" dirty="0"/>
              <a:t>Harsh Bhatia</a:t>
            </a:r>
          </a:p>
        </p:txBody>
      </p:sp>
      <p:sp>
        <p:nvSpPr>
          <p:cNvPr id="11" name="Rectangle 10">
            <a:extLst>
              <a:ext uri="{FF2B5EF4-FFF2-40B4-BE49-F238E27FC236}">
                <a16:creationId xmlns:a16="http://schemas.microsoft.com/office/drawing/2014/main" id="{B757E57D-E30A-4C45-94DA-2B398C86D03B}"/>
              </a:ext>
            </a:extLst>
          </p:cNvPr>
          <p:cNvSpPr/>
          <p:nvPr/>
        </p:nvSpPr>
        <p:spPr>
          <a:xfrm>
            <a:off x="0" y="6219848"/>
            <a:ext cx="12192000" cy="584775"/>
          </a:xfrm>
          <a:prstGeom prst="rect">
            <a:avLst/>
          </a:prstGeom>
        </p:spPr>
        <p:txBody>
          <a:bodyPr wrap="square">
            <a:spAutoFit/>
          </a:bodyPr>
          <a:lstStyle/>
          <a:p>
            <a:pPr algn="just"/>
            <a:r>
              <a:rPr lang="en-US" sz="800" dirty="0">
                <a:latin typeface="Candara" panose="020E0502030303020204" pitchFamily="34" charset="0"/>
              </a:rPr>
              <a:t>This document was prepared as an account of work sponsored by an agency of the United States government. Neither the United States government nor Lawrence Livermore National Security, LLC,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Lawrence Livermore National Security, LLC. The views and opinions of authors expressed herein do not necessarily state or reflect those of the United States government or Lawrence Livermore National Security, LLC, and shall not be used for advertising or product endorsement purposes. </a:t>
            </a:r>
          </a:p>
        </p:txBody>
      </p:sp>
      <p:sp>
        <p:nvSpPr>
          <p:cNvPr id="6" name="Rectangle 5">
            <a:extLst>
              <a:ext uri="{FF2B5EF4-FFF2-40B4-BE49-F238E27FC236}">
                <a16:creationId xmlns:a16="http://schemas.microsoft.com/office/drawing/2014/main" id="{83A66938-59A6-F248-8B07-70E50034E74A}"/>
              </a:ext>
            </a:extLst>
          </p:cNvPr>
          <p:cNvSpPr/>
          <p:nvPr/>
        </p:nvSpPr>
        <p:spPr>
          <a:xfrm>
            <a:off x="0" y="6074634"/>
            <a:ext cx="12192000" cy="215444"/>
          </a:xfrm>
          <a:prstGeom prst="rect">
            <a:avLst/>
          </a:prstGeom>
        </p:spPr>
        <p:txBody>
          <a:bodyPr wrap="square">
            <a:spAutoFit/>
          </a:bodyPr>
          <a:lstStyle/>
          <a:p>
            <a:pPr algn="just"/>
            <a:r>
              <a:rPr lang="en-US" sz="800" dirty="0">
                <a:latin typeface="Candara" panose="020E0502030303020204" pitchFamily="34" charset="0"/>
              </a:rPr>
              <a:t>This work was performed under the auspices of the U.S. Department of Energy by Lawrence Livermore National Laboratory (LLNL) under contract DE-AC52-07NA27344. LLNL-PRES-759730</a:t>
            </a:r>
          </a:p>
        </p:txBody>
      </p:sp>
      <p:sp>
        <p:nvSpPr>
          <p:cNvPr id="8" name="Subtitle 2">
            <a:extLst>
              <a:ext uri="{FF2B5EF4-FFF2-40B4-BE49-F238E27FC236}">
                <a16:creationId xmlns:a16="http://schemas.microsoft.com/office/drawing/2014/main" id="{845DC510-3190-A24A-BB4C-E9B18F49E450}"/>
              </a:ext>
            </a:extLst>
          </p:cNvPr>
          <p:cNvSpPr txBox="1">
            <a:spLocks/>
          </p:cNvSpPr>
          <p:nvPr/>
        </p:nvSpPr>
        <p:spPr>
          <a:xfrm>
            <a:off x="1524000" y="3738811"/>
            <a:ext cx="9144000" cy="71045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Candara" panose="020E05020303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andara" panose="020E05020303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andara" panose="020E05020303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ndara" panose="020E05020303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ndara" panose="020E05020303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accent1"/>
                </a:solidFill>
                <a:hlinkClick r:id="rId3"/>
              </a:rPr>
              <a:t>hbhatia@llnl.gov</a:t>
            </a:r>
            <a:endParaRPr lang="en-US" sz="1800" dirty="0">
              <a:solidFill>
                <a:schemeClr val="accent1"/>
              </a:solidFill>
            </a:endParaRPr>
          </a:p>
          <a:p>
            <a:r>
              <a:rPr lang="en-US" sz="1800" dirty="0">
                <a:hlinkClick r:id="rId4"/>
              </a:rPr>
              <a:t>https://github.com/bhatiaharsh/naturalHHD</a:t>
            </a:r>
            <a:endParaRPr lang="en-US" sz="1800" dirty="0"/>
          </a:p>
          <a:p>
            <a:endParaRPr lang="en-US" sz="1800" dirty="0">
              <a:solidFill>
                <a:schemeClr val="accent1"/>
              </a:solidFill>
            </a:endParaRPr>
          </a:p>
          <a:p>
            <a:endParaRPr lang="en-US" sz="1800" dirty="0"/>
          </a:p>
        </p:txBody>
      </p:sp>
      <p:pic>
        <p:nvPicPr>
          <p:cNvPr id="5" name="Picture 4">
            <a:extLst>
              <a:ext uri="{FF2B5EF4-FFF2-40B4-BE49-F238E27FC236}">
                <a16:creationId xmlns:a16="http://schemas.microsoft.com/office/drawing/2014/main" id="{01F59AF8-49FB-F849-AE1D-E2F029AD920C}"/>
              </a:ext>
            </a:extLst>
          </p:cNvPr>
          <p:cNvPicPr>
            <a:picLocks noChangeAspect="1"/>
          </p:cNvPicPr>
          <p:nvPr/>
        </p:nvPicPr>
        <p:blipFill>
          <a:blip r:embed="rId5"/>
          <a:stretch>
            <a:fillRect/>
          </a:stretch>
        </p:blipFill>
        <p:spPr>
          <a:xfrm>
            <a:off x="2431773" y="4509073"/>
            <a:ext cx="1969599" cy="1017341"/>
          </a:xfrm>
          <a:prstGeom prst="rect">
            <a:avLst/>
          </a:prstGeom>
        </p:spPr>
      </p:pic>
      <p:pic>
        <p:nvPicPr>
          <p:cNvPr id="12" name="Picture 11" descr="C:\Users\josh\Desktop\hixels-talk\LLNL-logo.gif">
            <a:extLst>
              <a:ext uri="{FF2B5EF4-FFF2-40B4-BE49-F238E27FC236}">
                <a16:creationId xmlns:a16="http://schemas.microsoft.com/office/drawing/2014/main" id="{EB222B60-04FF-8241-8981-F1CBC4799566}"/>
              </a:ext>
            </a:extLst>
          </p:cNvPr>
          <p:cNvPicPr>
            <a:picLocks noChangeAspect="1" noChangeArrowheads="1"/>
          </p:cNvPicPr>
          <p:nvPr/>
        </p:nvPicPr>
        <p:blipFill>
          <a:blip r:embed="rId6" cstate="print"/>
          <a:srcRect/>
          <a:stretch>
            <a:fillRect/>
          </a:stretch>
        </p:blipFill>
        <p:spPr bwMode="auto">
          <a:xfrm>
            <a:off x="4401372" y="4768749"/>
            <a:ext cx="3389255" cy="619761"/>
          </a:xfrm>
          <a:prstGeom prst="rect">
            <a:avLst/>
          </a:prstGeom>
          <a:noFill/>
        </p:spPr>
      </p:pic>
      <p:pic>
        <p:nvPicPr>
          <p:cNvPr id="10" name="Picture 9" descr="http://blog.stratnews.com/wp-content/uploads/2013/10/sci-logo-300.png">
            <a:extLst>
              <a:ext uri="{FF2B5EF4-FFF2-40B4-BE49-F238E27FC236}">
                <a16:creationId xmlns:a16="http://schemas.microsoft.com/office/drawing/2014/main" id="{BCD9A068-D085-034F-B43C-7389FEE72F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3529" y="4756491"/>
            <a:ext cx="1367631" cy="632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814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879373" y="1512851"/>
            <a:ext cx="4802681" cy="2487168"/>
            <a:chOff x="-223280" y="3607031"/>
            <a:chExt cx="4802681" cy="2487168"/>
          </a:xfrm>
        </p:grpSpPr>
        <p:sp>
          <p:nvSpPr>
            <p:cNvPr id="5" name="Rectangle 4"/>
            <p:cNvSpPr/>
            <p:nvPr/>
          </p:nvSpPr>
          <p:spPr>
            <a:xfrm>
              <a:off x="-222859" y="3607031"/>
              <a:ext cx="4709160" cy="2487168"/>
            </a:xfrm>
            <a:prstGeom prst="rect">
              <a:avLst/>
            </a:prstGeom>
            <a:solidFill>
              <a:schemeClr val="bg1">
                <a:lumMod val="95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1"/>
            <a:lstStyle/>
            <a:p>
              <a:pPr algn="ctr"/>
              <a:r>
                <a:rPr lang="en-US" dirty="0">
                  <a:solidFill>
                    <a:schemeClr val="tx1"/>
                  </a:solidFill>
                  <a:latin typeface="Candara"/>
                  <a:cs typeface="Candara"/>
                </a:rPr>
                <a:t>Vortices</a:t>
              </a:r>
            </a:p>
          </p:txBody>
        </p:sp>
        <p:grpSp>
          <p:nvGrpSpPr>
            <p:cNvPr id="6" name="Group 5"/>
            <p:cNvGrpSpPr/>
            <p:nvPr/>
          </p:nvGrpSpPr>
          <p:grpSpPr>
            <a:xfrm>
              <a:off x="-223280" y="3967429"/>
              <a:ext cx="2020440" cy="2094453"/>
              <a:chOff x="3984708" y="1072346"/>
              <a:chExt cx="2386164" cy="2466290"/>
            </a:xfrm>
          </p:grpSpPr>
          <p:pic>
            <p:nvPicPr>
              <p:cNvPr id="10" name="Picture 9" descr="tornado-unsteady_large.jpg"/>
              <p:cNvPicPr>
                <a:picLocks noChangeAspect="1"/>
              </p:cNvPicPr>
              <p:nvPr/>
            </p:nvPicPr>
            <p:blipFill rotWithShape="1">
              <a:blip r:embed="rId3">
                <a:extLst>
                  <a:ext uri="{28A0092B-C50C-407E-A947-70E740481C1C}">
                    <a14:useLocalDpi xmlns:a14="http://schemas.microsoft.com/office/drawing/2010/main" val="0"/>
                  </a:ext>
                </a:extLst>
              </a:blip>
              <a:srcRect l="15810" r="13670"/>
              <a:stretch/>
            </p:blipFill>
            <p:spPr>
              <a:xfrm>
                <a:off x="4050633" y="1072346"/>
                <a:ext cx="2320239" cy="2466290"/>
              </a:xfrm>
              <a:prstGeom prst="rect">
                <a:avLst/>
              </a:prstGeom>
            </p:spPr>
          </p:pic>
          <p:sp>
            <p:nvSpPr>
              <p:cNvPr id="11" name="TextBox 10"/>
              <p:cNvSpPr txBox="1"/>
              <p:nvPr/>
            </p:nvSpPr>
            <p:spPr>
              <a:xfrm>
                <a:off x="3984708" y="3058672"/>
                <a:ext cx="1483291" cy="398659"/>
              </a:xfrm>
              <a:prstGeom prst="rect">
                <a:avLst/>
              </a:prstGeom>
              <a:noFill/>
            </p:spPr>
            <p:txBody>
              <a:bodyPr wrap="square" rtlCol="0">
                <a:spAutoFit/>
              </a:bodyPr>
              <a:lstStyle/>
              <a:p>
                <a:r>
                  <a:rPr lang="en-US" sz="1600" dirty="0">
                    <a:solidFill>
                      <a:srgbClr val="D9D9D9"/>
                    </a:solidFill>
                    <a:latin typeface="Candara"/>
                    <a:cs typeface="Candara"/>
                  </a:rPr>
                  <a:t>[Stuttgart]</a:t>
                </a:r>
              </a:p>
            </p:txBody>
          </p:sp>
        </p:grpSp>
        <p:grpSp>
          <p:nvGrpSpPr>
            <p:cNvPr id="7" name="Group 6"/>
            <p:cNvGrpSpPr/>
            <p:nvPr/>
          </p:nvGrpSpPr>
          <p:grpSpPr>
            <a:xfrm>
              <a:off x="1912356" y="3967429"/>
              <a:ext cx="2667045" cy="2094453"/>
              <a:chOff x="6489588" y="806293"/>
              <a:chExt cx="2667045" cy="2094453"/>
            </a:xfrm>
          </p:grpSpPr>
          <p:pic>
            <p:nvPicPr>
              <p:cNvPr id="8" name="Picture 7"/>
              <p:cNvPicPr>
                <a:picLocks noChangeAspect="1"/>
              </p:cNvPicPr>
              <p:nvPr/>
            </p:nvPicPr>
            <p:blipFill>
              <a:blip r:embed="rId4"/>
              <a:stretch>
                <a:fillRect/>
              </a:stretch>
            </p:blipFill>
            <p:spPr>
              <a:xfrm>
                <a:off x="6489588" y="806293"/>
                <a:ext cx="2527495" cy="2094453"/>
              </a:xfrm>
              <a:prstGeom prst="rect">
                <a:avLst/>
              </a:prstGeom>
            </p:spPr>
          </p:pic>
          <p:sp>
            <p:nvSpPr>
              <p:cNvPr id="9" name="TextBox 8"/>
              <p:cNvSpPr txBox="1"/>
              <p:nvPr/>
            </p:nvSpPr>
            <p:spPr>
              <a:xfrm>
                <a:off x="8257516" y="2484303"/>
                <a:ext cx="899117" cy="338554"/>
              </a:xfrm>
              <a:prstGeom prst="rect">
                <a:avLst/>
              </a:prstGeom>
              <a:noFill/>
            </p:spPr>
            <p:txBody>
              <a:bodyPr wrap="square" rtlCol="0">
                <a:spAutoFit/>
              </a:bodyPr>
              <a:lstStyle/>
              <a:p>
                <a:r>
                  <a:rPr lang="en-US" sz="1600" b="1" dirty="0">
                    <a:solidFill>
                      <a:prstClr val="black"/>
                    </a:solidFill>
                    <a:latin typeface="Candara"/>
                    <a:cs typeface="Garamond"/>
                  </a:rPr>
                  <a:t>[NASA]</a:t>
                </a:r>
                <a:endParaRPr lang="en-US" sz="1600" b="1" dirty="0">
                  <a:latin typeface="Candara"/>
                  <a:cs typeface="Garamond"/>
                </a:endParaRPr>
              </a:p>
            </p:txBody>
          </p:sp>
        </p:grpSp>
      </p:grpSp>
      <p:grpSp>
        <p:nvGrpSpPr>
          <p:cNvPr id="12" name="Group 11"/>
          <p:cNvGrpSpPr/>
          <p:nvPr/>
        </p:nvGrpSpPr>
        <p:grpSpPr>
          <a:xfrm>
            <a:off x="1595100" y="4229507"/>
            <a:ext cx="9001800" cy="2506575"/>
            <a:chOff x="73150" y="230621"/>
            <a:chExt cx="9139666" cy="2560320"/>
          </a:xfrm>
        </p:grpSpPr>
        <p:sp>
          <p:nvSpPr>
            <p:cNvPr id="13" name="Rectangle 12"/>
            <p:cNvSpPr/>
            <p:nvPr/>
          </p:nvSpPr>
          <p:spPr>
            <a:xfrm>
              <a:off x="87104" y="230621"/>
              <a:ext cx="9125712" cy="2560320"/>
            </a:xfrm>
            <a:prstGeom prst="rect">
              <a:avLst/>
            </a:prstGeom>
            <a:solidFill>
              <a:schemeClr val="bg1">
                <a:lumMod val="95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1"/>
            <a:lstStyle/>
            <a:p>
              <a:pPr algn="ctr"/>
              <a:r>
                <a:rPr lang="en-US" dirty="0">
                  <a:solidFill>
                    <a:schemeClr val="tx1"/>
                  </a:solidFill>
                  <a:latin typeface="Candara"/>
                  <a:cs typeface="Candara"/>
                </a:rPr>
                <a:t>Material boundaries / Lagrangian coherent structures</a:t>
              </a:r>
            </a:p>
          </p:txBody>
        </p:sp>
        <p:pic>
          <p:nvPicPr>
            <p:cNvPr id="14" name="Picture 13" descr="lc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630" y="595579"/>
              <a:ext cx="9029700" cy="2186138"/>
            </a:xfrm>
            <a:prstGeom prst="rect">
              <a:avLst/>
            </a:prstGeom>
          </p:spPr>
        </p:pic>
        <p:sp>
          <p:nvSpPr>
            <p:cNvPr id="15" name="TextBox 14"/>
            <p:cNvSpPr txBox="1"/>
            <p:nvPr/>
          </p:nvSpPr>
          <p:spPr>
            <a:xfrm>
              <a:off x="73150" y="2432993"/>
              <a:ext cx="2164128" cy="345813"/>
            </a:xfrm>
            <a:prstGeom prst="rect">
              <a:avLst/>
            </a:prstGeom>
            <a:noFill/>
          </p:spPr>
          <p:txBody>
            <a:bodyPr wrap="square" rtlCol="0">
              <a:spAutoFit/>
            </a:bodyPr>
            <a:lstStyle/>
            <a:p>
              <a:r>
                <a:rPr lang="en-US" sz="1600" dirty="0">
                  <a:solidFill>
                    <a:srgbClr val="000000"/>
                  </a:solidFill>
                  <a:latin typeface="Candara"/>
                  <a:cs typeface="Candara"/>
                </a:rPr>
                <a:t>[</a:t>
              </a:r>
              <a:r>
                <a:rPr lang="en-US" sz="1600" dirty="0" err="1">
                  <a:solidFill>
                    <a:srgbClr val="000000"/>
                  </a:solidFill>
                  <a:latin typeface="Candara"/>
                  <a:cs typeface="Candara"/>
                </a:rPr>
                <a:t>Lekien</a:t>
              </a:r>
              <a:r>
                <a:rPr lang="en-US" sz="1600" dirty="0">
                  <a:solidFill>
                    <a:srgbClr val="000000"/>
                  </a:solidFill>
                  <a:latin typeface="Candara"/>
                  <a:cs typeface="Candara"/>
                </a:rPr>
                <a:t> et al., 2009]</a:t>
              </a:r>
            </a:p>
          </p:txBody>
        </p:sp>
      </p:grpSp>
      <p:grpSp>
        <p:nvGrpSpPr>
          <p:cNvPr id="16" name="Group 15"/>
          <p:cNvGrpSpPr/>
          <p:nvPr/>
        </p:nvGrpSpPr>
        <p:grpSpPr>
          <a:xfrm>
            <a:off x="1592237" y="1691275"/>
            <a:ext cx="3228309" cy="2130321"/>
            <a:chOff x="500323" y="828509"/>
            <a:chExt cx="3228309" cy="2130321"/>
          </a:xfrm>
        </p:grpSpPr>
        <p:sp>
          <p:nvSpPr>
            <p:cNvPr id="17" name="Rectangle 16"/>
            <p:cNvSpPr/>
            <p:nvPr/>
          </p:nvSpPr>
          <p:spPr>
            <a:xfrm>
              <a:off x="528232" y="828509"/>
              <a:ext cx="3200400" cy="2130321"/>
            </a:xfrm>
            <a:prstGeom prst="rect">
              <a:avLst/>
            </a:prstGeom>
            <a:solidFill>
              <a:schemeClr val="bg1">
                <a:lumMod val="95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1"/>
            <a:lstStyle/>
            <a:p>
              <a:pPr algn="ctr"/>
              <a:r>
                <a:rPr lang="en-US" dirty="0">
                  <a:solidFill>
                    <a:schemeClr val="tx1"/>
                  </a:solidFill>
                  <a:latin typeface="Candara"/>
                  <a:cs typeface="Candara"/>
                </a:rPr>
                <a:t>Critical points</a:t>
              </a:r>
            </a:p>
          </p:txBody>
        </p:sp>
        <p:grpSp>
          <p:nvGrpSpPr>
            <p:cNvPr id="18" name="Group 17"/>
            <p:cNvGrpSpPr/>
            <p:nvPr/>
          </p:nvGrpSpPr>
          <p:grpSpPr>
            <a:xfrm>
              <a:off x="556143" y="1231031"/>
              <a:ext cx="3129339" cy="1470846"/>
              <a:chOff x="442269" y="1220323"/>
              <a:chExt cx="3129339" cy="1470846"/>
            </a:xfrm>
          </p:grpSpPr>
          <p:pic>
            <p:nvPicPr>
              <p:cNvPr id="20" name="Picture 19" descr="brain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269" y="1220323"/>
                <a:ext cx="1422957" cy="1463040"/>
              </a:xfrm>
              <a:prstGeom prst="rect">
                <a:avLst/>
              </a:prstGeom>
            </p:spPr>
          </p:pic>
          <p:pic>
            <p:nvPicPr>
              <p:cNvPr id="21" name="Picture 20" descr="brain2.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4423" y="1228129"/>
                <a:ext cx="1667185" cy="1463040"/>
              </a:xfrm>
              <a:prstGeom prst="rect">
                <a:avLst/>
              </a:prstGeom>
            </p:spPr>
          </p:pic>
        </p:grpSp>
        <p:sp>
          <p:nvSpPr>
            <p:cNvPr id="19" name="TextBox 18"/>
            <p:cNvSpPr txBox="1"/>
            <p:nvPr/>
          </p:nvSpPr>
          <p:spPr>
            <a:xfrm>
              <a:off x="500323" y="2614549"/>
              <a:ext cx="1941798" cy="338554"/>
            </a:xfrm>
            <a:prstGeom prst="rect">
              <a:avLst/>
            </a:prstGeom>
            <a:noFill/>
          </p:spPr>
          <p:txBody>
            <a:bodyPr wrap="square" rtlCol="0">
              <a:spAutoFit/>
            </a:bodyPr>
            <a:lstStyle/>
            <a:p>
              <a:r>
                <a:rPr lang="en-US" sz="1600" dirty="0">
                  <a:solidFill>
                    <a:prstClr val="black"/>
                  </a:solidFill>
                  <a:latin typeface="Candara"/>
                  <a:cs typeface="Garamond"/>
                </a:rPr>
                <a:t>[</a:t>
              </a:r>
              <a:r>
                <a:rPr lang="en-US" sz="1600" dirty="0" err="1">
                  <a:solidFill>
                    <a:prstClr val="black"/>
                  </a:solidFill>
                  <a:latin typeface="Candara"/>
                  <a:cs typeface="Garamond"/>
                </a:rPr>
                <a:t>Lorenzi</a:t>
              </a:r>
              <a:r>
                <a:rPr lang="en-US" sz="1600" dirty="0">
                  <a:solidFill>
                    <a:prstClr val="black"/>
                  </a:solidFill>
                  <a:latin typeface="Candara"/>
                  <a:cs typeface="Garamond"/>
                </a:rPr>
                <a:t> et al., 2012]</a:t>
              </a:r>
              <a:endParaRPr lang="en-US" sz="1600" dirty="0">
                <a:latin typeface="Candara"/>
                <a:cs typeface="Garamond"/>
              </a:endParaRPr>
            </a:p>
          </p:txBody>
        </p:sp>
      </p:grpSp>
      <p:sp>
        <p:nvSpPr>
          <p:cNvPr id="24" name="Title 23"/>
          <p:cNvSpPr>
            <a:spLocks noGrp="1"/>
          </p:cNvSpPr>
          <p:nvPr>
            <p:ph type="title"/>
          </p:nvPr>
        </p:nvSpPr>
        <p:spPr/>
        <p:txBody>
          <a:bodyPr>
            <a:normAutofit/>
          </a:bodyPr>
          <a:lstStyle/>
          <a:p>
            <a:r>
              <a:rPr lang="en-US" dirty="0"/>
              <a:t>Feature extraction is critical to understand the underlying phenomena</a:t>
            </a:r>
          </a:p>
        </p:txBody>
      </p:sp>
    </p:spTree>
    <p:extLst>
      <p:ext uri="{BB962C8B-B14F-4D97-AF65-F5344CB8AC3E}">
        <p14:creationId xmlns:p14="http://schemas.microsoft.com/office/powerpoint/2010/main" val="2852424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6F6E-F7F4-E143-8A9B-51E6664CF966}"/>
              </a:ext>
            </a:extLst>
          </p:cNvPr>
          <p:cNvSpPr>
            <a:spLocks noGrp="1"/>
          </p:cNvSpPr>
          <p:nvPr>
            <p:ph type="title"/>
          </p:nvPr>
        </p:nvSpPr>
        <p:spPr/>
        <p:txBody>
          <a:bodyPr/>
          <a:lstStyle/>
          <a:p>
            <a:r>
              <a:rPr lang="en-US" dirty="0"/>
              <a:t>Flow decompositions can help in feature extraction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EA813BD-9D60-5B4D-AB3E-551A6183FC7F}"/>
                  </a:ext>
                </a:extLst>
              </p:cNvPr>
              <p:cNvSpPr>
                <a:spLocks noGrp="1"/>
              </p:cNvSpPr>
              <p:nvPr>
                <p:ph idx="1"/>
              </p:nvPr>
            </p:nvSpPr>
            <p:spPr/>
            <p:txBody>
              <a:bodyPr/>
              <a:lstStyle/>
              <a:p>
                <a:r>
                  <a:rPr lang="en-US" dirty="0"/>
                  <a:t>Flow decompositions create simpler flows with defined and desired characteristics</a:t>
                </a:r>
              </a:p>
              <a:p>
                <a:pPr lvl="1"/>
                <a:endParaRPr lang="en-US" dirty="0"/>
              </a:p>
              <a:p>
                <a:r>
                  <a:rPr lang="en-US" dirty="0"/>
                  <a:t>Many flow features are </a:t>
                </a:r>
                <a:r>
                  <a:rPr lang="en-US" i="1" dirty="0"/>
                  <a:t>invariant</a:t>
                </a:r>
                <a:r>
                  <a:rPr lang="en-US" dirty="0"/>
                  <a:t> to certain changes in frame of reference</a:t>
                </a:r>
              </a:p>
              <a:p>
                <a:pPr lvl="1"/>
                <a:r>
                  <a:rPr lang="en-US" i="1" dirty="0"/>
                  <a:t>Galilean invariance:	</a:t>
                </a:r>
                <a:r>
                  <a:rPr lang="en-US" dirty="0"/>
                  <a:t>invariance to uniform motion</a:t>
                </a:r>
              </a:p>
              <a:p>
                <a:pPr lvl="1"/>
                <a:endParaRPr lang="en-US" dirty="0"/>
              </a:p>
              <a:p>
                <a:r>
                  <a:rPr lang="en-US" dirty="0"/>
                  <a:t>Removing an average flow preserves vortex indicators, such as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rPr>
                          <m:t>2</m:t>
                        </m:r>
                      </m:sub>
                    </m:sSub>
                  </m:oMath>
                </a14:m>
                <a:endParaRPr lang="en-US" dirty="0"/>
              </a:p>
              <a:p>
                <a:pPr marL="457200" lvl="1" indent="0">
                  <a:buNone/>
                </a:pPr>
                <a:endParaRPr lang="en-US" dirty="0"/>
              </a:p>
              <a:p>
                <a:r>
                  <a:rPr lang="en-US" dirty="0"/>
                  <a:t>Flow decompositions can</a:t>
                </a:r>
              </a:p>
              <a:p>
                <a:pPr lvl="1"/>
                <a:r>
                  <a:rPr lang="en-US" dirty="0"/>
                  <a:t>highlight/accentuate smaller features</a:t>
                </a:r>
              </a:p>
              <a:p>
                <a:pPr lvl="1"/>
                <a:r>
                  <a:rPr lang="en-US" dirty="0"/>
                  <a:t>enable extracting hidden features</a:t>
                </a:r>
              </a:p>
              <a:p>
                <a:pPr lvl="1"/>
                <a:r>
                  <a:rPr lang="en-US" dirty="0"/>
                  <a:t>provide temporally-coherent extraction</a:t>
                </a:r>
              </a:p>
              <a:p>
                <a:endParaRPr lang="en-US" dirty="0"/>
              </a:p>
            </p:txBody>
          </p:sp>
        </mc:Choice>
        <mc:Fallback xmlns="">
          <p:sp>
            <p:nvSpPr>
              <p:cNvPr id="3" name="Content Placeholder 2">
                <a:extLst>
                  <a:ext uri="{FF2B5EF4-FFF2-40B4-BE49-F238E27FC236}">
                    <a16:creationId xmlns:a16="http://schemas.microsoft.com/office/drawing/2014/main" id="{0EA813BD-9D60-5B4D-AB3E-551A6183FC7F}"/>
                  </a:ext>
                </a:extLst>
              </p:cNvPr>
              <p:cNvSpPr>
                <a:spLocks noGrp="1" noRot="1" noChangeAspect="1" noMove="1" noResize="1" noEditPoints="1" noAdjustHandles="1" noChangeArrowheads="1" noChangeShapeType="1" noTextEdit="1"/>
              </p:cNvSpPr>
              <p:nvPr>
                <p:ph idx="1"/>
              </p:nvPr>
            </p:nvSpPr>
            <p:spPr>
              <a:blipFill>
                <a:blip r:embed="rId2"/>
                <a:stretch>
                  <a:fillRect l="-539" t="-1583"/>
                </a:stretch>
              </a:blipFill>
            </p:spPr>
            <p:txBody>
              <a:bodyPr/>
              <a:lstStyle/>
              <a:p>
                <a:r>
                  <a:rPr lang="en-US">
                    <a:noFill/>
                  </a:rPr>
                  <a:t> </a:t>
                </a:r>
              </a:p>
            </p:txBody>
          </p:sp>
        </mc:Fallback>
      </mc:AlternateContent>
    </p:spTree>
    <p:extLst>
      <p:ext uri="{BB962C8B-B14F-4D97-AF65-F5344CB8AC3E}">
        <p14:creationId xmlns:p14="http://schemas.microsoft.com/office/powerpoint/2010/main" val="1215809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A310B-5ABF-3347-852C-AF04ABE05006}"/>
              </a:ext>
            </a:extLst>
          </p:cNvPr>
          <p:cNvSpPr>
            <a:spLocks noGrp="1"/>
          </p:cNvSpPr>
          <p:nvPr>
            <p:ph type="title"/>
          </p:nvPr>
        </p:nvSpPr>
        <p:spPr/>
        <p:txBody>
          <a:bodyPr>
            <a:noAutofit/>
          </a:bodyPr>
          <a:lstStyle/>
          <a:p>
            <a:r>
              <a:rPr lang="en-US" sz="3600" dirty="0"/>
              <a:t>“Localized” flow allows understanding the </a:t>
            </a:r>
            <a:br>
              <a:rPr lang="en-US" sz="3600" dirty="0"/>
            </a:br>
            <a:r>
              <a:rPr lang="en-US" sz="3600" dirty="0"/>
              <a:t>contribution of a </a:t>
            </a:r>
            <a:r>
              <a:rPr lang="en-US" sz="3600" dirty="0" err="1"/>
              <a:t>subregion</a:t>
            </a:r>
            <a:endParaRPr lang="en-US" sz="2000"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0E3E456-4D29-EB48-9423-B6EE707C66B4}"/>
                  </a:ext>
                </a:extLst>
              </p:cNvPr>
              <p:cNvSpPr txBox="1"/>
              <p:nvPr/>
            </p:nvSpPr>
            <p:spPr>
              <a:xfrm>
                <a:off x="3626948" y="4568175"/>
                <a:ext cx="4870820" cy="745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𝑢</m:t>
                      </m:r>
                      <m:r>
                        <a:rPr lang="en-US" sz="2000" i="1" smtClean="0">
                          <a:latin typeface="Cambria Math" panose="02040503050406030204" pitchFamily="18" charset="0"/>
                          <a:ea typeface="Cambria Math" panose="02040503050406030204" pitchFamily="18" charset="0"/>
                        </a:rPr>
                        <m:t>=0                   </m:t>
                      </m:r>
                      <m:r>
                        <m:rPr>
                          <m:sty m:val="p"/>
                        </m:rPr>
                        <a:rPr lang="en-US" sz="2000" i="0" smtClean="0">
                          <a:latin typeface="Cambria Math" panose="02040503050406030204" pitchFamily="18" charset="0"/>
                          <a:ea typeface="Cambria Math" panose="02040503050406030204" pitchFamily="18" charset="0"/>
                        </a:rPr>
                        <m:t>on</m:t>
                      </m:r>
                      <m:r>
                        <a:rPr lang="en-US" sz="2000" i="0" smtClean="0">
                          <a:latin typeface="Cambria Math" panose="02040503050406030204" pitchFamily="18" charset="0"/>
                          <a:ea typeface="Cambria Math" panose="02040503050406030204" pitchFamily="18" charset="0"/>
                        </a:rPr>
                        <m:t>  </m:t>
                      </m:r>
                      <m:r>
                        <m:rPr>
                          <m:sty m:val="p"/>
                        </m:rPr>
                        <a:rPr lang="el-GR" sz="2000" i="1">
                          <a:latin typeface="Cambria Math" panose="02040503050406030204" pitchFamily="18" charset="0"/>
                          <a:ea typeface="Cambria Math" panose="02040503050406030204" pitchFamily="18" charset="0"/>
                        </a:rPr>
                        <m:t>Ω</m:t>
                      </m:r>
                    </m:oMath>
                    <m:oMath xmlns:m="http://schemas.openxmlformats.org/officeDocument/2006/math">
                      <m:r>
                        <m:rPr>
                          <m:sty m:val="p"/>
                        </m:rP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i="1">
                          <a:latin typeface="Cambria Math" panose="02040503050406030204" pitchFamily="18" charset="0"/>
                          <a:ea typeface="Cambria Math" panose="02040503050406030204" pitchFamily="18" charset="0"/>
                        </a:rPr>
                        <m:t>∙</m:t>
                      </m:r>
                      <m:acc>
                        <m:accPr>
                          <m:chr m:val="⃗"/>
                          <m:ctrlPr>
                            <a:rPr lang="en-US" sz="2000" i="1">
                              <a:solidFill>
                                <a:prstClr val="black"/>
                              </a:solidFill>
                              <a:latin typeface="Cambria Math" panose="02040503050406030204" pitchFamily="18" charset="0"/>
                              <a:ea typeface="Cambria Math" panose="02040503050406030204" pitchFamily="18" charset="0"/>
                            </a:rPr>
                          </m:ctrlPr>
                        </m:accPr>
                        <m:e>
                          <m:r>
                            <a:rPr lang="en-US" sz="2000" i="1">
                              <a:solidFill>
                                <a:prstClr val="black"/>
                              </a:solidFill>
                              <a:latin typeface="Cambria Math" panose="02040503050406030204" pitchFamily="18" charset="0"/>
                              <a:ea typeface="Cambria Math" panose="02040503050406030204" pitchFamily="18" charset="0"/>
                            </a:rPr>
                            <m:t>𝑛</m:t>
                          </m:r>
                        </m:e>
                      </m:acc>
                      <m:r>
                        <a:rPr lang="en-US" sz="2000" i="1">
                          <a:latin typeface="Cambria Math" panose="02040503050406030204" pitchFamily="18" charset="0"/>
                          <a:ea typeface="Cambria Math" panose="02040503050406030204" pitchFamily="18" charset="0"/>
                        </a:rPr>
                        <m:t>=</m:t>
                      </m:r>
                      <m:acc>
                        <m:accPr>
                          <m:chr m:val="⃗"/>
                          <m:ctrlPr>
                            <a:rPr lang="en-US" sz="2000" i="1" smtClean="0">
                              <a:latin typeface="Cambria Math" panose="02040503050406030204" pitchFamily="18" charset="0"/>
                              <a:ea typeface="Cambria Math" panose="02040503050406030204" pitchFamily="18" charset="0"/>
                            </a:rPr>
                          </m:ctrlPr>
                        </m:accPr>
                        <m:e>
                          <m:r>
                            <a:rPr lang="en-US" sz="2000" b="0" i="1" smtClean="0">
                              <a:latin typeface="Cambria Math" panose="02040503050406030204" pitchFamily="18" charset="0"/>
                              <a:ea typeface="Cambria Math" panose="02040503050406030204" pitchFamily="18" charset="0"/>
                            </a:rPr>
                            <m:t>𝑉</m:t>
                          </m:r>
                        </m:e>
                      </m:acc>
                      <m:r>
                        <a:rPr lang="en-US" sz="2000" i="1">
                          <a:latin typeface="Cambria Math" panose="02040503050406030204" pitchFamily="18" charset="0"/>
                          <a:ea typeface="Cambria Math" panose="02040503050406030204" pitchFamily="18" charset="0"/>
                        </a:rPr>
                        <m:t>∙</m:t>
                      </m:r>
                      <m:acc>
                        <m:accPr>
                          <m:chr m:val="⃗"/>
                          <m:ctrlPr>
                            <a:rPr lang="en-US" sz="2000" i="1">
                              <a:solidFill>
                                <a:prstClr val="black"/>
                              </a:solidFill>
                              <a:latin typeface="Cambria Math" panose="02040503050406030204" pitchFamily="18" charset="0"/>
                              <a:ea typeface="Cambria Math" panose="02040503050406030204" pitchFamily="18" charset="0"/>
                            </a:rPr>
                          </m:ctrlPr>
                        </m:accPr>
                        <m:e>
                          <m:r>
                            <a:rPr lang="en-US" sz="2000" i="1">
                              <a:solidFill>
                                <a:prstClr val="black"/>
                              </a:solidFill>
                              <a:latin typeface="Cambria Math" panose="02040503050406030204" pitchFamily="18" charset="0"/>
                              <a:ea typeface="Cambria Math" panose="02040503050406030204" pitchFamily="18" charset="0"/>
                            </a:rPr>
                            <m:t>𝑛</m:t>
                          </m:r>
                        </m:e>
                      </m:acc>
                      <m:r>
                        <a:rPr lang="en-US" sz="2000" b="0" i="0" smtClean="0">
                          <a:solidFill>
                            <a:prstClr val="black"/>
                          </a:solidFill>
                          <a:latin typeface="Cambria Math" panose="02040503050406030204" pitchFamily="18" charset="0"/>
                          <a:ea typeface="Cambria Math" panose="02040503050406030204" pitchFamily="18" charset="0"/>
                        </a:rPr>
                        <m:t>      </m:t>
                      </m:r>
                      <m:r>
                        <m:rPr>
                          <m:sty m:val="p"/>
                        </m:rPr>
                        <a:rPr lang="en-US" sz="2000" i="0">
                          <a:latin typeface="Cambria Math" panose="02040503050406030204" pitchFamily="18" charset="0"/>
                          <a:ea typeface="Cambria Math" panose="02040503050406030204" pitchFamily="18" charset="0"/>
                        </a:rPr>
                        <m:t>on</m:t>
                      </m:r>
                      <m:r>
                        <a:rPr lang="en-US" sz="2000" i="0">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m:t>
                      </m:r>
                      <m:r>
                        <m:rPr>
                          <m:sty m:val="p"/>
                        </m:rPr>
                        <a:rPr lang="el-GR" sz="2000" i="1">
                          <a:latin typeface="Cambria Math" panose="02040503050406030204" pitchFamily="18" charset="0"/>
                          <a:ea typeface="Cambria Math" panose="02040503050406030204" pitchFamily="18" charset="0"/>
                        </a:rPr>
                        <m:t>Ω</m:t>
                      </m:r>
                    </m:oMath>
                  </m:oMathPara>
                </a14:m>
                <a:br>
                  <a:rPr lang="en-US" dirty="0">
                    <a:ea typeface="Cambria Math" panose="02040503050406030204" pitchFamily="18" charset="0"/>
                  </a:rPr>
                </a:br>
                <a:endParaRPr lang="en-US" dirty="0">
                  <a:ea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E0E3E456-4D29-EB48-9423-B6EE707C66B4}"/>
                  </a:ext>
                </a:extLst>
              </p:cNvPr>
              <p:cNvSpPr txBox="1">
                <a:spLocks noRot="1" noChangeAspect="1" noMove="1" noResize="1" noEditPoints="1" noAdjustHandles="1" noChangeArrowheads="1" noChangeShapeType="1" noTextEdit="1"/>
              </p:cNvSpPr>
              <p:nvPr/>
            </p:nvSpPr>
            <p:spPr>
              <a:xfrm>
                <a:off x="3626948" y="4568175"/>
                <a:ext cx="4870820" cy="745332"/>
              </a:xfrm>
              <a:prstGeom prst="rect">
                <a:avLst/>
              </a:prstGeom>
              <a:blipFill>
                <a:blip r:embed="rId2"/>
                <a:stretch>
                  <a:fillRect b="-8621"/>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A63F7B60-5B2F-5543-915F-767C99C6EBD8}"/>
              </a:ext>
            </a:extLst>
          </p:cNvPr>
          <p:cNvSpPr txBox="1"/>
          <p:nvPr/>
        </p:nvSpPr>
        <p:spPr>
          <a:xfrm>
            <a:off x="220980" y="5868294"/>
            <a:ext cx="3212739" cy="707886"/>
          </a:xfrm>
          <a:prstGeom prst="rect">
            <a:avLst/>
          </a:prstGeom>
          <a:noFill/>
        </p:spPr>
        <p:txBody>
          <a:bodyPr wrap="none" rtlCol="0">
            <a:spAutoFit/>
          </a:bodyPr>
          <a:lstStyle/>
          <a:p>
            <a:r>
              <a:rPr lang="en-US" sz="2000" dirty="0">
                <a:solidFill>
                  <a:srgbClr val="4472C4"/>
                </a:solidFill>
                <a:latin typeface="Candara" panose="020E0502030303020204" pitchFamily="34" charset="0"/>
                <a:ea typeface="+mj-ea"/>
                <a:cs typeface="+mj-cs"/>
              </a:rPr>
              <a:t>[</a:t>
            </a:r>
            <a:r>
              <a:rPr lang="en-US" sz="2000" dirty="0" err="1">
                <a:solidFill>
                  <a:srgbClr val="4472C4"/>
                </a:solidFill>
                <a:latin typeface="Candara" panose="020E0502030303020204" pitchFamily="34" charset="0"/>
                <a:ea typeface="+mj-ea"/>
                <a:cs typeface="+mj-cs"/>
              </a:rPr>
              <a:t>Wiebel</a:t>
            </a:r>
            <a:r>
              <a:rPr lang="en-US" sz="2000" dirty="0">
                <a:solidFill>
                  <a:srgbClr val="4472C4"/>
                </a:solidFill>
                <a:latin typeface="Candara" panose="020E0502030303020204" pitchFamily="34" charset="0"/>
                <a:ea typeface="+mj-ea"/>
                <a:cs typeface="+mj-cs"/>
              </a:rPr>
              <a:t> et al., </a:t>
            </a:r>
            <a:r>
              <a:rPr lang="en-US" sz="2000" dirty="0" err="1">
                <a:solidFill>
                  <a:srgbClr val="4472C4"/>
                </a:solidFill>
                <a:latin typeface="Candara" panose="020E0502030303020204" pitchFamily="34" charset="0"/>
                <a:ea typeface="+mj-ea"/>
                <a:cs typeface="+mj-cs"/>
              </a:rPr>
              <a:t>EuroVis</a:t>
            </a:r>
            <a:r>
              <a:rPr lang="en-US" sz="2000" dirty="0">
                <a:solidFill>
                  <a:srgbClr val="4472C4"/>
                </a:solidFill>
                <a:latin typeface="Candara" panose="020E0502030303020204" pitchFamily="34" charset="0"/>
                <a:ea typeface="+mj-ea"/>
                <a:cs typeface="+mj-cs"/>
              </a:rPr>
              <a:t> 2005]</a:t>
            </a:r>
          </a:p>
          <a:p>
            <a:r>
              <a:rPr lang="en-US" sz="2000" dirty="0">
                <a:solidFill>
                  <a:srgbClr val="4472C4"/>
                </a:solidFill>
                <a:latin typeface="Candara" panose="020E0502030303020204" pitchFamily="34" charset="0"/>
                <a:ea typeface="+mj-ea"/>
                <a:cs typeface="+mj-cs"/>
              </a:rPr>
              <a:t>[</a:t>
            </a:r>
            <a:r>
              <a:rPr lang="en-US" sz="2000" dirty="0" err="1">
                <a:solidFill>
                  <a:srgbClr val="4472C4"/>
                </a:solidFill>
                <a:latin typeface="Candara" panose="020E0502030303020204" pitchFamily="34" charset="0"/>
                <a:ea typeface="+mj-ea"/>
                <a:cs typeface="+mj-cs"/>
              </a:rPr>
              <a:t>Wiebel</a:t>
            </a:r>
            <a:r>
              <a:rPr lang="en-US" sz="2000" dirty="0">
                <a:solidFill>
                  <a:srgbClr val="4472C4"/>
                </a:solidFill>
                <a:latin typeface="Candara" panose="020E0502030303020204" pitchFamily="34" charset="0"/>
                <a:ea typeface="+mj-ea"/>
                <a:cs typeface="+mj-cs"/>
              </a:rPr>
              <a:t> et al., TVCG 2007]</a:t>
            </a:r>
            <a:endParaRPr lang="en-US" dirty="0"/>
          </a:p>
        </p:txBody>
      </p:sp>
      <p:grpSp>
        <p:nvGrpSpPr>
          <p:cNvPr id="7" name="Group 6">
            <a:extLst>
              <a:ext uri="{FF2B5EF4-FFF2-40B4-BE49-F238E27FC236}">
                <a16:creationId xmlns:a16="http://schemas.microsoft.com/office/drawing/2014/main" id="{E60ACACC-6D28-CF4C-8B53-CB6423B1ED8A}"/>
              </a:ext>
            </a:extLst>
          </p:cNvPr>
          <p:cNvGrpSpPr/>
          <p:nvPr/>
        </p:nvGrpSpPr>
        <p:grpSpPr>
          <a:xfrm>
            <a:off x="1315204" y="1792960"/>
            <a:ext cx="3063134" cy="2428699"/>
            <a:chOff x="1315204" y="1912228"/>
            <a:chExt cx="3063134" cy="2428699"/>
          </a:xfrm>
        </p:grpSpPr>
        <p:pic>
          <p:nvPicPr>
            <p:cNvPr id="1025" name="Picture 1" descr="page7image1568">
              <a:extLst>
                <a:ext uri="{FF2B5EF4-FFF2-40B4-BE49-F238E27FC236}">
                  <a16:creationId xmlns:a16="http://schemas.microsoft.com/office/drawing/2014/main" id="{82ADFBFB-847E-9C4A-A6B9-4EC5BD71B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204" y="1912228"/>
              <a:ext cx="3063133" cy="17392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7028734-B912-2B4B-9A50-7FCDB05F9DB5}"/>
                </a:ext>
              </a:extLst>
            </p:cNvPr>
            <p:cNvSpPr txBox="1"/>
            <p:nvPr/>
          </p:nvSpPr>
          <p:spPr>
            <a:xfrm>
              <a:off x="1315204" y="3629693"/>
              <a:ext cx="2962882" cy="338554"/>
            </a:xfrm>
            <a:prstGeom prst="rect">
              <a:avLst/>
            </a:prstGeom>
            <a:noFill/>
          </p:spPr>
          <p:txBody>
            <a:bodyPr wrap="square" rtlCol="0">
              <a:spAutoFit/>
            </a:bodyPr>
            <a:lstStyle/>
            <a:p>
              <a:pPr algn="ctr"/>
              <a:r>
                <a:rPr lang="en-US" sz="1600" dirty="0">
                  <a:solidFill>
                    <a:prstClr val="black"/>
                  </a:solidFill>
                  <a:latin typeface="Candara"/>
                  <a:cs typeface="Garamond"/>
                </a:rPr>
                <a:t>A given flow behind a cylinder</a:t>
              </a:r>
              <a:endParaRPr lang="en-US" sz="1600" dirty="0">
                <a:latin typeface="Candara"/>
                <a:cs typeface="Garamond"/>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DAE463C-0E59-7E4A-A42E-88BE362146FF}"/>
                    </a:ext>
                  </a:extLst>
                </p:cNvPr>
                <p:cNvSpPr txBox="1"/>
                <p:nvPr/>
              </p:nvSpPr>
              <p:spPr>
                <a:xfrm>
                  <a:off x="1315204" y="3903371"/>
                  <a:ext cx="3063134" cy="4375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latin typeface="Cambria Math" panose="02040503050406030204" pitchFamily="18" charset="0"/>
                                <a:ea typeface="Cambria Math" panose="02040503050406030204" pitchFamily="18" charset="0"/>
                              </a:rPr>
                            </m:ctrlPr>
                          </m:accPr>
                          <m:e>
                            <m:r>
                              <a:rPr lang="en-US" sz="2000" b="0" i="1" smtClean="0">
                                <a:latin typeface="Cambria Math" panose="02040503050406030204" pitchFamily="18" charset="0"/>
                                <a:ea typeface="Cambria Math" panose="02040503050406030204" pitchFamily="18" charset="0"/>
                              </a:rPr>
                              <m:t>𝑉</m:t>
                            </m:r>
                          </m:e>
                        </m:acc>
                      </m:oMath>
                    </m:oMathPara>
                  </a14:m>
                  <a:br>
                    <a:rPr lang="en-US" dirty="0">
                      <a:ea typeface="Cambria Math" panose="02040503050406030204" pitchFamily="18" charset="0"/>
                    </a:rPr>
                  </a:br>
                  <a:endParaRPr lang="en-US" dirty="0">
                    <a:ea typeface="Cambria Math" panose="02040503050406030204" pitchFamily="18" charset="0"/>
                  </a:endParaRPr>
                </a:p>
              </p:txBody>
            </p:sp>
          </mc:Choice>
          <mc:Fallback xmlns="">
            <p:sp>
              <p:nvSpPr>
                <p:cNvPr id="13" name="TextBox 12">
                  <a:extLst>
                    <a:ext uri="{FF2B5EF4-FFF2-40B4-BE49-F238E27FC236}">
                      <a16:creationId xmlns:a16="http://schemas.microsoft.com/office/drawing/2014/main" id="{8DAE463C-0E59-7E4A-A42E-88BE362146FF}"/>
                    </a:ext>
                  </a:extLst>
                </p:cNvPr>
                <p:cNvSpPr txBox="1">
                  <a:spLocks noRot="1" noChangeAspect="1" noMove="1" noResize="1" noEditPoints="1" noAdjustHandles="1" noChangeArrowheads="1" noChangeShapeType="1" noTextEdit="1"/>
                </p:cNvSpPr>
                <p:nvPr/>
              </p:nvSpPr>
              <p:spPr>
                <a:xfrm>
                  <a:off x="1315204" y="3903371"/>
                  <a:ext cx="3063134" cy="437556"/>
                </a:xfrm>
                <a:prstGeom prst="rect">
                  <a:avLst/>
                </a:prstGeom>
                <a:blipFill>
                  <a:blip r:embed="rId4"/>
                  <a:stretch>
                    <a:fillRect/>
                  </a:stretch>
                </a:blipFill>
              </p:spPr>
              <p:txBody>
                <a:bodyPr/>
                <a:lstStyle/>
                <a:p>
                  <a:r>
                    <a:rPr lang="en-US">
                      <a:noFill/>
                    </a:rPr>
                    <a:t> </a:t>
                  </a:r>
                </a:p>
              </p:txBody>
            </p:sp>
          </mc:Fallback>
        </mc:AlternateContent>
      </p:grpSp>
      <p:grpSp>
        <p:nvGrpSpPr>
          <p:cNvPr id="6" name="Group 5">
            <a:extLst>
              <a:ext uri="{FF2B5EF4-FFF2-40B4-BE49-F238E27FC236}">
                <a16:creationId xmlns:a16="http://schemas.microsoft.com/office/drawing/2014/main" id="{558D3D0B-8772-034C-8DD8-C1713559A056}"/>
              </a:ext>
            </a:extLst>
          </p:cNvPr>
          <p:cNvGrpSpPr/>
          <p:nvPr/>
        </p:nvGrpSpPr>
        <p:grpSpPr>
          <a:xfrm>
            <a:off x="4530791" y="1792960"/>
            <a:ext cx="3113259" cy="2428699"/>
            <a:chOff x="4530791" y="1912228"/>
            <a:chExt cx="3113259" cy="2428699"/>
          </a:xfrm>
        </p:grpSpPr>
        <p:pic>
          <p:nvPicPr>
            <p:cNvPr id="1026" name="Picture 2" descr="page7image26792">
              <a:extLst>
                <a:ext uri="{FF2B5EF4-FFF2-40B4-BE49-F238E27FC236}">
                  <a16:creationId xmlns:a16="http://schemas.microsoft.com/office/drawing/2014/main" id="{34E7116F-6143-554B-A2CA-2823B6330E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0917" y="1912228"/>
              <a:ext cx="3063133" cy="17392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D14E9C3-253E-9346-8182-AD0DCFDCA320}"/>
                </a:ext>
              </a:extLst>
            </p:cNvPr>
            <p:cNvSpPr txBox="1"/>
            <p:nvPr/>
          </p:nvSpPr>
          <p:spPr>
            <a:xfrm>
              <a:off x="4580917" y="3629693"/>
              <a:ext cx="2962882" cy="338554"/>
            </a:xfrm>
            <a:prstGeom prst="rect">
              <a:avLst/>
            </a:prstGeom>
            <a:noFill/>
          </p:spPr>
          <p:txBody>
            <a:bodyPr wrap="square" rtlCol="0">
              <a:spAutoFit/>
            </a:bodyPr>
            <a:lstStyle/>
            <a:p>
              <a:pPr algn="ctr"/>
              <a:r>
                <a:rPr lang="en-US" sz="1600" dirty="0">
                  <a:solidFill>
                    <a:prstClr val="black"/>
                  </a:solidFill>
                  <a:latin typeface="Candara"/>
                  <a:cs typeface="Garamond"/>
                </a:rPr>
                <a:t>Potential flow</a:t>
              </a:r>
              <a:endParaRPr lang="en-US" sz="1600" dirty="0">
                <a:latin typeface="Candara"/>
                <a:cs typeface="Garamond"/>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77C233A-24F7-F143-80AF-2F2A9E25101B}"/>
                    </a:ext>
                  </a:extLst>
                </p:cNvPr>
                <p:cNvSpPr txBox="1"/>
                <p:nvPr/>
              </p:nvSpPr>
              <p:spPr>
                <a:xfrm>
                  <a:off x="4530791" y="3940753"/>
                  <a:ext cx="3063134" cy="4001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𝑢</m:t>
                        </m:r>
                      </m:oMath>
                    </m:oMathPara>
                  </a14:m>
                  <a:br>
                    <a:rPr lang="en-US" dirty="0">
                      <a:ea typeface="Cambria Math" panose="02040503050406030204" pitchFamily="18" charset="0"/>
                    </a:rPr>
                  </a:br>
                  <a:endParaRPr lang="en-US" dirty="0">
                    <a:ea typeface="Cambria Math" panose="02040503050406030204" pitchFamily="18" charset="0"/>
                  </a:endParaRPr>
                </a:p>
              </p:txBody>
            </p:sp>
          </mc:Choice>
          <mc:Fallback xmlns="">
            <p:sp>
              <p:nvSpPr>
                <p:cNvPr id="14" name="TextBox 13">
                  <a:extLst>
                    <a:ext uri="{FF2B5EF4-FFF2-40B4-BE49-F238E27FC236}">
                      <a16:creationId xmlns:a16="http://schemas.microsoft.com/office/drawing/2014/main" id="{B77C233A-24F7-F143-80AF-2F2A9E25101B}"/>
                    </a:ext>
                  </a:extLst>
                </p:cNvPr>
                <p:cNvSpPr txBox="1">
                  <a:spLocks noRot="1" noChangeAspect="1" noMove="1" noResize="1" noEditPoints="1" noAdjustHandles="1" noChangeArrowheads="1" noChangeShapeType="1" noTextEdit="1"/>
                </p:cNvSpPr>
                <p:nvPr/>
              </p:nvSpPr>
              <p:spPr>
                <a:xfrm>
                  <a:off x="4530791" y="3940753"/>
                  <a:ext cx="3063134" cy="400174"/>
                </a:xfrm>
                <a:prstGeom prst="rect">
                  <a:avLst/>
                </a:prstGeom>
                <a:blipFill>
                  <a:blip r:embed="rId6"/>
                  <a:stretch>
                    <a:fillRect/>
                  </a:stretch>
                </a:blipFill>
              </p:spPr>
              <p:txBody>
                <a:bodyPr/>
                <a:lstStyle/>
                <a:p>
                  <a:r>
                    <a:rPr lang="en-US">
                      <a:noFill/>
                    </a:rPr>
                    <a:t> </a:t>
                  </a:r>
                </a:p>
              </p:txBody>
            </p:sp>
          </mc:Fallback>
        </mc:AlternateContent>
      </p:grpSp>
      <p:grpSp>
        <p:nvGrpSpPr>
          <p:cNvPr id="4" name="Group 3">
            <a:extLst>
              <a:ext uri="{FF2B5EF4-FFF2-40B4-BE49-F238E27FC236}">
                <a16:creationId xmlns:a16="http://schemas.microsoft.com/office/drawing/2014/main" id="{E645FA28-1EFB-5642-88EC-35DBEA79D272}"/>
              </a:ext>
            </a:extLst>
          </p:cNvPr>
          <p:cNvGrpSpPr/>
          <p:nvPr/>
        </p:nvGrpSpPr>
        <p:grpSpPr>
          <a:xfrm>
            <a:off x="7846630" y="1738120"/>
            <a:ext cx="3113260" cy="2483539"/>
            <a:chOff x="7846630" y="1857388"/>
            <a:chExt cx="3113260" cy="2483539"/>
          </a:xfrm>
        </p:grpSpPr>
        <p:pic>
          <p:nvPicPr>
            <p:cNvPr id="1027" name="Picture 3" descr="page7image26624">
              <a:extLst>
                <a:ext uri="{FF2B5EF4-FFF2-40B4-BE49-F238E27FC236}">
                  <a16:creationId xmlns:a16="http://schemas.microsoft.com/office/drawing/2014/main" id="{E841CF5E-3D5A-2740-9A28-D7A6E3594C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6630" y="1857388"/>
              <a:ext cx="3030167" cy="18489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6F4E691-86B3-0246-A672-D65CE5C567A9}"/>
                </a:ext>
              </a:extLst>
            </p:cNvPr>
            <p:cNvSpPr txBox="1"/>
            <p:nvPr/>
          </p:nvSpPr>
          <p:spPr>
            <a:xfrm>
              <a:off x="7846630" y="3629693"/>
              <a:ext cx="2962882" cy="338554"/>
            </a:xfrm>
            <a:prstGeom prst="rect">
              <a:avLst/>
            </a:prstGeom>
            <a:noFill/>
          </p:spPr>
          <p:txBody>
            <a:bodyPr wrap="square" rtlCol="0">
              <a:spAutoFit/>
            </a:bodyPr>
            <a:lstStyle/>
            <a:p>
              <a:pPr algn="ctr"/>
              <a:r>
                <a:rPr lang="en-US" sz="1600" dirty="0">
                  <a:solidFill>
                    <a:prstClr val="black"/>
                  </a:solidFill>
                  <a:latin typeface="Candara"/>
                  <a:cs typeface="Garamond"/>
                </a:rPr>
                <a:t>Localized flow</a:t>
              </a:r>
              <a:endParaRPr lang="en-US" sz="1600" dirty="0">
                <a:latin typeface="Candara"/>
                <a:cs typeface="Garamond"/>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B0FE07B-E58C-8E4A-90E7-17D7454F44A4}"/>
                    </a:ext>
                  </a:extLst>
                </p:cNvPr>
                <p:cNvSpPr txBox="1"/>
                <p:nvPr/>
              </p:nvSpPr>
              <p:spPr>
                <a:xfrm>
                  <a:off x="7896756" y="3903371"/>
                  <a:ext cx="3063134" cy="4375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0" i="1" smtClean="0">
                                <a:latin typeface="Cambria Math" panose="02040503050406030204" pitchFamily="18" charset="0"/>
                                <a:ea typeface="Cambria Math" panose="02040503050406030204" pitchFamily="18" charset="0"/>
                              </a:rPr>
                            </m:ctrlPr>
                          </m:accPr>
                          <m:e>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𝑉</m:t>
                                </m:r>
                              </m:e>
                              <m:sub>
                                <m:r>
                                  <a:rPr lang="en-US" sz="2000" b="0" i="1" smtClean="0">
                                    <a:latin typeface="Cambria Math" panose="02040503050406030204" pitchFamily="18" charset="0"/>
                                    <a:ea typeface="Cambria Math" panose="02040503050406030204" pitchFamily="18" charset="0"/>
                                  </a:rPr>
                                  <m:t>𝑙</m:t>
                                </m:r>
                              </m:sub>
                            </m:sSub>
                          </m:e>
                        </m:acc>
                        <m:r>
                          <a:rPr lang="en-US" sz="2000" b="0" i="1" smtClean="0">
                            <a:latin typeface="Cambria Math" panose="02040503050406030204" pitchFamily="18" charset="0"/>
                            <a:ea typeface="Cambria Math" panose="02040503050406030204" pitchFamily="18" charset="0"/>
                          </a:rPr>
                          <m:t>=</m:t>
                        </m:r>
                        <m:acc>
                          <m:accPr>
                            <m:chr m:val="⃗"/>
                            <m:ctrlPr>
                              <a:rPr lang="en-US" sz="200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𝑉</m:t>
                            </m:r>
                          </m:e>
                        </m:acc>
                        <m:r>
                          <a:rPr lang="en-US" sz="2000" b="0" i="1" smtClean="0">
                            <a:latin typeface="Cambria Math" panose="02040503050406030204" pitchFamily="18" charset="0"/>
                            <a:ea typeface="Cambria Math" panose="02040503050406030204" pitchFamily="18" charset="0"/>
                          </a:rPr>
                          <m:t>−</m:t>
                        </m:r>
                        <m:r>
                          <m:rPr>
                            <m:sty m:val="p"/>
                          </m:rP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𝑢</m:t>
                        </m:r>
                      </m:oMath>
                    </m:oMathPara>
                  </a14:m>
                  <a:br>
                    <a:rPr lang="en-US" dirty="0">
                      <a:ea typeface="Cambria Math" panose="02040503050406030204" pitchFamily="18" charset="0"/>
                    </a:rPr>
                  </a:br>
                  <a:endParaRPr lang="en-US" dirty="0">
                    <a:ea typeface="Cambria Math" panose="02040503050406030204" pitchFamily="18" charset="0"/>
                  </a:endParaRPr>
                </a:p>
              </p:txBody>
            </p:sp>
          </mc:Choice>
          <mc:Fallback xmlns="">
            <p:sp>
              <p:nvSpPr>
                <p:cNvPr id="15" name="TextBox 14">
                  <a:extLst>
                    <a:ext uri="{FF2B5EF4-FFF2-40B4-BE49-F238E27FC236}">
                      <a16:creationId xmlns:a16="http://schemas.microsoft.com/office/drawing/2014/main" id="{5B0FE07B-E58C-8E4A-90E7-17D7454F44A4}"/>
                    </a:ext>
                  </a:extLst>
                </p:cNvPr>
                <p:cNvSpPr txBox="1">
                  <a:spLocks noRot="1" noChangeAspect="1" noMove="1" noResize="1" noEditPoints="1" noAdjustHandles="1" noChangeArrowheads="1" noChangeShapeType="1" noTextEdit="1"/>
                </p:cNvSpPr>
                <p:nvPr/>
              </p:nvSpPr>
              <p:spPr>
                <a:xfrm>
                  <a:off x="7896756" y="3903371"/>
                  <a:ext cx="3063134" cy="437556"/>
                </a:xfrm>
                <a:prstGeom prst="rect">
                  <a:avLst/>
                </a:prstGeom>
                <a:blipFill>
                  <a:blip r:embed="rId8"/>
                  <a:stretch>
                    <a:fillRect b="-2857"/>
                  </a:stretch>
                </a:blipFill>
              </p:spPr>
              <p:txBody>
                <a:bodyPr/>
                <a:lstStyle/>
                <a:p>
                  <a:r>
                    <a:rPr lang="en-US">
                      <a:noFill/>
                    </a:rPr>
                    <a:t> </a:t>
                  </a:r>
                </a:p>
              </p:txBody>
            </p:sp>
          </mc:Fallback>
        </mc:AlternateContent>
      </p:grpSp>
    </p:spTree>
    <p:extLst>
      <p:ext uri="{BB962C8B-B14F-4D97-AF65-F5344CB8AC3E}">
        <p14:creationId xmlns:p14="http://schemas.microsoft.com/office/powerpoint/2010/main" val="191284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Helmholtz-Hodge decomposition provides a more general framework for decomposing flows</a:t>
            </a:r>
          </a:p>
        </p:txBody>
      </p:sp>
      <p:grpSp>
        <p:nvGrpSpPr>
          <p:cNvPr id="5" name="Group 4">
            <a:extLst>
              <a:ext uri="{FF2B5EF4-FFF2-40B4-BE49-F238E27FC236}">
                <a16:creationId xmlns:a16="http://schemas.microsoft.com/office/drawing/2014/main" id="{CA730B8E-2612-3947-A8BD-E4307C730405}"/>
              </a:ext>
            </a:extLst>
          </p:cNvPr>
          <p:cNvGrpSpPr/>
          <p:nvPr/>
        </p:nvGrpSpPr>
        <p:grpSpPr>
          <a:xfrm>
            <a:off x="2050952" y="1518547"/>
            <a:ext cx="8753115" cy="2498340"/>
            <a:chOff x="2050952" y="1793947"/>
            <a:chExt cx="8753115" cy="2498340"/>
          </a:xfrm>
        </p:grpSpPr>
        <p:pic>
          <p:nvPicPr>
            <p:cNvPr id="14" name="Picture 13" descr="hh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952" y="1793947"/>
              <a:ext cx="8090096" cy="1742146"/>
            </a:xfrm>
            <a:prstGeom prst="rect">
              <a:avLst/>
            </a:prstGeom>
          </p:spPr>
        </p:pic>
        <p:sp>
          <p:nvSpPr>
            <p:cNvPr id="20" name="TextBox 19"/>
            <p:cNvSpPr txBox="1"/>
            <p:nvPr/>
          </p:nvSpPr>
          <p:spPr>
            <a:xfrm>
              <a:off x="4147930" y="3932804"/>
              <a:ext cx="1704096" cy="338554"/>
            </a:xfrm>
            <a:prstGeom prst="rect">
              <a:avLst/>
            </a:prstGeom>
            <a:noFill/>
          </p:spPr>
          <p:txBody>
            <a:bodyPr wrap="square" rtlCol="0">
              <a:spAutoFit/>
            </a:bodyPr>
            <a:lstStyle/>
            <a:p>
              <a:pPr algn="ctr"/>
              <a:r>
                <a:rPr lang="en-US" sz="1600" dirty="0">
                  <a:solidFill>
                    <a:prstClr val="black"/>
                  </a:solidFill>
                  <a:latin typeface="Candara"/>
                  <a:ea typeface="Lucida Grande"/>
                  <a:cs typeface="Candara"/>
                </a:rPr>
                <a:t>irrotational</a:t>
              </a:r>
              <a:endParaRPr lang="en-US" sz="1600" baseline="-25000" dirty="0">
                <a:solidFill>
                  <a:prstClr val="black"/>
                </a:solidFill>
                <a:latin typeface="Candara"/>
                <a:cs typeface="Candara"/>
              </a:endParaRPr>
            </a:p>
          </p:txBody>
        </p:sp>
        <p:sp>
          <p:nvSpPr>
            <p:cNvPr id="21" name="TextBox 20"/>
            <p:cNvSpPr txBox="1"/>
            <p:nvPr/>
          </p:nvSpPr>
          <p:spPr>
            <a:xfrm>
              <a:off x="6302599" y="3932804"/>
              <a:ext cx="1569193" cy="338554"/>
            </a:xfrm>
            <a:prstGeom prst="rect">
              <a:avLst/>
            </a:prstGeom>
            <a:noFill/>
          </p:spPr>
          <p:txBody>
            <a:bodyPr wrap="square" rtlCol="0">
              <a:spAutoFit/>
            </a:bodyPr>
            <a:lstStyle/>
            <a:p>
              <a:pPr algn="ctr"/>
              <a:r>
                <a:rPr lang="en-US" sz="1600" dirty="0">
                  <a:solidFill>
                    <a:prstClr val="black"/>
                  </a:solidFill>
                  <a:latin typeface="Candara"/>
                  <a:ea typeface="Lucida Grande"/>
                  <a:cs typeface="Candara"/>
                </a:rPr>
                <a:t>incompressible</a:t>
              </a:r>
              <a:endParaRPr lang="en-US" sz="1600" baseline="-25000" dirty="0">
                <a:solidFill>
                  <a:prstClr val="black"/>
                </a:solidFill>
                <a:latin typeface="Candara"/>
                <a:cs typeface="Candara"/>
              </a:endParaRPr>
            </a:p>
          </p:txBody>
        </p:sp>
        <p:sp>
          <p:nvSpPr>
            <p:cNvPr id="22" name="TextBox 21"/>
            <p:cNvSpPr txBox="1"/>
            <p:nvPr/>
          </p:nvSpPr>
          <p:spPr>
            <a:xfrm>
              <a:off x="7928345" y="3953733"/>
              <a:ext cx="2875722" cy="338554"/>
            </a:xfrm>
            <a:prstGeom prst="rect">
              <a:avLst/>
            </a:prstGeom>
            <a:noFill/>
          </p:spPr>
          <p:txBody>
            <a:bodyPr wrap="square" rtlCol="0">
              <a:spAutoFit/>
            </a:bodyPr>
            <a:lstStyle/>
            <a:p>
              <a:pPr algn="ctr"/>
              <a:r>
                <a:rPr lang="en-US" sz="1600" dirty="0">
                  <a:solidFill>
                    <a:prstClr val="black"/>
                  </a:solidFill>
                  <a:latin typeface="Candara"/>
                  <a:ea typeface="Lucida Grande"/>
                  <a:cs typeface="Candara"/>
                </a:rPr>
                <a:t>harmonic</a:t>
              </a:r>
              <a:endParaRPr lang="en-US" sz="1600" baseline="-25000" dirty="0">
                <a:solidFill>
                  <a:prstClr val="black"/>
                </a:solidFill>
                <a:latin typeface="Candara"/>
                <a:cs typeface="Candara"/>
              </a:endParaRPr>
            </a:p>
          </p:txBody>
        </p:sp>
        <p:sp>
          <p:nvSpPr>
            <p:cNvPr id="23" name="TextBox 22"/>
            <p:cNvSpPr txBox="1"/>
            <p:nvPr/>
          </p:nvSpPr>
          <p:spPr>
            <a:xfrm>
              <a:off x="2050952" y="3932804"/>
              <a:ext cx="1646405" cy="338554"/>
            </a:xfrm>
            <a:prstGeom prst="rect">
              <a:avLst/>
            </a:prstGeom>
            <a:noFill/>
          </p:spPr>
          <p:txBody>
            <a:bodyPr wrap="square" rtlCol="0">
              <a:spAutoFit/>
            </a:bodyPr>
            <a:lstStyle/>
            <a:p>
              <a:pPr algn="ctr"/>
              <a:r>
                <a:rPr lang="en-US" sz="1600" dirty="0">
                  <a:solidFill>
                    <a:prstClr val="black"/>
                  </a:solidFill>
                  <a:latin typeface="Candara"/>
                  <a:ea typeface="Lucida Grande"/>
                  <a:cs typeface="Candara"/>
                </a:rPr>
                <a:t>given flow</a:t>
              </a:r>
              <a:endParaRPr lang="en-US" sz="1600" baseline="-25000" dirty="0">
                <a:solidFill>
                  <a:prstClr val="black"/>
                </a:solidFill>
                <a:latin typeface="Candara"/>
                <a:cs typeface="Candara"/>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A5E9D08-B73A-3745-A0CB-7C72F6305AF5}"/>
                    </a:ext>
                  </a:extLst>
                </p:cNvPr>
                <p:cNvSpPr txBox="1"/>
                <p:nvPr/>
              </p:nvSpPr>
              <p:spPr>
                <a:xfrm>
                  <a:off x="2636597" y="3472767"/>
                  <a:ext cx="7190045" cy="480966"/>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acc>
                          <m:accPr>
                            <m:chr m:val="⃗"/>
                            <m:ctrlPr>
                              <a:rPr lang="en-US" sz="2200" b="0" i="1" smtClean="0">
                                <a:latin typeface="Cambria Math" panose="02040503050406030204" pitchFamily="18" charset="0"/>
                              </a:rPr>
                            </m:ctrlPr>
                          </m:accPr>
                          <m:e>
                            <m:r>
                              <a:rPr lang="en-US" sz="2200" b="0" i="1" smtClean="0">
                                <a:latin typeface="Cambria Math" panose="02040503050406030204" pitchFamily="18" charset="0"/>
                              </a:rPr>
                              <m:t>𝑉</m:t>
                            </m:r>
                          </m:e>
                        </m:acc>
                        <m:r>
                          <a:rPr lang="en-US" sz="2200" b="0" i="1" smtClean="0">
                            <a:latin typeface="Cambria Math" panose="02040503050406030204" pitchFamily="18" charset="0"/>
                          </a:rPr>
                          <m:t>             =            </m:t>
                        </m:r>
                        <m:r>
                          <m:rPr>
                            <m:sty m:val="p"/>
                          </m:rP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𝐷</m:t>
                        </m:r>
                        <m:r>
                          <a:rPr lang="en-US" sz="2200" b="0" i="1" smtClean="0">
                            <a:latin typeface="Cambria Math" panose="02040503050406030204" pitchFamily="18" charset="0"/>
                            <a:ea typeface="Cambria Math" panose="02040503050406030204" pitchFamily="18" charset="0"/>
                          </a:rPr>
                          <m:t>            +           </m:t>
                        </m:r>
                        <m:r>
                          <m:rPr>
                            <m:sty m:val="p"/>
                          </m:rP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m:t>
                        </m:r>
                        <m:acc>
                          <m:accPr>
                            <m:chr m:val="⃗"/>
                            <m:ctrlPr>
                              <a:rPr lang="en-US" sz="2200" b="0" i="1" smtClean="0">
                                <a:latin typeface="Cambria Math" panose="02040503050406030204" pitchFamily="18" charset="0"/>
                                <a:ea typeface="Cambria Math" panose="02040503050406030204" pitchFamily="18" charset="0"/>
                              </a:rPr>
                            </m:ctrlPr>
                          </m:accPr>
                          <m:e>
                            <m:r>
                              <a:rPr lang="en-US" sz="2200" b="0" i="1" smtClean="0">
                                <a:latin typeface="Cambria Math" panose="02040503050406030204" pitchFamily="18" charset="0"/>
                                <a:ea typeface="Cambria Math" panose="02040503050406030204" pitchFamily="18" charset="0"/>
                              </a:rPr>
                              <m:t>𝑅</m:t>
                            </m:r>
                          </m:e>
                        </m:acc>
                        <m:r>
                          <a:rPr lang="en-US" sz="2200" b="0" i="1" smtClean="0">
                            <a:latin typeface="Cambria Math" panose="02040503050406030204" pitchFamily="18" charset="0"/>
                          </a:rPr>
                          <m:t>          +               </m:t>
                        </m:r>
                        <m:acc>
                          <m:accPr>
                            <m:chr m:val="⃗"/>
                            <m:ctrlPr>
                              <a:rPr lang="en-US" sz="2200" b="0" i="1" smtClean="0">
                                <a:latin typeface="Cambria Math" panose="02040503050406030204" pitchFamily="18" charset="0"/>
                              </a:rPr>
                            </m:ctrlPr>
                          </m:accPr>
                          <m:e>
                            <m:r>
                              <a:rPr lang="en-US" sz="2200" b="0" i="1" smtClean="0">
                                <a:latin typeface="Cambria Math" panose="02040503050406030204" pitchFamily="18" charset="0"/>
                              </a:rPr>
                              <m:t>h</m:t>
                            </m:r>
                          </m:e>
                        </m:acc>
                      </m:oMath>
                    </m:oMathPara>
                  </a14:m>
                  <a:endParaRPr lang="en-US" sz="2200" dirty="0"/>
                </a:p>
              </p:txBody>
            </p:sp>
          </mc:Choice>
          <mc:Fallback xmlns="">
            <p:sp>
              <p:nvSpPr>
                <p:cNvPr id="3" name="TextBox 2">
                  <a:extLst>
                    <a:ext uri="{FF2B5EF4-FFF2-40B4-BE49-F238E27FC236}">
                      <a16:creationId xmlns:a16="http://schemas.microsoft.com/office/drawing/2014/main" id="{DA5E9D08-B73A-3745-A0CB-7C72F6305AF5}"/>
                    </a:ext>
                  </a:extLst>
                </p:cNvPr>
                <p:cNvSpPr txBox="1">
                  <a:spLocks noRot="1" noChangeAspect="1" noMove="1" noResize="1" noEditPoints="1" noAdjustHandles="1" noChangeArrowheads="1" noChangeShapeType="1" noTextEdit="1"/>
                </p:cNvSpPr>
                <p:nvPr/>
              </p:nvSpPr>
              <p:spPr>
                <a:xfrm>
                  <a:off x="2636597" y="3472767"/>
                  <a:ext cx="7190045" cy="480966"/>
                </a:xfrm>
                <a:prstGeom prst="rect">
                  <a:avLst/>
                </a:prstGeom>
                <a:blipFill>
                  <a:blip r:embed="rId3"/>
                  <a:stretch>
                    <a:fillRect l="-176" b="-15789"/>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6625196A-0F5A-EE46-AA14-57CA729D5015}"/>
              </a:ext>
            </a:extLst>
          </p:cNvPr>
          <p:cNvGrpSpPr/>
          <p:nvPr/>
        </p:nvGrpSpPr>
        <p:grpSpPr>
          <a:xfrm>
            <a:off x="1774168" y="4982082"/>
            <a:ext cx="8643664" cy="1752644"/>
            <a:chOff x="151344" y="4355469"/>
            <a:chExt cx="8643664" cy="1798258"/>
          </a:xfrm>
        </p:grpSpPr>
        <p:grpSp>
          <p:nvGrpSpPr>
            <p:cNvPr id="25" name="Group 24">
              <a:extLst>
                <a:ext uri="{FF2B5EF4-FFF2-40B4-BE49-F238E27FC236}">
                  <a16:creationId xmlns:a16="http://schemas.microsoft.com/office/drawing/2014/main" id="{5A0E33BB-AD01-2E43-AF30-3E3B6FF48B0F}"/>
                </a:ext>
              </a:extLst>
            </p:cNvPr>
            <p:cNvGrpSpPr/>
            <p:nvPr/>
          </p:nvGrpSpPr>
          <p:grpSpPr>
            <a:xfrm>
              <a:off x="4166533" y="4355469"/>
              <a:ext cx="4628475" cy="1626903"/>
              <a:chOff x="301428" y="4528650"/>
              <a:chExt cx="4628475" cy="1626903"/>
            </a:xfrm>
          </p:grpSpPr>
          <p:pic>
            <p:nvPicPr>
              <p:cNvPr id="30" name="Picture 29">
                <a:extLst>
                  <a:ext uri="{FF2B5EF4-FFF2-40B4-BE49-F238E27FC236}">
                    <a16:creationId xmlns:a16="http://schemas.microsoft.com/office/drawing/2014/main" id="{52BDEC7B-793A-0A49-905E-F568712EE281}"/>
                  </a:ext>
                </a:extLst>
              </p:cNvPr>
              <p:cNvPicPr>
                <a:picLocks noChangeAspect="1"/>
              </p:cNvPicPr>
              <p:nvPr/>
            </p:nvPicPr>
            <p:blipFill>
              <a:blip r:embed="rId4"/>
              <a:stretch>
                <a:fillRect/>
              </a:stretch>
            </p:blipFill>
            <p:spPr>
              <a:xfrm>
                <a:off x="301428" y="4528650"/>
                <a:ext cx="4628475" cy="1117219"/>
              </a:xfrm>
              <a:prstGeom prst="rect">
                <a:avLst/>
              </a:prstGeom>
            </p:spPr>
          </p:pic>
          <p:sp>
            <p:nvSpPr>
              <p:cNvPr id="31" name="TextBox 30">
                <a:extLst>
                  <a:ext uri="{FF2B5EF4-FFF2-40B4-BE49-F238E27FC236}">
                    <a16:creationId xmlns:a16="http://schemas.microsoft.com/office/drawing/2014/main" id="{5E085AC3-5947-2D45-8CFF-8A697AD0BA41}"/>
                  </a:ext>
                </a:extLst>
              </p:cNvPr>
              <p:cNvSpPr txBox="1"/>
              <p:nvPr/>
            </p:nvSpPr>
            <p:spPr>
              <a:xfrm>
                <a:off x="428423" y="5570777"/>
                <a:ext cx="4143572" cy="584776"/>
              </a:xfrm>
              <a:prstGeom prst="rect">
                <a:avLst/>
              </a:prstGeom>
              <a:noFill/>
            </p:spPr>
            <p:txBody>
              <a:bodyPr wrap="square" rtlCol="0">
                <a:spAutoFit/>
              </a:bodyPr>
              <a:lstStyle/>
              <a:p>
                <a:pPr algn="ctr"/>
                <a:r>
                  <a:rPr lang="en-US" sz="1600" dirty="0">
                    <a:solidFill>
                      <a:prstClr val="black"/>
                    </a:solidFill>
                    <a:latin typeface="Candara"/>
                    <a:ea typeface="Lucida Grande"/>
                    <a:cs typeface="Candara"/>
                  </a:rPr>
                  <a:t>Incompressible component is </a:t>
                </a:r>
                <a:r>
                  <a:rPr lang="en-US" sz="1600" b="1" i="1" dirty="0">
                    <a:solidFill>
                      <a:prstClr val="black"/>
                    </a:solidFill>
                    <a:latin typeface="Candara"/>
                    <a:ea typeface="Lucida Grande"/>
                    <a:cs typeface="Candara"/>
                  </a:rPr>
                  <a:t>parallel</a:t>
                </a:r>
                <a:r>
                  <a:rPr lang="en-US" sz="1600" dirty="0">
                    <a:solidFill>
                      <a:prstClr val="black"/>
                    </a:solidFill>
                    <a:latin typeface="Candara"/>
                    <a:ea typeface="Lucida Grande"/>
                    <a:cs typeface="Candara"/>
                  </a:rPr>
                  <a:t> to the boundary</a:t>
                </a:r>
                <a:endParaRPr lang="en-US" sz="1600" baseline="-25000" dirty="0">
                  <a:solidFill>
                    <a:prstClr val="black"/>
                  </a:solidFill>
                  <a:latin typeface="Candara"/>
                  <a:cs typeface="Candara"/>
                </a:endParaRPr>
              </a:p>
            </p:txBody>
          </p:sp>
        </p:grpSp>
        <p:grpSp>
          <p:nvGrpSpPr>
            <p:cNvPr id="26" name="Group 25">
              <a:extLst>
                <a:ext uri="{FF2B5EF4-FFF2-40B4-BE49-F238E27FC236}">
                  <a16:creationId xmlns:a16="http://schemas.microsoft.com/office/drawing/2014/main" id="{5AB349CB-221E-5E4F-9A4F-1ADAEE287413}"/>
                </a:ext>
              </a:extLst>
            </p:cNvPr>
            <p:cNvGrpSpPr/>
            <p:nvPr/>
          </p:nvGrpSpPr>
          <p:grpSpPr>
            <a:xfrm>
              <a:off x="151344" y="4400928"/>
              <a:ext cx="4143572" cy="1581444"/>
              <a:chOff x="4683950" y="4561050"/>
              <a:chExt cx="4143572" cy="1581444"/>
            </a:xfrm>
          </p:grpSpPr>
          <p:pic>
            <p:nvPicPr>
              <p:cNvPr id="28" name="Picture 27">
                <a:extLst>
                  <a:ext uri="{FF2B5EF4-FFF2-40B4-BE49-F238E27FC236}">
                    <a16:creationId xmlns:a16="http://schemas.microsoft.com/office/drawing/2014/main" id="{F9E78A41-A5C0-9145-B144-B3A027748B68}"/>
                  </a:ext>
                </a:extLst>
              </p:cNvPr>
              <p:cNvPicPr>
                <a:picLocks noChangeAspect="1"/>
              </p:cNvPicPr>
              <p:nvPr/>
            </p:nvPicPr>
            <p:blipFill>
              <a:blip r:embed="rId5"/>
              <a:stretch>
                <a:fillRect/>
              </a:stretch>
            </p:blipFill>
            <p:spPr>
              <a:xfrm>
                <a:off x="4718585" y="4561050"/>
                <a:ext cx="3842070" cy="1084819"/>
              </a:xfrm>
              <a:prstGeom prst="rect">
                <a:avLst/>
              </a:prstGeom>
            </p:spPr>
          </p:pic>
          <p:sp>
            <p:nvSpPr>
              <p:cNvPr id="29" name="TextBox 28">
                <a:extLst>
                  <a:ext uri="{FF2B5EF4-FFF2-40B4-BE49-F238E27FC236}">
                    <a16:creationId xmlns:a16="http://schemas.microsoft.com/office/drawing/2014/main" id="{69ECEBF8-7A6A-D74A-BA00-7082A7F352E2}"/>
                  </a:ext>
                </a:extLst>
              </p:cNvPr>
              <p:cNvSpPr txBox="1"/>
              <p:nvPr/>
            </p:nvSpPr>
            <p:spPr>
              <a:xfrm>
                <a:off x="4683950" y="5557718"/>
                <a:ext cx="4143572" cy="584776"/>
              </a:xfrm>
              <a:prstGeom prst="rect">
                <a:avLst/>
              </a:prstGeom>
              <a:noFill/>
            </p:spPr>
            <p:txBody>
              <a:bodyPr wrap="square" rtlCol="0">
                <a:spAutoFit/>
              </a:bodyPr>
              <a:lstStyle/>
              <a:p>
                <a:pPr algn="ctr"/>
                <a:r>
                  <a:rPr lang="en-US" sz="1600" dirty="0" err="1">
                    <a:solidFill>
                      <a:prstClr val="black"/>
                    </a:solidFill>
                    <a:latin typeface="Candara"/>
                    <a:ea typeface="Lucida Grande"/>
                    <a:cs typeface="Candara"/>
                  </a:rPr>
                  <a:t>Irrotational</a:t>
                </a:r>
                <a:r>
                  <a:rPr lang="en-US" sz="1600" dirty="0">
                    <a:solidFill>
                      <a:prstClr val="black"/>
                    </a:solidFill>
                    <a:latin typeface="Candara"/>
                    <a:ea typeface="Lucida Grande"/>
                    <a:cs typeface="Candara"/>
                  </a:rPr>
                  <a:t> component is </a:t>
                </a:r>
                <a:r>
                  <a:rPr lang="en-US" sz="1600" b="1" i="1" dirty="0">
                    <a:solidFill>
                      <a:prstClr val="black"/>
                    </a:solidFill>
                    <a:latin typeface="Candara"/>
                    <a:ea typeface="Lucida Grande"/>
                    <a:cs typeface="Candara"/>
                  </a:rPr>
                  <a:t>normal </a:t>
                </a:r>
                <a:r>
                  <a:rPr lang="en-US" sz="1600" dirty="0">
                    <a:solidFill>
                      <a:prstClr val="black"/>
                    </a:solidFill>
                    <a:latin typeface="Candara"/>
                    <a:ea typeface="Lucida Grande"/>
                    <a:cs typeface="Candara"/>
                  </a:rPr>
                  <a:t>to the boundary</a:t>
                </a:r>
                <a:endParaRPr lang="en-US" sz="1600" baseline="-25000" dirty="0">
                  <a:solidFill>
                    <a:prstClr val="black"/>
                  </a:solidFill>
                  <a:latin typeface="Candara"/>
                  <a:cs typeface="Candara"/>
                </a:endParaRPr>
              </a:p>
            </p:txBody>
          </p:sp>
        </p:grpSp>
        <p:cxnSp>
          <p:nvCxnSpPr>
            <p:cNvPr id="27" name="Straight Connector 26">
              <a:extLst>
                <a:ext uri="{FF2B5EF4-FFF2-40B4-BE49-F238E27FC236}">
                  <a16:creationId xmlns:a16="http://schemas.microsoft.com/office/drawing/2014/main" id="{92E01CE6-8800-564F-8EA7-3A3A36B9161F}"/>
                </a:ext>
              </a:extLst>
            </p:cNvPr>
            <p:cNvCxnSpPr/>
            <p:nvPr/>
          </p:nvCxnSpPr>
          <p:spPr>
            <a:xfrm>
              <a:off x="4297494" y="4400928"/>
              <a:ext cx="0" cy="175279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 name="Content Placeholder 2">
            <a:extLst>
              <a:ext uri="{FF2B5EF4-FFF2-40B4-BE49-F238E27FC236}">
                <a16:creationId xmlns:a16="http://schemas.microsoft.com/office/drawing/2014/main" id="{89A5AD9F-3475-C340-ABF7-8521FBA1AF78}"/>
              </a:ext>
            </a:extLst>
          </p:cNvPr>
          <p:cNvSpPr>
            <a:spLocks noGrp="1"/>
          </p:cNvSpPr>
          <p:nvPr>
            <p:ph idx="1"/>
          </p:nvPr>
        </p:nvSpPr>
        <p:spPr>
          <a:xfrm>
            <a:off x="220980" y="4137441"/>
            <a:ext cx="11750040" cy="1735290"/>
          </a:xfrm>
        </p:spPr>
        <p:txBody>
          <a:bodyPr>
            <a:normAutofit/>
          </a:bodyPr>
          <a:lstStyle/>
          <a:p>
            <a:r>
              <a:rPr lang="en-US" sz="2200" dirty="0"/>
              <a:t>Solve two Poisson equations</a:t>
            </a:r>
          </a:p>
          <a:p>
            <a:r>
              <a:rPr lang="en-US" sz="2200" dirty="0"/>
              <a:t>Impose boundary conditions for a unique solution</a:t>
            </a:r>
          </a:p>
        </p:txBody>
      </p:sp>
      <p:sp>
        <p:nvSpPr>
          <p:cNvPr id="7" name="Rectangle 6">
            <a:extLst>
              <a:ext uri="{FF2B5EF4-FFF2-40B4-BE49-F238E27FC236}">
                <a16:creationId xmlns:a16="http://schemas.microsoft.com/office/drawing/2014/main" id="{72116439-5FD6-AE41-8B59-6D875799563E}"/>
              </a:ext>
            </a:extLst>
          </p:cNvPr>
          <p:cNvSpPr/>
          <p:nvPr/>
        </p:nvSpPr>
        <p:spPr>
          <a:xfrm>
            <a:off x="1765939" y="5572571"/>
            <a:ext cx="8609029" cy="1176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456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xEl>
                                              <p:pRg st="1" end="1"/>
                                            </p:txEl>
                                          </p:spTgt>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uiExpand="1" build="p"/>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A629-E877-4F4D-852C-FD8DF3FF1E7B}"/>
              </a:ext>
            </a:extLst>
          </p:cNvPr>
          <p:cNvSpPr>
            <a:spLocks noGrp="1"/>
          </p:cNvSpPr>
          <p:nvPr>
            <p:ph type="title"/>
          </p:nvPr>
        </p:nvSpPr>
        <p:spPr/>
        <p:txBody>
          <a:bodyPr>
            <a:normAutofit/>
          </a:bodyPr>
          <a:lstStyle/>
          <a:p>
            <a:r>
              <a:rPr lang="en-US" dirty="0"/>
              <a:t>The HHD has a long successful </a:t>
            </a:r>
            <a:br>
              <a:rPr lang="en-US" dirty="0"/>
            </a:br>
            <a:r>
              <a:rPr lang="en-US" dirty="0"/>
              <a:t>history in many scientific fields</a:t>
            </a:r>
          </a:p>
        </p:txBody>
      </p:sp>
      <p:sp>
        <p:nvSpPr>
          <p:cNvPr id="3" name="Content Placeholder 2">
            <a:extLst>
              <a:ext uri="{FF2B5EF4-FFF2-40B4-BE49-F238E27FC236}">
                <a16:creationId xmlns:a16="http://schemas.microsoft.com/office/drawing/2014/main" id="{6FCF3789-554C-4E4F-82BE-8A7BD11EB086}"/>
              </a:ext>
            </a:extLst>
          </p:cNvPr>
          <p:cNvSpPr>
            <a:spLocks noGrp="1"/>
          </p:cNvSpPr>
          <p:nvPr>
            <p:ph idx="1"/>
          </p:nvPr>
        </p:nvSpPr>
        <p:spPr/>
        <p:txBody>
          <a:bodyPr>
            <a:normAutofit/>
          </a:bodyPr>
          <a:lstStyle/>
          <a:p>
            <a:pPr marL="0" indent="0">
              <a:buNone/>
            </a:pPr>
            <a:endParaRPr lang="en-US" sz="2200" dirty="0"/>
          </a:p>
          <a:p>
            <a:pPr marL="0" indent="0">
              <a:buNone/>
            </a:pPr>
            <a:r>
              <a:rPr lang="en-US" sz="2200" dirty="0"/>
              <a:t>1858:     Introduced by Helmholtz</a:t>
            </a:r>
          </a:p>
          <a:p>
            <a:pPr marL="0" indent="0">
              <a:buNone/>
            </a:pPr>
            <a:r>
              <a:rPr lang="en-US" sz="1600" dirty="0"/>
              <a:t>	</a:t>
            </a:r>
            <a:r>
              <a:rPr lang="en-US" sz="1600" dirty="0">
                <a:solidFill>
                  <a:schemeClr val="accent1"/>
                </a:solidFill>
              </a:rPr>
              <a:t>[Helmholtz, J. </a:t>
            </a:r>
            <a:r>
              <a:rPr lang="en-US" sz="1600" dirty="0" err="1">
                <a:solidFill>
                  <a:schemeClr val="accent1"/>
                </a:solidFill>
              </a:rPr>
              <a:t>für</a:t>
            </a:r>
            <a:r>
              <a:rPr lang="en-US" sz="1600" dirty="0">
                <a:solidFill>
                  <a:schemeClr val="accent1"/>
                </a:solidFill>
              </a:rPr>
              <a:t> die </a:t>
            </a:r>
            <a:r>
              <a:rPr lang="en-US" sz="1600" dirty="0" err="1">
                <a:solidFill>
                  <a:schemeClr val="accent1"/>
                </a:solidFill>
              </a:rPr>
              <a:t>reine</a:t>
            </a:r>
            <a:r>
              <a:rPr lang="en-US" sz="1600" dirty="0">
                <a:solidFill>
                  <a:schemeClr val="accent1"/>
                </a:solidFill>
              </a:rPr>
              <a:t> und </a:t>
            </a:r>
            <a:r>
              <a:rPr lang="en-US" sz="1600" dirty="0" err="1">
                <a:solidFill>
                  <a:schemeClr val="accent1"/>
                </a:solidFill>
              </a:rPr>
              <a:t>angewandte</a:t>
            </a:r>
            <a:r>
              <a:rPr lang="en-US" sz="1600" dirty="0">
                <a:solidFill>
                  <a:schemeClr val="accent1"/>
                </a:solidFill>
              </a:rPr>
              <a:t> </a:t>
            </a:r>
            <a:r>
              <a:rPr lang="en-US" sz="1600" dirty="0" err="1">
                <a:solidFill>
                  <a:schemeClr val="accent1"/>
                </a:solidFill>
              </a:rPr>
              <a:t>Mathematik</a:t>
            </a:r>
            <a:r>
              <a:rPr lang="en-US" sz="1600" dirty="0">
                <a:solidFill>
                  <a:schemeClr val="accent1"/>
                </a:solidFill>
              </a:rPr>
              <a:t>, 1858]</a:t>
            </a:r>
          </a:p>
          <a:p>
            <a:pPr marL="0" indent="0">
              <a:buNone/>
            </a:pPr>
            <a:r>
              <a:rPr lang="en-US" sz="2200" dirty="0"/>
              <a:t>1960’s: 	Gained popularity as “projection methods”</a:t>
            </a:r>
          </a:p>
          <a:p>
            <a:pPr marL="0" indent="0">
              <a:buNone/>
            </a:pPr>
            <a:r>
              <a:rPr lang="en-US" sz="1600" dirty="0">
                <a:solidFill>
                  <a:schemeClr val="accent1"/>
                </a:solidFill>
              </a:rPr>
              <a:t>	</a:t>
            </a:r>
            <a:r>
              <a:rPr lang="en-US" sz="1600" dirty="0"/>
              <a:t>e.g., </a:t>
            </a:r>
            <a:r>
              <a:rPr lang="en-US" sz="1600" dirty="0">
                <a:solidFill>
                  <a:schemeClr val="accent1"/>
                </a:solidFill>
              </a:rPr>
              <a:t>[</a:t>
            </a:r>
            <a:r>
              <a:rPr lang="en-US" sz="1600" dirty="0" err="1">
                <a:solidFill>
                  <a:schemeClr val="accent1"/>
                </a:solidFill>
              </a:rPr>
              <a:t>Chorin</a:t>
            </a:r>
            <a:r>
              <a:rPr lang="en-US" sz="1600" dirty="0">
                <a:solidFill>
                  <a:schemeClr val="accent1"/>
                </a:solidFill>
              </a:rPr>
              <a:t>, Math. Computations, 1968]</a:t>
            </a:r>
            <a:endParaRPr lang="en-US" sz="1600" dirty="0"/>
          </a:p>
          <a:p>
            <a:pPr marL="0" indent="0">
              <a:buNone/>
            </a:pPr>
            <a:r>
              <a:rPr lang="en-US" sz="2200" dirty="0"/>
              <a:t>1990’s:	Applications in image processing, graphics, etc.</a:t>
            </a:r>
          </a:p>
          <a:p>
            <a:pPr marL="0" indent="0">
              <a:buNone/>
            </a:pPr>
            <a:endParaRPr lang="en-US" sz="1600" dirty="0"/>
          </a:p>
          <a:p>
            <a:pPr marL="0" indent="0">
              <a:buNone/>
            </a:pPr>
            <a:r>
              <a:rPr lang="en-US" sz="2200" dirty="0"/>
              <a:t>2000’s:	more application areas</a:t>
            </a:r>
          </a:p>
          <a:p>
            <a:pPr marL="0" lvl="0" indent="0">
              <a:buNone/>
            </a:pPr>
            <a:r>
              <a:rPr lang="en-US" sz="1600" dirty="0">
                <a:solidFill>
                  <a:srgbClr val="4472C4"/>
                </a:solidFill>
              </a:rPr>
              <a:t>	</a:t>
            </a:r>
            <a:r>
              <a:rPr lang="en-US" sz="1600" dirty="0"/>
              <a:t>e.g., </a:t>
            </a:r>
            <a:r>
              <a:rPr lang="en-US" sz="1600" dirty="0">
                <a:solidFill>
                  <a:srgbClr val="4472C4"/>
                </a:solidFill>
              </a:rPr>
              <a:t>[</a:t>
            </a:r>
            <a:r>
              <a:rPr lang="en-US" sz="1600" dirty="0" err="1">
                <a:solidFill>
                  <a:srgbClr val="4472C4"/>
                </a:solidFill>
              </a:rPr>
              <a:t>Polthier</a:t>
            </a:r>
            <a:r>
              <a:rPr lang="en-US" sz="1600" dirty="0">
                <a:solidFill>
                  <a:srgbClr val="4472C4"/>
                </a:solidFill>
              </a:rPr>
              <a:t> &amp; Preuss, 2000]</a:t>
            </a:r>
            <a:endParaRPr lang="en-US" sz="1600" dirty="0">
              <a:solidFill>
                <a:prstClr val="black"/>
              </a:solidFill>
            </a:endParaRPr>
          </a:p>
          <a:p>
            <a:pPr marL="0" indent="0">
              <a:buNone/>
            </a:pPr>
            <a:endParaRPr lang="en-US" sz="2200" dirty="0"/>
          </a:p>
          <a:p>
            <a:pPr marL="0" indent="0">
              <a:buNone/>
            </a:pPr>
            <a:r>
              <a:rPr lang="en-US" sz="2200" dirty="0"/>
              <a:t>Detailed survey: </a:t>
            </a:r>
            <a:r>
              <a:rPr lang="en-US" sz="1600" dirty="0">
                <a:solidFill>
                  <a:schemeClr val="accent1"/>
                </a:solidFill>
              </a:rPr>
              <a:t>[Bhatia et al., TVCG 2013]</a:t>
            </a:r>
            <a:endParaRPr lang="en-US" sz="1600" dirty="0"/>
          </a:p>
          <a:p>
            <a:pPr marL="0" indent="0">
              <a:buNone/>
            </a:pPr>
            <a:endParaRPr lang="en-US" sz="2200" dirty="0"/>
          </a:p>
        </p:txBody>
      </p:sp>
      <p:pic>
        <p:nvPicPr>
          <p:cNvPr id="5" name="Picture 4">
            <a:extLst>
              <a:ext uri="{FF2B5EF4-FFF2-40B4-BE49-F238E27FC236}">
                <a16:creationId xmlns:a16="http://schemas.microsoft.com/office/drawing/2014/main" id="{F1826E57-3443-C04E-B148-70C40A7EDDE8}"/>
              </a:ext>
            </a:extLst>
          </p:cNvPr>
          <p:cNvPicPr>
            <a:picLocks noChangeAspect="1"/>
          </p:cNvPicPr>
          <p:nvPr/>
        </p:nvPicPr>
        <p:blipFill>
          <a:blip r:embed="rId2"/>
          <a:stretch>
            <a:fillRect/>
          </a:stretch>
        </p:blipFill>
        <p:spPr>
          <a:xfrm>
            <a:off x="6679957" y="270457"/>
            <a:ext cx="5291063" cy="6420118"/>
          </a:xfrm>
          <a:prstGeom prst="rect">
            <a:avLst/>
          </a:prstGeom>
        </p:spPr>
      </p:pic>
    </p:spTree>
    <p:extLst>
      <p:ext uri="{BB962C8B-B14F-4D97-AF65-F5344CB8AC3E}">
        <p14:creationId xmlns:p14="http://schemas.microsoft.com/office/powerpoint/2010/main" val="2698347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20E2C-5AD0-4743-AAC8-8F60BA604D11}"/>
              </a:ext>
            </a:extLst>
          </p:cNvPr>
          <p:cNvSpPr>
            <a:spLocks noGrp="1"/>
          </p:cNvSpPr>
          <p:nvPr>
            <p:ph type="title"/>
          </p:nvPr>
        </p:nvSpPr>
        <p:spPr/>
        <p:txBody>
          <a:bodyPr>
            <a:normAutofit/>
          </a:bodyPr>
          <a:lstStyle/>
          <a:p>
            <a:r>
              <a:rPr lang="en-US" dirty="0"/>
              <a:t>Critical points of the scalar potentials can be used </a:t>
            </a:r>
            <a:br>
              <a:rPr lang="en-US" dirty="0"/>
            </a:br>
            <a:r>
              <a:rPr lang="en-US" dirty="0"/>
              <a:t>for extracting features from vector fields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719C78B-A51B-4B45-83D0-820D889C34DA}"/>
                  </a:ext>
                </a:extLst>
              </p:cNvPr>
              <p:cNvSpPr>
                <a:spLocks noGrp="1"/>
              </p:cNvSpPr>
              <p:nvPr>
                <p:ph idx="1"/>
              </p:nvPr>
            </p:nvSpPr>
            <p:spPr/>
            <p:txBody>
              <a:bodyPr>
                <a:normAutofit/>
              </a:bodyPr>
              <a:lstStyle/>
              <a:p>
                <a14:m>
                  <m:oMath xmlns:m="http://schemas.openxmlformats.org/officeDocument/2006/math">
                    <m:r>
                      <a:rPr lang="en-US" sz="2200" i="1" dirty="0">
                        <a:latin typeface="Cambria Math" panose="02040503050406030204" pitchFamily="18" charset="0"/>
                      </a:rPr>
                      <m:t>𝐷</m:t>
                    </m:r>
                  </m:oMath>
                </a14:m>
                <a:r>
                  <a:rPr lang="en-US" sz="2200" dirty="0"/>
                  <a:t> and </a:t>
                </a:r>
                <a14:m>
                  <m:oMath xmlns:m="http://schemas.openxmlformats.org/officeDocument/2006/math">
                    <m:r>
                      <a:rPr lang="en-US" sz="2200" i="1" dirty="0">
                        <a:latin typeface="Cambria Math" panose="02040503050406030204" pitchFamily="18" charset="0"/>
                      </a:rPr>
                      <m:t>𝑅</m:t>
                    </m:r>
                  </m:oMath>
                </a14:m>
                <a:r>
                  <a:rPr lang="en-US" sz="2200" dirty="0"/>
                  <a:t> are scalar potentials in 2D</a:t>
                </a:r>
              </a:p>
              <a:p>
                <a:r>
                  <a:rPr lang="en-US" sz="2200" dirty="0"/>
                  <a:t>Finite element discretization on triangulations</a:t>
                </a:r>
              </a:p>
              <a:p>
                <a:pPr lvl="1"/>
                <a:r>
                  <a:rPr lang="en-US" dirty="0"/>
                  <a:t>Piecewise constant vector field</a:t>
                </a:r>
              </a:p>
              <a:p>
                <a:pPr lvl="1"/>
                <a:r>
                  <a:rPr lang="en-US" dirty="0"/>
                  <a:t>Piecewise linear potential fields</a:t>
                </a:r>
              </a:p>
              <a:p>
                <a:r>
                  <a:rPr lang="en-US" sz="2200" dirty="0"/>
                  <a:t>Least squares </a:t>
                </a:r>
                <a:br>
                  <a:rPr lang="en-US" sz="2200" dirty="0"/>
                </a:br>
                <a:r>
                  <a:rPr lang="en-US" sz="2200" dirty="0"/>
                  <a:t>optimization</a:t>
                </a:r>
              </a:p>
            </p:txBody>
          </p:sp>
        </mc:Choice>
        <mc:Fallback xmlns="">
          <p:sp>
            <p:nvSpPr>
              <p:cNvPr id="3" name="Content Placeholder 2">
                <a:extLst>
                  <a:ext uri="{FF2B5EF4-FFF2-40B4-BE49-F238E27FC236}">
                    <a16:creationId xmlns:a16="http://schemas.microsoft.com/office/drawing/2014/main" id="{E719C78B-A51B-4B45-83D0-820D889C34DA}"/>
                  </a:ext>
                </a:extLst>
              </p:cNvPr>
              <p:cNvSpPr>
                <a:spLocks noGrp="1" noRot="1" noChangeAspect="1" noMove="1" noResize="1" noEditPoints="1" noAdjustHandles="1" noChangeArrowheads="1" noChangeShapeType="1" noTextEdit="1"/>
              </p:cNvSpPr>
              <p:nvPr>
                <p:ph idx="1"/>
              </p:nvPr>
            </p:nvSpPr>
            <p:spPr>
              <a:blipFill>
                <a:blip r:embed="rId2"/>
                <a:stretch>
                  <a:fillRect l="-431" t="-158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EB527B0-E27F-DF40-B7F6-A31F0B614A00}"/>
              </a:ext>
            </a:extLst>
          </p:cNvPr>
          <p:cNvPicPr>
            <a:picLocks noChangeAspect="1"/>
          </p:cNvPicPr>
          <p:nvPr/>
        </p:nvPicPr>
        <p:blipFill>
          <a:blip r:embed="rId3"/>
          <a:stretch>
            <a:fillRect/>
          </a:stretch>
        </p:blipFill>
        <p:spPr>
          <a:xfrm>
            <a:off x="3367933" y="2889616"/>
            <a:ext cx="4115821" cy="3043993"/>
          </a:xfrm>
          <a:prstGeom prst="rect">
            <a:avLst/>
          </a:prstGeom>
        </p:spPr>
      </p:pic>
      <p:pic>
        <p:nvPicPr>
          <p:cNvPr id="5" name="Picture 4">
            <a:extLst>
              <a:ext uri="{FF2B5EF4-FFF2-40B4-BE49-F238E27FC236}">
                <a16:creationId xmlns:a16="http://schemas.microsoft.com/office/drawing/2014/main" id="{5A521B32-F193-4644-B6C1-58CD78457704}"/>
              </a:ext>
            </a:extLst>
          </p:cNvPr>
          <p:cNvPicPr>
            <a:picLocks noChangeAspect="1"/>
          </p:cNvPicPr>
          <p:nvPr/>
        </p:nvPicPr>
        <p:blipFill>
          <a:blip r:embed="rId4"/>
          <a:stretch>
            <a:fillRect/>
          </a:stretch>
        </p:blipFill>
        <p:spPr>
          <a:xfrm>
            <a:off x="7483754" y="2951754"/>
            <a:ext cx="4487266" cy="3043993"/>
          </a:xfrm>
          <a:prstGeom prst="rect">
            <a:avLst/>
          </a:prstGeom>
        </p:spPr>
      </p:pic>
      <p:sp>
        <p:nvSpPr>
          <p:cNvPr id="7" name="TextBox 6">
            <a:extLst>
              <a:ext uri="{FF2B5EF4-FFF2-40B4-BE49-F238E27FC236}">
                <a16:creationId xmlns:a16="http://schemas.microsoft.com/office/drawing/2014/main" id="{1ACE5742-5FB9-3F40-BDC9-5F2496FDFBF9}"/>
              </a:ext>
            </a:extLst>
          </p:cNvPr>
          <p:cNvSpPr txBox="1"/>
          <p:nvPr/>
        </p:nvSpPr>
        <p:spPr>
          <a:xfrm>
            <a:off x="220980" y="5868294"/>
            <a:ext cx="5498621" cy="707886"/>
          </a:xfrm>
          <a:prstGeom prst="rect">
            <a:avLst/>
          </a:prstGeom>
          <a:noFill/>
        </p:spPr>
        <p:txBody>
          <a:bodyPr wrap="none" rtlCol="0">
            <a:spAutoFit/>
          </a:bodyPr>
          <a:lstStyle/>
          <a:p>
            <a:r>
              <a:rPr lang="en-US" sz="2000" dirty="0">
                <a:solidFill>
                  <a:srgbClr val="4472C4"/>
                </a:solidFill>
                <a:latin typeface="Candara" panose="020E0502030303020204" pitchFamily="34" charset="0"/>
                <a:ea typeface="+mj-ea"/>
                <a:cs typeface="+mj-cs"/>
              </a:rPr>
              <a:t>[</a:t>
            </a:r>
            <a:r>
              <a:rPr lang="en-US" sz="2000" dirty="0" err="1">
                <a:solidFill>
                  <a:srgbClr val="4472C4"/>
                </a:solidFill>
                <a:latin typeface="Candara" panose="020E0502030303020204" pitchFamily="34" charset="0"/>
                <a:ea typeface="+mj-ea"/>
                <a:cs typeface="+mj-cs"/>
              </a:rPr>
              <a:t>Polthier</a:t>
            </a:r>
            <a:r>
              <a:rPr lang="en-US" sz="2000" dirty="0">
                <a:solidFill>
                  <a:srgbClr val="4472C4"/>
                </a:solidFill>
                <a:latin typeface="Candara" panose="020E0502030303020204" pitchFamily="34" charset="0"/>
                <a:ea typeface="+mj-ea"/>
                <a:cs typeface="+mj-cs"/>
              </a:rPr>
              <a:t> and </a:t>
            </a:r>
            <a:r>
              <a:rPr lang="en-US" sz="2000" dirty="0" err="1">
                <a:solidFill>
                  <a:srgbClr val="4472C4"/>
                </a:solidFill>
                <a:latin typeface="Candara" panose="020E0502030303020204" pitchFamily="34" charset="0"/>
                <a:ea typeface="+mj-ea"/>
                <a:cs typeface="+mj-cs"/>
              </a:rPr>
              <a:t>Preuß</a:t>
            </a:r>
            <a:r>
              <a:rPr lang="en-US" sz="2000" dirty="0">
                <a:solidFill>
                  <a:srgbClr val="4472C4"/>
                </a:solidFill>
                <a:latin typeface="Candara" panose="020E0502030303020204" pitchFamily="34" charset="0"/>
                <a:ea typeface="+mj-ea"/>
                <a:cs typeface="+mj-cs"/>
              </a:rPr>
              <a:t>, </a:t>
            </a:r>
            <a:r>
              <a:rPr lang="en-US" sz="2000" dirty="0" err="1">
                <a:solidFill>
                  <a:srgbClr val="4472C4"/>
                </a:solidFill>
                <a:latin typeface="Candara" panose="020E0502030303020204" pitchFamily="34" charset="0"/>
                <a:ea typeface="+mj-ea"/>
                <a:cs typeface="+mj-cs"/>
              </a:rPr>
              <a:t>Eurograph</a:t>
            </a:r>
            <a:r>
              <a:rPr lang="en-US" sz="2000" dirty="0">
                <a:solidFill>
                  <a:srgbClr val="4472C4"/>
                </a:solidFill>
                <a:latin typeface="Candara" panose="020E0502030303020204" pitchFamily="34" charset="0"/>
                <a:ea typeface="+mj-ea"/>
                <a:cs typeface="+mj-cs"/>
              </a:rPr>
              <a:t>. W. Sci. Vis. 2000]</a:t>
            </a:r>
          </a:p>
          <a:p>
            <a:r>
              <a:rPr lang="en-US" sz="2000" dirty="0">
                <a:solidFill>
                  <a:srgbClr val="4472C4"/>
                </a:solidFill>
                <a:latin typeface="Candara" panose="020E0502030303020204" pitchFamily="34" charset="0"/>
              </a:rPr>
              <a:t>[</a:t>
            </a:r>
            <a:r>
              <a:rPr lang="en-US" sz="2000" dirty="0" err="1">
                <a:solidFill>
                  <a:srgbClr val="4472C4"/>
                </a:solidFill>
                <a:latin typeface="Candara" panose="020E0502030303020204" pitchFamily="34" charset="0"/>
              </a:rPr>
              <a:t>Polthier</a:t>
            </a:r>
            <a:r>
              <a:rPr lang="en-US" sz="2000" dirty="0">
                <a:solidFill>
                  <a:srgbClr val="4472C4"/>
                </a:solidFill>
                <a:latin typeface="Candara" panose="020E0502030303020204" pitchFamily="34" charset="0"/>
              </a:rPr>
              <a:t> and </a:t>
            </a:r>
            <a:r>
              <a:rPr lang="en-US" sz="2000" dirty="0" err="1">
                <a:solidFill>
                  <a:srgbClr val="4472C4"/>
                </a:solidFill>
                <a:latin typeface="Candara" panose="020E0502030303020204" pitchFamily="34" charset="0"/>
              </a:rPr>
              <a:t>Preuß</a:t>
            </a:r>
            <a:r>
              <a:rPr lang="en-US" sz="2000" dirty="0">
                <a:solidFill>
                  <a:srgbClr val="4472C4"/>
                </a:solidFill>
                <a:latin typeface="Candara" panose="020E0502030303020204" pitchFamily="34" charset="0"/>
              </a:rPr>
              <a:t>, Math. Vis. III, 2003]</a:t>
            </a:r>
          </a:p>
        </p:txBody>
      </p:sp>
    </p:spTree>
    <p:extLst>
      <p:ext uri="{BB962C8B-B14F-4D97-AF65-F5344CB8AC3E}">
        <p14:creationId xmlns:p14="http://schemas.microsoft.com/office/powerpoint/2010/main" val="3109219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AF80B-0D31-6A42-87B9-F89B643D3750}"/>
              </a:ext>
            </a:extLst>
          </p:cNvPr>
          <p:cNvSpPr>
            <a:spLocks noGrp="1"/>
          </p:cNvSpPr>
          <p:nvPr>
            <p:ph type="title"/>
          </p:nvPr>
        </p:nvSpPr>
        <p:spPr/>
        <p:txBody>
          <a:bodyPr/>
          <a:lstStyle/>
          <a:p>
            <a:r>
              <a:rPr lang="en-US" dirty="0"/>
              <a:t>This approach has been extended to 3D unstructured meshes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C01F811-180B-984A-827E-6D6E44A16FA8}"/>
                  </a:ext>
                </a:extLst>
              </p:cNvPr>
              <p:cNvSpPr>
                <a:spLocks noGrp="1"/>
              </p:cNvSpPr>
              <p:nvPr>
                <p:ph idx="1"/>
              </p:nvPr>
            </p:nvSpPr>
            <p:spPr>
              <a:xfrm>
                <a:off x="220980" y="1441297"/>
                <a:ext cx="11750040" cy="4803775"/>
              </a:xfrm>
            </p:spPr>
            <p:txBody>
              <a:bodyPr>
                <a:normAutofit/>
              </a:bodyPr>
              <a:lstStyle/>
              <a:p>
                <a14:m>
                  <m:oMath xmlns:m="http://schemas.openxmlformats.org/officeDocument/2006/math">
                    <m:r>
                      <a:rPr lang="en-US" sz="2200" i="1" dirty="0">
                        <a:latin typeface="Cambria Math" panose="02040503050406030204" pitchFamily="18" charset="0"/>
                      </a:rPr>
                      <m:t>𝐷</m:t>
                    </m:r>
                  </m:oMath>
                </a14:m>
                <a:r>
                  <a:rPr lang="en-US" sz="2200" dirty="0"/>
                  <a:t> is scalar and </a:t>
                </a:r>
                <a14:m>
                  <m:oMath xmlns:m="http://schemas.openxmlformats.org/officeDocument/2006/math">
                    <m:acc>
                      <m:accPr>
                        <m:chr m:val="⃗"/>
                        <m:ctrlPr>
                          <a:rPr lang="en-US" sz="2200" i="1" dirty="0">
                            <a:latin typeface="Cambria Math" panose="02040503050406030204" pitchFamily="18" charset="0"/>
                          </a:rPr>
                        </m:ctrlPr>
                      </m:accPr>
                      <m:e>
                        <m:r>
                          <a:rPr lang="en-US" sz="2200" i="1" dirty="0">
                            <a:latin typeface="Cambria Math" panose="02040503050406030204" pitchFamily="18" charset="0"/>
                          </a:rPr>
                          <m:t>𝑅</m:t>
                        </m:r>
                      </m:e>
                    </m:acc>
                  </m:oMath>
                </a14:m>
                <a:r>
                  <a:rPr lang="en-US" sz="2200" dirty="0"/>
                  <a:t> is vector potential in 3D</a:t>
                </a:r>
              </a:p>
              <a:p>
                <a:r>
                  <a:rPr lang="en-US" sz="2200" dirty="0"/>
                  <a:t>Solve three independent equations </a:t>
                </a:r>
                <a:br>
                  <a:rPr lang="en-US" sz="2200" dirty="0"/>
                </a:br>
                <a:r>
                  <a:rPr lang="en-US" sz="2200" dirty="0"/>
                  <a:t>for the three components of the </a:t>
                </a:r>
                <a:br>
                  <a:rPr lang="en-US" sz="2200" dirty="0"/>
                </a:br>
                <a:r>
                  <a:rPr lang="en-US" sz="2200" dirty="0"/>
                  <a:t>vector potential</a:t>
                </a:r>
                <a:endParaRPr lang="en-US" dirty="0"/>
              </a:p>
              <a:p>
                <a:r>
                  <a:rPr lang="en-US" sz="2200" dirty="0"/>
                  <a:t>Smooth the potentials to compute </a:t>
                </a:r>
                <a:br>
                  <a:rPr lang="en-US" sz="2200" dirty="0"/>
                </a:br>
                <a:r>
                  <a:rPr lang="en-US" sz="2200" dirty="0"/>
                  <a:t>a multiscale decomposition</a:t>
                </a:r>
              </a:p>
              <a:p>
                <a:endParaRPr lang="en-US" sz="2200" dirty="0"/>
              </a:p>
              <a:p>
                <a:endParaRPr lang="en-US" sz="2200" dirty="0"/>
              </a:p>
            </p:txBody>
          </p:sp>
        </mc:Choice>
        <mc:Fallback xmlns="">
          <p:sp>
            <p:nvSpPr>
              <p:cNvPr id="3" name="Content Placeholder 2">
                <a:extLst>
                  <a:ext uri="{FF2B5EF4-FFF2-40B4-BE49-F238E27FC236}">
                    <a16:creationId xmlns:a16="http://schemas.microsoft.com/office/drawing/2014/main" id="{BC01F811-180B-984A-827E-6D6E44A16FA8}"/>
                  </a:ext>
                </a:extLst>
              </p:cNvPr>
              <p:cNvSpPr>
                <a:spLocks noGrp="1" noRot="1" noChangeAspect="1" noMove="1" noResize="1" noEditPoints="1" noAdjustHandles="1" noChangeArrowheads="1" noChangeShapeType="1" noTextEdit="1"/>
              </p:cNvSpPr>
              <p:nvPr>
                <p:ph idx="1"/>
              </p:nvPr>
            </p:nvSpPr>
            <p:spPr>
              <a:xfrm>
                <a:off x="220980" y="1441297"/>
                <a:ext cx="11750040" cy="4803775"/>
              </a:xfrm>
              <a:blipFill>
                <a:blip r:embed="rId2"/>
                <a:stretch>
                  <a:fillRect l="-431" t="-52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BD5F3F5-310E-9742-95A6-40ACB668E4FD}"/>
              </a:ext>
            </a:extLst>
          </p:cNvPr>
          <p:cNvPicPr>
            <a:picLocks noChangeAspect="1"/>
          </p:cNvPicPr>
          <p:nvPr/>
        </p:nvPicPr>
        <p:blipFill>
          <a:blip r:embed="rId3"/>
          <a:stretch>
            <a:fillRect/>
          </a:stretch>
        </p:blipFill>
        <p:spPr>
          <a:xfrm>
            <a:off x="5757592" y="3422821"/>
            <a:ext cx="6213428" cy="2849961"/>
          </a:xfrm>
          <a:prstGeom prst="rect">
            <a:avLst/>
          </a:prstGeom>
        </p:spPr>
      </p:pic>
      <p:pic>
        <p:nvPicPr>
          <p:cNvPr id="5" name="Picture 4">
            <a:extLst>
              <a:ext uri="{FF2B5EF4-FFF2-40B4-BE49-F238E27FC236}">
                <a16:creationId xmlns:a16="http://schemas.microsoft.com/office/drawing/2014/main" id="{2DF3045E-17CD-B24A-A31A-8B5BC6987A71}"/>
              </a:ext>
            </a:extLst>
          </p:cNvPr>
          <p:cNvPicPr>
            <a:picLocks noChangeAspect="1"/>
          </p:cNvPicPr>
          <p:nvPr/>
        </p:nvPicPr>
        <p:blipFill>
          <a:blip r:embed="rId4"/>
          <a:stretch>
            <a:fillRect/>
          </a:stretch>
        </p:blipFill>
        <p:spPr>
          <a:xfrm>
            <a:off x="5693157" y="1469007"/>
            <a:ext cx="6277864" cy="1546041"/>
          </a:xfrm>
          <a:prstGeom prst="rect">
            <a:avLst/>
          </a:prstGeom>
        </p:spPr>
      </p:pic>
      <p:sp>
        <p:nvSpPr>
          <p:cNvPr id="6" name="TextBox 5">
            <a:extLst>
              <a:ext uri="{FF2B5EF4-FFF2-40B4-BE49-F238E27FC236}">
                <a16:creationId xmlns:a16="http://schemas.microsoft.com/office/drawing/2014/main" id="{78B3640A-FBA0-3F4D-AE24-A64747DC29DC}"/>
              </a:ext>
            </a:extLst>
          </p:cNvPr>
          <p:cNvSpPr txBox="1"/>
          <p:nvPr/>
        </p:nvSpPr>
        <p:spPr>
          <a:xfrm>
            <a:off x="220980" y="6179179"/>
            <a:ext cx="4253600" cy="400110"/>
          </a:xfrm>
          <a:prstGeom prst="rect">
            <a:avLst/>
          </a:prstGeom>
          <a:noFill/>
        </p:spPr>
        <p:txBody>
          <a:bodyPr wrap="none" rtlCol="0">
            <a:spAutoFit/>
          </a:bodyPr>
          <a:lstStyle/>
          <a:p>
            <a:r>
              <a:rPr lang="en-US" sz="2000" dirty="0">
                <a:solidFill>
                  <a:srgbClr val="4472C4"/>
                </a:solidFill>
                <a:latin typeface="Candara" panose="020E0502030303020204" pitchFamily="34" charset="0"/>
                <a:ea typeface="+mj-ea"/>
                <a:cs typeface="+mj-cs"/>
              </a:rPr>
              <a:t>[Tong et al., ACM Trans. Graph., 2003]</a:t>
            </a:r>
            <a:endParaRPr lang="en-US" sz="2000" dirty="0">
              <a:solidFill>
                <a:srgbClr val="4472C4"/>
              </a:solidFill>
              <a:latin typeface="Candara" panose="020E0502030303020204" pitchFamily="34" charset="0"/>
            </a:endParaRPr>
          </a:p>
        </p:txBody>
      </p:sp>
    </p:spTree>
    <p:extLst>
      <p:ext uri="{BB962C8B-B14F-4D97-AF65-F5344CB8AC3E}">
        <p14:creationId xmlns:p14="http://schemas.microsoft.com/office/powerpoint/2010/main" val="3246827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22838</TotalTime>
  <Words>1720</Words>
  <Application>Microsoft Macintosh PowerPoint</Application>
  <PresentationFormat>Widescreen</PresentationFormat>
  <Paragraphs>276</Paragraphs>
  <Slides>29</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Cambria Math</vt:lpstr>
      <vt:lpstr>Candara</vt:lpstr>
      <vt:lpstr>Garamond</vt:lpstr>
      <vt:lpstr>Lucida Grande</vt:lpstr>
      <vt:lpstr>Office Theme</vt:lpstr>
      <vt:lpstr>Feature Extraction and Tracking  using Vector Field Decompositions </vt:lpstr>
      <vt:lpstr>Vector fields are found everywhere around us</vt:lpstr>
      <vt:lpstr>Feature extraction is critical to understand the underlying phenomena</vt:lpstr>
      <vt:lpstr>Flow decompositions can help in feature extraction</vt:lpstr>
      <vt:lpstr>“Localized” flow allows understanding the  contribution of a subregion</vt:lpstr>
      <vt:lpstr>The Helmholtz-Hodge decomposition provides a more general framework for decomposing flows</vt:lpstr>
      <vt:lpstr>The HHD has a long successful  history in many scientific fields</vt:lpstr>
      <vt:lpstr>Critical points of the scalar potentials can be used  for extracting features from vector fields</vt:lpstr>
      <vt:lpstr>This approach has been extended to 3D unstructured meshes</vt:lpstr>
      <vt:lpstr>This approach has been simplified for 2D regular grids</vt:lpstr>
      <vt:lpstr>The HHD can be computed for 2D particle-based systems</vt:lpstr>
      <vt:lpstr>Even the “correct” boundary conditions may be unsuitable for analysis</vt:lpstr>
      <vt:lpstr>The natural HHD computes the decomposition without assuming boundary conditions</vt:lpstr>
      <vt:lpstr>An alternate definition of harmonic flow facilitates  the natural HHD</vt:lpstr>
      <vt:lpstr>Using boundary conditions is equivalent to including assumed external influences in the solution</vt:lpstr>
      <vt:lpstr>Integral solution allows a relief from  boundary conditions</vt:lpstr>
      <vt:lpstr>Integral solution allows a relief from  boundary conditions</vt:lpstr>
      <vt:lpstr>The natural HHD offers significant  computational advantages</vt:lpstr>
      <vt:lpstr>The natural HHD allows open-boundary analysis</vt:lpstr>
      <vt:lpstr>The natural HHD can be used to compute flow  in internal frame</vt:lpstr>
      <vt:lpstr>Streamline-based analysis in the internal frame reveals the hidden von Kármán vortex street</vt:lpstr>
      <vt:lpstr>The internal frame is physically meaningful</vt:lpstr>
      <vt:lpstr>Temporal behavior of the von Kármán vortex street  can be observed</vt:lpstr>
      <vt:lpstr>Lifted ethylene jet shows stable vortices  extracted and tracked in the internal frame</vt:lpstr>
      <vt:lpstr>Elusive features of a jet in cross-flow become visible</vt:lpstr>
      <vt:lpstr>Flow decompositions play a crucial role in  simulation, analysis, and visualization</vt:lpstr>
      <vt:lpstr>Acknowledgements</vt:lpstr>
      <vt:lpstr>References</vt:lpstr>
      <vt:lpstr>Feature Extraction and Tracking  using Vector Field Decompositions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Bhatia, Harsh</dc:creator>
  <cp:lastModifiedBy>Bhatia, Harsh</cp:lastModifiedBy>
  <cp:revision>285</cp:revision>
  <dcterms:created xsi:type="dcterms:W3CDTF">2018-07-22T02:51:47Z</dcterms:created>
  <dcterms:modified xsi:type="dcterms:W3CDTF">2018-10-22T08:28:55Z</dcterms:modified>
</cp:coreProperties>
</file>