
<file path=[Content_Types].xml><?xml version="1.0" encoding="utf-8"?>
<Types xmlns="http://schemas.openxmlformats.org/package/2006/content-types">
  <Default Extension="png" ContentType="image/png"/>
  <Default Extension="mpeg" ContentType="video/m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51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64" r:id="rId4"/>
    <p:sldId id="265" r:id="rId5"/>
    <p:sldId id="298" r:id="rId6"/>
    <p:sldId id="299" r:id="rId7"/>
    <p:sldId id="302" r:id="rId8"/>
    <p:sldId id="300" r:id="rId9"/>
    <p:sldId id="266" r:id="rId10"/>
    <p:sldId id="296" r:id="rId11"/>
    <p:sldId id="303" r:id="rId12"/>
    <p:sldId id="279" r:id="rId13"/>
    <p:sldId id="286" r:id="rId14"/>
    <p:sldId id="301" r:id="rId15"/>
    <p:sldId id="305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06" r:id="rId25"/>
    <p:sldId id="288" r:id="rId26"/>
    <p:sldId id="304" r:id="rId27"/>
    <p:sldId id="274" r:id="rId28"/>
  </p:sldIdLst>
  <p:sldSz cx="9144000" cy="6858000" type="screen4x3"/>
  <p:notesSz cx="6858000" cy="9144000"/>
  <p:embeddedFontLst>
    <p:embeddedFont>
      <p:font typeface="Gill Sans MT" panose="020B0502020104020203" pitchFamily="3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Cambria" panose="02040503050406030204" pitchFamily="18" charset="0"/>
      <p:regular r:id="rId39"/>
      <p:bold r:id="rId40"/>
      <p:italic r:id="rId41"/>
      <p:boldItalic r:id="rId42"/>
    </p:embeddedFont>
    <p:embeddedFont>
      <p:font typeface="ＭＳ Ｐゴシック" panose="020B0600070205080204" pitchFamily="34" charset="-128"/>
      <p:regular r:id="rId43"/>
    </p:embeddedFont>
  </p:embeddedFont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5pPr>
    <a:lvl6pPr marL="2286000" algn="l" defTabSz="914400" rtl="0" eaLnBrk="1" latinLnBrk="0" hangingPunct="1">
      <a:defRPr sz="23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6pPr>
    <a:lvl7pPr marL="2743200" algn="l" defTabSz="914400" rtl="0" eaLnBrk="1" latinLnBrk="0" hangingPunct="1">
      <a:defRPr sz="23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7pPr>
    <a:lvl8pPr marL="3200400" algn="l" defTabSz="914400" rtl="0" eaLnBrk="1" latinLnBrk="0" hangingPunct="1">
      <a:defRPr sz="23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8pPr>
    <a:lvl9pPr marL="3657600" algn="l" defTabSz="914400" rtl="0" eaLnBrk="1" latinLnBrk="0" hangingPunct="1">
      <a:defRPr sz="23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F0305"/>
    <a:srgbClr val="C00000"/>
    <a:srgbClr val="FF0000"/>
    <a:srgbClr val="B3B3B3"/>
    <a:srgbClr val="3A669C"/>
    <a:srgbClr val="9FCF62"/>
    <a:srgbClr val="935415"/>
    <a:srgbClr val="FF6666"/>
    <a:srgbClr val="80008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83" autoAdjust="0"/>
    <p:restoredTop sz="99311" autoAdjust="0"/>
  </p:normalViewPr>
  <p:slideViewPr>
    <p:cSldViewPr snapToObjects="1">
      <p:cViewPr varScale="1">
        <p:scale>
          <a:sx n="105" d="100"/>
          <a:sy n="105" d="100"/>
        </p:scale>
        <p:origin x="-10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0" d="100"/>
          <a:sy n="80" d="100"/>
        </p:scale>
        <p:origin x="-319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48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48" charset="0"/>
              </a:defRPr>
            </a:lvl1pPr>
          </a:lstStyle>
          <a:p>
            <a:fld id="{0DB33A53-23DF-4F5A-888C-7448B496B5D4}" type="datetime1">
              <a:rPr lang="en-US"/>
              <a:pPr/>
              <a:t>10/11/2013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48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48" charset="0"/>
              </a:defRPr>
            </a:lvl1pPr>
          </a:lstStyle>
          <a:p>
            <a:fld id="{4FF2D9DC-804A-4D51-B16C-326C473D92B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4613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48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48" charset="0"/>
              </a:defRPr>
            </a:lvl1pPr>
          </a:lstStyle>
          <a:p>
            <a:fld id="{9D53C9A5-A308-4D1F-8161-565D917DABA1}" type="datetime1">
              <a:rPr lang="en-US"/>
              <a:pPr/>
              <a:t>10/11/2013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48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48" charset="0"/>
              </a:defRPr>
            </a:lvl1pPr>
          </a:lstStyle>
          <a:p>
            <a:fld id="{02263994-01D2-475E-9822-349CD152DA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490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 dirty="0" smtClean="0">
              <a:latin typeface="Arial" charset="0"/>
              <a:ea typeface="ＭＳ Ｐゴシック" pitchFamily="48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fld id="{9C9A69F6-07F2-4EF4-BD97-5E698528A1AD}" type="slidenum">
              <a:rPr lang="en-US" sz="1200">
                <a:latin typeface="Calibri" pitchFamily="48" charset="0"/>
              </a:rPr>
              <a:pPr/>
              <a:t>1</a:t>
            </a:fld>
            <a:endParaRPr lang="en-US" sz="1200">
              <a:latin typeface="Calibri" pitchFamily="4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a typeface="ＭＳ Ｐゴシック" pitchFamily="48" charset="-128"/>
              </a:rPr>
              <a:t>RE 740</a:t>
            </a:r>
          </a:p>
          <a:p>
            <a:r>
              <a:rPr lang="en-US" dirty="0" smtClean="0">
                <a:ea typeface="ＭＳ Ｐゴシック" pitchFamily="48" charset="-128"/>
              </a:rPr>
              <a:t>AR: 20</a:t>
            </a:r>
          </a:p>
          <a:p>
            <a:r>
              <a:rPr lang="en-US" dirty="0" smtClean="0">
                <a:ea typeface="ＭＳ Ｐゴシック" pitchFamily="48" charset="-128"/>
              </a:rPr>
              <a:t>Fluid temperature scale from 296K -&gt; 315K</a:t>
            </a:r>
          </a:p>
          <a:p>
            <a:r>
              <a:rPr lang="en-US" dirty="0" smtClean="0">
                <a:ea typeface="ＭＳ Ｐゴシック" pitchFamily="48" charset="-128"/>
              </a:rPr>
              <a:t>Solid Temperature scaled 296-&gt;350K</a:t>
            </a:r>
          </a:p>
          <a:p>
            <a:endParaRPr lang="en-US" dirty="0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a typeface="ＭＳ Ｐゴシック" pitchFamily="48" charset="-128"/>
              </a:rPr>
              <a:t>Initial simulation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ea typeface="ＭＳ Ｐゴシック" pitchFamily="48" charset="-128"/>
              </a:rPr>
              <a:t>Simulation of solid block moving through  </a:t>
            </a:r>
            <a:r>
              <a:rPr lang="en-US" dirty="0" err="1" smtClean="0">
                <a:ea typeface="ＭＳ Ｐゴシック" pitchFamily="48" charset="-128"/>
              </a:rPr>
              <a:t>computaional</a:t>
            </a:r>
            <a:r>
              <a:rPr lang="en-US" dirty="0" smtClean="0">
                <a:ea typeface="ＭＳ Ｐゴシック" pitchFamily="48" charset="-128"/>
              </a:rPr>
              <a:t>  domain at a constant velocity.  An adaptive mesh was used with 3 Levels of refinement.  The refinement ratio was  4 between all the levels.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ea typeface="ＭＳ Ｐゴシック" pitchFamily="48" charset="-128"/>
            </a:endParaRPr>
          </a:p>
          <a:p>
            <a:r>
              <a:rPr lang="en-US" dirty="0" smtClean="0">
                <a:ea typeface="ＭＳ Ｐゴシック" pitchFamily="48" charset="-128"/>
              </a:rPr>
              <a:t>Scaling study using a single pin fin input file at a high grid </a:t>
            </a:r>
            <a:r>
              <a:rPr lang="en-US" dirty="0" err="1" smtClean="0">
                <a:ea typeface="ＭＳ Ｐゴシック" pitchFamily="48" charset="-128"/>
              </a:rPr>
              <a:t>tresolution</a:t>
            </a:r>
            <a:r>
              <a:rPr lang="en-US" dirty="0" smtClean="0">
                <a:ea typeface="ＭＳ Ｐゴシック" pitchFamily="48" charset="-128"/>
              </a:rPr>
              <a:t>.  For the 3D run it took  1.20 million </a:t>
            </a:r>
            <a:r>
              <a:rPr lang="en-US" dirty="0" err="1" smtClean="0">
                <a:ea typeface="ＭＳ Ｐゴシック" pitchFamily="48" charset="-128"/>
              </a:rPr>
              <a:t>timesteps</a:t>
            </a:r>
            <a:r>
              <a:rPr lang="en-US" dirty="0" smtClean="0">
                <a:ea typeface="ＭＳ Ｐゴシック" pitchFamily="48" charset="-128"/>
              </a:rPr>
              <a:t>  to simulate 0.3 physical seconds .  The </a:t>
            </a:r>
            <a:r>
              <a:rPr lang="en-US" dirty="0" err="1" smtClean="0">
                <a:ea typeface="ＭＳ Ｐゴシック" pitchFamily="48" charset="-128"/>
              </a:rPr>
              <a:t>timestep</a:t>
            </a:r>
            <a:r>
              <a:rPr lang="en-US" dirty="0" smtClean="0">
                <a:ea typeface="ＭＳ Ｐゴシック" pitchFamily="48" charset="-128"/>
              </a:rPr>
              <a:t> size was 2.4 e-7 sec.    We must have fast scalable code to perform these simulations!!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0" y="228600"/>
            <a:ext cx="9144000" cy="1905000"/>
          </a:xfrm>
          <a:prstGeom prst="rect">
            <a:avLst/>
          </a:prstGeom>
          <a:solidFill>
            <a:srgbClr val="9F0305">
              <a:alpha val="50196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 sz="1800">
              <a:solidFill>
                <a:srgbClr val="FFFFFF"/>
              </a:solidFill>
              <a:latin typeface="Gill Sans M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>
            <a:lvl1pPr>
              <a:defRPr>
                <a:ln>
                  <a:noFill/>
                </a:ln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438400"/>
            <a:ext cx="6400800" cy="381000"/>
          </a:xfrm>
        </p:spPr>
        <p:txBody>
          <a:bodyPr/>
          <a:lstStyle>
            <a:lvl1pPr marL="0" indent="0" algn="ctr">
              <a:buNone/>
              <a:defRPr sz="1800" b="0" i="1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/>
          </p:nvPr>
        </p:nvSpPr>
        <p:spPr>
          <a:xfrm>
            <a:off x="1371600" y="2895600"/>
            <a:ext cx="6400800" cy="381000"/>
          </a:xfrm>
        </p:spPr>
        <p:txBody>
          <a:bodyPr/>
          <a:lstStyle>
            <a:lvl1pPr marL="0" indent="0" algn="ctr">
              <a:buNone/>
              <a:defRPr sz="1800" cap="small" baseline="0">
                <a:solidFill>
                  <a:schemeClr val="tx1">
                    <a:lumMod val="65000"/>
                    <a:lumOff val="35000"/>
                  </a:schemeClr>
                </a:solidFill>
                <a:latin typeface="Cambria" pitchFamily="18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1"/>
          </p:nvPr>
        </p:nvSpPr>
        <p:spPr>
          <a:xfrm>
            <a:off x="1371600" y="3962400"/>
            <a:ext cx="6400800" cy="381000"/>
          </a:xfrm>
        </p:spPr>
        <p:txBody>
          <a:bodyPr/>
          <a:lstStyle>
            <a:lvl1pPr marL="0" indent="0" algn="ctr">
              <a:buNone/>
              <a:defRPr sz="1800" cap="small" baseline="0">
                <a:solidFill>
                  <a:schemeClr val="tx1">
                    <a:lumMod val="65000"/>
                    <a:lumOff val="35000"/>
                  </a:schemeClr>
                </a:solidFill>
                <a:latin typeface="Cambria" pitchFamily="18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2"/>
          </p:nvPr>
        </p:nvSpPr>
        <p:spPr>
          <a:xfrm>
            <a:off x="1371600" y="3429000"/>
            <a:ext cx="6400800" cy="381000"/>
          </a:xfrm>
        </p:spPr>
        <p:txBody>
          <a:bodyPr/>
          <a:lstStyle>
            <a:lvl1pPr marL="0" indent="0" algn="ctr">
              <a:buNone/>
              <a:defRPr sz="1800" i="1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6281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6324600"/>
            <a:ext cx="2857500" cy="43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3084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rgbClr val="9F0305">
              <a:alpha val="45882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 sz="1800">
              <a:solidFill>
                <a:srgbClr val="FFFFFF"/>
              </a:solidFill>
              <a:latin typeface="Gill Sans M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>
            <a:lvl1pPr>
              <a:defRPr sz="2800"/>
            </a:lvl1pPr>
            <a:lvl3pPr>
              <a:defRPr b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324600"/>
            <a:ext cx="2857500" cy="43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191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ln>
            <a:solidFill>
              <a:schemeClr val="bg1">
                <a:lumMod val="65000"/>
              </a:schemeClr>
            </a:solidFill>
          </a:ln>
          <a:solidFill>
            <a:schemeClr val="bg1"/>
          </a:solidFill>
          <a:effectLst>
            <a:outerShdw blurRad="63500" dist="12700" dir="54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charset="0"/>
          <a:ea typeface="ＭＳ Ｐゴシック" charset="-128"/>
          <a:cs typeface="ＭＳ Ｐゴシック" pitchFamily="48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charset="0"/>
          <a:ea typeface="ＭＳ Ｐゴシック" charset="-128"/>
          <a:cs typeface="ＭＳ Ｐゴシック" pitchFamily="48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charset="0"/>
          <a:ea typeface="ＭＳ Ｐゴシック" charset="-128"/>
          <a:cs typeface="ＭＳ Ｐゴシック" pitchFamily="48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charset="0"/>
          <a:ea typeface="ＭＳ Ｐゴシック" charset="-128"/>
          <a:cs typeface="ＭＳ Ｐゴシック" pitchFamily="48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eg"/><Relationship Id="rId1" Type="http://schemas.microsoft.com/office/2007/relationships/media" Target="../media/media2.mpe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eg"/><Relationship Id="rId1" Type="http://schemas.microsoft.com/office/2007/relationships/media" Target="../media/media3.mpe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eg"/><Relationship Id="rId1" Type="http://schemas.microsoft.com/office/2007/relationships/media" Target="../media/media4.mpe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eg"/><Relationship Id="rId1" Type="http://schemas.microsoft.com/office/2007/relationships/media" Target="../media/media5.mpe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eg"/><Relationship Id="rId1" Type="http://schemas.microsoft.com/office/2007/relationships/media" Target="../media/media1.m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81000"/>
            <a:ext cx="8229600" cy="1470025"/>
          </a:xfrm>
        </p:spPr>
        <p:txBody>
          <a:bodyPr/>
          <a:lstStyle/>
          <a:p>
            <a:r>
              <a:rPr lang="en-US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48" charset="-128"/>
              </a:rPr>
              <a:t>Heat Flux Enhancement through Oscillating Pin Fins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923925" y="2209800"/>
            <a:ext cx="6858000" cy="4038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600" i="1" cap="none" dirty="0" smtClean="0">
                <a:solidFill>
                  <a:schemeClr val="tx1"/>
                </a:solidFill>
                <a:latin typeface="Arial" charset="0"/>
                <a:ea typeface="ＭＳ Ｐゴシック" pitchFamily="48" charset="-128"/>
              </a:rPr>
              <a:t>Tim </a:t>
            </a:r>
            <a:r>
              <a:rPr lang="en-US" sz="1600" i="1" cap="none" dirty="0" err="1" smtClean="0">
                <a:solidFill>
                  <a:schemeClr val="tx1"/>
                </a:solidFill>
                <a:latin typeface="Arial" charset="0"/>
                <a:ea typeface="ＭＳ Ｐゴシック" pitchFamily="48" charset="-128"/>
              </a:rPr>
              <a:t>Ameel</a:t>
            </a:r>
            <a:endParaRPr lang="en-US" sz="1600" cap="none" dirty="0" smtClean="0">
              <a:solidFill>
                <a:srgbClr val="595959"/>
              </a:solidFill>
              <a:latin typeface="Cambria" pitchFamily="48" charset="0"/>
              <a:ea typeface="ＭＳ Ｐゴシック" pitchFamily="48" charset="-128"/>
            </a:endParaRPr>
          </a:p>
          <a:p>
            <a:pPr>
              <a:lnSpc>
                <a:spcPct val="90000"/>
              </a:lnSpc>
            </a:pPr>
            <a:r>
              <a:rPr lang="en-US" sz="1600" cap="none" dirty="0" smtClean="0">
                <a:solidFill>
                  <a:srgbClr val="595959"/>
                </a:solidFill>
                <a:latin typeface="Cambria" pitchFamily="48" charset="0"/>
                <a:ea typeface="ＭＳ Ｐゴシック" pitchFamily="48" charset="-128"/>
              </a:rPr>
              <a:t>Department of Mechanical Engineering</a:t>
            </a:r>
          </a:p>
          <a:p>
            <a:pPr>
              <a:lnSpc>
                <a:spcPct val="90000"/>
              </a:lnSpc>
            </a:pPr>
            <a:endParaRPr lang="en-US" sz="1600" cap="none" dirty="0" smtClean="0">
              <a:solidFill>
                <a:srgbClr val="595959"/>
              </a:solidFill>
              <a:latin typeface="Cambria" pitchFamily="48" charset="0"/>
              <a:ea typeface="ＭＳ Ｐゴシック" pitchFamily="48" charset="-128"/>
            </a:endParaRPr>
          </a:p>
          <a:p>
            <a:pPr>
              <a:lnSpc>
                <a:spcPct val="90000"/>
              </a:lnSpc>
            </a:pPr>
            <a:r>
              <a:rPr lang="en-US" sz="1600" i="1" cap="none" dirty="0" smtClean="0">
                <a:solidFill>
                  <a:schemeClr val="tx1"/>
                </a:solidFill>
                <a:latin typeface="Arial" charset="0"/>
                <a:ea typeface="ＭＳ Ｐゴシック" pitchFamily="48" charset="-128"/>
              </a:rPr>
              <a:t>Todd Harman</a:t>
            </a:r>
            <a:endParaRPr lang="en-US" sz="1600" cap="none" dirty="0" smtClean="0">
              <a:solidFill>
                <a:srgbClr val="595959"/>
              </a:solidFill>
              <a:latin typeface="Cambria" pitchFamily="48" charset="0"/>
              <a:ea typeface="ＭＳ Ｐゴシック" pitchFamily="48" charset="-128"/>
            </a:endParaRPr>
          </a:p>
          <a:p>
            <a:pPr>
              <a:lnSpc>
                <a:spcPct val="90000"/>
              </a:lnSpc>
            </a:pPr>
            <a:r>
              <a:rPr lang="en-US" sz="1600" cap="none" dirty="0" smtClean="0">
                <a:solidFill>
                  <a:srgbClr val="595959"/>
                </a:solidFill>
                <a:latin typeface="Cambria" pitchFamily="48" charset="0"/>
                <a:ea typeface="ＭＳ Ｐゴシック" pitchFamily="48" charset="-128"/>
              </a:rPr>
              <a:t>Department of Mechanical Engineering</a:t>
            </a:r>
          </a:p>
          <a:p>
            <a:pPr>
              <a:lnSpc>
                <a:spcPct val="90000"/>
              </a:lnSpc>
            </a:pPr>
            <a:endParaRPr lang="en-US" sz="1600" i="1" cap="none" dirty="0" smtClean="0">
              <a:solidFill>
                <a:schemeClr val="tx1"/>
              </a:solidFill>
              <a:latin typeface="Arial" charset="0"/>
              <a:ea typeface="ＭＳ Ｐゴシック" pitchFamily="48" charset="-128"/>
            </a:endParaRPr>
          </a:p>
          <a:p>
            <a:pPr>
              <a:lnSpc>
                <a:spcPct val="90000"/>
              </a:lnSpc>
            </a:pPr>
            <a:r>
              <a:rPr lang="en-US" sz="1600" i="1" cap="none" dirty="0" err="1" smtClean="0">
                <a:solidFill>
                  <a:schemeClr val="tx1"/>
                </a:solidFill>
                <a:latin typeface="Arial" charset="0"/>
                <a:ea typeface="ＭＳ Ｐゴシック" pitchFamily="48" charset="-128"/>
              </a:rPr>
              <a:t>Aimie</a:t>
            </a:r>
            <a:r>
              <a:rPr lang="en-US" sz="1600" i="1" cap="none" dirty="0" smtClean="0">
                <a:solidFill>
                  <a:schemeClr val="tx1"/>
                </a:solidFill>
                <a:latin typeface="Arial" charset="0"/>
                <a:ea typeface="ＭＳ Ｐゴシック" pitchFamily="48" charset="-128"/>
              </a:rPr>
              <a:t> </a:t>
            </a:r>
            <a:r>
              <a:rPr lang="en-US" sz="1600" i="1" cap="none" dirty="0" err="1" smtClean="0">
                <a:solidFill>
                  <a:schemeClr val="tx1"/>
                </a:solidFill>
                <a:latin typeface="Arial" charset="0"/>
                <a:ea typeface="ＭＳ Ｐゴシック" pitchFamily="48" charset="-128"/>
              </a:rPr>
              <a:t>Faucett</a:t>
            </a:r>
            <a:endParaRPr lang="en-US" sz="1600" cap="none" dirty="0">
              <a:solidFill>
                <a:srgbClr val="595959"/>
              </a:solidFill>
              <a:latin typeface="Cambria" pitchFamily="48" charset="0"/>
              <a:ea typeface="ＭＳ Ｐゴシック" pitchFamily="48" charset="-128"/>
            </a:endParaRPr>
          </a:p>
          <a:p>
            <a:pPr>
              <a:lnSpc>
                <a:spcPct val="90000"/>
              </a:lnSpc>
            </a:pPr>
            <a:r>
              <a:rPr lang="en-US" sz="1600" cap="none" dirty="0" smtClean="0">
                <a:solidFill>
                  <a:srgbClr val="595959"/>
                </a:solidFill>
                <a:latin typeface="Cambria" pitchFamily="48" charset="0"/>
                <a:ea typeface="ＭＳ Ｐゴシック" pitchFamily="48" charset="-128"/>
              </a:rPr>
              <a:t>Former Graduate Student</a:t>
            </a:r>
          </a:p>
          <a:p>
            <a:pPr>
              <a:lnSpc>
                <a:spcPct val="90000"/>
              </a:lnSpc>
            </a:pPr>
            <a:endParaRPr lang="en-US" sz="1600" cap="none" dirty="0">
              <a:solidFill>
                <a:srgbClr val="595959"/>
              </a:solidFill>
              <a:latin typeface="Cambria" pitchFamily="48" charset="0"/>
              <a:ea typeface="ＭＳ Ｐゴシック" pitchFamily="48" charset="-128"/>
            </a:endParaRPr>
          </a:p>
          <a:p>
            <a:pPr>
              <a:lnSpc>
                <a:spcPct val="90000"/>
              </a:lnSpc>
            </a:pPr>
            <a:r>
              <a:rPr lang="en-US" sz="1600" i="1" cap="none" dirty="0" smtClean="0">
                <a:solidFill>
                  <a:schemeClr val="tx1"/>
                </a:solidFill>
                <a:latin typeface="Arial" charset="0"/>
                <a:ea typeface="ＭＳ Ｐゴシック" pitchFamily="48" charset="-128"/>
              </a:rPr>
              <a:t>Jennifer </a:t>
            </a:r>
            <a:r>
              <a:rPr lang="en-US" sz="1600" i="1" cap="none" dirty="0" err="1" smtClean="0">
                <a:solidFill>
                  <a:schemeClr val="tx1"/>
                </a:solidFill>
                <a:latin typeface="Arial" charset="0"/>
                <a:ea typeface="ＭＳ Ｐゴシック" pitchFamily="48" charset="-128"/>
              </a:rPr>
              <a:t>VanRij</a:t>
            </a:r>
            <a:endParaRPr lang="en-US" sz="1600" cap="none" dirty="0">
              <a:solidFill>
                <a:srgbClr val="595959"/>
              </a:solidFill>
              <a:latin typeface="Cambria" pitchFamily="48" charset="0"/>
              <a:ea typeface="ＭＳ Ｐゴシック" pitchFamily="48" charset="-128"/>
            </a:endParaRPr>
          </a:p>
          <a:p>
            <a:pPr>
              <a:lnSpc>
                <a:spcPct val="90000"/>
              </a:lnSpc>
            </a:pPr>
            <a:r>
              <a:rPr lang="en-US" sz="1600" cap="none" dirty="0" smtClean="0">
                <a:solidFill>
                  <a:srgbClr val="595959"/>
                </a:solidFill>
                <a:latin typeface="Cambria" pitchFamily="48" charset="0"/>
                <a:ea typeface="ＭＳ Ｐゴシック" pitchFamily="48" charset="-128"/>
              </a:rPr>
              <a:t>Post Doctoral Researcher</a:t>
            </a:r>
            <a:endParaRPr lang="en-US" sz="1600" cap="none" dirty="0">
              <a:solidFill>
                <a:srgbClr val="595959"/>
              </a:solidFill>
              <a:latin typeface="Cambria" pitchFamily="48" charset="0"/>
              <a:ea typeface="ＭＳ Ｐゴシック" pitchFamily="48" charset="-128"/>
            </a:endParaRPr>
          </a:p>
          <a:p>
            <a:pPr>
              <a:lnSpc>
                <a:spcPct val="90000"/>
              </a:lnSpc>
            </a:pPr>
            <a:endParaRPr lang="en-US" sz="1600" cap="none" dirty="0" smtClean="0">
              <a:solidFill>
                <a:srgbClr val="595959"/>
              </a:solidFill>
              <a:latin typeface="Cambria" pitchFamily="48" charset="0"/>
              <a:ea typeface="ＭＳ Ｐゴシック" pitchFamily="4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Computational Challenges</a:t>
            </a:r>
          </a:p>
        </p:txBody>
      </p:sp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339725" y="35766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675" y="1143000"/>
            <a:ext cx="5105400" cy="42987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0850" y="5726028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Qingyu</a:t>
            </a:r>
            <a:r>
              <a:rPr lang="en-US" sz="1200" dirty="0" smtClean="0"/>
              <a:t>, M. </a:t>
            </a:r>
            <a:r>
              <a:rPr lang="en-US" sz="1200" dirty="0" err="1" smtClean="0"/>
              <a:t>Berzins</a:t>
            </a:r>
            <a:r>
              <a:rPr lang="en-US" sz="1200" dirty="0" smtClean="0"/>
              <a:t>, M, “Scalable large-scale fluid-structure interaction solvers in Uintah framework via hybrid task-based parallelism algorithms,” 2013, Concurrency and Computation: Practice and Experience.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86" y="1143000"/>
            <a:ext cx="7837714" cy="5486400"/>
          </a:xfrm>
          <a:prstGeom prst="rect">
            <a:avLst/>
          </a:prstGeom>
        </p:spPr>
      </p:pic>
      <p:sp>
        <p:nvSpPr>
          <p:cNvPr id="122882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Computational Challenges</a:t>
            </a:r>
          </a:p>
        </p:txBody>
      </p:sp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339725" y="35766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867525" y="3826669"/>
            <a:ext cx="304800" cy="123110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84841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2D Results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6" y="1905000"/>
            <a:ext cx="583882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Grid Convergence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057400"/>
            <a:ext cx="6409202" cy="3584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2D Results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371600"/>
            <a:ext cx="7765474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2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Single Pin</a:t>
            </a:r>
            <a:endParaRPr lang="en-US" i="1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6880225" y="1857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3920" name="Rectangle 16"/>
          <p:cNvSpPr>
            <a:spLocks noChangeArrowheads="1"/>
          </p:cNvSpPr>
          <p:nvPr/>
        </p:nvSpPr>
        <p:spPr bwMode="auto">
          <a:xfrm>
            <a:off x="428625" y="31321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3" name="movieFlex_XY.mpe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00" y="980427"/>
            <a:ext cx="7848600" cy="586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52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Single Pin</a:t>
            </a:r>
            <a:endParaRPr lang="en-US" i="1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6880225" y="1857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3920" name="Rectangle 16"/>
          <p:cNvSpPr>
            <a:spLocks noChangeArrowheads="1"/>
          </p:cNvSpPr>
          <p:nvPr/>
        </p:nvSpPr>
        <p:spPr bwMode="auto">
          <a:xfrm>
            <a:off x="428625" y="31321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2" name="movieFlex_YZ.mpe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0100" y="914400"/>
            <a:ext cx="7620000" cy="569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10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Single Pin: Flexible </a:t>
            </a:r>
            <a:r>
              <a:rPr lang="en-US" i="1" dirty="0" err="1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vs</a:t>
            </a:r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 Rigid</a:t>
            </a:r>
            <a:endParaRPr lang="en-US" i="1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6880225" y="1857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3920" name="Rectangle 16"/>
          <p:cNvSpPr>
            <a:spLocks noChangeArrowheads="1"/>
          </p:cNvSpPr>
          <p:nvPr/>
        </p:nvSpPr>
        <p:spPr bwMode="auto">
          <a:xfrm>
            <a:off x="428625" y="31321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0"/>
            <a:ext cx="9144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87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Single Pin: Flexible </a:t>
            </a:r>
            <a:r>
              <a:rPr lang="en-US" i="1" dirty="0" err="1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vs</a:t>
            </a:r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 Rigid</a:t>
            </a:r>
            <a:endParaRPr lang="en-US" i="1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6880225" y="1857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3920" name="Rectangle 16"/>
          <p:cNvSpPr>
            <a:spLocks noChangeArrowheads="1"/>
          </p:cNvSpPr>
          <p:nvPr/>
        </p:nvSpPr>
        <p:spPr bwMode="auto">
          <a:xfrm>
            <a:off x="428625" y="31321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0"/>
            <a:ext cx="9144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2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Single Pin: Flexible </a:t>
            </a:r>
            <a:r>
              <a:rPr lang="en-US" i="1" dirty="0" err="1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vs</a:t>
            </a:r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 Rigid</a:t>
            </a:r>
            <a:endParaRPr lang="en-US" i="1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6880225" y="1857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3920" name="Rectangle 16"/>
          <p:cNvSpPr>
            <a:spLocks noChangeArrowheads="1"/>
          </p:cNvSpPr>
          <p:nvPr/>
        </p:nvSpPr>
        <p:spPr bwMode="auto">
          <a:xfrm>
            <a:off x="428625" y="31321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430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4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Motivation</a:t>
            </a:r>
            <a:endParaRPr lang="en-US" i="1" dirty="0" smtClean="0">
              <a:ln>
                <a:noFill/>
              </a:ln>
              <a:effectLst/>
              <a:latin typeface="Calibri" pitchFamily="48" charset="0"/>
              <a:ea typeface="ＭＳ Ｐゴシック" pitchFamily="48" charset="-12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624" y="1447800"/>
            <a:ext cx="8486775" cy="3733800"/>
          </a:xfrm>
        </p:spPr>
        <p:txBody>
          <a:bodyPr/>
          <a:lstStyle/>
          <a:p>
            <a:r>
              <a:rPr lang="en-US" sz="2000" dirty="0" smtClean="0"/>
              <a:t>Fluid flow over micro-scale pin fins can induce oscillations.</a:t>
            </a:r>
          </a:p>
          <a:p>
            <a:endParaRPr lang="en-US" sz="2000" dirty="0" smtClean="0"/>
          </a:p>
          <a:p>
            <a:r>
              <a:rPr lang="en-US" sz="2000" dirty="0" smtClean="0"/>
              <a:t>Design system so fins oscillate at their fundamental frequency.</a:t>
            </a:r>
          </a:p>
          <a:p>
            <a:endParaRPr lang="en-US" sz="2000" dirty="0" smtClean="0"/>
          </a:p>
          <a:p>
            <a:r>
              <a:rPr lang="en-US" sz="2000" dirty="0" smtClean="0"/>
              <a:t>Local heat transfer increase due to enhanced mixing at surface.</a:t>
            </a:r>
          </a:p>
          <a:p>
            <a:endParaRPr lang="en-US" sz="2000" dirty="0" smtClean="0"/>
          </a:p>
          <a:p>
            <a:r>
              <a:rPr lang="en-US" sz="2000" dirty="0" smtClean="0"/>
              <a:t>What is the </a:t>
            </a:r>
            <a:r>
              <a:rPr lang="en-US" sz="2000" dirty="0" err="1" smtClean="0"/>
              <a:t>enhanchment</a:t>
            </a:r>
            <a:r>
              <a:rPr lang="en-US" sz="2000" dirty="0"/>
              <a:t>?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Can we exploit this to design better cooling devices?</a:t>
            </a:r>
            <a:endParaRPr lang="en-US" sz="20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905000" y="5562600"/>
            <a:ext cx="4809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Practical application: CPU cooling</a:t>
            </a:r>
            <a:endParaRPr lang="en-US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Single Pin: Flexible </a:t>
            </a:r>
            <a:r>
              <a:rPr lang="en-US" i="1" dirty="0" err="1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vs</a:t>
            </a:r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 Rigid</a:t>
            </a:r>
            <a:endParaRPr lang="en-US" i="1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6880225" y="1857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3920" name="Rectangle 16"/>
          <p:cNvSpPr>
            <a:spLocks noChangeArrowheads="1"/>
          </p:cNvSpPr>
          <p:nvPr/>
        </p:nvSpPr>
        <p:spPr bwMode="auto">
          <a:xfrm>
            <a:off x="428625" y="31321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5" y="11430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6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Single Fin: Flexible </a:t>
            </a:r>
            <a:r>
              <a:rPr lang="en-US" i="1" dirty="0" err="1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vs</a:t>
            </a:r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 Rigid</a:t>
            </a:r>
            <a:endParaRPr lang="en-US" i="1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6880225" y="1857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3920" name="Rectangle 16"/>
          <p:cNvSpPr>
            <a:spLocks noChangeArrowheads="1"/>
          </p:cNvSpPr>
          <p:nvPr/>
        </p:nvSpPr>
        <p:spPr bwMode="auto">
          <a:xfrm>
            <a:off x="428625" y="31321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1430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73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Single Fin: Flexible </a:t>
            </a:r>
            <a:r>
              <a:rPr lang="en-US" i="1" dirty="0" err="1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vs</a:t>
            </a:r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 Rigid</a:t>
            </a:r>
            <a:endParaRPr lang="en-US" i="1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6880225" y="1857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3920" name="Rectangle 16"/>
          <p:cNvSpPr>
            <a:spLocks noChangeArrowheads="1"/>
          </p:cNvSpPr>
          <p:nvPr/>
        </p:nvSpPr>
        <p:spPr bwMode="auto">
          <a:xfrm>
            <a:off x="428625" y="31321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130929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92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Single Pin: Flexible </a:t>
            </a:r>
            <a:r>
              <a:rPr lang="en-US" i="1" dirty="0" err="1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vs</a:t>
            </a:r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 Rigid</a:t>
            </a:r>
            <a:endParaRPr lang="en-US" i="1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6880225" y="1857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3920" name="Rectangle 16"/>
          <p:cNvSpPr>
            <a:spLocks noChangeArrowheads="1"/>
          </p:cNvSpPr>
          <p:nvPr/>
        </p:nvSpPr>
        <p:spPr bwMode="auto">
          <a:xfrm>
            <a:off x="428625" y="31321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1430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22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3 Pins</a:t>
            </a: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6880225" y="1857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23920" name="Rectangle 16"/>
          <p:cNvSpPr>
            <a:spLocks noChangeArrowheads="1"/>
          </p:cNvSpPr>
          <p:nvPr/>
        </p:nvSpPr>
        <p:spPr bwMode="auto">
          <a:xfrm>
            <a:off x="428625" y="3132138"/>
            <a:ext cx="184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2" name="flex_staggered.mpe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9575" y="732870"/>
            <a:ext cx="8686800" cy="569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31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pic>
        <p:nvPicPr>
          <p:cNvPr id="2" name="flex_staggered2.mpe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8963" y="0"/>
            <a:ext cx="796448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3 Pins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1430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3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9" name="Rectangle 9"/>
          <p:cNvSpPr>
            <a:spLocks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cs typeface="ＭＳ Ｐゴシック" pitchFamily="48" charset="-128"/>
              </a:rPr>
              <a:t>Acknowledgements</a:t>
            </a:r>
            <a:endParaRPr lang="en-US" sz="4400" i="1" dirty="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cs typeface="ＭＳ Ｐゴシック" pitchFamily="48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2900" y="2209799"/>
            <a:ext cx="8458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This work was supported by the National Science Foundation, grant number CBET—033574.</a:t>
            </a:r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This work used the Extreme Science and Engineering Discovery Environment (XSEDE), which is supported by National Science Foundation grant number OCI-1053575.</a:t>
            </a:r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The support and resources from the Center for High Performance Computing at the University of Utah is gratefully acknowledged.</a:t>
            </a:r>
          </a:p>
          <a:p>
            <a:endParaRPr lang="en-US" sz="1400" dirty="0"/>
          </a:p>
          <a:p>
            <a:r>
              <a:rPr lang="en-US" sz="1400" dirty="0" smtClean="0"/>
              <a:t>DOE for funding C-SAFE project from </a:t>
            </a:r>
            <a:r>
              <a:rPr lang="en-US" sz="1400" dirty="0" smtClean="0"/>
              <a:t>1997-2012</a:t>
            </a:r>
          </a:p>
          <a:p>
            <a:endParaRPr lang="en-US" sz="1400" dirty="0"/>
          </a:p>
          <a:p>
            <a:r>
              <a:rPr lang="en-US" sz="1400" dirty="0" smtClean="0"/>
              <a:t>Current Uintah </a:t>
            </a:r>
            <a:r>
              <a:rPr lang="en-US" sz="1400" dirty="0"/>
              <a:t>d</a:t>
            </a:r>
            <a:r>
              <a:rPr lang="en-US" sz="1400" dirty="0" smtClean="0"/>
              <a:t>evelopers: James </a:t>
            </a:r>
            <a:r>
              <a:rPr lang="en-US" sz="1400" dirty="0" err="1" smtClean="0"/>
              <a:t>Guilkey</a:t>
            </a:r>
            <a:r>
              <a:rPr lang="en-US" sz="1400" dirty="0" smtClean="0"/>
              <a:t>, </a:t>
            </a:r>
            <a:r>
              <a:rPr lang="en-US" sz="1400" dirty="0" err="1" smtClean="0"/>
              <a:t>Dav</a:t>
            </a:r>
            <a:r>
              <a:rPr lang="en-US" sz="1400" dirty="0" smtClean="0"/>
              <a:t> de St </a:t>
            </a:r>
            <a:r>
              <a:rPr lang="en-US" sz="1400" dirty="0" err="1" smtClean="0"/>
              <a:t>Germain</a:t>
            </a:r>
            <a:r>
              <a:rPr lang="en-US" sz="1400" dirty="0" smtClean="0"/>
              <a:t>, </a:t>
            </a:r>
            <a:r>
              <a:rPr lang="en-US" sz="1400" dirty="0" err="1" smtClean="0"/>
              <a:t>Qingyu</a:t>
            </a:r>
            <a:r>
              <a:rPr lang="en-US" sz="1400" dirty="0" smtClean="0"/>
              <a:t> </a:t>
            </a:r>
            <a:r>
              <a:rPr lang="en-US" sz="1400" dirty="0" err="1" smtClean="0"/>
              <a:t>Meng</a:t>
            </a:r>
            <a:r>
              <a:rPr lang="en-US" sz="1400" dirty="0" smtClean="0"/>
              <a:t>, Alan Humphrey, John Schmidt</a:t>
            </a:r>
          </a:p>
          <a:p>
            <a:endParaRPr lang="en-US" sz="1400" dirty="0" smtClean="0"/>
          </a:p>
          <a:p>
            <a:r>
              <a:rPr lang="en-US" sz="1400" dirty="0" smtClean="0"/>
              <a:t>Former Uintah developers: Justin </a:t>
            </a:r>
            <a:r>
              <a:rPr lang="en-US" sz="1400" dirty="0" err="1" smtClean="0"/>
              <a:t>Luitjens</a:t>
            </a:r>
            <a:r>
              <a:rPr lang="en-US" sz="1400" dirty="0" smtClean="0"/>
              <a:t>, </a:t>
            </a:r>
            <a:r>
              <a:rPr lang="en-US" sz="1400" dirty="0" err="1" smtClean="0"/>
              <a:t>Stever</a:t>
            </a:r>
            <a:r>
              <a:rPr lang="en-US" sz="1400" dirty="0" smtClean="0"/>
              <a:t> Parker, Bryan </a:t>
            </a:r>
            <a:r>
              <a:rPr lang="en-US" sz="1400" dirty="0" err="1" smtClean="0"/>
              <a:t>Worthen</a:t>
            </a:r>
            <a:r>
              <a:rPr lang="en-US" sz="1400" dirty="0" smtClean="0"/>
              <a:t>, </a:t>
            </a:r>
            <a:r>
              <a:rPr lang="en-US" sz="1400" dirty="0" err="1" smtClean="0"/>
              <a:t>Biswajit</a:t>
            </a:r>
            <a:r>
              <a:rPr lang="en-US" sz="1400" dirty="0" smtClean="0"/>
              <a:t> </a:t>
            </a:r>
            <a:r>
              <a:rPr lang="en-US" sz="1400" dirty="0" err="1" smtClean="0"/>
              <a:t>Bannerjee</a:t>
            </a:r>
            <a:r>
              <a:rPr lang="en-US" sz="1400" dirty="0" smtClean="0"/>
              <a:t> </a:t>
            </a: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err="1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Motivation:Capabilites</a:t>
            </a:r>
            <a:endParaRPr lang="en-US" i="1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pic>
        <p:nvPicPr>
          <p:cNvPr id="3" name="array.mpeg.mpe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7300" y="1447800"/>
            <a:ext cx="666750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Approach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1676400"/>
            <a:ext cx="861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Numerically investigate using in house Fluid-Structure Interaction (FSI) code (</a:t>
            </a:r>
            <a:r>
              <a:rPr lang="en-US" sz="2000" dirty="0" err="1" smtClean="0"/>
              <a:t>Uintah:MPMICE</a:t>
            </a:r>
            <a:r>
              <a:rPr lang="en-US" sz="2000" dirty="0" smtClean="0"/>
              <a:t>)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 smtClean="0"/>
          </a:p>
          <a:p>
            <a:r>
              <a:rPr lang="en-US" sz="2000" dirty="0" smtClean="0"/>
              <a:t>		Local expertise (CS &amp; ME).</a:t>
            </a:r>
          </a:p>
          <a:p>
            <a:r>
              <a:rPr lang="en-US" sz="2000" dirty="0" smtClean="0"/>
              <a:t>		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Scoping simulations were easy to setup &amp; run.</a:t>
            </a:r>
          </a:p>
          <a:p>
            <a:endParaRPr lang="en-US" sz="2000" dirty="0"/>
          </a:p>
          <a:p>
            <a:r>
              <a:rPr lang="en-US" sz="2000" dirty="0" smtClean="0"/>
              <a:t>		Simulation results could drive future experimental studies.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         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        Optimization studies (</a:t>
            </a:r>
            <a:r>
              <a:rPr lang="en-US" sz="2000" dirty="0" smtClean="0">
                <a:solidFill>
                  <a:schemeClr val="tx2"/>
                </a:solidFill>
              </a:rPr>
              <a:t>if time to solution is low</a:t>
            </a:r>
            <a:r>
              <a:rPr lang="en-US" sz="2000" dirty="0" smtClean="0"/>
              <a:t>)</a:t>
            </a:r>
          </a:p>
          <a:p>
            <a:endParaRPr lang="en-US" sz="2000" dirty="0"/>
          </a:p>
          <a:p>
            <a:r>
              <a:rPr lang="en-US" sz="2000" dirty="0" smtClean="0"/>
              <a:t>		</a:t>
            </a:r>
            <a:r>
              <a:rPr lang="en-US" sz="2000" dirty="0"/>
              <a:t>P</a:t>
            </a:r>
            <a:r>
              <a:rPr lang="en-US" sz="2000" dirty="0" smtClean="0"/>
              <a:t>erforming a </a:t>
            </a:r>
            <a:r>
              <a:rPr lang="en-US" sz="2000" b="1" dirty="0" smtClean="0">
                <a:solidFill>
                  <a:schemeClr val="tx2"/>
                </a:solidFill>
              </a:rPr>
              <a:t>single</a:t>
            </a:r>
            <a:r>
              <a:rPr lang="en-US" sz="2000" dirty="0" smtClean="0"/>
              <a:t> experiment at micro-scale is difficult.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Fluid-Structure Interactions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18946"/>
            <a:ext cx="8763000" cy="3733800"/>
          </a:xfrm>
        </p:spPr>
        <p:txBody>
          <a:bodyPr/>
          <a:lstStyle/>
          <a:p>
            <a:pPr marL="400050" lvl="1" indent="0">
              <a:lnSpc>
                <a:spcPct val="150000"/>
              </a:lnSpc>
              <a:buNone/>
            </a:pPr>
            <a:r>
              <a:rPr lang="en-US" sz="2400" dirty="0" smtClean="0"/>
              <a:t>FSI effects are significant and challenging:</a:t>
            </a:r>
          </a:p>
          <a:p>
            <a:pPr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/>
              <a:t>3 Dimensional effects.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/>
              <a:t>Thermal-fluid and structural dynamics are tightly coupled.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/>
              <a:t>Large structural deformation.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/>
              <a:t>Unsteady.</a:t>
            </a:r>
          </a:p>
        </p:txBody>
      </p:sp>
    </p:spTree>
    <p:extLst>
      <p:ext uri="{BB962C8B-B14F-4D97-AF65-F5344CB8AC3E}">
        <p14:creationId xmlns:p14="http://schemas.microsoft.com/office/powerpoint/2010/main" val="335998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FSI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 smtClean="0"/>
              <a:t>Fluids: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  Multi-material, continuum level, “all-speed”, </a:t>
            </a:r>
            <a:r>
              <a:rPr lang="en-US" sz="1800" dirty="0" err="1" smtClean="0"/>
              <a:t>Eulerian-Lagrangian</a:t>
            </a:r>
            <a:r>
              <a:rPr lang="en-US" sz="1800" dirty="0" smtClean="0"/>
              <a:t> approach.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  Developed at LANL (B. Kashiwa .et.al.)  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  Based on the traditional ICE algorithm.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/>
              <a:t> </a:t>
            </a:r>
            <a:r>
              <a:rPr lang="en-US" sz="1800" dirty="0" smtClean="0"/>
              <a:t> Cell-centered, finite volume, </a:t>
            </a:r>
            <a:r>
              <a:rPr lang="en-US" sz="1800" dirty="0" err="1" smtClean="0"/>
              <a:t>cartesian</a:t>
            </a:r>
            <a:r>
              <a:rPr lang="en-US" sz="1800" dirty="0" smtClean="0"/>
              <a:t> grid, flux limiters.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Solids:</a:t>
            </a:r>
          </a:p>
          <a:p>
            <a:r>
              <a:rPr lang="en-US" sz="1800" dirty="0"/>
              <a:t> </a:t>
            </a:r>
            <a:r>
              <a:rPr lang="en-US" sz="1800" dirty="0" smtClean="0"/>
              <a:t>Particle-based Material-Point-Method (MPM)</a:t>
            </a:r>
          </a:p>
          <a:p>
            <a:r>
              <a:rPr lang="en-US" sz="1800" dirty="0" smtClean="0"/>
              <a:t> Material points:</a:t>
            </a:r>
          </a:p>
          <a:p>
            <a:pPr lvl="1"/>
            <a:r>
              <a:rPr lang="en-US" sz="1800" dirty="0"/>
              <a:t>	</a:t>
            </a:r>
            <a:r>
              <a:rPr lang="en-US" sz="1800" dirty="0" err="1" smtClean="0"/>
              <a:t>Lagrangian</a:t>
            </a:r>
            <a:r>
              <a:rPr lang="en-US" sz="1800" dirty="0" smtClean="0"/>
              <a:t> points discretize a volume of solid material.</a:t>
            </a:r>
          </a:p>
          <a:p>
            <a:pPr lvl="1"/>
            <a:r>
              <a:rPr lang="en-US" sz="1800" dirty="0" smtClean="0"/>
              <a:t>	Carry state information (mass, velocity, stress …</a:t>
            </a:r>
            <a:r>
              <a:rPr lang="en-US" sz="1800" dirty="0" err="1" smtClean="0"/>
              <a:t>etc</a:t>
            </a:r>
            <a:r>
              <a:rPr lang="en-US" sz="1800" dirty="0" smtClean="0"/>
              <a:t>)</a:t>
            </a:r>
          </a:p>
          <a:p>
            <a:r>
              <a:rPr lang="en-US" sz="1800" dirty="0"/>
              <a:t> </a:t>
            </a:r>
            <a:r>
              <a:rPr lang="en-US" sz="1800" dirty="0" smtClean="0"/>
              <a:t> Uses same fluid’s </a:t>
            </a:r>
            <a:r>
              <a:rPr lang="en-US" sz="1800" dirty="0" err="1" smtClean="0"/>
              <a:t>cartesian</a:t>
            </a:r>
            <a:r>
              <a:rPr lang="en-US" sz="1800" dirty="0" smtClean="0"/>
              <a:t> grid as a “scratch pad”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0615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FSI Algorithm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3400" y="1371600"/>
            <a:ext cx="8382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dirty="0" smtClean="0"/>
              <a:t>MPM-ICE</a:t>
            </a:r>
          </a:p>
          <a:p>
            <a:pPr marL="0" indent="0">
              <a:buNone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Common control volume for MPM and ICE </a:t>
            </a:r>
          </a:p>
          <a:p>
            <a:pPr lvl="1"/>
            <a:r>
              <a:rPr lang="en-US" sz="2000" dirty="0"/>
              <a:t>	</a:t>
            </a:r>
            <a:r>
              <a:rPr lang="en-US" sz="1600" dirty="0"/>
              <a:t>C</a:t>
            </a:r>
            <a:r>
              <a:rPr lang="en-US" sz="1600" dirty="0" smtClean="0"/>
              <a:t>onservation of mass, momentum, energy and their exchange simplified.</a:t>
            </a:r>
          </a:p>
          <a:p>
            <a:pPr lvl="1"/>
            <a:endParaRPr lang="en-US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Dual representation of solid, on particles and </a:t>
            </a:r>
            <a:r>
              <a:rPr lang="en-US" sz="2000" dirty="0" err="1" smtClean="0"/>
              <a:t>Eulerian</a:t>
            </a:r>
            <a:r>
              <a:rPr lang="en-US" sz="2000" dirty="0" smtClean="0"/>
              <a:t> mesh.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Equilibration pressure between all the materials.</a:t>
            </a:r>
          </a:p>
          <a:p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Exchange of energy and momentum occurs in the governing equations not through boundary conditions.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Fluid-solid interfaces are not tracked.</a:t>
            </a:r>
          </a:p>
        </p:txBody>
      </p:sp>
    </p:spTree>
    <p:extLst>
      <p:ext uri="{BB962C8B-B14F-4D97-AF65-F5344CB8AC3E}">
        <p14:creationId xmlns:p14="http://schemas.microsoft.com/office/powerpoint/2010/main" val="375479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FSI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14478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MPM-ICE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Previously used to simulate dynamic scenarios: exploding containers, shape charges, blast waves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/>
            </a:r>
            <a:br>
              <a:rPr lang="en-US" sz="1800" dirty="0"/>
            </a:br>
            <a:r>
              <a:rPr lang="en-US" sz="2000" dirty="0" smtClean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057481"/>
            <a:ext cx="4029075" cy="25813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819400"/>
            <a:ext cx="3854480" cy="28908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16080" y="587246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Guilkey</a:t>
            </a:r>
            <a:r>
              <a:rPr lang="en-US" sz="1200" dirty="0" smtClean="0"/>
              <a:t>, J. Harman, T., Banerjee B., “An </a:t>
            </a:r>
            <a:r>
              <a:rPr lang="en-US" sz="1200" dirty="0" err="1" smtClean="0"/>
              <a:t>Eulerian-Lagrangian</a:t>
            </a:r>
            <a:r>
              <a:rPr lang="en-US" sz="1200" dirty="0" smtClean="0"/>
              <a:t> Approach for Simulating Explosions of Energetic Devices,” Computers and Structures, 2007.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2851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i="1" dirty="0" smtClean="0">
                <a:ln>
                  <a:noFill/>
                </a:ln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Calibri" pitchFamily="48" charset="0"/>
                <a:ea typeface="ＭＳ Ｐゴシック" pitchFamily="48" charset="-128"/>
              </a:rPr>
              <a:t>Computational Challenges</a:t>
            </a:r>
            <a:endParaRPr lang="en-US" dirty="0" smtClean="0">
              <a:ln>
                <a:noFill/>
              </a:ln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Calibri" pitchFamily="48" charset="0"/>
              <a:ea typeface="ＭＳ Ｐゴシック" pitchFamily="48" charset="-128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1473200" y="1320800"/>
            <a:ext cx="184150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1219200"/>
            <a:ext cx="8382000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3-Dimensional FSI problems are difficult and expensive to</a:t>
            </a:r>
          </a:p>
          <a:p>
            <a:r>
              <a:rPr lang="en-US" sz="2000" dirty="0" smtClean="0"/>
              <a:t>simulate.</a:t>
            </a:r>
          </a:p>
          <a:p>
            <a:r>
              <a:rPr lang="en-US" sz="2000" dirty="0" smtClean="0"/>
              <a:t>   </a:t>
            </a:r>
            <a:r>
              <a:rPr lang="en-US" sz="1600" dirty="0" smtClean="0">
                <a:solidFill>
                  <a:srgbClr val="FF0000"/>
                </a:solidFill>
              </a:rPr>
              <a:t>Double the grid resolution = 16 X computational cost!!</a:t>
            </a:r>
          </a:p>
          <a:p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smtClean="0">
                <a:solidFill>
                  <a:srgbClr val="FF0000"/>
                </a:solidFill>
              </a:rPr>
              <a:t>   ( (2*2*2) for each direction and decrease </a:t>
            </a:r>
            <a:r>
              <a:rPr lang="en-US" sz="1600" dirty="0" err="1" smtClean="0">
                <a:solidFill>
                  <a:srgbClr val="FF0000"/>
                </a:solidFill>
              </a:rPr>
              <a:t>timestep</a:t>
            </a:r>
            <a:r>
              <a:rPr lang="en-US" sz="1600" dirty="0" smtClean="0">
                <a:solidFill>
                  <a:srgbClr val="FF0000"/>
                </a:solidFill>
              </a:rPr>
              <a:t> size by ½ = 16 ) </a:t>
            </a:r>
          </a:p>
          <a:p>
            <a:endParaRPr lang="en-US" sz="2000" dirty="0">
              <a:solidFill>
                <a:srgbClr val="FF0000"/>
              </a:solidFill>
            </a:endParaRPr>
          </a:p>
          <a:p>
            <a:r>
              <a:rPr lang="en-US" sz="2000" dirty="0" smtClean="0"/>
              <a:t>Small </a:t>
            </a:r>
            <a:r>
              <a:rPr lang="en-US" sz="2000" dirty="0" err="1" smtClean="0"/>
              <a:t>timestep</a:t>
            </a:r>
            <a:r>
              <a:rPr lang="en-US" sz="2000" dirty="0" smtClean="0"/>
              <a:t> size due to small grid spacing and stability constraints.</a:t>
            </a:r>
          </a:p>
          <a:p>
            <a:endParaRPr lang="en-US" sz="2000" dirty="0" smtClean="0"/>
          </a:p>
          <a:p>
            <a:r>
              <a:rPr lang="en-US" sz="2000" dirty="0" smtClean="0"/>
              <a:t>To capture oscillation frequency requires long run time.</a:t>
            </a:r>
          </a:p>
          <a:p>
            <a:endParaRPr lang="en-US" sz="2000" dirty="0"/>
          </a:p>
          <a:p>
            <a:r>
              <a:rPr lang="en-US" sz="2000" dirty="0" smtClean="0"/>
              <a:t>Algorithms, Linear Matrix solvers and code must scale.</a:t>
            </a:r>
          </a:p>
          <a:p>
            <a:endParaRPr lang="en-US" sz="2000" dirty="0"/>
          </a:p>
          <a:p>
            <a:r>
              <a:rPr lang="en-US" sz="2000" dirty="0" smtClean="0"/>
              <a:t>Leverage previously developed computational framework.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icsetem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icsetemp">
      <a:majorFont>
        <a:latin typeface="Calibri"/>
        <a:ea typeface="ＭＳ Ｐゴシック"/>
        <a:cs typeface="ＭＳ Ｐゴシック"/>
      </a:majorFont>
      <a:minorFont>
        <a:latin typeface="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icsetemp</Template>
  <TotalTime>7437</TotalTime>
  <Words>614</Words>
  <Application>Microsoft Office PowerPoint</Application>
  <PresentationFormat>On-screen Show (4:3)</PresentationFormat>
  <Paragraphs>130</Paragraphs>
  <Slides>27</Slides>
  <Notes>23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Gill Sans MT</vt:lpstr>
      <vt:lpstr>Calibri</vt:lpstr>
      <vt:lpstr>Cambria</vt:lpstr>
      <vt:lpstr>ＭＳ Ｐゴシック</vt:lpstr>
      <vt:lpstr>1_icsetemp</vt:lpstr>
      <vt:lpstr>Heat Flux Enhancement through Oscillating Pin Fins</vt:lpstr>
      <vt:lpstr>Motivation</vt:lpstr>
      <vt:lpstr>Motivation:Capabilites</vt:lpstr>
      <vt:lpstr>Approach</vt:lpstr>
      <vt:lpstr>Fluid-Structure Interactions</vt:lpstr>
      <vt:lpstr>FSI Algorithm</vt:lpstr>
      <vt:lpstr>FSI Algorithm</vt:lpstr>
      <vt:lpstr>FSI Algorithm</vt:lpstr>
      <vt:lpstr>Computational Challenges</vt:lpstr>
      <vt:lpstr>Computational Challenges</vt:lpstr>
      <vt:lpstr>Computational Challenges</vt:lpstr>
      <vt:lpstr>2D Results </vt:lpstr>
      <vt:lpstr>Grid Convergence</vt:lpstr>
      <vt:lpstr>2D Results</vt:lpstr>
      <vt:lpstr>Single Pin</vt:lpstr>
      <vt:lpstr>Single Pin</vt:lpstr>
      <vt:lpstr>Single Pin: Flexible vs Rigid</vt:lpstr>
      <vt:lpstr>Single Pin: Flexible vs Rigid</vt:lpstr>
      <vt:lpstr>Single Pin: Flexible vs Rigid</vt:lpstr>
      <vt:lpstr>Single Pin: Flexible vs Rigid</vt:lpstr>
      <vt:lpstr>Single Fin: Flexible vs Rigid</vt:lpstr>
      <vt:lpstr>Single Fin: Flexible vs Rigid</vt:lpstr>
      <vt:lpstr>Single Pin: Flexible vs Rigid</vt:lpstr>
      <vt:lpstr>3 Pins</vt:lpstr>
      <vt:lpstr>PowerPoint Presentation</vt:lpstr>
      <vt:lpstr>3 Pins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tsaad</dc:creator>
  <cp:lastModifiedBy>harman</cp:lastModifiedBy>
  <cp:revision>394</cp:revision>
  <dcterms:created xsi:type="dcterms:W3CDTF">2011-02-20T01:04:57Z</dcterms:created>
  <dcterms:modified xsi:type="dcterms:W3CDTF">2013-10-11T23:36:53Z</dcterms:modified>
</cp:coreProperties>
</file>