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258" r:id="rId3"/>
    <p:sldId id="256" r:id="rId4"/>
    <p:sldId id="261" r:id="rId5"/>
    <p:sldId id="263" r:id="rId6"/>
    <p:sldId id="259" r:id="rId7"/>
    <p:sldId id="276" r:id="rId8"/>
    <p:sldId id="262" r:id="rId9"/>
    <p:sldId id="270" r:id="rId10"/>
    <p:sldId id="271" r:id="rId11"/>
    <p:sldId id="273" r:id="rId12"/>
    <p:sldId id="280" r:id="rId13"/>
    <p:sldId id="281" r:id="rId14"/>
    <p:sldId id="282" r:id="rId15"/>
    <p:sldId id="283" r:id="rId16"/>
    <p:sldId id="284" r:id="rId17"/>
    <p:sldId id="285" r:id="rId18"/>
    <p:sldId id="265" r:id="rId19"/>
    <p:sldId id="266" r:id="rId20"/>
    <p:sldId id="297" r:id="rId21"/>
    <p:sldId id="298" r:id="rId22"/>
    <p:sldId id="296" r:id="rId23"/>
    <p:sldId id="299" r:id="rId24"/>
    <p:sldId id="278" r:id="rId25"/>
    <p:sldId id="300" r:id="rId26"/>
    <p:sldId id="301" r:id="rId27"/>
    <p:sldId id="302" r:id="rId28"/>
    <p:sldId id="304" r:id="rId29"/>
    <p:sldId id="303" r:id="rId30"/>
    <p:sldId id="306" r:id="rId31"/>
    <p:sldId id="279" r:id="rId32"/>
    <p:sldId id="287" r:id="rId33"/>
    <p:sldId id="289" r:id="rId34"/>
    <p:sldId id="290" r:id="rId35"/>
    <p:sldId id="291" r:id="rId36"/>
    <p:sldId id="292" r:id="rId37"/>
    <p:sldId id="305" r:id="rId38"/>
    <p:sldId id="295" r:id="rId39"/>
    <p:sldId id="307" r:id="rId40"/>
    <p:sldId id="286" r:id="rId41"/>
    <p:sldId id="260" r:id="rId42"/>
    <p:sldId id="27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75" d="100"/>
          <a:sy n="75" d="100"/>
        </p:scale>
        <p:origin x="-44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BBC06-3E10-C14F-B728-0A9C27024E6F}" type="datetimeFigureOut">
              <a:rPr lang="en-US" smtClean="0"/>
              <a:pPr/>
              <a:t>4/4/17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2E2E46-0F76-6345-B9B0-1C28709903C0}" type="slidenum">
              <a:rPr lang="en-US" smtClean="0"/>
              <a:pPr/>
              <a:t>‹#›</a:t>
            </a:fld>
            <a:endParaRPr lang="en-US"/>
          </a:p>
        </p:txBody>
      </p:sp>
    </p:spTree>
    <p:extLst>
      <p:ext uri="{BB962C8B-B14F-4D97-AF65-F5344CB8AC3E}">
        <p14:creationId xmlns:p14="http://schemas.microsoft.com/office/powerpoint/2010/main" val="3169080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656C2-FD6E-9048-8FA0-A3330C39E095}" type="slidenum">
              <a:rPr lang="en-US" smtClean="0"/>
              <a:pPr/>
              <a:t>18</a:t>
            </a:fld>
            <a:endParaRPr lang="en-US"/>
          </a:p>
        </p:txBody>
      </p:sp>
    </p:spTree>
    <p:extLst>
      <p:ext uri="{BB962C8B-B14F-4D97-AF65-F5344CB8AC3E}">
        <p14:creationId xmlns:p14="http://schemas.microsoft.com/office/powerpoint/2010/main" val="111497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Rot="1" noChangeAspect="1" noChangeArrowheads="1" noTextEdit="1"/>
          </p:cNvSpPr>
          <p:nvPr>
            <p:ph type="sldImg"/>
          </p:nvPr>
        </p:nvSpPr>
        <p:spPr>
          <a:xfrm>
            <a:off x="1154113" y="693738"/>
            <a:ext cx="4552950" cy="3414712"/>
          </a:xfrm>
          <a:ln/>
        </p:spPr>
      </p:sp>
      <p:sp>
        <p:nvSpPr>
          <p:cNvPr id="564227" name="Rectangle 3"/>
          <p:cNvSpPr>
            <a:spLocks noGrp="1" noChangeArrowheads="1"/>
          </p:cNvSpPr>
          <p:nvPr>
            <p:ph type="body" idx="1"/>
          </p:nvPr>
        </p:nvSpPr>
        <p:spPr>
          <a:xfrm>
            <a:off x="915231" y="4343636"/>
            <a:ext cx="5027540" cy="4113705"/>
          </a:xfrm>
        </p:spPr>
        <p:txBody>
          <a:bodyPr/>
          <a:lstStyle/>
          <a:p>
            <a:endParaRPr lang="en-US" altLang="en-US"/>
          </a:p>
        </p:txBody>
      </p:sp>
    </p:spTree>
    <p:extLst>
      <p:ext uri="{BB962C8B-B14F-4D97-AF65-F5344CB8AC3E}">
        <p14:creationId xmlns:p14="http://schemas.microsoft.com/office/powerpoint/2010/main" val="4248082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4723B5-595B-774F-8CDF-96D75A0F849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4723B5-595B-774F-8CDF-96D75A0F849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4723B5-595B-774F-8CDF-96D75A0F849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12" name="TextBox 11"/>
          <p:cNvSpPr txBox="1"/>
          <p:nvPr userDrawn="1"/>
        </p:nvSpPr>
        <p:spPr>
          <a:xfrm>
            <a:off x="8820151" y="6601680"/>
            <a:ext cx="285190" cy="172355"/>
          </a:xfrm>
          <a:prstGeom prst="rect">
            <a:avLst/>
          </a:prstGeom>
          <a:noFill/>
        </p:spPr>
        <p:txBody>
          <a:bodyPr wrap="square" lIns="9144" tIns="9144" rIns="9144" bIns="9144" anchor="ctr">
            <a:spAutoFit/>
          </a:bodyPr>
          <a:lstStyle/>
          <a:p>
            <a:pPr algn="ctr" defTabSz="410751" fontAlgn="auto">
              <a:spcBef>
                <a:spcPts val="0"/>
              </a:spcBef>
              <a:spcAft>
                <a:spcPts val="0"/>
              </a:spcAft>
              <a:defRPr/>
            </a:pPr>
            <a:fld id="{6A538B20-F103-4B61-9340-A201FCCC8171}" type="slidenum">
              <a:rPr lang="en-US" sz="1000" b="1" smtClean="0">
                <a:solidFill>
                  <a:prstClr val="black"/>
                </a:solidFill>
                <a:latin typeface="Myriad Pro" pitchFamily="34" charset="0"/>
                <a:sym typeface="Palatino"/>
              </a:rPr>
              <a:pPr algn="ctr" defTabSz="410751" fontAlgn="auto">
                <a:spcBef>
                  <a:spcPts val="0"/>
                </a:spcBef>
                <a:spcAft>
                  <a:spcPts val="0"/>
                </a:spcAft>
                <a:defRPr/>
              </a:pPr>
              <a:t>‹#›</a:t>
            </a:fld>
            <a:endParaRPr lang="en-US" sz="1000" b="1" dirty="0">
              <a:solidFill>
                <a:prstClr val="black"/>
              </a:solidFill>
              <a:latin typeface="Myriad Pro" pitchFamily="34" charset="0"/>
              <a:sym typeface="Palatino"/>
            </a:endParaRPr>
          </a:p>
        </p:txBody>
      </p:sp>
    </p:spTree>
    <p:extLst>
      <p:ext uri="{BB962C8B-B14F-4D97-AF65-F5344CB8AC3E}">
        <p14:creationId xmlns:p14="http://schemas.microsoft.com/office/powerpoint/2010/main" val="151206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4723B5-595B-774F-8CDF-96D75A0F849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4723B5-595B-774F-8CDF-96D75A0F849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4723B5-595B-774F-8CDF-96D75A0F8499}" type="datetimeFigureOut">
              <a:rPr lang="en-US" smtClean="0"/>
              <a:pPr/>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4723B5-595B-774F-8CDF-96D75A0F8499}" type="datetimeFigureOut">
              <a:rPr lang="en-US" smtClean="0"/>
              <a:pPr/>
              <a:t>4/4/17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4723B5-595B-774F-8CDF-96D75A0F8499}" type="datetimeFigureOut">
              <a:rPr lang="en-US" smtClean="0"/>
              <a:pPr/>
              <a:t>4/4/17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723B5-595B-774F-8CDF-96D75A0F8499}" type="datetimeFigureOut">
              <a:rPr lang="en-US" smtClean="0"/>
              <a:pPr/>
              <a:t>4/4/17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723B5-595B-774F-8CDF-96D75A0F8499}" type="datetimeFigureOut">
              <a:rPr lang="en-US" smtClean="0"/>
              <a:pPr/>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723B5-595B-774F-8CDF-96D75A0F8499}" type="datetimeFigureOut">
              <a:rPr lang="en-US" smtClean="0"/>
              <a:pPr/>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A48AB-A493-024B-98BA-9AC8376654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723B5-595B-774F-8CDF-96D75A0F8499}" type="datetimeFigureOut">
              <a:rPr lang="en-US" smtClean="0"/>
              <a:pPr/>
              <a:t>4/4/17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A48AB-A493-024B-98BA-9AC8376654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tif"/><Relationship Id="rId3" Type="http://schemas.openxmlformats.org/officeDocument/2006/relationships/image" Target="../media/image20.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tif"/><Relationship Id="rId3" Type="http://schemas.openxmlformats.org/officeDocument/2006/relationships/image" Target="../media/image22.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tif"/><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tif"/><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microsoft.com/office/2007/relationships/media" Target="file://localhost/Users/dmitry/Desktop/presentation/Mov1_Failure.mpg" TargetMode="External"/><Relationship Id="rId4" Type="http://schemas.openxmlformats.org/officeDocument/2006/relationships/video" Target="file://localhost/Users/dmitry/Desktop/presentation/Mov1_Failure.mpg" TargetMode="External"/><Relationship Id="rId5" Type="http://schemas.openxmlformats.org/officeDocument/2006/relationships/slideLayout" Target="../slideLayouts/slideLayout12.xml"/><Relationship Id="rId6" Type="http://schemas.openxmlformats.org/officeDocument/2006/relationships/image" Target="../media/image46.png"/><Relationship Id="rId7" Type="http://schemas.openxmlformats.org/officeDocument/2006/relationships/image" Target="../media/image47.png"/><Relationship Id="rId1" Type="http://schemas.microsoft.com/office/2007/relationships/media" Target="file://localhost/Users/dmitry/Desktop/presentation/Mov1a_Failure2.mpg" TargetMode="External"/><Relationship Id="rId2" Type="http://schemas.openxmlformats.org/officeDocument/2006/relationships/video" Target="file://localhost/Users/dmitry/Desktop/presentation/Mov1a_Failure2.mpg" TargetMode="External"/></Relationships>
</file>

<file path=ppt/slides/_rels/slide27.xml.rels><?xml version="1.0" encoding="UTF-8" standalone="yes"?>
<Relationships xmlns="http://schemas.openxmlformats.org/package/2006/relationships"><Relationship Id="rId3" Type="http://schemas.microsoft.com/office/2007/relationships/media" Target="file://localhost/Users/dmitry/Desktop/presentation/Mov3_Temp.mpg" TargetMode="External"/><Relationship Id="rId4" Type="http://schemas.openxmlformats.org/officeDocument/2006/relationships/video" Target="file://localhost/Users/dmitry/Desktop/presentation/Mov3_Temp.mpg" TargetMode="External"/><Relationship Id="rId5" Type="http://schemas.openxmlformats.org/officeDocument/2006/relationships/slideLayout" Target="../slideLayouts/slideLayout12.xml"/><Relationship Id="rId6" Type="http://schemas.openxmlformats.org/officeDocument/2006/relationships/image" Target="../media/image48.png"/><Relationship Id="rId7" Type="http://schemas.openxmlformats.org/officeDocument/2006/relationships/image" Target="../media/image49.png"/><Relationship Id="rId1" Type="http://schemas.microsoft.com/office/2007/relationships/media" Target="file://localhost/Users/dmitry/Desktop/presentation/Mov2_Press.mpg" TargetMode="External"/><Relationship Id="rId2" Type="http://schemas.openxmlformats.org/officeDocument/2006/relationships/video" Target="file://localhost/Users/dmitry/Desktop/presentation/Mov2_Press.mpg"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50.png"/><Relationship Id="rId1" Type="http://schemas.microsoft.com/office/2007/relationships/media" Target="file://localhost/Users/dmitry/Desktop/presentation/Mov6.mpg" TargetMode="External"/><Relationship Id="rId2" Type="http://schemas.openxmlformats.org/officeDocument/2006/relationships/video" Target="file://localhost/Users/dmitry/Desktop/presentation/Mov6.mpg" TargetMode="External"/></Relationships>
</file>

<file path=ppt/slides/_rels/slide29.xml.rels><?xml version="1.0" encoding="UTF-8" standalone="yes"?>
<Relationships xmlns="http://schemas.openxmlformats.org/package/2006/relationships"><Relationship Id="rId3" Type="http://schemas.microsoft.com/office/2007/relationships/media" Target="file://localhost/Users/dmitry/Desktop/presentation/Mov5_impactT.mpg" TargetMode="External"/><Relationship Id="rId4" Type="http://schemas.openxmlformats.org/officeDocument/2006/relationships/video" Target="file://localhost/Users/dmitry/Desktop/presentation/Mov5_impactT.mpg" TargetMode="External"/><Relationship Id="rId5" Type="http://schemas.openxmlformats.org/officeDocument/2006/relationships/slideLayout" Target="../slideLayouts/slideLayout12.xml"/><Relationship Id="rId6" Type="http://schemas.openxmlformats.org/officeDocument/2006/relationships/image" Target="../media/image51.png"/><Relationship Id="rId7" Type="http://schemas.openxmlformats.org/officeDocument/2006/relationships/image" Target="../media/image52.png"/><Relationship Id="rId1" Type="http://schemas.microsoft.com/office/2007/relationships/media" Target="file://localhost/Users/dmitry/Desktop/presentation/Mov4_impactP.mpg" TargetMode="External"/><Relationship Id="rId2" Type="http://schemas.openxmlformats.org/officeDocument/2006/relationships/video" Target="file://localhost/Users/dmitry/Desktop/presentation/Mov4_impactP.m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381000" y="0"/>
            <a:ext cx="8763000" cy="954107"/>
          </a:xfrm>
          <a:prstGeom prst="rect">
            <a:avLst/>
          </a:prstGeom>
          <a:noFill/>
          <a:ln w="9525">
            <a:noFill/>
            <a:miter lim="800000"/>
            <a:headEnd/>
            <a:tailEnd/>
          </a:ln>
        </p:spPr>
        <p:txBody>
          <a:bodyPr>
            <a:prstTxWarp prst="textNoShape">
              <a:avLst/>
            </a:prstTxWarp>
            <a:spAutoFit/>
          </a:bodyPr>
          <a:lstStyle/>
          <a:p>
            <a:pPr algn="ctr"/>
            <a:r>
              <a:rPr lang="en-US" sz="2800" b="1" dirty="0" err="1">
                <a:solidFill>
                  <a:srgbClr val="000090"/>
                </a:solidFill>
                <a:latin typeface="Georgia"/>
                <a:cs typeface="Georgia"/>
              </a:rPr>
              <a:t>Multiscale</a:t>
            </a:r>
            <a:r>
              <a:rPr lang="en-US" sz="2800" b="1" dirty="0">
                <a:solidFill>
                  <a:srgbClr val="000090"/>
                </a:solidFill>
                <a:latin typeface="Georgia"/>
                <a:cs typeface="Georgia"/>
              </a:rPr>
              <a:t> Simulation Framework for Modeling of Structural </a:t>
            </a:r>
            <a:r>
              <a:rPr lang="en-US" sz="2800" b="1" dirty="0" err="1">
                <a:solidFill>
                  <a:srgbClr val="000090"/>
                </a:solidFill>
                <a:latin typeface="Georgia"/>
                <a:cs typeface="Georgia"/>
              </a:rPr>
              <a:t>Energetics</a:t>
            </a:r>
            <a:r>
              <a:rPr lang="en-US" sz="2800" b="1" dirty="0" smtClean="0">
                <a:solidFill>
                  <a:srgbClr val="000090"/>
                </a:solidFill>
                <a:latin typeface="Georgia"/>
                <a:cs typeface="Georgia"/>
              </a:rPr>
              <a:t> </a:t>
            </a:r>
            <a:endParaRPr lang="en-US" sz="2800" b="1" dirty="0">
              <a:solidFill>
                <a:srgbClr val="000090"/>
              </a:solidFill>
              <a:latin typeface="Georgia"/>
              <a:cs typeface="Georgia"/>
            </a:endParaRPr>
          </a:p>
        </p:txBody>
      </p:sp>
      <p:pic>
        <p:nvPicPr>
          <p:cNvPr id="13316" name="Picture 5" descr="Slide1.gif"/>
          <p:cNvPicPr>
            <a:picLocks noChangeAspect="1"/>
          </p:cNvPicPr>
          <p:nvPr/>
        </p:nvPicPr>
        <p:blipFill>
          <a:blip r:embed="rId2"/>
          <a:srcRect/>
          <a:stretch>
            <a:fillRect/>
          </a:stretch>
        </p:blipFill>
        <p:spPr bwMode="auto">
          <a:xfrm>
            <a:off x="0" y="5029200"/>
            <a:ext cx="3684588" cy="1905000"/>
          </a:xfrm>
          <a:prstGeom prst="rect">
            <a:avLst/>
          </a:prstGeom>
          <a:noFill/>
          <a:ln w="9525">
            <a:noFill/>
            <a:miter lim="800000"/>
            <a:headEnd/>
            <a:tailEnd/>
          </a:ln>
        </p:spPr>
      </p:pic>
      <p:pic>
        <p:nvPicPr>
          <p:cNvPr id="6" name="Picture 1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3764" y="5309652"/>
            <a:ext cx="2670236" cy="146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Box 4"/>
          <p:cNvSpPr txBox="1">
            <a:spLocks noChangeArrowheads="1"/>
          </p:cNvSpPr>
          <p:nvPr/>
        </p:nvSpPr>
        <p:spPr bwMode="auto">
          <a:xfrm>
            <a:off x="0" y="1049953"/>
            <a:ext cx="9144000" cy="4893647"/>
          </a:xfrm>
          <a:prstGeom prst="rect">
            <a:avLst/>
          </a:prstGeom>
          <a:noFill/>
          <a:ln w="9525">
            <a:noFill/>
            <a:miter lim="800000"/>
            <a:headEnd/>
            <a:tailEnd/>
          </a:ln>
        </p:spPr>
        <p:txBody>
          <a:bodyPr wrap="square">
            <a:prstTxWarp prst="textNoShape">
              <a:avLst/>
            </a:prstTxWarp>
            <a:spAutoFit/>
          </a:bodyPr>
          <a:lstStyle/>
          <a:p>
            <a:pPr algn="ctr"/>
            <a:r>
              <a:rPr lang="en-US" sz="2400" b="1" i="1" dirty="0" smtClean="0">
                <a:latin typeface="Times New Roman" pitchFamily="-84" charset="0"/>
              </a:rPr>
              <a:t>Justin B. Hooper, Grant D. Smith</a:t>
            </a:r>
          </a:p>
          <a:p>
            <a:pPr algn="ctr"/>
            <a:r>
              <a:rPr lang="en-US" sz="2400" i="1" dirty="0" smtClean="0">
                <a:latin typeface="Times New Roman" pitchFamily="-84" charset="0"/>
              </a:rPr>
              <a:t>Wasatch </a:t>
            </a:r>
            <a:r>
              <a:rPr lang="en-US" sz="2400" i="1" dirty="0">
                <a:latin typeface="Times New Roman" pitchFamily="-84" charset="0"/>
              </a:rPr>
              <a:t>Molecular Incorporated</a:t>
            </a:r>
            <a:endParaRPr lang="en-US" sz="2400" i="1" dirty="0" smtClean="0">
              <a:latin typeface="Times New Roman" pitchFamily="-84" charset="0"/>
            </a:endParaRPr>
          </a:p>
          <a:p>
            <a:pPr algn="ctr"/>
            <a:r>
              <a:rPr lang="en-US" sz="2400" i="1" dirty="0" smtClean="0">
                <a:latin typeface="Times New Roman" pitchFamily="-84" charset="0"/>
              </a:rPr>
              <a:t>SLC, </a:t>
            </a:r>
            <a:r>
              <a:rPr lang="en-US" sz="2400" i="1" dirty="0">
                <a:latin typeface="Times New Roman" pitchFamily="-84" charset="0"/>
              </a:rPr>
              <a:t>Utah</a:t>
            </a:r>
            <a:endParaRPr lang="en-US" sz="2400" i="1" dirty="0" smtClean="0">
              <a:latin typeface="Times New Roman" pitchFamily="-84" charset="0"/>
            </a:endParaRPr>
          </a:p>
          <a:p>
            <a:pPr algn="ctr"/>
            <a:endParaRPr lang="en-US" sz="2400" b="1" dirty="0" smtClean="0">
              <a:latin typeface="Times New Roman" pitchFamily="-84" charset="0"/>
            </a:endParaRPr>
          </a:p>
          <a:p>
            <a:pPr algn="ctr"/>
            <a:r>
              <a:rPr lang="en-US" sz="2400" b="1" i="1" dirty="0" smtClean="0">
                <a:latin typeface="Times New Roman" pitchFamily="-84" charset="0"/>
              </a:rPr>
              <a:t>Dmitry </a:t>
            </a:r>
            <a:r>
              <a:rPr lang="en-US" sz="2400" b="1" i="1" dirty="0" err="1" smtClean="0">
                <a:latin typeface="Times New Roman" pitchFamily="-84" charset="0"/>
              </a:rPr>
              <a:t>Bedrov</a:t>
            </a:r>
            <a:r>
              <a:rPr lang="en-US" sz="2400" b="1" i="1" dirty="0" smtClean="0">
                <a:latin typeface="Times New Roman" pitchFamily="-84" charset="0"/>
              </a:rPr>
              <a:t>, Todd Harman</a:t>
            </a:r>
          </a:p>
          <a:p>
            <a:pPr algn="ctr"/>
            <a:r>
              <a:rPr lang="en-US" sz="2400" i="1" dirty="0" smtClean="0">
                <a:latin typeface="Times New Roman" pitchFamily="-84" charset="0"/>
              </a:rPr>
              <a:t>Department </a:t>
            </a:r>
            <a:r>
              <a:rPr lang="en-US" sz="2400" i="1" dirty="0">
                <a:latin typeface="Times New Roman" pitchFamily="-84" charset="0"/>
              </a:rPr>
              <a:t>of Mechanical</a:t>
            </a:r>
            <a:r>
              <a:rPr lang="en-US" sz="2400" i="1" dirty="0" smtClean="0">
                <a:latin typeface="Times New Roman" pitchFamily="-84" charset="0"/>
              </a:rPr>
              <a:t> Engineering &amp; </a:t>
            </a:r>
          </a:p>
          <a:p>
            <a:pPr algn="ctr"/>
            <a:r>
              <a:rPr lang="en-US" sz="2400" i="1" dirty="0" smtClean="0">
                <a:latin typeface="Times New Roman" pitchFamily="-84" charset="0"/>
              </a:rPr>
              <a:t>Department of Materials Science and Engineering</a:t>
            </a:r>
          </a:p>
          <a:p>
            <a:pPr algn="ctr"/>
            <a:r>
              <a:rPr lang="en-US" sz="2400" i="1" dirty="0" smtClean="0">
                <a:latin typeface="Times New Roman" pitchFamily="-84" charset="0"/>
              </a:rPr>
              <a:t>University of Utah </a:t>
            </a:r>
          </a:p>
          <a:p>
            <a:pPr algn="ctr"/>
            <a:endParaRPr lang="en-US" sz="2400" i="1" dirty="0" smtClean="0">
              <a:latin typeface="Times New Roman" pitchFamily="-84" charset="0"/>
            </a:endParaRPr>
          </a:p>
          <a:p>
            <a:pPr algn="ctr"/>
            <a:r>
              <a:rPr lang="en-US" sz="2400" b="1" i="1" dirty="0" smtClean="0">
                <a:latin typeface="Times New Roman" pitchFamily="-84" charset="0"/>
              </a:rPr>
              <a:t>James </a:t>
            </a:r>
            <a:r>
              <a:rPr lang="en-US" sz="2400" b="1" i="1" dirty="0" err="1" smtClean="0">
                <a:latin typeface="Times New Roman" pitchFamily="-84" charset="0"/>
              </a:rPr>
              <a:t>Guilkey</a:t>
            </a:r>
            <a:endParaRPr lang="en-US" sz="2400" b="1" i="1" dirty="0" smtClean="0">
              <a:latin typeface="Times New Roman" pitchFamily="-84" charset="0"/>
            </a:endParaRPr>
          </a:p>
          <a:p>
            <a:pPr algn="ctr"/>
            <a:r>
              <a:rPr lang="en-US" sz="2400" i="1" dirty="0" smtClean="0">
                <a:latin typeface="Times New Roman" pitchFamily="-84" charset="0"/>
              </a:rPr>
              <a:t>Laird Avenue Consulting, SLC Utah</a:t>
            </a:r>
          </a:p>
          <a:p>
            <a:pPr algn="ctr"/>
            <a:endParaRPr lang="en-US" sz="2400" b="1" i="1" dirty="0">
              <a:latin typeface="Times New Roman" pitchFamily="-84" charset="0"/>
            </a:endParaRPr>
          </a:p>
          <a:p>
            <a:pPr algn="ctr"/>
            <a:endParaRPr lang="en-US" sz="2400" b="1" i="1" dirty="0">
              <a:latin typeface="Times New Roman"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76200"/>
            <a:ext cx="8891184" cy="523220"/>
          </a:xfrm>
          <a:prstGeom prst="rect">
            <a:avLst/>
          </a:prstGeom>
          <a:noFill/>
          <a:ln w="9525">
            <a:noFill/>
            <a:miter lim="800000"/>
            <a:headEnd/>
            <a:tailEnd/>
          </a:ln>
        </p:spPr>
        <p:txBody>
          <a:bodyPr wrap="none">
            <a:prstTxWarp prst="textNoShape">
              <a:avLst/>
            </a:prstTxWarp>
            <a:spAutoFit/>
          </a:bodyPr>
          <a:lstStyle/>
          <a:p>
            <a:r>
              <a:rPr lang="en-US" sz="2800" b="1" dirty="0" smtClean="0">
                <a:solidFill>
                  <a:srgbClr val="660066"/>
                </a:solidFill>
                <a:latin typeface="Times New Roman" pitchFamily="-84" charset="0"/>
              </a:rPr>
              <a:t> </a:t>
            </a:r>
            <a:r>
              <a:rPr lang="en-US" sz="2800" i="1" dirty="0" smtClean="0">
                <a:solidFill>
                  <a:srgbClr val="660066"/>
                </a:solidFill>
                <a:latin typeface="Times New Roman"/>
                <a:cs typeface="Times New Roman"/>
              </a:rPr>
              <a:t>Selection of models for bulk properties of SEM components </a:t>
            </a:r>
            <a:endParaRPr lang="en-US" sz="2800" b="1" dirty="0">
              <a:solidFill>
                <a:srgbClr val="660066"/>
              </a:solidFill>
              <a:latin typeface="Times New Roman"/>
              <a:cs typeface="Times New Roman"/>
            </a:endParaRPr>
          </a:p>
        </p:txBody>
      </p:sp>
      <p:sp>
        <p:nvSpPr>
          <p:cNvPr id="3" name="TextBox 2"/>
          <p:cNvSpPr txBox="1"/>
          <p:nvPr/>
        </p:nvSpPr>
        <p:spPr>
          <a:xfrm>
            <a:off x="249937" y="381000"/>
            <a:ext cx="8680719" cy="1569660"/>
          </a:xfrm>
          <a:prstGeom prst="rect">
            <a:avLst/>
          </a:prstGeom>
          <a:noFill/>
        </p:spPr>
        <p:txBody>
          <a:bodyPr wrap="square" rtlCol="0">
            <a:spAutoFit/>
          </a:bodyPr>
          <a:lstStyle/>
          <a:p>
            <a:endParaRPr lang="en-US" sz="2400" dirty="0" smtClean="0"/>
          </a:p>
          <a:p>
            <a:pPr marL="342900" indent="-342900"/>
            <a:r>
              <a:rPr lang="en-US" sz="2400" dirty="0" smtClean="0">
                <a:latin typeface="Times New Roman"/>
                <a:cs typeface="Times New Roman"/>
              </a:rPr>
              <a:t>- Mie-</a:t>
            </a:r>
            <a:r>
              <a:rPr lang="en-US" sz="2400" dirty="0" err="1" smtClean="0">
                <a:latin typeface="Times New Roman"/>
                <a:cs typeface="Times New Roman"/>
              </a:rPr>
              <a:t>Grueneisen</a:t>
            </a:r>
            <a:r>
              <a:rPr lang="en-US" sz="2400" dirty="0" smtClean="0">
                <a:latin typeface="Times New Roman"/>
                <a:cs typeface="Times New Roman"/>
              </a:rPr>
              <a:t> EOS for Al and Ni</a:t>
            </a:r>
          </a:p>
          <a:p>
            <a:pPr marL="342900" indent="-342900"/>
            <a:r>
              <a:rPr lang="en-US" sz="2400" dirty="0" smtClean="0">
                <a:latin typeface="Times New Roman"/>
                <a:cs typeface="Times New Roman"/>
              </a:rPr>
              <a:t>- Steinberg-Cochran-</a:t>
            </a:r>
            <a:r>
              <a:rPr lang="en-US" sz="2400" dirty="0" err="1" smtClean="0">
                <a:latin typeface="Times New Roman"/>
                <a:cs typeface="Times New Roman"/>
              </a:rPr>
              <a:t>Guinan</a:t>
            </a:r>
            <a:r>
              <a:rPr lang="en-US" sz="2400" dirty="0" smtClean="0">
                <a:latin typeface="Times New Roman"/>
                <a:cs typeface="Times New Roman"/>
              </a:rPr>
              <a:t> shear modulus for Al and Ni</a:t>
            </a:r>
          </a:p>
          <a:p>
            <a:pPr marL="342900" indent="-342900"/>
            <a:r>
              <a:rPr lang="en-US" sz="2400" dirty="0" smtClean="0">
                <a:latin typeface="Times New Roman"/>
                <a:cs typeface="Times New Roman"/>
              </a:rPr>
              <a:t>- Johnson-Cook failure model for Al and Ni</a:t>
            </a:r>
          </a:p>
        </p:txBody>
      </p:sp>
      <p:pic>
        <p:nvPicPr>
          <p:cNvPr id="4" name="Picture 3"/>
          <p:cNvPicPr>
            <a:picLocks noChangeAspect="1"/>
          </p:cNvPicPr>
          <p:nvPr/>
        </p:nvPicPr>
        <p:blipFill>
          <a:blip r:embed="rId2"/>
          <a:stretch>
            <a:fillRect/>
          </a:stretch>
        </p:blipFill>
        <p:spPr>
          <a:xfrm>
            <a:off x="762000" y="2085975"/>
            <a:ext cx="7594600" cy="2847975"/>
          </a:xfrm>
          <a:prstGeom prst="rect">
            <a:avLst/>
          </a:prstGeom>
        </p:spPr>
      </p:pic>
      <p:pic>
        <p:nvPicPr>
          <p:cNvPr id="5" name="Picture 4"/>
          <p:cNvPicPr>
            <a:picLocks noChangeAspect="1"/>
          </p:cNvPicPr>
          <p:nvPr/>
        </p:nvPicPr>
        <p:blipFill>
          <a:blip r:embed="rId3"/>
          <a:stretch>
            <a:fillRect/>
          </a:stretch>
        </p:blipFill>
        <p:spPr>
          <a:xfrm>
            <a:off x="609600" y="4410075"/>
            <a:ext cx="8125150" cy="2374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6174020"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Uniaxial compression and shock of SEM</a:t>
            </a:r>
            <a:endParaRPr lang="en-US" sz="2800" b="1" dirty="0">
              <a:solidFill>
                <a:srgbClr val="660066"/>
              </a:solidFill>
              <a:latin typeface="Times New Roman"/>
              <a:cs typeface="Times New Roman"/>
            </a:endParaRPr>
          </a:p>
        </p:txBody>
      </p:sp>
      <p:sp>
        <p:nvSpPr>
          <p:cNvPr id="7" name="TextBox 6"/>
          <p:cNvSpPr txBox="1"/>
          <p:nvPr/>
        </p:nvSpPr>
        <p:spPr>
          <a:xfrm>
            <a:off x="6121046" y="3810000"/>
            <a:ext cx="1879954" cy="369332"/>
          </a:xfrm>
          <a:prstGeom prst="rect">
            <a:avLst/>
          </a:prstGeom>
          <a:noFill/>
        </p:spPr>
        <p:txBody>
          <a:bodyPr wrap="none" rtlCol="0">
            <a:spAutoFit/>
          </a:bodyPr>
          <a:lstStyle/>
          <a:p>
            <a:r>
              <a:rPr lang="en-US" dirty="0" smtClean="0">
                <a:solidFill>
                  <a:schemeClr val="bg1"/>
                </a:solidFill>
              </a:rPr>
              <a:t>Stress distribution</a:t>
            </a:r>
            <a:endParaRPr lang="en-US" dirty="0">
              <a:solidFill>
                <a:schemeClr val="bg1"/>
              </a:solidFil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304800" y="1706324"/>
            <a:ext cx="3810000" cy="3627676"/>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5007890" y="1706324"/>
            <a:ext cx="3831309" cy="3627676"/>
          </a:xfrm>
          <a:prstGeom prst="rect">
            <a:avLst/>
          </a:prstGeom>
        </p:spPr>
      </p:pic>
      <p:sp>
        <p:nvSpPr>
          <p:cNvPr id="10" name="TextBox 9"/>
          <p:cNvSpPr txBox="1"/>
          <p:nvPr/>
        </p:nvSpPr>
        <p:spPr>
          <a:xfrm>
            <a:off x="76200" y="799927"/>
            <a:ext cx="4191000" cy="923330"/>
          </a:xfrm>
          <a:prstGeom prst="rect">
            <a:avLst/>
          </a:prstGeom>
          <a:noFill/>
        </p:spPr>
        <p:txBody>
          <a:bodyPr wrap="square" rtlCol="0">
            <a:spAutoFit/>
          </a:bodyPr>
          <a:lstStyle/>
          <a:p>
            <a:pPr algn="ctr"/>
            <a:r>
              <a:rPr lang="en-US" dirty="0" err="1" smtClean="0"/>
              <a:t>Quasistatic</a:t>
            </a:r>
            <a:r>
              <a:rPr lang="en-US" dirty="0" smtClean="0"/>
              <a:t> compression to 15GPa stress starting from a sample at 96%TMD</a:t>
            </a:r>
          </a:p>
          <a:p>
            <a:pPr algn="ctr"/>
            <a:r>
              <a:rPr lang="en-US" dirty="0" smtClean="0"/>
              <a:t>(strain rate 40,000 1/s) </a:t>
            </a:r>
            <a:endParaRPr lang="en-US" dirty="0"/>
          </a:p>
        </p:txBody>
      </p:sp>
      <p:sp>
        <p:nvSpPr>
          <p:cNvPr id="11" name="TextBox 10"/>
          <p:cNvSpPr txBox="1"/>
          <p:nvPr/>
        </p:nvSpPr>
        <p:spPr>
          <a:xfrm>
            <a:off x="4495800" y="825327"/>
            <a:ext cx="4648200" cy="923330"/>
          </a:xfrm>
          <a:prstGeom prst="rect">
            <a:avLst/>
          </a:prstGeom>
          <a:noFill/>
        </p:spPr>
        <p:txBody>
          <a:bodyPr wrap="square" rtlCol="0">
            <a:spAutoFit/>
          </a:bodyPr>
          <a:lstStyle/>
          <a:p>
            <a:pPr algn="ctr"/>
            <a:r>
              <a:rPr lang="en-US" dirty="0" smtClean="0"/>
              <a:t>Stress distribution in the same sample after 20ns of shock propagation</a:t>
            </a:r>
          </a:p>
          <a:p>
            <a:pPr algn="ctr"/>
            <a:r>
              <a:rPr lang="en-US" dirty="0" smtClean="0"/>
              <a:t>(shock velocity 700m/s,  shock stress 15GPa)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52400" y="3045143"/>
            <a:ext cx="4455477" cy="3812857"/>
          </a:xfrm>
          <a:prstGeom prst="rect">
            <a:avLst/>
          </a:prstGeom>
        </p:spPr>
      </p:pic>
      <p:sp>
        <p:nvSpPr>
          <p:cNvPr id="5" name="TextBox 4"/>
          <p:cNvSpPr txBox="1">
            <a:spLocks noChangeArrowheads="1"/>
          </p:cNvSpPr>
          <p:nvPr/>
        </p:nvSpPr>
        <p:spPr bwMode="auto">
          <a:xfrm>
            <a:off x="152400" y="76200"/>
            <a:ext cx="3404030"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PVT behavior of SEM</a:t>
            </a:r>
            <a:endParaRPr lang="en-US" sz="2800" b="1" dirty="0">
              <a:solidFill>
                <a:srgbClr val="660066"/>
              </a:solidFill>
              <a:latin typeface="Times New Roman"/>
              <a:cs typeface="Times New Roman"/>
            </a:endParaRPr>
          </a:p>
        </p:txBody>
      </p:sp>
      <p:sp>
        <p:nvSpPr>
          <p:cNvPr id="6" name="TextBox 5"/>
          <p:cNvSpPr txBox="1"/>
          <p:nvPr/>
        </p:nvSpPr>
        <p:spPr>
          <a:xfrm>
            <a:off x="249937" y="381000"/>
            <a:ext cx="8680719" cy="1938992"/>
          </a:xfrm>
          <a:prstGeom prst="rect">
            <a:avLst/>
          </a:prstGeom>
          <a:noFill/>
        </p:spPr>
        <p:txBody>
          <a:bodyPr wrap="square" rtlCol="0">
            <a:spAutoFit/>
          </a:bodyPr>
          <a:lstStyle/>
          <a:p>
            <a:endParaRPr lang="en-US" sz="2400" dirty="0" smtClean="0"/>
          </a:p>
          <a:p>
            <a:pPr marL="342900" indent="-342900"/>
            <a:r>
              <a:rPr lang="en-US" sz="2400" dirty="0" smtClean="0">
                <a:latin typeface="Times New Roman"/>
                <a:cs typeface="Times New Roman"/>
              </a:rPr>
              <a:t>- </a:t>
            </a:r>
            <a:r>
              <a:rPr lang="en-US" sz="2400" dirty="0" smtClean="0">
                <a:latin typeface="+mj-lt"/>
                <a:cs typeface="Times New Roman"/>
              </a:rPr>
              <a:t>Typical behavior of granular material is observed</a:t>
            </a:r>
          </a:p>
          <a:p>
            <a:pPr marL="342900" indent="-342900"/>
            <a:r>
              <a:rPr lang="en-US" sz="2400" dirty="0" smtClean="0">
                <a:latin typeface="+mj-lt"/>
                <a:cs typeface="Times New Roman"/>
              </a:rPr>
              <a:t>- Flat region is associated with “squeezing out” the void space </a:t>
            </a:r>
          </a:p>
          <a:p>
            <a:pPr marL="342900" indent="-342900"/>
            <a:r>
              <a:rPr lang="en-US" sz="2400" dirty="0" smtClean="0">
                <a:latin typeface="+mj-lt"/>
                <a:cs typeface="Times New Roman"/>
              </a:rPr>
              <a:t>- The higher the strain rate the stiffer the dependence due to reduced ability of frictional sliding to allow for filling the voids   </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029200" y="3234267"/>
            <a:ext cx="3886200" cy="3623733"/>
          </a:xfrm>
          <a:prstGeom prst="rect">
            <a:avLst/>
          </a:prstGeom>
        </p:spPr>
      </p:pic>
      <p:sp>
        <p:nvSpPr>
          <p:cNvPr id="8" name="TextBox 7"/>
          <p:cNvSpPr txBox="1"/>
          <p:nvPr/>
        </p:nvSpPr>
        <p:spPr>
          <a:xfrm>
            <a:off x="1401728" y="2590800"/>
            <a:ext cx="2636872" cy="646331"/>
          </a:xfrm>
          <a:prstGeom prst="rect">
            <a:avLst/>
          </a:prstGeom>
          <a:noFill/>
        </p:spPr>
        <p:txBody>
          <a:bodyPr wrap="square" rtlCol="0">
            <a:spAutoFit/>
          </a:bodyPr>
          <a:lstStyle/>
          <a:p>
            <a:pPr algn="ctr"/>
            <a:r>
              <a:rPr lang="en-US" dirty="0" err="1" smtClean="0"/>
              <a:t>Quaistatic</a:t>
            </a:r>
            <a:r>
              <a:rPr lang="en-US" dirty="0" smtClean="0"/>
              <a:t> compression, rate 40,000/s</a:t>
            </a:r>
            <a:endParaRPr lang="en-US" dirty="0"/>
          </a:p>
        </p:txBody>
      </p:sp>
      <p:sp>
        <p:nvSpPr>
          <p:cNvPr id="9" name="TextBox 8"/>
          <p:cNvSpPr txBox="1"/>
          <p:nvPr/>
        </p:nvSpPr>
        <p:spPr>
          <a:xfrm>
            <a:off x="5943600" y="2721977"/>
            <a:ext cx="2636872" cy="646331"/>
          </a:xfrm>
          <a:prstGeom prst="rect">
            <a:avLst/>
          </a:prstGeom>
          <a:noFill/>
        </p:spPr>
        <p:txBody>
          <a:bodyPr wrap="square" rtlCol="0">
            <a:spAutoFit/>
          </a:bodyPr>
          <a:lstStyle/>
          <a:p>
            <a:pPr algn="ctr"/>
            <a:r>
              <a:rPr lang="en-US" dirty="0" smtClean="0"/>
              <a:t>Sample with 96% TMD</a:t>
            </a:r>
          </a:p>
          <a:p>
            <a:pPr algn="ctr"/>
            <a:r>
              <a:rPr lang="en-US" dirty="0" smtClean="0"/>
              <a:t>Influence of strain rate</a:t>
            </a:r>
            <a:endParaRPr lang="en-US" dirty="0"/>
          </a:p>
        </p:txBody>
      </p:sp>
    </p:spTree>
    <p:extLst>
      <p:ext uri="{BB962C8B-B14F-4D97-AF65-F5344CB8AC3E}">
        <p14:creationId xmlns:p14="http://schemas.microsoft.com/office/powerpoint/2010/main" val="33269600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8350839"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Mean temperature and temperature profiles: </a:t>
            </a:r>
            <a:r>
              <a:rPr lang="en-US" sz="2800" i="1" dirty="0" err="1" smtClean="0">
                <a:solidFill>
                  <a:srgbClr val="660066"/>
                </a:solidFill>
                <a:latin typeface="Times New Roman"/>
                <a:cs typeface="Times New Roman"/>
              </a:rPr>
              <a:t>Quasistatic</a:t>
            </a:r>
            <a:endParaRPr lang="en-US" sz="2800" b="1" dirty="0">
              <a:solidFill>
                <a:srgbClr val="660066"/>
              </a:solidFill>
              <a:latin typeface="Times New Roman"/>
              <a:cs typeface="Times New Roman"/>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52400" y="599420"/>
            <a:ext cx="4001770" cy="3242310"/>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343400" y="601643"/>
            <a:ext cx="3626168" cy="3240087"/>
          </a:xfrm>
          <a:prstGeom prst="rect">
            <a:avLst/>
          </a:prstGeom>
        </p:spPr>
      </p:pic>
      <p:sp>
        <p:nvSpPr>
          <p:cNvPr id="5" name="TextBox 4"/>
          <p:cNvSpPr txBox="1"/>
          <p:nvPr/>
        </p:nvSpPr>
        <p:spPr>
          <a:xfrm>
            <a:off x="194733" y="3962400"/>
            <a:ext cx="8680719" cy="2677656"/>
          </a:xfrm>
          <a:prstGeom prst="rect">
            <a:avLst/>
          </a:prstGeom>
          <a:noFill/>
        </p:spPr>
        <p:txBody>
          <a:bodyPr wrap="square" rtlCol="0">
            <a:spAutoFit/>
          </a:bodyPr>
          <a:lstStyle/>
          <a:p>
            <a:pPr marL="342900" indent="-342900">
              <a:buFontTx/>
              <a:buChar char="-"/>
            </a:pPr>
            <a:r>
              <a:rPr lang="en-US" sz="2400" dirty="0" smtClean="0"/>
              <a:t>Friction work and plastic </a:t>
            </a:r>
            <a:r>
              <a:rPr lang="en-US" sz="2400" dirty="0"/>
              <a:t>deformation </a:t>
            </a:r>
            <a:r>
              <a:rPr lang="en-US" sz="2400" dirty="0" smtClean="0"/>
              <a:t>result in modest increase of  </a:t>
            </a:r>
            <a:r>
              <a:rPr lang="en-US" sz="2400" dirty="0"/>
              <a:t>mean temperature </a:t>
            </a:r>
            <a:r>
              <a:rPr lang="en-US" sz="2400" dirty="0" smtClean="0"/>
              <a:t>for </a:t>
            </a:r>
            <a:r>
              <a:rPr lang="en-US" sz="2400" dirty="0"/>
              <a:t>the range of deformations </a:t>
            </a:r>
            <a:r>
              <a:rPr lang="en-US" sz="2400" dirty="0" smtClean="0"/>
              <a:t>investigated.</a:t>
            </a:r>
          </a:p>
          <a:p>
            <a:pPr marL="342900" indent="-342900">
              <a:buFontTx/>
              <a:buChar char="-"/>
            </a:pPr>
            <a:r>
              <a:rPr lang="en-US" sz="2400" dirty="0" smtClean="0"/>
              <a:t> </a:t>
            </a:r>
            <a:r>
              <a:rPr lang="en-US" sz="2400" dirty="0"/>
              <a:t>T</a:t>
            </a:r>
            <a:r>
              <a:rPr lang="en-US" sz="2400" dirty="0" smtClean="0"/>
              <a:t>he </a:t>
            </a:r>
            <a:r>
              <a:rPr lang="en-US" sz="2400" dirty="0"/>
              <a:t>mean temperature is well below the atmospheric melting temperature of aluminum (around 933 K) even for the largest deformation/highest pressures </a:t>
            </a:r>
            <a:r>
              <a:rPr lang="en-US" sz="2400" dirty="0" smtClean="0"/>
              <a:t>investigated.</a:t>
            </a:r>
          </a:p>
          <a:p>
            <a:pPr marL="342900" indent="-342900">
              <a:buFontTx/>
              <a:buChar char="-"/>
            </a:pPr>
            <a:r>
              <a:rPr lang="en-US" sz="2400" dirty="0" smtClean="0"/>
              <a:t>Note, that </a:t>
            </a:r>
            <a:r>
              <a:rPr lang="en-US" sz="2400" dirty="0"/>
              <a:t>melting temperature of aluminum increases by about 50 K for each </a:t>
            </a:r>
            <a:r>
              <a:rPr lang="en-US" sz="2400" dirty="0" err="1"/>
              <a:t>GPa</a:t>
            </a:r>
            <a:r>
              <a:rPr lang="en-US" sz="2400" dirty="0"/>
              <a:t> of </a:t>
            </a:r>
            <a:r>
              <a:rPr lang="en-US" sz="2400" dirty="0" smtClean="0"/>
              <a:t>pressure. </a:t>
            </a:r>
            <a:endParaRPr lang="en-US" sz="2400" dirty="0" smtClean="0">
              <a:latin typeface="Times New Roman"/>
              <a:cs typeface="Times New Roman"/>
            </a:endParaRPr>
          </a:p>
        </p:txBody>
      </p:sp>
    </p:spTree>
    <p:extLst>
      <p:ext uri="{BB962C8B-B14F-4D97-AF65-F5344CB8AC3E}">
        <p14:creationId xmlns:p14="http://schemas.microsoft.com/office/powerpoint/2010/main" val="40477962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8350839"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Mean temperature and temperature profiles: </a:t>
            </a:r>
            <a:r>
              <a:rPr lang="en-US" sz="2800" i="1" dirty="0" err="1" smtClean="0">
                <a:solidFill>
                  <a:srgbClr val="660066"/>
                </a:solidFill>
                <a:latin typeface="Times New Roman"/>
                <a:cs typeface="Times New Roman"/>
              </a:rPr>
              <a:t>Quasistatic</a:t>
            </a:r>
            <a:endParaRPr lang="en-US" sz="2800" b="1" dirty="0">
              <a:solidFill>
                <a:srgbClr val="660066"/>
              </a:solidFill>
              <a:latin typeface="Times New Roman"/>
              <a:cs typeface="Times New Roman"/>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81000" y="1371600"/>
            <a:ext cx="3810000" cy="3657600"/>
          </a:xfrm>
          <a:prstGeom prst="rect">
            <a:avLst/>
          </a:prstGeom>
        </p:spPr>
      </p:pic>
      <p:sp>
        <p:nvSpPr>
          <p:cNvPr id="4" name="TextBox 3"/>
          <p:cNvSpPr txBox="1"/>
          <p:nvPr/>
        </p:nvSpPr>
        <p:spPr>
          <a:xfrm>
            <a:off x="4430445" y="1600200"/>
            <a:ext cx="4509025" cy="1631216"/>
          </a:xfrm>
          <a:prstGeom prst="rect">
            <a:avLst/>
          </a:prstGeom>
          <a:noFill/>
        </p:spPr>
        <p:txBody>
          <a:bodyPr wrap="square" rtlCol="0">
            <a:spAutoFit/>
          </a:bodyPr>
          <a:lstStyle/>
          <a:p>
            <a:pPr algn="ctr"/>
            <a:r>
              <a:rPr lang="en-US" sz="2000" dirty="0"/>
              <a:t>T</a:t>
            </a:r>
            <a:r>
              <a:rPr lang="en-US" sz="2000" dirty="0" smtClean="0"/>
              <a:t>emperature </a:t>
            </a:r>
            <a:r>
              <a:rPr lang="en-US" sz="2000" dirty="0"/>
              <a:t>profile from the standard model after 6.2 microseconds (25 </a:t>
            </a:r>
            <a:r>
              <a:rPr lang="en-US" sz="2000" dirty="0" err="1"/>
              <a:t>GPa</a:t>
            </a:r>
            <a:r>
              <a:rPr lang="en-US" sz="2000" dirty="0"/>
              <a:t>) of compression.  Blue to green is below mean temperature while yellow to red is above mean temperature </a:t>
            </a:r>
          </a:p>
        </p:txBody>
      </p:sp>
      <p:sp>
        <p:nvSpPr>
          <p:cNvPr id="5" name="TextBox 4"/>
          <p:cNvSpPr txBox="1"/>
          <p:nvPr/>
        </p:nvSpPr>
        <p:spPr>
          <a:xfrm>
            <a:off x="381000" y="5201454"/>
            <a:ext cx="8558470" cy="1200328"/>
          </a:xfrm>
          <a:prstGeom prst="rect">
            <a:avLst/>
          </a:prstGeom>
          <a:noFill/>
        </p:spPr>
        <p:txBody>
          <a:bodyPr wrap="square" rtlCol="0">
            <a:spAutoFit/>
          </a:bodyPr>
          <a:lstStyle/>
          <a:p>
            <a:r>
              <a:rPr lang="en-US" sz="2400" dirty="0" smtClean="0"/>
              <a:t>- Even </a:t>
            </a:r>
            <a:r>
              <a:rPr lang="en-US" sz="2400" dirty="0"/>
              <a:t>for the </a:t>
            </a:r>
            <a:r>
              <a:rPr lang="en-US" sz="2400" dirty="0" smtClean="0"/>
              <a:t>significant pressure </a:t>
            </a:r>
            <a:r>
              <a:rPr lang="en-US" sz="2400" dirty="0"/>
              <a:t>of 25 </a:t>
            </a:r>
            <a:r>
              <a:rPr lang="en-US" sz="2400" dirty="0" err="1"/>
              <a:t>GPa</a:t>
            </a:r>
            <a:r>
              <a:rPr lang="en-US" sz="2400" dirty="0"/>
              <a:t>, the hottest hot spots are only around 800 K, about 300 K above the mean temperature and well below aluminum melting </a:t>
            </a:r>
            <a:r>
              <a:rPr lang="en-US" sz="2400" dirty="0" smtClean="0"/>
              <a:t>temperature. </a:t>
            </a:r>
            <a:endParaRPr lang="en-US" sz="2400" dirty="0"/>
          </a:p>
        </p:txBody>
      </p:sp>
    </p:spTree>
    <p:extLst>
      <p:ext uri="{BB962C8B-B14F-4D97-AF65-F5344CB8AC3E}">
        <p14:creationId xmlns:p14="http://schemas.microsoft.com/office/powerpoint/2010/main" val="3614287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7596951"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Mean temperature and temperature profiles: Shock</a:t>
            </a:r>
            <a:endParaRPr lang="en-US" sz="2800" b="1" dirty="0">
              <a:solidFill>
                <a:srgbClr val="660066"/>
              </a:solidFill>
              <a:latin typeface="Times New Roman"/>
              <a:cs typeface="Times New Roman"/>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52400" y="914398"/>
            <a:ext cx="4419600" cy="3886201"/>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410201" y="962234"/>
            <a:ext cx="3507550" cy="3304966"/>
          </a:xfrm>
          <a:prstGeom prst="rect">
            <a:avLst/>
          </a:prstGeom>
        </p:spPr>
      </p:pic>
      <p:sp>
        <p:nvSpPr>
          <p:cNvPr id="6" name="TextBox 5"/>
          <p:cNvSpPr txBox="1"/>
          <p:nvPr/>
        </p:nvSpPr>
        <p:spPr>
          <a:xfrm>
            <a:off x="381000" y="5201454"/>
            <a:ext cx="8558470" cy="1569660"/>
          </a:xfrm>
          <a:prstGeom prst="rect">
            <a:avLst/>
          </a:prstGeom>
          <a:noFill/>
        </p:spPr>
        <p:txBody>
          <a:bodyPr wrap="square" rtlCol="0">
            <a:spAutoFit/>
          </a:bodyPr>
          <a:lstStyle/>
          <a:p>
            <a:pPr marL="342900" indent="-342900">
              <a:buFontTx/>
              <a:buChar char="-"/>
            </a:pPr>
            <a:r>
              <a:rPr lang="en-US" sz="2400" dirty="0" smtClean="0"/>
              <a:t>Shock compression results in slightly higher  mean temperature but hot spot temperatures are still ~800 K.</a:t>
            </a:r>
          </a:p>
          <a:p>
            <a:pPr marL="342900" indent="-342900">
              <a:buFontTx/>
              <a:buChar char="-"/>
            </a:pPr>
            <a:r>
              <a:rPr lang="en-US" sz="2400" dirty="0" smtClean="0"/>
              <a:t>Shock of samples with initially lower TMD (89%) leads to hot spots of ~850K</a:t>
            </a:r>
            <a:endParaRPr lang="en-US" sz="2400" dirty="0"/>
          </a:p>
        </p:txBody>
      </p:sp>
    </p:spTree>
    <p:extLst>
      <p:ext uri="{BB962C8B-B14F-4D97-AF65-F5344CB8AC3E}">
        <p14:creationId xmlns:p14="http://schemas.microsoft.com/office/powerpoint/2010/main" val="3909926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4808486"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Influence of grain/grain friction</a:t>
            </a:r>
            <a:endParaRPr lang="en-US" sz="2800" b="1" dirty="0">
              <a:solidFill>
                <a:srgbClr val="660066"/>
              </a:solidFill>
              <a:latin typeface="Times New Roman"/>
              <a:cs typeface="Times New Roman"/>
            </a:endParaRPr>
          </a:p>
        </p:txBody>
      </p:sp>
      <p:sp>
        <p:nvSpPr>
          <p:cNvPr id="3" name="TextBox 2"/>
          <p:cNvSpPr txBox="1"/>
          <p:nvPr/>
        </p:nvSpPr>
        <p:spPr>
          <a:xfrm>
            <a:off x="381000" y="653141"/>
            <a:ext cx="8558470" cy="1323439"/>
          </a:xfrm>
          <a:prstGeom prst="rect">
            <a:avLst/>
          </a:prstGeom>
          <a:noFill/>
        </p:spPr>
        <p:txBody>
          <a:bodyPr wrap="square" rtlCol="0">
            <a:spAutoFit/>
          </a:bodyPr>
          <a:lstStyle/>
          <a:p>
            <a:pPr marL="342900" indent="-342900">
              <a:buFontTx/>
              <a:buChar char="-"/>
            </a:pPr>
            <a:r>
              <a:rPr lang="en-US" sz="2000" dirty="0" smtClean="0"/>
              <a:t>We compared the behavior of SEM composite with different grain/grain friction and perfect interface (no-friction) case.</a:t>
            </a:r>
          </a:p>
          <a:p>
            <a:pPr marL="342900" indent="-342900">
              <a:buFontTx/>
              <a:buChar char="-"/>
            </a:pPr>
            <a:r>
              <a:rPr lang="en-US" sz="2000" dirty="0" smtClean="0"/>
              <a:t>The perfect interface case better represents intimate (partially reacted) interfaces between Al/Ni  formed due to processing/preparation of SEM</a:t>
            </a:r>
            <a:endParaRPr lang="en-US" sz="20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81000" y="2209800"/>
            <a:ext cx="4305817" cy="335147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105400" y="2243667"/>
            <a:ext cx="3285647" cy="2885439"/>
          </a:xfrm>
          <a:prstGeom prst="rect">
            <a:avLst/>
          </a:prstGeom>
        </p:spPr>
      </p:pic>
      <p:sp>
        <p:nvSpPr>
          <p:cNvPr id="6" name="TextBox 5"/>
          <p:cNvSpPr txBox="1"/>
          <p:nvPr/>
        </p:nvSpPr>
        <p:spPr>
          <a:xfrm>
            <a:off x="0" y="5568656"/>
            <a:ext cx="9144000" cy="1200328"/>
          </a:xfrm>
          <a:prstGeom prst="rect">
            <a:avLst/>
          </a:prstGeom>
          <a:noFill/>
        </p:spPr>
        <p:txBody>
          <a:bodyPr wrap="square" rtlCol="0">
            <a:spAutoFit/>
          </a:bodyPr>
          <a:lstStyle/>
          <a:p>
            <a:pPr marL="342900" indent="-342900">
              <a:buFontTx/>
              <a:buChar char="-"/>
            </a:pPr>
            <a:r>
              <a:rPr lang="en-US" sz="2400" dirty="0" smtClean="0"/>
              <a:t>In simulations with perfect interfaces the mean temperature is lower and the distribution is much more homogeneous (only 50K deviation from mean T) compared to simulations with friction</a:t>
            </a:r>
            <a:endParaRPr lang="en-US" sz="2400" dirty="0"/>
          </a:p>
        </p:txBody>
      </p:sp>
    </p:spTree>
    <p:extLst>
      <p:ext uri="{BB962C8B-B14F-4D97-AF65-F5344CB8AC3E}">
        <p14:creationId xmlns:p14="http://schemas.microsoft.com/office/powerpoint/2010/main" val="2197900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1" y="76200"/>
            <a:ext cx="8458200"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a:cs typeface="Times New Roman"/>
              </a:rPr>
              <a:t>Key outcomes from </a:t>
            </a:r>
            <a:r>
              <a:rPr lang="en-US" sz="2800" i="1" dirty="0" err="1" smtClean="0">
                <a:solidFill>
                  <a:srgbClr val="660066"/>
                </a:solidFill>
                <a:latin typeface="Times New Roman"/>
                <a:cs typeface="Times New Roman"/>
              </a:rPr>
              <a:t>mesoscale</a:t>
            </a:r>
            <a:r>
              <a:rPr lang="en-US" sz="2800" i="1" dirty="0" smtClean="0">
                <a:solidFill>
                  <a:srgbClr val="660066"/>
                </a:solidFill>
                <a:latin typeface="Times New Roman"/>
                <a:cs typeface="Times New Roman"/>
              </a:rPr>
              <a:t> modeling of mechanical response of SEM materials:</a:t>
            </a:r>
          </a:p>
        </p:txBody>
      </p:sp>
      <p:sp>
        <p:nvSpPr>
          <p:cNvPr id="4" name="TextBox 3"/>
          <p:cNvSpPr txBox="1"/>
          <p:nvPr/>
        </p:nvSpPr>
        <p:spPr>
          <a:xfrm>
            <a:off x="2" y="1309451"/>
            <a:ext cx="5113866" cy="3939540"/>
          </a:xfrm>
          <a:prstGeom prst="rect">
            <a:avLst/>
          </a:prstGeom>
          <a:noFill/>
        </p:spPr>
        <p:txBody>
          <a:bodyPr wrap="square" rtlCol="0">
            <a:spAutoFit/>
          </a:bodyPr>
          <a:lstStyle/>
          <a:p>
            <a:pPr marL="342900" indent="-342900">
              <a:buFontTx/>
              <a:buChar char="-"/>
            </a:pPr>
            <a:r>
              <a:rPr lang="en-US" sz="2200" dirty="0" smtClean="0">
                <a:solidFill>
                  <a:srgbClr val="0000FF"/>
                </a:solidFill>
              </a:rPr>
              <a:t>Homogenized Mie-</a:t>
            </a:r>
            <a:r>
              <a:rPr lang="en-US" sz="2200" dirty="0" err="1" smtClean="0">
                <a:solidFill>
                  <a:srgbClr val="0000FF"/>
                </a:solidFill>
              </a:rPr>
              <a:t>Grueneisen</a:t>
            </a:r>
            <a:r>
              <a:rPr lang="en-US" sz="2200" dirty="0" smtClean="0">
                <a:solidFill>
                  <a:srgbClr val="0000FF"/>
                </a:solidFill>
              </a:rPr>
              <a:t> EOS and linear hardening model have been obtained for composite material </a:t>
            </a:r>
            <a:r>
              <a:rPr lang="en-US" sz="2200" dirty="0" smtClean="0">
                <a:solidFill>
                  <a:srgbClr val="0000FF"/>
                </a:solidFill>
                <a:sym typeface="Wingdings"/>
              </a:rPr>
              <a:t> will be used in </a:t>
            </a:r>
            <a:r>
              <a:rPr lang="en-US" sz="2200" i="1" dirty="0" err="1" smtClean="0">
                <a:solidFill>
                  <a:srgbClr val="0000FF"/>
                </a:solidFill>
                <a:sym typeface="Wingdings"/>
              </a:rPr>
              <a:t>macroscale</a:t>
            </a:r>
            <a:r>
              <a:rPr lang="en-US" sz="2200" dirty="0" smtClean="0">
                <a:solidFill>
                  <a:srgbClr val="0000FF"/>
                </a:solidFill>
                <a:sym typeface="Wingdings"/>
              </a:rPr>
              <a:t> simulations where microstructure is not resolved.</a:t>
            </a:r>
          </a:p>
          <a:p>
            <a:pPr marL="342900" indent="-342900">
              <a:buFontTx/>
              <a:buChar char="-"/>
            </a:pPr>
            <a:endParaRPr lang="en-US" sz="2200" dirty="0">
              <a:solidFill>
                <a:srgbClr val="0000FF"/>
              </a:solidFill>
              <a:sym typeface="Wingdings"/>
            </a:endParaRPr>
          </a:p>
          <a:p>
            <a:pPr marL="342900" indent="-342900">
              <a:buFontTx/>
              <a:buChar char="-"/>
            </a:pPr>
            <a:r>
              <a:rPr lang="en-US" sz="2200" dirty="0" smtClean="0">
                <a:solidFill>
                  <a:srgbClr val="0000FF"/>
                </a:solidFill>
                <a:sym typeface="Wingdings"/>
              </a:rPr>
              <a:t>Plastic deformations, mechanical work, and grain friction  lead to modest increase of mean temperature and hot spots with T not higher than 800K.</a:t>
            </a:r>
          </a:p>
          <a:p>
            <a:endParaRPr lang="en-US" sz="2400" dirty="0">
              <a:solidFill>
                <a:srgbClr val="0000FF"/>
              </a:solidFill>
              <a:sym typeface="Wingdings"/>
            </a:endParaRPr>
          </a:p>
        </p:txBody>
      </p:sp>
      <p:pic>
        <p:nvPicPr>
          <p:cNvPr id="5" name="Picture 4" descr="Screenshot 2017-04-02 10.20.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744" y="3669417"/>
            <a:ext cx="3922450" cy="2719565"/>
          </a:xfrm>
          <a:prstGeom prst="rect">
            <a:avLst/>
          </a:prstGeom>
        </p:spPr>
      </p:pic>
      <p:sp>
        <p:nvSpPr>
          <p:cNvPr id="6" name="TextBox 5"/>
          <p:cNvSpPr txBox="1"/>
          <p:nvPr/>
        </p:nvSpPr>
        <p:spPr>
          <a:xfrm>
            <a:off x="2" y="5029200"/>
            <a:ext cx="4953000" cy="1754327"/>
          </a:xfrm>
          <a:prstGeom prst="rect">
            <a:avLst/>
          </a:prstGeom>
          <a:noFill/>
        </p:spPr>
        <p:txBody>
          <a:bodyPr wrap="square" rtlCol="0">
            <a:spAutoFit/>
          </a:bodyPr>
          <a:lstStyle/>
          <a:p>
            <a:pPr marL="342900" indent="-342900">
              <a:buFontTx/>
              <a:buChar char="-"/>
            </a:pPr>
            <a:r>
              <a:rPr lang="en-US" sz="2200" dirty="0" smtClean="0">
                <a:solidFill>
                  <a:srgbClr val="0000FF"/>
                </a:solidFill>
                <a:sym typeface="Wingdings"/>
              </a:rPr>
              <a:t>Not </a:t>
            </a:r>
            <a:r>
              <a:rPr lang="en-US" sz="2200" dirty="0">
                <a:solidFill>
                  <a:srgbClr val="0000FF"/>
                </a:solidFill>
                <a:sym typeface="Wingdings"/>
              </a:rPr>
              <a:t>sufficient to cause Al melting, particularly taking into account pressure dependence of T</a:t>
            </a:r>
            <a:r>
              <a:rPr lang="en-US" sz="2200" baseline="-25000" dirty="0">
                <a:solidFill>
                  <a:srgbClr val="0000FF"/>
                </a:solidFill>
                <a:sym typeface="Wingdings"/>
              </a:rPr>
              <a:t>m</a:t>
            </a:r>
            <a:r>
              <a:rPr lang="en-US" sz="2200" dirty="0">
                <a:solidFill>
                  <a:srgbClr val="0000FF"/>
                </a:solidFill>
                <a:sym typeface="Wingdings"/>
              </a:rPr>
              <a:t> of Al</a:t>
            </a:r>
            <a:r>
              <a:rPr lang="en-US" sz="2200" dirty="0">
                <a:solidFill>
                  <a:srgbClr val="0000FF"/>
                </a:solidFill>
              </a:rPr>
              <a:t> </a:t>
            </a:r>
            <a:endParaRPr lang="en-US" sz="2200" dirty="0" smtClean="0">
              <a:solidFill>
                <a:srgbClr val="0000FF"/>
              </a:solidFill>
            </a:endParaRPr>
          </a:p>
          <a:p>
            <a:endParaRPr lang="en-US" sz="2400" dirty="0">
              <a:solidFill>
                <a:srgbClr val="0000FF"/>
              </a:solidFill>
            </a:endParaRPr>
          </a:p>
          <a:p>
            <a:endParaRPr lang="en-US" dirty="0"/>
          </a:p>
        </p:txBody>
      </p:sp>
      <p:grpSp>
        <p:nvGrpSpPr>
          <p:cNvPr id="7" name="Group 58"/>
          <p:cNvGrpSpPr>
            <a:grpSpLocks noChangeAspect="1"/>
          </p:cNvGrpSpPr>
          <p:nvPr/>
        </p:nvGrpSpPr>
        <p:grpSpPr>
          <a:xfrm>
            <a:off x="5252144" y="1035798"/>
            <a:ext cx="1567466" cy="1538182"/>
            <a:chOff x="182862" y="4362856"/>
            <a:chExt cx="2417146" cy="2371988"/>
          </a:xfrm>
        </p:grpSpPr>
        <p:grpSp>
          <p:nvGrpSpPr>
            <p:cNvPr id="8" name="Group 41"/>
            <p:cNvGrpSpPr/>
            <p:nvPr/>
          </p:nvGrpSpPr>
          <p:grpSpPr>
            <a:xfrm>
              <a:off x="182862" y="4362856"/>
              <a:ext cx="2417146" cy="2371988"/>
              <a:chOff x="621012" y="4039006"/>
              <a:chExt cx="2417146" cy="2371988"/>
            </a:xfrm>
          </p:grpSpPr>
          <p:sp>
            <p:nvSpPr>
              <p:cNvPr id="11" name="Oval 10"/>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441" y="5850007"/>
              <a:ext cx="714778" cy="616999"/>
            </a:xfrm>
            <a:prstGeom prst="rect">
              <a:avLst/>
            </a:prstGeom>
            <a:noFill/>
            <a:ln>
              <a:noFill/>
            </a:ln>
          </p:spPr>
          <p:txBody>
            <a:bodyPr wrap="square" rtlCol="0">
              <a:spAutoFit/>
            </a:bodyPr>
            <a:lstStyle/>
            <a:p>
              <a:r>
                <a:rPr lang="en-US" sz="2000" dirty="0" smtClean="0">
                  <a:solidFill>
                    <a:schemeClr val="bg1"/>
                  </a:solidFill>
                </a:rPr>
                <a:t>Ni</a:t>
              </a:r>
              <a:endParaRPr lang="en-US" sz="2000" dirty="0">
                <a:solidFill>
                  <a:schemeClr val="bg1"/>
                </a:solidFill>
              </a:endParaRPr>
            </a:p>
          </p:txBody>
        </p:sp>
        <p:sp>
          <p:nvSpPr>
            <p:cNvPr id="10" name="TextBox 9"/>
            <p:cNvSpPr txBox="1"/>
            <p:nvPr/>
          </p:nvSpPr>
          <p:spPr>
            <a:xfrm>
              <a:off x="355024" y="5052118"/>
              <a:ext cx="593712" cy="616999"/>
            </a:xfrm>
            <a:prstGeom prst="rect">
              <a:avLst/>
            </a:prstGeom>
            <a:noFill/>
            <a:ln>
              <a:noFill/>
            </a:ln>
          </p:spPr>
          <p:txBody>
            <a:bodyPr wrap="square" rtlCol="0">
              <a:spAutoFit/>
            </a:bodyPr>
            <a:lstStyle/>
            <a:p>
              <a:r>
                <a:rPr lang="en-US" sz="2000" dirty="0" smtClean="0">
                  <a:solidFill>
                    <a:schemeClr val="bg1"/>
                  </a:solidFill>
                </a:rPr>
                <a:t>Al</a:t>
              </a:r>
              <a:endParaRPr lang="en-US" sz="2000" dirty="0">
                <a:solidFill>
                  <a:schemeClr val="bg1"/>
                </a:solidFill>
              </a:endParaRPr>
            </a:p>
          </p:txBody>
        </p:sp>
      </p:grpSp>
      <p:sp>
        <p:nvSpPr>
          <p:cNvPr id="23" name="Right Arrow 22"/>
          <p:cNvSpPr/>
          <p:nvPr/>
        </p:nvSpPr>
        <p:spPr>
          <a:xfrm>
            <a:off x="6866467" y="1681895"/>
            <a:ext cx="609600" cy="2583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535053" y="1207762"/>
            <a:ext cx="1447800" cy="1260154"/>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 pos="50000">
                <a:srgbClr val="FF0000"/>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1344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a:spLocks noChangeArrowheads="1"/>
          </p:cNvSpPr>
          <p:nvPr/>
        </p:nvSpPr>
        <p:spPr bwMode="auto">
          <a:xfrm>
            <a:off x="152400" y="76200"/>
            <a:ext cx="6224323"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pitchFamily="-84" charset="0"/>
              </a:rPr>
              <a:t>SEM </a:t>
            </a:r>
            <a:r>
              <a:rPr lang="en-US" sz="2800" i="1" dirty="0" smtClean="0">
                <a:solidFill>
                  <a:srgbClr val="660066"/>
                </a:solidFill>
                <a:latin typeface="Times New Roman"/>
                <a:cs typeface="Times New Roman"/>
              </a:rPr>
              <a:t>reaction models in </a:t>
            </a:r>
            <a:r>
              <a:rPr lang="en-US" sz="2800" i="1" dirty="0" err="1" smtClean="0">
                <a:solidFill>
                  <a:srgbClr val="660066"/>
                </a:solidFill>
                <a:latin typeface="Times New Roman"/>
                <a:cs typeface="Times New Roman"/>
              </a:rPr>
              <a:t>mesoscale</a:t>
            </a:r>
            <a:r>
              <a:rPr lang="en-US" sz="2800" i="1" dirty="0" smtClean="0">
                <a:solidFill>
                  <a:srgbClr val="660066"/>
                </a:solidFill>
                <a:latin typeface="Times New Roman"/>
                <a:cs typeface="Times New Roman"/>
              </a:rPr>
              <a:t> MPM</a:t>
            </a:r>
          </a:p>
        </p:txBody>
      </p:sp>
      <p:pic>
        <p:nvPicPr>
          <p:cNvPr id="16" name="Picture 15" descr="Reaction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449733" cy="6042267"/>
          </a:xfrm>
          <a:prstGeom prst="rect">
            <a:avLst/>
          </a:prstGeom>
        </p:spPr>
      </p:pic>
    </p:spTree>
    <p:extLst>
      <p:ext uri="{BB962C8B-B14F-4D97-AF65-F5344CB8AC3E}">
        <p14:creationId xmlns:p14="http://schemas.microsoft.com/office/powerpoint/2010/main" val="20499233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6436107" y="1361249"/>
            <a:ext cx="506059" cy="450313"/>
          </a:xfrm>
          <a:prstGeom prst="rightArrow">
            <a:avLst/>
          </a:prstGeom>
          <a:gradFill>
            <a:gsLst>
              <a:gs pos="23000">
                <a:srgbClr val="FFFF00"/>
              </a:gs>
              <a:gs pos="66000">
                <a:srgbClr val="FFC000"/>
              </a:gs>
              <a:gs pos="0">
                <a:schemeClr val="tx1"/>
              </a:gs>
              <a:gs pos="98000">
                <a:schemeClr val="bg1"/>
              </a:gs>
              <a:gs pos="87000">
                <a:srgbClr val="FF0000"/>
              </a:gs>
            </a:gsLst>
            <a:lin ang="0" scaled="0"/>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31895" y="331685"/>
            <a:ext cx="2278505" cy="400110"/>
          </a:xfrm>
          <a:prstGeom prst="rect">
            <a:avLst/>
          </a:prstGeom>
          <a:noFill/>
        </p:spPr>
        <p:txBody>
          <a:bodyPr wrap="square" rtlCol="0">
            <a:spAutoFit/>
          </a:bodyPr>
          <a:lstStyle/>
          <a:p>
            <a:r>
              <a:rPr lang="en-US" sz="2000" dirty="0" smtClean="0"/>
              <a:t>Unreacted</a:t>
            </a:r>
            <a:endParaRPr lang="en-US" sz="2000" dirty="0"/>
          </a:p>
        </p:txBody>
      </p:sp>
      <p:sp>
        <p:nvSpPr>
          <p:cNvPr id="108" name="TextBox 107"/>
          <p:cNvSpPr txBox="1"/>
          <p:nvPr/>
        </p:nvSpPr>
        <p:spPr>
          <a:xfrm>
            <a:off x="7644335" y="320519"/>
            <a:ext cx="2278505" cy="400110"/>
          </a:xfrm>
          <a:prstGeom prst="rect">
            <a:avLst/>
          </a:prstGeom>
          <a:noFill/>
        </p:spPr>
        <p:txBody>
          <a:bodyPr wrap="square" rtlCol="0">
            <a:spAutoFit/>
          </a:bodyPr>
          <a:lstStyle/>
          <a:p>
            <a:r>
              <a:rPr lang="en-US" sz="2000" dirty="0"/>
              <a:t>R</a:t>
            </a:r>
            <a:r>
              <a:rPr lang="en-US" sz="2000" dirty="0" smtClean="0"/>
              <a:t>eacted</a:t>
            </a:r>
            <a:endParaRPr lang="en-US" sz="2000" dirty="0"/>
          </a:p>
        </p:txBody>
      </p:sp>
      <p:sp>
        <p:nvSpPr>
          <p:cNvPr id="17" name="TextBox 16"/>
          <p:cNvSpPr txBox="1"/>
          <p:nvPr/>
        </p:nvSpPr>
        <p:spPr>
          <a:xfrm>
            <a:off x="152400" y="667633"/>
            <a:ext cx="4356563" cy="5724644"/>
          </a:xfrm>
          <a:prstGeom prst="rect">
            <a:avLst/>
          </a:prstGeom>
          <a:noFill/>
        </p:spPr>
        <p:txBody>
          <a:bodyPr wrap="square" rtlCol="0">
            <a:spAutoFit/>
          </a:bodyPr>
          <a:lstStyle/>
          <a:p>
            <a:r>
              <a:rPr lang="en-US" sz="2400" dirty="0" smtClean="0"/>
              <a:t>In MPM code we have coupled the following phenomena:</a:t>
            </a:r>
          </a:p>
          <a:p>
            <a:endParaRPr lang="en-US" sz="2400" dirty="0">
              <a:solidFill>
                <a:srgbClr val="000090"/>
              </a:solidFill>
            </a:endParaRPr>
          </a:p>
          <a:p>
            <a:r>
              <a:rPr lang="en-US" sz="2400" dirty="0" smtClean="0">
                <a:solidFill>
                  <a:srgbClr val="000090"/>
                </a:solidFill>
              </a:rPr>
              <a:t> -  Thermal heat conduction</a:t>
            </a:r>
          </a:p>
          <a:p>
            <a:endParaRPr lang="en-US" sz="1000" dirty="0">
              <a:solidFill>
                <a:srgbClr val="000090"/>
              </a:solidFill>
            </a:endParaRPr>
          </a:p>
          <a:p>
            <a:pPr marL="342900" indent="-342900">
              <a:buFontTx/>
              <a:buChar char="-"/>
            </a:pPr>
            <a:r>
              <a:rPr lang="en-US" sz="2400" dirty="0" smtClean="0">
                <a:solidFill>
                  <a:srgbClr val="000090"/>
                </a:solidFill>
              </a:rPr>
              <a:t>Melting </a:t>
            </a:r>
          </a:p>
          <a:p>
            <a:r>
              <a:rPr lang="en-US" sz="2000" dirty="0" smtClean="0"/>
              <a:t>      Al(s)</a:t>
            </a:r>
            <a:r>
              <a:rPr lang="en-US" sz="2000" dirty="0" smtClean="0">
                <a:sym typeface="Wingdings"/>
              </a:rPr>
              <a:t>Al(</a:t>
            </a:r>
            <a:r>
              <a:rPr lang="en-US" sz="2000" i="1" dirty="0" smtClean="0">
                <a:latin typeface="Times New Roman"/>
                <a:cs typeface="Times New Roman"/>
                <a:sym typeface="Wingdings"/>
              </a:rPr>
              <a:t>l</a:t>
            </a:r>
            <a:r>
              <a:rPr lang="en-US" sz="2000" dirty="0" smtClean="0">
                <a:sym typeface="Wingdings"/>
              </a:rPr>
              <a:t>), </a:t>
            </a:r>
            <a:r>
              <a:rPr lang="en-US" sz="2000" dirty="0" smtClean="0">
                <a:latin typeface="Symbol" charset="2"/>
                <a:cs typeface="Symbol" charset="2"/>
                <a:sym typeface="Wingdings"/>
              </a:rPr>
              <a:t>D</a:t>
            </a:r>
            <a:r>
              <a:rPr lang="en-US" sz="2000" dirty="0" smtClean="0">
                <a:sym typeface="Wingdings"/>
              </a:rPr>
              <a:t>H=10.7 kJ/</a:t>
            </a:r>
            <a:r>
              <a:rPr lang="en-US" sz="2000" dirty="0" err="1" smtClean="0">
                <a:sym typeface="Wingdings"/>
              </a:rPr>
              <a:t>mol</a:t>
            </a:r>
            <a:endParaRPr lang="en-US" sz="2000" dirty="0" smtClean="0">
              <a:sym typeface="Wingdings"/>
            </a:endParaRPr>
          </a:p>
          <a:p>
            <a:r>
              <a:rPr lang="en-US" sz="2000" dirty="0" smtClean="0"/>
              <a:t>      Ni(</a:t>
            </a:r>
            <a:r>
              <a:rPr lang="en-US" sz="2000" dirty="0"/>
              <a:t>s)</a:t>
            </a:r>
            <a:r>
              <a:rPr lang="en-US" sz="2000" dirty="0" smtClean="0">
                <a:sym typeface="Wingdings"/>
              </a:rPr>
              <a:t>Ni(</a:t>
            </a:r>
            <a:r>
              <a:rPr lang="en-US" sz="2000" i="1" dirty="0">
                <a:latin typeface="Times New Roman"/>
                <a:cs typeface="Times New Roman"/>
                <a:sym typeface="Wingdings"/>
              </a:rPr>
              <a:t>l</a:t>
            </a:r>
            <a:r>
              <a:rPr lang="en-US" sz="2000" dirty="0">
                <a:sym typeface="Wingdings"/>
              </a:rPr>
              <a:t>), </a:t>
            </a:r>
            <a:r>
              <a:rPr lang="en-US" sz="2000" dirty="0">
                <a:latin typeface="Symbol" charset="2"/>
                <a:cs typeface="Symbol" charset="2"/>
                <a:sym typeface="Wingdings"/>
              </a:rPr>
              <a:t>D</a:t>
            </a:r>
            <a:r>
              <a:rPr lang="en-US" sz="2000" dirty="0">
                <a:sym typeface="Wingdings"/>
              </a:rPr>
              <a:t>H=</a:t>
            </a:r>
            <a:r>
              <a:rPr lang="en-US" sz="2000" dirty="0" smtClean="0">
                <a:sym typeface="Wingdings"/>
              </a:rPr>
              <a:t>17.5 </a:t>
            </a:r>
            <a:r>
              <a:rPr lang="en-US" sz="2000" dirty="0">
                <a:sym typeface="Wingdings"/>
              </a:rPr>
              <a:t>kJ/</a:t>
            </a:r>
            <a:r>
              <a:rPr lang="en-US" sz="2000" dirty="0" err="1" smtClean="0">
                <a:sym typeface="Wingdings"/>
              </a:rPr>
              <a:t>mol</a:t>
            </a:r>
            <a:endParaRPr lang="en-US" sz="2000" dirty="0" smtClean="0">
              <a:sym typeface="Wingdings"/>
            </a:endParaRPr>
          </a:p>
          <a:p>
            <a:endParaRPr lang="en-US" sz="1000" dirty="0">
              <a:sym typeface="Wingdings"/>
            </a:endParaRPr>
          </a:p>
          <a:p>
            <a:pPr marL="342900" indent="-342900">
              <a:buFontTx/>
              <a:buChar char="-"/>
            </a:pPr>
            <a:r>
              <a:rPr lang="en-US" sz="2400" dirty="0" err="1" smtClean="0">
                <a:solidFill>
                  <a:srgbClr val="000090"/>
                </a:solidFill>
                <a:sym typeface="Wingdings"/>
              </a:rPr>
              <a:t>Interdiffusion</a:t>
            </a:r>
            <a:r>
              <a:rPr lang="en-US" sz="2400" dirty="0" smtClean="0">
                <a:solidFill>
                  <a:srgbClr val="000090"/>
                </a:solidFill>
                <a:sym typeface="Wingdings"/>
              </a:rPr>
              <a:t> of specie</a:t>
            </a:r>
            <a:r>
              <a:rPr lang="en-US" sz="2400" dirty="0" smtClean="0">
                <a:sym typeface="Wingdings"/>
              </a:rPr>
              <a:t>s</a:t>
            </a:r>
            <a:r>
              <a:rPr lang="en-US" sz="2400" dirty="0" smtClean="0"/>
              <a:t> using temperature dependent diffusion coefficients</a:t>
            </a:r>
          </a:p>
          <a:p>
            <a:pPr marL="342900" indent="-342900">
              <a:buFontTx/>
              <a:buChar char="-"/>
            </a:pPr>
            <a:endParaRPr lang="en-US" sz="1000" dirty="0"/>
          </a:p>
          <a:p>
            <a:pPr marL="342900" indent="-342900">
              <a:buFontTx/>
              <a:buChar char="-"/>
            </a:pPr>
            <a:r>
              <a:rPr lang="en-US" sz="2400" dirty="0" smtClean="0">
                <a:solidFill>
                  <a:srgbClr val="000090"/>
                </a:solidFill>
              </a:rPr>
              <a:t>Reactions</a:t>
            </a:r>
          </a:p>
          <a:p>
            <a:r>
              <a:rPr lang="en-US" sz="2400" dirty="0"/>
              <a:t> </a:t>
            </a:r>
            <a:r>
              <a:rPr lang="en-US" sz="2400" dirty="0" smtClean="0"/>
              <a:t>   </a:t>
            </a:r>
            <a:r>
              <a:rPr lang="en-US" sz="2000" dirty="0" smtClean="0"/>
              <a:t>currently all reaction steps   </a:t>
            </a:r>
          </a:p>
          <a:p>
            <a:r>
              <a:rPr lang="en-US" sz="2000" dirty="0" smtClean="0"/>
              <a:t>     are combined into one with </a:t>
            </a:r>
          </a:p>
          <a:p>
            <a:pPr marL="342900" indent="-342900">
              <a:buFont typeface="Symbol" charset="0"/>
              <a:buChar char=" "/>
            </a:pPr>
            <a:r>
              <a:rPr lang="en-US" sz="2000" dirty="0" smtClean="0">
                <a:latin typeface="Symbol" charset="2"/>
                <a:cs typeface="Symbol" charset="2"/>
                <a:sym typeface="Wingdings"/>
              </a:rPr>
              <a:t>D</a:t>
            </a:r>
            <a:r>
              <a:rPr lang="en-US" sz="2000" dirty="0" smtClean="0">
                <a:sym typeface="Wingdings"/>
              </a:rPr>
              <a:t>H = -152 kJ/</a:t>
            </a:r>
            <a:r>
              <a:rPr lang="en-US" sz="2000" dirty="0" err="1" smtClean="0">
                <a:sym typeface="Wingdings"/>
              </a:rPr>
              <a:t>mol</a:t>
            </a:r>
            <a:r>
              <a:rPr lang="en-US" sz="2000" dirty="0" smtClean="0"/>
              <a:t> </a:t>
            </a:r>
          </a:p>
          <a:p>
            <a:pPr marL="342900" indent="-342900">
              <a:buFont typeface="Symbol" charset="0"/>
              <a:buChar char=" "/>
            </a:pPr>
            <a:r>
              <a:rPr lang="en-US" sz="1600" dirty="0" smtClean="0"/>
              <a:t>(K</a:t>
            </a:r>
            <a:r>
              <a:rPr lang="en-US" sz="1600" dirty="0"/>
              <a:t>. </a:t>
            </a:r>
            <a:r>
              <a:rPr lang="en-US" sz="1600" dirty="0" err="1"/>
              <a:t>Morsi</a:t>
            </a:r>
            <a:r>
              <a:rPr lang="en-US" sz="1600" dirty="0"/>
              <a:t>, </a:t>
            </a:r>
            <a:r>
              <a:rPr lang="en-US" sz="1600" i="1" dirty="0"/>
              <a:t>Mat. Sci. and Eng. A</a:t>
            </a:r>
            <a:r>
              <a:rPr lang="en-US" sz="1600" dirty="0"/>
              <a:t>, 299, 1-</a:t>
            </a:r>
            <a:r>
              <a:rPr lang="en-US" sz="1600" dirty="0" smtClean="0"/>
              <a:t>15) </a:t>
            </a:r>
          </a:p>
        </p:txBody>
      </p:sp>
      <p:sp>
        <p:nvSpPr>
          <p:cNvPr id="128" name="TextBox 127"/>
          <p:cNvSpPr txBox="1">
            <a:spLocks noChangeArrowheads="1"/>
          </p:cNvSpPr>
          <p:nvPr/>
        </p:nvSpPr>
        <p:spPr bwMode="auto">
          <a:xfrm>
            <a:off x="152400" y="-76200"/>
            <a:ext cx="6224323"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pitchFamily="-84" charset="0"/>
              </a:rPr>
              <a:t>SEM </a:t>
            </a:r>
            <a:r>
              <a:rPr lang="en-US" sz="2800" i="1" dirty="0" smtClean="0">
                <a:solidFill>
                  <a:srgbClr val="660066"/>
                </a:solidFill>
                <a:latin typeface="Times New Roman"/>
                <a:cs typeface="Times New Roman"/>
              </a:rPr>
              <a:t>reaction models in </a:t>
            </a:r>
            <a:r>
              <a:rPr lang="en-US" sz="2800" i="1" dirty="0" err="1" smtClean="0">
                <a:solidFill>
                  <a:srgbClr val="660066"/>
                </a:solidFill>
                <a:latin typeface="Times New Roman"/>
                <a:cs typeface="Times New Roman"/>
              </a:rPr>
              <a:t>mesoscale</a:t>
            </a:r>
            <a:r>
              <a:rPr lang="en-US" sz="2800" i="1" dirty="0" smtClean="0">
                <a:solidFill>
                  <a:srgbClr val="660066"/>
                </a:solidFill>
                <a:latin typeface="Times New Roman"/>
                <a:cs typeface="Times New Roman"/>
              </a:rPr>
              <a:t> MPM</a:t>
            </a:r>
          </a:p>
        </p:txBody>
      </p:sp>
      <p:grpSp>
        <p:nvGrpSpPr>
          <p:cNvPr id="4" name="Group 3"/>
          <p:cNvGrpSpPr/>
          <p:nvPr/>
        </p:nvGrpSpPr>
        <p:grpSpPr>
          <a:xfrm>
            <a:off x="4245703" y="667633"/>
            <a:ext cx="2144253" cy="2131729"/>
            <a:chOff x="107881" y="459071"/>
            <a:chExt cx="2144253" cy="2131729"/>
          </a:xfrm>
        </p:grpSpPr>
        <p:grpSp>
          <p:nvGrpSpPr>
            <p:cNvPr id="7" name="Group 55"/>
            <p:cNvGrpSpPr>
              <a:grpSpLocks noChangeAspect="1"/>
            </p:cNvGrpSpPr>
            <p:nvPr/>
          </p:nvGrpSpPr>
          <p:grpSpPr>
            <a:xfrm>
              <a:off x="107881" y="459071"/>
              <a:ext cx="2133324" cy="2127508"/>
              <a:chOff x="1141293" y="1435100"/>
              <a:chExt cx="2750701" cy="2743200"/>
            </a:xfrm>
          </p:grpSpPr>
          <p:sp>
            <p:nvSpPr>
              <p:cNvPr id="57" name="Rectangle 56"/>
              <p:cNvSpPr/>
              <p:nvPr/>
            </p:nvSpPr>
            <p:spPr>
              <a:xfrm>
                <a:off x="1149675" y="1448940"/>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142146" y="1899224"/>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598919" y="1906147"/>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141293" y="2353682"/>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597211" y="2349498"/>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149675" y="2810879"/>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10596" y="2806697"/>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41293" y="3263902"/>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610596" y="3263902"/>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148980" y="3721098"/>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055264" y="2353679"/>
                <a:ext cx="457199"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055264" y="2806697"/>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2061244" y="14489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516298" y="14489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063156" y="19061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520356" y="1892297"/>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983143" y="1892297"/>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432824" y="23506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516532" y="2352385"/>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975663" y="2349498"/>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520356" y="2807843"/>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975624" y="28078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434794" y="1893434"/>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516532" y="326389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058738" y="3262754"/>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518444" y="3721098"/>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983163" y="3263328"/>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434014" y="3265043"/>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057401" y="3717665"/>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5"/>
              <p:cNvGrpSpPr/>
              <p:nvPr/>
            </p:nvGrpSpPr>
            <p:grpSpPr>
              <a:xfrm>
                <a:off x="1143000" y="1435100"/>
                <a:ext cx="2743200" cy="2743200"/>
                <a:chOff x="1828800" y="1600200"/>
                <a:chExt cx="2743200" cy="2743200"/>
              </a:xfrm>
            </p:grpSpPr>
            <p:cxnSp>
              <p:nvCxnSpPr>
                <p:cNvPr id="88" name="Straight Connector 87"/>
                <p:cNvCxnSpPr/>
                <p:nvPr/>
              </p:nvCxnSpPr>
              <p:spPr>
                <a:xfrm>
                  <a:off x="18288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432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2004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6576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1148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5720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828800" y="16002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828800" y="20574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828800" y="25146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828800" y="29718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828800" y="34290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828800" y="38862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28800" y="43434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285146"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Rectangle 86"/>
              <p:cNvSpPr/>
              <p:nvPr/>
            </p:nvSpPr>
            <p:spPr>
              <a:xfrm>
                <a:off x="1603597" y="1439267"/>
                <a:ext cx="457199"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1524000" y="2236215"/>
              <a:ext cx="354584" cy="354585"/>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1897550" y="1524000"/>
              <a:ext cx="354584" cy="354585"/>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7008348" y="700901"/>
            <a:ext cx="2135652" cy="2127508"/>
            <a:chOff x="5127731" y="456407"/>
            <a:chExt cx="2135652" cy="2127508"/>
          </a:xfrm>
        </p:grpSpPr>
        <p:grpSp>
          <p:nvGrpSpPr>
            <p:cNvPr id="2" name="Group 2"/>
            <p:cNvGrpSpPr>
              <a:grpSpLocks noChangeAspect="1"/>
            </p:cNvGrpSpPr>
            <p:nvPr/>
          </p:nvGrpSpPr>
          <p:grpSpPr>
            <a:xfrm>
              <a:off x="5127731" y="456407"/>
              <a:ext cx="2134318" cy="2127508"/>
              <a:chOff x="1140011" y="1435100"/>
              <a:chExt cx="2751983" cy="2743200"/>
            </a:xfrm>
          </p:grpSpPr>
          <p:sp>
            <p:nvSpPr>
              <p:cNvPr id="25" name="Rectangle 24"/>
              <p:cNvSpPr/>
              <p:nvPr/>
            </p:nvSpPr>
            <p:spPr>
              <a:xfrm>
                <a:off x="1140011" y="1448941"/>
                <a:ext cx="457200" cy="457200"/>
              </a:xfrm>
              <a:prstGeom prst="rect">
                <a:avLst/>
              </a:prstGeom>
              <a:solidFill>
                <a:srgbClr val="6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42146" y="1899224"/>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608583" y="1906147"/>
                <a:ext cx="457200" cy="457200"/>
              </a:xfrm>
              <a:prstGeom prst="rect">
                <a:avLst/>
              </a:prstGeom>
              <a:solidFill>
                <a:srgbClr val="6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41293" y="2353682"/>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606875" y="2359162"/>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150003" y="2810879"/>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610596" y="2806697"/>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141293" y="3263902"/>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10596" y="3263902"/>
                <a:ext cx="457200" cy="457200"/>
              </a:xfrm>
              <a:prstGeom prst="rect">
                <a:avLst/>
              </a:prstGeom>
              <a:solidFill>
                <a:srgbClr val="6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48980" y="3721098"/>
                <a:ext cx="4572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4928" y="2353679"/>
                <a:ext cx="457200" cy="457200"/>
              </a:xfrm>
              <a:prstGeom prst="rect">
                <a:avLst/>
              </a:prstGeom>
              <a:solidFill>
                <a:srgbClr val="6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64928" y="2816361"/>
                <a:ext cx="457200" cy="457200"/>
              </a:xfrm>
              <a:prstGeom prst="rect">
                <a:avLst/>
              </a:prstGeom>
              <a:solidFill>
                <a:srgbClr val="6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61244" y="14489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525962" y="14489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63156" y="1896475"/>
                <a:ext cx="457200" cy="457200"/>
              </a:xfrm>
              <a:prstGeom prst="rect">
                <a:avLst/>
              </a:prstGeom>
              <a:solidFill>
                <a:srgbClr val="E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520356" y="1892297"/>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983143" y="1892297"/>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432824" y="23506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516532" y="2352385"/>
                <a:ext cx="457200" cy="457200"/>
              </a:xfrm>
              <a:prstGeom prst="rect">
                <a:avLst/>
              </a:prstGeom>
              <a:solidFill>
                <a:srgbClr val="E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975663" y="2349498"/>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520356" y="2807843"/>
                <a:ext cx="457200" cy="457200"/>
              </a:xfrm>
              <a:prstGeom prst="rect">
                <a:avLst/>
              </a:prstGeom>
              <a:solidFill>
                <a:srgbClr val="E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975624" y="2807839"/>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34794" y="1893434"/>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516532" y="3263899"/>
                <a:ext cx="457200" cy="457200"/>
              </a:xfrm>
              <a:prstGeom prst="rect">
                <a:avLst/>
              </a:prstGeom>
              <a:solidFill>
                <a:srgbClr val="A75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058738" y="3262754"/>
                <a:ext cx="457200" cy="457200"/>
              </a:xfrm>
              <a:prstGeom prst="rect">
                <a:avLst/>
              </a:prstGeom>
              <a:solidFill>
                <a:srgbClr val="E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518444" y="3721098"/>
                <a:ext cx="457200" cy="457200"/>
              </a:xfrm>
              <a:prstGeom prst="rect">
                <a:avLst/>
              </a:prstGeom>
              <a:solidFill>
                <a:srgbClr val="531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983163" y="3263328"/>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34014" y="3265043"/>
                <a:ext cx="457200" cy="457200"/>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057401" y="3717665"/>
                <a:ext cx="457200" cy="457200"/>
              </a:xfrm>
              <a:prstGeom prst="rect">
                <a:avLst/>
              </a:prstGeom>
              <a:solidFill>
                <a:srgbClr val="A75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3"/>
              <p:cNvGrpSpPr/>
              <p:nvPr/>
            </p:nvGrpSpPr>
            <p:grpSpPr>
              <a:xfrm>
                <a:off x="1143000" y="1435100"/>
                <a:ext cx="2743200" cy="2743200"/>
                <a:chOff x="1828800" y="1600200"/>
                <a:chExt cx="2743200" cy="2743200"/>
              </a:xfrm>
            </p:grpSpPr>
            <p:cxnSp>
              <p:nvCxnSpPr>
                <p:cNvPr id="8" name="Straight Connector 7"/>
                <p:cNvCxnSpPr/>
                <p:nvPr/>
              </p:nvCxnSpPr>
              <p:spPr>
                <a:xfrm>
                  <a:off x="18288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5146"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432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004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576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148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1600200"/>
                  <a:ext cx="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16002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28800" y="20574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828800" y="25146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8800" y="29718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34290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28800" y="38862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28800" y="43434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1603597" y="1448931"/>
                <a:ext cx="457200" cy="457200"/>
              </a:xfrm>
              <a:prstGeom prst="rect">
                <a:avLst/>
              </a:prstGeom>
              <a:solidFill>
                <a:srgbClr val="E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130"/>
            <p:cNvSpPr/>
            <p:nvPr/>
          </p:nvSpPr>
          <p:spPr>
            <a:xfrm>
              <a:off x="6908799" y="1508081"/>
              <a:ext cx="354584" cy="354585"/>
            </a:xfrm>
            <a:prstGeom prst="rect">
              <a:avLst/>
            </a:prstGeom>
            <a:solidFill>
              <a:srgbClr val="40A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4508963" y="3093160"/>
            <a:ext cx="4465931" cy="3185003"/>
            <a:chOff x="61382" y="1082283"/>
            <a:chExt cx="3657600" cy="2721047"/>
          </a:xfrm>
        </p:grpSpPr>
        <p:grpSp>
          <p:nvGrpSpPr>
            <p:cNvPr id="134" name="Group 133"/>
            <p:cNvGrpSpPr/>
            <p:nvPr/>
          </p:nvGrpSpPr>
          <p:grpSpPr>
            <a:xfrm>
              <a:off x="61382" y="1243010"/>
              <a:ext cx="3657600" cy="2560320"/>
              <a:chOff x="61382" y="798510"/>
              <a:chExt cx="3657600" cy="2560320"/>
            </a:xfrm>
          </p:grpSpPr>
          <p:grpSp>
            <p:nvGrpSpPr>
              <p:cNvPr id="136" name="Group 135"/>
              <p:cNvGrpSpPr/>
              <p:nvPr/>
            </p:nvGrpSpPr>
            <p:grpSpPr>
              <a:xfrm>
                <a:off x="61382" y="798510"/>
                <a:ext cx="3657600" cy="2560320"/>
                <a:chOff x="61382" y="798510"/>
                <a:chExt cx="3657600" cy="2560320"/>
              </a:xfrm>
            </p:grpSpPr>
            <p:grpSp>
              <p:nvGrpSpPr>
                <p:cNvPr id="138" name="Group 137"/>
                <p:cNvGrpSpPr/>
                <p:nvPr/>
              </p:nvGrpSpPr>
              <p:grpSpPr>
                <a:xfrm>
                  <a:off x="61382" y="798510"/>
                  <a:ext cx="3657600" cy="2560320"/>
                  <a:chOff x="61382" y="798510"/>
                  <a:chExt cx="3657600" cy="2560320"/>
                </a:xfrm>
              </p:grpSpPr>
              <p:grpSp>
                <p:nvGrpSpPr>
                  <p:cNvPr id="141" name="Group 140"/>
                  <p:cNvGrpSpPr/>
                  <p:nvPr/>
                </p:nvGrpSpPr>
                <p:grpSpPr>
                  <a:xfrm>
                    <a:off x="61382" y="798510"/>
                    <a:ext cx="3657600" cy="2560320"/>
                    <a:chOff x="124882" y="768112"/>
                    <a:chExt cx="3657600" cy="2560320"/>
                  </a:xfrm>
                </p:grpSpPr>
                <p:pic>
                  <p:nvPicPr>
                    <p:cNvPr id="143" name="Picture 1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82" y="768112"/>
                      <a:ext cx="3657600" cy="2560320"/>
                    </a:xfrm>
                    <a:prstGeom prst="rect">
                      <a:avLst/>
                    </a:prstGeom>
                  </p:spPr>
                </p:pic>
                <p:sp>
                  <p:nvSpPr>
                    <p:cNvPr id="145" name="TextBox 144"/>
                    <p:cNvSpPr txBox="1"/>
                    <p:nvPr/>
                  </p:nvSpPr>
                  <p:spPr>
                    <a:xfrm>
                      <a:off x="2041201" y="1002616"/>
                      <a:ext cx="311222" cy="246221"/>
                    </a:xfrm>
                    <a:prstGeom prst="rect">
                      <a:avLst/>
                    </a:prstGeom>
                    <a:noFill/>
                  </p:spPr>
                  <p:txBody>
                    <a:bodyPr wrap="square" rtlCol="0">
                      <a:spAutoFit/>
                    </a:bodyPr>
                    <a:lstStyle/>
                    <a:p>
                      <a:r>
                        <a:rPr lang="en-US" sz="1000" smtClean="0">
                          <a:latin typeface="Courier" charset="0"/>
                          <a:ea typeface="Courier" charset="0"/>
                          <a:cs typeface="Courier" charset="0"/>
                        </a:rPr>
                        <a:t>T</a:t>
                      </a:r>
                      <a:r>
                        <a:rPr lang="en-US" sz="1000" baseline="-25000" smtClean="0">
                          <a:latin typeface="Courier" charset="0"/>
                          <a:ea typeface="Courier" charset="0"/>
                          <a:cs typeface="Courier" charset="0"/>
                        </a:rPr>
                        <a:t>m</a:t>
                      </a:r>
                      <a:endParaRPr lang="en-US" sz="800" dirty="0">
                        <a:latin typeface="Courier" charset="0"/>
                        <a:ea typeface="Courier" charset="0"/>
                        <a:cs typeface="Courier" charset="0"/>
                      </a:endParaRPr>
                    </a:p>
                  </p:txBody>
                </p:sp>
                <p:sp>
                  <p:nvSpPr>
                    <p:cNvPr id="146" name="TextBox 145"/>
                    <p:cNvSpPr txBox="1"/>
                    <p:nvPr/>
                  </p:nvSpPr>
                  <p:spPr>
                    <a:xfrm>
                      <a:off x="1907996" y="920041"/>
                      <a:ext cx="412142" cy="215444"/>
                    </a:xfrm>
                    <a:prstGeom prst="rect">
                      <a:avLst/>
                    </a:prstGeom>
                    <a:noFill/>
                  </p:spPr>
                  <p:txBody>
                    <a:bodyPr wrap="square" rtlCol="0">
                      <a:spAutoFit/>
                    </a:bodyPr>
                    <a:lstStyle/>
                    <a:p>
                      <a:r>
                        <a:rPr lang="en-US" sz="800" smtClean="0">
                          <a:latin typeface="Courier" charset="0"/>
                          <a:ea typeface="Courier" charset="0"/>
                          <a:cs typeface="Courier" charset="0"/>
                        </a:rPr>
                        <a:t>933</a:t>
                      </a:r>
                      <a:endParaRPr lang="en-US" sz="800" dirty="0">
                        <a:latin typeface="Courier" charset="0"/>
                        <a:ea typeface="Courier" charset="0"/>
                        <a:cs typeface="Courier" charset="0"/>
                      </a:endParaRPr>
                    </a:p>
                  </p:txBody>
                </p:sp>
                <p:sp>
                  <p:nvSpPr>
                    <p:cNvPr id="147" name="TextBox 146"/>
                    <p:cNvSpPr txBox="1"/>
                    <p:nvPr/>
                  </p:nvSpPr>
                  <p:spPr>
                    <a:xfrm>
                      <a:off x="1487539" y="2735702"/>
                      <a:ext cx="412142" cy="215444"/>
                    </a:xfrm>
                    <a:prstGeom prst="rect">
                      <a:avLst/>
                    </a:prstGeom>
                    <a:noFill/>
                  </p:spPr>
                  <p:txBody>
                    <a:bodyPr wrap="square" rtlCol="0">
                      <a:spAutoFit/>
                    </a:bodyPr>
                    <a:lstStyle/>
                    <a:p>
                      <a:r>
                        <a:rPr lang="en-US" sz="800" smtClean="0">
                          <a:latin typeface="Courier" charset="0"/>
                          <a:ea typeface="Courier" charset="0"/>
                          <a:cs typeface="Courier" charset="0"/>
                        </a:rPr>
                        <a:t>860</a:t>
                      </a:r>
                      <a:endParaRPr lang="en-US" sz="800" dirty="0">
                        <a:latin typeface="Courier" charset="0"/>
                        <a:ea typeface="Courier" charset="0"/>
                        <a:cs typeface="Courier" charset="0"/>
                      </a:endParaRPr>
                    </a:p>
                  </p:txBody>
                </p:sp>
                <p:cxnSp>
                  <p:nvCxnSpPr>
                    <p:cNvPr id="148" name="Straight Arrow Connector 147"/>
                    <p:cNvCxnSpPr>
                      <a:stCxn id="146" idx="2"/>
                    </p:cNvCxnSpPr>
                    <p:nvPr/>
                  </p:nvCxnSpPr>
                  <p:spPr>
                    <a:xfrm flipH="1">
                      <a:off x="1945574" y="1135485"/>
                      <a:ext cx="168493" cy="19343"/>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42" name="Rectangle 141"/>
                  <p:cNvSpPr/>
                  <p:nvPr/>
                </p:nvSpPr>
                <p:spPr>
                  <a:xfrm>
                    <a:off x="1356242" y="924702"/>
                    <a:ext cx="310896" cy="2011680"/>
                  </a:xfrm>
                  <a:prstGeom prst="rect">
                    <a:avLst/>
                  </a:prstGeom>
                  <a:solidFill>
                    <a:schemeClr val="accent6">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Right Arrow 138"/>
                <p:cNvSpPr/>
                <p:nvPr/>
              </p:nvSpPr>
              <p:spPr>
                <a:xfrm>
                  <a:off x="1467145" y="2187622"/>
                  <a:ext cx="607500" cy="101037"/>
                </a:xfrm>
                <a:prstGeom prst="rightArrow">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2114726" y="2157188"/>
                  <a:ext cx="1226695" cy="262943"/>
                </a:xfrm>
                <a:prstGeom prst="rect">
                  <a:avLst/>
                </a:prstGeom>
                <a:noFill/>
              </p:spPr>
              <p:txBody>
                <a:bodyPr wrap="square" rtlCol="0">
                  <a:spAutoFit/>
                </a:bodyPr>
                <a:lstStyle/>
                <a:p>
                  <a:r>
                    <a:rPr lang="en-US" sz="1400" dirty="0" smtClean="0"/>
                    <a:t> </a:t>
                  </a:r>
                  <a:endParaRPr lang="en-US" sz="1400" dirty="0"/>
                </a:p>
              </p:txBody>
            </p:sp>
          </p:grpSp>
          <p:sp>
            <p:nvSpPr>
              <p:cNvPr id="137" name="TextBox 136"/>
              <p:cNvSpPr txBox="1"/>
              <p:nvPr/>
            </p:nvSpPr>
            <p:spPr>
              <a:xfrm>
                <a:off x="1977701" y="2422691"/>
                <a:ext cx="1594434" cy="447003"/>
              </a:xfrm>
              <a:prstGeom prst="rect">
                <a:avLst/>
              </a:prstGeom>
              <a:noFill/>
            </p:spPr>
            <p:txBody>
              <a:bodyPr wrap="square" rtlCol="0">
                <a:spAutoFit/>
              </a:bodyPr>
              <a:lstStyle/>
              <a:p>
                <a:r>
                  <a:rPr lang="en-US" sz="1400" dirty="0" err="1" smtClean="0"/>
                  <a:t>Sraj</a:t>
                </a:r>
                <a:r>
                  <a:rPr lang="en-US" sz="1400" dirty="0" smtClean="0"/>
                  <a:t> </a:t>
                </a:r>
                <a:r>
                  <a:rPr lang="en-US" sz="1400" i="1" dirty="0" smtClean="0"/>
                  <a:t>et. al.</a:t>
                </a:r>
                <a:r>
                  <a:rPr lang="en-US" sz="1400" dirty="0" smtClean="0"/>
                  <a:t>, J Appl. Phys. 115 023515 (2014).</a:t>
                </a:r>
                <a:endParaRPr lang="en-US" sz="1400" dirty="0"/>
              </a:p>
            </p:txBody>
          </p:sp>
        </p:grpSp>
        <p:sp>
          <p:nvSpPr>
            <p:cNvPr id="135" name="TextBox 134"/>
            <p:cNvSpPr txBox="1"/>
            <p:nvPr/>
          </p:nvSpPr>
          <p:spPr>
            <a:xfrm>
              <a:off x="978562" y="1082283"/>
              <a:ext cx="2298700" cy="307777"/>
            </a:xfrm>
            <a:prstGeom prst="rect">
              <a:avLst/>
            </a:prstGeom>
            <a:noFill/>
          </p:spPr>
          <p:txBody>
            <a:bodyPr wrap="square" rtlCol="0">
              <a:spAutoFit/>
            </a:bodyPr>
            <a:lstStyle/>
            <a:p>
              <a:r>
                <a:rPr lang="en-US" sz="1400" dirty="0" smtClean="0"/>
                <a:t>Diffusivity at Al/Ni Interface</a:t>
              </a:r>
              <a:endParaRPr lang="en-US" sz="1400" dirty="0"/>
            </a:p>
          </p:txBody>
        </p:sp>
      </p:grpSp>
      <p:pic>
        <p:nvPicPr>
          <p:cNvPr id="125" name="Picture 124"/>
          <p:cNvPicPr>
            <a:picLocks noChangeAspect="1"/>
          </p:cNvPicPr>
          <p:nvPr/>
        </p:nvPicPr>
        <p:blipFill>
          <a:blip r:embed="rId3"/>
          <a:stretch>
            <a:fillRect/>
          </a:stretch>
        </p:blipFill>
        <p:spPr>
          <a:xfrm>
            <a:off x="7008348" y="3962400"/>
            <a:ext cx="1498600" cy="381000"/>
          </a:xfrm>
          <a:prstGeom prst="rect">
            <a:avLst/>
          </a:prstGeom>
        </p:spPr>
      </p:pic>
    </p:spTree>
    <p:extLst>
      <p:ext uri="{BB962C8B-B14F-4D97-AF65-F5344CB8AC3E}">
        <p14:creationId xmlns:p14="http://schemas.microsoft.com/office/powerpoint/2010/main" val="1966627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76200" y="76200"/>
            <a:ext cx="3435606" cy="523220"/>
          </a:xfrm>
          <a:prstGeom prst="rect">
            <a:avLst/>
          </a:prstGeom>
          <a:noFill/>
          <a:ln w="9525">
            <a:noFill/>
            <a:miter lim="800000"/>
            <a:headEnd/>
            <a:tailEnd/>
          </a:ln>
        </p:spPr>
        <p:txBody>
          <a:bodyPr wrap="none">
            <a:prstTxWarp prst="textNoShape">
              <a:avLst/>
            </a:prstTxWarp>
            <a:spAutoFit/>
          </a:bodyPr>
          <a:lstStyle/>
          <a:p>
            <a:r>
              <a:rPr lang="en-US" sz="2800" b="1" dirty="0" smtClean="0">
                <a:solidFill>
                  <a:srgbClr val="660066"/>
                </a:solidFill>
                <a:latin typeface="Times New Roman" pitchFamily="-84" charset="0"/>
              </a:rPr>
              <a:t>Objectives of Phase-I</a:t>
            </a:r>
            <a:endParaRPr lang="en-US" sz="2800" b="1" dirty="0">
              <a:solidFill>
                <a:srgbClr val="660066"/>
              </a:solidFill>
              <a:latin typeface="Times New Roman" pitchFamily="-84" charset="0"/>
            </a:endParaRPr>
          </a:p>
        </p:txBody>
      </p:sp>
      <p:sp>
        <p:nvSpPr>
          <p:cNvPr id="14339" name="TextBox 2"/>
          <p:cNvSpPr txBox="1">
            <a:spLocks noChangeArrowheads="1"/>
          </p:cNvSpPr>
          <p:nvPr/>
        </p:nvSpPr>
        <p:spPr bwMode="auto">
          <a:xfrm>
            <a:off x="0" y="1384280"/>
            <a:ext cx="8686800" cy="3416320"/>
          </a:xfrm>
          <a:prstGeom prst="rect">
            <a:avLst/>
          </a:prstGeom>
          <a:noFill/>
          <a:ln w="9525">
            <a:noFill/>
            <a:miter lim="800000"/>
            <a:headEnd/>
            <a:tailEnd/>
          </a:ln>
        </p:spPr>
        <p:txBody>
          <a:bodyPr wrap="square">
            <a:prstTxWarp prst="textNoShape">
              <a:avLst/>
            </a:prstTxWarp>
            <a:spAutoFit/>
          </a:bodyPr>
          <a:lstStyle/>
          <a:p>
            <a:pPr marL="457200" indent="-457200" algn="just">
              <a:buAutoNum type="arabicParenR"/>
            </a:pPr>
            <a:r>
              <a:rPr lang="en-US" sz="2400" b="1" dirty="0" smtClean="0">
                <a:latin typeface="Times New Roman" pitchFamily="-84" charset="0"/>
              </a:rPr>
              <a:t>Capitalize </a:t>
            </a:r>
            <a:r>
              <a:rPr lang="en-US" sz="2400" b="1" dirty="0">
                <a:latin typeface="Times New Roman" pitchFamily="-84" charset="0"/>
              </a:rPr>
              <a:t>on our extensive experience in</a:t>
            </a:r>
            <a:r>
              <a:rPr lang="en-US" sz="2400" b="1" dirty="0" smtClean="0">
                <a:latin typeface="Times New Roman" pitchFamily="-84" charset="0"/>
              </a:rPr>
              <a:t> </a:t>
            </a:r>
            <a:r>
              <a:rPr lang="en-US" sz="2400" b="1" dirty="0" err="1" smtClean="0">
                <a:latin typeface="Times New Roman" pitchFamily="-84" charset="0"/>
              </a:rPr>
              <a:t>multiscale</a:t>
            </a:r>
            <a:r>
              <a:rPr lang="en-US" sz="2400" b="1" dirty="0" smtClean="0">
                <a:latin typeface="Times New Roman" pitchFamily="-84" charset="0"/>
              </a:rPr>
              <a:t> modeling simulations of energetic </a:t>
            </a:r>
            <a:r>
              <a:rPr lang="en-US" sz="2400" b="1" dirty="0">
                <a:latin typeface="Times New Roman" pitchFamily="-84" charset="0"/>
              </a:rPr>
              <a:t>materials </a:t>
            </a:r>
            <a:r>
              <a:rPr lang="en-US" sz="2400" b="1" dirty="0" smtClean="0">
                <a:latin typeface="Times New Roman" pitchFamily="-84" charset="0"/>
              </a:rPr>
              <a:t>using and adopt/enhance this approach for </a:t>
            </a:r>
            <a:r>
              <a:rPr lang="en-US" sz="2400" b="1" dirty="0">
                <a:latin typeface="Times New Roman" pitchFamily="-84" charset="0"/>
              </a:rPr>
              <a:t>investigation and</a:t>
            </a:r>
            <a:r>
              <a:rPr lang="en-US" sz="2400" b="1" dirty="0" smtClean="0">
                <a:latin typeface="Times New Roman" pitchFamily="-84" charset="0"/>
              </a:rPr>
              <a:t> design of structural energetic materials (SEMs). </a:t>
            </a:r>
          </a:p>
          <a:p>
            <a:pPr marL="457200" indent="-457200" algn="just">
              <a:buAutoNum type="arabicParenR"/>
            </a:pPr>
            <a:endParaRPr lang="en-US" sz="2400" b="1" dirty="0">
              <a:latin typeface="Times New Roman" pitchFamily="-84" charset="0"/>
            </a:endParaRPr>
          </a:p>
          <a:p>
            <a:pPr marL="457200" indent="-457200" algn="just">
              <a:buAutoNum type="arabicParenR"/>
            </a:pPr>
            <a:endParaRPr lang="en-US" sz="2400" b="1" dirty="0" smtClean="0">
              <a:latin typeface="Times New Roman" pitchFamily="-84" charset="0"/>
            </a:endParaRPr>
          </a:p>
          <a:p>
            <a:pPr marL="457200" indent="-457200" algn="just">
              <a:buAutoNum type="arabicParenR"/>
            </a:pPr>
            <a:r>
              <a:rPr lang="en-US" sz="2400" b="1" dirty="0" smtClean="0">
                <a:latin typeface="Times New Roman" pitchFamily="-84" charset="0"/>
              </a:rPr>
              <a:t>Using this </a:t>
            </a:r>
            <a:r>
              <a:rPr lang="en-US" sz="2400" b="1" dirty="0" err="1" smtClean="0">
                <a:latin typeface="Times New Roman" pitchFamily="-84" charset="0"/>
              </a:rPr>
              <a:t>multiscale</a:t>
            </a:r>
            <a:r>
              <a:rPr lang="en-US" sz="2400" b="1" dirty="0" smtClean="0">
                <a:latin typeface="Times New Roman" pitchFamily="-84" charset="0"/>
              </a:rPr>
              <a:t> modeling approach to identify and study key phenomena (and their coupling) that define the response of SEM under various insult scenarios. </a:t>
            </a:r>
            <a:endParaRPr lang="en-US" sz="2400" b="1" dirty="0">
              <a:latin typeface="Times New Roman"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21" y="2220038"/>
            <a:ext cx="4572000" cy="3200400"/>
          </a:xfrm>
          <a:prstGeom prst="rect">
            <a:avLst/>
          </a:prstGeom>
        </p:spPr>
      </p:pic>
      <p:grpSp>
        <p:nvGrpSpPr>
          <p:cNvPr id="24" name="Group 23"/>
          <p:cNvGrpSpPr/>
          <p:nvPr/>
        </p:nvGrpSpPr>
        <p:grpSpPr>
          <a:xfrm>
            <a:off x="0" y="5183987"/>
            <a:ext cx="9284070" cy="1632469"/>
            <a:chOff x="-61337" y="2041660"/>
            <a:chExt cx="9284070" cy="1632469"/>
          </a:xfrm>
        </p:grpSpPr>
        <p:sp>
          <p:nvSpPr>
            <p:cNvPr id="23" name="Rectangle 22"/>
            <p:cNvSpPr/>
            <p:nvPr/>
          </p:nvSpPr>
          <p:spPr>
            <a:xfrm>
              <a:off x="430698" y="2041660"/>
              <a:ext cx="45719" cy="626165"/>
            </a:xfrm>
            <a:prstGeom prst="rect">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clrChange>
                <a:clrFrom>
                  <a:srgbClr val="E6E6E6"/>
                </a:clrFrom>
                <a:clrTo>
                  <a:srgbClr val="E6E6E6">
                    <a:alpha val="0"/>
                  </a:srgbClr>
                </a:clrTo>
              </a:clrChange>
              <a:extLst>
                <a:ext uri="{28A0092B-C50C-407E-A947-70E740481C1C}">
                  <a14:useLocalDpi xmlns:a14="http://schemas.microsoft.com/office/drawing/2010/main" val="0"/>
                </a:ext>
              </a:extLst>
            </a:blip>
            <a:srcRect t="40221" b="40352"/>
            <a:stretch/>
          </p:blipFill>
          <p:spPr>
            <a:xfrm>
              <a:off x="15412" y="2073929"/>
              <a:ext cx="9144000" cy="614109"/>
            </a:xfrm>
            <a:prstGeom prst="rect">
              <a:avLst/>
            </a:prstGeom>
          </p:spPr>
        </p:pic>
        <p:sp>
          <p:nvSpPr>
            <p:cNvPr id="18" name="TextBox 17"/>
            <p:cNvSpPr txBox="1"/>
            <p:nvPr/>
          </p:nvSpPr>
          <p:spPr>
            <a:xfrm>
              <a:off x="-61337" y="2843132"/>
              <a:ext cx="9284070" cy="830997"/>
            </a:xfrm>
            <a:prstGeom prst="rect">
              <a:avLst/>
            </a:prstGeom>
            <a:noFill/>
          </p:spPr>
          <p:txBody>
            <a:bodyPr wrap="square" rtlCol="0">
              <a:spAutoFit/>
            </a:bodyPr>
            <a:lstStyle/>
            <a:p>
              <a:pPr lvl="1"/>
              <a:r>
                <a:rPr lang="en-US" sz="2400" dirty="0" smtClean="0"/>
                <a:t>- No noticeable diffusion over temperature ramping time</a:t>
              </a:r>
            </a:p>
            <a:p>
              <a:pPr lvl="1"/>
              <a:r>
                <a:rPr lang="en-US" sz="2400" dirty="0" smtClean="0"/>
                <a:t>- Thermal equilibration ‘instantaneous’; reaction is diffusion limited</a:t>
              </a:r>
            </a:p>
          </p:txBody>
        </p:sp>
      </p:grpSp>
      <p:sp>
        <p:nvSpPr>
          <p:cNvPr id="20" name="TextBox 19"/>
          <p:cNvSpPr txBox="1"/>
          <p:nvPr/>
        </p:nvSpPr>
        <p:spPr>
          <a:xfrm>
            <a:off x="3638881" y="5140056"/>
            <a:ext cx="3142919" cy="369332"/>
          </a:xfrm>
          <a:prstGeom prst="rect">
            <a:avLst/>
          </a:prstGeom>
          <a:noFill/>
        </p:spPr>
        <p:txBody>
          <a:bodyPr wrap="square" rtlCol="0">
            <a:spAutoFit/>
          </a:bodyPr>
          <a:lstStyle/>
          <a:p>
            <a:r>
              <a:rPr lang="en-US" dirty="0" smtClean="0"/>
              <a:t>Final concentration profile   </a:t>
            </a:r>
          </a:p>
        </p:txBody>
      </p:sp>
      <p:sp>
        <p:nvSpPr>
          <p:cNvPr id="17" name="TextBox 16"/>
          <p:cNvSpPr txBox="1"/>
          <p:nvPr/>
        </p:nvSpPr>
        <p:spPr>
          <a:xfrm>
            <a:off x="3472961" y="1319615"/>
            <a:ext cx="2774022" cy="369332"/>
          </a:xfrm>
          <a:prstGeom prst="rect">
            <a:avLst/>
          </a:prstGeom>
          <a:noFill/>
        </p:spPr>
        <p:txBody>
          <a:bodyPr wrap="square" rtlCol="0">
            <a:spAutoFit/>
          </a:bodyPr>
          <a:lstStyle/>
          <a:p>
            <a:r>
              <a:rPr lang="en-US" dirty="0" smtClean="0"/>
              <a:t>Initial Concentration Profile</a:t>
            </a:r>
            <a:endParaRPr lang="en-US" dirty="0"/>
          </a:p>
        </p:txBody>
      </p:sp>
      <p:grpSp>
        <p:nvGrpSpPr>
          <p:cNvPr id="35" name="Group 34"/>
          <p:cNvGrpSpPr/>
          <p:nvPr/>
        </p:nvGrpSpPr>
        <p:grpSpPr>
          <a:xfrm>
            <a:off x="52888" y="1329579"/>
            <a:ext cx="9144000" cy="694944"/>
            <a:chOff x="-166099" y="1256202"/>
            <a:chExt cx="9144000" cy="694944"/>
          </a:xfrm>
        </p:grpSpPr>
        <p:sp>
          <p:nvSpPr>
            <p:cNvPr id="21" name="Rectangle 20"/>
            <p:cNvSpPr/>
            <p:nvPr/>
          </p:nvSpPr>
          <p:spPr>
            <a:xfrm>
              <a:off x="260278" y="1321300"/>
              <a:ext cx="45719" cy="626165"/>
            </a:xfrm>
            <a:prstGeom prst="rect">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t="38856" b="40222"/>
            <a:stretch/>
          </p:blipFill>
          <p:spPr>
            <a:xfrm>
              <a:off x="-166099" y="1289803"/>
              <a:ext cx="9144000" cy="661343"/>
            </a:xfrm>
            <a:prstGeom prst="rect">
              <a:avLst/>
            </a:prstGeom>
          </p:spPr>
        </p:pic>
        <p:sp>
          <p:nvSpPr>
            <p:cNvPr id="22" name="TextBox 21"/>
            <p:cNvSpPr txBox="1"/>
            <p:nvPr/>
          </p:nvSpPr>
          <p:spPr>
            <a:xfrm>
              <a:off x="260278" y="1256202"/>
              <a:ext cx="2402796" cy="369332"/>
            </a:xfrm>
            <a:prstGeom prst="rect">
              <a:avLst/>
            </a:prstGeom>
            <a:noFill/>
          </p:spPr>
          <p:txBody>
            <a:bodyPr wrap="square" rtlCol="0">
              <a:spAutoFit/>
            </a:bodyPr>
            <a:lstStyle/>
            <a:p>
              <a:r>
                <a:rPr lang="en-US" dirty="0" smtClean="0">
                  <a:ln w="0">
                    <a:noFill/>
                  </a:ln>
                  <a:solidFill>
                    <a:srgbClr val="FF9700"/>
                  </a:solidFill>
                </a:rPr>
                <a:t>Boundary Fixed At 950K</a:t>
              </a:r>
            </a:p>
          </p:txBody>
        </p:sp>
      </p:grpSp>
      <p:sp>
        <p:nvSpPr>
          <p:cNvPr id="26" name="TextBox 25"/>
          <p:cNvSpPr txBox="1"/>
          <p:nvPr/>
        </p:nvSpPr>
        <p:spPr>
          <a:xfrm>
            <a:off x="2325721" y="3497072"/>
            <a:ext cx="2077220" cy="646331"/>
          </a:xfrm>
          <a:prstGeom prst="rect">
            <a:avLst/>
          </a:prstGeom>
          <a:noFill/>
        </p:spPr>
        <p:txBody>
          <a:bodyPr wrap="square" rtlCol="0">
            <a:spAutoFit/>
          </a:bodyPr>
          <a:lstStyle/>
          <a:p>
            <a:r>
              <a:rPr lang="en-US" dirty="0" smtClean="0"/>
              <a:t>Different Levels of Simulation Fidelity</a:t>
            </a:r>
            <a:endParaRPr lang="en-US" dirty="0"/>
          </a:p>
        </p:txBody>
      </p:sp>
      <p:grpSp>
        <p:nvGrpSpPr>
          <p:cNvPr id="34" name="Group 33"/>
          <p:cNvGrpSpPr/>
          <p:nvPr/>
        </p:nvGrpSpPr>
        <p:grpSpPr>
          <a:xfrm>
            <a:off x="2514600" y="838200"/>
            <a:ext cx="9144000" cy="524980"/>
            <a:chOff x="0" y="34337"/>
            <a:chExt cx="9144000" cy="524980"/>
          </a:xfrm>
        </p:grpSpPr>
        <p:pic>
          <p:nvPicPr>
            <p:cNvPr id="31" name="Picture 30"/>
            <p:cNvPicPr>
              <a:picLocks noChangeAspect="1"/>
            </p:cNvPicPr>
            <p:nvPr/>
          </p:nvPicPr>
          <p:blipFill rotWithShape="1">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t="58740" b="27479"/>
            <a:stretch/>
          </p:blipFill>
          <p:spPr>
            <a:xfrm>
              <a:off x="0" y="123728"/>
              <a:ext cx="9144000" cy="435589"/>
            </a:xfrm>
            <a:prstGeom prst="rect">
              <a:avLst/>
            </a:prstGeom>
          </p:spPr>
        </p:pic>
        <p:sp>
          <p:nvSpPr>
            <p:cNvPr id="14" name="TextBox 13"/>
            <p:cNvSpPr txBox="1"/>
            <p:nvPr/>
          </p:nvSpPr>
          <p:spPr>
            <a:xfrm>
              <a:off x="2874162" y="34337"/>
              <a:ext cx="2909300" cy="369332"/>
            </a:xfrm>
            <a:prstGeom prst="rect">
              <a:avLst/>
            </a:prstGeom>
            <a:noFill/>
          </p:spPr>
          <p:txBody>
            <a:bodyPr wrap="square" rtlCol="0">
              <a:spAutoFit/>
            </a:bodyPr>
            <a:lstStyle/>
            <a:p>
              <a:r>
                <a:rPr lang="en-US" dirty="0" smtClean="0"/>
                <a:t>Relative Concentration of Ni</a:t>
              </a:r>
              <a:endParaRPr lang="en-US" dirty="0"/>
            </a:p>
          </p:txBody>
        </p:sp>
      </p:grpSp>
      <p:cxnSp>
        <p:nvCxnSpPr>
          <p:cNvPr id="37" name="Straight Arrow Connector 36"/>
          <p:cNvCxnSpPr/>
          <p:nvPr/>
        </p:nvCxnSpPr>
        <p:spPr>
          <a:xfrm>
            <a:off x="3793151" y="1732172"/>
            <a:ext cx="2619290" cy="2179370"/>
          </a:xfrm>
          <a:prstGeom prst="straightConnector1">
            <a:avLst/>
          </a:prstGeom>
          <a:ln w="25400">
            <a:solidFill>
              <a:schemeClr val="bg2">
                <a:lumMod val="7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171332" y="1732172"/>
            <a:ext cx="473605" cy="2179370"/>
          </a:xfrm>
          <a:prstGeom prst="straightConnector1">
            <a:avLst/>
          </a:prstGeom>
          <a:ln w="25400">
            <a:solidFill>
              <a:schemeClr val="bg2">
                <a:lumMod val="7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496009" y="1744610"/>
            <a:ext cx="2092232" cy="2895335"/>
          </a:xfrm>
          <a:prstGeom prst="straightConnector1">
            <a:avLst/>
          </a:prstGeom>
          <a:ln w="25400">
            <a:solidFill>
              <a:schemeClr val="bg2">
                <a:lumMod val="7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1843" y="2220038"/>
            <a:ext cx="4572000" cy="3200400"/>
          </a:xfrm>
          <a:prstGeom prst="rect">
            <a:avLst/>
          </a:prstGeom>
        </p:spPr>
      </p:pic>
      <p:sp>
        <p:nvSpPr>
          <p:cNvPr id="47" name="TextBox 46"/>
          <p:cNvSpPr txBox="1"/>
          <p:nvPr/>
        </p:nvSpPr>
        <p:spPr>
          <a:xfrm>
            <a:off x="7116471" y="3820237"/>
            <a:ext cx="1770489" cy="369332"/>
          </a:xfrm>
          <a:prstGeom prst="rect">
            <a:avLst/>
          </a:prstGeom>
          <a:noFill/>
        </p:spPr>
        <p:txBody>
          <a:bodyPr wrap="square" rtlCol="0">
            <a:spAutoFit/>
          </a:bodyPr>
          <a:lstStyle/>
          <a:p>
            <a:r>
              <a:rPr lang="en-US" dirty="0" smtClean="0"/>
              <a:t>T vs. Layer Depth</a:t>
            </a:r>
            <a:endParaRPr lang="en-US" dirty="0"/>
          </a:p>
        </p:txBody>
      </p:sp>
      <p:sp>
        <p:nvSpPr>
          <p:cNvPr id="28" name="TextBox 27"/>
          <p:cNvSpPr txBox="1">
            <a:spLocks noChangeArrowheads="1"/>
          </p:cNvSpPr>
          <p:nvPr/>
        </p:nvSpPr>
        <p:spPr bwMode="auto">
          <a:xfrm>
            <a:off x="93682" y="-92017"/>
            <a:ext cx="9050318"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Coupled </a:t>
            </a:r>
            <a:r>
              <a:rPr lang="en-US" sz="2800" i="1" dirty="0" smtClean="0">
                <a:solidFill>
                  <a:srgbClr val="660066"/>
                </a:solidFill>
                <a:latin typeface="Times New Roman"/>
                <a:cs typeface="Times New Roman"/>
              </a:rPr>
              <a:t>reaction, diffusion, and thermal transport in </a:t>
            </a:r>
          </a:p>
          <a:p>
            <a:r>
              <a:rPr lang="en-US" sz="2800" i="1" dirty="0" smtClean="0">
                <a:solidFill>
                  <a:srgbClr val="660066"/>
                </a:solidFill>
                <a:latin typeface="Times New Roman"/>
                <a:cs typeface="Times New Roman"/>
              </a:rPr>
              <a:t> </a:t>
            </a:r>
            <a:r>
              <a:rPr lang="en-US" sz="2800" i="1" dirty="0" err="1" smtClean="0">
                <a:solidFill>
                  <a:srgbClr val="660066"/>
                </a:solidFill>
                <a:latin typeface="Times New Roman"/>
                <a:cs typeface="Times New Roman"/>
              </a:rPr>
              <a:t>mesoscale</a:t>
            </a:r>
            <a:r>
              <a:rPr lang="en-US" sz="2800" i="1" dirty="0" smtClean="0">
                <a:solidFill>
                  <a:srgbClr val="660066"/>
                </a:solidFill>
                <a:latin typeface="Times New Roman"/>
                <a:cs typeface="Times New Roman"/>
              </a:rPr>
              <a:t> MPM</a:t>
            </a:r>
          </a:p>
        </p:txBody>
      </p:sp>
      <p:sp>
        <p:nvSpPr>
          <p:cNvPr id="25" name="TextBox 24"/>
          <p:cNvSpPr txBox="1"/>
          <p:nvPr/>
        </p:nvSpPr>
        <p:spPr>
          <a:xfrm>
            <a:off x="479265" y="927591"/>
            <a:ext cx="2574235" cy="369332"/>
          </a:xfrm>
          <a:prstGeom prst="rect">
            <a:avLst/>
          </a:prstGeom>
          <a:noFill/>
        </p:spPr>
        <p:txBody>
          <a:bodyPr wrap="square" rtlCol="0">
            <a:spAutoFit/>
          </a:bodyPr>
          <a:lstStyle/>
          <a:p>
            <a:r>
              <a:rPr lang="en-US" dirty="0" smtClean="0"/>
              <a:t>Initial Temperature: 600K</a:t>
            </a:r>
          </a:p>
        </p:txBody>
      </p:sp>
    </p:spTree>
    <p:extLst>
      <p:ext uri="{BB962C8B-B14F-4D97-AF65-F5344CB8AC3E}">
        <p14:creationId xmlns:p14="http://schemas.microsoft.com/office/powerpoint/2010/main" val="14329217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8884" y="2813408"/>
            <a:ext cx="4323343" cy="3026340"/>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333" y="2821875"/>
            <a:ext cx="4324892" cy="3027425"/>
          </a:xfrm>
          <a:prstGeom prst="rect">
            <a:avLst/>
          </a:prstGeom>
        </p:spPr>
      </p:pic>
      <p:grpSp>
        <p:nvGrpSpPr>
          <p:cNvPr id="41" name="Group 40"/>
          <p:cNvGrpSpPr/>
          <p:nvPr/>
        </p:nvGrpSpPr>
        <p:grpSpPr>
          <a:xfrm>
            <a:off x="4267200" y="759023"/>
            <a:ext cx="4891160" cy="1927951"/>
            <a:chOff x="4289157" y="1570588"/>
            <a:chExt cx="4576241" cy="1224933"/>
          </a:xfrm>
        </p:grpSpPr>
        <p:pic>
          <p:nvPicPr>
            <p:cNvPr id="33" name="Picture 3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3906" b="38305"/>
            <a:stretch/>
          </p:blipFill>
          <p:spPr>
            <a:xfrm>
              <a:off x="4289157" y="1570588"/>
              <a:ext cx="4572000" cy="283551"/>
            </a:xfrm>
            <a:prstGeom prst="rect">
              <a:avLst/>
            </a:prstGeom>
          </p:spPr>
        </p:pic>
        <p:pic>
          <p:nvPicPr>
            <p:cNvPr id="36" name="Picture 3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0095" b="41342"/>
            <a:stretch/>
          </p:blipFill>
          <p:spPr>
            <a:xfrm>
              <a:off x="4292332" y="1701594"/>
              <a:ext cx="4572000" cy="295888"/>
            </a:xfrm>
            <a:prstGeom prst="rect">
              <a:avLst/>
            </a:prstGeom>
          </p:spPr>
        </p:pic>
        <p:pic>
          <p:nvPicPr>
            <p:cNvPr id="37" name="Picture 36"/>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0094" b="39765"/>
            <a:stretch/>
          </p:blipFill>
          <p:spPr>
            <a:xfrm>
              <a:off x="4293398" y="1896513"/>
              <a:ext cx="4572000" cy="321035"/>
            </a:xfrm>
            <a:prstGeom prst="rect">
              <a:avLst/>
            </a:prstGeom>
          </p:spPr>
        </p:pic>
        <p:pic>
          <p:nvPicPr>
            <p:cNvPr id="38" name="Picture 37"/>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40094" b="39765"/>
            <a:stretch/>
          </p:blipFill>
          <p:spPr>
            <a:xfrm>
              <a:off x="4291542" y="2091432"/>
              <a:ext cx="4572000" cy="321035"/>
            </a:xfrm>
            <a:prstGeom prst="rect">
              <a:avLst/>
            </a:prstGeom>
          </p:spPr>
        </p:pic>
        <p:pic>
          <p:nvPicPr>
            <p:cNvPr id="39" name="Picture 3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46374" b="38670"/>
            <a:stretch/>
          </p:blipFill>
          <p:spPr>
            <a:xfrm>
              <a:off x="4291542" y="2390242"/>
              <a:ext cx="4572000" cy="238391"/>
            </a:xfrm>
            <a:prstGeom prst="rect">
              <a:avLst/>
            </a:prstGeom>
          </p:spPr>
        </p:pic>
        <p:pic>
          <p:nvPicPr>
            <p:cNvPr id="40" name="Picture 39"/>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4513" b="40736"/>
            <a:stretch/>
          </p:blipFill>
          <p:spPr>
            <a:xfrm>
              <a:off x="4292332" y="2560392"/>
              <a:ext cx="4572000" cy="235129"/>
            </a:xfrm>
            <a:prstGeom prst="rect">
              <a:avLst/>
            </a:prstGeom>
          </p:spPr>
        </p:pic>
      </p:grpSp>
      <p:sp>
        <p:nvSpPr>
          <p:cNvPr id="42" name="TextBox 41"/>
          <p:cNvSpPr txBox="1"/>
          <p:nvPr/>
        </p:nvSpPr>
        <p:spPr>
          <a:xfrm>
            <a:off x="169333" y="831078"/>
            <a:ext cx="4954232" cy="1569660"/>
          </a:xfrm>
          <a:prstGeom prst="rect">
            <a:avLst/>
          </a:prstGeom>
          <a:noFill/>
        </p:spPr>
        <p:txBody>
          <a:bodyPr wrap="square" rtlCol="0">
            <a:spAutoFit/>
          </a:bodyPr>
          <a:lstStyle/>
          <a:p>
            <a:r>
              <a:rPr lang="en-US" sz="2400" dirty="0" smtClean="0"/>
              <a:t>Initial Conditions:</a:t>
            </a:r>
          </a:p>
          <a:p>
            <a:r>
              <a:rPr lang="en-US" dirty="0"/>
              <a:t> </a:t>
            </a:r>
            <a:r>
              <a:rPr lang="en-US" dirty="0" smtClean="0"/>
              <a:t> - Block of Ni in contact with Al</a:t>
            </a:r>
          </a:p>
          <a:p>
            <a:r>
              <a:rPr lang="en-US" dirty="0"/>
              <a:t> </a:t>
            </a:r>
            <a:r>
              <a:rPr lang="en-US" dirty="0" smtClean="0"/>
              <a:t> - Thermally insulated boundaries</a:t>
            </a:r>
          </a:p>
          <a:p>
            <a:r>
              <a:rPr lang="en-US" dirty="0"/>
              <a:t> </a:t>
            </a:r>
            <a:r>
              <a:rPr lang="en-US" dirty="0" smtClean="0"/>
              <a:t> - Initial T= 800,1000, 1200, 1400 K</a:t>
            </a:r>
          </a:p>
          <a:p>
            <a:r>
              <a:rPr lang="en-US" dirty="0"/>
              <a:t> </a:t>
            </a:r>
            <a:r>
              <a:rPr lang="en-US" dirty="0" smtClean="0"/>
              <a:t> - Temperature change purely from reaction</a:t>
            </a:r>
            <a:endParaRPr lang="en-US" dirty="0"/>
          </a:p>
        </p:txBody>
      </p:sp>
      <p:sp>
        <p:nvSpPr>
          <p:cNvPr id="4" name="TextBox 3"/>
          <p:cNvSpPr txBox="1"/>
          <p:nvPr/>
        </p:nvSpPr>
        <p:spPr>
          <a:xfrm rot="16200000">
            <a:off x="3897574" y="3882030"/>
            <a:ext cx="2022985" cy="369332"/>
          </a:xfrm>
          <a:prstGeom prst="rect">
            <a:avLst/>
          </a:prstGeom>
          <a:solidFill>
            <a:schemeClr val="bg1"/>
          </a:solidFill>
        </p:spPr>
        <p:txBody>
          <a:bodyPr wrap="none" rtlCol="0">
            <a:spAutoFit/>
          </a:bodyPr>
          <a:lstStyle/>
          <a:p>
            <a:r>
              <a:rPr lang="en-US" dirty="0" smtClean="0"/>
              <a:t>Concentration of Ni</a:t>
            </a:r>
            <a:endParaRPr lang="en-US" dirty="0"/>
          </a:p>
        </p:txBody>
      </p:sp>
      <p:sp>
        <p:nvSpPr>
          <p:cNvPr id="45" name="TextBox 44"/>
          <p:cNvSpPr txBox="1"/>
          <p:nvPr/>
        </p:nvSpPr>
        <p:spPr>
          <a:xfrm>
            <a:off x="-228600" y="5950803"/>
            <a:ext cx="9284070" cy="830997"/>
          </a:xfrm>
          <a:prstGeom prst="rect">
            <a:avLst/>
          </a:prstGeom>
          <a:noFill/>
        </p:spPr>
        <p:txBody>
          <a:bodyPr wrap="square" rtlCol="0">
            <a:spAutoFit/>
          </a:bodyPr>
          <a:lstStyle/>
          <a:p>
            <a:pPr lvl="1"/>
            <a:r>
              <a:rPr lang="en-US" sz="2400" dirty="0" smtClean="0"/>
              <a:t>- At higher initial temperatures the diffusion is fast enough to result in substantial heat release and reaction front acceleration.</a:t>
            </a:r>
          </a:p>
        </p:txBody>
      </p:sp>
      <p:cxnSp>
        <p:nvCxnSpPr>
          <p:cNvPr id="3" name="Straight Arrow Connector 2"/>
          <p:cNvCxnSpPr/>
          <p:nvPr/>
        </p:nvCxnSpPr>
        <p:spPr>
          <a:xfrm flipH="1" flipV="1">
            <a:off x="6231467" y="1548136"/>
            <a:ext cx="787402" cy="26358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a:spLocks noChangeArrowheads="1"/>
          </p:cNvSpPr>
          <p:nvPr/>
        </p:nvSpPr>
        <p:spPr bwMode="auto">
          <a:xfrm>
            <a:off x="93682" y="-92017"/>
            <a:ext cx="9050318"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Coupled </a:t>
            </a:r>
            <a:r>
              <a:rPr lang="en-US" sz="2800" i="1" dirty="0" smtClean="0">
                <a:solidFill>
                  <a:srgbClr val="660066"/>
                </a:solidFill>
                <a:latin typeface="Times New Roman"/>
                <a:cs typeface="Times New Roman"/>
              </a:rPr>
              <a:t>reaction, diffusion, and thermal transport in </a:t>
            </a:r>
          </a:p>
          <a:p>
            <a:r>
              <a:rPr lang="en-US" sz="2800" i="1" dirty="0" smtClean="0">
                <a:solidFill>
                  <a:srgbClr val="660066"/>
                </a:solidFill>
                <a:latin typeface="Times New Roman"/>
                <a:cs typeface="Times New Roman"/>
              </a:rPr>
              <a:t> </a:t>
            </a:r>
            <a:r>
              <a:rPr lang="en-US" sz="2800" i="1" dirty="0" err="1" smtClean="0">
                <a:solidFill>
                  <a:srgbClr val="660066"/>
                </a:solidFill>
                <a:latin typeface="Times New Roman"/>
                <a:cs typeface="Times New Roman"/>
              </a:rPr>
              <a:t>mesoscale</a:t>
            </a:r>
            <a:r>
              <a:rPr lang="en-US" sz="2800" i="1" dirty="0" smtClean="0">
                <a:solidFill>
                  <a:srgbClr val="660066"/>
                </a:solidFill>
                <a:latin typeface="Times New Roman"/>
                <a:cs typeface="Times New Roman"/>
              </a:rPr>
              <a:t> MPM</a:t>
            </a:r>
          </a:p>
        </p:txBody>
      </p:sp>
    </p:spTree>
    <p:extLst>
      <p:ext uri="{BB962C8B-B14F-4D97-AF65-F5344CB8AC3E}">
        <p14:creationId xmlns:p14="http://schemas.microsoft.com/office/powerpoint/2010/main" val="13787270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 y="76200"/>
            <a:ext cx="8991599" cy="892552"/>
          </a:xfrm>
          <a:prstGeom prst="rect">
            <a:avLst/>
          </a:prstGeom>
          <a:noFill/>
          <a:ln w="9525">
            <a:noFill/>
            <a:miter lim="800000"/>
            <a:headEnd/>
            <a:tailEnd/>
          </a:ln>
        </p:spPr>
        <p:txBody>
          <a:bodyPr wrap="square">
            <a:prstTxWarp prst="textNoShape">
              <a:avLst/>
            </a:prstTxWarp>
            <a:spAutoFit/>
          </a:bodyPr>
          <a:lstStyle/>
          <a:p>
            <a:r>
              <a:rPr lang="en-US" sz="2600" i="1" dirty="0" smtClean="0">
                <a:solidFill>
                  <a:srgbClr val="660066"/>
                </a:solidFill>
                <a:latin typeface="Times New Roman"/>
                <a:cs typeface="Times New Roman"/>
              </a:rPr>
              <a:t>Key outcomes from </a:t>
            </a:r>
            <a:r>
              <a:rPr lang="en-US" sz="2600" i="1" dirty="0" err="1" smtClean="0">
                <a:solidFill>
                  <a:srgbClr val="660066"/>
                </a:solidFill>
                <a:latin typeface="Times New Roman"/>
                <a:cs typeface="Times New Roman"/>
              </a:rPr>
              <a:t>mesoscale</a:t>
            </a:r>
            <a:r>
              <a:rPr lang="en-US" sz="2600" i="1" dirty="0" smtClean="0">
                <a:solidFill>
                  <a:srgbClr val="660066"/>
                </a:solidFill>
                <a:latin typeface="Times New Roman"/>
                <a:cs typeface="Times New Roman"/>
              </a:rPr>
              <a:t> modeling of thermal transport, diffusion, phase transformations, and reactions in Al/Ni system:</a:t>
            </a:r>
          </a:p>
        </p:txBody>
      </p:sp>
      <p:sp>
        <p:nvSpPr>
          <p:cNvPr id="5" name="TextBox 4"/>
          <p:cNvSpPr txBox="1"/>
          <p:nvPr/>
        </p:nvSpPr>
        <p:spPr>
          <a:xfrm>
            <a:off x="1" y="1021914"/>
            <a:ext cx="9143997" cy="6217086"/>
          </a:xfrm>
          <a:prstGeom prst="rect">
            <a:avLst/>
          </a:prstGeom>
          <a:noFill/>
        </p:spPr>
        <p:txBody>
          <a:bodyPr wrap="square" rtlCol="0">
            <a:spAutoFit/>
          </a:bodyPr>
          <a:lstStyle/>
          <a:p>
            <a:pPr marL="342900" indent="-342900">
              <a:buFontTx/>
              <a:buChar char="-"/>
            </a:pPr>
            <a:r>
              <a:rPr lang="en-US" sz="2200" dirty="0" smtClean="0">
                <a:solidFill>
                  <a:srgbClr val="0000FF"/>
                </a:solidFill>
              </a:rPr>
              <a:t>MPM simulation tool has been enhanced to couple </a:t>
            </a:r>
            <a:r>
              <a:rPr lang="en-US" sz="2200" dirty="0" err="1" smtClean="0">
                <a:solidFill>
                  <a:srgbClr val="0000FF"/>
                </a:solidFill>
              </a:rPr>
              <a:t>interdiffusion</a:t>
            </a:r>
            <a:r>
              <a:rPr lang="en-US" sz="2200" dirty="0" smtClean="0">
                <a:solidFill>
                  <a:srgbClr val="0000FF"/>
                </a:solidFill>
              </a:rPr>
              <a:t>, melting, reactions, and thermal dissipation. The code can handle arbitrary number of reactions (multiple stages) and transformations as well as temperature and material dependent parameters.</a:t>
            </a:r>
            <a:endParaRPr lang="en-US" sz="2200" dirty="0" smtClean="0">
              <a:solidFill>
                <a:srgbClr val="0000FF"/>
              </a:solidFill>
              <a:sym typeface="Wingdings"/>
            </a:endParaRPr>
          </a:p>
          <a:p>
            <a:pPr marL="342900" indent="-342900">
              <a:buFontTx/>
              <a:buChar char="-"/>
            </a:pPr>
            <a:endParaRPr lang="en-US" sz="2200" dirty="0">
              <a:solidFill>
                <a:srgbClr val="0000FF"/>
              </a:solidFill>
              <a:sym typeface="Wingdings"/>
            </a:endParaRPr>
          </a:p>
          <a:p>
            <a:pPr marL="342900" indent="-342900">
              <a:buFontTx/>
              <a:buChar char="-"/>
            </a:pPr>
            <a:r>
              <a:rPr lang="en-US" sz="2200" dirty="0" smtClean="0">
                <a:solidFill>
                  <a:srgbClr val="0000FF"/>
                </a:solidFill>
                <a:sym typeface="Wingdings"/>
              </a:rPr>
              <a:t>At low temperatures (&lt;600K) if we start with an </a:t>
            </a:r>
            <a:r>
              <a:rPr lang="en-US" sz="2200" dirty="0">
                <a:solidFill>
                  <a:srgbClr val="0000FF"/>
                </a:solidFill>
                <a:sym typeface="Wingdings"/>
              </a:rPr>
              <a:t>interface of pure Al and </a:t>
            </a:r>
            <a:r>
              <a:rPr lang="en-US" sz="2200" dirty="0" smtClean="0">
                <a:solidFill>
                  <a:srgbClr val="0000FF"/>
                </a:solidFill>
                <a:sym typeface="Wingdings"/>
              </a:rPr>
              <a:t>Ni, the </a:t>
            </a:r>
            <a:r>
              <a:rPr lang="en-US" sz="2200" dirty="0" err="1" smtClean="0">
                <a:solidFill>
                  <a:srgbClr val="0000FF"/>
                </a:solidFill>
                <a:sym typeface="Wingdings"/>
              </a:rPr>
              <a:t>interdiffusion</a:t>
            </a:r>
            <a:r>
              <a:rPr lang="en-US" sz="2200" dirty="0" smtClean="0">
                <a:solidFill>
                  <a:srgbClr val="0000FF"/>
                </a:solidFill>
                <a:sym typeface="Wingdings"/>
              </a:rPr>
              <a:t> of Al/Ni is so slow that the heat generated due to reactions will be easily dissipated and insufficient to generate  runaway reactions </a:t>
            </a:r>
          </a:p>
          <a:p>
            <a:pPr marL="342900" indent="-342900">
              <a:buFontTx/>
              <a:buChar char="-"/>
            </a:pPr>
            <a:endParaRPr lang="en-US" sz="2200" dirty="0">
              <a:solidFill>
                <a:srgbClr val="0000FF"/>
              </a:solidFill>
              <a:sym typeface="Wingdings"/>
            </a:endParaRPr>
          </a:p>
          <a:p>
            <a:pPr marL="342900" indent="-342900">
              <a:buFontTx/>
              <a:buChar char="-"/>
            </a:pPr>
            <a:r>
              <a:rPr lang="en-US" sz="2200" dirty="0">
                <a:solidFill>
                  <a:srgbClr val="0000FF"/>
                </a:solidFill>
                <a:sym typeface="Wingdings"/>
              </a:rPr>
              <a:t>R</a:t>
            </a:r>
            <a:r>
              <a:rPr lang="en-US" sz="2200" dirty="0" smtClean="0">
                <a:solidFill>
                  <a:srgbClr val="0000FF"/>
                </a:solidFill>
                <a:sym typeface="Wingdings"/>
              </a:rPr>
              <a:t>unaway reactions (on time scale of 100s of microseconds to several milliseconds) can be expected if the initial temperature of the material is &gt;800K or some initial premixing at Al/Ni interfaces </a:t>
            </a:r>
            <a:r>
              <a:rPr lang="en-US" sz="2200" dirty="0">
                <a:solidFill>
                  <a:srgbClr val="0000FF"/>
                </a:solidFill>
                <a:sym typeface="Wingdings"/>
              </a:rPr>
              <a:t>(but only partially reacted) </a:t>
            </a:r>
            <a:r>
              <a:rPr lang="en-US" sz="2200" dirty="0" smtClean="0">
                <a:solidFill>
                  <a:srgbClr val="0000FF"/>
                </a:solidFill>
                <a:sym typeface="Wingdings"/>
              </a:rPr>
              <a:t>occurred during SEM preparation.</a:t>
            </a:r>
          </a:p>
          <a:p>
            <a:pPr marL="342900" indent="-342900">
              <a:buFontTx/>
              <a:buChar char="-"/>
            </a:pPr>
            <a:endParaRPr lang="en-US" sz="2200" dirty="0">
              <a:solidFill>
                <a:srgbClr val="0000FF"/>
              </a:solidFill>
              <a:sym typeface="Wingdings"/>
            </a:endParaRPr>
          </a:p>
          <a:p>
            <a:pPr marL="342900" indent="-342900">
              <a:buFontTx/>
              <a:buChar char="-"/>
            </a:pPr>
            <a:r>
              <a:rPr lang="en-US" sz="2200" dirty="0" smtClean="0">
                <a:solidFill>
                  <a:srgbClr val="0000FF"/>
                </a:solidFill>
                <a:sym typeface="Wingdings"/>
              </a:rPr>
              <a:t>Note, these considerations do not take into account pressure effects on reactions and diffusion  </a:t>
            </a:r>
          </a:p>
          <a:p>
            <a:endParaRPr lang="en-US" sz="2400" dirty="0">
              <a:solidFill>
                <a:srgbClr val="0000FF"/>
              </a:solidFill>
              <a:sym typeface="Wingdings"/>
            </a:endParaRPr>
          </a:p>
        </p:txBody>
      </p:sp>
    </p:spTree>
    <p:extLst>
      <p:ext uri="{BB962C8B-B14F-4D97-AF65-F5344CB8AC3E}">
        <p14:creationId xmlns:p14="http://schemas.microsoft.com/office/powerpoint/2010/main" val="7595184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7683247" cy="523220"/>
          </a:xfrm>
          <a:prstGeom prst="rect">
            <a:avLst/>
          </a:prstGeom>
          <a:noFill/>
          <a:ln w="9525">
            <a:noFill/>
            <a:miter lim="800000"/>
            <a:headEnd/>
            <a:tailEnd/>
          </a:ln>
        </p:spPr>
        <p:txBody>
          <a:bodyPr wrap="none">
            <a:prstTxWarp prst="textNoShape">
              <a:avLst/>
            </a:prstTxWarp>
            <a:spAutoFit/>
          </a:bodyPr>
          <a:lstStyle/>
          <a:p>
            <a:r>
              <a:rPr lang="en-US" sz="2800" i="1" dirty="0" err="1" smtClean="0">
                <a:solidFill>
                  <a:srgbClr val="660066"/>
                </a:solidFill>
                <a:latin typeface="Times New Roman" pitchFamily="-84" charset="0"/>
              </a:rPr>
              <a:t>Macroscale</a:t>
            </a:r>
            <a:r>
              <a:rPr lang="en-US" sz="2800" i="1" dirty="0" smtClean="0">
                <a:solidFill>
                  <a:srgbClr val="660066"/>
                </a:solidFill>
                <a:latin typeface="Times New Roman" pitchFamily="-84" charset="0"/>
              </a:rPr>
              <a:t> simulation of SEM container with PBX</a:t>
            </a:r>
            <a:endParaRPr lang="en-US" sz="2800" i="1" dirty="0" smtClean="0">
              <a:solidFill>
                <a:srgbClr val="660066"/>
              </a:solidFill>
              <a:latin typeface="Times New Roman"/>
              <a:cs typeface="Times New Roman"/>
            </a:endParaRPr>
          </a:p>
        </p:txBody>
      </p:sp>
      <p:sp>
        <p:nvSpPr>
          <p:cNvPr id="3" name="TextBox 2"/>
          <p:cNvSpPr txBox="1"/>
          <p:nvPr/>
        </p:nvSpPr>
        <p:spPr>
          <a:xfrm>
            <a:off x="0" y="3242369"/>
            <a:ext cx="5828752" cy="3539431"/>
          </a:xfrm>
          <a:prstGeom prst="rect">
            <a:avLst/>
          </a:prstGeom>
          <a:noFill/>
        </p:spPr>
        <p:txBody>
          <a:bodyPr wrap="square" rtlCol="0">
            <a:spAutoFit/>
          </a:bodyPr>
          <a:lstStyle/>
          <a:p>
            <a:r>
              <a:rPr lang="en-US" sz="2400" dirty="0" smtClean="0">
                <a:solidFill>
                  <a:srgbClr val="000090"/>
                </a:solidFill>
              </a:rPr>
              <a:t>These simulations allow us:</a:t>
            </a:r>
            <a:endParaRPr lang="en-US" sz="2400" dirty="0">
              <a:solidFill>
                <a:srgbClr val="000090"/>
              </a:solidFill>
            </a:endParaRPr>
          </a:p>
          <a:p>
            <a:pPr marL="342900" indent="-342900">
              <a:buFontTx/>
              <a:buChar char="-"/>
            </a:pPr>
            <a:r>
              <a:rPr lang="en-US" sz="2400" dirty="0" smtClean="0"/>
              <a:t>To determine the relevant range of conditions (stress distribution, temperature, fragment velocity) which SEM material is experiencing.</a:t>
            </a:r>
          </a:p>
          <a:p>
            <a:pPr marL="342900" indent="-342900">
              <a:buFontTx/>
              <a:buChar char="-"/>
            </a:pPr>
            <a:endParaRPr lang="en-US" sz="800" dirty="0"/>
          </a:p>
          <a:p>
            <a:pPr marL="342900" indent="-342900">
              <a:buFontTx/>
              <a:buChar char="-"/>
            </a:pPr>
            <a:r>
              <a:rPr lang="en-US" sz="2400" dirty="0" smtClean="0"/>
              <a:t>Establish correlations between molecular scale chemistry, </a:t>
            </a:r>
            <a:r>
              <a:rPr lang="en-US" sz="2400" dirty="0" err="1" smtClean="0"/>
              <a:t>mesoscale</a:t>
            </a:r>
            <a:r>
              <a:rPr lang="en-US" sz="2400" dirty="0" smtClean="0"/>
              <a:t> grain structure, failure mechanisms  and the performance of the SEM-based device.  </a:t>
            </a:r>
            <a:endParaRPr lang="en-US" sz="2400" dirty="0"/>
          </a:p>
        </p:txBody>
      </p:sp>
      <p:grpSp>
        <p:nvGrpSpPr>
          <p:cNvPr id="8" name="Group 7"/>
          <p:cNvGrpSpPr/>
          <p:nvPr/>
        </p:nvGrpSpPr>
        <p:grpSpPr>
          <a:xfrm>
            <a:off x="6940407" y="854326"/>
            <a:ext cx="894171" cy="884874"/>
            <a:chOff x="599479" y="4687144"/>
            <a:chExt cx="894171" cy="884874"/>
          </a:xfrm>
        </p:grpSpPr>
        <p:grpSp>
          <p:nvGrpSpPr>
            <p:cNvPr id="9" name="Group 41"/>
            <p:cNvGrpSpPr/>
            <p:nvPr/>
          </p:nvGrpSpPr>
          <p:grpSpPr>
            <a:xfrm rot="5400000">
              <a:off x="611435" y="4681814"/>
              <a:ext cx="822037" cy="832699"/>
              <a:chOff x="621012" y="4039006"/>
              <a:chExt cx="2417146" cy="2371988"/>
            </a:xfrm>
          </p:grpSpPr>
          <p:sp>
            <p:nvSpPr>
              <p:cNvPr id="11" name="Oval 10"/>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99479" y="4687144"/>
              <a:ext cx="894171" cy="884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890078" y="854324"/>
            <a:ext cx="894171" cy="884874"/>
            <a:chOff x="599479" y="4687144"/>
            <a:chExt cx="894171" cy="884874"/>
          </a:xfrm>
        </p:grpSpPr>
        <p:grpSp>
          <p:nvGrpSpPr>
            <p:cNvPr id="24" name="Group 41"/>
            <p:cNvGrpSpPr/>
            <p:nvPr/>
          </p:nvGrpSpPr>
          <p:grpSpPr>
            <a:xfrm rot="5400000">
              <a:off x="611441" y="4681816"/>
              <a:ext cx="822036" cy="832696"/>
              <a:chOff x="621012" y="4039006"/>
              <a:chExt cx="2417146" cy="2371988"/>
            </a:xfrm>
          </p:grpSpPr>
          <p:sp>
            <p:nvSpPr>
              <p:cNvPr id="26" name="Oval 25"/>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599479" y="4687144"/>
              <a:ext cx="894171" cy="884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rot="16200000">
            <a:off x="6956154" y="2001916"/>
            <a:ext cx="894171" cy="884874"/>
            <a:chOff x="599479" y="4687144"/>
            <a:chExt cx="894171" cy="884874"/>
          </a:xfrm>
        </p:grpSpPr>
        <p:grpSp>
          <p:nvGrpSpPr>
            <p:cNvPr id="39" name="Group 41"/>
            <p:cNvGrpSpPr/>
            <p:nvPr/>
          </p:nvGrpSpPr>
          <p:grpSpPr>
            <a:xfrm rot="5400000">
              <a:off x="611441" y="4681816"/>
              <a:ext cx="822036" cy="832696"/>
              <a:chOff x="621012" y="4039006"/>
              <a:chExt cx="2417146" cy="2371988"/>
            </a:xfrm>
          </p:grpSpPr>
          <p:sp>
            <p:nvSpPr>
              <p:cNvPr id="41" name="Oval 40"/>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599479" y="4687144"/>
              <a:ext cx="894171" cy="884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8001001" y="2001917"/>
            <a:ext cx="894171" cy="884874"/>
            <a:chOff x="599479" y="4687144"/>
            <a:chExt cx="894171" cy="884874"/>
          </a:xfrm>
        </p:grpSpPr>
        <p:grpSp>
          <p:nvGrpSpPr>
            <p:cNvPr id="54" name="Group 41"/>
            <p:cNvGrpSpPr/>
            <p:nvPr/>
          </p:nvGrpSpPr>
          <p:grpSpPr>
            <a:xfrm rot="5400000">
              <a:off x="611441" y="4681816"/>
              <a:ext cx="822036" cy="832696"/>
              <a:chOff x="621012" y="4039006"/>
              <a:chExt cx="2417146" cy="2371988"/>
            </a:xfrm>
          </p:grpSpPr>
          <p:sp>
            <p:nvSpPr>
              <p:cNvPr id="56" name="Oval 55"/>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p:cNvSpPr/>
            <p:nvPr/>
          </p:nvSpPr>
          <p:spPr>
            <a:xfrm>
              <a:off x="599479" y="4687144"/>
              <a:ext cx="894171" cy="884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rot="10800000">
            <a:off x="5932160" y="2009870"/>
            <a:ext cx="894171" cy="884874"/>
            <a:chOff x="599479" y="4687144"/>
            <a:chExt cx="894171" cy="884874"/>
          </a:xfrm>
        </p:grpSpPr>
        <p:grpSp>
          <p:nvGrpSpPr>
            <p:cNvPr id="69" name="Group 41"/>
            <p:cNvGrpSpPr/>
            <p:nvPr/>
          </p:nvGrpSpPr>
          <p:grpSpPr>
            <a:xfrm rot="5400000">
              <a:off x="611441" y="4681816"/>
              <a:ext cx="822036" cy="832696"/>
              <a:chOff x="621012" y="4039006"/>
              <a:chExt cx="2417146" cy="2371988"/>
            </a:xfrm>
          </p:grpSpPr>
          <p:sp>
            <p:nvSpPr>
              <p:cNvPr id="71" name="Oval 70"/>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p:cNvSpPr/>
            <p:nvPr/>
          </p:nvSpPr>
          <p:spPr>
            <a:xfrm>
              <a:off x="599479" y="4687144"/>
              <a:ext cx="894171" cy="884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3" name="Group 82"/>
          <p:cNvGrpSpPr/>
          <p:nvPr/>
        </p:nvGrpSpPr>
        <p:grpSpPr>
          <a:xfrm rot="5400000">
            <a:off x="7996352" y="882556"/>
            <a:ext cx="894171" cy="884874"/>
            <a:chOff x="599479" y="4687144"/>
            <a:chExt cx="894171" cy="884874"/>
          </a:xfrm>
        </p:grpSpPr>
        <p:grpSp>
          <p:nvGrpSpPr>
            <p:cNvPr id="84" name="Group 41"/>
            <p:cNvGrpSpPr/>
            <p:nvPr/>
          </p:nvGrpSpPr>
          <p:grpSpPr>
            <a:xfrm rot="5400000">
              <a:off x="611441" y="4681816"/>
              <a:ext cx="822036" cy="832696"/>
              <a:chOff x="621012" y="4039006"/>
              <a:chExt cx="2417146" cy="2371988"/>
            </a:xfrm>
          </p:grpSpPr>
          <p:sp>
            <p:nvSpPr>
              <p:cNvPr id="86" name="Oval 85"/>
              <p:cNvSpPr/>
              <p:nvPr/>
            </p:nvSpPr>
            <p:spPr>
              <a:xfrm>
                <a:off x="621012" y="4268165"/>
                <a:ext cx="914400" cy="1371600"/>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a:spLocks noChangeAspect="1"/>
              </p:cNvSpPr>
              <p:nvPr/>
            </p:nvSpPr>
            <p:spPr>
              <a:xfrm rot="17968455">
                <a:off x="1963853" y="4470103"/>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a:spLocks noChangeAspect="1"/>
              </p:cNvSpPr>
              <p:nvPr/>
            </p:nvSpPr>
            <p:spPr>
              <a:xfrm rot="16915099">
                <a:off x="1467251" y="4073813"/>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a:spLocks noChangeAspect="1"/>
              </p:cNvSpPr>
              <p:nvPr/>
            </p:nvSpPr>
            <p:spPr>
              <a:xfrm rot="9532518">
                <a:off x="2285302" y="4425236"/>
                <a:ext cx="752856" cy="1129284"/>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a:spLocks noChangeAspect="1"/>
              </p:cNvSpPr>
              <p:nvPr/>
            </p:nvSpPr>
            <p:spPr>
              <a:xfrm>
                <a:off x="1529062" y="461295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a:spLocks noChangeAspect="1"/>
              </p:cNvSpPr>
              <p:nvPr/>
            </p:nvSpPr>
            <p:spPr>
              <a:xfrm rot="13272998">
                <a:off x="1630640" y="4736692"/>
                <a:ext cx="566928" cy="85039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a:spLocks noChangeAspect="1"/>
              </p:cNvSpPr>
              <p:nvPr/>
            </p:nvSpPr>
            <p:spPr>
              <a:xfrm rot="18823423">
                <a:off x="1966928" y="3931564"/>
                <a:ext cx="429767"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a:spLocks noChangeAspect="1"/>
              </p:cNvSpPr>
              <p:nvPr/>
            </p:nvSpPr>
            <p:spPr>
              <a:xfrm rot="5160170">
                <a:off x="1874690" y="5231900"/>
                <a:ext cx="752856" cy="1129284"/>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a:spLocks noChangeAspect="1"/>
              </p:cNvSpPr>
              <p:nvPr/>
            </p:nvSpPr>
            <p:spPr>
              <a:xfrm rot="19383527">
                <a:off x="780444" y="5554383"/>
                <a:ext cx="246888" cy="37033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a:spLocks noChangeAspect="1"/>
              </p:cNvSpPr>
              <p:nvPr/>
            </p:nvSpPr>
            <p:spPr>
              <a:xfrm rot="15415859">
                <a:off x="1164311" y="5441332"/>
                <a:ext cx="429768" cy="64465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a:spLocks noChangeAspect="1"/>
              </p:cNvSpPr>
              <p:nvPr/>
            </p:nvSpPr>
            <p:spPr>
              <a:xfrm rot="15987591">
                <a:off x="1006038" y="5873784"/>
                <a:ext cx="429768" cy="64465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a:spLocks noChangeAspect="1"/>
              </p:cNvSpPr>
              <p:nvPr/>
            </p:nvSpPr>
            <p:spPr>
              <a:xfrm rot="17968455">
                <a:off x="1527063" y="5883144"/>
                <a:ext cx="246888" cy="370332"/>
              </a:xfrm>
              <a:prstGeom prst="ellipse">
                <a:avLst/>
              </a:prstGeom>
              <a:solidFill>
                <a:srgbClr val="40A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p:cNvSpPr/>
            <p:nvPr/>
          </p:nvSpPr>
          <p:spPr>
            <a:xfrm>
              <a:off x="599479" y="4687144"/>
              <a:ext cx="894171" cy="884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Left Brace 97"/>
          <p:cNvSpPr/>
          <p:nvPr/>
        </p:nvSpPr>
        <p:spPr>
          <a:xfrm rot="16200000">
            <a:off x="7089273" y="1749927"/>
            <a:ext cx="507828" cy="3103975"/>
          </a:xfrm>
          <a:prstGeom prst="leftBrace">
            <a:avLst>
              <a:gd name="adj1" fmla="val 8169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9" name="Group 98"/>
          <p:cNvGrpSpPr/>
          <p:nvPr/>
        </p:nvGrpSpPr>
        <p:grpSpPr>
          <a:xfrm>
            <a:off x="5828752" y="3960812"/>
            <a:ext cx="3010448" cy="2352120"/>
            <a:chOff x="5828752" y="3960812"/>
            <a:chExt cx="3010448" cy="2352120"/>
          </a:xfrm>
        </p:grpSpPr>
        <p:cxnSp>
          <p:nvCxnSpPr>
            <p:cNvPr id="100" name="Straight Arrow Connector 99"/>
            <p:cNvCxnSpPr/>
            <p:nvPr/>
          </p:nvCxnSpPr>
          <p:spPr>
            <a:xfrm rot="5400000" flipH="1" flipV="1">
              <a:off x="5317341" y="4950618"/>
              <a:ext cx="1981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6324664" y="5942012"/>
              <a:ext cx="251453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rot="16200000">
              <a:off x="5363240" y="4730330"/>
              <a:ext cx="1300356" cy="369332"/>
            </a:xfrm>
            <a:prstGeom prst="rect">
              <a:avLst/>
            </a:prstGeom>
            <a:noFill/>
          </p:spPr>
          <p:txBody>
            <a:bodyPr wrap="none" rtlCol="0">
              <a:spAutoFit/>
            </a:bodyPr>
            <a:lstStyle/>
            <a:p>
              <a:r>
                <a:rPr lang="en-US" b="1" dirty="0" smtClean="0">
                  <a:latin typeface="Times New Roman"/>
                  <a:cs typeface="Times New Roman"/>
                </a:rPr>
                <a:t>Probability</a:t>
              </a:r>
              <a:endParaRPr lang="en-US" b="1" dirty="0">
                <a:latin typeface="Times New Roman"/>
                <a:cs typeface="Times New Roman"/>
              </a:endParaRPr>
            </a:p>
          </p:txBody>
        </p:sp>
        <p:sp>
          <p:nvSpPr>
            <p:cNvPr id="103" name="TextBox 102"/>
            <p:cNvSpPr txBox="1"/>
            <p:nvPr/>
          </p:nvSpPr>
          <p:spPr>
            <a:xfrm>
              <a:off x="6934200" y="5943600"/>
              <a:ext cx="1313180" cy="369332"/>
            </a:xfrm>
            <a:prstGeom prst="rect">
              <a:avLst/>
            </a:prstGeom>
            <a:noFill/>
          </p:spPr>
          <p:txBody>
            <a:bodyPr wrap="none" rtlCol="0">
              <a:spAutoFit/>
            </a:bodyPr>
            <a:lstStyle/>
            <a:p>
              <a:r>
                <a:rPr lang="en-US" b="1" dirty="0" smtClean="0">
                  <a:latin typeface="Times New Roman"/>
                  <a:cs typeface="Times New Roman"/>
                </a:rPr>
                <a:t>Observable</a:t>
              </a:r>
              <a:endParaRPr lang="en-US" b="1" dirty="0">
                <a:latin typeface="Times New Roman"/>
                <a:cs typeface="Times New Roman"/>
              </a:endParaRPr>
            </a:p>
          </p:txBody>
        </p:sp>
        <p:sp>
          <p:nvSpPr>
            <p:cNvPr id="104" name="Freeform 103"/>
            <p:cNvSpPr/>
            <p:nvPr/>
          </p:nvSpPr>
          <p:spPr>
            <a:xfrm>
              <a:off x="6553200" y="4301067"/>
              <a:ext cx="2082800" cy="1439333"/>
            </a:xfrm>
            <a:custGeom>
              <a:avLst/>
              <a:gdLst>
                <a:gd name="connsiteX0" fmla="*/ 0 w 2082800"/>
                <a:gd name="connsiteY0" fmla="*/ 1439333 h 1439333"/>
                <a:gd name="connsiteX1" fmla="*/ 254000 w 2082800"/>
                <a:gd name="connsiteY1" fmla="*/ 1371600 h 1439333"/>
                <a:gd name="connsiteX2" fmla="*/ 440267 w 2082800"/>
                <a:gd name="connsiteY2" fmla="*/ 1134533 h 1439333"/>
                <a:gd name="connsiteX3" fmla="*/ 660400 w 2082800"/>
                <a:gd name="connsiteY3" fmla="*/ 372533 h 1439333"/>
                <a:gd name="connsiteX4" fmla="*/ 965200 w 2082800"/>
                <a:gd name="connsiteY4" fmla="*/ 0 h 1439333"/>
                <a:gd name="connsiteX5" fmla="*/ 1253067 w 2082800"/>
                <a:gd name="connsiteY5" fmla="*/ 372533 h 1439333"/>
                <a:gd name="connsiteX6" fmla="*/ 1490133 w 2082800"/>
                <a:gd name="connsiteY6" fmla="*/ 1083733 h 1439333"/>
                <a:gd name="connsiteX7" fmla="*/ 1727200 w 2082800"/>
                <a:gd name="connsiteY7" fmla="*/ 1286933 h 1439333"/>
                <a:gd name="connsiteX8" fmla="*/ 2082800 w 2082800"/>
                <a:gd name="connsiteY8" fmla="*/ 1405466 h 143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800" h="1439333">
                  <a:moveTo>
                    <a:pt x="0" y="1439333"/>
                  </a:moveTo>
                  <a:cubicBezTo>
                    <a:pt x="90311" y="1430866"/>
                    <a:pt x="180622" y="1422400"/>
                    <a:pt x="254000" y="1371600"/>
                  </a:cubicBezTo>
                  <a:cubicBezTo>
                    <a:pt x="327378" y="1320800"/>
                    <a:pt x="372534" y="1301044"/>
                    <a:pt x="440267" y="1134533"/>
                  </a:cubicBezTo>
                  <a:cubicBezTo>
                    <a:pt x="508000" y="968022"/>
                    <a:pt x="572911" y="561622"/>
                    <a:pt x="660400" y="372533"/>
                  </a:cubicBezTo>
                  <a:cubicBezTo>
                    <a:pt x="747889" y="183444"/>
                    <a:pt x="866422" y="0"/>
                    <a:pt x="965200" y="0"/>
                  </a:cubicBezTo>
                  <a:cubicBezTo>
                    <a:pt x="1063978" y="0"/>
                    <a:pt x="1165578" y="191911"/>
                    <a:pt x="1253067" y="372533"/>
                  </a:cubicBezTo>
                  <a:cubicBezTo>
                    <a:pt x="1340556" y="553155"/>
                    <a:pt x="1411111" y="931333"/>
                    <a:pt x="1490133" y="1083733"/>
                  </a:cubicBezTo>
                  <a:cubicBezTo>
                    <a:pt x="1569155" y="1236133"/>
                    <a:pt x="1628422" y="1233311"/>
                    <a:pt x="1727200" y="1286933"/>
                  </a:cubicBezTo>
                  <a:cubicBezTo>
                    <a:pt x="1825978" y="1340555"/>
                    <a:pt x="2082800" y="1405466"/>
                    <a:pt x="2082800" y="1405466"/>
                  </a:cubicBezTo>
                </a:path>
              </a:pathLst>
            </a:custGeom>
            <a:noFill/>
            <a:ln w="444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5" name="TextBox 104"/>
          <p:cNvSpPr txBox="1"/>
          <p:nvPr/>
        </p:nvSpPr>
        <p:spPr>
          <a:xfrm>
            <a:off x="152400" y="463646"/>
            <a:ext cx="5737685" cy="3046988"/>
          </a:xfrm>
          <a:prstGeom prst="rect">
            <a:avLst/>
          </a:prstGeom>
          <a:noFill/>
        </p:spPr>
        <p:txBody>
          <a:bodyPr wrap="square" rtlCol="0">
            <a:spAutoFit/>
          </a:bodyPr>
          <a:lstStyle/>
          <a:p>
            <a:r>
              <a:rPr lang="en-US" sz="2400" dirty="0" smtClean="0">
                <a:solidFill>
                  <a:srgbClr val="000090"/>
                </a:solidFill>
              </a:rPr>
              <a:t>In these simulations we use:</a:t>
            </a:r>
            <a:endParaRPr lang="en-US" sz="2400" dirty="0">
              <a:solidFill>
                <a:srgbClr val="000090"/>
              </a:solidFill>
            </a:endParaRPr>
          </a:p>
          <a:p>
            <a:pPr marL="342900" indent="-342900">
              <a:buFontTx/>
              <a:buChar char="-"/>
            </a:pPr>
            <a:r>
              <a:rPr lang="en-US" sz="2400" dirty="0" smtClean="0"/>
              <a:t>Homogenized properties of SEM obtained from sampling different configurations at </a:t>
            </a:r>
            <a:r>
              <a:rPr lang="en-US" sz="2400" dirty="0" err="1" smtClean="0"/>
              <a:t>mesoscale</a:t>
            </a:r>
            <a:r>
              <a:rPr lang="en-US" sz="2400" dirty="0" smtClean="0"/>
              <a:t>.</a:t>
            </a:r>
          </a:p>
          <a:p>
            <a:pPr marL="342900" indent="-342900">
              <a:buFontTx/>
              <a:buChar char="-"/>
            </a:pPr>
            <a:r>
              <a:rPr lang="en-US" sz="2400" dirty="0" smtClean="0"/>
              <a:t>Heterogeneous nature of SEM material properties is taken into account by stochastic distributions.   </a:t>
            </a:r>
          </a:p>
          <a:p>
            <a:pPr marL="342900" indent="-342900">
              <a:buFontTx/>
              <a:buChar char="-"/>
            </a:pPr>
            <a:endParaRPr lang="en-US" sz="2400" dirty="0"/>
          </a:p>
        </p:txBody>
      </p:sp>
    </p:spTree>
    <p:extLst>
      <p:ext uri="{BB962C8B-B14F-4D97-AF65-F5344CB8AC3E}">
        <p14:creationId xmlns:p14="http://schemas.microsoft.com/office/powerpoint/2010/main" val="4198922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1" y="-76200"/>
            <a:ext cx="8991600"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Homogenized engineering scale simulations </a:t>
            </a:r>
          </a:p>
          <a:p>
            <a:r>
              <a:rPr lang="en-US" sz="2800" i="1" dirty="0" smtClean="0">
                <a:solidFill>
                  <a:srgbClr val="660066"/>
                </a:solidFill>
                <a:latin typeface="Times New Roman"/>
                <a:cs typeface="Times New Roman"/>
              </a:rPr>
              <a:t>(</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MPM and MPM-ICE)</a:t>
            </a:r>
          </a:p>
        </p:txBody>
      </p:sp>
      <p:pic>
        <p:nvPicPr>
          <p:cNvPr id="6" name="Picture 5"/>
          <p:cNvPicPr>
            <a:picLocks noChangeAspect="1"/>
          </p:cNvPicPr>
          <p:nvPr/>
        </p:nvPicPr>
        <p:blipFill>
          <a:blip r:embed="rId2"/>
          <a:stretch>
            <a:fillRect/>
          </a:stretch>
        </p:blipFill>
        <p:spPr>
          <a:xfrm>
            <a:off x="914400" y="1243185"/>
            <a:ext cx="7086600" cy="5310015"/>
          </a:xfrm>
          <a:prstGeom prst="rect">
            <a:avLst/>
          </a:prstGeom>
        </p:spPr>
      </p:pic>
      <p:sp>
        <p:nvSpPr>
          <p:cNvPr id="7" name="TextBox 6"/>
          <p:cNvSpPr txBox="1"/>
          <p:nvPr/>
        </p:nvSpPr>
        <p:spPr>
          <a:xfrm>
            <a:off x="558816" y="873853"/>
            <a:ext cx="8127984" cy="369332"/>
          </a:xfrm>
          <a:prstGeom prst="rect">
            <a:avLst/>
          </a:prstGeom>
          <a:noFill/>
        </p:spPr>
        <p:txBody>
          <a:bodyPr wrap="none" rtlCol="0">
            <a:spAutoFit/>
          </a:bodyPr>
          <a:lstStyle/>
          <a:p>
            <a:r>
              <a:rPr lang="en-US" dirty="0" smtClean="0"/>
              <a:t>Explosion of PBX inside container with no heterogeneity in the container properties  </a:t>
            </a:r>
            <a:endParaRPr lang="en-US" dirty="0"/>
          </a:p>
        </p:txBody>
      </p:sp>
      <p:sp>
        <p:nvSpPr>
          <p:cNvPr id="166" name="TextBox 165"/>
          <p:cNvSpPr txBox="1"/>
          <p:nvPr/>
        </p:nvSpPr>
        <p:spPr>
          <a:xfrm>
            <a:off x="697964" y="6368534"/>
            <a:ext cx="7455436" cy="461665"/>
          </a:xfrm>
          <a:prstGeom prst="rect">
            <a:avLst/>
          </a:prstGeom>
          <a:noFill/>
        </p:spPr>
        <p:txBody>
          <a:bodyPr wrap="none" rtlCol="0">
            <a:spAutoFit/>
          </a:bodyPr>
          <a:lstStyle/>
          <a:p>
            <a:r>
              <a:rPr lang="en-US" sz="2400" dirty="0" smtClean="0"/>
              <a:t>The container breaks into four large and symmetric pieces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1" y="-76200"/>
            <a:ext cx="8991600"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Homogenized engineering scale simulations with stochastic heterogeneity  </a:t>
            </a:r>
            <a:r>
              <a:rPr lang="en-US" sz="2800" i="1" dirty="0" smtClean="0">
                <a:solidFill>
                  <a:srgbClr val="660066"/>
                </a:solidFill>
                <a:latin typeface="Times New Roman"/>
                <a:cs typeface="Times New Roman"/>
              </a:rPr>
              <a:t>(</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MPM and MPM-ICE)</a:t>
            </a:r>
          </a:p>
        </p:txBody>
      </p:sp>
      <p:pic>
        <p:nvPicPr>
          <p:cNvPr id="3" name="Picture 2" descr="Fig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839200" cy="4419600"/>
          </a:xfrm>
          <a:prstGeom prst="rect">
            <a:avLst/>
          </a:prstGeom>
          <a:noFill/>
          <a:ln>
            <a:noFill/>
          </a:ln>
        </p:spPr>
      </p:pic>
      <p:sp>
        <p:nvSpPr>
          <p:cNvPr id="4" name="TextBox 3"/>
          <p:cNvSpPr txBox="1"/>
          <p:nvPr/>
        </p:nvSpPr>
        <p:spPr>
          <a:xfrm>
            <a:off x="152400" y="1074003"/>
            <a:ext cx="8839200" cy="830997"/>
          </a:xfrm>
          <a:prstGeom prst="rect">
            <a:avLst/>
          </a:prstGeom>
          <a:noFill/>
        </p:spPr>
        <p:txBody>
          <a:bodyPr wrap="square" rtlCol="0">
            <a:spAutoFit/>
          </a:bodyPr>
          <a:lstStyle/>
          <a:p>
            <a:r>
              <a:rPr lang="en-US" sz="2400" dirty="0" smtClean="0"/>
              <a:t>Now lets have simulation where the failure stress for each material point is taken from a stochastic distribution </a:t>
            </a:r>
            <a:endParaRPr lang="en-US" sz="2400" dirty="0"/>
          </a:p>
        </p:txBody>
      </p:sp>
      <p:sp>
        <p:nvSpPr>
          <p:cNvPr id="5" name="TextBox 4"/>
          <p:cNvSpPr txBox="1"/>
          <p:nvPr/>
        </p:nvSpPr>
        <p:spPr>
          <a:xfrm>
            <a:off x="6553200" y="6172200"/>
            <a:ext cx="1419529" cy="369332"/>
          </a:xfrm>
          <a:prstGeom prst="rect">
            <a:avLst/>
          </a:prstGeom>
          <a:noFill/>
        </p:spPr>
        <p:txBody>
          <a:bodyPr wrap="none" rtlCol="0">
            <a:spAutoFit/>
          </a:bodyPr>
          <a:lstStyle/>
          <a:p>
            <a:r>
              <a:rPr lang="en-US" dirty="0" smtClean="0"/>
              <a:t>Failure stress </a:t>
            </a:r>
            <a:endParaRPr lang="en-US" dirty="0"/>
          </a:p>
        </p:txBody>
      </p:sp>
      <p:sp>
        <p:nvSpPr>
          <p:cNvPr id="6" name="TextBox 5"/>
          <p:cNvSpPr txBox="1"/>
          <p:nvPr/>
        </p:nvSpPr>
        <p:spPr>
          <a:xfrm rot="16200000">
            <a:off x="4431150" y="3920518"/>
            <a:ext cx="1199968" cy="369332"/>
          </a:xfrm>
          <a:prstGeom prst="rect">
            <a:avLst/>
          </a:prstGeom>
          <a:solidFill>
            <a:schemeClr val="bg1"/>
          </a:solidFill>
        </p:spPr>
        <p:txBody>
          <a:bodyPr wrap="none" rtlCol="0">
            <a:spAutoFit/>
          </a:bodyPr>
          <a:lstStyle/>
          <a:p>
            <a:r>
              <a:rPr lang="en-US" dirty="0" smtClean="0"/>
              <a:t>Probability</a:t>
            </a:r>
            <a:endParaRPr lang="en-US" dirty="0"/>
          </a:p>
        </p:txBody>
      </p:sp>
    </p:spTree>
    <p:extLst>
      <p:ext uri="{BB962C8B-B14F-4D97-AF65-F5344CB8AC3E}">
        <p14:creationId xmlns:p14="http://schemas.microsoft.com/office/powerpoint/2010/main" val="21770606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52401" y="-76200"/>
            <a:ext cx="8991600"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Homogenized engineering scale simulations with stochastic heterogeneity  </a:t>
            </a:r>
            <a:r>
              <a:rPr lang="en-US" sz="2800" i="1" dirty="0" smtClean="0">
                <a:solidFill>
                  <a:srgbClr val="660066"/>
                </a:solidFill>
                <a:latin typeface="Times New Roman"/>
                <a:cs typeface="Times New Roman"/>
              </a:rPr>
              <a:t>(</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MPM and MPM-ICE)</a:t>
            </a:r>
          </a:p>
        </p:txBody>
      </p:sp>
      <p:sp>
        <p:nvSpPr>
          <p:cNvPr id="10" name="TextBox 9"/>
          <p:cNvSpPr txBox="1"/>
          <p:nvPr/>
        </p:nvSpPr>
        <p:spPr>
          <a:xfrm>
            <a:off x="381000" y="5486400"/>
            <a:ext cx="8763000" cy="1200328"/>
          </a:xfrm>
          <a:prstGeom prst="rect">
            <a:avLst/>
          </a:prstGeom>
          <a:noFill/>
        </p:spPr>
        <p:txBody>
          <a:bodyPr wrap="square" rtlCol="0">
            <a:spAutoFit/>
          </a:bodyPr>
          <a:lstStyle/>
          <a:p>
            <a:pPr marL="342900" indent="-342900">
              <a:buFontTx/>
              <a:buChar char="-"/>
            </a:pPr>
            <a:r>
              <a:rPr lang="en-US" sz="2400" dirty="0" smtClean="0"/>
              <a:t>Red points are “failed” points, i.e. points not supporting the stress</a:t>
            </a:r>
          </a:p>
          <a:p>
            <a:pPr marL="342900" indent="-342900">
              <a:buFontTx/>
              <a:buChar char="-"/>
            </a:pPr>
            <a:r>
              <a:rPr lang="en-US" sz="2400" dirty="0" smtClean="0"/>
              <a:t>Case on the left has large mean value and narrower distribution of failure criteria</a:t>
            </a:r>
            <a:endParaRPr lang="en-US" sz="2400" dirty="0"/>
          </a:p>
        </p:txBody>
      </p:sp>
      <p:pic>
        <p:nvPicPr>
          <p:cNvPr id="12" name="Mov1a_Failure2.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4743627" y="1142999"/>
            <a:ext cx="4197173" cy="3920387"/>
          </a:xfrm>
          <a:prstGeom prst="rect">
            <a:avLst/>
          </a:prstGeom>
        </p:spPr>
      </p:pic>
      <p:pic>
        <p:nvPicPr>
          <p:cNvPr id="2" name="Mov1_Failure.mpg">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381001" y="1151466"/>
            <a:ext cx="4188108" cy="3911920"/>
          </a:xfrm>
          <a:prstGeom prst="rect">
            <a:avLst/>
          </a:prstGeom>
        </p:spPr>
      </p:pic>
    </p:spTree>
    <p:extLst>
      <p:ext uri="{BB962C8B-B14F-4D97-AF65-F5344CB8AC3E}">
        <p14:creationId xmlns:p14="http://schemas.microsoft.com/office/powerpoint/2010/main" val="1762924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1" y="-76200"/>
            <a:ext cx="8991600"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Homogenized engineering scale simulations with stochastic heterogeneity  </a:t>
            </a:r>
            <a:r>
              <a:rPr lang="en-US" sz="2800" i="1" dirty="0" smtClean="0">
                <a:solidFill>
                  <a:srgbClr val="660066"/>
                </a:solidFill>
                <a:latin typeface="Times New Roman"/>
                <a:cs typeface="Times New Roman"/>
              </a:rPr>
              <a:t>(</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MPM and MPM-ICE)</a:t>
            </a:r>
          </a:p>
        </p:txBody>
      </p:sp>
      <p:sp>
        <p:nvSpPr>
          <p:cNvPr id="4" name="TextBox 3"/>
          <p:cNvSpPr txBox="1"/>
          <p:nvPr/>
        </p:nvSpPr>
        <p:spPr>
          <a:xfrm>
            <a:off x="838200" y="1025435"/>
            <a:ext cx="2452564" cy="461665"/>
          </a:xfrm>
          <a:prstGeom prst="rect">
            <a:avLst/>
          </a:prstGeom>
          <a:noFill/>
        </p:spPr>
        <p:txBody>
          <a:bodyPr wrap="none" rtlCol="0">
            <a:spAutoFit/>
          </a:bodyPr>
          <a:lstStyle/>
          <a:p>
            <a:r>
              <a:rPr lang="en-US" sz="2400" dirty="0" smtClean="0"/>
              <a:t>Stress distribution</a:t>
            </a:r>
            <a:endParaRPr lang="en-US" sz="2400" dirty="0"/>
          </a:p>
        </p:txBody>
      </p:sp>
      <p:sp>
        <p:nvSpPr>
          <p:cNvPr id="5" name="TextBox 4"/>
          <p:cNvSpPr txBox="1"/>
          <p:nvPr/>
        </p:nvSpPr>
        <p:spPr>
          <a:xfrm>
            <a:off x="5410200" y="1025435"/>
            <a:ext cx="3350647" cy="461665"/>
          </a:xfrm>
          <a:prstGeom prst="rect">
            <a:avLst/>
          </a:prstGeom>
          <a:noFill/>
        </p:spPr>
        <p:txBody>
          <a:bodyPr wrap="none" rtlCol="0">
            <a:spAutoFit/>
          </a:bodyPr>
          <a:lstStyle/>
          <a:p>
            <a:r>
              <a:rPr lang="en-US" sz="2400" dirty="0" smtClean="0"/>
              <a:t>Temperature distribution</a:t>
            </a:r>
            <a:endParaRPr lang="en-US" sz="2400" dirty="0"/>
          </a:p>
        </p:txBody>
      </p:sp>
      <p:pic>
        <p:nvPicPr>
          <p:cNvPr id="9" name="Mov2_Press.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127001" y="1752601"/>
            <a:ext cx="4405312" cy="4114800"/>
          </a:xfrm>
          <a:prstGeom prst="rect">
            <a:avLst/>
          </a:prstGeom>
        </p:spPr>
      </p:pic>
      <p:pic>
        <p:nvPicPr>
          <p:cNvPr id="10" name="Mov3_Temp.mpg">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4738689" y="1752601"/>
            <a:ext cx="4405312" cy="4114800"/>
          </a:xfrm>
          <a:prstGeom prst="rect">
            <a:avLst/>
          </a:prstGeom>
        </p:spPr>
      </p:pic>
    </p:spTree>
    <p:extLst>
      <p:ext uri="{BB962C8B-B14F-4D97-AF65-F5344CB8AC3E}">
        <p14:creationId xmlns:p14="http://schemas.microsoft.com/office/powerpoint/2010/main" val="5929041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6.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828800" y="848608"/>
            <a:ext cx="5486400" cy="5780792"/>
          </a:xfrm>
          <a:prstGeom prst="rect">
            <a:avLst/>
          </a:prstGeom>
        </p:spPr>
      </p:pic>
      <p:sp>
        <p:nvSpPr>
          <p:cNvPr id="4" name="TextBox 3"/>
          <p:cNvSpPr txBox="1">
            <a:spLocks noChangeArrowheads="1"/>
          </p:cNvSpPr>
          <p:nvPr/>
        </p:nvSpPr>
        <p:spPr bwMode="auto">
          <a:xfrm>
            <a:off x="152401" y="-76200"/>
            <a:ext cx="8991600"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Homogenized engineering scale simulations with stochastic heterogeneity  </a:t>
            </a:r>
            <a:r>
              <a:rPr lang="en-US" sz="2800" i="1" dirty="0" smtClean="0">
                <a:solidFill>
                  <a:srgbClr val="660066"/>
                </a:solidFill>
                <a:latin typeface="Times New Roman"/>
                <a:cs typeface="Times New Roman"/>
              </a:rPr>
              <a:t>(</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MPM and MPM-ICE)</a:t>
            </a:r>
          </a:p>
        </p:txBody>
      </p:sp>
    </p:spTree>
    <p:extLst>
      <p:ext uri="{BB962C8B-B14F-4D97-AF65-F5344CB8AC3E}">
        <p14:creationId xmlns:p14="http://schemas.microsoft.com/office/powerpoint/2010/main" val="8156912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339" y="0"/>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Tracking fragments and their impact </a:t>
            </a:r>
            <a:r>
              <a:rPr lang="en-US" sz="2800" i="1" dirty="0" smtClean="0">
                <a:solidFill>
                  <a:srgbClr val="660066"/>
                </a:solidFill>
                <a:latin typeface="Times New Roman"/>
                <a:cs typeface="Times New Roman"/>
              </a:rPr>
              <a:t>(</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MPM</a:t>
            </a:r>
            <a:r>
              <a:rPr lang="en-US" sz="2800" i="1" dirty="0">
                <a:solidFill>
                  <a:srgbClr val="660066"/>
                </a:solidFill>
                <a:latin typeface="Times New Roman"/>
                <a:cs typeface="Times New Roman"/>
              </a:rPr>
              <a:t>-</a:t>
            </a:r>
            <a:r>
              <a:rPr lang="en-US" sz="2800" i="1" dirty="0" smtClean="0">
                <a:solidFill>
                  <a:srgbClr val="660066"/>
                </a:solidFill>
                <a:latin typeface="Times New Roman"/>
                <a:cs typeface="Times New Roman"/>
              </a:rPr>
              <a:t>ICE)</a:t>
            </a:r>
          </a:p>
        </p:txBody>
      </p:sp>
      <p:sp>
        <p:nvSpPr>
          <p:cNvPr id="5" name="TextBox 4"/>
          <p:cNvSpPr txBox="1"/>
          <p:nvPr/>
        </p:nvSpPr>
        <p:spPr>
          <a:xfrm>
            <a:off x="838200" y="838200"/>
            <a:ext cx="2452564" cy="461665"/>
          </a:xfrm>
          <a:prstGeom prst="rect">
            <a:avLst/>
          </a:prstGeom>
          <a:noFill/>
        </p:spPr>
        <p:txBody>
          <a:bodyPr wrap="none" rtlCol="0">
            <a:spAutoFit/>
          </a:bodyPr>
          <a:lstStyle/>
          <a:p>
            <a:r>
              <a:rPr lang="en-US" sz="2400" dirty="0" smtClean="0"/>
              <a:t>Stress distribution</a:t>
            </a:r>
            <a:endParaRPr lang="en-US" sz="2400" dirty="0"/>
          </a:p>
        </p:txBody>
      </p:sp>
      <p:sp>
        <p:nvSpPr>
          <p:cNvPr id="6" name="TextBox 5"/>
          <p:cNvSpPr txBox="1"/>
          <p:nvPr/>
        </p:nvSpPr>
        <p:spPr>
          <a:xfrm>
            <a:off x="5410200" y="838200"/>
            <a:ext cx="3350647" cy="461665"/>
          </a:xfrm>
          <a:prstGeom prst="rect">
            <a:avLst/>
          </a:prstGeom>
          <a:noFill/>
        </p:spPr>
        <p:txBody>
          <a:bodyPr wrap="none" rtlCol="0">
            <a:spAutoFit/>
          </a:bodyPr>
          <a:lstStyle/>
          <a:p>
            <a:r>
              <a:rPr lang="en-US" sz="2400" dirty="0" smtClean="0"/>
              <a:t>Temperature distribution</a:t>
            </a:r>
            <a:endParaRPr lang="en-US" sz="2400" dirty="0"/>
          </a:p>
        </p:txBody>
      </p:sp>
      <p:sp>
        <p:nvSpPr>
          <p:cNvPr id="7" name="TextBox 6"/>
          <p:cNvSpPr txBox="1"/>
          <p:nvPr/>
        </p:nvSpPr>
        <p:spPr>
          <a:xfrm>
            <a:off x="223839" y="5476402"/>
            <a:ext cx="8763000" cy="1815882"/>
          </a:xfrm>
          <a:prstGeom prst="rect">
            <a:avLst/>
          </a:prstGeom>
          <a:noFill/>
        </p:spPr>
        <p:txBody>
          <a:bodyPr wrap="square" rtlCol="0">
            <a:spAutoFit/>
          </a:bodyPr>
          <a:lstStyle/>
          <a:p>
            <a:pPr marL="342900" indent="-342900">
              <a:buFontTx/>
              <a:buChar char="-"/>
            </a:pPr>
            <a:r>
              <a:rPr lang="en-US" sz="2200" dirty="0" smtClean="0"/>
              <a:t>By the time of impact (hundreds of microseconds or milliseconds) the SEM fragment can generate significant heat due reactions</a:t>
            </a:r>
          </a:p>
          <a:p>
            <a:pPr marL="342900" indent="-342900">
              <a:buFontTx/>
              <a:buChar char="-"/>
            </a:pPr>
            <a:r>
              <a:rPr lang="en-US" sz="2200" dirty="0" smtClean="0"/>
              <a:t> </a:t>
            </a:r>
            <a:r>
              <a:rPr lang="en-US" sz="2200" dirty="0"/>
              <a:t>Upon impact the fragment kinetic energy converts into thermal energy which can further boost ongoing reactions in SEM</a:t>
            </a:r>
          </a:p>
          <a:p>
            <a:pPr marL="342900" indent="-342900">
              <a:buFontTx/>
              <a:buChar char="-"/>
            </a:pPr>
            <a:endParaRPr lang="en-US" sz="2400" dirty="0"/>
          </a:p>
        </p:txBody>
      </p:sp>
      <p:pic>
        <p:nvPicPr>
          <p:cNvPr id="9" name="Mov4_impactP.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223839" y="1299865"/>
            <a:ext cx="4302231" cy="4038600"/>
          </a:xfrm>
          <a:prstGeom prst="rect">
            <a:avLst/>
          </a:prstGeom>
        </p:spPr>
      </p:pic>
      <p:pic>
        <p:nvPicPr>
          <p:cNvPr id="10" name="Mov5_impactT.mpg">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4800600" y="1299865"/>
            <a:ext cx="4376738" cy="4108541"/>
          </a:xfrm>
          <a:prstGeom prst="rect">
            <a:avLst/>
          </a:prstGeom>
        </p:spPr>
      </p:pic>
    </p:spTree>
    <p:extLst>
      <p:ext uri="{BB962C8B-B14F-4D97-AF65-F5344CB8AC3E}">
        <p14:creationId xmlns:p14="http://schemas.microsoft.com/office/powerpoint/2010/main" val="833303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04800" y="147638"/>
            <a:ext cx="4826136" cy="523220"/>
          </a:xfrm>
          <a:prstGeom prst="rect">
            <a:avLst/>
          </a:prstGeom>
          <a:noFill/>
          <a:ln w="9525">
            <a:noFill/>
            <a:miter lim="800000"/>
            <a:headEnd/>
            <a:tailEnd/>
          </a:ln>
        </p:spPr>
        <p:txBody>
          <a:bodyPr wrap="none">
            <a:prstTxWarp prst="textNoShape">
              <a:avLst/>
            </a:prstTxWarp>
            <a:spAutoFit/>
          </a:bodyPr>
          <a:lstStyle/>
          <a:p>
            <a:r>
              <a:rPr lang="en-US" sz="2800" b="1" dirty="0" err="1" smtClean="0">
                <a:solidFill>
                  <a:srgbClr val="660066"/>
                </a:solidFill>
                <a:latin typeface="Times New Roman" pitchFamily="-84" charset="0"/>
              </a:rPr>
              <a:t>Multiscale</a:t>
            </a:r>
            <a:r>
              <a:rPr lang="en-US" sz="2800" b="1" dirty="0" smtClean="0">
                <a:solidFill>
                  <a:srgbClr val="660066"/>
                </a:solidFill>
                <a:latin typeface="Times New Roman" pitchFamily="-84" charset="0"/>
              </a:rPr>
              <a:t> modeling approach</a:t>
            </a:r>
            <a:endParaRPr lang="en-US" sz="2800" b="1" dirty="0">
              <a:solidFill>
                <a:srgbClr val="660066"/>
              </a:solidFill>
              <a:latin typeface="Times New Roman" pitchFamily="-84" charset="0"/>
            </a:endParaRPr>
          </a:p>
        </p:txBody>
      </p:sp>
      <p:pic>
        <p:nvPicPr>
          <p:cNvPr id="2" name="Picture 1" descr="dia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70858"/>
            <a:ext cx="8077200" cy="6057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934" y="50800"/>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Key</a:t>
            </a:r>
            <a:r>
              <a:rPr lang="en-US" sz="2800" i="1" dirty="0">
                <a:solidFill>
                  <a:srgbClr val="660066"/>
                </a:solidFill>
                <a:latin typeface="Times New Roman"/>
                <a:cs typeface="Times New Roman"/>
              </a:rPr>
              <a:t> </a:t>
            </a:r>
            <a:r>
              <a:rPr lang="en-US" sz="2800" i="1" dirty="0" smtClean="0">
                <a:solidFill>
                  <a:srgbClr val="660066"/>
                </a:solidFill>
                <a:latin typeface="Times New Roman"/>
                <a:cs typeface="Times New Roman"/>
              </a:rPr>
              <a:t>outcomes from </a:t>
            </a:r>
            <a:r>
              <a:rPr lang="en-US" sz="2800" i="1" dirty="0" err="1" smtClean="0">
                <a:solidFill>
                  <a:srgbClr val="660066"/>
                </a:solidFill>
                <a:latin typeface="Times New Roman"/>
                <a:cs typeface="Times New Roman"/>
              </a:rPr>
              <a:t>macroscale</a:t>
            </a:r>
            <a:r>
              <a:rPr lang="en-US" sz="2800" i="1" dirty="0" smtClean="0">
                <a:solidFill>
                  <a:srgbClr val="660066"/>
                </a:solidFill>
                <a:latin typeface="Times New Roman"/>
                <a:cs typeface="Times New Roman"/>
              </a:rPr>
              <a:t> simulations</a:t>
            </a:r>
          </a:p>
        </p:txBody>
      </p:sp>
      <p:sp>
        <p:nvSpPr>
          <p:cNvPr id="3" name="TextBox 2"/>
          <p:cNvSpPr txBox="1"/>
          <p:nvPr/>
        </p:nvSpPr>
        <p:spPr>
          <a:xfrm>
            <a:off x="0" y="844690"/>
            <a:ext cx="9143997" cy="5632310"/>
          </a:xfrm>
          <a:prstGeom prst="rect">
            <a:avLst/>
          </a:prstGeom>
          <a:noFill/>
        </p:spPr>
        <p:txBody>
          <a:bodyPr wrap="square" rtlCol="0">
            <a:spAutoFit/>
          </a:bodyPr>
          <a:lstStyle/>
          <a:p>
            <a:pPr marL="342900" indent="-342900">
              <a:buFontTx/>
              <a:buChar char="-"/>
            </a:pPr>
            <a:r>
              <a:rPr lang="en-US" sz="2400" dirty="0" smtClean="0">
                <a:solidFill>
                  <a:srgbClr val="0000FF"/>
                </a:solidFill>
              </a:rPr>
              <a:t>The material models and constitutive properties for these </a:t>
            </a:r>
            <a:r>
              <a:rPr lang="en-US" sz="2400" dirty="0" err="1" smtClean="0">
                <a:solidFill>
                  <a:srgbClr val="0000FF"/>
                </a:solidFill>
              </a:rPr>
              <a:t>macroscale</a:t>
            </a:r>
            <a:r>
              <a:rPr lang="en-US" sz="2400" dirty="0" smtClean="0">
                <a:solidFill>
                  <a:srgbClr val="0000FF"/>
                </a:solidFill>
              </a:rPr>
              <a:t> simulations come from atomistic/</a:t>
            </a:r>
            <a:r>
              <a:rPr lang="en-US" sz="2400" dirty="0" err="1" smtClean="0">
                <a:solidFill>
                  <a:srgbClr val="0000FF"/>
                </a:solidFill>
              </a:rPr>
              <a:t>mesoscale</a:t>
            </a:r>
            <a:r>
              <a:rPr lang="en-US" sz="2400" dirty="0" smtClean="0">
                <a:solidFill>
                  <a:srgbClr val="0000FF"/>
                </a:solidFill>
              </a:rPr>
              <a:t> simulations.</a:t>
            </a:r>
            <a:endParaRPr lang="en-US" sz="2400" dirty="0" smtClean="0">
              <a:solidFill>
                <a:srgbClr val="0000FF"/>
              </a:solidFill>
              <a:sym typeface="Wingdings"/>
            </a:endParaRPr>
          </a:p>
          <a:p>
            <a:pPr marL="342900" indent="-342900">
              <a:buFontTx/>
              <a:buChar char="-"/>
            </a:pPr>
            <a:endParaRPr lang="en-US" sz="2400" dirty="0">
              <a:solidFill>
                <a:srgbClr val="0000FF"/>
              </a:solidFill>
              <a:sym typeface="Wingdings"/>
            </a:endParaRPr>
          </a:p>
          <a:p>
            <a:pPr marL="342900" indent="-342900">
              <a:buFontTx/>
              <a:buChar char="-"/>
            </a:pPr>
            <a:r>
              <a:rPr lang="en-US" sz="2400" dirty="0" smtClean="0">
                <a:solidFill>
                  <a:srgbClr val="0000FF"/>
                </a:solidFill>
                <a:sym typeface="Wingdings"/>
              </a:rPr>
              <a:t>These simulations allow to determine key time scales and distribution of conditions/environments experienced by the SEM materials during insult scenario.</a:t>
            </a:r>
          </a:p>
          <a:p>
            <a:pPr marL="342900" indent="-342900">
              <a:buFontTx/>
              <a:buChar char="-"/>
            </a:pPr>
            <a:endParaRPr lang="en-US" sz="2400" dirty="0">
              <a:solidFill>
                <a:srgbClr val="0000FF"/>
              </a:solidFill>
              <a:sym typeface="Wingdings"/>
            </a:endParaRPr>
          </a:p>
          <a:p>
            <a:pPr marL="342900" indent="-342900">
              <a:buFontTx/>
              <a:buChar char="-"/>
            </a:pPr>
            <a:r>
              <a:rPr lang="en-US" sz="2400" dirty="0" smtClean="0">
                <a:solidFill>
                  <a:srgbClr val="0000FF"/>
                </a:solidFill>
                <a:sym typeface="Wingdings"/>
              </a:rPr>
              <a:t>Include fluid/solid structure coupling. Are capable to deal with large deformations and </a:t>
            </a:r>
            <a:r>
              <a:rPr lang="en-US" sz="2400" dirty="0" err="1" smtClean="0">
                <a:solidFill>
                  <a:srgbClr val="0000FF"/>
                </a:solidFill>
                <a:sym typeface="Wingdings"/>
              </a:rPr>
              <a:t>multimaterial</a:t>
            </a:r>
            <a:r>
              <a:rPr lang="en-US" sz="2400" dirty="0" smtClean="0">
                <a:solidFill>
                  <a:srgbClr val="0000FF"/>
                </a:solidFill>
                <a:sym typeface="Wingdings"/>
              </a:rPr>
              <a:t> representation.  </a:t>
            </a:r>
          </a:p>
          <a:p>
            <a:pPr marL="342900" indent="-342900">
              <a:buFontTx/>
              <a:buChar char="-"/>
            </a:pPr>
            <a:endParaRPr lang="en-US" sz="2400" dirty="0">
              <a:solidFill>
                <a:srgbClr val="0000FF"/>
              </a:solidFill>
              <a:sym typeface="Wingdings"/>
            </a:endParaRPr>
          </a:p>
          <a:p>
            <a:pPr marL="342900" indent="-342900">
              <a:buFontTx/>
              <a:buChar char="-"/>
            </a:pPr>
            <a:r>
              <a:rPr lang="en-US" sz="2400" dirty="0" smtClean="0">
                <a:solidFill>
                  <a:srgbClr val="0000FF"/>
                </a:solidFill>
                <a:sym typeface="Wingdings"/>
              </a:rPr>
              <a:t>Allow to establish correlations/dependence between atomic scale reaction mechanisms, </a:t>
            </a:r>
            <a:r>
              <a:rPr lang="en-US" sz="2400" dirty="0" err="1" smtClean="0">
                <a:solidFill>
                  <a:srgbClr val="0000FF"/>
                </a:solidFill>
                <a:sym typeface="Wingdings"/>
              </a:rPr>
              <a:t>mesoscale</a:t>
            </a:r>
            <a:r>
              <a:rPr lang="en-US" sz="2400" dirty="0" smtClean="0">
                <a:solidFill>
                  <a:srgbClr val="0000FF"/>
                </a:solidFill>
                <a:sym typeface="Wingdings"/>
              </a:rPr>
              <a:t> microstructure of SEM, and the engineering scale device performance.  </a:t>
            </a:r>
          </a:p>
          <a:p>
            <a:pPr marL="342900" indent="-342900">
              <a:buFontTx/>
              <a:buChar char="-"/>
            </a:pPr>
            <a:endParaRPr lang="en-US" sz="2400" dirty="0">
              <a:solidFill>
                <a:srgbClr val="0000FF"/>
              </a:solidFill>
              <a:sym typeface="Wingdings"/>
            </a:endParaRPr>
          </a:p>
          <a:p>
            <a:endParaRPr lang="en-US" sz="2400" dirty="0">
              <a:solidFill>
                <a:srgbClr val="0000FF"/>
              </a:solidFill>
              <a:sym typeface="Wingdings"/>
            </a:endParaRPr>
          </a:p>
        </p:txBody>
      </p:sp>
    </p:spTree>
    <p:extLst>
      <p:ext uri="{BB962C8B-B14F-4D97-AF65-F5344CB8AC3E}">
        <p14:creationId xmlns:p14="http://schemas.microsoft.com/office/powerpoint/2010/main" val="905977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5400" y="555374"/>
            <a:ext cx="89916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660066"/>
                </a:solidFill>
                <a:latin typeface="Times New Roman" pitchFamily="-84" charset="0"/>
              </a:rPr>
              <a:t>Moving forward to Phase II</a:t>
            </a:r>
            <a:endParaRPr lang="en-US" sz="2800" i="1" dirty="0" smtClean="0">
              <a:solidFill>
                <a:srgbClr val="660066"/>
              </a:solidFill>
              <a:latin typeface="Times New Roman"/>
              <a:cs typeface="Times New Roman"/>
            </a:endParaRPr>
          </a:p>
        </p:txBody>
      </p:sp>
      <p:sp>
        <p:nvSpPr>
          <p:cNvPr id="3" name="TextBox 2"/>
          <p:cNvSpPr txBox="1"/>
          <p:nvPr/>
        </p:nvSpPr>
        <p:spPr>
          <a:xfrm>
            <a:off x="0" y="2353733"/>
            <a:ext cx="9143997" cy="3847207"/>
          </a:xfrm>
          <a:prstGeom prst="rect">
            <a:avLst/>
          </a:prstGeom>
          <a:noFill/>
        </p:spPr>
        <p:txBody>
          <a:bodyPr wrap="square" rtlCol="0">
            <a:spAutoFit/>
          </a:bodyPr>
          <a:lstStyle/>
          <a:p>
            <a:pPr marL="342900" indent="-342900">
              <a:buFontTx/>
              <a:buChar char="-"/>
            </a:pPr>
            <a:r>
              <a:rPr lang="en-US" sz="2800" b="1" dirty="0" smtClean="0">
                <a:solidFill>
                  <a:srgbClr val="0000FF"/>
                </a:solidFill>
                <a:sym typeface="Wingdings"/>
              </a:rPr>
              <a:t>Enhance reaction model description</a:t>
            </a:r>
          </a:p>
          <a:p>
            <a:pPr marL="342900" indent="-342900">
              <a:buFontTx/>
              <a:buChar char="-"/>
            </a:pPr>
            <a:endParaRPr lang="en-US" sz="2800" b="1" dirty="0">
              <a:solidFill>
                <a:srgbClr val="0000FF"/>
              </a:solidFill>
              <a:sym typeface="Wingdings"/>
            </a:endParaRPr>
          </a:p>
          <a:p>
            <a:pPr marL="342900" indent="-342900">
              <a:buFontTx/>
              <a:buChar char="-"/>
            </a:pPr>
            <a:r>
              <a:rPr lang="en-US" sz="2800" b="1" dirty="0" smtClean="0">
                <a:solidFill>
                  <a:srgbClr val="0000FF"/>
                </a:solidFill>
                <a:sym typeface="Wingdings"/>
              </a:rPr>
              <a:t>Enhance damage/failure models</a:t>
            </a:r>
          </a:p>
          <a:p>
            <a:endParaRPr lang="en-US" sz="2800" b="1" dirty="0" smtClean="0">
              <a:solidFill>
                <a:srgbClr val="0000FF"/>
              </a:solidFill>
              <a:sym typeface="Wingdings"/>
            </a:endParaRPr>
          </a:p>
          <a:p>
            <a:pPr marL="342900" indent="-342900">
              <a:buFontTx/>
              <a:buChar char="-"/>
            </a:pPr>
            <a:r>
              <a:rPr lang="en-US" sz="2800" b="1" dirty="0" smtClean="0">
                <a:solidFill>
                  <a:srgbClr val="0000FF"/>
                </a:solidFill>
                <a:sym typeface="Wingdings"/>
              </a:rPr>
              <a:t>Take into account the role of initial SEM processing</a:t>
            </a:r>
          </a:p>
          <a:p>
            <a:pPr marL="342900" indent="-342900">
              <a:buFontTx/>
              <a:buChar char="-"/>
            </a:pPr>
            <a:endParaRPr lang="en-US" sz="2800" b="1" dirty="0">
              <a:solidFill>
                <a:srgbClr val="0000FF"/>
              </a:solidFill>
              <a:sym typeface="Wingdings"/>
            </a:endParaRPr>
          </a:p>
          <a:p>
            <a:pPr marL="342900" indent="-342900">
              <a:buFontTx/>
              <a:buChar char="-"/>
            </a:pPr>
            <a:r>
              <a:rPr lang="en-US" sz="2800" b="1" dirty="0" smtClean="0">
                <a:solidFill>
                  <a:srgbClr val="0000FF"/>
                </a:solidFill>
                <a:sym typeface="Wingdings"/>
              </a:rPr>
              <a:t>Efficient coupling of phenomena with different time scales</a:t>
            </a:r>
          </a:p>
          <a:p>
            <a:pPr marL="342900" indent="-342900">
              <a:buFontTx/>
              <a:buChar char="-"/>
            </a:pPr>
            <a:endParaRPr lang="en-US" sz="2400" dirty="0">
              <a:solidFill>
                <a:srgbClr val="0000FF"/>
              </a:solidFill>
              <a:sym typeface="Wingdings"/>
            </a:endParaRPr>
          </a:p>
          <a:p>
            <a:endParaRPr lang="en-US" sz="2400" dirty="0">
              <a:solidFill>
                <a:srgbClr val="0000FF"/>
              </a:solidFill>
              <a:sym typeface="Wingdings"/>
            </a:endParaRPr>
          </a:p>
        </p:txBody>
      </p:sp>
      <p:sp>
        <p:nvSpPr>
          <p:cNvPr id="4" name="TextBox 3"/>
          <p:cNvSpPr txBox="1">
            <a:spLocks noChangeArrowheads="1"/>
          </p:cNvSpPr>
          <p:nvPr/>
        </p:nvSpPr>
        <p:spPr bwMode="auto">
          <a:xfrm>
            <a:off x="16934" y="1534180"/>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Key</a:t>
            </a:r>
            <a:r>
              <a:rPr lang="en-US" sz="2800" i="1" dirty="0">
                <a:solidFill>
                  <a:srgbClr val="660066"/>
                </a:solidFill>
                <a:latin typeface="Times New Roman"/>
                <a:cs typeface="Times New Roman"/>
              </a:rPr>
              <a:t> i</a:t>
            </a:r>
            <a:r>
              <a:rPr lang="en-US" sz="2800" i="1" dirty="0" smtClean="0">
                <a:solidFill>
                  <a:srgbClr val="660066"/>
                </a:solidFill>
                <a:latin typeface="Times New Roman"/>
                <a:cs typeface="Times New Roman"/>
              </a:rPr>
              <a:t>ssues to address:</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78581"/>
            <a:ext cx="8839200" cy="4525963"/>
          </a:xfrm>
        </p:spPr>
        <p:txBody>
          <a:bodyPr>
            <a:normAutofit/>
          </a:bodyPr>
          <a:lstStyle/>
          <a:p>
            <a:r>
              <a:rPr lang="en-US" sz="2400" dirty="0" smtClean="0"/>
              <a:t>Our simulations demonstrate that shock loading of high density SEMs (e.g., 90% + TMD) does not lead to reaction (e.g., hot spots are not sufficiently hot)</a:t>
            </a:r>
          </a:p>
          <a:p>
            <a:endParaRPr lang="en-US" sz="1000" dirty="0" smtClean="0"/>
          </a:p>
          <a:p>
            <a:r>
              <a:rPr lang="en-US" sz="2400" dirty="0" smtClean="0"/>
              <a:t>However, reactions are observed experimentally in many Al/Ni composites:</a:t>
            </a:r>
          </a:p>
          <a:p>
            <a:endParaRPr lang="en-US" sz="1000" dirty="0" smtClean="0"/>
          </a:p>
        </p:txBody>
      </p:sp>
      <p:sp>
        <p:nvSpPr>
          <p:cNvPr id="4" name="TextBox 3"/>
          <p:cNvSpPr txBox="1">
            <a:spLocks noChangeArrowheads="1"/>
          </p:cNvSpPr>
          <p:nvPr/>
        </p:nvSpPr>
        <p:spPr bwMode="auto">
          <a:xfrm>
            <a:off x="33867" y="13028"/>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Role of processing</a:t>
            </a:r>
            <a:endParaRPr lang="en-US" sz="2800" i="1" dirty="0" smtClean="0">
              <a:solidFill>
                <a:srgbClr val="660066"/>
              </a:solidFill>
              <a:latin typeface="Times New Roman"/>
              <a:cs typeface="Times New Roman"/>
            </a:endParaRPr>
          </a:p>
        </p:txBody>
      </p:sp>
      <p:sp>
        <p:nvSpPr>
          <p:cNvPr id="6" name="Content Placeholder 2"/>
          <p:cNvSpPr txBox="1">
            <a:spLocks/>
          </p:cNvSpPr>
          <p:nvPr/>
        </p:nvSpPr>
        <p:spPr>
          <a:xfrm>
            <a:off x="880533" y="2924704"/>
            <a:ext cx="8229600" cy="39163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Shock loading (&gt; 15 </a:t>
            </a:r>
            <a:r>
              <a:rPr lang="en-US" sz="2000" dirty="0" err="1" smtClean="0"/>
              <a:t>GPa</a:t>
            </a:r>
            <a:r>
              <a:rPr lang="en-US" sz="2000" dirty="0" smtClean="0"/>
              <a:t>) of low density (e.g., 50-60% TMD) materials with </a:t>
            </a:r>
            <a:r>
              <a:rPr lang="en-US" sz="2000" dirty="0" err="1" smtClean="0"/>
              <a:t>nanosized</a:t>
            </a:r>
            <a:r>
              <a:rPr lang="en-US" sz="2000" dirty="0" smtClean="0"/>
              <a:t> grains </a:t>
            </a:r>
          </a:p>
          <a:p>
            <a:pPr lvl="1"/>
            <a:r>
              <a:rPr lang="en-US" sz="2000" dirty="0" smtClean="0"/>
              <a:t>A lot of frictional heating</a:t>
            </a:r>
          </a:p>
          <a:p>
            <a:pPr lvl="1"/>
            <a:r>
              <a:rPr lang="en-US" sz="2000" dirty="0" smtClean="0"/>
              <a:t>A lot of interfaces, relatively little “bulk” material</a:t>
            </a:r>
          </a:p>
          <a:p>
            <a:pPr lvl="1"/>
            <a:endParaRPr lang="en-US" sz="1000" dirty="0" smtClean="0"/>
          </a:p>
          <a:p>
            <a:pPr marL="0" indent="0">
              <a:buNone/>
            </a:pPr>
            <a:r>
              <a:rPr lang="en-US" sz="2000" dirty="0" smtClean="0"/>
              <a:t>Shock loading (&gt; 15 </a:t>
            </a:r>
            <a:r>
              <a:rPr lang="en-US" sz="2000" dirty="0" err="1" smtClean="0"/>
              <a:t>Gpa</a:t>
            </a:r>
            <a:r>
              <a:rPr lang="en-US" sz="2000" dirty="0" smtClean="0"/>
              <a:t>) of high density SEM materials (granular and multilayer) that have experienced specific processing conditions </a:t>
            </a:r>
          </a:p>
          <a:p>
            <a:pPr lvl="1"/>
            <a:r>
              <a:rPr lang="en-US" sz="2000" dirty="0" smtClean="0"/>
              <a:t>Shock loading (&lt; 15 </a:t>
            </a:r>
            <a:r>
              <a:rPr lang="en-US" sz="2000" dirty="0" err="1" smtClean="0"/>
              <a:t>GPa</a:t>
            </a:r>
            <a:r>
              <a:rPr lang="en-US" sz="2000" dirty="0" smtClean="0"/>
              <a:t>)</a:t>
            </a:r>
          </a:p>
          <a:p>
            <a:pPr lvl="1"/>
            <a:r>
              <a:rPr lang="en-US" sz="2000" dirty="0" smtClean="0"/>
              <a:t>Hot </a:t>
            </a:r>
            <a:r>
              <a:rPr lang="en-US" sz="2000" dirty="0" err="1" smtClean="0"/>
              <a:t>isostatic</a:t>
            </a:r>
            <a:r>
              <a:rPr lang="en-US" sz="2000" dirty="0" smtClean="0"/>
              <a:t> pressing (800 K +, several </a:t>
            </a:r>
            <a:r>
              <a:rPr lang="en-US" sz="2000" dirty="0" err="1" smtClean="0"/>
              <a:t>GPa</a:t>
            </a:r>
            <a:r>
              <a:rPr lang="en-US" sz="2000" dirty="0" smtClean="0"/>
              <a:t> ? )</a:t>
            </a:r>
          </a:p>
          <a:p>
            <a:pPr lvl="1"/>
            <a:r>
              <a:rPr lang="en-US" sz="2000" dirty="0" smtClean="0"/>
              <a:t>High shear</a:t>
            </a:r>
          </a:p>
          <a:p>
            <a:pPr lvl="1"/>
            <a:r>
              <a:rPr lang="en-US" sz="2000" dirty="0"/>
              <a:t>R</a:t>
            </a:r>
            <a:r>
              <a:rPr lang="en-US" sz="2000" dirty="0" smtClean="0"/>
              <a:t>eactive milling</a:t>
            </a:r>
          </a:p>
        </p:txBody>
      </p:sp>
    </p:spTree>
    <p:extLst>
      <p:ext uri="{BB962C8B-B14F-4D97-AF65-F5344CB8AC3E}">
        <p14:creationId xmlns:p14="http://schemas.microsoft.com/office/powerpoint/2010/main" val="37676732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7" y="269876"/>
            <a:ext cx="8229600" cy="1143000"/>
          </a:xfrm>
        </p:spPr>
        <p:txBody>
          <a:bodyPr>
            <a:normAutofit/>
          </a:bodyPr>
          <a:lstStyle/>
          <a:p>
            <a:pPr algn="l"/>
            <a:r>
              <a:rPr lang="en-US" sz="2400" dirty="0" smtClean="0">
                <a:solidFill>
                  <a:srgbClr val="000090"/>
                </a:solidFill>
              </a:rPr>
              <a:t>Where does the difference lie?</a:t>
            </a:r>
            <a:endParaRPr lang="en-US" sz="2400" dirty="0">
              <a:solidFill>
                <a:srgbClr val="000090"/>
              </a:solidFill>
            </a:endParaRPr>
          </a:p>
        </p:txBody>
      </p:sp>
      <p:sp>
        <p:nvSpPr>
          <p:cNvPr id="3" name="Content Placeholder 2"/>
          <p:cNvSpPr>
            <a:spLocks noGrp="1"/>
          </p:cNvSpPr>
          <p:nvPr>
            <p:ph idx="1"/>
          </p:nvPr>
        </p:nvSpPr>
        <p:spPr>
          <a:xfrm>
            <a:off x="431800" y="1143000"/>
            <a:ext cx="8746066" cy="5715000"/>
          </a:xfrm>
        </p:spPr>
        <p:txBody>
          <a:bodyPr>
            <a:normAutofit/>
          </a:bodyPr>
          <a:lstStyle/>
          <a:p>
            <a:r>
              <a:rPr lang="en-US" sz="2400" dirty="0" smtClean="0"/>
              <a:t>Our simulations have emulated hot </a:t>
            </a:r>
            <a:r>
              <a:rPr lang="en-US" sz="2400" dirty="0" err="1" smtClean="0"/>
              <a:t>isostatic</a:t>
            </a:r>
            <a:r>
              <a:rPr lang="en-US" sz="2400" dirty="0" smtClean="0"/>
              <a:t> pressing, but do not include changes in the Al/Ni interface that might occur during processing</a:t>
            </a:r>
          </a:p>
          <a:p>
            <a:endParaRPr lang="en-US" sz="2400" dirty="0" smtClean="0"/>
          </a:p>
          <a:p>
            <a:endParaRPr lang="en-US" sz="2400" dirty="0"/>
          </a:p>
          <a:p>
            <a:endParaRPr lang="en-US" sz="2400" dirty="0" smtClean="0"/>
          </a:p>
          <a:p>
            <a:endParaRPr lang="en-US" sz="2600" dirty="0" smtClean="0"/>
          </a:p>
          <a:p>
            <a:pPr marL="0" indent="0">
              <a:buNone/>
            </a:pPr>
            <a:endParaRPr lang="en-US" sz="2600" dirty="0" smtClean="0"/>
          </a:p>
          <a:p>
            <a:endParaRPr lang="en-US" sz="1000" dirty="0" smtClean="0"/>
          </a:p>
          <a:p>
            <a:r>
              <a:rPr lang="en-US" sz="2400" dirty="0" smtClean="0"/>
              <a:t>It is known that the Al/Ni interfaces transform during processing </a:t>
            </a:r>
          </a:p>
          <a:p>
            <a:pPr lvl="1"/>
            <a:r>
              <a:rPr lang="en-US" sz="1800" dirty="0"/>
              <a:t>r</a:t>
            </a:r>
            <a:r>
              <a:rPr lang="en-US" sz="1800" dirty="0" smtClean="0"/>
              <a:t>esulting SEMs have good mechanical integrity</a:t>
            </a:r>
          </a:p>
          <a:p>
            <a:pPr lvl="1"/>
            <a:r>
              <a:rPr lang="en-US" sz="1800" dirty="0"/>
              <a:t>e</a:t>
            </a:r>
            <a:r>
              <a:rPr lang="en-US" sz="1800" dirty="0" smtClean="0"/>
              <a:t>xperimental analysis of post-detonation fragments indicate that the failure does not occur preferentially at the grain/grain boundaries</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31800" y="2438400"/>
            <a:ext cx="2819400" cy="175260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962400" y="2455333"/>
            <a:ext cx="2209800" cy="1735667"/>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764866" y="2438400"/>
            <a:ext cx="1998133" cy="1752600"/>
          </a:xfrm>
          <a:prstGeom prst="rect">
            <a:avLst/>
          </a:prstGeom>
        </p:spPr>
      </p:pic>
      <p:sp>
        <p:nvSpPr>
          <p:cNvPr id="8" name="TextBox 7"/>
          <p:cNvSpPr txBox="1"/>
          <p:nvPr/>
        </p:nvSpPr>
        <p:spPr>
          <a:xfrm>
            <a:off x="457200" y="4207933"/>
            <a:ext cx="9287933" cy="369332"/>
          </a:xfrm>
          <a:prstGeom prst="rect">
            <a:avLst/>
          </a:prstGeom>
          <a:noFill/>
        </p:spPr>
        <p:txBody>
          <a:bodyPr wrap="square" rtlCol="0">
            <a:spAutoFit/>
          </a:bodyPr>
          <a:lstStyle/>
          <a:p>
            <a:r>
              <a:rPr lang="en-US" i="1" dirty="0" smtClean="0"/>
              <a:t>Al/Ni composite at 60%, 89% and 96% TMD from MPM simulations</a:t>
            </a:r>
            <a:endParaRPr lang="en-US" i="1" dirty="0"/>
          </a:p>
        </p:txBody>
      </p:sp>
      <p:sp>
        <p:nvSpPr>
          <p:cNvPr id="9" name="TextBox 8"/>
          <p:cNvSpPr txBox="1">
            <a:spLocks noChangeArrowheads="1"/>
          </p:cNvSpPr>
          <p:nvPr/>
        </p:nvSpPr>
        <p:spPr bwMode="auto">
          <a:xfrm>
            <a:off x="33867" y="13028"/>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Role of processing</a:t>
            </a:r>
            <a:endParaRPr lang="en-US" sz="2800" i="1" dirty="0" smtClean="0">
              <a:solidFill>
                <a:srgbClr val="660066"/>
              </a:solidFill>
              <a:latin typeface="Times New Roman"/>
              <a:cs typeface="Times New Roman"/>
            </a:endParaRPr>
          </a:p>
        </p:txBody>
      </p:sp>
      <p:sp>
        <p:nvSpPr>
          <p:cNvPr id="4" name="Right Arrow 3"/>
          <p:cNvSpPr/>
          <p:nvPr/>
        </p:nvSpPr>
        <p:spPr>
          <a:xfrm>
            <a:off x="3505200" y="3183467"/>
            <a:ext cx="3048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367058" y="3183467"/>
            <a:ext cx="3048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2772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solidFill>
                  <a:srgbClr val="000090"/>
                </a:solidFill>
              </a:rPr>
              <a:t>How Processing Influences SEM Reactivity?</a:t>
            </a:r>
            <a:endParaRPr lang="en-US" sz="2400" dirty="0">
              <a:solidFill>
                <a:srgbClr val="000090"/>
              </a:solidFill>
            </a:endParaRPr>
          </a:p>
        </p:txBody>
      </p:sp>
      <p:sp>
        <p:nvSpPr>
          <p:cNvPr id="3" name="Content Placeholder 2"/>
          <p:cNvSpPr>
            <a:spLocks noGrp="1"/>
          </p:cNvSpPr>
          <p:nvPr>
            <p:ph idx="1"/>
          </p:nvPr>
        </p:nvSpPr>
        <p:spPr>
          <a:xfrm>
            <a:off x="188200" y="1417638"/>
            <a:ext cx="8955800" cy="5211762"/>
          </a:xfrm>
        </p:spPr>
        <p:txBody>
          <a:bodyPr>
            <a:normAutofit/>
          </a:bodyPr>
          <a:lstStyle/>
          <a:p>
            <a:r>
              <a:rPr lang="en-US" sz="2400" dirty="0" smtClean="0"/>
              <a:t>Diffuse/partially reacted (intimate) Al/Ni interfaces are indicated</a:t>
            </a:r>
          </a:p>
          <a:p>
            <a:endParaRPr lang="en-US" sz="2400" dirty="0" smtClean="0"/>
          </a:p>
          <a:p>
            <a:r>
              <a:rPr lang="en-US" sz="2400" dirty="0" smtClean="0"/>
              <a:t>Our preliminary simulations indicate that such interfaces are much more susceptible to further reaction than pristine, sharp interfaces</a:t>
            </a:r>
          </a:p>
          <a:p>
            <a:endParaRPr lang="en-US" sz="2400" dirty="0" smtClean="0"/>
          </a:p>
          <a:p>
            <a:r>
              <a:rPr lang="en-US" sz="2400" dirty="0" smtClean="0"/>
              <a:t>In Phase II we will include diffusion/reaction effects in mesoscale MPM simulations of processing</a:t>
            </a:r>
          </a:p>
          <a:p>
            <a:pPr lvl="1"/>
            <a:r>
              <a:rPr lang="en-US" sz="2000" dirty="0" smtClean="0"/>
              <a:t>Informed by atomistic simulations</a:t>
            </a:r>
          </a:p>
          <a:p>
            <a:pPr lvl="1"/>
            <a:r>
              <a:rPr lang="en-US" sz="2000" dirty="0" smtClean="0"/>
              <a:t>Shock loading </a:t>
            </a:r>
            <a:endParaRPr lang="en-US" dirty="0"/>
          </a:p>
          <a:p>
            <a:pPr lvl="1"/>
            <a:r>
              <a:rPr lang="en-US" sz="2000" dirty="0" smtClean="0"/>
              <a:t>Hot </a:t>
            </a:r>
            <a:r>
              <a:rPr lang="en-US" sz="2000" dirty="0" err="1" smtClean="0"/>
              <a:t>isostatic</a:t>
            </a:r>
            <a:r>
              <a:rPr lang="en-US" sz="2000" dirty="0" smtClean="0"/>
              <a:t> compression</a:t>
            </a:r>
          </a:p>
          <a:p>
            <a:pPr lvl="1"/>
            <a:r>
              <a:rPr lang="en-US" sz="2000" dirty="0" smtClean="0"/>
              <a:t>Other </a:t>
            </a:r>
          </a:p>
          <a:p>
            <a:pPr lvl="1"/>
            <a:r>
              <a:rPr lang="en-US" sz="2000" dirty="0" smtClean="0"/>
              <a:t>Influence on performance and optimization</a:t>
            </a:r>
          </a:p>
        </p:txBody>
      </p:sp>
      <p:sp>
        <p:nvSpPr>
          <p:cNvPr id="4" name="TextBox 3"/>
          <p:cNvSpPr txBox="1">
            <a:spLocks noChangeArrowheads="1"/>
          </p:cNvSpPr>
          <p:nvPr/>
        </p:nvSpPr>
        <p:spPr bwMode="auto">
          <a:xfrm>
            <a:off x="33867" y="13028"/>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Role of processing</a:t>
            </a:r>
            <a:endParaRPr lang="en-US" sz="2800" i="1" dirty="0" smtClean="0">
              <a:solidFill>
                <a:srgbClr val="660066"/>
              </a:solidFill>
              <a:latin typeface="Times New Roman"/>
              <a:cs typeface="Times New Roman"/>
            </a:endParaRPr>
          </a:p>
        </p:txBody>
      </p:sp>
    </p:spTree>
    <p:extLst>
      <p:ext uri="{BB962C8B-B14F-4D97-AF65-F5344CB8AC3E}">
        <p14:creationId xmlns:p14="http://schemas.microsoft.com/office/powerpoint/2010/main" val="5397902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65960"/>
            <a:ext cx="8515533" cy="5000860"/>
          </a:xfrm>
        </p:spPr>
        <p:txBody>
          <a:bodyPr>
            <a:normAutofit/>
          </a:bodyPr>
          <a:lstStyle/>
          <a:p>
            <a:r>
              <a:rPr lang="en-US" sz="2400" dirty="0" smtClean="0"/>
              <a:t>EAM (embedded atom method) and/or ReaxFF will be used </a:t>
            </a:r>
          </a:p>
          <a:p>
            <a:endParaRPr lang="en-US" sz="2400" dirty="0"/>
          </a:p>
          <a:p>
            <a:r>
              <a:rPr lang="en-US" sz="2400" dirty="0" smtClean="0"/>
              <a:t>Both have been used to study Al/Ni interfaces and reactions</a:t>
            </a:r>
          </a:p>
          <a:p>
            <a:endParaRPr lang="en-US" sz="2400" dirty="0" smtClean="0"/>
          </a:p>
          <a:p>
            <a:r>
              <a:rPr lang="en-US" sz="2400" dirty="0" smtClean="0"/>
              <a:t>No studies of the influence of </a:t>
            </a:r>
            <a:r>
              <a:rPr lang="en-US" sz="2400" b="1" i="1" dirty="0" smtClean="0"/>
              <a:t>pressure</a:t>
            </a:r>
            <a:r>
              <a:rPr lang="en-US" sz="2400" dirty="0" smtClean="0"/>
              <a:t> on diffusion and reaction have been performed</a:t>
            </a:r>
          </a:p>
          <a:p>
            <a:pPr marL="0" indent="0">
              <a:buNone/>
            </a:pPr>
            <a:endParaRPr lang="en-US" sz="2400" dirty="0" smtClean="0"/>
          </a:p>
          <a:p>
            <a:endParaRPr lang="en-US" sz="2400" dirty="0" smtClean="0"/>
          </a:p>
        </p:txBody>
      </p:sp>
      <p:sp>
        <p:nvSpPr>
          <p:cNvPr id="6" name="TextBox 5"/>
          <p:cNvSpPr txBox="1">
            <a:spLocks noChangeArrowheads="1"/>
          </p:cNvSpPr>
          <p:nvPr/>
        </p:nvSpPr>
        <p:spPr bwMode="auto">
          <a:xfrm>
            <a:off x="33867" y="13028"/>
            <a:ext cx="9143999"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Enhancement of reaction/diffusion models: </a:t>
            </a:r>
          </a:p>
          <a:p>
            <a:r>
              <a:rPr lang="en-US" sz="2800" i="1" dirty="0" smtClean="0">
                <a:solidFill>
                  <a:srgbClr val="660066"/>
                </a:solidFill>
                <a:latin typeface="Times New Roman" pitchFamily="-84" charset="0"/>
              </a:rPr>
              <a:t>Atomistic Simulations</a:t>
            </a:r>
            <a:endParaRPr lang="en-US" sz="2800" i="1" dirty="0" smtClean="0">
              <a:solidFill>
                <a:srgbClr val="660066"/>
              </a:solidFill>
              <a:latin typeface="Times New Roman"/>
              <a:cs typeface="Times New Roman"/>
            </a:endParaRPr>
          </a:p>
        </p:txBody>
      </p:sp>
      <p:pic>
        <p:nvPicPr>
          <p:cNvPr id="8" name="Picture 7"/>
          <p:cNvPicPr>
            <a:picLocks noChangeAspect="1"/>
          </p:cNvPicPr>
          <p:nvPr/>
        </p:nvPicPr>
        <p:blipFill>
          <a:blip r:embed="rId2"/>
          <a:stretch>
            <a:fillRect/>
          </a:stretch>
        </p:blipFill>
        <p:spPr>
          <a:xfrm>
            <a:off x="649247" y="4267200"/>
            <a:ext cx="8460886" cy="1849490"/>
          </a:xfrm>
          <a:prstGeom prst="rect">
            <a:avLst/>
          </a:prstGeom>
        </p:spPr>
      </p:pic>
    </p:spTree>
    <p:extLst>
      <p:ext uri="{BB962C8B-B14F-4D97-AF65-F5344CB8AC3E}">
        <p14:creationId xmlns:p14="http://schemas.microsoft.com/office/powerpoint/2010/main" val="15644119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65960"/>
            <a:ext cx="8515533" cy="5000860"/>
          </a:xfrm>
        </p:spPr>
        <p:txBody>
          <a:bodyPr>
            <a:normAutofit/>
          </a:bodyPr>
          <a:lstStyle/>
          <a:p>
            <a:r>
              <a:rPr lang="en-US" sz="2400" dirty="0" smtClean="0"/>
              <a:t>MD simulations will play a key role in Phase II:</a:t>
            </a:r>
          </a:p>
          <a:p>
            <a:endParaRPr lang="en-US" sz="2400" dirty="0" smtClean="0"/>
          </a:p>
          <a:p>
            <a:pPr lvl="1"/>
            <a:r>
              <a:rPr lang="en-US" sz="2400" dirty="0" smtClean="0"/>
              <a:t>Quantify the influence of pressure on Al/Ni </a:t>
            </a:r>
            <a:r>
              <a:rPr lang="en-US" sz="2400" dirty="0" err="1" smtClean="0"/>
              <a:t>interdiffusion</a:t>
            </a:r>
            <a:endParaRPr lang="en-US" sz="2400" dirty="0" smtClean="0"/>
          </a:p>
          <a:p>
            <a:pPr lvl="1"/>
            <a:endParaRPr lang="en-US" sz="2400" dirty="0" smtClean="0"/>
          </a:p>
          <a:p>
            <a:pPr lvl="1"/>
            <a:r>
              <a:rPr lang="en-US" sz="2400" dirty="0" smtClean="0"/>
              <a:t>Quantify the influence of pressure on Al/Ni reaction (mechanisms and heats of reaction)</a:t>
            </a:r>
          </a:p>
          <a:p>
            <a:pPr lvl="1"/>
            <a:endParaRPr lang="en-US" sz="2400" dirty="0" smtClean="0"/>
          </a:p>
          <a:p>
            <a:pPr lvl="1"/>
            <a:r>
              <a:rPr lang="en-US" sz="2400" dirty="0" smtClean="0"/>
              <a:t>Understand the nature of the Al/Ni interface, including structure, strength and fracture toughness</a:t>
            </a:r>
          </a:p>
          <a:p>
            <a:pPr lvl="1"/>
            <a:endParaRPr lang="en-US" sz="2400" dirty="0" smtClean="0"/>
          </a:p>
          <a:p>
            <a:pPr lvl="1"/>
            <a:r>
              <a:rPr lang="en-US" sz="2400" dirty="0" smtClean="0"/>
              <a:t>Influence of pressure on Al melting T at Al/Ni interface</a:t>
            </a:r>
          </a:p>
          <a:p>
            <a:endParaRPr lang="en-US" sz="2400" dirty="0" smtClean="0"/>
          </a:p>
        </p:txBody>
      </p:sp>
      <p:sp>
        <p:nvSpPr>
          <p:cNvPr id="5" name="TextBox 4"/>
          <p:cNvSpPr txBox="1">
            <a:spLocks noChangeArrowheads="1"/>
          </p:cNvSpPr>
          <p:nvPr/>
        </p:nvSpPr>
        <p:spPr bwMode="auto">
          <a:xfrm>
            <a:off x="33867" y="13028"/>
            <a:ext cx="9143999" cy="954107"/>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Enhancement of reaction/diffusion models: </a:t>
            </a:r>
          </a:p>
          <a:p>
            <a:r>
              <a:rPr lang="en-US" sz="2800" i="1" dirty="0" smtClean="0">
                <a:solidFill>
                  <a:srgbClr val="660066"/>
                </a:solidFill>
                <a:latin typeface="Times New Roman" pitchFamily="-84" charset="0"/>
              </a:rPr>
              <a:t>Atomistic Simulations</a:t>
            </a:r>
            <a:endParaRPr lang="en-US" sz="2800" i="1" dirty="0" smtClean="0">
              <a:solidFill>
                <a:srgbClr val="660066"/>
              </a:solidFill>
              <a:latin typeface="Times New Roman"/>
              <a:cs typeface="Times New Roman"/>
            </a:endParaRPr>
          </a:p>
        </p:txBody>
      </p:sp>
    </p:spTree>
    <p:extLst>
      <p:ext uri="{BB962C8B-B14F-4D97-AF65-F5344CB8AC3E}">
        <p14:creationId xmlns:p14="http://schemas.microsoft.com/office/powerpoint/2010/main" val="14341950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53075"/>
            <a:ext cx="8991600" cy="5723925"/>
          </a:xfrm>
        </p:spPr>
        <p:txBody>
          <a:bodyPr>
            <a:noAutofit/>
          </a:bodyPr>
          <a:lstStyle/>
          <a:p>
            <a:r>
              <a:rPr lang="en-US" sz="2200" dirty="0" smtClean="0">
                <a:solidFill>
                  <a:srgbClr val="000090"/>
                </a:solidFill>
              </a:rPr>
              <a:t>The team will be enhanced by Pro. </a:t>
            </a:r>
            <a:r>
              <a:rPr lang="en-US" sz="2200" dirty="0" err="1" smtClean="0">
                <a:solidFill>
                  <a:srgbClr val="000090"/>
                </a:solidFill>
              </a:rPr>
              <a:t>Nairn</a:t>
            </a:r>
            <a:r>
              <a:rPr lang="en-US" sz="2200" dirty="0" smtClean="0">
                <a:solidFill>
                  <a:srgbClr val="000090"/>
                </a:solidFill>
              </a:rPr>
              <a:t> (Oregon State University) who is world expert in modeling of damage mechanics.</a:t>
            </a:r>
          </a:p>
          <a:p>
            <a:endParaRPr lang="en-US" sz="1000" dirty="0" smtClean="0"/>
          </a:p>
          <a:p>
            <a:r>
              <a:rPr lang="en-US" sz="2200" dirty="0" smtClean="0"/>
              <a:t>Damage </a:t>
            </a:r>
            <a:r>
              <a:rPr lang="en-US" sz="2200" dirty="0"/>
              <a:t>mechanics has </a:t>
            </a:r>
            <a:r>
              <a:rPr lang="en-US" sz="2200" dirty="0" smtClean="0"/>
              <a:t>been developed </a:t>
            </a:r>
            <a:r>
              <a:rPr lang="en-US" sz="2200" dirty="0"/>
              <a:t>as </a:t>
            </a:r>
            <a:r>
              <a:rPr lang="en-US" sz="2200" dirty="0" smtClean="0"/>
              <a:t>an alternative </a:t>
            </a:r>
            <a:r>
              <a:rPr lang="en-US" sz="2200" dirty="0"/>
              <a:t>method for modeling damage evolution in complex </a:t>
            </a:r>
            <a:r>
              <a:rPr lang="en-US" sz="2200" dirty="0" smtClean="0"/>
              <a:t>materials.</a:t>
            </a:r>
          </a:p>
          <a:p>
            <a:endParaRPr lang="en-US" sz="1000" dirty="0" smtClean="0"/>
          </a:p>
          <a:p>
            <a:r>
              <a:rPr lang="en-US" sz="2200" dirty="0" smtClean="0"/>
              <a:t>In </a:t>
            </a:r>
            <a:r>
              <a:rPr lang="en-US" sz="2200" dirty="0"/>
              <a:t>brief, damage mechanics replaces displacement discontinuities of explicit cracks with altered constitutive laws for the material</a:t>
            </a:r>
            <a:r>
              <a:rPr lang="en-US" sz="2200" dirty="0" smtClean="0"/>
              <a:t>.</a:t>
            </a:r>
          </a:p>
          <a:p>
            <a:pPr marL="0" indent="0">
              <a:buNone/>
            </a:pPr>
            <a:endParaRPr lang="en-US" sz="1000" dirty="0" smtClean="0"/>
          </a:p>
          <a:p>
            <a:r>
              <a:rPr lang="en-US" sz="2200" dirty="0" smtClean="0"/>
              <a:t>Despite </a:t>
            </a:r>
            <a:r>
              <a:rPr lang="en-US" sz="2200" dirty="0"/>
              <a:t>the attraction of damage mechanics models, the vast majority of implementations have a major drawback in that they resort to the special case of “isotropic” damage. </a:t>
            </a:r>
            <a:endParaRPr lang="en-US" sz="2200" dirty="0" smtClean="0"/>
          </a:p>
          <a:p>
            <a:endParaRPr lang="en-US" sz="1000" dirty="0" smtClean="0"/>
          </a:p>
          <a:p>
            <a:r>
              <a:rPr lang="en-US" sz="2200" dirty="0" smtClean="0"/>
              <a:t>We </a:t>
            </a:r>
            <a:r>
              <a:rPr lang="en-US" sz="2200" dirty="0"/>
              <a:t>claim that isotropic damage mechanics are inadequate. In contrast, our new methods include anisotropy and we have demonstrated a rigorous connection to fracture </a:t>
            </a:r>
            <a:r>
              <a:rPr lang="en-US" sz="2200" dirty="0" smtClean="0"/>
              <a:t>mechanics</a:t>
            </a:r>
          </a:p>
          <a:p>
            <a:pPr marL="0" indent="0">
              <a:buNone/>
            </a:pPr>
            <a:endParaRPr lang="en-US" sz="1000" dirty="0" smtClean="0"/>
          </a:p>
          <a:p>
            <a:r>
              <a:rPr lang="en-US" sz="2200" dirty="0"/>
              <a:t>W</a:t>
            </a:r>
            <a:r>
              <a:rPr lang="en-US" sz="2200" dirty="0" smtClean="0"/>
              <a:t>hen </a:t>
            </a:r>
            <a:r>
              <a:rPr lang="en-US" sz="2200" dirty="0"/>
              <a:t>materials develop damage and cracks, </a:t>
            </a:r>
            <a:r>
              <a:rPr lang="en-US" sz="2200" b="1" dirty="0"/>
              <a:t>they become anisotropic</a:t>
            </a:r>
            <a:r>
              <a:rPr lang="en-US" sz="2200" dirty="0"/>
              <a:t>.  </a:t>
            </a:r>
          </a:p>
        </p:txBody>
      </p:sp>
      <p:sp>
        <p:nvSpPr>
          <p:cNvPr id="4" name="TextBox 3"/>
          <p:cNvSpPr txBox="1">
            <a:spLocks noChangeArrowheads="1"/>
          </p:cNvSpPr>
          <p:nvPr/>
        </p:nvSpPr>
        <p:spPr bwMode="auto">
          <a:xfrm>
            <a:off x="33867" y="13028"/>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Enhancement of failure models: Damage Mechanics</a:t>
            </a:r>
            <a:endParaRPr lang="en-US" sz="2800" i="1" dirty="0" smtClean="0">
              <a:solidFill>
                <a:srgbClr val="660066"/>
              </a:solidFill>
              <a:latin typeface="Times New Roman"/>
              <a:cs typeface="Times New Roman"/>
            </a:endParaRPr>
          </a:p>
        </p:txBody>
      </p:sp>
    </p:spTree>
    <p:extLst>
      <p:ext uri="{BB962C8B-B14F-4D97-AF65-F5344CB8AC3E}">
        <p14:creationId xmlns:p14="http://schemas.microsoft.com/office/powerpoint/2010/main" val="3005643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7" y="536248"/>
            <a:ext cx="8949267" cy="2774386"/>
          </a:xfrm>
        </p:spPr>
        <p:txBody>
          <a:bodyPr>
            <a:normAutofit fontScale="85000" lnSpcReduction="20000"/>
          </a:bodyPr>
          <a:lstStyle/>
          <a:p>
            <a:r>
              <a:rPr lang="en-US" dirty="0"/>
              <a:t>Our claim is that it is vitally important that any numerical modeling approach to predicting cracks (</a:t>
            </a:r>
            <a:r>
              <a:rPr lang="en-US" i="1" dirty="0"/>
              <a:t>e.g.</a:t>
            </a:r>
            <a:r>
              <a:rPr lang="en-US" dirty="0"/>
              <a:t>, damage mechanics) </a:t>
            </a:r>
            <a:r>
              <a:rPr lang="en-US" u="sng" dirty="0"/>
              <a:t>must</a:t>
            </a:r>
            <a:r>
              <a:rPr lang="en-US" dirty="0"/>
              <a:t> demonstrate that it can reproduce explicit crack results when applied to the same problem. </a:t>
            </a:r>
            <a:endParaRPr lang="en-US" dirty="0" smtClean="0"/>
          </a:p>
          <a:p>
            <a:endParaRPr lang="en-US" sz="1200" dirty="0" smtClean="0"/>
          </a:p>
          <a:p>
            <a:r>
              <a:rPr lang="en-US" dirty="0" smtClean="0"/>
              <a:t>Furthermore</a:t>
            </a:r>
            <a:r>
              <a:rPr lang="en-US" dirty="0"/>
              <a:t>, this comparison/validation allows for parameterization of the </a:t>
            </a:r>
            <a:r>
              <a:rPr lang="en-US" dirty="0" err="1" smtClean="0"/>
              <a:t>ADaMM</a:t>
            </a:r>
            <a:r>
              <a:rPr lang="en-US" dirty="0" smtClean="0"/>
              <a:t> </a:t>
            </a:r>
            <a:r>
              <a:rPr lang="en-US" dirty="0"/>
              <a:t>based upon fracture mechanics properties. </a:t>
            </a:r>
          </a:p>
        </p:txBody>
      </p:sp>
      <p:pic>
        <p:nvPicPr>
          <p:cNvPr id="5" name="Picture 4" descr="Macintosh HD:Users:nairnj:Desktop:Image_1086.jpg"/>
          <p:cNvPicPr/>
          <p:nvPr/>
        </p:nvPicPr>
        <p:blipFill>
          <a:blip r:embed="rId2"/>
          <a:srcRect/>
          <a:stretch>
            <a:fillRect/>
          </a:stretch>
        </p:blipFill>
        <p:spPr bwMode="auto">
          <a:xfrm rot="16200000">
            <a:off x="5342551" y="2607817"/>
            <a:ext cx="2946232" cy="4334934"/>
          </a:xfrm>
          <a:prstGeom prst="rect">
            <a:avLst/>
          </a:prstGeom>
          <a:noFill/>
          <a:ln w="9525">
            <a:noFill/>
            <a:miter lim="800000"/>
            <a:headEnd/>
            <a:tailEnd/>
          </a:ln>
        </p:spPr>
      </p:pic>
      <p:sp>
        <p:nvSpPr>
          <p:cNvPr id="6" name="Rectangle 5"/>
          <p:cNvSpPr/>
          <p:nvPr/>
        </p:nvSpPr>
        <p:spPr>
          <a:xfrm>
            <a:off x="321734" y="6150114"/>
            <a:ext cx="8695267" cy="707886"/>
          </a:xfrm>
          <a:prstGeom prst="rect">
            <a:avLst/>
          </a:prstGeom>
        </p:spPr>
        <p:txBody>
          <a:bodyPr wrap="square">
            <a:spAutoFit/>
          </a:bodyPr>
          <a:lstStyle/>
          <a:p>
            <a:pPr algn="just"/>
            <a:r>
              <a:rPr lang="en-US" sz="2000" i="1" dirty="0" smtClean="0"/>
              <a:t>Superposed </a:t>
            </a:r>
            <a:r>
              <a:rPr lang="en-US" sz="2000" i="1" dirty="0"/>
              <a:t>crack path results from an explicit crack model (red line) and a damage mechanics model (particles in white).</a:t>
            </a:r>
          </a:p>
        </p:txBody>
      </p:sp>
      <p:sp>
        <p:nvSpPr>
          <p:cNvPr id="7" name="TextBox 6"/>
          <p:cNvSpPr txBox="1">
            <a:spLocks noChangeArrowheads="1"/>
          </p:cNvSpPr>
          <p:nvPr/>
        </p:nvSpPr>
        <p:spPr bwMode="auto">
          <a:xfrm>
            <a:off x="33867" y="13028"/>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Enhancement of failure models: Damage Mechanics</a:t>
            </a:r>
            <a:endParaRPr lang="en-US" sz="2800" i="1" dirty="0" smtClean="0">
              <a:solidFill>
                <a:srgbClr val="660066"/>
              </a:solidFill>
              <a:latin typeface="Times New Roman"/>
              <a:cs typeface="Times New Roman"/>
            </a:endParaRPr>
          </a:p>
        </p:txBody>
      </p:sp>
      <p:pic>
        <p:nvPicPr>
          <p:cNvPr id="8" name="Picture 7" descr="Macintosh HD:Users:nairnj:Desktop:Image_1086.jpg"/>
          <p:cNvPicPr/>
          <p:nvPr/>
        </p:nvPicPr>
        <p:blipFill>
          <a:blip r:embed="rId2"/>
          <a:srcRect/>
          <a:stretch>
            <a:fillRect/>
          </a:stretch>
        </p:blipFill>
        <p:spPr bwMode="auto">
          <a:xfrm rot="16200000">
            <a:off x="846751" y="2616284"/>
            <a:ext cx="2946232" cy="4334934"/>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668867" y="3581400"/>
            <a:ext cx="3505200" cy="2438400"/>
          </a:xfrm>
          <a:prstGeom prst="rect">
            <a:avLst/>
          </a:prstGeom>
        </p:spPr>
      </p:pic>
      <p:pic>
        <p:nvPicPr>
          <p:cNvPr id="10" name="Picture 9"/>
          <p:cNvPicPr>
            <a:picLocks noChangeAspect="1"/>
          </p:cNvPicPr>
          <p:nvPr/>
        </p:nvPicPr>
        <p:blipFill>
          <a:blip r:embed="rId4"/>
          <a:stretch>
            <a:fillRect/>
          </a:stretch>
        </p:blipFill>
        <p:spPr>
          <a:xfrm flipV="1">
            <a:off x="1295400" y="4648200"/>
            <a:ext cx="2209800" cy="101600"/>
          </a:xfrm>
          <a:prstGeom prst="rect">
            <a:avLst/>
          </a:prstGeom>
        </p:spPr>
      </p:pic>
      <p:sp>
        <p:nvSpPr>
          <p:cNvPr id="11" name="TextBox 10"/>
          <p:cNvSpPr txBox="1"/>
          <p:nvPr/>
        </p:nvSpPr>
        <p:spPr>
          <a:xfrm>
            <a:off x="1485913" y="4278868"/>
            <a:ext cx="1978351" cy="369332"/>
          </a:xfrm>
          <a:prstGeom prst="rect">
            <a:avLst/>
          </a:prstGeom>
          <a:noFill/>
        </p:spPr>
        <p:txBody>
          <a:bodyPr wrap="none" rtlCol="0">
            <a:spAutoFit/>
          </a:bodyPr>
          <a:lstStyle/>
          <a:p>
            <a:r>
              <a:rPr lang="en-US" dirty="0" smtClean="0">
                <a:solidFill>
                  <a:srgbClr val="FFFF00"/>
                </a:solidFill>
              </a:rPr>
              <a:t>Pre-seeded crack-1</a:t>
            </a:r>
            <a:endParaRPr lang="en-US" dirty="0">
              <a:solidFill>
                <a:srgbClr val="FFFF00"/>
              </a:solidFill>
            </a:endParaRPr>
          </a:p>
        </p:txBody>
      </p:sp>
      <p:cxnSp>
        <p:nvCxnSpPr>
          <p:cNvPr id="13" name="Straight Arrow Connector 12"/>
          <p:cNvCxnSpPr/>
          <p:nvPr/>
        </p:nvCxnSpPr>
        <p:spPr>
          <a:xfrm flipV="1">
            <a:off x="2319866" y="5867400"/>
            <a:ext cx="0" cy="152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75088" y="5650468"/>
            <a:ext cx="1711451" cy="369332"/>
          </a:xfrm>
          <a:prstGeom prst="rect">
            <a:avLst/>
          </a:prstGeom>
          <a:noFill/>
        </p:spPr>
        <p:txBody>
          <a:bodyPr wrap="none" rtlCol="0">
            <a:spAutoFit/>
          </a:bodyPr>
          <a:lstStyle/>
          <a:p>
            <a:r>
              <a:rPr lang="en-US" dirty="0" smtClean="0">
                <a:solidFill>
                  <a:srgbClr val="FFFF00"/>
                </a:solidFill>
              </a:rPr>
              <a:t>Growing crack-2</a:t>
            </a:r>
            <a:endParaRPr lang="en-US" dirty="0">
              <a:solidFill>
                <a:srgbClr val="FFFF00"/>
              </a:solidFill>
            </a:endParaRPr>
          </a:p>
        </p:txBody>
      </p:sp>
    </p:spTree>
    <p:extLst>
      <p:ext uri="{BB962C8B-B14F-4D97-AF65-F5344CB8AC3E}">
        <p14:creationId xmlns:p14="http://schemas.microsoft.com/office/powerpoint/2010/main" val="3984282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3867" y="13028"/>
            <a:ext cx="9143999" cy="523220"/>
          </a:xfrm>
          <a:prstGeom prst="rect">
            <a:avLst/>
          </a:prstGeom>
          <a:noFill/>
          <a:ln w="9525">
            <a:noFill/>
            <a:miter lim="800000"/>
            <a:headEnd/>
            <a:tailEnd/>
          </a:ln>
        </p:spPr>
        <p:txBody>
          <a:bodyPr wrap="square">
            <a:prstTxWarp prst="textNoShape">
              <a:avLst/>
            </a:prstTxWarp>
            <a:spAutoFit/>
          </a:bodyPr>
          <a:lstStyle/>
          <a:p>
            <a:r>
              <a:rPr lang="en-US" sz="2800" i="1" dirty="0" smtClean="0">
                <a:solidFill>
                  <a:srgbClr val="660066"/>
                </a:solidFill>
                <a:latin typeface="Times New Roman" pitchFamily="-84" charset="0"/>
              </a:rPr>
              <a:t>Open questions and desired input from </a:t>
            </a:r>
            <a:r>
              <a:rPr lang="en-US" sz="2800" i="1" dirty="0" smtClean="0">
                <a:solidFill>
                  <a:srgbClr val="660066"/>
                </a:solidFill>
                <a:latin typeface="Times New Roman" pitchFamily="-84" charset="0"/>
              </a:rPr>
              <a:t>the Air </a:t>
            </a:r>
            <a:r>
              <a:rPr lang="en-US" sz="2800" i="1" dirty="0" smtClean="0">
                <a:solidFill>
                  <a:srgbClr val="660066"/>
                </a:solidFill>
                <a:latin typeface="Times New Roman" pitchFamily="-84" charset="0"/>
              </a:rPr>
              <a:t>Force: </a:t>
            </a:r>
            <a:endParaRPr lang="en-US" sz="2800" i="1" dirty="0" smtClean="0">
              <a:solidFill>
                <a:srgbClr val="660066"/>
              </a:solidFill>
              <a:latin typeface="Times New Roman"/>
              <a:cs typeface="Times New Roman"/>
            </a:endParaRPr>
          </a:p>
        </p:txBody>
      </p:sp>
      <p:sp>
        <p:nvSpPr>
          <p:cNvPr id="5" name="Content Placeholder 2"/>
          <p:cNvSpPr txBox="1">
            <a:spLocks/>
          </p:cNvSpPr>
          <p:nvPr/>
        </p:nvSpPr>
        <p:spPr>
          <a:xfrm>
            <a:off x="152400" y="753075"/>
            <a:ext cx="8991600" cy="572392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solidFill>
                  <a:srgbClr val="000090"/>
                </a:solidFill>
              </a:rPr>
              <a:t>Should we work with model </a:t>
            </a:r>
            <a:r>
              <a:rPr lang="en-US" sz="2200" dirty="0" smtClean="0">
                <a:solidFill>
                  <a:srgbClr val="000090"/>
                </a:solidFill>
              </a:rPr>
              <a:t>microstructures (as in Phase-I) </a:t>
            </a:r>
            <a:r>
              <a:rPr lang="en-US" sz="2200" dirty="0" smtClean="0">
                <a:solidFill>
                  <a:srgbClr val="000090"/>
                </a:solidFill>
              </a:rPr>
              <a:t>or Air Force plans to provide specific SEM microstructures for Phase II?</a:t>
            </a:r>
          </a:p>
          <a:p>
            <a:endParaRPr lang="en-US" sz="2200" dirty="0">
              <a:solidFill>
                <a:srgbClr val="000090"/>
              </a:solidFill>
            </a:endParaRPr>
          </a:p>
          <a:p>
            <a:r>
              <a:rPr lang="en-US" sz="2200" dirty="0" smtClean="0">
                <a:solidFill>
                  <a:srgbClr val="000090"/>
                </a:solidFill>
              </a:rPr>
              <a:t>Are </a:t>
            </a:r>
            <a:r>
              <a:rPr lang="en-US" sz="2200" dirty="0" smtClean="0">
                <a:solidFill>
                  <a:srgbClr val="000090"/>
                </a:solidFill>
              </a:rPr>
              <a:t>there </a:t>
            </a:r>
            <a:r>
              <a:rPr lang="en-US" sz="2200" dirty="0" smtClean="0">
                <a:solidFill>
                  <a:srgbClr val="000090"/>
                </a:solidFill>
              </a:rPr>
              <a:t>any fracture measurements/data for existing </a:t>
            </a:r>
            <a:r>
              <a:rPr lang="en-US" sz="2200" dirty="0" smtClean="0">
                <a:solidFill>
                  <a:srgbClr val="000090"/>
                </a:solidFill>
              </a:rPr>
              <a:t>SEMs?</a:t>
            </a:r>
            <a:endParaRPr lang="en-US" sz="2200" dirty="0" smtClean="0">
              <a:solidFill>
                <a:srgbClr val="000090"/>
              </a:solidFill>
            </a:endParaRPr>
          </a:p>
          <a:p>
            <a:endParaRPr lang="en-US" sz="2200" dirty="0">
              <a:solidFill>
                <a:srgbClr val="000090"/>
              </a:solidFill>
            </a:endParaRPr>
          </a:p>
          <a:p>
            <a:r>
              <a:rPr lang="en-US" sz="2200" dirty="0" smtClean="0">
                <a:solidFill>
                  <a:srgbClr val="000090"/>
                </a:solidFill>
              </a:rPr>
              <a:t>Can we get information on specific processing conditions that </a:t>
            </a:r>
            <a:r>
              <a:rPr lang="en-US" sz="2200" dirty="0" smtClean="0">
                <a:solidFill>
                  <a:srgbClr val="000090"/>
                </a:solidFill>
              </a:rPr>
              <a:t>are typically </a:t>
            </a:r>
            <a:r>
              <a:rPr lang="en-US" sz="2200" dirty="0" smtClean="0">
                <a:solidFill>
                  <a:srgbClr val="000090"/>
                </a:solidFill>
              </a:rPr>
              <a:t>considered to make SEMs with high % </a:t>
            </a:r>
            <a:r>
              <a:rPr lang="en-US" sz="2200" dirty="0" smtClean="0">
                <a:solidFill>
                  <a:srgbClr val="000090"/>
                </a:solidFill>
              </a:rPr>
              <a:t>TMD?</a:t>
            </a:r>
            <a:endParaRPr lang="en-US" sz="2200" dirty="0" smtClean="0">
              <a:solidFill>
                <a:srgbClr val="000090"/>
              </a:solidFill>
            </a:endParaRPr>
          </a:p>
          <a:p>
            <a:endParaRPr lang="en-US" sz="2200" dirty="0">
              <a:solidFill>
                <a:srgbClr val="000090"/>
              </a:solidFill>
            </a:endParaRPr>
          </a:p>
          <a:p>
            <a:r>
              <a:rPr lang="en-US" sz="2200" dirty="0" smtClean="0">
                <a:solidFill>
                  <a:srgbClr val="000090"/>
                </a:solidFill>
              </a:rPr>
              <a:t>Are their specific device performance characteristics that should be taken into account (e.g., fragments size distribution, flying time, impact properties, etc.</a:t>
            </a:r>
            <a:r>
              <a:rPr lang="en-US" sz="2200" dirty="0" smtClean="0">
                <a:solidFill>
                  <a:srgbClr val="000090"/>
                </a:solidFill>
              </a:rPr>
              <a:t>)?</a:t>
            </a:r>
          </a:p>
          <a:p>
            <a:endParaRPr lang="en-US" sz="2200" dirty="0">
              <a:solidFill>
                <a:srgbClr val="000090"/>
              </a:solidFill>
            </a:endParaRPr>
          </a:p>
          <a:p>
            <a:r>
              <a:rPr lang="en-US" sz="2200" dirty="0" smtClean="0">
                <a:solidFill>
                  <a:srgbClr val="000090"/>
                </a:solidFill>
              </a:rPr>
              <a:t>Is Air Force interested in using our simulation tools or should we focus on the development of more generic physics-based models that can be subsequently implemented into other codes?  </a:t>
            </a:r>
            <a:endParaRPr lang="en-US" sz="2200" dirty="0" smtClean="0">
              <a:solidFill>
                <a:srgbClr val="000090"/>
              </a:solidFill>
            </a:endParaRPr>
          </a:p>
        </p:txBody>
      </p:sp>
    </p:spTree>
    <p:extLst>
      <p:ext uri="{BB962C8B-B14F-4D97-AF65-F5344CB8AC3E}">
        <p14:creationId xmlns:p14="http://schemas.microsoft.com/office/powerpoint/2010/main" val="88135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bwMode="auto">
          <a:xfrm>
            <a:off x="152400" y="76200"/>
            <a:ext cx="9144000" cy="576262"/>
          </a:xfrm>
          <a:prstGeom prst="rect">
            <a:avLst/>
          </a:prstGeom>
          <a:noFill/>
          <a:ln>
            <a:miter lim="800000"/>
            <a:headEnd/>
            <a:tailEnd/>
          </a:ln>
        </p:spPr>
        <p:txBody>
          <a:bodyPr vert="horz" wrap="square" lIns="91411" tIns="45706" rIns="91411" bIns="45706" numCol="1" anchor="t" anchorCtr="0" compatLnSpc="1">
            <a:prstTxWarp prst="textNoShape">
              <a:avLst/>
            </a:prstTxWarp>
          </a:bodyPr>
          <a:lstStyle/>
          <a:p>
            <a:pPr marL="0" marR="0" lvl="0" indent="0" defTabSz="914353" rtl="0" eaLnBrk="1" fontAlgn="auto" latinLnBrk="0" hangingPunct="1">
              <a:lnSpc>
                <a:spcPct val="100000"/>
              </a:lnSpc>
              <a:spcBef>
                <a:spcPct val="0"/>
              </a:spcBef>
              <a:spcAft>
                <a:spcPts val="0"/>
              </a:spcAft>
              <a:buClrTx/>
              <a:buSzTx/>
              <a:buFontTx/>
              <a:buNone/>
              <a:tabLst/>
              <a:defRPr/>
            </a:pPr>
            <a:r>
              <a:rPr lang="en-US" sz="2400" b="1" dirty="0" smtClean="0">
                <a:solidFill>
                  <a:srgbClr val="660066"/>
                </a:solidFill>
                <a:latin typeface="Georgia"/>
                <a:ea typeface="+mj-ea"/>
                <a:cs typeface="Georgia"/>
              </a:rPr>
              <a:t>Materials Point Method +</a:t>
            </a:r>
          </a:p>
          <a:p>
            <a:pPr marL="0" marR="0" lvl="0" indent="0" defTabSz="914353"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noProof="0" dirty="0" smtClean="0">
                <a:ln>
                  <a:noFill/>
                </a:ln>
                <a:solidFill>
                  <a:srgbClr val="660066"/>
                </a:solidFill>
                <a:effectLst/>
                <a:uLnTx/>
                <a:uFillTx/>
                <a:latin typeface="Georgia"/>
                <a:ea typeface="+mj-ea"/>
                <a:cs typeface="Georgia"/>
              </a:rPr>
              <a:t>Uintah Computational Framework</a:t>
            </a:r>
          </a:p>
          <a:p>
            <a:pPr marL="0" marR="0" lvl="0" indent="0" defTabSz="914353" rtl="0" eaLnBrk="1" fontAlgn="auto" latinLnBrk="0" hangingPunct="1">
              <a:lnSpc>
                <a:spcPct val="100000"/>
              </a:lnSpc>
              <a:spcBef>
                <a:spcPct val="0"/>
              </a:spcBef>
              <a:spcAft>
                <a:spcPts val="0"/>
              </a:spcAft>
              <a:buClrTx/>
              <a:buSzTx/>
              <a:buFontTx/>
              <a:buNone/>
              <a:tabLst/>
              <a:defRPr/>
            </a:pPr>
            <a:r>
              <a:rPr lang="en-US" sz="1400" dirty="0" smtClean="0">
                <a:solidFill>
                  <a:srgbClr val="660066"/>
                </a:solidFill>
                <a:latin typeface="Georgia"/>
                <a:ea typeface="+mj-ea"/>
                <a:cs typeface="Georgia"/>
              </a:rPr>
              <a:t>(12+ years  development under DOE ASCI program C-SAFE at </a:t>
            </a:r>
            <a:r>
              <a:rPr lang="en-US" sz="1400" dirty="0" err="1" smtClean="0">
                <a:solidFill>
                  <a:srgbClr val="660066"/>
                </a:solidFill>
                <a:latin typeface="Georgia"/>
                <a:ea typeface="+mj-ea"/>
                <a:cs typeface="Georgia"/>
              </a:rPr>
              <a:t>UofU</a:t>
            </a:r>
            <a:r>
              <a:rPr lang="en-US" sz="1400" dirty="0" smtClean="0">
                <a:solidFill>
                  <a:srgbClr val="660066"/>
                </a:solidFill>
                <a:latin typeface="Georgia"/>
                <a:ea typeface="+mj-ea"/>
                <a:cs typeface="Georgia"/>
              </a:rPr>
              <a:t>)</a:t>
            </a:r>
            <a:endParaRPr kumimoji="0" lang="en-US" sz="1400" i="0" u="none" strike="noStrike" kern="1200" cap="none" spc="0" normalizeH="0" noProof="0" dirty="0" smtClean="0">
              <a:ln>
                <a:noFill/>
              </a:ln>
              <a:solidFill>
                <a:srgbClr val="660066"/>
              </a:solidFill>
              <a:effectLst/>
              <a:uLnTx/>
              <a:uFillTx/>
              <a:latin typeface="Georgia"/>
              <a:ea typeface="+mj-ea"/>
              <a:cs typeface="Georgia"/>
            </a:endParaRPr>
          </a:p>
        </p:txBody>
      </p:sp>
      <p:pic>
        <p:nvPicPr>
          <p:cNvPr id="5" name="Picture 4" descr="c-safe.jpg"/>
          <p:cNvPicPr>
            <a:picLocks noChangeAspect="1"/>
          </p:cNvPicPr>
          <p:nvPr/>
        </p:nvPicPr>
        <p:blipFill>
          <a:blip r:embed="rId2"/>
          <a:stretch>
            <a:fillRect/>
          </a:stretch>
        </p:blipFill>
        <p:spPr>
          <a:xfrm>
            <a:off x="6340344" y="-10514"/>
            <a:ext cx="2727325" cy="6858000"/>
          </a:xfrm>
          <a:prstGeom prst="rect">
            <a:avLst/>
          </a:prstGeom>
        </p:spPr>
      </p:pic>
      <p:pic>
        <p:nvPicPr>
          <p:cNvPr id="6" name="Picture 5"/>
          <p:cNvPicPr>
            <a:picLocks noChangeAspect="1"/>
          </p:cNvPicPr>
          <p:nvPr/>
        </p:nvPicPr>
        <p:blipFill>
          <a:blip r:embed="rId3"/>
          <a:stretch>
            <a:fillRect/>
          </a:stretch>
        </p:blipFill>
        <p:spPr>
          <a:xfrm>
            <a:off x="-76200" y="3657600"/>
            <a:ext cx="3484611" cy="3049035"/>
          </a:xfrm>
          <a:prstGeom prst="rect">
            <a:avLst/>
          </a:prstGeom>
        </p:spPr>
      </p:pic>
      <p:pic>
        <p:nvPicPr>
          <p:cNvPr id="7" name="Picture 6"/>
          <p:cNvPicPr>
            <a:picLocks noChangeAspect="1"/>
          </p:cNvPicPr>
          <p:nvPr/>
        </p:nvPicPr>
        <p:blipFill>
          <a:blip r:embed="rId4"/>
          <a:stretch>
            <a:fillRect/>
          </a:stretch>
        </p:blipFill>
        <p:spPr>
          <a:xfrm>
            <a:off x="3036338" y="3963435"/>
            <a:ext cx="3288262" cy="2391036"/>
          </a:xfrm>
          <a:prstGeom prst="rect">
            <a:avLst/>
          </a:prstGeom>
        </p:spPr>
      </p:pic>
      <p:pic>
        <p:nvPicPr>
          <p:cNvPr id="8" name="Picture 7"/>
          <p:cNvPicPr>
            <a:picLocks noChangeAspect="1"/>
          </p:cNvPicPr>
          <p:nvPr/>
        </p:nvPicPr>
        <p:blipFill>
          <a:blip r:embed="rId5"/>
          <a:stretch>
            <a:fillRect/>
          </a:stretch>
        </p:blipFill>
        <p:spPr>
          <a:xfrm>
            <a:off x="6340343" y="3881518"/>
            <a:ext cx="2752857" cy="3006615"/>
          </a:xfrm>
          <a:prstGeom prst="rect">
            <a:avLst/>
          </a:prstGeom>
        </p:spPr>
      </p:pic>
      <p:sp>
        <p:nvSpPr>
          <p:cNvPr id="9" name="TextBox 8"/>
          <p:cNvSpPr txBox="1"/>
          <p:nvPr/>
        </p:nvSpPr>
        <p:spPr>
          <a:xfrm>
            <a:off x="6324600" y="0"/>
            <a:ext cx="2971800" cy="276999"/>
          </a:xfrm>
          <a:prstGeom prst="rect">
            <a:avLst/>
          </a:prstGeom>
          <a:noFill/>
        </p:spPr>
        <p:txBody>
          <a:bodyPr wrap="square" rtlCol="0">
            <a:spAutoFit/>
          </a:bodyPr>
          <a:lstStyle/>
          <a:p>
            <a:r>
              <a:rPr lang="en-US" sz="1200" dirty="0">
                <a:solidFill>
                  <a:srgbClr val="FFFF00"/>
                </a:solidFill>
              </a:rPr>
              <a:t>E</a:t>
            </a:r>
            <a:r>
              <a:rPr lang="en-US" sz="1200" dirty="0" smtClean="0">
                <a:solidFill>
                  <a:srgbClr val="FFFF00"/>
                </a:solidFill>
              </a:rPr>
              <a:t>xplosion of container with explosive </a:t>
            </a:r>
            <a:endParaRPr lang="en-US" sz="1200" dirty="0">
              <a:solidFill>
                <a:srgbClr val="FFFF00"/>
              </a:solidFill>
            </a:endParaRPr>
          </a:p>
        </p:txBody>
      </p:sp>
      <p:sp>
        <p:nvSpPr>
          <p:cNvPr id="10" name="TextBox 9"/>
          <p:cNvSpPr txBox="1"/>
          <p:nvPr/>
        </p:nvSpPr>
        <p:spPr>
          <a:xfrm>
            <a:off x="6340344" y="3810000"/>
            <a:ext cx="2971800" cy="276999"/>
          </a:xfrm>
          <a:prstGeom prst="rect">
            <a:avLst/>
          </a:prstGeom>
          <a:noFill/>
        </p:spPr>
        <p:txBody>
          <a:bodyPr wrap="square" rtlCol="0">
            <a:spAutoFit/>
          </a:bodyPr>
          <a:lstStyle/>
          <a:p>
            <a:r>
              <a:rPr lang="en-US" sz="1200" dirty="0" smtClean="0"/>
              <a:t>Projectile impact of human torso</a:t>
            </a:r>
            <a:r>
              <a:rPr lang="en-US" sz="1200" dirty="0" smtClean="0">
                <a:solidFill>
                  <a:srgbClr val="FFFF00"/>
                </a:solidFill>
              </a:rPr>
              <a:t> </a:t>
            </a:r>
            <a:endParaRPr lang="en-US" sz="1200" dirty="0">
              <a:solidFill>
                <a:srgbClr val="FFFF00"/>
              </a:solidFill>
            </a:endParaRPr>
          </a:p>
        </p:txBody>
      </p:sp>
      <p:sp>
        <p:nvSpPr>
          <p:cNvPr id="11" name="TextBox 10"/>
          <p:cNvSpPr txBox="1"/>
          <p:nvPr/>
        </p:nvSpPr>
        <p:spPr>
          <a:xfrm>
            <a:off x="152400" y="6539137"/>
            <a:ext cx="2971800" cy="276999"/>
          </a:xfrm>
          <a:prstGeom prst="rect">
            <a:avLst/>
          </a:prstGeom>
          <a:noFill/>
        </p:spPr>
        <p:txBody>
          <a:bodyPr wrap="square" rtlCol="0">
            <a:spAutoFit/>
          </a:bodyPr>
          <a:lstStyle/>
          <a:p>
            <a:pPr algn="ctr"/>
            <a:r>
              <a:rPr lang="en-US" sz="1200" dirty="0" smtClean="0"/>
              <a:t>Compaction of a foam</a:t>
            </a:r>
            <a:endParaRPr lang="en-US" sz="1200" dirty="0">
              <a:solidFill>
                <a:srgbClr val="FFFF00"/>
              </a:solidFill>
            </a:endParaRPr>
          </a:p>
        </p:txBody>
      </p:sp>
      <p:sp>
        <p:nvSpPr>
          <p:cNvPr id="12" name="TextBox 11"/>
          <p:cNvSpPr txBox="1"/>
          <p:nvPr/>
        </p:nvSpPr>
        <p:spPr>
          <a:xfrm>
            <a:off x="3276600" y="6354471"/>
            <a:ext cx="2971800" cy="461665"/>
          </a:xfrm>
          <a:prstGeom prst="rect">
            <a:avLst/>
          </a:prstGeom>
          <a:noFill/>
        </p:spPr>
        <p:txBody>
          <a:bodyPr wrap="square" rtlCol="0">
            <a:spAutoFit/>
          </a:bodyPr>
          <a:lstStyle/>
          <a:p>
            <a:pPr algn="ctr"/>
            <a:r>
              <a:rPr lang="en-US" sz="1200" dirty="0" smtClean="0"/>
              <a:t>Fluid-structure interaction in </a:t>
            </a:r>
            <a:r>
              <a:rPr lang="en-US" sz="1200" dirty="0" err="1" smtClean="0"/>
              <a:t>microfluidic</a:t>
            </a:r>
            <a:r>
              <a:rPr lang="en-US" sz="1200" dirty="0" smtClean="0"/>
              <a:t> device</a:t>
            </a:r>
            <a:endParaRPr lang="en-US" sz="1200" dirty="0">
              <a:solidFill>
                <a:srgbClr val="FFFF00"/>
              </a:solidFill>
            </a:endParaRPr>
          </a:p>
        </p:txBody>
      </p:sp>
      <p:sp>
        <p:nvSpPr>
          <p:cNvPr id="3" name="TextBox 2"/>
          <p:cNvSpPr txBox="1"/>
          <p:nvPr/>
        </p:nvSpPr>
        <p:spPr>
          <a:xfrm>
            <a:off x="76200" y="1258431"/>
            <a:ext cx="6096000" cy="2246769"/>
          </a:xfrm>
          <a:prstGeom prst="rect">
            <a:avLst/>
          </a:prstGeom>
          <a:noFill/>
        </p:spPr>
        <p:txBody>
          <a:bodyPr wrap="square" rtlCol="0">
            <a:spAutoFit/>
          </a:bodyPr>
          <a:lstStyle/>
          <a:p>
            <a:r>
              <a:rPr lang="en-US" dirty="0" smtClean="0">
                <a:latin typeface="Times New Roman"/>
                <a:cs typeface="Times New Roman"/>
              </a:rPr>
              <a:t>-MPM is </a:t>
            </a:r>
            <a:r>
              <a:rPr lang="en-US" dirty="0">
                <a:latin typeface="Times New Roman"/>
                <a:cs typeface="Times New Roman"/>
              </a:rPr>
              <a:t>a mixed grid /particle </a:t>
            </a:r>
            <a:r>
              <a:rPr lang="en-US" dirty="0" smtClean="0">
                <a:latin typeface="Times New Roman"/>
                <a:cs typeface="Times New Roman"/>
              </a:rPr>
              <a:t>method</a:t>
            </a:r>
          </a:p>
          <a:p>
            <a:endParaRPr lang="en-US" sz="800" dirty="0">
              <a:latin typeface="Times New Roman"/>
              <a:cs typeface="Times New Roman"/>
            </a:endParaRPr>
          </a:p>
          <a:p>
            <a:r>
              <a:rPr lang="en-US" dirty="0" smtClean="0">
                <a:latin typeface="Times New Roman"/>
                <a:cs typeface="Times New Roman"/>
              </a:rPr>
              <a:t>-Excellent for large deformations, multi-phase and multi-material systems</a:t>
            </a:r>
          </a:p>
          <a:p>
            <a:pPr>
              <a:buFontTx/>
              <a:buChar char="-"/>
            </a:pPr>
            <a:endParaRPr lang="en-US" sz="800" dirty="0" smtClean="0">
              <a:latin typeface="Times New Roman"/>
              <a:cs typeface="Times New Roman"/>
            </a:endParaRPr>
          </a:p>
          <a:p>
            <a:pPr>
              <a:buFontTx/>
              <a:buChar char="-"/>
            </a:pPr>
            <a:r>
              <a:rPr lang="en-US" dirty="0" smtClean="0">
                <a:latin typeface="Times New Roman"/>
                <a:cs typeface="Times New Roman"/>
              </a:rPr>
              <a:t>Includes coupling of fluid-solid interactions (MPM-ICE)</a:t>
            </a:r>
          </a:p>
          <a:p>
            <a:pPr>
              <a:buFontTx/>
              <a:buChar char="-"/>
            </a:pPr>
            <a:endParaRPr lang="en-US" sz="800" dirty="0" smtClean="0">
              <a:latin typeface="Times New Roman"/>
              <a:cs typeface="Times New Roman"/>
            </a:endParaRPr>
          </a:p>
          <a:p>
            <a:pPr>
              <a:buFontTx/>
              <a:buChar char="-"/>
            </a:pPr>
            <a:r>
              <a:rPr lang="en-US" dirty="0" smtClean="0">
                <a:latin typeface="Times New Roman"/>
                <a:cs typeface="Times New Roman"/>
              </a:rPr>
              <a:t>Adaptive mesh refinement </a:t>
            </a:r>
          </a:p>
          <a:p>
            <a:pPr>
              <a:buFontTx/>
              <a:buChar char="-"/>
            </a:pPr>
            <a:endParaRPr lang="en-US" sz="800" dirty="0" smtClean="0">
              <a:latin typeface="Times New Roman"/>
              <a:cs typeface="Times New Roman"/>
            </a:endParaRPr>
          </a:p>
          <a:p>
            <a:pPr>
              <a:buFontTx/>
              <a:buChar char="-"/>
            </a:pPr>
            <a:r>
              <a:rPr lang="en-US" dirty="0" err="1" smtClean="0">
                <a:latin typeface="Times New Roman"/>
                <a:cs typeface="Times New Roman"/>
              </a:rPr>
              <a:t>MPM+Uintah</a:t>
            </a:r>
            <a:r>
              <a:rPr lang="en-US" dirty="0" smtClean="0">
                <a:latin typeface="Times New Roman"/>
                <a:cs typeface="Times New Roman"/>
              </a:rPr>
              <a:t> are highly scalable (up to 1M cores)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743200"/>
            <a:ext cx="89916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660066"/>
                </a:solidFill>
                <a:latin typeface="Times New Roman" pitchFamily="-84" charset="0"/>
              </a:rPr>
              <a:t>Thank you!</a:t>
            </a:r>
            <a:endParaRPr lang="en-US" sz="2800" i="1" dirty="0" smtClean="0">
              <a:solidFill>
                <a:srgbClr val="660066"/>
              </a:solidFill>
              <a:latin typeface="Times New Roman"/>
              <a:cs typeface="Times New Roman"/>
            </a:endParaRPr>
          </a:p>
        </p:txBody>
      </p:sp>
    </p:spTree>
    <p:extLst>
      <p:ext uri="{BB962C8B-B14F-4D97-AF65-F5344CB8AC3E}">
        <p14:creationId xmlns:p14="http://schemas.microsoft.com/office/powerpoint/2010/main" val="2104769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9053" y="875111"/>
            <a:ext cx="843841" cy="841378"/>
            <a:chOff x="642" y="1269"/>
            <a:chExt cx="657" cy="677"/>
          </a:xfrm>
        </p:grpSpPr>
        <p:sp>
          <p:nvSpPr>
            <p:cNvPr id="563203" name="Oval 3"/>
            <p:cNvSpPr>
              <a:spLocks noChangeArrowheads="1"/>
            </p:cNvSpPr>
            <p:nvPr/>
          </p:nvSpPr>
          <p:spPr bwMode="auto">
            <a:xfrm>
              <a:off x="642" y="1813"/>
              <a:ext cx="133" cy="133"/>
            </a:xfrm>
            <a:prstGeom prst="ellipse">
              <a:avLst/>
            </a:prstGeom>
            <a:solidFill>
              <a:srgbClr val="0000FF"/>
            </a:solidFill>
            <a:ln w="31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04" name="Oval 4"/>
            <p:cNvSpPr>
              <a:spLocks noChangeArrowheads="1"/>
            </p:cNvSpPr>
            <p:nvPr/>
          </p:nvSpPr>
          <p:spPr bwMode="auto">
            <a:xfrm>
              <a:off x="1038" y="1802"/>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05" name="Oval 5"/>
            <p:cNvSpPr>
              <a:spLocks noChangeArrowheads="1"/>
            </p:cNvSpPr>
            <p:nvPr/>
          </p:nvSpPr>
          <p:spPr bwMode="auto">
            <a:xfrm>
              <a:off x="1011" y="1424"/>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06" name="Oval 6"/>
            <p:cNvSpPr>
              <a:spLocks noChangeArrowheads="1"/>
            </p:cNvSpPr>
            <p:nvPr/>
          </p:nvSpPr>
          <p:spPr bwMode="auto">
            <a:xfrm>
              <a:off x="676" y="1418"/>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07" name="Line 7"/>
            <p:cNvSpPr>
              <a:spLocks noChangeShapeType="1"/>
            </p:cNvSpPr>
            <p:nvPr/>
          </p:nvSpPr>
          <p:spPr bwMode="auto">
            <a:xfrm flipV="1">
              <a:off x="735" y="1616"/>
              <a:ext cx="84" cy="24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08" name="Line 8"/>
            <p:cNvSpPr>
              <a:spLocks noChangeShapeType="1"/>
            </p:cNvSpPr>
            <p:nvPr/>
          </p:nvSpPr>
          <p:spPr bwMode="auto">
            <a:xfrm flipV="1">
              <a:off x="1110" y="1760"/>
              <a:ext cx="141" cy="10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09" name="Line 9"/>
            <p:cNvSpPr>
              <a:spLocks noChangeShapeType="1"/>
            </p:cNvSpPr>
            <p:nvPr/>
          </p:nvSpPr>
          <p:spPr bwMode="auto">
            <a:xfrm flipV="1">
              <a:off x="753" y="1269"/>
              <a:ext cx="139" cy="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10" name="Line 10"/>
            <p:cNvSpPr>
              <a:spLocks noChangeShapeType="1"/>
            </p:cNvSpPr>
            <p:nvPr/>
          </p:nvSpPr>
          <p:spPr bwMode="auto">
            <a:xfrm flipV="1">
              <a:off x="1083" y="1280"/>
              <a:ext cx="216" cy="19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grpSp>
      <p:grpSp>
        <p:nvGrpSpPr>
          <p:cNvPr id="3" name="Group 11"/>
          <p:cNvGrpSpPr>
            <a:grpSpLocks/>
          </p:cNvGrpSpPr>
          <p:nvPr/>
        </p:nvGrpSpPr>
        <p:grpSpPr bwMode="auto">
          <a:xfrm>
            <a:off x="243728" y="1932010"/>
            <a:ext cx="1227719" cy="1359600"/>
            <a:chOff x="3886" y="911"/>
            <a:chExt cx="1536" cy="1344"/>
          </a:xfrm>
        </p:grpSpPr>
        <p:sp>
          <p:nvSpPr>
            <p:cNvPr id="563212" name="Line 12"/>
            <p:cNvSpPr>
              <a:spLocks noChangeShapeType="1"/>
            </p:cNvSpPr>
            <p:nvPr/>
          </p:nvSpPr>
          <p:spPr bwMode="auto">
            <a:xfrm>
              <a:off x="3934" y="1199"/>
              <a:ext cx="1488"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13" name="Line 13"/>
            <p:cNvSpPr>
              <a:spLocks noChangeShapeType="1"/>
            </p:cNvSpPr>
            <p:nvPr/>
          </p:nvSpPr>
          <p:spPr bwMode="auto">
            <a:xfrm>
              <a:off x="3886" y="2015"/>
              <a:ext cx="1488"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14" name="Line 14"/>
            <p:cNvSpPr>
              <a:spLocks noChangeShapeType="1"/>
            </p:cNvSpPr>
            <p:nvPr/>
          </p:nvSpPr>
          <p:spPr bwMode="auto">
            <a:xfrm>
              <a:off x="4270" y="1007"/>
              <a:ext cx="0" cy="124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15" name="Line 15"/>
            <p:cNvSpPr>
              <a:spLocks noChangeShapeType="1"/>
            </p:cNvSpPr>
            <p:nvPr/>
          </p:nvSpPr>
          <p:spPr bwMode="auto">
            <a:xfrm>
              <a:off x="5038" y="1007"/>
              <a:ext cx="0" cy="124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16" name="Line 16"/>
            <p:cNvSpPr>
              <a:spLocks noChangeShapeType="1"/>
            </p:cNvSpPr>
            <p:nvPr/>
          </p:nvSpPr>
          <p:spPr bwMode="auto">
            <a:xfrm flipV="1">
              <a:off x="4270" y="1775"/>
              <a:ext cx="240" cy="24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17" name="Line 17"/>
            <p:cNvSpPr>
              <a:spLocks noChangeShapeType="1"/>
            </p:cNvSpPr>
            <p:nvPr/>
          </p:nvSpPr>
          <p:spPr bwMode="auto">
            <a:xfrm flipV="1">
              <a:off x="5038" y="1919"/>
              <a:ext cx="96" cy="10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18" name="Line 18"/>
            <p:cNvSpPr>
              <a:spLocks noChangeShapeType="1"/>
            </p:cNvSpPr>
            <p:nvPr/>
          </p:nvSpPr>
          <p:spPr bwMode="auto">
            <a:xfrm flipV="1">
              <a:off x="4270" y="911"/>
              <a:ext cx="144" cy="296"/>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19" name="Line 19"/>
            <p:cNvSpPr>
              <a:spLocks noChangeShapeType="1"/>
            </p:cNvSpPr>
            <p:nvPr/>
          </p:nvSpPr>
          <p:spPr bwMode="auto">
            <a:xfrm flipV="1">
              <a:off x="5049" y="1039"/>
              <a:ext cx="144" cy="146"/>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grpSp>
      <p:grpSp>
        <p:nvGrpSpPr>
          <p:cNvPr id="4" name="Group 20"/>
          <p:cNvGrpSpPr>
            <a:grpSpLocks/>
          </p:cNvGrpSpPr>
          <p:nvPr/>
        </p:nvGrpSpPr>
        <p:grpSpPr bwMode="auto">
          <a:xfrm>
            <a:off x="2230249" y="1430166"/>
            <a:ext cx="1522597" cy="1164014"/>
            <a:chOff x="2034" y="988"/>
            <a:chExt cx="1488" cy="1248"/>
          </a:xfrm>
        </p:grpSpPr>
        <p:sp>
          <p:nvSpPr>
            <p:cNvPr id="563221" name="Line 21"/>
            <p:cNvSpPr>
              <a:spLocks noChangeShapeType="1"/>
            </p:cNvSpPr>
            <p:nvPr/>
          </p:nvSpPr>
          <p:spPr bwMode="auto">
            <a:xfrm>
              <a:off x="2034" y="1180"/>
              <a:ext cx="1488" cy="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22" name="Line 22"/>
            <p:cNvSpPr>
              <a:spLocks noChangeShapeType="1"/>
            </p:cNvSpPr>
            <p:nvPr/>
          </p:nvSpPr>
          <p:spPr bwMode="auto">
            <a:xfrm>
              <a:off x="2034" y="1996"/>
              <a:ext cx="1488" cy="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23" name="Line 23"/>
            <p:cNvSpPr>
              <a:spLocks noChangeShapeType="1"/>
            </p:cNvSpPr>
            <p:nvPr/>
          </p:nvSpPr>
          <p:spPr bwMode="auto">
            <a:xfrm>
              <a:off x="2370" y="988"/>
              <a:ext cx="1" cy="124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24" name="Line 24"/>
            <p:cNvSpPr>
              <a:spLocks noChangeShapeType="1"/>
            </p:cNvSpPr>
            <p:nvPr/>
          </p:nvSpPr>
          <p:spPr bwMode="auto">
            <a:xfrm>
              <a:off x="3138" y="988"/>
              <a:ext cx="1" cy="124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25" name="Oval 25"/>
            <p:cNvSpPr>
              <a:spLocks noChangeArrowheads="1"/>
            </p:cNvSpPr>
            <p:nvPr/>
          </p:nvSpPr>
          <p:spPr bwMode="auto">
            <a:xfrm>
              <a:off x="2454" y="1719"/>
              <a:ext cx="133" cy="133"/>
            </a:xfrm>
            <a:prstGeom prst="ellipse">
              <a:avLst/>
            </a:prstGeom>
            <a:solidFill>
              <a:srgbClr val="0000FF"/>
            </a:solidFill>
            <a:ln w="31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26" name="Oval 26"/>
            <p:cNvSpPr>
              <a:spLocks noChangeArrowheads="1"/>
            </p:cNvSpPr>
            <p:nvPr/>
          </p:nvSpPr>
          <p:spPr bwMode="auto">
            <a:xfrm>
              <a:off x="2850" y="1708"/>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27" name="Oval 27"/>
            <p:cNvSpPr>
              <a:spLocks noChangeArrowheads="1"/>
            </p:cNvSpPr>
            <p:nvPr/>
          </p:nvSpPr>
          <p:spPr bwMode="auto">
            <a:xfrm>
              <a:off x="2823" y="1330"/>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28" name="Oval 28"/>
            <p:cNvSpPr>
              <a:spLocks noChangeArrowheads="1"/>
            </p:cNvSpPr>
            <p:nvPr/>
          </p:nvSpPr>
          <p:spPr bwMode="auto">
            <a:xfrm>
              <a:off x="2488" y="1324"/>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29" name="Line 29"/>
            <p:cNvSpPr>
              <a:spLocks noChangeShapeType="1"/>
            </p:cNvSpPr>
            <p:nvPr/>
          </p:nvSpPr>
          <p:spPr bwMode="auto">
            <a:xfrm flipV="1">
              <a:off x="2547" y="1522"/>
              <a:ext cx="84" cy="24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30" name="Line 30"/>
            <p:cNvSpPr>
              <a:spLocks noChangeShapeType="1"/>
            </p:cNvSpPr>
            <p:nvPr/>
          </p:nvSpPr>
          <p:spPr bwMode="auto">
            <a:xfrm flipV="1">
              <a:off x="2922" y="1666"/>
              <a:ext cx="141" cy="10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31" name="Line 31"/>
            <p:cNvSpPr>
              <a:spLocks noChangeShapeType="1"/>
            </p:cNvSpPr>
            <p:nvPr/>
          </p:nvSpPr>
          <p:spPr bwMode="auto">
            <a:xfrm flipV="1">
              <a:off x="2565" y="1175"/>
              <a:ext cx="139" cy="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32" name="Line 32"/>
            <p:cNvSpPr>
              <a:spLocks noChangeShapeType="1"/>
            </p:cNvSpPr>
            <p:nvPr/>
          </p:nvSpPr>
          <p:spPr bwMode="auto">
            <a:xfrm flipV="1">
              <a:off x="2895" y="1186"/>
              <a:ext cx="216" cy="19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grpSp>
      <p:sp>
        <p:nvSpPr>
          <p:cNvPr id="563234" name="Oval 34"/>
          <p:cNvSpPr>
            <a:spLocks noChangeAspect="1" noChangeArrowheads="1"/>
          </p:cNvSpPr>
          <p:nvPr/>
        </p:nvSpPr>
        <p:spPr bwMode="auto">
          <a:xfrm>
            <a:off x="1491493" y="1140223"/>
            <a:ext cx="274638" cy="2746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35" name="Text Box 35"/>
          <p:cNvSpPr txBox="1">
            <a:spLocks noChangeArrowheads="1"/>
          </p:cNvSpPr>
          <p:nvPr/>
        </p:nvSpPr>
        <p:spPr bwMode="auto">
          <a:xfrm>
            <a:off x="1498240" y="1103712"/>
            <a:ext cx="243681" cy="3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spAutoFit/>
          </a:bodyPr>
          <a:lstStyle/>
          <a:p>
            <a:pPr algn="ctr"/>
            <a:r>
              <a:rPr lang="en-US" altLang="en-US" sz="1600" dirty="0">
                <a:latin typeface="Helvetica" pitchFamily="8" charset="0"/>
                <a:cs typeface="Times New Roman" pitchFamily="18" charset="0"/>
              </a:rPr>
              <a:t>1</a:t>
            </a:r>
            <a:endParaRPr lang="en-US" altLang="en-US" sz="2000" dirty="0">
              <a:latin typeface="Helvetica" pitchFamily="8" charset="0"/>
              <a:cs typeface="Times New Roman" pitchFamily="18" charset="0"/>
            </a:endParaRPr>
          </a:p>
        </p:txBody>
      </p:sp>
      <p:sp>
        <p:nvSpPr>
          <p:cNvPr id="563237" name="Oval 37"/>
          <p:cNvSpPr>
            <a:spLocks noChangeAspect="1" noChangeArrowheads="1"/>
          </p:cNvSpPr>
          <p:nvPr/>
        </p:nvSpPr>
        <p:spPr bwMode="auto">
          <a:xfrm>
            <a:off x="3765968" y="1749823"/>
            <a:ext cx="274638" cy="2746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38" name="Text Box 38"/>
          <p:cNvSpPr txBox="1">
            <a:spLocks noChangeArrowheads="1"/>
          </p:cNvSpPr>
          <p:nvPr/>
        </p:nvSpPr>
        <p:spPr bwMode="auto">
          <a:xfrm>
            <a:off x="3784240" y="1713311"/>
            <a:ext cx="243681" cy="3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spAutoFit/>
          </a:bodyPr>
          <a:lstStyle/>
          <a:p>
            <a:pPr algn="ctr"/>
            <a:r>
              <a:rPr lang="en-US" altLang="en-US" sz="1600" dirty="0">
                <a:latin typeface="Helvetica" pitchFamily="8" charset="0"/>
                <a:cs typeface="Times New Roman" pitchFamily="18" charset="0"/>
              </a:rPr>
              <a:t>2</a:t>
            </a:r>
            <a:endParaRPr lang="en-US" altLang="en-US" sz="2000" dirty="0">
              <a:latin typeface="Helvetica" pitchFamily="8" charset="0"/>
              <a:cs typeface="Times New Roman" pitchFamily="18" charset="0"/>
            </a:endParaRPr>
          </a:p>
        </p:txBody>
      </p:sp>
      <p:sp>
        <p:nvSpPr>
          <p:cNvPr id="563240" name="Oval 40"/>
          <p:cNvSpPr>
            <a:spLocks noChangeAspect="1" noChangeArrowheads="1"/>
          </p:cNvSpPr>
          <p:nvPr/>
        </p:nvSpPr>
        <p:spPr bwMode="auto">
          <a:xfrm>
            <a:off x="1616906" y="2630691"/>
            <a:ext cx="274638" cy="2746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41" name="Text Box 41"/>
          <p:cNvSpPr txBox="1">
            <a:spLocks noChangeArrowheads="1"/>
          </p:cNvSpPr>
          <p:nvPr/>
        </p:nvSpPr>
        <p:spPr bwMode="auto">
          <a:xfrm>
            <a:off x="1632385" y="2594181"/>
            <a:ext cx="243681" cy="3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spAutoFit/>
          </a:bodyPr>
          <a:lstStyle/>
          <a:p>
            <a:pPr algn="ctr"/>
            <a:r>
              <a:rPr lang="en-US" altLang="en-US" sz="1600" dirty="0">
                <a:latin typeface="Helvetica" pitchFamily="8" charset="0"/>
                <a:cs typeface="Times New Roman" pitchFamily="18" charset="0"/>
              </a:rPr>
              <a:t>3</a:t>
            </a:r>
            <a:endParaRPr lang="en-US" altLang="en-US" sz="2000" dirty="0">
              <a:latin typeface="Helvetica" pitchFamily="8" charset="0"/>
              <a:cs typeface="Times New Roman" pitchFamily="18" charset="0"/>
            </a:endParaRPr>
          </a:p>
        </p:txBody>
      </p:sp>
      <p:sp>
        <p:nvSpPr>
          <p:cNvPr id="563242" name="Line 42"/>
          <p:cNvSpPr>
            <a:spLocks noChangeShapeType="1"/>
          </p:cNvSpPr>
          <p:nvPr/>
        </p:nvSpPr>
        <p:spPr bwMode="auto">
          <a:xfrm>
            <a:off x="2584405" y="3545392"/>
            <a:ext cx="854075" cy="603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43" name="Line 43"/>
          <p:cNvSpPr>
            <a:spLocks noChangeShapeType="1"/>
          </p:cNvSpPr>
          <p:nvPr/>
        </p:nvSpPr>
        <p:spPr bwMode="auto">
          <a:xfrm>
            <a:off x="2472072" y="4392219"/>
            <a:ext cx="852488" cy="8731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44" name="Line 44"/>
          <p:cNvSpPr>
            <a:spLocks noChangeShapeType="1"/>
          </p:cNvSpPr>
          <p:nvPr/>
        </p:nvSpPr>
        <p:spPr bwMode="auto">
          <a:xfrm flipH="1">
            <a:off x="2484594" y="3515230"/>
            <a:ext cx="90488" cy="87947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45" name="Line 45"/>
          <p:cNvSpPr>
            <a:spLocks noChangeShapeType="1"/>
          </p:cNvSpPr>
          <p:nvPr/>
        </p:nvSpPr>
        <p:spPr bwMode="auto">
          <a:xfrm flipH="1">
            <a:off x="3400577" y="3613513"/>
            <a:ext cx="41275" cy="9207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46" name="Line 46"/>
          <p:cNvSpPr>
            <a:spLocks noChangeShapeType="1"/>
          </p:cNvSpPr>
          <p:nvPr/>
        </p:nvSpPr>
        <p:spPr bwMode="auto">
          <a:xfrm flipV="1">
            <a:off x="2491952" y="4118884"/>
            <a:ext cx="285750" cy="26193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47" name="Line 47"/>
          <p:cNvSpPr>
            <a:spLocks noChangeShapeType="1"/>
          </p:cNvSpPr>
          <p:nvPr/>
        </p:nvSpPr>
        <p:spPr bwMode="auto">
          <a:xfrm flipH="1" flipV="1">
            <a:off x="3338715" y="4380823"/>
            <a:ext cx="44450" cy="14287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48" name="Line 48"/>
          <p:cNvSpPr>
            <a:spLocks noChangeShapeType="1"/>
          </p:cNvSpPr>
          <p:nvPr/>
        </p:nvSpPr>
        <p:spPr bwMode="auto">
          <a:xfrm flipV="1">
            <a:off x="2604665" y="3213604"/>
            <a:ext cx="184150" cy="30162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49" name="Line 49"/>
          <p:cNvSpPr>
            <a:spLocks noChangeShapeType="1"/>
          </p:cNvSpPr>
          <p:nvPr/>
        </p:nvSpPr>
        <p:spPr bwMode="auto">
          <a:xfrm flipV="1">
            <a:off x="3468701" y="3481787"/>
            <a:ext cx="166688" cy="14922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50" name="Line 50"/>
          <p:cNvSpPr>
            <a:spLocks noChangeShapeType="1"/>
          </p:cNvSpPr>
          <p:nvPr/>
        </p:nvSpPr>
        <p:spPr bwMode="auto">
          <a:xfrm>
            <a:off x="2290340" y="3523785"/>
            <a:ext cx="314325"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1" name="Line 51"/>
          <p:cNvSpPr>
            <a:spLocks noChangeShapeType="1"/>
          </p:cNvSpPr>
          <p:nvPr/>
        </p:nvSpPr>
        <p:spPr bwMode="auto">
          <a:xfrm flipV="1">
            <a:off x="2290340" y="4372478"/>
            <a:ext cx="223837" cy="444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2" name="Line 52"/>
          <p:cNvSpPr>
            <a:spLocks noChangeShapeType="1"/>
          </p:cNvSpPr>
          <p:nvPr/>
        </p:nvSpPr>
        <p:spPr bwMode="auto">
          <a:xfrm flipV="1">
            <a:off x="3390368" y="4479531"/>
            <a:ext cx="223837" cy="4286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3" name="Line 53"/>
          <p:cNvSpPr>
            <a:spLocks noChangeShapeType="1"/>
          </p:cNvSpPr>
          <p:nvPr/>
        </p:nvSpPr>
        <p:spPr bwMode="auto">
          <a:xfrm flipV="1">
            <a:off x="3435849" y="3586560"/>
            <a:ext cx="223838" cy="444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4" name="Line 54"/>
          <p:cNvSpPr>
            <a:spLocks noChangeShapeType="1"/>
          </p:cNvSpPr>
          <p:nvPr/>
        </p:nvSpPr>
        <p:spPr bwMode="auto">
          <a:xfrm flipV="1">
            <a:off x="2403051" y="4375551"/>
            <a:ext cx="88900" cy="2635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5" name="Line 55"/>
          <p:cNvSpPr>
            <a:spLocks noChangeShapeType="1"/>
          </p:cNvSpPr>
          <p:nvPr/>
        </p:nvSpPr>
        <p:spPr bwMode="auto">
          <a:xfrm flipV="1">
            <a:off x="3297959" y="4515175"/>
            <a:ext cx="90488" cy="26511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6" name="Line 56"/>
          <p:cNvSpPr>
            <a:spLocks noChangeShapeType="1"/>
          </p:cNvSpPr>
          <p:nvPr/>
        </p:nvSpPr>
        <p:spPr bwMode="auto">
          <a:xfrm flipV="1">
            <a:off x="3445684" y="3354883"/>
            <a:ext cx="46037" cy="2635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57" name="Line 57"/>
          <p:cNvSpPr>
            <a:spLocks noChangeShapeType="1"/>
          </p:cNvSpPr>
          <p:nvPr/>
        </p:nvSpPr>
        <p:spPr bwMode="auto">
          <a:xfrm flipV="1">
            <a:off x="2570233" y="3270460"/>
            <a:ext cx="44450" cy="30797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grpSp>
        <p:nvGrpSpPr>
          <p:cNvPr id="5" name="Group 58"/>
          <p:cNvGrpSpPr>
            <a:grpSpLocks/>
          </p:cNvGrpSpPr>
          <p:nvPr/>
        </p:nvGrpSpPr>
        <p:grpSpPr bwMode="auto">
          <a:xfrm>
            <a:off x="3635392" y="3830335"/>
            <a:ext cx="328309" cy="338152"/>
            <a:chOff x="4707" y="2541"/>
            <a:chExt cx="178" cy="211"/>
          </a:xfrm>
        </p:grpSpPr>
        <p:sp>
          <p:nvSpPr>
            <p:cNvPr id="563259" name="Oval 59"/>
            <p:cNvSpPr>
              <a:spLocks noChangeAspect="1" noChangeArrowheads="1"/>
            </p:cNvSpPr>
            <p:nvPr/>
          </p:nvSpPr>
          <p:spPr bwMode="auto">
            <a:xfrm>
              <a:off x="4707" y="2564"/>
              <a:ext cx="173" cy="17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60" name="Text Box 60"/>
            <p:cNvSpPr txBox="1">
              <a:spLocks noChangeArrowheads="1"/>
            </p:cNvSpPr>
            <p:nvPr/>
          </p:nvSpPr>
          <p:spPr bwMode="auto">
            <a:xfrm>
              <a:off x="4723" y="2541"/>
              <a:ext cx="16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dirty="0">
                  <a:latin typeface="Helvetica" pitchFamily="8" charset="0"/>
                  <a:cs typeface="Times New Roman" pitchFamily="18" charset="0"/>
                </a:rPr>
                <a:t>4</a:t>
              </a:r>
              <a:endParaRPr lang="en-US" altLang="en-US" sz="2000" dirty="0">
                <a:latin typeface="Helvetica" pitchFamily="8" charset="0"/>
                <a:cs typeface="Times New Roman" pitchFamily="18" charset="0"/>
              </a:endParaRPr>
            </a:p>
          </p:txBody>
        </p:sp>
      </p:grpSp>
      <p:sp>
        <p:nvSpPr>
          <p:cNvPr id="563262" name="Oval 62"/>
          <p:cNvSpPr>
            <a:spLocks noChangeAspect="1" noChangeArrowheads="1"/>
          </p:cNvSpPr>
          <p:nvPr/>
        </p:nvSpPr>
        <p:spPr bwMode="auto">
          <a:xfrm>
            <a:off x="1570868" y="4017428"/>
            <a:ext cx="274638" cy="2746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63" name="Text Box 63"/>
          <p:cNvSpPr txBox="1">
            <a:spLocks noChangeArrowheads="1"/>
          </p:cNvSpPr>
          <p:nvPr/>
        </p:nvSpPr>
        <p:spPr bwMode="auto">
          <a:xfrm>
            <a:off x="1586347" y="3985681"/>
            <a:ext cx="243681" cy="3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spAutoFit/>
          </a:bodyPr>
          <a:lstStyle/>
          <a:p>
            <a:pPr algn="ctr"/>
            <a:r>
              <a:rPr lang="en-US" altLang="en-US" sz="1600" dirty="0">
                <a:latin typeface="Helvetica" pitchFamily="8" charset="0"/>
                <a:cs typeface="Times New Roman" pitchFamily="18" charset="0"/>
              </a:rPr>
              <a:t>5</a:t>
            </a:r>
            <a:endParaRPr lang="en-US" altLang="en-US" sz="2000" dirty="0">
              <a:latin typeface="Helvetica" pitchFamily="8" charset="0"/>
              <a:cs typeface="Times New Roman" pitchFamily="18" charset="0"/>
            </a:endParaRPr>
          </a:p>
        </p:txBody>
      </p:sp>
      <p:grpSp>
        <p:nvGrpSpPr>
          <p:cNvPr id="6" name="Group 65"/>
          <p:cNvGrpSpPr>
            <a:grpSpLocks/>
          </p:cNvGrpSpPr>
          <p:nvPr/>
        </p:nvGrpSpPr>
        <p:grpSpPr bwMode="auto">
          <a:xfrm>
            <a:off x="303699" y="3534848"/>
            <a:ext cx="1167747" cy="1245442"/>
            <a:chOff x="2749" y="2609"/>
            <a:chExt cx="739" cy="961"/>
          </a:xfrm>
        </p:grpSpPr>
        <p:grpSp>
          <p:nvGrpSpPr>
            <p:cNvPr id="7" name="Group 66"/>
            <p:cNvGrpSpPr>
              <a:grpSpLocks/>
            </p:cNvGrpSpPr>
            <p:nvPr/>
          </p:nvGrpSpPr>
          <p:grpSpPr bwMode="auto">
            <a:xfrm>
              <a:off x="2943" y="2709"/>
              <a:ext cx="497" cy="535"/>
              <a:chOff x="642" y="1269"/>
              <a:chExt cx="657" cy="677"/>
            </a:xfrm>
          </p:grpSpPr>
          <p:sp>
            <p:nvSpPr>
              <p:cNvPr id="563267" name="Oval 67"/>
              <p:cNvSpPr>
                <a:spLocks noChangeArrowheads="1"/>
              </p:cNvSpPr>
              <p:nvPr/>
            </p:nvSpPr>
            <p:spPr bwMode="auto">
              <a:xfrm>
                <a:off x="642" y="1813"/>
                <a:ext cx="133" cy="133"/>
              </a:xfrm>
              <a:prstGeom prst="ellipse">
                <a:avLst/>
              </a:prstGeom>
              <a:solidFill>
                <a:srgbClr val="0000FF"/>
              </a:solidFill>
              <a:ln w="31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68" name="Oval 68"/>
              <p:cNvSpPr>
                <a:spLocks noChangeArrowheads="1"/>
              </p:cNvSpPr>
              <p:nvPr/>
            </p:nvSpPr>
            <p:spPr bwMode="auto">
              <a:xfrm>
                <a:off x="1038" y="1802"/>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69" name="Oval 69"/>
              <p:cNvSpPr>
                <a:spLocks noChangeArrowheads="1"/>
              </p:cNvSpPr>
              <p:nvPr/>
            </p:nvSpPr>
            <p:spPr bwMode="auto">
              <a:xfrm>
                <a:off x="1011" y="1424"/>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70" name="Oval 70"/>
              <p:cNvSpPr>
                <a:spLocks noChangeArrowheads="1"/>
              </p:cNvSpPr>
              <p:nvPr/>
            </p:nvSpPr>
            <p:spPr bwMode="auto">
              <a:xfrm>
                <a:off x="676" y="1418"/>
                <a:ext cx="133" cy="133"/>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71" name="Line 71"/>
              <p:cNvSpPr>
                <a:spLocks noChangeShapeType="1"/>
              </p:cNvSpPr>
              <p:nvPr/>
            </p:nvSpPr>
            <p:spPr bwMode="auto">
              <a:xfrm flipV="1">
                <a:off x="735" y="1616"/>
                <a:ext cx="84" cy="24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72" name="Line 72"/>
              <p:cNvSpPr>
                <a:spLocks noChangeShapeType="1"/>
              </p:cNvSpPr>
              <p:nvPr/>
            </p:nvSpPr>
            <p:spPr bwMode="auto">
              <a:xfrm flipV="1">
                <a:off x="1110" y="1760"/>
                <a:ext cx="141" cy="10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73" name="Line 73"/>
              <p:cNvSpPr>
                <a:spLocks noChangeShapeType="1"/>
              </p:cNvSpPr>
              <p:nvPr/>
            </p:nvSpPr>
            <p:spPr bwMode="auto">
              <a:xfrm flipV="1">
                <a:off x="753" y="1269"/>
                <a:ext cx="139" cy="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74" name="Line 74"/>
              <p:cNvSpPr>
                <a:spLocks noChangeShapeType="1"/>
              </p:cNvSpPr>
              <p:nvPr/>
            </p:nvSpPr>
            <p:spPr bwMode="auto">
              <a:xfrm flipV="1">
                <a:off x="1083" y="1280"/>
                <a:ext cx="216" cy="19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buClr>
                    <a:srgbClr val="500093"/>
                  </a:buClr>
                  <a:buSzPct val="100000"/>
                </a:pPr>
                <a:endParaRPr lang="en-US" sz="2000" b="1" dirty="0">
                  <a:latin typeface="Helvetica" pitchFamily="8" charset="0"/>
                </a:endParaRPr>
              </a:p>
            </p:txBody>
          </p:sp>
        </p:grpSp>
        <p:sp>
          <p:nvSpPr>
            <p:cNvPr id="563275" name="Line 75"/>
            <p:cNvSpPr>
              <a:spLocks noChangeShapeType="1"/>
            </p:cNvSpPr>
            <p:nvPr/>
          </p:nvSpPr>
          <p:spPr bwMode="auto">
            <a:xfrm>
              <a:off x="2920" y="2801"/>
              <a:ext cx="464" cy="3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76" name="Line 76"/>
            <p:cNvSpPr>
              <a:spLocks noChangeShapeType="1"/>
            </p:cNvSpPr>
            <p:nvPr/>
          </p:nvSpPr>
          <p:spPr bwMode="auto">
            <a:xfrm>
              <a:off x="2871" y="3350"/>
              <a:ext cx="463" cy="5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77" name="Line 77"/>
            <p:cNvSpPr>
              <a:spLocks noChangeShapeType="1"/>
            </p:cNvSpPr>
            <p:nvPr/>
          </p:nvSpPr>
          <p:spPr bwMode="auto">
            <a:xfrm flipH="1">
              <a:off x="2871" y="2801"/>
              <a:ext cx="49" cy="54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78" name="Line 78"/>
            <p:cNvSpPr>
              <a:spLocks noChangeShapeType="1"/>
            </p:cNvSpPr>
            <p:nvPr/>
          </p:nvSpPr>
          <p:spPr bwMode="auto">
            <a:xfrm flipH="1">
              <a:off x="3334" y="2830"/>
              <a:ext cx="23" cy="57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79" name="Line 79"/>
            <p:cNvSpPr>
              <a:spLocks noChangeShapeType="1"/>
            </p:cNvSpPr>
            <p:nvPr/>
          </p:nvSpPr>
          <p:spPr bwMode="auto">
            <a:xfrm>
              <a:off x="2749" y="2801"/>
              <a:ext cx="171"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0" name="Line 80"/>
            <p:cNvSpPr>
              <a:spLocks noChangeShapeType="1"/>
            </p:cNvSpPr>
            <p:nvPr/>
          </p:nvSpPr>
          <p:spPr bwMode="auto">
            <a:xfrm flipV="1">
              <a:off x="2749" y="3350"/>
              <a:ext cx="122" cy="2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1" name="Line 81"/>
            <p:cNvSpPr>
              <a:spLocks noChangeShapeType="1"/>
            </p:cNvSpPr>
            <p:nvPr/>
          </p:nvSpPr>
          <p:spPr bwMode="auto">
            <a:xfrm flipV="1">
              <a:off x="3334" y="3378"/>
              <a:ext cx="122"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2" name="Line 82"/>
            <p:cNvSpPr>
              <a:spLocks noChangeShapeType="1"/>
            </p:cNvSpPr>
            <p:nvPr/>
          </p:nvSpPr>
          <p:spPr bwMode="auto">
            <a:xfrm flipV="1">
              <a:off x="3366" y="2820"/>
              <a:ext cx="122" cy="2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3" name="Line 83"/>
            <p:cNvSpPr>
              <a:spLocks noChangeShapeType="1"/>
            </p:cNvSpPr>
            <p:nvPr/>
          </p:nvSpPr>
          <p:spPr bwMode="auto">
            <a:xfrm flipV="1">
              <a:off x="2822" y="3350"/>
              <a:ext cx="49" cy="1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4" name="Line 84"/>
            <p:cNvSpPr>
              <a:spLocks noChangeShapeType="1"/>
            </p:cNvSpPr>
            <p:nvPr/>
          </p:nvSpPr>
          <p:spPr bwMode="auto">
            <a:xfrm flipV="1">
              <a:off x="3285" y="3405"/>
              <a:ext cx="49" cy="1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5" name="Line 85"/>
            <p:cNvSpPr>
              <a:spLocks noChangeShapeType="1"/>
            </p:cNvSpPr>
            <p:nvPr/>
          </p:nvSpPr>
          <p:spPr bwMode="auto">
            <a:xfrm flipV="1">
              <a:off x="3357" y="2665"/>
              <a:ext cx="25" cy="1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sp>
          <p:nvSpPr>
            <p:cNvPr id="563286" name="Line 86"/>
            <p:cNvSpPr>
              <a:spLocks noChangeShapeType="1"/>
            </p:cNvSpPr>
            <p:nvPr/>
          </p:nvSpPr>
          <p:spPr bwMode="auto">
            <a:xfrm flipV="1">
              <a:off x="2920" y="2609"/>
              <a:ext cx="24" cy="19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buClr>
                  <a:srgbClr val="500093"/>
                </a:buClr>
                <a:buSzPct val="100000"/>
              </a:pPr>
              <a:endParaRPr lang="en-US" sz="2000" b="1" dirty="0">
                <a:latin typeface="Helvetica" pitchFamily="8" charset="0"/>
              </a:endParaRPr>
            </a:p>
          </p:txBody>
        </p:sp>
      </p:grpSp>
      <p:sp>
        <p:nvSpPr>
          <p:cNvPr id="563290" name="Line 90"/>
          <p:cNvSpPr>
            <a:spLocks noChangeShapeType="1"/>
          </p:cNvSpPr>
          <p:nvPr/>
        </p:nvSpPr>
        <p:spPr bwMode="auto">
          <a:xfrm>
            <a:off x="178594" y="5364806"/>
            <a:ext cx="1698625" cy="158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91" name="Line 91"/>
          <p:cNvSpPr>
            <a:spLocks noChangeShapeType="1"/>
          </p:cNvSpPr>
          <p:nvPr/>
        </p:nvSpPr>
        <p:spPr bwMode="auto">
          <a:xfrm>
            <a:off x="182734" y="6348017"/>
            <a:ext cx="1698625" cy="158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92" name="Line 92"/>
          <p:cNvSpPr>
            <a:spLocks noChangeShapeType="1"/>
          </p:cNvSpPr>
          <p:nvPr/>
        </p:nvSpPr>
        <p:spPr bwMode="auto">
          <a:xfrm>
            <a:off x="356058" y="5102622"/>
            <a:ext cx="0" cy="148748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93" name="Line 93"/>
          <p:cNvSpPr>
            <a:spLocks noChangeShapeType="1"/>
          </p:cNvSpPr>
          <p:nvPr/>
        </p:nvSpPr>
        <p:spPr bwMode="auto">
          <a:xfrm>
            <a:off x="1402748" y="5102622"/>
            <a:ext cx="1588" cy="148748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8" tIns="32144" rIns="64288" bIns="32144"/>
          <a:lstStyle/>
          <a:p>
            <a:pPr>
              <a:lnSpc>
                <a:spcPct val="90000"/>
              </a:lnSpc>
              <a:spcBef>
                <a:spcPct val="20000"/>
              </a:spcBef>
              <a:buClr>
                <a:srgbClr val="500093"/>
              </a:buClr>
              <a:buSzPct val="100000"/>
            </a:pPr>
            <a:endParaRPr lang="en-US" sz="2000" b="1" dirty="0">
              <a:latin typeface="Helvetica" pitchFamily="8" charset="0"/>
            </a:endParaRPr>
          </a:p>
        </p:txBody>
      </p:sp>
      <p:sp>
        <p:nvSpPr>
          <p:cNvPr id="563294" name="Oval 94"/>
          <p:cNvSpPr>
            <a:spLocks noChangeArrowheads="1"/>
          </p:cNvSpPr>
          <p:nvPr/>
        </p:nvSpPr>
        <p:spPr bwMode="auto">
          <a:xfrm>
            <a:off x="517177" y="5865242"/>
            <a:ext cx="160338" cy="166688"/>
          </a:xfrm>
          <a:prstGeom prst="ellipse">
            <a:avLst/>
          </a:prstGeom>
          <a:solidFill>
            <a:srgbClr val="0000FF"/>
          </a:solidFill>
          <a:ln w="31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95" name="Oval 95"/>
          <p:cNvSpPr>
            <a:spLocks noChangeArrowheads="1"/>
          </p:cNvSpPr>
          <p:nvPr/>
        </p:nvSpPr>
        <p:spPr bwMode="auto">
          <a:xfrm>
            <a:off x="944680" y="5740798"/>
            <a:ext cx="158750" cy="166688"/>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96" name="Oval 96"/>
          <p:cNvSpPr>
            <a:spLocks noChangeArrowheads="1"/>
          </p:cNvSpPr>
          <p:nvPr/>
        </p:nvSpPr>
        <p:spPr bwMode="auto">
          <a:xfrm>
            <a:off x="1054961" y="5368635"/>
            <a:ext cx="160337" cy="168275"/>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97" name="Oval 97"/>
          <p:cNvSpPr>
            <a:spLocks noChangeArrowheads="1"/>
          </p:cNvSpPr>
          <p:nvPr/>
        </p:nvSpPr>
        <p:spPr bwMode="auto">
          <a:xfrm>
            <a:off x="530767" y="5389272"/>
            <a:ext cx="158750" cy="166688"/>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98" name="Line 98"/>
          <p:cNvSpPr>
            <a:spLocks noChangeShapeType="1"/>
          </p:cNvSpPr>
          <p:nvPr/>
        </p:nvSpPr>
        <p:spPr bwMode="auto">
          <a:xfrm flipV="1">
            <a:off x="632499" y="5589985"/>
            <a:ext cx="101600" cy="30162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299" name="Line 99"/>
          <p:cNvSpPr>
            <a:spLocks noChangeShapeType="1"/>
          </p:cNvSpPr>
          <p:nvPr/>
        </p:nvSpPr>
        <p:spPr bwMode="auto">
          <a:xfrm flipV="1">
            <a:off x="1018499" y="5705078"/>
            <a:ext cx="169862" cy="13493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300" name="Line 100"/>
          <p:cNvSpPr>
            <a:spLocks noChangeShapeType="1"/>
          </p:cNvSpPr>
          <p:nvPr/>
        </p:nvSpPr>
        <p:spPr bwMode="auto">
          <a:xfrm flipV="1">
            <a:off x="632501" y="5176189"/>
            <a:ext cx="166688" cy="25082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301" name="Line 101"/>
          <p:cNvSpPr>
            <a:spLocks noChangeShapeType="1"/>
          </p:cNvSpPr>
          <p:nvPr/>
        </p:nvSpPr>
        <p:spPr bwMode="auto">
          <a:xfrm flipV="1">
            <a:off x="1158630" y="5185956"/>
            <a:ext cx="258763" cy="242887"/>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563303" name="Text Box 103"/>
          <p:cNvSpPr txBox="1">
            <a:spLocks noChangeArrowheads="1"/>
          </p:cNvSpPr>
          <p:nvPr/>
        </p:nvSpPr>
        <p:spPr bwMode="auto">
          <a:xfrm>
            <a:off x="4282033" y="2260221"/>
            <a:ext cx="5014367" cy="406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4288" tIns="32144" rIns="64288" bIns="32144">
            <a:spAutoFit/>
          </a:bodyPr>
          <a:lstStyle/>
          <a:p>
            <a:pPr eaLnBrk="1" hangingPunct="1"/>
            <a:r>
              <a:rPr lang="en-US" altLang="en-US" sz="2000" dirty="0">
                <a:latin typeface="Times New Roman" pitchFamily="18" charset="0"/>
                <a:cs typeface="Times New Roman" pitchFamily="18" charset="0"/>
              </a:rPr>
              <a:t>1.Particles with properties (velocity, mass, etc</a:t>
            </a:r>
            <a:r>
              <a:rPr lang="en-US" altLang="en-US" sz="2000" dirty="0" smtClean="0">
                <a:latin typeface="Times New Roman" pitchFamily="18" charset="0"/>
                <a:cs typeface="Times New Roman" pitchFamily="18" charset="0"/>
              </a:rPr>
              <a:t>)</a:t>
            </a:r>
          </a:p>
          <a:p>
            <a:pPr eaLnBrk="1" hangingPunct="1"/>
            <a:endParaRPr lang="en-US" altLang="en-US" sz="2000" dirty="0" smtClean="0">
              <a:latin typeface="Times New Roman" pitchFamily="18" charset="0"/>
              <a:cs typeface="Times New Roman" pitchFamily="18" charset="0"/>
            </a:endParaRPr>
          </a:p>
          <a:p>
            <a:pPr eaLnBrk="1" hangingPunct="1"/>
            <a:r>
              <a:rPr lang="en-US" altLang="en-US" sz="2000" dirty="0" smtClean="0">
                <a:latin typeface="Times New Roman" pitchFamily="18" charset="0"/>
                <a:cs typeface="Times New Roman" pitchFamily="18" charset="0"/>
              </a:rPr>
              <a:t>2</a:t>
            </a:r>
            <a:r>
              <a:rPr lang="en-US" altLang="en-US" sz="2000" dirty="0">
                <a:latin typeface="Times New Roman" pitchFamily="18" charset="0"/>
                <a:cs typeface="Times New Roman" pitchFamily="18" charset="0"/>
              </a:rPr>
              <a:t>.Defined on a </a:t>
            </a:r>
            <a:r>
              <a:rPr lang="en-US" altLang="en-US" sz="2000" dirty="0" smtClean="0">
                <a:latin typeface="Times New Roman" pitchFamily="18" charset="0"/>
                <a:cs typeface="Times New Roman" pitchFamily="18" charset="0"/>
              </a:rPr>
              <a:t>mesh</a:t>
            </a:r>
          </a:p>
          <a:p>
            <a:pPr eaLnBrk="1" hangingPunct="1"/>
            <a:endParaRPr lang="en-US" altLang="en-US" sz="2000" dirty="0" smtClean="0">
              <a:latin typeface="Times New Roman" pitchFamily="18" charset="0"/>
              <a:cs typeface="Times New Roman" pitchFamily="18" charset="0"/>
            </a:endParaRPr>
          </a:p>
          <a:p>
            <a:pPr eaLnBrk="1" hangingPunct="1"/>
            <a:r>
              <a:rPr lang="en-US" altLang="en-US" sz="2000" dirty="0">
                <a:latin typeface="Times New Roman" pitchFamily="18" charset="0"/>
                <a:cs typeface="Times New Roman" pitchFamily="18" charset="0"/>
              </a:rPr>
              <a:t>3.Particle properties mapped onto mesh </a:t>
            </a:r>
            <a:r>
              <a:rPr lang="en-US" altLang="en-US" sz="2000" dirty="0" smtClean="0">
                <a:latin typeface="Times New Roman" pitchFamily="18" charset="0"/>
                <a:cs typeface="Times New Roman" pitchFamily="18" charset="0"/>
              </a:rPr>
              <a:t>points</a:t>
            </a:r>
          </a:p>
          <a:p>
            <a:pPr eaLnBrk="1" hangingPunct="1"/>
            <a:endParaRPr lang="en-US" altLang="en-US" sz="2000" dirty="0" smtClean="0">
              <a:latin typeface="Times New Roman" pitchFamily="18" charset="0"/>
              <a:cs typeface="Times New Roman" pitchFamily="18" charset="0"/>
            </a:endParaRPr>
          </a:p>
          <a:p>
            <a:pPr eaLnBrk="1" hangingPunct="1"/>
            <a:r>
              <a:rPr lang="en-US" altLang="en-US" sz="2000" dirty="0">
                <a:latin typeface="Times New Roman" pitchFamily="18" charset="0"/>
                <a:cs typeface="Times New Roman" pitchFamily="18" charset="0"/>
              </a:rPr>
              <a:t>4. Forces, accelerations, velocities</a:t>
            </a:r>
          </a:p>
          <a:p>
            <a:pPr eaLnBrk="1" hangingPunct="1"/>
            <a:r>
              <a:rPr lang="en-US" altLang="en-US" sz="2000" dirty="0">
                <a:latin typeface="Times New Roman" pitchFamily="18" charset="0"/>
                <a:cs typeface="Times New Roman" pitchFamily="18" charset="0"/>
              </a:rPr>
              <a:t>    calculated on mesh </a:t>
            </a:r>
            <a:r>
              <a:rPr lang="en-US" altLang="en-US" sz="2000" dirty="0" smtClean="0">
                <a:latin typeface="Times New Roman" pitchFamily="18" charset="0"/>
                <a:cs typeface="Times New Roman" pitchFamily="18" charset="0"/>
              </a:rPr>
              <a:t>points</a:t>
            </a:r>
          </a:p>
          <a:p>
            <a:pPr eaLnBrk="1" hangingPunct="1"/>
            <a:endParaRPr lang="en-US" altLang="en-US" sz="2000" dirty="0" smtClean="0">
              <a:latin typeface="Times New Roman" pitchFamily="18" charset="0"/>
              <a:cs typeface="Times New Roman" pitchFamily="18" charset="0"/>
            </a:endParaRPr>
          </a:p>
          <a:p>
            <a:pPr eaLnBrk="1" hangingPunct="1"/>
            <a:r>
              <a:rPr lang="en-US" altLang="en-US" sz="2000" dirty="0">
                <a:latin typeface="Times New Roman" pitchFamily="18" charset="0"/>
                <a:cs typeface="Times New Roman" pitchFamily="18" charset="0"/>
              </a:rPr>
              <a:t>5. Mesh point motion calculated.</a:t>
            </a:r>
            <a:r>
              <a:rPr lang="en-US" altLang="en-US" sz="2000" dirty="0" smtClean="0">
                <a:latin typeface="Times New Roman" pitchFamily="18" charset="0"/>
                <a:cs typeface="Times New Roman" pitchFamily="18" charset="0"/>
              </a:rPr>
              <a:t> </a:t>
            </a:r>
          </a:p>
          <a:p>
            <a:pPr eaLnBrk="1" hangingPunct="1"/>
            <a:endParaRPr lang="en-US" altLang="en-US" sz="2000" dirty="0" smtClean="0">
              <a:latin typeface="Times New Roman" pitchFamily="18" charset="0"/>
              <a:cs typeface="Times New Roman" pitchFamily="18" charset="0"/>
            </a:endParaRPr>
          </a:p>
          <a:p>
            <a:pPr eaLnBrk="1" hangingPunct="1"/>
            <a:r>
              <a:rPr lang="en-US" altLang="en-US" sz="2000" dirty="0" smtClean="0">
                <a:latin typeface="Times New Roman" pitchFamily="18" charset="0"/>
                <a:cs typeface="Times New Roman" pitchFamily="18" charset="0"/>
              </a:rPr>
              <a:t>6.  </a:t>
            </a:r>
            <a:r>
              <a:rPr lang="en-US" altLang="en-US" sz="2000" dirty="0">
                <a:latin typeface="Times New Roman" pitchFamily="18" charset="0"/>
                <a:cs typeface="Times New Roman" pitchFamily="18" charset="0"/>
              </a:rPr>
              <a:t>Only the particles moved by mapping velocities back to particles  </a:t>
            </a:r>
          </a:p>
        </p:txBody>
      </p:sp>
      <p:sp>
        <p:nvSpPr>
          <p:cNvPr id="106" name="Oval 62"/>
          <p:cNvSpPr>
            <a:spLocks noChangeAspect="1" noChangeArrowheads="1"/>
          </p:cNvSpPr>
          <p:nvPr/>
        </p:nvSpPr>
        <p:spPr bwMode="auto">
          <a:xfrm>
            <a:off x="1628826" y="5686821"/>
            <a:ext cx="274638" cy="27463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nchor="ctr"/>
          <a:lstStyle/>
          <a:p>
            <a:pPr>
              <a:lnSpc>
                <a:spcPct val="90000"/>
              </a:lnSpc>
              <a:spcBef>
                <a:spcPct val="20000"/>
              </a:spcBef>
              <a:buClr>
                <a:srgbClr val="500093"/>
              </a:buClr>
              <a:buSzPct val="100000"/>
            </a:pPr>
            <a:endParaRPr lang="en-US" sz="2000" b="1" dirty="0">
              <a:latin typeface="Helvetica" pitchFamily="8" charset="0"/>
            </a:endParaRPr>
          </a:p>
        </p:txBody>
      </p:sp>
      <p:sp>
        <p:nvSpPr>
          <p:cNvPr id="107" name="Text Box 63"/>
          <p:cNvSpPr txBox="1">
            <a:spLocks noChangeArrowheads="1"/>
          </p:cNvSpPr>
          <p:nvPr/>
        </p:nvSpPr>
        <p:spPr bwMode="auto">
          <a:xfrm>
            <a:off x="1644305" y="5655074"/>
            <a:ext cx="243681" cy="31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8" tIns="32144" rIns="64288" bIns="32144">
            <a:spAutoFit/>
          </a:bodyPr>
          <a:lstStyle/>
          <a:p>
            <a:pPr algn="ctr"/>
            <a:r>
              <a:rPr lang="en-US" altLang="en-US" sz="1600" dirty="0">
                <a:latin typeface="Helvetica" pitchFamily="8" charset="0"/>
                <a:cs typeface="Times New Roman" pitchFamily="18" charset="0"/>
              </a:rPr>
              <a:t>6</a:t>
            </a:r>
            <a:endParaRPr lang="en-US" altLang="en-US" sz="2000" dirty="0">
              <a:latin typeface="Helvetica" pitchFamily="8" charset="0"/>
              <a:cs typeface="Times New Roman" pitchFamily="18" charset="0"/>
            </a:endParaRPr>
          </a:p>
        </p:txBody>
      </p:sp>
      <p:sp>
        <p:nvSpPr>
          <p:cNvPr id="99" name="Title 5"/>
          <p:cNvSpPr txBox="1">
            <a:spLocks/>
          </p:cNvSpPr>
          <p:nvPr/>
        </p:nvSpPr>
        <p:spPr bwMode="auto">
          <a:xfrm>
            <a:off x="152400" y="-76200"/>
            <a:ext cx="9144000" cy="576262"/>
          </a:xfrm>
          <a:prstGeom prst="rect">
            <a:avLst/>
          </a:prstGeom>
          <a:noFill/>
          <a:ln>
            <a:miter lim="800000"/>
            <a:headEnd/>
            <a:tailEnd/>
          </a:ln>
        </p:spPr>
        <p:txBody>
          <a:bodyPr vert="horz" wrap="square" lIns="91411" tIns="45706" rIns="91411" bIns="45706" numCol="1" anchor="t" anchorCtr="0" compatLnSpc="1">
            <a:prstTxWarp prst="textNoShape">
              <a:avLst/>
            </a:prstTxWarp>
          </a:bodyPr>
          <a:lstStyle/>
          <a:p>
            <a:pPr marL="0" marR="0" lvl="0" indent="0" defTabSz="914353" rtl="0" eaLnBrk="1" fontAlgn="auto" latinLnBrk="0" hangingPunct="1">
              <a:lnSpc>
                <a:spcPct val="100000"/>
              </a:lnSpc>
              <a:spcBef>
                <a:spcPct val="0"/>
              </a:spcBef>
              <a:spcAft>
                <a:spcPts val="0"/>
              </a:spcAft>
              <a:buClrTx/>
              <a:buSzTx/>
              <a:buFontTx/>
              <a:buNone/>
              <a:tabLst/>
              <a:defRPr/>
            </a:pPr>
            <a:r>
              <a:rPr lang="en-US" sz="2400" b="1" dirty="0" err="1" smtClean="0">
                <a:solidFill>
                  <a:srgbClr val="660066"/>
                </a:solidFill>
                <a:latin typeface="Georgia"/>
                <a:ea typeface="+mj-ea"/>
                <a:cs typeface="Georgia"/>
              </a:rPr>
              <a:t>Multiscale</a:t>
            </a:r>
            <a:r>
              <a:rPr lang="en-US" sz="2400" b="1" dirty="0" smtClean="0">
                <a:solidFill>
                  <a:srgbClr val="660066"/>
                </a:solidFill>
                <a:latin typeface="Georgia"/>
                <a:ea typeface="+mj-ea"/>
                <a:cs typeface="Georgia"/>
              </a:rPr>
              <a:t> Modeling Approach: MPM</a:t>
            </a:r>
            <a:endParaRPr kumimoji="0" lang="en-US" sz="2400" b="1" i="0" u="none" strike="noStrike" kern="1200" cap="none" spc="0" normalizeH="0" baseline="-25000" noProof="0" dirty="0" smtClean="0">
              <a:ln>
                <a:noFill/>
              </a:ln>
              <a:solidFill>
                <a:srgbClr val="660066"/>
              </a:solidFill>
              <a:effectLst/>
              <a:uLnTx/>
              <a:uFillTx/>
              <a:latin typeface="Georgia"/>
              <a:ea typeface="+mj-ea"/>
              <a:cs typeface="Georgia"/>
            </a:endParaRPr>
          </a:p>
        </p:txBody>
      </p:sp>
      <p:sp>
        <p:nvSpPr>
          <p:cNvPr id="100" name="TextBox 99"/>
          <p:cNvSpPr txBox="1"/>
          <p:nvPr/>
        </p:nvSpPr>
        <p:spPr>
          <a:xfrm>
            <a:off x="4559173" y="827921"/>
            <a:ext cx="4495800" cy="769441"/>
          </a:xfrm>
          <a:prstGeom prst="rect">
            <a:avLst/>
          </a:prstGeom>
          <a:noFill/>
        </p:spPr>
        <p:txBody>
          <a:bodyPr wrap="square" rtlCol="0">
            <a:spAutoFit/>
          </a:bodyPr>
          <a:lstStyle/>
          <a:p>
            <a:r>
              <a:rPr lang="en-US" sz="2200" b="1" i="1" dirty="0" smtClean="0">
                <a:latin typeface="Times New Roman"/>
                <a:cs typeface="Times New Roman"/>
              </a:rPr>
              <a:t>Material Point Method - </a:t>
            </a:r>
            <a:r>
              <a:rPr lang="en-US" sz="2200" dirty="0" smtClean="0">
                <a:latin typeface="Times New Roman"/>
                <a:cs typeface="Times New Roman"/>
              </a:rPr>
              <a:t>is a mixed grid /particle method</a:t>
            </a:r>
            <a:r>
              <a:rPr lang="en-US" sz="2200" b="1" i="1" dirty="0" smtClean="0">
                <a:latin typeface="Times New Roman"/>
                <a:cs typeface="Times New Roman"/>
              </a:rPr>
              <a:t>  </a:t>
            </a:r>
            <a:endParaRPr lang="en-US" sz="2200" b="1" i="1" dirty="0">
              <a:latin typeface="Times New Roman"/>
              <a:cs typeface="Times New Roman"/>
            </a:endParaRPr>
          </a:p>
        </p:txBody>
      </p:sp>
    </p:spTree>
    <p:extLst>
      <p:ext uri="{BB962C8B-B14F-4D97-AF65-F5344CB8AC3E}">
        <p14:creationId xmlns:p14="http://schemas.microsoft.com/office/powerpoint/2010/main" val="542072239"/>
      </p:ext>
    </p:extLst>
  </p:cSld>
  <p:clrMapOvr>
    <a:masterClrMapping/>
  </p:clrMapOvr>
  <p:transition xmlns:p14="http://schemas.microsoft.com/office/powerpoint/2010/main" advTm="141337"/>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76200"/>
            <a:ext cx="5391754"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Parameters for Al-Ni friction model</a:t>
            </a:r>
            <a:endParaRPr lang="en-US" sz="2800" b="1" dirty="0">
              <a:solidFill>
                <a:srgbClr val="660066"/>
              </a:solidFill>
              <a:latin typeface="Times New Roman"/>
              <a:cs typeface="Times New Roman"/>
            </a:endParaRPr>
          </a:p>
        </p:txBody>
      </p:sp>
      <p:sp>
        <p:nvSpPr>
          <p:cNvPr id="3" name="TextBox 2"/>
          <p:cNvSpPr txBox="1"/>
          <p:nvPr/>
        </p:nvSpPr>
        <p:spPr>
          <a:xfrm>
            <a:off x="171209" y="609600"/>
            <a:ext cx="8680719" cy="830997"/>
          </a:xfrm>
          <a:prstGeom prst="rect">
            <a:avLst/>
          </a:prstGeom>
          <a:noFill/>
        </p:spPr>
        <p:txBody>
          <a:bodyPr wrap="square" rtlCol="0">
            <a:spAutoFit/>
          </a:bodyPr>
          <a:lstStyle/>
          <a:p>
            <a:pPr marL="342900" indent="-342900"/>
            <a:r>
              <a:rPr lang="en-US" sz="2400" dirty="0" smtClean="0">
                <a:latin typeface="Times New Roman"/>
                <a:cs typeface="Times New Roman"/>
              </a:rPr>
              <a:t>- Friction models for Al/Al, Ni/Ni and Al/Ni from atomistic MD simulations using Embedded Atom Model (EAM) </a:t>
            </a:r>
          </a:p>
        </p:txBody>
      </p:sp>
      <p:grpSp>
        <p:nvGrpSpPr>
          <p:cNvPr id="4" name="Group 21"/>
          <p:cNvGrpSpPr>
            <a:grpSpLocks/>
          </p:cNvGrpSpPr>
          <p:nvPr/>
        </p:nvGrpSpPr>
        <p:grpSpPr bwMode="auto">
          <a:xfrm>
            <a:off x="171209" y="1371600"/>
            <a:ext cx="3599501" cy="3445923"/>
            <a:chOff x="0" y="0"/>
            <a:chExt cx="2975839" cy="2849955"/>
          </a:xfrm>
        </p:grpSpPr>
        <p:sp>
          <p:nvSpPr>
            <p:cNvPr id="5" name="Rectangle 78"/>
            <p:cNvSpPr>
              <a:spLocks noChangeArrowheads="1"/>
            </p:cNvSpPr>
            <p:nvPr/>
          </p:nvSpPr>
          <p:spPr bwMode="auto">
            <a:xfrm>
              <a:off x="632785" y="653697"/>
              <a:ext cx="1518299" cy="763836"/>
            </a:xfrm>
            <a:prstGeom prst="rect">
              <a:avLst/>
            </a:prstGeom>
            <a:solidFill>
              <a:srgbClr val="C0504D"/>
            </a:solidFill>
            <a:ln w="9525">
              <a:solidFill>
                <a:srgbClr val="4579B8"/>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6" name="Rectangle 79"/>
            <p:cNvSpPr>
              <a:spLocks noChangeArrowheads="1"/>
            </p:cNvSpPr>
            <p:nvPr/>
          </p:nvSpPr>
          <p:spPr bwMode="auto">
            <a:xfrm>
              <a:off x="632785" y="1417533"/>
              <a:ext cx="1518299" cy="763836"/>
            </a:xfrm>
            <a:prstGeom prst="rect">
              <a:avLst/>
            </a:prstGeom>
            <a:solidFill>
              <a:srgbClr val="DDD8C2"/>
            </a:solidFill>
            <a:ln w="9525">
              <a:solidFill>
                <a:srgbClr val="4579B8"/>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7" name="Right Arrow 80"/>
            <p:cNvSpPr>
              <a:spLocks noChangeArrowheads="1"/>
            </p:cNvSpPr>
            <p:nvPr/>
          </p:nvSpPr>
          <p:spPr bwMode="auto">
            <a:xfrm>
              <a:off x="2291667" y="986412"/>
              <a:ext cx="684172" cy="149955"/>
            </a:xfrm>
            <a:prstGeom prst="rightArrow">
              <a:avLst>
                <a:gd name="adj1" fmla="val 50000"/>
                <a:gd name="adj2" fmla="val 49998"/>
              </a:avLst>
            </a:prstGeom>
            <a:gradFill rotWithShape="1">
              <a:gsLst>
                <a:gs pos="0">
                  <a:srgbClr val="3A7CCB"/>
                </a:gs>
                <a:gs pos="20000">
                  <a:srgbClr val="3C7BC7"/>
                </a:gs>
                <a:gs pos="100000">
                  <a:srgbClr val="2C5D98"/>
                </a:gs>
              </a:gsLst>
              <a:lin ang="5400000"/>
            </a:gradFill>
            <a:ln w="9525">
              <a:solidFill>
                <a:srgbClr val="4579B8"/>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8" name="Left Arrow 81"/>
            <p:cNvSpPr>
              <a:spLocks noChangeArrowheads="1"/>
            </p:cNvSpPr>
            <p:nvPr/>
          </p:nvSpPr>
          <p:spPr bwMode="auto">
            <a:xfrm>
              <a:off x="2254179" y="1380045"/>
              <a:ext cx="281166" cy="121839"/>
            </a:xfrm>
            <a:prstGeom prst="leftArrow">
              <a:avLst>
                <a:gd name="adj1" fmla="val 50000"/>
                <a:gd name="adj2" fmla="val 50000"/>
              </a:avLst>
            </a:prstGeom>
            <a:solidFill>
              <a:srgbClr val="404040"/>
            </a:solidFill>
            <a:ln w="9525">
              <a:solidFill>
                <a:srgbClr val="4579B8"/>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9" name="Left Arrow 82"/>
            <p:cNvSpPr>
              <a:spLocks noChangeArrowheads="1"/>
            </p:cNvSpPr>
            <p:nvPr/>
          </p:nvSpPr>
          <p:spPr bwMode="auto">
            <a:xfrm rot="5400000">
              <a:off x="1279468" y="2326639"/>
              <a:ext cx="281166" cy="121839"/>
            </a:xfrm>
            <a:prstGeom prst="leftArrow">
              <a:avLst>
                <a:gd name="adj1" fmla="val 50000"/>
                <a:gd name="adj2" fmla="val 50000"/>
              </a:avLst>
            </a:prstGeom>
            <a:solidFill>
              <a:srgbClr val="404040"/>
            </a:solidFill>
            <a:ln w="9525">
              <a:solidFill>
                <a:srgbClr val="4579B8"/>
              </a:solidFill>
              <a:miter lim="800000"/>
              <a:headEnd/>
              <a:tailEnd/>
            </a:ln>
            <a:effectLst>
              <a:outerShdw blurRad="40000" dist="23000" dir="5400000" rotWithShape="0">
                <a:srgbClr val="000000">
                  <a:alpha val="34999"/>
                </a:srgbClr>
              </a:outerShdw>
            </a:effectLst>
          </p:spPr>
          <p:txBody>
            <a:bodyPr rot="10800000" vert="eaVert"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0" name="Left Arrow 83"/>
            <p:cNvSpPr>
              <a:spLocks noChangeArrowheads="1"/>
            </p:cNvSpPr>
            <p:nvPr/>
          </p:nvSpPr>
          <p:spPr bwMode="auto">
            <a:xfrm rot="5400000" flipH="1" flipV="1">
              <a:off x="1260724" y="395962"/>
              <a:ext cx="281166" cy="121839"/>
            </a:xfrm>
            <a:prstGeom prst="leftArrow">
              <a:avLst>
                <a:gd name="adj1" fmla="val 50000"/>
                <a:gd name="adj2" fmla="val 50000"/>
              </a:avLst>
            </a:prstGeom>
            <a:solidFill>
              <a:srgbClr val="404040"/>
            </a:solidFill>
            <a:ln w="9525">
              <a:solidFill>
                <a:srgbClr val="4579B8"/>
              </a:solidFill>
              <a:miter lim="800000"/>
              <a:headEnd/>
              <a:tailEnd/>
            </a:ln>
            <a:effectLst>
              <a:outerShdw blurRad="40000" dist="23000" dir="5400000" rotWithShape="0">
                <a:srgbClr val="000000">
                  <a:alpha val="34999"/>
                </a:srgbClr>
              </a:outerShdw>
            </a:effectLst>
          </p:spPr>
          <p:txBody>
            <a:bodyPr vert="eaVert"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1" name="Left Arrow 84"/>
            <p:cNvSpPr>
              <a:spLocks noChangeArrowheads="1"/>
            </p:cNvSpPr>
            <p:nvPr/>
          </p:nvSpPr>
          <p:spPr bwMode="auto">
            <a:xfrm flipH="1">
              <a:off x="248520" y="1342555"/>
              <a:ext cx="281166" cy="121839"/>
            </a:xfrm>
            <a:prstGeom prst="leftArrow">
              <a:avLst>
                <a:gd name="adj1" fmla="val 50000"/>
                <a:gd name="adj2" fmla="val 50000"/>
              </a:avLst>
            </a:prstGeom>
            <a:solidFill>
              <a:srgbClr val="404040"/>
            </a:solidFill>
            <a:ln w="9525">
              <a:solidFill>
                <a:srgbClr val="4579B8"/>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2" name="Text Box 85"/>
            <p:cNvSpPr txBox="1">
              <a:spLocks noChangeArrowheads="1"/>
            </p:cNvSpPr>
            <p:nvPr/>
          </p:nvSpPr>
          <p:spPr bwMode="auto">
            <a:xfrm>
              <a:off x="1269839" y="0"/>
              <a:ext cx="30099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a:ln>
                    <a:noFill/>
                  </a:ln>
                  <a:solidFill>
                    <a:srgbClr val="000000"/>
                  </a:solidFill>
                  <a:effectLst/>
                  <a:latin typeface="Cambria" charset="0"/>
                  <a:ea typeface="Times New Roman" charset="0"/>
                </a:rPr>
                <a:t>P</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3" name="Text Box 86"/>
            <p:cNvSpPr txBox="1">
              <a:spLocks noChangeArrowheads="1"/>
            </p:cNvSpPr>
            <p:nvPr/>
          </p:nvSpPr>
          <p:spPr bwMode="auto">
            <a:xfrm>
              <a:off x="0" y="1200717"/>
              <a:ext cx="30099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a:ln>
                    <a:noFill/>
                  </a:ln>
                  <a:solidFill>
                    <a:srgbClr val="000000"/>
                  </a:solidFill>
                  <a:effectLst/>
                  <a:latin typeface="Cambria" charset="0"/>
                  <a:ea typeface="Times New Roman" charset="0"/>
                </a:rPr>
                <a:t>P</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4" name="Text Box 87"/>
            <p:cNvSpPr txBox="1">
              <a:spLocks noChangeArrowheads="1"/>
            </p:cNvSpPr>
            <p:nvPr/>
          </p:nvSpPr>
          <p:spPr bwMode="auto">
            <a:xfrm>
              <a:off x="2538771" y="1240016"/>
              <a:ext cx="30099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a:ln>
                    <a:noFill/>
                  </a:ln>
                  <a:solidFill>
                    <a:srgbClr val="000000"/>
                  </a:solidFill>
                  <a:effectLst/>
                  <a:latin typeface="Cambria" charset="0"/>
                  <a:ea typeface="Times New Roman" charset="0"/>
                </a:rPr>
                <a:t>P</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5" name="Text Box 88"/>
            <p:cNvSpPr txBox="1">
              <a:spLocks noChangeArrowheads="1"/>
            </p:cNvSpPr>
            <p:nvPr/>
          </p:nvSpPr>
          <p:spPr bwMode="auto">
            <a:xfrm>
              <a:off x="1289487" y="2479750"/>
              <a:ext cx="30099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a:ln>
                    <a:noFill/>
                  </a:ln>
                  <a:solidFill>
                    <a:srgbClr val="000000"/>
                  </a:solidFill>
                  <a:effectLst/>
                  <a:latin typeface="Cambria" charset="0"/>
                  <a:ea typeface="Times New Roman" charset="0"/>
                </a:rPr>
                <a:t>P</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6" name="Text Box 89"/>
            <p:cNvSpPr txBox="1">
              <a:spLocks noChangeArrowheads="1"/>
            </p:cNvSpPr>
            <p:nvPr/>
          </p:nvSpPr>
          <p:spPr bwMode="auto">
            <a:xfrm>
              <a:off x="2472886" y="706619"/>
              <a:ext cx="313055"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a:ln>
                    <a:noFill/>
                  </a:ln>
                  <a:solidFill>
                    <a:srgbClr val="000000"/>
                  </a:solidFill>
                  <a:effectLst/>
                  <a:latin typeface="Cambria" charset="0"/>
                  <a:ea typeface="Times New Roman" charset="0"/>
                </a:rPr>
                <a:t>V</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7" name="Text Box 90"/>
            <p:cNvSpPr txBox="1">
              <a:spLocks noChangeArrowheads="1"/>
            </p:cNvSpPr>
            <p:nvPr/>
          </p:nvSpPr>
          <p:spPr bwMode="auto">
            <a:xfrm>
              <a:off x="958420" y="1653252"/>
              <a:ext cx="901700" cy="3702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a:ln>
                    <a:noFill/>
                  </a:ln>
                  <a:solidFill>
                    <a:srgbClr val="000000"/>
                  </a:solidFill>
                  <a:effectLst/>
                  <a:latin typeface="Cambria" charset="0"/>
                  <a:ea typeface="Times New Roman" charset="0"/>
                </a:rPr>
                <a:t>Phase 2</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8" name="Text Box 91"/>
            <p:cNvSpPr txBox="1">
              <a:spLocks noChangeArrowheads="1"/>
            </p:cNvSpPr>
            <p:nvPr/>
          </p:nvSpPr>
          <p:spPr bwMode="auto">
            <a:xfrm>
              <a:off x="958494" y="890686"/>
              <a:ext cx="929568"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ts val="500"/>
                </a:spcBef>
                <a:spcAft>
                  <a:spcPts val="500"/>
                </a:spcAft>
                <a:buClrTx/>
                <a:buSzTx/>
                <a:buFontTx/>
                <a:buNone/>
                <a:tabLst/>
              </a:pPr>
              <a:r>
                <a:rPr kumimoji="0" lang="en-US" sz="1800" b="0" i="0" u="none" strike="noStrike" cap="none" normalizeH="0" baseline="0" dirty="0">
                  <a:ln>
                    <a:noFill/>
                  </a:ln>
                  <a:solidFill>
                    <a:srgbClr val="000000"/>
                  </a:solidFill>
                  <a:effectLst/>
                  <a:latin typeface="Cambria" charset="0"/>
                  <a:ea typeface="Times New Roman" charset="0"/>
                </a:rPr>
                <a:t>Phase 1</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sp>
        <p:nvSpPr>
          <p:cNvPr id="19" name="TextBox 18"/>
          <p:cNvSpPr txBox="1"/>
          <p:nvPr/>
        </p:nvSpPr>
        <p:spPr>
          <a:xfrm>
            <a:off x="171209" y="4817523"/>
            <a:ext cx="4704946" cy="1938992"/>
          </a:xfrm>
          <a:prstGeom prst="rect">
            <a:avLst/>
          </a:prstGeom>
          <a:noFill/>
        </p:spPr>
        <p:txBody>
          <a:bodyPr wrap="none" rtlCol="0">
            <a:spAutoFit/>
          </a:bodyPr>
          <a:lstStyle/>
          <a:p>
            <a:r>
              <a:rPr lang="en-US" sz="2400" dirty="0" smtClean="0"/>
              <a:t>Phase 1 = Al or Ni</a:t>
            </a:r>
          </a:p>
          <a:p>
            <a:r>
              <a:rPr lang="en-US" sz="2400" dirty="0" smtClean="0"/>
              <a:t>Phase 2 = Al or Ni</a:t>
            </a:r>
          </a:p>
          <a:p>
            <a:r>
              <a:rPr lang="en-US" sz="2400" dirty="0" smtClean="0"/>
              <a:t>P = normal load (0 to 5 </a:t>
            </a:r>
            <a:r>
              <a:rPr lang="en-US" sz="2400" dirty="0" err="1" smtClean="0"/>
              <a:t>GPa</a:t>
            </a:r>
            <a:r>
              <a:rPr lang="en-US" sz="2400" dirty="0" smtClean="0"/>
              <a:t>)</a:t>
            </a:r>
          </a:p>
          <a:p>
            <a:r>
              <a:rPr lang="en-US" sz="2400" dirty="0" smtClean="0"/>
              <a:t>V = sliding velocity (1 m/s to 10 m/s</a:t>
            </a:r>
            <a:r>
              <a:rPr lang="en-US" dirty="0" smtClean="0"/>
              <a:t>)</a:t>
            </a:r>
          </a:p>
          <a:p>
            <a:r>
              <a:rPr lang="en-US" sz="2400" dirty="0" smtClean="0"/>
              <a:t>T = 300 K to 900 K</a:t>
            </a:r>
          </a:p>
        </p:txBody>
      </p:sp>
      <p:pic>
        <p:nvPicPr>
          <p:cNvPr id="20" name="Picture 19" descr=":::::Desktop:crap.jpg"/>
          <p:cNvPicPr/>
          <p:nvPr/>
        </p:nvPicPr>
        <p:blipFill>
          <a:blip r:embed="rId2"/>
          <a:srcRect/>
          <a:stretch>
            <a:fillRect/>
          </a:stretch>
        </p:blipFill>
        <p:spPr bwMode="auto">
          <a:xfrm>
            <a:off x="5174250" y="1989392"/>
            <a:ext cx="3817350" cy="486860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94" y="1981200"/>
            <a:ext cx="5105400" cy="3886200"/>
          </a:xfrm>
          <a:prstGeom prst="rect">
            <a:avLst/>
          </a:prstGeom>
        </p:spPr>
      </p:pic>
      <p:sp>
        <p:nvSpPr>
          <p:cNvPr id="4" name="TextBox 3"/>
          <p:cNvSpPr txBox="1"/>
          <p:nvPr/>
        </p:nvSpPr>
        <p:spPr>
          <a:xfrm>
            <a:off x="-152400" y="1143000"/>
            <a:ext cx="5486400" cy="646331"/>
          </a:xfrm>
          <a:prstGeom prst="rect">
            <a:avLst/>
          </a:prstGeom>
          <a:noFill/>
        </p:spPr>
        <p:txBody>
          <a:bodyPr wrap="square" rtlCol="0">
            <a:spAutoFit/>
          </a:bodyPr>
          <a:lstStyle/>
          <a:p>
            <a:pPr algn="ctr"/>
            <a:r>
              <a:rPr lang="en-US" i="1" dirty="0">
                <a:latin typeface="Times New Roman"/>
                <a:cs typeface="Times New Roman"/>
              </a:rPr>
              <a:t>Solid/gas interactions in an exploding array of homogenized PBX-9501 cylinders</a:t>
            </a:r>
            <a:r>
              <a:rPr lang="en-US" dirty="0" smtClean="0">
                <a:latin typeface="Times New Roman"/>
                <a:cs typeface="Times New Roman"/>
              </a:rPr>
              <a:t> </a:t>
            </a:r>
            <a:endParaRPr lang="en-US" dirty="0">
              <a:latin typeface="Times New Roman"/>
              <a:cs typeface="Times New Roman"/>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715000" y="1524000"/>
            <a:ext cx="3276600" cy="19812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5715000" y="3505200"/>
            <a:ext cx="3276600" cy="1899096"/>
          </a:xfrm>
          <a:prstGeom prst="rect">
            <a:avLst/>
          </a:prstGeom>
        </p:spPr>
      </p:pic>
      <p:cxnSp>
        <p:nvCxnSpPr>
          <p:cNvPr id="8" name="Straight Connector 7"/>
          <p:cNvCxnSpPr/>
          <p:nvPr/>
        </p:nvCxnSpPr>
        <p:spPr>
          <a:xfrm rot="5400000">
            <a:off x="2400300" y="3619500"/>
            <a:ext cx="5410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7800" y="652462"/>
            <a:ext cx="3733799" cy="923330"/>
          </a:xfrm>
          <a:prstGeom prst="rect">
            <a:avLst/>
          </a:prstGeom>
          <a:noFill/>
        </p:spPr>
        <p:txBody>
          <a:bodyPr wrap="square" rtlCol="0">
            <a:spAutoFit/>
          </a:bodyPr>
          <a:lstStyle/>
          <a:p>
            <a:pPr algn="ctr"/>
            <a:r>
              <a:rPr lang="en-US" i="1" dirty="0">
                <a:latin typeface="Times New Roman"/>
                <a:cs typeface="Times New Roman"/>
              </a:rPr>
              <a:t>MPM simulation of shape-charge driven penetration of tungsten particles into a granular quarts target. </a:t>
            </a:r>
            <a:r>
              <a:rPr lang="en-US" i="1" dirty="0" smtClean="0">
                <a:latin typeface="Times New Roman"/>
                <a:cs typeface="Times New Roman"/>
              </a:rPr>
              <a:t> </a:t>
            </a:r>
            <a:endParaRPr lang="en-US" dirty="0">
              <a:latin typeface="Times New Roman"/>
              <a:cs typeface="Times New Roman"/>
            </a:endParaRPr>
          </a:p>
        </p:txBody>
      </p:sp>
      <p:sp>
        <p:nvSpPr>
          <p:cNvPr id="10" name="Title 5"/>
          <p:cNvSpPr txBox="1">
            <a:spLocks/>
          </p:cNvSpPr>
          <p:nvPr/>
        </p:nvSpPr>
        <p:spPr bwMode="auto">
          <a:xfrm>
            <a:off x="152400" y="76200"/>
            <a:ext cx="9144000" cy="576262"/>
          </a:xfrm>
          <a:prstGeom prst="rect">
            <a:avLst/>
          </a:prstGeom>
          <a:noFill/>
          <a:ln>
            <a:miter lim="800000"/>
            <a:headEnd/>
            <a:tailEnd/>
          </a:ln>
        </p:spPr>
        <p:txBody>
          <a:bodyPr vert="horz" wrap="square" lIns="91411" tIns="45706" rIns="91411" bIns="45706" numCol="1" anchor="t" anchorCtr="0" compatLnSpc="1">
            <a:prstTxWarp prst="textNoShape">
              <a:avLst/>
            </a:prstTxWarp>
          </a:bodyPr>
          <a:lstStyle/>
          <a:p>
            <a:pPr marL="0" marR="0" lvl="0" indent="0" defTabSz="914353" rtl="0" eaLnBrk="1" fontAlgn="auto" latinLnBrk="0" hangingPunct="1">
              <a:lnSpc>
                <a:spcPct val="100000"/>
              </a:lnSpc>
              <a:spcBef>
                <a:spcPct val="0"/>
              </a:spcBef>
              <a:spcAft>
                <a:spcPts val="0"/>
              </a:spcAft>
              <a:buClrTx/>
              <a:buSzTx/>
              <a:buFontTx/>
              <a:buNone/>
              <a:tabLst/>
              <a:defRPr/>
            </a:pPr>
            <a:r>
              <a:rPr lang="en-US" sz="2400" b="1" dirty="0" smtClean="0">
                <a:solidFill>
                  <a:srgbClr val="660066"/>
                </a:solidFill>
                <a:latin typeface="Georgia"/>
                <a:ea typeface="+mj-ea"/>
                <a:cs typeface="Georgia"/>
              </a:rPr>
              <a:t>Materials Point Method + </a:t>
            </a:r>
            <a:r>
              <a:rPr kumimoji="0" lang="en-US" sz="2400" b="1" i="0" u="none" strike="noStrike" kern="1200" cap="none" spc="0" normalizeH="0" noProof="0" dirty="0" smtClean="0">
                <a:ln>
                  <a:noFill/>
                </a:ln>
                <a:solidFill>
                  <a:srgbClr val="660066"/>
                </a:solidFill>
                <a:effectLst/>
                <a:uLnTx/>
                <a:uFillTx/>
                <a:latin typeface="Georgia"/>
                <a:ea typeface="+mj-ea"/>
                <a:cs typeface="Georgia"/>
              </a:rPr>
              <a:t>Uintah  </a:t>
            </a:r>
          </a:p>
          <a:p>
            <a:pPr marL="0" marR="0" lvl="0" indent="0" defTabSz="914353" rtl="0" eaLnBrk="1" fontAlgn="auto" latinLnBrk="0" hangingPunct="1">
              <a:lnSpc>
                <a:spcPct val="100000"/>
              </a:lnSpc>
              <a:spcBef>
                <a:spcPct val="0"/>
              </a:spcBef>
              <a:spcAft>
                <a:spcPts val="0"/>
              </a:spcAft>
              <a:buClrTx/>
              <a:buSzTx/>
              <a:buFontTx/>
              <a:buNone/>
              <a:tabLst/>
              <a:defRPr/>
            </a:pPr>
            <a:r>
              <a:rPr lang="en-US" sz="1400" noProof="0" dirty="0" smtClean="0">
                <a:solidFill>
                  <a:srgbClr val="660066"/>
                </a:solidFill>
                <a:latin typeface="Georgia"/>
                <a:ea typeface="+mj-ea"/>
                <a:cs typeface="Georgia"/>
              </a:rPr>
              <a:t>(recent </a:t>
            </a:r>
            <a:r>
              <a:rPr lang="en-US" sz="1400" dirty="0" smtClean="0">
                <a:solidFill>
                  <a:srgbClr val="660066"/>
                </a:solidFill>
                <a:latin typeface="Georgia"/>
                <a:ea typeface="+mj-ea"/>
                <a:cs typeface="Georgia"/>
              </a:rPr>
              <a:t>applications/developments)</a:t>
            </a:r>
            <a:endParaRPr kumimoji="0" lang="en-US" sz="1400" i="0" u="none" strike="noStrike" kern="1200" cap="none" spc="0" normalizeH="0" noProof="0" dirty="0" smtClean="0">
              <a:ln>
                <a:noFill/>
              </a:ln>
              <a:solidFill>
                <a:srgbClr val="660066"/>
              </a:solidFill>
              <a:effectLst/>
              <a:uLnTx/>
              <a:uFillTx/>
              <a:latin typeface="Georgia"/>
              <a:ea typeface="+mj-ea"/>
              <a:cs typeface="Georgia"/>
            </a:endParaRPr>
          </a:p>
        </p:txBody>
      </p:sp>
      <p:sp>
        <p:nvSpPr>
          <p:cNvPr id="11" name="TextBox 10"/>
          <p:cNvSpPr txBox="1"/>
          <p:nvPr/>
        </p:nvSpPr>
        <p:spPr>
          <a:xfrm>
            <a:off x="5334001" y="5461337"/>
            <a:ext cx="3733799" cy="1015663"/>
          </a:xfrm>
          <a:prstGeom prst="rect">
            <a:avLst/>
          </a:prstGeom>
          <a:noFill/>
        </p:spPr>
        <p:txBody>
          <a:bodyPr wrap="square" rtlCol="0">
            <a:spAutoFit/>
          </a:bodyPr>
          <a:lstStyle/>
          <a:p>
            <a:r>
              <a:rPr lang="en-US" sz="1200" i="1" dirty="0" smtClean="0">
                <a:latin typeface="Times New Roman"/>
                <a:cs typeface="Times New Roman"/>
              </a:rPr>
              <a:t>Initial </a:t>
            </a:r>
            <a:r>
              <a:rPr lang="en-US" sz="1200" i="1" dirty="0">
                <a:latin typeface="Times New Roman"/>
                <a:cs typeface="Times New Roman"/>
              </a:rPr>
              <a:t>formation of the tungsten particle jet via explosive initiation (top) and high velocity impact of the tungsten particles due to cohesive acceleration via the shaped shockwave interaction (bottom). Coloration indicates velocity from low (blue) to high (red). </a:t>
            </a:r>
            <a:endParaRPr lang="en-US" sz="1200"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147638"/>
            <a:ext cx="4194077" cy="523220"/>
          </a:xfrm>
          <a:prstGeom prst="rect">
            <a:avLst/>
          </a:prstGeom>
          <a:noFill/>
          <a:ln w="9525">
            <a:noFill/>
            <a:miter lim="800000"/>
            <a:headEnd/>
            <a:tailEnd/>
          </a:ln>
        </p:spPr>
        <p:txBody>
          <a:bodyPr wrap="none">
            <a:prstTxWarp prst="textNoShape">
              <a:avLst/>
            </a:prstTxWarp>
            <a:spAutoFit/>
          </a:bodyPr>
          <a:lstStyle/>
          <a:p>
            <a:r>
              <a:rPr lang="en-US" sz="2800" b="1" dirty="0" smtClean="0">
                <a:solidFill>
                  <a:srgbClr val="660066"/>
                </a:solidFill>
                <a:latin typeface="Times New Roman" pitchFamily="-84" charset="0"/>
              </a:rPr>
              <a:t>Atomistic MD simulations</a:t>
            </a:r>
            <a:endParaRPr lang="en-US" sz="2800" b="1" dirty="0">
              <a:solidFill>
                <a:srgbClr val="660066"/>
              </a:solidFill>
              <a:latin typeface="Times New Roman" pitchFamily="-84" charset="0"/>
            </a:endParaRPr>
          </a:p>
        </p:txBody>
      </p:sp>
      <p:sp>
        <p:nvSpPr>
          <p:cNvPr id="4" name="TextBox 3"/>
          <p:cNvSpPr txBox="1"/>
          <p:nvPr/>
        </p:nvSpPr>
        <p:spPr>
          <a:xfrm>
            <a:off x="76200" y="818614"/>
            <a:ext cx="9067800" cy="3262431"/>
          </a:xfrm>
          <a:prstGeom prst="rect">
            <a:avLst/>
          </a:prstGeom>
          <a:noFill/>
        </p:spPr>
        <p:txBody>
          <a:bodyPr wrap="square" rtlCol="0">
            <a:spAutoFit/>
          </a:bodyPr>
          <a:lstStyle/>
          <a:p>
            <a:r>
              <a:rPr lang="en-US" sz="2200" dirty="0" smtClean="0">
                <a:latin typeface="Times New Roman"/>
                <a:cs typeface="Times New Roman"/>
              </a:rPr>
              <a:t>-Atoms, molecules and reactions/interactions between them are resolved explicitly</a:t>
            </a:r>
          </a:p>
          <a:p>
            <a:pPr>
              <a:buFontTx/>
              <a:buChar char="-"/>
            </a:pPr>
            <a:endParaRPr lang="en-US" sz="1000" dirty="0" smtClean="0">
              <a:latin typeface="Times New Roman"/>
              <a:cs typeface="Times New Roman"/>
            </a:endParaRPr>
          </a:p>
          <a:p>
            <a:endParaRPr lang="en-US" sz="1000" dirty="0" smtClean="0">
              <a:latin typeface="Times New Roman"/>
              <a:cs typeface="Times New Roman"/>
            </a:endParaRPr>
          </a:p>
          <a:p>
            <a:pPr>
              <a:buFontTx/>
              <a:buChar char="-"/>
            </a:pPr>
            <a:r>
              <a:rPr lang="en-US" sz="2200" dirty="0" smtClean="0">
                <a:latin typeface="Times New Roman"/>
                <a:cs typeface="Times New Roman"/>
              </a:rPr>
              <a:t>Allow to obtain correlations between molecular scale structure and macroscopic properties</a:t>
            </a:r>
          </a:p>
          <a:p>
            <a:pPr>
              <a:buFontTx/>
              <a:buChar char="-"/>
            </a:pPr>
            <a:endParaRPr lang="en-US" sz="1000" dirty="0" smtClean="0">
              <a:latin typeface="Times New Roman"/>
              <a:cs typeface="Times New Roman"/>
            </a:endParaRPr>
          </a:p>
          <a:p>
            <a:pPr>
              <a:buFontTx/>
              <a:buChar char="-"/>
            </a:pPr>
            <a:r>
              <a:rPr lang="en-US" sz="2200" dirty="0" smtClean="0">
                <a:latin typeface="Times New Roman"/>
                <a:cs typeface="Times New Roman"/>
              </a:rPr>
              <a:t>Provide crucial insight/properties for materials/conditions hardly accessible for experiments (e.g., mechanical and reaction properties of energetic materials, interfacial properties, </a:t>
            </a:r>
            <a:r>
              <a:rPr lang="en-US" sz="2200" dirty="0" err="1" smtClean="0">
                <a:latin typeface="Times New Roman"/>
                <a:cs typeface="Times New Roman"/>
              </a:rPr>
              <a:t>etc</a:t>
            </a:r>
            <a:r>
              <a:rPr lang="en-US" sz="2200" dirty="0" smtClean="0">
                <a:latin typeface="Times New Roman"/>
                <a:cs typeface="Times New Roman"/>
              </a:rPr>
              <a:t>). </a:t>
            </a:r>
          </a:p>
          <a:p>
            <a:pPr>
              <a:buFontTx/>
              <a:buChar char="-"/>
            </a:pPr>
            <a:endParaRPr lang="en-US" sz="2200" dirty="0">
              <a:latin typeface="Times New Roman"/>
              <a:cs typeface="Times New Roman"/>
            </a:endParaRPr>
          </a:p>
        </p:txBody>
      </p:sp>
      <p:pic>
        <p:nvPicPr>
          <p:cNvPr id="17" name="Picture 16"/>
          <p:cNvPicPr>
            <a:picLocks noChangeAspect="1"/>
          </p:cNvPicPr>
          <p:nvPr/>
        </p:nvPicPr>
        <p:blipFill>
          <a:blip r:embed="rId2"/>
          <a:stretch>
            <a:fillRect/>
          </a:stretch>
        </p:blipFill>
        <p:spPr>
          <a:xfrm>
            <a:off x="304800" y="4627510"/>
            <a:ext cx="8460886" cy="18494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6201" y="-76200"/>
            <a:ext cx="8763000" cy="1384995"/>
          </a:xfrm>
          <a:prstGeom prst="rect">
            <a:avLst/>
          </a:prstGeom>
          <a:noFill/>
          <a:ln w="9525">
            <a:noFill/>
            <a:miter lim="800000"/>
            <a:headEnd/>
            <a:tailEnd/>
          </a:ln>
        </p:spPr>
        <p:txBody>
          <a:bodyPr wrap="square">
            <a:prstTxWarp prst="textNoShape">
              <a:avLst/>
            </a:prstTxWarp>
            <a:spAutoFit/>
          </a:bodyPr>
          <a:lstStyle/>
          <a:p>
            <a:r>
              <a:rPr lang="en-US" sz="2800" b="1" dirty="0" smtClean="0">
                <a:solidFill>
                  <a:srgbClr val="660066"/>
                </a:solidFill>
                <a:latin typeface="Times New Roman" pitchFamily="-84" charset="0"/>
              </a:rPr>
              <a:t>Phase I Objective:  </a:t>
            </a:r>
            <a:r>
              <a:rPr lang="en-US" sz="2800" dirty="0">
                <a:latin typeface="Times New Roman"/>
                <a:cs typeface="Times New Roman"/>
              </a:rPr>
              <a:t>Develop and demonstrate </a:t>
            </a:r>
            <a:r>
              <a:rPr lang="en-US" sz="2800" dirty="0" err="1">
                <a:latin typeface="Times New Roman"/>
                <a:cs typeface="Times New Roman"/>
              </a:rPr>
              <a:t>multiscale</a:t>
            </a:r>
            <a:r>
              <a:rPr lang="en-US" sz="2800" dirty="0">
                <a:latin typeface="Times New Roman"/>
                <a:cs typeface="Times New Roman"/>
              </a:rPr>
              <a:t> modeling capabilities for the test case scenario: </a:t>
            </a:r>
          </a:p>
          <a:p>
            <a:endParaRPr lang="en-US" sz="2800" b="1" dirty="0">
              <a:solidFill>
                <a:srgbClr val="660066"/>
              </a:solidFill>
              <a:latin typeface="Times New Roman" pitchFamily="-84" charset="0"/>
            </a:endParaRPr>
          </a:p>
        </p:txBody>
      </p:sp>
      <p:sp>
        <p:nvSpPr>
          <p:cNvPr id="5" name="TextBox 4"/>
          <p:cNvSpPr txBox="1"/>
          <p:nvPr/>
        </p:nvSpPr>
        <p:spPr>
          <a:xfrm>
            <a:off x="76201" y="990600"/>
            <a:ext cx="8991601" cy="2308324"/>
          </a:xfrm>
          <a:prstGeom prst="rect">
            <a:avLst/>
          </a:prstGeom>
          <a:noFill/>
        </p:spPr>
        <p:txBody>
          <a:bodyPr wrap="square" rtlCol="0">
            <a:spAutoFit/>
          </a:bodyPr>
          <a:lstStyle/>
          <a:p>
            <a:r>
              <a:rPr lang="en-US" sz="2400" dirty="0" smtClean="0">
                <a:latin typeface="Times New Roman"/>
                <a:cs typeface="Times New Roman"/>
              </a:rPr>
              <a:t>   - PBX ignites inside Al/Ni-based SEM container</a:t>
            </a:r>
          </a:p>
          <a:p>
            <a:r>
              <a:rPr lang="en-US" sz="2400" dirty="0">
                <a:latin typeface="Times New Roman"/>
                <a:cs typeface="Times New Roman"/>
              </a:rPr>
              <a:t> </a:t>
            </a:r>
            <a:r>
              <a:rPr lang="en-US" sz="2400" dirty="0" smtClean="0">
                <a:latin typeface="Times New Roman"/>
                <a:cs typeface="Times New Roman"/>
              </a:rPr>
              <a:t>  - container fragments into pieces that fly away while interacting with surrounding gas/air</a:t>
            </a:r>
          </a:p>
          <a:p>
            <a:r>
              <a:rPr lang="en-US" sz="2400" dirty="0">
                <a:latin typeface="Times New Roman"/>
                <a:cs typeface="Times New Roman"/>
              </a:rPr>
              <a:t> </a:t>
            </a:r>
            <a:r>
              <a:rPr lang="en-US" sz="2400" dirty="0" smtClean="0">
                <a:latin typeface="Times New Roman"/>
                <a:cs typeface="Times New Roman"/>
              </a:rPr>
              <a:t>  - Al/Ni </a:t>
            </a:r>
            <a:r>
              <a:rPr lang="en-US" sz="2400" dirty="0" err="1" smtClean="0">
                <a:latin typeface="Times New Roman"/>
                <a:cs typeface="Times New Roman"/>
              </a:rPr>
              <a:t>interdiffusion</a:t>
            </a:r>
            <a:r>
              <a:rPr lang="en-US" sz="2400" dirty="0" smtClean="0">
                <a:latin typeface="Times New Roman"/>
                <a:cs typeface="Times New Roman"/>
              </a:rPr>
              <a:t>/reactions are initiated upon initial shock of  SEM and continue while fragments are flying  </a:t>
            </a:r>
            <a:r>
              <a:rPr lang="en-US" sz="2400" dirty="0">
                <a:latin typeface="Times New Roman"/>
                <a:cs typeface="Times New Roman"/>
              </a:rPr>
              <a:t>	</a:t>
            </a:r>
            <a:endParaRPr lang="en-US" sz="2400" dirty="0" smtClean="0">
              <a:latin typeface="Times New Roman"/>
              <a:cs typeface="Times New Roman"/>
            </a:endParaRPr>
          </a:p>
          <a:p>
            <a:r>
              <a:rPr lang="en-US" sz="2400" dirty="0" smtClean="0">
                <a:latin typeface="Times New Roman"/>
                <a:cs typeface="Times New Roman"/>
              </a:rPr>
              <a:t>   - reacting Al/Ni SEM fragments hit the target</a:t>
            </a:r>
          </a:p>
        </p:txBody>
      </p:sp>
      <p:grpSp>
        <p:nvGrpSpPr>
          <p:cNvPr id="4" name="Group 3"/>
          <p:cNvGrpSpPr/>
          <p:nvPr/>
        </p:nvGrpSpPr>
        <p:grpSpPr>
          <a:xfrm>
            <a:off x="376768" y="4438579"/>
            <a:ext cx="2057400" cy="2112054"/>
            <a:chOff x="1524000" y="3404354"/>
            <a:chExt cx="2057400" cy="2112054"/>
          </a:xfrm>
        </p:grpSpPr>
        <p:sp>
          <p:nvSpPr>
            <p:cNvPr id="2" name="Oval 1"/>
            <p:cNvSpPr/>
            <p:nvPr/>
          </p:nvSpPr>
          <p:spPr>
            <a:xfrm>
              <a:off x="1524000" y="3404354"/>
              <a:ext cx="2057400" cy="21120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748366" y="3688909"/>
              <a:ext cx="1607222" cy="1544217"/>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75000"/>
                  </a:schemeClr>
                </a:solidFill>
              </a:endParaRPr>
            </a:p>
          </p:txBody>
        </p:sp>
      </p:grpSp>
      <p:sp>
        <p:nvSpPr>
          <p:cNvPr id="6" name="TextBox 5"/>
          <p:cNvSpPr txBox="1"/>
          <p:nvPr/>
        </p:nvSpPr>
        <p:spPr>
          <a:xfrm>
            <a:off x="186268" y="4228915"/>
            <a:ext cx="564052" cy="369332"/>
          </a:xfrm>
          <a:prstGeom prst="rect">
            <a:avLst/>
          </a:prstGeom>
          <a:noFill/>
        </p:spPr>
        <p:txBody>
          <a:bodyPr wrap="none" rtlCol="0">
            <a:spAutoFit/>
          </a:bodyPr>
          <a:lstStyle/>
          <a:p>
            <a:r>
              <a:rPr lang="en-US" b="1" dirty="0" smtClean="0"/>
              <a:t>PBX</a:t>
            </a:r>
            <a:endParaRPr lang="en-US" b="1" dirty="0"/>
          </a:p>
        </p:txBody>
      </p:sp>
      <p:sp>
        <p:nvSpPr>
          <p:cNvPr id="152" name="TextBox 151"/>
          <p:cNvSpPr txBox="1"/>
          <p:nvPr/>
        </p:nvSpPr>
        <p:spPr>
          <a:xfrm>
            <a:off x="0" y="6425828"/>
            <a:ext cx="1164802" cy="369332"/>
          </a:xfrm>
          <a:prstGeom prst="rect">
            <a:avLst/>
          </a:prstGeom>
          <a:noFill/>
        </p:spPr>
        <p:txBody>
          <a:bodyPr wrap="none" rtlCol="0">
            <a:spAutoFit/>
          </a:bodyPr>
          <a:lstStyle/>
          <a:p>
            <a:r>
              <a:rPr lang="en-US" b="1" dirty="0" smtClean="0"/>
              <a:t>Al/Ni SEM</a:t>
            </a:r>
            <a:endParaRPr lang="en-US" b="1" dirty="0"/>
          </a:p>
        </p:txBody>
      </p:sp>
      <p:cxnSp>
        <p:nvCxnSpPr>
          <p:cNvPr id="8" name="Straight Arrow Connector 7"/>
          <p:cNvCxnSpPr>
            <a:stCxn id="152" idx="0"/>
          </p:cNvCxnSpPr>
          <p:nvPr/>
        </p:nvCxnSpPr>
        <p:spPr>
          <a:xfrm flipV="1">
            <a:off x="582401" y="6214955"/>
            <a:ext cx="209233" cy="210873"/>
          </a:xfrm>
          <a:prstGeom prst="straightConnector1">
            <a:avLst/>
          </a:prstGeom>
          <a:ln w="381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a:off x="734801" y="4478074"/>
            <a:ext cx="430001" cy="554882"/>
          </a:xfrm>
          <a:prstGeom prst="straightConnector1">
            <a:avLst/>
          </a:prstGeom>
          <a:ln w="381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574989" y="3859583"/>
            <a:ext cx="1668679" cy="2024990"/>
            <a:chOff x="693521" y="3859583"/>
            <a:chExt cx="1668679" cy="2024990"/>
          </a:xfrm>
        </p:grpSpPr>
        <p:sp>
          <p:nvSpPr>
            <p:cNvPr id="196" name="Explosion 1 195"/>
            <p:cNvSpPr/>
            <p:nvPr/>
          </p:nvSpPr>
          <p:spPr>
            <a:xfrm rot="16200000">
              <a:off x="1114752" y="4637125"/>
              <a:ext cx="826217" cy="1668679"/>
            </a:xfrm>
            <a:prstGeom prst="irregularSeal1">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TextBox 196"/>
            <p:cNvSpPr txBox="1"/>
            <p:nvPr/>
          </p:nvSpPr>
          <p:spPr>
            <a:xfrm>
              <a:off x="910166" y="3859583"/>
              <a:ext cx="1271427" cy="369332"/>
            </a:xfrm>
            <a:prstGeom prst="rect">
              <a:avLst/>
            </a:prstGeom>
            <a:noFill/>
          </p:spPr>
          <p:txBody>
            <a:bodyPr wrap="none" rtlCol="0">
              <a:spAutoFit/>
            </a:bodyPr>
            <a:lstStyle/>
            <a:p>
              <a:r>
                <a:rPr lang="en-US" b="1" dirty="0">
                  <a:solidFill>
                    <a:srgbClr val="FF0000"/>
                  </a:solidFill>
                </a:rPr>
                <a:t>D</a:t>
              </a:r>
              <a:r>
                <a:rPr lang="en-US" b="1" dirty="0" smtClean="0">
                  <a:solidFill>
                    <a:srgbClr val="FF0000"/>
                  </a:solidFill>
                </a:rPr>
                <a:t>etonation</a:t>
              </a:r>
              <a:endParaRPr lang="en-US" b="1" dirty="0">
                <a:solidFill>
                  <a:srgbClr val="FF0000"/>
                </a:solidFill>
              </a:endParaRPr>
            </a:p>
          </p:txBody>
        </p:sp>
      </p:grpSp>
      <p:grpSp>
        <p:nvGrpSpPr>
          <p:cNvPr id="21" name="Group 20"/>
          <p:cNvGrpSpPr/>
          <p:nvPr/>
        </p:nvGrpSpPr>
        <p:grpSpPr>
          <a:xfrm>
            <a:off x="2667000" y="3521436"/>
            <a:ext cx="3962400" cy="3273724"/>
            <a:chOff x="2667000" y="3521436"/>
            <a:chExt cx="3962400" cy="3273724"/>
          </a:xfrm>
        </p:grpSpPr>
        <p:pic>
          <p:nvPicPr>
            <p:cNvPr id="16" name="Picture 15" descr="movie.00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521436"/>
              <a:ext cx="3505200" cy="3273724"/>
            </a:xfrm>
            <a:prstGeom prst="rect">
              <a:avLst/>
            </a:prstGeom>
          </p:spPr>
        </p:pic>
        <p:sp>
          <p:nvSpPr>
            <p:cNvPr id="17" name="Right Arrow 16"/>
            <p:cNvSpPr/>
            <p:nvPr/>
          </p:nvSpPr>
          <p:spPr>
            <a:xfrm>
              <a:off x="5867400" y="4878384"/>
              <a:ext cx="762000" cy="2552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858000" y="3733800"/>
            <a:ext cx="2209802" cy="2692028"/>
            <a:chOff x="6858000" y="3733800"/>
            <a:chExt cx="2209802" cy="2692028"/>
          </a:xfrm>
        </p:grpSpPr>
        <p:sp>
          <p:nvSpPr>
            <p:cNvPr id="18" name="Rectangle 17"/>
            <p:cNvSpPr/>
            <p:nvPr/>
          </p:nvSpPr>
          <p:spPr>
            <a:xfrm>
              <a:off x="8686800" y="3733800"/>
              <a:ext cx="381002" cy="2692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TextBox 203"/>
            <p:cNvSpPr txBox="1"/>
            <p:nvPr/>
          </p:nvSpPr>
          <p:spPr>
            <a:xfrm rot="16200000">
              <a:off x="8482820" y="4813897"/>
              <a:ext cx="800632" cy="369332"/>
            </a:xfrm>
            <a:prstGeom prst="rect">
              <a:avLst/>
            </a:prstGeom>
            <a:noFill/>
          </p:spPr>
          <p:txBody>
            <a:bodyPr wrap="none" rtlCol="0">
              <a:spAutoFit/>
            </a:bodyPr>
            <a:lstStyle/>
            <a:p>
              <a:r>
                <a:rPr lang="en-US" b="1" dirty="0" smtClean="0">
                  <a:solidFill>
                    <a:srgbClr val="0000FF"/>
                  </a:solidFill>
                </a:rPr>
                <a:t>Target</a:t>
              </a:r>
              <a:endParaRPr lang="en-US" b="1" dirty="0">
                <a:solidFill>
                  <a:srgbClr val="0000FF"/>
                </a:solidFill>
              </a:endParaRPr>
            </a:p>
          </p:txBody>
        </p:sp>
        <p:sp>
          <p:nvSpPr>
            <p:cNvPr id="19" name="Freeform 18"/>
            <p:cNvSpPr/>
            <p:nvPr/>
          </p:nvSpPr>
          <p:spPr>
            <a:xfrm>
              <a:off x="8251615" y="4775980"/>
              <a:ext cx="426718" cy="477858"/>
            </a:xfrm>
            <a:custGeom>
              <a:avLst/>
              <a:gdLst>
                <a:gd name="connsiteX0" fmla="*/ 0 w 426718"/>
                <a:gd name="connsiteY0" fmla="*/ 118533 h 477858"/>
                <a:gd name="connsiteX1" fmla="*/ 0 w 426718"/>
                <a:gd name="connsiteY1" fmla="*/ 118533 h 477858"/>
                <a:gd name="connsiteX2" fmla="*/ 237066 w 426718"/>
                <a:gd name="connsiteY2" fmla="*/ 101600 h 477858"/>
                <a:gd name="connsiteX3" fmla="*/ 287866 w 426718"/>
                <a:gd name="connsiteY3" fmla="*/ 84667 h 477858"/>
                <a:gd name="connsiteX4" fmla="*/ 321733 w 426718"/>
                <a:gd name="connsiteY4" fmla="*/ 33867 h 477858"/>
                <a:gd name="connsiteX5" fmla="*/ 372533 w 426718"/>
                <a:gd name="connsiteY5" fmla="*/ 0 h 477858"/>
                <a:gd name="connsiteX6" fmla="*/ 423333 w 426718"/>
                <a:gd name="connsiteY6" fmla="*/ 16933 h 477858"/>
                <a:gd name="connsiteX7" fmla="*/ 406400 w 426718"/>
                <a:gd name="connsiteY7" fmla="*/ 237067 h 477858"/>
                <a:gd name="connsiteX8" fmla="*/ 372533 w 426718"/>
                <a:gd name="connsiteY8" fmla="*/ 338667 h 477858"/>
                <a:gd name="connsiteX9" fmla="*/ 321733 w 426718"/>
                <a:gd name="connsiteY9" fmla="*/ 355600 h 477858"/>
                <a:gd name="connsiteX10" fmla="*/ 287866 w 426718"/>
                <a:gd name="connsiteY10" fmla="*/ 406400 h 477858"/>
                <a:gd name="connsiteX11" fmla="*/ 270933 w 426718"/>
                <a:gd name="connsiteY11" fmla="*/ 474133 h 477858"/>
                <a:gd name="connsiteX12" fmla="*/ 186266 w 426718"/>
                <a:gd name="connsiteY12" fmla="*/ 457200 h 477858"/>
                <a:gd name="connsiteX13" fmla="*/ 101600 w 426718"/>
                <a:gd name="connsiteY13" fmla="*/ 372533 h 477858"/>
                <a:gd name="connsiteX14" fmla="*/ 0 w 426718"/>
                <a:gd name="connsiteY14" fmla="*/ 321733 h 477858"/>
                <a:gd name="connsiteX15" fmla="*/ 0 w 426718"/>
                <a:gd name="connsiteY15" fmla="*/ 118533 h 47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718" h="477858">
                  <a:moveTo>
                    <a:pt x="0" y="118533"/>
                  </a:moveTo>
                  <a:lnTo>
                    <a:pt x="0" y="118533"/>
                  </a:lnTo>
                  <a:cubicBezTo>
                    <a:pt x="79022" y="112889"/>
                    <a:pt x="158385" y="110856"/>
                    <a:pt x="237066" y="101600"/>
                  </a:cubicBezTo>
                  <a:cubicBezTo>
                    <a:pt x="254793" y="99515"/>
                    <a:pt x="273928" y="95817"/>
                    <a:pt x="287866" y="84667"/>
                  </a:cubicBezTo>
                  <a:cubicBezTo>
                    <a:pt x="303758" y="71954"/>
                    <a:pt x="307342" y="48258"/>
                    <a:pt x="321733" y="33867"/>
                  </a:cubicBezTo>
                  <a:cubicBezTo>
                    <a:pt x="336124" y="19476"/>
                    <a:pt x="355600" y="11289"/>
                    <a:pt x="372533" y="0"/>
                  </a:cubicBezTo>
                  <a:cubicBezTo>
                    <a:pt x="389466" y="5644"/>
                    <a:pt x="420809" y="-737"/>
                    <a:pt x="423333" y="16933"/>
                  </a:cubicBezTo>
                  <a:cubicBezTo>
                    <a:pt x="433741" y="89788"/>
                    <a:pt x="417878" y="164373"/>
                    <a:pt x="406400" y="237067"/>
                  </a:cubicBezTo>
                  <a:cubicBezTo>
                    <a:pt x="400832" y="272329"/>
                    <a:pt x="406400" y="327378"/>
                    <a:pt x="372533" y="338667"/>
                  </a:cubicBezTo>
                  <a:lnTo>
                    <a:pt x="321733" y="355600"/>
                  </a:lnTo>
                  <a:cubicBezTo>
                    <a:pt x="310444" y="372533"/>
                    <a:pt x="295883" y="387694"/>
                    <a:pt x="287866" y="406400"/>
                  </a:cubicBezTo>
                  <a:cubicBezTo>
                    <a:pt x="278698" y="427791"/>
                    <a:pt x="291749" y="463725"/>
                    <a:pt x="270933" y="474133"/>
                  </a:cubicBezTo>
                  <a:cubicBezTo>
                    <a:pt x="245190" y="487004"/>
                    <a:pt x="214488" y="462844"/>
                    <a:pt x="186266" y="457200"/>
                  </a:cubicBezTo>
                  <a:cubicBezTo>
                    <a:pt x="50795" y="366885"/>
                    <a:pt x="214492" y="485425"/>
                    <a:pt x="101600" y="372533"/>
                  </a:cubicBezTo>
                  <a:cubicBezTo>
                    <a:pt x="68776" y="339709"/>
                    <a:pt x="41315" y="335505"/>
                    <a:pt x="0" y="321733"/>
                  </a:cubicBezTo>
                  <a:cubicBezTo>
                    <a:pt x="18056" y="141167"/>
                    <a:pt x="0" y="152400"/>
                    <a:pt x="0" y="118533"/>
                  </a:cubicBezTo>
                  <a:close/>
                </a:path>
              </a:pathLst>
            </a:cu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5" name="Right Arrow 204"/>
            <p:cNvSpPr/>
            <p:nvPr/>
          </p:nvSpPr>
          <p:spPr>
            <a:xfrm>
              <a:off x="7472682" y="4878384"/>
              <a:ext cx="762000" cy="2552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Freeform 205"/>
            <p:cNvSpPr/>
            <p:nvPr/>
          </p:nvSpPr>
          <p:spPr>
            <a:xfrm>
              <a:off x="6858000" y="4794027"/>
              <a:ext cx="426718" cy="477858"/>
            </a:xfrm>
            <a:custGeom>
              <a:avLst/>
              <a:gdLst>
                <a:gd name="connsiteX0" fmla="*/ 0 w 426718"/>
                <a:gd name="connsiteY0" fmla="*/ 118533 h 477858"/>
                <a:gd name="connsiteX1" fmla="*/ 0 w 426718"/>
                <a:gd name="connsiteY1" fmla="*/ 118533 h 477858"/>
                <a:gd name="connsiteX2" fmla="*/ 237066 w 426718"/>
                <a:gd name="connsiteY2" fmla="*/ 101600 h 477858"/>
                <a:gd name="connsiteX3" fmla="*/ 287866 w 426718"/>
                <a:gd name="connsiteY3" fmla="*/ 84667 h 477858"/>
                <a:gd name="connsiteX4" fmla="*/ 321733 w 426718"/>
                <a:gd name="connsiteY4" fmla="*/ 33867 h 477858"/>
                <a:gd name="connsiteX5" fmla="*/ 372533 w 426718"/>
                <a:gd name="connsiteY5" fmla="*/ 0 h 477858"/>
                <a:gd name="connsiteX6" fmla="*/ 423333 w 426718"/>
                <a:gd name="connsiteY6" fmla="*/ 16933 h 477858"/>
                <a:gd name="connsiteX7" fmla="*/ 406400 w 426718"/>
                <a:gd name="connsiteY7" fmla="*/ 237067 h 477858"/>
                <a:gd name="connsiteX8" fmla="*/ 372533 w 426718"/>
                <a:gd name="connsiteY8" fmla="*/ 338667 h 477858"/>
                <a:gd name="connsiteX9" fmla="*/ 321733 w 426718"/>
                <a:gd name="connsiteY9" fmla="*/ 355600 h 477858"/>
                <a:gd name="connsiteX10" fmla="*/ 287866 w 426718"/>
                <a:gd name="connsiteY10" fmla="*/ 406400 h 477858"/>
                <a:gd name="connsiteX11" fmla="*/ 270933 w 426718"/>
                <a:gd name="connsiteY11" fmla="*/ 474133 h 477858"/>
                <a:gd name="connsiteX12" fmla="*/ 186266 w 426718"/>
                <a:gd name="connsiteY12" fmla="*/ 457200 h 477858"/>
                <a:gd name="connsiteX13" fmla="*/ 101600 w 426718"/>
                <a:gd name="connsiteY13" fmla="*/ 372533 h 477858"/>
                <a:gd name="connsiteX14" fmla="*/ 0 w 426718"/>
                <a:gd name="connsiteY14" fmla="*/ 321733 h 477858"/>
                <a:gd name="connsiteX15" fmla="*/ 0 w 426718"/>
                <a:gd name="connsiteY15" fmla="*/ 118533 h 47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718" h="477858">
                  <a:moveTo>
                    <a:pt x="0" y="118533"/>
                  </a:moveTo>
                  <a:lnTo>
                    <a:pt x="0" y="118533"/>
                  </a:lnTo>
                  <a:cubicBezTo>
                    <a:pt x="79022" y="112889"/>
                    <a:pt x="158385" y="110856"/>
                    <a:pt x="237066" y="101600"/>
                  </a:cubicBezTo>
                  <a:cubicBezTo>
                    <a:pt x="254793" y="99515"/>
                    <a:pt x="273928" y="95817"/>
                    <a:pt x="287866" y="84667"/>
                  </a:cubicBezTo>
                  <a:cubicBezTo>
                    <a:pt x="303758" y="71954"/>
                    <a:pt x="307342" y="48258"/>
                    <a:pt x="321733" y="33867"/>
                  </a:cubicBezTo>
                  <a:cubicBezTo>
                    <a:pt x="336124" y="19476"/>
                    <a:pt x="355600" y="11289"/>
                    <a:pt x="372533" y="0"/>
                  </a:cubicBezTo>
                  <a:cubicBezTo>
                    <a:pt x="389466" y="5644"/>
                    <a:pt x="420809" y="-737"/>
                    <a:pt x="423333" y="16933"/>
                  </a:cubicBezTo>
                  <a:cubicBezTo>
                    <a:pt x="433741" y="89788"/>
                    <a:pt x="417878" y="164373"/>
                    <a:pt x="406400" y="237067"/>
                  </a:cubicBezTo>
                  <a:cubicBezTo>
                    <a:pt x="400832" y="272329"/>
                    <a:pt x="406400" y="327378"/>
                    <a:pt x="372533" y="338667"/>
                  </a:cubicBezTo>
                  <a:lnTo>
                    <a:pt x="321733" y="355600"/>
                  </a:lnTo>
                  <a:cubicBezTo>
                    <a:pt x="310444" y="372533"/>
                    <a:pt x="295883" y="387694"/>
                    <a:pt x="287866" y="406400"/>
                  </a:cubicBezTo>
                  <a:cubicBezTo>
                    <a:pt x="278698" y="427791"/>
                    <a:pt x="291749" y="463725"/>
                    <a:pt x="270933" y="474133"/>
                  </a:cubicBezTo>
                  <a:cubicBezTo>
                    <a:pt x="245190" y="487004"/>
                    <a:pt x="214488" y="462844"/>
                    <a:pt x="186266" y="457200"/>
                  </a:cubicBezTo>
                  <a:cubicBezTo>
                    <a:pt x="50795" y="366885"/>
                    <a:pt x="214492" y="485425"/>
                    <a:pt x="101600" y="372533"/>
                  </a:cubicBezTo>
                  <a:cubicBezTo>
                    <a:pt x="68776" y="339709"/>
                    <a:pt x="41315" y="335505"/>
                    <a:pt x="0" y="321733"/>
                  </a:cubicBezTo>
                  <a:cubicBezTo>
                    <a:pt x="18056" y="141167"/>
                    <a:pt x="0" y="152400"/>
                    <a:pt x="0" y="118533"/>
                  </a:cubicBezTo>
                  <a:close/>
                </a:path>
              </a:pathLst>
            </a:cu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04800" y="147638"/>
            <a:ext cx="4563319" cy="523220"/>
          </a:xfrm>
          <a:prstGeom prst="rect">
            <a:avLst/>
          </a:prstGeom>
          <a:noFill/>
          <a:ln w="9525">
            <a:noFill/>
            <a:miter lim="800000"/>
            <a:headEnd/>
            <a:tailEnd/>
          </a:ln>
        </p:spPr>
        <p:txBody>
          <a:bodyPr wrap="none">
            <a:prstTxWarp prst="textNoShape">
              <a:avLst/>
            </a:prstTxWarp>
            <a:spAutoFit/>
          </a:bodyPr>
          <a:lstStyle/>
          <a:p>
            <a:r>
              <a:rPr lang="en-US" sz="2800" b="1" dirty="0" smtClean="0">
                <a:solidFill>
                  <a:srgbClr val="660066"/>
                </a:solidFill>
                <a:latin typeface="Times New Roman" pitchFamily="-84" charset="0"/>
              </a:rPr>
              <a:t>Phase I Technical Objectives</a:t>
            </a:r>
            <a:endParaRPr lang="en-US" sz="2800" b="1" dirty="0">
              <a:solidFill>
                <a:srgbClr val="660066"/>
              </a:solidFill>
              <a:latin typeface="Times New Roman" pitchFamily="-84" charset="0"/>
            </a:endParaRPr>
          </a:p>
        </p:txBody>
      </p:sp>
      <p:sp>
        <p:nvSpPr>
          <p:cNvPr id="4" name="TextBox 3"/>
          <p:cNvSpPr txBox="1"/>
          <p:nvPr/>
        </p:nvSpPr>
        <p:spPr>
          <a:xfrm>
            <a:off x="304800" y="1036796"/>
            <a:ext cx="8534400" cy="4678204"/>
          </a:xfrm>
          <a:prstGeom prst="rect">
            <a:avLst/>
          </a:prstGeom>
          <a:noFill/>
        </p:spPr>
        <p:txBody>
          <a:bodyPr wrap="square" rtlCol="0">
            <a:spAutoFit/>
          </a:bodyPr>
          <a:lstStyle/>
          <a:p>
            <a:r>
              <a:rPr lang="en-US" sz="2000" b="1" u="sng" dirty="0" smtClean="0">
                <a:latin typeface="Times New Roman"/>
                <a:cs typeface="Times New Roman"/>
              </a:rPr>
              <a:t>TO-1: Generate representative </a:t>
            </a:r>
            <a:r>
              <a:rPr lang="en-US" sz="2000" b="1" u="sng" dirty="0" err="1" smtClean="0">
                <a:latin typeface="Times New Roman"/>
                <a:cs typeface="Times New Roman"/>
              </a:rPr>
              <a:t>mesoscale</a:t>
            </a:r>
            <a:r>
              <a:rPr lang="en-US" sz="2000" b="1" u="sng" dirty="0" smtClean="0">
                <a:latin typeface="Times New Roman"/>
                <a:cs typeface="Times New Roman"/>
              </a:rPr>
              <a:t> samples with high % of TMD model SEM geometries.</a:t>
            </a:r>
            <a:r>
              <a:rPr lang="en-US" sz="2000" b="1" dirty="0" smtClean="0">
                <a:latin typeface="Times New Roman"/>
                <a:cs typeface="Times New Roman"/>
              </a:rPr>
              <a:t>  </a:t>
            </a:r>
          </a:p>
          <a:p>
            <a:endParaRPr lang="en-US" sz="2000" b="1" dirty="0" smtClean="0">
              <a:latin typeface="Times New Roman"/>
              <a:cs typeface="Times New Roman"/>
            </a:endParaRPr>
          </a:p>
          <a:p>
            <a:r>
              <a:rPr lang="en-US" sz="2000" b="1" u="sng" dirty="0" smtClean="0">
                <a:latin typeface="Times New Roman"/>
                <a:cs typeface="Times New Roman"/>
              </a:rPr>
              <a:t>TO-2:  Determine frictional response of metal grain contacts under loading.</a:t>
            </a:r>
            <a:r>
              <a:rPr lang="en-US" sz="2000" b="1" dirty="0" smtClean="0">
                <a:latin typeface="Times New Roman"/>
                <a:cs typeface="Times New Roman"/>
              </a:rPr>
              <a:t>  </a:t>
            </a:r>
          </a:p>
          <a:p>
            <a:endParaRPr lang="en-US" sz="2000" b="1" dirty="0" smtClean="0">
              <a:latin typeface="Times New Roman"/>
              <a:cs typeface="Times New Roman"/>
            </a:endParaRPr>
          </a:p>
          <a:p>
            <a:r>
              <a:rPr lang="en-US" sz="2000" b="1" u="sng" dirty="0" smtClean="0">
                <a:latin typeface="Times New Roman"/>
                <a:cs typeface="Times New Roman"/>
              </a:rPr>
              <a:t>TO-3: Determine </a:t>
            </a:r>
            <a:r>
              <a:rPr lang="en-US" sz="2000" b="1" u="sng" dirty="0" err="1" smtClean="0">
                <a:latin typeface="Times New Roman"/>
                <a:cs typeface="Times New Roman"/>
              </a:rPr>
              <a:t>mesoscopic</a:t>
            </a:r>
            <a:r>
              <a:rPr lang="en-US" sz="2000" b="1" u="sng" dirty="0" smtClean="0">
                <a:latin typeface="Times New Roman"/>
                <a:cs typeface="Times New Roman"/>
              </a:rPr>
              <a:t> response to </a:t>
            </a:r>
            <a:r>
              <a:rPr lang="en-US" sz="2000" b="1" u="sng" dirty="0" err="1" smtClean="0">
                <a:latin typeface="Times New Roman"/>
                <a:cs typeface="Times New Roman"/>
              </a:rPr>
              <a:t>uniaxial</a:t>
            </a:r>
            <a:r>
              <a:rPr lang="en-US" sz="2000" b="1" u="sng" dirty="0" smtClean="0">
                <a:latin typeface="Times New Roman"/>
                <a:cs typeface="Times New Roman"/>
              </a:rPr>
              <a:t> thermal and mechanical loading of model </a:t>
            </a:r>
            <a:r>
              <a:rPr lang="en-US" sz="2000" b="1" u="sng" dirty="0" err="1" smtClean="0">
                <a:latin typeface="Times New Roman"/>
                <a:cs typeface="Times New Roman"/>
              </a:rPr>
              <a:t>mesoscale</a:t>
            </a:r>
            <a:r>
              <a:rPr lang="en-US" sz="2000" b="1" u="sng" dirty="0" smtClean="0">
                <a:latin typeface="Times New Roman"/>
                <a:cs typeface="Times New Roman"/>
              </a:rPr>
              <a:t> samples.</a:t>
            </a:r>
            <a:r>
              <a:rPr lang="en-US" sz="2000" b="1" dirty="0" smtClean="0">
                <a:latin typeface="Times New Roman"/>
                <a:cs typeface="Times New Roman"/>
              </a:rPr>
              <a:t>   </a:t>
            </a:r>
          </a:p>
          <a:p>
            <a:endParaRPr lang="en-US" sz="2000" b="1" dirty="0" smtClean="0">
              <a:latin typeface="Times New Roman"/>
              <a:cs typeface="Times New Roman"/>
            </a:endParaRPr>
          </a:p>
          <a:p>
            <a:r>
              <a:rPr lang="en-US" sz="2000" b="1" u="sng" dirty="0" smtClean="0">
                <a:latin typeface="Times New Roman"/>
                <a:cs typeface="Times New Roman"/>
              </a:rPr>
              <a:t>TO-4: Develop initial Al-Ni reaction and thermodynamic transition models.</a:t>
            </a:r>
            <a:r>
              <a:rPr lang="en-US" sz="2000" b="1" dirty="0" smtClean="0">
                <a:latin typeface="Times New Roman"/>
                <a:cs typeface="Times New Roman"/>
              </a:rPr>
              <a:t> </a:t>
            </a:r>
          </a:p>
          <a:p>
            <a:r>
              <a:rPr lang="en-US" sz="2000" b="1" dirty="0" smtClean="0">
                <a:latin typeface="Times New Roman"/>
                <a:cs typeface="Times New Roman"/>
              </a:rPr>
              <a:t>  </a:t>
            </a:r>
          </a:p>
          <a:p>
            <a:r>
              <a:rPr lang="en-US" sz="2000" b="1" u="sng" dirty="0" smtClean="0">
                <a:latin typeface="Times New Roman"/>
                <a:cs typeface="Times New Roman"/>
              </a:rPr>
              <a:t>TO-5:  Implement EOS, constitutive and damage models for </a:t>
            </a:r>
            <a:r>
              <a:rPr lang="en-US" sz="2000" b="1" u="sng" dirty="0" err="1" smtClean="0">
                <a:latin typeface="Times New Roman"/>
                <a:cs typeface="Times New Roman"/>
              </a:rPr>
              <a:t>macroscale</a:t>
            </a:r>
            <a:r>
              <a:rPr lang="en-US" sz="2000" b="1" u="sng" dirty="0" smtClean="0">
                <a:latin typeface="Times New Roman"/>
                <a:cs typeface="Times New Roman"/>
              </a:rPr>
              <a:t> simulations.</a:t>
            </a:r>
            <a:r>
              <a:rPr lang="en-US" sz="2000" b="1" dirty="0" smtClean="0">
                <a:latin typeface="Times New Roman"/>
                <a:cs typeface="Times New Roman"/>
              </a:rPr>
              <a:t>  </a:t>
            </a:r>
          </a:p>
          <a:p>
            <a:endParaRPr lang="en-US" sz="2000" b="1" dirty="0" smtClean="0">
              <a:latin typeface="Times New Roman"/>
              <a:cs typeface="Times New Roman"/>
            </a:endParaRPr>
          </a:p>
          <a:p>
            <a:r>
              <a:rPr lang="en-US" sz="2000" b="1" u="sng" dirty="0" smtClean="0">
                <a:latin typeface="Times New Roman"/>
                <a:cs typeface="Times New Roman"/>
              </a:rPr>
              <a:t>TO-6:  Compare heterogeneous and homogeneous </a:t>
            </a:r>
            <a:r>
              <a:rPr lang="en-US" sz="2000" b="1" u="sng" dirty="0" err="1" smtClean="0">
                <a:latin typeface="Times New Roman"/>
                <a:cs typeface="Times New Roman"/>
              </a:rPr>
              <a:t>macroscale</a:t>
            </a:r>
            <a:r>
              <a:rPr lang="en-US" sz="2000" b="1" u="sng" dirty="0" smtClean="0">
                <a:latin typeface="Times New Roman"/>
                <a:cs typeface="Times New Roman"/>
              </a:rPr>
              <a:t> models.</a:t>
            </a:r>
            <a:r>
              <a:rPr lang="en-US" sz="2000" b="1" dirty="0" smtClean="0">
                <a:latin typeface="Times New Roman"/>
                <a:cs typeface="Times New Roman"/>
              </a:rPr>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76200"/>
            <a:ext cx="6558740" cy="523220"/>
          </a:xfrm>
          <a:prstGeom prst="rect">
            <a:avLst/>
          </a:prstGeom>
          <a:noFill/>
          <a:ln w="9525">
            <a:noFill/>
            <a:miter lim="800000"/>
            <a:headEnd/>
            <a:tailEnd/>
          </a:ln>
        </p:spPr>
        <p:txBody>
          <a:bodyPr wrap="none">
            <a:prstTxWarp prst="textNoShape">
              <a:avLst/>
            </a:prstTxWarp>
            <a:spAutoFit/>
          </a:bodyPr>
          <a:lstStyle/>
          <a:p>
            <a:r>
              <a:rPr lang="en-US" sz="2800" i="1" dirty="0" smtClean="0">
                <a:solidFill>
                  <a:srgbClr val="660066"/>
                </a:solidFill>
                <a:latin typeface="Times New Roman"/>
                <a:cs typeface="Times New Roman"/>
              </a:rPr>
              <a:t>Generation of </a:t>
            </a:r>
            <a:r>
              <a:rPr lang="en-US" sz="2800" i="1" dirty="0" err="1" smtClean="0">
                <a:solidFill>
                  <a:srgbClr val="660066"/>
                </a:solidFill>
                <a:latin typeface="Times New Roman"/>
                <a:cs typeface="Times New Roman"/>
              </a:rPr>
              <a:t>Mesoscale</a:t>
            </a:r>
            <a:r>
              <a:rPr lang="en-US" sz="2800" i="1" dirty="0" smtClean="0">
                <a:solidFill>
                  <a:srgbClr val="660066"/>
                </a:solidFill>
                <a:latin typeface="Times New Roman"/>
                <a:cs typeface="Times New Roman"/>
              </a:rPr>
              <a:t> Structures of SEM</a:t>
            </a:r>
            <a:r>
              <a:rPr lang="en-US" sz="2800" dirty="0" smtClean="0">
                <a:solidFill>
                  <a:srgbClr val="660066"/>
                </a:solidFill>
                <a:latin typeface="Times New Roman"/>
                <a:cs typeface="Times New Roman"/>
              </a:rPr>
              <a:t> </a:t>
            </a:r>
            <a:endParaRPr lang="en-US" sz="2800" b="1" dirty="0">
              <a:solidFill>
                <a:srgbClr val="660066"/>
              </a:solidFill>
              <a:latin typeface="Times New Roman"/>
              <a:cs typeface="Times New Roman"/>
            </a:endParaRPr>
          </a:p>
        </p:txBody>
      </p:sp>
      <p:sp>
        <p:nvSpPr>
          <p:cNvPr id="3" name="TextBox 2"/>
          <p:cNvSpPr txBox="1"/>
          <p:nvPr/>
        </p:nvSpPr>
        <p:spPr>
          <a:xfrm>
            <a:off x="152400" y="611624"/>
            <a:ext cx="8991600" cy="1569660"/>
          </a:xfrm>
          <a:prstGeom prst="rect">
            <a:avLst/>
          </a:prstGeom>
          <a:noFill/>
        </p:spPr>
        <p:txBody>
          <a:bodyPr wrap="square" rtlCol="0">
            <a:spAutoFit/>
          </a:bodyPr>
          <a:lstStyle/>
          <a:p>
            <a:r>
              <a:rPr lang="en-US" sz="2400" dirty="0" smtClean="0">
                <a:latin typeface="Times New Roman"/>
                <a:cs typeface="Times New Roman"/>
              </a:rPr>
              <a:t>Mesoscale MPM simulations of representative SEM microstructures - -  	- Fully resolved Al and Ni grains	</a:t>
            </a:r>
          </a:p>
          <a:p>
            <a:r>
              <a:rPr lang="en-US" sz="2400" dirty="0" smtClean="0">
                <a:latin typeface="Times New Roman"/>
                <a:cs typeface="Times New Roman"/>
              </a:rPr>
              <a:t>	- Realistic size distributions</a:t>
            </a:r>
          </a:p>
          <a:p>
            <a:pPr marL="342900" indent="-342900">
              <a:buFontTx/>
              <a:buChar char="-"/>
            </a:pPr>
            <a:endParaRPr lang="en-US" sz="2400" dirty="0">
              <a:latin typeface="Times New Roman"/>
              <a:cs typeface="Times New Roman"/>
            </a:endParaRPr>
          </a:p>
        </p:txBody>
      </p:sp>
      <p:sp>
        <p:nvSpPr>
          <p:cNvPr id="4" name="TextBox 3"/>
          <p:cNvSpPr txBox="1"/>
          <p:nvPr/>
        </p:nvSpPr>
        <p:spPr>
          <a:xfrm>
            <a:off x="379484" y="5003664"/>
            <a:ext cx="3811516" cy="1200328"/>
          </a:xfrm>
          <a:prstGeom prst="rect">
            <a:avLst/>
          </a:prstGeom>
          <a:noFill/>
        </p:spPr>
        <p:txBody>
          <a:bodyPr wrap="square" rtlCol="0">
            <a:spAutoFit/>
          </a:bodyPr>
          <a:lstStyle/>
          <a:p>
            <a:pPr marL="342900" indent="-342900">
              <a:buFontTx/>
              <a:buChar char="-"/>
            </a:pPr>
            <a:r>
              <a:rPr lang="en-US" sz="2400" dirty="0" smtClean="0"/>
              <a:t>Final configuration from </a:t>
            </a:r>
          </a:p>
          <a:p>
            <a:r>
              <a:rPr lang="en-US" sz="2400" dirty="0"/>
              <a:t>p</a:t>
            </a:r>
            <a:r>
              <a:rPr lang="en-US" sz="2400" dirty="0" smtClean="0"/>
              <a:t>reparation (“processing”) </a:t>
            </a:r>
          </a:p>
          <a:p>
            <a:r>
              <a:rPr lang="en-US" sz="2400" dirty="0" smtClean="0"/>
              <a:t>96% TMD</a:t>
            </a:r>
          </a:p>
        </p:txBody>
      </p:sp>
      <p:pic>
        <p:nvPicPr>
          <p:cNvPr id="7" name="Picture 6"/>
          <p:cNvPicPr>
            <a:picLocks noChangeAspect="1"/>
          </p:cNvPicPr>
          <p:nvPr/>
        </p:nvPicPr>
        <p:blipFill>
          <a:blip r:embed="rId2"/>
          <a:stretch>
            <a:fillRect/>
          </a:stretch>
        </p:blipFill>
        <p:spPr>
          <a:xfrm>
            <a:off x="33867" y="1752600"/>
            <a:ext cx="9144000" cy="2745133"/>
          </a:xfrm>
          <a:prstGeom prst="rect">
            <a:avLst/>
          </a:prstGeom>
        </p:spPr>
      </p:pic>
      <p:pic>
        <p:nvPicPr>
          <p:cNvPr id="8" name="Picture 7"/>
          <p:cNvPicPr>
            <a:picLocks noChangeAspect="1"/>
          </p:cNvPicPr>
          <p:nvPr/>
        </p:nvPicPr>
        <p:blipFill>
          <a:blip r:embed="rId3"/>
          <a:stretch>
            <a:fillRect/>
          </a:stretch>
        </p:blipFill>
        <p:spPr>
          <a:xfrm>
            <a:off x="4191000" y="4497733"/>
            <a:ext cx="2832100" cy="2260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1538</TotalTime>
  <Words>2870</Words>
  <Application>Microsoft Macintosh PowerPoint</Application>
  <PresentationFormat>On-screen Show (4:3)</PresentationFormat>
  <Paragraphs>334</Paragraphs>
  <Slides>42</Slides>
  <Notes>2</Notes>
  <HiddenSlides>0</HiddenSlides>
  <MMClips>7</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does the difference lie?</vt:lpstr>
      <vt:lpstr>How Processing Influences SEM Reactivity?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utah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dmitry</dc:creator>
  <cp:keywords/>
  <dc:description/>
  <cp:lastModifiedBy>dmitry</cp:lastModifiedBy>
  <cp:revision>76</cp:revision>
  <dcterms:created xsi:type="dcterms:W3CDTF">2016-11-01T04:11:38Z</dcterms:created>
  <dcterms:modified xsi:type="dcterms:W3CDTF">2017-04-04T18:09:10Z</dcterms:modified>
  <cp:category/>
</cp:coreProperties>
</file>