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378" r:id="rId2"/>
    <p:sldId id="326" r:id="rId3"/>
    <p:sldId id="355" r:id="rId4"/>
    <p:sldId id="380" r:id="rId5"/>
    <p:sldId id="422" r:id="rId6"/>
    <p:sldId id="425" r:id="rId7"/>
    <p:sldId id="426" r:id="rId8"/>
    <p:sldId id="400" r:id="rId9"/>
    <p:sldId id="385" r:id="rId10"/>
    <p:sldId id="386" r:id="rId11"/>
    <p:sldId id="401" r:id="rId12"/>
    <p:sldId id="389" r:id="rId13"/>
    <p:sldId id="388" r:id="rId14"/>
    <p:sldId id="427" r:id="rId15"/>
    <p:sldId id="414" r:id="rId16"/>
    <p:sldId id="415" r:id="rId17"/>
    <p:sldId id="420" r:id="rId18"/>
    <p:sldId id="410" r:id="rId19"/>
    <p:sldId id="411" r:id="rId20"/>
    <p:sldId id="406" r:id="rId21"/>
    <p:sldId id="407" r:id="rId22"/>
    <p:sldId id="412" r:id="rId23"/>
    <p:sldId id="393" r:id="rId24"/>
    <p:sldId id="418" r:id="rId25"/>
    <p:sldId id="409" r:id="rId26"/>
    <p:sldId id="416" r:id="rId27"/>
    <p:sldId id="417" r:id="rId28"/>
    <p:sldId id="394" r:id="rId29"/>
    <p:sldId id="397" r:id="rId3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0" autoAdjust="0"/>
    <p:restoredTop sz="94886" autoAdjust="0"/>
  </p:normalViewPr>
  <p:slideViewPr>
    <p:cSldViewPr>
      <p:cViewPr varScale="1">
        <p:scale>
          <a:sx n="88" d="100"/>
          <a:sy n="88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90" y="-108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CF7DD-6BBE-481D-BDE5-266BEEFA8580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CEBE1-CE04-4A9E-B176-88B8D91AF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BF4620A-B20F-4CA2-ADED-2ABEA66DD13A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EB594C3-7E31-4EB6-BC35-D7B77BE4C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03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</a:t>
            </a:r>
            <a:r>
              <a:rPr lang="en-US" baseline="0" dirty="0" smtClean="0"/>
              <a:t> Problem:  Fires, Explosions, Flares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Large Deformation: Compaction and Shaped Charges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Applications:  Virtual Soldier, Angiogenesis, and Micropin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9C4C-0BF8-488E-BA9F-ACC0A8FB351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594C3-7E31-4EB6-BC35-D7B77BE4C2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594C3-7E31-4EB6-BC35-D7B77BE4C2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98438"/>
            <a:ext cx="2009775" cy="556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538" y="198438"/>
            <a:ext cx="5881687" cy="556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663" y="198438"/>
            <a:ext cx="7297737" cy="795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0538" y="1379538"/>
            <a:ext cx="3941762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379538"/>
            <a:ext cx="3943350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0538" y="198438"/>
            <a:ext cx="8043862" cy="556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663" y="198438"/>
            <a:ext cx="7297737" cy="795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0538" y="1379538"/>
            <a:ext cx="3941762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584700" y="1379538"/>
            <a:ext cx="3943350" cy="4386262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663" y="198438"/>
            <a:ext cx="7297737" cy="795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0538" y="1379538"/>
            <a:ext cx="8037512" cy="438626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Ulogo_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8314" y="6172200"/>
            <a:ext cx="707673" cy="563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1379538"/>
            <a:ext cx="3941762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379538"/>
            <a:ext cx="3943350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6663" y="198438"/>
            <a:ext cx="7297737" cy="795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379538"/>
            <a:ext cx="8037512" cy="438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93"/>
          </a:solidFill>
          <a:latin typeface="Helvetica" pitchFamily="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00093"/>
        </a:buClr>
        <a:buSzPct val="100000"/>
        <a:buFontTx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00093"/>
        </a:buClr>
        <a:buSzPct val="100000"/>
        <a:buFontTx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00093"/>
        </a:buClr>
        <a:buSzPct val="100000"/>
        <a:buFontTx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lan\Documents\uintah-pubs\presentations\2012\xsede12-alan\bsf_poc_O2.mov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lan\Documents\uintah-pubs\presentations\2012\xsede12-alan\2008_shaped_charge_0.mov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64335"/>
            <a:ext cx="914400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Radiation Modeling Using the Uintah Heterogeneous CPU/GPU Runtime System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29145" y="1470785"/>
            <a:ext cx="8888203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201797"/>
                </a:solidFill>
                <a:latin typeface="Helvetica" pitchFamily="8" charset="0"/>
              </a:defRPr>
            </a:lvl1pPr>
            <a:lvl2pPr marL="742950" indent="-285750">
              <a:defRPr sz="2000">
                <a:solidFill>
                  <a:srgbClr val="201797"/>
                </a:solidFill>
                <a:latin typeface="Helvetica" pitchFamily="8" charset="0"/>
              </a:defRPr>
            </a:lvl2pPr>
            <a:lvl3pPr marL="1143000" indent="-228600">
              <a:defRPr sz="2000">
                <a:solidFill>
                  <a:srgbClr val="201797"/>
                </a:solidFill>
                <a:latin typeface="Helvetica" pitchFamily="8" charset="0"/>
              </a:defRPr>
            </a:lvl3pPr>
            <a:lvl4pPr marL="1600200" indent="-228600">
              <a:defRPr sz="2000">
                <a:solidFill>
                  <a:srgbClr val="201797"/>
                </a:solidFill>
                <a:latin typeface="Helvetica" pitchFamily="8" charset="0"/>
              </a:defRPr>
            </a:lvl4pPr>
            <a:lvl5pPr marL="2057400" indent="-228600">
              <a:defRPr sz="2000">
                <a:solidFill>
                  <a:srgbClr val="201797"/>
                </a:solidFill>
                <a:latin typeface="Helvetica" pitchFamily="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defRPr sz="2000">
                <a:solidFill>
                  <a:srgbClr val="201797"/>
                </a:solidFill>
                <a:latin typeface="Helvetica" pitchFamily="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defRPr sz="2000">
                <a:solidFill>
                  <a:srgbClr val="201797"/>
                </a:solidFill>
                <a:latin typeface="Helvetica" pitchFamily="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defRPr sz="2000">
                <a:solidFill>
                  <a:srgbClr val="201797"/>
                </a:solidFill>
                <a:latin typeface="Helvetica" pitchFamily="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defRPr sz="2000">
                <a:solidFill>
                  <a:srgbClr val="201797"/>
                </a:solidFill>
                <a:latin typeface="Helvetica" pitchFamily="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</a:pPr>
            <a:r>
              <a:rPr lang="en-GB" sz="2400" b="1" dirty="0" smtClean="0">
                <a:solidFill>
                  <a:srgbClr val="000000"/>
                </a:solidFill>
              </a:rPr>
              <a:t>Alan Humphrey, </a:t>
            </a:r>
            <a:r>
              <a:rPr lang="en-GB" sz="2400" b="1" dirty="0" err="1" smtClean="0">
                <a:solidFill>
                  <a:srgbClr val="000000"/>
                </a:solidFill>
              </a:rPr>
              <a:t>Qingyu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Meng</a:t>
            </a:r>
            <a:r>
              <a:rPr lang="en-GB" sz="2400" b="1" dirty="0" smtClean="0">
                <a:solidFill>
                  <a:srgbClr val="000000"/>
                </a:solidFill>
              </a:rPr>
              <a:t>, Martin </a:t>
            </a:r>
            <a:r>
              <a:rPr lang="en-GB" sz="2400" b="1" dirty="0" err="1" smtClean="0">
                <a:solidFill>
                  <a:srgbClr val="000000"/>
                </a:solidFill>
              </a:rPr>
              <a:t>Berzins</a:t>
            </a:r>
            <a:r>
              <a:rPr lang="en-GB" sz="2400" b="1" dirty="0" smtClean="0">
                <a:solidFill>
                  <a:srgbClr val="000000"/>
                </a:solidFill>
              </a:rPr>
              <a:t>, Todd Harman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</a:pPr>
            <a:r>
              <a:rPr lang="en-GB" sz="1800" b="1" i="1" dirty="0" smtClean="0">
                <a:solidFill>
                  <a:srgbClr val="000000"/>
                </a:solidFill>
              </a:rPr>
              <a:t>Scientific Computing and Imaging Institute &amp; University of Utah</a:t>
            </a:r>
            <a:endParaRPr lang="en-US" sz="1800" b="1" i="1" dirty="0" smtClean="0">
              <a:solidFill>
                <a:srgbClr val="000000"/>
              </a:solidFill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81000" y="2363075"/>
            <a:ext cx="8077200" cy="45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201797"/>
                </a:solidFill>
                <a:latin typeface="Helvetica" pitchFamily="8" charset="0"/>
              </a:defRPr>
            </a:lvl1pPr>
            <a:lvl2pPr marL="742950" indent="-285750">
              <a:defRPr sz="2000">
                <a:solidFill>
                  <a:srgbClr val="201797"/>
                </a:solidFill>
                <a:latin typeface="Helvetica" pitchFamily="8" charset="0"/>
              </a:defRPr>
            </a:lvl2pPr>
            <a:lvl3pPr marL="1143000" indent="-228600">
              <a:defRPr sz="2000">
                <a:solidFill>
                  <a:srgbClr val="201797"/>
                </a:solidFill>
                <a:latin typeface="Helvetica" pitchFamily="8" charset="0"/>
              </a:defRPr>
            </a:lvl3pPr>
            <a:lvl4pPr marL="1600200" indent="-228600">
              <a:defRPr sz="2000">
                <a:solidFill>
                  <a:srgbClr val="201797"/>
                </a:solidFill>
                <a:latin typeface="Helvetica" pitchFamily="8" charset="0"/>
              </a:defRPr>
            </a:lvl4pPr>
            <a:lvl5pPr marL="2057400" indent="-228600">
              <a:defRPr sz="2000">
                <a:solidFill>
                  <a:srgbClr val="201797"/>
                </a:solidFill>
                <a:latin typeface="Helvetica" pitchFamily="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defRPr sz="2000">
                <a:solidFill>
                  <a:srgbClr val="201797"/>
                </a:solidFill>
                <a:latin typeface="Helvetica" pitchFamily="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defRPr sz="2000">
                <a:solidFill>
                  <a:srgbClr val="201797"/>
                </a:solidFill>
                <a:latin typeface="Helvetica" pitchFamily="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defRPr sz="2000">
                <a:solidFill>
                  <a:srgbClr val="201797"/>
                </a:solidFill>
                <a:latin typeface="Helvetica" pitchFamily="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defRPr sz="2000">
                <a:solidFill>
                  <a:srgbClr val="201797"/>
                </a:solidFill>
                <a:latin typeface="Helvetica" pitchFamily="8" charset="0"/>
              </a:defRPr>
            </a:lvl9pPr>
          </a:lstStyle>
          <a:p>
            <a:pPr marL="400050" indent="-400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100000"/>
              <a:buAutoNum type="romanUcPeriod"/>
            </a:pPr>
            <a:r>
              <a:rPr lang="en-GB" sz="1800" b="1" dirty="0" smtClean="0">
                <a:solidFill>
                  <a:srgbClr val="000000"/>
                </a:solidFill>
              </a:rPr>
              <a:t>Uintah Overview</a:t>
            </a:r>
          </a:p>
          <a:p>
            <a:pPr marL="400050" indent="-400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100000"/>
              <a:buAutoNum type="romanUcPeriod"/>
            </a:pPr>
            <a:r>
              <a:rPr lang="en-GB" sz="1800" b="1" dirty="0" smtClean="0">
                <a:solidFill>
                  <a:srgbClr val="000000"/>
                </a:solidFill>
              </a:rPr>
              <a:t>Emergence of Heterogeneous Systems</a:t>
            </a:r>
          </a:p>
          <a:p>
            <a:pPr marL="400050" indent="-400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100000"/>
              <a:buAutoNum type="romanUcPeriod"/>
            </a:pPr>
            <a:r>
              <a:rPr lang="en-GB" sz="1800" b="1" dirty="0" smtClean="0">
                <a:solidFill>
                  <a:srgbClr val="000000"/>
                </a:solidFill>
              </a:rPr>
              <a:t>Modifying </a:t>
            </a:r>
            <a:r>
              <a:rPr lang="en-GB" sz="1800" b="1" dirty="0" err="1" smtClean="0">
                <a:solidFill>
                  <a:srgbClr val="000000"/>
                </a:solidFill>
              </a:rPr>
              <a:t>Uintah</a:t>
            </a:r>
            <a:r>
              <a:rPr lang="en-GB" sz="1800" b="1" dirty="0" smtClean="0">
                <a:solidFill>
                  <a:srgbClr val="000000"/>
                </a:solidFill>
              </a:rPr>
              <a:t> Runtime: CPU-GPU Scheduler</a:t>
            </a:r>
          </a:p>
          <a:p>
            <a:pPr marL="400050" indent="-400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100000"/>
              <a:buAutoNum type="romanUcPeriod"/>
            </a:pPr>
            <a:r>
              <a:rPr lang="en-GB" sz="1800" b="1" dirty="0" smtClean="0">
                <a:solidFill>
                  <a:srgbClr val="000000"/>
                </a:solidFill>
              </a:rPr>
              <a:t>ARCHES Combustion Simulation Component</a:t>
            </a:r>
          </a:p>
          <a:p>
            <a:pPr marL="400050" indent="-400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100000"/>
              <a:buAutoNum type="romanUcPeriod"/>
            </a:pPr>
            <a:r>
              <a:rPr lang="en-GB" sz="1800" b="1" dirty="0" smtClean="0">
                <a:solidFill>
                  <a:srgbClr val="000000"/>
                </a:solidFill>
              </a:rPr>
              <a:t>Developing a Radiation Transport Model</a:t>
            </a:r>
          </a:p>
          <a:p>
            <a:pPr marL="400050" indent="-400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100000"/>
              <a:buAutoNum type="romanUcPeriod"/>
            </a:pPr>
            <a:r>
              <a:rPr lang="en-GB" sz="1800" b="1" dirty="0" smtClean="0">
                <a:solidFill>
                  <a:srgbClr val="000000"/>
                </a:solidFill>
              </a:rPr>
              <a:t>Results, </a:t>
            </a:r>
            <a:r>
              <a:rPr lang="en-GB" sz="1800" b="1" dirty="0" smtClean="0">
                <a:solidFill>
                  <a:srgbClr val="000000"/>
                </a:solidFill>
              </a:rPr>
              <a:t>Future Work </a:t>
            </a:r>
            <a:r>
              <a:rPr lang="en-GB" sz="1800" b="1" dirty="0" smtClean="0">
                <a:solidFill>
                  <a:srgbClr val="000000"/>
                </a:solidFill>
              </a:rPr>
              <a:t> and Conclusion</a:t>
            </a:r>
            <a:endParaRPr lang="en-GB" sz="1800" b="1" dirty="0" smtClean="0">
              <a:solidFill>
                <a:srgbClr val="000000"/>
              </a:solidFill>
            </a:endParaRPr>
          </a:p>
          <a:p>
            <a:pPr marL="400050" indent="-400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</a:pPr>
            <a:endParaRPr lang="en-GB" sz="1050" b="1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</a:pPr>
            <a:r>
              <a:rPr lang="en-GB" sz="1800" b="1" dirty="0" smtClean="0">
                <a:solidFill>
                  <a:srgbClr val="000000"/>
                </a:solidFill>
              </a:rPr>
              <a:t>Thanks to: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  <a:buBlip>
                <a:blip r:embed="rId2"/>
              </a:buBlip>
            </a:pPr>
            <a:r>
              <a:rPr lang="en-GB" sz="1600" b="1" dirty="0" smtClean="0">
                <a:solidFill>
                  <a:srgbClr val="000000"/>
                </a:solidFill>
              </a:rPr>
              <a:t> John Schmidt, </a:t>
            </a:r>
            <a:r>
              <a:rPr lang="en-US" sz="1600" b="1" dirty="0" smtClean="0">
                <a:solidFill>
                  <a:srgbClr val="000000"/>
                </a:solidFill>
              </a:rPr>
              <a:t>Jeremy </a:t>
            </a:r>
            <a:r>
              <a:rPr lang="en-US" sz="1600" b="1" dirty="0" err="1" smtClean="0">
                <a:solidFill>
                  <a:srgbClr val="000000"/>
                </a:solidFill>
              </a:rPr>
              <a:t>Thornock</a:t>
            </a:r>
            <a:r>
              <a:rPr lang="en-US" sz="1600" b="1" dirty="0" smtClean="0">
                <a:solidFill>
                  <a:srgbClr val="000000"/>
                </a:solidFill>
              </a:rPr>
              <a:t>, Isaac </a:t>
            </a:r>
            <a:r>
              <a:rPr lang="en-US" sz="1600" b="1" dirty="0" err="1" smtClean="0">
                <a:solidFill>
                  <a:srgbClr val="000000"/>
                </a:solidFill>
              </a:rPr>
              <a:t>Hunsaker</a:t>
            </a:r>
            <a:r>
              <a:rPr lang="en-US" sz="1600" b="1" dirty="0" smtClean="0">
                <a:solidFill>
                  <a:srgbClr val="000000"/>
                </a:solidFill>
              </a:rPr>
              <a:t>, </a:t>
            </a:r>
            <a:r>
              <a:rPr lang="en-GB" sz="1600" b="1" dirty="0" smtClean="0">
                <a:solidFill>
                  <a:srgbClr val="000000"/>
                </a:solidFill>
              </a:rPr>
              <a:t>J. Davison de St. </a:t>
            </a:r>
            <a:r>
              <a:rPr lang="en-GB" sz="1600" b="1" dirty="0" err="1" smtClean="0">
                <a:solidFill>
                  <a:srgbClr val="000000"/>
                </a:solidFill>
              </a:rPr>
              <a:t>Germain</a:t>
            </a:r>
            <a:endParaRPr lang="en-GB" sz="1600" b="1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  <a:buBlip>
                <a:blip r:embed="rId2"/>
              </a:buBlip>
            </a:pPr>
            <a:r>
              <a:rPr lang="en-US" sz="1600" b="1" dirty="0" smtClean="0">
                <a:solidFill>
                  <a:srgbClr val="000000"/>
                </a:solidFill>
              </a:rPr>
              <a:t> Justin </a:t>
            </a:r>
            <a:r>
              <a:rPr lang="en-US" sz="1600" b="1" dirty="0" err="1" smtClean="0">
                <a:solidFill>
                  <a:srgbClr val="000000"/>
                </a:solidFill>
              </a:rPr>
              <a:t>Luitjens</a:t>
            </a:r>
            <a:r>
              <a:rPr lang="en-US" sz="1600" b="1" dirty="0" smtClean="0">
                <a:solidFill>
                  <a:srgbClr val="000000"/>
                </a:solidFill>
              </a:rPr>
              <a:t> and Steve Parker, NVIDIA</a:t>
            </a:r>
            <a:endParaRPr lang="en-GB" sz="1600" b="1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  <a:buBlip>
                <a:blip r:embed="rId2"/>
              </a:buBlip>
            </a:pPr>
            <a:r>
              <a:rPr lang="en-GB" sz="1600" dirty="0" smtClean="0">
                <a:solidFill>
                  <a:srgbClr val="000000"/>
                </a:solidFill>
              </a:rPr>
              <a:t> DoE for funding the CSAFE project from 1997-2010, DOE NETL, DOE NNSA, INCITE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  <a:buBlip>
                <a:blip r:embed="rId2"/>
              </a:buBlip>
            </a:pPr>
            <a:r>
              <a:rPr lang="en-GB" sz="1600" dirty="0" smtClean="0">
                <a:solidFill>
                  <a:srgbClr val="000000"/>
                </a:solidFill>
              </a:rPr>
              <a:t> NSF for funding  via SDCI and  </a:t>
            </a:r>
            <a:r>
              <a:rPr lang="en-GB" sz="1600" dirty="0" err="1" smtClean="0">
                <a:solidFill>
                  <a:srgbClr val="000000"/>
                </a:solidFill>
              </a:rPr>
              <a:t>PetaApps</a:t>
            </a:r>
            <a:endParaRPr lang="en-GB" sz="16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  <a:buBlip>
                <a:blip r:embed="rId2"/>
              </a:buBlip>
            </a:pPr>
            <a:r>
              <a:rPr lang="en-GB" sz="1600" dirty="0" smtClean="0">
                <a:solidFill>
                  <a:srgbClr val="000000"/>
                </a:solidFill>
              </a:rPr>
              <a:t> Keeneland Computing Facility, </a:t>
            </a:r>
            <a:r>
              <a:rPr lang="en-US" sz="1600" dirty="0" smtClean="0">
                <a:solidFill>
                  <a:srgbClr val="000000"/>
                </a:solidFill>
              </a:rPr>
              <a:t>supported by NSF under Contract OCI-0910735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  <a:buBlip>
                <a:blip r:embed="rId2"/>
              </a:buBlip>
            </a:pPr>
            <a:r>
              <a:rPr lang="en-US" sz="1600" dirty="0" smtClean="0">
                <a:solidFill>
                  <a:srgbClr val="000000"/>
                </a:solidFill>
              </a:rPr>
              <a:t> Oak Ridge Leadership Computing Facility for access to </a:t>
            </a:r>
            <a:r>
              <a:rPr lang="en-US" sz="1600" dirty="0" err="1" smtClean="0">
                <a:solidFill>
                  <a:srgbClr val="000000"/>
                </a:solidFill>
              </a:rPr>
              <a:t>TitanDev</a:t>
            </a:r>
            <a:endParaRPr lang="en-US" sz="16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  <a:buBlip>
                <a:blip r:embed="rId2"/>
              </a:buBlip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70000"/>
            </a:pPr>
            <a:r>
              <a:rPr lang="en-US" sz="1600" b="1" u="sng" dirty="0" smtClean="0">
                <a:solidFill>
                  <a:srgbClr val="C00000"/>
                </a:solidFill>
              </a:rPr>
              <a:t>http://www.uintah.utah.edu</a:t>
            </a:r>
            <a:endParaRPr lang="en-US" sz="1800" b="1" u="sng" dirty="0" smtClean="0">
              <a:solidFill>
                <a:srgbClr val="C00000"/>
              </a:solidFill>
            </a:endParaRPr>
          </a:p>
        </p:txBody>
      </p:sp>
      <p:pic>
        <p:nvPicPr>
          <p:cNvPr id="11" name="Picture 10" descr="s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" y="6419850"/>
            <a:ext cx="817292" cy="357187"/>
          </a:xfrm>
          <a:prstGeom prst="rect">
            <a:avLst/>
          </a:prstGeom>
        </p:spPr>
      </p:pic>
      <p:pic>
        <p:nvPicPr>
          <p:cNvPr id="14" name="Picture 13" descr="Ulogo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4820" y="6038445"/>
            <a:ext cx="971168" cy="77383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00" y="2505472"/>
            <a:ext cx="2286000" cy="127992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3314075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98438"/>
            <a:ext cx="7924800" cy="795337"/>
          </a:xfrm>
        </p:spPr>
        <p:txBody>
          <a:bodyPr/>
          <a:lstStyle/>
          <a:p>
            <a:r>
              <a:rPr lang="en-US" dirty="0" smtClean="0"/>
              <a:t>Results – Without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9538"/>
            <a:ext cx="8299450" cy="5173662"/>
          </a:xfrm>
        </p:spPr>
        <p:txBody>
          <a:bodyPr/>
          <a:lstStyle/>
          <a:p>
            <a:r>
              <a:rPr lang="en-US" sz="2400" dirty="0" smtClean="0"/>
              <a:t>GPU performance for stencil-based operations </a:t>
            </a:r>
            <a:r>
              <a:rPr lang="en-US" sz="2400" b="1" dirty="0" smtClean="0"/>
              <a:t>~2x </a:t>
            </a:r>
            <a:r>
              <a:rPr lang="en-US" sz="2400" dirty="0" smtClean="0"/>
              <a:t>over multi-core CPU equivalent for realistic patch sizes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1600" dirty="0" smtClean="0"/>
              <a:t>          </a:t>
            </a:r>
          </a:p>
          <a:p>
            <a:pPr>
              <a:buNone/>
            </a:pPr>
            <a:endParaRPr lang="en-US" sz="1600" dirty="0" smtClean="0"/>
          </a:p>
          <a:p>
            <a:endParaRPr lang="en-US" sz="2800" dirty="0" smtClean="0"/>
          </a:p>
          <a:p>
            <a:r>
              <a:rPr lang="en-US" sz="2800" dirty="0" smtClean="0"/>
              <a:t>Worth pursuing, but need optimizations</a:t>
            </a:r>
          </a:p>
          <a:p>
            <a:pPr lvl="1"/>
            <a:r>
              <a:rPr lang="en-US" sz="2000" dirty="0" smtClean="0"/>
              <a:t>Hide </a:t>
            </a:r>
            <a:r>
              <a:rPr lang="en-US" sz="2000" dirty="0" err="1" smtClean="0"/>
              <a:t>PCIe</a:t>
            </a:r>
            <a:r>
              <a:rPr lang="en-US" sz="2000" dirty="0" smtClean="0"/>
              <a:t> latency with asynchronous memory copies</a:t>
            </a:r>
            <a:endParaRPr lang="en-US" sz="16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1000" dirty="0" smtClean="0"/>
          </a:p>
          <a:p>
            <a:endParaRPr lang="en-US" sz="2000" dirty="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GPUvsCP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276475"/>
            <a:ext cx="4373755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32004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Significant speedups for large patch sizes only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4859337" cy="795337"/>
          </a:xfrm>
        </p:spPr>
        <p:txBody>
          <a:bodyPr/>
          <a:lstStyle/>
          <a:p>
            <a:pPr algn="l"/>
            <a:r>
              <a:rPr lang="en-US" dirty="0" smtClean="0"/>
              <a:t>Hiding </a:t>
            </a:r>
            <a:r>
              <a:rPr lang="en-US" dirty="0" err="1" smtClean="0"/>
              <a:t>PCIe</a:t>
            </a:r>
            <a:r>
              <a:rPr lang="en-US" dirty="0" smtClean="0"/>
              <a:t>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184797"/>
            <a:ext cx="8501062" cy="4386262"/>
          </a:xfrm>
        </p:spPr>
        <p:txBody>
          <a:bodyPr/>
          <a:lstStyle/>
          <a:p>
            <a:r>
              <a:rPr lang="en-US" b="1" i="1" dirty="0" err="1" smtClean="0"/>
              <a:t>Nvidia</a:t>
            </a:r>
            <a:r>
              <a:rPr lang="en-US" b="1" i="1" dirty="0" smtClean="0"/>
              <a:t> CUDA Asynchronous API</a:t>
            </a:r>
          </a:p>
          <a:p>
            <a:pPr>
              <a:buNone/>
            </a:pPr>
            <a:endParaRPr lang="en-US" sz="800" b="1" dirty="0" smtClean="0"/>
          </a:p>
          <a:p>
            <a:r>
              <a:rPr lang="en-US" dirty="0" smtClean="0"/>
              <a:t>Asynchronous functions provide:</a:t>
            </a:r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Memcopies</a:t>
            </a:r>
            <a:r>
              <a:rPr lang="en-US" sz="2400" dirty="0" smtClean="0"/>
              <a:t> asynchronous with CPU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Concurrently execute a kernel and </a:t>
            </a:r>
            <a:r>
              <a:rPr lang="en-US" sz="2400" dirty="0" err="1" smtClean="0"/>
              <a:t>memcopy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endParaRPr lang="en-US" sz="1200" dirty="0" smtClean="0"/>
          </a:p>
          <a:p>
            <a:pPr>
              <a:lnSpc>
                <a:spcPct val="150000"/>
              </a:lnSpc>
              <a:buNone/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Stream - </a:t>
            </a:r>
            <a:r>
              <a:rPr lang="en-US" sz="2000" dirty="0" smtClean="0"/>
              <a:t>sequence of operations that execute in order on GPU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000" b="1" i="1" u="sng" dirty="0" smtClean="0"/>
              <a:t>Operations from different streams can be interleaved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84727" y="3970712"/>
            <a:ext cx="6607329" cy="973584"/>
            <a:chOff x="849255" y="3708235"/>
            <a:chExt cx="6607329" cy="973584"/>
          </a:xfrm>
        </p:grpSpPr>
        <p:sp>
          <p:nvSpPr>
            <p:cNvPr id="9" name="Rectangle 8"/>
            <p:cNvSpPr/>
            <p:nvPr/>
          </p:nvSpPr>
          <p:spPr>
            <a:xfrm>
              <a:off x="849255" y="4258168"/>
              <a:ext cx="1524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Data Transfer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73255" y="4258168"/>
              <a:ext cx="1752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Kernel </a:t>
              </a:r>
              <a:r>
                <a:rPr lang="en-US" sz="1400" dirty="0" smtClean="0">
                  <a:solidFill>
                    <a:schemeClr val="tx1"/>
                  </a:solidFill>
                </a:rPr>
                <a:t>Execution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43342" y="4453219"/>
              <a:ext cx="1752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Kernel Execution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94384" y="4199695"/>
              <a:ext cx="1524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Data Transfer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47329" y="3716863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Normal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44375" y="3708235"/>
              <a:ext cx="2321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Page-locked Memory</a:t>
              </a:r>
              <a:endParaRPr lang="en-US" sz="1400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053645" y="4114791"/>
              <a:ext cx="2819400" cy="158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637184" y="4081479"/>
              <a:ext cx="2819400" cy="158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Multi-Threaded CPU Scheduler</a:t>
            </a:r>
            <a:endParaRPr lang="en-US" dirty="0"/>
          </a:p>
        </p:txBody>
      </p:sp>
      <p:pic>
        <p:nvPicPr>
          <p:cNvPr id="5122" name="Picture 2" descr="C:\Users\ahumphrey\Desktop\uintah-figures-talks\siam-figures\GPUThreadScheduler-no_acc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971550"/>
            <a:ext cx="6324601" cy="524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humphrey\Desktop\uintah-figures-talks\siam-figures\GPUThreadScheduler-Revise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971859"/>
            <a:ext cx="6314049" cy="523526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98438"/>
            <a:ext cx="8077200" cy="795337"/>
          </a:xfrm>
        </p:spPr>
        <p:txBody>
          <a:bodyPr/>
          <a:lstStyle/>
          <a:p>
            <a:pPr algn="l"/>
            <a:r>
              <a:rPr lang="en-US" dirty="0" smtClean="0"/>
              <a:t>Multi-Threaded CPU-GPU Scheduler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98438"/>
            <a:ext cx="8153401" cy="795337"/>
          </a:xfrm>
        </p:spPr>
        <p:txBody>
          <a:bodyPr/>
          <a:lstStyle/>
          <a:p>
            <a:pPr algn="ctr"/>
            <a:r>
              <a:rPr lang="en-US" dirty="0" smtClean="0"/>
              <a:t>Multistage Task Queue Architecture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2286000" y="7620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GPU Task Queues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5412938"/>
            <a:ext cx="8915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 Overlap computation with </a:t>
            </a:r>
            <a:r>
              <a:rPr lang="en-US" sz="2000" dirty="0" err="1" smtClean="0"/>
              <a:t>PCIe</a:t>
            </a:r>
            <a:r>
              <a:rPr lang="en-US" sz="2000" dirty="0" smtClean="0"/>
              <a:t> transfers and MPI communication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 Automatically handles device memory ops and stream management</a:t>
            </a:r>
          </a:p>
          <a:p>
            <a:pPr>
              <a:buBlip>
                <a:blip r:embed="rId2"/>
              </a:buBlip>
            </a:pPr>
            <a:r>
              <a:rPr lang="en-US" sz="2000" b="1" dirty="0" smtClean="0"/>
              <a:t> </a:t>
            </a:r>
            <a:r>
              <a:rPr lang="en-US" sz="2000" dirty="0" smtClean="0"/>
              <a:t>Enables Uintah to </a:t>
            </a:r>
            <a:r>
              <a:rPr lang="en-US" sz="2000" i="1" dirty="0" smtClean="0"/>
              <a:t>“pre-fetch”</a:t>
            </a:r>
            <a:r>
              <a:rPr lang="en-US" sz="2000" dirty="0" smtClean="0"/>
              <a:t> GPU data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 Queries task-graph for task’s data requirements</a:t>
            </a:r>
            <a:endParaRPr lang="en-US" dirty="0"/>
          </a:p>
        </p:txBody>
      </p:sp>
      <p:pic>
        <p:nvPicPr>
          <p:cNvPr id="1026" name="Picture 2" descr="C:\Users\alan\Documents\uintah-pubs\figures\gpu-scheduler-transparent-task-queues-det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809" y="1112497"/>
            <a:ext cx="7124700" cy="3974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95337"/>
          </a:xfrm>
        </p:spPr>
        <p:txBody>
          <a:bodyPr/>
          <a:lstStyle/>
          <a:p>
            <a:pPr algn="ctr"/>
            <a:r>
              <a:rPr lang="en-US" dirty="0" smtClean="0"/>
              <a:t>Uintah CPU-GPU Scheduler 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184796"/>
            <a:ext cx="8501062" cy="4835003"/>
          </a:xfrm>
        </p:spPr>
        <p:txBody>
          <a:bodyPr/>
          <a:lstStyle/>
          <a:p>
            <a:r>
              <a:rPr lang="en-US" dirty="0" smtClean="0"/>
              <a:t>Now able to run capability jobs on: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Keeneland Initial Delivery System (NICS)</a:t>
            </a:r>
          </a:p>
          <a:p>
            <a:pPr lvl="2"/>
            <a:r>
              <a:rPr lang="en-US" dirty="0" smtClean="0"/>
              <a:t>1440 CPU cores &amp; 360 GPUs simultaneously</a:t>
            </a:r>
          </a:p>
          <a:p>
            <a:pPr lvl="3">
              <a:buFont typeface="Arial" pitchFamily="34" charset="0"/>
              <a:buChar char="•"/>
            </a:pPr>
            <a:r>
              <a:rPr lang="en-US" i="1" dirty="0" smtClean="0"/>
              <a:t>3 GPUs per node</a:t>
            </a:r>
          </a:p>
          <a:p>
            <a:pPr lvl="3">
              <a:buNone/>
            </a:pPr>
            <a:endParaRPr lang="en-US" i="1" dirty="0" smtClean="0"/>
          </a:p>
          <a:p>
            <a:pPr lvl="1"/>
            <a:r>
              <a:rPr lang="en-US" b="1" dirty="0" err="1" smtClean="0"/>
              <a:t>TitanDev</a:t>
            </a:r>
            <a:r>
              <a:rPr lang="en-US" b="1" dirty="0" smtClean="0"/>
              <a:t> - Jaguar XK6 GPU partition (OLCF)</a:t>
            </a:r>
          </a:p>
          <a:p>
            <a:pPr lvl="2"/>
            <a:r>
              <a:rPr lang="en-US" dirty="0" smtClean="0"/>
              <a:t>15360 CPU cores &amp; 960 GPUs simultaneously</a:t>
            </a:r>
          </a:p>
          <a:p>
            <a:pPr lvl="3">
              <a:buFont typeface="Arial" pitchFamily="34" charset="0"/>
              <a:buChar char="•"/>
            </a:pPr>
            <a:r>
              <a:rPr lang="en-US" i="1" dirty="0" smtClean="0"/>
              <a:t>1 GPU per node</a:t>
            </a:r>
          </a:p>
          <a:p>
            <a:pPr lvl="3">
              <a:buFont typeface="Arial" pitchFamily="34" charset="0"/>
              <a:buChar char="•"/>
            </a:pPr>
            <a:endParaRPr lang="en-US" sz="1000" dirty="0" smtClean="0"/>
          </a:p>
          <a:p>
            <a:r>
              <a:rPr lang="en-US" dirty="0" smtClean="0"/>
              <a:t>Shown speedups on fluid-solver code</a:t>
            </a:r>
          </a:p>
          <a:p>
            <a:r>
              <a:rPr lang="en-US" dirty="0" smtClean="0"/>
              <a:t>High degree of node-level parallelism</a:t>
            </a:r>
          </a:p>
          <a:p>
            <a:pPr>
              <a:buNone/>
            </a:pP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" y="137160"/>
            <a:ext cx="8534400" cy="925195"/>
          </a:xfrm>
        </p:spPr>
        <p:txBody>
          <a:bodyPr/>
          <a:lstStyle/>
          <a:p>
            <a:pPr algn="ctr"/>
            <a:r>
              <a:rPr lang="en-US" dirty="0" smtClean="0"/>
              <a:t>ARCHES Combustion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8050"/>
            <a:ext cx="8382000" cy="5561350"/>
          </a:xfrm>
        </p:spPr>
        <p:txBody>
          <a:bodyPr/>
          <a:lstStyle/>
          <a:p>
            <a:r>
              <a:rPr lang="en-US" sz="3000" b="1" dirty="0" smtClean="0"/>
              <a:t>Designed for simulating turbulent reacting flows with participating media radiation</a:t>
            </a:r>
          </a:p>
          <a:p>
            <a:pPr lvl="1"/>
            <a:r>
              <a:rPr lang="en-US" i="1" dirty="0" smtClean="0"/>
              <a:t>Heat, mass, and momentum transport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fr-FR" sz="1100" dirty="0" smtClean="0"/>
          </a:p>
          <a:p>
            <a:r>
              <a:rPr lang="fr-FR" sz="3000" b="1" dirty="0" smtClean="0"/>
              <a:t>3D Large Eddy Simulation </a:t>
            </a:r>
            <a:r>
              <a:rPr lang="fr-FR" sz="3000" dirty="0" smtClean="0"/>
              <a:t>(LES) code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Evaluate large clean coal boilers that alleviate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concerns</a:t>
            </a:r>
            <a:endParaRPr lang="fr-FR" sz="2000" dirty="0" smtClean="0"/>
          </a:p>
          <a:p>
            <a:r>
              <a:rPr lang="en-US" sz="3000" dirty="0" smtClean="0"/>
              <a:t>ARCHES is </a:t>
            </a:r>
            <a:r>
              <a:rPr lang="en-US" sz="3000" b="1" dirty="0" smtClean="0"/>
              <a:t>massively</a:t>
            </a:r>
            <a:r>
              <a:rPr lang="en-US" sz="3000" dirty="0" smtClean="0"/>
              <a:t> parallel &amp; highly scalable through its integration with Uintah</a:t>
            </a:r>
          </a:p>
          <a:p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7281" name="Picture 1" descr="C:\Users\ahumphrey\Desktop\mixi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2714625"/>
            <a:ext cx="6319838" cy="1494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167958"/>
            <a:ext cx="8610599" cy="795337"/>
          </a:xfrm>
        </p:spPr>
        <p:txBody>
          <a:bodyPr/>
          <a:lstStyle/>
          <a:p>
            <a:pPr algn="ctr"/>
            <a:r>
              <a:rPr lang="en-US" sz="2400" dirty="0" err="1" smtClean="0"/>
              <a:t>Exascale</a:t>
            </a:r>
            <a:r>
              <a:rPr lang="en-US" sz="2400" dirty="0" smtClean="0"/>
              <a:t> Problem Design of Alstom Clean Coal Boilers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" y="515874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 LES resolution needed for 350MW boiler problem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 1mm </a:t>
            </a:r>
            <a:r>
              <a:rPr lang="en-US" dirty="0"/>
              <a:t>per side for each computational volume = </a:t>
            </a:r>
            <a:r>
              <a:rPr lang="en-US" dirty="0" smtClean="0"/>
              <a:t>9 x </a:t>
            </a:r>
            <a:r>
              <a:rPr lang="en-US" dirty="0"/>
              <a:t>10</a:t>
            </a: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en-US" dirty="0" smtClean="0"/>
              <a:t>cells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 Based on initial runs - to simulate problem in 48 hours of wall clock time requires  </a:t>
            </a:r>
            <a:r>
              <a:rPr lang="en-US" dirty="0"/>
              <a:t>50-100M fast </a:t>
            </a:r>
            <a:r>
              <a:rPr lang="en-US" dirty="0" smtClean="0"/>
              <a:t>cores.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324942" cy="3865245"/>
          </a:xfrm>
          <a:prstGeom prst="rect">
            <a:avLst/>
          </a:prstGeom>
          <a:noFill/>
          <a:ln w="12700">
            <a:solidFill>
              <a:schemeClr val="dk1">
                <a:shade val="95000"/>
                <a:satMod val="10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6324600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Professor Phil Smith ICSE, Utah </a:t>
            </a:r>
            <a:endParaRPr lang="en-US" b="1" dirty="0"/>
          </a:p>
        </p:txBody>
      </p:sp>
      <p:pic>
        <p:nvPicPr>
          <p:cNvPr id="8" name="bsf_poc_O2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038600" y="1049310"/>
            <a:ext cx="4876800" cy="3886200"/>
          </a:xfrm>
          <a:prstGeom prst="rect">
            <a:avLst/>
          </a:prstGeom>
          <a:ln w="12700">
            <a:solidFill>
              <a:schemeClr val="dk1">
                <a:shade val="95000"/>
                <a:satMod val="10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010400" y="4953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O</a:t>
            </a:r>
            <a:r>
              <a:rPr lang="en-US" sz="1400" b="1" i="1" baseline="-25000" dirty="0" smtClean="0"/>
              <a:t>2</a:t>
            </a:r>
            <a:r>
              <a:rPr lang="en-US" sz="1400" b="1" i="1" dirty="0" smtClean="0"/>
              <a:t> concentrations</a:t>
            </a:r>
          </a:p>
          <a:p>
            <a:pPr algn="ctr"/>
            <a:r>
              <a:rPr lang="en-US" sz="1400" b="1" i="1" dirty="0" smtClean="0"/>
              <a:t>in a clean coal boiler</a:t>
            </a:r>
            <a:endParaRPr lang="en-US" sz="1400" b="1" i="1" dirty="0"/>
          </a:p>
        </p:txBody>
      </p:sp>
    </p:spTree>
    <p:extLst>
      <p:ext uri="{BB962C8B-B14F-4D97-AF65-F5344CB8AC3E}">
        <p14:creationId xmlns="" xmlns:p14="http://schemas.microsoft.com/office/powerpoint/2010/main" val="39786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" y="137160"/>
            <a:ext cx="8534400" cy="925195"/>
          </a:xfrm>
        </p:spPr>
        <p:txBody>
          <a:bodyPr/>
          <a:lstStyle/>
          <a:p>
            <a:pPr algn="ctr"/>
            <a:r>
              <a:rPr lang="en-US" dirty="0" smtClean="0"/>
              <a:t>Developing a Uintah Radiation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" y="1131888"/>
            <a:ext cx="8686800" cy="5440362"/>
          </a:xfrm>
        </p:spPr>
        <p:txBody>
          <a:bodyPr/>
          <a:lstStyle/>
          <a:p>
            <a:pPr>
              <a:buNone/>
            </a:pPr>
            <a:r>
              <a:rPr lang="en-US" sz="3000" b="1" dirty="0" smtClean="0"/>
              <a:t>ARCHES Combustion Component</a:t>
            </a:r>
          </a:p>
          <a:p>
            <a:r>
              <a:rPr lang="en-US" sz="2800" dirty="0" smtClean="0"/>
              <a:t>Need to approximate the radiation transfer equation</a:t>
            </a:r>
          </a:p>
          <a:p>
            <a:endParaRPr lang="en-US" sz="2800" dirty="0" smtClean="0"/>
          </a:p>
          <a:p>
            <a:r>
              <a:rPr lang="en-US" sz="2800" dirty="0" smtClean="0"/>
              <a:t>Methods considered:</a:t>
            </a:r>
          </a:p>
          <a:p>
            <a:pPr lvl="1"/>
            <a:r>
              <a:rPr lang="en-US" sz="2400" dirty="0" smtClean="0"/>
              <a:t>Discrete Ordinates Method (DOM)</a:t>
            </a:r>
          </a:p>
          <a:p>
            <a:pPr lvl="1"/>
            <a:r>
              <a:rPr lang="en-US" sz="2400" dirty="0" smtClean="0"/>
              <a:t>Reverse Monte Carlo Ray Tracing (RMCRT)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sz="2800" dirty="0" smtClean="0"/>
              <a:t>Both solve the same equation:</a:t>
            </a:r>
          </a:p>
          <a:p>
            <a:pPr lvl="1"/>
            <a:r>
              <a:rPr lang="en-US" sz="2000" b="1" u="sng" dirty="0" smtClean="0"/>
              <a:t>DOM</a:t>
            </a:r>
            <a:r>
              <a:rPr lang="en-US" sz="2000" dirty="0" smtClean="0"/>
              <a:t>: slow and expensive (solving linear systems) and is difficult to add more complex radiation physics (specifically scattering)</a:t>
            </a:r>
          </a:p>
          <a:p>
            <a:pPr lvl="1">
              <a:buNone/>
            </a:pPr>
            <a:endParaRPr lang="en-US" sz="1000" dirty="0" smtClean="0"/>
          </a:p>
          <a:p>
            <a:pPr lvl="1"/>
            <a:r>
              <a:rPr lang="en-US" sz="2000" b="1" u="sng" dirty="0" smtClean="0"/>
              <a:t>RMCRT</a:t>
            </a:r>
            <a:r>
              <a:rPr lang="en-US" sz="2000" dirty="0" smtClean="0"/>
              <a:t>: faster due to ray decomposition and naturally incorporates physics (such as scattering) with ease. No linear solve.</a:t>
            </a:r>
          </a:p>
        </p:txBody>
      </p:sp>
      <p:pic>
        <p:nvPicPr>
          <p:cNvPr id="4" name="Picture 3" descr="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05050"/>
            <a:ext cx="4505325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98438"/>
            <a:ext cx="8077200" cy="1020762"/>
          </a:xfrm>
        </p:spPr>
        <p:txBody>
          <a:bodyPr/>
          <a:lstStyle/>
          <a:p>
            <a:pPr algn="ctr"/>
            <a:r>
              <a:rPr lang="en-US" dirty="0" smtClean="0"/>
              <a:t>Reverse Monte Carlo Ray Tracing</a:t>
            </a:r>
            <a:br>
              <a:rPr lang="en-US" dirty="0" smtClean="0"/>
            </a:br>
            <a:r>
              <a:rPr lang="en-US" dirty="0" smtClean="0"/>
              <a:t>(RMCRT)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1424940"/>
            <a:ext cx="8455342" cy="2270760"/>
          </a:xfrm>
        </p:spPr>
        <p:txBody>
          <a:bodyPr/>
          <a:lstStyle/>
          <a:p>
            <a:r>
              <a:rPr lang="en-US" dirty="0" smtClean="0"/>
              <a:t>RMCRT Lends itself to scalable parallelism</a:t>
            </a:r>
          </a:p>
          <a:p>
            <a:pPr lvl="1"/>
            <a:r>
              <a:rPr lang="en-US" dirty="0" smtClean="0"/>
              <a:t>Intensities of each ray are mutually exclusive</a:t>
            </a:r>
          </a:p>
          <a:p>
            <a:pPr lvl="1"/>
            <a:r>
              <a:rPr lang="en-US" dirty="0" smtClean="0"/>
              <a:t>Multiple rays can be traced simultaneously at any given cell and time step</a:t>
            </a:r>
          </a:p>
        </p:txBody>
      </p:sp>
      <p:pic>
        <p:nvPicPr>
          <p:cNvPr id="96260" name="Picture 4" descr="C:\Users\ahumphrey\Documents\uintah-pubs\papers\2012\xsede12\uintah_gpu_rmcrt\3p3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80" y="3505200"/>
            <a:ext cx="3505200" cy="2903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6320" y="3733800"/>
            <a:ext cx="4724400" cy="19697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Rays traced backwards from computational cell, eliminating the need to track ray bundles that never reach that cell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58674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shows the back path of a ray from </a:t>
            </a:r>
            <a:r>
              <a:rPr lang="en-US" sz="1600" b="1" dirty="0" smtClean="0"/>
              <a:t>S</a:t>
            </a:r>
            <a:r>
              <a:rPr lang="en-US" sz="1600" dirty="0" smtClean="0"/>
              <a:t> to the </a:t>
            </a:r>
            <a:r>
              <a:rPr lang="en-US" sz="1600" b="1" dirty="0" smtClean="0"/>
              <a:t>emitter</a:t>
            </a:r>
            <a:r>
              <a:rPr lang="en-US" sz="1600" dirty="0" smtClean="0"/>
              <a:t> </a:t>
            </a:r>
            <a:r>
              <a:rPr lang="en-US" sz="1600" b="1" dirty="0" smtClean="0"/>
              <a:t>E</a:t>
            </a:r>
            <a:r>
              <a:rPr lang="en-US" sz="1600" dirty="0" smtClean="0"/>
              <a:t>, on a nine cell structured mesh patch</a:t>
            </a:r>
            <a:endParaRPr lang="en-US" sz="1600" dirty="0"/>
          </a:p>
        </p:txBody>
      </p:sp>
      <p:pic>
        <p:nvPicPr>
          <p:cNvPr id="11" name="Picture 5" descr="C:\Program Files (x86)\Microsoft Office\MEDIA\OFFICE12\Lines\BD10290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562600"/>
            <a:ext cx="4572000" cy="76200"/>
          </a:xfrm>
          <a:prstGeom prst="rect">
            <a:avLst/>
          </a:prstGeom>
          <a:noFill/>
        </p:spPr>
      </p:pic>
      <p:pic>
        <p:nvPicPr>
          <p:cNvPr id="12" name="Picture 5" descr="C:\Program Files (x86)\Microsoft Office\MEDIA\OFFICE12\Lines\BD10290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050" y="3581400"/>
            <a:ext cx="4572000" cy="762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685800" y="4495800"/>
            <a:ext cx="609600" cy="68580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81300" y="3838575"/>
            <a:ext cx="609600" cy="68580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-163288" y="0"/>
            <a:ext cx="2971800" cy="1371600"/>
          </a:xfrm>
          <a:prstGeom prst="rect">
            <a:avLst/>
          </a:prstGeom>
          <a:ln/>
        </p:spPr>
        <p:txBody>
          <a:bodyPr vert="horz" lIns="91440" tIns="45720" rIns="120807" bIns="45720" rtlCol="0" anchor="ctr">
            <a:noAutofit/>
          </a:bodyPr>
          <a:lstStyle/>
          <a:p>
            <a:pPr marL="5397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Uintah Overview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4921" y="76200"/>
            <a:ext cx="167617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248400" y="3962400"/>
            <a:ext cx="2428875" cy="2406650"/>
            <a:chOff x="0" y="0"/>
            <a:chExt cx="4800" cy="472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0"/>
              <a:ext cx="4800" cy="4728"/>
              <a:chOff x="0" y="0"/>
              <a:chExt cx="4800" cy="4728"/>
            </a:xfrm>
          </p:grpSpPr>
          <p:pic>
            <p:nvPicPr>
              <p:cNvPr id="627722" name="Picture 10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05" y="0"/>
                <a:ext cx="3595" cy="47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0" y="1782"/>
                <a:ext cx="2760" cy="2062"/>
                <a:chOff x="0" y="0"/>
                <a:chExt cx="2760" cy="2061"/>
              </a:xfrm>
            </p:grpSpPr>
            <p:pic>
              <p:nvPicPr>
                <p:cNvPr id="627724" name="Picture 12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43" cy="206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7725" name="Picture 13"/>
                <p:cNvPicPr>
                  <a:picLocks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45" y="135"/>
                  <a:ext cx="215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627726" name="Rectangle 14"/>
            <p:cNvSpPr>
              <a:spLocks/>
            </p:cNvSpPr>
            <p:nvPr/>
          </p:nvSpPr>
          <p:spPr bwMode="auto">
            <a:xfrm>
              <a:off x="2089" y="3668"/>
              <a:ext cx="1909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defTabSz="64293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b="0" dirty="0">
                  <a:latin typeface="Arial Rounded MT Bold" pitchFamily="34" charset="0"/>
                  <a:cs typeface="Times New Roman" pitchFamily="18" charset="0"/>
                  <a:sym typeface="Arial Rounded MT Bold" pitchFamily="34" charset="0"/>
                </a:rPr>
                <a:t>Virtual Soldier</a:t>
              </a:r>
            </a:p>
          </p:txBody>
        </p:sp>
      </p:grpSp>
      <p:grpSp>
        <p:nvGrpSpPr>
          <p:cNvPr id="7" name="Group 46"/>
          <p:cNvGrpSpPr/>
          <p:nvPr/>
        </p:nvGrpSpPr>
        <p:grpSpPr>
          <a:xfrm>
            <a:off x="2870217" y="4673601"/>
            <a:ext cx="2971800" cy="1771817"/>
            <a:chOff x="3486150" y="4781383"/>
            <a:chExt cx="2971800" cy="1771817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86150" y="4781383"/>
              <a:ext cx="2971800" cy="177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17"/>
            <p:cNvSpPr>
              <a:spLocks/>
            </p:cNvSpPr>
            <p:nvPr/>
          </p:nvSpPr>
          <p:spPr bwMode="auto">
            <a:xfrm>
              <a:off x="3524250" y="6172200"/>
              <a:ext cx="2095500" cy="3333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defTabSz="64293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  <a:sym typeface="Arial Rounded MT Bold" pitchFamily="34" charset="0"/>
                </a:rPr>
                <a:t>Shaped Charges</a:t>
              </a:r>
              <a:endParaRPr lang="en-US" b="0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  <a:sym typeface="Arial Rounded MT Bold" pitchFamily="34" charset="0"/>
              </a:endParaRPr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220133" y="4267200"/>
            <a:ext cx="2057400" cy="2162105"/>
            <a:chOff x="4191000" y="914400"/>
            <a:chExt cx="2147887" cy="19335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91000" y="914400"/>
              <a:ext cx="2147887" cy="193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17"/>
            <p:cNvSpPr>
              <a:spLocks/>
            </p:cNvSpPr>
            <p:nvPr/>
          </p:nvSpPr>
          <p:spPr bwMode="auto">
            <a:xfrm>
              <a:off x="4419600" y="2514600"/>
              <a:ext cx="1545588" cy="3333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defTabSz="64293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b="0" dirty="0" smtClean="0">
                  <a:solidFill>
                    <a:srgbClr val="FFFFFF"/>
                  </a:solidFill>
                  <a:latin typeface="Arial Rounded MT Bold" pitchFamily="34" charset="0"/>
                  <a:cs typeface="Times New Roman" pitchFamily="18" charset="0"/>
                  <a:sym typeface="Arial Rounded MT Bold" pitchFamily="34" charset="0"/>
                </a:rPr>
                <a:t>Industrial Flares</a:t>
              </a:r>
              <a:endParaRPr lang="en-US" b="0" dirty="0">
                <a:solidFill>
                  <a:srgbClr val="FFFFFF"/>
                </a:solidFill>
                <a:latin typeface="Arial Rounded MT Bold" pitchFamily="34" charset="0"/>
                <a:cs typeface="Times New Roman" pitchFamily="18" charset="0"/>
                <a:sym typeface="Arial Rounded MT Bold" pitchFamily="34" charset="0"/>
              </a:endParaRPr>
            </a:p>
          </p:txBody>
        </p:sp>
      </p:grpSp>
      <p:sp>
        <p:nvSpPr>
          <p:cNvPr id="41" name="Rectangle 14"/>
          <p:cNvSpPr>
            <a:spLocks/>
          </p:cNvSpPr>
          <p:nvPr/>
        </p:nvSpPr>
        <p:spPr bwMode="auto">
          <a:xfrm>
            <a:off x="2668750" y="2133600"/>
            <a:ext cx="1575405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642938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b="0" dirty="0" smtClean="0">
                <a:latin typeface="Arial Rounded MT Bold" pitchFamily="34" charset="0"/>
                <a:cs typeface="Times New Roman" pitchFamily="18" charset="0"/>
                <a:sym typeface="Arial Rounded MT Bold" pitchFamily="34" charset="0"/>
              </a:rPr>
              <a:t>Plume Fires</a:t>
            </a:r>
            <a:endParaRPr lang="en-US" b="0" dirty="0">
              <a:latin typeface="Arial Rounded MT Bold" pitchFamily="34" charset="0"/>
              <a:cs typeface="Times New Roman" pitchFamily="18" charset="0"/>
              <a:sym typeface="Arial Rounded MT Bold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50920" y="1562100"/>
            <a:ext cx="2383788" cy="2474258"/>
            <a:chOff x="228600" y="4038600"/>
            <a:chExt cx="2383788" cy="247425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8600" y="4038600"/>
              <a:ext cx="2286000" cy="2474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17"/>
            <p:cNvSpPr>
              <a:spLocks/>
            </p:cNvSpPr>
            <p:nvPr/>
          </p:nvSpPr>
          <p:spPr bwMode="auto">
            <a:xfrm>
              <a:off x="1066800" y="6096000"/>
              <a:ext cx="1545588" cy="3333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defTabSz="64293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b="0" dirty="0" smtClean="0">
                  <a:solidFill>
                    <a:srgbClr val="FFFFFF"/>
                  </a:solidFill>
                  <a:latin typeface="Arial Rounded MT Bold" pitchFamily="34" charset="0"/>
                  <a:cs typeface="Times New Roman" pitchFamily="18" charset="0"/>
                  <a:sym typeface="Arial Rounded MT Bold" pitchFamily="34" charset="0"/>
                </a:rPr>
                <a:t>Explosions</a:t>
              </a:r>
              <a:endParaRPr lang="en-US" b="0" dirty="0">
                <a:solidFill>
                  <a:srgbClr val="FFFFFF"/>
                </a:solidFill>
                <a:latin typeface="Arial Rounded MT Bold" pitchFamily="34" charset="0"/>
                <a:cs typeface="Times New Roman" pitchFamily="18" charset="0"/>
                <a:sym typeface="Arial Rounded MT Bold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208689" y="30589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5000"/>
              <a:buBlip>
                <a:blip r:embed="rId10"/>
              </a:buBlip>
            </a:pPr>
            <a:r>
              <a:rPr lang="en-US" b="1" dirty="0" smtClean="0"/>
              <a:t> Parallel, adaptive multi-physics framework</a:t>
            </a:r>
          </a:p>
          <a:p>
            <a:pPr>
              <a:buSzPct val="65000"/>
              <a:buBlip>
                <a:blip r:embed="rId10"/>
              </a:buBlip>
            </a:pPr>
            <a:r>
              <a:rPr lang="en-US" b="1" dirty="0" smtClean="0"/>
              <a:t> Fluid-structure interaction problems</a:t>
            </a:r>
          </a:p>
          <a:p>
            <a:pPr>
              <a:buSzPct val="65000"/>
              <a:buBlip>
                <a:blip r:embed="rId10"/>
              </a:buBlip>
            </a:pPr>
            <a:r>
              <a:rPr lang="en-US" b="1" dirty="0" smtClean="0"/>
              <a:t> Patch-based </a:t>
            </a:r>
            <a:r>
              <a:rPr lang="en-US" b="1" dirty="0" smtClean="0"/>
              <a:t>AMR using:</a:t>
            </a:r>
          </a:p>
          <a:p>
            <a:pPr lvl="1">
              <a:buSzPct val="65000"/>
              <a:buBlip>
                <a:blip r:embed="rId10"/>
              </a:buBlip>
            </a:pPr>
            <a:r>
              <a:rPr lang="en-US" b="1" dirty="0" smtClean="0"/>
              <a:t> </a:t>
            </a:r>
            <a:r>
              <a:rPr lang="en-US" sz="1600" b="1" dirty="0" smtClean="0"/>
              <a:t>particles and mesh-based  fluid-solve</a:t>
            </a:r>
            <a:endParaRPr lang="en-US" sz="1600" b="1" dirty="0" smtClean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2209800"/>
            <a:ext cx="1600200" cy="150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14"/>
          <p:cNvSpPr>
            <a:spLocks/>
          </p:cNvSpPr>
          <p:nvPr/>
        </p:nvSpPr>
        <p:spPr bwMode="auto">
          <a:xfrm>
            <a:off x="5181600" y="3657600"/>
            <a:ext cx="1752600" cy="490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642938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b="0" dirty="0" smtClean="0">
                <a:latin typeface="Arial Rounded MT Bold" pitchFamily="34" charset="0"/>
                <a:cs typeface="Times New Roman" pitchFamily="18" charset="0"/>
                <a:sym typeface="Arial Rounded MT Bold" pitchFamily="34" charset="0"/>
              </a:rPr>
              <a:t>Foam Compaction</a:t>
            </a:r>
            <a:endParaRPr lang="en-US" b="0" dirty="0">
              <a:latin typeface="Arial Rounded MT Bold" pitchFamily="34" charset="0"/>
              <a:cs typeface="Times New Roman" pitchFamily="18" charset="0"/>
              <a:sym typeface="Arial Rounded MT Bold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19403" y="2590800"/>
            <a:ext cx="2133600" cy="1981200"/>
            <a:chOff x="2743200" y="2590800"/>
            <a:chExt cx="2133600" cy="1981200"/>
          </a:xfrm>
        </p:grpSpPr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43200" y="2590800"/>
              <a:ext cx="2133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17"/>
            <p:cNvSpPr>
              <a:spLocks/>
            </p:cNvSpPr>
            <p:nvPr/>
          </p:nvSpPr>
          <p:spPr bwMode="auto">
            <a:xfrm>
              <a:off x="2971800" y="3750743"/>
              <a:ext cx="1676400" cy="372712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defTabSz="642938">
                <a:spcBef>
                  <a:spcPct val="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  <a:sym typeface="Arial Rounded MT Bold" pitchFamily="34" charset="0"/>
                </a:rPr>
                <a:t>Angiogenesis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  <a:sym typeface="Arial Rounded MT Bold" pitchFamily="34" charset="0"/>
              </a:endParaRPr>
            </a:p>
          </p:txBody>
        </p:sp>
      </p:grpSp>
      <p:grpSp>
        <p:nvGrpSpPr>
          <p:cNvPr id="28" name="Group 41"/>
          <p:cNvGrpSpPr/>
          <p:nvPr/>
        </p:nvGrpSpPr>
        <p:grpSpPr>
          <a:xfrm>
            <a:off x="6858003" y="1938880"/>
            <a:ext cx="2222502" cy="1666877"/>
            <a:chOff x="4114800" y="3048000"/>
            <a:chExt cx="2222502" cy="1666877"/>
          </a:xfrm>
        </p:grpSpPr>
        <p:pic>
          <p:nvPicPr>
            <p:cNvPr id="34" name="Picture 2" descr="C:\Users\luitjens\Desktop\poster\8GrainBigSep100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0800000">
              <a:off x="4114800" y="3048000"/>
              <a:ext cx="2222502" cy="1666877"/>
            </a:xfrm>
            <a:prstGeom prst="rect">
              <a:avLst/>
            </a:prstGeom>
            <a:noFill/>
          </p:spPr>
        </p:pic>
        <p:sp>
          <p:nvSpPr>
            <p:cNvPr id="36" name="Rectangle 17"/>
            <p:cNvSpPr>
              <a:spLocks/>
            </p:cNvSpPr>
            <p:nvPr/>
          </p:nvSpPr>
          <p:spPr bwMode="auto">
            <a:xfrm>
              <a:off x="4419600" y="4267200"/>
              <a:ext cx="1752600" cy="3333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 defTabSz="64293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dirty="0" smtClean="0">
                  <a:solidFill>
                    <a:srgbClr val="FFFFFF"/>
                  </a:solidFill>
                  <a:latin typeface="Arial Rounded MT Bold" pitchFamily="34" charset="0"/>
                  <a:cs typeface="Times New Roman" pitchFamily="18" charset="0"/>
                  <a:sym typeface="Arial Rounded MT Bold" pitchFamily="34" charset="0"/>
                </a:rPr>
                <a:t>Sandstone Compaction</a:t>
              </a:r>
              <a:endParaRPr lang="en-US" b="0" dirty="0">
                <a:solidFill>
                  <a:srgbClr val="FFFFFF"/>
                </a:solidFill>
                <a:latin typeface="Arial Rounded MT Bold" pitchFamily="34" charset="0"/>
                <a:cs typeface="Times New Roman" pitchFamily="18" charset="0"/>
                <a:sym typeface="Arial Rounded MT Bold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62" y="337460"/>
            <a:ext cx="7086600" cy="795337"/>
          </a:xfrm>
        </p:spPr>
        <p:txBody>
          <a:bodyPr/>
          <a:lstStyle/>
          <a:p>
            <a:pPr algn="ctr"/>
            <a:r>
              <a:rPr lang="en-US" dirty="0" smtClean="0"/>
              <a:t>ARCHES GPU-Based RMCRT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457600"/>
            <a:ext cx="8305800" cy="4868862"/>
          </a:xfrm>
        </p:spPr>
        <p:txBody>
          <a:bodyPr/>
          <a:lstStyle/>
          <a:p>
            <a:r>
              <a:rPr lang="en-US" b="1" dirty="0" err="1" smtClean="0"/>
              <a:t>RayTrace</a:t>
            </a:r>
            <a:r>
              <a:rPr lang="en-US" dirty="0" smtClean="0"/>
              <a:t> task </a:t>
            </a:r>
            <a:r>
              <a:rPr lang="en-US" dirty="0" err="1" smtClean="0"/>
              <a:t>comutationally</a:t>
            </a:r>
            <a:r>
              <a:rPr lang="en-US" dirty="0" smtClean="0"/>
              <a:t> intensive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 Ideal for SIMD parallelization</a:t>
            </a:r>
          </a:p>
          <a:p>
            <a:pPr lvl="1"/>
            <a:r>
              <a:rPr lang="en-US" dirty="0" smtClean="0"/>
              <a:t> Rays mutually exclusive</a:t>
            </a:r>
          </a:p>
          <a:p>
            <a:pPr lvl="1"/>
            <a:r>
              <a:rPr lang="en-US" dirty="0" smtClean="0"/>
              <a:t> Can be traced simultaneously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 Offload Ray Tracing and RNG to GPU(s)</a:t>
            </a:r>
          </a:p>
          <a:p>
            <a:pPr lvl="1"/>
            <a:r>
              <a:rPr lang="en-US" sz="2400" dirty="0" smtClean="0"/>
              <a:t>Available CPU cores can perform other computation</a:t>
            </a:r>
          </a:p>
          <a:p>
            <a:pPr lvl="1"/>
            <a:r>
              <a:rPr lang="en-US" sz="2400" dirty="0" smtClean="0"/>
              <a:t>RNG states on device, 1 per thread</a:t>
            </a:r>
            <a:endParaRPr lang="en-US" sz="1800" dirty="0" smtClean="0"/>
          </a:p>
        </p:txBody>
      </p:sp>
      <p:pic>
        <p:nvPicPr>
          <p:cNvPr id="6149" name="Picture 5" descr="C:\Users\ahumphrey\Desktop\simd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083433"/>
            <a:ext cx="1752600" cy="2455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97737" cy="795337"/>
          </a:xfrm>
        </p:spPr>
        <p:txBody>
          <a:bodyPr/>
          <a:lstStyle/>
          <a:p>
            <a:r>
              <a:rPr lang="en-US" dirty="0" smtClean="0"/>
              <a:t>Random Number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NVIDIA </a:t>
            </a:r>
            <a:r>
              <a:rPr lang="en-US" b="1" dirty="0" err="1" smtClean="0"/>
              <a:t>cuRAND</a:t>
            </a:r>
            <a:r>
              <a:rPr lang="en-US" dirty="0" smtClean="0"/>
              <a:t> Library </a:t>
            </a:r>
          </a:p>
          <a:p>
            <a:pPr lvl="1"/>
            <a:r>
              <a:rPr lang="en-US" dirty="0" smtClean="0"/>
              <a:t>High performance GPU-accelerated random number generation (RNG)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6981825" cy="326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795337"/>
          </a:xfrm>
        </p:spPr>
        <p:txBody>
          <a:bodyPr/>
          <a:lstStyle/>
          <a:p>
            <a:pPr algn="ctr"/>
            <a:r>
              <a:rPr lang="en-US" dirty="0" smtClean="0"/>
              <a:t>RMCRT Kernel - 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24862" cy="5021262"/>
          </a:xfrm>
        </p:spPr>
        <p:txBody>
          <a:bodyPr/>
          <a:lstStyle/>
          <a:p>
            <a:pPr>
              <a:lnSpc>
                <a:spcPct val="150000"/>
              </a:lnSpc>
              <a:buSzPct val="80000"/>
            </a:pPr>
            <a:r>
              <a:rPr lang="en-US" sz="2800" b="1" dirty="0" smtClean="0"/>
              <a:t>Tile a 2D slice with 2D </a:t>
            </a:r>
            <a:r>
              <a:rPr lang="en-US" sz="2800" b="1" dirty="0" err="1" smtClean="0"/>
              <a:t>threadblocks</a:t>
            </a:r>
            <a:endParaRPr lang="en-US" sz="2800" b="1" dirty="0" smtClean="0"/>
          </a:p>
          <a:p>
            <a:pPr lvl="1">
              <a:lnSpc>
                <a:spcPct val="150000"/>
              </a:lnSpc>
              <a:buSzPct val="80000"/>
            </a:pPr>
            <a:r>
              <a:rPr lang="en-US" sz="2400" b="1" dirty="0" smtClean="0"/>
              <a:t>Slice in two fastest dimensions: x and y</a:t>
            </a:r>
            <a:endParaRPr lang="en-US" sz="2000" b="1" dirty="0" smtClean="0"/>
          </a:p>
          <a:p>
            <a:pPr>
              <a:lnSpc>
                <a:spcPct val="150000"/>
              </a:lnSpc>
              <a:buSzPct val="80000"/>
            </a:pPr>
            <a:r>
              <a:rPr lang="en-US" sz="2800" b="1" dirty="0" smtClean="0"/>
              <a:t>Thread iterates along the slowest dimension</a:t>
            </a:r>
          </a:p>
          <a:p>
            <a:pPr lvl="1">
              <a:buSzPct val="80000"/>
            </a:pPr>
            <a:r>
              <a:rPr lang="en-US" sz="2000" b="1" dirty="0" smtClean="0"/>
              <a:t>Each thread is responsible for one set of rays per cell in every Z-slice (the slowest dimension)</a:t>
            </a:r>
          </a:p>
          <a:p>
            <a:pPr lvl="1">
              <a:lnSpc>
                <a:spcPct val="150000"/>
              </a:lnSpc>
              <a:buSzPct val="80000"/>
            </a:pPr>
            <a:r>
              <a:rPr lang="en-US" sz="2000" b="1" dirty="0" smtClean="0"/>
              <a:t>Single kernel launch (minimize overhead)</a:t>
            </a:r>
          </a:p>
          <a:p>
            <a:pPr lvl="1">
              <a:lnSpc>
                <a:spcPct val="150000"/>
              </a:lnSpc>
              <a:buSzPct val="80000"/>
            </a:pPr>
            <a:r>
              <a:rPr lang="en-US" sz="2000" b="1" dirty="0" smtClean="0"/>
              <a:t>Good data reuse</a:t>
            </a:r>
          </a:p>
          <a:p>
            <a:pPr marL="342900" lvl="1" indent="-342900">
              <a:lnSpc>
                <a:spcPct val="150000"/>
              </a:lnSpc>
              <a:buSzPct val="80000"/>
            </a:pPr>
            <a:r>
              <a:rPr lang="en-US" b="1" dirty="0" smtClean="0"/>
              <a:t>GPU-side RNG (</a:t>
            </a:r>
            <a:r>
              <a:rPr lang="en-US" b="1" dirty="0" err="1" smtClean="0"/>
              <a:t>cuRAND</a:t>
            </a:r>
            <a:r>
              <a:rPr lang="en-US" b="1" dirty="0" smtClean="0"/>
              <a:t> library)</a:t>
            </a:r>
          </a:p>
          <a:p>
            <a:pPr marL="742950" lvl="2" indent="-342900">
              <a:lnSpc>
                <a:spcPct val="150000"/>
              </a:lnSpc>
              <a:buSzPct val="80000"/>
            </a:pPr>
            <a:endParaRPr lang="en-US" b="1" dirty="0" smtClean="0"/>
          </a:p>
          <a:p>
            <a:pPr marL="342900" lvl="1" indent="-342900">
              <a:lnSpc>
                <a:spcPct val="150000"/>
              </a:lnSpc>
              <a:buSzPct val="80000"/>
            </a:pPr>
            <a:endParaRPr lang="en-US" b="1" dirty="0" smtClean="0"/>
          </a:p>
          <a:p>
            <a:pPr>
              <a:lnSpc>
                <a:spcPct val="150000"/>
              </a:lnSpc>
              <a:buSzPct val="80000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40583" y="575979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Uintah Patch</a:t>
            </a:r>
            <a:endParaRPr lang="en-US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6" descr="C:\Users\ahumphrey\Desktop\thread-b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75" y="4039855"/>
            <a:ext cx="1704975" cy="1648143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6477000" y="3733800"/>
            <a:ext cx="167640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8458200" y="4267200"/>
            <a:ext cx="2286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944562"/>
          </a:xfrm>
        </p:spPr>
        <p:txBody>
          <a:bodyPr/>
          <a:lstStyle/>
          <a:p>
            <a:pPr algn="ctr"/>
            <a:r>
              <a:rPr lang="en-US" dirty="0" smtClean="0"/>
              <a:t>GPU RMCRT Speedup Results</a:t>
            </a:r>
            <a:br>
              <a:rPr lang="en-US" dirty="0" smtClean="0"/>
            </a:br>
            <a:r>
              <a:rPr lang="en-US" sz="3200" i="1" dirty="0" smtClean="0"/>
              <a:t>(Single Node)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381000" y="5929312"/>
            <a:ext cx="8610600" cy="242888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sz="24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3477" y="1196144"/>
            <a:ext cx="8501062" cy="632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9450" y="1600200"/>
          <a:ext cx="7390150" cy="353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/>
                <a:gridCol w="1463040"/>
                <a:gridCol w="1463040"/>
                <a:gridCol w="1463040"/>
                <a:gridCol w="1537990"/>
              </a:tblGrid>
              <a:tr h="53340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Single CPU Core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Single GPU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Machine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Rays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CPU (sec)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GPU (sec)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Speedup (x)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8625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Keeneland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dirty="0" smtClean="0"/>
                        <a:t>1-core</a:t>
                      </a:r>
                    </a:p>
                    <a:p>
                      <a:pPr algn="ctr"/>
                      <a:r>
                        <a:rPr lang="en-US" dirty="0" smtClean="0"/>
                        <a:t>Intel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28.32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24.41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56.22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30.23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112.73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35.67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625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TitanDev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dirty="0" smtClean="0"/>
                        <a:t>1-core</a:t>
                      </a:r>
                    </a:p>
                    <a:p>
                      <a:pPr algn="ctr"/>
                      <a:r>
                        <a:rPr lang="en-US" dirty="0" smtClean="0"/>
                        <a:t>AMD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57.82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57.82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116.71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70.31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230.63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76.88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8120" y="5340247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b="1" dirty="0" smtClean="0"/>
              <a:t> GPU – </a:t>
            </a:r>
            <a:r>
              <a:rPr lang="en-US" b="1" dirty="0" err="1" smtClean="0"/>
              <a:t>Nvidia</a:t>
            </a:r>
            <a:r>
              <a:rPr lang="en-US" b="1" dirty="0" smtClean="0"/>
              <a:t> M2090</a:t>
            </a:r>
          </a:p>
          <a:p>
            <a:pPr>
              <a:buBlip>
                <a:blip r:embed="rId2"/>
              </a:buBlip>
            </a:pPr>
            <a:r>
              <a:rPr lang="en-US" b="1" dirty="0" smtClean="0"/>
              <a:t> </a:t>
            </a:r>
            <a:r>
              <a:rPr lang="en-US" b="1" dirty="0" err="1" smtClean="0"/>
              <a:t>Keeneland</a:t>
            </a:r>
            <a:r>
              <a:rPr lang="en-US" b="1" dirty="0" smtClean="0"/>
              <a:t> CPU Core – Intel Xeon X5660 (</a:t>
            </a:r>
            <a:r>
              <a:rPr lang="en-US" b="1" dirty="0" err="1" smtClean="0"/>
              <a:t>Westmere</a:t>
            </a:r>
            <a:r>
              <a:rPr lang="en-US" b="1" dirty="0" smtClean="0"/>
              <a:t>) @2.8GHz </a:t>
            </a:r>
          </a:p>
          <a:p>
            <a:pPr>
              <a:buBlip>
                <a:blip r:embed="rId2"/>
              </a:buBlip>
            </a:pPr>
            <a:r>
              <a:rPr lang="en-US" b="1" dirty="0" smtClean="0"/>
              <a:t> </a:t>
            </a:r>
            <a:r>
              <a:rPr lang="en-US" b="1" dirty="0" err="1" smtClean="0"/>
              <a:t>TitanDev</a:t>
            </a:r>
            <a:r>
              <a:rPr lang="en-US" b="1" dirty="0" smtClean="0"/>
              <a:t> CPU Core – AMD </a:t>
            </a:r>
            <a:r>
              <a:rPr lang="en-US" b="1" dirty="0" err="1" smtClean="0"/>
              <a:t>Opteron</a:t>
            </a:r>
            <a:r>
              <a:rPr lang="en-US" b="1" dirty="0" smtClean="0"/>
              <a:t> 6200 (</a:t>
            </a:r>
            <a:r>
              <a:rPr lang="en-US" b="1" dirty="0" err="1" smtClean="0"/>
              <a:t>Interlagos</a:t>
            </a:r>
            <a:r>
              <a:rPr lang="en-US" b="1" dirty="0" smtClean="0"/>
              <a:t>) @2.6GHz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944562"/>
          </a:xfrm>
        </p:spPr>
        <p:txBody>
          <a:bodyPr/>
          <a:lstStyle/>
          <a:p>
            <a:pPr algn="ctr"/>
            <a:r>
              <a:rPr lang="en-US" dirty="0" smtClean="0"/>
              <a:t>GPU RMCRT Speedup Results</a:t>
            </a:r>
            <a:br>
              <a:rPr lang="en-US" dirty="0" smtClean="0"/>
            </a:br>
            <a:r>
              <a:rPr lang="en-US" sz="3200" i="1" dirty="0" smtClean="0"/>
              <a:t>(Single Node)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381000" y="5929312"/>
            <a:ext cx="8610600" cy="242888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sz="24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3477" y="1196144"/>
            <a:ext cx="8501062" cy="632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600200"/>
          <a:ext cx="7391400" cy="353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/>
                <a:gridCol w="1463040"/>
                <a:gridCol w="1463040"/>
                <a:gridCol w="1463040"/>
                <a:gridCol w="1539240"/>
              </a:tblGrid>
              <a:tr h="53340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All CPU Cores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Single GPU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Machine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Rays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CPU (sec)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GPU (sec)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Speedup (x)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8625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Keeneland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dirty="0" smtClean="0"/>
                        <a:t>12-cores</a:t>
                      </a:r>
                    </a:p>
                    <a:p>
                      <a:pPr algn="ctr"/>
                      <a:r>
                        <a:rPr lang="en-US" dirty="0" smtClean="0"/>
                        <a:t>Intel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4.89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9.08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4.88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18.56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5.87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625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TitanDev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dirty="0" smtClean="0"/>
                        <a:t>16-cores</a:t>
                      </a:r>
                    </a:p>
                    <a:p>
                      <a:pPr algn="ctr"/>
                      <a:r>
                        <a:rPr lang="en-US" dirty="0" smtClean="0"/>
                        <a:t>AMD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6.67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6.67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13.98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25.63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8120" y="5340247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b="1" dirty="0" smtClean="0"/>
              <a:t> GPU – </a:t>
            </a:r>
            <a:r>
              <a:rPr lang="en-US" b="1" dirty="0" err="1" smtClean="0"/>
              <a:t>Nvidia</a:t>
            </a:r>
            <a:r>
              <a:rPr lang="en-US" b="1" dirty="0" smtClean="0"/>
              <a:t> M2090</a:t>
            </a:r>
          </a:p>
          <a:p>
            <a:pPr>
              <a:buBlip>
                <a:blip r:embed="rId2"/>
              </a:buBlip>
            </a:pPr>
            <a:r>
              <a:rPr lang="en-US" b="1" dirty="0" smtClean="0"/>
              <a:t> </a:t>
            </a:r>
            <a:r>
              <a:rPr lang="en-US" b="1" dirty="0" err="1" smtClean="0"/>
              <a:t>Keeneland</a:t>
            </a:r>
            <a:r>
              <a:rPr lang="en-US" b="1" dirty="0" smtClean="0"/>
              <a:t> CPU Cores – Intel Xeon X5660 (</a:t>
            </a:r>
            <a:r>
              <a:rPr lang="en-US" b="1" dirty="0" err="1" smtClean="0"/>
              <a:t>Westmere</a:t>
            </a:r>
            <a:r>
              <a:rPr lang="en-US" b="1" dirty="0" smtClean="0"/>
              <a:t>) @2.8GHz </a:t>
            </a:r>
          </a:p>
          <a:p>
            <a:pPr>
              <a:buBlip>
                <a:blip r:embed="rId2"/>
              </a:buBlip>
            </a:pPr>
            <a:r>
              <a:rPr lang="en-US" b="1" dirty="0" smtClean="0"/>
              <a:t> </a:t>
            </a:r>
            <a:r>
              <a:rPr lang="en-US" b="1" dirty="0" err="1" smtClean="0"/>
              <a:t>TitanDev</a:t>
            </a:r>
            <a:r>
              <a:rPr lang="en-US" b="1" dirty="0" smtClean="0"/>
              <a:t> CPU Cores – AMD </a:t>
            </a:r>
            <a:r>
              <a:rPr lang="en-US" b="1" dirty="0" err="1" smtClean="0"/>
              <a:t>Opteron</a:t>
            </a:r>
            <a:r>
              <a:rPr lang="en-US" b="1" dirty="0" smtClean="0"/>
              <a:t> 6200 (</a:t>
            </a:r>
            <a:r>
              <a:rPr lang="en-US" b="1" dirty="0" err="1" smtClean="0"/>
              <a:t>Interlagos</a:t>
            </a:r>
            <a:r>
              <a:rPr lang="en-US" b="1" dirty="0" smtClean="0"/>
              <a:t>) @2.6GHz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78" y="198438"/>
            <a:ext cx="7297737" cy="795337"/>
          </a:xfrm>
        </p:spPr>
        <p:txBody>
          <a:bodyPr/>
          <a:lstStyle/>
          <a:p>
            <a:pPr algn="ctr"/>
            <a:r>
              <a:rPr lang="en-US" dirty="0" smtClean="0"/>
              <a:t>GPU-Based RMCRT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210454"/>
            <a:ext cx="3886200" cy="4961745"/>
          </a:xfrm>
        </p:spPr>
        <p:txBody>
          <a:bodyPr/>
          <a:lstStyle/>
          <a:p>
            <a:r>
              <a:rPr lang="en-US" sz="2400" dirty="0" smtClean="0"/>
              <a:t>Mean time per </a:t>
            </a:r>
            <a:r>
              <a:rPr lang="en-US" sz="2400" dirty="0" err="1" smtClean="0"/>
              <a:t>timestep</a:t>
            </a:r>
            <a:r>
              <a:rPr lang="en-US" sz="2400" dirty="0" smtClean="0"/>
              <a:t> for GPU lower than CPU (up to 64 GPUs)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400" dirty="0" smtClean="0"/>
              <a:t>GPU implementation quickly runs out of work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400" b="1" dirty="0" smtClean="0"/>
              <a:t>All-to-all</a:t>
            </a:r>
            <a:r>
              <a:rPr lang="en-US" sz="2400" dirty="0" smtClean="0"/>
              <a:t> nature of problem limits size that can be computed due to memory constraints with large, highly resolved physical domains</a:t>
            </a:r>
            <a:endParaRPr lang="en-US" sz="2400" dirty="0"/>
          </a:p>
        </p:txBody>
      </p:sp>
      <p:pic>
        <p:nvPicPr>
          <p:cNvPr id="1026" name="Picture 2" descr="C:\Users\ahumphrey\Documents\uintah-pubs\papers\2012\xsede12\uintah_gpu_rmcrt\scaling_128_1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5720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490803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Strong scaling results for both CPU and GPU implementations</a:t>
            </a:r>
          </a:p>
          <a:p>
            <a:pPr algn="ctr"/>
            <a:r>
              <a:rPr lang="en-US" dirty="0" smtClean="0"/>
              <a:t>Of RMCRT on </a:t>
            </a:r>
            <a:r>
              <a:rPr lang="en-US" dirty="0" err="1" smtClean="0"/>
              <a:t>TitanDev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63" y="198438"/>
            <a:ext cx="7297737" cy="795337"/>
          </a:xfrm>
        </p:spPr>
        <p:txBody>
          <a:bodyPr/>
          <a:lstStyle/>
          <a:p>
            <a:pPr algn="ctr"/>
            <a:r>
              <a:rPr lang="en-US" dirty="0" smtClean="0"/>
              <a:t>Addressing RMCRT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038600" cy="4648200"/>
          </a:xfrm>
        </p:spPr>
        <p:txBody>
          <a:bodyPr/>
          <a:lstStyle/>
          <a:p>
            <a:r>
              <a:rPr lang="en-US" sz="2000" dirty="0" smtClean="0"/>
              <a:t>Use coarser representation of computational domain with multiple levels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000" dirty="0" smtClean="0"/>
              <a:t>Define Region of Interest (</a:t>
            </a:r>
            <a:r>
              <a:rPr lang="en-US" sz="2000" b="1" dirty="0" smtClean="0"/>
              <a:t>ROI</a:t>
            </a:r>
            <a:r>
              <a:rPr lang="en-US" sz="2000" dirty="0" smtClean="0"/>
              <a:t>)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000" dirty="0" smtClean="0"/>
              <a:t>Surround </a:t>
            </a:r>
            <a:r>
              <a:rPr lang="en-US" sz="2000" b="1" dirty="0" smtClean="0"/>
              <a:t>ROI</a:t>
            </a:r>
            <a:r>
              <a:rPr lang="en-US" sz="2000" dirty="0" smtClean="0"/>
              <a:t> with successively coarser grid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000" dirty="0" smtClean="0"/>
              <a:t>As rays travel away from </a:t>
            </a:r>
            <a:r>
              <a:rPr lang="en-US" sz="2000" b="1" dirty="0" smtClean="0"/>
              <a:t>ROI</a:t>
            </a:r>
            <a:r>
              <a:rPr lang="en-US" sz="2000" dirty="0" smtClean="0"/>
              <a:t>, the stride taken between cells becomes larger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000" dirty="0" smtClean="0"/>
              <a:t>This reduces computational cost and memory usage. </a:t>
            </a:r>
          </a:p>
          <a:p>
            <a:endParaRPr lang="en-US" sz="2000" dirty="0"/>
          </a:p>
        </p:txBody>
      </p:sp>
      <p:pic>
        <p:nvPicPr>
          <p:cNvPr id="101379" name="Picture 3" descr="K:\DataOnion_2D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804" y="1399882"/>
            <a:ext cx="4395496" cy="4000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51054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Multi-level Scheme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37512" cy="4746942"/>
          </a:xfrm>
        </p:spPr>
        <p:txBody>
          <a:bodyPr/>
          <a:lstStyle/>
          <a:p>
            <a:r>
              <a:rPr lang="en-US" b="1" dirty="0" smtClean="0"/>
              <a:t>Scheduler – Infrastructure</a:t>
            </a:r>
          </a:p>
          <a:p>
            <a:pPr lvl="1"/>
            <a:r>
              <a:rPr lang="en-US" dirty="0" smtClean="0"/>
              <a:t> Decentralized </a:t>
            </a:r>
            <a:r>
              <a:rPr lang="en-US" dirty="0" smtClean="0"/>
              <a:t>task scheduler</a:t>
            </a:r>
          </a:p>
          <a:p>
            <a:pPr lvl="1"/>
            <a:r>
              <a:rPr lang="en-US" dirty="0" smtClean="0"/>
              <a:t> GPU </a:t>
            </a:r>
            <a:r>
              <a:rPr lang="en-US" dirty="0" smtClean="0"/>
              <a:t>affinity for multi socket/GPU nodes</a:t>
            </a:r>
          </a:p>
          <a:p>
            <a:pPr lvl="1"/>
            <a:r>
              <a:rPr lang="en-US" dirty="0" smtClean="0"/>
              <a:t> Support for Intel MIC (Xeon Phi)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b="1" dirty="0" smtClean="0"/>
              <a:t>Radiation Transport Model (RMCRT)</a:t>
            </a:r>
          </a:p>
          <a:p>
            <a:pPr lvl="1"/>
            <a:r>
              <a:rPr lang="en-US" dirty="0" smtClean="0"/>
              <a:t> Scalability</a:t>
            </a:r>
          </a:p>
          <a:p>
            <a:pPr lvl="1"/>
            <a:r>
              <a:rPr lang="en-US" dirty="0" smtClean="0"/>
              <a:t>Continue multi-level, data onion approach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46188" y="65088"/>
            <a:ext cx="7297737" cy="795337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6186" y="938168"/>
            <a:ext cx="8267700" cy="5842000"/>
          </a:xfrm>
        </p:spPr>
        <p:txBody>
          <a:bodyPr>
            <a:noAutofit/>
          </a:bodyPr>
          <a:lstStyle/>
          <a:p>
            <a:pPr marL="400050" indent="-400050" eaLnBrk="0" hangingPunct="0"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en-GB" sz="2400" dirty="0" smtClean="0">
                <a:solidFill>
                  <a:srgbClr val="000000"/>
                </a:solidFill>
              </a:rPr>
              <a:t>Task-based paradigm makes extending </a:t>
            </a:r>
            <a:r>
              <a:rPr lang="en-GB" sz="2400" dirty="0" err="1" smtClean="0">
                <a:solidFill>
                  <a:srgbClr val="000000"/>
                </a:solidFill>
              </a:rPr>
              <a:t>Uintah</a:t>
            </a:r>
            <a:r>
              <a:rPr lang="en-GB" sz="2400" dirty="0" smtClean="0">
                <a:solidFill>
                  <a:srgbClr val="000000"/>
                </a:solidFill>
              </a:rPr>
              <a:t> to heterogeneous systems </a:t>
            </a:r>
            <a:r>
              <a:rPr lang="en-GB" sz="2400" dirty="0" smtClean="0">
                <a:solidFill>
                  <a:srgbClr val="000000"/>
                </a:solidFill>
              </a:rPr>
              <a:t>manageable</a:t>
            </a:r>
          </a:p>
          <a:p>
            <a:pPr marL="400050" indent="-400050" eaLnBrk="0" hangingPunct="0">
              <a:lnSpc>
                <a:spcPct val="90000"/>
              </a:lnSpc>
              <a:buClr>
                <a:schemeClr val="bg2">
                  <a:lumMod val="25000"/>
                </a:schemeClr>
              </a:buClr>
              <a:buNone/>
            </a:pPr>
            <a:endParaRPr lang="en-GB" sz="600" dirty="0" smtClean="0">
              <a:solidFill>
                <a:srgbClr val="000000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en-GB" sz="2400" dirty="0" smtClean="0">
                <a:solidFill>
                  <a:srgbClr val="000000"/>
                </a:solidFill>
              </a:rPr>
              <a:t>Radiation modelling is a difficult problem, with three fundamental scalability barriers:</a:t>
            </a:r>
          </a:p>
          <a:p>
            <a:pPr marL="800100" lvl="1" indent="-400050" eaLnBrk="0" hangingPunct="0"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en-GB" sz="2000" dirty="0" smtClean="0">
                <a:solidFill>
                  <a:srgbClr val="000000"/>
                </a:solidFill>
              </a:rPr>
              <a:t>Extremely expensive </a:t>
            </a:r>
            <a:r>
              <a:rPr lang="en-GB" sz="2000" b="1" dirty="0" smtClean="0">
                <a:solidFill>
                  <a:srgbClr val="000000"/>
                </a:solidFill>
              </a:rPr>
              <a:t>computation</a:t>
            </a:r>
          </a:p>
          <a:p>
            <a:pPr marL="800100" lvl="1" indent="-400050" eaLnBrk="0" hangingPunct="0"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en-GB" sz="2000" dirty="0" smtClean="0">
                <a:solidFill>
                  <a:srgbClr val="000000"/>
                </a:solidFill>
              </a:rPr>
              <a:t>All-to-all </a:t>
            </a:r>
            <a:r>
              <a:rPr lang="en-GB" sz="2000" b="1" dirty="0" smtClean="0">
                <a:solidFill>
                  <a:srgbClr val="000000"/>
                </a:solidFill>
              </a:rPr>
              <a:t>communication</a:t>
            </a:r>
            <a:r>
              <a:rPr lang="en-GB" sz="2000" dirty="0" smtClean="0">
                <a:solidFill>
                  <a:srgbClr val="000000"/>
                </a:solidFill>
              </a:rPr>
              <a:t> pattern</a:t>
            </a:r>
          </a:p>
          <a:p>
            <a:pPr marL="800100" lvl="1" indent="-400050" eaLnBrk="0" hangingPunct="0"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en-GB" sz="2000" dirty="0" smtClean="0">
                <a:solidFill>
                  <a:srgbClr val="000000"/>
                </a:solidFill>
              </a:rPr>
              <a:t>Exorbitant </a:t>
            </a:r>
            <a:r>
              <a:rPr lang="en-GB" sz="2000" b="1" dirty="0" smtClean="0">
                <a:solidFill>
                  <a:srgbClr val="000000"/>
                </a:solidFill>
              </a:rPr>
              <a:t>memory</a:t>
            </a:r>
            <a:r>
              <a:rPr lang="en-GB" sz="2000" dirty="0" smtClean="0">
                <a:solidFill>
                  <a:srgbClr val="000000"/>
                </a:solidFill>
              </a:rPr>
              <a:t> footprint</a:t>
            </a:r>
          </a:p>
          <a:p>
            <a:pPr marL="800100" lvl="1" indent="-400050" eaLnBrk="0" hangingPunct="0"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endParaRPr lang="en-GB" sz="600" dirty="0" smtClean="0">
              <a:solidFill>
                <a:srgbClr val="000000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en-GB" sz="2400" dirty="0" smtClean="0">
                <a:solidFill>
                  <a:srgbClr val="000000"/>
                </a:solidFill>
              </a:rPr>
              <a:t>Offload computationally intensive RMCRT to the GPU.</a:t>
            </a:r>
          </a:p>
          <a:p>
            <a:pPr marL="400050" indent="-400050" eaLnBrk="0" hangingPunct="0"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endParaRPr lang="en-GB" sz="600" dirty="0" smtClean="0">
              <a:solidFill>
                <a:srgbClr val="000000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en-GB" sz="2400" dirty="0" smtClean="0">
                <a:solidFill>
                  <a:srgbClr val="000000"/>
                </a:solidFill>
              </a:rPr>
              <a:t>Multi-level, Data Onion approach begins to address </a:t>
            </a:r>
            <a:r>
              <a:rPr lang="en-GB" sz="2400" b="1" dirty="0" smtClean="0">
                <a:solidFill>
                  <a:srgbClr val="000000"/>
                </a:solidFill>
              </a:rPr>
              <a:t>communication</a:t>
            </a:r>
            <a:r>
              <a:rPr lang="en-GB" sz="2400" dirty="0" smtClean="0">
                <a:solidFill>
                  <a:srgbClr val="000000"/>
                </a:solidFill>
              </a:rPr>
              <a:t> issues.</a:t>
            </a:r>
          </a:p>
          <a:p>
            <a:pPr marL="400050" indent="-400050" eaLnBrk="0" hangingPunct="0"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endParaRPr lang="en-GB" sz="600" dirty="0" smtClean="0">
              <a:solidFill>
                <a:srgbClr val="000000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Clr>
                <a:schemeClr val="bg2">
                  <a:lumMod val="25000"/>
                </a:schemeClr>
              </a:buClr>
            </a:pPr>
            <a:r>
              <a:rPr lang="en-GB" sz="2400" dirty="0" err="1" smtClean="0">
                <a:solidFill>
                  <a:srgbClr val="000000"/>
                </a:solidFill>
              </a:rPr>
              <a:t>Uintah’s</a:t>
            </a:r>
            <a:r>
              <a:rPr lang="en-GB" sz="2400" dirty="0" smtClean="0">
                <a:solidFill>
                  <a:srgbClr val="000000"/>
                </a:solidFill>
              </a:rPr>
              <a:t> multi-threaded  runtime system directly addresses reduction in </a:t>
            </a:r>
            <a:r>
              <a:rPr lang="en-GB" sz="2400" b="1" dirty="0" smtClean="0">
                <a:solidFill>
                  <a:srgbClr val="000000"/>
                </a:solidFill>
              </a:rPr>
              <a:t>memory</a:t>
            </a:r>
            <a:r>
              <a:rPr lang="en-GB" sz="2400" dirty="0" smtClean="0">
                <a:solidFill>
                  <a:srgbClr val="000000"/>
                </a:solidFill>
              </a:rPr>
              <a:t> footprint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762000" y="304800"/>
            <a:ext cx="777240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8000" b="1" i="0" u="none" strike="noStrike" kern="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2223" y="5936879"/>
            <a:ext cx="673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Software Download  </a:t>
            </a:r>
            <a:r>
              <a:rPr lang="en-US" sz="2400" u="sng" dirty="0" smtClean="0"/>
              <a:t>http://www.uintah.utah.edu/</a:t>
            </a:r>
            <a:endParaRPr lang="en-US" sz="2400" u="sng" dirty="0"/>
          </a:p>
        </p:txBody>
      </p:sp>
      <p:pic>
        <p:nvPicPr>
          <p:cNvPr id="9" name="2008_shaped_charge_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84402" y="1868712"/>
            <a:ext cx="4978400" cy="3733800"/>
          </a:xfrm>
          <a:prstGeom prst="rect">
            <a:avLst/>
          </a:prstGeom>
        </p:spPr>
      </p:pic>
      <p:pic>
        <p:nvPicPr>
          <p:cNvPr id="6" name="Picture 5" descr="s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" y="6419850"/>
            <a:ext cx="817292" cy="35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16937" cy="795337"/>
          </a:xfrm>
        </p:spPr>
        <p:txBody>
          <a:bodyPr/>
          <a:lstStyle/>
          <a:p>
            <a:pPr algn="ctr"/>
            <a:r>
              <a:rPr lang="en-US" dirty="0" smtClean="0"/>
              <a:t>Uintah - Scalability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4958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 256K cores – Jaguar XK6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 95% weak scaling efficiency &amp; 60% strong scaling efficiency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 Multi-threaded MPI – shared memory model on-node</a:t>
            </a:r>
            <a:r>
              <a:rPr lang="en-US" sz="2000" baseline="30000" dirty="0" smtClean="0"/>
              <a:t>1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 Scalable, efficient, lock-free data structures </a:t>
            </a:r>
            <a:r>
              <a:rPr lang="en-US" sz="2000" baseline="30000" dirty="0" smtClean="0"/>
              <a:t>2</a:t>
            </a:r>
          </a:p>
        </p:txBody>
      </p:sp>
      <p:pic>
        <p:nvPicPr>
          <p:cNvPr id="72711" name="Picture 7" descr="C:\Users\ahumphrey\Desktop\mpmice_amr_scal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4191000" cy="331932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705600" y="4419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" y="1193800"/>
            <a:ext cx="392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Patch-based domain decomposition</a:t>
            </a:r>
            <a:endParaRPr lang="en-US" sz="1600" b="1" dirty="0"/>
          </a:p>
        </p:txBody>
      </p:sp>
      <p:pic>
        <p:nvPicPr>
          <p:cNvPr id="1027" name="Picture 3" descr="C:\Users\ahumphrey\Desktop\parallelization-cropp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1100" y="1498600"/>
            <a:ext cx="2756004" cy="25130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316" y="3220720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Asynchronous</a:t>
            </a:r>
          </a:p>
          <a:p>
            <a:pPr algn="ctr"/>
            <a:r>
              <a:rPr lang="en-US" b="1" dirty="0" smtClean="0"/>
              <a:t>task-based paradigm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088559"/>
            <a:ext cx="82296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z="1100" dirty="0" smtClean="0"/>
              <a:t>Q. Meng, M. Berzins, and J. Schmidt. </a:t>
            </a:r>
            <a:r>
              <a:rPr lang="en-US" sz="1100" dirty="0" smtClean="0"/>
              <a:t>”</a:t>
            </a:r>
            <a:r>
              <a:rPr lang="de-DE" sz="1100" dirty="0" smtClean="0"/>
              <a:t>Using Hybrid </a:t>
            </a:r>
            <a:r>
              <a:rPr lang="en-US" sz="1100" dirty="0" smtClean="0"/>
              <a:t>Parallelism to Improve Memory Use in the Uintah Framework”. </a:t>
            </a:r>
            <a:r>
              <a:rPr lang="en-US" sz="1100" i="1" dirty="0" smtClean="0"/>
              <a:t>In Proc. of the 2011 </a:t>
            </a:r>
            <a:r>
              <a:rPr lang="en-US" sz="1100" i="1" dirty="0" err="1" smtClean="0"/>
              <a:t>TeraGrid</a:t>
            </a:r>
            <a:r>
              <a:rPr lang="en-US" sz="1100" i="1" dirty="0" smtClean="0"/>
              <a:t> Conference (TG11), </a:t>
            </a:r>
            <a:r>
              <a:rPr lang="en-US" sz="1100" dirty="0" smtClean="0"/>
              <a:t>Salt Lake City, Utah, 2011.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/>
              <a:t>Q. </a:t>
            </a:r>
            <a:r>
              <a:rPr lang="en-US" sz="1100" dirty="0" err="1" smtClean="0"/>
              <a:t>Meng</a:t>
            </a:r>
            <a:r>
              <a:rPr lang="en-US" sz="1100" dirty="0" smtClean="0"/>
              <a:t> and M. </a:t>
            </a:r>
            <a:r>
              <a:rPr lang="en-US" sz="1100" dirty="0" err="1" smtClean="0"/>
              <a:t>Berzins</a:t>
            </a:r>
            <a:r>
              <a:rPr lang="en-US" sz="1100" dirty="0" smtClean="0"/>
              <a:t>. Scalable Large-scale Fluid-structure Interaction Solvers in the Uintah Framework via Hybrid Task-based Parallelism Algorithms. </a:t>
            </a:r>
            <a:r>
              <a:rPr lang="en-US" sz="1100" i="1" dirty="0" smtClean="0"/>
              <a:t>Concurrency and Computation: Practice and Experience 2012, Submitted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8438"/>
            <a:ext cx="8839200" cy="795337"/>
          </a:xfrm>
        </p:spPr>
        <p:txBody>
          <a:bodyPr/>
          <a:lstStyle/>
          <a:p>
            <a:r>
              <a:rPr lang="en-US" dirty="0" smtClean="0"/>
              <a:t>Emergence of Heterogeneous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84" y="3529546"/>
            <a:ext cx="8037512" cy="3200400"/>
          </a:xfrm>
        </p:spPr>
        <p:txBody>
          <a:bodyPr/>
          <a:lstStyle/>
          <a:p>
            <a:pPr>
              <a:buSzPct val="75000"/>
            </a:pPr>
            <a:r>
              <a:rPr lang="en-US" sz="2800" b="1" dirty="0" smtClean="0"/>
              <a:t>Motivation</a:t>
            </a:r>
            <a:r>
              <a:rPr lang="en-US" sz="2800" dirty="0" smtClean="0"/>
              <a:t> - Accelerate Uintah Components</a:t>
            </a:r>
          </a:p>
          <a:p>
            <a:pPr>
              <a:buSzPct val="75000"/>
            </a:pPr>
            <a:r>
              <a:rPr lang="en-US" sz="2800" dirty="0" smtClean="0"/>
              <a:t>Utilize all on-node computational resources</a:t>
            </a:r>
          </a:p>
          <a:p>
            <a:pPr marL="342900" lvl="1" indent="-342900">
              <a:buSzPct val="75000"/>
            </a:pPr>
            <a:r>
              <a:rPr lang="en-US" dirty="0" err="1" smtClean="0"/>
              <a:t>Uintah’s</a:t>
            </a:r>
            <a:r>
              <a:rPr lang="en-US" dirty="0" smtClean="0"/>
              <a:t> asynchronous task-based approach well suited to take advantage of GPUs</a:t>
            </a:r>
          </a:p>
          <a:p>
            <a:pPr marL="342900" lvl="1" indent="-342900"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sz="3600" b="1" i="1" dirty="0" smtClean="0"/>
              <a:t>Natural progression – </a:t>
            </a:r>
            <a:r>
              <a:rPr lang="en-US" sz="3600" b="1" i="1" u="sng" dirty="0" smtClean="0"/>
              <a:t>GPU Tasks</a:t>
            </a:r>
          </a:p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01112" y="1066800"/>
            <a:ext cx="7881760" cy="2057400"/>
            <a:chOff x="601112" y="1757065"/>
            <a:chExt cx="7881760" cy="2057400"/>
          </a:xfrm>
        </p:grpSpPr>
        <p:pic>
          <p:nvPicPr>
            <p:cNvPr id="5" name="Picture 2" descr="C:\Users\ahumphrey\Desktop\uintah-figures-talks\siam-figures\Keeneland_IDS.jpg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5862" y="2057400"/>
              <a:ext cx="2646494" cy="12036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01112" y="33528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/>
                <a:t>Keeneland</a:t>
              </a:r>
              <a:r>
                <a:rPr lang="en-US" sz="1200" b="1" dirty="0" smtClean="0"/>
                <a:t> Initial Delivery System</a:t>
              </a:r>
            </a:p>
            <a:p>
              <a:pPr algn="ctr"/>
              <a:r>
                <a:rPr lang="en-US" sz="1200" b="1" dirty="0" smtClean="0"/>
                <a:t>360 GPUs</a:t>
              </a:r>
              <a:endParaRPr lang="en-US" sz="1200" b="1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2059" y="1981200"/>
              <a:ext cx="269081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943600" y="33528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/>
                <a:t>DoE</a:t>
              </a:r>
              <a:r>
                <a:rPr lang="en-US" sz="1200" b="1" dirty="0" smtClean="0"/>
                <a:t> Titan</a:t>
              </a:r>
            </a:p>
            <a:p>
              <a:pPr algn="ctr"/>
              <a:r>
                <a:rPr lang="en-US" sz="1200" b="1" dirty="0" smtClean="0"/>
                <a:t>1000s of GPUs</a:t>
              </a:r>
              <a:endParaRPr lang="en-US" sz="1200" b="1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9580" y="2052621"/>
              <a:ext cx="1036918" cy="766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3810000" y="1757065"/>
              <a:ext cx="22098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Nvidia</a:t>
              </a:r>
              <a:r>
                <a:rPr lang="en-US" sz="1050" b="1" dirty="0" smtClean="0"/>
                <a:t> M2070/90 Tesla GPU</a:t>
              </a:r>
              <a:endParaRPr lang="en-US" sz="1050" b="1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326380" y="2629753"/>
              <a:ext cx="457200" cy="45719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10800000">
              <a:off x="3558540" y="2652613"/>
              <a:ext cx="457200" cy="45719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2" name="Picture 8" descr="C:\Users\ahumphrey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0935" y="2379128"/>
            <a:ext cx="1409700" cy="74714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681402" y="2690017"/>
            <a:ext cx="2209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Multi-core CPU</a:t>
            </a:r>
            <a:endParaRPr lang="en-US" sz="105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457700" y="2038350"/>
            <a:ext cx="31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" y="1066800"/>
            <a:ext cx="7924800" cy="5029200"/>
          </a:xfrm>
        </p:spPr>
        <p:txBody>
          <a:bodyPr/>
          <a:lstStyle/>
          <a:p>
            <a:pPr algn="ctr"/>
            <a:r>
              <a:rPr lang="en-US" dirty="0" smtClean="0"/>
              <a:t>When extending a general computational framework to GPUs, with over 700K lines of code </a:t>
            </a:r>
            <a:br>
              <a:rPr lang="en-US" dirty="0" smtClean="0"/>
            </a:br>
            <a:r>
              <a:rPr lang="en-US" dirty="0" smtClean="0"/>
              <a:t>….</a:t>
            </a:r>
            <a:br>
              <a:rPr lang="en-US" dirty="0" smtClean="0"/>
            </a:br>
            <a:r>
              <a:rPr lang="en-US" dirty="0" smtClean="0"/>
              <a:t>where to start?</a:t>
            </a:r>
            <a:br>
              <a:rPr lang="en-US" dirty="0" smtClean="0"/>
            </a:br>
            <a:r>
              <a:rPr lang="en-US" dirty="0" smtClean="0"/>
              <a:t>….</a:t>
            </a:r>
            <a:br>
              <a:rPr lang="en-US" dirty="0" smtClean="0"/>
            </a:br>
            <a:r>
              <a:rPr lang="en-US" dirty="0" err="1" smtClean="0"/>
              <a:t>Uintah’s</a:t>
            </a:r>
            <a:r>
              <a:rPr lang="en-US" dirty="0" smtClean="0"/>
              <a:t> asynchronous task-based approach makes this surprisingly</a:t>
            </a:r>
            <a:br>
              <a:rPr lang="en-US" dirty="0" smtClean="0"/>
            </a:br>
            <a:r>
              <a:rPr lang="en-US" dirty="0" smtClean="0"/>
              <a:t>manageable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53400" cy="795337"/>
          </a:xfrm>
        </p:spPr>
        <p:txBody>
          <a:bodyPr/>
          <a:lstStyle/>
          <a:p>
            <a:pPr algn="ctr"/>
            <a:r>
              <a:rPr lang="en-US" dirty="0" smtClean="0"/>
              <a:t>Other Graph Based Applications</a:t>
            </a:r>
            <a:endParaRPr lang="en-US" dirty="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33400" y="990600"/>
            <a:ext cx="3886200" cy="2133600"/>
            <a:chOff x="2414" y="2121"/>
            <a:chExt cx="3234" cy="1538"/>
          </a:xfrm>
        </p:grpSpPr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>
              <a:off x="2414" y="2121"/>
              <a:ext cx="960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3513" y="2121"/>
              <a:ext cx="960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4688" y="2123"/>
              <a:ext cx="960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4091" y="2993"/>
              <a:ext cx="288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4802" y="3243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3652" y="3055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2828" y="3060"/>
              <a:ext cx="288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3621" y="2279"/>
              <a:ext cx="288" cy="28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2488" y="2365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5270" y="2801"/>
              <a:ext cx="288" cy="28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4826" y="243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auto">
            <a:xfrm>
              <a:off x="2778" y="2490"/>
              <a:ext cx="871" cy="6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17" name="Line 36"/>
            <p:cNvSpPr>
              <a:spLocks noChangeShapeType="1"/>
            </p:cNvSpPr>
            <p:nvPr/>
          </p:nvSpPr>
          <p:spPr bwMode="auto">
            <a:xfrm>
              <a:off x="3115" y="3189"/>
              <a:ext cx="534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18" name="Line 37"/>
            <p:cNvSpPr>
              <a:spLocks noChangeShapeType="1"/>
            </p:cNvSpPr>
            <p:nvPr/>
          </p:nvSpPr>
          <p:spPr bwMode="auto">
            <a:xfrm>
              <a:off x="3920" y="2408"/>
              <a:ext cx="904" cy="1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 flipH="1">
              <a:off x="4389" y="2720"/>
              <a:ext cx="583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20" name="Line 39"/>
            <p:cNvSpPr>
              <a:spLocks noChangeShapeType="1"/>
            </p:cNvSpPr>
            <p:nvPr/>
          </p:nvSpPr>
          <p:spPr bwMode="auto">
            <a:xfrm flipH="1">
              <a:off x="4381" y="2950"/>
              <a:ext cx="895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 flipH="1" flipV="1">
              <a:off x="3781" y="2564"/>
              <a:ext cx="8" cy="4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22" name="Line 41"/>
            <p:cNvSpPr>
              <a:spLocks noChangeShapeType="1"/>
            </p:cNvSpPr>
            <p:nvPr/>
          </p:nvSpPr>
          <p:spPr bwMode="auto">
            <a:xfrm>
              <a:off x="3945" y="3337"/>
              <a:ext cx="855" cy="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  <p:sp>
        <p:nvSpPr>
          <p:cNvPr id="54" name="AutoShape 17"/>
          <p:cNvSpPr>
            <a:spLocks noChangeArrowheads="1"/>
          </p:cNvSpPr>
          <p:nvPr/>
        </p:nvSpPr>
        <p:spPr bwMode="auto">
          <a:xfrm>
            <a:off x="5829300" y="857250"/>
            <a:ext cx="400050" cy="400050"/>
          </a:xfrm>
          <a:prstGeom prst="roundRect">
            <a:avLst>
              <a:gd name="adj" fmla="val 394"/>
            </a:avLst>
          </a:prstGeom>
          <a:solidFill>
            <a:srgbClr val="280099"/>
          </a:solidFill>
          <a:ln w="18360">
            <a:solidFill>
              <a:schemeClr val="tx1"/>
            </a:solidFill>
            <a:round/>
            <a:headEnd/>
            <a:tailEnd/>
          </a:ln>
          <a:effectLst/>
        </p:spPr>
        <p:txBody>
          <a:bodyPr lIns="99000" tIns="54000" rIns="99000" bIns="54000" anchor="ctr" anchorCtr="1"/>
          <a:lstStyle/>
          <a:p>
            <a:pPr>
              <a:lnSpc>
                <a:spcPct val="98000"/>
              </a:lnSpc>
              <a:spcBef>
                <a:spcPct val="0"/>
              </a:spcBef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chemeClr val="bg1">
                    <a:lumMod val="85000"/>
                  </a:schemeClr>
                </a:solidFill>
                <a:latin typeface="Bitstream Vera Sans" pitchFamily="32" charset="0"/>
                <a:ea typeface="Luxi Sans" charset="0"/>
                <a:cs typeface="Luxi Sans" charset="0"/>
              </a:rPr>
              <a:t>1:1</a:t>
            </a:r>
          </a:p>
        </p:txBody>
      </p:sp>
      <p:sp>
        <p:nvSpPr>
          <p:cNvPr id="55" name="AutoShape 18"/>
          <p:cNvSpPr>
            <a:spLocks noChangeArrowheads="1"/>
          </p:cNvSpPr>
          <p:nvPr/>
        </p:nvSpPr>
        <p:spPr bwMode="auto">
          <a:xfrm>
            <a:off x="5829300" y="1600200"/>
            <a:ext cx="400050" cy="400050"/>
          </a:xfrm>
          <a:prstGeom prst="roundRect">
            <a:avLst>
              <a:gd name="adj" fmla="val 394"/>
            </a:avLst>
          </a:prstGeom>
          <a:solidFill>
            <a:srgbClr val="800080"/>
          </a:solidFill>
          <a:ln w="18360">
            <a:solidFill>
              <a:schemeClr val="tx1"/>
            </a:solidFill>
            <a:round/>
            <a:headEnd/>
            <a:tailEnd/>
          </a:ln>
          <a:effectLst/>
        </p:spPr>
        <p:txBody>
          <a:bodyPr lIns="99000" tIns="54000" rIns="99000" bIns="54000" anchor="ctr" anchorCtr="1"/>
          <a:lstStyle/>
          <a:p>
            <a:pPr>
              <a:lnSpc>
                <a:spcPct val="98000"/>
              </a:lnSpc>
              <a:spcBef>
                <a:spcPct val="0"/>
              </a:spcBef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chemeClr val="bg1">
                    <a:lumMod val="85000"/>
                  </a:schemeClr>
                </a:solidFill>
                <a:latin typeface="Bitstream Vera Sans" pitchFamily="32" charset="0"/>
                <a:ea typeface="Luxi Sans" charset="0"/>
                <a:cs typeface="Luxi Sans" charset="0"/>
              </a:rPr>
              <a:t>1:2</a:t>
            </a:r>
          </a:p>
        </p:txBody>
      </p:sp>
      <p:sp>
        <p:nvSpPr>
          <p:cNvPr id="56" name="AutoShape 19"/>
          <p:cNvSpPr>
            <a:spLocks noChangeArrowheads="1"/>
          </p:cNvSpPr>
          <p:nvPr/>
        </p:nvSpPr>
        <p:spPr bwMode="auto">
          <a:xfrm>
            <a:off x="6629400" y="1600200"/>
            <a:ext cx="400050" cy="400050"/>
          </a:xfrm>
          <a:prstGeom prst="roundRect">
            <a:avLst>
              <a:gd name="adj" fmla="val 394"/>
            </a:avLst>
          </a:prstGeom>
          <a:solidFill>
            <a:srgbClr val="800080"/>
          </a:solidFill>
          <a:ln w="18360">
            <a:solidFill>
              <a:schemeClr val="tx1"/>
            </a:solidFill>
            <a:round/>
            <a:headEnd/>
            <a:tailEnd/>
          </a:ln>
          <a:effectLst/>
        </p:spPr>
        <p:txBody>
          <a:bodyPr lIns="99000" tIns="54000" rIns="99000" bIns="54000" anchor="ctr" anchorCtr="1"/>
          <a:lstStyle/>
          <a:p>
            <a:pPr>
              <a:lnSpc>
                <a:spcPct val="98000"/>
              </a:lnSpc>
              <a:spcBef>
                <a:spcPct val="0"/>
              </a:spcBef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 dirty="0">
                <a:solidFill>
                  <a:schemeClr val="bg1">
                    <a:lumMod val="85000"/>
                  </a:schemeClr>
                </a:solidFill>
                <a:latin typeface="Bitstream Vera Sans" pitchFamily="32" charset="0"/>
                <a:ea typeface="Luxi Sans" charset="0"/>
                <a:cs typeface="Luxi Sans" charset="0"/>
              </a:rPr>
              <a:t>1:3</a:t>
            </a:r>
          </a:p>
        </p:txBody>
      </p:sp>
      <p:sp>
        <p:nvSpPr>
          <p:cNvPr id="57" name="AutoShape 20"/>
          <p:cNvSpPr>
            <a:spLocks noChangeArrowheads="1"/>
          </p:cNvSpPr>
          <p:nvPr/>
        </p:nvSpPr>
        <p:spPr bwMode="auto">
          <a:xfrm>
            <a:off x="7429500" y="1600200"/>
            <a:ext cx="400050" cy="400050"/>
          </a:xfrm>
          <a:prstGeom prst="roundRect">
            <a:avLst>
              <a:gd name="adj" fmla="val 394"/>
            </a:avLst>
          </a:prstGeom>
          <a:solidFill>
            <a:srgbClr val="800080"/>
          </a:solidFill>
          <a:ln w="18360">
            <a:solidFill>
              <a:schemeClr val="tx1"/>
            </a:solidFill>
            <a:round/>
            <a:headEnd/>
            <a:tailEnd/>
          </a:ln>
          <a:effectLst/>
        </p:spPr>
        <p:txBody>
          <a:bodyPr lIns="99000" tIns="54000" rIns="99000" bIns="54000" anchor="ctr" anchorCtr="1"/>
          <a:lstStyle/>
          <a:p>
            <a:pPr>
              <a:lnSpc>
                <a:spcPct val="98000"/>
              </a:lnSpc>
              <a:spcBef>
                <a:spcPct val="0"/>
              </a:spcBef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 dirty="0">
                <a:solidFill>
                  <a:schemeClr val="bg1">
                    <a:lumMod val="85000"/>
                  </a:schemeClr>
                </a:solidFill>
                <a:latin typeface="Bitstream Vera Sans" pitchFamily="32" charset="0"/>
                <a:ea typeface="Luxi Sans" charset="0"/>
                <a:cs typeface="Luxi Sans" charset="0"/>
              </a:rPr>
              <a:t>1:4</a:t>
            </a:r>
          </a:p>
        </p:txBody>
      </p:sp>
      <p:sp>
        <p:nvSpPr>
          <p:cNvPr id="58" name="AutoShape 21"/>
          <p:cNvSpPr>
            <a:spLocks noChangeArrowheads="1"/>
          </p:cNvSpPr>
          <p:nvPr/>
        </p:nvSpPr>
        <p:spPr bwMode="auto">
          <a:xfrm>
            <a:off x="5829300" y="2343150"/>
            <a:ext cx="400050" cy="400050"/>
          </a:xfrm>
          <a:prstGeom prst="roundRect">
            <a:avLst>
              <a:gd name="adj" fmla="val 394"/>
            </a:avLst>
          </a:prstGeom>
          <a:solidFill>
            <a:srgbClr val="0066CC"/>
          </a:solidFill>
          <a:ln w="18360">
            <a:solidFill>
              <a:schemeClr val="tx1"/>
            </a:solidFill>
            <a:round/>
            <a:headEnd/>
            <a:tailEnd/>
          </a:ln>
          <a:effectLst/>
        </p:spPr>
        <p:txBody>
          <a:bodyPr lIns="99000" tIns="54000" rIns="99000" bIns="54000" anchor="ctr" anchorCtr="1"/>
          <a:lstStyle/>
          <a:p>
            <a:pPr>
              <a:lnSpc>
                <a:spcPct val="98000"/>
              </a:lnSpc>
              <a:spcBef>
                <a:spcPct val="0"/>
              </a:spcBef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 dirty="0">
                <a:solidFill>
                  <a:schemeClr val="bg1">
                    <a:lumMod val="85000"/>
                  </a:schemeClr>
                </a:solidFill>
                <a:latin typeface="Bitstream Vera Sans" pitchFamily="32" charset="0"/>
                <a:ea typeface="Luxi Sans" charset="0"/>
                <a:cs typeface="Luxi Sans" charset="0"/>
              </a:rPr>
              <a:t>2:2</a:t>
            </a:r>
          </a:p>
        </p:txBody>
      </p:sp>
      <p:sp>
        <p:nvSpPr>
          <p:cNvPr id="59" name="AutoShape 22"/>
          <p:cNvSpPr>
            <a:spLocks noChangeArrowheads="1"/>
          </p:cNvSpPr>
          <p:nvPr/>
        </p:nvSpPr>
        <p:spPr bwMode="auto">
          <a:xfrm>
            <a:off x="6629400" y="2343150"/>
            <a:ext cx="400050" cy="400050"/>
          </a:xfrm>
          <a:prstGeom prst="roundRect">
            <a:avLst>
              <a:gd name="adj" fmla="val 394"/>
            </a:avLst>
          </a:prstGeom>
          <a:solidFill>
            <a:srgbClr val="008000"/>
          </a:solidFill>
          <a:ln w="18360">
            <a:solidFill>
              <a:schemeClr val="tx1"/>
            </a:solidFill>
            <a:round/>
            <a:headEnd/>
            <a:tailEnd/>
          </a:ln>
          <a:effectLst/>
        </p:spPr>
        <p:txBody>
          <a:bodyPr lIns="99000" tIns="54000" rIns="99000" bIns="54000" anchor="ctr" anchorCtr="1"/>
          <a:lstStyle/>
          <a:p>
            <a:pPr>
              <a:lnSpc>
                <a:spcPct val="98000"/>
              </a:lnSpc>
              <a:spcBef>
                <a:spcPct val="0"/>
              </a:spcBef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chemeClr val="bg1">
                    <a:lumMod val="85000"/>
                  </a:schemeClr>
                </a:solidFill>
                <a:latin typeface="Bitstream Vera Sans" pitchFamily="32" charset="0"/>
                <a:ea typeface="Luxi Sans" charset="0"/>
                <a:cs typeface="Luxi Sans" charset="0"/>
              </a:rPr>
              <a:t>2:3</a:t>
            </a:r>
          </a:p>
        </p:txBody>
      </p:sp>
      <p:sp>
        <p:nvSpPr>
          <p:cNvPr id="60" name="AutoShape 23"/>
          <p:cNvSpPr>
            <a:spLocks noChangeArrowheads="1"/>
          </p:cNvSpPr>
          <p:nvPr/>
        </p:nvSpPr>
        <p:spPr bwMode="auto">
          <a:xfrm>
            <a:off x="7429500" y="2343150"/>
            <a:ext cx="400050" cy="400050"/>
          </a:xfrm>
          <a:prstGeom prst="roundRect">
            <a:avLst>
              <a:gd name="adj" fmla="val 394"/>
            </a:avLst>
          </a:prstGeom>
          <a:solidFill>
            <a:srgbClr val="008000"/>
          </a:solidFill>
          <a:ln w="18360">
            <a:solidFill>
              <a:schemeClr val="tx1"/>
            </a:solidFill>
            <a:round/>
            <a:headEnd/>
            <a:tailEnd/>
          </a:ln>
          <a:effectLst/>
        </p:spPr>
        <p:txBody>
          <a:bodyPr lIns="99000" tIns="54000" rIns="99000" bIns="54000" anchor="ctr" anchorCtr="1"/>
          <a:lstStyle/>
          <a:p>
            <a:pPr>
              <a:lnSpc>
                <a:spcPct val="98000"/>
              </a:lnSpc>
              <a:spcBef>
                <a:spcPct val="0"/>
              </a:spcBef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chemeClr val="bg1">
                    <a:lumMod val="85000"/>
                  </a:schemeClr>
                </a:solidFill>
                <a:latin typeface="Bitstream Vera Sans" pitchFamily="32" charset="0"/>
                <a:ea typeface="Luxi Sans" charset="0"/>
                <a:cs typeface="Luxi Sans" charset="0"/>
              </a:rPr>
              <a:t>2:4</a:t>
            </a:r>
          </a:p>
        </p:txBody>
      </p:sp>
      <p:sp>
        <p:nvSpPr>
          <p:cNvPr id="61" name="AutoShape 24"/>
          <p:cNvSpPr>
            <a:spLocks noChangeArrowheads="1"/>
          </p:cNvSpPr>
          <p:nvPr/>
        </p:nvSpPr>
        <p:spPr bwMode="auto">
          <a:xfrm>
            <a:off x="5829300" y="3086100"/>
            <a:ext cx="400050" cy="400050"/>
          </a:xfrm>
          <a:prstGeom prst="roundRect">
            <a:avLst>
              <a:gd name="adj" fmla="val 394"/>
            </a:avLst>
          </a:prstGeom>
          <a:solidFill>
            <a:srgbClr val="280099"/>
          </a:solidFill>
          <a:ln w="18360">
            <a:solidFill>
              <a:schemeClr val="tx1"/>
            </a:solidFill>
            <a:round/>
            <a:headEnd/>
            <a:tailEnd/>
          </a:ln>
          <a:effectLst/>
        </p:spPr>
        <p:txBody>
          <a:bodyPr lIns="99000" tIns="54000" rIns="99000" bIns="54000" anchor="ctr" anchorCtr="1"/>
          <a:lstStyle/>
          <a:p>
            <a:pPr>
              <a:lnSpc>
                <a:spcPct val="98000"/>
              </a:lnSpc>
              <a:spcBef>
                <a:spcPct val="0"/>
              </a:spcBef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chemeClr val="bg1">
                    <a:lumMod val="85000"/>
                  </a:schemeClr>
                </a:solidFill>
                <a:latin typeface="Bitstream Vera Sans" pitchFamily="32" charset="0"/>
                <a:ea typeface="Luxi Sans" charset="0"/>
                <a:cs typeface="Luxi Sans" charset="0"/>
              </a:rPr>
              <a:t>2:2</a:t>
            </a:r>
          </a:p>
        </p:txBody>
      </p:sp>
      <p:sp>
        <p:nvSpPr>
          <p:cNvPr id="62" name="AutoShape 25"/>
          <p:cNvSpPr>
            <a:spLocks noChangeArrowheads="1"/>
          </p:cNvSpPr>
          <p:nvPr/>
        </p:nvSpPr>
        <p:spPr bwMode="auto">
          <a:xfrm>
            <a:off x="6629400" y="3829050"/>
            <a:ext cx="400050" cy="400050"/>
          </a:xfrm>
          <a:prstGeom prst="roundRect">
            <a:avLst>
              <a:gd name="adj" fmla="val 394"/>
            </a:avLst>
          </a:prstGeom>
          <a:solidFill>
            <a:srgbClr val="800080"/>
          </a:solidFill>
          <a:ln w="18360">
            <a:solidFill>
              <a:schemeClr val="tx1"/>
            </a:solidFill>
            <a:round/>
            <a:headEnd/>
            <a:tailEnd/>
          </a:ln>
          <a:effectLst/>
        </p:spPr>
        <p:txBody>
          <a:bodyPr lIns="99000" tIns="54000" rIns="99000" bIns="54000" anchor="ctr" anchorCtr="1"/>
          <a:lstStyle/>
          <a:p>
            <a:pPr>
              <a:lnSpc>
                <a:spcPct val="98000"/>
              </a:lnSpc>
              <a:spcBef>
                <a:spcPct val="0"/>
              </a:spcBef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chemeClr val="bg1">
                    <a:lumMod val="85000"/>
                  </a:schemeClr>
                </a:solidFill>
                <a:latin typeface="Bitstream Vera Sans" pitchFamily="32" charset="0"/>
                <a:ea typeface="Luxi Sans" charset="0"/>
                <a:cs typeface="Luxi Sans" charset="0"/>
              </a:rPr>
              <a:t>2:3</a:t>
            </a:r>
          </a:p>
        </p:txBody>
      </p:sp>
      <p:sp>
        <p:nvSpPr>
          <p:cNvPr id="63" name="AutoShape 26"/>
          <p:cNvSpPr>
            <a:spLocks noChangeArrowheads="1"/>
          </p:cNvSpPr>
          <p:nvPr/>
        </p:nvSpPr>
        <p:spPr bwMode="auto">
          <a:xfrm>
            <a:off x="7429500" y="3829050"/>
            <a:ext cx="400050" cy="400050"/>
          </a:xfrm>
          <a:prstGeom prst="roundRect">
            <a:avLst>
              <a:gd name="adj" fmla="val 394"/>
            </a:avLst>
          </a:prstGeom>
          <a:solidFill>
            <a:srgbClr val="800080"/>
          </a:solidFill>
          <a:ln w="18360">
            <a:solidFill>
              <a:schemeClr val="tx1"/>
            </a:solidFill>
            <a:round/>
            <a:headEnd/>
            <a:tailEnd/>
          </a:ln>
          <a:effectLst/>
        </p:spPr>
        <p:txBody>
          <a:bodyPr lIns="99000" tIns="54000" rIns="99000" bIns="54000" anchor="ctr" anchorCtr="1"/>
          <a:lstStyle/>
          <a:p>
            <a:pPr>
              <a:lnSpc>
                <a:spcPct val="98000"/>
              </a:lnSpc>
              <a:spcBef>
                <a:spcPct val="0"/>
              </a:spcBef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chemeClr val="bg1">
                    <a:lumMod val="85000"/>
                  </a:schemeClr>
                </a:solidFill>
                <a:latin typeface="Bitstream Vera Sans" pitchFamily="32" charset="0"/>
                <a:ea typeface="Luxi Sans" charset="0"/>
                <a:cs typeface="Luxi Sans" charset="0"/>
              </a:rPr>
              <a:t>2:4</a:t>
            </a:r>
          </a:p>
        </p:txBody>
      </p:sp>
      <p:sp>
        <p:nvSpPr>
          <p:cNvPr id="64" name="AutoShape 27"/>
          <p:cNvSpPr>
            <a:spLocks noChangeArrowheads="1"/>
          </p:cNvSpPr>
          <p:nvPr/>
        </p:nvSpPr>
        <p:spPr bwMode="auto">
          <a:xfrm>
            <a:off x="6629400" y="4572000"/>
            <a:ext cx="400050" cy="400050"/>
          </a:xfrm>
          <a:prstGeom prst="roundRect">
            <a:avLst>
              <a:gd name="adj" fmla="val 394"/>
            </a:avLst>
          </a:prstGeom>
          <a:solidFill>
            <a:srgbClr val="0066CC"/>
          </a:solidFill>
          <a:ln w="18360">
            <a:solidFill>
              <a:schemeClr val="tx1"/>
            </a:solidFill>
            <a:round/>
            <a:headEnd/>
            <a:tailEnd/>
          </a:ln>
          <a:effectLst/>
        </p:spPr>
        <p:txBody>
          <a:bodyPr lIns="99000" tIns="54000" rIns="99000" bIns="54000" anchor="ctr" anchorCtr="1"/>
          <a:lstStyle/>
          <a:p>
            <a:pPr>
              <a:lnSpc>
                <a:spcPct val="98000"/>
              </a:lnSpc>
              <a:spcBef>
                <a:spcPct val="0"/>
              </a:spcBef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chemeClr val="bg1">
                    <a:lumMod val="85000"/>
                  </a:schemeClr>
                </a:solidFill>
                <a:latin typeface="Bitstream Vera Sans" pitchFamily="32" charset="0"/>
                <a:ea typeface="Luxi Sans" charset="0"/>
                <a:cs typeface="Luxi Sans" charset="0"/>
              </a:rPr>
              <a:t>3:3</a:t>
            </a:r>
          </a:p>
        </p:txBody>
      </p:sp>
      <p:sp>
        <p:nvSpPr>
          <p:cNvPr id="65" name="AutoShape 28"/>
          <p:cNvSpPr>
            <a:spLocks noChangeArrowheads="1"/>
          </p:cNvSpPr>
          <p:nvPr/>
        </p:nvSpPr>
        <p:spPr bwMode="auto">
          <a:xfrm>
            <a:off x="7429500" y="4572000"/>
            <a:ext cx="400050" cy="400050"/>
          </a:xfrm>
          <a:prstGeom prst="roundRect">
            <a:avLst>
              <a:gd name="adj" fmla="val 394"/>
            </a:avLst>
          </a:prstGeom>
          <a:solidFill>
            <a:srgbClr val="008000"/>
          </a:solidFill>
          <a:ln w="18360">
            <a:solidFill>
              <a:schemeClr val="tx1"/>
            </a:solidFill>
            <a:round/>
            <a:headEnd/>
            <a:tailEnd/>
          </a:ln>
          <a:effectLst/>
        </p:spPr>
        <p:txBody>
          <a:bodyPr lIns="99000" tIns="54000" rIns="99000" bIns="54000" anchor="ctr" anchorCtr="1"/>
          <a:lstStyle/>
          <a:p>
            <a:pPr>
              <a:lnSpc>
                <a:spcPct val="98000"/>
              </a:lnSpc>
              <a:spcBef>
                <a:spcPct val="0"/>
              </a:spcBef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chemeClr val="bg1">
                    <a:lumMod val="85000"/>
                  </a:schemeClr>
                </a:solidFill>
                <a:latin typeface="Bitstream Vera Sans" pitchFamily="32" charset="0"/>
                <a:ea typeface="Luxi Sans" charset="0"/>
                <a:cs typeface="Luxi Sans" charset="0"/>
              </a:rPr>
              <a:t>3:4</a:t>
            </a:r>
          </a:p>
        </p:txBody>
      </p:sp>
      <p:sp>
        <p:nvSpPr>
          <p:cNvPr id="66" name="AutoShape 29"/>
          <p:cNvSpPr>
            <a:spLocks noChangeArrowheads="1"/>
          </p:cNvSpPr>
          <p:nvPr/>
        </p:nvSpPr>
        <p:spPr bwMode="auto">
          <a:xfrm>
            <a:off x="6629400" y="5314950"/>
            <a:ext cx="400050" cy="400050"/>
          </a:xfrm>
          <a:prstGeom prst="roundRect">
            <a:avLst>
              <a:gd name="adj" fmla="val 394"/>
            </a:avLst>
          </a:prstGeom>
          <a:solidFill>
            <a:srgbClr val="280099"/>
          </a:solidFill>
          <a:ln w="18360">
            <a:solidFill>
              <a:schemeClr val="tx1"/>
            </a:solidFill>
            <a:round/>
            <a:headEnd/>
            <a:tailEnd/>
          </a:ln>
          <a:effectLst/>
        </p:spPr>
        <p:txBody>
          <a:bodyPr lIns="99000" tIns="54000" rIns="99000" bIns="54000" anchor="ctr" anchorCtr="1"/>
          <a:lstStyle/>
          <a:p>
            <a:pPr>
              <a:lnSpc>
                <a:spcPct val="98000"/>
              </a:lnSpc>
              <a:spcBef>
                <a:spcPct val="0"/>
              </a:spcBef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chemeClr val="bg1">
                    <a:lumMod val="85000"/>
                  </a:schemeClr>
                </a:solidFill>
                <a:latin typeface="Bitstream Vera Sans" pitchFamily="32" charset="0"/>
                <a:ea typeface="Luxi Sans" charset="0"/>
                <a:cs typeface="Luxi Sans" charset="0"/>
              </a:rPr>
              <a:t>3:3</a:t>
            </a: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>
            <a:off x="6057900" y="1257300"/>
            <a:ext cx="1588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68" name="Line 31"/>
          <p:cNvSpPr>
            <a:spLocks noChangeShapeType="1"/>
          </p:cNvSpPr>
          <p:nvPr/>
        </p:nvSpPr>
        <p:spPr bwMode="auto">
          <a:xfrm>
            <a:off x="6057900" y="1257300"/>
            <a:ext cx="800100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69" name="Line 32"/>
          <p:cNvSpPr>
            <a:spLocks noChangeShapeType="1"/>
          </p:cNvSpPr>
          <p:nvPr/>
        </p:nvSpPr>
        <p:spPr bwMode="auto">
          <a:xfrm>
            <a:off x="6057900" y="1257300"/>
            <a:ext cx="1600200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70" name="Line 33"/>
          <p:cNvSpPr>
            <a:spLocks noChangeShapeType="1"/>
          </p:cNvSpPr>
          <p:nvPr/>
        </p:nvSpPr>
        <p:spPr bwMode="auto">
          <a:xfrm>
            <a:off x="6057900" y="2000250"/>
            <a:ext cx="1588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6057900" y="2000250"/>
            <a:ext cx="800100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6057900" y="2000250"/>
            <a:ext cx="1600200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6858000" y="2000250"/>
            <a:ext cx="1588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7658100" y="2000250"/>
            <a:ext cx="1588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>
            <a:off x="6057900" y="2743200"/>
            <a:ext cx="1588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6858000" y="2743200"/>
            <a:ext cx="1588" cy="108585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>
            <a:off x="7658100" y="2743200"/>
            <a:ext cx="1588" cy="108585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6057900" y="3486150"/>
            <a:ext cx="800100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6057900" y="3486150"/>
            <a:ext cx="1600200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>
            <a:off x="6858000" y="4229100"/>
            <a:ext cx="1588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7658100" y="4229100"/>
            <a:ext cx="1588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6858000" y="4972050"/>
            <a:ext cx="1588" cy="342900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83" name="Line 46"/>
          <p:cNvSpPr>
            <a:spLocks noChangeShapeType="1"/>
          </p:cNvSpPr>
          <p:nvPr/>
        </p:nvSpPr>
        <p:spPr bwMode="auto">
          <a:xfrm>
            <a:off x="7010400" y="5562600"/>
            <a:ext cx="1143000" cy="198119"/>
          </a:xfrm>
          <a:prstGeom prst="line">
            <a:avLst/>
          </a:prstGeom>
          <a:noFill/>
          <a:ln w="183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US" sz="1800" b="0">
              <a:solidFill>
                <a:schemeClr val="bg1">
                  <a:lumMod val="85000"/>
                </a:schemeClr>
              </a:solidFill>
              <a:latin typeface="Arial Unicode MS" pitchFamily="34" charset="-128"/>
              <a:cs typeface="Arial" pitchFamily="34" charset="0"/>
            </a:endParaRPr>
          </a:p>
        </p:txBody>
      </p:sp>
      <p:pic>
        <p:nvPicPr>
          <p:cNvPr id="8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49180"/>
            <a:ext cx="2819400" cy="32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extBox 84"/>
          <p:cNvSpPr txBox="1"/>
          <p:nvPr/>
        </p:nvSpPr>
        <p:spPr>
          <a:xfrm>
            <a:off x="457200" y="3124200"/>
            <a:ext cx="4889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Charm++: Object-based Virtualization  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152400" y="5105400"/>
            <a:ext cx="311816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Intel </a:t>
            </a:r>
            <a:r>
              <a:rPr lang="en-US" sz="2000" b="1" dirty="0" err="1" smtClean="0"/>
              <a:t>CnC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Language for </a:t>
            </a:r>
          </a:p>
          <a:p>
            <a:r>
              <a:rPr lang="en-US" sz="2000" b="1" dirty="0" smtClean="0"/>
              <a:t>graph based parallelism</a:t>
            </a:r>
          </a:p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953000" y="5791200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Plasma &amp; Magma (</a:t>
            </a:r>
            <a:r>
              <a:rPr lang="en-US" sz="2000" b="1" dirty="0" err="1" smtClean="0"/>
              <a:t>Dongarra</a:t>
            </a:r>
            <a:r>
              <a:rPr lang="en-US" sz="2000" b="1" dirty="0" smtClean="0"/>
              <a:t>):</a:t>
            </a:r>
          </a:p>
          <a:p>
            <a:r>
              <a:rPr lang="en-US" sz="2000" b="1" dirty="0" smtClean="0"/>
              <a:t>DAG based Parallel linear algebra software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8" y="195942"/>
            <a:ext cx="7297737" cy="795337"/>
          </a:xfrm>
        </p:spPr>
        <p:txBody>
          <a:bodyPr/>
          <a:lstStyle/>
          <a:p>
            <a:pPr algn="ctr"/>
            <a:r>
              <a:rPr lang="en-US" dirty="0" smtClean="0"/>
              <a:t>Uintah Task-Based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3536"/>
            <a:ext cx="5334000" cy="543877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Task Graph: Directed Acyclic Graph</a:t>
            </a:r>
          </a:p>
          <a:p>
            <a:pPr>
              <a:buNone/>
            </a:pPr>
            <a:endParaRPr lang="en-US" sz="600" dirty="0" smtClean="0"/>
          </a:p>
          <a:p>
            <a:r>
              <a:rPr lang="en-US" sz="2400" dirty="0" smtClean="0"/>
              <a:t>Asynchronous, out of order execution of tasks - </a:t>
            </a:r>
            <a:r>
              <a:rPr lang="en-US" sz="2400" b="1" dirty="0" smtClean="0"/>
              <a:t>key idea</a:t>
            </a:r>
          </a:p>
          <a:p>
            <a:pPr>
              <a:buNone/>
            </a:pPr>
            <a:endParaRPr lang="en-US" sz="600" b="1" dirty="0" smtClean="0"/>
          </a:p>
          <a:p>
            <a:r>
              <a:rPr lang="en-US" sz="2400" b="1" dirty="0" smtClean="0"/>
              <a:t>Task</a:t>
            </a:r>
            <a:r>
              <a:rPr lang="en-US" sz="2400" dirty="0" smtClean="0"/>
              <a:t> – basic unit of work</a:t>
            </a:r>
          </a:p>
          <a:p>
            <a:pPr lvl="1"/>
            <a:r>
              <a:rPr lang="en-US" sz="2000" dirty="0" smtClean="0"/>
              <a:t>C++ method with computation</a:t>
            </a:r>
          </a:p>
          <a:p>
            <a:pPr>
              <a:buNone/>
            </a:pPr>
            <a:endParaRPr lang="en-US" sz="600" b="1" dirty="0" smtClean="0"/>
          </a:p>
          <a:p>
            <a:pPr>
              <a:buNone/>
            </a:pPr>
            <a:endParaRPr lang="en-US" sz="600" b="1" dirty="0" smtClean="0"/>
          </a:p>
          <a:p>
            <a:r>
              <a:rPr lang="en-US" sz="2400" dirty="0" smtClean="0"/>
              <a:t>Allows Uintah to be generalized to support accelerators</a:t>
            </a:r>
          </a:p>
          <a:p>
            <a:pPr>
              <a:buNone/>
            </a:pPr>
            <a:endParaRPr lang="en-US" sz="600" b="1" dirty="0" smtClean="0"/>
          </a:p>
          <a:p>
            <a:pPr>
              <a:buNone/>
            </a:pPr>
            <a:endParaRPr lang="en-US" sz="600" b="1" dirty="0" smtClean="0"/>
          </a:p>
          <a:p>
            <a:r>
              <a:rPr lang="en-US" sz="2400" dirty="0" smtClean="0"/>
              <a:t>Overlap communication/computation</a:t>
            </a:r>
          </a:p>
          <a:p>
            <a:pPr lvl="1">
              <a:buNone/>
            </a:pPr>
            <a:endParaRPr lang="en-US" sz="600" dirty="0" smtClean="0"/>
          </a:p>
          <a:p>
            <a:pPr>
              <a:buNone/>
            </a:pPr>
            <a:endParaRPr lang="en-US" sz="600" dirty="0" smtClean="0"/>
          </a:p>
          <a:p>
            <a:r>
              <a:rPr lang="en-US" sz="2400" dirty="0" smtClean="0"/>
              <a:t>GPU extension is realized without massive, sweeping code changes</a:t>
            </a:r>
          </a:p>
          <a:p>
            <a:pPr lvl="1"/>
            <a:r>
              <a:rPr lang="en-US" sz="1700" dirty="0" smtClean="0"/>
              <a:t>Extend Task class (CPU &amp; GPU call backs)</a:t>
            </a:r>
          </a:p>
          <a:p>
            <a:pPr lvl="1"/>
            <a:r>
              <a:rPr lang="en-US" sz="1700" dirty="0" smtClean="0"/>
              <a:t>Design GPU task queue data </a:t>
            </a:r>
            <a:r>
              <a:rPr lang="en-US" sz="1700" dirty="0" smtClean="0"/>
              <a:t>structures</a:t>
            </a:r>
          </a:p>
          <a:p>
            <a:pPr lvl="1"/>
            <a:r>
              <a:rPr lang="en-US" sz="1700" dirty="0" smtClean="0"/>
              <a:t>Infrastructure handles device API details</a:t>
            </a:r>
            <a:endParaRPr lang="en-US" sz="1700" dirty="0" smtClean="0"/>
          </a:p>
          <a:p>
            <a:pPr lvl="1"/>
            <a:r>
              <a:rPr lang="en-US" sz="1700" dirty="0" smtClean="0"/>
              <a:t>Mechanism to detect completion of </a:t>
            </a:r>
            <a:r>
              <a:rPr lang="en-US" sz="1700" dirty="0" err="1" smtClean="0"/>
              <a:t>async</a:t>
            </a:r>
            <a:r>
              <a:rPr lang="en-US" sz="1700" dirty="0" smtClean="0"/>
              <a:t>  ops</a:t>
            </a:r>
          </a:p>
          <a:p>
            <a:pPr lvl="1"/>
            <a:r>
              <a:rPr lang="en-US" sz="1700" dirty="0" smtClean="0"/>
              <a:t>Write GPU </a:t>
            </a:r>
            <a:r>
              <a:rPr lang="en-US" sz="1700" dirty="0" smtClean="0"/>
              <a:t>kernels for </a:t>
            </a:r>
            <a:r>
              <a:rPr lang="en-US" sz="1700" dirty="0" smtClean="0"/>
              <a:t>appropriate CPU </a:t>
            </a:r>
            <a:r>
              <a:rPr lang="en-US" sz="1700" dirty="0" smtClean="0"/>
              <a:t>tasks</a:t>
            </a:r>
            <a:endParaRPr lang="en-US" sz="17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760" y="1531620"/>
            <a:ext cx="321335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94960" y="5113020"/>
            <a:ext cx="3733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0093"/>
              </a:buClr>
              <a:buSzPct val="100000"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14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patch single level ICE task graph</a:t>
            </a: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0" y="228600"/>
            <a:ext cx="7297737" cy="795337"/>
          </a:xfrm>
        </p:spPr>
        <p:txBody>
          <a:bodyPr/>
          <a:lstStyle/>
          <a:p>
            <a:pPr algn="ctr"/>
            <a:r>
              <a:rPr lang="en-US" dirty="0" smtClean="0"/>
              <a:t>NVIDIA Fermi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713" y="1295400"/>
            <a:ext cx="611393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7775" y="5314950"/>
            <a:ext cx="5668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 Host memory to Device memory is max </a:t>
            </a:r>
            <a:r>
              <a:rPr lang="en-US" b="1" dirty="0" smtClean="0"/>
              <a:t>8GB/sec</a:t>
            </a: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 Device memory to cores is </a:t>
            </a:r>
            <a:r>
              <a:rPr lang="en-US" b="1" dirty="0" smtClean="0"/>
              <a:t>144GB/sec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 Memory bound applications must hide </a:t>
            </a:r>
            <a:r>
              <a:rPr lang="en-US" dirty="0" err="1" smtClean="0"/>
              <a:t>PCIe</a:t>
            </a:r>
            <a:r>
              <a:rPr lang="en-US" dirty="0" smtClean="0"/>
              <a:t> latency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3810000"/>
            <a:ext cx="1143000" cy="609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 Arrow 15"/>
          <p:cNvSpPr/>
          <p:nvPr/>
        </p:nvSpPr>
        <p:spPr>
          <a:xfrm flipH="1">
            <a:off x="7315200" y="3657600"/>
            <a:ext cx="304800" cy="1143000"/>
          </a:xfrm>
          <a:prstGeom prst="bentArrow">
            <a:avLst>
              <a:gd name="adj1" fmla="val 18333"/>
              <a:gd name="adj2" fmla="val 28333"/>
              <a:gd name="adj3" fmla="val 50000"/>
              <a:gd name="adj4" fmla="val 437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92240" y="3657600"/>
            <a:ext cx="762000" cy="228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4572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8GB/sec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487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144GB/sec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96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cetablo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375" y="0"/>
            <a:ext cx="3349625" cy="598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086600" y="5029200"/>
            <a:ext cx="838200" cy="83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2060" y="3598652"/>
            <a:ext cx="411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Generated by Google profiling </a:t>
            </a:r>
            <a:r>
              <a:rPr lang="en-US" sz="1200" b="1" dirty="0">
                <a:latin typeface="Calibri" pitchFamily="34" charset="0"/>
              </a:rPr>
              <a:t>tool, visualized by </a:t>
            </a:r>
            <a:r>
              <a:rPr lang="en-US" sz="1200" b="1" dirty="0" err="1">
                <a:latin typeface="Calibri" pitchFamily="34" charset="0"/>
              </a:rPr>
              <a:t>K</a:t>
            </a:r>
            <a:r>
              <a:rPr lang="en-US" sz="1200" b="1" dirty="0" err="1" smtClean="0">
                <a:latin typeface="Calibri" pitchFamily="34" charset="0"/>
              </a:rPr>
              <a:t>cachegrind</a:t>
            </a:r>
            <a:r>
              <a:rPr lang="en-US" sz="1200" b="1" dirty="0" smtClean="0">
                <a:latin typeface="Calibri" pitchFamily="34" charset="0"/>
              </a:rPr>
              <a:t> 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3991637"/>
            <a:ext cx="54864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err="1" smtClean="0"/>
              <a:t>FirstOrderAdvector</a:t>
            </a:r>
            <a:r>
              <a:rPr lang="en-US" dirty="0" smtClean="0"/>
              <a:t> Operators          &amp;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 Significant portion of runtime (~</a:t>
            </a:r>
            <a:r>
              <a:rPr lang="en-US" dirty="0" smtClean="0">
                <a:latin typeface="Times New Roman"/>
                <a:cs typeface="Times New Roman"/>
              </a:rPr>
              <a:t> 20%</a:t>
            </a:r>
            <a:r>
              <a:rPr lang="en-US" dirty="0" smtClean="0"/>
              <a:t>)</a:t>
            </a:r>
          </a:p>
          <a:p>
            <a:pPr lvl="1"/>
            <a:r>
              <a:rPr lang="en-US" sz="1400" dirty="0" smtClean="0"/>
              <a:t> </a:t>
            </a:r>
          </a:p>
          <a:p>
            <a:pPr lvl="1"/>
            <a:endParaRPr lang="en-US" sz="800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 Highly structured calculations</a:t>
            </a:r>
          </a:p>
          <a:p>
            <a:endParaRPr lang="en-US" sz="600" dirty="0" smtClean="0"/>
          </a:p>
          <a:p>
            <a:pPr lvl="1">
              <a:buBlip>
                <a:blip r:embed="rId3"/>
              </a:buBlip>
            </a:pPr>
            <a:r>
              <a:rPr lang="en-US" sz="1400" dirty="0" smtClean="0"/>
              <a:t> Stencil operations and other SIMD constructs</a:t>
            </a:r>
          </a:p>
          <a:p>
            <a:pPr lvl="1">
              <a:buBlip>
                <a:blip r:embed="rId3"/>
              </a:buBlip>
            </a:pPr>
            <a:r>
              <a:rPr lang="en-US" sz="1400" dirty="0" smtClean="0"/>
              <a:t> Map well onto GPU</a:t>
            </a:r>
            <a:endParaRPr lang="en-US" dirty="0" smtClean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 High </a:t>
            </a:r>
            <a:r>
              <a:rPr lang="en-US" dirty="0" err="1" smtClean="0"/>
              <a:t>FLOPs:Byte</a:t>
            </a:r>
            <a:r>
              <a:rPr lang="en-US" dirty="0" smtClean="0"/>
              <a:t> ratio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19600" y="4343400"/>
            <a:ext cx="2667000" cy="9906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 bwMode="auto">
          <a:xfrm>
            <a:off x="0" y="0"/>
            <a:ext cx="7297737" cy="795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Fluid Solver Code (ICE)</a:t>
            </a:r>
            <a:endParaRPr kumimoji="0" lang="en-US" sz="3600" b="1" i="0" u="none" strike="noStrike" kern="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38200" y="785815"/>
            <a:ext cx="3943350" cy="2795588"/>
            <a:chOff x="838200" y="762000"/>
            <a:chExt cx="3943350" cy="2795588"/>
          </a:xfrm>
        </p:grpSpPr>
        <p:pic>
          <p:nvPicPr>
            <p:cNvPr id="2050" name="Picture 2" descr="C:\Users\ahumphrey\Desktop\uintah-figures-talks\siam-figures\ice-profi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762000"/>
              <a:ext cx="3904238" cy="2795588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3581400" y="1820174"/>
              <a:ext cx="1143000" cy="6096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85876" y="786708"/>
              <a:ext cx="1035855" cy="1674018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52585" y="939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76756" y="204877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90963" y="204877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2119" y="171539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641475" y="901700"/>
              <a:ext cx="304800" cy="381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647825" y="1689100"/>
              <a:ext cx="304800" cy="381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879850" y="2025650"/>
              <a:ext cx="304800" cy="381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476750" y="2016125"/>
              <a:ext cx="304800" cy="381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5" descr="C:\Users\ahumphrey\Desktop\7point-stenc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5" y="5508170"/>
            <a:ext cx="468630" cy="46094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973510" y="39998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3962400" y="3962400"/>
            <a:ext cx="304800" cy="381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92748" y="398869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4572000" y="3962400"/>
            <a:ext cx="304800" cy="381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Csaf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19075</TotalTime>
  <Words>1527</Words>
  <Application>Microsoft Office PowerPoint</Application>
  <PresentationFormat>On-screen Show (4:3)</PresentationFormat>
  <Paragraphs>383</Paragraphs>
  <Slides>29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 Csafe</vt:lpstr>
      <vt:lpstr>Slide 1</vt:lpstr>
      <vt:lpstr>Slide 2</vt:lpstr>
      <vt:lpstr>Uintah - Scalability</vt:lpstr>
      <vt:lpstr>Emergence of Heterogeneous Systems</vt:lpstr>
      <vt:lpstr>When extending a general computational framework to GPUs, with over 700K lines of code  …. where to start? …. Uintah’s asynchronous task-based approach makes this surprisingly manageable </vt:lpstr>
      <vt:lpstr>Other Graph Based Applications</vt:lpstr>
      <vt:lpstr>Uintah Task-Based Approach</vt:lpstr>
      <vt:lpstr>NVIDIA Fermi Overview</vt:lpstr>
      <vt:lpstr>Slide 9</vt:lpstr>
      <vt:lpstr>Results – Without Optimizations</vt:lpstr>
      <vt:lpstr>Hiding PCIe Latency</vt:lpstr>
      <vt:lpstr>Multi-Threaded CPU Scheduler</vt:lpstr>
      <vt:lpstr>Multi-Threaded CPU-GPU Scheduler</vt:lpstr>
      <vt:lpstr>Multistage Task Queue Architecture</vt:lpstr>
      <vt:lpstr>Uintah CPU-GPU Scheduler Abilities</vt:lpstr>
      <vt:lpstr>ARCHES Combustion Component</vt:lpstr>
      <vt:lpstr>Exascale Problem Design of Alstom Clean Coal Boilers </vt:lpstr>
      <vt:lpstr>Developing a Uintah Radiation Model</vt:lpstr>
      <vt:lpstr>Reverse Monte Carlo Ray Tracing (RMCRT)</vt:lpstr>
      <vt:lpstr>ARCHES GPU-Based RMCRT</vt:lpstr>
      <vt:lpstr>Random Number Generation</vt:lpstr>
      <vt:lpstr>RMCRT Kernel - General Approach</vt:lpstr>
      <vt:lpstr>GPU RMCRT Speedup Results (Single Node)</vt:lpstr>
      <vt:lpstr>GPU RMCRT Speedup Results (Single Node)</vt:lpstr>
      <vt:lpstr>GPU-Based RMCRT Scalability</vt:lpstr>
      <vt:lpstr>Addressing RMCRT Scalability</vt:lpstr>
      <vt:lpstr>Future Work</vt:lpstr>
      <vt:lpstr>Conclusion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Scalability of Fluid-structure Interaction Solver Uintah using Optimized Task Graphs</dc:title>
  <dc:creator>Peter</dc:creator>
  <cp:lastModifiedBy>Alan Humphrey</cp:lastModifiedBy>
  <cp:revision>1946</cp:revision>
  <dcterms:created xsi:type="dcterms:W3CDTF">2006-08-16T00:00:00Z</dcterms:created>
  <dcterms:modified xsi:type="dcterms:W3CDTF">2012-07-18T04:21:37Z</dcterms:modified>
</cp:coreProperties>
</file>