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9"/>
  </p:notesMasterIdLst>
  <p:handoutMasterIdLst>
    <p:handoutMasterId r:id="rId10"/>
  </p:handoutMasterIdLst>
  <p:sldIdLst>
    <p:sldId id="378" r:id="rId2"/>
    <p:sldId id="380" r:id="rId3"/>
    <p:sldId id="406" r:id="rId4"/>
    <p:sldId id="405" r:id="rId5"/>
    <p:sldId id="402" r:id="rId6"/>
    <p:sldId id="388" r:id="rId7"/>
    <p:sldId id="401" r:id="rId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00" autoAdjust="0"/>
    <p:restoredTop sz="94886" autoAdjust="0"/>
  </p:normalViewPr>
  <p:slideViewPr>
    <p:cSldViewPr>
      <p:cViewPr>
        <p:scale>
          <a:sx n="75" d="100"/>
          <a:sy n="75" d="100"/>
        </p:scale>
        <p:origin x="-2664" y="-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90" y="-108"/>
      </p:cViewPr>
      <p:guideLst>
        <p:guide orient="horz" pos="3223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CF7DD-6BBE-481D-BDE5-266BEEFA8580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CEBE1-CE04-4A9E-B176-88B8D91AF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BF4620A-B20F-4CA2-ADED-2ABEA66DD13A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EB594C3-7E31-4EB6-BC35-D7B77BE4C2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303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594C3-7E31-4EB6-BC35-D7B77BE4C28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198438"/>
            <a:ext cx="2009775" cy="5567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0538" y="198438"/>
            <a:ext cx="5881687" cy="5567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663" y="198438"/>
            <a:ext cx="7297737" cy="795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0538" y="1379538"/>
            <a:ext cx="3941762" cy="4386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4700" y="1379538"/>
            <a:ext cx="3943350" cy="4386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0538" y="198438"/>
            <a:ext cx="8043862" cy="5567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663" y="198438"/>
            <a:ext cx="7297737" cy="795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0538" y="1379538"/>
            <a:ext cx="3941762" cy="4386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584700" y="1379538"/>
            <a:ext cx="3943350" cy="4386262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663" y="198438"/>
            <a:ext cx="7297737" cy="795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0538" y="1379538"/>
            <a:ext cx="8037512" cy="438626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1379538"/>
            <a:ext cx="3941762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4700" y="1379538"/>
            <a:ext cx="3943350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36663" y="198438"/>
            <a:ext cx="7297737" cy="795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379538"/>
            <a:ext cx="8037512" cy="438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 baseline="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93"/>
          </a:solidFill>
          <a:latin typeface="Helvetica" pitchFamily="8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93"/>
          </a:solidFill>
          <a:latin typeface="Helvetica" pitchFamily="8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93"/>
          </a:solidFill>
          <a:latin typeface="Helvetica" pitchFamily="8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93"/>
          </a:solidFill>
          <a:latin typeface="Helvetica" pitchFamily="8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93"/>
          </a:solidFill>
          <a:latin typeface="Helvetica" pitchFamily="8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93"/>
          </a:solidFill>
          <a:latin typeface="Helvetica" pitchFamily="8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93"/>
          </a:solidFill>
          <a:latin typeface="Helvetica" pitchFamily="8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93"/>
          </a:solidFill>
          <a:latin typeface="Helvetica" pitchFamily="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00093"/>
        </a:buClr>
        <a:buSzPct val="100000"/>
        <a:buFontTx/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00093"/>
        </a:buClr>
        <a:buSzPct val="100000"/>
        <a:buFontTx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00093"/>
        </a:buClr>
        <a:buSzPct val="100000"/>
        <a:buFontTx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457200"/>
            <a:ext cx="9144000" cy="147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ARCHES: GPU Ray Tracing</a:t>
            </a:r>
            <a:endParaRPr kumimoji="0" lang="en-US" sz="3600" b="1" i="0" u="none" strike="noStrike" kern="0" cap="none" spc="0" normalizeH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57200" y="1905000"/>
            <a:ext cx="8077200" cy="452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201797"/>
                </a:solidFill>
                <a:latin typeface="Helvetica" pitchFamily="8" charset="0"/>
              </a:defRPr>
            </a:lvl1pPr>
            <a:lvl2pPr marL="742950" indent="-285750">
              <a:defRPr sz="2000">
                <a:solidFill>
                  <a:srgbClr val="201797"/>
                </a:solidFill>
                <a:latin typeface="Helvetica" pitchFamily="8" charset="0"/>
              </a:defRPr>
            </a:lvl2pPr>
            <a:lvl3pPr marL="1143000" indent="-228600">
              <a:defRPr sz="2000">
                <a:solidFill>
                  <a:srgbClr val="201797"/>
                </a:solidFill>
                <a:latin typeface="Helvetica" pitchFamily="8" charset="0"/>
              </a:defRPr>
            </a:lvl3pPr>
            <a:lvl4pPr marL="1600200" indent="-228600">
              <a:defRPr sz="2000">
                <a:solidFill>
                  <a:srgbClr val="201797"/>
                </a:solidFill>
                <a:latin typeface="Helvetica" pitchFamily="8" charset="0"/>
              </a:defRPr>
            </a:lvl4pPr>
            <a:lvl5pPr marL="2057400" indent="-228600">
              <a:defRPr sz="2000">
                <a:solidFill>
                  <a:srgbClr val="201797"/>
                </a:solidFill>
                <a:latin typeface="Helvetica" pitchFamily="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0093"/>
              </a:buClr>
              <a:buSzPct val="100000"/>
              <a:defRPr sz="2000">
                <a:solidFill>
                  <a:srgbClr val="201797"/>
                </a:solidFill>
                <a:latin typeface="Helvetica" pitchFamily="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0093"/>
              </a:buClr>
              <a:buSzPct val="100000"/>
              <a:defRPr sz="2000">
                <a:solidFill>
                  <a:srgbClr val="201797"/>
                </a:solidFill>
                <a:latin typeface="Helvetica" pitchFamily="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0093"/>
              </a:buClr>
              <a:buSzPct val="100000"/>
              <a:defRPr sz="2000">
                <a:solidFill>
                  <a:srgbClr val="201797"/>
                </a:solidFill>
                <a:latin typeface="Helvetica" pitchFamily="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0093"/>
              </a:buClr>
              <a:buSzPct val="100000"/>
              <a:defRPr sz="2000">
                <a:solidFill>
                  <a:srgbClr val="201797"/>
                </a:solidFill>
                <a:latin typeface="Helvetica" pitchFamily="8" charset="0"/>
              </a:defRPr>
            </a:lvl9pPr>
          </a:lstStyle>
          <a:p>
            <a:pPr marL="400050" indent="-400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100000"/>
              <a:buAutoNum type="romanUcPeriod"/>
            </a:pPr>
            <a:r>
              <a:rPr lang="en-GB" sz="1800" b="1" dirty="0" smtClean="0">
                <a:solidFill>
                  <a:srgbClr val="000000"/>
                </a:solidFill>
              </a:rPr>
              <a:t>Motivation – Emergence of Heterogeneous Systems</a:t>
            </a:r>
            <a:endParaRPr lang="en-GB" sz="1800" b="1" dirty="0" smtClean="0">
              <a:solidFill>
                <a:srgbClr val="000000"/>
              </a:solidFill>
            </a:endParaRPr>
          </a:p>
          <a:p>
            <a:pPr marL="400050" indent="-400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100000"/>
              <a:buAutoNum type="romanUcPeriod"/>
            </a:pPr>
            <a:r>
              <a:rPr lang="en-GB" sz="1800" b="1" dirty="0" smtClean="0">
                <a:solidFill>
                  <a:srgbClr val="000000"/>
                </a:solidFill>
              </a:rPr>
              <a:t>Overview and Approach</a:t>
            </a:r>
            <a:endParaRPr lang="en-GB" sz="1800" b="1" dirty="0" smtClean="0">
              <a:solidFill>
                <a:srgbClr val="000000"/>
              </a:solidFill>
            </a:endParaRPr>
          </a:p>
          <a:p>
            <a:pPr marL="400050" indent="-400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100000"/>
              <a:buAutoNum type="romanUcPeriod"/>
            </a:pPr>
            <a:r>
              <a:rPr lang="en-GB" sz="1800" b="1" dirty="0" smtClean="0">
                <a:solidFill>
                  <a:srgbClr val="000000"/>
                </a:solidFill>
              </a:rPr>
              <a:t>Uintah Hybrid CPU/GPU </a:t>
            </a:r>
            <a:r>
              <a:rPr lang="en-GB" sz="1800" b="1" dirty="0" smtClean="0">
                <a:solidFill>
                  <a:srgbClr val="000000"/>
                </a:solidFill>
              </a:rPr>
              <a:t>Scheduler</a:t>
            </a:r>
          </a:p>
          <a:p>
            <a:pPr marL="400050" indent="-400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100000"/>
              <a:buAutoNum type="romanUcPeriod"/>
            </a:pPr>
            <a:r>
              <a:rPr lang="en-GB" sz="1800" b="1" dirty="0" smtClean="0">
                <a:solidFill>
                  <a:srgbClr val="000000"/>
                </a:solidFill>
              </a:rPr>
              <a:t>Current Uintah Infrastructure GPU Abilities</a:t>
            </a:r>
            <a:endParaRPr lang="en-GB" sz="1800" b="1" dirty="0" smtClean="0">
              <a:solidFill>
                <a:srgbClr val="000000"/>
              </a:solidFill>
            </a:endParaRPr>
          </a:p>
          <a:p>
            <a:pPr marL="400050" indent="-400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0093"/>
              </a:buClr>
              <a:buSzPct val="100000"/>
            </a:pPr>
            <a:endParaRPr lang="en-GB" sz="1800" b="1" dirty="0" smtClean="0">
              <a:solidFill>
                <a:srgbClr val="000000"/>
              </a:solidFill>
            </a:endParaRPr>
          </a:p>
          <a:p>
            <a:pPr marL="400050" indent="-400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0093"/>
              </a:buClr>
              <a:buSzPct val="100000"/>
            </a:pPr>
            <a:endParaRPr lang="en-GB" sz="1800" b="1" dirty="0" smtClean="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0093"/>
              </a:buClr>
              <a:buSzPct val="100000"/>
            </a:pPr>
            <a:r>
              <a:rPr lang="en-GB" sz="1800" b="1" dirty="0" smtClean="0">
                <a:solidFill>
                  <a:srgbClr val="000000"/>
                </a:solidFill>
              </a:rPr>
              <a:t>Acknowledgements:</a:t>
            </a:r>
            <a:endParaRPr lang="en-GB" sz="1800" b="1" dirty="0" smtClean="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0093"/>
              </a:buClr>
              <a:buSzPct val="100000"/>
            </a:pPr>
            <a:endParaRPr lang="en-GB" sz="400" b="1" dirty="0" smtClean="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0093"/>
              </a:buClr>
              <a:buSzPct val="70000"/>
              <a:buBlip>
                <a:blip r:embed="rId3"/>
              </a:buBlip>
            </a:pPr>
            <a:r>
              <a:rPr lang="en-GB" sz="1600" dirty="0" smtClean="0">
                <a:solidFill>
                  <a:srgbClr val="000000"/>
                </a:solidFill>
              </a:rPr>
              <a:t> DoE </a:t>
            </a:r>
            <a:r>
              <a:rPr lang="en-GB" sz="1600" dirty="0" smtClean="0">
                <a:solidFill>
                  <a:srgbClr val="000000"/>
                </a:solidFill>
              </a:rPr>
              <a:t>for funding the CSAFE project from </a:t>
            </a:r>
            <a:r>
              <a:rPr lang="en-GB" sz="1600" dirty="0" smtClean="0">
                <a:solidFill>
                  <a:srgbClr val="000000"/>
                </a:solidFill>
              </a:rPr>
              <a:t>1997-2012, </a:t>
            </a:r>
            <a:r>
              <a:rPr lang="en-GB" sz="1600" dirty="0" smtClean="0">
                <a:solidFill>
                  <a:srgbClr val="000000"/>
                </a:solidFill>
              </a:rPr>
              <a:t>DOE NETL, DOE NNSA, INCITE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0093"/>
              </a:buClr>
              <a:buSzPct val="70000"/>
              <a:buBlip>
                <a:blip r:embed="rId3"/>
              </a:buBlip>
            </a:pPr>
            <a:r>
              <a:rPr lang="en-GB" sz="1600" dirty="0" smtClean="0">
                <a:solidFill>
                  <a:srgbClr val="000000"/>
                </a:solidFill>
              </a:rPr>
              <a:t> NSF for funding  via SDCI and  </a:t>
            </a:r>
            <a:r>
              <a:rPr lang="en-GB" sz="1600" dirty="0" err="1" smtClean="0">
                <a:solidFill>
                  <a:srgbClr val="000000"/>
                </a:solidFill>
              </a:rPr>
              <a:t>PetaApps</a:t>
            </a:r>
            <a:endParaRPr lang="en-GB" sz="1600" dirty="0" smtClean="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0093"/>
              </a:buClr>
              <a:buSzPct val="70000"/>
              <a:buBlip>
                <a:blip r:embed="rId3"/>
              </a:buBlip>
            </a:pPr>
            <a:r>
              <a:rPr lang="en-GB" sz="1600" dirty="0" smtClean="0">
                <a:solidFill>
                  <a:srgbClr val="000000"/>
                </a:solidFill>
              </a:rPr>
              <a:t> Keeneland Computing Facility, </a:t>
            </a:r>
            <a:r>
              <a:rPr lang="en-US" sz="1600" dirty="0" smtClean="0">
                <a:solidFill>
                  <a:srgbClr val="000000"/>
                </a:solidFill>
              </a:rPr>
              <a:t>supported by NSF under Contract </a:t>
            </a:r>
            <a:r>
              <a:rPr lang="en-US" sz="1600" dirty="0" smtClean="0">
                <a:solidFill>
                  <a:srgbClr val="000000"/>
                </a:solidFill>
              </a:rPr>
              <a:t>OCI-0910735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0093"/>
              </a:buClr>
              <a:buSzPct val="70000"/>
              <a:buBlip>
                <a:blip r:embed="rId3"/>
              </a:buBlip>
            </a:pP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Oak Ridge Leadership Computing Facility – </a:t>
            </a:r>
            <a:r>
              <a:rPr lang="en-US" sz="1600" dirty="0" err="1" smtClean="0">
                <a:solidFill>
                  <a:srgbClr val="000000"/>
                </a:solidFill>
              </a:rPr>
              <a:t>DoE</a:t>
            </a:r>
            <a:r>
              <a:rPr lang="en-US" sz="1600" dirty="0" smtClean="0">
                <a:solidFill>
                  <a:srgbClr val="000000"/>
                </a:solidFill>
              </a:rPr>
              <a:t> Jaguar XK6 System (GPU partition)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0093"/>
              </a:buClr>
              <a:buSzPct val="70000"/>
              <a:buBlip>
                <a:blip r:embed="rId3"/>
              </a:buBlip>
            </a:pPr>
            <a:endParaRPr lang="en-US" sz="1100" b="1" dirty="0" smtClean="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0093"/>
              </a:buClr>
              <a:buSzPct val="70000"/>
            </a:pPr>
            <a:endParaRPr lang="en-US" sz="1100" b="1" dirty="0" smtClean="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0093"/>
              </a:buClr>
              <a:buSzPct val="70000"/>
            </a:pPr>
            <a:endParaRPr lang="en-US" sz="1100" b="1" dirty="0" smtClean="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0093"/>
              </a:buClr>
              <a:buSzPct val="70000"/>
            </a:pPr>
            <a:endParaRPr lang="en-US" sz="1100" b="1" dirty="0" smtClean="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0093"/>
              </a:buClr>
              <a:buSzPct val="70000"/>
            </a:pPr>
            <a:endParaRPr lang="en-US" sz="1100" b="1" dirty="0" smtClean="0">
              <a:solidFill>
                <a:srgbClr val="000000"/>
              </a:solidFill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0093"/>
              </a:buClr>
              <a:buSzPct val="70000"/>
            </a:pPr>
            <a:r>
              <a:rPr lang="en-US" sz="1600" b="1" u="sng" dirty="0" smtClean="0">
                <a:solidFill>
                  <a:srgbClr val="C00000"/>
                </a:solidFill>
              </a:rPr>
              <a:t>http://www.uintah.utah.edu</a:t>
            </a:r>
            <a:endParaRPr lang="en-US" sz="1800" b="1" u="sng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8438"/>
            <a:ext cx="8839200" cy="795337"/>
          </a:xfrm>
        </p:spPr>
        <p:txBody>
          <a:bodyPr/>
          <a:lstStyle/>
          <a:p>
            <a:r>
              <a:rPr lang="en-US" dirty="0" smtClean="0"/>
              <a:t>Emergence of Heterogeneous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784" y="3529546"/>
            <a:ext cx="8037512" cy="3200400"/>
          </a:xfrm>
        </p:spPr>
        <p:txBody>
          <a:bodyPr/>
          <a:lstStyle/>
          <a:p>
            <a:pPr>
              <a:buSzPct val="75000"/>
            </a:pPr>
            <a:r>
              <a:rPr lang="en-US" sz="2800" b="1" dirty="0" smtClean="0"/>
              <a:t>Motivation</a:t>
            </a:r>
            <a:r>
              <a:rPr lang="en-US" sz="2800" dirty="0" smtClean="0"/>
              <a:t> - Accelerate </a:t>
            </a:r>
            <a:r>
              <a:rPr lang="en-US" sz="2800" dirty="0" smtClean="0"/>
              <a:t>Uintah Components:</a:t>
            </a:r>
          </a:p>
          <a:p>
            <a:pPr lvl="1">
              <a:buSzPct val="75000"/>
            </a:pPr>
            <a:r>
              <a:rPr lang="en-US" sz="2400" b="1" i="1" dirty="0" smtClean="0"/>
              <a:t>ARCHES Ray Tracer</a:t>
            </a:r>
            <a:endParaRPr lang="en-US" sz="2400" b="1" i="1" dirty="0" smtClean="0"/>
          </a:p>
          <a:p>
            <a:pPr>
              <a:buSzPct val="75000"/>
            </a:pPr>
            <a:r>
              <a:rPr lang="en-US" sz="2800" dirty="0" smtClean="0"/>
              <a:t>Want to utilize all hardware on these systems</a:t>
            </a:r>
          </a:p>
          <a:p>
            <a:pPr marL="342900" lvl="1" indent="-342900">
              <a:buSzPct val="75000"/>
            </a:pPr>
            <a:r>
              <a:rPr lang="en-US" dirty="0" err="1" smtClean="0"/>
              <a:t>Uintah’s</a:t>
            </a:r>
            <a:r>
              <a:rPr lang="en-US" dirty="0" smtClean="0"/>
              <a:t> asynchronous task-based approach is well suited to take advantage of </a:t>
            </a:r>
            <a:r>
              <a:rPr lang="en-US" dirty="0" smtClean="0"/>
              <a:t>GPUs</a:t>
            </a:r>
            <a:endParaRPr lang="en-US" dirty="0" smtClean="0"/>
          </a:p>
        </p:txBody>
      </p:sp>
      <p:grpSp>
        <p:nvGrpSpPr>
          <p:cNvPr id="24" name="Group 23"/>
          <p:cNvGrpSpPr/>
          <p:nvPr/>
        </p:nvGrpSpPr>
        <p:grpSpPr>
          <a:xfrm>
            <a:off x="601112" y="1066800"/>
            <a:ext cx="7881760" cy="2057400"/>
            <a:chOff x="601112" y="1757065"/>
            <a:chExt cx="7881760" cy="2057400"/>
          </a:xfrm>
        </p:grpSpPr>
        <p:pic>
          <p:nvPicPr>
            <p:cNvPr id="5" name="Picture 2" descr="C:\Users\ahumphrey\Desktop\uintah-figures-talks\siam-figures\Keeneland_IDS.jpg.jpe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5862" y="2057400"/>
              <a:ext cx="2646494" cy="12036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601112" y="3352800"/>
              <a:ext cx="312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 smtClean="0"/>
                <a:t>Keeneland</a:t>
              </a:r>
              <a:r>
                <a:rPr lang="en-US" sz="1200" b="1" dirty="0" smtClean="0"/>
                <a:t> Initial Delivery System</a:t>
              </a:r>
            </a:p>
            <a:p>
              <a:pPr algn="ctr"/>
              <a:r>
                <a:rPr lang="en-US" sz="1200" b="1" dirty="0" smtClean="0"/>
                <a:t>360 GPUs</a:t>
              </a:r>
              <a:endParaRPr lang="en-US" sz="1200" b="1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2059" y="1981200"/>
              <a:ext cx="2690813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5943600" y="3352800"/>
              <a:ext cx="213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 smtClean="0"/>
                <a:t>DoE</a:t>
              </a:r>
              <a:r>
                <a:rPr lang="en-US" sz="1200" b="1" dirty="0" smtClean="0"/>
                <a:t> Titan</a:t>
              </a:r>
            </a:p>
            <a:p>
              <a:pPr algn="ctr"/>
              <a:r>
                <a:rPr lang="en-US" sz="1200" b="1" dirty="0" smtClean="0"/>
                <a:t>1000s of GPUs</a:t>
              </a:r>
              <a:endParaRPr lang="en-US" sz="1200" b="1" dirty="0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59580" y="2052621"/>
              <a:ext cx="1036918" cy="766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3810000" y="1757065"/>
              <a:ext cx="22098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err="1" smtClean="0"/>
                <a:t>Nvidia</a:t>
              </a:r>
              <a:r>
                <a:rPr lang="en-US" sz="1050" b="1" dirty="0" smtClean="0"/>
                <a:t> M2070/90 Tesla GPU</a:t>
              </a:r>
              <a:endParaRPr lang="en-US" sz="1050" b="1" dirty="0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5326380" y="2629753"/>
              <a:ext cx="457200" cy="45719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 rot="10800000">
              <a:off x="3558540" y="2652613"/>
              <a:ext cx="457200" cy="45719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2" name="Picture 8" descr="C:\Users\ahumphrey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80935" y="2379128"/>
            <a:ext cx="1409700" cy="747141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681402" y="2690017"/>
            <a:ext cx="2209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Multi-core CPU</a:t>
            </a:r>
            <a:endParaRPr lang="en-US" sz="105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457700" y="2038350"/>
            <a:ext cx="31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5849937" cy="795337"/>
          </a:xfrm>
        </p:spPr>
        <p:txBody>
          <a:bodyPr/>
          <a:lstStyle/>
          <a:p>
            <a:r>
              <a:rPr lang="en-US" dirty="0" smtClean="0"/>
              <a:t>Overview and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868862"/>
          </a:xfrm>
        </p:spPr>
        <p:txBody>
          <a:bodyPr/>
          <a:lstStyle/>
          <a:p>
            <a:r>
              <a:rPr lang="en-US" dirty="0" smtClean="0"/>
              <a:t> ARCHES Ray Tracer:</a:t>
            </a:r>
          </a:p>
          <a:p>
            <a:pPr lvl="1"/>
            <a:r>
              <a:rPr lang="en-US" sz="2400" b="1" dirty="0" err="1" smtClean="0"/>
              <a:t>RayTrace</a:t>
            </a:r>
            <a:r>
              <a:rPr lang="en-US" sz="2400" dirty="0" smtClean="0"/>
              <a:t> task is computationally intensive</a:t>
            </a:r>
          </a:p>
          <a:p>
            <a:pPr lvl="1"/>
            <a:r>
              <a:rPr lang="en-US" sz="2400" dirty="0" smtClean="0"/>
              <a:t>Ideal for parallelization on GPU</a:t>
            </a:r>
          </a:p>
          <a:p>
            <a:r>
              <a:rPr lang="en-US" dirty="0" smtClean="0"/>
              <a:t> Offload Ray Tracing and RNG to GPU(s)</a:t>
            </a:r>
          </a:p>
          <a:p>
            <a:pPr lvl="1"/>
            <a:r>
              <a:rPr lang="en-US" sz="2400" dirty="0" smtClean="0"/>
              <a:t> Available CPU cores can perform other computation</a:t>
            </a:r>
            <a:r>
              <a:rPr lang="en-US" sz="2200" dirty="0" smtClean="0"/>
              <a:t>.</a:t>
            </a:r>
          </a:p>
          <a:p>
            <a:r>
              <a:rPr lang="en-US" dirty="0" smtClean="0"/>
              <a:t> Uintah infrastructure now supports GPU task scheduling and execution:</a:t>
            </a:r>
          </a:p>
          <a:p>
            <a:pPr lvl="1"/>
            <a:r>
              <a:rPr lang="en-US" dirty="0" smtClean="0"/>
              <a:t> Can access multiple GPUs on-node</a:t>
            </a:r>
          </a:p>
          <a:p>
            <a:pPr lvl="1"/>
            <a:r>
              <a:rPr lang="en-US" dirty="0" smtClean="0"/>
              <a:t> Uses </a:t>
            </a:r>
            <a:r>
              <a:rPr lang="en-US" dirty="0" err="1" smtClean="0"/>
              <a:t>Nvidia</a:t>
            </a:r>
            <a:r>
              <a:rPr lang="en-US" dirty="0" smtClean="0"/>
              <a:t> CUDA C/C++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97737" cy="795337"/>
          </a:xfrm>
        </p:spPr>
        <p:txBody>
          <a:bodyPr/>
          <a:lstStyle/>
          <a:p>
            <a:r>
              <a:rPr lang="en-US" dirty="0" smtClean="0"/>
              <a:t>Random Number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NVIDIA </a:t>
            </a:r>
            <a:r>
              <a:rPr lang="en-US" b="1" dirty="0" err="1" smtClean="0"/>
              <a:t>cuRAND</a:t>
            </a:r>
            <a:r>
              <a:rPr lang="en-US" dirty="0" smtClean="0"/>
              <a:t> </a:t>
            </a:r>
            <a:r>
              <a:rPr lang="en-US" dirty="0" smtClean="0"/>
              <a:t>Library </a:t>
            </a:r>
          </a:p>
          <a:p>
            <a:pPr lvl="1"/>
            <a:r>
              <a:rPr lang="en-US" dirty="0" smtClean="0"/>
              <a:t>High </a:t>
            </a:r>
            <a:r>
              <a:rPr lang="en-US" dirty="0" smtClean="0"/>
              <a:t>performance GPU-accelerated random number generation (</a:t>
            </a:r>
            <a:r>
              <a:rPr lang="en-US" dirty="0" smtClean="0"/>
              <a:t>RNG)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971800"/>
            <a:ext cx="6981825" cy="326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241300"/>
            <a:ext cx="7823200" cy="795337"/>
          </a:xfrm>
        </p:spPr>
        <p:txBody>
          <a:bodyPr/>
          <a:lstStyle/>
          <a:p>
            <a:pPr algn="ctr"/>
            <a:r>
              <a:rPr lang="en-US" dirty="0" smtClean="0"/>
              <a:t>Uintah Hybrid CPU/GPU </a:t>
            </a:r>
            <a:r>
              <a:rPr lang="en-US" dirty="0" smtClean="0"/>
              <a:t>Scheduler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8" y="1379538"/>
            <a:ext cx="8424862" cy="5097462"/>
          </a:xfrm>
        </p:spPr>
        <p:txBody>
          <a:bodyPr/>
          <a:lstStyle/>
          <a:p>
            <a:pPr>
              <a:lnSpc>
                <a:spcPct val="150000"/>
              </a:lnSpc>
              <a:buSzPct val="75000"/>
            </a:pPr>
            <a:r>
              <a:rPr lang="en-US" dirty="0" smtClean="0"/>
              <a:t> </a:t>
            </a:r>
            <a:r>
              <a:rPr lang="en-US" b="1" dirty="0" smtClean="0"/>
              <a:t>Create &amp; schedule </a:t>
            </a:r>
            <a:r>
              <a:rPr lang="en-US" b="1" dirty="0" smtClean="0"/>
              <a:t>CPU &amp; GPU </a:t>
            </a:r>
            <a:r>
              <a:rPr lang="en-US" b="1" dirty="0" smtClean="0"/>
              <a:t>tasks</a:t>
            </a:r>
          </a:p>
          <a:p>
            <a:pPr>
              <a:lnSpc>
                <a:spcPct val="150000"/>
              </a:lnSpc>
              <a:buSzPct val="75000"/>
            </a:pPr>
            <a:r>
              <a:rPr lang="en-US" dirty="0" smtClean="0"/>
              <a:t> </a:t>
            </a:r>
            <a:r>
              <a:rPr lang="en-US" b="1" dirty="0" smtClean="0"/>
              <a:t>Enables </a:t>
            </a:r>
            <a:r>
              <a:rPr lang="en-US" b="1" dirty="0" smtClean="0"/>
              <a:t>Uintah to </a:t>
            </a:r>
            <a:r>
              <a:rPr lang="en-US" b="1" i="1" dirty="0" smtClean="0"/>
              <a:t>“pre-fetch”</a:t>
            </a:r>
            <a:r>
              <a:rPr lang="en-US" b="1" dirty="0" smtClean="0"/>
              <a:t> GPU data</a:t>
            </a:r>
            <a:endParaRPr lang="en-US" dirty="0" smtClean="0"/>
          </a:p>
          <a:p>
            <a:pPr>
              <a:lnSpc>
                <a:spcPct val="150000"/>
              </a:lnSpc>
              <a:buSzPct val="75000"/>
            </a:pPr>
            <a:r>
              <a:rPr lang="en-US" dirty="0" smtClean="0"/>
              <a:t> </a:t>
            </a:r>
            <a:r>
              <a:rPr lang="en-US" b="1" dirty="0" smtClean="0"/>
              <a:t>Uintah infrastructure manages:</a:t>
            </a:r>
          </a:p>
          <a:p>
            <a:pPr lvl="1">
              <a:buSzPct val="75000"/>
            </a:pPr>
            <a:r>
              <a:rPr lang="en-US" sz="2400" dirty="0" smtClean="0"/>
              <a:t>Queues of </a:t>
            </a:r>
            <a:r>
              <a:rPr lang="en-US" sz="2400" b="1" i="1" u="sng" dirty="0" smtClean="0"/>
              <a:t>CUDA Stream and Event handles</a:t>
            </a:r>
          </a:p>
          <a:p>
            <a:pPr lvl="1">
              <a:lnSpc>
                <a:spcPct val="150000"/>
              </a:lnSpc>
              <a:buSzPct val="75000"/>
            </a:pPr>
            <a:r>
              <a:rPr lang="en-US" sz="2400" dirty="0" smtClean="0"/>
              <a:t>Device memory allocation and transfers</a:t>
            </a:r>
            <a:endParaRPr lang="en-US" b="1" dirty="0" smtClean="0"/>
          </a:p>
          <a:p>
            <a:pPr>
              <a:lnSpc>
                <a:spcPct val="150000"/>
              </a:lnSpc>
              <a:buSzPct val="75000"/>
            </a:pPr>
            <a:r>
              <a:rPr lang="en-US" b="1" dirty="0" smtClean="0"/>
              <a:t>Utilize all available:</a:t>
            </a:r>
          </a:p>
          <a:p>
            <a:pPr lvl="1">
              <a:buSzPct val="75000"/>
            </a:pPr>
            <a:r>
              <a:rPr lang="en-US" i="1" u="sng" dirty="0" smtClean="0"/>
              <a:t>CPU cores and GPUs</a:t>
            </a:r>
            <a:endParaRPr lang="en-US" i="1" u="sng" dirty="0"/>
          </a:p>
        </p:txBody>
      </p:sp>
      <p:pic>
        <p:nvPicPr>
          <p:cNvPr id="4" name="Picture 2" descr="C:\Users\ahumphrey\Desktop\uintah-figures-talks\siam-figures\hp-sl3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2105" y="5124450"/>
            <a:ext cx="2807502" cy="10600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81600" y="61722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 smtClean="0"/>
              <a:t>Keenland</a:t>
            </a:r>
            <a:r>
              <a:rPr lang="en-US" sz="1200" b="1" i="1" dirty="0" smtClean="0"/>
              <a:t> IDS - HP SL390 Compute Node</a:t>
            </a:r>
            <a:endParaRPr lang="en-US" sz="1200" b="1" i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181600" y="5029200"/>
            <a:ext cx="35052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8186738" y="5524500"/>
            <a:ext cx="9906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533900" y="5143500"/>
            <a:ext cx="762000" cy="53340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5943600" y="5334000"/>
            <a:ext cx="838200" cy="22860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6205534" y="5029200"/>
            <a:ext cx="269077" cy="22860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8153400" y="5486400"/>
            <a:ext cx="533400" cy="158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8153400" y="5772152"/>
            <a:ext cx="533400" cy="158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8153400" y="6012657"/>
            <a:ext cx="533400" cy="158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198438"/>
            <a:ext cx="8001000" cy="795337"/>
          </a:xfrm>
        </p:spPr>
        <p:txBody>
          <a:bodyPr/>
          <a:lstStyle/>
          <a:p>
            <a:pPr algn="l"/>
            <a:r>
              <a:rPr lang="en-US" dirty="0" smtClean="0"/>
              <a:t>Uintah CPU/</a:t>
            </a:r>
            <a:r>
              <a:rPr lang="en-US" dirty="0" smtClean="0"/>
              <a:t>GPU Scheduler Design</a:t>
            </a:r>
            <a:endParaRPr lang="en-US" dirty="0"/>
          </a:p>
        </p:txBody>
      </p:sp>
      <p:pic>
        <p:nvPicPr>
          <p:cNvPr id="5" name="Picture 2" descr="C:\Users\ahumphrey\Desktop\uintah-figures-talks\siam-figures\GPUThreadScheduler-Revised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6161648" cy="5108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848600" cy="795337"/>
          </a:xfrm>
        </p:spPr>
        <p:txBody>
          <a:bodyPr/>
          <a:lstStyle/>
          <a:p>
            <a:pPr algn="l"/>
            <a:r>
              <a:rPr lang="en-US" dirty="0" smtClean="0"/>
              <a:t>Uintah GPU Scheduler 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8" y="1184797"/>
            <a:ext cx="8501062" cy="4386262"/>
          </a:xfrm>
        </p:spPr>
        <p:txBody>
          <a:bodyPr/>
          <a:lstStyle/>
          <a:p>
            <a:r>
              <a:rPr lang="en-US" b="1" dirty="0" smtClean="0"/>
              <a:t>Has now run capability jobs on:</a:t>
            </a:r>
          </a:p>
          <a:p>
            <a:pPr lvl="1"/>
            <a:r>
              <a:rPr lang="en-US" b="1" dirty="0" smtClean="0"/>
              <a:t>Keeneland Initial Delivery System (NICS)</a:t>
            </a:r>
          </a:p>
          <a:p>
            <a:pPr lvl="2"/>
            <a:r>
              <a:rPr lang="en-US" b="1" dirty="0" smtClean="0"/>
              <a:t>1440 CPU cores &amp; 360 GPUs simultaneously</a:t>
            </a:r>
          </a:p>
          <a:p>
            <a:pPr lvl="1"/>
            <a:r>
              <a:rPr lang="en-US" b="1" dirty="0" smtClean="0"/>
              <a:t>Jaguar - GPU partition (OLCF)</a:t>
            </a:r>
          </a:p>
          <a:p>
            <a:pPr lvl="2"/>
            <a:r>
              <a:rPr lang="en-US" b="1" dirty="0" smtClean="0"/>
              <a:t>15360 CPU </a:t>
            </a:r>
            <a:r>
              <a:rPr lang="en-US" b="1" dirty="0" smtClean="0"/>
              <a:t>cores &amp; </a:t>
            </a:r>
            <a:r>
              <a:rPr lang="en-US" b="1" dirty="0" smtClean="0"/>
              <a:t>960 </a:t>
            </a:r>
            <a:r>
              <a:rPr lang="en-US" b="1" dirty="0" smtClean="0"/>
              <a:t>GPUs </a:t>
            </a:r>
            <a:r>
              <a:rPr lang="en-US" b="1" dirty="0" smtClean="0"/>
              <a:t>simultaneously</a:t>
            </a:r>
          </a:p>
          <a:p>
            <a:r>
              <a:rPr lang="en-US" b="1" dirty="0" smtClean="0"/>
              <a:t>Shown speedups on fluid-solver code</a:t>
            </a:r>
            <a:endParaRPr lang="en-US" b="1" dirty="0" smtClean="0"/>
          </a:p>
          <a:p>
            <a:r>
              <a:rPr lang="en-US" b="1" dirty="0" smtClean="0"/>
              <a:t>Nearing Completion of GPU Ray Tracer Prototype</a:t>
            </a:r>
          </a:p>
          <a:p>
            <a:pPr lvl="1"/>
            <a:r>
              <a:rPr lang="en-US" b="1" dirty="0" smtClean="0"/>
              <a:t>Will run on systems listed above</a:t>
            </a:r>
            <a:endParaRPr lang="en-US" b="1" dirty="0" smtClean="0"/>
          </a:p>
          <a:p>
            <a:pPr lvl="2"/>
            <a:endParaRPr lang="en-US" b="1" dirty="0" smtClean="0"/>
          </a:p>
          <a:p>
            <a:pPr>
              <a:buNone/>
            </a:pPr>
            <a:endParaRPr lang="en-US" sz="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Csaf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14918</TotalTime>
  <Words>320</Words>
  <Application>Microsoft Office PowerPoint</Application>
  <PresentationFormat>On-screen Show (4:3)</PresentationFormat>
  <Paragraphs>63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Theme Csafe</vt:lpstr>
      <vt:lpstr>Slide 1</vt:lpstr>
      <vt:lpstr>Emergence of Heterogeneous Systems</vt:lpstr>
      <vt:lpstr>Overview and Approach</vt:lpstr>
      <vt:lpstr>Random Number Generation</vt:lpstr>
      <vt:lpstr>Uintah Hybrid CPU/GPU Scheduler</vt:lpstr>
      <vt:lpstr>Uintah CPU/GPU Scheduler Design</vt:lpstr>
      <vt:lpstr>Uintah GPU Scheduler Abilities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Scalability of Fluid-structure Interaction Solver Uintah using Optimized Task Graphs</dc:title>
  <dc:creator>Peter</dc:creator>
  <cp:lastModifiedBy>Alan Humphrey</cp:lastModifiedBy>
  <cp:revision>1655</cp:revision>
  <dcterms:created xsi:type="dcterms:W3CDTF">2006-08-16T00:00:00Z</dcterms:created>
  <dcterms:modified xsi:type="dcterms:W3CDTF">2012-03-27T22:26:03Z</dcterms:modified>
</cp:coreProperties>
</file>