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00" r:id="rId2"/>
  </p:sldMasterIdLst>
  <p:notesMasterIdLst>
    <p:notesMasterId r:id="rId33"/>
  </p:notesMasterIdLst>
  <p:handoutMasterIdLst>
    <p:handoutMasterId r:id="rId34"/>
  </p:handoutMasterIdLst>
  <p:sldIdLst>
    <p:sldId id="258" r:id="rId3"/>
    <p:sldId id="291" r:id="rId4"/>
    <p:sldId id="293" r:id="rId5"/>
    <p:sldId id="292" r:id="rId6"/>
    <p:sldId id="301" r:id="rId7"/>
    <p:sldId id="302" r:id="rId8"/>
    <p:sldId id="294" r:id="rId9"/>
    <p:sldId id="272" r:id="rId10"/>
    <p:sldId id="273" r:id="rId11"/>
    <p:sldId id="274" r:id="rId12"/>
    <p:sldId id="275" r:id="rId13"/>
    <p:sldId id="276" r:id="rId14"/>
    <p:sldId id="295" r:id="rId15"/>
    <p:sldId id="299" r:id="rId16"/>
    <p:sldId id="300" r:id="rId17"/>
    <p:sldId id="277" r:id="rId18"/>
    <p:sldId id="298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77">
          <p15:clr>
            <a:srgbClr val="A4A3A4"/>
          </p15:clr>
        </p15:guide>
        <p15:guide id="2" pos="10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B4B"/>
    <a:srgbClr val="FF5B5B"/>
    <a:srgbClr val="FF0000"/>
    <a:srgbClr val="FF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46" y="66"/>
      </p:cViewPr>
      <p:guideLst>
        <p:guide orient="horz" pos="3877"/>
        <p:guide pos="102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034" y="-10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37" cy="463571"/>
          </a:xfrm>
          <a:prstGeom prst="rect">
            <a:avLst/>
          </a:prstGeom>
        </p:spPr>
        <p:txBody>
          <a:bodyPr vert="horz" lIns="92952" tIns="46476" rIns="92952" bIns="4647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348" y="0"/>
            <a:ext cx="3027137" cy="463571"/>
          </a:xfrm>
          <a:prstGeom prst="rect">
            <a:avLst/>
          </a:prstGeom>
        </p:spPr>
        <p:txBody>
          <a:bodyPr vert="horz" lIns="92952" tIns="46476" rIns="92952" bIns="46476" rtlCol="0"/>
          <a:lstStyle>
            <a:lvl1pPr algn="r">
              <a:defRPr sz="1200"/>
            </a:lvl1pPr>
          </a:lstStyle>
          <a:p>
            <a:pPr>
              <a:defRPr/>
            </a:pPr>
            <a:fld id="{24AEBBFE-C5E9-4307-A004-C7EB375D6511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95"/>
            <a:ext cx="3027137" cy="463571"/>
          </a:xfrm>
          <a:prstGeom prst="rect">
            <a:avLst/>
          </a:prstGeom>
        </p:spPr>
        <p:txBody>
          <a:bodyPr vert="horz" lIns="92952" tIns="46476" rIns="92952" bIns="4647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348" y="8818595"/>
            <a:ext cx="3027137" cy="463571"/>
          </a:xfrm>
          <a:prstGeom prst="rect">
            <a:avLst/>
          </a:prstGeom>
        </p:spPr>
        <p:txBody>
          <a:bodyPr vert="horz" lIns="92952" tIns="46476" rIns="92952" bIns="46476" rtlCol="0" anchor="b"/>
          <a:lstStyle>
            <a:lvl1pPr algn="r">
              <a:defRPr sz="1200"/>
            </a:lvl1pPr>
          </a:lstStyle>
          <a:p>
            <a:pPr>
              <a:defRPr/>
            </a:pPr>
            <a:fld id="{2DF76CD3-CEF1-42CD-9A29-782F6D9F7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1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2" tIns="46476" rIns="92952" bIns="4647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348" y="0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2" tIns="46476" rIns="92952" bIns="4647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2" tIns="46476" rIns="92952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95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2" tIns="46476" rIns="92952" bIns="4647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2" tIns="46476" rIns="92952" bIns="4647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01D416-438B-40EC-BDE6-03C40861C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28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495" indent="-274806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223" indent="-21984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8912" indent="-21984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602" indent="-21984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6CBA41-EA7F-48F0-90D0-8E6E2E573314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164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495" indent="-274806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223" indent="-21984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8912" indent="-21984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602" indent="-21984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FD3936-E4D6-4C6F-918B-BDE3883E5D1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918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495" indent="-274806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223" indent="-21984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8912" indent="-21984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602" indent="-21984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9478BC-F57D-4F46-A5B4-23E25E0B3B4D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94763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169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AB568-68A1-4DBF-9CD1-10FA9E0B1A2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3333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4916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4495" indent="-274806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9223" indent="-21984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8912" indent="-21984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8602" indent="-219845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A9FECB-1E8F-45FF-8C76-B893E676ED2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4639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4A21F-C189-4BD3-867A-3E1BF1C3F19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8627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860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1524000" cy="6858000"/>
          </a:xfrm>
          <a:prstGeom prst="rect">
            <a:avLst/>
          </a:prstGeom>
          <a:solidFill>
            <a:srgbClr val="FE4B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63563"/>
            <a:ext cx="130492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6388" y="2130425"/>
            <a:ext cx="746918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4238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727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5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381000"/>
            <a:ext cx="18478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81000"/>
            <a:ext cx="53911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22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C84-B78A-4974-AD61-9619B92425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5E3-D7D1-4FA2-8126-810FBC6971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90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C84-B78A-4974-AD61-9619B92425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5E3-D7D1-4FA2-8126-810FBC6971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48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C84-B78A-4974-AD61-9619B92425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5E3-D7D1-4FA2-8126-810FBC6971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C84-B78A-4974-AD61-9619B92425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5E3-D7D1-4FA2-8126-810FBC6971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8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C84-B78A-4974-AD61-9619B92425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5E3-D7D1-4FA2-8126-810FBC6971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66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C84-B78A-4974-AD61-9619B92425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5E3-D7D1-4FA2-8126-810FBC6971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67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C84-B78A-4974-AD61-9619B92425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5E3-D7D1-4FA2-8126-810FBC6971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56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C84-B78A-4974-AD61-9619B92425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5E3-D7D1-4FA2-8126-810FBC6971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14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C84-B78A-4974-AD61-9619B92425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5E3-D7D1-4FA2-8126-810FBC6971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12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C84-B78A-4974-AD61-9619B92425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5E3-D7D1-4FA2-8126-810FBC6971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C84-B78A-4974-AD61-9619B92425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5E3-D7D1-4FA2-8126-810FBC6971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80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715EE-A62E-4D22-8F40-F564E9125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3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02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447800"/>
            <a:ext cx="3619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447800"/>
            <a:ext cx="3619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8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4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1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07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945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74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739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447800"/>
            <a:ext cx="7391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524000" cy="6858000"/>
          </a:xfrm>
          <a:prstGeom prst="rect">
            <a:avLst/>
          </a:prstGeom>
          <a:solidFill>
            <a:srgbClr val="FE4B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9" name="Picture 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96875"/>
            <a:ext cx="1236662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CA3C84-B78A-4974-AD61-9619B92425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1/21/2015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0315E3-D7D1-4FA2-8126-810FBC6971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43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revor@eecs.berkeley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9.emf"/><Relationship Id="rId18" Type="http://schemas.openxmlformats.org/officeDocument/2006/relationships/image" Target="../media/image21.emf"/><Relationship Id="rId3" Type="http://schemas.openxmlformats.org/officeDocument/2006/relationships/image" Target="../media/image22.png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emf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phy.ntnu.edu.tw/java/Lens/lens_e.html" TargetMode="Externa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epth_of_field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mage:Jonquil_flowers_at_f5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en.wikipedia.org/wiki/Image:Jonquil_flowers_at_f32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0.bin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43.wmf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10" Type="http://schemas.openxmlformats.org/officeDocument/2006/relationships/image" Target="../media/image38.wmf"/><Relationship Id="rId19" Type="http://schemas.openxmlformats.org/officeDocument/2006/relationships/image" Target="../media/image42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4.png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4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Image Formation </a:t>
            </a:r>
            <a:r>
              <a:rPr lang="en-US" dirty="0" smtClean="0"/>
              <a:t>III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Chapter 1 (</a:t>
            </a:r>
            <a:r>
              <a:rPr lang="en-US" dirty="0" err="1" smtClean="0"/>
              <a:t>Forsyth&amp;Ponce</a:t>
            </a:r>
            <a:r>
              <a:rPr lang="en-US" dirty="0"/>
              <a:t>)</a:t>
            </a:r>
            <a:r>
              <a:rPr lang="en-US" dirty="0" smtClean="0"/>
              <a:t> Cameras   “</a:t>
            </a:r>
            <a:r>
              <a:rPr lang="en-US" i="1" dirty="0" smtClean="0"/>
              <a:t>Lenses”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Guido </a:t>
            </a:r>
            <a:r>
              <a:rPr lang="en-US" dirty="0" err="1" smtClean="0"/>
              <a:t>Gerig</a:t>
            </a:r>
            <a:endParaRPr lang="en-US" dirty="0" smtClean="0"/>
          </a:p>
          <a:p>
            <a:pPr eaLnBrk="1" hangingPunct="1"/>
            <a:r>
              <a:rPr lang="en-US" dirty="0" smtClean="0"/>
              <a:t>CS 6320 S2015</a:t>
            </a:r>
          </a:p>
          <a:p>
            <a:pPr eaLnBrk="1" hangingPunct="1"/>
            <a:r>
              <a:rPr lang="en-US" sz="1800" dirty="0" smtClean="0"/>
              <a:t>(Acknowledgements:</a:t>
            </a:r>
          </a:p>
          <a:p>
            <a:pPr eaLnBrk="1" hangingPunct="1"/>
            <a:r>
              <a:rPr lang="en-US" sz="1800" dirty="0" smtClean="0"/>
              <a:t>modified from Marc </a:t>
            </a:r>
            <a:r>
              <a:rPr lang="en-US" sz="1800" dirty="0" err="1" smtClean="0"/>
              <a:t>Pollefeys</a:t>
            </a:r>
            <a:r>
              <a:rPr lang="en-US" sz="1800" dirty="0" smtClean="0"/>
              <a:t>, UNC Chapel Hill</a:t>
            </a:r>
            <a:endParaRPr lang="en-US" dirty="0"/>
          </a:p>
          <a:p>
            <a:pPr eaLnBrk="1" hangingPunct="1"/>
            <a:r>
              <a:rPr lang="en-US" sz="1800" dirty="0" smtClean="0"/>
              <a:t>Some materials from Prof. Trevor Darrell, </a:t>
            </a:r>
            <a:r>
              <a:rPr lang="en-US" sz="1800" dirty="0">
                <a:hlinkClick r:id="rId2"/>
              </a:rPr>
              <a:t>trevor@eecs.berkeley.edu</a:t>
            </a:r>
            <a:endParaRPr lang="en-US" sz="1800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1724025"/>
            <a:ext cx="607853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8463" y="236538"/>
            <a:ext cx="199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Thin Lenses</a:t>
            </a: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3228975" y="5084763"/>
          <a:ext cx="4548188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Equation" r:id="rId4" imgW="1962061" imgH="371543" progId="Equation.3">
                  <p:embed/>
                </p:oleObj>
              </mc:Choice>
              <mc:Fallback>
                <p:oleObj name="Equation" r:id="rId4" imgW="1962061" imgH="37154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5084763"/>
                        <a:ext cx="4548188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3262313" y="4995863"/>
            <a:ext cx="1817687" cy="116681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5957888" y="4962525"/>
            <a:ext cx="1951037" cy="116681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193675" y="2522538"/>
          <a:ext cx="109378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Equation" r:id="rId6" imgW="895430" imgH="342900" progId="Equation.3">
                  <p:embed/>
                </p:oleObj>
              </mc:Choice>
              <mc:Fallback>
                <p:oleObj name="Equation" r:id="rId6" imgW="895430" imgH="342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2522538"/>
                        <a:ext cx="109378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179388" y="3011488"/>
          <a:ext cx="11255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Equation" r:id="rId8" imgW="914332" imgH="342900" progId="Equation.3">
                  <p:embed/>
                </p:oleObj>
              </mc:Choice>
              <mc:Fallback>
                <p:oleObj name="Equation" r:id="rId8" imgW="914332" imgH="342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011488"/>
                        <a:ext cx="112553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200025" y="3802063"/>
          <a:ext cx="10953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Equation" r:id="rId10" imgW="895430" imgH="342900" progId="Equation.3">
                  <p:embed/>
                </p:oleObj>
              </mc:Choice>
              <mc:Fallback>
                <p:oleObj name="Equation" r:id="rId10" imgW="895430" imgH="342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3802063"/>
                        <a:ext cx="10953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9" name="Object 11"/>
          <p:cNvGraphicFramePr>
            <a:graphicFrameLocks noChangeAspect="1"/>
          </p:cNvGraphicFramePr>
          <p:nvPr/>
        </p:nvGraphicFramePr>
        <p:xfrm>
          <a:off x="77788" y="5429250"/>
          <a:ext cx="15382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12" imgW="1276447" imgH="342900" progId="Equation.3">
                  <p:embed/>
                </p:oleObj>
              </mc:Choice>
              <mc:Fallback>
                <p:oleObj name="Equation" r:id="rId12" imgW="1276447" imgH="342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5429250"/>
                        <a:ext cx="153828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1752600" y="628650"/>
            <a:ext cx="6421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spherical lens surfaces; </a:t>
            </a:r>
            <a:r>
              <a:rPr lang="en-US" sz="1800">
                <a:latin typeface="Arial" charset="0"/>
                <a:sym typeface="MS LineDraw" pitchFamily="49" charset="2"/>
              </a:rPr>
              <a:t>thickness &lt;&lt; radii; same refractive index on both sides; all rays emerging from P and passing through the lens are focused at P’. Let n</a:t>
            </a:r>
            <a:r>
              <a:rPr lang="en-US" sz="1800" baseline="-25000">
                <a:latin typeface="Arial" charset="0"/>
                <a:sym typeface="MS LineDraw" pitchFamily="49" charset="2"/>
              </a:rPr>
              <a:t>1</a:t>
            </a:r>
            <a:r>
              <a:rPr lang="en-US" sz="1800">
                <a:latin typeface="Arial" charset="0"/>
                <a:sym typeface="MS LineDraw" pitchFamily="49" charset="2"/>
              </a:rPr>
              <a:t>=1 (vaccuum) and n</a:t>
            </a:r>
            <a:r>
              <a:rPr lang="en-US" sz="1800" baseline="-25000">
                <a:latin typeface="Arial" charset="0"/>
                <a:sym typeface="MS LineDraw" pitchFamily="49" charset="2"/>
              </a:rPr>
              <a:t>2</a:t>
            </a:r>
            <a:r>
              <a:rPr lang="en-US" sz="1800">
                <a:latin typeface="Arial" charset="0"/>
                <a:sym typeface="MS LineDraw" pitchFamily="49" charset="2"/>
              </a:rPr>
              <a:t>=n.</a:t>
            </a:r>
            <a:endParaRPr lang="en-US" sz="1800">
              <a:latin typeface="Arial" charset="0"/>
            </a:endParaRPr>
          </a:p>
        </p:txBody>
      </p:sp>
      <p:graphicFrame>
        <p:nvGraphicFramePr>
          <p:cNvPr id="119822" name="Object 14"/>
          <p:cNvGraphicFramePr>
            <a:graphicFrameLocks noChangeAspect="1"/>
          </p:cNvGraphicFramePr>
          <p:nvPr/>
        </p:nvGraphicFramePr>
        <p:xfrm>
          <a:off x="190500" y="4321175"/>
          <a:ext cx="11239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Equation" r:id="rId14" imgW="914332" imgH="342900" progId="Equation.3">
                  <p:embed/>
                </p:oleObj>
              </mc:Choice>
              <mc:Fallback>
                <p:oleObj name="Equation" r:id="rId14" imgW="914332" imgH="342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321175"/>
                        <a:ext cx="11239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3" name="Picture 1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8"/>
          <a:stretch>
            <a:fillRect/>
          </a:stretch>
        </p:blipFill>
        <p:spPr bwMode="auto">
          <a:xfrm>
            <a:off x="5229225" y="1730375"/>
            <a:ext cx="328612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54" name="Object 16"/>
          <p:cNvGraphicFramePr>
            <a:graphicFrameLocks noChangeAspect="1"/>
          </p:cNvGraphicFramePr>
          <p:nvPr/>
        </p:nvGraphicFramePr>
        <p:xfrm>
          <a:off x="228600" y="1981200"/>
          <a:ext cx="12763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Equation" r:id="rId17" imgW="1028827" imgH="381000" progId="Equation.3">
                  <p:embed/>
                </p:oleObj>
              </mc:Choice>
              <mc:Fallback>
                <p:oleObj name="Equation" r:id="rId17" imgW="1028827" imgH="381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81200"/>
                        <a:ext cx="1276350" cy="5111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nimBg="1"/>
      <p:bldP spid="1198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600200"/>
            <a:ext cx="607853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8463" y="236538"/>
            <a:ext cx="199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Thin Lenses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592263" y="4714875"/>
          <a:ext cx="7399337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4" imgW="3219336" imgH="743085" progId="Equation.3">
                  <p:embed/>
                </p:oleObj>
              </mc:Choice>
              <mc:Fallback>
                <p:oleObj name="Equation" r:id="rId4" imgW="3219336" imgH="74308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4714875"/>
                        <a:ext cx="7399337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1574800" y="4662488"/>
            <a:ext cx="1547813" cy="198913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4462463" y="5027613"/>
            <a:ext cx="1817687" cy="116681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7158038" y="4994275"/>
            <a:ext cx="1951037" cy="116681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14"/>
          <p:cNvSpPr>
            <a:spLocks noChangeArrowheads="1"/>
          </p:cNvSpPr>
          <p:nvPr/>
        </p:nvSpPr>
        <p:spPr bwMode="auto">
          <a:xfrm>
            <a:off x="3984625" y="6491288"/>
            <a:ext cx="4838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hlinkClick r:id="rId6"/>
              </a:rPr>
              <a:t>http://www.phy.ntnu.edu.tw/java/Lens/lens_e.html</a:t>
            </a:r>
            <a:endParaRPr lang="en-US" sz="1800"/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1752600" y="628650"/>
            <a:ext cx="6421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latin typeface="Arial" charset="0"/>
              </a:rPr>
              <a:t>spherical lens surfaces; </a:t>
            </a:r>
            <a:r>
              <a:rPr lang="en-US" sz="1800" dirty="0">
                <a:latin typeface="Arial" charset="0"/>
                <a:sym typeface="MS LineDraw" pitchFamily="49" charset="2"/>
              </a:rPr>
              <a:t>thickness &lt;&lt; radii; same refractive index on both sides; all rays emerging from P and passing through the lens are focused at P’. Let n</a:t>
            </a:r>
            <a:r>
              <a:rPr lang="en-US" sz="1800" baseline="-25000" dirty="0">
                <a:latin typeface="Arial" charset="0"/>
                <a:sym typeface="MS LineDraw" pitchFamily="49" charset="2"/>
              </a:rPr>
              <a:t>1</a:t>
            </a:r>
            <a:r>
              <a:rPr lang="en-US" sz="1800" dirty="0">
                <a:latin typeface="Arial" charset="0"/>
                <a:sym typeface="MS LineDraw" pitchFamily="49" charset="2"/>
              </a:rPr>
              <a:t>=1 </a:t>
            </a:r>
            <a:r>
              <a:rPr lang="en-US" sz="1800">
                <a:latin typeface="Arial" charset="0"/>
                <a:sym typeface="MS LineDraw" pitchFamily="49" charset="2"/>
              </a:rPr>
              <a:t>(</a:t>
            </a:r>
            <a:r>
              <a:rPr lang="en-US" sz="1800" smtClean="0">
                <a:latin typeface="Arial" charset="0"/>
                <a:sym typeface="MS LineDraw" pitchFamily="49" charset="2"/>
              </a:rPr>
              <a:t>vacuum</a:t>
            </a:r>
            <a:r>
              <a:rPr lang="en-US" sz="1800" dirty="0">
                <a:latin typeface="Arial" charset="0"/>
                <a:sym typeface="MS LineDraw" pitchFamily="49" charset="2"/>
              </a:rPr>
              <a:t>) and n</a:t>
            </a:r>
            <a:r>
              <a:rPr lang="en-US" sz="1800" baseline="-25000" dirty="0">
                <a:latin typeface="Arial" charset="0"/>
                <a:sym typeface="MS LineDraw" pitchFamily="49" charset="2"/>
              </a:rPr>
              <a:t>2</a:t>
            </a:r>
            <a:r>
              <a:rPr lang="en-US" sz="1800" dirty="0">
                <a:latin typeface="Arial" charset="0"/>
                <a:sym typeface="MS LineDraw" pitchFamily="49" charset="2"/>
              </a:rPr>
              <a:t>=n.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 animBg="1"/>
      <p:bldP spid="139270" grpId="0" animBg="1"/>
      <p:bldP spid="1392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882775"/>
            <a:ext cx="6667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19275" y="312738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Thick Lens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Focus and depth of field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065838" y="6561138"/>
            <a:ext cx="6156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Image credit: cambridgeincolour.com</a:t>
            </a:r>
          </a:p>
        </p:txBody>
      </p:sp>
      <p:pic>
        <p:nvPicPr>
          <p:cNvPr id="13316" name="Picture 7" descr="tut_HF_depthof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89025"/>
            <a:ext cx="3810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tut_DOF_image1-f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417888"/>
            <a:ext cx="166687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tut_DOF_image1-f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17888"/>
            <a:ext cx="166687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tut_DOF_image1-f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417888"/>
            <a:ext cx="166687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Focus and depth of field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952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Depth of field: distance between image planes where blur is tolerable</a:t>
            </a:r>
          </a:p>
        </p:txBody>
      </p:sp>
      <p:pic>
        <p:nvPicPr>
          <p:cNvPr id="43012" name="Picture 4" descr="depthoffoc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11438"/>
            <a:ext cx="539432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867400" y="2647950"/>
            <a:ext cx="3132138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Thin lens: scene points at distinct depths come in focus at different image planes.</a:t>
            </a:r>
          </a:p>
          <a:p>
            <a:pPr>
              <a:spcBef>
                <a:spcPct val="50000"/>
              </a:spcBef>
            </a:pPr>
            <a:r>
              <a:rPr lang="en-US" sz="2200"/>
              <a:t>(Real camera lens systems have greater depth of field.)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0" y="6524625"/>
            <a:ext cx="327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Shapiro and Stockman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600450" y="5456238"/>
            <a:ext cx="244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“circles of confusion”</a:t>
            </a: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3132138" y="56007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48263" y="56007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mtClean="0"/>
              <a:t>Focus and depth of field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089025"/>
            <a:ext cx="8229600" cy="4525963"/>
          </a:xfrm>
        </p:spPr>
        <p:txBody>
          <a:bodyPr/>
          <a:lstStyle/>
          <a:p>
            <a:r>
              <a:rPr lang="en-US" sz="2400" smtClean="0"/>
              <a:t>How does the aperture affect the depth of field?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685800" y="5341938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A smaller aperture increases the range in which the object is approximately in focus</a:t>
            </a:r>
          </a:p>
        </p:txBody>
      </p:sp>
      <p:pic>
        <p:nvPicPr>
          <p:cNvPr id="44037" name="Picture 4" descr="depth_of_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0" y="1665288"/>
            <a:ext cx="46545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Line 5"/>
          <p:cNvSpPr>
            <a:spLocks noChangeShapeType="1"/>
          </p:cNvSpPr>
          <p:nvPr/>
        </p:nvSpPr>
        <p:spPr bwMode="auto">
          <a:xfrm>
            <a:off x="5499100" y="1739900"/>
            <a:ext cx="0" cy="1219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>
            <a:off x="5499100" y="3416300"/>
            <a:ext cx="0" cy="1219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08" name="Picture 10" descr="At f/32, the background is distracting.">
            <a:hlinkClick r:id="rId4" tooltip="At f/32, the background is distracting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533775"/>
            <a:ext cx="2190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9" name="Picture 12" descr="At f/5.6, the flowers are isolated from the background.">
            <a:hlinkClick r:id="rId6" tooltip="At f/5.6, the flowers are isolated from the background.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628775"/>
            <a:ext cx="2190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1143000" y="6502400"/>
            <a:ext cx="716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</a:rPr>
              <a:t>Flower images from Wikipedia   </a:t>
            </a:r>
            <a:r>
              <a:rPr lang="en-US" sz="1200">
                <a:solidFill>
                  <a:srgbClr val="000000"/>
                </a:solidFill>
                <a:hlinkClick r:id="rId8"/>
              </a:rPr>
              <a:t>http://en.wikipedia.org/wiki/Depth_of_field</a:t>
            </a:r>
            <a:r>
              <a:rPr lang="en-US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4045" name="Text Box 22"/>
          <p:cNvSpPr txBox="1">
            <a:spLocks noChangeArrowheads="1"/>
          </p:cNvSpPr>
          <p:nvPr/>
        </p:nvSpPr>
        <p:spPr bwMode="auto">
          <a:xfrm>
            <a:off x="7235825" y="6508750"/>
            <a:ext cx="338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Slide from S. Seitz</a:t>
            </a:r>
          </a:p>
        </p:txBody>
      </p:sp>
    </p:spTree>
    <p:extLst>
      <p:ext uri="{BB962C8B-B14F-4D97-AF65-F5344CB8AC3E}">
        <p14:creationId xmlns:p14="http://schemas.microsoft.com/office/powerpoint/2010/main" val="42498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81400" y="304800"/>
            <a:ext cx="2978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The depth-of-field</a:t>
            </a:r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  <p:pic>
        <p:nvPicPr>
          <p:cNvPr id="14340" name="Picture 6" descr="c-recdis-dep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514475"/>
            <a:ext cx="7234237" cy="2266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2452688" y="3362325"/>
            <a:ext cx="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24288" y="1689100"/>
            <a:ext cx="4386262" cy="1947863"/>
            <a:chOff x="2409" y="1064"/>
            <a:chExt cx="2763" cy="1227"/>
          </a:xfrm>
        </p:grpSpPr>
        <p:sp>
          <p:nvSpPr>
            <p:cNvPr id="14353" name="Line 9"/>
            <p:cNvSpPr>
              <a:spLocks noChangeShapeType="1"/>
            </p:cNvSpPr>
            <p:nvPr/>
          </p:nvSpPr>
          <p:spPr bwMode="auto">
            <a:xfrm flipV="1">
              <a:off x="2409" y="1064"/>
              <a:ext cx="1127" cy="6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54" name="Line 10"/>
            <p:cNvSpPr>
              <a:spLocks noChangeShapeType="1"/>
            </p:cNvSpPr>
            <p:nvPr/>
          </p:nvSpPr>
          <p:spPr bwMode="auto">
            <a:xfrm>
              <a:off x="2409" y="1682"/>
              <a:ext cx="1136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55" name="Line 11"/>
            <p:cNvSpPr>
              <a:spLocks noChangeShapeType="1"/>
            </p:cNvSpPr>
            <p:nvPr/>
          </p:nvSpPr>
          <p:spPr bwMode="auto">
            <a:xfrm>
              <a:off x="3536" y="1073"/>
              <a:ext cx="1636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56" name="Line 12"/>
            <p:cNvSpPr>
              <a:spLocks noChangeShapeType="1"/>
            </p:cNvSpPr>
            <p:nvPr/>
          </p:nvSpPr>
          <p:spPr bwMode="auto">
            <a:xfrm flipV="1">
              <a:off x="3545" y="1682"/>
              <a:ext cx="1618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01963" y="1674813"/>
            <a:ext cx="4573587" cy="1976437"/>
            <a:chOff x="1891" y="1055"/>
            <a:chExt cx="2881" cy="1245"/>
          </a:xfrm>
        </p:grpSpPr>
        <p:sp>
          <p:nvSpPr>
            <p:cNvPr id="14349" name="Line 14"/>
            <p:cNvSpPr>
              <a:spLocks noChangeShapeType="1"/>
            </p:cNvSpPr>
            <p:nvPr/>
          </p:nvSpPr>
          <p:spPr bwMode="auto">
            <a:xfrm flipV="1">
              <a:off x="1900" y="1055"/>
              <a:ext cx="1645" cy="61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50" name="Line 15"/>
            <p:cNvSpPr>
              <a:spLocks noChangeShapeType="1"/>
            </p:cNvSpPr>
            <p:nvPr/>
          </p:nvSpPr>
          <p:spPr bwMode="auto">
            <a:xfrm>
              <a:off x="1891" y="1673"/>
              <a:ext cx="1654" cy="62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51" name="Line 16"/>
            <p:cNvSpPr>
              <a:spLocks noChangeShapeType="1"/>
            </p:cNvSpPr>
            <p:nvPr/>
          </p:nvSpPr>
          <p:spPr bwMode="auto">
            <a:xfrm flipV="1">
              <a:off x="3545" y="1673"/>
              <a:ext cx="1227" cy="62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52" name="Line 17"/>
            <p:cNvSpPr>
              <a:spLocks noChangeShapeType="1"/>
            </p:cNvSpPr>
            <p:nvPr/>
          </p:nvSpPr>
          <p:spPr bwMode="auto">
            <a:xfrm>
              <a:off x="3545" y="1064"/>
              <a:ext cx="1227" cy="609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79638" y="1674813"/>
            <a:ext cx="5410200" cy="1976437"/>
            <a:chOff x="1373" y="1055"/>
            <a:chExt cx="3408" cy="1245"/>
          </a:xfrm>
        </p:grpSpPr>
        <p:sp>
          <p:nvSpPr>
            <p:cNvPr id="14345" name="Line 19"/>
            <p:cNvSpPr>
              <a:spLocks noChangeShapeType="1"/>
            </p:cNvSpPr>
            <p:nvPr/>
          </p:nvSpPr>
          <p:spPr bwMode="auto">
            <a:xfrm>
              <a:off x="1373" y="1673"/>
              <a:ext cx="2172" cy="6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46" name="Line 20"/>
            <p:cNvSpPr>
              <a:spLocks noChangeShapeType="1"/>
            </p:cNvSpPr>
            <p:nvPr/>
          </p:nvSpPr>
          <p:spPr bwMode="auto">
            <a:xfrm flipV="1">
              <a:off x="1373" y="1055"/>
              <a:ext cx="2163" cy="6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47" name="Line 21"/>
            <p:cNvSpPr>
              <a:spLocks noChangeShapeType="1"/>
            </p:cNvSpPr>
            <p:nvPr/>
          </p:nvSpPr>
          <p:spPr bwMode="auto">
            <a:xfrm>
              <a:off x="3545" y="1064"/>
              <a:ext cx="1227" cy="7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48" name="Line 22"/>
            <p:cNvSpPr>
              <a:spLocks noChangeShapeType="1"/>
            </p:cNvSpPr>
            <p:nvPr/>
          </p:nvSpPr>
          <p:spPr bwMode="auto">
            <a:xfrm flipV="1">
              <a:off x="3545" y="1518"/>
              <a:ext cx="1236" cy="7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581400" y="304800"/>
            <a:ext cx="2978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The depth-of-field</a:t>
            </a:r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  <p:pic>
        <p:nvPicPr>
          <p:cNvPr id="17412" name="Picture 6" descr="c-recdis-dep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514475"/>
            <a:ext cx="7234237" cy="2266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2452688" y="3362325"/>
            <a:ext cx="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24288" y="1689100"/>
            <a:ext cx="4386262" cy="1947863"/>
            <a:chOff x="2409" y="1064"/>
            <a:chExt cx="2763" cy="1227"/>
          </a:xfrm>
        </p:grpSpPr>
        <p:sp>
          <p:nvSpPr>
            <p:cNvPr id="17425" name="Line 9"/>
            <p:cNvSpPr>
              <a:spLocks noChangeShapeType="1"/>
            </p:cNvSpPr>
            <p:nvPr/>
          </p:nvSpPr>
          <p:spPr bwMode="auto">
            <a:xfrm flipV="1">
              <a:off x="2409" y="1064"/>
              <a:ext cx="1127" cy="6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6" name="Line 10"/>
            <p:cNvSpPr>
              <a:spLocks noChangeShapeType="1"/>
            </p:cNvSpPr>
            <p:nvPr/>
          </p:nvSpPr>
          <p:spPr bwMode="auto">
            <a:xfrm>
              <a:off x="2409" y="1682"/>
              <a:ext cx="1136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7" name="Line 11"/>
            <p:cNvSpPr>
              <a:spLocks noChangeShapeType="1"/>
            </p:cNvSpPr>
            <p:nvPr/>
          </p:nvSpPr>
          <p:spPr bwMode="auto">
            <a:xfrm>
              <a:off x="3536" y="1073"/>
              <a:ext cx="1636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8" name="Line 12"/>
            <p:cNvSpPr>
              <a:spLocks noChangeShapeType="1"/>
            </p:cNvSpPr>
            <p:nvPr/>
          </p:nvSpPr>
          <p:spPr bwMode="auto">
            <a:xfrm flipV="1">
              <a:off x="3545" y="1682"/>
              <a:ext cx="1618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01963" y="1674813"/>
            <a:ext cx="4573587" cy="1976437"/>
            <a:chOff x="1891" y="1055"/>
            <a:chExt cx="2881" cy="1245"/>
          </a:xfrm>
        </p:grpSpPr>
        <p:sp>
          <p:nvSpPr>
            <p:cNvPr id="17421" name="Line 14"/>
            <p:cNvSpPr>
              <a:spLocks noChangeShapeType="1"/>
            </p:cNvSpPr>
            <p:nvPr/>
          </p:nvSpPr>
          <p:spPr bwMode="auto">
            <a:xfrm flipV="1">
              <a:off x="1900" y="1055"/>
              <a:ext cx="1645" cy="61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2" name="Line 15"/>
            <p:cNvSpPr>
              <a:spLocks noChangeShapeType="1"/>
            </p:cNvSpPr>
            <p:nvPr/>
          </p:nvSpPr>
          <p:spPr bwMode="auto">
            <a:xfrm>
              <a:off x="1891" y="1673"/>
              <a:ext cx="1654" cy="62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3" name="Line 16"/>
            <p:cNvSpPr>
              <a:spLocks noChangeShapeType="1"/>
            </p:cNvSpPr>
            <p:nvPr/>
          </p:nvSpPr>
          <p:spPr bwMode="auto">
            <a:xfrm flipV="1">
              <a:off x="3545" y="1673"/>
              <a:ext cx="1227" cy="62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4" name="Line 17"/>
            <p:cNvSpPr>
              <a:spLocks noChangeShapeType="1"/>
            </p:cNvSpPr>
            <p:nvPr/>
          </p:nvSpPr>
          <p:spPr bwMode="auto">
            <a:xfrm>
              <a:off x="3545" y="1064"/>
              <a:ext cx="1227" cy="609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79638" y="1674813"/>
            <a:ext cx="5410200" cy="1976437"/>
            <a:chOff x="1373" y="1055"/>
            <a:chExt cx="3408" cy="1245"/>
          </a:xfrm>
        </p:grpSpPr>
        <p:sp>
          <p:nvSpPr>
            <p:cNvPr id="17417" name="Line 19"/>
            <p:cNvSpPr>
              <a:spLocks noChangeShapeType="1"/>
            </p:cNvSpPr>
            <p:nvPr/>
          </p:nvSpPr>
          <p:spPr bwMode="auto">
            <a:xfrm>
              <a:off x="1373" y="1673"/>
              <a:ext cx="2172" cy="6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18" name="Line 20"/>
            <p:cNvSpPr>
              <a:spLocks noChangeShapeType="1"/>
            </p:cNvSpPr>
            <p:nvPr/>
          </p:nvSpPr>
          <p:spPr bwMode="auto">
            <a:xfrm flipV="1">
              <a:off x="1373" y="1055"/>
              <a:ext cx="2163" cy="6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19" name="Line 21"/>
            <p:cNvSpPr>
              <a:spLocks noChangeShapeType="1"/>
            </p:cNvSpPr>
            <p:nvPr/>
          </p:nvSpPr>
          <p:spPr bwMode="auto">
            <a:xfrm>
              <a:off x="3545" y="1064"/>
              <a:ext cx="1227" cy="7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0" name="Line 22"/>
            <p:cNvSpPr>
              <a:spLocks noChangeShapeType="1"/>
            </p:cNvSpPr>
            <p:nvPr/>
          </p:nvSpPr>
          <p:spPr bwMode="auto">
            <a:xfrm flipV="1">
              <a:off x="3545" y="1518"/>
              <a:ext cx="1236" cy="7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581400" y="304800"/>
            <a:ext cx="2978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The depth-of-field</a:t>
            </a:r>
            <a:endParaRPr lang="en-US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914650" y="965200"/>
          <a:ext cx="25368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3" name="Equation" r:id="rId3" imgW="1066800" imgH="469900" progId="Equation.3">
                  <p:embed/>
                </p:oleObj>
              </mc:Choice>
              <mc:Fallback>
                <p:oleObj name="Equation" r:id="rId3" imgW="10668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965200"/>
                        <a:ext cx="2536825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5159375" y="2179638"/>
          <a:ext cx="28098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4" name="Equation" r:id="rId5" imgW="1117600" imgH="279400" progId="Equation.3">
                  <p:embed/>
                </p:oleObj>
              </mc:Choice>
              <mc:Fallback>
                <p:oleObj name="Equation" r:id="rId5" imgW="11176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2179638"/>
                        <a:ext cx="2809875" cy="701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30363" y="833438"/>
            <a:ext cx="3929062" cy="1282700"/>
            <a:chOff x="1027" y="525"/>
            <a:chExt cx="2475" cy="808"/>
          </a:xfrm>
        </p:grpSpPr>
        <p:graphicFrame>
          <p:nvGraphicFramePr>
            <p:cNvPr id="18461" name="Object 7"/>
            <p:cNvGraphicFramePr>
              <a:graphicFrameLocks noChangeAspect="1"/>
            </p:cNvGraphicFramePr>
            <p:nvPr/>
          </p:nvGraphicFramePr>
          <p:xfrm>
            <a:off x="1806" y="525"/>
            <a:ext cx="1696" cy="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75" name="Equation" r:id="rId7" imgW="1054100" imgH="533400" progId="Equation.3">
                    <p:embed/>
                  </p:oleObj>
                </mc:Choice>
                <mc:Fallback>
                  <p:oleObj name="Equation" r:id="rId7" imgW="1054100" imgH="5334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6" y="525"/>
                          <a:ext cx="1696" cy="80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62" name="Text Box 8"/>
            <p:cNvSpPr txBox="1">
              <a:spLocks noChangeArrowheads="1"/>
            </p:cNvSpPr>
            <p:nvPr/>
          </p:nvSpPr>
          <p:spPr bwMode="auto">
            <a:xfrm>
              <a:off x="1027" y="786"/>
              <a:ext cx="60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>
                  <a:latin typeface="Arial" charset="0"/>
                </a:rPr>
                <a:t>yields</a:t>
              </a:r>
            </a:p>
          </p:txBody>
        </p:sp>
      </p:grpSp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5116513" y="3030538"/>
          <a:ext cx="289877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" name="Equation" r:id="rId9" imgW="1218671" imgH="431613" progId="Equation.3">
                  <p:embed/>
                </p:oleObj>
              </mc:Choice>
              <mc:Fallback>
                <p:oleObj name="Equation" r:id="rId9" imgW="1218671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3030538"/>
                        <a:ext cx="2898775" cy="10207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0" descr="c-recdis-depfi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257675"/>
            <a:ext cx="7234237" cy="2266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667" name="Object 11"/>
          <p:cNvGraphicFramePr>
            <a:graphicFrameLocks noChangeAspect="1"/>
          </p:cNvGraphicFramePr>
          <p:nvPr/>
        </p:nvGraphicFramePr>
        <p:xfrm>
          <a:off x="5181600" y="3094038"/>
          <a:ext cx="276542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Equation" r:id="rId12" imgW="1066337" imgH="393529" progId="Equation.3">
                  <p:embed/>
                </p:oleObj>
              </mc:Choice>
              <mc:Fallback>
                <p:oleObj name="Equation" r:id="rId12" imgW="1066337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94038"/>
                        <a:ext cx="2765425" cy="931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AutoShape 12"/>
          <p:cNvSpPr>
            <a:spLocks noChangeArrowheads="1"/>
          </p:cNvSpPr>
          <p:nvPr/>
        </p:nvSpPr>
        <p:spPr bwMode="auto">
          <a:xfrm>
            <a:off x="5276850" y="3124200"/>
            <a:ext cx="800100" cy="819150"/>
          </a:xfrm>
          <a:prstGeom prst="star24">
            <a:avLst>
              <a:gd name="adj" fmla="val 37500"/>
            </a:avLst>
          </a:prstGeom>
          <a:noFill/>
          <a:ln w="25400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 flipV="1">
            <a:off x="5867400" y="2705100"/>
            <a:ext cx="1524000" cy="514350"/>
          </a:xfrm>
          <a:prstGeom prst="line">
            <a:avLst/>
          </a:prstGeom>
          <a:noFill/>
          <a:ln w="3175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1774825" y="4362450"/>
            <a:ext cx="674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>
                <a:latin typeface="Arial" charset="0"/>
              </a:rPr>
              <a:t>                                                                              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1743075" y="3952875"/>
            <a:ext cx="6940550" cy="2647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>
                <a:latin typeface="Arial" charset="0"/>
              </a:rPr>
              <a:t>                                                                            </a:t>
            </a:r>
          </a:p>
          <a:p>
            <a:pPr algn="ctr"/>
            <a:endParaRPr lang="en-GB">
              <a:latin typeface="Arial" charset="0"/>
            </a:endParaRPr>
          </a:p>
          <a:p>
            <a:pPr algn="ctr"/>
            <a:endParaRPr lang="en-GB">
              <a:latin typeface="Arial" charset="0"/>
            </a:endParaRPr>
          </a:p>
          <a:p>
            <a:pPr algn="ctr"/>
            <a:endParaRPr lang="en-GB">
              <a:latin typeface="Arial" charset="0"/>
            </a:endParaRPr>
          </a:p>
          <a:p>
            <a:pPr algn="ctr"/>
            <a:endParaRPr lang="en-GB">
              <a:latin typeface="Arial" charset="0"/>
            </a:endParaRPr>
          </a:p>
          <a:p>
            <a:pPr algn="ctr"/>
            <a:endParaRPr lang="en-GB">
              <a:latin typeface="Arial" charset="0"/>
            </a:endParaRPr>
          </a:p>
          <a:p>
            <a:pPr algn="ctr"/>
            <a:endParaRPr lang="en-GB">
              <a:latin typeface="Arial" charset="0"/>
            </a:endParaRPr>
          </a:p>
        </p:txBody>
      </p:sp>
      <p:graphicFrame>
        <p:nvGraphicFramePr>
          <p:cNvPr id="70672" name="Object 16"/>
          <p:cNvGraphicFramePr>
            <a:graphicFrameLocks noChangeAspect="1"/>
          </p:cNvGraphicFramePr>
          <p:nvPr/>
        </p:nvGraphicFramePr>
        <p:xfrm>
          <a:off x="2317750" y="4098925"/>
          <a:ext cx="55800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8" name="Equation" r:id="rId14" imgW="2184400" imgH="431800" progId="Equation.3">
                  <p:embed/>
                </p:oleObj>
              </mc:Choice>
              <mc:Fallback>
                <p:oleObj name="Equation" r:id="rId14" imgW="2184400" imgH="431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4098925"/>
                        <a:ext cx="5580063" cy="10382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7676"/>
                          </a:gs>
                          <a:gs pos="50000">
                            <a:srgbClr val="00FFFF"/>
                          </a:gs>
                          <a:gs pos="100000">
                            <a:srgbClr val="007676"/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74888" y="5567363"/>
            <a:ext cx="5441950" cy="577850"/>
            <a:chOff x="1433" y="3507"/>
            <a:chExt cx="3428" cy="364"/>
          </a:xfrm>
        </p:grpSpPr>
        <p:sp>
          <p:nvSpPr>
            <p:cNvPr id="18459" name="Text Box 18"/>
            <p:cNvSpPr txBox="1">
              <a:spLocks noChangeArrowheads="1"/>
            </p:cNvSpPr>
            <p:nvPr/>
          </p:nvSpPr>
          <p:spPr bwMode="auto">
            <a:xfrm>
              <a:off x="1433" y="3528"/>
              <a:ext cx="17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>
                  <a:solidFill>
                    <a:srgbClr val="008080"/>
                  </a:solidFill>
                  <a:latin typeface="Arial" charset="0"/>
                </a:rPr>
                <a:t>Similar  formula  for</a:t>
              </a:r>
              <a:endParaRPr lang="en-GB">
                <a:latin typeface="Arial" charset="0"/>
              </a:endParaRPr>
            </a:p>
          </p:txBody>
        </p:sp>
        <p:graphicFrame>
          <p:nvGraphicFramePr>
            <p:cNvPr id="18460" name="Object 19"/>
            <p:cNvGraphicFramePr>
              <a:graphicFrameLocks noChangeAspect="1"/>
            </p:cNvGraphicFramePr>
            <p:nvPr/>
          </p:nvGraphicFramePr>
          <p:xfrm>
            <a:off x="3186" y="3507"/>
            <a:ext cx="1675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79" name="Equation" r:id="rId16" imgW="1040948" imgH="241195" progId="Equation.3">
                    <p:embed/>
                  </p:oleObj>
                </mc:Choice>
                <mc:Fallback>
                  <p:oleObj name="Equation" r:id="rId16" imgW="1040948" imgH="241195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6" y="3507"/>
                          <a:ext cx="1675" cy="36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8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0676" name="Object 20"/>
          <p:cNvGraphicFramePr>
            <a:graphicFrameLocks noChangeAspect="1"/>
          </p:cNvGraphicFramePr>
          <p:nvPr/>
        </p:nvGraphicFramePr>
        <p:xfrm>
          <a:off x="5202238" y="2179638"/>
          <a:ext cx="27241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0" name="Equation" r:id="rId18" imgW="1295400" imgH="279400" progId="Equation.3">
                  <p:embed/>
                </p:oleObj>
              </mc:Choice>
              <mc:Fallback>
                <p:oleObj name="Equation" r:id="rId18" imgW="1295400" imgH="2794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2179638"/>
                        <a:ext cx="2724150" cy="682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7" name="Object 21"/>
          <p:cNvGraphicFramePr>
            <a:graphicFrameLocks noChangeAspect="1"/>
          </p:cNvGraphicFramePr>
          <p:nvPr/>
        </p:nvGraphicFramePr>
        <p:xfrm>
          <a:off x="5803900" y="1039813"/>
          <a:ext cx="2166938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1" name="Equation" r:id="rId20" imgW="863225" imgH="431613" progId="Equation.3">
                  <p:embed/>
                </p:oleObj>
              </mc:Choice>
              <mc:Fallback>
                <p:oleObj name="Equation" r:id="rId20" imgW="863225" imgH="431613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1039813"/>
                        <a:ext cx="2166938" cy="1001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8" name="AutoShape 22"/>
          <p:cNvSpPr>
            <a:spLocks noChangeArrowheads="1"/>
          </p:cNvSpPr>
          <p:nvPr/>
        </p:nvSpPr>
        <p:spPr bwMode="auto">
          <a:xfrm>
            <a:off x="5734050" y="1181100"/>
            <a:ext cx="742950" cy="723900"/>
          </a:xfrm>
          <a:prstGeom prst="star16">
            <a:avLst>
              <a:gd name="adj" fmla="val 37500"/>
            </a:avLst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>
            <a:off x="6096000" y="1905000"/>
            <a:ext cx="247650" cy="3429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80" name="AutoShape 24"/>
          <p:cNvSpPr>
            <a:spLocks noChangeArrowheads="1"/>
          </p:cNvSpPr>
          <p:nvPr/>
        </p:nvSpPr>
        <p:spPr bwMode="auto">
          <a:xfrm>
            <a:off x="5048250" y="2114550"/>
            <a:ext cx="838200" cy="819150"/>
          </a:xfrm>
          <a:prstGeom prst="star16">
            <a:avLst>
              <a:gd name="adj" fmla="val 37500"/>
            </a:avLst>
          </a:prstGeom>
          <a:noFill/>
          <a:ln w="254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 flipH="1" flipV="1">
            <a:off x="4933950" y="1428750"/>
            <a:ext cx="400050" cy="76200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 flipH="1" flipV="1">
            <a:off x="4705350" y="1924050"/>
            <a:ext cx="495300" cy="26670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5086350" y="1885950"/>
            <a:ext cx="299085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4933950" y="2944813"/>
            <a:ext cx="3238500" cy="1123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5638800" y="914400"/>
            <a:ext cx="299085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0686" name="Object 30"/>
          <p:cNvGraphicFramePr>
            <a:graphicFrameLocks noChangeAspect="1"/>
          </p:cNvGraphicFramePr>
          <p:nvPr/>
        </p:nvGraphicFramePr>
        <p:xfrm>
          <a:off x="2849563" y="2613025"/>
          <a:ext cx="402113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2" name="Equation" r:id="rId22" imgW="1574800" imgH="431800" progId="Equation.3">
                  <p:embed/>
                </p:oleObj>
              </mc:Choice>
              <mc:Fallback>
                <p:oleObj name="Equation" r:id="rId22" imgW="1574800" imgH="4318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2613025"/>
                        <a:ext cx="4021137" cy="1038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utoUpdateAnimBg="0"/>
      <p:bldP spid="70668" grpId="0" animBg="1"/>
      <p:bldP spid="70669" grpId="0" animBg="1"/>
      <p:bldP spid="70671" grpId="0" animBg="1" autoUpdateAnimBg="0"/>
      <p:bldP spid="70678" grpId="0" animBg="1"/>
      <p:bldP spid="70679" grpId="0" animBg="1"/>
      <p:bldP spid="70680" grpId="0" animBg="1"/>
      <p:bldP spid="70681" grpId="0" animBg="1"/>
      <p:bldP spid="70682" grpId="0" animBg="1"/>
      <p:bldP spid="70683" grpId="0" animBg="1"/>
      <p:bldP spid="70684" grpId="0" animBg="1"/>
      <p:bldP spid="706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581400" y="304800"/>
            <a:ext cx="2978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The depth-of-field</a:t>
            </a:r>
            <a:endParaRPr lang="en-US"/>
          </a:p>
        </p:txBody>
      </p:sp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2446338" y="4038600"/>
          <a:ext cx="555466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3" imgW="2044700" imgH="431800" progId="Equation.3">
                  <p:embed/>
                </p:oleObj>
              </mc:Choice>
              <mc:Fallback>
                <p:oleObj name="Equation" r:id="rId3" imgW="20447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4038600"/>
                        <a:ext cx="5554662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873250" y="5351463"/>
            <a:ext cx="5364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decreases with d+, increases with Z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+</a:t>
            </a:r>
            <a:endParaRPr lang="en-US"/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  <p:pic>
        <p:nvPicPr>
          <p:cNvPr id="19462" name="Picture 6" descr="c-recdis-depf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514475"/>
            <a:ext cx="7234237" cy="2266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452688" y="3362325"/>
            <a:ext cx="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24288" y="1689100"/>
            <a:ext cx="4386262" cy="1947863"/>
            <a:chOff x="2409" y="1064"/>
            <a:chExt cx="2763" cy="1227"/>
          </a:xfrm>
        </p:grpSpPr>
        <p:sp>
          <p:nvSpPr>
            <p:cNvPr id="19477" name="Line 9"/>
            <p:cNvSpPr>
              <a:spLocks noChangeShapeType="1"/>
            </p:cNvSpPr>
            <p:nvPr/>
          </p:nvSpPr>
          <p:spPr bwMode="auto">
            <a:xfrm flipV="1">
              <a:off x="2409" y="1064"/>
              <a:ext cx="1127" cy="6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478" name="Line 10"/>
            <p:cNvSpPr>
              <a:spLocks noChangeShapeType="1"/>
            </p:cNvSpPr>
            <p:nvPr/>
          </p:nvSpPr>
          <p:spPr bwMode="auto">
            <a:xfrm>
              <a:off x="2409" y="1682"/>
              <a:ext cx="1136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79" name="Line 11"/>
            <p:cNvSpPr>
              <a:spLocks noChangeShapeType="1"/>
            </p:cNvSpPr>
            <p:nvPr/>
          </p:nvSpPr>
          <p:spPr bwMode="auto">
            <a:xfrm>
              <a:off x="3536" y="1073"/>
              <a:ext cx="1636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80" name="Line 12"/>
            <p:cNvSpPr>
              <a:spLocks noChangeShapeType="1"/>
            </p:cNvSpPr>
            <p:nvPr/>
          </p:nvSpPr>
          <p:spPr bwMode="auto">
            <a:xfrm flipV="1">
              <a:off x="3545" y="1682"/>
              <a:ext cx="1618" cy="6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01963" y="1674813"/>
            <a:ext cx="4573587" cy="1976437"/>
            <a:chOff x="1891" y="1055"/>
            <a:chExt cx="2881" cy="1245"/>
          </a:xfrm>
        </p:grpSpPr>
        <p:sp>
          <p:nvSpPr>
            <p:cNvPr id="19473" name="Line 14"/>
            <p:cNvSpPr>
              <a:spLocks noChangeShapeType="1"/>
            </p:cNvSpPr>
            <p:nvPr/>
          </p:nvSpPr>
          <p:spPr bwMode="auto">
            <a:xfrm flipV="1">
              <a:off x="1900" y="1055"/>
              <a:ext cx="1645" cy="61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74" name="Line 15"/>
            <p:cNvSpPr>
              <a:spLocks noChangeShapeType="1"/>
            </p:cNvSpPr>
            <p:nvPr/>
          </p:nvSpPr>
          <p:spPr bwMode="auto">
            <a:xfrm>
              <a:off x="1891" y="1673"/>
              <a:ext cx="1654" cy="62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75" name="Line 16"/>
            <p:cNvSpPr>
              <a:spLocks noChangeShapeType="1"/>
            </p:cNvSpPr>
            <p:nvPr/>
          </p:nvSpPr>
          <p:spPr bwMode="auto">
            <a:xfrm flipV="1">
              <a:off x="3545" y="1673"/>
              <a:ext cx="1227" cy="62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76" name="Line 17"/>
            <p:cNvSpPr>
              <a:spLocks noChangeShapeType="1"/>
            </p:cNvSpPr>
            <p:nvPr/>
          </p:nvSpPr>
          <p:spPr bwMode="auto">
            <a:xfrm>
              <a:off x="3545" y="1064"/>
              <a:ext cx="1227" cy="609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79638" y="1674813"/>
            <a:ext cx="5410200" cy="1976437"/>
            <a:chOff x="1373" y="1055"/>
            <a:chExt cx="3408" cy="1245"/>
          </a:xfrm>
        </p:grpSpPr>
        <p:sp>
          <p:nvSpPr>
            <p:cNvPr id="19469" name="Line 19"/>
            <p:cNvSpPr>
              <a:spLocks noChangeShapeType="1"/>
            </p:cNvSpPr>
            <p:nvPr/>
          </p:nvSpPr>
          <p:spPr bwMode="auto">
            <a:xfrm>
              <a:off x="1373" y="1673"/>
              <a:ext cx="2172" cy="6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70" name="Line 20"/>
            <p:cNvSpPr>
              <a:spLocks noChangeShapeType="1"/>
            </p:cNvSpPr>
            <p:nvPr/>
          </p:nvSpPr>
          <p:spPr bwMode="auto">
            <a:xfrm flipV="1">
              <a:off x="1373" y="1055"/>
              <a:ext cx="2163" cy="6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71" name="Line 21"/>
            <p:cNvSpPr>
              <a:spLocks noChangeShapeType="1"/>
            </p:cNvSpPr>
            <p:nvPr/>
          </p:nvSpPr>
          <p:spPr bwMode="auto">
            <a:xfrm>
              <a:off x="3545" y="1064"/>
              <a:ext cx="1227" cy="7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72" name="Line 22"/>
            <p:cNvSpPr>
              <a:spLocks noChangeShapeType="1"/>
            </p:cNvSpPr>
            <p:nvPr/>
          </p:nvSpPr>
          <p:spPr bwMode="auto">
            <a:xfrm flipV="1">
              <a:off x="3545" y="1518"/>
              <a:ext cx="1236" cy="7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467" name="Text Box 23"/>
          <p:cNvSpPr txBox="1">
            <a:spLocks noChangeArrowheads="1"/>
          </p:cNvSpPr>
          <p:nvPr/>
        </p:nvSpPr>
        <p:spPr bwMode="auto">
          <a:xfrm>
            <a:off x="2212975" y="6172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>
              <a:latin typeface="Arial" charset="0"/>
            </a:endParaRPr>
          </a:p>
        </p:txBody>
      </p:sp>
      <p:sp>
        <p:nvSpPr>
          <p:cNvPr id="147480" name="Text Box 24"/>
          <p:cNvSpPr txBox="1">
            <a:spLocks noChangeArrowheads="1"/>
          </p:cNvSpPr>
          <p:nvPr/>
        </p:nvSpPr>
        <p:spPr bwMode="auto">
          <a:xfrm>
            <a:off x="2093913" y="5753100"/>
            <a:ext cx="6188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strike a balance between incoming light and </a:t>
            </a:r>
          </a:p>
          <a:p>
            <a:r>
              <a:rPr lang="en-US">
                <a:latin typeface="Arial" charset="0"/>
              </a:rPr>
              <a:t>sharp depth range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utoUpdateAnimBg="0"/>
      <p:bldP spid="147461" grpId="0" autoUpdateAnimBg="0"/>
      <p:bldP spid="14748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5400675" y="2960688"/>
            <a:ext cx="3384550" cy="1987550"/>
            <a:chOff x="5239" y="709"/>
            <a:chExt cx="3357" cy="1972"/>
          </a:xfrm>
        </p:grpSpPr>
        <p:pic>
          <p:nvPicPr>
            <p:cNvPr id="410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56" t="19336" r="14166" b="43967"/>
            <a:stretch>
              <a:fillRect/>
            </a:stretch>
          </p:blipFill>
          <p:spPr bwMode="auto">
            <a:xfrm>
              <a:off x="5239" y="709"/>
              <a:ext cx="3357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Oval 13"/>
            <p:cNvSpPr>
              <a:spLocks noChangeAspect="1" noChangeArrowheads="1"/>
            </p:cNvSpPr>
            <p:nvPr/>
          </p:nvSpPr>
          <p:spPr bwMode="auto">
            <a:xfrm>
              <a:off x="5760" y="2001"/>
              <a:ext cx="771" cy="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Pinhole size / aperture</a:t>
            </a:r>
          </a:p>
        </p:txBody>
      </p:sp>
      <p:pic>
        <p:nvPicPr>
          <p:cNvPr id="191492" name="Picture 4" descr="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36334" r="49896" b="20464"/>
          <a:stretch>
            <a:fillRect/>
          </a:stretch>
        </p:blipFill>
        <p:spPr>
          <a:xfrm>
            <a:off x="847725" y="1916113"/>
            <a:ext cx="3436938" cy="4525962"/>
          </a:xfrm>
        </p:spPr>
      </p:pic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4283075" y="5337175"/>
            <a:ext cx="3887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Smaller</a:t>
            </a:r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283075" y="2270125"/>
            <a:ext cx="3887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Larger</a:t>
            </a:r>
          </a:p>
        </p:txBody>
      </p:sp>
      <p:sp>
        <p:nvSpPr>
          <p:cNvPr id="74758" name="Line 7"/>
          <p:cNvSpPr>
            <a:spLocks noChangeShapeType="1"/>
          </p:cNvSpPr>
          <p:nvPr/>
        </p:nvSpPr>
        <p:spPr bwMode="auto">
          <a:xfrm>
            <a:off x="4714875" y="2708275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1676400" y="1016000"/>
            <a:ext cx="7108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How does the size of the aperture affect the image we’d get?</a:t>
            </a:r>
          </a:p>
        </p:txBody>
      </p:sp>
      <p:sp>
        <p:nvSpPr>
          <p:cNvPr id="4105" name="Text Box 19"/>
          <p:cNvSpPr txBox="1">
            <a:spLocks noChangeArrowheads="1"/>
          </p:cNvSpPr>
          <p:nvPr/>
        </p:nvSpPr>
        <p:spPr bwMode="auto">
          <a:xfrm>
            <a:off x="8226425" y="6581775"/>
            <a:ext cx="917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/>
      <p:bldP spid="747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620963" y="504825"/>
            <a:ext cx="5075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Deviations from the lens model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82750" y="1568450"/>
            <a:ext cx="231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3 assumptions :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689100" y="2270125"/>
            <a:ext cx="745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1. all rays from a point are focused onto 1 image point</a:t>
            </a:r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706563" y="3062288"/>
            <a:ext cx="493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2. all image points in a single plane</a:t>
            </a:r>
            <a:endParaRPr lang="en-US" i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725613" y="3825875"/>
            <a:ext cx="5678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3. magnification is constant 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deviations from this ideal are </a:t>
            </a:r>
            <a:r>
              <a:rPr lang="en-US" i="1">
                <a:solidFill>
                  <a:srgbClr val="CC0000"/>
                </a:solidFill>
                <a:latin typeface="Arial" charset="0"/>
              </a:rPr>
              <a:t>aberrations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utoUpdateAnimBg="0"/>
      <p:bldP spid="71685" grpId="0" autoUpdateAnimBg="0"/>
      <p:bldP spid="71686" grpId="0" autoUpdateAnimBg="0"/>
      <p:bldP spid="7168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038600" y="457200"/>
            <a:ext cx="2105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Aberrations </a:t>
            </a:r>
            <a:endParaRPr 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344738" y="5792788"/>
            <a:ext cx="5402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solidFill>
                  <a:srgbClr val="CC0000"/>
                </a:solidFill>
                <a:latin typeface="Arial" charset="0"/>
              </a:rPr>
              <a:t>chromatic :</a:t>
            </a:r>
            <a:r>
              <a:rPr lang="en-US">
                <a:latin typeface="Arial" charset="0"/>
              </a:rPr>
              <a:t> refractive index function of </a:t>
            </a:r>
          </a:p>
          <a:p>
            <a:r>
              <a:rPr lang="en-US">
                <a:latin typeface="Arial" charset="0"/>
              </a:rPr>
              <a:t>                   wavelength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366963" y="1524000"/>
            <a:ext cx="1335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2 types :</a:t>
            </a:r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409825" y="2789238"/>
            <a:ext cx="210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1. geometrical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384425" y="3500438"/>
            <a:ext cx="184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C0000"/>
              </a:buClr>
              <a:buFont typeface="Monotype Sorts" pitchFamily="2" charset="2"/>
              <a:buNone/>
            </a:pPr>
            <a:r>
              <a:rPr lang="en-US">
                <a:latin typeface="Arial" charset="0"/>
              </a:rPr>
              <a:t>2. chromatic</a:t>
            </a:r>
            <a:endParaRPr lang="en-US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386013" y="4435475"/>
            <a:ext cx="498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solidFill>
                  <a:srgbClr val="CC0000"/>
                </a:solidFill>
                <a:latin typeface="Arial" charset="0"/>
              </a:rPr>
              <a:t>geometrical :</a:t>
            </a:r>
            <a:r>
              <a:rPr lang="en-US">
                <a:latin typeface="Arial" charset="0"/>
              </a:rPr>
              <a:t> small for paraxial rays</a:t>
            </a:r>
            <a:endParaRPr lang="en-US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4865688"/>
            <a:ext cx="20240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927350" y="5011738"/>
            <a:ext cx="378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study through 3</a:t>
            </a:r>
            <a:r>
              <a:rPr lang="en-US" baseline="30000"/>
              <a:t>rd</a:t>
            </a:r>
            <a:r>
              <a:rPr lang="en-US"/>
              <a:t> order optics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  <p:bldP spid="72709" grpId="0" autoUpdateAnimBg="0"/>
      <p:bldP spid="72710" grpId="0" autoUpdateAnimBg="0"/>
      <p:bldP spid="72711" grpId="0" autoUpdateAnimBg="0"/>
      <p:bldP spid="72712" grpId="0" autoUpdateAnimBg="0"/>
      <p:bldP spid="727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76513" y="533400"/>
            <a:ext cx="398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Geometrical aberrations</a:t>
            </a:r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743200" y="1782763"/>
            <a:ext cx="31813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C0000"/>
              </a:buClr>
              <a:buFont typeface="Monotype Sorts" pitchFamily="2" charset="2"/>
              <a:buChar char="q"/>
            </a:pPr>
            <a:r>
              <a:rPr lang="en-US">
                <a:latin typeface="Arial" charset="0"/>
              </a:rPr>
              <a:t> spherical aberration</a:t>
            </a:r>
          </a:p>
          <a:p>
            <a:pPr>
              <a:buClr>
                <a:srgbClr val="CC0000"/>
              </a:buClr>
              <a:buFont typeface="Monotype Sorts" pitchFamily="2" charset="2"/>
              <a:buChar char="q"/>
            </a:pPr>
            <a:endParaRPr lang="en-US">
              <a:latin typeface="Arial" charset="0"/>
            </a:endParaRPr>
          </a:p>
          <a:p>
            <a:pPr>
              <a:buClr>
                <a:srgbClr val="CC0000"/>
              </a:buClr>
              <a:buFont typeface="Monotype Sorts" pitchFamily="2" charset="2"/>
              <a:buChar char="q"/>
            </a:pPr>
            <a:r>
              <a:rPr lang="en-US">
                <a:latin typeface="Arial" charset="0"/>
              </a:rPr>
              <a:t> astigmatism</a:t>
            </a:r>
          </a:p>
          <a:p>
            <a:pPr>
              <a:buClr>
                <a:srgbClr val="CC0000"/>
              </a:buClr>
              <a:buFont typeface="Monotype Sorts" pitchFamily="2" charset="2"/>
              <a:buChar char="q"/>
            </a:pPr>
            <a:endParaRPr lang="en-US">
              <a:latin typeface="Arial" charset="0"/>
            </a:endParaRPr>
          </a:p>
          <a:p>
            <a:pPr>
              <a:buClr>
                <a:srgbClr val="CC0000"/>
              </a:buClr>
              <a:buFont typeface="Monotype Sorts" pitchFamily="2" charset="2"/>
              <a:buChar char="q"/>
            </a:pPr>
            <a:r>
              <a:rPr lang="en-US">
                <a:latin typeface="Arial" charset="0"/>
              </a:rPr>
              <a:t> distortion</a:t>
            </a:r>
          </a:p>
          <a:p>
            <a:pPr>
              <a:buClr>
                <a:srgbClr val="CC0000"/>
              </a:buClr>
              <a:buFont typeface="Monotype Sorts" pitchFamily="2" charset="2"/>
              <a:buChar char="q"/>
            </a:pPr>
            <a:endParaRPr lang="en-US">
              <a:latin typeface="Arial" charset="0"/>
            </a:endParaRPr>
          </a:p>
          <a:p>
            <a:pPr>
              <a:buClr>
                <a:srgbClr val="CC0000"/>
              </a:buClr>
              <a:buFont typeface="Monotype Sorts" pitchFamily="2" charset="2"/>
              <a:buChar char="q"/>
            </a:pPr>
            <a:r>
              <a:rPr lang="en-US">
                <a:latin typeface="Arial" charset="0"/>
              </a:rPr>
              <a:t> coma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09800" y="5029200"/>
            <a:ext cx="627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CC0000"/>
                </a:solidFill>
                <a:latin typeface="Arial" charset="0"/>
              </a:rPr>
              <a:t>aberrations are reduced by combining lenses</a:t>
            </a:r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526088"/>
            <a:ext cx="33686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76600" y="381000"/>
            <a:ext cx="3375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Spherical aberration</a:t>
            </a:r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362200" y="1477963"/>
            <a:ext cx="55753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rays parallel to the axis do not converge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outer portions of  the lens yield smaller </a:t>
            </a:r>
          </a:p>
          <a:p>
            <a:r>
              <a:rPr lang="en-US">
                <a:latin typeface="Arial" charset="0"/>
              </a:rPr>
              <a:t>focal lenghts</a:t>
            </a:r>
            <a:endParaRPr lang="en-US"/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  <p:pic>
        <p:nvPicPr>
          <p:cNvPr id="23557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314700"/>
            <a:ext cx="48006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Astigmatism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200" smtClean="0"/>
              <a:t>Different focal length for inclined rays</a:t>
            </a:r>
          </a:p>
        </p:txBody>
      </p:sp>
      <p:pic>
        <p:nvPicPr>
          <p:cNvPr id="75780" name="Picture 4" descr="astig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532188"/>
            <a:ext cx="318770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ast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09750"/>
            <a:ext cx="62515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06950" y="3313113"/>
            <a:ext cx="3225800" cy="3201987"/>
            <a:chOff x="3466" y="1981"/>
            <a:chExt cx="2032" cy="2017"/>
          </a:xfrm>
        </p:grpSpPr>
        <p:pic>
          <p:nvPicPr>
            <p:cNvPr id="24584" name="Picture 7" descr="asti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62"/>
            <a:stretch>
              <a:fillRect/>
            </a:stretch>
          </p:blipFill>
          <p:spPr bwMode="auto">
            <a:xfrm>
              <a:off x="3466" y="2937"/>
              <a:ext cx="963" cy="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8" descr="asti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r="33380"/>
            <a:stretch>
              <a:fillRect/>
            </a:stretch>
          </p:blipFill>
          <p:spPr bwMode="auto">
            <a:xfrm>
              <a:off x="3953" y="1981"/>
              <a:ext cx="994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9" descr="asti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70"/>
            <a:stretch>
              <a:fillRect/>
            </a:stretch>
          </p:blipFill>
          <p:spPr bwMode="auto">
            <a:xfrm>
              <a:off x="4555" y="2923"/>
              <a:ext cx="943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932238"/>
            <a:ext cx="2611437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alib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2217738"/>
            <a:ext cx="392112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Distortion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en-US" sz="2200" smtClean="0"/>
              <a:t>magnification/focal length different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en-US" sz="2200" smtClean="0"/>
              <a:t>for different angles of inclination</a:t>
            </a:r>
          </a:p>
          <a:p>
            <a:pPr eaLnBrk="1" hangingPunct="1"/>
            <a:endParaRPr lang="en-US" smtClean="0"/>
          </a:p>
        </p:txBody>
      </p:sp>
      <p:pic>
        <p:nvPicPr>
          <p:cNvPr id="76804" name="Picture 4" descr="corrected_rad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2544763"/>
            <a:ext cx="39243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2047875" y="5838825"/>
            <a:ext cx="599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Clr>
                <a:srgbClr val="CC0000"/>
              </a:buClr>
              <a:buFont typeface="Monotype Sorts" pitchFamily="2" charset="2"/>
              <a:buNone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Can be corrected! (if parameters are know)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975"/>
            <a:ext cx="15224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3975" y="3482975"/>
            <a:ext cx="1419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>
                <a:latin typeface="Verdana" pitchFamily="34" charset="0"/>
              </a:rPr>
              <a:t>pincushion</a:t>
            </a:r>
          </a:p>
          <a:p>
            <a:pPr algn="ctr" eaLnBrk="1" hangingPunct="1"/>
            <a:r>
              <a:rPr lang="en-US" sz="1600">
                <a:latin typeface="Verdana" pitchFamily="34" charset="0"/>
              </a:rPr>
              <a:t>(tele-photo)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0" y="4991100"/>
            <a:ext cx="1484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>
                <a:latin typeface="Verdana" pitchFamily="34" charset="0"/>
              </a:rPr>
              <a:t>barrel</a:t>
            </a:r>
          </a:p>
          <a:p>
            <a:pPr algn="ctr" eaLnBrk="1" hangingPunct="1"/>
            <a:r>
              <a:rPr lang="en-US" sz="1600">
                <a:latin typeface="Verdana" pitchFamily="34" charset="0"/>
              </a:rPr>
              <a:t>(wide-angle)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en-US" sz="2200" smtClean="0"/>
              <a:t>point off the axis depicted as comet shaped blob</a:t>
            </a:r>
          </a:p>
          <a:p>
            <a:pPr eaLnBrk="1" hangingPunct="1"/>
            <a:endParaRPr lang="en-US" smtClean="0"/>
          </a:p>
        </p:txBody>
      </p:sp>
      <p:pic>
        <p:nvPicPr>
          <p:cNvPr id="26628" name="Picture 4" descr="c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1863725"/>
            <a:ext cx="486886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 descr="com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3827463"/>
            <a:ext cx="250507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352800" y="381000"/>
            <a:ext cx="351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Chromatic aberration</a:t>
            </a:r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139950" y="1587500"/>
            <a:ext cx="59483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rays of different wavelengths focused </a:t>
            </a:r>
          </a:p>
          <a:p>
            <a:r>
              <a:rPr lang="en-US">
                <a:latin typeface="Arial" charset="0"/>
              </a:rPr>
              <a:t>in different planes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cannot be removed completely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sometimes </a:t>
            </a:r>
            <a:r>
              <a:rPr lang="en-US" i="1">
                <a:solidFill>
                  <a:srgbClr val="CC0000"/>
                </a:solidFill>
                <a:latin typeface="Arial" charset="0"/>
              </a:rPr>
              <a:t>achromatization</a:t>
            </a:r>
            <a:r>
              <a:rPr lang="en-US">
                <a:latin typeface="Arial" charset="0"/>
              </a:rPr>
              <a:t> is achieved for</a:t>
            </a:r>
          </a:p>
          <a:p>
            <a:r>
              <a:rPr lang="en-US">
                <a:latin typeface="Arial" charset="0"/>
              </a:rPr>
              <a:t>more than 2 wavelengths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  <p:pic>
        <p:nvPicPr>
          <p:cNvPr id="27653" name="Picture 5" descr="chrom1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2525713"/>
            <a:ext cx="20462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chrom2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379663"/>
            <a:ext cx="22685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chromatic2_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30438"/>
            <a:ext cx="21336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6335713" y="5713413"/>
          <a:ext cx="2808287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Image" r:id="rId6" imgW="7914286" imgH="3228571" progId="PhotoDeluxe.Image.2">
                  <p:embed/>
                </p:oleObj>
              </mc:Choice>
              <mc:Fallback>
                <p:oleObj name="Image" r:id="rId6" imgW="7914286" imgH="3228571" progId="PhotoDeluxe.Image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5713413"/>
                        <a:ext cx="2808287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733800" y="228600"/>
            <a:ext cx="250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Arial" charset="0"/>
              </a:rPr>
              <a:t>Lens materials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966913" y="808038"/>
            <a:ext cx="7177087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reference wavelengths :</a:t>
            </a:r>
          </a:p>
          <a:p>
            <a:endParaRPr lang="en-US" sz="1400">
              <a:latin typeface="Arial" charset="0"/>
            </a:endParaRPr>
          </a:p>
          <a:p>
            <a:r>
              <a:rPr lang="en-US" sz="2800">
                <a:latin typeface="Arial" charset="0"/>
                <a:sym typeface="Symbol" pitchFamily="18" charset="2"/>
              </a:rPr>
              <a:t></a:t>
            </a:r>
            <a:r>
              <a:rPr lang="en-US" sz="2800" i="1" baseline="-25000">
                <a:sym typeface="Symbol" pitchFamily="18" charset="2"/>
              </a:rPr>
              <a:t>F</a:t>
            </a:r>
            <a:r>
              <a:rPr lang="en-US">
                <a:latin typeface="Arial" charset="0"/>
                <a:sym typeface="Symbol" pitchFamily="18" charset="2"/>
              </a:rPr>
              <a:t> = 486.13</a:t>
            </a:r>
            <a:r>
              <a:rPr lang="en-US" i="1">
                <a:sym typeface="Symbol" pitchFamily="18" charset="2"/>
              </a:rPr>
              <a:t>nm</a:t>
            </a:r>
            <a:endParaRPr lang="en-US">
              <a:latin typeface="Arial" charset="0"/>
              <a:sym typeface="Symbol" pitchFamily="18" charset="2"/>
            </a:endParaRPr>
          </a:p>
          <a:p>
            <a:r>
              <a:rPr lang="en-US" sz="2800">
                <a:latin typeface="Arial" charset="0"/>
                <a:sym typeface="Symbol" pitchFamily="18" charset="2"/>
              </a:rPr>
              <a:t></a:t>
            </a:r>
            <a:r>
              <a:rPr lang="en-US" sz="2800" i="1" baseline="-25000">
                <a:sym typeface="Symbol" pitchFamily="18" charset="2"/>
              </a:rPr>
              <a:t>d</a:t>
            </a:r>
            <a:r>
              <a:rPr lang="en-US">
                <a:latin typeface="Arial" charset="0"/>
                <a:sym typeface="Symbol" pitchFamily="18" charset="2"/>
              </a:rPr>
              <a:t> = 587.56</a:t>
            </a:r>
            <a:r>
              <a:rPr lang="en-US" i="1">
                <a:sym typeface="Symbol" pitchFamily="18" charset="2"/>
              </a:rPr>
              <a:t>nm</a:t>
            </a:r>
            <a:endParaRPr lang="en-US">
              <a:latin typeface="Arial" charset="0"/>
              <a:sym typeface="Symbol" pitchFamily="18" charset="2"/>
            </a:endParaRPr>
          </a:p>
          <a:p>
            <a:r>
              <a:rPr lang="en-US" sz="2800">
                <a:latin typeface="Arial" charset="0"/>
                <a:sym typeface="Symbol" pitchFamily="18" charset="2"/>
              </a:rPr>
              <a:t></a:t>
            </a:r>
            <a:r>
              <a:rPr lang="en-US" sz="2800" i="1" baseline="-25000">
                <a:sym typeface="Symbol" pitchFamily="18" charset="2"/>
              </a:rPr>
              <a:t>C</a:t>
            </a:r>
            <a:r>
              <a:rPr lang="en-US">
                <a:latin typeface="Arial" charset="0"/>
                <a:sym typeface="Symbol" pitchFamily="18" charset="2"/>
              </a:rPr>
              <a:t> = 656.28</a:t>
            </a:r>
            <a:r>
              <a:rPr lang="en-US" i="1">
                <a:sym typeface="Symbol" pitchFamily="18" charset="2"/>
              </a:rPr>
              <a:t>nm</a:t>
            </a:r>
          </a:p>
          <a:p>
            <a:endParaRPr lang="en-US" sz="1400" i="1">
              <a:sym typeface="Symbol" pitchFamily="18" charset="2"/>
            </a:endParaRPr>
          </a:p>
          <a:p>
            <a:r>
              <a:rPr lang="en-US">
                <a:latin typeface="Arial" charset="0"/>
                <a:sym typeface="Symbol" pitchFamily="18" charset="2"/>
              </a:rPr>
              <a:t>lens characteristics :</a:t>
            </a:r>
            <a:r>
              <a:rPr lang="en-US" i="1">
                <a:sym typeface="Symbol" pitchFamily="18" charset="2"/>
              </a:rPr>
              <a:t> </a:t>
            </a:r>
          </a:p>
          <a:p>
            <a:endParaRPr lang="en-US" sz="1400" i="1">
              <a:sym typeface="Symbol" pitchFamily="18" charset="2"/>
            </a:endParaRPr>
          </a:p>
          <a:p>
            <a:r>
              <a:rPr lang="en-US">
                <a:latin typeface="Arial" charset="0"/>
                <a:sym typeface="Symbol" pitchFamily="18" charset="2"/>
              </a:rPr>
              <a:t>1.</a:t>
            </a:r>
            <a:r>
              <a:rPr lang="en-US" i="1">
                <a:latin typeface="Arial" charset="0"/>
                <a:sym typeface="Symbol" pitchFamily="18" charset="2"/>
              </a:rPr>
              <a:t> </a:t>
            </a:r>
            <a:r>
              <a:rPr lang="en-US">
                <a:latin typeface="Arial" charset="0"/>
                <a:sym typeface="Symbol" pitchFamily="18" charset="2"/>
              </a:rPr>
              <a:t>refractive index</a:t>
            </a:r>
            <a:r>
              <a:rPr lang="en-US" i="1">
                <a:latin typeface="Arial" charset="0"/>
                <a:sym typeface="Symbol" pitchFamily="18" charset="2"/>
              </a:rPr>
              <a:t> </a:t>
            </a:r>
            <a:r>
              <a:rPr lang="en-US" i="1">
                <a:sym typeface="Symbol" pitchFamily="18" charset="2"/>
              </a:rPr>
              <a:t>n</a:t>
            </a:r>
            <a:r>
              <a:rPr lang="en-US" i="1" baseline="-25000">
                <a:sym typeface="Symbol" pitchFamily="18" charset="2"/>
              </a:rPr>
              <a:t>d</a:t>
            </a:r>
          </a:p>
          <a:p>
            <a:r>
              <a:rPr lang="en-US">
                <a:latin typeface="Arial" charset="0"/>
                <a:sym typeface="Symbol" pitchFamily="18" charset="2"/>
              </a:rPr>
              <a:t>2. Abbe number </a:t>
            </a:r>
            <a:r>
              <a:rPr lang="en-US" i="1">
                <a:sym typeface="Symbol" pitchFamily="18" charset="2"/>
              </a:rPr>
              <a:t>V</a:t>
            </a:r>
            <a:r>
              <a:rPr lang="en-US" i="1" baseline="-25000">
                <a:sym typeface="Symbol" pitchFamily="18" charset="2"/>
              </a:rPr>
              <a:t>d</a:t>
            </a:r>
            <a:r>
              <a:rPr lang="en-US">
                <a:latin typeface="Arial" charset="0"/>
                <a:sym typeface="Symbol" pitchFamily="18" charset="2"/>
              </a:rPr>
              <a:t>= (</a:t>
            </a:r>
            <a:r>
              <a:rPr lang="en-US" i="1">
                <a:sym typeface="Symbol" pitchFamily="18" charset="2"/>
              </a:rPr>
              <a:t>n</a:t>
            </a:r>
            <a:r>
              <a:rPr lang="en-US" i="1" baseline="-25000">
                <a:sym typeface="Symbol" pitchFamily="18" charset="2"/>
              </a:rPr>
              <a:t>d</a:t>
            </a:r>
            <a:r>
              <a:rPr lang="en-US" baseline="-25000">
                <a:latin typeface="Arial" charset="0"/>
                <a:sym typeface="Symbol" pitchFamily="18" charset="2"/>
              </a:rPr>
              <a:t> </a:t>
            </a:r>
            <a:r>
              <a:rPr lang="en-US">
                <a:latin typeface="Arial" charset="0"/>
                <a:sym typeface="Symbol" pitchFamily="18" charset="2"/>
              </a:rPr>
              <a:t>- 1) / (</a:t>
            </a:r>
            <a:r>
              <a:rPr lang="en-US" i="1">
                <a:sym typeface="Symbol" pitchFamily="18" charset="2"/>
              </a:rPr>
              <a:t>n</a:t>
            </a:r>
            <a:r>
              <a:rPr lang="en-US" i="1" baseline="-25000">
                <a:sym typeface="Symbol" pitchFamily="18" charset="2"/>
              </a:rPr>
              <a:t>F</a:t>
            </a:r>
            <a:r>
              <a:rPr lang="en-US" i="1">
                <a:sym typeface="Symbol" pitchFamily="18" charset="2"/>
              </a:rPr>
              <a:t> - n</a:t>
            </a:r>
            <a:r>
              <a:rPr lang="en-US" i="1" baseline="-25000">
                <a:sym typeface="Symbol" pitchFamily="18" charset="2"/>
              </a:rPr>
              <a:t>C</a:t>
            </a:r>
            <a:r>
              <a:rPr lang="en-US">
                <a:latin typeface="Arial" charset="0"/>
                <a:sym typeface="Symbol" pitchFamily="18" charset="2"/>
              </a:rPr>
              <a:t>)</a:t>
            </a:r>
          </a:p>
          <a:p>
            <a:endParaRPr lang="en-US" sz="1400">
              <a:latin typeface="Arial" charset="0"/>
              <a:sym typeface="Symbol" pitchFamily="18" charset="2"/>
            </a:endParaRPr>
          </a:p>
          <a:p>
            <a:r>
              <a:rPr lang="en-US">
                <a:latin typeface="Arial" charset="0"/>
                <a:sym typeface="Symbol" pitchFamily="18" charset="2"/>
              </a:rPr>
              <a:t>typically, both should be high</a:t>
            </a:r>
          </a:p>
          <a:p>
            <a:r>
              <a:rPr lang="en-US">
                <a:latin typeface="Arial" charset="0"/>
                <a:sym typeface="Symbol" pitchFamily="18" charset="2"/>
              </a:rPr>
              <a:t>allows small components with sufficient refraction</a:t>
            </a:r>
            <a:endParaRPr lang="en-US" b="1">
              <a:latin typeface="Arial" charset="0"/>
              <a:sym typeface="Symbol" pitchFamily="18" charset="2"/>
            </a:endParaRPr>
          </a:p>
          <a:p>
            <a:endParaRPr lang="en-US" sz="1400">
              <a:latin typeface="Arial" charset="0"/>
              <a:sym typeface="Symbol" pitchFamily="18" charset="2"/>
            </a:endParaRPr>
          </a:p>
          <a:p>
            <a:r>
              <a:rPr lang="en-US">
                <a:latin typeface="Arial" charset="0"/>
                <a:sym typeface="Symbol" pitchFamily="18" charset="2"/>
              </a:rPr>
              <a:t>notation : e.g. glass BK7(517642)</a:t>
            </a:r>
          </a:p>
          <a:p>
            <a:r>
              <a:rPr lang="en-US" i="1">
                <a:sym typeface="Symbol" pitchFamily="18" charset="2"/>
              </a:rPr>
              <a:t>n</a:t>
            </a:r>
            <a:r>
              <a:rPr lang="en-US" i="1" baseline="-25000">
                <a:sym typeface="Symbol" pitchFamily="18" charset="2"/>
              </a:rPr>
              <a:t>d</a:t>
            </a:r>
            <a:r>
              <a:rPr lang="en-US">
                <a:latin typeface="Arial" charset="0"/>
                <a:sym typeface="Symbol" pitchFamily="18" charset="2"/>
              </a:rPr>
              <a:t> = 1.517 and </a:t>
            </a:r>
            <a:r>
              <a:rPr lang="en-US" i="1">
                <a:sym typeface="Symbol" pitchFamily="18" charset="2"/>
              </a:rPr>
              <a:t>V</a:t>
            </a:r>
            <a:r>
              <a:rPr lang="en-US" i="1" baseline="-25000">
                <a:sym typeface="Symbol" pitchFamily="18" charset="2"/>
              </a:rPr>
              <a:t>d</a:t>
            </a:r>
            <a:r>
              <a:rPr lang="en-US">
                <a:latin typeface="Arial" charset="0"/>
                <a:sym typeface="Symbol" pitchFamily="18" charset="2"/>
              </a:rPr>
              <a:t>= 64.2</a:t>
            </a:r>
            <a:endParaRPr lang="en-US" i="1">
              <a:sym typeface="Symbol" pitchFamily="18" charset="2"/>
            </a:endParaRPr>
          </a:p>
          <a:p>
            <a:endParaRPr lang="en-US">
              <a:latin typeface="Arial" charset="0"/>
              <a:sym typeface="Symbol" pitchFamily="18" charset="2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6400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-3175" y="228600"/>
            <a:ext cx="9147175" cy="6629400"/>
            <a:chOff x="-2" y="144"/>
            <a:chExt cx="5846" cy="4176"/>
          </a:xfrm>
        </p:grpSpPr>
        <p:pic>
          <p:nvPicPr>
            <p:cNvPr id="29700" name="Picture 3" descr="c-recdis-spema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" y="567"/>
              <a:ext cx="4793" cy="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1374" y="1323"/>
              <a:ext cx="4053" cy="117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02" name="Text Box 5"/>
            <p:cNvSpPr txBox="1">
              <a:spLocks noChangeArrowheads="1"/>
            </p:cNvSpPr>
            <p:nvPr/>
          </p:nvSpPr>
          <p:spPr bwMode="auto">
            <a:xfrm>
              <a:off x="2485" y="144"/>
              <a:ext cx="15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800">
                  <a:solidFill>
                    <a:schemeClr val="accent2"/>
                  </a:solidFill>
                  <a:latin typeface="Arial" charset="0"/>
                </a:rPr>
                <a:t>Lens materials</a:t>
              </a:r>
              <a:endParaRPr lang="en-US"/>
            </a:p>
          </p:txBody>
        </p:sp>
        <p:sp>
          <p:nvSpPr>
            <p:cNvPr id="29703" name="Text Box 6"/>
            <p:cNvSpPr txBox="1">
              <a:spLocks noChangeArrowheads="1"/>
            </p:cNvSpPr>
            <p:nvPr/>
          </p:nvSpPr>
          <p:spPr bwMode="auto">
            <a:xfrm>
              <a:off x="1085" y="3360"/>
              <a:ext cx="468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  <a:latin typeface="Arial" charset="0"/>
                </a:rPr>
                <a:t>additional considerations :</a:t>
              </a:r>
              <a:endParaRPr lang="en-US">
                <a:latin typeface="Arial" charset="0"/>
              </a:endParaRPr>
            </a:p>
            <a:p>
              <a:r>
                <a:rPr lang="en-US">
                  <a:latin typeface="Arial" charset="0"/>
                </a:rPr>
                <a:t>humidity and temperature resistance, weight, price,...</a:t>
              </a:r>
              <a:endParaRPr lang="en-US"/>
            </a:p>
          </p:txBody>
        </p:sp>
        <p:sp>
          <p:nvSpPr>
            <p:cNvPr id="29704" name="Text Box 7"/>
            <p:cNvSpPr txBox="1">
              <a:spLocks noChangeArrowheads="1"/>
            </p:cNvSpPr>
            <p:nvPr/>
          </p:nvSpPr>
          <p:spPr bwMode="auto">
            <a:xfrm>
              <a:off x="-2" y="4032"/>
              <a:ext cx="3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  <a:sym typeface="Wingdings" pitchFamily="2" charset="2"/>
                </a:rPr>
                <a:t></a:t>
              </a:r>
              <a:endParaRPr lang="en-US"/>
            </a:p>
          </p:txBody>
        </p:sp>
        <p:sp>
          <p:nvSpPr>
            <p:cNvPr id="29705" name="Rectangle 8"/>
            <p:cNvSpPr>
              <a:spLocks noChangeArrowheads="1"/>
            </p:cNvSpPr>
            <p:nvPr/>
          </p:nvSpPr>
          <p:spPr bwMode="auto">
            <a:xfrm>
              <a:off x="1803" y="822"/>
              <a:ext cx="2960" cy="138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06" name="Text Box 9"/>
            <p:cNvSpPr txBox="1">
              <a:spLocks noChangeArrowheads="1"/>
            </p:cNvSpPr>
            <p:nvPr/>
          </p:nvSpPr>
          <p:spPr bwMode="auto">
            <a:xfrm>
              <a:off x="2784" y="791"/>
              <a:ext cx="8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Crown Glass</a:t>
              </a:r>
              <a:endParaRPr lang="en-US">
                <a:latin typeface="Arial" charset="0"/>
              </a:endParaRPr>
            </a:p>
          </p:txBody>
        </p:sp>
        <p:sp>
          <p:nvSpPr>
            <p:cNvPr id="29707" name="Rectangle 10"/>
            <p:cNvSpPr>
              <a:spLocks noChangeArrowheads="1"/>
            </p:cNvSpPr>
            <p:nvPr/>
          </p:nvSpPr>
          <p:spPr bwMode="auto">
            <a:xfrm>
              <a:off x="1371" y="1066"/>
              <a:ext cx="3142" cy="147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08" name="Text Box 11"/>
            <p:cNvSpPr txBox="1">
              <a:spLocks noChangeArrowheads="1"/>
            </p:cNvSpPr>
            <p:nvPr/>
          </p:nvSpPr>
          <p:spPr bwMode="auto">
            <a:xfrm>
              <a:off x="2037" y="1043"/>
              <a:ext cx="16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Fused Quartz &amp; Fused Silica</a:t>
              </a:r>
              <a:endParaRPr lang="en-US">
                <a:latin typeface="Arial" charset="0"/>
              </a:endParaRPr>
            </a:p>
          </p:txBody>
        </p:sp>
        <p:sp>
          <p:nvSpPr>
            <p:cNvPr id="29709" name="Rectangle 12"/>
            <p:cNvSpPr>
              <a:spLocks noChangeArrowheads="1"/>
            </p:cNvSpPr>
            <p:nvPr/>
          </p:nvSpPr>
          <p:spPr bwMode="auto">
            <a:xfrm>
              <a:off x="1799" y="2347"/>
              <a:ext cx="2279" cy="141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10" name="Text Box 13"/>
            <p:cNvSpPr txBox="1">
              <a:spLocks noChangeArrowheads="1"/>
            </p:cNvSpPr>
            <p:nvPr/>
          </p:nvSpPr>
          <p:spPr bwMode="auto">
            <a:xfrm>
              <a:off x="2375" y="2317"/>
              <a:ext cx="9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Plastic (PMMA)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29711" name="Group 14"/>
            <p:cNvGrpSpPr>
              <a:grpSpLocks/>
            </p:cNvGrpSpPr>
            <p:nvPr/>
          </p:nvGrpSpPr>
          <p:grpSpPr bwMode="auto">
            <a:xfrm>
              <a:off x="1376" y="1319"/>
              <a:ext cx="4045" cy="134"/>
              <a:chOff x="1376" y="1325"/>
              <a:chExt cx="4045" cy="134"/>
            </a:xfrm>
          </p:grpSpPr>
          <p:sp>
            <p:nvSpPr>
              <p:cNvPr id="29736" name="Line 15"/>
              <p:cNvSpPr>
                <a:spLocks noChangeShapeType="1"/>
              </p:cNvSpPr>
              <p:nvPr/>
            </p:nvSpPr>
            <p:spPr bwMode="auto">
              <a:xfrm>
                <a:off x="1382" y="1325"/>
                <a:ext cx="4039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7" name="Line 16"/>
              <p:cNvSpPr>
                <a:spLocks noChangeShapeType="1"/>
              </p:cNvSpPr>
              <p:nvPr/>
            </p:nvSpPr>
            <p:spPr bwMode="auto">
              <a:xfrm>
                <a:off x="1376" y="1451"/>
                <a:ext cx="4039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8" name="Line 17"/>
              <p:cNvSpPr>
                <a:spLocks noChangeShapeType="1"/>
              </p:cNvSpPr>
              <p:nvPr/>
            </p:nvSpPr>
            <p:spPr bwMode="auto">
              <a:xfrm>
                <a:off x="1382" y="1325"/>
                <a:ext cx="0" cy="13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712" name="Text Box 18"/>
            <p:cNvSpPr txBox="1">
              <a:spLocks noChangeArrowheads="1"/>
            </p:cNvSpPr>
            <p:nvPr/>
          </p:nvSpPr>
          <p:spPr bwMode="auto">
            <a:xfrm>
              <a:off x="2758" y="1293"/>
              <a:ext cx="10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Calcium Fluoride</a:t>
              </a:r>
              <a:endParaRPr lang="en-US">
                <a:latin typeface="Arial" charset="0"/>
              </a:endParaRPr>
            </a:p>
          </p:txBody>
        </p:sp>
        <p:sp>
          <p:nvSpPr>
            <p:cNvPr id="29713" name="Rectangle 19"/>
            <p:cNvSpPr>
              <a:spLocks noChangeArrowheads="1"/>
            </p:cNvSpPr>
            <p:nvPr/>
          </p:nvSpPr>
          <p:spPr bwMode="auto">
            <a:xfrm>
              <a:off x="1370" y="2094"/>
              <a:ext cx="4064" cy="1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9714" name="Group 20"/>
            <p:cNvGrpSpPr>
              <a:grpSpLocks/>
            </p:cNvGrpSpPr>
            <p:nvPr/>
          </p:nvGrpSpPr>
          <p:grpSpPr bwMode="auto">
            <a:xfrm>
              <a:off x="1369" y="2084"/>
              <a:ext cx="4057" cy="134"/>
              <a:chOff x="1376" y="1325"/>
              <a:chExt cx="4045" cy="134"/>
            </a:xfrm>
          </p:grpSpPr>
          <p:sp>
            <p:nvSpPr>
              <p:cNvPr id="29733" name="Line 21"/>
              <p:cNvSpPr>
                <a:spLocks noChangeShapeType="1"/>
              </p:cNvSpPr>
              <p:nvPr/>
            </p:nvSpPr>
            <p:spPr bwMode="auto">
              <a:xfrm>
                <a:off x="1382" y="1325"/>
                <a:ext cx="4039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4" name="Line 22"/>
              <p:cNvSpPr>
                <a:spLocks noChangeShapeType="1"/>
              </p:cNvSpPr>
              <p:nvPr/>
            </p:nvSpPr>
            <p:spPr bwMode="auto">
              <a:xfrm>
                <a:off x="1376" y="1451"/>
                <a:ext cx="4039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5" name="Line 23"/>
              <p:cNvSpPr>
                <a:spLocks noChangeShapeType="1"/>
              </p:cNvSpPr>
              <p:nvPr/>
            </p:nvSpPr>
            <p:spPr bwMode="auto">
              <a:xfrm>
                <a:off x="1382" y="1325"/>
                <a:ext cx="0" cy="13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715" name="Text Box 24"/>
            <p:cNvSpPr txBox="1">
              <a:spLocks noChangeArrowheads="1"/>
            </p:cNvSpPr>
            <p:nvPr/>
          </p:nvSpPr>
          <p:spPr bwMode="auto">
            <a:xfrm>
              <a:off x="2962" y="2053"/>
              <a:ext cx="5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Saphire</a:t>
              </a:r>
            </a:p>
          </p:txBody>
        </p:sp>
        <p:sp>
          <p:nvSpPr>
            <p:cNvPr id="29716" name="Rectangle 25"/>
            <p:cNvSpPr>
              <a:spLocks noChangeArrowheads="1"/>
            </p:cNvSpPr>
            <p:nvPr/>
          </p:nvSpPr>
          <p:spPr bwMode="auto">
            <a:xfrm>
              <a:off x="2131" y="1831"/>
              <a:ext cx="3290" cy="14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9717" name="Group 26"/>
            <p:cNvGrpSpPr>
              <a:grpSpLocks/>
            </p:cNvGrpSpPr>
            <p:nvPr/>
          </p:nvGrpSpPr>
          <p:grpSpPr bwMode="auto">
            <a:xfrm>
              <a:off x="2124" y="1828"/>
              <a:ext cx="3294" cy="153"/>
              <a:chOff x="1376" y="1325"/>
              <a:chExt cx="4045" cy="134"/>
            </a:xfrm>
          </p:grpSpPr>
          <p:sp>
            <p:nvSpPr>
              <p:cNvPr id="29730" name="Line 27"/>
              <p:cNvSpPr>
                <a:spLocks noChangeShapeType="1"/>
              </p:cNvSpPr>
              <p:nvPr/>
            </p:nvSpPr>
            <p:spPr bwMode="auto">
              <a:xfrm>
                <a:off x="1382" y="1325"/>
                <a:ext cx="4039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1" name="Line 28"/>
              <p:cNvSpPr>
                <a:spLocks noChangeShapeType="1"/>
              </p:cNvSpPr>
              <p:nvPr/>
            </p:nvSpPr>
            <p:spPr bwMode="auto">
              <a:xfrm>
                <a:off x="1376" y="1451"/>
                <a:ext cx="4039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2" name="Line 29"/>
              <p:cNvSpPr>
                <a:spLocks noChangeShapeType="1"/>
              </p:cNvSpPr>
              <p:nvPr/>
            </p:nvSpPr>
            <p:spPr bwMode="auto">
              <a:xfrm>
                <a:off x="1382" y="1325"/>
                <a:ext cx="0" cy="13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718" name="Text Box 30"/>
            <p:cNvSpPr txBox="1">
              <a:spLocks noChangeArrowheads="1"/>
            </p:cNvSpPr>
            <p:nvPr/>
          </p:nvSpPr>
          <p:spPr bwMode="auto">
            <a:xfrm>
              <a:off x="2897" y="1809"/>
              <a:ext cx="8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Zinc Selenide</a:t>
              </a:r>
              <a:endParaRPr lang="en-US">
                <a:latin typeface="Arial" charset="0"/>
              </a:endParaRPr>
            </a:p>
          </p:txBody>
        </p:sp>
        <p:sp>
          <p:nvSpPr>
            <p:cNvPr id="29719" name="Text Box 31"/>
            <p:cNvSpPr txBox="1">
              <a:spLocks noChangeArrowheads="1"/>
            </p:cNvSpPr>
            <p:nvPr/>
          </p:nvSpPr>
          <p:spPr bwMode="auto">
            <a:xfrm>
              <a:off x="5116" y="2062"/>
              <a:ext cx="3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6000</a:t>
              </a:r>
              <a:endParaRPr lang="en-US">
                <a:latin typeface="Arial" charset="0"/>
              </a:endParaRPr>
            </a:p>
          </p:txBody>
        </p:sp>
        <p:sp>
          <p:nvSpPr>
            <p:cNvPr id="29720" name="Text Box 32"/>
            <p:cNvSpPr txBox="1">
              <a:spLocks noChangeArrowheads="1"/>
            </p:cNvSpPr>
            <p:nvPr/>
          </p:nvSpPr>
          <p:spPr bwMode="auto">
            <a:xfrm>
              <a:off x="5050" y="1802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18000</a:t>
              </a:r>
              <a:endParaRPr lang="en-US">
                <a:latin typeface="Arial" charset="0"/>
              </a:endParaRPr>
            </a:p>
          </p:txBody>
        </p:sp>
        <p:sp>
          <p:nvSpPr>
            <p:cNvPr id="29721" name="Rectangle 33"/>
            <p:cNvSpPr>
              <a:spLocks noChangeArrowheads="1"/>
            </p:cNvSpPr>
            <p:nvPr/>
          </p:nvSpPr>
          <p:spPr bwMode="auto">
            <a:xfrm>
              <a:off x="4421" y="1592"/>
              <a:ext cx="1018" cy="12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9722" name="Group 34"/>
            <p:cNvGrpSpPr>
              <a:grpSpLocks/>
            </p:cNvGrpSpPr>
            <p:nvPr/>
          </p:nvGrpSpPr>
          <p:grpSpPr bwMode="auto">
            <a:xfrm>
              <a:off x="4421" y="1582"/>
              <a:ext cx="1011" cy="131"/>
              <a:chOff x="1376" y="1325"/>
              <a:chExt cx="4045" cy="134"/>
            </a:xfrm>
          </p:grpSpPr>
          <p:sp>
            <p:nvSpPr>
              <p:cNvPr id="29727" name="Line 35"/>
              <p:cNvSpPr>
                <a:spLocks noChangeShapeType="1"/>
              </p:cNvSpPr>
              <p:nvPr/>
            </p:nvSpPr>
            <p:spPr bwMode="auto">
              <a:xfrm>
                <a:off x="1382" y="1325"/>
                <a:ext cx="4039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8" name="Line 36"/>
              <p:cNvSpPr>
                <a:spLocks noChangeShapeType="1"/>
              </p:cNvSpPr>
              <p:nvPr/>
            </p:nvSpPr>
            <p:spPr bwMode="auto">
              <a:xfrm>
                <a:off x="1376" y="1451"/>
                <a:ext cx="4039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9" name="Line 37"/>
              <p:cNvSpPr>
                <a:spLocks noChangeShapeType="1"/>
              </p:cNvSpPr>
              <p:nvPr/>
            </p:nvSpPr>
            <p:spPr bwMode="auto">
              <a:xfrm>
                <a:off x="1382" y="1325"/>
                <a:ext cx="0" cy="13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723" name="Text Box 38"/>
            <p:cNvSpPr txBox="1">
              <a:spLocks noChangeArrowheads="1"/>
            </p:cNvSpPr>
            <p:nvPr/>
          </p:nvSpPr>
          <p:spPr bwMode="auto">
            <a:xfrm>
              <a:off x="4367" y="1557"/>
              <a:ext cx="111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Germanium  14000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9724" name="Text Box 39"/>
            <p:cNvSpPr txBox="1">
              <a:spLocks noChangeArrowheads="1"/>
            </p:cNvSpPr>
            <p:nvPr/>
          </p:nvSpPr>
          <p:spPr bwMode="auto">
            <a:xfrm>
              <a:off x="5121" y="1293"/>
              <a:ext cx="3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9000</a:t>
              </a:r>
              <a:endParaRPr lang="en-US">
                <a:latin typeface="Arial" charset="0"/>
              </a:endParaRPr>
            </a:p>
          </p:txBody>
        </p:sp>
        <p:sp>
          <p:nvSpPr>
            <p:cNvPr id="29725" name="Text Box 40"/>
            <p:cNvSpPr txBox="1">
              <a:spLocks noChangeArrowheads="1"/>
            </p:cNvSpPr>
            <p:nvPr/>
          </p:nvSpPr>
          <p:spPr bwMode="auto">
            <a:xfrm>
              <a:off x="1021" y="2733"/>
              <a:ext cx="4489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100     200    400     600     800     1000   1200   1400   1600   1800   2000   2200   2400</a:t>
              </a:r>
              <a:endParaRPr lang="en-US">
                <a:latin typeface="Arial" charset="0"/>
              </a:endParaRPr>
            </a:p>
          </p:txBody>
        </p:sp>
        <p:sp>
          <p:nvSpPr>
            <p:cNvPr id="29726" name="Text Box 41"/>
            <p:cNvSpPr txBox="1">
              <a:spLocks noChangeArrowheads="1"/>
            </p:cNvSpPr>
            <p:nvPr/>
          </p:nvSpPr>
          <p:spPr bwMode="auto">
            <a:xfrm>
              <a:off x="2572" y="2928"/>
              <a:ext cx="1357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>
                  <a:latin typeface="Arial" charset="0"/>
                </a:rPr>
                <a:t>WAVELENGTH (nm)</a:t>
              </a:r>
              <a:endParaRPr lang="en-US">
                <a:latin typeface="Arial" charset="0"/>
              </a:endParaRPr>
            </a:p>
          </p:txBody>
        </p:sp>
      </p:grpSp>
      <p:pic>
        <p:nvPicPr>
          <p:cNvPr id="29699" name="Picture 42" descr="cones_color_grap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2"/>
          <a:stretch>
            <a:fillRect/>
          </a:stretch>
        </p:blipFill>
        <p:spPr bwMode="auto">
          <a:xfrm>
            <a:off x="2627313" y="4614863"/>
            <a:ext cx="139223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Pinhole vs. lens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6" t="19336" r="14166" b="14827"/>
          <a:stretch>
            <a:fillRect/>
          </a:stretch>
        </p:blipFill>
        <p:spPr bwMode="auto">
          <a:xfrm>
            <a:off x="2016125" y="1238250"/>
            <a:ext cx="5329238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9"/>
          <p:cNvSpPr txBox="1">
            <a:spLocks noChangeArrowheads="1"/>
          </p:cNvSpPr>
          <p:nvPr/>
        </p:nvSpPr>
        <p:spPr bwMode="auto">
          <a:xfrm>
            <a:off x="8226425" y="6581775"/>
            <a:ext cx="917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K. Grauman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76400" y="5954713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kern="0" dirty="0" smtClean="0">
                <a:latin typeface="+mn-lt"/>
              </a:rPr>
              <a:t>Shrinking hole -&gt; sharper, but less light</a:t>
            </a:r>
            <a:endParaRPr lang="en-US" sz="2800" i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219200"/>
            <a:ext cx="623411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868488" y="533400"/>
            <a:ext cx="1751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Vignetting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9600"/>
            <a:ext cx="20002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19600"/>
            <a:ext cx="25558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r>
              <a:rPr lang="en-US" smtClean="0"/>
              <a:t>Adding a lens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76400" y="4419600"/>
            <a:ext cx="7239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A lens focuses light onto the film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Rays passing through the center are not deviated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All parallel rays converge to one point on a plane located at the </a:t>
            </a:r>
            <a:r>
              <a:rPr lang="en-US" i="1" kern="0" dirty="0">
                <a:latin typeface="+mn-lt"/>
              </a:rPr>
              <a:t>focal length</a:t>
            </a:r>
            <a:r>
              <a:rPr lang="en-US" kern="0" dirty="0">
                <a:latin typeface="+mn-lt"/>
              </a:rPr>
              <a:t> </a:t>
            </a:r>
            <a:r>
              <a:rPr lang="en-US" sz="2800" i="1" kern="0" dirty="0">
                <a:latin typeface="+mn-lt"/>
              </a:rPr>
              <a:t>f</a:t>
            </a:r>
          </a:p>
        </p:txBody>
      </p:sp>
      <p:pic>
        <p:nvPicPr>
          <p:cNvPr id="6148" name="Picture 4" descr="image-l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639888"/>
            <a:ext cx="548481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cs typeface="Arial" charset="0"/>
              </a:rPr>
              <a:t>Slide by Steve Seitz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2271713" y="2159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648200" y="2401888"/>
            <a:ext cx="2379663" cy="654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4572000" y="301148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2286000" y="2173288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648200" y="2173288"/>
            <a:ext cx="2379663" cy="882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2286000" y="2401888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2286000" y="2630488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2286000" y="2859088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2286000" y="3071813"/>
            <a:ext cx="4741863" cy="15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2286000" y="3316288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2286000" y="3544888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2286000" y="3773488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2286000" y="4002088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4648200" y="2630488"/>
            <a:ext cx="2335213" cy="425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4648200" y="2859088"/>
            <a:ext cx="2379663" cy="196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V="1">
            <a:off x="4648200" y="3071813"/>
            <a:ext cx="2379663" cy="701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4648200" y="3055938"/>
            <a:ext cx="2379663" cy="946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V="1">
            <a:off x="4648200" y="3071813"/>
            <a:ext cx="2379663" cy="473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V="1">
            <a:off x="4648200" y="3071813"/>
            <a:ext cx="237966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6983413" y="301148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6738938" y="2386013"/>
            <a:ext cx="1109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cs typeface="Arial" charset="0"/>
              </a:rPr>
              <a:t>focal point</a:t>
            </a:r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7002463" y="2960688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H="1">
            <a:off x="4648200" y="40020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V="1">
            <a:off x="5486400" y="4000500"/>
            <a:ext cx="15160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4648200" y="308768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200650" y="3697288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>
                <a:cs typeface="Arial" charset="0"/>
              </a:rPr>
              <a:t>f</a:t>
            </a:r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H="1">
            <a:off x="7059613" y="2706688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Field of view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92263"/>
            <a:ext cx="2601912" cy="4525962"/>
          </a:xfrm>
        </p:spPr>
        <p:txBody>
          <a:bodyPr/>
          <a:lstStyle/>
          <a:p>
            <a:r>
              <a:rPr lang="en-US" sz="2800" smtClean="0"/>
              <a:t>Angular measure of portion of 3d space seen by the camera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 l="31024" t="37163" r="18576" b="14037"/>
          <a:stretch>
            <a:fillRect/>
          </a:stretch>
        </p:blipFill>
        <p:spPr bwMode="auto">
          <a:xfrm>
            <a:off x="2808288" y="1520825"/>
            <a:ext cx="6011862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42875" y="6502400"/>
            <a:ext cx="7993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/>
              </a:rPr>
              <a:t>Images from http://en.wikipedia.org/wiki/Angle_of_view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8226698" y="6581001"/>
            <a:ext cx="917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K. Grauman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3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3" cstate="print"/>
          <a:srcRect l="47440" t="21820" r="18698" b="10492"/>
          <a:stretch>
            <a:fillRect/>
          </a:stretch>
        </p:blipFill>
        <p:spPr bwMode="auto">
          <a:xfrm>
            <a:off x="4224338" y="441325"/>
            <a:ext cx="4918075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6"/>
          <p:cNvSpPr>
            <a:spLocks noChangeArrowheads="1"/>
          </p:cNvSpPr>
          <p:nvPr/>
        </p:nvSpPr>
        <p:spPr bwMode="auto">
          <a:xfrm rot="-1539029">
            <a:off x="3059113" y="3779838"/>
            <a:ext cx="1835150" cy="3097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 rot="-1447472">
            <a:off x="3346450" y="1008063"/>
            <a:ext cx="1403350" cy="190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109" name="Rectangle 9"/>
          <p:cNvSpPr>
            <a:spLocks noChangeArrowheads="1"/>
          </p:cNvSpPr>
          <p:nvPr/>
        </p:nvSpPr>
        <p:spPr bwMode="auto">
          <a:xfrm>
            <a:off x="3995738" y="3276600"/>
            <a:ext cx="50482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03350"/>
            <a:ext cx="393541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As </a:t>
            </a:r>
            <a:r>
              <a:rPr lang="en-US" sz="2400" b="1" i="1" smtClean="0"/>
              <a:t>f </a:t>
            </a:r>
            <a:r>
              <a:rPr lang="en-US" sz="2400" smtClean="0"/>
              <a:t>gets smaller, image becomes more </a:t>
            </a:r>
            <a:r>
              <a:rPr lang="en-US" sz="2400" i="1" smtClean="0"/>
              <a:t>wide angle 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more world points project onto the finite image plane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As </a:t>
            </a:r>
            <a:r>
              <a:rPr lang="en-US" sz="2400" b="1" i="1" smtClean="0"/>
              <a:t>f </a:t>
            </a:r>
            <a:r>
              <a:rPr lang="en-US" sz="2400" smtClean="0"/>
              <a:t>gets larger, image becomes more </a:t>
            </a:r>
            <a:r>
              <a:rPr lang="en-US" sz="2400" i="1" smtClean="0"/>
              <a:t>telescopic 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smaller part of the world projects onto the finite image plane</a:t>
            </a:r>
          </a:p>
        </p:txBody>
      </p:sp>
      <p:sp>
        <p:nvSpPr>
          <p:cNvPr id="47111" name="Rectangle 2"/>
          <p:cNvSpPr>
            <a:spLocks noGrp="1" noChangeArrowheads="1"/>
          </p:cNvSpPr>
          <p:nvPr>
            <p:ph type="title"/>
          </p:nvPr>
        </p:nvSpPr>
        <p:spPr>
          <a:xfrm>
            <a:off x="-288925" y="53975"/>
            <a:ext cx="9612313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Field of view depends on focal length</a:t>
            </a:r>
          </a:p>
        </p:txBody>
      </p:sp>
      <p:sp>
        <p:nvSpPr>
          <p:cNvPr id="47112" name="Text Box 5"/>
          <p:cNvSpPr txBox="1">
            <a:spLocks noChangeArrowheads="1"/>
          </p:cNvSpPr>
          <p:nvPr/>
        </p:nvSpPr>
        <p:spPr bwMode="auto">
          <a:xfrm>
            <a:off x="7308850" y="6583363"/>
            <a:ext cx="2484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/>
              </a:rPr>
              <a:t>from R. Duraiswami </a:t>
            </a:r>
          </a:p>
        </p:txBody>
      </p:sp>
    </p:spTree>
    <p:extLst>
      <p:ext uri="{BB962C8B-B14F-4D97-AF65-F5344CB8AC3E}">
        <p14:creationId xmlns:p14="http://schemas.microsoft.com/office/powerpoint/2010/main" val="109384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 smtClean="0"/>
              <a:t>Cameras with lenses</a:t>
            </a:r>
          </a:p>
        </p:txBody>
      </p:sp>
      <p:pic>
        <p:nvPicPr>
          <p:cNvPr id="7171" name="Picture 5" descr="lens_term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49388"/>
            <a:ext cx="5391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6534150" y="3021013"/>
            <a:ext cx="146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focal point</a:t>
            </a:r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 flipH="1" flipV="1">
            <a:off x="6096000" y="2820988"/>
            <a:ext cx="43815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867400" y="23479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F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517650" y="3338513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/>
              <a:t>optical center</a:t>
            </a:r>
          </a:p>
          <a:p>
            <a:pPr algn="ctr"/>
            <a:r>
              <a:rPr lang="en-US" sz="2000" b="1"/>
              <a:t>(Center Of Projection)</a:t>
            </a:r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 flipV="1">
            <a:off x="3581400" y="2744788"/>
            <a:ext cx="838200" cy="67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503238" y="4652963"/>
            <a:ext cx="82454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3225" indent="-403225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 lens focuses parallel rays onto a single focal point</a:t>
            </a:r>
          </a:p>
          <a:p>
            <a:pPr marL="403225" indent="-403225">
              <a:spcBef>
                <a:spcPct val="20000"/>
              </a:spcBef>
              <a:buFontTx/>
              <a:buChar char="•"/>
            </a:pPr>
            <a:r>
              <a:rPr lang="en-US" sz="2800"/>
              <a:t>Gather more light, while keeping focus; make pinhole perspective projection practical</a:t>
            </a:r>
          </a:p>
          <a:p>
            <a:pPr marL="403225" indent="-403225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7178" name="Text Box 19"/>
          <p:cNvSpPr txBox="1">
            <a:spLocks noChangeArrowheads="1"/>
          </p:cNvSpPr>
          <p:nvPr/>
        </p:nvSpPr>
        <p:spPr bwMode="auto">
          <a:xfrm>
            <a:off x="8226425" y="6581775"/>
            <a:ext cx="917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54000"/>
            <a:ext cx="51816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884363" y="288925"/>
            <a:ext cx="1227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Lenses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6500"/>
            <a:ext cx="3733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70025" y="4114800"/>
            <a:ext cx="318067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Snell’s </a:t>
            </a:r>
            <a:r>
              <a:rPr lang="en-US" dirty="0" smtClean="0"/>
              <a:t>law,</a:t>
            </a:r>
          </a:p>
          <a:p>
            <a:r>
              <a:rPr lang="en-US" dirty="0" smtClean="0"/>
              <a:t>Law of refraction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  n</a:t>
            </a:r>
            <a:r>
              <a:rPr lang="en-US" baseline="-25000" dirty="0"/>
              <a:t>1</a:t>
            </a:r>
            <a:r>
              <a:rPr lang="en-US" dirty="0"/>
              <a:t> sin</a:t>
            </a:r>
            <a:r>
              <a:rPr lang="en-US" baseline="-25000" dirty="0"/>
              <a:t>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baseline="-25000" dirty="0"/>
              <a:t>1 </a:t>
            </a:r>
            <a:r>
              <a:rPr lang="en-US" dirty="0"/>
              <a:t>= n</a:t>
            </a:r>
            <a:r>
              <a:rPr lang="en-US" baseline="-25000" dirty="0"/>
              <a:t>2</a:t>
            </a:r>
            <a:r>
              <a:rPr lang="en-US" dirty="0"/>
              <a:t> sin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2</a:t>
            </a:r>
          </a:p>
          <a:p>
            <a:endParaRPr lang="en-US" baseline="-25000" dirty="0"/>
          </a:p>
          <a:p>
            <a:r>
              <a:rPr lang="en-US" dirty="0"/>
              <a:t>n</a:t>
            </a:r>
            <a:r>
              <a:rPr lang="en-US" baseline="-25000" dirty="0" smtClean="0"/>
              <a:t>1, </a:t>
            </a:r>
            <a:r>
              <a:rPr lang="en-US" dirty="0" smtClean="0"/>
              <a:t>n</a:t>
            </a:r>
            <a:r>
              <a:rPr lang="en-US" baseline="-25000" dirty="0"/>
              <a:t>2</a:t>
            </a:r>
            <a:r>
              <a:rPr lang="en-US" dirty="0" smtClean="0"/>
              <a:t> : refraction indices</a:t>
            </a:r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781800" y="2988469"/>
            <a:ext cx="1985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Descartes</a:t>
            </a:r>
            <a:r>
              <a:rPr lang="en-US" dirty="0">
                <a:solidFill>
                  <a:schemeClr val="bg1"/>
                </a:solidFill>
              </a:rPr>
              <a:t>’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27188" y="268288"/>
            <a:ext cx="487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Paraxial  (or first-order) optics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357313"/>
            <a:ext cx="729615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4994275"/>
            <a:ext cx="2644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Verdana" pitchFamily="34" charset="0"/>
              </a:rPr>
              <a:t>Snell’s law:</a:t>
            </a:r>
          </a:p>
          <a:p>
            <a:endParaRPr lang="en-US" sz="2000">
              <a:latin typeface="Verdana" pitchFamily="34" charset="0"/>
            </a:endParaRPr>
          </a:p>
          <a:p>
            <a:r>
              <a:rPr lang="en-US"/>
              <a:t> n</a:t>
            </a:r>
            <a:r>
              <a:rPr lang="en-US" baseline="-25000"/>
              <a:t>1</a:t>
            </a:r>
            <a:r>
              <a:rPr lang="en-US"/>
              <a:t> sin</a:t>
            </a:r>
            <a:r>
              <a:rPr lang="en-US" baseline="-25000"/>
              <a:t>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1 </a:t>
            </a:r>
            <a:r>
              <a:rPr lang="en-US"/>
              <a:t>= n</a:t>
            </a:r>
            <a:r>
              <a:rPr lang="en-US" baseline="-25000"/>
              <a:t>2</a:t>
            </a:r>
            <a:r>
              <a:rPr lang="en-US"/>
              <a:t> sin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2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741738" y="4994275"/>
            <a:ext cx="19256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Verdana" pitchFamily="34" charset="0"/>
              </a:rPr>
              <a:t>Small angles:</a:t>
            </a:r>
          </a:p>
          <a:p>
            <a:endParaRPr lang="en-US" sz="2000">
              <a:latin typeface="Verdana" pitchFamily="34" charset="0"/>
            </a:endParaRPr>
          </a:p>
          <a:p>
            <a:r>
              <a:rPr lang="en-US"/>
              <a:t> n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1</a:t>
            </a:r>
            <a:r>
              <a:rPr lang="en-US"/>
              <a:t>  </a:t>
            </a:r>
            <a:r>
              <a:rPr lang="en-US">
                <a:latin typeface="cmsy10" pitchFamily="34" charset="0"/>
                <a:sym typeface="Symbol" pitchFamily="18" charset="2"/>
              </a:rPr>
              <a:t></a:t>
            </a:r>
            <a:r>
              <a:rPr lang="en-US"/>
              <a:t>  n</a:t>
            </a:r>
            <a:r>
              <a:rPr lang="en-US" baseline="-25000"/>
              <a:t>2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2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971800" y="57150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8791" name="Object 7"/>
          <p:cNvGraphicFramePr>
            <a:graphicFrameLocks noChangeAspect="1"/>
          </p:cNvGraphicFramePr>
          <p:nvPr/>
        </p:nvGraphicFramePr>
        <p:xfrm>
          <a:off x="6781800" y="5562600"/>
          <a:ext cx="2133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4" imgW="1028827" imgH="381000" progId="Equation.3">
                  <p:embed/>
                </p:oleObj>
              </mc:Choice>
              <mc:Fallback>
                <p:oleObj name="Equation" r:id="rId4" imgW="1028827" imgH="381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562600"/>
                        <a:ext cx="2133600" cy="8540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2" name="AutoShape 8"/>
          <p:cNvSpPr>
            <a:spLocks noChangeArrowheads="1"/>
          </p:cNvSpPr>
          <p:nvPr/>
        </p:nvSpPr>
        <p:spPr bwMode="auto">
          <a:xfrm>
            <a:off x="5791200" y="57150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5019675" y="1943100"/>
            <a:ext cx="352425" cy="2095500"/>
          </a:xfrm>
          <a:custGeom>
            <a:avLst/>
            <a:gdLst>
              <a:gd name="T0" fmla="*/ 0 w 216"/>
              <a:gd name="T1" fmla="*/ 0 h 1341"/>
              <a:gd name="T2" fmla="*/ 2147483647 w 216"/>
              <a:gd name="T3" fmla="*/ 2147483647 h 1341"/>
              <a:gd name="T4" fmla="*/ 2147483647 w 216"/>
              <a:gd name="T5" fmla="*/ 2147483647 h 1341"/>
              <a:gd name="T6" fmla="*/ 2147483647 w 216"/>
              <a:gd name="T7" fmla="*/ 2147483647 h 1341"/>
              <a:gd name="T8" fmla="*/ 2147483647 w 216"/>
              <a:gd name="T9" fmla="*/ 2147483647 h 1341"/>
              <a:gd name="T10" fmla="*/ 2147483647 w 216"/>
              <a:gd name="T11" fmla="*/ 2147483647 h 1341"/>
              <a:gd name="T12" fmla="*/ 2147483647 w 216"/>
              <a:gd name="T13" fmla="*/ 2147483647 h 1341"/>
              <a:gd name="T14" fmla="*/ 2147483647 w 216"/>
              <a:gd name="T15" fmla="*/ 2147483647 h 1341"/>
              <a:gd name="T16" fmla="*/ 2147483647 w 216"/>
              <a:gd name="T17" fmla="*/ 2147483647 h 1341"/>
              <a:gd name="T18" fmla="*/ 2147483647 w 216"/>
              <a:gd name="T19" fmla="*/ 2147483647 h 1341"/>
              <a:gd name="T20" fmla="*/ 2147483647 w 216"/>
              <a:gd name="T21" fmla="*/ 2147483647 h 1341"/>
              <a:gd name="T22" fmla="*/ 2147483647 w 216"/>
              <a:gd name="T23" fmla="*/ 2147483647 h 1341"/>
              <a:gd name="T24" fmla="*/ 2147483647 w 216"/>
              <a:gd name="T25" fmla="*/ 2147483647 h 1341"/>
              <a:gd name="T26" fmla="*/ 2147483647 w 216"/>
              <a:gd name="T27" fmla="*/ 2147483647 h 1341"/>
              <a:gd name="T28" fmla="*/ 2147483647 w 216"/>
              <a:gd name="T29" fmla="*/ 2147483647 h 1341"/>
              <a:gd name="T30" fmla="*/ 2147483647 w 216"/>
              <a:gd name="T31" fmla="*/ 2147483647 h 1341"/>
              <a:gd name="T32" fmla="*/ 2147483647 w 216"/>
              <a:gd name="T33" fmla="*/ 2147483647 h 1341"/>
              <a:gd name="T34" fmla="*/ 2147483647 w 216"/>
              <a:gd name="T35" fmla="*/ 2147483647 h 13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16"/>
              <a:gd name="T55" fmla="*/ 0 h 1341"/>
              <a:gd name="T56" fmla="*/ 216 w 216"/>
              <a:gd name="T57" fmla="*/ 1341 h 13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6" h="1341">
                <a:moveTo>
                  <a:pt x="0" y="0"/>
                </a:moveTo>
                <a:lnTo>
                  <a:pt x="57" y="99"/>
                </a:lnTo>
                <a:lnTo>
                  <a:pt x="96" y="168"/>
                </a:lnTo>
                <a:lnTo>
                  <a:pt x="132" y="252"/>
                </a:lnTo>
                <a:lnTo>
                  <a:pt x="156" y="321"/>
                </a:lnTo>
                <a:lnTo>
                  <a:pt x="174" y="393"/>
                </a:lnTo>
                <a:lnTo>
                  <a:pt x="192" y="468"/>
                </a:lnTo>
                <a:lnTo>
                  <a:pt x="207" y="555"/>
                </a:lnTo>
                <a:lnTo>
                  <a:pt x="213" y="627"/>
                </a:lnTo>
                <a:lnTo>
                  <a:pt x="216" y="717"/>
                </a:lnTo>
                <a:lnTo>
                  <a:pt x="210" y="819"/>
                </a:lnTo>
                <a:lnTo>
                  <a:pt x="204" y="879"/>
                </a:lnTo>
                <a:lnTo>
                  <a:pt x="198" y="915"/>
                </a:lnTo>
                <a:lnTo>
                  <a:pt x="189" y="966"/>
                </a:lnTo>
                <a:lnTo>
                  <a:pt x="159" y="1089"/>
                </a:lnTo>
                <a:lnTo>
                  <a:pt x="123" y="1185"/>
                </a:lnTo>
                <a:lnTo>
                  <a:pt x="72" y="1290"/>
                </a:lnTo>
                <a:lnTo>
                  <a:pt x="45" y="1341"/>
                </a:ln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5019675" y="190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8795" name="Object 11"/>
          <p:cNvGraphicFramePr>
            <a:graphicFrameLocks noChangeAspect="1"/>
          </p:cNvGraphicFramePr>
          <p:nvPr/>
        </p:nvGraphicFramePr>
        <p:xfrm>
          <a:off x="6626225" y="1169988"/>
          <a:ext cx="13525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6" imgW="1200028" imgH="381000" progId="Equation.3">
                  <p:embed/>
                </p:oleObj>
              </mc:Choice>
              <mc:Fallback>
                <p:oleObj name="Equation" r:id="rId6" imgW="1200028" imgH="381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6225" y="1169988"/>
                        <a:ext cx="13525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6" name="Object 12"/>
          <p:cNvGraphicFramePr>
            <a:graphicFrameLocks noChangeAspect="1"/>
          </p:cNvGraphicFramePr>
          <p:nvPr/>
        </p:nvGraphicFramePr>
        <p:xfrm>
          <a:off x="855663" y="3535363"/>
          <a:ext cx="13938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8" imgW="1238372" imgH="381000" progId="Equation.3">
                  <p:embed/>
                </p:oleObj>
              </mc:Choice>
              <mc:Fallback>
                <p:oleObj name="Equation" r:id="rId8" imgW="1238372" imgH="381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535363"/>
                        <a:ext cx="13938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7" name="Object 13"/>
          <p:cNvGraphicFramePr>
            <a:graphicFrameLocks noChangeAspect="1"/>
          </p:cNvGraphicFramePr>
          <p:nvPr/>
        </p:nvGraphicFramePr>
        <p:xfrm>
          <a:off x="6923088" y="4878388"/>
          <a:ext cx="17653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10" imgW="1581045" imgH="438285" progId="Equation.3">
                  <p:embed/>
                </p:oleObj>
              </mc:Choice>
              <mc:Fallback>
                <p:oleObj name="Equation" r:id="rId10" imgW="1581045" imgH="43828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4878388"/>
                        <a:ext cx="17653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333399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796</Words>
  <Application>Microsoft Office PowerPoint</Application>
  <PresentationFormat>On-screen Show (4:3)</PresentationFormat>
  <Paragraphs>192</Paragraphs>
  <Slides>30</Slides>
  <Notes>9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Calibri</vt:lpstr>
      <vt:lpstr>cmsy10</vt:lpstr>
      <vt:lpstr>Monotype Sorts</vt:lpstr>
      <vt:lpstr>MS LineDraw</vt:lpstr>
      <vt:lpstr>Symbol</vt:lpstr>
      <vt:lpstr>Times New Roman</vt:lpstr>
      <vt:lpstr>Verdana</vt:lpstr>
      <vt:lpstr>Wingdings</vt:lpstr>
      <vt:lpstr>Default Design</vt:lpstr>
      <vt:lpstr>Office Theme</vt:lpstr>
      <vt:lpstr>Equation</vt:lpstr>
      <vt:lpstr>Image</vt:lpstr>
      <vt:lpstr>Image Formation III Chapter 1 (Forsyth&amp;Ponce) Cameras   “Lenses”</vt:lpstr>
      <vt:lpstr>Pinhole size / aperture</vt:lpstr>
      <vt:lpstr>Pinhole vs. lens</vt:lpstr>
      <vt:lpstr>Adding a lens</vt:lpstr>
      <vt:lpstr>Field of view</vt:lpstr>
      <vt:lpstr>Field of view depends on focal length</vt:lpstr>
      <vt:lpstr>Cameras with lenses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Focus and depth of field</vt:lpstr>
      <vt:lpstr>Focus and depth of field</vt:lpstr>
      <vt:lpstr>Focus and depth of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Astigmatism</vt:lpstr>
      <vt:lpstr>Distortion</vt:lpstr>
      <vt:lpstr>Coma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Guido Gerig</dc:creator>
  <cp:lastModifiedBy>Gerig</cp:lastModifiedBy>
  <cp:revision>95</cp:revision>
  <cp:lastPrinted>2015-01-21T19:50:29Z</cp:lastPrinted>
  <dcterms:created xsi:type="dcterms:W3CDTF">1601-01-01T00:00:00Z</dcterms:created>
  <dcterms:modified xsi:type="dcterms:W3CDTF">2015-01-21T19:53:38Z</dcterms:modified>
</cp:coreProperties>
</file>