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media1.gif" ContentType="video/unknown"/>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0" r:id="rId2"/>
  </p:sldMasterIdLst>
  <p:notesMasterIdLst>
    <p:notesMasterId r:id="rId55"/>
  </p:notesMasterIdLst>
  <p:handoutMasterIdLst>
    <p:handoutMasterId r:id="rId56"/>
  </p:handoutMasterIdLst>
  <p:sldIdLst>
    <p:sldId id="256" r:id="rId3"/>
    <p:sldId id="320" r:id="rId4"/>
    <p:sldId id="309" r:id="rId5"/>
    <p:sldId id="321" r:id="rId6"/>
    <p:sldId id="304" r:id="rId7"/>
    <p:sldId id="326" r:id="rId8"/>
    <p:sldId id="327" r:id="rId9"/>
    <p:sldId id="324" r:id="rId10"/>
    <p:sldId id="325" r:id="rId11"/>
    <p:sldId id="322" r:id="rId12"/>
    <p:sldId id="323" r:id="rId13"/>
    <p:sldId id="275" r:id="rId14"/>
    <p:sldId id="276" r:id="rId15"/>
    <p:sldId id="277" r:id="rId16"/>
    <p:sldId id="258" r:id="rId17"/>
    <p:sldId id="260" r:id="rId18"/>
    <p:sldId id="261" r:id="rId19"/>
    <p:sldId id="306" r:id="rId20"/>
    <p:sldId id="262" r:id="rId21"/>
    <p:sldId id="263" r:id="rId22"/>
    <p:sldId id="307" r:id="rId23"/>
    <p:sldId id="264" r:id="rId24"/>
    <p:sldId id="328" r:id="rId25"/>
    <p:sldId id="298" r:id="rId26"/>
    <p:sldId id="279" r:id="rId27"/>
    <p:sldId id="299" r:id="rId28"/>
    <p:sldId id="300" r:id="rId29"/>
    <p:sldId id="265" r:id="rId30"/>
    <p:sldId id="280" r:id="rId31"/>
    <p:sldId id="305" r:id="rId32"/>
    <p:sldId id="301" r:id="rId33"/>
    <p:sldId id="303" r:id="rId34"/>
    <p:sldId id="302" r:id="rId35"/>
    <p:sldId id="310" r:id="rId36"/>
    <p:sldId id="311" r:id="rId37"/>
    <p:sldId id="312" r:id="rId38"/>
    <p:sldId id="313" r:id="rId39"/>
    <p:sldId id="314" r:id="rId40"/>
    <p:sldId id="315" r:id="rId41"/>
    <p:sldId id="316" r:id="rId42"/>
    <p:sldId id="317" r:id="rId43"/>
    <p:sldId id="318" r:id="rId44"/>
    <p:sldId id="319" r:id="rId45"/>
    <p:sldId id="329" r:id="rId46"/>
    <p:sldId id="330" r:id="rId47"/>
    <p:sldId id="271" r:id="rId48"/>
    <p:sldId id="284" r:id="rId49"/>
    <p:sldId id="294" r:id="rId50"/>
    <p:sldId id="295" r:id="rId51"/>
    <p:sldId id="296" r:id="rId52"/>
    <p:sldId id="308" r:id="rId53"/>
    <p:sldId id="297" r:id="rId54"/>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4B4B"/>
    <a:srgbClr val="FF5B5B"/>
    <a:srgbClr val="FF0000"/>
    <a:srgbClr val="FF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5" d="100"/>
          <a:sy n="165" d="100"/>
        </p:scale>
        <p:origin x="-102" y="-204"/>
      </p:cViewPr>
      <p:guideLst>
        <p:guide orient="horz" pos="3877"/>
        <p:guide pos="102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6" d="100"/>
          <a:sy n="46" d="100"/>
        </p:scale>
        <p:origin x="-2034" y="-10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a:defRPr sz="1200"/>
            </a:lvl1pPr>
          </a:lstStyle>
          <a:p>
            <a:pPr>
              <a:defRPr/>
            </a:pPr>
            <a:fld id="{E52968DE-4380-4B7D-AC08-3BE3D9BD17B7}" type="datetimeFigureOut">
              <a:rPr lang="en-US"/>
              <a:pPr>
                <a:defRPr/>
              </a:pPr>
              <a:t>3/28/2012</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2958" tIns="46479" rIns="92958" bIns="46479" rtlCol="0" anchor="b"/>
          <a:lstStyle>
            <a:lvl1pPr algn="r">
              <a:defRPr sz="1200"/>
            </a:lvl1pPr>
          </a:lstStyle>
          <a:p>
            <a:pPr>
              <a:defRPr/>
            </a:pPr>
            <a:fld id="{B036FE93-38B5-4F33-919D-A94D3DC37F80}" type="slidenum">
              <a:rPr lang="en-US"/>
              <a:pPr>
                <a:defRPr/>
              </a:pPr>
              <a:t>‹#›</a:t>
            </a:fld>
            <a:endParaRPr lang="en-US"/>
          </a:p>
        </p:txBody>
      </p:sp>
    </p:spTree>
    <p:extLst>
      <p:ext uri="{BB962C8B-B14F-4D97-AF65-F5344CB8AC3E}">
        <p14:creationId xmlns:p14="http://schemas.microsoft.com/office/powerpoint/2010/main" val="60092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eaLnBrk="0" hangingPunct="0">
              <a:defRPr sz="1200"/>
            </a:lvl1pPr>
          </a:lstStyle>
          <a:p>
            <a:pPr>
              <a:defRPr/>
            </a:pPr>
            <a:endParaRPr lang="en-US"/>
          </a:p>
        </p:txBody>
      </p:sp>
      <p:sp>
        <p:nvSpPr>
          <p:cNvPr id="49155" name="Rectangle 3"/>
          <p:cNvSpPr>
            <a:spLocks noGrp="1" noChangeArrowheads="1"/>
          </p:cNvSpPr>
          <p:nvPr>
            <p:ph type="dt" idx="1"/>
          </p:nvPr>
        </p:nvSpPr>
        <p:spPr bwMode="auto">
          <a:xfrm>
            <a:off x="395605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0" hangingPunct="0">
              <a:defRPr sz="1200"/>
            </a:lvl1pPr>
          </a:lstStyle>
          <a:p>
            <a:pPr>
              <a:defRPr/>
            </a:pPr>
            <a:endParaRPr lang="en-US"/>
          </a:p>
        </p:txBody>
      </p:sp>
      <p:sp>
        <p:nvSpPr>
          <p:cNvPr id="57348" name="Rectangle 4"/>
          <p:cNvSpPr>
            <a:spLocks noRo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98500" y="4410075"/>
            <a:ext cx="5588000" cy="4176713"/>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818563"/>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eaLnBrk="0" hangingPunct="0">
              <a:defRPr sz="1200"/>
            </a:lvl1pPr>
          </a:lstStyle>
          <a:p>
            <a:pPr>
              <a:defRPr/>
            </a:pPr>
            <a:endParaRPr lang="en-US"/>
          </a:p>
        </p:txBody>
      </p:sp>
      <p:sp>
        <p:nvSpPr>
          <p:cNvPr id="49159" name="Rectangle 7"/>
          <p:cNvSpPr>
            <a:spLocks noGrp="1" noChangeArrowheads="1"/>
          </p:cNvSpPr>
          <p:nvPr>
            <p:ph type="sldNum" sz="quarter" idx="5"/>
          </p:nvPr>
        </p:nvSpPr>
        <p:spPr bwMode="auto">
          <a:xfrm>
            <a:off x="3956050" y="8818563"/>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0" hangingPunct="0">
              <a:defRPr sz="1200"/>
            </a:lvl1pPr>
          </a:lstStyle>
          <a:p>
            <a:pPr>
              <a:defRPr/>
            </a:pPr>
            <a:fld id="{2E9BC921-983D-42A9-BE0E-22D664FF1F70}" type="slidenum">
              <a:rPr lang="en-US"/>
              <a:pPr>
                <a:defRPr/>
              </a:pPr>
              <a:t>‹#›</a:t>
            </a:fld>
            <a:endParaRPr lang="en-US"/>
          </a:p>
        </p:txBody>
      </p:sp>
    </p:spTree>
    <p:extLst>
      <p:ext uri="{BB962C8B-B14F-4D97-AF65-F5344CB8AC3E}">
        <p14:creationId xmlns:p14="http://schemas.microsoft.com/office/powerpoint/2010/main" val="29293947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2A37CE4-656E-4F31-916B-AC40F73F668A}" type="slidenum">
              <a:rPr lang="en-US" sz="1200" smtClean="0"/>
              <a:pPr/>
              <a:t>1</a:t>
            </a:fld>
            <a:endParaRPr lang="en-US" sz="1200" smtClean="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3B1ED5F-F8A3-4F8E-8028-37F29BE2C0A1}" type="slidenum">
              <a:rPr lang="en-US" sz="1200" smtClean="0"/>
              <a:pPr/>
              <a:t>16</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F1FE6F3-AC28-43D7-A0B7-53980D22AF17}" type="slidenum">
              <a:rPr lang="en-US" sz="1200" smtClean="0"/>
              <a:pPr/>
              <a:t>17</a:t>
            </a:fld>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65ACF3B-D697-4E96-934B-88BC68707DBB}" type="slidenum">
              <a:rPr lang="en-US" sz="1200" smtClean="0"/>
              <a:pPr/>
              <a:t>18</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8EE43F8-4938-4D31-A785-F76FC0A1A9D5}" type="slidenum">
              <a:rPr lang="en-US" sz="1200" smtClean="0"/>
              <a:pPr/>
              <a:t>19</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BF1482B-7AC0-4323-B9F7-33D831FA3268}" type="slidenum">
              <a:rPr lang="en-US" sz="1200" smtClean="0"/>
              <a:pPr/>
              <a:t>20</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4D11933-53E1-41BD-BC24-4BC706703D2F}" type="slidenum">
              <a:rPr lang="en-US" sz="1200" smtClean="0"/>
              <a:pPr/>
              <a:t>21</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C5C5675-7ECF-4D0A-AF59-E61468077557}" type="slidenum">
              <a:rPr lang="en-US" sz="1200" smtClean="0"/>
              <a:pPr/>
              <a:t>22</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86BAFF2-104E-47B0-A8BF-B9AEDE254BFC}" type="slidenum">
              <a:rPr lang="en-US" sz="1100" smtClean="0">
                <a:solidFill>
                  <a:srgbClr val="000000"/>
                </a:solidFill>
                <a:latin typeface="Arial" pitchFamily="34" charset="0"/>
              </a:rPr>
              <a:pPr/>
              <a:t>24</a:t>
            </a:fld>
            <a:endParaRPr lang="en-US" sz="1100" smtClean="0">
              <a:solidFill>
                <a:srgbClr val="000000"/>
              </a:solidFill>
              <a:latin typeface="Arial" pitchFamily="34" charset="0"/>
            </a:endParaRPr>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1" tIns="45676" rIns="91351" bIns="45676"/>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8BFC3B3-06CB-4D92-B34A-4798EEE45621}" type="slidenum">
              <a:rPr lang="en-US" sz="1200" smtClean="0"/>
              <a:pPr/>
              <a:t>25</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DB70C3A-08F2-47CB-9EC8-178539B6FBEC}" type="slidenum">
              <a:rPr lang="en-US" sz="1100" smtClean="0">
                <a:solidFill>
                  <a:srgbClr val="000000"/>
                </a:solidFill>
                <a:latin typeface="Arial" pitchFamily="34" charset="0"/>
              </a:rPr>
              <a:pPr/>
              <a:t>26</a:t>
            </a:fld>
            <a:endParaRPr lang="en-US" sz="1100" smtClean="0">
              <a:solidFill>
                <a:srgbClr val="000000"/>
              </a:solidFill>
              <a:latin typeface="Arial" pitchFamily="34" charset="0"/>
            </a:endParaRPr>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xfrm>
            <a:off x="931863" y="4410075"/>
            <a:ext cx="5121275"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first stage in the real-time pipeline is the range scanner.  It’s based on the idea of triangulation.  In the simplest case, this consists of projecting a stripe of light onto a scene, looking at it from an angle…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8F2552F-56A9-46D2-A1AF-FA73E1819E5C}" type="slidenum">
              <a:rPr lang="en-US" sz="1100" smtClean="0">
                <a:solidFill>
                  <a:srgbClr val="000000"/>
                </a:solidFill>
                <a:latin typeface="Arial" pitchFamily="34" charset="0"/>
              </a:rPr>
              <a:pPr/>
              <a:t>2</a:t>
            </a:fld>
            <a:endParaRPr lang="en-US" sz="1100" smtClean="0">
              <a:solidFill>
                <a:srgbClr val="000000"/>
              </a:solidFill>
              <a:latin typeface="Arial" pitchFamily="34" charset="0"/>
            </a:endParaRPr>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xfrm>
            <a:off x="931863" y="4410075"/>
            <a:ext cx="5121275"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[Video clip of hand moving object, then view of screen.  40 secs, no sound]</a:t>
            </a:r>
          </a:p>
          <a:p>
            <a:r>
              <a:rPr lang="en-US" smtClean="0"/>
              <a:t>Here is a new pipeline that *is* designed for fast feedback to the user.  The user moves the object around by hand (notice the black glove so we don’t get fingers in the scan).  You can always see the current state of the model on the screen, and can move the object to fill any holes.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79819D1-23C8-47C7-A3EC-0601FB891512}" type="slidenum">
              <a:rPr lang="en-US" sz="1100" smtClean="0">
                <a:solidFill>
                  <a:srgbClr val="000000"/>
                </a:solidFill>
                <a:latin typeface="Arial" pitchFamily="34" charset="0"/>
              </a:rPr>
              <a:pPr/>
              <a:t>27</a:t>
            </a:fld>
            <a:endParaRPr lang="en-US" sz="1100" smtClean="0">
              <a:solidFill>
                <a:srgbClr val="000000"/>
              </a:solidFill>
              <a:latin typeface="Arial" pitchFamily="34" charset="0"/>
            </a:endParaRPr>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xfrm>
            <a:off x="931863" y="4410075"/>
            <a:ext cx="5121275"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and triangulating between a plane from the point of view of the light source and a ray from the point of view of the camera.  In the simplest case of a laser triangulation scanner, this yields data from a single contour on the object at a time, and you can sweep the line across the surface to stack up a bunch of these contours and get a scan of an entire patch of surface.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230017B-AFDF-474B-9972-B781C9E28A27}" type="slidenum">
              <a:rPr lang="en-US" sz="1200" smtClean="0"/>
              <a:pPr/>
              <a:t>28</a:t>
            </a:fld>
            <a:endParaRPr 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D1612DC-4CFE-4D21-AB93-4FB6DA17372A}" type="slidenum">
              <a:rPr lang="en-US" sz="1200" smtClean="0"/>
              <a:pPr/>
              <a:t>29</a:t>
            </a:fld>
            <a:endParaRPr 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26674F2-96A4-4577-8DD2-2DB34E23B478}" type="slidenum">
              <a:rPr lang="en-US" sz="1200" smtClean="0"/>
              <a:pPr/>
              <a:t>30</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B631F1F-5818-4660-AEFD-1B11C7D8B680}" type="slidenum">
              <a:rPr lang="en-US" sz="1100" smtClean="0">
                <a:solidFill>
                  <a:srgbClr val="000000"/>
                </a:solidFill>
                <a:latin typeface="Arial" pitchFamily="34" charset="0"/>
              </a:rPr>
              <a:pPr/>
              <a:t>31</a:t>
            </a:fld>
            <a:endParaRPr lang="en-US" sz="1100" smtClean="0">
              <a:solidFill>
                <a:srgbClr val="000000"/>
              </a:solidFill>
              <a:latin typeface="Arial" pitchFamily="34" charset="0"/>
            </a:endParaRPr>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5B820A5-B639-4A71-B283-5CFD43FF1195}" type="slidenum">
              <a:rPr lang="en-US" sz="1100" smtClean="0">
                <a:solidFill>
                  <a:srgbClr val="000000"/>
                </a:solidFill>
                <a:latin typeface="Arial" pitchFamily="34" charset="0"/>
              </a:rPr>
              <a:pPr/>
              <a:t>32</a:t>
            </a:fld>
            <a:endParaRPr lang="en-US" sz="1100" smtClean="0">
              <a:solidFill>
                <a:srgbClr val="000000"/>
              </a:solidFill>
              <a:latin typeface="Arial" pitchFamily="34" charset="0"/>
            </a:endParaRPr>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1B6CDD2-8060-4395-A9A0-42C9956C15AB}" type="slidenum">
              <a:rPr lang="en-US" sz="1100" smtClean="0">
                <a:solidFill>
                  <a:srgbClr val="000000"/>
                </a:solidFill>
                <a:latin typeface="Arial" pitchFamily="34" charset="0"/>
              </a:rPr>
              <a:pPr/>
              <a:t>33</a:t>
            </a:fld>
            <a:endParaRPr lang="en-US" sz="1100" smtClean="0">
              <a:solidFill>
                <a:srgbClr val="000000"/>
              </a:solidFill>
              <a:latin typeface="Arial" pitchFamily="34" charset="0"/>
            </a:endParaRPr>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D9AE7E4-C411-43BC-ACF2-603754F9D718}" type="slidenum">
              <a:rPr lang="en-US" sz="1200" smtClean="0"/>
              <a:pPr/>
              <a:t>34</a:t>
            </a:fld>
            <a:endParaRPr 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2D2B8AF-3309-4EFB-A243-CC0B5B3C56CA}" type="slidenum">
              <a:rPr lang="en-US" sz="1100" smtClean="0">
                <a:solidFill>
                  <a:srgbClr val="000000"/>
                </a:solidFill>
                <a:latin typeface="Arial" pitchFamily="34" charset="0"/>
              </a:rPr>
              <a:pPr/>
              <a:t>35</a:t>
            </a:fld>
            <a:endParaRPr lang="en-US" sz="1100" smtClean="0">
              <a:solidFill>
                <a:srgbClr val="000000"/>
              </a:solidFill>
              <a:latin typeface="Arial" pitchFamily="34" charset="0"/>
            </a:endParaRPr>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5C64D21-8D16-4DCB-B99B-51D32F0603BD}" type="slidenum">
              <a:rPr lang="en-US" sz="1200" smtClean="0"/>
              <a:pPr/>
              <a:t>36</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EFD5631-02CF-486D-B7B6-6C1CA6CCB36F}" type="slidenum">
              <a:rPr lang="en-US" sz="1200" smtClean="0"/>
              <a:pPr/>
              <a:t>3</a:t>
            </a:fld>
            <a:endParaRPr 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7E6430F-E2F8-4834-B5BF-8EB12F550BC2}" type="slidenum">
              <a:rPr lang="en-US" sz="1100" smtClean="0">
                <a:solidFill>
                  <a:srgbClr val="000000"/>
                </a:solidFill>
                <a:latin typeface="Arial" pitchFamily="34" charset="0"/>
              </a:rPr>
              <a:pPr/>
              <a:t>37</a:t>
            </a:fld>
            <a:endParaRPr lang="en-US" sz="1100" smtClean="0">
              <a:solidFill>
                <a:srgbClr val="000000"/>
              </a:solidFill>
              <a:latin typeface="Arial" pitchFamily="34" charset="0"/>
            </a:endParaRPr>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CB3B4E4-F2A4-42C2-A56E-B6AF605BED31}" type="slidenum">
              <a:rPr lang="en-US" sz="1100" smtClean="0">
                <a:solidFill>
                  <a:srgbClr val="000000"/>
                </a:solidFill>
                <a:latin typeface="Arial" pitchFamily="34" charset="0"/>
              </a:rPr>
              <a:pPr/>
              <a:t>38</a:t>
            </a:fld>
            <a:endParaRPr lang="en-US" sz="1100" smtClean="0">
              <a:solidFill>
                <a:srgbClr val="000000"/>
              </a:solidFill>
              <a:latin typeface="Arial" pitchFamily="34" charset="0"/>
            </a:endParaRPr>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4564B4C-A0B1-488D-B90C-2BF5FD8AE98A}" type="slidenum">
              <a:rPr lang="en-US" sz="1200" smtClean="0"/>
              <a:pPr/>
              <a:t>39</a:t>
            </a:fld>
            <a:endParaRPr 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F60DFAB-F714-4BA0-B8D3-F4724B23CA41}" type="slidenum">
              <a:rPr lang="en-US" sz="1100" smtClean="0">
                <a:solidFill>
                  <a:srgbClr val="000000"/>
                </a:solidFill>
                <a:latin typeface="Arial" pitchFamily="34" charset="0"/>
              </a:rPr>
              <a:pPr/>
              <a:t>40</a:t>
            </a:fld>
            <a:endParaRPr lang="en-US" sz="1100" smtClean="0">
              <a:solidFill>
                <a:srgbClr val="000000"/>
              </a:solidFill>
              <a:latin typeface="Arial" pitchFamily="34" charset="0"/>
            </a:endParaRPr>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6DCDA64-0312-40FA-A1C5-272156CF5369}" type="slidenum">
              <a:rPr lang="en-US" sz="1100" smtClean="0">
                <a:solidFill>
                  <a:srgbClr val="000000"/>
                </a:solidFill>
                <a:latin typeface="Arial" pitchFamily="34" charset="0"/>
              </a:rPr>
              <a:pPr/>
              <a:t>41</a:t>
            </a:fld>
            <a:endParaRPr lang="en-US" sz="1100" smtClean="0">
              <a:solidFill>
                <a:srgbClr val="000000"/>
              </a:solidFill>
              <a:latin typeface="Arial" pitchFamily="34" charset="0"/>
            </a:endParaRPr>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74161ED-BD90-4546-978F-43DFA6C19D0E}" type="slidenum">
              <a:rPr lang="en-US" sz="1100" smtClean="0">
                <a:solidFill>
                  <a:srgbClr val="000000"/>
                </a:solidFill>
                <a:latin typeface="Arial" pitchFamily="34" charset="0"/>
              </a:rPr>
              <a:pPr/>
              <a:t>42</a:t>
            </a:fld>
            <a:endParaRPr lang="en-US" sz="1100" smtClean="0">
              <a:solidFill>
                <a:srgbClr val="000000"/>
              </a:solidFill>
              <a:latin typeface="Arial" pitchFamily="34" charset="0"/>
            </a:endParaRPr>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6AD894F-07EE-4342-B2F5-8A81644E49D3}" type="slidenum">
              <a:rPr lang="en-US" sz="1100" smtClean="0">
                <a:solidFill>
                  <a:srgbClr val="000000"/>
                </a:solidFill>
                <a:latin typeface="Arial" pitchFamily="34" charset="0"/>
              </a:rPr>
              <a:pPr/>
              <a:t>43</a:t>
            </a:fld>
            <a:endParaRPr lang="en-US" sz="1100" smtClean="0">
              <a:solidFill>
                <a:srgbClr val="000000"/>
              </a:solidFill>
              <a:latin typeface="Arial" pitchFamily="34" charset="0"/>
            </a:endParaRPr>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F49863E-1CF6-45D9-B73D-2137F7DFC66B}" type="slidenum">
              <a:rPr lang="en-US" sz="1200" smtClean="0"/>
              <a:pPr/>
              <a:t>46</a:t>
            </a:fld>
            <a:endParaRPr lang="en-US" sz="12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1BA5999-15D0-462B-993E-31E154CA4A7D}" type="slidenum">
              <a:rPr lang="en-US" sz="1200" smtClean="0"/>
              <a:pPr/>
              <a:t>47</a:t>
            </a:fld>
            <a:endParaRPr 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0DAC05E-4379-4C8F-AF81-71FB74044C9C}" type="slidenum">
              <a:rPr lang="en-US" sz="1200" smtClean="0"/>
              <a:pPr/>
              <a:t>48</a:t>
            </a:fld>
            <a:endParaRPr lang="en-US" sz="1200"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1D8793F-77DE-4E79-A36E-8D6B97B951DD}" type="slidenum">
              <a:rPr lang="en-US" sz="1200" smtClean="0"/>
              <a:pPr/>
              <a:t>5</a:t>
            </a:fld>
            <a:endParaRPr lang="en-US" sz="1200"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xfrm>
            <a:off x="931863" y="4410075"/>
            <a:ext cx="5121275"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3D scanning becoming widely used, both in traditional areas like model building for movies and in new areas such as art history and archeology.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AB981A6-32C9-4B2C-BFF7-2DE450590B94}" type="slidenum">
              <a:rPr lang="en-US" sz="1200" smtClean="0"/>
              <a:pPr/>
              <a:t>49</a:t>
            </a:fld>
            <a:endParaRPr lang="en-US" sz="1200"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EC1CB42-AF8A-4E97-A0C7-4DFF0CE191CC}" type="slidenum">
              <a:rPr lang="en-US" sz="1200" smtClean="0"/>
              <a:pPr/>
              <a:t>50</a:t>
            </a:fld>
            <a:endParaRPr lang="en-US" sz="1200"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7559B99-370E-4F4B-8F7A-0796D2C06245}" type="slidenum">
              <a:rPr lang="en-US" sz="1200" smtClean="0"/>
              <a:pPr/>
              <a:t>51</a:t>
            </a:fld>
            <a:endParaRPr lang="en-US"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92DC6A8-23E8-46EE-9727-8B14F3F20945}" type="slidenum">
              <a:rPr lang="en-US" sz="1200" smtClean="0"/>
              <a:pPr/>
              <a:t>52</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D38A5DA-CFBE-4CF8-9FB9-87B9E9E64C68}" type="slidenum">
              <a:rPr lang="en-US" sz="1100" smtClean="0">
                <a:solidFill>
                  <a:srgbClr val="000000"/>
                </a:solidFill>
                <a:latin typeface="Arial" pitchFamily="34" charset="0"/>
              </a:rPr>
              <a:pPr/>
              <a:t>11</a:t>
            </a:fld>
            <a:endParaRPr lang="en-US" sz="1100" smtClean="0">
              <a:solidFill>
                <a:srgbClr val="000000"/>
              </a:solidFill>
              <a:latin typeface="Arial" pitchFamily="34" charset="0"/>
            </a:endParaRPr>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117AC54-182A-4ABF-AF97-DF9CED8C1834}" type="slidenum">
              <a:rPr lang="en-US" sz="1200" smtClean="0"/>
              <a:pPr/>
              <a:t>12</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E6DC205-5C36-46E7-AED8-2E05A9188D37}" type="slidenum">
              <a:rPr lang="en-US" sz="1200" smtClean="0"/>
              <a:pPr/>
              <a:t>13</a:t>
            </a:fld>
            <a:endParaRPr lang="en-US" sz="1200"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BAF745F-C2DE-400B-8800-9F587CD449B4}" type="slidenum">
              <a:rPr lang="en-US" sz="1200" smtClean="0"/>
              <a:pPr/>
              <a:t>14</a:t>
            </a:fld>
            <a:endParaRPr lang="en-US" sz="1200"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B32FF3F-DF01-486A-957A-8CF8B6F77761}" type="slidenum">
              <a:rPr lang="en-US" sz="1200" smtClean="0"/>
              <a:pPr/>
              <a:t>15</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1524000" cy="6858000"/>
          </a:xfrm>
          <a:prstGeom prst="rect">
            <a:avLst/>
          </a:prstGeom>
          <a:solidFill>
            <a:srgbClr val="FE4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563563"/>
            <a:ext cx="13049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1576388" y="2130425"/>
            <a:ext cx="7469187"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2154238"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51367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57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381000"/>
            <a:ext cx="18478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381000"/>
            <a:ext cx="53911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873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2FA2A9-F677-4538-9E01-FD7F4380A8E6}" type="slidenum">
              <a:rPr lang="en-US"/>
              <a:pPr>
                <a:defRPr/>
              </a:pPr>
              <a:t>‹#›</a:t>
            </a:fld>
            <a:endParaRPr lang="en-US"/>
          </a:p>
        </p:txBody>
      </p:sp>
    </p:spTree>
    <p:extLst>
      <p:ext uri="{BB962C8B-B14F-4D97-AF65-F5344CB8AC3E}">
        <p14:creationId xmlns:p14="http://schemas.microsoft.com/office/powerpoint/2010/main" val="3146290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108300-9806-4262-B31C-B499BF837077}" type="slidenum">
              <a:rPr lang="en-US"/>
              <a:pPr>
                <a:defRPr/>
              </a:pPr>
              <a:t>‹#›</a:t>
            </a:fld>
            <a:endParaRPr lang="en-US"/>
          </a:p>
        </p:txBody>
      </p:sp>
    </p:spTree>
    <p:extLst>
      <p:ext uri="{BB962C8B-B14F-4D97-AF65-F5344CB8AC3E}">
        <p14:creationId xmlns:p14="http://schemas.microsoft.com/office/powerpoint/2010/main" val="1171475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7563E3-3B3D-4190-BE61-0B8CFA16910E}" type="slidenum">
              <a:rPr lang="en-US"/>
              <a:pPr>
                <a:defRPr/>
              </a:pPr>
              <a:t>‹#›</a:t>
            </a:fld>
            <a:endParaRPr lang="en-US"/>
          </a:p>
        </p:txBody>
      </p:sp>
    </p:spTree>
    <p:extLst>
      <p:ext uri="{BB962C8B-B14F-4D97-AF65-F5344CB8AC3E}">
        <p14:creationId xmlns:p14="http://schemas.microsoft.com/office/powerpoint/2010/main" val="596082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8C11E4-18A9-4723-A2F6-93A6FD16F214}" type="slidenum">
              <a:rPr lang="en-US"/>
              <a:pPr>
                <a:defRPr/>
              </a:pPr>
              <a:t>‹#›</a:t>
            </a:fld>
            <a:endParaRPr lang="en-US"/>
          </a:p>
        </p:txBody>
      </p:sp>
    </p:spTree>
    <p:extLst>
      <p:ext uri="{BB962C8B-B14F-4D97-AF65-F5344CB8AC3E}">
        <p14:creationId xmlns:p14="http://schemas.microsoft.com/office/powerpoint/2010/main" val="1960864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08DC01-FCB8-48D3-B223-73EC98377B67}" type="slidenum">
              <a:rPr lang="en-US"/>
              <a:pPr>
                <a:defRPr/>
              </a:pPr>
              <a:t>‹#›</a:t>
            </a:fld>
            <a:endParaRPr lang="en-US"/>
          </a:p>
        </p:txBody>
      </p:sp>
    </p:spTree>
    <p:extLst>
      <p:ext uri="{BB962C8B-B14F-4D97-AF65-F5344CB8AC3E}">
        <p14:creationId xmlns:p14="http://schemas.microsoft.com/office/powerpoint/2010/main" val="1657344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AB368B-5648-4915-8939-4971452AED7D}" type="slidenum">
              <a:rPr lang="en-US"/>
              <a:pPr>
                <a:defRPr/>
              </a:pPr>
              <a:t>‹#›</a:t>
            </a:fld>
            <a:endParaRPr lang="en-US"/>
          </a:p>
        </p:txBody>
      </p:sp>
    </p:spTree>
    <p:extLst>
      <p:ext uri="{BB962C8B-B14F-4D97-AF65-F5344CB8AC3E}">
        <p14:creationId xmlns:p14="http://schemas.microsoft.com/office/powerpoint/2010/main" val="205039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228793-DD7A-4FAC-A520-7A99963EF8DD}" type="slidenum">
              <a:rPr lang="en-US"/>
              <a:pPr>
                <a:defRPr/>
              </a:pPr>
              <a:t>‹#›</a:t>
            </a:fld>
            <a:endParaRPr lang="en-US"/>
          </a:p>
        </p:txBody>
      </p:sp>
    </p:spTree>
    <p:extLst>
      <p:ext uri="{BB962C8B-B14F-4D97-AF65-F5344CB8AC3E}">
        <p14:creationId xmlns:p14="http://schemas.microsoft.com/office/powerpoint/2010/main" val="2208109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51F516-F672-4D28-AC37-5C0C4981A4AC}" type="slidenum">
              <a:rPr lang="en-US"/>
              <a:pPr>
                <a:defRPr/>
              </a:pPr>
              <a:t>‹#›</a:t>
            </a:fld>
            <a:endParaRPr lang="en-US"/>
          </a:p>
        </p:txBody>
      </p:sp>
    </p:spTree>
    <p:extLst>
      <p:ext uri="{BB962C8B-B14F-4D97-AF65-F5344CB8AC3E}">
        <p14:creationId xmlns:p14="http://schemas.microsoft.com/office/powerpoint/2010/main" val="407979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5793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6E48E2-9CD1-4978-A7E4-BA54FED2129F}" type="slidenum">
              <a:rPr lang="en-US"/>
              <a:pPr>
                <a:defRPr/>
              </a:pPr>
              <a:t>‹#›</a:t>
            </a:fld>
            <a:endParaRPr lang="en-US"/>
          </a:p>
        </p:txBody>
      </p:sp>
    </p:spTree>
    <p:extLst>
      <p:ext uri="{BB962C8B-B14F-4D97-AF65-F5344CB8AC3E}">
        <p14:creationId xmlns:p14="http://schemas.microsoft.com/office/powerpoint/2010/main" val="1513177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008E7-F215-4315-8F98-5D535EB1CF17}" type="slidenum">
              <a:rPr lang="en-US"/>
              <a:pPr>
                <a:defRPr/>
              </a:pPr>
              <a:t>‹#›</a:t>
            </a:fld>
            <a:endParaRPr lang="en-US"/>
          </a:p>
        </p:txBody>
      </p:sp>
    </p:spTree>
    <p:extLst>
      <p:ext uri="{BB962C8B-B14F-4D97-AF65-F5344CB8AC3E}">
        <p14:creationId xmlns:p14="http://schemas.microsoft.com/office/powerpoint/2010/main" val="163631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F92DA-9010-4D10-9C14-BC293E1BF0EC}" type="slidenum">
              <a:rPr lang="en-US"/>
              <a:pPr>
                <a:defRPr/>
              </a:pPr>
              <a:t>‹#›</a:t>
            </a:fld>
            <a:endParaRPr lang="en-US"/>
          </a:p>
        </p:txBody>
      </p:sp>
    </p:spTree>
    <p:extLst>
      <p:ext uri="{BB962C8B-B14F-4D97-AF65-F5344CB8AC3E}">
        <p14:creationId xmlns:p14="http://schemas.microsoft.com/office/powerpoint/2010/main" val="187406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C31DA7-32F1-4F7C-AB2A-8378E8DF27E8}" type="slidenum">
              <a:rPr lang="en-US"/>
              <a:pPr>
                <a:defRPr/>
              </a:pPr>
              <a:t>‹#›</a:t>
            </a:fld>
            <a:endParaRPr lang="en-US"/>
          </a:p>
        </p:txBody>
      </p:sp>
    </p:spTree>
    <p:extLst>
      <p:ext uri="{BB962C8B-B14F-4D97-AF65-F5344CB8AC3E}">
        <p14:creationId xmlns:p14="http://schemas.microsoft.com/office/powerpoint/2010/main" val="46030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BDB51F9-F010-4DAA-B473-85EF098925AB}" type="slidenum">
              <a:rPr lang="en-US"/>
              <a:pPr>
                <a:defRPr/>
              </a:pPr>
              <a:t>‹#›</a:t>
            </a:fld>
            <a:endParaRPr lang="en-US"/>
          </a:p>
        </p:txBody>
      </p:sp>
    </p:spTree>
    <p:extLst>
      <p:ext uri="{BB962C8B-B14F-4D97-AF65-F5344CB8AC3E}">
        <p14:creationId xmlns:p14="http://schemas.microsoft.com/office/powerpoint/2010/main" val="366600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598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447800"/>
            <a:ext cx="3619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447800"/>
            <a:ext cx="3619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946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991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5494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10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904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08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381000"/>
            <a:ext cx="739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524000" y="1447800"/>
            <a:ext cx="739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7"/>
          <p:cNvSpPr>
            <a:spLocks noChangeArrowheads="1"/>
          </p:cNvSpPr>
          <p:nvPr userDrawn="1"/>
        </p:nvSpPr>
        <p:spPr bwMode="auto">
          <a:xfrm>
            <a:off x="0" y="0"/>
            <a:ext cx="1524000" cy="6858000"/>
          </a:xfrm>
          <a:prstGeom prst="rect">
            <a:avLst/>
          </a:prstGeom>
          <a:solidFill>
            <a:srgbClr val="FE4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29"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0813" y="396875"/>
            <a:ext cx="123666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3"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Verdana" pitchFamily="34" charset="0"/>
        </a:defRPr>
      </a:lvl2pPr>
      <a:lvl3pPr algn="ctr" rtl="0" eaLnBrk="0" fontAlgn="base" hangingPunct="0">
        <a:spcBef>
          <a:spcPct val="0"/>
        </a:spcBef>
        <a:spcAft>
          <a:spcPct val="0"/>
        </a:spcAft>
        <a:defRPr sz="3600">
          <a:solidFill>
            <a:schemeClr val="accent2"/>
          </a:solidFill>
          <a:latin typeface="Verdana" pitchFamily="34" charset="0"/>
        </a:defRPr>
      </a:lvl3pPr>
      <a:lvl4pPr algn="ctr" rtl="0" eaLnBrk="0" fontAlgn="base" hangingPunct="0">
        <a:spcBef>
          <a:spcPct val="0"/>
        </a:spcBef>
        <a:spcAft>
          <a:spcPct val="0"/>
        </a:spcAft>
        <a:defRPr sz="3600">
          <a:solidFill>
            <a:schemeClr val="accent2"/>
          </a:solidFill>
          <a:latin typeface="Verdana" pitchFamily="34" charset="0"/>
        </a:defRPr>
      </a:lvl4pPr>
      <a:lvl5pPr algn="ctr" rtl="0" eaLnBrk="0" fontAlgn="base" hangingPunct="0">
        <a:spcBef>
          <a:spcPct val="0"/>
        </a:spcBef>
        <a:spcAft>
          <a:spcPct val="0"/>
        </a:spcAft>
        <a:defRPr sz="3600">
          <a:solidFill>
            <a:schemeClr val="accent2"/>
          </a:solidFill>
          <a:latin typeface="Verdana" pitchFamily="34" charset="0"/>
        </a:defRPr>
      </a:lvl5pPr>
      <a:lvl6pPr marL="457200" algn="ctr" rtl="0" fontAlgn="base">
        <a:spcBef>
          <a:spcPct val="0"/>
        </a:spcBef>
        <a:spcAft>
          <a:spcPct val="0"/>
        </a:spcAft>
        <a:defRPr sz="3600">
          <a:solidFill>
            <a:schemeClr val="accent2"/>
          </a:solidFill>
          <a:latin typeface="Verdana" pitchFamily="34" charset="0"/>
        </a:defRPr>
      </a:lvl6pPr>
      <a:lvl7pPr marL="914400" algn="ctr" rtl="0" fontAlgn="base">
        <a:spcBef>
          <a:spcPct val="0"/>
        </a:spcBef>
        <a:spcAft>
          <a:spcPct val="0"/>
        </a:spcAft>
        <a:defRPr sz="3600">
          <a:solidFill>
            <a:schemeClr val="accent2"/>
          </a:solidFill>
          <a:latin typeface="Verdana" pitchFamily="34" charset="0"/>
        </a:defRPr>
      </a:lvl7pPr>
      <a:lvl8pPr marL="1371600" algn="ctr" rtl="0" fontAlgn="base">
        <a:spcBef>
          <a:spcPct val="0"/>
        </a:spcBef>
        <a:spcAft>
          <a:spcPct val="0"/>
        </a:spcAft>
        <a:defRPr sz="3600">
          <a:solidFill>
            <a:schemeClr val="accent2"/>
          </a:solidFill>
          <a:latin typeface="Verdana" pitchFamily="34" charset="0"/>
        </a:defRPr>
      </a:lvl8pPr>
      <a:lvl9pPr marL="1828800" algn="ctr" rtl="0" fontAlgn="base">
        <a:spcBef>
          <a:spcPct val="0"/>
        </a:spcBef>
        <a:spcAft>
          <a:spcPct val="0"/>
        </a:spcAft>
        <a:defRPr sz="3600">
          <a:solidFill>
            <a:schemeClr val="accent2"/>
          </a:solidFill>
          <a:latin typeface="Verdana" pitchFamily="34"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95717FB-6EF7-4741-9C1C-FAB15AFD6C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cmu.edu/afs/cs/academic/class/15385-s06/lectures/ppts/lec-17.pp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graphics.stanford.edu/papers/rt_model/rt_model_2page.pdf" TargetMode="External"/><Relationship Id="rId13" Type="http://schemas.openxmlformats.org/officeDocument/2006/relationships/hyperlink" Target="http://graphics.stanford.edu/papers/rt_model/sig02_begin_m.avi" TargetMode="External"/><Relationship Id="rId3" Type="http://schemas.openxmlformats.org/officeDocument/2006/relationships/notesSlide" Target="../notesSlides/notesSlide2.xml"/><Relationship Id="rId7" Type="http://schemas.openxmlformats.org/officeDocument/2006/relationships/hyperlink" Target="http://graphics.stanford.edu/papers/rt_model/rt_model_1page.pdf" TargetMode="External"/><Relationship Id="rId12" Type="http://schemas.openxmlformats.org/officeDocument/2006/relationships/hyperlink" Target="http://graphics.stanford.edu/papers/rt_model/rt3dma_sig02.ppt" TargetMode="External"/><Relationship Id="rId2" Type="http://schemas.openxmlformats.org/officeDocument/2006/relationships/slideLayout" Target="../slideLayouts/slideLayout17.xml"/><Relationship Id="rId1" Type="http://schemas.openxmlformats.org/officeDocument/2006/relationships/video" Target="file:///C:\My%20Documents\rt_model\sig02_begin_m.avi" TargetMode="External"/><Relationship Id="rId6" Type="http://schemas.openxmlformats.org/officeDocument/2006/relationships/hyperlink" Target="http://graphics.stanford.edu/papers/rt_model/rt_model.pdf" TargetMode="External"/><Relationship Id="rId11" Type="http://schemas.openxmlformats.org/officeDocument/2006/relationships/hyperlink" Target="rtsp://mediastream.stanford.edu:554/video/rt_model-sig02/szymon-rt_model-sig02_320x240.rm" TargetMode="External"/><Relationship Id="rId5" Type="http://schemas.openxmlformats.org/officeDocument/2006/relationships/hyperlink" Target="http://graphics.stanford.edu/papers/rt_model/" TargetMode="External"/><Relationship Id="rId15" Type="http://schemas.openxmlformats.org/officeDocument/2006/relationships/hyperlink" Target="http://graphics.stanford.edu/papers/rt_model/turtle2.avi" TargetMode="External"/><Relationship Id="rId10" Type="http://schemas.openxmlformats.org/officeDocument/2006/relationships/hyperlink" Target="rtsp://mediastream.stanford.edu:554/video/rt_model-sig02/szymon-rt_model-sig02_640x480_1536kbs.rm" TargetMode="External"/><Relationship Id="rId4" Type="http://schemas.openxmlformats.org/officeDocument/2006/relationships/image" Target="../media/image3.png"/><Relationship Id="rId9" Type="http://schemas.openxmlformats.org/officeDocument/2006/relationships/hyperlink" Target="http://graphics.stanford.edu/papers/rt_model/rt_model.avi" TargetMode="External"/><Relationship Id="rId14" Type="http://schemas.openxmlformats.org/officeDocument/2006/relationships/hyperlink" Target="http://graphics.stanford.edu/papers/rt_model/sig02_recap.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2.wmf"/><Relationship Id="rId3" Type="http://schemas.openxmlformats.org/officeDocument/2006/relationships/notesSlide" Target="../notesSlides/notesSlide20.xml"/><Relationship Id="rId7" Type="http://schemas.openxmlformats.org/officeDocument/2006/relationships/image" Target="../media/image39.wmf"/><Relationship Id="rId12"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1.wmf"/><Relationship Id="rId5" Type="http://schemas.openxmlformats.org/officeDocument/2006/relationships/image" Target="../media/image38.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0.w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hyperlink" Target="http://www.minoltausa.com/vivid/products/vi700-en.asp" TargetMode="Externa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hyperlink" Target="http://graphics.stanford.edu/projects/mich/" TargetMode="Externa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BougetPerona3Ddesk.pdf"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mesh.brown.edu/byo3d/notes/byo3D.pdf" TargetMode="External"/><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hyperlink" Target="http://mesh.brown.edu/byo3d/source.html" TargetMode="External"/><Relationship Id="rId4" Type="http://schemas.openxmlformats.org/officeDocument/2006/relationships/hyperlink" Target="http://mesh.brown.edu/byo3d/slides.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7.xml"/><Relationship Id="rId7" Type="http://schemas.openxmlformats.org/officeDocument/2006/relationships/image" Target="../media/image63.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www.david-laserscanner.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hyperlink" Target="http://www.david-laserscanner.com/wiki/user_manual/3d_laser_scanning" TargetMode="Externa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76.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76388" y="2816225"/>
            <a:ext cx="7469187" cy="1470025"/>
          </a:xfrm>
        </p:spPr>
        <p:txBody>
          <a:bodyPr/>
          <a:lstStyle/>
          <a:p>
            <a:pPr eaLnBrk="1" hangingPunct="1"/>
            <a:r>
              <a:rPr lang="en-US" smtClean="0"/>
              <a:t>Structured Lighting</a:t>
            </a:r>
          </a:p>
        </p:txBody>
      </p:sp>
      <p:sp>
        <p:nvSpPr>
          <p:cNvPr id="4099" name="Rectangle 3"/>
          <p:cNvSpPr>
            <a:spLocks noGrp="1" noChangeArrowheads="1"/>
          </p:cNvSpPr>
          <p:nvPr>
            <p:ph type="subTitle" idx="1"/>
          </p:nvPr>
        </p:nvSpPr>
        <p:spPr>
          <a:xfrm>
            <a:off x="2133600" y="4114800"/>
            <a:ext cx="6400800" cy="1752600"/>
          </a:xfrm>
        </p:spPr>
        <p:txBody>
          <a:bodyPr/>
          <a:lstStyle/>
          <a:p>
            <a:pPr eaLnBrk="1" hangingPunct="1"/>
            <a:r>
              <a:rPr lang="en-US" smtClean="0"/>
              <a:t>Guido Gerig</a:t>
            </a:r>
          </a:p>
          <a:p>
            <a:pPr eaLnBrk="1" hangingPunct="1"/>
            <a:r>
              <a:rPr lang="en-US" smtClean="0"/>
              <a:t>CS 6320, 3D Computer Vision</a:t>
            </a:r>
          </a:p>
          <a:p>
            <a:pPr eaLnBrk="1" hangingPunct="1"/>
            <a:r>
              <a:rPr lang="en-US" smtClean="0"/>
              <a:t>Spring 2012</a:t>
            </a:r>
          </a:p>
          <a:p>
            <a:pPr eaLnBrk="1" hangingPunct="1"/>
            <a:r>
              <a:rPr lang="en-US" sz="2000" smtClean="0">
                <a:solidFill>
                  <a:srgbClr val="0070C0"/>
                </a:solidFill>
              </a:rPr>
              <a:t>(thanks: some slides S. Narasimhan CMU, Marc Pollefeys UNC)</a:t>
            </a:r>
          </a:p>
          <a:p>
            <a:pPr eaLnBrk="1" hangingPunct="1"/>
            <a:r>
              <a:rPr lang="en-US" sz="1400" smtClean="0">
                <a:hlinkClick r:id="rId3"/>
              </a:rPr>
              <a:t>http://www.cs.cmu.edu/afs/cs/academic/class/15385-s06/lectures/ppts/lec-17.ppt</a:t>
            </a:r>
            <a:endParaRPr lang="en-US" sz="1400" smtClean="0"/>
          </a:p>
          <a:p>
            <a:pPr eaLnBrk="1" hangingPunct="1"/>
            <a:r>
              <a:rPr lang="en-US" smtClean="0"/>
              <a:t> </a:t>
            </a:r>
          </a:p>
        </p:txBody>
      </p:sp>
      <p:pic>
        <p:nvPicPr>
          <p:cNvPr id="4100" name="Picture 4" descr="D:\files-Dell-laptop\Courses\CS6320-CV-F2008\grayco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52400"/>
            <a:ext cx="58134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Space-time stereo</a:t>
            </a:r>
          </a:p>
        </p:txBody>
      </p:sp>
      <p:pic>
        <p:nvPicPr>
          <p:cNvPr id="13315" name="Picture 5" descr="face007_stere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1238" y="-2170113"/>
            <a:ext cx="21336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face_rot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71600"/>
            <a:ext cx="1981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descr="face007_stere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40338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8" name="Group 23"/>
          <p:cNvGrpSpPr>
            <a:grpSpLocks/>
          </p:cNvGrpSpPr>
          <p:nvPr/>
        </p:nvGrpSpPr>
        <p:grpSpPr bwMode="auto">
          <a:xfrm>
            <a:off x="13373100" y="9505950"/>
            <a:ext cx="5562600" cy="2590800"/>
            <a:chOff x="8328" y="5616"/>
            <a:chExt cx="3504" cy="1632"/>
          </a:xfrm>
        </p:grpSpPr>
        <p:sp>
          <p:nvSpPr>
            <p:cNvPr id="13324" name="Rectangle 24"/>
            <p:cNvSpPr>
              <a:spLocks noChangeArrowheads="1"/>
            </p:cNvSpPr>
            <p:nvPr/>
          </p:nvSpPr>
          <p:spPr bwMode="auto">
            <a:xfrm>
              <a:off x="8328" y="5616"/>
              <a:ext cx="3504" cy="16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25" name="Picture 25"/>
            <p:cNvPicPr>
              <a:picLocks noChangeAspect="1" noChangeArrowheads="1"/>
            </p:cNvPicPr>
            <p:nvPr/>
          </p:nvPicPr>
          <p:blipFill>
            <a:blip r:embed="rId4">
              <a:extLst>
                <a:ext uri="{28A0092B-C50C-407E-A947-70E740481C1C}">
                  <a14:useLocalDpi xmlns:a14="http://schemas.microsoft.com/office/drawing/2010/main" val="0"/>
                </a:ext>
              </a:extLst>
            </a:blip>
            <a:srcRect t="48946"/>
            <a:stretch>
              <a:fillRect/>
            </a:stretch>
          </p:blipFill>
          <p:spPr bwMode="auto">
            <a:xfrm>
              <a:off x="8553" y="5794"/>
              <a:ext cx="3054" cy="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319" name="Rectangle 26"/>
          <p:cNvSpPr>
            <a:spLocks noChangeArrowheads="1"/>
          </p:cNvSpPr>
          <p:nvPr/>
        </p:nvSpPr>
        <p:spPr bwMode="auto">
          <a:xfrm>
            <a:off x="13328650" y="5051425"/>
            <a:ext cx="5622925" cy="2568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20" name="Picture 27"/>
          <p:cNvPicPr>
            <a:picLocks noChangeAspect="1" noChangeArrowheads="1"/>
          </p:cNvPicPr>
          <p:nvPr/>
        </p:nvPicPr>
        <p:blipFill>
          <a:blip r:embed="rId5">
            <a:extLst>
              <a:ext uri="{28A0092B-C50C-407E-A947-70E740481C1C}">
                <a14:useLocalDpi xmlns:a14="http://schemas.microsoft.com/office/drawing/2010/main" val="0"/>
              </a:ext>
            </a:extLst>
          </a:blip>
          <a:srcRect b="49367"/>
          <a:stretch>
            <a:fillRect/>
          </a:stretch>
        </p:blipFill>
        <p:spPr bwMode="auto">
          <a:xfrm>
            <a:off x="13684250" y="5432425"/>
            <a:ext cx="5046663"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Text Box 28"/>
          <p:cNvSpPr txBox="1">
            <a:spLocks noChangeArrowheads="1"/>
          </p:cNvSpPr>
          <p:nvPr/>
        </p:nvSpPr>
        <p:spPr bwMode="auto">
          <a:xfrm>
            <a:off x="3048000" y="914400"/>
            <a:ext cx="422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Unicode MS" pitchFamily="34" charset="-128"/>
              </a:rPr>
              <a:t>Zhang, Curless and Seitz, CVPR’03</a:t>
            </a:r>
          </a:p>
        </p:txBody>
      </p:sp>
      <p:pic>
        <p:nvPicPr>
          <p:cNvPr id="13322" name="Picture 30" descr="arm004_stere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114800"/>
            <a:ext cx="40338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2" descr="arm_rot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114800"/>
            <a:ext cx="1981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371600" y="228600"/>
            <a:ext cx="627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a:solidFill>
                  <a:srgbClr val="000000"/>
                </a:solidFill>
                <a:latin typeface="Arial" pitchFamily="34" charset="0"/>
              </a:rPr>
              <a:t>Real Time by Color Coding</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2381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95400"/>
            <a:ext cx="2381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295400"/>
            <a:ext cx="26003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hand2_view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276600"/>
            <a:ext cx="23622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hand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276600"/>
            <a:ext cx="2362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8"/>
          <p:cNvSpPr txBox="1">
            <a:spLocks noChangeArrowheads="1"/>
          </p:cNvSpPr>
          <p:nvPr/>
        </p:nvSpPr>
        <p:spPr bwMode="auto">
          <a:xfrm>
            <a:off x="5178425" y="6232525"/>
            <a:ext cx="373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2D2D8A"/>
                </a:solidFill>
                <a:latin typeface="Arial" pitchFamily="34" charset="0"/>
              </a:rPr>
              <a:t>Zhang et al, 3DPVT 2002 </a:t>
            </a:r>
          </a:p>
        </p:txBody>
      </p:sp>
      <p:sp>
        <p:nvSpPr>
          <p:cNvPr id="14345" name="Text Box 9"/>
          <p:cNvSpPr txBox="1">
            <a:spLocks noChangeArrowheads="1"/>
          </p:cNvSpPr>
          <p:nvPr/>
        </p:nvSpPr>
        <p:spPr bwMode="auto">
          <a:xfrm>
            <a:off x="2209800" y="2678113"/>
            <a:ext cx="434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Works despite complex appearances</a:t>
            </a:r>
          </a:p>
        </p:txBody>
      </p:sp>
      <p:sp>
        <p:nvSpPr>
          <p:cNvPr id="14346" name="Text Box 10"/>
          <p:cNvSpPr txBox="1">
            <a:spLocks noChangeArrowheads="1"/>
          </p:cNvSpPr>
          <p:nvPr/>
        </p:nvSpPr>
        <p:spPr bwMode="auto">
          <a:xfrm>
            <a:off x="1905000" y="5086350"/>
            <a:ext cx="496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Works in real-time and on dynamic scenes</a:t>
            </a:r>
          </a:p>
        </p:txBody>
      </p:sp>
      <p:sp>
        <p:nvSpPr>
          <p:cNvPr id="14347" name="Text Box 11"/>
          <p:cNvSpPr txBox="1">
            <a:spLocks noChangeArrowheads="1"/>
          </p:cNvSpPr>
          <p:nvPr/>
        </p:nvSpPr>
        <p:spPr bwMode="auto">
          <a:xfrm>
            <a:off x="228600" y="5426075"/>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Tx/>
              <a:buChar char="•"/>
            </a:pPr>
            <a:r>
              <a:rPr lang="en-US">
                <a:solidFill>
                  <a:srgbClr val="000000"/>
                </a:solidFill>
                <a:latin typeface="Arial" pitchFamily="34" charset="0"/>
              </a:rPr>
              <a:t> Need very few images (one or two).</a:t>
            </a:r>
          </a:p>
          <a:p>
            <a:pPr>
              <a:buFontTx/>
              <a:buChar char="•"/>
            </a:pPr>
            <a:r>
              <a:rPr lang="en-US">
                <a:solidFill>
                  <a:srgbClr val="000000"/>
                </a:solidFill>
                <a:latin typeface="Arial" pitchFamily="34" charset="0"/>
              </a:rPr>
              <a:t> But needs a more complex correspondence algorithm</a:t>
            </a:r>
          </a:p>
        </p:txBody>
      </p:sp>
      <p:sp>
        <p:nvSpPr>
          <p:cNvPr id="14348" name="Rectangle 12"/>
          <p:cNvSpPr>
            <a:spLocks noChangeArrowheads="1"/>
          </p:cNvSpPr>
          <p:nvPr/>
        </p:nvSpPr>
        <p:spPr bwMode="auto">
          <a:xfrm>
            <a:off x="457200" y="914400"/>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Concept: Active Vision</a:t>
            </a:r>
          </a:p>
        </p:txBody>
      </p:sp>
      <p:pic>
        <p:nvPicPr>
          <p:cNvPr id="15363" name="Picture 20" descr="c-velste-las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53340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1981200" y="5562600"/>
            <a:ext cx="617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pitchFamily="34" charset="0"/>
                <a:cs typeface="Arial" pitchFamily="34" charset="0"/>
              </a:rPr>
              <a:t>Active manipulation of scene: Project light pattern on object. Observe geometry of pattern via camera → 3D geometry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4000" smtClean="0"/>
              <a:t>Passive triangulation: Stereo vision</a:t>
            </a:r>
          </a:p>
        </p:txBody>
      </p:sp>
      <p:pic>
        <p:nvPicPr>
          <p:cNvPr id="16387" name="Picture 4" descr="PassiveStereo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03488"/>
            <a:ext cx="655320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5"/>
          <p:cNvSpPr txBox="1">
            <a:spLocks noChangeArrowheads="1"/>
          </p:cNvSpPr>
          <p:nvPr/>
        </p:nvSpPr>
        <p:spPr bwMode="auto">
          <a:xfrm>
            <a:off x="1535113" y="1841500"/>
            <a:ext cx="29606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indent="-228600" eaLnBrk="1" hangingPunct="1">
              <a:spcBef>
                <a:spcPct val="50000"/>
              </a:spcBef>
              <a:buFontTx/>
              <a:buChar char="•"/>
              <a:defRPr/>
            </a:pPr>
            <a:r>
              <a:rPr lang="en-US" sz="1800" dirty="0" smtClean="0">
                <a:latin typeface="Tahoma" pitchFamily="34" charset="0"/>
              </a:rPr>
              <a:t>Correspondence problem</a:t>
            </a:r>
          </a:p>
          <a:p>
            <a:pPr marL="228600" indent="-228600" eaLnBrk="1" hangingPunct="1">
              <a:spcBef>
                <a:spcPct val="50000"/>
              </a:spcBef>
              <a:buFontTx/>
              <a:buChar char="•"/>
              <a:defRPr/>
            </a:pPr>
            <a:r>
              <a:rPr lang="en-US" sz="1800" dirty="0" smtClean="0">
                <a:latin typeface="Tahoma" pitchFamily="34" charset="0"/>
              </a:rPr>
              <a:t>Geometric constraints </a:t>
            </a:r>
            <a:r>
              <a:rPr lang="en-US" sz="1800" dirty="0" smtClean="0">
                <a:latin typeface="Tahoma" pitchFamily="34" charset="0"/>
                <a:sym typeface="Symbol" pitchFamily="18" charset="2"/>
              </a:rPr>
              <a:t></a:t>
            </a:r>
          </a:p>
          <a:p>
            <a:pPr marL="228600" indent="-228600" eaLnBrk="1" hangingPunct="1">
              <a:spcBef>
                <a:spcPct val="50000"/>
              </a:spcBef>
              <a:defRPr/>
            </a:pPr>
            <a:r>
              <a:rPr lang="en-US" sz="1800" dirty="0" smtClean="0">
                <a:latin typeface="Tahoma" pitchFamily="34" charset="0"/>
                <a:sym typeface="Symbol" pitchFamily="18" charset="2"/>
              </a:rPr>
              <a:t>   search along </a:t>
            </a:r>
            <a:r>
              <a:rPr lang="en-US" sz="1800" dirty="0" err="1" smtClean="0">
                <a:latin typeface="Tahoma" pitchFamily="34" charset="0"/>
                <a:sym typeface="Symbol" pitchFamily="18" charset="2"/>
              </a:rPr>
              <a:t>epipolar</a:t>
            </a:r>
            <a:r>
              <a:rPr lang="en-US" sz="1800" dirty="0" smtClean="0">
                <a:latin typeface="Tahoma" pitchFamily="34" charset="0"/>
                <a:sym typeface="Symbol" pitchFamily="18" charset="2"/>
              </a:rPr>
              <a:t> lines</a:t>
            </a:r>
          </a:p>
          <a:p>
            <a:pPr marL="228600" indent="-228600" eaLnBrk="1" hangingPunct="1">
              <a:spcBef>
                <a:spcPct val="50000"/>
              </a:spcBef>
              <a:buFontTx/>
              <a:buChar char="•"/>
              <a:defRPr/>
            </a:pPr>
            <a:r>
              <a:rPr lang="en-US" sz="1800" dirty="0" smtClean="0">
                <a:latin typeface="Tahoma" pitchFamily="34" charset="0"/>
              </a:rPr>
              <a:t>3D reconstruction of matched pairs by triangulation</a:t>
            </a:r>
          </a:p>
          <a:p>
            <a:pPr eaLnBrk="1" hangingPunct="1">
              <a:spcBef>
                <a:spcPct val="50000"/>
              </a:spcBef>
              <a:defRPr/>
            </a:pPr>
            <a:endParaRPr lang="en-US" sz="1600" dirty="0" smtClean="0">
              <a:latin typeface="Tahom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4000" smtClean="0"/>
              <a:t>Active triangulation: Structured light</a:t>
            </a:r>
          </a:p>
        </p:txBody>
      </p:sp>
      <p:pic>
        <p:nvPicPr>
          <p:cNvPr id="17411" name="Picture 4" descr="ActiveStereo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14625"/>
            <a:ext cx="58674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1617663" y="1636713"/>
            <a:ext cx="29543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Char char="•"/>
            </a:pPr>
            <a:r>
              <a:rPr lang="ca-ES" sz="1800">
                <a:latin typeface="Tahoma" pitchFamily="34" charset="0"/>
              </a:rPr>
              <a:t>One of the cameras is replaced by a light emitter</a:t>
            </a:r>
          </a:p>
          <a:p>
            <a:pPr eaLnBrk="1" hangingPunct="1">
              <a:spcBef>
                <a:spcPct val="50000"/>
              </a:spcBef>
              <a:buFontTx/>
              <a:buChar char="•"/>
            </a:pPr>
            <a:r>
              <a:rPr lang="ca-ES" sz="1800">
                <a:latin typeface="Tahoma" pitchFamily="34" charset="0"/>
              </a:rPr>
              <a:t>Correspondence problem is solved by searching the pattern in the camera image (pattern decoding)</a:t>
            </a:r>
          </a:p>
          <a:p>
            <a:pPr eaLnBrk="1" hangingPunct="1">
              <a:spcBef>
                <a:spcPct val="50000"/>
              </a:spcBef>
              <a:buFontTx/>
              <a:buChar char="•"/>
            </a:pPr>
            <a:r>
              <a:rPr lang="ca-ES" sz="1800">
                <a:latin typeface="Tahoma" pitchFamily="34" charset="0"/>
              </a:rPr>
              <a:t>No geometric constraints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Overview</a:t>
            </a:r>
          </a:p>
        </p:txBody>
      </p:sp>
      <p:sp>
        <p:nvSpPr>
          <p:cNvPr id="18435" name="Rectangle 3"/>
          <p:cNvSpPr>
            <a:spLocks noGrp="1" noChangeArrowheads="1"/>
          </p:cNvSpPr>
          <p:nvPr>
            <p:ph type="body" idx="1"/>
          </p:nvPr>
        </p:nvSpPr>
        <p:spPr/>
        <p:txBody>
          <a:bodyPr/>
          <a:lstStyle/>
          <a:p>
            <a:r>
              <a:rPr lang="en-US" sz="2400" smtClean="0"/>
              <a:t>Background </a:t>
            </a:r>
          </a:p>
          <a:p>
            <a:r>
              <a:rPr lang="en-US" sz="2400" smtClean="0"/>
              <a:t>General Setup</a:t>
            </a:r>
          </a:p>
          <a:p>
            <a:r>
              <a:rPr lang="en-US" sz="2400" smtClean="0"/>
              <a:t>Light Point Projection 2D and 3D</a:t>
            </a:r>
          </a:p>
          <a:p>
            <a:r>
              <a:rPr lang="en-US" sz="2400" smtClean="0"/>
              <a:t>Light Stripe Projection</a:t>
            </a:r>
          </a:p>
          <a:p>
            <a:r>
              <a:rPr lang="en-US" sz="2400" smtClean="0"/>
              <a:t>Static Light Pattern Projection</a:t>
            </a:r>
            <a:endParaRPr lang="en-US" smtClean="0"/>
          </a:p>
          <a:p>
            <a:pPr lvl="1"/>
            <a:r>
              <a:rPr lang="en-US" sz="2000" smtClean="0"/>
              <a:t>Binary Encoded Light Stripes</a:t>
            </a:r>
          </a:p>
          <a:p>
            <a:pPr lvl="1"/>
            <a:r>
              <a:rPr lang="en-US" sz="2000" smtClean="0"/>
              <a:t>Segmenting Stripes</a:t>
            </a:r>
          </a:p>
          <a:p>
            <a:r>
              <a:rPr lang="en-US" sz="2400" smtClean="0"/>
              <a:t>3D Photography on Your Desk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SCANS\290pres\setup.bmp"/>
          <p:cNvPicPr>
            <a:picLocks noChangeAspect="1" noChangeArrowheads="1"/>
          </p:cNvPicPr>
          <p:nvPr/>
        </p:nvPicPr>
        <p:blipFill>
          <a:blip r:embed="rId3">
            <a:extLst>
              <a:ext uri="{28A0092B-C50C-407E-A947-70E740481C1C}">
                <a14:useLocalDpi xmlns:a14="http://schemas.microsoft.com/office/drawing/2010/main" val="0"/>
              </a:ext>
            </a:extLst>
          </a:blip>
          <a:srcRect t="9032"/>
          <a:stretch>
            <a:fillRect/>
          </a:stretch>
        </p:blipFill>
        <p:spPr bwMode="auto">
          <a:xfrm>
            <a:off x="3505200" y="2011363"/>
            <a:ext cx="5638800"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p:txBody>
          <a:bodyPr/>
          <a:lstStyle/>
          <a:p>
            <a:r>
              <a:rPr lang="en-US" smtClean="0"/>
              <a:t>General Setup</a:t>
            </a:r>
          </a:p>
        </p:txBody>
      </p:sp>
      <p:sp>
        <p:nvSpPr>
          <p:cNvPr id="19460" name="Rectangle 3"/>
          <p:cNvSpPr>
            <a:spLocks noGrp="1" noChangeArrowheads="1"/>
          </p:cNvSpPr>
          <p:nvPr>
            <p:ph type="body" idx="1"/>
          </p:nvPr>
        </p:nvSpPr>
        <p:spPr>
          <a:xfrm>
            <a:off x="1447800" y="2057400"/>
            <a:ext cx="4038600" cy="4114800"/>
          </a:xfrm>
        </p:spPr>
        <p:txBody>
          <a:bodyPr/>
          <a:lstStyle/>
          <a:p>
            <a:r>
              <a:rPr lang="en-US" smtClean="0"/>
              <a:t>one camera</a:t>
            </a:r>
          </a:p>
          <a:p>
            <a:r>
              <a:rPr lang="en-US" smtClean="0"/>
              <a:t>one light source</a:t>
            </a:r>
          </a:p>
          <a:p>
            <a:pPr lvl="1"/>
            <a:r>
              <a:rPr lang="en-US" smtClean="0"/>
              <a:t>types</a:t>
            </a:r>
          </a:p>
          <a:p>
            <a:pPr lvl="2"/>
            <a:r>
              <a:rPr lang="en-US" smtClean="0"/>
              <a:t>slide projector</a:t>
            </a:r>
          </a:p>
          <a:p>
            <a:pPr lvl="2"/>
            <a:r>
              <a:rPr lang="en-US" smtClean="0"/>
              <a:t>laser</a:t>
            </a:r>
          </a:p>
          <a:p>
            <a:pPr lvl="1"/>
            <a:r>
              <a:rPr lang="en-US" smtClean="0"/>
              <a:t>projection</a:t>
            </a:r>
          </a:p>
          <a:p>
            <a:pPr lvl="2"/>
            <a:r>
              <a:rPr lang="en-US" smtClean="0"/>
              <a:t>spot</a:t>
            </a:r>
          </a:p>
          <a:p>
            <a:pPr lvl="2"/>
            <a:r>
              <a:rPr lang="en-US" smtClean="0"/>
              <a:t>stripe</a:t>
            </a:r>
          </a:p>
          <a:p>
            <a:pPr lvl="2"/>
            <a:r>
              <a:rPr lang="en-US" smtClean="0"/>
              <a:t>pattern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Light Spot Projection 2D</a:t>
            </a:r>
          </a:p>
        </p:txBody>
      </p:sp>
      <p:pic>
        <p:nvPicPr>
          <p:cNvPr id="20483" name="Picture 8" descr="C:\SCANS\290pres\point_2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3914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173288" y="4495800"/>
            <a:ext cx="1155700" cy="490538"/>
            <a:chOff x="2173288" y="4495800"/>
            <a:chExt cx="1155700" cy="490538"/>
          </a:xfrm>
        </p:grpSpPr>
        <p:sp>
          <p:nvSpPr>
            <p:cNvPr id="20486" name="Line 9"/>
            <p:cNvSpPr>
              <a:spLocks noChangeShapeType="1"/>
            </p:cNvSpPr>
            <p:nvPr/>
          </p:nvSpPr>
          <p:spPr bwMode="auto">
            <a:xfrm>
              <a:off x="2203450" y="4986338"/>
              <a:ext cx="11255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Rectangle 11"/>
            <p:cNvSpPr>
              <a:spLocks noChangeArrowheads="1"/>
            </p:cNvSpPr>
            <p:nvPr/>
          </p:nvSpPr>
          <p:spPr bwMode="auto">
            <a:xfrm>
              <a:off x="2173288" y="4495800"/>
              <a:ext cx="458787" cy="457200"/>
            </a:xfrm>
            <a:prstGeom prst="rect">
              <a:avLst/>
            </a:prstGeom>
            <a:solidFill>
              <a:schemeClr val="bg1"/>
            </a:solidFill>
            <a:ln w="9525">
              <a:solidFill>
                <a:schemeClr val="bg1"/>
              </a:solidFill>
              <a:miter lim="800000"/>
              <a:headEnd/>
              <a:tailEnd/>
            </a:ln>
          </p:spPr>
          <p:txBody>
            <a:bodyPr wrap="none" anchor="ctr"/>
            <a:lstStyle/>
            <a:p>
              <a:pPr algn="ctr"/>
              <a:r>
                <a:rPr lang="en-US" sz="1600" b="1"/>
                <a:t>image</a:t>
              </a:r>
            </a:p>
            <a:p>
              <a:pPr algn="ctr"/>
              <a:r>
                <a:rPr lang="en-US" sz="1600" b="1"/>
                <a:t>plane</a:t>
              </a:r>
              <a:endParaRPr lang="en-US"/>
            </a:p>
          </p:txBody>
        </p:sp>
      </p:grpSp>
      <p:sp>
        <p:nvSpPr>
          <p:cNvPr id="20485" name="TextBox 5"/>
          <p:cNvSpPr txBox="1">
            <a:spLocks noChangeArrowheads="1"/>
          </p:cNvSpPr>
          <p:nvPr/>
        </p:nvSpPr>
        <p:spPr bwMode="auto">
          <a:xfrm>
            <a:off x="1524000" y="15240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pitchFamily="34" charset="0"/>
                <a:cs typeface="Arial" pitchFamily="34" charset="0"/>
              </a:rPr>
              <a:t>Assume point-wise illumination by laser beam, only 2D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Light Spot Projection 2D</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54102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Light Spot Projection 2D</a:t>
            </a:r>
          </a:p>
        </p:txBody>
      </p:sp>
      <p:sp>
        <p:nvSpPr>
          <p:cNvPr id="22531" name="Rectangle 3"/>
          <p:cNvSpPr>
            <a:spLocks noGrp="1" noChangeArrowheads="1"/>
          </p:cNvSpPr>
          <p:nvPr>
            <p:ph type="body" idx="1"/>
          </p:nvPr>
        </p:nvSpPr>
        <p:spPr>
          <a:xfrm>
            <a:off x="1524000" y="1066800"/>
            <a:ext cx="7391400" cy="5105400"/>
          </a:xfrm>
        </p:spPr>
        <p:txBody>
          <a:bodyPr/>
          <a:lstStyle/>
          <a:p>
            <a:r>
              <a:rPr lang="en-US" smtClean="0"/>
              <a:t>Coordinates found by triangulation</a:t>
            </a:r>
          </a:p>
          <a:p>
            <a:pPr lvl="1"/>
            <a:r>
              <a:rPr lang="en-US" smtClean="0"/>
              <a:t> </a:t>
            </a:r>
            <a:r>
              <a:rPr lang="en-US" smtClean="0">
                <a:latin typeface="Symbol" pitchFamily="18" charset="2"/>
              </a:rPr>
              <a:t>b</a:t>
            </a:r>
            <a:r>
              <a:rPr lang="en-US" smtClean="0"/>
              <a:t> can be found by projection geometry </a:t>
            </a:r>
          </a:p>
          <a:p>
            <a:pPr lvl="1"/>
            <a:r>
              <a:rPr lang="en-US" smtClean="0"/>
              <a:t>d = b*sin(</a:t>
            </a:r>
            <a:r>
              <a:rPr lang="en-US" smtClean="0">
                <a:latin typeface="Symbol" pitchFamily="18" charset="2"/>
              </a:rPr>
              <a:t>a</a:t>
            </a:r>
            <a:r>
              <a:rPr lang="en-US" smtClean="0"/>
              <a:t>)/sin(</a:t>
            </a:r>
            <a:r>
              <a:rPr lang="en-US" smtClean="0">
                <a:latin typeface="Symbol" pitchFamily="18" charset="2"/>
              </a:rPr>
              <a:t>a</a:t>
            </a:r>
            <a:r>
              <a:rPr lang="en-US" smtClean="0"/>
              <a:t> + </a:t>
            </a:r>
            <a:r>
              <a:rPr lang="en-US" smtClean="0">
                <a:latin typeface="Symbol" pitchFamily="18" charset="2"/>
              </a:rPr>
              <a:t>b</a:t>
            </a:r>
            <a:r>
              <a:rPr lang="en-US" smtClean="0"/>
              <a:t>)</a:t>
            </a:r>
          </a:p>
          <a:p>
            <a:pPr lvl="1"/>
            <a:endParaRPr lang="en-US" smtClean="0"/>
          </a:p>
          <a:p>
            <a:pPr lvl="1"/>
            <a:r>
              <a:rPr lang="en-US" smtClean="0"/>
              <a:t>X</a:t>
            </a:r>
            <a:r>
              <a:rPr lang="en-US" baseline="-25000" smtClean="0"/>
              <a:t>0 </a:t>
            </a:r>
            <a:r>
              <a:rPr lang="en-US" smtClean="0"/>
              <a:t>= d*cos(</a:t>
            </a:r>
            <a:r>
              <a:rPr lang="en-US" smtClean="0">
                <a:latin typeface="Symbol" pitchFamily="18" charset="2"/>
              </a:rPr>
              <a:t>b</a:t>
            </a:r>
            <a:r>
              <a:rPr lang="en-US" smtClean="0"/>
              <a:t>)</a:t>
            </a:r>
          </a:p>
          <a:p>
            <a:pPr lvl="1"/>
            <a:r>
              <a:rPr lang="en-US" smtClean="0"/>
              <a:t>Z</a:t>
            </a:r>
            <a:r>
              <a:rPr lang="en-US" baseline="-25000" smtClean="0"/>
              <a:t>0 </a:t>
            </a:r>
            <a:r>
              <a:rPr lang="en-US" smtClean="0"/>
              <a:t>= h = d*sin(</a:t>
            </a:r>
            <a:r>
              <a:rPr lang="en-US" smtClean="0">
                <a:latin typeface="Symbol" pitchFamily="18" charset="2"/>
              </a:rPr>
              <a:t>b</a:t>
            </a:r>
            <a:r>
              <a:rPr lang="en-US" smtClean="0"/>
              <a:t>)</a:t>
            </a:r>
          </a:p>
          <a:p>
            <a:pPr lvl="1"/>
            <a:endParaRPr lang="en-US" smtClean="0"/>
          </a:p>
          <a:p>
            <a:r>
              <a:rPr lang="en-US" smtClean="0"/>
              <a:t>Concept:</a:t>
            </a:r>
          </a:p>
          <a:p>
            <a:pPr lvl="1"/>
            <a:r>
              <a:rPr lang="en-US" smtClean="0"/>
              <a:t>known b and </a:t>
            </a:r>
            <a:r>
              <a:rPr lang="en-US" smtClean="0">
                <a:latin typeface="Symbol" pitchFamily="18" charset="2"/>
              </a:rPr>
              <a:t>a</a:t>
            </a:r>
          </a:p>
          <a:p>
            <a:pPr lvl="1">
              <a:buFontTx/>
              <a:buNone/>
            </a:pPr>
            <a:r>
              <a:rPr lang="en-US" smtClean="0">
                <a:latin typeface="Symbol" pitchFamily="18" charset="2"/>
              </a:rPr>
              <a:t>- b </a:t>
            </a:r>
            <a:r>
              <a:rPr lang="en-US" smtClean="0"/>
              <a:t>defined by projection geometry</a:t>
            </a:r>
          </a:p>
          <a:p>
            <a:pPr lvl="1">
              <a:buFontTx/>
              <a:buChar char="-"/>
            </a:pPr>
            <a:r>
              <a:rPr lang="en-US" smtClean="0"/>
              <a:t>Given image coordinate u and focal length f -&gt; calculate </a:t>
            </a:r>
            <a:r>
              <a:rPr lang="en-US" smtClean="0">
                <a:latin typeface="Symbol" pitchFamily="18" charset="2"/>
              </a:rPr>
              <a:t>b</a:t>
            </a:r>
            <a:endParaRPr lang="en-US" smtClean="0"/>
          </a:p>
          <a:p>
            <a:pPr lvl="1">
              <a:buFontTx/>
              <a:buChar char="-"/>
            </a:pPr>
            <a:r>
              <a:rPr lang="en-US" smtClean="0"/>
              <a:t>Given b, </a:t>
            </a:r>
            <a:r>
              <a:rPr lang="en-US" smtClean="0">
                <a:latin typeface="Symbol" pitchFamily="18" charset="2"/>
              </a:rPr>
              <a:t>a</a:t>
            </a:r>
            <a:r>
              <a:rPr lang="en-US" smtClean="0"/>
              <a:t>, </a:t>
            </a:r>
            <a:r>
              <a:rPr lang="en-US" smtClean="0">
                <a:latin typeface="Symbol" pitchFamily="18" charset="2"/>
              </a:rPr>
              <a:t>b</a:t>
            </a:r>
            <a:r>
              <a:rPr lang="en-US" smtClean="0"/>
              <a:t> -&gt; </a:t>
            </a:r>
            <a:r>
              <a:rPr lang="en-US" u="sng" smtClean="0"/>
              <a:t>calculate d</a:t>
            </a:r>
            <a:endParaRPr lang="en-US" u="sng" smtClean="0">
              <a:latin typeface="Symbol" pitchFamily="18" charset="2"/>
            </a:endParaRPr>
          </a:p>
          <a:p>
            <a:pPr lvl="1"/>
            <a:endParaRPr lang="en-US" smtClean="0">
              <a:latin typeface="Symbol" pitchFamily="18" charset="2"/>
            </a:endParaRPr>
          </a:p>
          <a:p>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3600" smtClean="0"/>
              <a:t>Real-Time 3D Model Acquisition</a:t>
            </a:r>
          </a:p>
        </p:txBody>
      </p:sp>
      <p:pic>
        <p:nvPicPr>
          <p:cNvPr id="1760259" name="sig02_begin_m.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36538" y="1447800"/>
            <a:ext cx="5867400" cy="4400550"/>
          </a:xfrm>
          <a:prstGeom prst="rect">
            <a:avLst/>
          </a:prstGeom>
          <a:noFill/>
          <a:ln w="9525">
            <a:solidFill>
              <a:schemeClr val="folHlink"/>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124" name="Rectangle 4"/>
          <p:cNvSpPr>
            <a:spLocks noChangeArrowheads="1"/>
          </p:cNvSpPr>
          <p:nvPr/>
        </p:nvSpPr>
        <p:spPr bwMode="auto">
          <a:xfrm>
            <a:off x="457200" y="1219200"/>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5125" name="Rectangle 1"/>
          <p:cNvSpPr>
            <a:spLocks noChangeArrowheads="1"/>
          </p:cNvSpPr>
          <p:nvPr/>
        </p:nvSpPr>
        <p:spPr bwMode="auto">
          <a:xfrm>
            <a:off x="269875" y="60198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Link: </a:t>
            </a:r>
            <a:endParaRPr lang="en-US" sz="1800">
              <a:hlinkClick r:id="rId5"/>
            </a:endParaRPr>
          </a:p>
          <a:p>
            <a:r>
              <a:rPr lang="en-US" sz="1800">
                <a:hlinkClick r:id="rId5"/>
              </a:rPr>
              <a:t>http://graphics.stanford.edu/papers/rt_model/</a:t>
            </a:r>
            <a:r>
              <a:rPr lang="en-US" sz="1800"/>
              <a:t> </a:t>
            </a:r>
          </a:p>
        </p:txBody>
      </p:sp>
      <p:sp>
        <p:nvSpPr>
          <p:cNvPr id="5126" name="Rectangle 2"/>
          <p:cNvSpPr>
            <a:spLocks noChangeArrowheads="1"/>
          </p:cNvSpPr>
          <p:nvPr/>
        </p:nvSpPr>
        <p:spPr bwMode="auto">
          <a:xfrm>
            <a:off x="6248400" y="1425575"/>
            <a:ext cx="25146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hlinkClick r:id="rId5"/>
              </a:rPr>
              <a:t>http://graphics.stanford.edu/papers/rt_model/</a:t>
            </a:r>
            <a:r>
              <a:rPr lang="en-US" sz="1400"/>
              <a:t> </a:t>
            </a:r>
          </a:p>
          <a:p>
            <a:endParaRPr lang="en-US" sz="1400"/>
          </a:p>
          <a:p>
            <a:r>
              <a:rPr lang="en-US" sz="1400"/>
              <a:t>The SIGGRAPH Paper:   </a:t>
            </a:r>
          </a:p>
          <a:p>
            <a:r>
              <a:rPr lang="en-US" sz="1400">
                <a:hlinkClick r:id="rId6"/>
              </a:rPr>
              <a:t>Full paper</a:t>
            </a:r>
            <a:r>
              <a:rPr lang="en-US" sz="1400"/>
              <a:t> as PDF. </a:t>
            </a:r>
          </a:p>
          <a:p>
            <a:r>
              <a:rPr lang="en-US" sz="1400">
                <a:hlinkClick r:id="rId7"/>
              </a:rPr>
              <a:t>One-page abstract and Figure 1</a:t>
            </a:r>
            <a:r>
              <a:rPr lang="en-US" sz="1400"/>
              <a:t> as PDF. </a:t>
            </a:r>
          </a:p>
          <a:p>
            <a:r>
              <a:rPr lang="en-US" sz="1400">
                <a:hlinkClick r:id="rId8"/>
              </a:rPr>
              <a:t>Two-page abstract and Figure 1</a:t>
            </a:r>
            <a:r>
              <a:rPr lang="en-US" sz="1400"/>
              <a:t> as PDF. </a:t>
            </a:r>
          </a:p>
          <a:p>
            <a:r>
              <a:rPr lang="en-US" sz="1400"/>
              <a:t>A 5-minute video describing the system: </a:t>
            </a:r>
          </a:p>
          <a:p>
            <a:r>
              <a:rPr lang="en-US" sz="1400">
                <a:hlinkClick r:id="rId9"/>
              </a:rPr>
              <a:t>AVI file, 640 x 480 pixels</a:t>
            </a:r>
            <a:r>
              <a:rPr lang="en-US" sz="1400"/>
              <a:t> (19MB) </a:t>
            </a:r>
          </a:p>
          <a:p>
            <a:r>
              <a:rPr lang="en-US" sz="1400">
                <a:hlinkClick r:id="rId10"/>
              </a:rPr>
              <a:t>RealVideo stream, 640 x 480 pixels, 1536 kbs</a:t>
            </a:r>
            <a:r>
              <a:rPr lang="en-US" sz="1400"/>
              <a:t> </a:t>
            </a:r>
          </a:p>
          <a:p>
            <a:r>
              <a:rPr lang="en-US" sz="1400">
                <a:hlinkClick r:id="rId11"/>
              </a:rPr>
              <a:t>RealVideo stream, 320 x 240, 56 - 904 kbs</a:t>
            </a:r>
            <a:r>
              <a:rPr lang="en-US" sz="1400"/>
              <a:t> </a:t>
            </a:r>
          </a:p>
          <a:p>
            <a:r>
              <a:rPr lang="en-US" sz="1400"/>
              <a:t>SIGGRAPH 2002 talk: </a:t>
            </a:r>
          </a:p>
          <a:p>
            <a:r>
              <a:rPr lang="en-US" sz="1400">
                <a:hlinkClick r:id="rId12"/>
              </a:rPr>
              <a:t>Talk as PPT</a:t>
            </a:r>
            <a:r>
              <a:rPr lang="en-US" sz="1400"/>
              <a:t> </a:t>
            </a:r>
          </a:p>
          <a:p>
            <a:r>
              <a:rPr lang="en-US" sz="1400"/>
              <a:t>Embedded video clip: </a:t>
            </a:r>
            <a:r>
              <a:rPr lang="en-US" sz="1400">
                <a:hlinkClick r:id="rId13"/>
              </a:rPr>
              <a:t>sig02_begin_m.avi</a:t>
            </a:r>
            <a:r>
              <a:rPr lang="en-US" sz="1400"/>
              <a:t> </a:t>
            </a:r>
          </a:p>
          <a:p>
            <a:r>
              <a:rPr lang="en-US" sz="1400"/>
              <a:t>Embedded video clip: </a:t>
            </a:r>
            <a:r>
              <a:rPr lang="en-US" sz="1400">
                <a:hlinkClick r:id="rId14"/>
              </a:rPr>
              <a:t>sig02_recap.avi</a:t>
            </a:r>
            <a:r>
              <a:rPr lang="en-US" sz="1400"/>
              <a:t> </a:t>
            </a:r>
          </a:p>
          <a:p>
            <a:r>
              <a:rPr lang="en-US" sz="1400"/>
              <a:t>Embedded video clip: </a:t>
            </a:r>
            <a:r>
              <a:rPr lang="en-US" sz="1400">
                <a:hlinkClick r:id="rId15"/>
              </a:rPr>
              <a:t>turtle2.avi</a:t>
            </a:r>
            <a:r>
              <a:rPr lang="en-US" sz="1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602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60259"/>
                </p:tgtEl>
              </p:cMediaNode>
            </p:video>
            <p:seq concurrent="1" nextAc="seek">
              <p:cTn id="8" restart="whenNotActive" fill="hold" evtFilter="cancelBubble" nodeType="interactiveSeq">
                <p:stCondLst>
                  <p:cond evt="onClick" delay="0">
                    <p:tgtEl>
                      <p:spTgt spid="176025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60259"/>
                                        </p:tgtEl>
                                      </p:cBhvr>
                                    </p:cmd>
                                  </p:childTnLst>
                                </p:cTn>
                              </p:par>
                            </p:childTnLst>
                          </p:cTn>
                        </p:par>
                      </p:childTnLst>
                    </p:cTn>
                  </p:par>
                </p:childTnLst>
              </p:cTn>
              <p:nextCondLst>
                <p:cond evt="onClick" delay="0">
                  <p:tgtEl>
                    <p:spTgt spid="176025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Light Spot Projection 3D</a:t>
            </a:r>
          </a:p>
        </p:txBody>
      </p:sp>
      <p:pic>
        <p:nvPicPr>
          <p:cNvPr id="23555" name="Picture 4" descr="C:\SCANS\290pres\point_3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752600"/>
            <a:ext cx="66294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5"/>
          <p:cNvSpPr>
            <a:spLocks noChangeArrowheads="1"/>
          </p:cNvSpPr>
          <p:nvPr/>
        </p:nvSpPr>
        <p:spPr bwMode="auto">
          <a:xfrm>
            <a:off x="5562600" y="1600200"/>
            <a:ext cx="228600" cy="152400"/>
          </a:xfrm>
          <a:prstGeom prst="rect">
            <a:avLst/>
          </a:prstGeom>
          <a:solidFill>
            <a:schemeClr val="bg1"/>
          </a:solidFill>
          <a:ln w="9525">
            <a:solidFill>
              <a:schemeClr val="bg1"/>
            </a:solidFill>
            <a:miter lim="800000"/>
            <a:headEnd/>
            <a:tailEnd/>
          </a:ln>
        </p:spPr>
        <p:txBody>
          <a:bodyPr wrap="none" anchor="ctr"/>
          <a:lstStyle/>
          <a:p>
            <a:pPr algn="ctr"/>
            <a:r>
              <a:rPr lang="en-US" sz="1400" b="1" i="1"/>
              <a:t>Z</a:t>
            </a:r>
            <a:endParaRPr lang="en-US"/>
          </a:p>
        </p:txBody>
      </p:sp>
      <p:sp>
        <p:nvSpPr>
          <p:cNvPr id="23557" name="Line 6"/>
          <p:cNvSpPr>
            <a:spLocks noChangeShapeType="1"/>
          </p:cNvSpPr>
          <p:nvPr/>
        </p:nvSpPr>
        <p:spPr bwMode="auto">
          <a:xfrm flipV="1">
            <a:off x="5353050" y="16764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Light Spot Projection 3D</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98550"/>
            <a:ext cx="48768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lstStyle/>
          <a:p>
            <a:r>
              <a:rPr lang="en-US" smtClean="0"/>
              <a:t>Light Spot Projection 3D</a:t>
            </a:r>
          </a:p>
        </p:txBody>
      </p:sp>
      <p:sp>
        <p:nvSpPr>
          <p:cNvPr id="25603" name="Rectangle 1027"/>
          <p:cNvSpPr>
            <a:spLocks noGrp="1" noChangeArrowheads="1"/>
          </p:cNvSpPr>
          <p:nvPr>
            <p:ph type="body" idx="1"/>
          </p:nvPr>
        </p:nvSpPr>
        <p:spPr>
          <a:xfrm>
            <a:off x="1524000" y="1447800"/>
            <a:ext cx="7391400" cy="1828800"/>
          </a:xfrm>
        </p:spPr>
        <p:txBody>
          <a:bodyPr/>
          <a:lstStyle/>
          <a:p>
            <a:pPr lvl="1"/>
            <a:r>
              <a:rPr lang="en-US" smtClean="0"/>
              <a:t>X</a:t>
            </a:r>
            <a:r>
              <a:rPr lang="en-US" baseline="-25000" smtClean="0"/>
              <a:t>0</a:t>
            </a:r>
            <a:r>
              <a:rPr lang="en-US" smtClean="0"/>
              <a:t> = (tan(</a:t>
            </a:r>
            <a:r>
              <a:rPr lang="en-US" smtClean="0">
                <a:latin typeface="Symbol" pitchFamily="18" charset="2"/>
              </a:rPr>
              <a:t>a</a:t>
            </a:r>
            <a:r>
              <a:rPr lang="en-US" smtClean="0"/>
              <a:t>)*b*x)/(f + x*tan(</a:t>
            </a:r>
            <a:r>
              <a:rPr lang="en-US" smtClean="0">
                <a:latin typeface="Symbol" pitchFamily="18" charset="2"/>
              </a:rPr>
              <a:t>a</a:t>
            </a:r>
            <a:r>
              <a:rPr lang="en-US" smtClean="0"/>
              <a:t>))</a:t>
            </a:r>
          </a:p>
          <a:p>
            <a:pPr lvl="1"/>
            <a:r>
              <a:rPr lang="en-US" smtClean="0"/>
              <a:t>Y</a:t>
            </a:r>
            <a:r>
              <a:rPr lang="en-US" baseline="-25000" smtClean="0"/>
              <a:t>0</a:t>
            </a:r>
            <a:r>
              <a:rPr lang="en-US" smtClean="0"/>
              <a:t> = (tan(</a:t>
            </a:r>
            <a:r>
              <a:rPr lang="en-US" smtClean="0">
                <a:latin typeface="Symbol" pitchFamily="18" charset="2"/>
              </a:rPr>
              <a:t>a</a:t>
            </a:r>
            <a:r>
              <a:rPr lang="en-US" smtClean="0"/>
              <a:t>)*b*y)/(f+x*tan(</a:t>
            </a:r>
            <a:r>
              <a:rPr lang="en-US" smtClean="0">
                <a:latin typeface="Symbol" pitchFamily="18" charset="2"/>
              </a:rPr>
              <a:t>a</a:t>
            </a:r>
            <a:r>
              <a:rPr lang="en-US" smtClean="0"/>
              <a:t>))</a:t>
            </a:r>
          </a:p>
          <a:p>
            <a:pPr lvl="1"/>
            <a:r>
              <a:rPr lang="en-US" smtClean="0"/>
              <a:t>Z</a:t>
            </a:r>
            <a:r>
              <a:rPr lang="en-US" baseline="-25000" smtClean="0"/>
              <a:t>0</a:t>
            </a:r>
            <a:r>
              <a:rPr lang="en-US" smtClean="0"/>
              <a:t> = (tan(</a:t>
            </a:r>
            <a:r>
              <a:rPr lang="en-US" smtClean="0">
                <a:latin typeface="Symbol" pitchFamily="18" charset="2"/>
              </a:rPr>
              <a:t>a</a:t>
            </a:r>
            <a:r>
              <a:rPr lang="en-US" smtClean="0"/>
              <a:t>)*b*f)/(f+x*tan(</a:t>
            </a:r>
            <a:r>
              <a:rPr lang="en-US" smtClean="0">
                <a:latin typeface="Symbol" pitchFamily="18" charset="2"/>
              </a:rPr>
              <a:t>a</a:t>
            </a:r>
            <a:r>
              <a:rPr lang="en-US" smtClean="0"/>
              <a:t>))</a:t>
            </a:r>
          </a:p>
          <a:p>
            <a:pPr lvl="1"/>
            <a:endParaRPr lang="en-US" smtClean="0"/>
          </a:p>
        </p:txBody>
      </p:sp>
      <p:sp>
        <p:nvSpPr>
          <p:cNvPr id="4" name="TextBox 3"/>
          <p:cNvSpPr txBox="1">
            <a:spLocks noChangeArrowheads="1"/>
          </p:cNvSpPr>
          <p:nvPr/>
        </p:nvSpPr>
        <p:spPr bwMode="auto">
          <a:xfrm>
            <a:off x="1905000" y="335280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Arial" pitchFamily="34" charset="0"/>
                <a:cs typeface="Arial" pitchFamily="34" charset="0"/>
              </a:rPr>
              <a:t>OBSERVATION????</a:t>
            </a:r>
          </a:p>
        </p:txBody>
      </p:sp>
      <p:sp>
        <p:nvSpPr>
          <p:cNvPr id="5" name="TextBox 4"/>
          <p:cNvSpPr txBox="1">
            <a:spLocks noChangeArrowheads="1"/>
          </p:cNvSpPr>
          <p:nvPr/>
        </p:nvSpPr>
        <p:spPr bwMode="auto">
          <a:xfrm>
            <a:off x="1905000" y="4048125"/>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Arial" pitchFamily="34" charset="0"/>
                <a:cs typeface="Arial" pitchFamily="34" charset="0"/>
              </a:rPr>
              <a:t>Angle gamma </a:t>
            </a:r>
            <a:r>
              <a:rPr lang="el-GR" sz="2800">
                <a:solidFill>
                  <a:srgbClr val="FF0000"/>
                </a:solidFill>
                <a:latin typeface="Arial" pitchFamily="34" charset="0"/>
                <a:cs typeface="Arial" pitchFamily="34" charset="0"/>
              </a:rPr>
              <a:t>γ</a:t>
            </a:r>
            <a:r>
              <a:rPr lang="en-US" sz="2800">
                <a:solidFill>
                  <a:srgbClr val="FF0000"/>
                </a:solidFill>
                <a:latin typeface="Arial" pitchFamily="34" charset="0"/>
                <a:cs typeface="Arial" pitchFamily="34" charset="0"/>
              </a:rPr>
              <a:t> not used !!!! (Exercise)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47800" y="381000"/>
            <a:ext cx="7543800" cy="685800"/>
          </a:xfrm>
        </p:spPr>
        <p:txBody>
          <a:bodyPr/>
          <a:lstStyle/>
          <a:p>
            <a:r>
              <a:rPr lang="en-US" smtClean="0"/>
              <a:t>Special Case: Light Spot Stereo</a:t>
            </a:r>
          </a:p>
        </p:txBody>
      </p:sp>
      <p:pic>
        <p:nvPicPr>
          <p:cNvPr id="114690" name="Picture 2"/>
          <p:cNvPicPr>
            <a:picLocks noChangeAspect="1" noChangeArrowheads="1"/>
          </p:cNvPicPr>
          <p:nvPr/>
        </p:nvPicPr>
        <p:blipFill>
          <a:blip r:embed="rId2"/>
          <a:srcRect/>
          <a:stretch>
            <a:fillRect/>
          </a:stretch>
        </p:blipFill>
        <p:spPr bwMode="auto">
          <a:xfrm>
            <a:off x="838200" y="1200150"/>
            <a:ext cx="7858125" cy="55816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30200" y="-76200"/>
            <a:ext cx="8445500" cy="1143000"/>
          </a:xfrm>
          <a:noFill/>
        </p:spPr>
        <p:txBody>
          <a:bodyPr/>
          <a:lstStyle/>
          <a:p>
            <a:pPr eaLnBrk="1" hangingPunct="1"/>
            <a:r>
              <a:rPr lang="en-US" sz="3600" smtClean="0">
                <a:solidFill>
                  <a:schemeClr val="tx1"/>
                </a:solidFill>
              </a:rPr>
              <a:t>Light Stripe Scanning – Single Stripe</a:t>
            </a:r>
          </a:p>
        </p:txBody>
      </p:sp>
      <p:sp>
        <p:nvSpPr>
          <p:cNvPr id="27651" name="Freeform 3"/>
          <p:cNvSpPr>
            <a:spLocks noEditPoints="1"/>
          </p:cNvSpPr>
          <p:nvPr/>
        </p:nvSpPr>
        <p:spPr bwMode="auto">
          <a:xfrm>
            <a:off x="2932113" y="1612900"/>
            <a:ext cx="1400175" cy="2247900"/>
          </a:xfrm>
          <a:custGeom>
            <a:avLst/>
            <a:gdLst>
              <a:gd name="T0" fmla="*/ 2147483647 w 147"/>
              <a:gd name="T1" fmla="*/ 2147483647 h 236"/>
              <a:gd name="T2" fmla="*/ 2147483647 w 147"/>
              <a:gd name="T3" fmla="*/ 2147483647 h 236"/>
              <a:gd name="T4" fmla="*/ 2147483647 w 147"/>
              <a:gd name="T5" fmla="*/ 2147483647 h 236"/>
              <a:gd name="T6" fmla="*/ 2147483647 w 147"/>
              <a:gd name="T7" fmla="*/ 2147483647 h 236"/>
              <a:gd name="T8" fmla="*/ 2147483647 w 147"/>
              <a:gd name="T9" fmla="*/ 2147483647 h 236"/>
              <a:gd name="T10" fmla="*/ 2147483647 w 147"/>
              <a:gd name="T11" fmla="*/ 2147483647 h 236"/>
              <a:gd name="T12" fmla="*/ 2147483647 w 147"/>
              <a:gd name="T13" fmla="*/ 2147483647 h 236"/>
              <a:gd name="T14" fmla="*/ 2147483647 w 147"/>
              <a:gd name="T15" fmla="*/ 2147483647 h 236"/>
              <a:gd name="T16" fmla="*/ 2147483647 w 147"/>
              <a:gd name="T17" fmla="*/ 2147483647 h 236"/>
              <a:gd name="T18" fmla="*/ 2147483647 w 147"/>
              <a:gd name="T19" fmla="*/ 2147483647 h 236"/>
              <a:gd name="T20" fmla="*/ 2147483647 w 147"/>
              <a:gd name="T21" fmla="*/ 2147483647 h 236"/>
              <a:gd name="T22" fmla="*/ 2147483647 w 147"/>
              <a:gd name="T23" fmla="*/ 2147483647 h 236"/>
              <a:gd name="T24" fmla="*/ 2147483647 w 147"/>
              <a:gd name="T25" fmla="*/ 2147483647 h 236"/>
              <a:gd name="T26" fmla="*/ 2147483647 w 147"/>
              <a:gd name="T27" fmla="*/ 2147483647 h 236"/>
              <a:gd name="T28" fmla="*/ 2147483647 w 147"/>
              <a:gd name="T29" fmla="*/ 2147483647 h 236"/>
              <a:gd name="T30" fmla="*/ 2147483647 w 147"/>
              <a:gd name="T31" fmla="*/ 2147483647 h 236"/>
              <a:gd name="T32" fmla="*/ 2147483647 w 147"/>
              <a:gd name="T33" fmla="*/ 2147483647 h 236"/>
              <a:gd name="T34" fmla="*/ 2147483647 w 147"/>
              <a:gd name="T35" fmla="*/ 2147483647 h 236"/>
              <a:gd name="T36" fmla="*/ 2147483647 w 147"/>
              <a:gd name="T37" fmla="*/ 2147483647 h 236"/>
              <a:gd name="T38" fmla="*/ 2147483647 w 147"/>
              <a:gd name="T39" fmla="*/ 2147483647 h 236"/>
              <a:gd name="T40" fmla="*/ 2147483647 w 147"/>
              <a:gd name="T41" fmla="*/ 2147483647 h 236"/>
              <a:gd name="T42" fmla="*/ 2147483647 w 147"/>
              <a:gd name="T43" fmla="*/ 2147483647 h 236"/>
              <a:gd name="T44" fmla="*/ 0 w 147"/>
              <a:gd name="T45" fmla="*/ 2147483647 h 236"/>
              <a:gd name="T46" fmla="*/ 2147483647 w 147"/>
              <a:gd name="T47" fmla="*/ 2147483647 h 236"/>
              <a:gd name="T48" fmla="*/ 2147483647 w 147"/>
              <a:gd name="T49" fmla="*/ 2147483647 h 236"/>
              <a:gd name="T50" fmla="*/ 2147483647 w 147"/>
              <a:gd name="T51" fmla="*/ 2147483647 h 236"/>
              <a:gd name="T52" fmla="*/ 2147483647 w 147"/>
              <a:gd name="T53" fmla="*/ 2147483647 h 236"/>
              <a:gd name="T54" fmla="*/ 2147483647 w 147"/>
              <a:gd name="T55" fmla="*/ 2147483647 h 236"/>
              <a:gd name="T56" fmla="*/ 2147483647 w 147"/>
              <a:gd name="T57" fmla="*/ 2147483647 h 236"/>
              <a:gd name="T58" fmla="*/ 2147483647 w 147"/>
              <a:gd name="T59" fmla="*/ 2147483647 h 236"/>
              <a:gd name="T60" fmla="*/ 2147483647 w 147"/>
              <a:gd name="T61" fmla="*/ 2147483647 h 236"/>
              <a:gd name="T62" fmla="*/ 2147483647 w 147"/>
              <a:gd name="T63" fmla="*/ 2147483647 h 236"/>
              <a:gd name="T64" fmla="*/ 2147483647 w 147"/>
              <a:gd name="T65" fmla="*/ 2147483647 h 236"/>
              <a:gd name="T66" fmla="*/ 2147483647 w 147"/>
              <a:gd name="T67" fmla="*/ 2147483647 h 236"/>
              <a:gd name="T68" fmla="*/ 2147483647 w 147"/>
              <a:gd name="T69" fmla="*/ 2147483647 h 236"/>
              <a:gd name="T70" fmla="*/ 2147483647 w 147"/>
              <a:gd name="T71" fmla="*/ 2147483647 h 236"/>
              <a:gd name="T72" fmla="*/ 2147483647 w 147"/>
              <a:gd name="T73" fmla="*/ 2147483647 h 236"/>
              <a:gd name="T74" fmla="*/ 2147483647 w 147"/>
              <a:gd name="T75" fmla="*/ 2147483647 h 236"/>
              <a:gd name="T76" fmla="*/ 2147483647 w 147"/>
              <a:gd name="T77" fmla="*/ 2147483647 h 236"/>
              <a:gd name="T78" fmla="*/ 2147483647 w 147"/>
              <a:gd name="T79" fmla="*/ 2147483647 h 236"/>
              <a:gd name="T80" fmla="*/ 2147483647 w 147"/>
              <a:gd name="T81" fmla="*/ 2147483647 h 236"/>
              <a:gd name="T82" fmla="*/ 2147483647 w 147"/>
              <a:gd name="T83" fmla="*/ 2147483647 h 236"/>
              <a:gd name="T84" fmla="*/ 2147483647 w 147"/>
              <a:gd name="T85" fmla="*/ 2147483647 h 236"/>
              <a:gd name="T86" fmla="*/ 2147483647 w 147"/>
              <a:gd name="T87" fmla="*/ 2147483647 h 236"/>
              <a:gd name="T88" fmla="*/ 2147483647 w 147"/>
              <a:gd name="T89" fmla="*/ 2147483647 h 236"/>
              <a:gd name="T90" fmla="*/ 2147483647 w 147"/>
              <a:gd name="T91" fmla="*/ 2147483647 h 236"/>
              <a:gd name="T92" fmla="*/ 2147483647 w 147"/>
              <a:gd name="T93" fmla="*/ 2147483647 h 236"/>
              <a:gd name="T94" fmla="*/ 2147483647 w 147"/>
              <a:gd name="T95" fmla="*/ 2147483647 h 236"/>
              <a:gd name="T96" fmla="*/ 2147483647 w 147"/>
              <a:gd name="T97" fmla="*/ 2147483647 h 236"/>
              <a:gd name="T98" fmla="*/ 2147483647 w 147"/>
              <a:gd name="T99" fmla="*/ 2147483647 h 236"/>
              <a:gd name="T100" fmla="*/ 2147483647 w 147"/>
              <a:gd name="T101" fmla="*/ 2147483647 h 236"/>
              <a:gd name="T102" fmla="*/ 2147483647 w 147"/>
              <a:gd name="T103" fmla="*/ 2147483647 h 236"/>
              <a:gd name="T104" fmla="*/ 2147483647 w 147"/>
              <a:gd name="T105" fmla="*/ 2147483647 h 236"/>
              <a:gd name="T106" fmla="*/ 2147483647 w 147"/>
              <a:gd name="T107" fmla="*/ 2147483647 h 236"/>
              <a:gd name="T108" fmla="*/ 2147483647 w 147"/>
              <a:gd name="T109" fmla="*/ 2147483647 h 236"/>
              <a:gd name="T110" fmla="*/ 2147483647 w 147"/>
              <a:gd name="T111" fmla="*/ 2147483647 h 236"/>
              <a:gd name="T112" fmla="*/ 2147483647 w 147"/>
              <a:gd name="T113" fmla="*/ 2147483647 h 236"/>
              <a:gd name="T114" fmla="*/ 2147483647 w 147"/>
              <a:gd name="T115" fmla="*/ 2147483647 h 236"/>
              <a:gd name="T116" fmla="*/ 2147483647 w 147"/>
              <a:gd name="T117" fmla="*/ 2147483647 h 236"/>
              <a:gd name="T118" fmla="*/ 2147483647 w 147"/>
              <a:gd name="T119" fmla="*/ 2147483647 h 236"/>
              <a:gd name="T120" fmla="*/ 2147483647 w 147"/>
              <a:gd name="T121" fmla="*/ 2147483647 h 2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7"/>
              <a:gd name="T184" fmla="*/ 0 h 236"/>
              <a:gd name="T185" fmla="*/ 147 w 147"/>
              <a:gd name="T186" fmla="*/ 236 h 2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7" h="236">
                <a:moveTo>
                  <a:pt x="46" y="1"/>
                </a:moveTo>
                <a:lnTo>
                  <a:pt x="47" y="9"/>
                </a:lnTo>
                <a:lnTo>
                  <a:pt x="44" y="9"/>
                </a:lnTo>
                <a:lnTo>
                  <a:pt x="43" y="1"/>
                </a:lnTo>
                <a:lnTo>
                  <a:pt x="46" y="1"/>
                </a:lnTo>
                <a:close/>
                <a:moveTo>
                  <a:pt x="47" y="9"/>
                </a:moveTo>
                <a:lnTo>
                  <a:pt x="47" y="9"/>
                </a:lnTo>
                <a:lnTo>
                  <a:pt x="45" y="9"/>
                </a:lnTo>
                <a:lnTo>
                  <a:pt x="47" y="9"/>
                </a:lnTo>
                <a:close/>
                <a:moveTo>
                  <a:pt x="47" y="9"/>
                </a:moveTo>
                <a:lnTo>
                  <a:pt x="47" y="18"/>
                </a:lnTo>
                <a:lnTo>
                  <a:pt x="45" y="18"/>
                </a:lnTo>
                <a:lnTo>
                  <a:pt x="44" y="9"/>
                </a:lnTo>
                <a:lnTo>
                  <a:pt x="47" y="9"/>
                </a:lnTo>
                <a:close/>
                <a:moveTo>
                  <a:pt x="47" y="18"/>
                </a:moveTo>
                <a:lnTo>
                  <a:pt x="48" y="22"/>
                </a:lnTo>
                <a:lnTo>
                  <a:pt x="45" y="22"/>
                </a:lnTo>
                <a:lnTo>
                  <a:pt x="45" y="18"/>
                </a:lnTo>
                <a:lnTo>
                  <a:pt x="47" y="18"/>
                </a:lnTo>
                <a:close/>
                <a:moveTo>
                  <a:pt x="48" y="22"/>
                </a:moveTo>
                <a:lnTo>
                  <a:pt x="48" y="22"/>
                </a:lnTo>
                <a:lnTo>
                  <a:pt x="46" y="22"/>
                </a:lnTo>
                <a:lnTo>
                  <a:pt x="48" y="22"/>
                </a:lnTo>
                <a:close/>
                <a:moveTo>
                  <a:pt x="48" y="22"/>
                </a:moveTo>
                <a:lnTo>
                  <a:pt x="48" y="26"/>
                </a:lnTo>
                <a:lnTo>
                  <a:pt x="45" y="26"/>
                </a:lnTo>
                <a:lnTo>
                  <a:pt x="45" y="22"/>
                </a:lnTo>
                <a:lnTo>
                  <a:pt x="48" y="22"/>
                </a:lnTo>
                <a:close/>
                <a:moveTo>
                  <a:pt x="45" y="26"/>
                </a:moveTo>
                <a:lnTo>
                  <a:pt x="45" y="26"/>
                </a:lnTo>
                <a:lnTo>
                  <a:pt x="47" y="26"/>
                </a:lnTo>
                <a:lnTo>
                  <a:pt x="45" y="26"/>
                </a:lnTo>
                <a:close/>
                <a:moveTo>
                  <a:pt x="48" y="26"/>
                </a:moveTo>
                <a:lnTo>
                  <a:pt x="48" y="30"/>
                </a:lnTo>
                <a:lnTo>
                  <a:pt x="46" y="30"/>
                </a:lnTo>
                <a:lnTo>
                  <a:pt x="45" y="26"/>
                </a:lnTo>
                <a:lnTo>
                  <a:pt x="48" y="26"/>
                </a:lnTo>
                <a:close/>
                <a:moveTo>
                  <a:pt x="48" y="30"/>
                </a:moveTo>
                <a:lnTo>
                  <a:pt x="48" y="30"/>
                </a:lnTo>
                <a:lnTo>
                  <a:pt x="47" y="30"/>
                </a:lnTo>
                <a:lnTo>
                  <a:pt x="48" y="30"/>
                </a:lnTo>
                <a:close/>
                <a:moveTo>
                  <a:pt x="48" y="30"/>
                </a:moveTo>
                <a:lnTo>
                  <a:pt x="48" y="34"/>
                </a:lnTo>
                <a:lnTo>
                  <a:pt x="46" y="34"/>
                </a:lnTo>
                <a:lnTo>
                  <a:pt x="46" y="30"/>
                </a:lnTo>
                <a:lnTo>
                  <a:pt x="48" y="30"/>
                </a:lnTo>
                <a:close/>
                <a:moveTo>
                  <a:pt x="46" y="35"/>
                </a:moveTo>
                <a:lnTo>
                  <a:pt x="46" y="34"/>
                </a:lnTo>
                <a:lnTo>
                  <a:pt x="47" y="34"/>
                </a:lnTo>
                <a:lnTo>
                  <a:pt x="46" y="35"/>
                </a:lnTo>
                <a:close/>
                <a:moveTo>
                  <a:pt x="48" y="34"/>
                </a:moveTo>
                <a:lnTo>
                  <a:pt x="48" y="38"/>
                </a:lnTo>
                <a:lnTo>
                  <a:pt x="46" y="39"/>
                </a:lnTo>
                <a:lnTo>
                  <a:pt x="46" y="35"/>
                </a:lnTo>
                <a:lnTo>
                  <a:pt x="48" y="34"/>
                </a:lnTo>
                <a:close/>
                <a:moveTo>
                  <a:pt x="48" y="38"/>
                </a:moveTo>
                <a:lnTo>
                  <a:pt x="48" y="39"/>
                </a:lnTo>
                <a:lnTo>
                  <a:pt x="47" y="39"/>
                </a:lnTo>
                <a:lnTo>
                  <a:pt x="48" y="38"/>
                </a:lnTo>
                <a:close/>
                <a:moveTo>
                  <a:pt x="48" y="39"/>
                </a:moveTo>
                <a:lnTo>
                  <a:pt x="48" y="43"/>
                </a:lnTo>
                <a:lnTo>
                  <a:pt x="46" y="43"/>
                </a:lnTo>
                <a:lnTo>
                  <a:pt x="46" y="39"/>
                </a:lnTo>
                <a:lnTo>
                  <a:pt x="48" y="39"/>
                </a:lnTo>
                <a:close/>
                <a:moveTo>
                  <a:pt x="48" y="43"/>
                </a:moveTo>
                <a:lnTo>
                  <a:pt x="48" y="43"/>
                </a:lnTo>
                <a:lnTo>
                  <a:pt x="47" y="43"/>
                </a:lnTo>
                <a:lnTo>
                  <a:pt x="48" y="43"/>
                </a:lnTo>
                <a:close/>
                <a:moveTo>
                  <a:pt x="48" y="43"/>
                </a:moveTo>
                <a:lnTo>
                  <a:pt x="48" y="47"/>
                </a:lnTo>
                <a:lnTo>
                  <a:pt x="46" y="47"/>
                </a:lnTo>
                <a:lnTo>
                  <a:pt x="46" y="43"/>
                </a:lnTo>
                <a:lnTo>
                  <a:pt x="48" y="43"/>
                </a:lnTo>
                <a:close/>
                <a:moveTo>
                  <a:pt x="48" y="47"/>
                </a:moveTo>
                <a:lnTo>
                  <a:pt x="48" y="51"/>
                </a:lnTo>
                <a:lnTo>
                  <a:pt x="45" y="50"/>
                </a:lnTo>
                <a:lnTo>
                  <a:pt x="46" y="47"/>
                </a:lnTo>
                <a:lnTo>
                  <a:pt x="48" y="47"/>
                </a:lnTo>
                <a:close/>
                <a:moveTo>
                  <a:pt x="48" y="51"/>
                </a:moveTo>
                <a:lnTo>
                  <a:pt x="48" y="51"/>
                </a:lnTo>
                <a:lnTo>
                  <a:pt x="47" y="50"/>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5" y="58"/>
                </a:lnTo>
                <a:lnTo>
                  <a:pt x="45" y="54"/>
                </a:lnTo>
                <a:lnTo>
                  <a:pt x="48" y="54"/>
                </a:lnTo>
                <a:close/>
                <a:moveTo>
                  <a:pt x="47" y="58"/>
                </a:moveTo>
                <a:lnTo>
                  <a:pt x="47" y="58"/>
                </a:lnTo>
                <a:lnTo>
                  <a:pt x="46" y="58"/>
                </a:lnTo>
                <a:lnTo>
                  <a:pt x="47" y="58"/>
                </a:lnTo>
                <a:close/>
                <a:moveTo>
                  <a:pt x="47" y="58"/>
                </a:moveTo>
                <a:lnTo>
                  <a:pt x="47" y="62"/>
                </a:lnTo>
                <a:lnTo>
                  <a:pt x="44" y="61"/>
                </a:lnTo>
                <a:lnTo>
                  <a:pt x="45" y="58"/>
                </a:lnTo>
                <a:lnTo>
                  <a:pt x="47" y="58"/>
                </a:lnTo>
                <a:close/>
                <a:moveTo>
                  <a:pt x="47" y="62"/>
                </a:moveTo>
                <a:lnTo>
                  <a:pt x="47" y="62"/>
                </a:lnTo>
                <a:lnTo>
                  <a:pt x="45" y="62"/>
                </a:lnTo>
                <a:lnTo>
                  <a:pt x="47" y="62"/>
                </a:lnTo>
                <a:close/>
                <a:moveTo>
                  <a:pt x="47" y="62"/>
                </a:moveTo>
                <a:lnTo>
                  <a:pt x="46" y="66"/>
                </a:lnTo>
                <a:lnTo>
                  <a:pt x="43" y="65"/>
                </a:lnTo>
                <a:lnTo>
                  <a:pt x="44" y="61"/>
                </a:lnTo>
                <a:lnTo>
                  <a:pt x="47" y="62"/>
                </a:lnTo>
                <a:close/>
                <a:moveTo>
                  <a:pt x="43" y="65"/>
                </a:moveTo>
                <a:lnTo>
                  <a:pt x="43" y="65"/>
                </a:lnTo>
                <a:lnTo>
                  <a:pt x="45" y="65"/>
                </a:lnTo>
                <a:lnTo>
                  <a:pt x="43" y="65"/>
                </a:lnTo>
                <a:close/>
                <a:moveTo>
                  <a:pt x="46" y="66"/>
                </a:moveTo>
                <a:lnTo>
                  <a:pt x="46" y="67"/>
                </a:lnTo>
                <a:lnTo>
                  <a:pt x="43" y="67"/>
                </a:lnTo>
                <a:lnTo>
                  <a:pt x="43" y="65"/>
                </a:lnTo>
                <a:lnTo>
                  <a:pt x="46" y="66"/>
                </a:lnTo>
                <a:close/>
                <a:moveTo>
                  <a:pt x="46" y="67"/>
                </a:moveTo>
                <a:lnTo>
                  <a:pt x="46" y="67"/>
                </a:lnTo>
                <a:lnTo>
                  <a:pt x="44" y="67"/>
                </a:lnTo>
                <a:lnTo>
                  <a:pt x="46" y="67"/>
                </a:lnTo>
                <a:close/>
                <a:moveTo>
                  <a:pt x="46" y="67"/>
                </a:moveTo>
                <a:lnTo>
                  <a:pt x="45" y="69"/>
                </a:lnTo>
                <a:lnTo>
                  <a:pt x="42" y="68"/>
                </a:lnTo>
                <a:lnTo>
                  <a:pt x="43" y="67"/>
                </a:lnTo>
                <a:lnTo>
                  <a:pt x="46" y="67"/>
                </a:lnTo>
                <a:close/>
                <a:moveTo>
                  <a:pt x="45" y="69"/>
                </a:moveTo>
                <a:lnTo>
                  <a:pt x="45" y="71"/>
                </a:lnTo>
                <a:lnTo>
                  <a:pt x="42" y="70"/>
                </a:lnTo>
                <a:lnTo>
                  <a:pt x="42" y="68"/>
                </a:lnTo>
                <a:lnTo>
                  <a:pt x="45" y="69"/>
                </a:lnTo>
                <a:close/>
                <a:moveTo>
                  <a:pt x="45" y="71"/>
                </a:moveTo>
                <a:lnTo>
                  <a:pt x="45" y="71"/>
                </a:lnTo>
                <a:lnTo>
                  <a:pt x="43" y="70"/>
                </a:lnTo>
                <a:lnTo>
                  <a:pt x="45" y="71"/>
                </a:lnTo>
                <a:close/>
                <a:moveTo>
                  <a:pt x="45" y="71"/>
                </a:moveTo>
                <a:lnTo>
                  <a:pt x="44" y="73"/>
                </a:lnTo>
                <a:lnTo>
                  <a:pt x="41" y="72"/>
                </a:lnTo>
                <a:lnTo>
                  <a:pt x="42" y="70"/>
                </a:lnTo>
                <a:lnTo>
                  <a:pt x="45" y="71"/>
                </a:lnTo>
                <a:close/>
                <a:moveTo>
                  <a:pt x="41" y="72"/>
                </a:moveTo>
                <a:lnTo>
                  <a:pt x="41" y="72"/>
                </a:lnTo>
                <a:lnTo>
                  <a:pt x="43" y="72"/>
                </a:lnTo>
                <a:lnTo>
                  <a:pt x="41" y="72"/>
                </a:lnTo>
                <a:close/>
                <a:moveTo>
                  <a:pt x="44" y="73"/>
                </a:moveTo>
                <a:lnTo>
                  <a:pt x="43" y="74"/>
                </a:lnTo>
                <a:lnTo>
                  <a:pt x="41" y="73"/>
                </a:lnTo>
                <a:lnTo>
                  <a:pt x="41" y="72"/>
                </a:lnTo>
                <a:lnTo>
                  <a:pt x="44" y="73"/>
                </a:lnTo>
                <a:close/>
                <a:moveTo>
                  <a:pt x="43" y="74"/>
                </a:moveTo>
                <a:lnTo>
                  <a:pt x="43" y="74"/>
                </a:lnTo>
                <a:lnTo>
                  <a:pt x="42" y="74"/>
                </a:lnTo>
                <a:lnTo>
                  <a:pt x="43" y="74"/>
                </a:lnTo>
                <a:close/>
                <a:moveTo>
                  <a:pt x="43" y="74"/>
                </a:moveTo>
                <a:lnTo>
                  <a:pt x="43" y="76"/>
                </a:lnTo>
                <a:lnTo>
                  <a:pt x="40" y="75"/>
                </a:lnTo>
                <a:lnTo>
                  <a:pt x="41" y="73"/>
                </a:lnTo>
                <a:lnTo>
                  <a:pt x="43" y="74"/>
                </a:lnTo>
                <a:close/>
                <a:moveTo>
                  <a:pt x="43" y="76"/>
                </a:moveTo>
                <a:lnTo>
                  <a:pt x="43" y="76"/>
                </a:lnTo>
                <a:lnTo>
                  <a:pt x="41" y="75"/>
                </a:lnTo>
                <a:lnTo>
                  <a:pt x="43" y="76"/>
                </a:lnTo>
                <a:close/>
                <a:moveTo>
                  <a:pt x="43" y="76"/>
                </a:moveTo>
                <a:lnTo>
                  <a:pt x="41" y="79"/>
                </a:lnTo>
                <a:lnTo>
                  <a:pt x="39" y="78"/>
                </a:lnTo>
                <a:lnTo>
                  <a:pt x="40" y="75"/>
                </a:lnTo>
                <a:lnTo>
                  <a:pt x="43" y="76"/>
                </a:lnTo>
                <a:close/>
                <a:moveTo>
                  <a:pt x="41" y="79"/>
                </a:moveTo>
                <a:lnTo>
                  <a:pt x="41" y="79"/>
                </a:lnTo>
                <a:lnTo>
                  <a:pt x="40" y="79"/>
                </a:lnTo>
                <a:lnTo>
                  <a:pt x="41" y="79"/>
                </a:lnTo>
                <a:close/>
                <a:moveTo>
                  <a:pt x="41" y="79"/>
                </a:moveTo>
                <a:lnTo>
                  <a:pt x="40" y="83"/>
                </a:lnTo>
                <a:lnTo>
                  <a:pt x="37" y="82"/>
                </a:lnTo>
                <a:lnTo>
                  <a:pt x="39" y="78"/>
                </a:lnTo>
                <a:lnTo>
                  <a:pt x="41" y="79"/>
                </a:lnTo>
                <a:close/>
                <a:moveTo>
                  <a:pt x="40" y="83"/>
                </a:moveTo>
                <a:lnTo>
                  <a:pt x="40" y="83"/>
                </a:lnTo>
                <a:lnTo>
                  <a:pt x="38" y="82"/>
                </a:lnTo>
                <a:lnTo>
                  <a:pt x="40" y="83"/>
                </a:lnTo>
                <a:close/>
                <a:moveTo>
                  <a:pt x="40" y="83"/>
                </a:moveTo>
                <a:lnTo>
                  <a:pt x="38" y="86"/>
                </a:lnTo>
                <a:lnTo>
                  <a:pt x="36" y="85"/>
                </a:lnTo>
                <a:lnTo>
                  <a:pt x="37" y="81"/>
                </a:lnTo>
                <a:lnTo>
                  <a:pt x="40" y="83"/>
                </a:lnTo>
                <a:close/>
                <a:moveTo>
                  <a:pt x="38" y="86"/>
                </a:moveTo>
                <a:lnTo>
                  <a:pt x="38" y="86"/>
                </a:lnTo>
                <a:lnTo>
                  <a:pt x="37" y="85"/>
                </a:lnTo>
                <a:lnTo>
                  <a:pt x="38" y="86"/>
                </a:lnTo>
                <a:close/>
                <a:moveTo>
                  <a:pt x="38" y="86"/>
                </a:moveTo>
                <a:lnTo>
                  <a:pt x="36" y="89"/>
                </a:lnTo>
                <a:lnTo>
                  <a:pt x="34" y="88"/>
                </a:lnTo>
                <a:lnTo>
                  <a:pt x="36" y="85"/>
                </a:lnTo>
                <a:lnTo>
                  <a:pt x="38" y="86"/>
                </a:lnTo>
                <a:close/>
                <a:moveTo>
                  <a:pt x="34" y="88"/>
                </a:moveTo>
                <a:lnTo>
                  <a:pt x="34" y="88"/>
                </a:lnTo>
                <a:lnTo>
                  <a:pt x="35" y="88"/>
                </a:lnTo>
                <a:lnTo>
                  <a:pt x="34" y="88"/>
                </a:lnTo>
                <a:close/>
                <a:moveTo>
                  <a:pt x="36" y="89"/>
                </a:moveTo>
                <a:lnTo>
                  <a:pt x="35" y="92"/>
                </a:lnTo>
                <a:lnTo>
                  <a:pt x="32" y="91"/>
                </a:lnTo>
                <a:lnTo>
                  <a:pt x="34" y="88"/>
                </a:lnTo>
                <a:lnTo>
                  <a:pt x="36" y="89"/>
                </a:lnTo>
                <a:close/>
                <a:moveTo>
                  <a:pt x="35" y="92"/>
                </a:moveTo>
                <a:lnTo>
                  <a:pt x="35" y="92"/>
                </a:lnTo>
                <a:lnTo>
                  <a:pt x="33" y="91"/>
                </a:lnTo>
                <a:lnTo>
                  <a:pt x="35" y="92"/>
                </a:lnTo>
                <a:close/>
                <a:moveTo>
                  <a:pt x="35" y="92"/>
                </a:moveTo>
                <a:lnTo>
                  <a:pt x="33" y="95"/>
                </a:lnTo>
                <a:lnTo>
                  <a:pt x="30" y="94"/>
                </a:lnTo>
                <a:lnTo>
                  <a:pt x="32" y="91"/>
                </a:lnTo>
                <a:lnTo>
                  <a:pt x="35" y="92"/>
                </a:lnTo>
                <a:close/>
                <a:moveTo>
                  <a:pt x="33" y="95"/>
                </a:moveTo>
                <a:lnTo>
                  <a:pt x="33" y="95"/>
                </a:lnTo>
                <a:lnTo>
                  <a:pt x="32" y="95"/>
                </a:lnTo>
                <a:lnTo>
                  <a:pt x="33" y="95"/>
                </a:lnTo>
                <a:close/>
                <a:moveTo>
                  <a:pt x="33" y="95"/>
                </a:moveTo>
                <a:lnTo>
                  <a:pt x="31" y="98"/>
                </a:lnTo>
                <a:lnTo>
                  <a:pt x="28" y="97"/>
                </a:lnTo>
                <a:lnTo>
                  <a:pt x="30" y="94"/>
                </a:lnTo>
                <a:lnTo>
                  <a:pt x="33" y="95"/>
                </a:lnTo>
                <a:close/>
                <a:moveTo>
                  <a:pt x="28" y="97"/>
                </a:moveTo>
                <a:lnTo>
                  <a:pt x="28" y="97"/>
                </a:lnTo>
                <a:lnTo>
                  <a:pt x="30" y="97"/>
                </a:lnTo>
                <a:lnTo>
                  <a:pt x="28" y="97"/>
                </a:lnTo>
                <a:close/>
                <a:moveTo>
                  <a:pt x="31" y="98"/>
                </a:moveTo>
                <a:lnTo>
                  <a:pt x="29" y="101"/>
                </a:lnTo>
                <a:lnTo>
                  <a:pt x="27" y="100"/>
                </a:lnTo>
                <a:lnTo>
                  <a:pt x="28" y="97"/>
                </a:lnTo>
                <a:lnTo>
                  <a:pt x="31" y="98"/>
                </a:lnTo>
                <a:close/>
                <a:moveTo>
                  <a:pt x="29" y="101"/>
                </a:moveTo>
                <a:lnTo>
                  <a:pt x="29" y="101"/>
                </a:lnTo>
                <a:lnTo>
                  <a:pt x="28" y="100"/>
                </a:lnTo>
                <a:lnTo>
                  <a:pt x="29" y="101"/>
                </a:lnTo>
                <a:close/>
                <a:moveTo>
                  <a:pt x="29" y="101"/>
                </a:moveTo>
                <a:lnTo>
                  <a:pt x="27" y="104"/>
                </a:lnTo>
                <a:lnTo>
                  <a:pt x="25" y="102"/>
                </a:lnTo>
                <a:lnTo>
                  <a:pt x="27" y="100"/>
                </a:lnTo>
                <a:lnTo>
                  <a:pt x="29" y="101"/>
                </a:lnTo>
                <a:close/>
                <a:moveTo>
                  <a:pt x="27" y="104"/>
                </a:moveTo>
                <a:lnTo>
                  <a:pt x="25" y="107"/>
                </a:lnTo>
                <a:lnTo>
                  <a:pt x="23" y="105"/>
                </a:lnTo>
                <a:lnTo>
                  <a:pt x="25" y="102"/>
                </a:lnTo>
                <a:lnTo>
                  <a:pt x="27" y="104"/>
                </a:lnTo>
                <a:close/>
                <a:moveTo>
                  <a:pt x="23" y="105"/>
                </a:moveTo>
                <a:lnTo>
                  <a:pt x="23" y="105"/>
                </a:lnTo>
                <a:lnTo>
                  <a:pt x="24" y="106"/>
                </a:lnTo>
                <a:lnTo>
                  <a:pt x="23" y="105"/>
                </a:lnTo>
                <a:close/>
                <a:moveTo>
                  <a:pt x="26" y="106"/>
                </a:moveTo>
                <a:lnTo>
                  <a:pt x="24" y="109"/>
                </a:lnTo>
                <a:lnTo>
                  <a:pt x="22" y="108"/>
                </a:lnTo>
                <a:lnTo>
                  <a:pt x="23" y="105"/>
                </a:lnTo>
                <a:lnTo>
                  <a:pt x="26" y="106"/>
                </a:lnTo>
                <a:close/>
                <a:moveTo>
                  <a:pt x="24" y="109"/>
                </a:moveTo>
                <a:lnTo>
                  <a:pt x="24" y="109"/>
                </a:lnTo>
                <a:lnTo>
                  <a:pt x="23" y="109"/>
                </a:lnTo>
                <a:lnTo>
                  <a:pt x="24" y="109"/>
                </a:lnTo>
                <a:close/>
                <a:moveTo>
                  <a:pt x="24" y="109"/>
                </a:moveTo>
                <a:lnTo>
                  <a:pt x="23" y="112"/>
                </a:lnTo>
                <a:lnTo>
                  <a:pt x="20" y="110"/>
                </a:lnTo>
                <a:lnTo>
                  <a:pt x="22" y="108"/>
                </a:lnTo>
                <a:lnTo>
                  <a:pt x="24" y="109"/>
                </a:lnTo>
                <a:close/>
                <a:moveTo>
                  <a:pt x="23" y="112"/>
                </a:moveTo>
                <a:lnTo>
                  <a:pt x="21" y="114"/>
                </a:lnTo>
                <a:lnTo>
                  <a:pt x="19" y="113"/>
                </a:lnTo>
                <a:lnTo>
                  <a:pt x="20" y="110"/>
                </a:lnTo>
                <a:lnTo>
                  <a:pt x="23" y="112"/>
                </a:lnTo>
                <a:close/>
                <a:moveTo>
                  <a:pt x="19" y="113"/>
                </a:moveTo>
                <a:lnTo>
                  <a:pt x="19" y="113"/>
                </a:lnTo>
                <a:lnTo>
                  <a:pt x="20" y="114"/>
                </a:lnTo>
                <a:lnTo>
                  <a:pt x="19" y="113"/>
                </a:lnTo>
                <a:close/>
                <a:moveTo>
                  <a:pt x="21" y="114"/>
                </a:moveTo>
                <a:lnTo>
                  <a:pt x="20" y="117"/>
                </a:lnTo>
                <a:lnTo>
                  <a:pt x="17" y="116"/>
                </a:lnTo>
                <a:lnTo>
                  <a:pt x="19" y="113"/>
                </a:lnTo>
                <a:lnTo>
                  <a:pt x="21" y="114"/>
                </a:lnTo>
                <a:close/>
                <a:moveTo>
                  <a:pt x="17" y="116"/>
                </a:moveTo>
                <a:lnTo>
                  <a:pt x="17" y="116"/>
                </a:lnTo>
                <a:lnTo>
                  <a:pt x="19" y="116"/>
                </a:lnTo>
                <a:lnTo>
                  <a:pt x="17" y="116"/>
                </a:lnTo>
                <a:close/>
                <a:moveTo>
                  <a:pt x="20" y="117"/>
                </a:moveTo>
                <a:lnTo>
                  <a:pt x="19" y="119"/>
                </a:lnTo>
                <a:lnTo>
                  <a:pt x="16" y="118"/>
                </a:lnTo>
                <a:lnTo>
                  <a:pt x="17" y="116"/>
                </a:lnTo>
                <a:lnTo>
                  <a:pt x="20" y="117"/>
                </a:lnTo>
                <a:close/>
                <a:moveTo>
                  <a:pt x="19" y="119"/>
                </a:moveTo>
                <a:lnTo>
                  <a:pt x="19" y="119"/>
                </a:lnTo>
                <a:lnTo>
                  <a:pt x="17" y="118"/>
                </a:lnTo>
                <a:lnTo>
                  <a:pt x="19" y="119"/>
                </a:lnTo>
                <a:close/>
                <a:moveTo>
                  <a:pt x="19" y="119"/>
                </a:moveTo>
                <a:lnTo>
                  <a:pt x="17" y="121"/>
                </a:lnTo>
                <a:lnTo>
                  <a:pt x="15" y="120"/>
                </a:lnTo>
                <a:lnTo>
                  <a:pt x="16" y="118"/>
                </a:lnTo>
                <a:lnTo>
                  <a:pt x="19" y="119"/>
                </a:lnTo>
                <a:close/>
                <a:moveTo>
                  <a:pt x="17" y="121"/>
                </a:moveTo>
                <a:lnTo>
                  <a:pt x="16" y="124"/>
                </a:lnTo>
                <a:lnTo>
                  <a:pt x="14" y="122"/>
                </a:lnTo>
                <a:lnTo>
                  <a:pt x="15" y="120"/>
                </a:lnTo>
                <a:lnTo>
                  <a:pt x="17" y="121"/>
                </a:lnTo>
                <a:close/>
                <a:moveTo>
                  <a:pt x="14" y="122"/>
                </a:moveTo>
                <a:lnTo>
                  <a:pt x="14" y="122"/>
                </a:lnTo>
                <a:lnTo>
                  <a:pt x="15" y="123"/>
                </a:lnTo>
                <a:lnTo>
                  <a:pt x="14" y="122"/>
                </a:lnTo>
                <a:close/>
                <a:moveTo>
                  <a:pt x="16" y="124"/>
                </a:moveTo>
                <a:lnTo>
                  <a:pt x="15" y="126"/>
                </a:lnTo>
                <a:lnTo>
                  <a:pt x="12" y="124"/>
                </a:lnTo>
                <a:lnTo>
                  <a:pt x="14" y="122"/>
                </a:lnTo>
                <a:lnTo>
                  <a:pt x="16" y="124"/>
                </a:lnTo>
                <a:close/>
                <a:moveTo>
                  <a:pt x="15" y="126"/>
                </a:moveTo>
                <a:lnTo>
                  <a:pt x="15" y="126"/>
                </a:lnTo>
                <a:lnTo>
                  <a:pt x="14" y="125"/>
                </a:lnTo>
                <a:lnTo>
                  <a:pt x="15" y="126"/>
                </a:lnTo>
                <a:close/>
                <a:moveTo>
                  <a:pt x="15" y="126"/>
                </a:moveTo>
                <a:lnTo>
                  <a:pt x="14" y="128"/>
                </a:lnTo>
                <a:lnTo>
                  <a:pt x="11" y="126"/>
                </a:lnTo>
                <a:lnTo>
                  <a:pt x="12" y="124"/>
                </a:lnTo>
                <a:lnTo>
                  <a:pt x="15" y="126"/>
                </a:lnTo>
                <a:close/>
                <a:moveTo>
                  <a:pt x="14" y="128"/>
                </a:moveTo>
                <a:lnTo>
                  <a:pt x="12" y="130"/>
                </a:lnTo>
                <a:lnTo>
                  <a:pt x="10" y="128"/>
                </a:lnTo>
                <a:lnTo>
                  <a:pt x="11" y="126"/>
                </a:lnTo>
                <a:lnTo>
                  <a:pt x="14" y="128"/>
                </a:lnTo>
                <a:close/>
                <a:moveTo>
                  <a:pt x="12" y="130"/>
                </a:moveTo>
                <a:lnTo>
                  <a:pt x="11" y="131"/>
                </a:lnTo>
                <a:lnTo>
                  <a:pt x="9" y="130"/>
                </a:lnTo>
                <a:lnTo>
                  <a:pt x="10" y="128"/>
                </a:lnTo>
                <a:lnTo>
                  <a:pt x="12" y="130"/>
                </a:lnTo>
                <a:close/>
                <a:moveTo>
                  <a:pt x="11" y="131"/>
                </a:moveTo>
                <a:lnTo>
                  <a:pt x="10" y="133"/>
                </a:lnTo>
                <a:lnTo>
                  <a:pt x="8" y="132"/>
                </a:lnTo>
                <a:lnTo>
                  <a:pt x="9" y="130"/>
                </a:lnTo>
                <a:lnTo>
                  <a:pt x="11" y="131"/>
                </a:lnTo>
                <a:close/>
                <a:moveTo>
                  <a:pt x="8" y="132"/>
                </a:moveTo>
                <a:lnTo>
                  <a:pt x="8" y="132"/>
                </a:lnTo>
                <a:lnTo>
                  <a:pt x="9" y="133"/>
                </a:lnTo>
                <a:lnTo>
                  <a:pt x="8" y="132"/>
                </a:lnTo>
                <a:close/>
                <a:moveTo>
                  <a:pt x="10" y="133"/>
                </a:moveTo>
                <a:lnTo>
                  <a:pt x="9" y="135"/>
                </a:lnTo>
                <a:lnTo>
                  <a:pt x="7" y="134"/>
                </a:lnTo>
                <a:lnTo>
                  <a:pt x="8" y="132"/>
                </a:lnTo>
                <a:lnTo>
                  <a:pt x="10" y="133"/>
                </a:lnTo>
                <a:close/>
                <a:moveTo>
                  <a:pt x="9" y="135"/>
                </a:moveTo>
                <a:lnTo>
                  <a:pt x="8" y="137"/>
                </a:lnTo>
                <a:lnTo>
                  <a:pt x="6" y="136"/>
                </a:lnTo>
                <a:lnTo>
                  <a:pt x="7" y="134"/>
                </a:lnTo>
                <a:lnTo>
                  <a:pt x="9" y="135"/>
                </a:lnTo>
                <a:close/>
                <a:moveTo>
                  <a:pt x="6" y="136"/>
                </a:moveTo>
                <a:lnTo>
                  <a:pt x="6" y="136"/>
                </a:lnTo>
                <a:lnTo>
                  <a:pt x="7" y="136"/>
                </a:lnTo>
                <a:lnTo>
                  <a:pt x="6" y="136"/>
                </a:lnTo>
                <a:close/>
                <a:moveTo>
                  <a:pt x="8" y="137"/>
                </a:moveTo>
                <a:lnTo>
                  <a:pt x="7" y="139"/>
                </a:lnTo>
                <a:lnTo>
                  <a:pt x="5" y="138"/>
                </a:lnTo>
                <a:lnTo>
                  <a:pt x="6" y="136"/>
                </a:lnTo>
                <a:lnTo>
                  <a:pt x="8" y="137"/>
                </a:lnTo>
                <a:close/>
                <a:moveTo>
                  <a:pt x="7" y="139"/>
                </a:moveTo>
                <a:lnTo>
                  <a:pt x="7" y="141"/>
                </a:lnTo>
                <a:lnTo>
                  <a:pt x="4" y="140"/>
                </a:lnTo>
                <a:lnTo>
                  <a:pt x="5" y="138"/>
                </a:lnTo>
                <a:lnTo>
                  <a:pt x="7" y="139"/>
                </a:lnTo>
                <a:close/>
                <a:moveTo>
                  <a:pt x="4" y="140"/>
                </a:moveTo>
                <a:lnTo>
                  <a:pt x="4" y="140"/>
                </a:lnTo>
                <a:lnTo>
                  <a:pt x="5" y="140"/>
                </a:lnTo>
                <a:lnTo>
                  <a:pt x="4" y="140"/>
                </a:lnTo>
                <a:close/>
                <a:moveTo>
                  <a:pt x="7" y="141"/>
                </a:moveTo>
                <a:lnTo>
                  <a:pt x="6" y="142"/>
                </a:lnTo>
                <a:lnTo>
                  <a:pt x="3" y="141"/>
                </a:lnTo>
                <a:lnTo>
                  <a:pt x="4" y="140"/>
                </a:lnTo>
                <a:lnTo>
                  <a:pt x="7" y="141"/>
                </a:lnTo>
                <a:close/>
                <a:moveTo>
                  <a:pt x="3" y="142"/>
                </a:moveTo>
                <a:lnTo>
                  <a:pt x="3" y="141"/>
                </a:lnTo>
                <a:lnTo>
                  <a:pt x="5" y="142"/>
                </a:lnTo>
                <a:lnTo>
                  <a:pt x="3" y="142"/>
                </a:lnTo>
                <a:close/>
                <a:moveTo>
                  <a:pt x="6" y="142"/>
                </a:moveTo>
                <a:lnTo>
                  <a:pt x="5" y="144"/>
                </a:lnTo>
                <a:lnTo>
                  <a:pt x="3" y="143"/>
                </a:lnTo>
                <a:lnTo>
                  <a:pt x="3" y="142"/>
                </a:lnTo>
                <a:lnTo>
                  <a:pt x="6" y="142"/>
                </a:lnTo>
                <a:close/>
                <a:moveTo>
                  <a:pt x="3" y="143"/>
                </a:moveTo>
                <a:lnTo>
                  <a:pt x="3" y="143"/>
                </a:lnTo>
                <a:lnTo>
                  <a:pt x="4" y="144"/>
                </a:lnTo>
                <a:lnTo>
                  <a:pt x="3" y="143"/>
                </a:lnTo>
                <a:close/>
                <a:moveTo>
                  <a:pt x="5" y="144"/>
                </a:moveTo>
                <a:lnTo>
                  <a:pt x="5" y="146"/>
                </a:lnTo>
                <a:lnTo>
                  <a:pt x="2" y="146"/>
                </a:lnTo>
                <a:lnTo>
                  <a:pt x="3" y="143"/>
                </a:lnTo>
                <a:lnTo>
                  <a:pt x="5" y="144"/>
                </a:lnTo>
                <a:close/>
                <a:moveTo>
                  <a:pt x="2" y="146"/>
                </a:moveTo>
                <a:lnTo>
                  <a:pt x="2" y="146"/>
                </a:lnTo>
                <a:lnTo>
                  <a:pt x="3" y="146"/>
                </a:lnTo>
                <a:lnTo>
                  <a:pt x="2" y="146"/>
                </a:lnTo>
                <a:close/>
                <a:moveTo>
                  <a:pt x="5" y="146"/>
                </a:moveTo>
                <a:lnTo>
                  <a:pt x="4" y="148"/>
                </a:lnTo>
                <a:lnTo>
                  <a:pt x="2" y="148"/>
                </a:lnTo>
                <a:lnTo>
                  <a:pt x="2" y="146"/>
                </a:lnTo>
                <a:lnTo>
                  <a:pt x="5" y="146"/>
                </a:lnTo>
                <a:close/>
                <a:moveTo>
                  <a:pt x="2" y="148"/>
                </a:moveTo>
                <a:lnTo>
                  <a:pt x="2" y="148"/>
                </a:lnTo>
                <a:lnTo>
                  <a:pt x="3" y="148"/>
                </a:lnTo>
                <a:lnTo>
                  <a:pt x="2" y="148"/>
                </a:lnTo>
                <a:close/>
                <a:moveTo>
                  <a:pt x="4" y="148"/>
                </a:moveTo>
                <a:lnTo>
                  <a:pt x="4" y="150"/>
                </a:lnTo>
                <a:lnTo>
                  <a:pt x="1" y="150"/>
                </a:lnTo>
                <a:lnTo>
                  <a:pt x="2" y="148"/>
                </a:lnTo>
                <a:lnTo>
                  <a:pt x="4" y="148"/>
                </a:lnTo>
                <a:close/>
                <a:moveTo>
                  <a:pt x="4" y="150"/>
                </a:moveTo>
                <a:lnTo>
                  <a:pt x="4" y="152"/>
                </a:lnTo>
                <a:lnTo>
                  <a:pt x="1" y="152"/>
                </a:lnTo>
                <a:lnTo>
                  <a:pt x="1" y="150"/>
                </a:lnTo>
                <a:lnTo>
                  <a:pt x="4" y="150"/>
                </a:lnTo>
                <a:close/>
                <a:moveTo>
                  <a:pt x="4" y="152"/>
                </a:moveTo>
                <a:lnTo>
                  <a:pt x="3" y="154"/>
                </a:lnTo>
                <a:lnTo>
                  <a:pt x="1" y="154"/>
                </a:lnTo>
                <a:lnTo>
                  <a:pt x="1" y="152"/>
                </a:lnTo>
                <a:lnTo>
                  <a:pt x="4" y="152"/>
                </a:lnTo>
                <a:close/>
                <a:moveTo>
                  <a:pt x="3" y="154"/>
                </a:moveTo>
                <a:lnTo>
                  <a:pt x="3" y="157"/>
                </a:lnTo>
                <a:lnTo>
                  <a:pt x="0" y="156"/>
                </a:lnTo>
                <a:lnTo>
                  <a:pt x="1" y="154"/>
                </a:lnTo>
                <a:lnTo>
                  <a:pt x="3" y="154"/>
                </a:lnTo>
                <a:close/>
                <a:moveTo>
                  <a:pt x="0" y="156"/>
                </a:moveTo>
                <a:lnTo>
                  <a:pt x="0" y="156"/>
                </a:lnTo>
                <a:lnTo>
                  <a:pt x="2" y="156"/>
                </a:lnTo>
                <a:lnTo>
                  <a:pt x="0" y="156"/>
                </a:lnTo>
                <a:close/>
                <a:moveTo>
                  <a:pt x="3" y="156"/>
                </a:moveTo>
                <a:lnTo>
                  <a:pt x="3" y="159"/>
                </a:lnTo>
                <a:lnTo>
                  <a:pt x="0" y="158"/>
                </a:lnTo>
                <a:lnTo>
                  <a:pt x="0" y="156"/>
                </a:lnTo>
                <a:lnTo>
                  <a:pt x="3" y="156"/>
                </a:lnTo>
                <a:close/>
                <a:moveTo>
                  <a:pt x="0" y="158"/>
                </a:moveTo>
                <a:lnTo>
                  <a:pt x="0" y="158"/>
                </a:lnTo>
                <a:lnTo>
                  <a:pt x="1" y="158"/>
                </a:lnTo>
                <a:lnTo>
                  <a:pt x="0" y="158"/>
                </a:lnTo>
                <a:close/>
                <a:moveTo>
                  <a:pt x="3" y="158"/>
                </a:moveTo>
                <a:lnTo>
                  <a:pt x="3" y="161"/>
                </a:lnTo>
                <a:lnTo>
                  <a:pt x="0" y="161"/>
                </a:lnTo>
                <a:lnTo>
                  <a:pt x="0" y="158"/>
                </a:lnTo>
                <a:lnTo>
                  <a:pt x="3" y="158"/>
                </a:lnTo>
                <a:close/>
                <a:moveTo>
                  <a:pt x="3" y="161"/>
                </a:moveTo>
                <a:lnTo>
                  <a:pt x="3" y="163"/>
                </a:lnTo>
                <a:lnTo>
                  <a:pt x="0" y="163"/>
                </a:lnTo>
                <a:lnTo>
                  <a:pt x="0" y="161"/>
                </a:lnTo>
                <a:lnTo>
                  <a:pt x="3" y="161"/>
                </a:lnTo>
                <a:close/>
                <a:moveTo>
                  <a:pt x="3" y="163"/>
                </a:moveTo>
                <a:lnTo>
                  <a:pt x="3" y="165"/>
                </a:lnTo>
                <a:lnTo>
                  <a:pt x="0" y="165"/>
                </a:lnTo>
                <a:lnTo>
                  <a:pt x="0" y="163"/>
                </a:lnTo>
                <a:lnTo>
                  <a:pt x="3" y="163"/>
                </a:lnTo>
                <a:close/>
                <a:moveTo>
                  <a:pt x="3" y="165"/>
                </a:moveTo>
                <a:lnTo>
                  <a:pt x="3" y="167"/>
                </a:lnTo>
                <a:lnTo>
                  <a:pt x="0" y="167"/>
                </a:lnTo>
                <a:lnTo>
                  <a:pt x="0" y="165"/>
                </a:lnTo>
                <a:lnTo>
                  <a:pt x="3" y="165"/>
                </a:lnTo>
                <a:close/>
                <a:moveTo>
                  <a:pt x="0" y="167"/>
                </a:moveTo>
                <a:lnTo>
                  <a:pt x="0" y="167"/>
                </a:lnTo>
                <a:lnTo>
                  <a:pt x="1" y="167"/>
                </a:lnTo>
                <a:lnTo>
                  <a:pt x="0" y="167"/>
                </a:lnTo>
                <a:close/>
                <a:moveTo>
                  <a:pt x="3" y="167"/>
                </a:moveTo>
                <a:lnTo>
                  <a:pt x="3" y="169"/>
                </a:lnTo>
                <a:lnTo>
                  <a:pt x="0" y="169"/>
                </a:lnTo>
                <a:lnTo>
                  <a:pt x="0" y="167"/>
                </a:lnTo>
                <a:lnTo>
                  <a:pt x="3" y="167"/>
                </a:lnTo>
                <a:close/>
                <a:moveTo>
                  <a:pt x="0" y="169"/>
                </a:moveTo>
                <a:lnTo>
                  <a:pt x="0" y="169"/>
                </a:lnTo>
                <a:lnTo>
                  <a:pt x="2" y="169"/>
                </a:lnTo>
                <a:lnTo>
                  <a:pt x="0" y="169"/>
                </a:lnTo>
                <a:close/>
                <a:moveTo>
                  <a:pt x="3" y="169"/>
                </a:moveTo>
                <a:lnTo>
                  <a:pt x="3" y="170"/>
                </a:lnTo>
                <a:lnTo>
                  <a:pt x="1" y="171"/>
                </a:lnTo>
                <a:lnTo>
                  <a:pt x="0" y="169"/>
                </a:lnTo>
                <a:lnTo>
                  <a:pt x="3" y="169"/>
                </a:lnTo>
                <a:close/>
                <a:moveTo>
                  <a:pt x="3" y="170"/>
                </a:moveTo>
                <a:lnTo>
                  <a:pt x="4" y="172"/>
                </a:lnTo>
                <a:lnTo>
                  <a:pt x="1" y="173"/>
                </a:lnTo>
                <a:lnTo>
                  <a:pt x="1" y="171"/>
                </a:lnTo>
                <a:lnTo>
                  <a:pt x="3" y="170"/>
                </a:lnTo>
                <a:close/>
                <a:moveTo>
                  <a:pt x="4" y="172"/>
                </a:moveTo>
                <a:lnTo>
                  <a:pt x="4" y="174"/>
                </a:lnTo>
                <a:lnTo>
                  <a:pt x="1" y="175"/>
                </a:lnTo>
                <a:lnTo>
                  <a:pt x="1" y="173"/>
                </a:lnTo>
                <a:lnTo>
                  <a:pt x="4" y="172"/>
                </a:lnTo>
                <a:close/>
                <a:moveTo>
                  <a:pt x="1" y="175"/>
                </a:moveTo>
                <a:lnTo>
                  <a:pt x="1" y="175"/>
                </a:lnTo>
                <a:lnTo>
                  <a:pt x="3" y="175"/>
                </a:lnTo>
                <a:lnTo>
                  <a:pt x="1" y="175"/>
                </a:lnTo>
                <a:close/>
                <a:moveTo>
                  <a:pt x="4" y="174"/>
                </a:moveTo>
                <a:lnTo>
                  <a:pt x="4" y="176"/>
                </a:lnTo>
                <a:lnTo>
                  <a:pt x="2" y="177"/>
                </a:lnTo>
                <a:lnTo>
                  <a:pt x="1" y="175"/>
                </a:lnTo>
                <a:lnTo>
                  <a:pt x="4" y="174"/>
                </a:lnTo>
                <a:close/>
                <a:moveTo>
                  <a:pt x="2" y="177"/>
                </a:moveTo>
                <a:lnTo>
                  <a:pt x="2" y="177"/>
                </a:lnTo>
                <a:lnTo>
                  <a:pt x="3" y="176"/>
                </a:lnTo>
                <a:lnTo>
                  <a:pt x="2" y="177"/>
                </a:lnTo>
                <a:close/>
                <a:moveTo>
                  <a:pt x="4" y="176"/>
                </a:moveTo>
                <a:lnTo>
                  <a:pt x="5" y="178"/>
                </a:lnTo>
                <a:lnTo>
                  <a:pt x="2" y="179"/>
                </a:lnTo>
                <a:lnTo>
                  <a:pt x="2" y="177"/>
                </a:lnTo>
                <a:lnTo>
                  <a:pt x="4" y="176"/>
                </a:lnTo>
                <a:close/>
                <a:moveTo>
                  <a:pt x="2" y="179"/>
                </a:moveTo>
                <a:lnTo>
                  <a:pt x="2" y="179"/>
                </a:lnTo>
                <a:lnTo>
                  <a:pt x="3" y="178"/>
                </a:lnTo>
                <a:lnTo>
                  <a:pt x="2" y="179"/>
                </a:lnTo>
                <a:close/>
                <a:moveTo>
                  <a:pt x="5" y="178"/>
                </a:moveTo>
                <a:lnTo>
                  <a:pt x="5" y="179"/>
                </a:lnTo>
                <a:lnTo>
                  <a:pt x="3" y="180"/>
                </a:lnTo>
                <a:lnTo>
                  <a:pt x="2" y="179"/>
                </a:lnTo>
                <a:lnTo>
                  <a:pt x="5" y="178"/>
                </a:lnTo>
                <a:close/>
                <a:moveTo>
                  <a:pt x="5" y="179"/>
                </a:moveTo>
                <a:lnTo>
                  <a:pt x="5" y="179"/>
                </a:lnTo>
                <a:lnTo>
                  <a:pt x="4" y="180"/>
                </a:lnTo>
                <a:lnTo>
                  <a:pt x="5" y="179"/>
                </a:lnTo>
                <a:close/>
                <a:moveTo>
                  <a:pt x="5" y="179"/>
                </a:moveTo>
                <a:lnTo>
                  <a:pt x="6" y="181"/>
                </a:lnTo>
                <a:lnTo>
                  <a:pt x="3" y="182"/>
                </a:lnTo>
                <a:lnTo>
                  <a:pt x="3" y="180"/>
                </a:lnTo>
                <a:lnTo>
                  <a:pt x="5" y="179"/>
                </a:lnTo>
                <a:close/>
                <a:moveTo>
                  <a:pt x="3" y="182"/>
                </a:moveTo>
                <a:lnTo>
                  <a:pt x="3" y="182"/>
                </a:lnTo>
                <a:lnTo>
                  <a:pt x="5" y="182"/>
                </a:lnTo>
                <a:lnTo>
                  <a:pt x="3" y="182"/>
                </a:lnTo>
                <a:close/>
                <a:moveTo>
                  <a:pt x="6" y="181"/>
                </a:moveTo>
                <a:lnTo>
                  <a:pt x="7" y="183"/>
                </a:lnTo>
                <a:lnTo>
                  <a:pt x="4" y="184"/>
                </a:lnTo>
                <a:lnTo>
                  <a:pt x="3" y="182"/>
                </a:lnTo>
                <a:lnTo>
                  <a:pt x="6" y="181"/>
                </a:lnTo>
                <a:close/>
                <a:moveTo>
                  <a:pt x="4" y="184"/>
                </a:moveTo>
                <a:lnTo>
                  <a:pt x="4" y="184"/>
                </a:lnTo>
                <a:lnTo>
                  <a:pt x="5" y="183"/>
                </a:lnTo>
                <a:lnTo>
                  <a:pt x="4" y="184"/>
                </a:lnTo>
                <a:close/>
                <a:moveTo>
                  <a:pt x="7" y="183"/>
                </a:moveTo>
                <a:lnTo>
                  <a:pt x="7" y="184"/>
                </a:lnTo>
                <a:lnTo>
                  <a:pt x="5" y="185"/>
                </a:lnTo>
                <a:lnTo>
                  <a:pt x="4" y="184"/>
                </a:lnTo>
                <a:lnTo>
                  <a:pt x="7" y="183"/>
                </a:lnTo>
                <a:close/>
                <a:moveTo>
                  <a:pt x="7" y="184"/>
                </a:moveTo>
                <a:lnTo>
                  <a:pt x="8" y="186"/>
                </a:lnTo>
                <a:lnTo>
                  <a:pt x="6" y="187"/>
                </a:lnTo>
                <a:lnTo>
                  <a:pt x="5" y="185"/>
                </a:lnTo>
                <a:lnTo>
                  <a:pt x="7" y="184"/>
                </a:lnTo>
                <a:close/>
                <a:moveTo>
                  <a:pt x="6" y="187"/>
                </a:moveTo>
                <a:lnTo>
                  <a:pt x="6" y="187"/>
                </a:lnTo>
                <a:lnTo>
                  <a:pt x="7" y="186"/>
                </a:lnTo>
                <a:lnTo>
                  <a:pt x="6" y="187"/>
                </a:lnTo>
                <a:close/>
                <a:moveTo>
                  <a:pt x="8" y="186"/>
                </a:moveTo>
                <a:lnTo>
                  <a:pt x="9" y="187"/>
                </a:lnTo>
                <a:lnTo>
                  <a:pt x="7" y="189"/>
                </a:lnTo>
                <a:lnTo>
                  <a:pt x="6" y="187"/>
                </a:lnTo>
                <a:lnTo>
                  <a:pt x="8" y="186"/>
                </a:lnTo>
                <a:close/>
                <a:moveTo>
                  <a:pt x="7" y="189"/>
                </a:moveTo>
                <a:lnTo>
                  <a:pt x="7" y="189"/>
                </a:lnTo>
                <a:lnTo>
                  <a:pt x="8" y="188"/>
                </a:lnTo>
                <a:lnTo>
                  <a:pt x="7" y="189"/>
                </a:lnTo>
                <a:close/>
                <a:moveTo>
                  <a:pt x="9" y="187"/>
                </a:moveTo>
                <a:lnTo>
                  <a:pt x="10" y="189"/>
                </a:lnTo>
                <a:lnTo>
                  <a:pt x="8" y="190"/>
                </a:lnTo>
                <a:lnTo>
                  <a:pt x="7" y="189"/>
                </a:lnTo>
                <a:lnTo>
                  <a:pt x="9" y="187"/>
                </a:lnTo>
                <a:close/>
                <a:moveTo>
                  <a:pt x="8" y="190"/>
                </a:moveTo>
                <a:lnTo>
                  <a:pt x="8" y="190"/>
                </a:lnTo>
                <a:lnTo>
                  <a:pt x="9" y="190"/>
                </a:lnTo>
                <a:lnTo>
                  <a:pt x="8" y="190"/>
                </a:lnTo>
                <a:close/>
                <a:moveTo>
                  <a:pt x="10" y="189"/>
                </a:moveTo>
                <a:lnTo>
                  <a:pt x="11" y="190"/>
                </a:lnTo>
                <a:lnTo>
                  <a:pt x="9" y="192"/>
                </a:lnTo>
                <a:lnTo>
                  <a:pt x="8" y="190"/>
                </a:lnTo>
                <a:lnTo>
                  <a:pt x="10" y="189"/>
                </a:lnTo>
                <a:close/>
                <a:moveTo>
                  <a:pt x="11" y="190"/>
                </a:moveTo>
                <a:lnTo>
                  <a:pt x="12" y="192"/>
                </a:lnTo>
                <a:lnTo>
                  <a:pt x="10" y="193"/>
                </a:lnTo>
                <a:lnTo>
                  <a:pt x="9" y="192"/>
                </a:lnTo>
                <a:lnTo>
                  <a:pt x="11" y="190"/>
                </a:lnTo>
                <a:close/>
                <a:moveTo>
                  <a:pt x="12" y="192"/>
                </a:moveTo>
                <a:lnTo>
                  <a:pt x="14" y="193"/>
                </a:lnTo>
                <a:lnTo>
                  <a:pt x="11" y="195"/>
                </a:lnTo>
                <a:lnTo>
                  <a:pt x="10" y="193"/>
                </a:lnTo>
                <a:lnTo>
                  <a:pt x="12" y="192"/>
                </a:lnTo>
                <a:close/>
                <a:moveTo>
                  <a:pt x="14" y="193"/>
                </a:moveTo>
                <a:lnTo>
                  <a:pt x="16" y="196"/>
                </a:lnTo>
                <a:lnTo>
                  <a:pt x="14" y="198"/>
                </a:lnTo>
                <a:lnTo>
                  <a:pt x="11" y="195"/>
                </a:lnTo>
                <a:lnTo>
                  <a:pt x="14" y="193"/>
                </a:lnTo>
                <a:close/>
                <a:moveTo>
                  <a:pt x="14" y="198"/>
                </a:moveTo>
                <a:lnTo>
                  <a:pt x="14" y="198"/>
                </a:lnTo>
                <a:lnTo>
                  <a:pt x="15" y="197"/>
                </a:lnTo>
                <a:lnTo>
                  <a:pt x="14" y="198"/>
                </a:lnTo>
                <a:close/>
                <a:moveTo>
                  <a:pt x="16" y="196"/>
                </a:moveTo>
                <a:lnTo>
                  <a:pt x="18" y="199"/>
                </a:lnTo>
                <a:lnTo>
                  <a:pt x="16" y="200"/>
                </a:lnTo>
                <a:lnTo>
                  <a:pt x="14" y="198"/>
                </a:lnTo>
                <a:lnTo>
                  <a:pt x="16" y="196"/>
                </a:lnTo>
                <a:close/>
                <a:moveTo>
                  <a:pt x="18" y="199"/>
                </a:moveTo>
                <a:lnTo>
                  <a:pt x="18" y="199"/>
                </a:lnTo>
                <a:lnTo>
                  <a:pt x="17" y="200"/>
                </a:lnTo>
                <a:lnTo>
                  <a:pt x="18" y="199"/>
                </a:lnTo>
                <a:close/>
                <a:moveTo>
                  <a:pt x="18" y="199"/>
                </a:moveTo>
                <a:lnTo>
                  <a:pt x="21" y="202"/>
                </a:lnTo>
                <a:lnTo>
                  <a:pt x="19" y="203"/>
                </a:lnTo>
                <a:lnTo>
                  <a:pt x="16" y="200"/>
                </a:lnTo>
                <a:lnTo>
                  <a:pt x="18" y="199"/>
                </a:lnTo>
                <a:close/>
                <a:moveTo>
                  <a:pt x="145" y="33"/>
                </a:moveTo>
                <a:lnTo>
                  <a:pt x="146" y="41"/>
                </a:lnTo>
                <a:lnTo>
                  <a:pt x="143" y="42"/>
                </a:lnTo>
                <a:lnTo>
                  <a:pt x="142" y="33"/>
                </a:lnTo>
                <a:lnTo>
                  <a:pt x="145" y="33"/>
                </a:lnTo>
                <a:close/>
                <a:moveTo>
                  <a:pt x="146" y="41"/>
                </a:moveTo>
                <a:lnTo>
                  <a:pt x="146" y="42"/>
                </a:lnTo>
                <a:lnTo>
                  <a:pt x="144" y="42"/>
                </a:lnTo>
                <a:lnTo>
                  <a:pt x="146" y="41"/>
                </a:lnTo>
                <a:close/>
                <a:moveTo>
                  <a:pt x="146" y="42"/>
                </a:moveTo>
                <a:lnTo>
                  <a:pt x="146" y="50"/>
                </a:lnTo>
                <a:lnTo>
                  <a:pt x="144" y="50"/>
                </a:lnTo>
                <a:lnTo>
                  <a:pt x="143" y="42"/>
                </a:lnTo>
                <a:lnTo>
                  <a:pt x="146" y="42"/>
                </a:lnTo>
                <a:close/>
                <a:moveTo>
                  <a:pt x="146" y="50"/>
                </a:moveTo>
                <a:lnTo>
                  <a:pt x="147" y="54"/>
                </a:lnTo>
                <a:lnTo>
                  <a:pt x="144" y="54"/>
                </a:lnTo>
                <a:lnTo>
                  <a:pt x="144" y="50"/>
                </a:lnTo>
                <a:lnTo>
                  <a:pt x="146" y="50"/>
                </a:lnTo>
                <a:close/>
                <a:moveTo>
                  <a:pt x="147" y="54"/>
                </a:moveTo>
                <a:lnTo>
                  <a:pt x="147" y="54"/>
                </a:lnTo>
                <a:lnTo>
                  <a:pt x="145" y="54"/>
                </a:lnTo>
                <a:lnTo>
                  <a:pt x="147" y="54"/>
                </a:lnTo>
                <a:close/>
                <a:moveTo>
                  <a:pt x="147" y="54"/>
                </a:moveTo>
                <a:lnTo>
                  <a:pt x="147" y="58"/>
                </a:lnTo>
                <a:lnTo>
                  <a:pt x="144" y="59"/>
                </a:lnTo>
                <a:lnTo>
                  <a:pt x="144" y="54"/>
                </a:lnTo>
                <a:lnTo>
                  <a:pt x="147" y="54"/>
                </a:lnTo>
                <a:close/>
                <a:moveTo>
                  <a:pt x="144" y="59"/>
                </a:moveTo>
                <a:lnTo>
                  <a:pt x="144" y="59"/>
                </a:lnTo>
                <a:lnTo>
                  <a:pt x="145" y="59"/>
                </a:lnTo>
                <a:lnTo>
                  <a:pt x="144" y="59"/>
                </a:lnTo>
                <a:close/>
                <a:moveTo>
                  <a:pt x="147" y="58"/>
                </a:moveTo>
                <a:lnTo>
                  <a:pt x="147" y="62"/>
                </a:lnTo>
                <a:lnTo>
                  <a:pt x="144" y="63"/>
                </a:lnTo>
                <a:lnTo>
                  <a:pt x="144" y="59"/>
                </a:lnTo>
                <a:lnTo>
                  <a:pt x="147" y="58"/>
                </a:lnTo>
                <a:close/>
                <a:moveTo>
                  <a:pt x="147" y="62"/>
                </a:moveTo>
                <a:lnTo>
                  <a:pt x="147" y="63"/>
                </a:lnTo>
                <a:lnTo>
                  <a:pt x="146" y="63"/>
                </a:lnTo>
                <a:lnTo>
                  <a:pt x="147" y="62"/>
                </a:lnTo>
                <a:close/>
                <a:moveTo>
                  <a:pt x="147" y="63"/>
                </a:moveTo>
                <a:lnTo>
                  <a:pt x="147" y="67"/>
                </a:lnTo>
                <a:lnTo>
                  <a:pt x="144" y="67"/>
                </a:lnTo>
                <a:lnTo>
                  <a:pt x="144" y="63"/>
                </a:lnTo>
                <a:lnTo>
                  <a:pt x="147" y="63"/>
                </a:lnTo>
                <a:close/>
                <a:moveTo>
                  <a:pt x="144" y="67"/>
                </a:moveTo>
                <a:lnTo>
                  <a:pt x="144" y="67"/>
                </a:lnTo>
                <a:lnTo>
                  <a:pt x="146" y="67"/>
                </a:lnTo>
                <a:lnTo>
                  <a:pt x="144" y="67"/>
                </a:lnTo>
                <a:close/>
                <a:moveTo>
                  <a:pt x="147" y="67"/>
                </a:moveTo>
                <a:lnTo>
                  <a:pt x="147" y="71"/>
                </a:lnTo>
                <a:lnTo>
                  <a:pt x="145" y="71"/>
                </a:lnTo>
                <a:lnTo>
                  <a:pt x="144" y="67"/>
                </a:lnTo>
                <a:lnTo>
                  <a:pt x="147" y="67"/>
                </a:lnTo>
                <a:close/>
                <a:moveTo>
                  <a:pt x="147" y="71"/>
                </a:moveTo>
                <a:lnTo>
                  <a:pt x="147" y="71"/>
                </a:lnTo>
                <a:lnTo>
                  <a:pt x="146" y="71"/>
                </a:lnTo>
                <a:lnTo>
                  <a:pt x="147" y="71"/>
                </a:lnTo>
                <a:close/>
                <a:moveTo>
                  <a:pt x="147" y="71"/>
                </a:moveTo>
                <a:lnTo>
                  <a:pt x="147" y="75"/>
                </a:lnTo>
                <a:lnTo>
                  <a:pt x="145" y="75"/>
                </a:lnTo>
                <a:lnTo>
                  <a:pt x="145" y="71"/>
                </a:lnTo>
                <a:lnTo>
                  <a:pt x="147" y="71"/>
                </a:lnTo>
                <a:close/>
                <a:moveTo>
                  <a:pt x="147" y="75"/>
                </a:moveTo>
                <a:lnTo>
                  <a:pt x="147" y="75"/>
                </a:lnTo>
                <a:lnTo>
                  <a:pt x="146" y="75"/>
                </a:lnTo>
                <a:lnTo>
                  <a:pt x="147" y="75"/>
                </a:lnTo>
                <a:close/>
                <a:moveTo>
                  <a:pt x="147" y="75"/>
                </a:moveTo>
                <a:lnTo>
                  <a:pt x="147" y="79"/>
                </a:lnTo>
                <a:lnTo>
                  <a:pt x="144" y="79"/>
                </a:lnTo>
                <a:lnTo>
                  <a:pt x="145" y="75"/>
                </a:lnTo>
                <a:lnTo>
                  <a:pt x="147" y="75"/>
                </a:lnTo>
                <a:close/>
                <a:moveTo>
                  <a:pt x="147" y="79"/>
                </a:moveTo>
                <a:lnTo>
                  <a:pt x="147" y="83"/>
                </a:lnTo>
                <a:lnTo>
                  <a:pt x="144" y="83"/>
                </a:lnTo>
                <a:lnTo>
                  <a:pt x="144" y="79"/>
                </a:lnTo>
                <a:lnTo>
                  <a:pt x="147" y="79"/>
                </a:lnTo>
                <a:close/>
                <a:moveTo>
                  <a:pt x="147" y="83"/>
                </a:moveTo>
                <a:lnTo>
                  <a:pt x="147" y="83"/>
                </a:lnTo>
                <a:lnTo>
                  <a:pt x="146" y="83"/>
                </a:lnTo>
                <a:lnTo>
                  <a:pt x="147" y="83"/>
                </a:lnTo>
                <a:close/>
                <a:moveTo>
                  <a:pt x="147" y="83"/>
                </a:moveTo>
                <a:lnTo>
                  <a:pt x="147" y="87"/>
                </a:lnTo>
                <a:lnTo>
                  <a:pt x="144" y="86"/>
                </a:lnTo>
                <a:lnTo>
                  <a:pt x="144" y="83"/>
                </a:lnTo>
                <a:lnTo>
                  <a:pt x="147" y="83"/>
                </a:lnTo>
                <a:close/>
                <a:moveTo>
                  <a:pt x="147" y="87"/>
                </a:moveTo>
                <a:lnTo>
                  <a:pt x="147" y="87"/>
                </a:lnTo>
                <a:lnTo>
                  <a:pt x="145" y="86"/>
                </a:lnTo>
                <a:lnTo>
                  <a:pt x="147" y="87"/>
                </a:lnTo>
                <a:close/>
                <a:moveTo>
                  <a:pt x="147" y="87"/>
                </a:moveTo>
                <a:lnTo>
                  <a:pt x="146" y="90"/>
                </a:lnTo>
                <a:lnTo>
                  <a:pt x="143" y="90"/>
                </a:lnTo>
                <a:lnTo>
                  <a:pt x="144" y="86"/>
                </a:lnTo>
                <a:lnTo>
                  <a:pt x="147" y="87"/>
                </a:lnTo>
                <a:close/>
                <a:moveTo>
                  <a:pt x="146" y="90"/>
                </a:moveTo>
                <a:lnTo>
                  <a:pt x="146" y="91"/>
                </a:lnTo>
                <a:lnTo>
                  <a:pt x="145" y="90"/>
                </a:lnTo>
                <a:lnTo>
                  <a:pt x="146" y="90"/>
                </a:lnTo>
                <a:close/>
                <a:moveTo>
                  <a:pt x="146" y="91"/>
                </a:moveTo>
                <a:lnTo>
                  <a:pt x="146" y="94"/>
                </a:lnTo>
                <a:lnTo>
                  <a:pt x="143" y="94"/>
                </a:lnTo>
                <a:lnTo>
                  <a:pt x="143" y="90"/>
                </a:lnTo>
                <a:lnTo>
                  <a:pt x="146" y="91"/>
                </a:lnTo>
                <a:close/>
                <a:moveTo>
                  <a:pt x="146" y="94"/>
                </a:moveTo>
                <a:lnTo>
                  <a:pt x="146" y="94"/>
                </a:lnTo>
                <a:lnTo>
                  <a:pt x="144" y="94"/>
                </a:lnTo>
                <a:lnTo>
                  <a:pt x="146" y="94"/>
                </a:lnTo>
                <a:close/>
                <a:moveTo>
                  <a:pt x="146" y="94"/>
                </a:moveTo>
                <a:lnTo>
                  <a:pt x="145" y="98"/>
                </a:lnTo>
                <a:lnTo>
                  <a:pt x="142" y="97"/>
                </a:lnTo>
                <a:lnTo>
                  <a:pt x="143" y="94"/>
                </a:lnTo>
                <a:lnTo>
                  <a:pt x="146" y="94"/>
                </a:lnTo>
                <a:close/>
                <a:moveTo>
                  <a:pt x="142" y="97"/>
                </a:moveTo>
                <a:lnTo>
                  <a:pt x="142" y="97"/>
                </a:lnTo>
                <a:lnTo>
                  <a:pt x="143" y="98"/>
                </a:lnTo>
                <a:lnTo>
                  <a:pt x="142" y="97"/>
                </a:lnTo>
                <a:close/>
                <a:moveTo>
                  <a:pt x="145" y="98"/>
                </a:moveTo>
                <a:lnTo>
                  <a:pt x="144" y="99"/>
                </a:lnTo>
                <a:lnTo>
                  <a:pt x="142" y="99"/>
                </a:lnTo>
                <a:lnTo>
                  <a:pt x="142" y="97"/>
                </a:lnTo>
                <a:lnTo>
                  <a:pt x="145" y="98"/>
                </a:lnTo>
                <a:close/>
                <a:moveTo>
                  <a:pt x="144" y="99"/>
                </a:moveTo>
                <a:lnTo>
                  <a:pt x="144" y="100"/>
                </a:lnTo>
                <a:lnTo>
                  <a:pt x="143" y="99"/>
                </a:lnTo>
                <a:lnTo>
                  <a:pt x="144" y="99"/>
                </a:lnTo>
                <a:close/>
                <a:moveTo>
                  <a:pt x="144" y="100"/>
                </a:moveTo>
                <a:lnTo>
                  <a:pt x="144" y="101"/>
                </a:lnTo>
                <a:lnTo>
                  <a:pt x="141" y="101"/>
                </a:lnTo>
                <a:lnTo>
                  <a:pt x="142" y="99"/>
                </a:lnTo>
                <a:lnTo>
                  <a:pt x="144" y="100"/>
                </a:lnTo>
                <a:close/>
                <a:moveTo>
                  <a:pt x="144" y="101"/>
                </a:moveTo>
                <a:lnTo>
                  <a:pt x="143" y="103"/>
                </a:lnTo>
                <a:lnTo>
                  <a:pt x="141" y="102"/>
                </a:lnTo>
                <a:lnTo>
                  <a:pt x="141" y="101"/>
                </a:lnTo>
                <a:lnTo>
                  <a:pt x="144" y="101"/>
                </a:lnTo>
                <a:close/>
                <a:moveTo>
                  <a:pt x="143" y="103"/>
                </a:moveTo>
                <a:lnTo>
                  <a:pt x="143" y="103"/>
                </a:lnTo>
                <a:lnTo>
                  <a:pt x="142" y="103"/>
                </a:lnTo>
                <a:lnTo>
                  <a:pt x="143" y="103"/>
                </a:lnTo>
                <a:close/>
                <a:moveTo>
                  <a:pt x="143" y="103"/>
                </a:moveTo>
                <a:lnTo>
                  <a:pt x="143" y="105"/>
                </a:lnTo>
                <a:lnTo>
                  <a:pt x="140" y="104"/>
                </a:lnTo>
                <a:lnTo>
                  <a:pt x="141" y="102"/>
                </a:lnTo>
                <a:lnTo>
                  <a:pt x="143" y="103"/>
                </a:lnTo>
                <a:close/>
                <a:moveTo>
                  <a:pt x="140" y="104"/>
                </a:moveTo>
                <a:lnTo>
                  <a:pt x="140" y="104"/>
                </a:lnTo>
                <a:lnTo>
                  <a:pt x="141" y="105"/>
                </a:lnTo>
                <a:lnTo>
                  <a:pt x="140" y="104"/>
                </a:lnTo>
                <a:close/>
                <a:moveTo>
                  <a:pt x="143" y="105"/>
                </a:moveTo>
                <a:lnTo>
                  <a:pt x="142" y="107"/>
                </a:lnTo>
                <a:lnTo>
                  <a:pt x="140" y="106"/>
                </a:lnTo>
                <a:lnTo>
                  <a:pt x="140" y="104"/>
                </a:lnTo>
                <a:lnTo>
                  <a:pt x="143" y="105"/>
                </a:lnTo>
                <a:close/>
                <a:moveTo>
                  <a:pt x="142" y="107"/>
                </a:moveTo>
                <a:lnTo>
                  <a:pt x="142" y="107"/>
                </a:lnTo>
                <a:lnTo>
                  <a:pt x="141" y="106"/>
                </a:lnTo>
                <a:lnTo>
                  <a:pt x="142" y="107"/>
                </a:lnTo>
                <a:close/>
                <a:moveTo>
                  <a:pt x="142" y="107"/>
                </a:moveTo>
                <a:lnTo>
                  <a:pt x="142" y="108"/>
                </a:lnTo>
                <a:lnTo>
                  <a:pt x="139" y="107"/>
                </a:lnTo>
                <a:lnTo>
                  <a:pt x="140" y="106"/>
                </a:lnTo>
                <a:lnTo>
                  <a:pt x="142" y="107"/>
                </a:lnTo>
                <a:close/>
                <a:moveTo>
                  <a:pt x="142" y="108"/>
                </a:moveTo>
                <a:lnTo>
                  <a:pt x="142" y="108"/>
                </a:lnTo>
                <a:lnTo>
                  <a:pt x="140" y="108"/>
                </a:lnTo>
                <a:lnTo>
                  <a:pt x="142" y="108"/>
                </a:lnTo>
                <a:close/>
                <a:moveTo>
                  <a:pt x="142" y="108"/>
                </a:moveTo>
                <a:lnTo>
                  <a:pt x="140" y="112"/>
                </a:lnTo>
                <a:lnTo>
                  <a:pt x="138" y="111"/>
                </a:lnTo>
                <a:lnTo>
                  <a:pt x="139" y="107"/>
                </a:lnTo>
                <a:lnTo>
                  <a:pt x="142" y="108"/>
                </a:lnTo>
                <a:close/>
                <a:moveTo>
                  <a:pt x="140" y="112"/>
                </a:moveTo>
                <a:lnTo>
                  <a:pt x="140" y="112"/>
                </a:lnTo>
                <a:lnTo>
                  <a:pt x="139" y="111"/>
                </a:lnTo>
                <a:lnTo>
                  <a:pt x="140" y="112"/>
                </a:lnTo>
                <a:close/>
                <a:moveTo>
                  <a:pt x="140" y="112"/>
                </a:moveTo>
                <a:lnTo>
                  <a:pt x="139" y="115"/>
                </a:lnTo>
                <a:lnTo>
                  <a:pt x="136" y="114"/>
                </a:lnTo>
                <a:lnTo>
                  <a:pt x="138" y="111"/>
                </a:lnTo>
                <a:lnTo>
                  <a:pt x="140" y="112"/>
                </a:lnTo>
                <a:close/>
                <a:moveTo>
                  <a:pt x="139" y="115"/>
                </a:moveTo>
                <a:lnTo>
                  <a:pt x="139" y="115"/>
                </a:lnTo>
                <a:lnTo>
                  <a:pt x="137" y="114"/>
                </a:lnTo>
                <a:lnTo>
                  <a:pt x="139" y="115"/>
                </a:lnTo>
                <a:close/>
                <a:moveTo>
                  <a:pt x="139" y="115"/>
                </a:moveTo>
                <a:lnTo>
                  <a:pt x="137" y="118"/>
                </a:lnTo>
                <a:lnTo>
                  <a:pt x="134" y="117"/>
                </a:lnTo>
                <a:lnTo>
                  <a:pt x="136" y="114"/>
                </a:lnTo>
                <a:lnTo>
                  <a:pt x="139" y="115"/>
                </a:lnTo>
                <a:close/>
                <a:moveTo>
                  <a:pt x="137" y="118"/>
                </a:moveTo>
                <a:lnTo>
                  <a:pt x="137" y="118"/>
                </a:lnTo>
                <a:lnTo>
                  <a:pt x="136" y="118"/>
                </a:lnTo>
                <a:lnTo>
                  <a:pt x="137" y="118"/>
                </a:lnTo>
                <a:close/>
                <a:moveTo>
                  <a:pt x="137" y="118"/>
                </a:moveTo>
                <a:lnTo>
                  <a:pt x="135" y="121"/>
                </a:lnTo>
                <a:lnTo>
                  <a:pt x="133" y="120"/>
                </a:lnTo>
                <a:lnTo>
                  <a:pt x="135" y="117"/>
                </a:lnTo>
                <a:lnTo>
                  <a:pt x="137" y="118"/>
                </a:lnTo>
                <a:close/>
                <a:moveTo>
                  <a:pt x="133" y="120"/>
                </a:moveTo>
                <a:lnTo>
                  <a:pt x="133" y="120"/>
                </a:lnTo>
                <a:lnTo>
                  <a:pt x="134" y="121"/>
                </a:lnTo>
                <a:lnTo>
                  <a:pt x="133" y="120"/>
                </a:lnTo>
                <a:close/>
                <a:moveTo>
                  <a:pt x="135" y="121"/>
                </a:moveTo>
                <a:lnTo>
                  <a:pt x="133" y="124"/>
                </a:lnTo>
                <a:lnTo>
                  <a:pt x="131" y="123"/>
                </a:lnTo>
                <a:lnTo>
                  <a:pt x="133" y="120"/>
                </a:lnTo>
                <a:lnTo>
                  <a:pt x="135" y="121"/>
                </a:lnTo>
                <a:close/>
                <a:moveTo>
                  <a:pt x="133" y="124"/>
                </a:moveTo>
                <a:lnTo>
                  <a:pt x="133" y="124"/>
                </a:lnTo>
                <a:lnTo>
                  <a:pt x="132" y="124"/>
                </a:lnTo>
                <a:lnTo>
                  <a:pt x="133" y="124"/>
                </a:lnTo>
                <a:close/>
                <a:moveTo>
                  <a:pt x="133" y="124"/>
                </a:moveTo>
                <a:lnTo>
                  <a:pt x="132" y="127"/>
                </a:lnTo>
                <a:lnTo>
                  <a:pt x="129" y="126"/>
                </a:lnTo>
                <a:lnTo>
                  <a:pt x="131" y="123"/>
                </a:lnTo>
                <a:lnTo>
                  <a:pt x="133" y="124"/>
                </a:lnTo>
                <a:close/>
                <a:moveTo>
                  <a:pt x="132" y="127"/>
                </a:moveTo>
                <a:lnTo>
                  <a:pt x="132" y="128"/>
                </a:lnTo>
                <a:lnTo>
                  <a:pt x="130" y="127"/>
                </a:lnTo>
                <a:lnTo>
                  <a:pt x="132" y="127"/>
                </a:lnTo>
                <a:close/>
                <a:moveTo>
                  <a:pt x="132" y="128"/>
                </a:moveTo>
                <a:lnTo>
                  <a:pt x="130" y="130"/>
                </a:lnTo>
                <a:lnTo>
                  <a:pt x="127" y="129"/>
                </a:lnTo>
                <a:lnTo>
                  <a:pt x="129" y="126"/>
                </a:lnTo>
                <a:lnTo>
                  <a:pt x="132" y="128"/>
                </a:lnTo>
                <a:close/>
                <a:moveTo>
                  <a:pt x="127" y="129"/>
                </a:moveTo>
                <a:lnTo>
                  <a:pt x="127" y="129"/>
                </a:lnTo>
                <a:lnTo>
                  <a:pt x="128" y="130"/>
                </a:lnTo>
                <a:lnTo>
                  <a:pt x="127" y="129"/>
                </a:lnTo>
                <a:close/>
                <a:moveTo>
                  <a:pt x="130" y="130"/>
                </a:moveTo>
                <a:lnTo>
                  <a:pt x="128" y="133"/>
                </a:lnTo>
                <a:lnTo>
                  <a:pt x="126" y="132"/>
                </a:lnTo>
                <a:lnTo>
                  <a:pt x="127" y="129"/>
                </a:lnTo>
                <a:lnTo>
                  <a:pt x="130" y="130"/>
                </a:lnTo>
                <a:close/>
                <a:moveTo>
                  <a:pt x="128" y="133"/>
                </a:moveTo>
                <a:lnTo>
                  <a:pt x="128" y="133"/>
                </a:lnTo>
                <a:lnTo>
                  <a:pt x="127" y="133"/>
                </a:lnTo>
                <a:lnTo>
                  <a:pt x="128" y="133"/>
                </a:lnTo>
                <a:close/>
                <a:moveTo>
                  <a:pt x="128" y="133"/>
                </a:moveTo>
                <a:lnTo>
                  <a:pt x="126" y="136"/>
                </a:lnTo>
                <a:lnTo>
                  <a:pt x="124" y="135"/>
                </a:lnTo>
                <a:lnTo>
                  <a:pt x="126" y="132"/>
                </a:lnTo>
                <a:lnTo>
                  <a:pt x="128" y="133"/>
                </a:lnTo>
                <a:close/>
                <a:moveTo>
                  <a:pt x="126" y="136"/>
                </a:moveTo>
                <a:lnTo>
                  <a:pt x="124" y="139"/>
                </a:lnTo>
                <a:lnTo>
                  <a:pt x="122" y="137"/>
                </a:lnTo>
                <a:lnTo>
                  <a:pt x="124" y="135"/>
                </a:lnTo>
                <a:lnTo>
                  <a:pt x="126" y="136"/>
                </a:lnTo>
                <a:close/>
                <a:moveTo>
                  <a:pt x="122" y="137"/>
                </a:moveTo>
                <a:lnTo>
                  <a:pt x="122" y="137"/>
                </a:lnTo>
                <a:lnTo>
                  <a:pt x="123" y="138"/>
                </a:lnTo>
                <a:lnTo>
                  <a:pt x="122" y="137"/>
                </a:lnTo>
                <a:close/>
                <a:moveTo>
                  <a:pt x="124" y="139"/>
                </a:moveTo>
                <a:lnTo>
                  <a:pt x="123" y="141"/>
                </a:lnTo>
                <a:lnTo>
                  <a:pt x="120" y="140"/>
                </a:lnTo>
                <a:lnTo>
                  <a:pt x="122" y="137"/>
                </a:lnTo>
                <a:lnTo>
                  <a:pt x="124" y="139"/>
                </a:lnTo>
                <a:close/>
                <a:moveTo>
                  <a:pt x="123" y="141"/>
                </a:moveTo>
                <a:lnTo>
                  <a:pt x="123" y="141"/>
                </a:lnTo>
                <a:lnTo>
                  <a:pt x="122" y="141"/>
                </a:lnTo>
                <a:lnTo>
                  <a:pt x="123" y="141"/>
                </a:lnTo>
                <a:close/>
                <a:moveTo>
                  <a:pt x="123" y="141"/>
                </a:moveTo>
                <a:lnTo>
                  <a:pt x="121" y="144"/>
                </a:lnTo>
                <a:lnTo>
                  <a:pt x="119" y="143"/>
                </a:lnTo>
                <a:lnTo>
                  <a:pt x="121" y="140"/>
                </a:lnTo>
                <a:lnTo>
                  <a:pt x="123" y="141"/>
                </a:lnTo>
                <a:close/>
                <a:moveTo>
                  <a:pt x="121" y="144"/>
                </a:moveTo>
                <a:lnTo>
                  <a:pt x="120" y="147"/>
                </a:lnTo>
                <a:lnTo>
                  <a:pt x="118" y="145"/>
                </a:lnTo>
                <a:lnTo>
                  <a:pt x="119" y="143"/>
                </a:lnTo>
                <a:lnTo>
                  <a:pt x="121" y="144"/>
                </a:lnTo>
                <a:close/>
                <a:moveTo>
                  <a:pt x="118" y="145"/>
                </a:moveTo>
                <a:lnTo>
                  <a:pt x="118" y="145"/>
                </a:lnTo>
                <a:lnTo>
                  <a:pt x="119" y="146"/>
                </a:lnTo>
                <a:lnTo>
                  <a:pt x="118" y="145"/>
                </a:lnTo>
                <a:close/>
                <a:moveTo>
                  <a:pt x="120" y="147"/>
                </a:moveTo>
                <a:lnTo>
                  <a:pt x="119" y="149"/>
                </a:lnTo>
                <a:lnTo>
                  <a:pt x="116" y="148"/>
                </a:lnTo>
                <a:lnTo>
                  <a:pt x="118" y="145"/>
                </a:lnTo>
                <a:lnTo>
                  <a:pt x="120" y="147"/>
                </a:lnTo>
                <a:close/>
                <a:moveTo>
                  <a:pt x="116" y="148"/>
                </a:moveTo>
                <a:lnTo>
                  <a:pt x="116" y="148"/>
                </a:lnTo>
                <a:lnTo>
                  <a:pt x="117" y="148"/>
                </a:lnTo>
                <a:lnTo>
                  <a:pt x="116" y="148"/>
                </a:lnTo>
                <a:close/>
                <a:moveTo>
                  <a:pt x="119" y="149"/>
                </a:moveTo>
                <a:lnTo>
                  <a:pt x="117" y="151"/>
                </a:lnTo>
                <a:lnTo>
                  <a:pt x="115" y="150"/>
                </a:lnTo>
                <a:lnTo>
                  <a:pt x="116" y="148"/>
                </a:lnTo>
                <a:lnTo>
                  <a:pt x="119" y="149"/>
                </a:lnTo>
                <a:close/>
                <a:moveTo>
                  <a:pt x="117" y="151"/>
                </a:moveTo>
                <a:lnTo>
                  <a:pt x="117" y="151"/>
                </a:lnTo>
                <a:lnTo>
                  <a:pt x="116" y="151"/>
                </a:lnTo>
                <a:lnTo>
                  <a:pt x="117" y="151"/>
                </a:lnTo>
                <a:close/>
                <a:moveTo>
                  <a:pt x="117" y="151"/>
                </a:moveTo>
                <a:lnTo>
                  <a:pt x="116" y="154"/>
                </a:lnTo>
                <a:lnTo>
                  <a:pt x="114" y="152"/>
                </a:lnTo>
                <a:lnTo>
                  <a:pt x="115" y="150"/>
                </a:lnTo>
                <a:lnTo>
                  <a:pt x="117" y="151"/>
                </a:lnTo>
                <a:close/>
                <a:moveTo>
                  <a:pt x="116" y="154"/>
                </a:moveTo>
                <a:lnTo>
                  <a:pt x="115" y="156"/>
                </a:lnTo>
                <a:lnTo>
                  <a:pt x="112" y="155"/>
                </a:lnTo>
                <a:lnTo>
                  <a:pt x="114" y="152"/>
                </a:lnTo>
                <a:lnTo>
                  <a:pt x="116" y="154"/>
                </a:lnTo>
                <a:close/>
                <a:moveTo>
                  <a:pt x="112" y="155"/>
                </a:moveTo>
                <a:lnTo>
                  <a:pt x="112" y="155"/>
                </a:lnTo>
                <a:lnTo>
                  <a:pt x="114" y="155"/>
                </a:lnTo>
                <a:lnTo>
                  <a:pt x="112" y="155"/>
                </a:lnTo>
                <a:close/>
                <a:moveTo>
                  <a:pt x="115" y="156"/>
                </a:moveTo>
                <a:lnTo>
                  <a:pt x="114" y="158"/>
                </a:lnTo>
                <a:lnTo>
                  <a:pt x="111" y="157"/>
                </a:lnTo>
                <a:lnTo>
                  <a:pt x="112" y="155"/>
                </a:lnTo>
                <a:lnTo>
                  <a:pt x="115" y="156"/>
                </a:lnTo>
                <a:close/>
                <a:moveTo>
                  <a:pt x="114" y="158"/>
                </a:moveTo>
                <a:lnTo>
                  <a:pt x="114" y="158"/>
                </a:lnTo>
                <a:lnTo>
                  <a:pt x="112" y="157"/>
                </a:lnTo>
                <a:lnTo>
                  <a:pt x="114" y="158"/>
                </a:lnTo>
                <a:close/>
                <a:moveTo>
                  <a:pt x="114" y="158"/>
                </a:moveTo>
                <a:lnTo>
                  <a:pt x="113" y="160"/>
                </a:lnTo>
                <a:lnTo>
                  <a:pt x="110" y="159"/>
                </a:lnTo>
                <a:lnTo>
                  <a:pt x="111" y="157"/>
                </a:lnTo>
                <a:lnTo>
                  <a:pt x="114" y="158"/>
                </a:lnTo>
                <a:close/>
                <a:moveTo>
                  <a:pt x="113" y="160"/>
                </a:moveTo>
                <a:lnTo>
                  <a:pt x="111" y="162"/>
                </a:lnTo>
                <a:lnTo>
                  <a:pt x="109" y="160"/>
                </a:lnTo>
                <a:lnTo>
                  <a:pt x="110" y="159"/>
                </a:lnTo>
                <a:lnTo>
                  <a:pt x="113" y="160"/>
                </a:lnTo>
                <a:close/>
                <a:moveTo>
                  <a:pt x="111" y="162"/>
                </a:moveTo>
                <a:lnTo>
                  <a:pt x="110" y="164"/>
                </a:lnTo>
                <a:lnTo>
                  <a:pt x="108" y="162"/>
                </a:lnTo>
                <a:lnTo>
                  <a:pt x="109" y="160"/>
                </a:lnTo>
                <a:lnTo>
                  <a:pt x="111" y="162"/>
                </a:lnTo>
                <a:close/>
                <a:moveTo>
                  <a:pt x="110" y="164"/>
                </a:moveTo>
                <a:lnTo>
                  <a:pt x="109" y="166"/>
                </a:lnTo>
                <a:lnTo>
                  <a:pt x="107" y="164"/>
                </a:lnTo>
                <a:lnTo>
                  <a:pt x="108" y="162"/>
                </a:lnTo>
                <a:lnTo>
                  <a:pt x="110" y="164"/>
                </a:lnTo>
                <a:close/>
                <a:moveTo>
                  <a:pt x="107" y="164"/>
                </a:moveTo>
                <a:lnTo>
                  <a:pt x="107" y="164"/>
                </a:lnTo>
                <a:lnTo>
                  <a:pt x="108" y="165"/>
                </a:lnTo>
                <a:lnTo>
                  <a:pt x="107" y="164"/>
                </a:lnTo>
                <a:close/>
                <a:moveTo>
                  <a:pt x="109" y="166"/>
                </a:moveTo>
                <a:lnTo>
                  <a:pt x="108" y="167"/>
                </a:lnTo>
                <a:lnTo>
                  <a:pt x="106" y="166"/>
                </a:lnTo>
                <a:lnTo>
                  <a:pt x="107" y="164"/>
                </a:lnTo>
                <a:lnTo>
                  <a:pt x="109" y="166"/>
                </a:lnTo>
                <a:close/>
                <a:moveTo>
                  <a:pt x="108" y="167"/>
                </a:moveTo>
                <a:lnTo>
                  <a:pt x="107" y="169"/>
                </a:lnTo>
                <a:lnTo>
                  <a:pt x="105" y="168"/>
                </a:lnTo>
                <a:lnTo>
                  <a:pt x="106" y="166"/>
                </a:lnTo>
                <a:lnTo>
                  <a:pt x="108" y="167"/>
                </a:lnTo>
                <a:close/>
                <a:moveTo>
                  <a:pt x="105" y="168"/>
                </a:moveTo>
                <a:lnTo>
                  <a:pt x="105" y="168"/>
                </a:lnTo>
                <a:lnTo>
                  <a:pt x="106" y="169"/>
                </a:lnTo>
                <a:lnTo>
                  <a:pt x="105" y="168"/>
                </a:lnTo>
                <a:close/>
                <a:moveTo>
                  <a:pt x="107" y="169"/>
                </a:moveTo>
                <a:lnTo>
                  <a:pt x="106" y="171"/>
                </a:lnTo>
                <a:lnTo>
                  <a:pt x="104" y="170"/>
                </a:lnTo>
                <a:lnTo>
                  <a:pt x="105" y="168"/>
                </a:lnTo>
                <a:lnTo>
                  <a:pt x="107" y="169"/>
                </a:lnTo>
                <a:close/>
                <a:moveTo>
                  <a:pt x="106" y="171"/>
                </a:moveTo>
                <a:lnTo>
                  <a:pt x="106" y="173"/>
                </a:lnTo>
                <a:lnTo>
                  <a:pt x="103" y="172"/>
                </a:lnTo>
                <a:lnTo>
                  <a:pt x="104" y="170"/>
                </a:lnTo>
                <a:lnTo>
                  <a:pt x="106" y="171"/>
                </a:lnTo>
                <a:close/>
                <a:moveTo>
                  <a:pt x="103" y="172"/>
                </a:moveTo>
                <a:lnTo>
                  <a:pt x="103" y="172"/>
                </a:lnTo>
                <a:lnTo>
                  <a:pt x="104" y="172"/>
                </a:lnTo>
                <a:lnTo>
                  <a:pt x="103" y="172"/>
                </a:lnTo>
                <a:close/>
                <a:moveTo>
                  <a:pt x="106" y="173"/>
                </a:moveTo>
                <a:lnTo>
                  <a:pt x="105" y="175"/>
                </a:lnTo>
                <a:lnTo>
                  <a:pt x="102" y="174"/>
                </a:lnTo>
                <a:lnTo>
                  <a:pt x="103" y="172"/>
                </a:lnTo>
                <a:lnTo>
                  <a:pt x="106" y="173"/>
                </a:lnTo>
                <a:close/>
                <a:moveTo>
                  <a:pt x="102" y="174"/>
                </a:moveTo>
                <a:lnTo>
                  <a:pt x="102" y="174"/>
                </a:lnTo>
                <a:lnTo>
                  <a:pt x="104" y="174"/>
                </a:lnTo>
                <a:lnTo>
                  <a:pt x="102" y="174"/>
                </a:lnTo>
                <a:close/>
                <a:moveTo>
                  <a:pt x="105" y="175"/>
                </a:moveTo>
                <a:lnTo>
                  <a:pt x="104" y="177"/>
                </a:lnTo>
                <a:lnTo>
                  <a:pt x="102" y="176"/>
                </a:lnTo>
                <a:lnTo>
                  <a:pt x="102" y="174"/>
                </a:lnTo>
                <a:lnTo>
                  <a:pt x="105" y="175"/>
                </a:lnTo>
                <a:close/>
                <a:moveTo>
                  <a:pt x="102" y="176"/>
                </a:moveTo>
                <a:lnTo>
                  <a:pt x="102" y="176"/>
                </a:lnTo>
                <a:lnTo>
                  <a:pt x="103" y="176"/>
                </a:lnTo>
                <a:lnTo>
                  <a:pt x="102" y="176"/>
                </a:lnTo>
                <a:close/>
                <a:moveTo>
                  <a:pt x="104" y="177"/>
                </a:moveTo>
                <a:lnTo>
                  <a:pt x="104" y="179"/>
                </a:lnTo>
                <a:lnTo>
                  <a:pt x="101" y="178"/>
                </a:lnTo>
                <a:lnTo>
                  <a:pt x="102" y="176"/>
                </a:lnTo>
                <a:lnTo>
                  <a:pt x="104" y="177"/>
                </a:lnTo>
                <a:close/>
                <a:moveTo>
                  <a:pt x="101" y="178"/>
                </a:moveTo>
                <a:lnTo>
                  <a:pt x="101" y="178"/>
                </a:lnTo>
                <a:lnTo>
                  <a:pt x="102" y="178"/>
                </a:lnTo>
                <a:lnTo>
                  <a:pt x="101" y="178"/>
                </a:lnTo>
                <a:close/>
                <a:moveTo>
                  <a:pt x="104" y="179"/>
                </a:moveTo>
                <a:lnTo>
                  <a:pt x="103" y="181"/>
                </a:lnTo>
                <a:lnTo>
                  <a:pt x="100" y="180"/>
                </a:lnTo>
                <a:lnTo>
                  <a:pt x="101" y="178"/>
                </a:lnTo>
                <a:lnTo>
                  <a:pt x="104" y="179"/>
                </a:lnTo>
                <a:close/>
                <a:moveTo>
                  <a:pt x="100" y="180"/>
                </a:moveTo>
                <a:lnTo>
                  <a:pt x="100" y="180"/>
                </a:lnTo>
                <a:lnTo>
                  <a:pt x="102" y="180"/>
                </a:lnTo>
                <a:lnTo>
                  <a:pt x="100" y="180"/>
                </a:lnTo>
                <a:close/>
                <a:moveTo>
                  <a:pt x="103" y="180"/>
                </a:moveTo>
                <a:lnTo>
                  <a:pt x="103" y="182"/>
                </a:lnTo>
                <a:lnTo>
                  <a:pt x="100" y="182"/>
                </a:lnTo>
                <a:lnTo>
                  <a:pt x="100" y="180"/>
                </a:lnTo>
                <a:lnTo>
                  <a:pt x="103" y="180"/>
                </a:lnTo>
                <a:close/>
                <a:moveTo>
                  <a:pt x="103" y="182"/>
                </a:moveTo>
                <a:lnTo>
                  <a:pt x="102" y="185"/>
                </a:lnTo>
                <a:lnTo>
                  <a:pt x="100" y="184"/>
                </a:lnTo>
                <a:lnTo>
                  <a:pt x="100" y="182"/>
                </a:lnTo>
                <a:lnTo>
                  <a:pt x="103" y="182"/>
                </a:lnTo>
                <a:close/>
                <a:moveTo>
                  <a:pt x="102" y="185"/>
                </a:moveTo>
                <a:lnTo>
                  <a:pt x="102" y="187"/>
                </a:lnTo>
                <a:lnTo>
                  <a:pt x="99" y="186"/>
                </a:lnTo>
                <a:lnTo>
                  <a:pt x="100" y="184"/>
                </a:lnTo>
                <a:lnTo>
                  <a:pt x="102" y="185"/>
                </a:lnTo>
                <a:close/>
                <a:moveTo>
                  <a:pt x="102" y="187"/>
                </a:moveTo>
                <a:lnTo>
                  <a:pt x="102" y="189"/>
                </a:lnTo>
                <a:lnTo>
                  <a:pt x="99" y="188"/>
                </a:lnTo>
                <a:lnTo>
                  <a:pt x="99" y="186"/>
                </a:lnTo>
                <a:lnTo>
                  <a:pt x="102" y="187"/>
                </a:lnTo>
                <a:close/>
                <a:moveTo>
                  <a:pt x="99" y="188"/>
                </a:moveTo>
                <a:lnTo>
                  <a:pt x="99" y="188"/>
                </a:lnTo>
                <a:lnTo>
                  <a:pt x="100" y="189"/>
                </a:lnTo>
                <a:lnTo>
                  <a:pt x="99" y="188"/>
                </a:lnTo>
                <a:close/>
                <a:moveTo>
                  <a:pt x="102" y="189"/>
                </a:moveTo>
                <a:lnTo>
                  <a:pt x="102" y="191"/>
                </a:lnTo>
                <a:lnTo>
                  <a:pt x="99" y="191"/>
                </a:lnTo>
                <a:lnTo>
                  <a:pt x="99" y="188"/>
                </a:lnTo>
                <a:lnTo>
                  <a:pt x="102" y="189"/>
                </a:lnTo>
                <a:close/>
                <a:moveTo>
                  <a:pt x="99" y="191"/>
                </a:moveTo>
                <a:lnTo>
                  <a:pt x="99" y="191"/>
                </a:lnTo>
                <a:lnTo>
                  <a:pt x="100" y="191"/>
                </a:lnTo>
                <a:lnTo>
                  <a:pt x="99" y="191"/>
                </a:lnTo>
                <a:close/>
                <a:moveTo>
                  <a:pt x="102" y="191"/>
                </a:moveTo>
                <a:lnTo>
                  <a:pt x="102" y="193"/>
                </a:lnTo>
                <a:lnTo>
                  <a:pt x="99" y="193"/>
                </a:lnTo>
                <a:lnTo>
                  <a:pt x="99" y="191"/>
                </a:lnTo>
                <a:lnTo>
                  <a:pt x="102" y="191"/>
                </a:lnTo>
                <a:close/>
                <a:moveTo>
                  <a:pt x="102" y="193"/>
                </a:moveTo>
                <a:lnTo>
                  <a:pt x="102" y="195"/>
                </a:lnTo>
                <a:lnTo>
                  <a:pt x="99" y="195"/>
                </a:lnTo>
                <a:lnTo>
                  <a:pt x="99" y="193"/>
                </a:lnTo>
                <a:lnTo>
                  <a:pt x="102" y="193"/>
                </a:lnTo>
                <a:close/>
                <a:moveTo>
                  <a:pt x="102" y="195"/>
                </a:moveTo>
                <a:lnTo>
                  <a:pt x="102" y="197"/>
                </a:lnTo>
                <a:lnTo>
                  <a:pt x="99" y="197"/>
                </a:lnTo>
                <a:lnTo>
                  <a:pt x="99" y="195"/>
                </a:lnTo>
                <a:lnTo>
                  <a:pt x="102" y="195"/>
                </a:lnTo>
                <a:close/>
                <a:moveTo>
                  <a:pt x="102" y="197"/>
                </a:moveTo>
                <a:lnTo>
                  <a:pt x="102" y="199"/>
                </a:lnTo>
                <a:lnTo>
                  <a:pt x="99" y="199"/>
                </a:lnTo>
                <a:lnTo>
                  <a:pt x="99" y="197"/>
                </a:lnTo>
                <a:lnTo>
                  <a:pt x="102" y="197"/>
                </a:lnTo>
                <a:close/>
                <a:moveTo>
                  <a:pt x="99" y="199"/>
                </a:moveTo>
                <a:lnTo>
                  <a:pt x="99" y="199"/>
                </a:lnTo>
                <a:lnTo>
                  <a:pt x="100" y="199"/>
                </a:lnTo>
                <a:lnTo>
                  <a:pt x="99" y="199"/>
                </a:lnTo>
                <a:close/>
                <a:moveTo>
                  <a:pt x="102" y="199"/>
                </a:moveTo>
                <a:lnTo>
                  <a:pt x="102" y="201"/>
                </a:lnTo>
                <a:lnTo>
                  <a:pt x="99" y="201"/>
                </a:lnTo>
                <a:lnTo>
                  <a:pt x="99" y="199"/>
                </a:lnTo>
                <a:lnTo>
                  <a:pt x="102" y="199"/>
                </a:lnTo>
                <a:close/>
                <a:moveTo>
                  <a:pt x="99" y="201"/>
                </a:moveTo>
                <a:lnTo>
                  <a:pt x="99" y="201"/>
                </a:lnTo>
                <a:lnTo>
                  <a:pt x="100" y="201"/>
                </a:lnTo>
                <a:lnTo>
                  <a:pt x="99" y="201"/>
                </a:lnTo>
                <a:close/>
                <a:moveTo>
                  <a:pt x="102" y="201"/>
                </a:moveTo>
                <a:lnTo>
                  <a:pt x="102" y="203"/>
                </a:lnTo>
                <a:lnTo>
                  <a:pt x="99" y="203"/>
                </a:lnTo>
                <a:lnTo>
                  <a:pt x="99" y="201"/>
                </a:lnTo>
                <a:lnTo>
                  <a:pt x="102" y="201"/>
                </a:lnTo>
                <a:close/>
                <a:moveTo>
                  <a:pt x="102" y="203"/>
                </a:moveTo>
                <a:lnTo>
                  <a:pt x="102" y="205"/>
                </a:lnTo>
                <a:lnTo>
                  <a:pt x="100" y="205"/>
                </a:lnTo>
                <a:lnTo>
                  <a:pt x="99" y="203"/>
                </a:lnTo>
                <a:lnTo>
                  <a:pt x="102" y="203"/>
                </a:lnTo>
                <a:close/>
                <a:moveTo>
                  <a:pt x="102" y="205"/>
                </a:moveTo>
                <a:lnTo>
                  <a:pt x="103" y="207"/>
                </a:lnTo>
                <a:lnTo>
                  <a:pt x="100" y="207"/>
                </a:lnTo>
                <a:lnTo>
                  <a:pt x="100" y="205"/>
                </a:lnTo>
                <a:lnTo>
                  <a:pt x="102" y="205"/>
                </a:lnTo>
                <a:close/>
                <a:moveTo>
                  <a:pt x="100" y="207"/>
                </a:moveTo>
                <a:lnTo>
                  <a:pt x="100" y="207"/>
                </a:lnTo>
                <a:lnTo>
                  <a:pt x="101" y="207"/>
                </a:lnTo>
                <a:lnTo>
                  <a:pt x="100" y="207"/>
                </a:lnTo>
                <a:close/>
                <a:moveTo>
                  <a:pt x="103" y="207"/>
                </a:moveTo>
                <a:lnTo>
                  <a:pt x="103" y="208"/>
                </a:lnTo>
                <a:lnTo>
                  <a:pt x="100" y="209"/>
                </a:lnTo>
                <a:lnTo>
                  <a:pt x="100" y="207"/>
                </a:lnTo>
                <a:lnTo>
                  <a:pt x="103" y="207"/>
                </a:lnTo>
                <a:close/>
                <a:moveTo>
                  <a:pt x="100" y="209"/>
                </a:moveTo>
                <a:lnTo>
                  <a:pt x="100" y="209"/>
                </a:lnTo>
                <a:lnTo>
                  <a:pt x="102" y="209"/>
                </a:lnTo>
                <a:lnTo>
                  <a:pt x="100" y="209"/>
                </a:lnTo>
                <a:close/>
                <a:moveTo>
                  <a:pt x="103" y="208"/>
                </a:moveTo>
                <a:lnTo>
                  <a:pt x="104" y="210"/>
                </a:lnTo>
                <a:lnTo>
                  <a:pt x="101" y="211"/>
                </a:lnTo>
                <a:lnTo>
                  <a:pt x="100" y="209"/>
                </a:lnTo>
                <a:lnTo>
                  <a:pt x="103" y="208"/>
                </a:lnTo>
                <a:close/>
                <a:moveTo>
                  <a:pt x="101" y="211"/>
                </a:moveTo>
                <a:lnTo>
                  <a:pt x="101" y="211"/>
                </a:lnTo>
                <a:lnTo>
                  <a:pt x="102" y="211"/>
                </a:lnTo>
                <a:lnTo>
                  <a:pt x="101" y="211"/>
                </a:lnTo>
                <a:close/>
                <a:moveTo>
                  <a:pt x="104" y="210"/>
                </a:moveTo>
                <a:lnTo>
                  <a:pt x="104" y="212"/>
                </a:lnTo>
                <a:lnTo>
                  <a:pt x="102" y="213"/>
                </a:lnTo>
                <a:lnTo>
                  <a:pt x="101" y="211"/>
                </a:lnTo>
                <a:lnTo>
                  <a:pt x="104" y="210"/>
                </a:lnTo>
                <a:close/>
                <a:moveTo>
                  <a:pt x="104" y="212"/>
                </a:moveTo>
                <a:lnTo>
                  <a:pt x="104" y="212"/>
                </a:lnTo>
                <a:lnTo>
                  <a:pt x="103" y="212"/>
                </a:lnTo>
                <a:lnTo>
                  <a:pt x="104" y="212"/>
                </a:lnTo>
                <a:close/>
                <a:moveTo>
                  <a:pt x="104" y="212"/>
                </a:moveTo>
                <a:lnTo>
                  <a:pt x="105" y="213"/>
                </a:lnTo>
                <a:lnTo>
                  <a:pt x="102" y="214"/>
                </a:lnTo>
                <a:lnTo>
                  <a:pt x="102" y="213"/>
                </a:lnTo>
                <a:lnTo>
                  <a:pt x="104" y="212"/>
                </a:lnTo>
                <a:close/>
                <a:moveTo>
                  <a:pt x="102" y="214"/>
                </a:moveTo>
                <a:lnTo>
                  <a:pt x="102" y="214"/>
                </a:lnTo>
                <a:lnTo>
                  <a:pt x="104" y="214"/>
                </a:lnTo>
                <a:lnTo>
                  <a:pt x="102" y="214"/>
                </a:lnTo>
                <a:close/>
                <a:moveTo>
                  <a:pt x="105" y="213"/>
                </a:moveTo>
                <a:lnTo>
                  <a:pt x="106" y="215"/>
                </a:lnTo>
                <a:lnTo>
                  <a:pt x="103" y="216"/>
                </a:lnTo>
                <a:lnTo>
                  <a:pt x="102" y="214"/>
                </a:lnTo>
                <a:lnTo>
                  <a:pt x="105" y="213"/>
                </a:lnTo>
                <a:close/>
                <a:moveTo>
                  <a:pt x="103" y="216"/>
                </a:moveTo>
                <a:lnTo>
                  <a:pt x="103" y="216"/>
                </a:lnTo>
                <a:lnTo>
                  <a:pt x="104" y="216"/>
                </a:lnTo>
                <a:lnTo>
                  <a:pt x="103" y="216"/>
                </a:lnTo>
                <a:close/>
                <a:moveTo>
                  <a:pt x="105" y="215"/>
                </a:moveTo>
                <a:lnTo>
                  <a:pt x="106" y="217"/>
                </a:lnTo>
                <a:lnTo>
                  <a:pt x="104" y="218"/>
                </a:lnTo>
                <a:lnTo>
                  <a:pt x="103" y="216"/>
                </a:lnTo>
                <a:lnTo>
                  <a:pt x="105" y="215"/>
                </a:lnTo>
                <a:close/>
                <a:moveTo>
                  <a:pt x="106" y="217"/>
                </a:moveTo>
                <a:lnTo>
                  <a:pt x="107" y="218"/>
                </a:lnTo>
                <a:lnTo>
                  <a:pt x="105" y="219"/>
                </a:lnTo>
                <a:lnTo>
                  <a:pt x="104" y="218"/>
                </a:lnTo>
                <a:lnTo>
                  <a:pt x="106" y="217"/>
                </a:lnTo>
                <a:close/>
                <a:moveTo>
                  <a:pt x="105" y="219"/>
                </a:moveTo>
                <a:lnTo>
                  <a:pt x="105" y="219"/>
                </a:lnTo>
                <a:lnTo>
                  <a:pt x="106" y="219"/>
                </a:lnTo>
                <a:lnTo>
                  <a:pt x="105" y="219"/>
                </a:lnTo>
                <a:close/>
                <a:moveTo>
                  <a:pt x="107" y="218"/>
                </a:moveTo>
                <a:lnTo>
                  <a:pt x="108" y="220"/>
                </a:lnTo>
                <a:lnTo>
                  <a:pt x="106" y="221"/>
                </a:lnTo>
                <a:lnTo>
                  <a:pt x="105" y="219"/>
                </a:lnTo>
                <a:lnTo>
                  <a:pt x="107" y="218"/>
                </a:lnTo>
                <a:close/>
                <a:moveTo>
                  <a:pt x="106" y="221"/>
                </a:moveTo>
                <a:lnTo>
                  <a:pt x="106" y="221"/>
                </a:lnTo>
                <a:lnTo>
                  <a:pt x="107" y="220"/>
                </a:lnTo>
                <a:lnTo>
                  <a:pt x="106" y="221"/>
                </a:lnTo>
                <a:close/>
                <a:moveTo>
                  <a:pt x="108" y="220"/>
                </a:moveTo>
                <a:lnTo>
                  <a:pt x="109" y="221"/>
                </a:lnTo>
                <a:lnTo>
                  <a:pt x="107" y="223"/>
                </a:lnTo>
                <a:lnTo>
                  <a:pt x="106" y="221"/>
                </a:lnTo>
                <a:lnTo>
                  <a:pt x="108" y="220"/>
                </a:lnTo>
                <a:close/>
                <a:moveTo>
                  <a:pt x="107" y="223"/>
                </a:moveTo>
                <a:lnTo>
                  <a:pt x="107" y="223"/>
                </a:lnTo>
                <a:lnTo>
                  <a:pt x="108" y="222"/>
                </a:lnTo>
                <a:lnTo>
                  <a:pt x="107" y="223"/>
                </a:lnTo>
                <a:close/>
                <a:moveTo>
                  <a:pt x="109" y="221"/>
                </a:moveTo>
                <a:lnTo>
                  <a:pt x="110" y="222"/>
                </a:lnTo>
                <a:lnTo>
                  <a:pt x="108" y="224"/>
                </a:lnTo>
                <a:lnTo>
                  <a:pt x="107" y="223"/>
                </a:lnTo>
                <a:lnTo>
                  <a:pt x="109" y="221"/>
                </a:lnTo>
                <a:close/>
                <a:moveTo>
                  <a:pt x="108" y="224"/>
                </a:moveTo>
                <a:lnTo>
                  <a:pt x="108" y="224"/>
                </a:lnTo>
                <a:lnTo>
                  <a:pt x="109" y="223"/>
                </a:lnTo>
                <a:lnTo>
                  <a:pt x="108" y="224"/>
                </a:lnTo>
                <a:close/>
                <a:moveTo>
                  <a:pt x="110" y="222"/>
                </a:moveTo>
                <a:lnTo>
                  <a:pt x="111" y="224"/>
                </a:lnTo>
                <a:lnTo>
                  <a:pt x="109" y="226"/>
                </a:lnTo>
                <a:lnTo>
                  <a:pt x="108" y="224"/>
                </a:lnTo>
                <a:lnTo>
                  <a:pt x="110" y="222"/>
                </a:lnTo>
                <a:close/>
                <a:moveTo>
                  <a:pt x="111" y="224"/>
                </a:moveTo>
                <a:lnTo>
                  <a:pt x="111" y="224"/>
                </a:lnTo>
                <a:lnTo>
                  <a:pt x="110" y="225"/>
                </a:lnTo>
                <a:lnTo>
                  <a:pt x="111" y="224"/>
                </a:lnTo>
                <a:close/>
                <a:moveTo>
                  <a:pt x="111" y="224"/>
                </a:moveTo>
                <a:lnTo>
                  <a:pt x="112" y="225"/>
                </a:lnTo>
                <a:lnTo>
                  <a:pt x="110" y="227"/>
                </a:lnTo>
                <a:lnTo>
                  <a:pt x="109" y="226"/>
                </a:lnTo>
                <a:lnTo>
                  <a:pt x="111" y="224"/>
                </a:lnTo>
                <a:close/>
                <a:moveTo>
                  <a:pt x="112" y="225"/>
                </a:moveTo>
                <a:lnTo>
                  <a:pt x="115" y="228"/>
                </a:lnTo>
                <a:lnTo>
                  <a:pt x="113" y="230"/>
                </a:lnTo>
                <a:lnTo>
                  <a:pt x="110" y="227"/>
                </a:lnTo>
                <a:lnTo>
                  <a:pt x="112" y="225"/>
                </a:lnTo>
                <a:close/>
                <a:moveTo>
                  <a:pt x="113" y="230"/>
                </a:moveTo>
                <a:lnTo>
                  <a:pt x="113" y="230"/>
                </a:lnTo>
                <a:lnTo>
                  <a:pt x="114" y="229"/>
                </a:lnTo>
                <a:lnTo>
                  <a:pt x="113" y="230"/>
                </a:lnTo>
                <a:close/>
                <a:moveTo>
                  <a:pt x="115" y="228"/>
                </a:moveTo>
                <a:lnTo>
                  <a:pt x="117" y="231"/>
                </a:lnTo>
                <a:lnTo>
                  <a:pt x="115" y="233"/>
                </a:lnTo>
                <a:lnTo>
                  <a:pt x="113" y="230"/>
                </a:lnTo>
                <a:lnTo>
                  <a:pt x="115" y="228"/>
                </a:lnTo>
                <a:close/>
                <a:moveTo>
                  <a:pt x="117" y="231"/>
                </a:moveTo>
                <a:lnTo>
                  <a:pt x="117" y="231"/>
                </a:lnTo>
                <a:lnTo>
                  <a:pt x="116" y="232"/>
                </a:lnTo>
                <a:lnTo>
                  <a:pt x="117" y="231"/>
                </a:lnTo>
                <a:close/>
                <a:moveTo>
                  <a:pt x="117" y="231"/>
                </a:moveTo>
                <a:lnTo>
                  <a:pt x="120" y="234"/>
                </a:lnTo>
                <a:lnTo>
                  <a:pt x="118" y="236"/>
                </a:lnTo>
                <a:lnTo>
                  <a:pt x="115" y="233"/>
                </a:lnTo>
                <a:lnTo>
                  <a:pt x="117" y="231"/>
                </a:lnTo>
                <a:close/>
                <a:moveTo>
                  <a:pt x="46" y="0"/>
                </a:moveTo>
                <a:lnTo>
                  <a:pt x="145" y="33"/>
                </a:lnTo>
                <a:lnTo>
                  <a:pt x="144" y="35"/>
                </a:lnTo>
                <a:lnTo>
                  <a:pt x="46" y="3"/>
                </a:lnTo>
                <a:lnTo>
                  <a:pt x="46" y="0"/>
                </a:lnTo>
                <a:close/>
                <a:moveTo>
                  <a:pt x="18" y="201"/>
                </a:moveTo>
                <a:lnTo>
                  <a:pt x="117" y="233"/>
                </a:lnTo>
                <a:lnTo>
                  <a:pt x="116" y="236"/>
                </a:lnTo>
                <a:lnTo>
                  <a:pt x="17" y="204"/>
                </a:lnTo>
                <a:lnTo>
                  <a:pt x="18" y="201"/>
                </a:lnTo>
                <a:close/>
              </a:path>
            </a:pathLst>
          </a:custGeom>
          <a:solidFill>
            <a:schemeClr val="tx1"/>
          </a:solidFill>
          <a:ln w="9525">
            <a:solidFill>
              <a:schemeClr val="tx1"/>
            </a:solidFill>
            <a:round/>
            <a:headEnd/>
            <a:tailEnd/>
          </a:ln>
        </p:spPr>
        <p:txBody>
          <a:bodyPr/>
          <a:lstStyle/>
          <a:p>
            <a:endParaRPr lang="en-US"/>
          </a:p>
        </p:txBody>
      </p:sp>
      <p:grpSp>
        <p:nvGrpSpPr>
          <p:cNvPr id="2" name="Group 4"/>
          <p:cNvGrpSpPr>
            <a:grpSpLocks/>
          </p:cNvGrpSpPr>
          <p:nvPr/>
        </p:nvGrpSpPr>
        <p:grpSpPr bwMode="auto">
          <a:xfrm>
            <a:off x="1651000" y="1930400"/>
            <a:ext cx="2690813" cy="1962150"/>
            <a:chOff x="3168" y="1200"/>
            <a:chExt cx="1695" cy="1236"/>
          </a:xfrm>
        </p:grpSpPr>
        <p:sp>
          <p:nvSpPr>
            <p:cNvPr id="27693" name="Freeform 5"/>
            <p:cNvSpPr>
              <a:spLocks/>
            </p:cNvSpPr>
            <p:nvPr/>
          </p:nvSpPr>
          <p:spPr bwMode="auto">
            <a:xfrm>
              <a:off x="3168" y="1200"/>
              <a:ext cx="1680" cy="1200"/>
            </a:xfrm>
            <a:custGeom>
              <a:avLst/>
              <a:gdLst>
                <a:gd name="T0" fmla="*/ 0 w 1680"/>
                <a:gd name="T1" fmla="*/ 96 h 1200"/>
                <a:gd name="T2" fmla="*/ 1680 w 1680"/>
                <a:gd name="T3" fmla="*/ 0 h 1200"/>
                <a:gd name="T4" fmla="*/ 1680 w 1680"/>
                <a:gd name="T5" fmla="*/ 48 h 1200"/>
                <a:gd name="T6" fmla="*/ 1680 w 1680"/>
                <a:gd name="T7" fmla="*/ 144 h 1200"/>
                <a:gd name="T8" fmla="*/ 1680 w 1680"/>
                <a:gd name="T9" fmla="*/ 192 h 1200"/>
                <a:gd name="T10" fmla="*/ 1680 w 1680"/>
                <a:gd name="T11" fmla="*/ 288 h 1200"/>
                <a:gd name="T12" fmla="*/ 1680 w 1680"/>
                <a:gd name="T13" fmla="*/ 336 h 1200"/>
                <a:gd name="T14" fmla="*/ 1680 w 1680"/>
                <a:gd name="T15" fmla="*/ 384 h 1200"/>
                <a:gd name="T16" fmla="*/ 1632 w 1680"/>
                <a:gd name="T17" fmla="*/ 480 h 1200"/>
                <a:gd name="T18" fmla="*/ 1584 w 1680"/>
                <a:gd name="T19" fmla="*/ 576 h 1200"/>
                <a:gd name="T20" fmla="*/ 1536 w 1680"/>
                <a:gd name="T21" fmla="*/ 624 h 1200"/>
                <a:gd name="T22" fmla="*/ 1488 w 1680"/>
                <a:gd name="T23" fmla="*/ 720 h 1200"/>
                <a:gd name="T24" fmla="*/ 1440 w 1680"/>
                <a:gd name="T25" fmla="*/ 816 h 1200"/>
                <a:gd name="T26" fmla="*/ 1440 w 1680"/>
                <a:gd name="T27" fmla="*/ 864 h 1200"/>
                <a:gd name="T28" fmla="*/ 1392 w 1680"/>
                <a:gd name="T29" fmla="*/ 912 h 1200"/>
                <a:gd name="T30" fmla="*/ 1392 w 1680"/>
                <a:gd name="T31" fmla="*/ 960 h 1200"/>
                <a:gd name="T32" fmla="*/ 1392 w 1680"/>
                <a:gd name="T33" fmla="*/ 1008 h 1200"/>
                <a:gd name="T34" fmla="*/ 1440 w 1680"/>
                <a:gd name="T35" fmla="*/ 1104 h 1200"/>
                <a:gd name="T36" fmla="*/ 1440 w 1680"/>
                <a:gd name="T37" fmla="*/ 1152 h 1200"/>
                <a:gd name="T38" fmla="*/ 1488 w 1680"/>
                <a:gd name="T39" fmla="*/ 1200 h 1200"/>
                <a:gd name="T40" fmla="*/ 0 w 1680"/>
                <a:gd name="T41" fmla="*/ 672 h 1200"/>
                <a:gd name="T42" fmla="*/ 0 w 1680"/>
                <a:gd name="T43" fmla="*/ 96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0"/>
                <a:gd name="T67" fmla="*/ 0 h 1200"/>
                <a:gd name="T68" fmla="*/ 1680 w 1680"/>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0" h="1200">
                  <a:moveTo>
                    <a:pt x="0" y="96"/>
                  </a:moveTo>
                  <a:lnTo>
                    <a:pt x="1680" y="0"/>
                  </a:lnTo>
                  <a:lnTo>
                    <a:pt x="1680" y="48"/>
                  </a:lnTo>
                  <a:lnTo>
                    <a:pt x="1680" y="144"/>
                  </a:lnTo>
                  <a:lnTo>
                    <a:pt x="1680" y="192"/>
                  </a:lnTo>
                  <a:lnTo>
                    <a:pt x="1680" y="288"/>
                  </a:lnTo>
                  <a:lnTo>
                    <a:pt x="1680" y="336"/>
                  </a:lnTo>
                  <a:lnTo>
                    <a:pt x="1680" y="384"/>
                  </a:lnTo>
                  <a:lnTo>
                    <a:pt x="1632" y="480"/>
                  </a:lnTo>
                  <a:lnTo>
                    <a:pt x="1584" y="576"/>
                  </a:lnTo>
                  <a:lnTo>
                    <a:pt x="1536" y="624"/>
                  </a:lnTo>
                  <a:lnTo>
                    <a:pt x="1488" y="720"/>
                  </a:lnTo>
                  <a:lnTo>
                    <a:pt x="1440" y="816"/>
                  </a:lnTo>
                  <a:lnTo>
                    <a:pt x="1440" y="864"/>
                  </a:lnTo>
                  <a:lnTo>
                    <a:pt x="1392" y="912"/>
                  </a:lnTo>
                  <a:lnTo>
                    <a:pt x="1392" y="960"/>
                  </a:lnTo>
                  <a:lnTo>
                    <a:pt x="1392" y="1008"/>
                  </a:lnTo>
                  <a:lnTo>
                    <a:pt x="1440" y="1104"/>
                  </a:lnTo>
                  <a:lnTo>
                    <a:pt x="1440" y="1152"/>
                  </a:lnTo>
                  <a:lnTo>
                    <a:pt x="1488" y="1200"/>
                  </a:lnTo>
                  <a:lnTo>
                    <a:pt x="0" y="672"/>
                  </a:lnTo>
                  <a:lnTo>
                    <a:pt x="0" y="96"/>
                  </a:lnTo>
                  <a:close/>
                </a:path>
              </a:pathLst>
            </a:custGeom>
            <a:noFill/>
            <a:ln w="6350">
              <a:solidFill>
                <a:srgbClr val="FFCCCC"/>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694" name="Group 6"/>
            <p:cNvGrpSpPr>
              <a:grpSpLocks/>
            </p:cNvGrpSpPr>
            <p:nvPr/>
          </p:nvGrpSpPr>
          <p:grpSpPr bwMode="auto">
            <a:xfrm>
              <a:off x="4560" y="1200"/>
              <a:ext cx="303" cy="1236"/>
              <a:chOff x="2112" y="1056"/>
              <a:chExt cx="303" cy="1236"/>
            </a:xfrm>
          </p:grpSpPr>
          <p:sp>
            <p:nvSpPr>
              <p:cNvPr id="27695" name="Freeform 7"/>
              <p:cNvSpPr>
                <a:spLocks noEditPoints="1"/>
              </p:cNvSpPr>
              <p:nvPr/>
            </p:nvSpPr>
            <p:spPr bwMode="auto">
              <a:xfrm>
                <a:off x="2112"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96" name="Freeform 8"/>
              <p:cNvSpPr>
                <a:spLocks noEditPoints="1"/>
              </p:cNvSpPr>
              <p:nvPr/>
            </p:nvSpPr>
            <p:spPr bwMode="auto">
              <a:xfrm>
                <a:off x="2127"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 name="Group 9"/>
          <p:cNvGrpSpPr>
            <a:grpSpLocks/>
          </p:cNvGrpSpPr>
          <p:nvPr/>
        </p:nvGrpSpPr>
        <p:grpSpPr bwMode="auto">
          <a:xfrm>
            <a:off x="1689100" y="1854200"/>
            <a:ext cx="2411413" cy="1981200"/>
            <a:chOff x="3120" y="1056"/>
            <a:chExt cx="1519" cy="1248"/>
          </a:xfrm>
        </p:grpSpPr>
        <p:sp>
          <p:nvSpPr>
            <p:cNvPr id="27689" name="Freeform 10"/>
            <p:cNvSpPr>
              <a:spLocks/>
            </p:cNvSpPr>
            <p:nvPr/>
          </p:nvSpPr>
          <p:spPr bwMode="auto">
            <a:xfrm>
              <a:off x="3120" y="1056"/>
              <a:ext cx="1488" cy="1248"/>
            </a:xfrm>
            <a:custGeom>
              <a:avLst/>
              <a:gdLst>
                <a:gd name="T0" fmla="*/ 0 w 1488"/>
                <a:gd name="T1" fmla="*/ 240 h 1200"/>
                <a:gd name="T2" fmla="*/ 1488 w 1488"/>
                <a:gd name="T3" fmla="*/ 0 h 1200"/>
                <a:gd name="T4" fmla="*/ 1488 w 1488"/>
                <a:gd name="T5" fmla="*/ 79 h 1200"/>
                <a:gd name="T6" fmla="*/ 1488 w 1488"/>
                <a:gd name="T7" fmla="*/ 320 h 1200"/>
                <a:gd name="T8" fmla="*/ 1488 w 1488"/>
                <a:gd name="T9" fmla="*/ 479 h 1200"/>
                <a:gd name="T10" fmla="*/ 1488 w 1488"/>
                <a:gd name="T11" fmla="*/ 560 h 1200"/>
                <a:gd name="T12" fmla="*/ 1488 w 1488"/>
                <a:gd name="T13" fmla="*/ 640 h 1200"/>
                <a:gd name="T14" fmla="*/ 1488 w 1488"/>
                <a:gd name="T15" fmla="*/ 721 h 1200"/>
                <a:gd name="T16" fmla="*/ 1440 w 1488"/>
                <a:gd name="T17" fmla="*/ 881 h 1200"/>
                <a:gd name="T18" fmla="*/ 1344 w 1488"/>
                <a:gd name="T19" fmla="*/ 1039 h 1200"/>
                <a:gd name="T20" fmla="*/ 1392 w 1488"/>
                <a:gd name="T21" fmla="*/ 959 h 1200"/>
                <a:gd name="T22" fmla="*/ 1344 w 1488"/>
                <a:gd name="T23" fmla="*/ 1118 h 1200"/>
                <a:gd name="T24" fmla="*/ 1296 w 1488"/>
                <a:gd name="T25" fmla="*/ 1278 h 1200"/>
                <a:gd name="T26" fmla="*/ 1248 w 1488"/>
                <a:gd name="T27" fmla="*/ 1437 h 1200"/>
                <a:gd name="T28" fmla="*/ 1248 w 1488"/>
                <a:gd name="T29" fmla="*/ 1517 h 1200"/>
                <a:gd name="T30" fmla="*/ 1248 w 1488"/>
                <a:gd name="T31" fmla="*/ 1678 h 1200"/>
                <a:gd name="T32" fmla="*/ 1248 w 1488"/>
                <a:gd name="T33" fmla="*/ 1839 h 1200"/>
                <a:gd name="T34" fmla="*/ 1296 w 1488"/>
                <a:gd name="T35" fmla="*/ 1919 h 1200"/>
                <a:gd name="T36" fmla="*/ 1344 w 1488"/>
                <a:gd name="T37" fmla="*/ 1998 h 1200"/>
                <a:gd name="T38" fmla="*/ 1392 w 1488"/>
                <a:gd name="T39" fmla="*/ 1998 h 1200"/>
                <a:gd name="T40" fmla="*/ 0 w 1488"/>
                <a:gd name="T41" fmla="*/ 1198 h 1200"/>
                <a:gd name="T42" fmla="*/ 0 w 1488"/>
                <a:gd name="T43" fmla="*/ 24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88"/>
                <a:gd name="T67" fmla="*/ 0 h 1200"/>
                <a:gd name="T68" fmla="*/ 1488 w 1488"/>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88" h="1200">
                  <a:moveTo>
                    <a:pt x="0" y="144"/>
                  </a:moveTo>
                  <a:lnTo>
                    <a:pt x="1488" y="0"/>
                  </a:lnTo>
                  <a:lnTo>
                    <a:pt x="1488" y="48"/>
                  </a:lnTo>
                  <a:lnTo>
                    <a:pt x="1488" y="192"/>
                  </a:lnTo>
                  <a:lnTo>
                    <a:pt x="1488" y="288"/>
                  </a:lnTo>
                  <a:lnTo>
                    <a:pt x="1488" y="336"/>
                  </a:lnTo>
                  <a:lnTo>
                    <a:pt x="1488" y="384"/>
                  </a:lnTo>
                  <a:lnTo>
                    <a:pt x="1488" y="432"/>
                  </a:lnTo>
                  <a:lnTo>
                    <a:pt x="1440" y="528"/>
                  </a:lnTo>
                  <a:lnTo>
                    <a:pt x="1344" y="624"/>
                  </a:lnTo>
                  <a:lnTo>
                    <a:pt x="1392" y="576"/>
                  </a:lnTo>
                  <a:lnTo>
                    <a:pt x="1344" y="672"/>
                  </a:lnTo>
                  <a:lnTo>
                    <a:pt x="1296" y="768"/>
                  </a:lnTo>
                  <a:lnTo>
                    <a:pt x="1248" y="864"/>
                  </a:lnTo>
                  <a:lnTo>
                    <a:pt x="1248" y="912"/>
                  </a:lnTo>
                  <a:lnTo>
                    <a:pt x="1248" y="1008"/>
                  </a:lnTo>
                  <a:lnTo>
                    <a:pt x="1248" y="1104"/>
                  </a:lnTo>
                  <a:lnTo>
                    <a:pt x="1296" y="1152"/>
                  </a:lnTo>
                  <a:lnTo>
                    <a:pt x="1344" y="1200"/>
                  </a:lnTo>
                  <a:lnTo>
                    <a:pt x="1392" y="1200"/>
                  </a:lnTo>
                  <a:lnTo>
                    <a:pt x="0" y="720"/>
                  </a:lnTo>
                  <a:lnTo>
                    <a:pt x="0" y="144"/>
                  </a:lnTo>
                  <a:close/>
                </a:path>
              </a:pathLst>
            </a:custGeom>
            <a:noFill/>
            <a:ln w="6350">
              <a:solidFill>
                <a:srgbClr val="FFCCCC"/>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690" name="Group 11"/>
            <p:cNvGrpSpPr>
              <a:grpSpLocks/>
            </p:cNvGrpSpPr>
            <p:nvPr/>
          </p:nvGrpSpPr>
          <p:grpSpPr bwMode="auto">
            <a:xfrm>
              <a:off x="4336" y="1056"/>
              <a:ext cx="303" cy="1236"/>
              <a:chOff x="2112" y="1056"/>
              <a:chExt cx="303" cy="1236"/>
            </a:xfrm>
          </p:grpSpPr>
          <p:sp>
            <p:nvSpPr>
              <p:cNvPr id="27691" name="Freeform 12"/>
              <p:cNvSpPr>
                <a:spLocks noEditPoints="1"/>
              </p:cNvSpPr>
              <p:nvPr/>
            </p:nvSpPr>
            <p:spPr bwMode="auto">
              <a:xfrm>
                <a:off x="2112"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92" name="Freeform 13"/>
              <p:cNvSpPr>
                <a:spLocks noEditPoints="1"/>
              </p:cNvSpPr>
              <p:nvPr/>
            </p:nvSpPr>
            <p:spPr bwMode="auto">
              <a:xfrm>
                <a:off x="2127"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6" name="Group 14"/>
          <p:cNvGrpSpPr>
            <a:grpSpLocks/>
          </p:cNvGrpSpPr>
          <p:nvPr/>
        </p:nvGrpSpPr>
        <p:grpSpPr bwMode="auto">
          <a:xfrm>
            <a:off x="1676400" y="1739900"/>
            <a:ext cx="2170113" cy="1962150"/>
            <a:chOff x="3408" y="1808"/>
            <a:chExt cx="1367" cy="1236"/>
          </a:xfrm>
        </p:grpSpPr>
        <p:sp>
          <p:nvSpPr>
            <p:cNvPr id="27685" name="Freeform 15"/>
            <p:cNvSpPr>
              <a:spLocks/>
            </p:cNvSpPr>
            <p:nvPr/>
          </p:nvSpPr>
          <p:spPr bwMode="auto">
            <a:xfrm>
              <a:off x="3408" y="1824"/>
              <a:ext cx="1356" cy="1206"/>
            </a:xfrm>
            <a:custGeom>
              <a:avLst/>
              <a:gdLst>
                <a:gd name="T0" fmla="*/ 2147483647 w 226"/>
                <a:gd name="T1" fmla="*/ 2147483647 h 201"/>
                <a:gd name="T2" fmla="*/ 0 w 226"/>
                <a:gd name="T3" fmla="*/ 2147483647 h 201"/>
                <a:gd name="T4" fmla="*/ 2147483647 w 226"/>
                <a:gd name="T5" fmla="*/ 0 h 201"/>
                <a:gd name="T6" fmla="*/ 2147483647 w 226"/>
                <a:gd name="T7" fmla="*/ 2147483647 h 201"/>
                <a:gd name="T8" fmla="*/ 2147483647 w 226"/>
                <a:gd name="T9" fmla="*/ 2147483647 h 201"/>
                <a:gd name="T10" fmla="*/ 2147483647 w 226"/>
                <a:gd name="T11" fmla="*/ 2147483647 h 201"/>
                <a:gd name="T12" fmla="*/ 2147483647 w 226"/>
                <a:gd name="T13" fmla="*/ 2147483647 h 201"/>
                <a:gd name="T14" fmla="*/ 2147483647 w 226"/>
                <a:gd name="T15" fmla="*/ 2147483647 h 201"/>
                <a:gd name="T16" fmla="*/ 2147483647 w 226"/>
                <a:gd name="T17" fmla="*/ 2147483647 h 201"/>
                <a:gd name="T18" fmla="*/ 2147483647 w 226"/>
                <a:gd name="T19" fmla="*/ 2147483647 h 201"/>
                <a:gd name="T20" fmla="*/ 2147483647 w 226"/>
                <a:gd name="T21" fmla="*/ 2147483647 h 201"/>
                <a:gd name="T22" fmla="*/ 2147483647 w 226"/>
                <a:gd name="T23" fmla="*/ 2147483647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6"/>
                <a:gd name="T37" fmla="*/ 0 h 201"/>
                <a:gd name="T38" fmla="*/ 226 w 226"/>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6" h="201">
                  <a:moveTo>
                    <a:pt x="1" y="132"/>
                  </a:moveTo>
                  <a:lnTo>
                    <a:pt x="0" y="31"/>
                  </a:lnTo>
                  <a:lnTo>
                    <a:pt x="224" y="0"/>
                  </a:lnTo>
                  <a:lnTo>
                    <a:pt x="226" y="31"/>
                  </a:lnTo>
                  <a:lnTo>
                    <a:pt x="225" y="57"/>
                  </a:lnTo>
                  <a:lnTo>
                    <a:pt x="213" y="89"/>
                  </a:lnTo>
                  <a:lnTo>
                    <a:pt x="194" y="118"/>
                  </a:lnTo>
                  <a:lnTo>
                    <a:pt x="180" y="146"/>
                  </a:lnTo>
                  <a:lnTo>
                    <a:pt x="178" y="169"/>
                  </a:lnTo>
                  <a:lnTo>
                    <a:pt x="184" y="184"/>
                  </a:lnTo>
                  <a:lnTo>
                    <a:pt x="196" y="201"/>
                  </a:lnTo>
                  <a:lnTo>
                    <a:pt x="1" y="132"/>
                  </a:lnTo>
                  <a:close/>
                </a:path>
              </a:pathLst>
            </a:custGeom>
            <a:noFill/>
            <a:ln w="6350">
              <a:solidFill>
                <a:srgbClr val="FFCCCC"/>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686" name="Group 16"/>
            <p:cNvGrpSpPr>
              <a:grpSpLocks/>
            </p:cNvGrpSpPr>
            <p:nvPr/>
          </p:nvGrpSpPr>
          <p:grpSpPr bwMode="auto">
            <a:xfrm>
              <a:off x="4472" y="1808"/>
              <a:ext cx="303" cy="1236"/>
              <a:chOff x="2112" y="1056"/>
              <a:chExt cx="303" cy="1236"/>
            </a:xfrm>
          </p:grpSpPr>
          <p:sp>
            <p:nvSpPr>
              <p:cNvPr id="27687" name="Freeform 17"/>
              <p:cNvSpPr>
                <a:spLocks noEditPoints="1"/>
              </p:cNvSpPr>
              <p:nvPr/>
            </p:nvSpPr>
            <p:spPr bwMode="auto">
              <a:xfrm>
                <a:off x="2112"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8" name="Freeform 18"/>
              <p:cNvSpPr>
                <a:spLocks noEditPoints="1"/>
              </p:cNvSpPr>
              <p:nvPr/>
            </p:nvSpPr>
            <p:spPr bwMode="auto">
              <a:xfrm>
                <a:off x="2127"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 name="Group 19"/>
          <p:cNvGrpSpPr>
            <a:grpSpLocks/>
          </p:cNvGrpSpPr>
          <p:nvPr/>
        </p:nvGrpSpPr>
        <p:grpSpPr bwMode="auto">
          <a:xfrm>
            <a:off x="1676400" y="1600200"/>
            <a:ext cx="1752600" cy="1962150"/>
            <a:chOff x="3024" y="1288"/>
            <a:chExt cx="1104" cy="1236"/>
          </a:xfrm>
        </p:grpSpPr>
        <p:sp>
          <p:nvSpPr>
            <p:cNvPr id="27681" name="Freeform 20"/>
            <p:cNvSpPr>
              <a:spLocks/>
            </p:cNvSpPr>
            <p:nvPr/>
          </p:nvSpPr>
          <p:spPr bwMode="auto">
            <a:xfrm>
              <a:off x="3024" y="1296"/>
              <a:ext cx="1104" cy="1200"/>
            </a:xfrm>
            <a:custGeom>
              <a:avLst/>
              <a:gdLst>
                <a:gd name="T0" fmla="*/ 0 w 1104"/>
                <a:gd name="T1" fmla="*/ 288 h 1200"/>
                <a:gd name="T2" fmla="*/ 1056 w 1104"/>
                <a:gd name="T3" fmla="*/ 0 h 1200"/>
                <a:gd name="T4" fmla="*/ 1056 w 1104"/>
                <a:gd name="T5" fmla="*/ 48 h 1200"/>
                <a:gd name="T6" fmla="*/ 1056 w 1104"/>
                <a:gd name="T7" fmla="*/ 144 h 1200"/>
                <a:gd name="T8" fmla="*/ 1104 w 1104"/>
                <a:gd name="T9" fmla="*/ 144 h 1200"/>
                <a:gd name="T10" fmla="*/ 1104 w 1104"/>
                <a:gd name="T11" fmla="*/ 192 h 1200"/>
                <a:gd name="T12" fmla="*/ 1104 w 1104"/>
                <a:gd name="T13" fmla="*/ 240 h 1200"/>
                <a:gd name="T14" fmla="*/ 1104 w 1104"/>
                <a:gd name="T15" fmla="*/ 288 h 1200"/>
                <a:gd name="T16" fmla="*/ 1056 w 1104"/>
                <a:gd name="T17" fmla="*/ 288 h 1200"/>
                <a:gd name="T18" fmla="*/ 1056 w 1104"/>
                <a:gd name="T19" fmla="*/ 336 h 1200"/>
                <a:gd name="T20" fmla="*/ 1056 w 1104"/>
                <a:gd name="T21" fmla="*/ 432 h 1200"/>
                <a:gd name="T22" fmla="*/ 1008 w 1104"/>
                <a:gd name="T23" fmla="*/ 528 h 1200"/>
                <a:gd name="T24" fmla="*/ 1008 w 1104"/>
                <a:gd name="T25" fmla="*/ 576 h 1200"/>
                <a:gd name="T26" fmla="*/ 960 w 1104"/>
                <a:gd name="T27" fmla="*/ 624 h 1200"/>
                <a:gd name="T28" fmla="*/ 912 w 1104"/>
                <a:gd name="T29" fmla="*/ 672 h 1200"/>
                <a:gd name="T30" fmla="*/ 912 w 1104"/>
                <a:gd name="T31" fmla="*/ 720 h 1200"/>
                <a:gd name="T32" fmla="*/ 864 w 1104"/>
                <a:gd name="T33" fmla="*/ 768 h 1200"/>
                <a:gd name="T34" fmla="*/ 816 w 1104"/>
                <a:gd name="T35" fmla="*/ 864 h 1200"/>
                <a:gd name="T36" fmla="*/ 816 w 1104"/>
                <a:gd name="T37" fmla="*/ 912 h 1200"/>
                <a:gd name="T38" fmla="*/ 816 w 1104"/>
                <a:gd name="T39" fmla="*/ 960 h 1200"/>
                <a:gd name="T40" fmla="*/ 816 w 1104"/>
                <a:gd name="T41" fmla="*/ 1008 h 1200"/>
                <a:gd name="T42" fmla="*/ 816 w 1104"/>
                <a:gd name="T43" fmla="*/ 1056 h 1200"/>
                <a:gd name="T44" fmla="*/ 816 w 1104"/>
                <a:gd name="T45" fmla="*/ 1104 h 1200"/>
                <a:gd name="T46" fmla="*/ 864 w 1104"/>
                <a:gd name="T47" fmla="*/ 1152 h 1200"/>
                <a:gd name="T48" fmla="*/ 912 w 1104"/>
                <a:gd name="T49" fmla="*/ 1200 h 1200"/>
                <a:gd name="T50" fmla="*/ 0 w 1104"/>
                <a:gd name="T51" fmla="*/ 912 h 1200"/>
                <a:gd name="T52" fmla="*/ 0 w 1104"/>
                <a:gd name="T53" fmla="*/ 288 h 12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04"/>
                <a:gd name="T82" fmla="*/ 0 h 1200"/>
                <a:gd name="T83" fmla="*/ 1104 w 1104"/>
                <a:gd name="T84" fmla="*/ 1200 h 12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04" h="1200">
                  <a:moveTo>
                    <a:pt x="0" y="288"/>
                  </a:moveTo>
                  <a:lnTo>
                    <a:pt x="1056" y="0"/>
                  </a:lnTo>
                  <a:lnTo>
                    <a:pt x="1056" y="48"/>
                  </a:lnTo>
                  <a:lnTo>
                    <a:pt x="1056" y="144"/>
                  </a:lnTo>
                  <a:lnTo>
                    <a:pt x="1104" y="144"/>
                  </a:lnTo>
                  <a:lnTo>
                    <a:pt x="1104" y="192"/>
                  </a:lnTo>
                  <a:lnTo>
                    <a:pt x="1104" y="240"/>
                  </a:lnTo>
                  <a:lnTo>
                    <a:pt x="1104" y="288"/>
                  </a:lnTo>
                  <a:lnTo>
                    <a:pt x="1056" y="288"/>
                  </a:lnTo>
                  <a:lnTo>
                    <a:pt x="1056" y="336"/>
                  </a:lnTo>
                  <a:lnTo>
                    <a:pt x="1056" y="432"/>
                  </a:lnTo>
                  <a:lnTo>
                    <a:pt x="1008" y="528"/>
                  </a:lnTo>
                  <a:lnTo>
                    <a:pt x="1008" y="576"/>
                  </a:lnTo>
                  <a:lnTo>
                    <a:pt x="960" y="624"/>
                  </a:lnTo>
                  <a:lnTo>
                    <a:pt x="912" y="672"/>
                  </a:lnTo>
                  <a:lnTo>
                    <a:pt x="912" y="720"/>
                  </a:lnTo>
                  <a:lnTo>
                    <a:pt x="864" y="768"/>
                  </a:lnTo>
                  <a:lnTo>
                    <a:pt x="816" y="864"/>
                  </a:lnTo>
                  <a:lnTo>
                    <a:pt x="816" y="912"/>
                  </a:lnTo>
                  <a:lnTo>
                    <a:pt x="816" y="960"/>
                  </a:lnTo>
                  <a:lnTo>
                    <a:pt x="816" y="1008"/>
                  </a:lnTo>
                  <a:lnTo>
                    <a:pt x="816" y="1056"/>
                  </a:lnTo>
                  <a:lnTo>
                    <a:pt x="816" y="1104"/>
                  </a:lnTo>
                  <a:lnTo>
                    <a:pt x="864" y="1152"/>
                  </a:lnTo>
                  <a:lnTo>
                    <a:pt x="912" y="1200"/>
                  </a:lnTo>
                  <a:lnTo>
                    <a:pt x="0" y="912"/>
                  </a:lnTo>
                  <a:lnTo>
                    <a:pt x="0" y="288"/>
                  </a:lnTo>
                  <a:close/>
                </a:path>
              </a:pathLst>
            </a:custGeom>
            <a:noFill/>
            <a:ln w="6350">
              <a:solidFill>
                <a:srgbClr val="FFCCCC"/>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682" name="Group 21"/>
            <p:cNvGrpSpPr>
              <a:grpSpLocks/>
            </p:cNvGrpSpPr>
            <p:nvPr/>
          </p:nvGrpSpPr>
          <p:grpSpPr bwMode="auto">
            <a:xfrm>
              <a:off x="3808" y="1288"/>
              <a:ext cx="303" cy="1236"/>
              <a:chOff x="2112" y="1056"/>
              <a:chExt cx="303" cy="1236"/>
            </a:xfrm>
          </p:grpSpPr>
          <p:sp>
            <p:nvSpPr>
              <p:cNvPr id="27683" name="Freeform 22"/>
              <p:cNvSpPr>
                <a:spLocks noEditPoints="1"/>
              </p:cNvSpPr>
              <p:nvPr/>
            </p:nvSpPr>
            <p:spPr bwMode="auto">
              <a:xfrm>
                <a:off x="2112"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4" name="Freeform 23"/>
              <p:cNvSpPr>
                <a:spLocks noEditPoints="1"/>
              </p:cNvSpPr>
              <p:nvPr/>
            </p:nvSpPr>
            <p:spPr bwMode="auto">
              <a:xfrm>
                <a:off x="2127"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 name="Group 24"/>
          <p:cNvGrpSpPr>
            <a:grpSpLocks/>
          </p:cNvGrpSpPr>
          <p:nvPr/>
        </p:nvGrpSpPr>
        <p:grpSpPr bwMode="auto">
          <a:xfrm>
            <a:off x="1676400" y="1676400"/>
            <a:ext cx="1941513" cy="1962150"/>
            <a:chOff x="3264" y="1424"/>
            <a:chExt cx="1223" cy="1236"/>
          </a:xfrm>
        </p:grpSpPr>
        <p:sp>
          <p:nvSpPr>
            <p:cNvPr id="27677" name="Freeform 25"/>
            <p:cNvSpPr>
              <a:spLocks/>
            </p:cNvSpPr>
            <p:nvPr/>
          </p:nvSpPr>
          <p:spPr bwMode="auto">
            <a:xfrm>
              <a:off x="3264" y="1440"/>
              <a:ext cx="1200" cy="1200"/>
            </a:xfrm>
            <a:custGeom>
              <a:avLst/>
              <a:gdLst>
                <a:gd name="T0" fmla="*/ 0 w 1200"/>
                <a:gd name="T1" fmla="*/ 240 h 1200"/>
                <a:gd name="T2" fmla="*/ 1200 w 1200"/>
                <a:gd name="T3" fmla="*/ 0 h 1200"/>
                <a:gd name="T4" fmla="*/ 1200 w 1200"/>
                <a:gd name="T5" fmla="*/ 48 h 1200"/>
                <a:gd name="T6" fmla="*/ 1200 w 1200"/>
                <a:gd name="T7" fmla="*/ 96 h 1200"/>
                <a:gd name="T8" fmla="*/ 1200 w 1200"/>
                <a:gd name="T9" fmla="*/ 144 h 1200"/>
                <a:gd name="T10" fmla="*/ 1200 w 1200"/>
                <a:gd name="T11" fmla="*/ 192 h 1200"/>
                <a:gd name="T12" fmla="*/ 1200 w 1200"/>
                <a:gd name="T13" fmla="*/ 240 h 1200"/>
                <a:gd name="T14" fmla="*/ 1200 w 1200"/>
                <a:gd name="T15" fmla="*/ 288 h 1200"/>
                <a:gd name="T16" fmla="*/ 1200 w 1200"/>
                <a:gd name="T17" fmla="*/ 336 h 1200"/>
                <a:gd name="T18" fmla="*/ 1200 w 1200"/>
                <a:gd name="T19" fmla="*/ 384 h 1200"/>
                <a:gd name="T20" fmla="*/ 1152 w 1200"/>
                <a:gd name="T21" fmla="*/ 432 h 1200"/>
                <a:gd name="T22" fmla="*/ 1200 w 1200"/>
                <a:gd name="T23" fmla="*/ 432 h 1200"/>
                <a:gd name="T24" fmla="*/ 1152 w 1200"/>
                <a:gd name="T25" fmla="*/ 480 h 1200"/>
                <a:gd name="T26" fmla="*/ 1152 w 1200"/>
                <a:gd name="T27" fmla="*/ 528 h 1200"/>
                <a:gd name="T28" fmla="*/ 1104 w 1200"/>
                <a:gd name="T29" fmla="*/ 576 h 1200"/>
                <a:gd name="T30" fmla="*/ 1104 w 1200"/>
                <a:gd name="T31" fmla="*/ 624 h 1200"/>
                <a:gd name="T32" fmla="*/ 1056 w 1200"/>
                <a:gd name="T33" fmla="*/ 624 h 1200"/>
                <a:gd name="T34" fmla="*/ 1056 w 1200"/>
                <a:gd name="T35" fmla="*/ 672 h 1200"/>
                <a:gd name="T36" fmla="*/ 1008 w 1200"/>
                <a:gd name="T37" fmla="*/ 720 h 1200"/>
                <a:gd name="T38" fmla="*/ 1008 w 1200"/>
                <a:gd name="T39" fmla="*/ 768 h 1200"/>
                <a:gd name="T40" fmla="*/ 960 w 1200"/>
                <a:gd name="T41" fmla="*/ 816 h 1200"/>
                <a:gd name="T42" fmla="*/ 960 w 1200"/>
                <a:gd name="T43" fmla="*/ 864 h 1200"/>
                <a:gd name="T44" fmla="*/ 912 w 1200"/>
                <a:gd name="T45" fmla="*/ 912 h 1200"/>
                <a:gd name="T46" fmla="*/ 912 w 1200"/>
                <a:gd name="T47" fmla="*/ 1008 h 1200"/>
                <a:gd name="T48" fmla="*/ 912 w 1200"/>
                <a:gd name="T49" fmla="*/ 1056 h 1200"/>
                <a:gd name="T50" fmla="*/ 960 w 1200"/>
                <a:gd name="T51" fmla="*/ 1056 h 1200"/>
                <a:gd name="T52" fmla="*/ 960 w 1200"/>
                <a:gd name="T53" fmla="*/ 1104 h 1200"/>
                <a:gd name="T54" fmla="*/ 960 w 1200"/>
                <a:gd name="T55" fmla="*/ 1152 h 1200"/>
                <a:gd name="T56" fmla="*/ 1008 w 1200"/>
                <a:gd name="T57" fmla="*/ 1152 h 1200"/>
                <a:gd name="T58" fmla="*/ 1008 w 1200"/>
                <a:gd name="T59" fmla="*/ 1200 h 1200"/>
                <a:gd name="T60" fmla="*/ 0 w 1200"/>
                <a:gd name="T61" fmla="*/ 816 h 1200"/>
                <a:gd name="T62" fmla="*/ 0 w 1200"/>
                <a:gd name="T63" fmla="*/ 240 h 12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0"/>
                <a:gd name="T97" fmla="*/ 0 h 1200"/>
                <a:gd name="T98" fmla="*/ 1200 w 1200"/>
                <a:gd name="T99" fmla="*/ 1200 h 12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0" h="1200">
                  <a:moveTo>
                    <a:pt x="0" y="240"/>
                  </a:moveTo>
                  <a:lnTo>
                    <a:pt x="1200" y="0"/>
                  </a:lnTo>
                  <a:lnTo>
                    <a:pt x="1200" y="48"/>
                  </a:lnTo>
                  <a:lnTo>
                    <a:pt x="1200" y="96"/>
                  </a:lnTo>
                  <a:lnTo>
                    <a:pt x="1200" y="144"/>
                  </a:lnTo>
                  <a:lnTo>
                    <a:pt x="1200" y="192"/>
                  </a:lnTo>
                  <a:lnTo>
                    <a:pt x="1200" y="240"/>
                  </a:lnTo>
                  <a:lnTo>
                    <a:pt x="1200" y="288"/>
                  </a:lnTo>
                  <a:lnTo>
                    <a:pt x="1200" y="336"/>
                  </a:lnTo>
                  <a:lnTo>
                    <a:pt x="1200" y="384"/>
                  </a:lnTo>
                  <a:lnTo>
                    <a:pt x="1152" y="432"/>
                  </a:lnTo>
                  <a:lnTo>
                    <a:pt x="1200" y="432"/>
                  </a:lnTo>
                  <a:lnTo>
                    <a:pt x="1152" y="480"/>
                  </a:lnTo>
                  <a:lnTo>
                    <a:pt x="1152" y="528"/>
                  </a:lnTo>
                  <a:lnTo>
                    <a:pt x="1104" y="576"/>
                  </a:lnTo>
                  <a:lnTo>
                    <a:pt x="1104" y="624"/>
                  </a:lnTo>
                  <a:lnTo>
                    <a:pt x="1056" y="624"/>
                  </a:lnTo>
                  <a:lnTo>
                    <a:pt x="1056" y="672"/>
                  </a:lnTo>
                  <a:lnTo>
                    <a:pt x="1008" y="720"/>
                  </a:lnTo>
                  <a:lnTo>
                    <a:pt x="1008" y="768"/>
                  </a:lnTo>
                  <a:lnTo>
                    <a:pt x="960" y="816"/>
                  </a:lnTo>
                  <a:lnTo>
                    <a:pt x="960" y="864"/>
                  </a:lnTo>
                  <a:lnTo>
                    <a:pt x="912" y="912"/>
                  </a:lnTo>
                  <a:lnTo>
                    <a:pt x="912" y="1008"/>
                  </a:lnTo>
                  <a:lnTo>
                    <a:pt x="912" y="1056"/>
                  </a:lnTo>
                  <a:lnTo>
                    <a:pt x="960" y="1056"/>
                  </a:lnTo>
                  <a:lnTo>
                    <a:pt x="960" y="1104"/>
                  </a:lnTo>
                  <a:lnTo>
                    <a:pt x="960" y="1152"/>
                  </a:lnTo>
                  <a:lnTo>
                    <a:pt x="1008" y="1152"/>
                  </a:lnTo>
                  <a:lnTo>
                    <a:pt x="1008" y="1200"/>
                  </a:lnTo>
                  <a:lnTo>
                    <a:pt x="0" y="816"/>
                  </a:lnTo>
                  <a:lnTo>
                    <a:pt x="0" y="240"/>
                  </a:lnTo>
                  <a:close/>
                </a:path>
              </a:pathLst>
            </a:custGeom>
            <a:noFill/>
            <a:ln w="6350">
              <a:solidFill>
                <a:srgbClr val="FFCCCC"/>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678" name="Group 26"/>
            <p:cNvGrpSpPr>
              <a:grpSpLocks/>
            </p:cNvGrpSpPr>
            <p:nvPr/>
          </p:nvGrpSpPr>
          <p:grpSpPr bwMode="auto">
            <a:xfrm>
              <a:off x="4184" y="1424"/>
              <a:ext cx="303" cy="1236"/>
              <a:chOff x="2112" y="1056"/>
              <a:chExt cx="303" cy="1236"/>
            </a:xfrm>
          </p:grpSpPr>
          <p:sp>
            <p:nvSpPr>
              <p:cNvPr id="27679" name="Freeform 27"/>
              <p:cNvSpPr>
                <a:spLocks noEditPoints="1"/>
              </p:cNvSpPr>
              <p:nvPr/>
            </p:nvSpPr>
            <p:spPr bwMode="auto">
              <a:xfrm>
                <a:off x="2112"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0" name="Freeform 28"/>
              <p:cNvSpPr>
                <a:spLocks noEditPoints="1"/>
              </p:cNvSpPr>
              <p:nvPr/>
            </p:nvSpPr>
            <p:spPr bwMode="auto">
              <a:xfrm>
                <a:off x="2127" y="1056"/>
                <a:ext cx="288" cy="1236"/>
              </a:xfrm>
              <a:custGeom>
                <a:avLst/>
                <a:gdLst>
                  <a:gd name="T0" fmla="*/ 2147483647 w 48"/>
                  <a:gd name="T1" fmla="*/ 2147483647 h 206"/>
                  <a:gd name="T2" fmla="*/ 2147483647 w 48"/>
                  <a:gd name="T3" fmla="*/ 2147483647 h 206"/>
                  <a:gd name="T4" fmla="*/ 2147483647 w 48"/>
                  <a:gd name="T5" fmla="*/ 2147483647 h 206"/>
                  <a:gd name="T6" fmla="*/ 2147483647 w 48"/>
                  <a:gd name="T7" fmla="*/ 2147483647 h 206"/>
                  <a:gd name="T8" fmla="*/ 2147483647 w 48"/>
                  <a:gd name="T9" fmla="*/ 2147483647 h 206"/>
                  <a:gd name="T10" fmla="*/ 2147483647 w 48"/>
                  <a:gd name="T11" fmla="*/ 2147483647 h 206"/>
                  <a:gd name="T12" fmla="*/ 2147483647 w 48"/>
                  <a:gd name="T13" fmla="*/ 2147483647 h 206"/>
                  <a:gd name="T14" fmla="*/ 2147483647 w 48"/>
                  <a:gd name="T15" fmla="*/ 2147483647 h 206"/>
                  <a:gd name="T16" fmla="*/ 2147483647 w 48"/>
                  <a:gd name="T17" fmla="*/ 2147483647 h 206"/>
                  <a:gd name="T18" fmla="*/ 2147483647 w 48"/>
                  <a:gd name="T19" fmla="*/ 2147483647 h 206"/>
                  <a:gd name="T20" fmla="*/ 2147483647 w 48"/>
                  <a:gd name="T21" fmla="*/ 2147483647 h 206"/>
                  <a:gd name="T22" fmla="*/ 2147483647 w 48"/>
                  <a:gd name="T23" fmla="*/ 2147483647 h 206"/>
                  <a:gd name="T24" fmla="*/ 2147483647 w 48"/>
                  <a:gd name="T25" fmla="*/ 2147483647 h 206"/>
                  <a:gd name="T26" fmla="*/ 2147483647 w 48"/>
                  <a:gd name="T27" fmla="*/ 2147483647 h 206"/>
                  <a:gd name="T28" fmla="*/ 2147483647 w 48"/>
                  <a:gd name="T29" fmla="*/ 2147483647 h 206"/>
                  <a:gd name="T30" fmla="*/ 2147483647 w 48"/>
                  <a:gd name="T31" fmla="*/ 2147483647 h 206"/>
                  <a:gd name="T32" fmla="*/ 2147483647 w 48"/>
                  <a:gd name="T33" fmla="*/ 2147483647 h 206"/>
                  <a:gd name="T34" fmla="*/ 2147483647 w 48"/>
                  <a:gd name="T35" fmla="*/ 2147483647 h 206"/>
                  <a:gd name="T36" fmla="*/ 2147483647 w 48"/>
                  <a:gd name="T37" fmla="*/ 2147483647 h 206"/>
                  <a:gd name="T38" fmla="*/ 2147483647 w 48"/>
                  <a:gd name="T39" fmla="*/ 2147483647 h 206"/>
                  <a:gd name="T40" fmla="*/ 2147483647 w 48"/>
                  <a:gd name="T41" fmla="*/ 2147483647 h 206"/>
                  <a:gd name="T42" fmla="*/ 2147483647 w 48"/>
                  <a:gd name="T43" fmla="*/ 2147483647 h 206"/>
                  <a:gd name="T44" fmla="*/ 2147483647 w 48"/>
                  <a:gd name="T45" fmla="*/ 2147483647 h 206"/>
                  <a:gd name="T46" fmla="*/ 2147483647 w 48"/>
                  <a:gd name="T47" fmla="*/ 2147483647 h 206"/>
                  <a:gd name="T48" fmla="*/ 2147483647 w 48"/>
                  <a:gd name="T49" fmla="*/ 2147483647 h 206"/>
                  <a:gd name="T50" fmla="*/ 2147483647 w 48"/>
                  <a:gd name="T51" fmla="*/ 2147483647 h 206"/>
                  <a:gd name="T52" fmla="*/ 2147483647 w 48"/>
                  <a:gd name="T53" fmla="*/ 2147483647 h 206"/>
                  <a:gd name="T54" fmla="*/ 2147483647 w 48"/>
                  <a:gd name="T55" fmla="*/ 2147483647 h 206"/>
                  <a:gd name="T56" fmla="*/ 2147483647 w 48"/>
                  <a:gd name="T57" fmla="*/ 2147483647 h 206"/>
                  <a:gd name="T58" fmla="*/ 2147483647 w 48"/>
                  <a:gd name="T59" fmla="*/ 2147483647 h 206"/>
                  <a:gd name="T60" fmla="*/ 2147483647 w 48"/>
                  <a:gd name="T61" fmla="*/ 2147483647 h 206"/>
                  <a:gd name="T62" fmla="*/ 2147483647 w 48"/>
                  <a:gd name="T63" fmla="*/ 2147483647 h 206"/>
                  <a:gd name="T64" fmla="*/ 2147483647 w 48"/>
                  <a:gd name="T65" fmla="*/ 2147483647 h 206"/>
                  <a:gd name="T66" fmla="*/ 2147483647 w 48"/>
                  <a:gd name="T67" fmla="*/ 2147483647 h 206"/>
                  <a:gd name="T68" fmla="*/ 2147483647 w 48"/>
                  <a:gd name="T69" fmla="*/ 2147483647 h 206"/>
                  <a:gd name="T70" fmla="*/ 2147483647 w 48"/>
                  <a:gd name="T71" fmla="*/ 2147483647 h 206"/>
                  <a:gd name="T72" fmla="*/ 2147483647 w 48"/>
                  <a:gd name="T73" fmla="*/ 2147483647 h 206"/>
                  <a:gd name="T74" fmla="*/ 2147483647 w 48"/>
                  <a:gd name="T75" fmla="*/ 2147483647 h 206"/>
                  <a:gd name="T76" fmla="*/ 2147483647 w 48"/>
                  <a:gd name="T77" fmla="*/ 2147483647 h 206"/>
                  <a:gd name="T78" fmla="*/ 2147483647 w 48"/>
                  <a:gd name="T79" fmla="*/ 2147483647 h 206"/>
                  <a:gd name="T80" fmla="*/ 2147483647 w 48"/>
                  <a:gd name="T81" fmla="*/ 2147483647 h 206"/>
                  <a:gd name="T82" fmla="*/ 2147483647 w 48"/>
                  <a:gd name="T83" fmla="*/ 2147483647 h 206"/>
                  <a:gd name="T84" fmla="*/ 2147483647 w 48"/>
                  <a:gd name="T85" fmla="*/ 2147483647 h 206"/>
                  <a:gd name="T86" fmla="*/ 2147483647 w 48"/>
                  <a:gd name="T87" fmla="*/ 2147483647 h 206"/>
                  <a:gd name="T88" fmla="*/ 2147483647 w 48"/>
                  <a:gd name="T89" fmla="*/ 2147483647 h 206"/>
                  <a:gd name="T90" fmla="*/ 0 w 48"/>
                  <a:gd name="T91" fmla="*/ 2147483647 h 206"/>
                  <a:gd name="T92" fmla="*/ 2147483647 w 48"/>
                  <a:gd name="T93" fmla="*/ 2147483647 h 206"/>
                  <a:gd name="T94" fmla="*/ 0 w 48"/>
                  <a:gd name="T95" fmla="*/ 2147483647 h 206"/>
                  <a:gd name="T96" fmla="*/ 2147483647 w 48"/>
                  <a:gd name="T97" fmla="*/ 2147483647 h 206"/>
                  <a:gd name="T98" fmla="*/ 2147483647 w 48"/>
                  <a:gd name="T99" fmla="*/ 2147483647 h 206"/>
                  <a:gd name="T100" fmla="*/ 2147483647 w 48"/>
                  <a:gd name="T101" fmla="*/ 2147483647 h 206"/>
                  <a:gd name="T102" fmla="*/ 2147483647 w 48"/>
                  <a:gd name="T103" fmla="*/ 2147483647 h 206"/>
                  <a:gd name="T104" fmla="*/ 2147483647 w 48"/>
                  <a:gd name="T105" fmla="*/ 2147483647 h 206"/>
                  <a:gd name="T106" fmla="*/ 2147483647 w 48"/>
                  <a:gd name="T107" fmla="*/ 2147483647 h 206"/>
                  <a:gd name="T108" fmla="*/ 2147483647 w 48"/>
                  <a:gd name="T109" fmla="*/ 2147483647 h 206"/>
                  <a:gd name="T110" fmla="*/ 2147483647 w 48"/>
                  <a:gd name="T111" fmla="*/ 2147483647 h 206"/>
                  <a:gd name="T112" fmla="*/ 2147483647 w 48"/>
                  <a:gd name="T113" fmla="*/ 2147483647 h 206"/>
                  <a:gd name="T114" fmla="*/ 2147483647 w 48"/>
                  <a:gd name="T115" fmla="*/ 2147483647 h 206"/>
                  <a:gd name="T116" fmla="*/ 2147483647 w 48"/>
                  <a:gd name="T117" fmla="*/ 2147483647 h 206"/>
                  <a:gd name="T118" fmla="*/ 2147483647 w 48"/>
                  <a:gd name="T119" fmla="*/ 2147483647 h 206"/>
                  <a:gd name="T120" fmla="*/ 2147483647 w 48"/>
                  <a:gd name="T121" fmla="*/ 2147483647 h 206"/>
                  <a:gd name="T122" fmla="*/ 2147483647 w 48"/>
                  <a:gd name="T123" fmla="*/ 2147483647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
                  <a:gd name="T187" fmla="*/ 0 h 206"/>
                  <a:gd name="T188" fmla="*/ 48 w 48"/>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 h="206">
                    <a:moveTo>
                      <a:pt x="46" y="0"/>
                    </a:moveTo>
                    <a:lnTo>
                      <a:pt x="47" y="9"/>
                    </a:lnTo>
                    <a:lnTo>
                      <a:pt x="44" y="9"/>
                    </a:lnTo>
                    <a:lnTo>
                      <a:pt x="43" y="0"/>
                    </a:lnTo>
                    <a:lnTo>
                      <a:pt x="46" y="0"/>
                    </a:lnTo>
                    <a:close/>
                    <a:moveTo>
                      <a:pt x="44" y="9"/>
                    </a:moveTo>
                    <a:lnTo>
                      <a:pt x="44" y="9"/>
                    </a:lnTo>
                    <a:lnTo>
                      <a:pt x="45" y="9"/>
                    </a:lnTo>
                    <a:lnTo>
                      <a:pt x="44" y="9"/>
                    </a:lnTo>
                    <a:close/>
                    <a:moveTo>
                      <a:pt x="47" y="9"/>
                    </a:moveTo>
                    <a:lnTo>
                      <a:pt x="48" y="17"/>
                    </a:lnTo>
                    <a:lnTo>
                      <a:pt x="44" y="17"/>
                    </a:lnTo>
                    <a:lnTo>
                      <a:pt x="44" y="9"/>
                    </a:lnTo>
                    <a:lnTo>
                      <a:pt x="47" y="9"/>
                    </a:lnTo>
                    <a:close/>
                    <a:moveTo>
                      <a:pt x="48" y="17"/>
                    </a:moveTo>
                    <a:lnTo>
                      <a:pt x="48" y="17"/>
                    </a:lnTo>
                    <a:lnTo>
                      <a:pt x="46" y="17"/>
                    </a:lnTo>
                    <a:lnTo>
                      <a:pt x="48" y="17"/>
                    </a:lnTo>
                    <a:close/>
                    <a:moveTo>
                      <a:pt x="48" y="17"/>
                    </a:moveTo>
                    <a:lnTo>
                      <a:pt x="48" y="22"/>
                    </a:lnTo>
                    <a:lnTo>
                      <a:pt x="45" y="22"/>
                    </a:lnTo>
                    <a:lnTo>
                      <a:pt x="44" y="17"/>
                    </a:lnTo>
                    <a:lnTo>
                      <a:pt x="48" y="17"/>
                    </a:lnTo>
                    <a:close/>
                    <a:moveTo>
                      <a:pt x="45" y="22"/>
                    </a:moveTo>
                    <a:lnTo>
                      <a:pt x="45" y="22"/>
                    </a:lnTo>
                    <a:lnTo>
                      <a:pt x="46" y="22"/>
                    </a:lnTo>
                    <a:lnTo>
                      <a:pt x="45" y="22"/>
                    </a:lnTo>
                    <a:close/>
                    <a:moveTo>
                      <a:pt x="48" y="22"/>
                    </a:moveTo>
                    <a:lnTo>
                      <a:pt x="48" y="26"/>
                    </a:lnTo>
                    <a:lnTo>
                      <a:pt x="45" y="26"/>
                    </a:lnTo>
                    <a:lnTo>
                      <a:pt x="45" y="22"/>
                    </a:lnTo>
                    <a:lnTo>
                      <a:pt x="48" y="22"/>
                    </a:lnTo>
                    <a:close/>
                    <a:moveTo>
                      <a:pt x="48" y="26"/>
                    </a:moveTo>
                    <a:lnTo>
                      <a:pt x="48" y="26"/>
                    </a:lnTo>
                    <a:lnTo>
                      <a:pt x="47" y="26"/>
                    </a:lnTo>
                    <a:lnTo>
                      <a:pt x="48" y="26"/>
                    </a:lnTo>
                    <a:close/>
                    <a:moveTo>
                      <a:pt x="48" y="26"/>
                    </a:moveTo>
                    <a:lnTo>
                      <a:pt x="48" y="30"/>
                    </a:lnTo>
                    <a:lnTo>
                      <a:pt x="45" y="30"/>
                    </a:lnTo>
                    <a:lnTo>
                      <a:pt x="45" y="26"/>
                    </a:lnTo>
                    <a:lnTo>
                      <a:pt x="48" y="26"/>
                    </a:lnTo>
                    <a:close/>
                    <a:moveTo>
                      <a:pt x="48" y="30"/>
                    </a:moveTo>
                    <a:lnTo>
                      <a:pt x="48" y="30"/>
                    </a:lnTo>
                    <a:lnTo>
                      <a:pt x="47" y="30"/>
                    </a:lnTo>
                    <a:lnTo>
                      <a:pt x="48" y="30"/>
                    </a:lnTo>
                    <a:close/>
                    <a:moveTo>
                      <a:pt x="48" y="30"/>
                    </a:moveTo>
                    <a:lnTo>
                      <a:pt x="48" y="34"/>
                    </a:lnTo>
                    <a:lnTo>
                      <a:pt x="45" y="34"/>
                    </a:lnTo>
                    <a:lnTo>
                      <a:pt x="45" y="30"/>
                    </a:lnTo>
                    <a:lnTo>
                      <a:pt x="48" y="30"/>
                    </a:lnTo>
                    <a:close/>
                    <a:moveTo>
                      <a:pt x="48" y="34"/>
                    </a:moveTo>
                    <a:lnTo>
                      <a:pt x="48" y="34"/>
                    </a:lnTo>
                    <a:lnTo>
                      <a:pt x="47" y="34"/>
                    </a:lnTo>
                    <a:lnTo>
                      <a:pt x="48" y="34"/>
                    </a:lnTo>
                    <a:close/>
                    <a:moveTo>
                      <a:pt x="48" y="34"/>
                    </a:moveTo>
                    <a:lnTo>
                      <a:pt x="48" y="38"/>
                    </a:lnTo>
                    <a:lnTo>
                      <a:pt x="45" y="38"/>
                    </a:lnTo>
                    <a:lnTo>
                      <a:pt x="45" y="34"/>
                    </a:lnTo>
                    <a:lnTo>
                      <a:pt x="48" y="34"/>
                    </a:lnTo>
                    <a:close/>
                    <a:moveTo>
                      <a:pt x="48" y="38"/>
                    </a:moveTo>
                    <a:lnTo>
                      <a:pt x="48" y="43"/>
                    </a:lnTo>
                    <a:lnTo>
                      <a:pt x="45" y="43"/>
                    </a:lnTo>
                    <a:lnTo>
                      <a:pt x="45" y="38"/>
                    </a:lnTo>
                    <a:lnTo>
                      <a:pt x="48" y="38"/>
                    </a:lnTo>
                    <a:close/>
                    <a:moveTo>
                      <a:pt x="48" y="43"/>
                    </a:moveTo>
                    <a:lnTo>
                      <a:pt x="48" y="43"/>
                    </a:lnTo>
                    <a:lnTo>
                      <a:pt x="47" y="43"/>
                    </a:lnTo>
                    <a:lnTo>
                      <a:pt x="48" y="43"/>
                    </a:lnTo>
                    <a:close/>
                    <a:moveTo>
                      <a:pt x="48" y="43"/>
                    </a:moveTo>
                    <a:lnTo>
                      <a:pt x="48" y="47"/>
                    </a:lnTo>
                    <a:lnTo>
                      <a:pt x="45" y="47"/>
                    </a:lnTo>
                    <a:lnTo>
                      <a:pt x="45" y="42"/>
                    </a:lnTo>
                    <a:lnTo>
                      <a:pt x="48" y="43"/>
                    </a:lnTo>
                    <a:close/>
                    <a:moveTo>
                      <a:pt x="48" y="47"/>
                    </a:moveTo>
                    <a:lnTo>
                      <a:pt x="48" y="51"/>
                    </a:lnTo>
                    <a:lnTo>
                      <a:pt x="45" y="50"/>
                    </a:lnTo>
                    <a:lnTo>
                      <a:pt x="45" y="47"/>
                    </a:lnTo>
                    <a:lnTo>
                      <a:pt x="48" y="47"/>
                    </a:lnTo>
                    <a:close/>
                    <a:moveTo>
                      <a:pt x="48" y="51"/>
                    </a:moveTo>
                    <a:lnTo>
                      <a:pt x="48" y="51"/>
                    </a:lnTo>
                    <a:lnTo>
                      <a:pt x="47" y="51"/>
                    </a:lnTo>
                    <a:lnTo>
                      <a:pt x="48" y="51"/>
                    </a:lnTo>
                    <a:close/>
                    <a:moveTo>
                      <a:pt x="48" y="51"/>
                    </a:moveTo>
                    <a:lnTo>
                      <a:pt x="48" y="54"/>
                    </a:lnTo>
                    <a:lnTo>
                      <a:pt x="45" y="54"/>
                    </a:lnTo>
                    <a:lnTo>
                      <a:pt x="45" y="50"/>
                    </a:lnTo>
                    <a:lnTo>
                      <a:pt x="48" y="51"/>
                    </a:lnTo>
                    <a:close/>
                    <a:moveTo>
                      <a:pt x="48" y="54"/>
                    </a:moveTo>
                    <a:lnTo>
                      <a:pt x="48" y="54"/>
                    </a:lnTo>
                    <a:lnTo>
                      <a:pt x="46" y="54"/>
                    </a:lnTo>
                    <a:lnTo>
                      <a:pt x="48" y="54"/>
                    </a:lnTo>
                    <a:close/>
                    <a:moveTo>
                      <a:pt x="48" y="54"/>
                    </a:moveTo>
                    <a:lnTo>
                      <a:pt x="47" y="58"/>
                    </a:lnTo>
                    <a:lnTo>
                      <a:pt x="44" y="58"/>
                    </a:lnTo>
                    <a:lnTo>
                      <a:pt x="45" y="54"/>
                    </a:lnTo>
                    <a:lnTo>
                      <a:pt x="48" y="54"/>
                    </a:lnTo>
                    <a:close/>
                    <a:moveTo>
                      <a:pt x="47" y="58"/>
                    </a:moveTo>
                    <a:lnTo>
                      <a:pt x="47" y="58"/>
                    </a:lnTo>
                    <a:lnTo>
                      <a:pt x="46" y="58"/>
                    </a:lnTo>
                    <a:lnTo>
                      <a:pt x="47" y="58"/>
                    </a:lnTo>
                    <a:close/>
                    <a:moveTo>
                      <a:pt x="47" y="58"/>
                    </a:moveTo>
                    <a:lnTo>
                      <a:pt x="47" y="62"/>
                    </a:lnTo>
                    <a:lnTo>
                      <a:pt x="44" y="62"/>
                    </a:lnTo>
                    <a:lnTo>
                      <a:pt x="44" y="58"/>
                    </a:lnTo>
                    <a:lnTo>
                      <a:pt x="47" y="58"/>
                    </a:lnTo>
                    <a:close/>
                    <a:moveTo>
                      <a:pt x="47" y="62"/>
                    </a:moveTo>
                    <a:lnTo>
                      <a:pt x="47" y="62"/>
                    </a:lnTo>
                    <a:lnTo>
                      <a:pt x="45" y="62"/>
                    </a:lnTo>
                    <a:lnTo>
                      <a:pt x="47" y="62"/>
                    </a:lnTo>
                    <a:close/>
                    <a:moveTo>
                      <a:pt x="47" y="62"/>
                    </a:moveTo>
                    <a:lnTo>
                      <a:pt x="46" y="66"/>
                    </a:lnTo>
                    <a:lnTo>
                      <a:pt x="43" y="65"/>
                    </a:lnTo>
                    <a:lnTo>
                      <a:pt x="44" y="62"/>
                    </a:lnTo>
                    <a:lnTo>
                      <a:pt x="47" y="62"/>
                    </a:lnTo>
                    <a:close/>
                    <a:moveTo>
                      <a:pt x="46" y="66"/>
                    </a:moveTo>
                    <a:lnTo>
                      <a:pt x="46" y="66"/>
                    </a:lnTo>
                    <a:lnTo>
                      <a:pt x="45" y="66"/>
                    </a:lnTo>
                    <a:lnTo>
                      <a:pt x="46" y="66"/>
                    </a:lnTo>
                    <a:close/>
                    <a:moveTo>
                      <a:pt x="46" y="66"/>
                    </a:moveTo>
                    <a:lnTo>
                      <a:pt x="46" y="68"/>
                    </a:lnTo>
                    <a:lnTo>
                      <a:pt x="43" y="67"/>
                    </a:lnTo>
                    <a:lnTo>
                      <a:pt x="43" y="65"/>
                    </a:lnTo>
                    <a:lnTo>
                      <a:pt x="46" y="66"/>
                    </a:lnTo>
                    <a:close/>
                    <a:moveTo>
                      <a:pt x="43" y="67"/>
                    </a:moveTo>
                    <a:lnTo>
                      <a:pt x="43" y="67"/>
                    </a:lnTo>
                    <a:lnTo>
                      <a:pt x="44" y="67"/>
                    </a:lnTo>
                    <a:lnTo>
                      <a:pt x="43" y="67"/>
                    </a:lnTo>
                    <a:close/>
                    <a:moveTo>
                      <a:pt x="46" y="68"/>
                    </a:moveTo>
                    <a:lnTo>
                      <a:pt x="45" y="69"/>
                    </a:lnTo>
                    <a:lnTo>
                      <a:pt x="42" y="69"/>
                    </a:lnTo>
                    <a:lnTo>
                      <a:pt x="43" y="67"/>
                    </a:lnTo>
                    <a:lnTo>
                      <a:pt x="46" y="68"/>
                    </a:lnTo>
                    <a:close/>
                    <a:moveTo>
                      <a:pt x="45" y="69"/>
                    </a:moveTo>
                    <a:lnTo>
                      <a:pt x="45" y="71"/>
                    </a:lnTo>
                    <a:lnTo>
                      <a:pt x="42" y="70"/>
                    </a:lnTo>
                    <a:lnTo>
                      <a:pt x="42" y="69"/>
                    </a:lnTo>
                    <a:lnTo>
                      <a:pt x="45" y="69"/>
                    </a:lnTo>
                    <a:close/>
                    <a:moveTo>
                      <a:pt x="45" y="71"/>
                    </a:moveTo>
                    <a:lnTo>
                      <a:pt x="44" y="73"/>
                    </a:lnTo>
                    <a:lnTo>
                      <a:pt x="41" y="72"/>
                    </a:lnTo>
                    <a:lnTo>
                      <a:pt x="42" y="70"/>
                    </a:lnTo>
                    <a:lnTo>
                      <a:pt x="45" y="71"/>
                    </a:lnTo>
                    <a:close/>
                    <a:moveTo>
                      <a:pt x="44" y="73"/>
                    </a:moveTo>
                    <a:lnTo>
                      <a:pt x="44" y="73"/>
                    </a:lnTo>
                    <a:lnTo>
                      <a:pt x="43" y="73"/>
                    </a:lnTo>
                    <a:lnTo>
                      <a:pt x="44" y="73"/>
                    </a:lnTo>
                    <a:close/>
                    <a:moveTo>
                      <a:pt x="44" y="73"/>
                    </a:moveTo>
                    <a:lnTo>
                      <a:pt x="43" y="75"/>
                    </a:lnTo>
                    <a:lnTo>
                      <a:pt x="40" y="74"/>
                    </a:lnTo>
                    <a:lnTo>
                      <a:pt x="41" y="72"/>
                    </a:lnTo>
                    <a:lnTo>
                      <a:pt x="44" y="73"/>
                    </a:lnTo>
                    <a:close/>
                    <a:moveTo>
                      <a:pt x="43" y="75"/>
                    </a:moveTo>
                    <a:lnTo>
                      <a:pt x="43" y="76"/>
                    </a:lnTo>
                    <a:lnTo>
                      <a:pt x="40" y="75"/>
                    </a:lnTo>
                    <a:lnTo>
                      <a:pt x="40" y="74"/>
                    </a:lnTo>
                    <a:lnTo>
                      <a:pt x="43" y="75"/>
                    </a:lnTo>
                    <a:close/>
                    <a:moveTo>
                      <a:pt x="40" y="75"/>
                    </a:moveTo>
                    <a:lnTo>
                      <a:pt x="40" y="75"/>
                    </a:lnTo>
                    <a:lnTo>
                      <a:pt x="41" y="76"/>
                    </a:lnTo>
                    <a:lnTo>
                      <a:pt x="40" y="75"/>
                    </a:lnTo>
                    <a:close/>
                    <a:moveTo>
                      <a:pt x="43" y="76"/>
                    </a:moveTo>
                    <a:lnTo>
                      <a:pt x="41" y="80"/>
                    </a:lnTo>
                    <a:lnTo>
                      <a:pt x="38" y="79"/>
                    </a:lnTo>
                    <a:lnTo>
                      <a:pt x="40" y="75"/>
                    </a:lnTo>
                    <a:lnTo>
                      <a:pt x="43" y="76"/>
                    </a:lnTo>
                    <a:close/>
                    <a:moveTo>
                      <a:pt x="41" y="80"/>
                    </a:moveTo>
                    <a:lnTo>
                      <a:pt x="41" y="80"/>
                    </a:lnTo>
                    <a:lnTo>
                      <a:pt x="40" y="79"/>
                    </a:lnTo>
                    <a:lnTo>
                      <a:pt x="41" y="80"/>
                    </a:lnTo>
                    <a:close/>
                    <a:moveTo>
                      <a:pt x="41" y="80"/>
                    </a:moveTo>
                    <a:lnTo>
                      <a:pt x="40" y="83"/>
                    </a:lnTo>
                    <a:lnTo>
                      <a:pt x="37" y="82"/>
                    </a:lnTo>
                    <a:lnTo>
                      <a:pt x="39" y="79"/>
                    </a:lnTo>
                    <a:lnTo>
                      <a:pt x="41" y="80"/>
                    </a:lnTo>
                    <a:close/>
                    <a:moveTo>
                      <a:pt x="40" y="83"/>
                    </a:moveTo>
                    <a:lnTo>
                      <a:pt x="38" y="87"/>
                    </a:lnTo>
                    <a:lnTo>
                      <a:pt x="35" y="85"/>
                    </a:lnTo>
                    <a:lnTo>
                      <a:pt x="37" y="82"/>
                    </a:lnTo>
                    <a:lnTo>
                      <a:pt x="40" y="83"/>
                    </a:lnTo>
                    <a:close/>
                    <a:moveTo>
                      <a:pt x="38" y="87"/>
                    </a:moveTo>
                    <a:lnTo>
                      <a:pt x="38" y="87"/>
                    </a:lnTo>
                    <a:lnTo>
                      <a:pt x="37" y="86"/>
                    </a:lnTo>
                    <a:lnTo>
                      <a:pt x="38" y="87"/>
                    </a:lnTo>
                    <a:close/>
                    <a:moveTo>
                      <a:pt x="38" y="87"/>
                    </a:moveTo>
                    <a:lnTo>
                      <a:pt x="36" y="90"/>
                    </a:lnTo>
                    <a:lnTo>
                      <a:pt x="34" y="88"/>
                    </a:lnTo>
                    <a:lnTo>
                      <a:pt x="35" y="85"/>
                    </a:lnTo>
                    <a:lnTo>
                      <a:pt x="38" y="87"/>
                    </a:lnTo>
                    <a:close/>
                    <a:moveTo>
                      <a:pt x="36" y="90"/>
                    </a:moveTo>
                    <a:lnTo>
                      <a:pt x="36" y="90"/>
                    </a:lnTo>
                    <a:lnTo>
                      <a:pt x="35" y="89"/>
                    </a:lnTo>
                    <a:lnTo>
                      <a:pt x="36" y="90"/>
                    </a:lnTo>
                    <a:close/>
                    <a:moveTo>
                      <a:pt x="36" y="90"/>
                    </a:moveTo>
                    <a:lnTo>
                      <a:pt x="35" y="93"/>
                    </a:lnTo>
                    <a:lnTo>
                      <a:pt x="32" y="91"/>
                    </a:lnTo>
                    <a:lnTo>
                      <a:pt x="34" y="88"/>
                    </a:lnTo>
                    <a:lnTo>
                      <a:pt x="36" y="90"/>
                    </a:lnTo>
                    <a:close/>
                    <a:moveTo>
                      <a:pt x="35" y="93"/>
                    </a:moveTo>
                    <a:lnTo>
                      <a:pt x="33" y="96"/>
                    </a:lnTo>
                    <a:lnTo>
                      <a:pt x="30" y="94"/>
                    </a:lnTo>
                    <a:lnTo>
                      <a:pt x="32" y="91"/>
                    </a:lnTo>
                    <a:lnTo>
                      <a:pt x="35" y="93"/>
                    </a:lnTo>
                    <a:close/>
                    <a:moveTo>
                      <a:pt x="33" y="96"/>
                    </a:moveTo>
                    <a:lnTo>
                      <a:pt x="33" y="96"/>
                    </a:lnTo>
                    <a:lnTo>
                      <a:pt x="31" y="95"/>
                    </a:lnTo>
                    <a:lnTo>
                      <a:pt x="33" y="96"/>
                    </a:lnTo>
                    <a:close/>
                    <a:moveTo>
                      <a:pt x="33" y="96"/>
                    </a:moveTo>
                    <a:lnTo>
                      <a:pt x="31" y="99"/>
                    </a:lnTo>
                    <a:lnTo>
                      <a:pt x="28" y="97"/>
                    </a:lnTo>
                    <a:lnTo>
                      <a:pt x="30" y="94"/>
                    </a:lnTo>
                    <a:lnTo>
                      <a:pt x="33" y="96"/>
                    </a:lnTo>
                    <a:close/>
                    <a:moveTo>
                      <a:pt x="31" y="99"/>
                    </a:moveTo>
                    <a:lnTo>
                      <a:pt x="29" y="102"/>
                    </a:lnTo>
                    <a:lnTo>
                      <a:pt x="26" y="100"/>
                    </a:lnTo>
                    <a:lnTo>
                      <a:pt x="28" y="97"/>
                    </a:lnTo>
                    <a:lnTo>
                      <a:pt x="31" y="99"/>
                    </a:lnTo>
                    <a:close/>
                    <a:moveTo>
                      <a:pt x="29" y="102"/>
                    </a:moveTo>
                    <a:lnTo>
                      <a:pt x="29" y="102"/>
                    </a:lnTo>
                    <a:lnTo>
                      <a:pt x="28" y="101"/>
                    </a:lnTo>
                    <a:lnTo>
                      <a:pt x="29" y="102"/>
                    </a:lnTo>
                    <a:close/>
                    <a:moveTo>
                      <a:pt x="29" y="102"/>
                    </a:moveTo>
                    <a:lnTo>
                      <a:pt x="27" y="105"/>
                    </a:lnTo>
                    <a:lnTo>
                      <a:pt x="25" y="103"/>
                    </a:lnTo>
                    <a:lnTo>
                      <a:pt x="26" y="100"/>
                    </a:lnTo>
                    <a:lnTo>
                      <a:pt x="29" y="102"/>
                    </a:lnTo>
                    <a:close/>
                    <a:moveTo>
                      <a:pt x="25" y="103"/>
                    </a:moveTo>
                    <a:lnTo>
                      <a:pt x="25" y="103"/>
                    </a:lnTo>
                    <a:lnTo>
                      <a:pt x="26" y="104"/>
                    </a:lnTo>
                    <a:lnTo>
                      <a:pt x="25" y="103"/>
                    </a:lnTo>
                    <a:close/>
                    <a:moveTo>
                      <a:pt x="27" y="105"/>
                    </a:moveTo>
                    <a:lnTo>
                      <a:pt x="26" y="107"/>
                    </a:lnTo>
                    <a:lnTo>
                      <a:pt x="23" y="106"/>
                    </a:lnTo>
                    <a:lnTo>
                      <a:pt x="25" y="103"/>
                    </a:lnTo>
                    <a:lnTo>
                      <a:pt x="27" y="105"/>
                    </a:lnTo>
                    <a:close/>
                    <a:moveTo>
                      <a:pt x="26" y="107"/>
                    </a:moveTo>
                    <a:lnTo>
                      <a:pt x="24" y="110"/>
                    </a:lnTo>
                    <a:lnTo>
                      <a:pt x="21" y="109"/>
                    </a:lnTo>
                    <a:lnTo>
                      <a:pt x="23" y="106"/>
                    </a:lnTo>
                    <a:lnTo>
                      <a:pt x="26" y="107"/>
                    </a:lnTo>
                    <a:close/>
                    <a:moveTo>
                      <a:pt x="21" y="109"/>
                    </a:moveTo>
                    <a:lnTo>
                      <a:pt x="21" y="109"/>
                    </a:lnTo>
                    <a:lnTo>
                      <a:pt x="23" y="109"/>
                    </a:lnTo>
                    <a:lnTo>
                      <a:pt x="21" y="109"/>
                    </a:lnTo>
                    <a:close/>
                    <a:moveTo>
                      <a:pt x="24" y="110"/>
                    </a:moveTo>
                    <a:lnTo>
                      <a:pt x="23" y="113"/>
                    </a:lnTo>
                    <a:lnTo>
                      <a:pt x="20" y="111"/>
                    </a:lnTo>
                    <a:lnTo>
                      <a:pt x="21" y="109"/>
                    </a:lnTo>
                    <a:lnTo>
                      <a:pt x="24" y="110"/>
                    </a:lnTo>
                    <a:close/>
                    <a:moveTo>
                      <a:pt x="20" y="111"/>
                    </a:moveTo>
                    <a:lnTo>
                      <a:pt x="20" y="111"/>
                    </a:lnTo>
                    <a:lnTo>
                      <a:pt x="21" y="112"/>
                    </a:lnTo>
                    <a:lnTo>
                      <a:pt x="20" y="111"/>
                    </a:lnTo>
                    <a:close/>
                    <a:moveTo>
                      <a:pt x="23" y="113"/>
                    </a:moveTo>
                    <a:lnTo>
                      <a:pt x="21" y="115"/>
                    </a:lnTo>
                    <a:lnTo>
                      <a:pt x="18" y="114"/>
                    </a:lnTo>
                    <a:lnTo>
                      <a:pt x="20" y="111"/>
                    </a:lnTo>
                    <a:lnTo>
                      <a:pt x="23" y="113"/>
                    </a:lnTo>
                    <a:close/>
                    <a:moveTo>
                      <a:pt x="21" y="115"/>
                    </a:moveTo>
                    <a:lnTo>
                      <a:pt x="21" y="115"/>
                    </a:lnTo>
                    <a:lnTo>
                      <a:pt x="20" y="115"/>
                    </a:lnTo>
                    <a:lnTo>
                      <a:pt x="21" y="115"/>
                    </a:lnTo>
                    <a:close/>
                    <a:moveTo>
                      <a:pt x="21" y="115"/>
                    </a:moveTo>
                    <a:lnTo>
                      <a:pt x="20" y="118"/>
                    </a:lnTo>
                    <a:lnTo>
                      <a:pt x="17" y="116"/>
                    </a:lnTo>
                    <a:lnTo>
                      <a:pt x="18" y="114"/>
                    </a:lnTo>
                    <a:lnTo>
                      <a:pt x="21" y="115"/>
                    </a:lnTo>
                    <a:close/>
                    <a:moveTo>
                      <a:pt x="20" y="118"/>
                    </a:moveTo>
                    <a:lnTo>
                      <a:pt x="20" y="118"/>
                    </a:lnTo>
                    <a:lnTo>
                      <a:pt x="19" y="117"/>
                    </a:lnTo>
                    <a:lnTo>
                      <a:pt x="20" y="118"/>
                    </a:lnTo>
                    <a:close/>
                    <a:moveTo>
                      <a:pt x="20" y="118"/>
                    </a:moveTo>
                    <a:lnTo>
                      <a:pt x="19" y="120"/>
                    </a:lnTo>
                    <a:lnTo>
                      <a:pt x="16" y="119"/>
                    </a:lnTo>
                    <a:lnTo>
                      <a:pt x="17" y="116"/>
                    </a:lnTo>
                    <a:lnTo>
                      <a:pt x="20" y="118"/>
                    </a:lnTo>
                    <a:close/>
                    <a:moveTo>
                      <a:pt x="19" y="120"/>
                    </a:moveTo>
                    <a:lnTo>
                      <a:pt x="17" y="122"/>
                    </a:lnTo>
                    <a:lnTo>
                      <a:pt x="15" y="121"/>
                    </a:lnTo>
                    <a:lnTo>
                      <a:pt x="16" y="119"/>
                    </a:lnTo>
                    <a:lnTo>
                      <a:pt x="19" y="120"/>
                    </a:lnTo>
                    <a:close/>
                    <a:moveTo>
                      <a:pt x="14" y="121"/>
                    </a:moveTo>
                    <a:lnTo>
                      <a:pt x="15" y="121"/>
                    </a:lnTo>
                    <a:lnTo>
                      <a:pt x="16" y="122"/>
                    </a:lnTo>
                    <a:lnTo>
                      <a:pt x="14" y="121"/>
                    </a:lnTo>
                    <a:close/>
                    <a:moveTo>
                      <a:pt x="17" y="122"/>
                    </a:moveTo>
                    <a:lnTo>
                      <a:pt x="16" y="125"/>
                    </a:lnTo>
                    <a:lnTo>
                      <a:pt x="13" y="123"/>
                    </a:lnTo>
                    <a:lnTo>
                      <a:pt x="14" y="121"/>
                    </a:lnTo>
                    <a:lnTo>
                      <a:pt x="17" y="122"/>
                    </a:lnTo>
                    <a:close/>
                    <a:moveTo>
                      <a:pt x="16" y="125"/>
                    </a:moveTo>
                    <a:lnTo>
                      <a:pt x="16" y="125"/>
                    </a:lnTo>
                    <a:lnTo>
                      <a:pt x="15" y="124"/>
                    </a:lnTo>
                    <a:lnTo>
                      <a:pt x="16" y="125"/>
                    </a:lnTo>
                    <a:close/>
                    <a:moveTo>
                      <a:pt x="16" y="125"/>
                    </a:moveTo>
                    <a:lnTo>
                      <a:pt x="15" y="127"/>
                    </a:lnTo>
                    <a:lnTo>
                      <a:pt x="12" y="125"/>
                    </a:lnTo>
                    <a:lnTo>
                      <a:pt x="13" y="123"/>
                    </a:lnTo>
                    <a:lnTo>
                      <a:pt x="16" y="125"/>
                    </a:lnTo>
                    <a:close/>
                    <a:moveTo>
                      <a:pt x="12" y="125"/>
                    </a:moveTo>
                    <a:lnTo>
                      <a:pt x="12" y="125"/>
                    </a:lnTo>
                    <a:lnTo>
                      <a:pt x="13" y="126"/>
                    </a:lnTo>
                    <a:lnTo>
                      <a:pt x="12" y="125"/>
                    </a:lnTo>
                    <a:close/>
                    <a:moveTo>
                      <a:pt x="15" y="127"/>
                    </a:moveTo>
                    <a:lnTo>
                      <a:pt x="14" y="129"/>
                    </a:lnTo>
                    <a:lnTo>
                      <a:pt x="11" y="127"/>
                    </a:lnTo>
                    <a:lnTo>
                      <a:pt x="12" y="125"/>
                    </a:lnTo>
                    <a:lnTo>
                      <a:pt x="15" y="127"/>
                    </a:lnTo>
                    <a:close/>
                    <a:moveTo>
                      <a:pt x="11" y="127"/>
                    </a:moveTo>
                    <a:lnTo>
                      <a:pt x="11" y="127"/>
                    </a:lnTo>
                    <a:lnTo>
                      <a:pt x="12" y="128"/>
                    </a:lnTo>
                    <a:lnTo>
                      <a:pt x="11" y="127"/>
                    </a:lnTo>
                    <a:close/>
                    <a:moveTo>
                      <a:pt x="14" y="129"/>
                    </a:moveTo>
                    <a:lnTo>
                      <a:pt x="12" y="131"/>
                    </a:lnTo>
                    <a:lnTo>
                      <a:pt x="10" y="129"/>
                    </a:lnTo>
                    <a:lnTo>
                      <a:pt x="11" y="127"/>
                    </a:lnTo>
                    <a:lnTo>
                      <a:pt x="14" y="129"/>
                    </a:lnTo>
                    <a:close/>
                    <a:moveTo>
                      <a:pt x="12" y="131"/>
                    </a:moveTo>
                    <a:lnTo>
                      <a:pt x="12" y="131"/>
                    </a:lnTo>
                    <a:lnTo>
                      <a:pt x="11" y="130"/>
                    </a:lnTo>
                    <a:lnTo>
                      <a:pt x="12" y="131"/>
                    </a:lnTo>
                    <a:close/>
                    <a:moveTo>
                      <a:pt x="12" y="131"/>
                    </a:moveTo>
                    <a:lnTo>
                      <a:pt x="11" y="133"/>
                    </a:lnTo>
                    <a:lnTo>
                      <a:pt x="9" y="131"/>
                    </a:lnTo>
                    <a:lnTo>
                      <a:pt x="10" y="129"/>
                    </a:lnTo>
                    <a:lnTo>
                      <a:pt x="12" y="131"/>
                    </a:lnTo>
                    <a:close/>
                    <a:moveTo>
                      <a:pt x="9" y="131"/>
                    </a:moveTo>
                    <a:lnTo>
                      <a:pt x="9" y="131"/>
                    </a:lnTo>
                    <a:lnTo>
                      <a:pt x="10" y="132"/>
                    </a:lnTo>
                    <a:lnTo>
                      <a:pt x="9" y="131"/>
                    </a:lnTo>
                    <a:close/>
                    <a:moveTo>
                      <a:pt x="11" y="133"/>
                    </a:moveTo>
                    <a:lnTo>
                      <a:pt x="10" y="135"/>
                    </a:lnTo>
                    <a:lnTo>
                      <a:pt x="8" y="133"/>
                    </a:lnTo>
                    <a:lnTo>
                      <a:pt x="9" y="131"/>
                    </a:lnTo>
                    <a:lnTo>
                      <a:pt x="11" y="133"/>
                    </a:lnTo>
                    <a:close/>
                    <a:moveTo>
                      <a:pt x="10" y="135"/>
                    </a:moveTo>
                    <a:lnTo>
                      <a:pt x="10" y="135"/>
                    </a:lnTo>
                    <a:lnTo>
                      <a:pt x="9" y="134"/>
                    </a:lnTo>
                    <a:lnTo>
                      <a:pt x="10" y="135"/>
                    </a:lnTo>
                    <a:close/>
                    <a:moveTo>
                      <a:pt x="10" y="135"/>
                    </a:moveTo>
                    <a:lnTo>
                      <a:pt x="9" y="137"/>
                    </a:lnTo>
                    <a:lnTo>
                      <a:pt x="7" y="135"/>
                    </a:lnTo>
                    <a:lnTo>
                      <a:pt x="8" y="133"/>
                    </a:lnTo>
                    <a:lnTo>
                      <a:pt x="10" y="135"/>
                    </a:lnTo>
                    <a:close/>
                    <a:moveTo>
                      <a:pt x="9" y="137"/>
                    </a:moveTo>
                    <a:lnTo>
                      <a:pt x="8" y="138"/>
                    </a:lnTo>
                    <a:lnTo>
                      <a:pt x="6" y="137"/>
                    </a:lnTo>
                    <a:lnTo>
                      <a:pt x="7" y="135"/>
                    </a:lnTo>
                    <a:lnTo>
                      <a:pt x="9" y="137"/>
                    </a:lnTo>
                    <a:close/>
                    <a:moveTo>
                      <a:pt x="6" y="137"/>
                    </a:moveTo>
                    <a:lnTo>
                      <a:pt x="6" y="137"/>
                    </a:lnTo>
                    <a:lnTo>
                      <a:pt x="7" y="138"/>
                    </a:lnTo>
                    <a:lnTo>
                      <a:pt x="6" y="137"/>
                    </a:lnTo>
                    <a:close/>
                    <a:moveTo>
                      <a:pt x="8" y="138"/>
                    </a:moveTo>
                    <a:lnTo>
                      <a:pt x="7" y="140"/>
                    </a:lnTo>
                    <a:lnTo>
                      <a:pt x="5" y="139"/>
                    </a:lnTo>
                    <a:lnTo>
                      <a:pt x="6" y="137"/>
                    </a:lnTo>
                    <a:lnTo>
                      <a:pt x="8" y="138"/>
                    </a:lnTo>
                    <a:close/>
                    <a:moveTo>
                      <a:pt x="5" y="139"/>
                    </a:moveTo>
                    <a:lnTo>
                      <a:pt x="5" y="139"/>
                    </a:lnTo>
                    <a:lnTo>
                      <a:pt x="6" y="140"/>
                    </a:lnTo>
                    <a:lnTo>
                      <a:pt x="5" y="139"/>
                    </a:lnTo>
                    <a:close/>
                    <a:moveTo>
                      <a:pt x="7" y="140"/>
                    </a:moveTo>
                    <a:lnTo>
                      <a:pt x="7" y="142"/>
                    </a:lnTo>
                    <a:lnTo>
                      <a:pt x="4" y="141"/>
                    </a:lnTo>
                    <a:lnTo>
                      <a:pt x="5" y="139"/>
                    </a:lnTo>
                    <a:lnTo>
                      <a:pt x="7" y="140"/>
                    </a:lnTo>
                    <a:close/>
                    <a:moveTo>
                      <a:pt x="7" y="142"/>
                    </a:moveTo>
                    <a:lnTo>
                      <a:pt x="7" y="142"/>
                    </a:lnTo>
                    <a:lnTo>
                      <a:pt x="5" y="141"/>
                    </a:lnTo>
                    <a:lnTo>
                      <a:pt x="7" y="142"/>
                    </a:lnTo>
                    <a:close/>
                    <a:moveTo>
                      <a:pt x="7" y="142"/>
                    </a:moveTo>
                    <a:lnTo>
                      <a:pt x="6" y="144"/>
                    </a:lnTo>
                    <a:lnTo>
                      <a:pt x="3" y="143"/>
                    </a:lnTo>
                    <a:lnTo>
                      <a:pt x="4" y="141"/>
                    </a:lnTo>
                    <a:lnTo>
                      <a:pt x="7" y="142"/>
                    </a:lnTo>
                    <a:close/>
                    <a:moveTo>
                      <a:pt x="3" y="143"/>
                    </a:moveTo>
                    <a:lnTo>
                      <a:pt x="3" y="143"/>
                    </a:lnTo>
                    <a:lnTo>
                      <a:pt x="5" y="143"/>
                    </a:lnTo>
                    <a:lnTo>
                      <a:pt x="3" y="143"/>
                    </a:lnTo>
                    <a:close/>
                    <a:moveTo>
                      <a:pt x="6" y="144"/>
                    </a:moveTo>
                    <a:lnTo>
                      <a:pt x="5" y="146"/>
                    </a:lnTo>
                    <a:lnTo>
                      <a:pt x="2" y="145"/>
                    </a:lnTo>
                    <a:lnTo>
                      <a:pt x="3" y="143"/>
                    </a:lnTo>
                    <a:lnTo>
                      <a:pt x="6" y="144"/>
                    </a:lnTo>
                    <a:close/>
                    <a:moveTo>
                      <a:pt x="2" y="145"/>
                    </a:moveTo>
                    <a:lnTo>
                      <a:pt x="2" y="145"/>
                    </a:lnTo>
                    <a:lnTo>
                      <a:pt x="4" y="145"/>
                    </a:lnTo>
                    <a:lnTo>
                      <a:pt x="2" y="145"/>
                    </a:lnTo>
                    <a:close/>
                    <a:moveTo>
                      <a:pt x="5" y="146"/>
                    </a:moveTo>
                    <a:lnTo>
                      <a:pt x="5" y="148"/>
                    </a:lnTo>
                    <a:lnTo>
                      <a:pt x="2" y="147"/>
                    </a:lnTo>
                    <a:lnTo>
                      <a:pt x="2" y="145"/>
                    </a:lnTo>
                    <a:lnTo>
                      <a:pt x="5" y="146"/>
                    </a:lnTo>
                    <a:close/>
                    <a:moveTo>
                      <a:pt x="5" y="148"/>
                    </a:moveTo>
                    <a:lnTo>
                      <a:pt x="5" y="148"/>
                    </a:lnTo>
                    <a:lnTo>
                      <a:pt x="3" y="147"/>
                    </a:lnTo>
                    <a:lnTo>
                      <a:pt x="5" y="148"/>
                    </a:lnTo>
                    <a:close/>
                    <a:moveTo>
                      <a:pt x="5" y="148"/>
                    </a:moveTo>
                    <a:lnTo>
                      <a:pt x="4" y="150"/>
                    </a:lnTo>
                    <a:lnTo>
                      <a:pt x="1" y="149"/>
                    </a:lnTo>
                    <a:lnTo>
                      <a:pt x="2" y="147"/>
                    </a:lnTo>
                    <a:lnTo>
                      <a:pt x="5" y="148"/>
                    </a:lnTo>
                    <a:close/>
                    <a:moveTo>
                      <a:pt x="1" y="149"/>
                    </a:moveTo>
                    <a:lnTo>
                      <a:pt x="1" y="149"/>
                    </a:lnTo>
                    <a:lnTo>
                      <a:pt x="3" y="149"/>
                    </a:lnTo>
                    <a:lnTo>
                      <a:pt x="1" y="149"/>
                    </a:lnTo>
                    <a:close/>
                    <a:moveTo>
                      <a:pt x="4" y="150"/>
                    </a:moveTo>
                    <a:lnTo>
                      <a:pt x="4" y="152"/>
                    </a:lnTo>
                    <a:lnTo>
                      <a:pt x="1" y="151"/>
                    </a:lnTo>
                    <a:lnTo>
                      <a:pt x="1" y="149"/>
                    </a:lnTo>
                    <a:lnTo>
                      <a:pt x="4" y="150"/>
                    </a:lnTo>
                    <a:close/>
                    <a:moveTo>
                      <a:pt x="1" y="151"/>
                    </a:moveTo>
                    <a:lnTo>
                      <a:pt x="1" y="151"/>
                    </a:lnTo>
                    <a:lnTo>
                      <a:pt x="2" y="151"/>
                    </a:lnTo>
                    <a:lnTo>
                      <a:pt x="1" y="151"/>
                    </a:lnTo>
                    <a:close/>
                    <a:moveTo>
                      <a:pt x="4" y="152"/>
                    </a:moveTo>
                    <a:lnTo>
                      <a:pt x="4" y="154"/>
                    </a:lnTo>
                    <a:lnTo>
                      <a:pt x="0" y="153"/>
                    </a:lnTo>
                    <a:lnTo>
                      <a:pt x="1" y="151"/>
                    </a:lnTo>
                    <a:lnTo>
                      <a:pt x="4" y="152"/>
                    </a:lnTo>
                    <a:close/>
                    <a:moveTo>
                      <a:pt x="4" y="154"/>
                    </a:moveTo>
                    <a:lnTo>
                      <a:pt x="3" y="156"/>
                    </a:lnTo>
                    <a:lnTo>
                      <a:pt x="0" y="155"/>
                    </a:lnTo>
                    <a:lnTo>
                      <a:pt x="0" y="153"/>
                    </a:lnTo>
                    <a:lnTo>
                      <a:pt x="4" y="154"/>
                    </a:lnTo>
                    <a:close/>
                    <a:moveTo>
                      <a:pt x="0" y="156"/>
                    </a:moveTo>
                    <a:lnTo>
                      <a:pt x="0" y="155"/>
                    </a:lnTo>
                    <a:lnTo>
                      <a:pt x="2" y="156"/>
                    </a:lnTo>
                    <a:lnTo>
                      <a:pt x="0" y="156"/>
                    </a:lnTo>
                    <a:close/>
                    <a:moveTo>
                      <a:pt x="3" y="156"/>
                    </a:moveTo>
                    <a:lnTo>
                      <a:pt x="3" y="158"/>
                    </a:lnTo>
                    <a:lnTo>
                      <a:pt x="0" y="158"/>
                    </a:lnTo>
                    <a:lnTo>
                      <a:pt x="0" y="156"/>
                    </a:lnTo>
                    <a:lnTo>
                      <a:pt x="3" y="156"/>
                    </a:lnTo>
                    <a:close/>
                    <a:moveTo>
                      <a:pt x="3" y="158"/>
                    </a:moveTo>
                    <a:lnTo>
                      <a:pt x="3" y="160"/>
                    </a:lnTo>
                    <a:lnTo>
                      <a:pt x="0" y="160"/>
                    </a:lnTo>
                    <a:lnTo>
                      <a:pt x="0" y="158"/>
                    </a:lnTo>
                    <a:lnTo>
                      <a:pt x="3" y="158"/>
                    </a:lnTo>
                    <a:close/>
                    <a:moveTo>
                      <a:pt x="3" y="160"/>
                    </a:moveTo>
                    <a:lnTo>
                      <a:pt x="3" y="162"/>
                    </a:lnTo>
                    <a:lnTo>
                      <a:pt x="0" y="162"/>
                    </a:lnTo>
                    <a:lnTo>
                      <a:pt x="0" y="160"/>
                    </a:lnTo>
                    <a:lnTo>
                      <a:pt x="3" y="160"/>
                    </a:lnTo>
                    <a:close/>
                    <a:moveTo>
                      <a:pt x="0" y="162"/>
                    </a:moveTo>
                    <a:lnTo>
                      <a:pt x="0" y="162"/>
                    </a:lnTo>
                    <a:lnTo>
                      <a:pt x="1" y="162"/>
                    </a:lnTo>
                    <a:lnTo>
                      <a:pt x="0" y="162"/>
                    </a:lnTo>
                    <a:close/>
                    <a:moveTo>
                      <a:pt x="3" y="162"/>
                    </a:moveTo>
                    <a:lnTo>
                      <a:pt x="3" y="164"/>
                    </a:lnTo>
                    <a:lnTo>
                      <a:pt x="0" y="164"/>
                    </a:lnTo>
                    <a:lnTo>
                      <a:pt x="0" y="162"/>
                    </a:lnTo>
                    <a:lnTo>
                      <a:pt x="3" y="162"/>
                    </a:lnTo>
                    <a:close/>
                    <a:moveTo>
                      <a:pt x="3" y="164"/>
                    </a:moveTo>
                    <a:lnTo>
                      <a:pt x="3" y="166"/>
                    </a:lnTo>
                    <a:lnTo>
                      <a:pt x="0" y="166"/>
                    </a:lnTo>
                    <a:lnTo>
                      <a:pt x="0" y="164"/>
                    </a:lnTo>
                    <a:lnTo>
                      <a:pt x="3" y="164"/>
                    </a:lnTo>
                    <a:close/>
                    <a:moveTo>
                      <a:pt x="0" y="166"/>
                    </a:moveTo>
                    <a:lnTo>
                      <a:pt x="0" y="166"/>
                    </a:lnTo>
                    <a:lnTo>
                      <a:pt x="1" y="166"/>
                    </a:lnTo>
                    <a:lnTo>
                      <a:pt x="0" y="166"/>
                    </a:lnTo>
                    <a:close/>
                    <a:moveTo>
                      <a:pt x="3" y="166"/>
                    </a:moveTo>
                    <a:lnTo>
                      <a:pt x="3" y="168"/>
                    </a:lnTo>
                    <a:lnTo>
                      <a:pt x="0" y="168"/>
                    </a:lnTo>
                    <a:lnTo>
                      <a:pt x="0" y="166"/>
                    </a:lnTo>
                    <a:lnTo>
                      <a:pt x="3" y="166"/>
                    </a:lnTo>
                    <a:close/>
                    <a:moveTo>
                      <a:pt x="3" y="168"/>
                    </a:moveTo>
                    <a:lnTo>
                      <a:pt x="3" y="168"/>
                    </a:lnTo>
                    <a:lnTo>
                      <a:pt x="1" y="168"/>
                    </a:lnTo>
                    <a:lnTo>
                      <a:pt x="3" y="168"/>
                    </a:lnTo>
                    <a:close/>
                    <a:moveTo>
                      <a:pt x="3" y="168"/>
                    </a:moveTo>
                    <a:lnTo>
                      <a:pt x="3" y="170"/>
                    </a:lnTo>
                    <a:lnTo>
                      <a:pt x="0" y="171"/>
                    </a:lnTo>
                    <a:lnTo>
                      <a:pt x="0" y="168"/>
                    </a:lnTo>
                    <a:lnTo>
                      <a:pt x="3" y="168"/>
                    </a:lnTo>
                    <a:close/>
                    <a:moveTo>
                      <a:pt x="0" y="171"/>
                    </a:moveTo>
                    <a:lnTo>
                      <a:pt x="0" y="171"/>
                    </a:lnTo>
                    <a:lnTo>
                      <a:pt x="2" y="170"/>
                    </a:lnTo>
                    <a:lnTo>
                      <a:pt x="0" y="171"/>
                    </a:lnTo>
                    <a:close/>
                    <a:moveTo>
                      <a:pt x="3" y="170"/>
                    </a:moveTo>
                    <a:lnTo>
                      <a:pt x="3" y="172"/>
                    </a:lnTo>
                    <a:lnTo>
                      <a:pt x="0" y="173"/>
                    </a:lnTo>
                    <a:lnTo>
                      <a:pt x="0" y="171"/>
                    </a:lnTo>
                    <a:lnTo>
                      <a:pt x="3" y="170"/>
                    </a:lnTo>
                    <a:close/>
                    <a:moveTo>
                      <a:pt x="0" y="173"/>
                    </a:moveTo>
                    <a:lnTo>
                      <a:pt x="0" y="173"/>
                    </a:lnTo>
                    <a:lnTo>
                      <a:pt x="2" y="172"/>
                    </a:lnTo>
                    <a:lnTo>
                      <a:pt x="0" y="173"/>
                    </a:lnTo>
                    <a:close/>
                    <a:moveTo>
                      <a:pt x="3" y="172"/>
                    </a:moveTo>
                    <a:lnTo>
                      <a:pt x="4" y="174"/>
                    </a:lnTo>
                    <a:lnTo>
                      <a:pt x="0" y="175"/>
                    </a:lnTo>
                    <a:lnTo>
                      <a:pt x="0" y="173"/>
                    </a:lnTo>
                    <a:lnTo>
                      <a:pt x="3" y="172"/>
                    </a:lnTo>
                    <a:close/>
                    <a:moveTo>
                      <a:pt x="4" y="174"/>
                    </a:moveTo>
                    <a:lnTo>
                      <a:pt x="4" y="176"/>
                    </a:lnTo>
                    <a:lnTo>
                      <a:pt x="1" y="177"/>
                    </a:lnTo>
                    <a:lnTo>
                      <a:pt x="0" y="175"/>
                    </a:lnTo>
                    <a:lnTo>
                      <a:pt x="4" y="174"/>
                    </a:lnTo>
                    <a:close/>
                    <a:moveTo>
                      <a:pt x="1" y="177"/>
                    </a:moveTo>
                    <a:lnTo>
                      <a:pt x="1" y="177"/>
                    </a:lnTo>
                    <a:lnTo>
                      <a:pt x="2" y="176"/>
                    </a:lnTo>
                    <a:lnTo>
                      <a:pt x="1" y="177"/>
                    </a:lnTo>
                    <a:close/>
                    <a:moveTo>
                      <a:pt x="4" y="176"/>
                    </a:moveTo>
                    <a:lnTo>
                      <a:pt x="4" y="178"/>
                    </a:lnTo>
                    <a:lnTo>
                      <a:pt x="1" y="179"/>
                    </a:lnTo>
                    <a:lnTo>
                      <a:pt x="1" y="177"/>
                    </a:lnTo>
                    <a:lnTo>
                      <a:pt x="4" y="176"/>
                    </a:lnTo>
                    <a:close/>
                    <a:moveTo>
                      <a:pt x="4" y="178"/>
                    </a:moveTo>
                    <a:lnTo>
                      <a:pt x="4" y="178"/>
                    </a:lnTo>
                    <a:lnTo>
                      <a:pt x="3" y="178"/>
                    </a:lnTo>
                    <a:lnTo>
                      <a:pt x="4" y="178"/>
                    </a:lnTo>
                    <a:close/>
                    <a:moveTo>
                      <a:pt x="4" y="178"/>
                    </a:moveTo>
                    <a:lnTo>
                      <a:pt x="5" y="180"/>
                    </a:lnTo>
                    <a:lnTo>
                      <a:pt x="2" y="180"/>
                    </a:lnTo>
                    <a:lnTo>
                      <a:pt x="1" y="179"/>
                    </a:lnTo>
                    <a:lnTo>
                      <a:pt x="4" y="178"/>
                    </a:lnTo>
                    <a:close/>
                    <a:moveTo>
                      <a:pt x="2" y="181"/>
                    </a:moveTo>
                    <a:lnTo>
                      <a:pt x="2" y="180"/>
                    </a:lnTo>
                    <a:lnTo>
                      <a:pt x="3" y="180"/>
                    </a:lnTo>
                    <a:lnTo>
                      <a:pt x="2" y="181"/>
                    </a:lnTo>
                    <a:close/>
                    <a:moveTo>
                      <a:pt x="5" y="180"/>
                    </a:moveTo>
                    <a:lnTo>
                      <a:pt x="5" y="181"/>
                    </a:lnTo>
                    <a:lnTo>
                      <a:pt x="2" y="182"/>
                    </a:lnTo>
                    <a:lnTo>
                      <a:pt x="2" y="181"/>
                    </a:lnTo>
                    <a:lnTo>
                      <a:pt x="5" y="180"/>
                    </a:lnTo>
                    <a:close/>
                    <a:moveTo>
                      <a:pt x="2" y="182"/>
                    </a:moveTo>
                    <a:lnTo>
                      <a:pt x="2" y="182"/>
                    </a:lnTo>
                    <a:lnTo>
                      <a:pt x="4" y="182"/>
                    </a:lnTo>
                    <a:lnTo>
                      <a:pt x="2" y="182"/>
                    </a:lnTo>
                    <a:close/>
                    <a:moveTo>
                      <a:pt x="5" y="181"/>
                    </a:moveTo>
                    <a:lnTo>
                      <a:pt x="6" y="183"/>
                    </a:lnTo>
                    <a:lnTo>
                      <a:pt x="3" y="184"/>
                    </a:lnTo>
                    <a:lnTo>
                      <a:pt x="2" y="182"/>
                    </a:lnTo>
                    <a:lnTo>
                      <a:pt x="5" y="181"/>
                    </a:lnTo>
                    <a:close/>
                    <a:moveTo>
                      <a:pt x="3" y="184"/>
                    </a:moveTo>
                    <a:lnTo>
                      <a:pt x="3" y="184"/>
                    </a:lnTo>
                    <a:lnTo>
                      <a:pt x="5" y="184"/>
                    </a:lnTo>
                    <a:lnTo>
                      <a:pt x="3" y="184"/>
                    </a:lnTo>
                    <a:close/>
                    <a:moveTo>
                      <a:pt x="6" y="183"/>
                    </a:moveTo>
                    <a:lnTo>
                      <a:pt x="7" y="184"/>
                    </a:lnTo>
                    <a:lnTo>
                      <a:pt x="4" y="186"/>
                    </a:lnTo>
                    <a:lnTo>
                      <a:pt x="3" y="184"/>
                    </a:lnTo>
                    <a:lnTo>
                      <a:pt x="6" y="183"/>
                    </a:lnTo>
                    <a:close/>
                    <a:moveTo>
                      <a:pt x="7" y="184"/>
                    </a:moveTo>
                    <a:lnTo>
                      <a:pt x="7" y="185"/>
                    </a:lnTo>
                    <a:lnTo>
                      <a:pt x="5" y="185"/>
                    </a:lnTo>
                    <a:lnTo>
                      <a:pt x="7" y="184"/>
                    </a:lnTo>
                    <a:close/>
                    <a:moveTo>
                      <a:pt x="7" y="185"/>
                    </a:moveTo>
                    <a:lnTo>
                      <a:pt x="7" y="186"/>
                    </a:lnTo>
                    <a:lnTo>
                      <a:pt x="5" y="187"/>
                    </a:lnTo>
                    <a:lnTo>
                      <a:pt x="4" y="186"/>
                    </a:lnTo>
                    <a:lnTo>
                      <a:pt x="7" y="185"/>
                    </a:lnTo>
                    <a:close/>
                    <a:moveTo>
                      <a:pt x="5" y="188"/>
                    </a:moveTo>
                    <a:lnTo>
                      <a:pt x="5" y="187"/>
                    </a:lnTo>
                    <a:lnTo>
                      <a:pt x="6" y="187"/>
                    </a:lnTo>
                    <a:lnTo>
                      <a:pt x="5" y="188"/>
                    </a:lnTo>
                    <a:close/>
                    <a:moveTo>
                      <a:pt x="7" y="186"/>
                    </a:moveTo>
                    <a:lnTo>
                      <a:pt x="8" y="188"/>
                    </a:lnTo>
                    <a:lnTo>
                      <a:pt x="6" y="189"/>
                    </a:lnTo>
                    <a:lnTo>
                      <a:pt x="5" y="188"/>
                    </a:lnTo>
                    <a:lnTo>
                      <a:pt x="7" y="186"/>
                    </a:lnTo>
                    <a:close/>
                    <a:moveTo>
                      <a:pt x="8" y="188"/>
                    </a:moveTo>
                    <a:lnTo>
                      <a:pt x="9" y="189"/>
                    </a:lnTo>
                    <a:lnTo>
                      <a:pt x="7" y="191"/>
                    </a:lnTo>
                    <a:lnTo>
                      <a:pt x="6" y="189"/>
                    </a:lnTo>
                    <a:lnTo>
                      <a:pt x="8" y="188"/>
                    </a:lnTo>
                    <a:close/>
                    <a:moveTo>
                      <a:pt x="7" y="191"/>
                    </a:moveTo>
                    <a:lnTo>
                      <a:pt x="7" y="191"/>
                    </a:lnTo>
                    <a:lnTo>
                      <a:pt x="8" y="190"/>
                    </a:lnTo>
                    <a:lnTo>
                      <a:pt x="7" y="191"/>
                    </a:lnTo>
                    <a:close/>
                    <a:moveTo>
                      <a:pt x="9" y="189"/>
                    </a:moveTo>
                    <a:lnTo>
                      <a:pt x="10" y="191"/>
                    </a:lnTo>
                    <a:lnTo>
                      <a:pt x="8" y="192"/>
                    </a:lnTo>
                    <a:lnTo>
                      <a:pt x="7" y="191"/>
                    </a:lnTo>
                    <a:lnTo>
                      <a:pt x="9" y="189"/>
                    </a:lnTo>
                    <a:close/>
                    <a:moveTo>
                      <a:pt x="8" y="192"/>
                    </a:moveTo>
                    <a:lnTo>
                      <a:pt x="8" y="192"/>
                    </a:lnTo>
                    <a:lnTo>
                      <a:pt x="9" y="192"/>
                    </a:lnTo>
                    <a:lnTo>
                      <a:pt x="8" y="192"/>
                    </a:lnTo>
                    <a:close/>
                    <a:moveTo>
                      <a:pt x="10" y="191"/>
                    </a:moveTo>
                    <a:lnTo>
                      <a:pt x="11" y="192"/>
                    </a:lnTo>
                    <a:lnTo>
                      <a:pt x="9" y="194"/>
                    </a:lnTo>
                    <a:lnTo>
                      <a:pt x="8" y="192"/>
                    </a:lnTo>
                    <a:lnTo>
                      <a:pt x="10" y="191"/>
                    </a:lnTo>
                    <a:close/>
                    <a:moveTo>
                      <a:pt x="9" y="194"/>
                    </a:moveTo>
                    <a:lnTo>
                      <a:pt x="9" y="194"/>
                    </a:lnTo>
                    <a:lnTo>
                      <a:pt x="10" y="193"/>
                    </a:lnTo>
                    <a:lnTo>
                      <a:pt x="9" y="194"/>
                    </a:lnTo>
                    <a:close/>
                    <a:moveTo>
                      <a:pt x="11" y="192"/>
                    </a:moveTo>
                    <a:lnTo>
                      <a:pt x="12" y="194"/>
                    </a:lnTo>
                    <a:lnTo>
                      <a:pt x="10" y="195"/>
                    </a:lnTo>
                    <a:lnTo>
                      <a:pt x="9" y="194"/>
                    </a:lnTo>
                    <a:lnTo>
                      <a:pt x="11" y="192"/>
                    </a:lnTo>
                    <a:close/>
                    <a:moveTo>
                      <a:pt x="12" y="194"/>
                    </a:moveTo>
                    <a:lnTo>
                      <a:pt x="13" y="195"/>
                    </a:lnTo>
                    <a:lnTo>
                      <a:pt x="11" y="197"/>
                    </a:lnTo>
                    <a:lnTo>
                      <a:pt x="10" y="195"/>
                    </a:lnTo>
                    <a:lnTo>
                      <a:pt x="12" y="194"/>
                    </a:lnTo>
                    <a:close/>
                    <a:moveTo>
                      <a:pt x="11" y="197"/>
                    </a:moveTo>
                    <a:lnTo>
                      <a:pt x="11" y="197"/>
                    </a:lnTo>
                    <a:lnTo>
                      <a:pt x="12" y="196"/>
                    </a:lnTo>
                    <a:lnTo>
                      <a:pt x="11" y="197"/>
                    </a:lnTo>
                    <a:close/>
                    <a:moveTo>
                      <a:pt x="13" y="195"/>
                    </a:moveTo>
                    <a:lnTo>
                      <a:pt x="16" y="198"/>
                    </a:lnTo>
                    <a:lnTo>
                      <a:pt x="14" y="200"/>
                    </a:lnTo>
                    <a:lnTo>
                      <a:pt x="11" y="197"/>
                    </a:lnTo>
                    <a:lnTo>
                      <a:pt x="13" y="195"/>
                    </a:lnTo>
                    <a:close/>
                    <a:moveTo>
                      <a:pt x="14" y="200"/>
                    </a:moveTo>
                    <a:lnTo>
                      <a:pt x="14" y="200"/>
                    </a:lnTo>
                    <a:lnTo>
                      <a:pt x="15" y="199"/>
                    </a:lnTo>
                    <a:lnTo>
                      <a:pt x="14" y="200"/>
                    </a:lnTo>
                    <a:close/>
                    <a:moveTo>
                      <a:pt x="16" y="198"/>
                    </a:moveTo>
                    <a:lnTo>
                      <a:pt x="18" y="201"/>
                    </a:lnTo>
                    <a:lnTo>
                      <a:pt x="16" y="203"/>
                    </a:lnTo>
                    <a:lnTo>
                      <a:pt x="14" y="200"/>
                    </a:lnTo>
                    <a:lnTo>
                      <a:pt x="16" y="198"/>
                    </a:lnTo>
                    <a:close/>
                    <a:moveTo>
                      <a:pt x="16" y="203"/>
                    </a:moveTo>
                    <a:lnTo>
                      <a:pt x="16" y="203"/>
                    </a:lnTo>
                    <a:lnTo>
                      <a:pt x="17" y="202"/>
                    </a:lnTo>
                    <a:lnTo>
                      <a:pt x="16" y="203"/>
                    </a:lnTo>
                    <a:close/>
                    <a:moveTo>
                      <a:pt x="18" y="201"/>
                    </a:moveTo>
                    <a:lnTo>
                      <a:pt x="21" y="204"/>
                    </a:lnTo>
                    <a:lnTo>
                      <a:pt x="19" y="206"/>
                    </a:lnTo>
                    <a:lnTo>
                      <a:pt x="16" y="203"/>
                    </a:lnTo>
                    <a:lnTo>
                      <a:pt x="18" y="201"/>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7657" name="Rectangle 29"/>
          <p:cNvSpPr>
            <a:spLocks noChangeArrowheads="1"/>
          </p:cNvSpPr>
          <p:nvPr/>
        </p:nvSpPr>
        <p:spPr bwMode="auto">
          <a:xfrm>
            <a:off x="1616075" y="2081213"/>
            <a:ext cx="76200" cy="962025"/>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000000"/>
              </a:solidFill>
              <a:latin typeface="Arial" pitchFamily="34" charset="0"/>
            </a:endParaRPr>
          </a:p>
        </p:txBody>
      </p:sp>
      <p:sp>
        <p:nvSpPr>
          <p:cNvPr id="27658" name="Rectangle 30"/>
          <p:cNvSpPr>
            <a:spLocks noChangeArrowheads="1"/>
          </p:cNvSpPr>
          <p:nvPr/>
        </p:nvSpPr>
        <p:spPr bwMode="auto">
          <a:xfrm>
            <a:off x="838200" y="3429000"/>
            <a:ext cx="903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a:solidFill>
                  <a:srgbClr val="000000"/>
                </a:solidFill>
                <a:latin typeface="Arial" pitchFamily="34" charset="0"/>
              </a:rPr>
              <a:t>Camera</a:t>
            </a:r>
          </a:p>
        </p:txBody>
      </p:sp>
      <p:sp>
        <p:nvSpPr>
          <p:cNvPr id="27659" name="Rectangle 31"/>
          <p:cNvSpPr>
            <a:spLocks noChangeArrowheads="1"/>
          </p:cNvSpPr>
          <p:nvPr/>
        </p:nvSpPr>
        <p:spPr bwMode="auto">
          <a:xfrm>
            <a:off x="609600" y="2438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a:solidFill>
                  <a:srgbClr val="000000"/>
                </a:solidFill>
                <a:latin typeface="Arial" pitchFamily="34" charset="0"/>
              </a:rPr>
              <a:t>Source</a:t>
            </a:r>
          </a:p>
        </p:txBody>
      </p:sp>
      <p:sp>
        <p:nvSpPr>
          <p:cNvPr id="27660" name="Rectangle 32"/>
          <p:cNvSpPr>
            <a:spLocks noChangeArrowheads="1"/>
          </p:cNvSpPr>
          <p:nvPr/>
        </p:nvSpPr>
        <p:spPr bwMode="auto">
          <a:xfrm>
            <a:off x="2819400" y="3810000"/>
            <a:ext cx="87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a:solidFill>
                  <a:srgbClr val="000000"/>
                </a:solidFill>
                <a:latin typeface="Arial" pitchFamily="34" charset="0"/>
              </a:rPr>
              <a:t>Surface</a:t>
            </a:r>
          </a:p>
        </p:txBody>
      </p:sp>
      <p:sp>
        <p:nvSpPr>
          <p:cNvPr id="27661" name="Rectangle 33"/>
          <p:cNvSpPr>
            <a:spLocks noChangeArrowheads="1"/>
          </p:cNvSpPr>
          <p:nvPr/>
        </p:nvSpPr>
        <p:spPr bwMode="auto">
          <a:xfrm>
            <a:off x="1447800" y="1295400"/>
            <a:ext cx="1243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a:solidFill>
                  <a:srgbClr val="000000"/>
                </a:solidFill>
                <a:latin typeface="Arial" pitchFamily="34" charset="0"/>
              </a:rPr>
              <a:t>Light plane</a:t>
            </a:r>
            <a:endParaRPr lang="en-US" sz="3200">
              <a:solidFill>
                <a:srgbClr val="000000"/>
              </a:solidFill>
              <a:latin typeface="Arial" pitchFamily="34" charset="0"/>
            </a:endParaRPr>
          </a:p>
        </p:txBody>
      </p:sp>
      <p:grpSp>
        <p:nvGrpSpPr>
          <p:cNvPr id="27662" name="Group 34"/>
          <p:cNvGrpSpPr>
            <a:grpSpLocks/>
          </p:cNvGrpSpPr>
          <p:nvPr/>
        </p:nvGrpSpPr>
        <p:grpSpPr bwMode="auto">
          <a:xfrm rot="-2569515">
            <a:off x="1574800" y="3698875"/>
            <a:ext cx="574675" cy="352425"/>
            <a:chOff x="2880" y="804"/>
            <a:chExt cx="362" cy="222"/>
          </a:xfrm>
        </p:grpSpPr>
        <p:sp>
          <p:nvSpPr>
            <p:cNvPr id="27668" name="Freeform 35"/>
            <p:cNvSpPr>
              <a:spLocks/>
            </p:cNvSpPr>
            <p:nvPr/>
          </p:nvSpPr>
          <p:spPr bwMode="auto">
            <a:xfrm>
              <a:off x="3128" y="870"/>
              <a:ext cx="102" cy="54"/>
            </a:xfrm>
            <a:custGeom>
              <a:avLst/>
              <a:gdLst>
                <a:gd name="T0" fmla="*/ 96 w 102"/>
                <a:gd name="T1" fmla="*/ 0 h 54"/>
                <a:gd name="T2" fmla="*/ 102 w 102"/>
                <a:gd name="T3" fmla="*/ 18 h 54"/>
                <a:gd name="T4" fmla="*/ 6 w 102"/>
                <a:gd name="T5" fmla="*/ 54 h 54"/>
                <a:gd name="T6" fmla="*/ 0 w 102"/>
                <a:gd name="T7" fmla="*/ 36 h 54"/>
                <a:gd name="T8" fmla="*/ 96 w 102"/>
                <a:gd name="T9" fmla="*/ 0 h 54"/>
                <a:gd name="T10" fmla="*/ 0 60000 65536"/>
                <a:gd name="T11" fmla="*/ 0 60000 65536"/>
                <a:gd name="T12" fmla="*/ 0 60000 65536"/>
                <a:gd name="T13" fmla="*/ 0 60000 65536"/>
                <a:gd name="T14" fmla="*/ 0 60000 65536"/>
                <a:gd name="T15" fmla="*/ 0 w 102"/>
                <a:gd name="T16" fmla="*/ 0 h 54"/>
                <a:gd name="T17" fmla="*/ 102 w 102"/>
                <a:gd name="T18" fmla="*/ 54 h 54"/>
              </a:gdLst>
              <a:ahLst/>
              <a:cxnLst>
                <a:cxn ang="T10">
                  <a:pos x="T0" y="T1"/>
                </a:cxn>
                <a:cxn ang="T11">
                  <a:pos x="T2" y="T3"/>
                </a:cxn>
                <a:cxn ang="T12">
                  <a:pos x="T4" y="T5"/>
                </a:cxn>
                <a:cxn ang="T13">
                  <a:pos x="T6" y="T7"/>
                </a:cxn>
                <a:cxn ang="T14">
                  <a:pos x="T8" y="T9"/>
                </a:cxn>
              </a:cxnLst>
              <a:rect l="T15" t="T16" r="T17" b="T18"/>
              <a:pathLst>
                <a:path w="102" h="54">
                  <a:moveTo>
                    <a:pt x="96" y="0"/>
                  </a:moveTo>
                  <a:lnTo>
                    <a:pt x="102" y="18"/>
                  </a:lnTo>
                  <a:lnTo>
                    <a:pt x="6" y="54"/>
                  </a:lnTo>
                  <a:lnTo>
                    <a:pt x="0" y="36"/>
                  </a:lnTo>
                  <a:lnTo>
                    <a:pt x="96" y="0"/>
                  </a:lnTo>
                  <a:close/>
                </a:path>
              </a:pathLst>
            </a:custGeom>
            <a:solidFill>
              <a:srgbClr val="25221E"/>
            </a:solidFill>
            <a:ln w="9525">
              <a:solidFill>
                <a:schemeClr val="tx1"/>
              </a:solidFill>
              <a:round/>
              <a:headEnd/>
              <a:tailEnd/>
            </a:ln>
          </p:spPr>
          <p:txBody>
            <a:bodyPr/>
            <a:lstStyle/>
            <a:p>
              <a:endParaRPr lang="en-US"/>
            </a:p>
          </p:txBody>
        </p:sp>
        <p:sp>
          <p:nvSpPr>
            <p:cNvPr id="27669" name="Freeform 36"/>
            <p:cNvSpPr>
              <a:spLocks/>
            </p:cNvSpPr>
            <p:nvPr/>
          </p:nvSpPr>
          <p:spPr bwMode="auto">
            <a:xfrm>
              <a:off x="3116" y="816"/>
              <a:ext cx="114" cy="198"/>
            </a:xfrm>
            <a:custGeom>
              <a:avLst/>
              <a:gdLst>
                <a:gd name="T0" fmla="*/ 2147483647 w 19"/>
                <a:gd name="T1" fmla="*/ 0 h 33"/>
                <a:gd name="T2" fmla="*/ 0 w 19"/>
                <a:gd name="T3" fmla="*/ 2147483647 h 33"/>
                <a:gd name="T4" fmla="*/ 0 w 19"/>
                <a:gd name="T5" fmla="*/ 2147483647 h 33"/>
                <a:gd name="T6" fmla="*/ 2147483647 w 19"/>
                <a:gd name="T7" fmla="*/ 2147483647 h 33"/>
                <a:gd name="T8" fmla="*/ 2147483647 w 19"/>
                <a:gd name="T9" fmla="*/ 0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0"/>
                  </a:moveTo>
                  <a:lnTo>
                    <a:pt x="0" y="9"/>
                  </a:lnTo>
                  <a:lnTo>
                    <a:pt x="0" y="25"/>
                  </a:lnTo>
                  <a:lnTo>
                    <a:pt x="19" y="33"/>
                  </a:lnTo>
                  <a:lnTo>
                    <a:pt x="19" y="0"/>
                  </a:lnTo>
                  <a:close/>
                </a:path>
              </a:pathLst>
            </a:custGeom>
            <a:solidFill>
              <a:srgbClr val="96C8CE"/>
            </a:solidFill>
            <a:ln w="9525">
              <a:solidFill>
                <a:schemeClr val="tx1"/>
              </a:solidFill>
              <a:round/>
              <a:headEnd/>
              <a:tailEnd/>
            </a:ln>
          </p:spPr>
          <p:txBody>
            <a:bodyPr/>
            <a:lstStyle/>
            <a:p>
              <a:endParaRPr lang="en-US"/>
            </a:p>
          </p:txBody>
        </p:sp>
        <p:sp>
          <p:nvSpPr>
            <p:cNvPr id="27670" name="Freeform 37"/>
            <p:cNvSpPr>
              <a:spLocks noEditPoints="1"/>
            </p:cNvSpPr>
            <p:nvPr/>
          </p:nvSpPr>
          <p:spPr bwMode="auto">
            <a:xfrm>
              <a:off x="3110" y="804"/>
              <a:ext cx="132" cy="222"/>
            </a:xfrm>
            <a:custGeom>
              <a:avLst/>
              <a:gdLst>
                <a:gd name="T0" fmla="*/ 2147483647 w 22"/>
                <a:gd name="T1" fmla="*/ 2147483647 h 37"/>
                <a:gd name="T2" fmla="*/ 2147483647 w 22"/>
                <a:gd name="T3" fmla="*/ 2147483647 h 37"/>
                <a:gd name="T4" fmla="*/ 2147483647 w 22"/>
                <a:gd name="T5" fmla="*/ 2147483647 h 37"/>
                <a:gd name="T6" fmla="*/ 2147483647 w 22"/>
                <a:gd name="T7" fmla="*/ 2147483647 h 37"/>
                <a:gd name="T8" fmla="*/ 2147483647 w 22"/>
                <a:gd name="T9" fmla="*/ 2147483647 h 37"/>
                <a:gd name="T10" fmla="*/ 0 w 22"/>
                <a:gd name="T11" fmla="*/ 2147483647 h 37"/>
                <a:gd name="T12" fmla="*/ 0 w 22"/>
                <a:gd name="T13" fmla="*/ 2147483647 h 37"/>
                <a:gd name="T14" fmla="*/ 2147483647 w 22"/>
                <a:gd name="T15" fmla="*/ 2147483647 h 37"/>
                <a:gd name="T16" fmla="*/ 2147483647 w 22"/>
                <a:gd name="T17" fmla="*/ 2147483647 h 37"/>
                <a:gd name="T18" fmla="*/ 0 w 22"/>
                <a:gd name="T19" fmla="*/ 2147483647 h 37"/>
                <a:gd name="T20" fmla="*/ 2147483647 w 22"/>
                <a:gd name="T21" fmla="*/ 2147483647 h 37"/>
                <a:gd name="T22" fmla="*/ 2147483647 w 22"/>
                <a:gd name="T23" fmla="*/ 2147483647 h 37"/>
                <a:gd name="T24" fmla="*/ 0 w 22"/>
                <a:gd name="T25" fmla="*/ 2147483647 h 37"/>
                <a:gd name="T26" fmla="*/ 0 w 22"/>
                <a:gd name="T27" fmla="*/ 2147483647 h 37"/>
                <a:gd name="T28" fmla="*/ 2147483647 w 22"/>
                <a:gd name="T29" fmla="*/ 2147483647 h 37"/>
                <a:gd name="T30" fmla="*/ 2147483647 w 22"/>
                <a:gd name="T31" fmla="*/ 2147483647 h 37"/>
                <a:gd name="T32" fmla="*/ 0 w 22"/>
                <a:gd name="T33" fmla="*/ 2147483647 h 37"/>
                <a:gd name="T34" fmla="*/ 0 w 22"/>
                <a:gd name="T35" fmla="*/ 2147483647 h 37"/>
                <a:gd name="T36" fmla="*/ 2147483647 w 22"/>
                <a:gd name="T37" fmla="*/ 2147483647 h 37"/>
                <a:gd name="T38" fmla="*/ 2147483647 w 22"/>
                <a:gd name="T39" fmla="*/ 2147483647 h 37"/>
                <a:gd name="T40" fmla="*/ 2147483647 w 22"/>
                <a:gd name="T41" fmla="*/ 2147483647 h 37"/>
                <a:gd name="T42" fmla="*/ 2147483647 w 22"/>
                <a:gd name="T43" fmla="*/ 2147483647 h 37"/>
                <a:gd name="T44" fmla="*/ 2147483647 w 22"/>
                <a:gd name="T45" fmla="*/ 2147483647 h 37"/>
                <a:gd name="T46" fmla="*/ 2147483647 w 22"/>
                <a:gd name="T47" fmla="*/ 2147483647 h 37"/>
                <a:gd name="T48" fmla="*/ 2147483647 w 22"/>
                <a:gd name="T49" fmla="*/ 2147483647 h 37"/>
                <a:gd name="T50" fmla="*/ 2147483647 w 22"/>
                <a:gd name="T51" fmla="*/ 2147483647 h 37"/>
                <a:gd name="T52" fmla="*/ 2147483647 w 22"/>
                <a:gd name="T53" fmla="*/ 2147483647 h 37"/>
                <a:gd name="T54" fmla="*/ 2147483647 w 22"/>
                <a:gd name="T55" fmla="*/ 2147483647 h 37"/>
                <a:gd name="T56" fmla="*/ 2147483647 w 22"/>
                <a:gd name="T57" fmla="*/ 2147483647 h 37"/>
                <a:gd name="T58" fmla="*/ 2147483647 w 22"/>
                <a:gd name="T59" fmla="*/ 2147483647 h 37"/>
                <a:gd name="T60" fmla="*/ 2147483647 w 22"/>
                <a:gd name="T61" fmla="*/ 2147483647 h 37"/>
                <a:gd name="T62" fmla="*/ 2147483647 w 22"/>
                <a:gd name="T63" fmla="*/ 2147483647 h 37"/>
                <a:gd name="T64" fmla="*/ 2147483647 w 22"/>
                <a:gd name="T65" fmla="*/ 2147483647 h 37"/>
                <a:gd name="T66" fmla="*/ 2147483647 w 22"/>
                <a:gd name="T67" fmla="*/ 2147483647 h 37"/>
                <a:gd name="T68" fmla="*/ 2147483647 w 22"/>
                <a:gd name="T69" fmla="*/ 2147483647 h 37"/>
                <a:gd name="T70" fmla="*/ 2147483647 w 22"/>
                <a:gd name="T71" fmla="*/ 2147483647 h 37"/>
                <a:gd name="T72" fmla="*/ 2147483647 w 22"/>
                <a:gd name="T73" fmla="*/ 0 h 37"/>
                <a:gd name="T74" fmla="*/ 2147483647 w 22"/>
                <a:gd name="T75" fmla="*/ 2147483647 h 37"/>
                <a:gd name="T76" fmla="*/ 2147483647 w 22"/>
                <a:gd name="T77" fmla="*/ 2147483647 h 37"/>
                <a:gd name="T78" fmla="*/ 2147483647 w 22"/>
                <a:gd name="T79" fmla="*/ 2147483647 h 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
                <a:gd name="T121" fmla="*/ 0 h 37"/>
                <a:gd name="T122" fmla="*/ 22 w 22"/>
                <a:gd name="T123" fmla="*/ 37 h 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 h="37">
                  <a:moveTo>
                    <a:pt x="21" y="4"/>
                  </a:moveTo>
                  <a:lnTo>
                    <a:pt x="2" y="12"/>
                  </a:lnTo>
                  <a:lnTo>
                    <a:pt x="1" y="9"/>
                  </a:lnTo>
                  <a:lnTo>
                    <a:pt x="20" y="1"/>
                  </a:lnTo>
                  <a:lnTo>
                    <a:pt x="21" y="4"/>
                  </a:lnTo>
                  <a:close/>
                  <a:moveTo>
                    <a:pt x="0" y="11"/>
                  </a:moveTo>
                  <a:lnTo>
                    <a:pt x="0" y="10"/>
                  </a:lnTo>
                  <a:lnTo>
                    <a:pt x="1" y="9"/>
                  </a:lnTo>
                  <a:lnTo>
                    <a:pt x="1" y="11"/>
                  </a:lnTo>
                  <a:lnTo>
                    <a:pt x="0" y="11"/>
                  </a:lnTo>
                  <a:close/>
                  <a:moveTo>
                    <a:pt x="3" y="11"/>
                  </a:moveTo>
                  <a:lnTo>
                    <a:pt x="3" y="27"/>
                  </a:lnTo>
                  <a:lnTo>
                    <a:pt x="0" y="27"/>
                  </a:lnTo>
                  <a:lnTo>
                    <a:pt x="0" y="11"/>
                  </a:lnTo>
                  <a:lnTo>
                    <a:pt x="3" y="11"/>
                  </a:lnTo>
                  <a:close/>
                  <a:moveTo>
                    <a:pt x="1" y="28"/>
                  </a:moveTo>
                  <a:lnTo>
                    <a:pt x="0" y="28"/>
                  </a:lnTo>
                  <a:lnTo>
                    <a:pt x="0" y="27"/>
                  </a:lnTo>
                  <a:lnTo>
                    <a:pt x="1" y="27"/>
                  </a:lnTo>
                  <a:lnTo>
                    <a:pt x="1" y="28"/>
                  </a:lnTo>
                  <a:close/>
                  <a:moveTo>
                    <a:pt x="2" y="26"/>
                  </a:moveTo>
                  <a:lnTo>
                    <a:pt x="21" y="34"/>
                  </a:lnTo>
                  <a:lnTo>
                    <a:pt x="20" y="36"/>
                  </a:lnTo>
                  <a:lnTo>
                    <a:pt x="1" y="28"/>
                  </a:lnTo>
                  <a:lnTo>
                    <a:pt x="2" y="26"/>
                  </a:lnTo>
                  <a:close/>
                  <a:moveTo>
                    <a:pt x="22" y="35"/>
                  </a:moveTo>
                  <a:lnTo>
                    <a:pt x="22" y="37"/>
                  </a:lnTo>
                  <a:lnTo>
                    <a:pt x="20" y="36"/>
                  </a:lnTo>
                  <a:lnTo>
                    <a:pt x="20" y="35"/>
                  </a:lnTo>
                  <a:lnTo>
                    <a:pt x="22" y="35"/>
                  </a:lnTo>
                  <a:close/>
                  <a:moveTo>
                    <a:pt x="19" y="35"/>
                  </a:moveTo>
                  <a:lnTo>
                    <a:pt x="19" y="2"/>
                  </a:lnTo>
                  <a:lnTo>
                    <a:pt x="22" y="2"/>
                  </a:lnTo>
                  <a:lnTo>
                    <a:pt x="22" y="35"/>
                  </a:lnTo>
                  <a:lnTo>
                    <a:pt x="19" y="35"/>
                  </a:lnTo>
                  <a:close/>
                  <a:moveTo>
                    <a:pt x="20" y="1"/>
                  </a:moveTo>
                  <a:lnTo>
                    <a:pt x="22" y="0"/>
                  </a:lnTo>
                  <a:lnTo>
                    <a:pt x="22" y="2"/>
                  </a:lnTo>
                  <a:lnTo>
                    <a:pt x="20" y="2"/>
                  </a:lnTo>
                  <a:lnTo>
                    <a:pt x="20" y="1"/>
                  </a:lnTo>
                  <a:close/>
                </a:path>
              </a:pathLst>
            </a:custGeom>
            <a:solidFill>
              <a:srgbClr val="FFFFFF"/>
            </a:solidFill>
            <a:ln w="9525">
              <a:solidFill>
                <a:schemeClr val="tx1"/>
              </a:solidFill>
              <a:round/>
              <a:headEnd/>
              <a:tailEnd/>
            </a:ln>
          </p:spPr>
          <p:txBody>
            <a:bodyPr/>
            <a:lstStyle/>
            <a:p>
              <a:endParaRPr lang="en-US"/>
            </a:p>
          </p:txBody>
        </p:sp>
        <p:sp>
          <p:nvSpPr>
            <p:cNvPr id="27671" name="Freeform 38"/>
            <p:cNvSpPr>
              <a:spLocks noEditPoints="1"/>
            </p:cNvSpPr>
            <p:nvPr/>
          </p:nvSpPr>
          <p:spPr bwMode="auto">
            <a:xfrm>
              <a:off x="3110" y="804"/>
              <a:ext cx="132" cy="222"/>
            </a:xfrm>
            <a:custGeom>
              <a:avLst/>
              <a:gdLst>
                <a:gd name="T0" fmla="*/ 2147483647 w 22"/>
                <a:gd name="T1" fmla="*/ 2147483647 h 37"/>
                <a:gd name="T2" fmla="*/ 2147483647 w 22"/>
                <a:gd name="T3" fmla="*/ 2147483647 h 37"/>
                <a:gd name="T4" fmla="*/ 2147483647 w 22"/>
                <a:gd name="T5" fmla="*/ 2147483647 h 37"/>
                <a:gd name="T6" fmla="*/ 2147483647 w 22"/>
                <a:gd name="T7" fmla="*/ 2147483647 h 37"/>
                <a:gd name="T8" fmla="*/ 2147483647 w 22"/>
                <a:gd name="T9" fmla="*/ 2147483647 h 37"/>
                <a:gd name="T10" fmla="*/ 0 w 22"/>
                <a:gd name="T11" fmla="*/ 2147483647 h 37"/>
                <a:gd name="T12" fmla="*/ 0 w 22"/>
                <a:gd name="T13" fmla="*/ 2147483647 h 37"/>
                <a:gd name="T14" fmla="*/ 2147483647 w 22"/>
                <a:gd name="T15" fmla="*/ 2147483647 h 37"/>
                <a:gd name="T16" fmla="*/ 2147483647 w 22"/>
                <a:gd name="T17" fmla="*/ 2147483647 h 37"/>
                <a:gd name="T18" fmla="*/ 0 w 22"/>
                <a:gd name="T19" fmla="*/ 2147483647 h 37"/>
                <a:gd name="T20" fmla="*/ 2147483647 w 22"/>
                <a:gd name="T21" fmla="*/ 2147483647 h 37"/>
                <a:gd name="T22" fmla="*/ 2147483647 w 22"/>
                <a:gd name="T23" fmla="*/ 2147483647 h 37"/>
                <a:gd name="T24" fmla="*/ 0 w 22"/>
                <a:gd name="T25" fmla="*/ 2147483647 h 37"/>
                <a:gd name="T26" fmla="*/ 0 w 22"/>
                <a:gd name="T27" fmla="*/ 2147483647 h 37"/>
                <a:gd name="T28" fmla="*/ 2147483647 w 22"/>
                <a:gd name="T29" fmla="*/ 2147483647 h 37"/>
                <a:gd name="T30" fmla="*/ 2147483647 w 22"/>
                <a:gd name="T31" fmla="*/ 2147483647 h 37"/>
                <a:gd name="T32" fmla="*/ 0 w 22"/>
                <a:gd name="T33" fmla="*/ 2147483647 h 37"/>
                <a:gd name="T34" fmla="*/ 0 w 22"/>
                <a:gd name="T35" fmla="*/ 2147483647 h 37"/>
                <a:gd name="T36" fmla="*/ 2147483647 w 22"/>
                <a:gd name="T37" fmla="*/ 2147483647 h 37"/>
                <a:gd name="T38" fmla="*/ 2147483647 w 22"/>
                <a:gd name="T39" fmla="*/ 2147483647 h 37"/>
                <a:gd name="T40" fmla="*/ 2147483647 w 22"/>
                <a:gd name="T41" fmla="*/ 2147483647 h 37"/>
                <a:gd name="T42" fmla="*/ 2147483647 w 22"/>
                <a:gd name="T43" fmla="*/ 2147483647 h 37"/>
                <a:gd name="T44" fmla="*/ 2147483647 w 22"/>
                <a:gd name="T45" fmla="*/ 2147483647 h 37"/>
                <a:gd name="T46" fmla="*/ 2147483647 w 22"/>
                <a:gd name="T47" fmla="*/ 2147483647 h 37"/>
                <a:gd name="T48" fmla="*/ 2147483647 w 22"/>
                <a:gd name="T49" fmla="*/ 2147483647 h 37"/>
                <a:gd name="T50" fmla="*/ 2147483647 w 22"/>
                <a:gd name="T51" fmla="*/ 2147483647 h 37"/>
                <a:gd name="T52" fmla="*/ 2147483647 w 22"/>
                <a:gd name="T53" fmla="*/ 2147483647 h 37"/>
                <a:gd name="T54" fmla="*/ 2147483647 w 22"/>
                <a:gd name="T55" fmla="*/ 2147483647 h 37"/>
                <a:gd name="T56" fmla="*/ 2147483647 w 22"/>
                <a:gd name="T57" fmla="*/ 2147483647 h 37"/>
                <a:gd name="T58" fmla="*/ 2147483647 w 22"/>
                <a:gd name="T59" fmla="*/ 2147483647 h 37"/>
                <a:gd name="T60" fmla="*/ 2147483647 w 22"/>
                <a:gd name="T61" fmla="*/ 2147483647 h 37"/>
                <a:gd name="T62" fmla="*/ 2147483647 w 22"/>
                <a:gd name="T63" fmla="*/ 2147483647 h 37"/>
                <a:gd name="T64" fmla="*/ 2147483647 w 22"/>
                <a:gd name="T65" fmla="*/ 2147483647 h 37"/>
                <a:gd name="T66" fmla="*/ 2147483647 w 22"/>
                <a:gd name="T67" fmla="*/ 2147483647 h 37"/>
                <a:gd name="T68" fmla="*/ 2147483647 w 22"/>
                <a:gd name="T69" fmla="*/ 2147483647 h 37"/>
                <a:gd name="T70" fmla="*/ 2147483647 w 22"/>
                <a:gd name="T71" fmla="*/ 2147483647 h 37"/>
                <a:gd name="T72" fmla="*/ 2147483647 w 22"/>
                <a:gd name="T73" fmla="*/ 0 h 37"/>
                <a:gd name="T74" fmla="*/ 2147483647 w 22"/>
                <a:gd name="T75" fmla="*/ 2147483647 h 37"/>
                <a:gd name="T76" fmla="*/ 2147483647 w 22"/>
                <a:gd name="T77" fmla="*/ 2147483647 h 37"/>
                <a:gd name="T78" fmla="*/ 2147483647 w 22"/>
                <a:gd name="T79" fmla="*/ 2147483647 h 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
                <a:gd name="T121" fmla="*/ 0 h 37"/>
                <a:gd name="T122" fmla="*/ 22 w 22"/>
                <a:gd name="T123" fmla="*/ 37 h 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 h="37">
                  <a:moveTo>
                    <a:pt x="21" y="4"/>
                  </a:moveTo>
                  <a:lnTo>
                    <a:pt x="2" y="12"/>
                  </a:lnTo>
                  <a:lnTo>
                    <a:pt x="1" y="9"/>
                  </a:lnTo>
                  <a:lnTo>
                    <a:pt x="20" y="1"/>
                  </a:lnTo>
                  <a:lnTo>
                    <a:pt x="21" y="4"/>
                  </a:lnTo>
                  <a:close/>
                  <a:moveTo>
                    <a:pt x="0" y="11"/>
                  </a:moveTo>
                  <a:lnTo>
                    <a:pt x="0" y="10"/>
                  </a:lnTo>
                  <a:lnTo>
                    <a:pt x="1" y="9"/>
                  </a:lnTo>
                  <a:lnTo>
                    <a:pt x="1" y="11"/>
                  </a:lnTo>
                  <a:lnTo>
                    <a:pt x="0" y="11"/>
                  </a:lnTo>
                  <a:close/>
                  <a:moveTo>
                    <a:pt x="3" y="11"/>
                  </a:moveTo>
                  <a:lnTo>
                    <a:pt x="3" y="27"/>
                  </a:lnTo>
                  <a:lnTo>
                    <a:pt x="0" y="27"/>
                  </a:lnTo>
                  <a:lnTo>
                    <a:pt x="0" y="11"/>
                  </a:lnTo>
                  <a:lnTo>
                    <a:pt x="3" y="11"/>
                  </a:lnTo>
                  <a:close/>
                  <a:moveTo>
                    <a:pt x="1" y="28"/>
                  </a:moveTo>
                  <a:lnTo>
                    <a:pt x="0" y="28"/>
                  </a:lnTo>
                  <a:lnTo>
                    <a:pt x="0" y="27"/>
                  </a:lnTo>
                  <a:lnTo>
                    <a:pt x="1" y="27"/>
                  </a:lnTo>
                  <a:lnTo>
                    <a:pt x="1" y="28"/>
                  </a:lnTo>
                  <a:close/>
                  <a:moveTo>
                    <a:pt x="2" y="26"/>
                  </a:moveTo>
                  <a:lnTo>
                    <a:pt x="21" y="34"/>
                  </a:lnTo>
                  <a:lnTo>
                    <a:pt x="20" y="36"/>
                  </a:lnTo>
                  <a:lnTo>
                    <a:pt x="1" y="28"/>
                  </a:lnTo>
                  <a:lnTo>
                    <a:pt x="2" y="26"/>
                  </a:lnTo>
                  <a:close/>
                  <a:moveTo>
                    <a:pt x="22" y="35"/>
                  </a:moveTo>
                  <a:lnTo>
                    <a:pt x="22" y="37"/>
                  </a:lnTo>
                  <a:lnTo>
                    <a:pt x="20" y="36"/>
                  </a:lnTo>
                  <a:lnTo>
                    <a:pt x="20" y="35"/>
                  </a:lnTo>
                  <a:lnTo>
                    <a:pt x="22" y="35"/>
                  </a:lnTo>
                  <a:close/>
                  <a:moveTo>
                    <a:pt x="19" y="35"/>
                  </a:moveTo>
                  <a:lnTo>
                    <a:pt x="19" y="2"/>
                  </a:lnTo>
                  <a:lnTo>
                    <a:pt x="22" y="2"/>
                  </a:lnTo>
                  <a:lnTo>
                    <a:pt x="22" y="35"/>
                  </a:lnTo>
                  <a:lnTo>
                    <a:pt x="19" y="35"/>
                  </a:lnTo>
                  <a:close/>
                  <a:moveTo>
                    <a:pt x="20" y="1"/>
                  </a:moveTo>
                  <a:lnTo>
                    <a:pt x="22" y="0"/>
                  </a:lnTo>
                  <a:lnTo>
                    <a:pt x="22" y="2"/>
                  </a:lnTo>
                  <a:lnTo>
                    <a:pt x="20" y="2"/>
                  </a:lnTo>
                  <a:lnTo>
                    <a:pt x="20" y="1"/>
                  </a:lnTo>
                  <a:close/>
                </a:path>
              </a:pathLst>
            </a:custGeom>
            <a:solidFill>
              <a:srgbClr val="242729"/>
            </a:solidFill>
            <a:ln w="9525">
              <a:solidFill>
                <a:schemeClr val="tx1"/>
              </a:solidFill>
              <a:round/>
              <a:headEnd/>
              <a:tailEnd/>
            </a:ln>
          </p:spPr>
          <p:txBody>
            <a:bodyPr/>
            <a:lstStyle/>
            <a:p>
              <a:endParaRPr lang="en-US"/>
            </a:p>
          </p:txBody>
        </p:sp>
        <p:sp>
          <p:nvSpPr>
            <p:cNvPr id="27672" name="Freeform 39"/>
            <p:cNvSpPr>
              <a:spLocks/>
            </p:cNvSpPr>
            <p:nvPr/>
          </p:nvSpPr>
          <p:spPr bwMode="auto">
            <a:xfrm>
              <a:off x="3116" y="816"/>
              <a:ext cx="114" cy="198"/>
            </a:xfrm>
            <a:custGeom>
              <a:avLst/>
              <a:gdLst>
                <a:gd name="T0" fmla="*/ 2147483647 w 19"/>
                <a:gd name="T1" fmla="*/ 0 h 33"/>
                <a:gd name="T2" fmla="*/ 0 w 19"/>
                <a:gd name="T3" fmla="*/ 2147483647 h 33"/>
                <a:gd name="T4" fmla="*/ 0 w 19"/>
                <a:gd name="T5" fmla="*/ 2147483647 h 33"/>
                <a:gd name="T6" fmla="*/ 2147483647 w 19"/>
                <a:gd name="T7" fmla="*/ 2147483647 h 33"/>
                <a:gd name="T8" fmla="*/ 2147483647 w 19"/>
                <a:gd name="T9" fmla="*/ 0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0"/>
                  </a:moveTo>
                  <a:lnTo>
                    <a:pt x="0" y="9"/>
                  </a:lnTo>
                  <a:lnTo>
                    <a:pt x="0" y="25"/>
                  </a:lnTo>
                  <a:lnTo>
                    <a:pt x="19" y="33"/>
                  </a:lnTo>
                  <a:lnTo>
                    <a:pt x="19" y="0"/>
                  </a:lnTo>
                  <a:close/>
                </a:path>
              </a:pathLst>
            </a:custGeom>
            <a:solidFill>
              <a:srgbClr val="96C8CE"/>
            </a:solidFill>
            <a:ln w="9525">
              <a:solidFill>
                <a:schemeClr val="tx1"/>
              </a:solidFill>
              <a:round/>
              <a:headEnd/>
              <a:tailEnd/>
            </a:ln>
          </p:spPr>
          <p:txBody>
            <a:bodyPr/>
            <a:lstStyle/>
            <a:p>
              <a:endParaRPr lang="en-US"/>
            </a:p>
          </p:txBody>
        </p:sp>
        <p:sp>
          <p:nvSpPr>
            <p:cNvPr id="27673" name="Freeform 40"/>
            <p:cNvSpPr>
              <a:spLocks noEditPoints="1"/>
            </p:cNvSpPr>
            <p:nvPr/>
          </p:nvSpPr>
          <p:spPr bwMode="auto">
            <a:xfrm>
              <a:off x="3110" y="804"/>
              <a:ext cx="132" cy="222"/>
            </a:xfrm>
            <a:custGeom>
              <a:avLst/>
              <a:gdLst>
                <a:gd name="T0" fmla="*/ 2147483647 w 22"/>
                <a:gd name="T1" fmla="*/ 2147483647 h 37"/>
                <a:gd name="T2" fmla="*/ 2147483647 w 22"/>
                <a:gd name="T3" fmla="*/ 2147483647 h 37"/>
                <a:gd name="T4" fmla="*/ 2147483647 w 22"/>
                <a:gd name="T5" fmla="*/ 2147483647 h 37"/>
                <a:gd name="T6" fmla="*/ 2147483647 w 22"/>
                <a:gd name="T7" fmla="*/ 2147483647 h 37"/>
                <a:gd name="T8" fmla="*/ 2147483647 w 22"/>
                <a:gd name="T9" fmla="*/ 2147483647 h 37"/>
                <a:gd name="T10" fmla="*/ 0 w 22"/>
                <a:gd name="T11" fmla="*/ 2147483647 h 37"/>
                <a:gd name="T12" fmla="*/ 0 w 22"/>
                <a:gd name="T13" fmla="*/ 2147483647 h 37"/>
                <a:gd name="T14" fmla="*/ 2147483647 w 22"/>
                <a:gd name="T15" fmla="*/ 2147483647 h 37"/>
                <a:gd name="T16" fmla="*/ 2147483647 w 22"/>
                <a:gd name="T17" fmla="*/ 2147483647 h 37"/>
                <a:gd name="T18" fmla="*/ 0 w 22"/>
                <a:gd name="T19" fmla="*/ 2147483647 h 37"/>
                <a:gd name="T20" fmla="*/ 2147483647 w 22"/>
                <a:gd name="T21" fmla="*/ 2147483647 h 37"/>
                <a:gd name="T22" fmla="*/ 2147483647 w 22"/>
                <a:gd name="T23" fmla="*/ 2147483647 h 37"/>
                <a:gd name="T24" fmla="*/ 0 w 22"/>
                <a:gd name="T25" fmla="*/ 2147483647 h 37"/>
                <a:gd name="T26" fmla="*/ 0 w 22"/>
                <a:gd name="T27" fmla="*/ 2147483647 h 37"/>
                <a:gd name="T28" fmla="*/ 2147483647 w 22"/>
                <a:gd name="T29" fmla="*/ 2147483647 h 37"/>
                <a:gd name="T30" fmla="*/ 2147483647 w 22"/>
                <a:gd name="T31" fmla="*/ 2147483647 h 37"/>
                <a:gd name="T32" fmla="*/ 0 w 22"/>
                <a:gd name="T33" fmla="*/ 2147483647 h 37"/>
                <a:gd name="T34" fmla="*/ 0 w 22"/>
                <a:gd name="T35" fmla="*/ 2147483647 h 37"/>
                <a:gd name="T36" fmla="*/ 2147483647 w 22"/>
                <a:gd name="T37" fmla="*/ 2147483647 h 37"/>
                <a:gd name="T38" fmla="*/ 2147483647 w 22"/>
                <a:gd name="T39" fmla="*/ 2147483647 h 37"/>
                <a:gd name="T40" fmla="*/ 2147483647 w 22"/>
                <a:gd name="T41" fmla="*/ 2147483647 h 37"/>
                <a:gd name="T42" fmla="*/ 2147483647 w 22"/>
                <a:gd name="T43" fmla="*/ 2147483647 h 37"/>
                <a:gd name="T44" fmla="*/ 2147483647 w 22"/>
                <a:gd name="T45" fmla="*/ 2147483647 h 37"/>
                <a:gd name="T46" fmla="*/ 2147483647 w 22"/>
                <a:gd name="T47" fmla="*/ 2147483647 h 37"/>
                <a:gd name="T48" fmla="*/ 2147483647 w 22"/>
                <a:gd name="T49" fmla="*/ 2147483647 h 37"/>
                <a:gd name="T50" fmla="*/ 2147483647 w 22"/>
                <a:gd name="T51" fmla="*/ 2147483647 h 37"/>
                <a:gd name="T52" fmla="*/ 2147483647 w 22"/>
                <a:gd name="T53" fmla="*/ 2147483647 h 37"/>
                <a:gd name="T54" fmla="*/ 2147483647 w 22"/>
                <a:gd name="T55" fmla="*/ 2147483647 h 37"/>
                <a:gd name="T56" fmla="*/ 2147483647 w 22"/>
                <a:gd name="T57" fmla="*/ 2147483647 h 37"/>
                <a:gd name="T58" fmla="*/ 2147483647 w 22"/>
                <a:gd name="T59" fmla="*/ 2147483647 h 37"/>
                <a:gd name="T60" fmla="*/ 2147483647 w 22"/>
                <a:gd name="T61" fmla="*/ 2147483647 h 37"/>
                <a:gd name="T62" fmla="*/ 2147483647 w 22"/>
                <a:gd name="T63" fmla="*/ 2147483647 h 37"/>
                <a:gd name="T64" fmla="*/ 2147483647 w 22"/>
                <a:gd name="T65" fmla="*/ 2147483647 h 37"/>
                <a:gd name="T66" fmla="*/ 2147483647 w 22"/>
                <a:gd name="T67" fmla="*/ 2147483647 h 37"/>
                <a:gd name="T68" fmla="*/ 2147483647 w 22"/>
                <a:gd name="T69" fmla="*/ 2147483647 h 37"/>
                <a:gd name="T70" fmla="*/ 2147483647 w 22"/>
                <a:gd name="T71" fmla="*/ 2147483647 h 37"/>
                <a:gd name="T72" fmla="*/ 2147483647 w 22"/>
                <a:gd name="T73" fmla="*/ 0 h 37"/>
                <a:gd name="T74" fmla="*/ 2147483647 w 22"/>
                <a:gd name="T75" fmla="*/ 2147483647 h 37"/>
                <a:gd name="T76" fmla="*/ 2147483647 w 22"/>
                <a:gd name="T77" fmla="*/ 2147483647 h 37"/>
                <a:gd name="T78" fmla="*/ 2147483647 w 22"/>
                <a:gd name="T79" fmla="*/ 2147483647 h 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
                <a:gd name="T121" fmla="*/ 0 h 37"/>
                <a:gd name="T122" fmla="*/ 22 w 22"/>
                <a:gd name="T123" fmla="*/ 37 h 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 h="37">
                  <a:moveTo>
                    <a:pt x="21" y="4"/>
                  </a:moveTo>
                  <a:lnTo>
                    <a:pt x="2" y="12"/>
                  </a:lnTo>
                  <a:lnTo>
                    <a:pt x="1" y="9"/>
                  </a:lnTo>
                  <a:lnTo>
                    <a:pt x="20" y="1"/>
                  </a:lnTo>
                  <a:lnTo>
                    <a:pt x="21" y="4"/>
                  </a:lnTo>
                  <a:close/>
                  <a:moveTo>
                    <a:pt x="0" y="11"/>
                  </a:moveTo>
                  <a:lnTo>
                    <a:pt x="0" y="10"/>
                  </a:lnTo>
                  <a:lnTo>
                    <a:pt x="1" y="9"/>
                  </a:lnTo>
                  <a:lnTo>
                    <a:pt x="1" y="11"/>
                  </a:lnTo>
                  <a:lnTo>
                    <a:pt x="0" y="11"/>
                  </a:lnTo>
                  <a:close/>
                  <a:moveTo>
                    <a:pt x="3" y="11"/>
                  </a:moveTo>
                  <a:lnTo>
                    <a:pt x="3" y="27"/>
                  </a:lnTo>
                  <a:lnTo>
                    <a:pt x="0" y="27"/>
                  </a:lnTo>
                  <a:lnTo>
                    <a:pt x="0" y="11"/>
                  </a:lnTo>
                  <a:lnTo>
                    <a:pt x="3" y="11"/>
                  </a:lnTo>
                  <a:close/>
                  <a:moveTo>
                    <a:pt x="1" y="28"/>
                  </a:moveTo>
                  <a:lnTo>
                    <a:pt x="0" y="28"/>
                  </a:lnTo>
                  <a:lnTo>
                    <a:pt x="0" y="27"/>
                  </a:lnTo>
                  <a:lnTo>
                    <a:pt x="1" y="27"/>
                  </a:lnTo>
                  <a:lnTo>
                    <a:pt x="1" y="28"/>
                  </a:lnTo>
                  <a:close/>
                  <a:moveTo>
                    <a:pt x="2" y="26"/>
                  </a:moveTo>
                  <a:lnTo>
                    <a:pt x="21" y="34"/>
                  </a:lnTo>
                  <a:lnTo>
                    <a:pt x="20" y="36"/>
                  </a:lnTo>
                  <a:lnTo>
                    <a:pt x="1" y="28"/>
                  </a:lnTo>
                  <a:lnTo>
                    <a:pt x="2" y="26"/>
                  </a:lnTo>
                  <a:close/>
                  <a:moveTo>
                    <a:pt x="22" y="35"/>
                  </a:moveTo>
                  <a:lnTo>
                    <a:pt x="22" y="37"/>
                  </a:lnTo>
                  <a:lnTo>
                    <a:pt x="20" y="36"/>
                  </a:lnTo>
                  <a:lnTo>
                    <a:pt x="20" y="35"/>
                  </a:lnTo>
                  <a:lnTo>
                    <a:pt x="22" y="35"/>
                  </a:lnTo>
                  <a:close/>
                  <a:moveTo>
                    <a:pt x="19" y="35"/>
                  </a:moveTo>
                  <a:lnTo>
                    <a:pt x="19" y="2"/>
                  </a:lnTo>
                  <a:lnTo>
                    <a:pt x="22" y="2"/>
                  </a:lnTo>
                  <a:lnTo>
                    <a:pt x="22" y="35"/>
                  </a:lnTo>
                  <a:lnTo>
                    <a:pt x="19" y="35"/>
                  </a:lnTo>
                  <a:close/>
                  <a:moveTo>
                    <a:pt x="20" y="1"/>
                  </a:moveTo>
                  <a:lnTo>
                    <a:pt x="22" y="0"/>
                  </a:lnTo>
                  <a:lnTo>
                    <a:pt x="22" y="2"/>
                  </a:lnTo>
                  <a:lnTo>
                    <a:pt x="20" y="2"/>
                  </a:lnTo>
                  <a:lnTo>
                    <a:pt x="20" y="1"/>
                  </a:lnTo>
                  <a:close/>
                </a:path>
              </a:pathLst>
            </a:custGeom>
            <a:solidFill>
              <a:srgbClr val="FFFFFF"/>
            </a:solidFill>
            <a:ln w="9525">
              <a:solidFill>
                <a:schemeClr val="tx1"/>
              </a:solidFill>
              <a:round/>
              <a:headEnd/>
              <a:tailEnd/>
            </a:ln>
          </p:spPr>
          <p:txBody>
            <a:bodyPr/>
            <a:lstStyle/>
            <a:p>
              <a:endParaRPr lang="en-US"/>
            </a:p>
          </p:txBody>
        </p:sp>
        <p:sp>
          <p:nvSpPr>
            <p:cNvPr id="27674" name="Freeform 41"/>
            <p:cNvSpPr>
              <a:spLocks/>
            </p:cNvSpPr>
            <p:nvPr/>
          </p:nvSpPr>
          <p:spPr bwMode="auto">
            <a:xfrm>
              <a:off x="3116" y="816"/>
              <a:ext cx="114" cy="198"/>
            </a:xfrm>
            <a:custGeom>
              <a:avLst/>
              <a:gdLst>
                <a:gd name="T0" fmla="*/ 2147483647 w 19"/>
                <a:gd name="T1" fmla="*/ 0 h 33"/>
                <a:gd name="T2" fmla="*/ 0 w 19"/>
                <a:gd name="T3" fmla="*/ 2147483647 h 33"/>
                <a:gd name="T4" fmla="*/ 0 w 19"/>
                <a:gd name="T5" fmla="*/ 2147483647 h 33"/>
                <a:gd name="T6" fmla="*/ 2147483647 w 19"/>
                <a:gd name="T7" fmla="*/ 2147483647 h 33"/>
                <a:gd name="T8" fmla="*/ 2147483647 w 19"/>
                <a:gd name="T9" fmla="*/ 0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0"/>
                  </a:moveTo>
                  <a:lnTo>
                    <a:pt x="0" y="9"/>
                  </a:lnTo>
                  <a:lnTo>
                    <a:pt x="0" y="25"/>
                  </a:lnTo>
                  <a:lnTo>
                    <a:pt x="19" y="33"/>
                  </a:lnTo>
                  <a:lnTo>
                    <a:pt x="19" y="0"/>
                  </a:lnTo>
                  <a:close/>
                </a:path>
              </a:pathLst>
            </a:custGeom>
            <a:solidFill>
              <a:srgbClr val="504C4B"/>
            </a:solidFill>
            <a:ln w="9525">
              <a:solidFill>
                <a:schemeClr val="tx1"/>
              </a:solidFill>
              <a:round/>
              <a:headEnd/>
              <a:tailEnd/>
            </a:ln>
          </p:spPr>
          <p:txBody>
            <a:bodyPr/>
            <a:lstStyle/>
            <a:p>
              <a:endParaRPr lang="en-US"/>
            </a:p>
          </p:txBody>
        </p:sp>
        <p:sp>
          <p:nvSpPr>
            <p:cNvPr id="27675" name="Freeform 42"/>
            <p:cNvSpPr>
              <a:spLocks/>
            </p:cNvSpPr>
            <p:nvPr/>
          </p:nvSpPr>
          <p:spPr bwMode="auto">
            <a:xfrm>
              <a:off x="3116" y="816"/>
              <a:ext cx="114" cy="198"/>
            </a:xfrm>
            <a:custGeom>
              <a:avLst/>
              <a:gdLst>
                <a:gd name="T0" fmla="*/ 2147483647 w 19"/>
                <a:gd name="T1" fmla="*/ 0 h 33"/>
                <a:gd name="T2" fmla="*/ 0 w 19"/>
                <a:gd name="T3" fmla="*/ 2147483647 h 33"/>
                <a:gd name="T4" fmla="*/ 0 w 19"/>
                <a:gd name="T5" fmla="*/ 2147483647 h 33"/>
                <a:gd name="T6" fmla="*/ 2147483647 w 19"/>
                <a:gd name="T7" fmla="*/ 2147483647 h 33"/>
                <a:gd name="T8" fmla="*/ 2147483647 w 19"/>
                <a:gd name="T9" fmla="*/ 0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0"/>
                  </a:moveTo>
                  <a:lnTo>
                    <a:pt x="0" y="9"/>
                  </a:lnTo>
                  <a:lnTo>
                    <a:pt x="0" y="25"/>
                  </a:lnTo>
                  <a:lnTo>
                    <a:pt x="19" y="33"/>
                  </a:lnTo>
                  <a:lnTo>
                    <a:pt x="19" y="0"/>
                  </a:lnTo>
                  <a:close/>
                </a:path>
              </a:pathLst>
            </a:custGeom>
            <a:noFill/>
            <a:ln w="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6" name="Rectangle 43"/>
            <p:cNvSpPr>
              <a:spLocks noChangeArrowheads="1"/>
            </p:cNvSpPr>
            <p:nvPr/>
          </p:nvSpPr>
          <p:spPr bwMode="auto">
            <a:xfrm>
              <a:off x="2880" y="816"/>
              <a:ext cx="228" cy="198"/>
            </a:xfrm>
            <a:prstGeom prst="rect">
              <a:avLst/>
            </a:prstGeom>
            <a:solidFill>
              <a:srgbClr val="838181"/>
            </a:solidFill>
            <a:ln w="19050">
              <a:solidFill>
                <a:schemeClr val="tx1"/>
              </a:solidFill>
              <a:miter lim="800000"/>
              <a:headEnd/>
              <a:tailEnd/>
            </a:ln>
          </p:spPr>
          <p:txBody>
            <a:bodyPr/>
            <a:lstStyle/>
            <a:p>
              <a:pPr eaLnBrk="0" hangingPunct="0"/>
              <a:endParaRPr lang="en-US">
                <a:solidFill>
                  <a:srgbClr val="000000"/>
                </a:solidFill>
                <a:latin typeface="Arial" pitchFamily="34" charset="0"/>
              </a:endParaRPr>
            </a:p>
          </p:txBody>
        </p:sp>
      </p:grpSp>
      <p:sp>
        <p:nvSpPr>
          <p:cNvPr id="27663" name="Line 44"/>
          <p:cNvSpPr>
            <a:spLocks noChangeShapeType="1"/>
          </p:cNvSpPr>
          <p:nvPr/>
        </p:nvSpPr>
        <p:spPr bwMode="auto">
          <a:xfrm flipH="1">
            <a:off x="2032000" y="2603500"/>
            <a:ext cx="1676400" cy="10953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664" name="Picture 45"/>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953000" y="1447800"/>
            <a:ext cx="32766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Rectangle 47"/>
          <p:cNvSpPr>
            <a:spLocks noChangeArrowheads="1"/>
          </p:cNvSpPr>
          <p:nvPr/>
        </p:nvSpPr>
        <p:spPr bwMode="auto">
          <a:xfrm flipV="1">
            <a:off x="457200" y="914400"/>
            <a:ext cx="8229600" cy="112713"/>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7666" name="Rectangle 48"/>
          <p:cNvSpPr>
            <a:spLocks noChangeArrowheads="1"/>
          </p:cNvSpPr>
          <p:nvPr/>
        </p:nvSpPr>
        <p:spPr bwMode="auto">
          <a:xfrm>
            <a:off x="76200" y="4572000"/>
            <a:ext cx="891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solidFill>
                  <a:srgbClr val="000000"/>
                </a:solidFill>
                <a:latin typeface="Arial" pitchFamily="34" charset="0"/>
              </a:rPr>
              <a:t>Optical triangulation</a:t>
            </a:r>
          </a:p>
          <a:p>
            <a:pPr marL="742950" lvl="1" indent="-285750">
              <a:lnSpc>
                <a:spcPct val="90000"/>
              </a:lnSpc>
              <a:spcBef>
                <a:spcPct val="20000"/>
              </a:spcBef>
              <a:buFontTx/>
              <a:buChar char="–"/>
            </a:pPr>
            <a:r>
              <a:rPr lang="en-US" sz="2000">
                <a:solidFill>
                  <a:srgbClr val="000000"/>
                </a:solidFill>
                <a:latin typeface="Arial" pitchFamily="34" charset="0"/>
              </a:rPr>
              <a:t>Project a single stripe of laser light</a:t>
            </a:r>
          </a:p>
          <a:p>
            <a:pPr marL="742950" lvl="1" indent="-285750">
              <a:lnSpc>
                <a:spcPct val="90000"/>
              </a:lnSpc>
              <a:spcBef>
                <a:spcPct val="20000"/>
              </a:spcBef>
              <a:buFontTx/>
              <a:buChar char="–"/>
            </a:pPr>
            <a:r>
              <a:rPr lang="en-US" sz="2000">
                <a:solidFill>
                  <a:srgbClr val="000000"/>
                </a:solidFill>
                <a:latin typeface="Arial" pitchFamily="34" charset="0"/>
              </a:rPr>
              <a:t>Scan it across the surface of the object</a:t>
            </a:r>
          </a:p>
          <a:p>
            <a:pPr marL="742950" lvl="1" indent="-285750">
              <a:lnSpc>
                <a:spcPct val="90000"/>
              </a:lnSpc>
              <a:spcBef>
                <a:spcPct val="20000"/>
              </a:spcBef>
              <a:buFontTx/>
              <a:buChar char="–"/>
            </a:pPr>
            <a:r>
              <a:rPr lang="en-US" sz="2000">
                <a:solidFill>
                  <a:srgbClr val="000000"/>
                </a:solidFill>
                <a:latin typeface="Arial" pitchFamily="34" charset="0"/>
              </a:rPr>
              <a:t>This is a very precise version of structured light scanning</a:t>
            </a:r>
          </a:p>
          <a:p>
            <a:pPr marL="742950" lvl="1" indent="-285750">
              <a:lnSpc>
                <a:spcPct val="90000"/>
              </a:lnSpc>
              <a:spcBef>
                <a:spcPct val="20000"/>
              </a:spcBef>
              <a:buFontTx/>
              <a:buChar char="–"/>
            </a:pPr>
            <a:r>
              <a:rPr lang="en-US" sz="2000">
                <a:solidFill>
                  <a:srgbClr val="000000"/>
                </a:solidFill>
                <a:latin typeface="Arial" pitchFamily="34" charset="0"/>
              </a:rPr>
              <a:t>Good for high resolution 3D, but needs many images and takes time</a:t>
            </a:r>
          </a:p>
        </p:txBody>
      </p:sp>
      <p:sp>
        <p:nvSpPr>
          <p:cNvPr id="48" name="Rectangle 47"/>
          <p:cNvSpPr/>
          <p:nvPr/>
        </p:nvSpPr>
        <p:spPr>
          <a:xfrm>
            <a:off x="5791200" y="6400800"/>
            <a:ext cx="3352800" cy="369888"/>
          </a:xfrm>
          <a:prstGeom prst="rect">
            <a:avLst/>
          </a:prstGeom>
        </p:spPr>
        <p:txBody>
          <a:bodyPr wrap="none">
            <a:spAutoFit/>
          </a:bodyPr>
          <a:lstStyle/>
          <a:p>
            <a:pPr>
              <a:defRPr/>
            </a:pPr>
            <a:r>
              <a:rPr lang="en-US" sz="1800" dirty="0">
                <a:solidFill>
                  <a:schemeClr val="accent6"/>
                </a:solidFill>
                <a:latin typeface="Arial" pitchFamily="34" charset="0"/>
                <a:cs typeface="Arial" pitchFamily="34" charset="0"/>
              </a:rPr>
              <a:t>Courtesy S. </a:t>
            </a:r>
            <a:r>
              <a:rPr lang="en-US" sz="1800" dirty="0" err="1">
                <a:solidFill>
                  <a:schemeClr val="accent6"/>
                </a:solidFill>
                <a:latin typeface="Arial" pitchFamily="34" charset="0"/>
                <a:cs typeface="Arial" pitchFamily="34" charset="0"/>
              </a:rPr>
              <a:t>Narasimhan</a:t>
            </a:r>
            <a:r>
              <a:rPr lang="en-US" sz="1800" dirty="0">
                <a:solidFill>
                  <a:schemeClr val="accent6"/>
                </a:solidFill>
                <a:latin typeface="Arial" pitchFamily="34" charset="0"/>
                <a:cs typeface="Arial" pitchFamily="34" charset="0"/>
              </a:rPr>
              <a:t>, CMU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par>
                          <p:cTn id="35" fill="hold" nodeType="afterGroup">
                            <p:stCondLst>
                              <p:cond delay="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Light Stripe Projection</a:t>
            </a: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6705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143000"/>
          </a:xfrm>
        </p:spPr>
        <p:txBody>
          <a:bodyPr/>
          <a:lstStyle/>
          <a:p>
            <a:pPr eaLnBrk="1" hangingPunct="1"/>
            <a:r>
              <a:rPr lang="en-US" sz="3600" smtClean="0"/>
              <a:t>Triangulation</a:t>
            </a:r>
          </a:p>
        </p:txBody>
      </p:sp>
      <p:sp>
        <p:nvSpPr>
          <p:cNvPr id="1764355" name="Rectangle 3"/>
          <p:cNvSpPr>
            <a:spLocks noGrp="1" noChangeArrowheads="1"/>
          </p:cNvSpPr>
          <p:nvPr>
            <p:ph type="body" idx="1"/>
          </p:nvPr>
        </p:nvSpPr>
        <p:spPr>
          <a:xfrm>
            <a:off x="685800" y="4876800"/>
            <a:ext cx="7772400" cy="1143000"/>
          </a:xfrm>
        </p:spPr>
        <p:txBody>
          <a:bodyPr/>
          <a:lstStyle/>
          <a:p>
            <a:pPr eaLnBrk="1" hangingPunct="1"/>
            <a:r>
              <a:rPr lang="en-US" sz="2400" smtClean="0"/>
              <a:t>Project laser stripe onto object</a:t>
            </a:r>
          </a:p>
        </p:txBody>
      </p:sp>
      <p:sp>
        <p:nvSpPr>
          <p:cNvPr id="1764356" name="Oval 4"/>
          <p:cNvSpPr>
            <a:spLocks noChangeArrowheads="1"/>
          </p:cNvSpPr>
          <p:nvPr/>
        </p:nvSpPr>
        <p:spPr bwMode="auto">
          <a:xfrm>
            <a:off x="2730500" y="1577975"/>
            <a:ext cx="965200" cy="1138238"/>
          </a:xfrm>
          <a:prstGeom prst="ellipse">
            <a:avLst/>
          </a:prstGeom>
          <a:gradFill rotWithShape="0">
            <a:gsLst>
              <a:gs pos="0">
                <a:schemeClr val="accent2"/>
              </a:gs>
              <a:gs pos="100000">
                <a:schemeClr val="accent2">
                  <a:gamma/>
                  <a:shade val="0"/>
                  <a:invGamma/>
                </a:schemeClr>
              </a:gs>
            </a:gsLst>
            <a:lin ang="5400000" scaled="1"/>
          </a:gradFill>
          <a:ln w="9525">
            <a:noFill/>
            <a:round/>
            <a:headEnd/>
            <a:tailEnd/>
          </a:ln>
          <a:effectLst/>
        </p:spPr>
        <p:txBody>
          <a:bodyPr wrap="none" anchor="ctr"/>
          <a:lstStyle/>
          <a:p>
            <a:pPr eaLnBrk="0" hangingPunct="0">
              <a:defRPr/>
            </a:pPr>
            <a:endParaRPr lang="en-US">
              <a:solidFill>
                <a:srgbClr val="000000"/>
              </a:solidFill>
              <a:latin typeface="Arial" charset="0"/>
            </a:endParaRPr>
          </a:p>
        </p:txBody>
      </p:sp>
      <p:sp>
        <p:nvSpPr>
          <p:cNvPr id="1764357" name="Rectangle 5"/>
          <p:cNvSpPr>
            <a:spLocks noChangeArrowheads="1"/>
          </p:cNvSpPr>
          <p:nvPr/>
        </p:nvSpPr>
        <p:spPr bwMode="auto">
          <a:xfrm>
            <a:off x="1824038" y="1892300"/>
            <a:ext cx="927100" cy="400050"/>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solidFill>
                  <a:srgbClr val="000000"/>
                </a:solidFill>
                <a:effectLst>
                  <a:outerShdw blurRad="38100" dist="38100" dir="2700000" algn="tl">
                    <a:srgbClr val="C0C0C0"/>
                  </a:outerShdw>
                </a:effectLst>
                <a:latin typeface="ZapfHumnst BT" pitchFamily="34" charset="0"/>
              </a:rPr>
              <a:t>Object</a:t>
            </a:r>
            <a:endParaRPr lang="en-US" dirty="0">
              <a:solidFill>
                <a:srgbClr val="000000"/>
              </a:solidFill>
              <a:effectLst>
                <a:outerShdw blurRad="38100" dist="38100" dir="2700000" algn="tl">
                  <a:srgbClr val="C0C0C0"/>
                </a:outerShdw>
              </a:effectLst>
              <a:latin typeface="ZapfHumnst BT" pitchFamily="34" charset="0"/>
            </a:endParaRPr>
          </a:p>
        </p:txBody>
      </p:sp>
      <p:grpSp>
        <p:nvGrpSpPr>
          <p:cNvPr id="2" name="Group 6"/>
          <p:cNvGrpSpPr>
            <a:grpSpLocks/>
          </p:cNvGrpSpPr>
          <p:nvPr/>
        </p:nvGrpSpPr>
        <p:grpSpPr bwMode="auto">
          <a:xfrm>
            <a:off x="2913063" y="1219200"/>
            <a:ext cx="4362450" cy="1784350"/>
            <a:chOff x="1835" y="1121"/>
            <a:chExt cx="2748" cy="1124"/>
          </a:xfrm>
        </p:grpSpPr>
        <p:sp>
          <p:nvSpPr>
            <p:cNvPr id="29715" name="Freeform 7"/>
            <p:cNvSpPr>
              <a:spLocks/>
            </p:cNvSpPr>
            <p:nvPr/>
          </p:nvSpPr>
          <p:spPr bwMode="auto">
            <a:xfrm>
              <a:off x="2025" y="1121"/>
              <a:ext cx="2026" cy="1124"/>
            </a:xfrm>
            <a:custGeom>
              <a:avLst/>
              <a:gdLst>
                <a:gd name="T0" fmla="*/ 3882 w 1919"/>
                <a:gd name="T1" fmla="*/ 12479 h 902"/>
                <a:gd name="T2" fmla="*/ 0 w 1919"/>
                <a:gd name="T3" fmla="*/ 15735 h 902"/>
                <a:gd name="T4" fmla="*/ 0 w 1919"/>
                <a:gd name="T5" fmla="*/ 0 h 902"/>
                <a:gd name="T6" fmla="*/ 3882 w 1919"/>
                <a:gd name="T7" fmla="*/ 12479 h 902"/>
                <a:gd name="T8" fmla="*/ 0 60000 65536"/>
                <a:gd name="T9" fmla="*/ 0 60000 65536"/>
                <a:gd name="T10" fmla="*/ 0 60000 65536"/>
                <a:gd name="T11" fmla="*/ 0 60000 65536"/>
                <a:gd name="T12" fmla="*/ 0 w 1919"/>
                <a:gd name="T13" fmla="*/ 0 h 902"/>
                <a:gd name="T14" fmla="*/ 1919 w 1919"/>
                <a:gd name="T15" fmla="*/ 902 h 902"/>
              </a:gdLst>
              <a:ahLst/>
              <a:cxnLst>
                <a:cxn ang="T8">
                  <a:pos x="T0" y="T1"/>
                </a:cxn>
                <a:cxn ang="T9">
                  <a:pos x="T2" y="T3"/>
                </a:cxn>
                <a:cxn ang="T10">
                  <a:pos x="T4" y="T5"/>
                </a:cxn>
                <a:cxn ang="T11">
                  <a:pos x="T6" y="T7"/>
                </a:cxn>
              </a:cxnLst>
              <a:rect l="T12" t="T13" r="T14" b="T15"/>
              <a:pathLst>
                <a:path w="1919" h="902">
                  <a:moveTo>
                    <a:pt x="1918" y="715"/>
                  </a:moveTo>
                  <a:lnTo>
                    <a:pt x="0" y="901"/>
                  </a:lnTo>
                  <a:lnTo>
                    <a:pt x="0" y="0"/>
                  </a:lnTo>
                  <a:lnTo>
                    <a:pt x="1918" y="715"/>
                  </a:lnTo>
                </a:path>
              </a:pathLst>
            </a:custGeom>
            <a:solidFill>
              <a:schemeClr val="accent1">
                <a:alpha val="50195"/>
              </a:schemeClr>
            </a:solidFill>
            <a:ln w="12700" cap="rnd">
              <a:solidFill>
                <a:schemeClr val="tx1"/>
              </a:solidFill>
              <a:round/>
              <a:headEnd/>
              <a:tailEnd/>
            </a:ln>
          </p:spPr>
          <p:txBody>
            <a:bodyPr/>
            <a:lstStyle/>
            <a:p>
              <a:endParaRPr lang="en-US"/>
            </a:p>
          </p:txBody>
        </p:sp>
        <p:sp>
          <p:nvSpPr>
            <p:cNvPr id="1764360" name="Rectangle 8"/>
            <p:cNvSpPr>
              <a:spLocks noChangeArrowheads="1"/>
            </p:cNvSpPr>
            <p:nvPr/>
          </p:nvSpPr>
          <p:spPr bwMode="auto">
            <a:xfrm>
              <a:off x="4062" y="1913"/>
              <a:ext cx="521" cy="252"/>
            </a:xfrm>
            <a:prstGeom prst="rect">
              <a:avLst/>
            </a:prstGeom>
            <a:solidFill>
              <a:schemeClr val="hlink"/>
            </a:solidFill>
            <a:ln w="12700">
              <a:solidFill>
                <a:schemeClr val="tx1"/>
              </a:solidFill>
              <a:miter lim="800000"/>
              <a:headEnd/>
              <a:tailEnd/>
            </a:ln>
            <a:effectLst/>
          </p:spPr>
          <p:txBody>
            <a:bodyPr wrap="none" lIns="92075" tIns="46038" rIns="92075" bIns="46038">
              <a:spAutoFit/>
            </a:bodyPr>
            <a:lstStyle/>
            <a:p>
              <a:pPr eaLnBrk="0" hangingPunct="0">
                <a:defRPr/>
              </a:pPr>
              <a:r>
                <a:rPr lang="en-US" sz="2000" dirty="0">
                  <a:solidFill>
                    <a:srgbClr val="000000"/>
                  </a:solidFill>
                  <a:effectLst>
                    <a:outerShdw blurRad="38100" dist="38100" dir="2700000" algn="tl">
                      <a:srgbClr val="FFFFFF"/>
                    </a:outerShdw>
                  </a:effectLst>
                  <a:latin typeface="ZapfHumnst BT" pitchFamily="34" charset="0"/>
                </a:rPr>
                <a:t>Laser</a:t>
              </a:r>
            </a:p>
          </p:txBody>
        </p:sp>
        <p:sp>
          <p:nvSpPr>
            <p:cNvPr id="1764361" name="Oval 9"/>
            <p:cNvSpPr>
              <a:spLocks noChangeArrowheads="1"/>
            </p:cNvSpPr>
            <p:nvPr/>
          </p:nvSpPr>
          <p:spPr bwMode="auto">
            <a:xfrm>
              <a:off x="1835" y="1347"/>
              <a:ext cx="364" cy="717"/>
            </a:xfrm>
            <a:prstGeom prst="ellipse">
              <a:avLst/>
            </a:prstGeom>
            <a:gradFill rotWithShape="0">
              <a:gsLst>
                <a:gs pos="0">
                  <a:schemeClr val="accent2"/>
                </a:gs>
                <a:gs pos="100000">
                  <a:schemeClr val="accent2">
                    <a:gamma/>
                    <a:shade val="0"/>
                    <a:invGamma/>
                  </a:schemeClr>
                </a:gs>
              </a:gsLst>
              <a:lin ang="5400000" scaled="1"/>
            </a:gradFill>
            <a:ln w="9525">
              <a:noFill/>
              <a:round/>
              <a:headEnd/>
              <a:tailEnd/>
            </a:ln>
            <a:effectLst/>
          </p:spPr>
          <p:txBody>
            <a:bodyPr wrap="none" anchor="ctr"/>
            <a:lstStyle/>
            <a:p>
              <a:pPr eaLnBrk="0" hangingPunct="0">
                <a:defRPr/>
              </a:pPr>
              <a:endParaRPr lang="en-US">
                <a:solidFill>
                  <a:srgbClr val="000000"/>
                </a:solidFill>
                <a:latin typeface="Arial" charset="0"/>
              </a:endParaRPr>
            </a:p>
          </p:txBody>
        </p:sp>
        <p:sp>
          <p:nvSpPr>
            <p:cNvPr id="29718" name="Arc 10"/>
            <p:cNvSpPr>
              <a:spLocks/>
            </p:cNvSpPr>
            <p:nvPr/>
          </p:nvSpPr>
          <p:spPr bwMode="auto">
            <a:xfrm>
              <a:off x="2032" y="1350"/>
              <a:ext cx="182" cy="3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9" name="Arc 11"/>
            <p:cNvSpPr>
              <a:spLocks/>
            </p:cNvSpPr>
            <p:nvPr/>
          </p:nvSpPr>
          <p:spPr bwMode="auto">
            <a:xfrm rot="5400000">
              <a:off x="1940" y="1796"/>
              <a:ext cx="359" cy="18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1958975" y="2870200"/>
            <a:ext cx="1316038" cy="1912938"/>
            <a:chOff x="1234" y="2161"/>
            <a:chExt cx="829" cy="1205"/>
          </a:xfrm>
        </p:grpSpPr>
        <p:sp>
          <p:nvSpPr>
            <p:cNvPr id="1764365" name="Rectangle 13"/>
            <p:cNvSpPr>
              <a:spLocks noChangeArrowheads="1"/>
            </p:cNvSpPr>
            <p:nvPr/>
          </p:nvSpPr>
          <p:spPr bwMode="auto">
            <a:xfrm>
              <a:off x="1234" y="3114"/>
              <a:ext cx="692" cy="252"/>
            </a:xfrm>
            <a:prstGeom prst="rect">
              <a:avLst/>
            </a:prstGeom>
            <a:solidFill>
              <a:schemeClr val="hlink"/>
            </a:solidFill>
            <a:ln w="12700">
              <a:solidFill>
                <a:schemeClr val="tx1"/>
              </a:solidFill>
              <a:miter lim="800000"/>
              <a:headEnd/>
              <a:tailEnd/>
            </a:ln>
            <a:effectLst>
              <a:outerShdw dist="35921" dir="2700000" algn="ctr" rotWithShape="0">
                <a:schemeClr val="bg2"/>
              </a:outerShdw>
            </a:effectLst>
          </p:spPr>
          <p:txBody>
            <a:bodyPr wrap="none" lIns="92075" tIns="46038" rIns="92075" bIns="46038">
              <a:spAutoFit/>
            </a:bodyPr>
            <a:lstStyle/>
            <a:p>
              <a:pPr eaLnBrk="0" hangingPunct="0">
                <a:defRPr/>
              </a:pPr>
              <a:r>
                <a:rPr lang="en-US" sz="2000" dirty="0">
                  <a:solidFill>
                    <a:srgbClr val="000000"/>
                  </a:solidFill>
                  <a:effectLst>
                    <a:outerShdw blurRad="38100" dist="38100" dir="2700000" algn="tl">
                      <a:srgbClr val="FFFFFF"/>
                    </a:outerShdw>
                  </a:effectLst>
                  <a:latin typeface="ZapfHumnst BT" pitchFamily="34" charset="0"/>
                </a:rPr>
                <a:t>Camera</a:t>
              </a:r>
            </a:p>
          </p:txBody>
        </p:sp>
        <p:grpSp>
          <p:nvGrpSpPr>
            <p:cNvPr id="29710" name="Group 14"/>
            <p:cNvGrpSpPr>
              <a:grpSpLocks/>
            </p:cNvGrpSpPr>
            <p:nvPr/>
          </p:nvGrpSpPr>
          <p:grpSpPr bwMode="auto">
            <a:xfrm>
              <a:off x="1286" y="2161"/>
              <a:ext cx="777" cy="655"/>
              <a:chOff x="1286" y="2161"/>
              <a:chExt cx="777" cy="655"/>
            </a:xfrm>
          </p:grpSpPr>
          <p:sp>
            <p:nvSpPr>
              <p:cNvPr id="29711" name="Freeform 15"/>
              <p:cNvSpPr>
                <a:spLocks/>
              </p:cNvSpPr>
              <p:nvPr/>
            </p:nvSpPr>
            <p:spPr bwMode="auto">
              <a:xfrm>
                <a:off x="1286" y="2161"/>
                <a:ext cx="777" cy="655"/>
              </a:xfrm>
              <a:custGeom>
                <a:avLst/>
                <a:gdLst>
                  <a:gd name="T0" fmla="*/ 0 w 736"/>
                  <a:gd name="T1" fmla="*/ 1558 h 525"/>
                  <a:gd name="T2" fmla="*/ 1018 w 736"/>
                  <a:gd name="T3" fmla="*/ 1976 h 525"/>
                  <a:gd name="T4" fmla="*/ 1018 w 736"/>
                  <a:gd name="T5" fmla="*/ 307 h 525"/>
                  <a:gd name="T6" fmla="*/ 0 w 736"/>
                  <a:gd name="T7" fmla="*/ 0 h 525"/>
                  <a:gd name="T8" fmla="*/ 0 w 736"/>
                  <a:gd name="T9" fmla="*/ 1558 h 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6" h="525">
                    <a:moveTo>
                      <a:pt x="0" y="413"/>
                    </a:moveTo>
                    <a:lnTo>
                      <a:pt x="735" y="524"/>
                    </a:lnTo>
                    <a:lnTo>
                      <a:pt x="735" y="82"/>
                    </a:lnTo>
                    <a:lnTo>
                      <a:pt x="0" y="0"/>
                    </a:lnTo>
                    <a:lnTo>
                      <a:pt x="0" y="413"/>
                    </a:lnTo>
                  </a:path>
                </a:pathLst>
              </a:custGeom>
              <a:solidFill>
                <a:schemeClr val="hlink"/>
              </a:solidFill>
              <a:ln w="12700" cap="rnd" cmpd="sng">
                <a:solidFill>
                  <a:schemeClr val="tx1"/>
                </a:solidFill>
                <a:prstDash val="solid"/>
                <a:round/>
                <a:headEnd type="none" w="sm" len="sm"/>
                <a:tailEnd type="none" w="sm" len="sm"/>
              </a:ln>
              <a:effectLst>
                <a:outerShdw dist="35921" dir="2700000" algn="ctr" rotWithShape="0">
                  <a:schemeClr val="bg2"/>
                </a:outerShdw>
              </a:effectLst>
            </p:spPr>
            <p:txBody>
              <a:bodyPr/>
              <a:lstStyle/>
              <a:p>
                <a:endParaRPr lang="en-US"/>
              </a:p>
            </p:txBody>
          </p:sp>
          <p:grpSp>
            <p:nvGrpSpPr>
              <p:cNvPr id="29712" name="Group 16"/>
              <p:cNvGrpSpPr>
                <a:grpSpLocks noChangeAspect="1"/>
              </p:cNvGrpSpPr>
              <p:nvPr/>
            </p:nvGrpSpPr>
            <p:grpSpPr bwMode="auto">
              <a:xfrm>
                <a:off x="1779" y="2384"/>
                <a:ext cx="63" cy="240"/>
                <a:chOff x="2117" y="2500"/>
                <a:chExt cx="185" cy="716"/>
              </a:xfrm>
            </p:grpSpPr>
            <p:sp>
              <p:nvSpPr>
                <p:cNvPr id="29713" name="Arc 17"/>
                <p:cNvSpPr>
                  <a:spLocks noChangeAspect="1"/>
                </p:cNvSpPr>
                <p:nvPr/>
              </p:nvSpPr>
              <p:spPr bwMode="auto">
                <a:xfrm>
                  <a:off x="2120" y="2500"/>
                  <a:ext cx="182" cy="3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4" name="Arc 18"/>
                <p:cNvSpPr>
                  <a:spLocks noChangeAspect="1"/>
                </p:cNvSpPr>
                <p:nvPr/>
              </p:nvSpPr>
              <p:spPr bwMode="auto">
                <a:xfrm rot="5400000">
                  <a:off x="2028" y="2946"/>
                  <a:ext cx="359" cy="18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29704" name="Rectangle 19"/>
          <p:cNvSpPr>
            <a:spLocks noChangeArrowheads="1"/>
          </p:cNvSpPr>
          <p:nvPr/>
        </p:nvSpPr>
        <p:spPr bwMode="auto">
          <a:xfrm>
            <a:off x="457200" y="792163"/>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1764372" name="Text Box 20"/>
          <p:cNvSpPr txBox="1">
            <a:spLocks noChangeArrowheads="1"/>
          </p:cNvSpPr>
          <p:nvPr/>
        </p:nvSpPr>
        <p:spPr bwMode="auto">
          <a:xfrm>
            <a:off x="5530850" y="1157288"/>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000000"/>
                </a:solidFill>
                <a:latin typeface="Arial" pitchFamily="34" charset="0"/>
              </a:rPr>
              <a:t>Light Plane</a:t>
            </a:r>
          </a:p>
        </p:txBody>
      </p:sp>
      <p:graphicFrame>
        <p:nvGraphicFramePr>
          <p:cNvPr id="1764373" name="Object 2"/>
          <p:cNvGraphicFramePr>
            <a:graphicFrameLocks noChangeAspect="1"/>
          </p:cNvGraphicFramePr>
          <p:nvPr/>
        </p:nvGraphicFramePr>
        <p:xfrm>
          <a:off x="5410200" y="1566863"/>
          <a:ext cx="2667000" cy="414337"/>
        </p:xfrm>
        <a:graphic>
          <a:graphicData uri="http://schemas.openxmlformats.org/presentationml/2006/ole">
            <mc:AlternateContent xmlns:mc="http://schemas.openxmlformats.org/markup-compatibility/2006">
              <mc:Choice xmlns:v="urn:schemas-microsoft-com:vml" Requires="v">
                <p:oleObj spid="_x0000_s29723" name="Equation" r:id="rId4" imgW="1307532" imgH="203112" progId="Equation.3">
                  <p:embed/>
                </p:oleObj>
              </mc:Choice>
              <mc:Fallback>
                <p:oleObj name="Equation" r:id="rId4" imgW="1307532" imgH="203112"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566863"/>
                        <a:ext cx="266700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64374" name="Line 22"/>
          <p:cNvSpPr>
            <a:spLocks noChangeShapeType="1"/>
          </p:cNvSpPr>
          <p:nvPr/>
        </p:nvSpPr>
        <p:spPr bwMode="auto">
          <a:xfrm flipH="1">
            <a:off x="4495800" y="1600200"/>
            <a:ext cx="914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Rectangle 22"/>
          <p:cNvSpPr/>
          <p:nvPr/>
        </p:nvSpPr>
        <p:spPr>
          <a:xfrm>
            <a:off x="5562600" y="6259513"/>
            <a:ext cx="3352800" cy="369887"/>
          </a:xfrm>
          <a:prstGeom prst="rect">
            <a:avLst/>
          </a:prstGeom>
        </p:spPr>
        <p:txBody>
          <a:bodyPr wrap="none">
            <a:spAutoFit/>
          </a:bodyPr>
          <a:lstStyle/>
          <a:p>
            <a:pPr>
              <a:defRPr/>
            </a:pPr>
            <a:r>
              <a:rPr lang="en-US" sz="1800" dirty="0">
                <a:solidFill>
                  <a:schemeClr val="accent6"/>
                </a:solidFill>
                <a:latin typeface="Arial" pitchFamily="34" charset="0"/>
                <a:cs typeface="Arial" pitchFamily="34" charset="0"/>
              </a:rPr>
              <a:t>Courtesy S. </a:t>
            </a:r>
            <a:r>
              <a:rPr lang="en-US" sz="1800" dirty="0" err="1">
                <a:solidFill>
                  <a:schemeClr val="accent6"/>
                </a:solidFill>
                <a:latin typeface="Arial" pitchFamily="34" charset="0"/>
                <a:cs typeface="Arial" pitchFamily="34" charset="0"/>
              </a:rPr>
              <a:t>Narasimhan</a:t>
            </a:r>
            <a:r>
              <a:rPr lang="en-US" sz="1800" dirty="0">
                <a:solidFill>
                  <a:schemeClr val="accent6"/>
                </a:solidFill>
                <a:latin typeface="Arial" pitchFamily="34" charset="0"/>
                <a:cs typeface="Arial" pitchFamily="34" charset="0"/>
              </a:rPr>
              <a:t>, CMU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435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1" presetClass="entr" presetSubtype="0" fill="hold" nodeType="withEffect">
                                  <p:stCondLst>
                                    <p:cond delay="0"/>
                                  </p:stCondLst>
                                  <p:childTnLst>
                                    <p:set>
                                      <p:cBhvr>
                                        <p:cTn id="12" dur="1" fill="hold">
                                          <p:stCondLst>
                                            <p:cond delay="0"/>
                                          </p:stCondLst>
                                        </p:cTn>
                                        <p:tgtEl>
                                          <p:spTgt spid="17643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643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6437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4355" grpId="0" autoUpdateAnimBg="0"/>
      <p:bldP spid="1764372" grpId="0"/>
      <p:bldP spid="176437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1958975" y="2870200"/>
            <a:ext cx="1316038" cy="1912938"/>
            <a:chOff x="1234" y="2161"/>
            <a:chExt cx="829" cy="1205"/>
          </a:xfrm>
        </p:grpSpPr>
        <p:sp>
          <p:nvSpPr>
            <p:cNvPr id="1766403" name="Rectangle 3"/>
            <p:cNvSpPr>
              <a:spLocks noChangeArrowheads="1"/>
            </p:cNvSpPr>
            <p:nvPr/>
          </p:nvSpPr>
          <p:spPr bwMode="auto">
            <a:xfrm>
              <a:off x="1234" y="3114"/>
              <a:ext cx="692" cy="252"/>
            </a:xfrm>
            <a:prstGeom prst="rect">
              <a:avLst/>
            </a:prstGeom>
            <a:solidFill>
              <a:schemeClr val="hlink"/>
            </a:solidFill>
            <a:ln w="12700">
              <a:solidFill>
                <a:schemeClr val="tx1"/>
              </a:solidFill>
              <a:miter lim="800000"/>
              <a:headEnd/>
              <a:tailEnd/>
            </a:ln>
            <a:effectLst>
              <a:outerShdw dist="35921" dir="2700000" algn="ctr" rotWithShape="0">
                <a:schemeClr val="bg2"/>
              </a:outerShdw>
            </a:effectLst>
          </p:spPr>
          <p:txBody>
            <a:bodyPr wrap="none" lIns="92075" tIns="46038" rIns="92075" bIns="46038">
              <a:spAutoFit/>
            </a:bodyPr>
            <a:lstStyle/>
            <a:p>
              <a:pPr eaLnBrk="0" hangingPunct="0">
                <a:defRPr/>
              </a:pPr>
              <a:r>
                <a:rPr lang="en-US" sz="2000" dirty="0">
                  <a:solidFill>
                    <a:srgbClr val="000000"/>
                  </a:solidFill>
                  <a:effectLst>
                    <a:outerShdw blurRad="38100" dist="38100" dir="2700000" algn="tl">
                      <a:srgbClr val="FFFFFF"/>
                    </a:outerShdw>
                  </a:effectLst>
                  <a:latin typeface="Arial" charset="0"/>
                </a:rPr>
                <a:t>Camera</a:t>
              </a:r>
            </a:p>
          </p:txBody>
        </p:sp>
        <p:grpSp>
          <p:nvGrpSpPr>
            <p:cNvPr id="30755" name="Group 4"/>
            <p:cNvGrpSpPr>
              <a:grpSpLocks/>
            </p:cNvGrpSpPr>
            <p:nvPr/>
          </p:nvGrpSpPr>
          <p:grpSpPr bwMode="auto">
            <a:xfrm>
              <a:off x="1286" y="2161"/>
              <a:ext cx="777" cy="655"/>
              <a:chOff x="1286" y="2161"/>
              <a:chExt cx="777" cy="655"/>
            </a:xfrm>
          </p:grpSpPr>
          <p:sp>
            <p:nvSpPr>
              <p:cNvPr id="30756" name="Freeform 5"/>
              <p:cNvSpPr>
                <a:spLocks/>
              </p:cNvSpPr>
              <p:nvPr/>
            </p:nvSpPr>
            <p:spPr bwMode="auto">
              <a:xfrm>
                <a:off x="1286" y="2161"/>
                <a:ext cx="777" cy="655"/>
              </a:xfrm>
              <a:custGeom>
                <a:avLst/>
                <a:gdLst>
                  <a:gd name="T0" fmla="*/ 0 w 736"/>
                  <a:gd name="T1" fmla="*/ 1558 h 525"/>
                  <a:gd name="T2" fmla="*/ 1018 w 736"/>
                  <a:gd name="T3" fmla="*/ 1976 h 525"/>
                  <a:gd name="T4" fmla="*/ 1018 w 736"/>
                  <a:gd name="T5" fmla="*/ 307 h 525"/>
                  <a:gd name="T6" fmla="*/ 0 w 736"/>
                  <a:gd name="T7" fmla="*/ 0 h 525"/>
                  <a:gd name="T8" fmla="*/ 0 w 736"/>
                  <a:gd name="T9" fmla="*/ 1558 h 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6" h="525">
                    <a:moveTo>
                      <a:pt x="0" y="413"/>
                    </a:moveTo>
                    <a:lnTo>
                      <a:pt x="735" y="524"/>
                    </a:lnTo>
                    <a:lnTo>
                      <a:pt x="735" y="82"/>
                    </a:lnTo>
                    <a:lnTo>
                      <a:pt x="0" y="0"/>
                    </a:lnTo>
                    <a:lnTo>
                      <a:pt x="0" y="413"/>
                    </a:lnTo>
                  </a:path>
                </a:pathLst>
              </a:custGeom>
              <a:solidFill>
                <a:schemeClr val="hlink"/>
              </a:solidFill>
              <a:ln w="12700" cap="rnd" cmpd="sng">
                <a:solidFill>
                  <a:schemeClr val="tx1"/>
                </a:solidFill>
                <a:prstDash val="solid"/>
                <a:round/>
                <a:headEnd type="none" w="sm" len="sm"/>
                <a:tailEnd type="none" w="sm" len="sm"/>
              </a:ln>
              <a:effectLst>
                <a:outerShdw dist="35921" dir="2700000" algn="ctr" rotWithShape="0">
                  <a:schemeClr val="bg2"/>
                </a:outerShdw>
              </a:effectLst>
            </p:spPr>
            <p:txBody>
              <a:bodyPr/>
              <a:lstStyle/>
              <a:p>
                <a:endParaRPr lang="en-US"/>
              </a:p>
            </p:txBody>
          </p:sp>
          <p:grpSp>
            <p:nvGrpSpPr>
              <p:cNvPr id="30757" name="Group 6"/>
              <p:cNvGrpSpPr>
                <a:grpSpLocks noChangeAspect="1"/>
              </p:cNvGrpSpPr>
              <p:nvPr/>
            </p:nvGrpSpPr>
            <p:grpSpPr bwMode="auto">
              <a:xfrm>
                <a:off x="1779" y="2384"/>
                <a:ext cx="63" cy="240"/>
                <a:chOff x="2117" y="2500"/>
                <a:chExt cx="185" cy="716"/>
              </a:xfrm>
            </p:grpSpPr>
            <p:sp>
              <p:nvSpPr>
                <p:cNvPr id="30758" name="Arc 7"/>
                <p:cNvSpPr>
                  <a:spLocks noChangeAspect="1"/>
                </p:cNvSpPr>
                <p:nvPr/>
              </p:nvSpPr>
              <p:spPr bwMode="auto">
                <a:xfrm>
                  <a:off x="2120" y="2500"/>
                  <a:ext cx="182" cy="3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9" name="Arc 8"/>
                <p:cNvSpPr>
                  <a:spLocks noChangeAspect="1"/>
                </p:cNvSpPr>
                <p:nvPr/>
              </p:nvSpPr>
              <p:spPr bwMode="auto">
                <a:xfrm rot="5400000">
                  <a:off x="2028" y="2946"/>
                  <a:ext cx="359" cy="18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30723" name="Rectangle 9"/>
          <p:cNvSpPr>
            <a:spLocks noGrp="1" noChangeArrowheads="1"/>
          </p:cNvSpPr>
          <p:nvPr>
            <p:ph type="title"/>
          </p:nvPr>
        </p:nvSpPr>
        <p:spPr>
          <a:xfrm>
            <a:off x="457200" y="-152400"/>
            <a:ext cx="8229600" cy="1143000"/>
          </a:xfrm>
        </p:spPr>
        <p:txBody>
          <a:bodyPr/>
          <a:lstStyle/>
          <a:p>
            <a:pPr eaLnBrk="1" hangingPunct="1"/>
            <a:r>
              <a:rPr lang="en-US" sz="3600" smtClean="0"/>
              <a:t>Triangulation</a:t>
            </a:r>
          </a:p>
        </p:txBody>
      </p:sp>
      <p:sp>
        <p:nvSpPr>
          <p:cNvPr id="1766410" name="Rectangle 10"/>
          <p:cNvSpPr>
            <a:spLocks noGrp="1" noChangeArrowheads="1"/>
          </p:cNvSpPr>
          <p:nvPr>
            <p:ph type="body" idx="1"/>
          </p:nvPr>
        </p:nvSpPr>
        <p:spPr>
          <a:xfrm>
            <a:off x="685800" y="4800600"/>
            <a:ext cx="7772400" cy="838200"/>
          </a:xfrm>
        </p:spPr>
        <p:txBody>
          <a:bodyPr/>
          <a:lstStyle/>
          <a:p>
            <a:pPr eaLnBrk="1" hangingPunct="1"/>
            <a:r>
              <a:rPr lang="en-US" sz="2400" smtClean="0"/>
              <a:t>Depth from ray-plane triangulation:</a:t>
            </a:r>
          </a:p>
          <a:p>
            <a:pPr lvl="1" eaLnBrk="1" hangingPunct="1"/>
            <a:r>
              <a:rPr lang="en-US" sz="2000" smtClean="0"/>
              <a:t>Intersect camera ray with light plane</a:t>
            </a:r>
          </a:p>
        </p:txBody>
      </p:sp>
      <p:sp>
        <p:nvSpPr>
          <p:cNvPr id="1766411" name="Oval 11"/>
          <p:cNvSpPr>
            <a:spLocks noChangeArrowheads="1"/>
          </p:cNvSpPr>
          <p:nvPr/>
        </p:nvSpPr>
        <p:spPr bwMode="auto">
          <a:xfrm>
            <a:off x="2730500" y="1577975"/>
            <a:ext cx="965200" cy="1138238"/>
          </a:xfrm>
          <a:prstGeom prst="ellipse">
            <a:avLst/>
          </a:prstGeom>
          <a:gradFill rotWithShape="0">
            <a:gsLst>
              <a:gs pos="0">
                <a:schemeClr val="accent2"/>
              </a:gs>
              <a:gs pos="100000">
                <a:schemeClr val="accent2">
                  <a:gamma/>
                  <a:shade val="0"/>
                  <a:invGamma/>
                </a:schemeClr>
              </a:gs>
            </a:gsLst>
            <a:lin ang="5400000" scaled="1"/>
          </a:gradFill>
          <a:ln w="9525">
            <a:noFill/>
            <a:round/>
            <a:headEnd/>
            <a:tailEnd/>
          </a:ln>
          <a:effectLst/>
        </p:spPr>
        <p:txBody>
          <a:bodyPr wrap="none" anchor="ctr"/>
          <a:lstStyle/>
          <a:p>
            <a:pPr eaLnBrk="0" hangingPunct="0">
              <a:defRPr/>
            </a:pPr>
            <a:endParaRPr lang="en-US">
              <a:solidFill>
                <a:srgbClr val="000000"/>
              </a:solidFill>
              <a:latin typeface="Arial" charset="0"/>
            </a:endParaRPr>
          </a:p>
        </p:txBody>
      </p:sp>
      <p:sp>
        <p:nvSpPr>
          <p:cNvPr id="1766412" name="Line 12"/>
          <p:cNvSpPr>
            <a:spLocks noChangeShapeType="1"/>
          </p:cNvSpPr>
          <p:nvPr/>
        </p:nvSpPr>
        <p:spPr bwMode="auto">
          <a:xfrm flipV="1">
            <a:off x="2481263" y="2633663"/>
            <a:ext cx="3944937" cy="1751012"/>
          </a:xfrm>
          <a:prstGeom prst="line">
            <a:avLst/>
          </a:prstGeom>
          <a:noFill/>
          <a:ln w="12700">
            <a:solidFill>
              <a:schemeClr val="tx1"/>
            </a:solidFill>
            <a:prstDash val="lgDash"/>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p>
        </p:txBody>
      </p:sp>
      <p:sp>
        <p:nvSpPr>
          <p:cNvPr id="30727" name="Freeform 13"/>
          <p:cNvSpPr>
            <a:spLocks/>
          </p:cNvSpPr>
          <p:nvPr/>
        </p:nvSpPr>
        <p:spPr bwMode="auto">
          <a:xfrm>
            <a:off x="3214688" y="1219200"/>
            <a:ext cx="3216275" cy="1784350"/>
          </a:xfrm>
          <a:custGeom>
            <a:avLst/>
            <a:gdLst>
              <a:gd name="T0" fmla="*/ 2147483647 w 1919"/>
              <a:gd name="T1" fmla="*/ 2147483647 h 902"/>
              <a:gd name="T2" fmla="*/ 0 w 1919"/>
              <a:gd name="T3" fmla="*/ 2147483647 h 902"/>
              <a:gd name="T4" fmla="*/ 0 w 1919"/>
              <a:gd name="T5" fmla="*/ 0 h 902"/>
              <a:gd name="T6" fmla="*/ 2147483647 w 1919"/>
              <a:gd name="T7" fmla="*/ 2147483647 h 902"/>
              <a:gd name="T8" fmla="*/ 0 60000 65536"/>
              <a:gd name="T9" fmla="*/ 0 60000 65536"/>
              <a:gd name="T10" fmla="*/ 0 60000 65536"/>
              <a:gd name="T11" fmla="*/ 0 60000 65536"/>
              <a:gd name="T12" fmla="*/ 0 w 1919"/>
              <a:gd name="T13" fmla="*/ 0 h 902"/>
              <a:gd name="T14" fmla="*/ 1919 w 1919"/>
              <a:gd name="T15" fmla="*/ 902 h 902"/>
            </a:gdLst>
            <a:ahLst/>
            <a:cxnLst>
              <a:cxn ang="T8">
                <a:pos x="T0" y="T1"/>
              </a:cxn>
              <a:cxn ang="T9">
                <a:pos x="T2" y="T3"/>
              </a:cxn>
              <a:cxn ang="T10">
                <a:pos x="T4" y="T5"/>
              </a:cxn>
              <a:cxn ang="T11">
                <a:pos x="T6" y="T7"/>
              </a:cxn>
            </a:cxnLst>
            <a:rect l="T12" t="T13" r="T14" b="T15"/>
            <a:pathLst>
              <a:path w="1919" h="902">
                <a:moveTo>
                  <a:pt x="1918" y="715"/>
                </a:moveTo>
                <a:lnTo>
                  <a:pt x="0" y="901"/>
                </a:lnTo>
                <a:lnTo>
                  <a:pt x="0" y="0"/>
                </a:lnTo>
                <a:lnTo>
                  <a:pt x="1918" y="715"/>
                </a:lnTo>
              </a:path>
            </a:pathLst>
          </a:custGeom>
          <a:solidFill>
            <a:schemeClr val="accent1">
              <a:alpha val="50195"/>
            </a:schemeClr>
          </a:solidFill>
          <a:ln w="12700" cap="rnd">
            <a:solidFill>
              <a:schemeClr val="tx1"/>
            </a:solidFill>
            <a:round/>
            <a:headEnd/>
            <a:tailEnd/>
          </a:ln>
        </p:spPr>
        <p:txBody>
          <a:bodyPr/>
          <a:lstStyle/>
          <a:p>
            <a:endParaRPr lang="en-US"/>
          </a:p>
        </p:txBody>
      </p:sp>
      <p:sp>
        <p:nvSpPr>
          <p:cNvPr id="1766414" name="Rectangle 14"/>
          <p:cNvSpPr>
            <a:spLocks noChangeArrowheads="1"/>
          </p:cNvSpPr>
          <p:nvPr/>
        </p:nvSpPr>
        <p:spPr bwMode="auto">
          <a:xfrm>
            <a:off x="6448425" y="2476500"/>
            <a:ext cx="827088" cy="400050"/>
          </a:xfrm>
          <a:prstGeom prst="rect">
            <a:avLst/>
          </a:prstGeom>
          <a:solidFill>
            <a:schemeClr val="hlink"/>
          </a:solidFill>
          <a:ln w="12700">
            <a:solidFill>
              <a:schemeClr val="tx1"/>
            </a:solidFill>
            <a:miter lim="800000"/>
            <a:headEnd/>
            <a:tailEnd/>
          </a:ln>
          <a:effectLst/>
        </p:spPr>
        <p:txBody>
          <a:bodyPr wrap="none" lIns="92075" tIns="46038" rIns="92075" bIns="46038">
            <a:spAutoFit/>
          </a:bodyPr>
          <a:lstStyle/>
          <a:p>
            <a:pPr eaLnBrk="0" hangingPunct="0">
              <a:defRPr/>
            </a:pPr>
            <a:r>
              <a:rPr lang="en-US" sz="2000" dirty="0">
                <a:solidFill>
                  <a:srgbClr val="000000"/>
                </a:solidFill>
                <a:effectLst>
                  <a:outerShdw blurRad="38100" dist="38100" dir="2700000" algn="tl">
                    <a:srgbClr val="FFFFFF"/>
                  </a:outerShdw>
                </a:effectLst>
                <a:latin typeface="Arial" charset="0"/>
              </a:rPr>
              <a:t>Laser</a:t>
            </a:r>
          </a:p>
        </p:txBody>
      </p:sp>
      <p:sp>
        <p:nvSpPr>
          <p:cNvPr id="1766415" name="Oval 15"/>
          <p:cNvSpPr>
            <a:spLocks noChangeArrowheads="1"/>
          </p:cNvSpPr>
          <p:nvPr/>
        </p:nvSpPr>
        <p:spPr bwMode="auto">
          <a:xfrm>
            <a:off x="2913063" y="1577975"/>
            <a:ext cx="577850" cy="1138238"/>
          </a:xfrm>
          <a:prstGeom prst="ellipse">
            <a:avLst/>
          </a:prstGeom>
          <a:gradFill rotWithShape="0">
            <a:gsLst>
              <a:gs pos="0">
                <a:schemeClr val="accent2"/>
              </a:gs>
              <a:gs pos="100000">
                <a:schemeClr val="accent2">
                  <a:gamma/>
                  <a:shade val="0"/>
                  <a:invGamma/>
                </a:schemeClr>
              </a:gs>
            </a:gsLst>
            <a:lin ang="5400000" scaled="1"/>
          </a:gradFill>
          <a:ln w="9525">
            <a:noFill/>
            <a:round/>
            <a:headEnd/>
            <a:tailEnd/>
          </a:ln>
          <a:effectLst/>
        </p:spPr>
        <p:txBody>
          <a:bodyPr wrap="none" anchor="ctr"/>
          <a:lstStyle/>
          <a:p>
            <a:pPr eaLnBrk="0" hangingPunct="0">
              <a:defRPr/>
            </a:pPr>
            <a:endParaRPr lang="en-US">
              <a:solidFill>
                <a:srgbClr val="000000"/>
              </a:solidFill>
              <a:latin typeface="Arial" charset="0"/>
            </a:endParaRPr>
          </a:p>
        </p:txBody>
      </p:sp>
      <p:sp>
        <p:nvSpPr>
          <p:cNvPr id="30730" name="Arc 16"/>
          <p:cNvSpPr>
            <a:spLocks/>
          </p:cNvSpPr>
          <p:nvPr/>
        </p:nvSpPr>
        <p:spPr bwMode="auto">
          <a:xfrm>
            <a:off x="3225800" y="1582738"/>
            <a:ext cx="288925" cy="5699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Arc 17"/>
          <p:cNvSpPr>
            <a:spLocks/>
          </p:cNvSpPr>
          <p:nvPr/>
        </p:nvSpPr>
        <p:spPr bwMode="auto">
          <a:xfrm rot="5400000">
            <a:off x="3080544" y="2289969"/>
            <a:ext cx="569913"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 name="Group 18"/>
          <p:cNvGrpSpPr>
            <a:grpSpLocks/>
          </p:cNvGrpSpPr>
          <p:nvPr/>
        </p:nvGrpSpPr>
        <p:grpSpPr bwMode="auto">
          <a:xfrm>
            <a:off x="2041525" y="2562225"/>
            <a:ext cx="1387475" cy="1814513"/>
            <a:chOff x="1286" y="1967"/>
            <a:chExt cx="874" cy="1143"/>
          </a:xfrm>
        </p:grpSpPr>
        <p:sp>
          <p:nvSpPr>
            <p:cNvPr id="30748" name="Line 19"/>
            <p:cNvSpPr>
              <a:spLocks noChangeShapeType="1"/>
            </p:cNvSpPr>
            <p:nvPr/>
          </p:nvSpPr>
          <p:spPr bwMode="auto">
            <a:xfrm flipV="1">
              <a:off x="1817" y="1967"/>
              <a:ext cx="343" cy="643"/>
            </a:xfrm>
            <a:prstGeom prst="line">
              <a:avLst/>
            </a:prstGeom>
            <a:noFill/>
            <a:ln w="25400">
              <a:solidFill>
                <a:schemeClr val="tx1"/>
              </a:solidFill>
              <a:round/>
              <a:headEnd type="none" w="sm" len="sm"/>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0749" name="Freeform 20"/>
            <p:cNvSpPr>
              <a:spLocks/>
            </p:cNvSpPr>
            <p:nvPr/>
          </p:nvSpPr>
          <p:spPr bwMode="auto">
            <a:xfrm>
              <a:off x="1286" y="2161"/>
              <a:ext cx="777" cy="655"/>
            </a:xfrm>
            <a:custGeom>
              <a:avLst/>
              <a:gdLst>
                <a:gd name="T0" fmla="*/ 0 w 736"/>
                <a:gd name="T1" fmla="*/ 1558 h 525"/>
                <a:gd name="T2" fmla="*/ 1018 w 736"/>
                <a:gd name="T3" fmla="*/ 1976 h 525"/>
                <a:gd name="T4" fmla="*/ 1018 w 736"/>
                <a:gd name="T5" fmla="*/ 307 h 525"/>
                <a:gd name="T6" fmla="*/ 0 w 736"/>
                <a:gd name="T7" fmla="*/ 0 h 525"/>
                <a:gd name="T8" fmla="*/ 0 w 736"/>
                <a:gd name="T9" fmla="*/ 1558 h 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6" h="525">
                  <a:moveTo>
                    <a:pt x="0" y="413"/>
                  </a:moveTo>
                  <a:lnTo>
                    <a:pt x="735" y="524"/>
                  </a:lnTo>
                  <a:lnTo>
                    <a:pt x="735" y="82"/>
                  </a:lnTo>
                  <a:lnTo>
                    <a:pt x="0" y="0"/>
                  </a:lnTo>
                  <a:lnTo>
                    <a:pt x="0" y="413"/>
                  </a:lnTo>
                </a:path>
              </a:pathLst>
            </a:custGeom>
            <a:solidFill>
              <a:schemeClr val="hlink"/>
            </a:solidFill>
            <a:ln w="12700" cap="rnd" cmpd="sng">
              <a:solidFill>
                <a:schemeClr val="tx1"/>
              </a:solidFill>
              <a:prstDash val="solid"/>
              <a:round/>
              <a:headEnd type="none" w="sm" len="sm"/>
              <a:tailEnd type="none" w="sm" len="sm"/>
            </a:ln>
            <a:effectLst>
              <a:outerShdw dist="35921" dir="2700000" algn="ctr" rotWithShape="0">
                <a:schemeClr val="bg2"/>
              </a:outerShdw>
            </a:effectLst>
          </p:spPr>
          <p:txBody>
            <a:bodyPr/>
            <a:lstStyle/>
            <a:p>
              <a:endParaRPr lang="en-US"/>
            </a:p>
          </p:txBody>
        </p:sp>
        <p:grpSp>
          <p:nvGrpSpPr>
            <p:cNvPr id="30750" name="Group 21"/>
            <p:cNvGrpSpPr>
              <a:grpSpLocks noChangeAspect="1"/>
            </p:cNvGrpSpPr>
            <p:nvPr/>
          </p:nvGrpSpPr>
          <p:grpSpPr bwMode="auto">
            <a:xfrm>
              <a:off x="1779" y="2384"/>
              <a:ext cx="63" cy="240"/>
              <a:chOff x="2117" y="2500"/>
              <a:chExt cx="185" cy="716"/>
            </a:xfrm>
          </p:grpSpPr>
          <p:sp>
            <p:nvSpPr>
              <p:cNvPr id="30752" name="Arc 22"/>
              <p:cNvSpPr>
                <a:spLocks noChangeAspect="1"/>
              </p:cNvSpPr>
              <p:nvPr/>
            </p:nvSpPr>
            <p:spPr bwMode="auto">
              <a:xfrm>
                <a:off x="2120" y="2500"/>
                <a:ext cx="182" cy="3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53" name="Arc 23"/>
              <p:cNvSpPr>
                <a:spLocks noChangeAspect="1"/>
              </p:cNvSpPr>
              <p:nvPr/>
            </p:nvSpPr>
            <p:spPr bwMode="auto">
              <a:xfrm rot="5400000">
                <a:off x="2028" y="2946"/>
                <a:ext cx="359" cy="18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0751" name="Line 24"/>
            <p:cNvSpPr>
              <a:spLocks noChangeShapeType="1"/>
            </p:cNvSpPr>
            <p:nvPr/>
          </p:nvSpPr>
          <p:spPr bwMode="auto">
            <a:xfrm flipV="1">
              <a:off x="1559" y="2572"/>
              <a:ext cx="278" cy="538"/>
            </a:xfrm>
            <a:prstGeom prst="line">
              <a:avLst/>
            </a:prstGeom>
            <a:noFill/>
            <a:ln w="25400">
              <a:solidFill>
                <a:schemeClr val="tx1"/>
              </a:solidFill>
              <a:round/>
              <a:headEnd type="oval" w="med" len="med"/>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766426" name="Rectangle 26"/>
          <p:cNvSpPr>
            <a:spLocks noChangeArrowheads="1"/>
          </p:cNvSpPr>
          <p:nvPr/>
        </p:nvSpPr>
        <p:spPr bwMode="auto">
          <a:xfrm>
            <a:off x="1824038" y="1892300"/>
            <a:ext cx="917575"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rgbClr val="000000"/>
                </a:solidFill>
                <a:effectLst>
                  <a:outerShdw blurRad="38100" dist="38100" dir="2700000" algn="tl">
                    <a:srgbClr val="C0C0C0"/>
                  </a:outerShdw>
                </a:effectLst>
                <a:latin typeface="Arial" charset="0"/>
              </a:rPr>
              <a:t>Object</a:t>
            </a:r>
          </a:p>
        </p:txBody>
      </p:sp>
      <p:sp>
        <p:nvSpPr>
          <p:cNvPr id="30734" name="Rectangle 27"/>
          <p:cNvSpPr>
            <a:spLocks noChangeArrowheads="1"/>
          </p:cNvSpPr>
          <p:nvPr/>
        </p:nvSpPr>
        <p:spPr bwMode="auto">
          <a:xfrm>
            <a:off x="457200" y="792163"/>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30735" name="Text Box 28"/>
          <p:cNvSpPr txBox="1">
            <a:spLocks noChangeArrowheads="1"/>
          </p:cNvSpPr>
          <p:nvPr/>
        </p:nvSpPr>
        <p:spPr bwMode="auto">
          <a:xfrm>
            <a:off x="5784850" y="990600"/>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solidFill>
                  <a:srgbClr val="000000"/>
                </a:solidFill>
                <a:latin typeface="Arial" pitchFamily="34" charset="0"/>
              </a:rPr>
              <a:t>Light Plane</a:t>
            </a:r>
          </a:p>
        </p:txBody>
      </p:sp>
      <p:graphicFrame>
        <p:nvGraphicFramePr>
          <p:cNvPr id="30736" name="Object 2"/>
          <p:cNvGraphicFramePr>
            <a:graphicFrameLocks noChangeAspect="1"/>
          </p:cNvGraphicFramePr>
          <p:nvPr>
            <p:extLst>
              <p:ext uri="{D42A27DB-BD31-4B8C-83A1-F6EECF244321}">
                <p14:modId xmlns:p14="http://schemas.microsoft.com/office/powerpoint/2010/main" val="2579285251"/>
              </p:ext>
            </p:extLst>
          </p:nvPr>
        </p:nvGraphicFramePr>
        <p:xfrm>
          <a:off x="5786437" y="1428750"/>
          <a:ext cx="2900363" cy="877888"/>
        </p:xfrm>
        <a:graphic>
          <a:graphicData uri="http://schemas.openxmlformats.org/presentationml/2006/ole">
            <mc:AlternateContent xmlns:mc="http://schemas.openxmlformats.org/markup-compatibility/2006">
              <mc:Choice xmlns:v="urn:schemas-microsoft-com:vml" Requires="v">
                <p:oleObj spid="_x0000_s30776" name="Equation" r:id="rId4" imgW="1422360" imgH="431640" progId="Equation.3">
                  <p:embed/>
                </p:oleObj>
              </mc:Choice>
              <mc:Fallback>
                <p:oleObj name="Equation" r:id="rId4" imgW="1422360" imgH="431640" progId="Equation.3">
                  <p:embed/>
                  <p:pic>
                    <p:nvPicPr>
                      <p:cNvPr id="0" name="Object 2"/>
                      <p:cNvPicPr>
                        <a:picLocks noChangeAspect="1" noChangeArrowheads="1"/>
                      </p:cNvPicPr>
                      <p:nvPr/>
                    </p:nvPicPr>
                    <p:blipFill>
                      <a:blip r:embed="rId5"/>
                      <a:srcRect/>
                      <a:stretch>
                        <a:fillRect/>
                      </a:stretch>
                    </p:blipFill>
                    <p:spPr bwMode="auto">
                      <a:xfrm>
                        <a:off x="5786437" y="1428750"/>
                        <a:ext cx="2900363" cy="87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7" name="Line 30"/>
          <p:cNvSpPr>
            <a:spLocks noChangeShapeType="1"/>
          </p:cNvSpPr>
          <p:nvPr/>
        </p:nvSpPr>
        <p:spPr bwMode="auto">
          <a:xfrm flipH="1">
            <a:off x="4495800" y="14478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30738" name="Object 3"/>
          <p:cNvGraphicFramePr>
            <a:graphicFrameLocks noChangeAspect="1"/>
          </p:cNvGraphicFramePr>
          <p:nvPr/>
        </p:nvGraphicFramePr>
        <p:xfrm>
          <a:off x="685800" y="3505200"/>
          <a:ext cx="933450" cy="414338"/>
        </p:xfrm>
        <a:graphic>
          <a:graphicData uri="http://schemas.openxmlformats.org/presentationml/2006/ole">
            <mc:AlternateContent xmlns:mc="http://schemas.openxmlformats.org/markup-compatibility/2006">
              <mc:Choice xmlns:v="urn:schemas-microsoft-com:vml" Requires="v">
                <p:oleObj spid="_x0000_s30777" name="Equation" r:id="rId6" imgW="457002" imgH="203112" progId="Equation.3">
                  <p:embed/>
                </p:oleObj>
              </mc:Choice>
              <mc:Fallback>
                <p:oleObj name="Equation" r:id="rId6" imgW="457002" imgH="203112"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505200"/>
                        <a:ext cx="93345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9" name="Text Box 32"/>
          <p:cNvSpPr txBox="1">
            <a:spLocks noChangeArrowheads="1"/>
          </p:cNvSpPr>
          <p:nvPr/>
        </p:nvSpPr>
        <p:spPr bwMode="auto">
          <a:xfrm>
            <a:off x="381000" y="3124200"/>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000000"/>
                </a:solidFill>
                <a:latin typeface="Arial" pitchFamily="34" charset="0"/>
              </a:rPr>
              <a:t>Image Point</a:t>
            </a:r>
          </a:p>
        </p:txBody>
      </p:sp>
      <p:graphicFrame>
        <p:nvGraphicFramePr>
          <p:cNvPr id="1766433" name="Object 4"/>
          <p:cNvGraphicFramePr>
            <a:graphicFrameLocks noChangeAspect="1"/>
          </p:cNvGraphicFramePr>
          <p:nvPr>
            <p:extLst>
              <p:ext uri="{D42A27DB-BD31-4B8C-83A1-F6EECF244321}">
                <p14:modId xmlns:p14="http://schemas.microsoft.com/office/powerpoint/2010/main" val="3216688113"/>
              </p:ext>
            </p:extLst>
          </p:nvPr>
        </p:nvGraphicFramePr>
        <p:xfrm>
          <a:off x="1358900" y="5791200"/>
          <a:ext cx="1581150" cy="881063"/>
        </p:xfrm>
        <a:graphic>
          <a:graphicData uri="http://schemas.openxmlformats.org/presentationml/2006/ole">
            <mc:AlternateContent xmlns:mc="http://schemas.openxmlformats.org/markup-compatibility/2006">
              <mc:Choice xmlns:v="urn:schemas-microsoft-com:vml" Requires="v">
                <p:oleObj spid="_x0000_s30778" name="Equation" r:id="rId8" imgW="774360" imgH="431640" progId="Equation.3">
                  <p:embed/>
                </p:oleObj>
              </mc:Choice>
              <mc:Fallback>
                <p:oleObj name="Equation" r:id="rId8" imgW="774360" imgH="431640" progId="Equation.3">
                  <p:embed/>
                  <p:pic>
                    <p:nvPicPr>
                      <p:cNvPr id="0" name="Object 4"/>
                      <p:cNvPicPr>
                        <a:picLocks noChangeAspect="1" noChangeArrowheads="1"/>
                      </p:cNvPicPr>
                      <p:nvPr/>
                    </p:nvPicPr>
                    <p:blipFill>
                      <a:blip r:embed="rId9"/>
                      <a:srcRect/>
                      <a:stretch>
                        <a:fillRect/>
                      </a:stretch>
                    </p:blipFill>
                    <p:spPr bwMode="auto">
                      <a:xfrm>
                        <a:off x="1358900" y="5791200"/>
                        <a:ext cx="1581150" cy="88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66434" name="Object 5"/>
          <p:cNvGraphicFramePr>
            <a:graphicFrameLocks noChangeAspect="1"/>
          </p:cNvGraphicFramePr>
          <p:nvPr>
            <p:extLst>
              <p:ext uri="{D42A27DB-BD31-4B8C-83A1-F6EECF244321}">
                <p14:modId xmlns:p14="http://schemas.microsoft.com/office/powerpoint/2010/main" val="1058809468"/>
              </p:ext>
            </p:extLst>
          </p:nvPr>
        </p:nvGraphicFramePr>
        <p:xfrm>
          <a:off x="3225800" y="5791200"/>
          <a:ext cx="2255838" cy="854075"/>
        </p:xfrm>
        <a:graphic>
          <a:graphicData uri="http://schemas.openxmlformats.org/presentationml/2006/ole">
            <mc:AlternateContent xmlns:mc="http://schemas.openxmlformats.org/markup-compatibility/2006">
              <mc:Choice xmlns:v="urn:schemas-microsoft-com:vml" Requires="v">
                <p:oleObj spid="_x0000_s30779" name="Equation" r:id="rId10" imgW="1104840" imgH="419040" progId="Equation.3">
                  <p:embed/>
                </p:oleObj>
              </mc:Choice>
              <mc:Fallback>
                <p:oleObj name="Equation" r:id="rId10" imgW="1104840" imgH="419040" progId="Equation.3">
                  <p:embed/>
                  <p:pic>
                    <p:nvPicPr>
                      <p:cNvPr id="0" name="Object 5"/>
                      <p:cNvPicPr>
                        <a:picLocks noChangeAspect="1" noChangeArrowheads="1"/>
                      </p:cNvPicPr>
                      <p:nvPr/>
                    </p:nvPicPr>
                    <p:blipFill>
                      <a:blip r:embed="rId11"/>
                      <a:srcRect/>
                      <a:stretch>
                        <a:fillRect/>
                      </a:stretch>
                    </p:blipFill>
                    <p:spPr bwMode="auto">
                      <a:xfrm>
                        <a:off x="3225800" y="5791200"/>
                        <a:ext cx="2255838"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66435" name="Rectangle 35"/>
          <p:cNvSpPr>
            <a:spLocks noChangeArrowheads="1"/>
          </p:cNvSpPr>
          <p:nvPr/>
        </p:nvSpPr>
        <p:spPr bwMode="auto">
          <a:xfrm>
            <a:off x="1143000" y="5738813"/>
            <a:ext cx="4419600" cy="9906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pitchFamily="34" charset="0"/>
            </a:endParaRPr>
          </a:p>
        </p:txBody>
      </p:sp>
      <p:sp>
        <p:nvSpPr>
          <p:cNvPr id="30743" name="Line 36"/>
          <p:cNvSpPr>
            <a:spLocks noChangeShapeType="1"/>
          </p:cNvSpPr>
          <p:nvPr/>
        </p:nvSpPr>
        <p:spPr bwMode="auto">
          <a:xfrm>
            <a:off x="1676400" y="3581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Rectangle 35"/>
          <p:cNvSpPr/>
          <p:nvPr/>
        </p:nvSpPr>
        <p:spPr>
          <a:xfrm>
            <a:off x="5715000" y="6259513"/>
            <a:ext cx="3352800" cy="369887"/>
          </a:xfrm>
          <a:prstGeom prst="rect">
            <a:avLst/>
          </a:prstGeom>
        </p:spPr>
        <p:txBody>
          <a:bodyPr wrap="none">
            <a:spAutoFit/>
          </a:bodyPr>
          <a:lstStyle/>
          <a:p>
            <a:pPr>
              <a:defRPr/>
            </a:pPr>
            <a:r>
              <a:rPr lang="en-US" sz="1800" dirty="0">
                <a:solidFill>
                  <a:schemeClr val="accent6"/>
                </a:solidFill>
                <a:latin typeface="Arial" pitchFamily="34" charset="0"/>
                <a:cs typeface="Arial" pitchFamily="34" charset="0"/>
              </a:rPr>
              <a:t>Courtesy S. </a:t>
            </a:r>
            <a:r>
              <a:rPr lang="en-US" sz="1800" dirty="0" err="1">
                <a:solidFill>
                  <a:schemeClr val="accent6"/>
                </a:solidFill>
                <a:latin typeface="Arial" pitchFamily="34" charset="0"/>
                <a:cs typeface="Arial" pitchFamily="34" charset="0"/>
              </a:rPr>
              <a:t>Narasimhan</a:t>
            </a:r>
            <a:r>
              <a:rPr lang="en-US" sz="1800" dirty="0">
                <a:solidFill>
                  <a:schemeClr val="accent6"/>
                </a:solidFill>
                <a:latin typeface="Arial" pitchFamily="34" charset="0"/>
                <a:cs typeface="Arial" pitchFamily="34" charset="0"/>
              </a:rPr>
              <a:t>, CMU</a:t>
            </a:r>
          </a:p>
        </p:txBody>
      </p:sp>
      <p:sp>
        <p:nvSpPr>
          <p:cNvPr id="37" name="TextBox 36"/>
          <p:cNvSpPr txBox="1"/>
          <p:nvPr/>
        </p:nvSpPr>
        <p:spPr>
          <a:xfrm>
            <a:off x="6705600" y="4075281"/>
            <a:ext cx="2362200" cy="1015663"/>
          </a:xfrm>
          <a:prstGeom prst="rect">
            <a:avLst/>
          </a:prstGeom>
          <a:noFill/>
        </p:spPr>
        <p:txBody>
          <a:bodyPr>
            <a:spAutoFit/>
          </a:bodyPr>
          <a:lstStyle/>
          <a:p>
            <a:pPr>
              <a:defRPr/>
            </a:pPr>
            <a:r>
              <a:rPr lang="en-US" sz="2000" dirty="0">
                <a:solidFill>
                  <a:srgbClr val="C00000"/>
                </a:solidFill>
                <a:latin typeface="+mn-lt"/>
              </a:rPr>
              <a:t>Plug </a:t>
            </a:r>
            <a:r>
              <a:rPr lang="en-US" sz="2000" dirty="0" smtClean="0">
                <a:solidFill>
                  <a:srgbClr val="C00000"/>
                </a:solidFill>
                <a:latin typeface="+mn-lt"/>
              </a:rPr>
              <a:t>X, </a:t>
            </a:r>
            <a:r>
              <a:rPr lang="en-US" sz="2000" dirty="0">
                <a:solidFill>
                  <a:srgbClr val="C00000"/>
                </a:solidFill>
                <a:latin typeface="+mn-lt"/>
              </a:rPr>
              <a:t>Y</a:t>
            </a:r>
            <a:r>
              <a:rPr lang="en-US" sz="2000" dirty="0" smtClean="0">
                <a:solidFill>
                  <a:srgbClr val="C00000"/>
                </a:solidFill>
                <a:latin typeface="+mn-lt"/>
              </a:rPr>
              <a:t> </a:t>
            </a:r>
            <a:r>
              <a:rPr lang="en-US" sz="2000" dirty="0">
                <a:solidFill>
                  <a:srgbClr val="C00000"/>
                </a:solidFill>
                <a:latin typeface="+mn-lt"/>
              </a:rPr>
              <a:t>into plane equation to get </a:t>
            </a:r>
            <a:r>
              <a:rPr lang="en-US" sz="2000" dirty="0" smtClean="0">
                <a:solidFill>
                  <a:srgbClr val="C00000"/>
                </a:solidFill>
                <a:latin typeface="+mn-lt"/>
              </a:rPr>
              <a:t>Z</a:t>
            </a:r>
            <a:endParaRPr lang="en-US" sz="2000" dirty="0">
              <a:solidFill>
                <a:srgbClr val="C00000"/>
              </a:solidFill>
              <a:latin typeface="+mn-lt"/>
            </a:endParaRPr>
          </a:p>
        </p:txBody>
      </p:sp>
      <p:cxnSp>
        <p:nvCxnSpPr>
          <p:cNvPr id="30746" name="Straight Arrow Connector 38"/>
          <p:cNvCxnSpPr>
            <a:cxnSpLocks noChangeShapeType="1"/>
          </p:cNvCxnSpPr>
          <p:nvPr/>
        </p:nvCxnSpPr>
        <p:spPr bwMode="auto">
          <a:xfrm flipH="1" flipV="1">
            <a:off x="6934200" y="1752600"/>
            <a:ext cx="685800" cy="2209800"/>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0747" name="Straight Arrow Connector 39"/>
          <p:cNvCxnSpPr>
            <a:cxnSpLocks noChangeShapeType="1"/>
          </p:cNvCxnSpPr>
          <p:nvPr/>
        </p:nvCxnSpPr>
        <p:spPr bwMode="auto">
          <a:xfrm flipH="1">
            <a:off x="3429000" y="4953000"/>
            <a:ext cx="3276600" cy="1066800"/>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graphicFrame>
        <p:nvGraphicFramePr>
          <p:cNvPr id="3" name="Object 2"/>
          <p:cNvGraphicFramePr>
            <a:graphicFrameLocks noChangeAspect="1"/>
          </p:cNvGraphicFramePr>
          <p:nvPr>
            <p:extLst>
              <p:ext uri="{D42A27DB-BD31-4B8C-83A1-F6EECF244321}">
                <p14:modId xmlns:p14="http://schemas.microsoft.com/office/powerpoint/2010/main" val="736492813"/>
              </p:ext>
            </p:extLst>
          </p:nvPr>
        </p:nvGraphicFramePr>
        <p:xfrm>
          <a:off x="2305050" y="3754438"/>
          <a:ext cx="363538" cy="415925"/>
        </p:xfrm>
        <a:graphic>
          <a:graphicData uri="http://schemas.openxmlformats.org/presentationml/2006/ole">
            <mc:AlternateContent xmlns:mc="http://schemas.openxmlformats.org/markup-compatibility/2006">
              <mc:Choice xmlns:v="urn:schemas-microsoft-com:vml" Requires="v">
                <p:oleObj spid="_x0000_s30780" name="Equation" r:id="rId12" imgW="177480" imgH="203040" progId="Equation.3">
                  <p:embed/>
                </p:oleObj>
              </mc:Choice>
              <mc:Fallback>
                <p:oleObj name="Equation" r:id="rId12" imgW="177480" imgH="203040" progId="Equation.3">
                  <p:embed/>
                  <p:pic>
                    <p:nvPicPr>
                      <p:cNvPr id="0" name="Object 3"/>
                      <p:cNvPicPr>
                        <a:picLocks noChangeAspect="1" noChangeArrowheads="1"/>
                      </p:cNvPicPr>
                      <p:nvPr/>
                    </p:nvPicPr>
                    <p:blipFill>
                      <a:blip r:embed="rId13"/>
                      <a:srcRect/>
                      <a:stretch>
                        <a:fillRect/>
                      </a:stretch>
                    </p:blipFill>
                    <p:spPr bwMode="auto">
                      <a:xfrm>
                        <a:off x="2305050" y="3754438"/>
                        <a:ext cx="363538"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7664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664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664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664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6641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66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6410" grpId="0" build="p"/>
      <p:bldP spid="1766412" grpId="0" animBg="1"/>
      <p:bldP spid="17664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Light Stripe Projection: Calibration</a:t>
            </a:r>
          </a:p>
        </p:txBody>
      </p:sp>
      <p:pic>
        <p:nvPicPr>
          <p:cNvPr id="31747" name="Picture 5" descr="C:\SCANS\290pres\strip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4225"/>
            <a:ext cx="68580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Oval 6"/>
          <p:cNvSpPr>
            <a:spLocks noChangeArrowheads="1"/>
          </p:cNvSpPr>
          <p:nvPr/>
        </p:nvSpPr>
        <p:spPr bwMode="auto">
          <a:xfrm>
            <a:off x="2541588" y="3405188"/>
            <a:ext cx="80962" cy="74612"/>
          </a:xfrm>
          <a:prstGeom prst="ellipse">
            <a:avLst/>
          </a:prstGeom>
          <a:solidFill>
            <a:schemeClr val="tx2"/>
          </a:solidFill>
          <a:ln w="9525">
            <a:solidFill>
              <a:schemeClr val="tx1"/>
            </a:solidFill>
            <a:round/>
            <a:headEnd/>
            <a:tailEnd/>
          </a:ln>
        </p:spPr>
        <p:txBody>
          <a:bodyPr wrap="none" anchor="ctr"/>
          <a:lstStyle/>
          <a:p>
            <a:endParaRPr lang="en-US"/>
          </a:p>
        </p:txBody>
      </p:sp>
      <p:sp>
        <p:nvSpPr>
          <p:cNvPr id="31749" name="Rectangle 7"/>
          <p:cNvSpPr>
            <a:spLocks noChangeArrowheads="1"/>
          </p:cNvSpPr>
          <p:nvPr/>
        </p:nvSpPr>
        <p:spPr bwMode="auto">
          <a:xfrm>
            <a:off x="2382838" y="3216275"/>
            <a:ext cx="173037" cy="163513"/>
          </a:xfrm>
          <a:prstGeom prst="rect">
            <a:avLst/>
          </a:prstGeom>
          <a:solidFill>
            <a:schemeClr val="bg1"/>
          </a:solidFill>
          <a:ln w="9525">
            <a:solidFill>
              <a:schemeClr val="bg1"/>
            </a:solidFill>
            <a:miter lim="800000"/>
            <a:headEnd/>
            <a:tailEnd/>
          </a:ln>
        </p:spPr>
        <p:txBody>
          <a:bodyPr wrap="none" anchor="ctr"/>
          <a:lstStyle/>
          <a:p>
            <a:pPr algn="ctr"/>
            <a:r>
              <a:rPr lang="en-US" sz="1600" b="1" i="1"/>
              <a:t>P</a:t>
            </a:r>
            <a:endParaRPr lang="en-US"/>
          </a:p>
        </p:txBody>
      </p:sp>
      <p:sp>
        <p:nvSpPr>
          <p:cNvPr id="31750" name="TextBox 6"/>
          <p:cNvSpPr txBox="1">
            <a:spLocks noChangeArrowheads="1"/>
          </p:cNvSpPr>
          <p:nvPr/>
        </p:nvSpPr>
        <p:spPr bwMode="auto">
          <a:xfrm>
            <a:off x="6248400" y="1600200"/>
            <a:ext cx="266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a:latin typeface="Arial" pitchFamily="34" charset="0"/>
                <a:cs typeface="Arial" pitchFamily="34" charset="0"/>
              </a:rPr>
              <a:t>Put calibration object into scene</a:t>
            </a:r>
          </a:p>
          <a:p>
            <a:pPr eaLnBrk="1" hangingPunct="1">
              <a:buFont typeface="Arial" pitchFamily="34" charset="0"/>
              <a:buChar char="•"/>
            </a:pPr>
            <a:r>
              <a:rPr lang="en-US">
                <a:latin typeface="Arial" pitchFamily="34" charset="0"/>
                <a:cs typeface="Arial" pitchFamily="34" charset="0"/>
              </a:rPr>
              <a:t>Shift object along light plane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0" y="762000"/>
            <a:ext cx="2438400" cy="685800"/>
          </a:xfrm>
        </p:spPr>
        <p:txBody>
          <a:bodyPr/>
          <a:lstStyle/>
          <a:p>
            <a:r>
              <a:rPr lang="en-US" sz="3200" smtClean="0"/>
              <a:t>Light Stripe Projection: Calibration</a:t>
            </a:r>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52413"/>
            <a:ext cx="4843462"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t>A Taxonomy</a:t>
            </a:r>
          </a:p>
        </p:txBody>
      </p:sp>
      <p:sp>
        <p:nvSpPr>
          <p:cNvPr id="6147" name="Rectangle 3"/>
          <p:cNvSpPr>
            <a:spLocks noGrp="1" noChangeArrowheads="1"/>
          </p:cNvSpPr>
          <p:nvPr>
            <p:ph type="body" idx="1"/>
          </p:nvPr>
        </p:nvSpPr>
        <p:spPr/>
        <p:txBody>
          <a:bodyPr/>
          <a:lstStyle/>
          <a:p>
            <a:endParaRPr lang="en-US" smtClean="0"/>
          </a:p>
        </p:txBody>
      </p:sp>
      <p:pic>
        <p:nvPicPr>
          <p:cNvPr id="614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9900" y="1984375"/>
            <a:ext cx="740251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Straightforward: Single light stripe and rotating Object</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43434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480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4876800"/>
            <a:ext cx="7394575" cy="1631950"/>
          </a:xfrm>
          <a:prstGeom prst="rect">
            <a:avLst/>
          </a:prstGeom>
          <a:noFill/>
        </p:spPr>
        <p:txBody>
          <a:bodyPr>
            <a:spAutoFit/>
          </a:bodyPr>
          <a:lstStyle/>
          <a:p>
            <a:pPr>
              <a:defRPr/>
            </a:pPr>
            <a:r>
              <a:rPr lang="en-US" sz="2000" dirty="0">
                <a:latin typeface="+mn-lt"/>
              </a:rPr>
              <a:t>Object on turntable:</a:t>
            </a:r>
          </a:p>
          <a:p>
            <a:pPr marL="342900" indent="-342900">
              <a:buFont typeface="Arial" pitchFamily="34" charset="0"/>
              <a:buChar char="•"/>
              <a:defRPr/>
            </a:pPr>
            <a:r>
              <a:rPr lang="en-US" sz="2000" dirty="0">
                <a:latin typeface="+mn-lt"/>
              </a:rPr>
              <a:t>Create P(X,Y,Z) profile for each rotation and fixed light </a:t>
            </a:r>
            <a:r>
              <a:rPr lang="en-US" sz="2000" dirty="0" smtClean="0">
                <a:latin typeface="+mn-lt"/>
              </a:rPr>
              <a:t>slit</a:t>
            </a:r>
            <a:endParaRPr lang="en-US" sz="2000" dirty="0">
              <a:latin typeface="+mn-lt"/>
            </a:endParaRPr>
          </a:p>
          <a:p>
            <a:pPr marL="342900" indent="-342900">
              <a:buFont typeface="Arial" pitchFamily="34" charset="0"/>
              <a:buChar char="•"/>
              <a:defRPr/>
            </a:pPr>
            <a:r>
              <a:rPr lang="en-US" sz="2000" dirty="0">
                <a:latin typeface="+mn-lt"/>
              </a:rPr>
              <a:t>Rotate object in discrete intervals and repeat</a:t>
            </a:r>
          </a:p>
          <a:p>
            <a:pPr marL="342900" indent="-342900">
              <a:buFont typeface="Arial" pitchFamily="34" charset="0"/>
              <a:buChar char="•"/>
              <a:defRPr/>
            </a:pPr>
            <a:r>
              <a:rPr lang="en-US" sz="2000" dirty="0">
                <a:latin typeface="+mn-lt"/>
              </a:rPr>
              <a:t>Reconstruct 3D object by </a:t>
            </a:r>
            <a:r>
              <a:rPr lang="en-US" sz="2000" dirty="0" err="1">
                <a:latin typeface="+mn-lt"/>
              </a:rPr>
              <a:t>cylindric</a:t>
            </a:r>
            <a:r>
              <a:rPr lang="en-US" sz="2000" dirty="0">
                <a:latin typeface="+mn-lt"/>
              </a:rPr>
              <a:t> assembly of profiles → 3D mesh</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0"/>
            <a:ext cx="8229600" cy="1143000"/>
          </a:xfrm>
        </p:spPr>
        <p:txBody>
          <a:bodyPr/>
          <a:lstStyle/>
          <a:p>
            <a:pPr eaLnBrk="1" hangingPunct="1"/>
            <a:r>
              <a:rPr lang="en-US" sz="3600" smtClean="0"/>
              <a:t>Example: Laser scanner</a:t>
            </a:r>
          </a:p>
        </p:txBody>
      </p:sp>
      <p:sp>
        <p:nvSpPr>
          <p:cNvPr id="34819" name="Rectangle 3"/>
          <p:cNvSpPr>
            <a:spLocks noChangeArrowheads="1"/>
          </p:cNvSpPr>
          <p:nvPr/>
        </p:nvSpPr>
        <p:spPr bwMode="auto">
          <a:xfrm>
            <a:off x="4724400" y="5097463"/>
            <a:ext cx="3789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00"/>
                </a:solidFill>
                <a:latin typeface="Arial" pitchFamily="34" charset="0"/>
              </a:rPr>
              <a:t>Cyberware</a:t>
            </a:r>
            <a:r>
              <a:rPr lang="en-US" baseline="30000">
                <a:solidFill>
                  <a:srgbClr val="000000"/>
                </a:solidFill>
                <a:latin typeface="Arial" pitchFamily="34" charset="0"/>
                <a:cs typeface="Arial" pitchFamily="34" charset="0"/>
              </a:rPr>
              <a:t>®</a:t>
            </a:r>
            <a:r>
              <a:rPr lang="en-US">
                <a:solidFill>
                  <a:srgbClr val="000000"/>
                </a:solidFill>
                <a:latin typeface="Arial" pitchFamily="34" charset="0"/>
              </a:rPr>
              <a:t> face and head scanner</a:t>
            </a:r>
          </a:p>
        </p:txBody>
      </p:sp>
      <p:sp>
        <p:nvSpPr>
          <p:cNvPr id="1710084" name="Text Box 4"/>
          <p:cNvSpPr txBox="1">
            <a:spLocks noChangeArrowheads="1"/>
          </p:cNvSpPr>
          <p:nvPr/>
        </p:nvSpPr>
        <p:spPr bwMode="auto">
          <a:xfrm>
            <a:off x="685800" y="5715000"/>
            <a:ext cx="426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solidFill>
                  <a:srgbClr val="000000"/>
                </a:solidFill>
                <a:latin typeface="Arial" pitchFamily="34" charset="0"/>
              </a:rPr>
              <a:t>+  </a:t>
            </a:r>
            <a:r>
              <a:rPr lang="en-US">
                <a:solidFill>
                  <a:srgbClr val="000000"/>
                </a:solidFill>
                <a:latin typeface="Arial" pitchFamily="34" charset="0"/>
              </a:rPr>
              <a:t>very accurate &lt; 0.01 mm </a:t>
            </a:r>
          </a:p>
          <a:p>
            <a:pPr eaLnBrk="1" hangingPunct="1"/>
            <a:r>
              <a:rPr lang="en-US" b="1">
                <a:solidFill>
                  <a:srgbClr val="000000"/>
                </a:solidFill>
                <a:latin typeface="Arial" pitchFamily="34" charset="0"/>
                <a:cs typeface="Times New Roman" pitchFamily="18" charset="0"/>
              </a:rPr>
              <a:t>−</a:t>
            </a:r>
            <a:r>
              <a:rPr lang="en-US" b="1">
                <a:solidFill>
                  <a:srgbClr val="000000"/>
                </a:solidFill>
                <a:latin typeface="Arial" pitchFamily="34" charset="0"/>
              </a:rPr>
              <a:t> </a:t>
            </a:r>
            <a:r>
              <a:rPr lang="en-US">
                <a:solidFill>
                  <a:srgbClr val="000000"/>
                </a:solidFill>
                <a:latin typeface="Arial" pitchFamily="34" charset="0"/>
              </a:rPr>
              <a:t> more than</a:t>
            </a:r>
            <a:r>
              <a:rPr lang="en-US" b="1">
                <a:solidFill>
                  <a:srgbClr val="000000"/>
                </a:solidFill>
                <a:latin typeface="Arial" pitchFamily="34" charset="0"/>
              </a:rPr>
              <a:t> </a:t>
            </a:r>
            <a:r>
              <a:rPr lang="en-US">
                <a:solidFill>
                  <a:srgbClr val="000000"/>
                </a:solidFill>
                <a:latin typeface="Arial" pitchFamily="34" charset="0"/>
              </a:rPr>
              <a:t>10sec per scan</a:t>
            </a:r>
          </a:p>
        </p:txBody>
      </p:sp>
      <p:pic>
        <p:nvPicPr>
          <p:cNvPr id="34821" name="Picture 5" descr="p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5000" y="1371600"/>
            <a:ext cx="2770188" cy="3482975"/>
          </a:xfrm>
          <a:noFill/>
        </p:spPr>
      </p:pic>
      <p:grpSp>
        <p:nvGrpSpPr>
          <p:cNvPr id="34822" name="Group 6"/>
          <p:cNvGrpSpPr>
            <a:grpSpLocks/>
          </p:cNvGrpSpPr>
          <p:nvPr/>
        </p:nvGrpSpPr>
        <p:grpSpPr bwMode="auto">
          <a:xfrm>
            <a:off x="381000" y="1447800"/>
            <a:ext cx="4953000" cy="3276600"/>
            <a:chOff x="432" y="1140"/>
            <a:chExt cx="2484" cy="1651"/>
          </a:xfrm>
        </p:grpSpPr>
        <p:pic>
          <p:nvPicPr>
            <p:cNvPr id="348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40"/>
              <a:ext cx="2484" cy="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8"/>
            <p:cNvSpPr>
              <a:spLocks noChangeArrowheads="1"/>
            </p:cNvSpPr>
            <p:nvPr/>
          </p:nvSpPr>
          <p:spPr bwMode="auto">
            <a:xfrm>
              <a:off x="1851" y="1466"/>
              <a:ext cx="890" cy="2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sp>
        <p:nvSpPr>
          <p:cNvPr id="34823" name="Rectangle 9"/>
          <p:cNvSpPr>
            <a:spLocks noChangeArrowheads="1"/>
          </p:cNvSpPr>
          <p:nvPr/>
        </p:nvSpPr>
        <p:spPr bwMode="auto">
          <a:xfrm flipV="1">
            <a:off x="457200" y="914400"/>
            <a:ext cx="8229600" cy="112713"/>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0084"/>
                                        </p:tgtEl>
                                        <p:attrNameLst>
                                          <p:attrName>style.visibility</p:attrName>
                                        </p:attrNameLst>
                                      </p:cBhvr>
                                      <p:to>
                                        <p:strVal val="visible"/>
                                      </p:to>
                                    </p:set>
                                    <p:animEffect transition="in" filter="fade">
                                      <p:cBhvr>
                                        <p:cTn id="7" dur="500"/>
                                        <p:tgtEl>
                                          <p:spTgt spid="1710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08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3400" y="762000"/>
            <a:ext cx="80010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pic>
        <p:nvPicPr>
          <p:cNvPr id="35843" name="Picture 4" descr="camille_straight_on"/>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96913" y="2706688"/>
            <a:ext cx="4035425" cy="3279775"/>
          </a:xfrm>
          <a:noFill/>
        </p:spPr>
      </p:pic>
      <p:pic>
        <p:nvPicPr>
          <p:cNvPr id="35844" name="Picture 5" descr="camille_down_right"/>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99013" y="2208213"/>
            <a:ext cx="3811587" cy="3811587"/>
          </a:xfrm>
          <a:noFill/>
        </p:spPr>
      </p:pic>
      <p:pic>
        <p:nvPicPr>
          <p:cNvPr id="35845" name="Picture 6" descr="VIVID 700 PDF Brochure">
            <a:hlinkClick r:id="rId5"/>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620000" y="371475"/>
            <a:ext cx="1143000" cy="1609725"/>
          </a:xfrm>
        </p:spPr>
      </p:pic>
      <p:sp>
        <p:nvSpPr>
          <p:cNvPr id="35846" name="Text Box 7"/>
          <p:cNvSpPr txBox="1">
            <a:spLocks noChangeArrowheads="1"/>
          </p:cNvSpPr>
          <p:nvPr/>
        </p:nvSpPr>
        <p:spPr bwMode="auto">
          <a:xfrm>
            <a:off x="0" y="914400"/>
            <a:ext cx="7610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solidFill>
                  <a:srgbClr val="000000"/>
                </a:solidFill>
                <a:latin typeface="Arial" pitchFamily="34" charset="0"/>
              </a:rPr>
              <a:t>Portable 3D laser scanner (this one by Minolta)</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yber_triang_ge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917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descr="scanner-head-and-david-he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1352550"/>
            <a:ext cx="393223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6"/>
          <p:cNvSpPr>
            <a:spLocks noChangeArrowheads="1"/>
          </p:cNvSpPr>
          <p:nvPr/>
        </p:nvSpPr>
        <p:spPr bwMode="auto">
          <a:xfrm>
            <a:off x="5060950" y="3881438"/>
            <a:ext cx="3473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000000"/>
                </a:solidFill>
                <a:latin typeface="Arial" pitchFamily="34" charset="0"/>
              </a:rPr>
              <a:t>Digital Michelangelo Project</a:t>
            </a:r>
          </a:p>
          <a:p>
            <a:pPr algn="ctr" eaLnBrk="0" hangingPunct="0"/>
            <a:r>
              <a:rPr lang="en-US" sz="1400">
                <a:solidFill>
                  <a:srgbClr val="000000"/>
                </a:solidFill>
                <a:latin typeface="Arial" pitchFamily="34" charset="0"/>
                <a:hlinkClick r:id="rId5"/>
              </a:rPr>
              <a:t>http://graphics.stanford.edu/projects/mich/</a:t>
            </a:r>
            <a:endParaRPr lang="en-US" sz="1400">
              <a:solidFill>
                <a:srgbClr val="000000"/>
              </a:solidFill>
              <a:latin typeface="Arial" pitchFamily="34" charset="0"/>
            </a:endParaRPr>
          </a:p>
          <a:p>
            <a:pPr lvl="1" algn="ctr" eaLnBrk="0" hangingPunct="0"/>
            <a:endParaRPr lang="en-US" sz="1400">
              <a:solidFill>
                <a:srgbClr val="000000"/>
              </a:solidFill>
              <a:latin typeface="Arial" pitchFamily="34" charset="0"/>
            </a:endParaRPr>
          </a:p>
        </p:txBody>
      </p:sp>
      <p:sp>
        <p:nvSpPr>
          <p:cNvPr id="36869" name="Rectangle 11"/>
          <p:cNvSpPr>
            <a:spLocks noGrp="1" noChangeArrowheads="1"/>
          </p:cNvSpPr>
          <p:nvPr>
            <p:ph type="title"/>
          </p:nvPr>
        </p:nvSpPr>
        <p:spPr>
          <a:xfrm>
            <a:off x="533400" y="0"/>
            <a:ext cx="8229600" cy="1143000"/>
          </a:xfrm>
          <a:noFill/>
        </p:spPr>
        <p:txBody>
          <a:bodyPr/>
          <a:lstStyle/>
          <a:p>
            <a:pPr eaLnBrk="1" hangingPunct="1"/>
            <a:r>
              <a:rPr lang="en-US" sz="3600" smtClean="0"/>
              <a:t>Example: Laser scanner</a:t>
            </a:r>
          </a:p>
        </p:txBody>
      </p:sp>
      <p:sp>
        <p:nvSpPr>
          <p:cNvPr id="36870" name="Rectangle 12"/>
          <p:cNvSpPr>
            <a:spLocks noChangeArrowheads="1"/>
          </p:cNvSpPr>
          <p:nvPr/>
        </p:nvSpPr>
        <p:spPr bwMode="auto">
          <a:xfrm flipV="1">
            <a:off x="457200" y="914400"/>
            <a:ext cx="8229600" cy="112713"/>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p:txBody>
          <a:bodyPr/>
          <a:lstStyle/>
          <a:p>
            <a:r>
              <a:rPr lang="en-US" smtClean="0"/>
              <a:t>Can we do it without expensive equipment?</a:t>
            </a:r>
          </a:p>
        </p:txBody>
      </p:sp>
      <p:sp>
        <p:nvSpPr>
          <p:cNvPr id="37891" name="Subtitle 2"/>
          <p:cNvSpPr>
            <a:spLocks noGrp="1"/>
          </p:cNvSpPr>
          <p:nvPr>
            <p:ph type="subTitle" idx="1"/>
          </p:nvPr>
        </p:nvSpPr>
        <p:spPr/>
        <p:txBody>
          <a:bodyPr/>
          <a:lstStyle/>
          <a:p>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600200" y="457200"/>
            <a:ext cx="615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solidFill>
                  <a:srgbClr val="000000"/>
                </a:solidFill>
                <a:latin typeface="Arial" pitchFamily="34" charset="0"/>
              </a:rPr>
              <a:t>3D Acquisition from Shadows</a:t>
            </a:r>
          </a:p>
        </p:txBody>
      </p:sp>
      <p:sp>
        <p:nvSpPr>
          <p:cNvPr id="38915" name="Text Box 3"/>
          <p:cNvSpPr txBox="1">
            <a:spLocks noChangeArrowheads="1"/>
          </p:cNvSpPr>
          <p:nvPr/>
        </p:nvSpPr>
        <p:spPr bwMode="auto">
          <a:xfrm>
            <a:off x="304800" y="5867400"/>
            <a:ext cx="3762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000000"/>
                </a:solidFill>
                <a:latin typeface="Arial" pitchFamily="34" charset="0"/>
                <a:hlinkClick r:id="rId3" action="ppaction://hlinkfile"/>
              </a:rPr>
              <a:t>Bouguet-Perona, ICCV 98</a:t>
            </a:r>
            <a:endParaRPr lang="en-US">
              <a:solidFill>
                <a:srgbClr val="000000"/>
              </a:solidFill>
              <a:latin typeface="Arial" pitchFamily="34" charset="0"/>
            </a:endParaRPr>
          </a:p>
        </p:txBody>
      </p:sp>
      <p:sp>
        <p:nvSpPr>
          <p:cNvPr id="38916" name="Rectangle 4"/>
          <p:cNvSpPr>
            <a:spLocks noChangeArrowheads="1"/>
          </p:cNvSpPr>
          <p:nvPr/>
        </p:nvSpPr>
        <p:spPr bwMode="auto">
          <a:xfrm>
            <a:off x="381000" y="1236663"/>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pic>
        <p:nvPicPr>
          <p:cNvPr id="389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3" y="1447800"/>
            <a:ext cx="85677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3D Photography on Your Desk</a:t>
            </a:r>
          </a:p>
        </p:txBody>
      </p:sp>
      <p:sp>
        <p:nvSpPr>
          <p:cNvPr id="39939" name="Rectangle 3"/>
          <p:cNvSpPr>
            <a:spLocks noGrp="1" noChangeArrowheads="1"/>
          </p:cNvSpPr>
          <p:nvPr>
            <p:ph type="body" idx="1"/>
          </p:nvPr>
        </p:nvSpPr>
        <p:spPr>
          <a:xfrm>
            <a:off x="457200" y="1295400"/>
            <a:ext cx="7391400" cy="5105400"/>
          </a:xfrm>
        </p:spPr>
        <p:txBody>
          <a:bodyPr/>
          <a:lstStyle/>
          <a:p>
            <a:r>
              <a:rPr lang="en-US" sz="2800" smtClean="0"/>
              <a:t>“Cheap” method that uses very common tools to do 3D photography</a:t>
            </a:r>
          </a:p>
          <a:p>
            <a:r>
              <a:rPr lang="en-US" sz="2800" smtClean="0"/>
              <a:t>Requirements:	PC, camera, stick, lamp, and a checker board</a:t>
            </a:r>
          </a:p>
          <a:p>
            <a:r>
              <a:rPr lang="en-US" sz="2800" smtClean="0"/>
              <a:t>Uses “weak structured light” approach</a:t>
            </a:r>
          </a:p>
          <a:p>
            <a:endParaRPr lang="en-US" sz="2800" smtClean="0"/>
          </a:p>
        </p:txBody>
      </p:sp>
      <p:pic>
        <p:nvPicPr>
          <p:cNvPr id="63492" name="Picture 4"/>
          <p:cNvPicPr>
            <a:picLocks noChangeAspect="1" noChangeArrowheads="1"/>
          </p:cNvPicPr>
          <p:nvPr/>
        </p:nvPicPr>
        <p:blipFill>
          <a:blip r:embed="rId3"/>
          <a:srcRect/>
          <a:stretch>
            <a:fillRect/>
          </a:stretch>
        </p:blipFill>
        <p:spPr bwMode="auto">
          <a:xfrm>
            <a:off x="4953000" y="3752850"/>
            <a:ext cx="3810000" cy="28575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809625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10600" cy="641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l"/>
            <a:r>
              <a:rPr lang="en-US" smtClean="0"/>
              <a:t>Lamp Calibration</a:t>
            </a:r>
          </a:p>
        </p:txBody>
      </p:sp>
      <p:pic>
        <p:nvPicPr>
          <p:cNvPr id="208898" name="Picture 2"/>
          <p:cNvPicPr>
            <a:picLocks noChangeAspect="1" noChangeArrowheads="1"/>
          </p:cNvPicPr>
          <p:nvPr/>
        </p:nvPicPr>
        <p:blipFill>
          <a:blip r:embed="rId3"/>
          <a:srcRect/>
          <a:stretch>
            <a:fillRect/>
          </a:stretch>
        </p:blipFill>
        <p:spPr bwMode="auto">
          <a:xfrm>
            <a:off x="4867275" y="152400"/>
            <a:ext cx="4124325" cy="66294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Excellent Additional Materials</a:t>
            </a:r>
          </a:p>
        </p:txBody>
      </p:sp>
      <p:pic>
        <p:nvPicPr>
          <p:cNvPr id="114690" name="Picture 2"/>
          <p:cNvPicPr>
            <a:picLocks noChangeAspect="1" noChangeArrowheads="1"/>
          </p:cNvPicPr>
          <p:nvPr/>
        </p:nvPicPr>
        <p:blipFill>
          <a:blip r:embed="rId2"/>
          <a:srcRect/>
          <a:stretch>
            <a:fillRect/>
          </a:stretch>
        </p:blipFill>
        <p:spPr bwMode="auto">
          <a:xfrm>
            <a:off x="1752600" y="1143000"/>
            <a:ext cx="4562475" cy="4572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Rectangle 2"/>
          <p:cNvSpPr>
            <a:spLocks noChangeArrowheads="1"/>
          </p:cNvSpPr>
          <p:nvPr/>
        </p:nvSpPr>
        <p:spPr bwMode="auto">
          <a:xfrm>
            <a:off x="1752600" y="5781675"/>
            <a:ext cx="701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fr-FR" sz="1800">
                <a:latin typeface="Arial" pitchFamily="34" charset="0"/>
                <a:cs typeface="Arial" pitchFamily="34" charset="0"/>
              </a:rPr>
              <a:t>Course notes: </a:t>
            </a:r>
            <a:r>
              <a:rPr lang="fr-FR" sz="1800">
                <a:latin typeface="Arial" pitchFamily="34" charset="0"/>
                <a:cs typeface="Arial" pitchFamily="34" charset="0"/>
                <a:hlinkClick r:id="rId3"/>
              </a:rPr>
              <a:t>http://mesh.brown.edu/byo3d/notes/byo3D.pdf</a:t>
            </a:r>
            <a:endParaRPr lang="fr-FR" sz="1800">
              <a:latin typeface="Arial" pitchFamily="34" charset="0"/>
              <a:cs typeface="Arial" pitchFamily="34" charset="0"/>
            </a:endParaRPr>
          </a:p>
          <a:p>
            <a:pPr marL="285750" indent="-285750">
              <a:buFont typeface="Arial" pitchFamily="34" charset="0"/>
              <a:buChar char="•"/>
            </a:pPr>
            <a:r>
              <a:rPr lang="fr-FR" sz="1800">
                <a:latin typeface="Arial" pitchFamily="34" charset="0"/>
                <a:cs typeface="Arial" pitchFamily="34" charset="0"/>
              </a:rPr>
              <a:t>Slides: </a:t>
            </a:r>
            <a:r>
              <a:rPr lang="fr-FR" sz="1800">
                <a:latin typeface="Arial" pitchFamily="34" charset="0"/>
                <a:cs typeface="Arial" pitchFamily="34" charset="0"/>
                <a:hlinkClick r:id="rId4"/>
              </a:rPr>
              <a:t>http://mesh.brown.edu/byo3d/slides.html</a:t>
            </a:r>
            <a:r>
              <a:rPr lang="fr-FR" sz="1800">
                <a:latin typeface="Arial" pitchFamily="34" charset="0"/>
                <a:cs typeface="Arial" pitchFamily="34" charset="0"/>
              </a:rPr>
              <a:t> </a:t>
            </a:r>
          </a:p>
          <a:p>
            <a:pPr marL="285750" indent="-285750">
              <a:buFont typeface="Arial" pitchFamily="34" charset="0"/>
              <a:buChar char="•"/>
            </a:pPr>
            <a:r>
              <a:rPr lang="fr-FR" sz="1800">
                <a:latin typeface="Arial" pitchFamily="34" charset="0"/>
                <a:cs typeface="Arial" pitchFamily="34" charset="0"/>
              </a:rPr>
              <a:t>Source code: </a:t>
            </a:r>
            <a:r>
              <a:rPr lang="fr-FR" sz="1800">
                <a:latin typeface="Arial" pitchFamily="34" charset="0"/>
                <a:cs typeface="Arial" pitchFamily="34" charset="0"/>
                <a:hlinkClick r:id="rId5"/>
              </a:rPr>
              <a:t>http://mesh.brown.edu/byo3d/source.html</a:t>
            </a:r>
            <a:r>
              <a:rPr lang="fr-FR" sz="1800">
                <a:latin typeface="Arial" pitchFamily="34" charset="0"/>
                <a:cs typeface="Arial" pitchFamily="34" charset="0"/>
              </a:rPr>
              <a:t> </a:t>
            </a:r>
            <a:endParaRPr lang="en-US" sz="18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3820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82000"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05825" cy="6397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z="3600" smtClean="0"/>
              <a:t>Low-Cost 3D Scanner for Everyone</a:t>
            </a:r>
          </a:p>
        </p:txBody>
      </p:sp>
      <p:sp>
        <p:nvSpPr>
          <p:cNvPr id="48131" name="Rectangle 2"/>
          <p:cNvSpPr>
            <a:spLocks noChangeArrowheads="1"/>
          </p:cNvSpPr>
          <p:nvPr/>
        </p:nvSpPr>
        <p:spPr bwMode="auto">
          <a:xfrm>
            <a:off x="939800" y="1066800"/>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4"/>
              </a:rPr>
              <a:t>http://www.david-laserscanner.com/</a:t>
            </a:r>
            <a:r>
              <a:rPr lang="en-US"/>
              <a:t> </a:t>
            </a:r>
          </a:p>
        </p:txBody>
      </p:sp>
      <p:pic>
        <p:nvPicPr>
          <p:cNvPr id="115715" name="Picture 3"/>
          <p:cNvPicPr>
            <a:picLocks noChangeAspect="1" noChangeArrowheads="1"/>
          </p:cNvPicPr>
          <p:nvPr/>
        </p:nvPicPr>
        <p:blipFill>
          <a:blip r:embed="rId5"/>
          <a:srcRect/>
          <a:stretch>
            <a:fillRect/>
          </a:stretch>
        </p:blipFill>
        <p:spPr bwMode="auto">
          <a:xfrm>
            <a:off x="733425" y="2325046"/>
            <a:ext cx="4752975" cy="178975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6" name="Picture 4"/>
          <p:cNvPicPr>
            <a:picLocks noChangeAspect="1" noChangeArrowheads="1"/>
          </p:cNvPicPr>
          <p:nvPr/>
        </p:nvPicPr>
        <p:blipFill>
          <a:blip r:embed="rId6"/>
          <a:srcRect/>
          <a:stretch>
            <a:fillRect/>
          </a:stretch>
        </p:blipFill>
        <p:spPr bwMode="auto">
          <a:xfrm>
            <a:off x="733425" y="4419600"/>
            <a:ext cx="3895725" cy="10477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7" name="Picture 5"/>
          <p:cNvPicPr>
            <a:picLocks noChangeAspect="1" noChangeArrowheads="1"/>
          </p:cNvPicPr>
          <p:nvPr/>
        </p:nvPicPr>
        <p:blipFill>
          <a:blip r:embed="rId7"/>
          <a:srcRect/>
          <a:stretch>
            <a:fillRect/>
          </a:stretch>
        </p:blipFill>
        <p:spPr bwMode="auto">
          <a:xfrm>
            <a:off x="5607050" y="4419600"/>
            <a:ext cx="2984500" cy="1844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david_3d_scanner_4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91200" y="1168078"/>
            <a:ext cx="2946722" cy="2946722"/>
          </a:xfrm>
          <a:prstGeom prst="rect">
            <a:avLst/>
          </a:prstGeom>
          <a:ln>
            <a:solidFill>
              <a:srgbClr val="00B0F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z="3600" smtClean="0"/>
              <a:t>Low-Cost 3D Scanner for Everyone</a:t>
            </a:r>
          </a:p>
        </p:txBody>
      </p:sp>
      <p:sp>
        <p:nvSpPr>
          <p:cNvPr id="49155" name="Rectangle 2"/>
          <p:cNvSpPr>
            <a:spLocks noChangeArrowheads="1"/>
          </p:cNvSpPr>
          <p:nvPr/>
        </p:nvSpPr>
        <p:spPr bwMode="auto">
          <a:xfrm>
            <a:off x="939800" y="1066800"/>
            <a:ext cx="685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hlinkClick r:id="rId2"/>
              </a:rPr>
              <a:t>http://www.david-laserscanner.com/wiki/user_manual/3d_laser_scanning</a:t>
            </a:r>
            <a:r>
              <a:rPr lang="en-US" sz="1600"/>
              <a:t> </a:t>
            </a:r>
          </a:p>
        </p:txBody>
      </p:sp>
      <p:pic>
        <p:nvPicPr>
          <p:cNvPr id="116738" name="Picture 2"/>
          <p:cNvPicPr>
            <a:picLocks noChangeAspect="1" noChangeArrowheads="1"/>
          </p:cNvPicPr>
          <p:nvPr/>
        </p:nvPicPr>
        <p:blipFill>
          <a:blip r:embed="rId3"/>
          <a:srcRect/>
          <a:stretch>
            <a:fillRect/>
          </a:stretch>
        </p:blipFill>
        <p:spPr bwMode="auto">
          <a:xfrm>
            <a:off x="3924300" y="4114800"/>
            <a:ext cx="4686300" cy="2466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39" name="Picture 3"/>
          <p:cNvPicPr>
            <a:picLocks noChangeAspect="1" noChangeArrowheads="1"/>
          </p:cNvPicPr>
          <p:nvPr/>
        </p:nvPicPr>
        <p:blipFill>
          <a:blip r:embed="rId4"/>
          <a:srcRect/>
          <a:stretch>
            <a:fillRect/>
          </a:stretch>
        </p:blipFill>
        <p:spPr bwMode="auto">
          <a:xfrm>
            <a:off x="457200" y="4114799"/>
            <a:ext cx="2944176" cy="2466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0" name="Picture 4"/>
          <p:cNvPicPr>
            <a:picLocks noChangeAspect="1" noChangeArrowheads="1"/>
          </p:cNvPicPr>
          <p:nvPr/>
        </p:nvPicPr>
        <p:blipFill>
          <a:blip r:embed="rId5"/>
          <a:srcRect/>
          <a:stretch>
            <a:fillRect/>
          </a:stretch>
        </p:blipFill>
        <p:spPr bwMode="auto">
          <a:xfrm>
            <a:off x="3505200" y="1620838"/>
            <a:ext cx="2476500" cy="21891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1" name="Picture 5"/>
          <p:cNvPicPr>
            <a:picLocks noChangeAspect="1" noChangeArrowheads="1"/>
          </p:cNvPicPr>
          <p:nvPr/>
        </p:nvPicPr>
        <p:blipFill>
          <a:blip r:embed="rId6"/>
          <a:srcRect/>
          <a:stretch>
            <a:fillRect/>
          </a:stretch>
        </p:blipFill>
        <p:spPr bwMode="auto">
          <a:xfrm>
            <a:off x="6172200" y="1617502"/>
            <a:ext cx="2784475" cy="22828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2" name="Picture 6"/>
          <p:cNvPicPr>
            <a:picLocks noChangeAspect="1" noChangeArrowheads="1"/>
          </p:cNvPicPr>
          <p:nvPr/>
        </p:nvPicPr>
        <p:blipFill>
          <a:blip r:embed="rId7"/>
          <a:srcRect/>
          <a:stretch>
            <a:fillRect/>
          </a:stretch>
        </p:blipFill>
        <p:spPr bwMode="auto">
          <a:xfrm>
            <a:off x="457200" y="1604963"/>
            <a:ext cx="2667000" cy="223678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1828800" y="1524000"/>
            <a:ext cx="6629400" cy="1295400"/>
          </a:xfrm>
        </p:spPr>
        <p:txBody>
          <a:bodyPr/>
          <a:lstStyle/>
          <a:p>
            <a:r>
              <a:rPr lang="en-US" smtClean="0"/>
              <a:t>New Problem: How can we find the stripes in the images?</a:t>
            </a:r>
          </a:p>
          <a:p>
            <a:r>
              <a:rPr lang="en-US" smtClean="0"/>
              <a:t>Image thresholding is dependent on the contrast</a:t>
            </a:r>
          </a:p>
          <a:p>
            <a:endParaRPr lang="en-US" smtClean="0"/>
          </a:p>
          <a:p>
            <a:endParaRPr lang="en-US" smtClean="0"/>
          </a:p>
          <a:p>
            <a:endParaRPr lang="en-US" smtClean="0"/>
          </a:p>
        </p:txBody>
      </p:sp>
      <p:sp>
        <p:nvSpPr>
          <p:cNvPr id="50179" name="Rectangle 2"/>
          <p:cNvSpPr>
            <a:spLocks noGrp="1" noChangeArrowheads="1"/>
          </p:cNvSpPr>
          <p:nvPr>
            <p:ph type="title"/>
          </p:nvPr>
        </p:nvSpPr>
        <p:spPr/>
        <p:txBody>
          <a:bodyPr/>
          <a:lstStyle/>
          <a:p>
            <a:r>
              <a:rPr lang="en-US" smtClean="0"/>
              <a:t>Image Processing Problem: Segmenting Stripes</a:t>
            </a:r>
          </a:p>
        </p:txBody>
      </p:sp>
      <p:pic>
        <p:nvPicPr>
          <p:cNvPr id="501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352800"/>
            <a:ext cx="33178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z="3200" smtClean="0"/>
              <a:t>Image Processing Problem: How to detect stripes in images?</a:t>
            </a:r>
          </a:p>
        </p:txBody>
      </p:sp>
      <p:sp>
        <p:nvSpPr>
          <p:cNvPr id="51203" name="Content Placeholder 2"/>
          <p:cNvSpPr>
            <a:spLocks noGrp="1"/>
          </p:cNvSpPr>
          <p:nvPr>
            <p:ph idx="1"/>
          </p:nvPr>
        </p:nvSpPr>
        <p:spPr/>
        <p:txBody>
          <a:bodyPr/>
          <a:lstStyle/>
          <a:p>
            <a:r>
              <a:rPr lang="en-US" smtClean="0"/>
              <a:t>Edge detection: Thresholding difficult</a:t>
            </a:r>
          </a:p>
          <a:p>
            <a:r>
              <a:rPr lang="en-US" smtClean="0"/>
              <a:t>Line detection: Lines of different width</a:t>
            </a:r>
          </a:p>
          <a:p>
            <a:endParaRPr lang="en-US" smtClean="0"/>
          </a:p>
          <a:p>
            <a:r>
              <a:rPr lang="en-US" smtClean="0"/>
              <a:t>Solution: Project positive and negative strip pattern, detect intersections</a:t>
            </a:r>
          </a:p>
          <a:p>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Subpixel accuracy</a:t>
            </a:r>
          </a:p>
        </p:txBody>
      </p:sp>
      <p:sp>
        <p:nvSpPr>
          <p:cNvPr id="52227" name="Rectangle 3"/>
          <p:cNvSpPr>
            <a:spLocks noGrp="1" noChangeArrowheads="1"/>
          </p:cNvSpPr>
          <p:nvPr>
            <p:ph type="body" idx="1"/>
          </p:nvPr>
        </p:nvSpPr>
        <p:spPr>
          <a:xfrm>
            <a:off x="1447800" y="1600200"/>
            <a:ext cx="5029200" cy="4648200"/>
          </a:xfrm>
        </p:spPr>
        <p:txBody>
          <a:bodyPr/>
          <a:lstStyle/>
          <a:p>
            <a:pPr marL="609600" indent="-609600">
              <a:buFontTx/>
              <a:buAutoNum type="arabicPeriod"/>
            </a:pPr>
            <a:r>
              <a:rPr lang="en-US" b="1" smtClean="0"/>
              <a:t>Zero crossings of 2</a:t>
            </a:r>
            <a:r>
              <a:rPr lang="en-US" b="1" baseline="30000" smtClean="0"/>
              <a:t>nd</a:t>
            </a:r>
            <a:r>
              <a:rPr lang="en-US" b="1" smtClean="0"/>
              <a:t> derivative</a:t>
            </a:r>
          </a:p>
          <a:p>
            <a:pPr marL="990600" lvl="1" indent="-533400"/>
            <a:r>
              <a:rPr lang="en-US" smtClean="0"/>
              <a:t>Gradient filter width must be chosen</a:t>
            </a:r>
          </a:p>
          <a:p>
            <a:pPr marL="990600" lvl="1" indent="-533400"/>
            <a:r>
              <a:rPr lang="en-US" smtClean="0"/>
              <a:t>Depends on stripe width</a:t>
            </a:r>
          </a:p>
          <a:p>
            <a:pPr marL="990600" lvl="1" indent="-533400"/>
            <a:r>
              <a:rPr lang="en-US" smtClean="0"/>
              <a:t>Problem: Width changes with orientation of surface </a:t>
            </a:r>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0"/>
            <a:ext cx="27432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Subpixel accuracy</a:t>
            </a:r>
          </a:p>
        </p:txBody>
      </p:sp>
      <p:sp>
        <p:nvSpPr>
          <p:cNvPr id="53251" name="Rectangle 3"/>
          <p:cNvSpPr>
            <a:spLocks noGrp="1" noChangeArrowheads="1"/>
          </p:cNvSpPr>
          <p:nvPr>
            <p:ph type="body" idx="1"/>
          </p:nvPr>
        </p:nvSpPr>
        <p:spPr>
          <a:xfrm>
            <a:off x="644525" y="1981200"/>
            <a:ext cx="4876800" cy="4648200"/>
          </a:xfrm>
        </p:spPr>
        <p:txBody>
          <a:bodyPr/>
          <a:lstStyle/>
          <a:p>
            <a:pPr marL="609600" indent="-609600">
              <a:buFontTx/>
              <a:buAutoNum type="arabicPeriod" startAt="2"/>
            </a:pPr>
            <a:r>
              <a:rPr lang="en-US" b="1" smtClean="0"/>
              <a:t>Linear interpolation</a:t>
            </a:r>
          </a:p>
          <a:p>
            <a:pPr marL="990600" lvl="1" indent="-533400">
              <a:buFontTx/>
              <a:buChar char="•"/>
            </a:pPr>
            <a:r>
              <a:rPr lang="en-US" smtClean="0"/>
              <a:t>With fully lit and completely dark images determine dynamic threshold T</a:t>
            </a:r>
          </a:p>
          <a:p>
            <a:pPr marL="990600" lvl="1" indent="-533400">
              <a:buFontTx/>
              <a:buChar char="•"/>
            </a:pPr>
            <a:r>
              <a:rPr lang="en-US" smtClean="0"/>
              <a:t>P determined by intersecting threshold and image profile</a:t>
            </a:r>
          </a:p>
          <a:p>
            <a:pPr marL="990600" lvl="1" indent="-533400">
              <a:buFontTx/>
              <a:buChar char="•"/>
            </a:pPr>
            <a:r>
              <a:rPr lang="en-US" smtClean="0"/>
              <a:t>Robust against changes in contrast</a:t>
            </a:r>
          </a:p>
          <a:p>
            <a:pPr marL="990600" lvl="1" indent="-533400">
              <a:buFontTx/>
              <a:buChar char="•"/>
            </a:pPr>
            <a:endParaRPr lang="en-US" smtClean="0"/>
          </a:p>
        </p:txBody>
      </p:sp>
      <p:pic>
        <p:nvPicPr>
          <p:cNvPr id="532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429125"/>
            <a:ext cx="35909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263" y="1752600"/>
            <a:ext cx="361473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Line 7"/>
          <p:cNvSpPr>
            <a:spLocks noChangeShapeType="1"/>
          </p:cNvSpPr>
          <p:nvPr/>
        </p:nvSpPr>
        <p:spPr bwMode="auto">
          <a:xfrm flipH="1">
            <a:off x="7467600" y="2971800"/>
            <a:ext cx="1295400" cy="2438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smtClean="0"/>
              <a:t>3D Scanning</a:t>
            </a:r>
          </a:p>
        </p:txBody>
      </p:sp>
      <p:pic>
        <p:nvPicPr>
          <p:cNvPr id="8195" name="Picture 3" descr="ps"/>
          <p:cNvPicPr>
            <a:picLocks noChangeAspect="1" noChangeArrowheads="1"/>
          </p:cNvPicPr>
          <p:nvPr/>
        </p:nvPicPr>
        <p:blipFill>
          <a:blip r:embed="rId3">
            <a:extLst>
              <a:ext uri="{28A0092B-C50C-407E-A947-70E740481C1C}">
                <a14:useLocalDpi xmlns:a14="http://schemas.microsoft.com/office/drawing/2010/main" val="0"/>
              </a:ext>
            </a:extLst>
          </a:blip>
          <a:srcRect t="10661" b="6718"/>
          <a:stretch>
            <a:fillRect/>
          </a:stretch>
        </p:blipFill>
        <p:spPr bwMode="auto">
          <a:xfrm>
            <a:off x="6553200" y="1524000"/>
            <a:ext cx="2447925" cy="2857500"/>
          </a:xfrm>
          <a:prstGeom prst="rect">
            <a:avLst/>
          </a:prstGeom>
          <a:noFill/>
          <a:ln w="0">
            <a:solidFill>
              <a:schemeClr val="folHlink"/>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8196" name="Picture 4" descr="m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3962400" cy="2743200"/>
          </a:xfrm>
          <a:prstGeom prst="rect">
            <a:avLst/>
          </a:prstGeom>
          <a:noFill/>
          <a:ln w="0">
            <a:solidFill>
              <a:schemeClr val="folHlink"/>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8197" name="Picture 5" descr="scanner-head-and-david-hea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810000"/>
            <a:ext cx="4152900" cy="2592388"/>
          </a:xfrm>
          <a:prstGeom prst="rect">
            <a:avLst/>
          </a:prstGeom>
          <a:noFill/>
          <a:ln w="0">
            <a:solidFill>
              <a:schemeClr val="folHlink"/>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791200" y="6488113"/>
            <a:ext cx="3352800" cy="369887"/>
          </a:xfrm>
          <a:prstGeom prst="rect">
            <a:avLst/>
          </a:prstGeom>
        </p:spPr>
        <p:txBody>
          <a:bodyPr wrap="none">
            <a:spAutoFit/>
          </a:bodyPr>
          <a:lstStyle/>
          <a:p>
            <a:pPr>
              <a:defRPr/>
            </a:pPr>
            <a:r>
              <a:rPr lang="en-US" sz="1800" dirty="0">
                <a:solidFill>
                  <a:schemeClr val="accent6"/>
                </a:solidFill>
                <a:latin typeface="Arial" pitchFamily="34" charset="0"/>
                <a:cs typeface="Arial" pitchFamily="34" charset="0"/>
              </a:rPr>
              <a:t>Courtesy S. </a:t>
            </a:r>
            <a:r>
              <a:rPr lang="en-US" sz="1800" dirty="0" err="1">
                <a:solidFill>
                  <a:schemeClr val="accent6"/>
                </a:solidFill>
                <a:latin typeface="Arial" pitchFamily="34" charset="0"/>
                <a:cs typeface="Arial" pitchFamily="34" charset="0"/>
              </a:rPr>
              <a:t>Narasimhan</a:t>
            </a:r>
            <a:r>
              <a:rPr lang="en-US" sz="1800" dirty="0">
                <a:solidFill>
                  <a:schemeClr val="accent6"/>
                </a:solidFill>
                <a:latin typeface="Arial" pitchFamily="34" charset="0"/>
                <a:cs typeface="Arial" pitchFamily="34" charset="0"/>
              </a:rPr>
              <a:t>, CMU</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Subpixel accuracy</a:t>
            </a:r>
          </a:p>
        </p:txBody>
      </p:sp>
      <p:sp>
        <p:nvSpPr>
          <p:cNvPr id="54275" name="AutoShape 3"/>
          <p:cNvSpPr>
            <a:spLocks noChangeAspect="1" noChangeArrowheads="1"/>
          </p:cNvSpPr>
          <p:nvPr>
            <p:ph type="body" idx="1"/>
          </p:nvPr>
        </p:nvSpPr>
        <p:spPr>
          <a:xfrm>
            <a:off x="914400" y="1828800"/>
            <a:ext cx="5105400" cy="4648200"/>
          </a:xfrm>
        </p:spPr>
        <p:txBody>
          <a:bodyPr/>
          <a:lstStyle/>
          <a:p>
            <a:pPr marL="609600" indent="-609600">
              <a:buFontTx/>
              <a:buAutoNum type="arabicPeriod" startAt="3"/>
            </a:pPr>
            <a:r>
              <a:rPr lang="en-US" b="1" smtClean="0"/>
              <a:t>Inverse stripe pattern intersection</a:t>
            </a:r>
          </a:p>
          <a:p>
            <a:pPr marL="990600" lvl="1" indent="-533400">
              <a:buFontTx/>
              <a:buChar char="•"/>
            </a:pPr>
            <a:r>
              <a:rPr lang="en-US" smtClean="0"/>
              <a:t>Also robust against slightly different width of black and white stripes</a:t>
            </a:r>
          </a:p>
          <a:p>
            <a:pPr marL="990600" lvl="1" indent="-533400">
              <a:buFontTx/>
              <a:buChar char="•"/>
            </a:pPr>
            <a:r>
              <a:rPr lang="en-US" smtClean="0"/>
              <a:t>No bias from isolating gap between adjacent stripes in LCD array</a:t>
            </a:r>
          </a:p>
        </p:txBody>
      </p:sp>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06563"/>
            <a:ext cx="28956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495800"/>
            <a:ext cx="35814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8" name="Group 21"/>
          <p:cNvGrpSpPr>
            <a:grpSpLocks/>
          </p:cNvGrpSpPr>
          <p:nvPr/>
        </p:nvGrpSpPr>
        <p:grpSpPr bwMode="auto">
          <a:xfrm>
            <a:off x="7924800" y="152400"/>
            <a:ext cx="962025" cy="1463675"/>
            <a:chOff x="4621" y="149"/>
            <a:chExt cx="772" cy="1180"/>
          </a:xfrm>
        </p:grpSpPr>
        <p:grpSp>
          <p:nvGrpSpPr>
            <p:cNvPr id="54280" name="Group 6"/>
            <p:cNvGrpSpPr>
              <a:grpSpLocks/>
            </p:cNvGrpSpPr>
            <p:nvPr/>
          </p:nvGrpSpPr>
          <p:grpSpPr bwMode="auto">
            <a:xfrm>
              <a:off x="4848" y="240"/>
              <a:ext cx="454" cy="409"/>
              <a:chOff x="204" y="2704"/>
              <a:chExt cx="907" cy="817"/>
            </a:xfrm>
          </p:grpSpPr>
          <p:sp>
            <p:nvSpPr>
              <p:cNvPr id="54289" name="Rectangle 7"/>
              <p:cNvSpPr>
                <a:spLocks noChangeArrowheads="1"/>
              </p:cNvSpPr>
              <p:nvPr/>
            </p:nvSpPr>
            <p:spPr bwMode="auto">
              <a:xfrm>
                <a:off x="204" y="2704"/>
                <a:ext cx="181" cy="817"/>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4290" name="Rectangle 8"/>
              <p:cNvSpPr>
                <a:spLocks noChangeArrowheads="1"/>
              </p:cNvSpPr>
              <p:nvPr/>
            </p:nvSpPr>
            <p:spPr bwMode="auto">
              <a:xfrm>
                <a:off x="386" y="2704"/>
                <a:ext cx="181" cy="81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4291" name="Rectangle 9"/>
              <p:cNvSpPr>
                <a:spLocks noChangeArrowheads="1"/>
              </p:cNvSpPr>
              <p:nvPr/>
            </p:nvSpPr>
            <p:spPr bwMode="auto">
              <a:xfrm>
                <a:off x="567" y="2704"/>
                <a:ext cx="181" cy="817"/>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4292" name="Rectangle 10"/>
              <p:cNvSpPr>
                <a:spLocks noChangeArrowheads="1"/>
              </p:cNvSpPr>
              <p:nvPr/>
            </p:nvSpPr>
            <p:spPr bwMode="auto">
              <a:xfrm>
                <a:off x="748" y="2704"/>
                <a:ext cx="181" cy="81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4293" name="Rectangle 11"/>
              <p:cNvSpPr>
                <a:spLocks noChangeArrowheads="1"/>
              </p:cNvSpPr>
              <p:nvPr/>
            </p:nvSpPr>
            <p:spPr bwMode="auto">
              <a:xfrm>
                <a:off x="930" y="2704"/>
                <a:ext cx="181" cy="817"/>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54281" name="Group 12"/>
            <p:cNvGrpSpPr>
              <a:grpSpLocks/>
            </p:cNvGrpSpPr>
            <p:nvPr/>
          </p:nvGrpSpPr>
          <p:grpSpPr bwMode="auto">
            <a:xfrm>
              <a:off x="4848" y="875"/>
              <a:ext cx="454" cy="409"/>
              <a:chOff x="204" y="2704"/>
              <a:chExt cx="907" cy="817"/>
            </a:xfrm>
          </p:grpSpPr>
          <p:sp>
            <p:nvSpPr>
              <p:cNvPr id="54284" name="Rectangle 13"/>
              <p:cNvSpPr>
                <a:spLocks noChangeArrowheads="1"/>
              </p:cNvSpPr>
              <p:nvPr/>
            </p:nvSpPr>
            <p:spPr bwMode="auto">
              <a:xfrm>
                <a:off x="204" y="2704"/>
                <a:ext cx="181" cy="81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4285" name="Rectangle 14"/>
              <p:cNvSpPr>
                <a:spLocks noChangeArrowheads="1"/>
              </p:cNvSpPr>
              <p:nvPr/>
            </p:nvSpPr>
            <p:spPr bwMode="auto">
              <a:xfrm>
                <a:off x="386" y="2704"/>
                <a:ext cx="181" cy="817"/>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4286" name="Rectangle 15"/>
              <p:cNvSpPr>
                <a:spLocks noChangeArrowheads="1"/>
              </p:cNvSpPr>
              <p:nvPr/>
            </p:nvSpPr>
            <p:spPr bwMode="auto">
              <a:xfrm>
                <a:off x="567" y="2704"/>
                <a:ext cx="181" cy="81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4287" name="Rectangle 16"/>
              <p:cNvSpPr>
                <a:spLocks noChangeArrowheads="1"/>
              </p:cNvSpPr>
              <p:nvPr/>
            </p:nvSpPr>
            <p:spPr bwMode="auto">
              <a:xfrm>
                <a:off x="748" y="2704"/>
                <a:ext cx="181" cy="817"/>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4288" name="Rectangle 17"/>
              <p:cNvSpPr>
                <a:spLocks noChangeArrowheads="1"/>
              </p:cNvSpPr>
              <p:nvPr/>
            </p:nvSpPr>
            <p:spPr bwMode="auto">
              <a:xfrm>
                <a:off x="930" y="2704"/>
                <a:ext cx="181" cy="817"/>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4282" name="Text Box 18"/>
            <p:cNvSpPr txBox="1">
              <a:spLocks noChangeArrowheads="1"/>
            </p:cNvSpPr>
            <p:nvPr/>
          </p:nvSpPr>
          <p:spPr bwMode="auto">
            <a:xfrm>
              <a:off x="4939" y="603"/>
              <a:ext cx="454"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 b="1">
                  <a:solidFill>
                    <a:schemeClr val="bg1"/>
                  </a:solidFill>
                </a:rPr>
                <a:t>+</a:t>
              </a:r>
            </a:p>
          </p:txBody>
        </p:sp>
        <p:sp>
          <p:nvSpPr>
            <p:cNvPr id="54283" name="AutoShape 19"/>
            <p:cNvSpPr>
              <a:spLocks/>
            </p:cNvSpPr>
            <p:nvPr/>
          </p:nvSpPr>
          <p:spPr bwMode="auto">
            <a:xfrm>
              <a:off x="4621" y="149"/>
              <a:ext cx="182" cy="1180"/>
            </a:xfrm>
            <a:prstGeom prst="leftBrace">
              <a:avLst>
                <a:gd name="adj1" fmla="val 54029"/>
                <a:gd name="adj2" fmla="val 50000"/>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4279" name="AutoShape 20"/>
          <p:cNvSpPr>
            <a:spLocks noChangeArrowheads="1"/>
          </p:cNvSpPr>
          <p:nvPr/>
        </p:nvSpPr>
        <p:spPr bwMode="auto">
          <a:xfrm rot="7916960">
            <a:off x="7527131" y="854869"/>
            <a:ext cx="287338" cy="863600"/>
          </a:xfrm>
          <a:prstGeom prst="rightArrow">
            <a:avLst>
              <a:gd name="adj1" fmla="val 50000"/>
              <a:gd name="adj2" fmla="val 25000"/>
            </a:avLst>
          </a:prstGeom>
          <a:solidFill>
            <a:srgbClr val="FFFFCC"/>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3200" smtClean="0"/>
              <a:t>Image Processing Problem: How to detect stripes in images?</a:t>
            </a:r>
          </a:p>
        </p:txBody>
      </p:sp>
      <p:sp>
        <p:nvSpPr>
          <p:cNvPr id="55299" name="Content Placeholder 2"/>
          <p:cNvSpPr>
            <a:spLocks noGrp="1"/>
          </p:cNvSpPr>
          <p:nvPr>
            <p:ph idx="1"/>
          </p:nvPr>
        </p:nvSpPr>
        <p:spPr/>
        <p:txBody>
          <a:bodyPr/>
          <a:lstStyle/>
          <a:p>
            <a:r>
              <a:rPr lang="en-US" smtClean="0"/>
              <a:t>Edge detection</a:t>
            </a:r>
          </a:p>
          <a:p>
            <a:r>
              <a:rPr lang="en-US" smtClean="0"/>
              <a:t>Line detection</a:t>
            </a:r>
          </a:p>
          <a:p>
            <a:r>
              <a:rPr lang="en-US" smtClean="0"/>
              <a:t>Solution: Project positive and negative strip pattern, detect intersections</a:t>
            </a:r>
          </a:p>
          <a:p>
            <a:endParaRPr lang="en-US" smtClean="0"/>
          </a:p>
          <a:p>
            <a:r>
              <a:rPr lang="en-US" smtClean="0">
                <a:solidFill>
                  <a:srgbClr val="C00000"/>
                </a:solidFill>
              </a:rPr>
              <a:t>But: set of lines, uniqueness?, which part of the line corresponds to which light plane?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Next Lecture: Encoded Patterns</a:t>
            </a:r>
          </a:p>
        </p:txBody>
      </p:sp>
      <p:sp>
        <p:nvSpPr>
          <p:cNvPr id="56323" name="Text Box 3"/>
          <p:cNvSpPr txBox="1">
            <a:spLocks noChangeArrowheads="1"/>
          </p:cNvSpPr>
          <p:nvPr/>
        </p:nvSpPr>
        <p:spPr bwMode="auto">
          <a:xfrm>
            <a:off x="1828800" y="4535488"/>
            <a:ext cx="7315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n-US" sz="2000"/>
              <a:t>Any spatio-temporal pattern of light projected on a surface (or volume).</a:t>
            </a:r>
          </a:p>
          <a:p>
            <a:pPr eaLnBrk="1" hangingPunct="1">
              <a:buFontTx/>
              <a:buChar char="•"/>
            </a:pPr>
            <a:r>
              <a:rPr lang="en-US" sz="2000"/>
              <a:t>Cleverly illuminate the scene to extract scene properties (eg., 3D).</a:t>
            </a:r>
          </a:p>
          <a:p>
            <a:pPr eaLnBrk="1" hangingPunct="1">
              <a:buFontTx/>
              <a:buChar char="•"/>
            </a:pPr>
            <a:r>
              <a:rPr lang="en-US" sz="2000"/>
              <a:t>Avoids problems of 3D estimation in scenes with complex texture/BRDFs.</a:t>
            </a:r>
          </a:p>
          <a:p>
            <a:pPr eaLnBrk="1" hangingPunct="1">
              <a:buFontTx/>
              <a:buChar char="•"/>
            </a:pPr>
            <a:r>
              <a:rPr lang="en-US" sz="2000"/>
              <a:t>Very popular in vision and successful in industrial applications (parts assembly, inspection, etc).</a:t>
            </a:r>
          </a:p>
        </p:txBody>
      </p:sp>
      <p:pic>
        <p:nvPicPr>
          <p:cNvPr id="56324" name="Picture 4"/>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57200" y="2341563"/>
            <a:ext cx="266700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341563"/>
            <a:ext cx="3276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hard_edge_vide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122363"/>
            <a:ext cx="17811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Typical Application</a:t>
            </a:r>
          </a:p>
        </p:txBody>
      </p:sp>
      <p:pic>
        <p:nvPicPr>
          <p:cNvPr id="117762" name="Picture 2"/>
          <p:cNvPicPr>
            <a:picLocks noChangeAspect="1" noChangeArrowheads="1"/>
          </p:cNvPicPr>
          <p:nvPr/>
        </p:nvPicPr>
        <p:blipFill>
          <a:blip r:embed="rId2"/>
          <a:srcRect/>
          <a:stretch>
            <a:fillRect/>
          </a:stretch>
        </p:blipFill>
        <p:spPr bwMode="auto">
          <a:xfrm>
            <a:off x="1600200" y="1066800"/>
            <a:ext cx="4191000" cy="4029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3"/>
          <a:srcRect/>
          <a:stretch>
            <a:fillRect/>
          </a:stretch>
        </p:blipFill>
        <p:spPr bwMode="auto">
          <a:xfrm>
            <a:off x="5910263" y="976313"/>
            <a:ext cx="2676525" cy="49053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2"/>
          <a:srcRect l="40936" t="13089" r="9873" b="22343"/>
          <a:stretch/>
        </p:blipFill>
        <p:spPr bwMode="auto">
          <a:xfrm>
            <a:off x="228600" y="1905000"/>
            <a:ext cx="3213100" cy="40528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3"/>
          <a:srcRect/>
          <a:stretch>
            <a:fillRect/>
          </a:stretch>
        </p:blipFill>
        <p:spPr bwMode="auto">
          <a:xfrm>
            <a:off x="3657600" y="76200"/>
            <a:ext cx="5392738" cy="6696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Microsoft Kinect</a:t>
            </a:r>
          </a:p>
        </p:txBody>
      </p:sp>
      <p:sp>
        <p:nvSpPr>
          <p:cNvPr id="11267" name="Rectangle 2"/>
          <p:cNvSpPr>
            <a:spLocks noChangeArrowheads="1"/>
          </p:cNvSpPr>
          <p:nvPr/>
        </p:nvSpPr>
        <p:spPr bwMode="auto">
          <a:xfrm>
            <a:off x="1600200" y="63246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http://users.dickinson.edu/~jmac/selected-talks/kinect.pdf</a:t>
            </a:r>
          </a:p>
        </p:txBody>
      </p:sp>
      <p:pic>
        <p:nvPicPr>
          <p:cNvPr id="115714" name="Picture 2"/>
          <p:cNvPicPr>
            <a:picLocks noChangeAspect="1" noChangeArrowheads="1"/>
          </p:cNvPicPr>
          <p:nvPr/>
        </p:nvPicPr>
        <p:blipFill>
          <a:blip r:embed="rId2"/>
          <a:srcRect/>
          <a:stretch>
            <a:fillRect/>
          </a:stretch>
        </p:blipFill>
        <p:spPr bwMode="auto">
          <a:xfrm>
            <a:off x="196850" y="1828800"/>
            <a:ext cx="4610100" cy="3124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5" name="Picture 3"/>
          <p:cNvPicPr>
            <a:picLocks noChangeAspect="1" noChangeArrowheads="1"/>
          </p:cNvPicPr>
          <p:nvPr/>
        </p:nvPicPr>
        <p:blipFill>
          <a:blip r:embed="rId3"/>
          <a:srcRect/>
          <a:stretch>
            <a:fillRect/>
          </a:stretch>
        </p:blipFill>
        <p:spPr bwMode="auto">
          <a:xfrm>
            <a:off x="4616450" y="2595563"/>
            <a:ext cx="4375150" cy="37290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Rectangle 3"/>
          <p:cNvSpPr>
            <a:spLocks noChangeArrowheads="1"/>
          </p:cNvSpPr>
          <p:nvPr/>
        </p:nvSpPr>
        <p:spPr bwMode="auto">
          <a:xfrm>
            <a:off x="4953000" y="990600"/>
            <a:ext cx="403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70C0"/>
                </a:solidFill>
                <a:latin typeface="Arial" pitchFamily="34" charset="0"/>
                <a:cs typeface="Arial" pitchFamily="34" charset="0"/>
              </a:rPr>
              <a:t>The Kinect combines </a:t>
            </a:r>
            <a:r>
              <a:rPr lang="en-US" sz="2000" u="sng">
                <a:solidFill>
                  <a:srgbClr val="0070C0"/>
                </a:solidFill>
                <a:latin typeface="Arial" pitchFamily="34" charset="0"/>
                <a:cs typeface="Arial" pitchFamily="34" charset="0"/>
              </a:rPr>
              <a:t>structured light</a:t>
            </a:r>
            <a:r>
              <a:rPr lang="en-US" sz="2000">
                <a:solidFill>
                  <a:srgbClr val="0070C0"/>
                </a:solidFill>
                <a:latin typeface="Arial" pitchFamily="34" charset="0"/>
                <a:cs typeface="Arial" pitchFamily="34" charset="0"/>
              </a:rPr>
              <a:t> with two classic computer vision techniques: </a:t>
            </a:r>
            <a:r>
              <a:rPr lang="en-US" sz="2000" u="sng">
                <a:solidFill>
                  <a:srgbClr val="0070C0"/>
                </a:solidFill>
                <a:latin typeface="Arial" pitchFamily="34" charset="0"/>
                <a:cs typeface="Arial" pitchFamily="34" charset="0"/>
              </a:rPr>
              <a:t>depth from focus</a:t>
            </a:r>
            <a:r>
              <a:rPr lang="en-US" sz="2000">
                <a:solidFill>
                  <a:srgbClr val="0070C0"/>
                </a:solidFill>
                <a:latin typeface="Arial" pitchFamily="34" charset="0"/>
                <a:cs typeface="Arial" pitchFamily="34" charset="0"/>
              </a:rPr>
              <a:t>, and </a:t>
            </a:r>
            <a:r>
              <a:rPr lang="en-US" sz="2000" u="sng">
                <a:solidFill>
                  <a:srgbClr val="0070C0"/>
                </a:solidFill>
                <a:latin typeface="Arial" pitchFamily="34" charset="0"/>
                <a:cs typeface="Arial" pitchFamily="34" charset="0"/>
              </a:rPr>
              <a:t>depth from stereo</a:t>
            </a:r>
            <a:r>
              <a:rPr lang="en-US" sz="2000">
                <a:solidFill>
                  <a:srgbClr val="0070C0"/>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Microsoft Kinect</a:t>
            </a:r>
          </a:p>
        </p:txBody>
      </p:sp>
      <p:sp>
        <p:nvSpPr>
          <p:cNvPr id="12291" name="Rectangle 2"/>
          <p:cNvSpPr>
            <a:spLocks noChangeArrowheads="1"/>
          </p:cNvSpPr>
          <p:nvPr/>
        </p:nvSpPr>
        <p:spPr bwMode="auto">
          <a:xfrm>
            <a:off x="1600200" y="63246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http://users.dickinson.edu/~jmac/selected-talks/kinect.pdf</a:t>
            </a:r>
          </a:p>
        </p:txBody>
      </p:sp>
      <p:pic>
        <p:nvPicPr>
          <p:cNvPr id="116738" name="Picture 2"/>
          <p:cNvPicPr>
            <a:picLocks noChangeAspect="1" noChangeArrowheads="1"/>
          </p:cNvPicPr>
          <p:nvPr/>
        </p:nvPicPr>
        <p:blipFill>
          <a:blip r:embed="rId2"/>
          <a:srcRect/>
          <a:stretch>
            <a:fillRect/>
          </a:stretch>
        </p:blipFill>
        <p:spPr bwMode="auto">
          <a:xfrm>
            <a:off x="1619250" y="1201738"/>
            <a:ext cx="6305550" cy="50466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1868</TotalTime>
  <Words>1304</Words>
  <Application>Microsoft Office PowerPoint</Application>
  <PresentationFormat>On-screen Show (4:3)</PresentationFormat>
  <Paragraphs>246</Paragraphs>
  <Slides>52</Slides>
  <Notes>43</Notes>
  <HiddenSlides>1</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2" baseType="lpstr">
      <vt:lpstr>Times New Roman</vt:lpstr>
      <vt:lpstr>Arial</vt:lpstr>
      <vt:lpstr>Verdana</vt:lpstr>
      <vt:lpstr>Arial Unicode MS</vt:lpstr>
      <vt:lpstr>Tahoma</vt:lpstr>
      <vt:lpstr>Symbol</vt:lpstr>
      <vt:lpstr>ZapfHumnst BT</vt:lpstr>
      <vt:lpstr>Default Design</vt:lpstr>
      <vt:lpstr>1_Default Design</vt:lpstr>
      <vt:lpstr>Microsoft Equation 3.0</vt:lpstr>
      <vt:lpstr>Structured Lighting</vt:lpstr>
      <vt:lpstr>Real-Time 3D Model Acquisition</vt:lpstr>
      <vt:lpstr>A Taxonomy</vt:lpstr>
      <vt:lpstr>Excellent Additional Materials</vt:lpstr>
      <vt:lpstr>3D Scanning</vt:lpstr>
      <vt:lpstr>Typical Application</vt:lpstr>
      <vt:lpstr>PowerPoint Presentation</vt:lpstr>
      <vt:lpstr>Microsoft Kinect</vt:lpstr>
      <vt:lpstr>Microsoft Kinect</vt:lpstr>
      <vt:lpstr>Space-time stereo</vt:lpstr>
      <vt:lpstr>PowerPoint Presentation</vt:lpstr>
      <vt:lpstr>Concept: Active Vision</vt:lpstr>
      <vt:lpstr>Passive triangulation: Stereo vision</vt:lpstr>
      <vt:lpstr>Active triangulation: Structured light</vt:lpstr>
      <vt:lpstr>Overview</vt:lpstr>
      <vt:lpstr>General Setup</vt:lpstr>
      <vt:lpstr>Light Spot Projection 2D</vt:lpstr>
      <vt:lpstr>Light Spot Projection 2D</vt:lpstr>
      <vt:lpstr>Light Spot Projection 2D</vt:lpstr>
      <vt:lpstr>Light Spot Projection 3D</vt:lpstr>
      <vt:lpstr>Light Spot Projection 3D</vt:lpstr>
      <vt:lpstr>Light Spot Projection 3D</vt:lpstr>
      <vt:lpstr>Special Case: Light Spot Stereo</vt:lpstr>
      <vt:lpstr>Light Stripe Scanning – Single Stripe</vt:lpstr>
      <vt:lpstr>Light Stripe Projection</vt:lpstr>
      <vt:lpstr>Triangulation</vt:lpstr>
      <vt:lpstr>Triangulation</vt:lpstr>
      <vt:lpstr>Light Stripe Projection: Calibration</vt:lpstr>
      <vt:lpstr>Light Stripe Projection: Calibration</vt:lpstr>
      <vt:lpstr>Straightforward: Single light stripe and rotating Object</vt:lpstr>
      <vt:lpstr>Example: Laser scanner</vt:lpstr>
      <vt:lpstr>PowerPoint Presentation</vt:lpstr>
      <vt:lpstr>Example: Laser scanner</vt:lpstr>
      <vt:lpstr>Can we do it without expensive equipment?</vt:lpstr>
      <vt:lpstr>PowerPoint Presentation</vt:lpstr>
      <vt:lpstr>3D Photography on Your Desk</vt:lpstr>
      <vt:lpstr>PowerPoint Presentation</vt:lpstr>
      <vt:lpstr>PowerPoint Presentation</vt:lpstr>
      <vt:lpstr>Lamp Calibration</vt:lpstr>
      <vt:lpstr>PowerPoint Presentation</vt:lpstr>
      <vt:lpstr>PowerPoint Presentation</vt:lpstr>
      <vt:lpstr>PowerPoint Presentation</vt:lpstr>
      <vt:lpstr>PowerPoint Presentation</vt:lpstr>
      <vt:lpstr>Low-Cost 3D Scanner for Everyone</vt:lpstr>
      <vt:lpstr>Low-Cost 3D Scanner for Everyone</vt:lpstr>
      <vt:lpstr>Image Processing Problem: Segmenting Stripes</vt:lpstr>
      <vt:lpstr>Image Processing Problem: How to detect stripes in images?</vt:lpstr>
      <vt:lpstr>Subpixel accuracy</vt:lpstr>
      <vt:lpstr>Subpixel accuracy</vt:lpstr>
      <vt:lpstr>Subpixel accuracy</vt:lpstr>
      <vt:lpstr>Image Processing Problem: How to detect stripes in images?</vt:lpstr>
      <vt:lpstr>Next Lecture: Encoded Patterns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Guido Gerig</dc:creator>
  <cp:lastModifiedBy>gerig</cp:lastModifiedBy>
  <cp:revision>144</cp:revision>
  <cp:lastPrinted>2012-03-26T16:56:52Z</cp:lastPrinted>
  <dcterms:created xsi:type="dcterms:W3CDTF">1601-01-01T00:00:00Z</dcterms:created>
  <dcterms:modified xsi:type="dcterms:W3CDTF">2012-03-28T17:54:23Z</dcterms:modified>
</cp:coreProperties>
</file>