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media1.gif" ContentType="video/unknown"/>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28" r:id="rId2"/>
    <p:sldMasterId id="2147483840" r:id="rId3"/>
    <p:sldMasterId id="2147483880" r:id="rId4"/>
    <p:sldMasterId id="2147483894" r:id="rId5"/>
    <p:sldMasterId id="2147483906" r:id="rId6"/>
  </p:sldMasterIdLst>
  <p:notesMasterIdLst>
    <p:notesMasterId r:id="rId67"/>
  </p:notesMasterIdLst>
  <p:handoutMasterIdLst>
    <p:handoutMasterId r:id="rId68"/>
  </p:handoutMasterIdLst>
  <p:sldIdLst>
    <p:sldId id="256" r:id="rId7"/>
    <p:sldId id="293" r:id="rId8"/>
    <p:sldId id="294" r:id="rId9"/>
    <p:sldId id="314" r:id="rId10"/>
    <p:sldId id="360" r:id="rId11"/>
    <p:sldId id="296" r:id="rId12"/>
    <p:sldId id="268" r:id="rId13"/>
    <p:sldId id="269" r:id="rId14"/>
    <p:sldId id="317" r:id="rId15"/>
    <p:sldId id="297" r:id="rId16"/>
    <p:sldId id="319" r:id="rId17"/>
    <p:sldId id="336" r:id="rId18"/>
    <p:sldId id="337" r:id="rId19"/>
    <p:sldId id="334" r:id="rId20"/>
    <p:sldId id="287" r:id="rId21"/>
    <p:sldId id="320" r:id="rId22"/>
    <p:sldId id="321" r:id="rId23"/>
    <p:sldId id="285" r:id="rId24"/>
    <p:sldId id="361" r:id="rId25"/>
    <p:sldId id="362" r:id="rId26"/>
    <p:sldId id="363" r:id="rId27"/>
    <p:sldId id="364" r:id="rId28"/>
    <p:sldId id="365" r:id="rId29"/>
    <p:sldId id="368" r:id="rId30"/>
    <p:sldId id="366" r:id="rId31"/>
    <p:sldId id="286" r:id="rId32"/>
    <p:sldId id="367" r:id="rId33"/>
    <p:sldId id="373" r:id="rId34"/>
    <p:sldId id="371" r:id="rId35"/>
    <p:sldId id="345" r:id="rId36"/>
    <p:sldId id="327" r:id="rId37"/>
    <p:sldId id="372" r:id="rId38"/>
    <p:sldId id="369" r:id="rId39"/>
    <p:sldId id="370" r:id="rId40"/>
    <p:sldId id="312" r:id="rId41"/>
    <p:sldId id="323" r:id="rId42"/>
    <p:sldId id="344" r:id="rId43"/>
    <p:sldId id="324" r:id="rId44"/>
    <p:sldId id="325" r:id="rId45"/>
    <p:sldId id="340" r:id="rId46"/>
    <p:sldId id="341" r:id="rId47"/>
    <p:sldId id="342" r:id="rId48"/>
    <p:sldId id="343" r:id="rId49"/>
    <p:sldId id="346" r:id="rId50"/>
    <p:sldId id="348" r:id="rId51"/>
    <p:sldId id="349" r:id="rId52"/>
    <p:sldId id="292" r:id="rId53"/>
    <p:sldId id="329" r:id="rId54"/>
    <p:sldId id="330" r:id="rId55"/>
    <p:sldId id="331" r:id="rId56"/>
    <p:sldId id="374" r:id="rId57"/>
    <p:sldId id="315" r:id="rId58"/>
    <p:sldId id="316" r:id="rId59"/>
    <p:sldId id="322" r:id="rId60"/>
    <p:sldId id="335" r:id="rId61"/>
    <p:sldId id="338" r:id="rId62"/>
    <p:sldId id="339" r:id="rId63"/>
    <p:sldId id="313" r:id="rId64"/>
    <p:sldId id="326" r:id="rId65"/>
    <p:sldId id="351" r:id="rId66"/>
  </p:sldIdLst>
  <p:sldSz cx="9144000" cy="6858000" type="screen4x3"/>
  <p:notesSz cx="6985000" cy="92837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E4B4B"/>
    <a:srgbClr val="FF5B5B"/>
    <a:srgbClr val="FF660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65" d="100"/>
          <a:sy n="165" d="100"/>
        </p:scale>
        <p:origin x="-102" y="-204"/>
      </p:cViewPr>
      <p:guideLst>
        <p:guide orient="horz" pos="3877"/>
        <p:guide pos="1026"/>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46" d="100"/>
          <a:sy n="46" d="100"/>
        </p:scale>
        <p:origin x="-2034" y="-108"/>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handoutMaster" Target="handoutMasters/handoutMaster1.xml"/><Relationship Id="rId7" Type="http://schemas.openxmlformats.org/officeDocument/2006/relationships/slide" Target="slides/slide1.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pPr>
              <a:defRPr/>
            </a:pPr>
            <a:endParaRPr lang="en-US"/>
          </a:p>
        </p:txBody>
      </p:sp>
      <p:sp>
        <p:nvSpPr>
          <p:cNvPr id="3" name="Date Placeholder 2"/>
          <p:cNvSpPr>
            <a:spLocks noGrp="1"/>
          </p:cNvSpPr>
          <p:nvPr>
            <p:ph type="dt" sz="quarter" idx="1"/>
          </p:nvPr>
        </p:nvSpPr>
        <p:spPr>
          <a:xfrm>
            <a:off x="3956550" y="0"/>
            <a:ext cx="3026833" cy="464185"/>
          </a:xfrm>
          <a:prstGeom prst="rect">
            <a:avLst/>
          </a:prstGeom>
        </p:spPr>
        <p:txBody>
          <a:bodyPr vert="horz" lIns="92958" tIns="46479" rIns="92958" bIns="46479" rtlCol="0"/>
          <a:lstStyle>
            <a:lvl1pPr algn="r">
              <a:defRPr sz="1200"/>
            </a:lvl1pPr>
          </a:lstStyle>
          <a:p>
            <a:pPr>
              <a:defRPr/>
            </a:pPr>
            <a:fld id="{8150B84F-A446-4AFB-AF5D-B92EEFCCB50F}" type="datetimeFigureOut">
              <a:rPr lang="en-US"/>
              <a:pPr>
                <a:defRPr/>
              </a:pPr>
              <a:t>3/28/2012</a:t>
            </a:fld>
            <a:endParaRPr 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lIns="92958" tIns="46479" rIns="92958" bIns="46479" rtlCol="0" anchor="b"/>
          <a:lstStyle>
            <a:lvl1pPr algn="r">
              <a:defRPr sz="1200"/>
            </a:lvl1pPr>
          </a:lstStyle>
          <a:p>
            <a:pPr>
              <a:defRPr/>
            </a:pPr>
            <a:fld id="{CA21F875-F90A-4AC5-ADA7-631C83615B01}" type="slidenum">
              <a:rPr lang="en-US"/>
              <a:pPr>
                <a:defRPr/>
              </a:pPr>
              <a:t>‹#›</a:t>
            </a:fld>
            <a:endParaRPr lang="en-US"/>
          </a:p>
        </p:txBody>
      </p:sp>
    </p:spTree>
    <p:extLst>
      <p:ext uri="{BB962C8B-B14F-4D97-AF65-F5344CB8AC3E}">
        <p14:creationId xmlns:p14="http://schemas.microsoft.com/office/powerpoint/2010/main" val="6380677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3026833" cy="464185"/>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eaLnBrk="0" hangingPunct="0">
              <a:defRPr sz="1200"/>
            </a:lvl1pPr>
          </a:lstStyle>
          <a:p>
            <a:pPr>
              <a:defRPr/>
            </a:pPr>
            <a:endParaRPr lang="en-US"/>
          </a:p>
        </p:txBody>
      </p:sp>
      <p:sp>
        <p:nvSpPr>
          <p:cNvPr id="49155" name="Rectangle 3"/>
          <p:cNvSpPr>
            <a:spLocks noGrp="1" noChangeArrowheads="1"/>
          </p:cNvSpPr>
          <p:nvPr>
            <p:ph type="dt" idx="1"/>
          </p:nvPr>
        </p:nvSpPr>
        <p:spPr bwMode="auto">
          <a:xfrm>
            <a:off x="3956550" y="0"/>
            <a:ext cx="3026833" cy="464185"/>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lgn="r" eaLnBrk="0" hangingPunct="0">
              <a:defRPr sz="1200"/>
            </a:lvl1pPr>
          </a:lstStyle>
          <a:p>
            <a:pPr>
              <a:defRPr/>
            </a:pPr>
            <a:endParaRPr lang="en-US"/>
          </a:p>
        </p:txBody>
      </p:sp>
      <p:sp>
        <p:nvSpPr>
          <p:cNvPr id="68612" name="Rectangle 4"/>
          <p:cNvSpPr>
            <a:spLocks noGrp="1" noRot="1" noChangeAspect="1" noChangeArrowheads="1" noTextEdit="1"/>
          </p:cNvSpPr>
          <p:nvPr>
            <p:ph type="sldImg" idx="2"/>
          </p:nvPr>
        </p:nvSpPr>
        <p:spPr bwMode="auto">
          <a:xfrm>
            <a:off x="1171575" y="696913"/>
            <a:ext cx="4641850" cy="34813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7" name="Rectangle 5"/>
          <p:cNvSpPr>
            <a:spLocks noGrp="1" noChangeArrowheads="1"/>
          </p:cNvSpPr>
          <p:nvPr>
            <p:ph type="body" sz="quarter" idx="3"/>
          </p:nvPr>
        </p:nvSpPr>
        <p:spPr bwMode="auto">
          <a:xfrm>
            <a:off x="698500" y="4409758"/>
            <a:ext cx="5588000" cy="4177665"/>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9158" name="Rectangle 6"/>
          <p:cNvSpPr>
            <a:spLocks noGrp="1" noChangeArrowheads="1"/>
          </p:cNvSpPr>
          <p:nvPr>
            <p:ph type="ftr" sz="quarter" idx="4"/>
          </p:nvPr>
        </p:nvSpPr>
        <p:spPr bwMode="auto">
          <a:xfrm>
            <a:off x="0" y="8817904"/>
            <a:ext cx="3026833" cy="464185"/>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eaLnBrk="0" hangingPunct="0">
              <a:defRPr sz="1200"/>
            </a:lvl1pPr>
          </a:lstStyle>
          <a:p>
            <a:pPr>
              <a:defRPr/>
            </a:pPr>
            <a:endParaRPr lang="en-US"/>
          </a:p>
        </p:txBody>
      </p:sp>
      <p:sp>
        <p:nvSpPr>
          <p:cNvPr id="49159" name="Rectangle 7"/>
          <p:cNvSpPr>
            <a:spLocks noGrp="1" noChangeArrowheads="1"/>
          </p:cNvSpPr>
          <p:nvPr>
            <p:ph type="sldNum" sz="quarter" idx="5"/>
          </p:nvPr>
        </p:nvSpPr>
        <p:spPr bwMode="auto">
          <a:xfrm>
            <a:off x="3956550" y="8817904"/>
            <a:ext cx="3026833" cy="464185"/>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lgn="r" eaLnBrk="0" hangingPunct="0">
              <a:defRPr sz="1200"/>
            </a:lvl1pPr>
          </a:lstStyle>
          <a:p>
            <a:pPr>
              <a:defRPr/>
            </a:pPr>
            <a:fld id="{65F2594E-AC52-4A3C-B30D-C14DCC140A9A}" type="slidenum">
              <a:rPr lang="en-US"/>
              <a:pPr>
                <a:defRPr/>
              </a:pPr>
              <a:t>‹#›</a:t>
            </a:fld>
            <a:endParaRPr lang="en-US"/>
          </a:p>
        </p:txBody>
      </p:sp>
    </p:spTree>
    <p:extLst>
      <p:ext uri="{BB962C8B-B14F-4D97-AF65-F5344CB8AC3E}">
        <p14:creationId xmlns:p14="http://schemas.microsoft.com/office/powerpoint/2010/main" val="27203701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F31BB379-46A2-4EAB-84BE-E58BC2509C16}" type="slidenum">
              <a:rPr lang="en-US" sz="1200"/>
              <a:pPr/>
              <a:t>1</a:t>
            </a:fld>
            <a:endParaRPr lang="en-US" sz="120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C4866418-907C-4E24-A658-945BD15B38DA}" type="slidenum">
              <a:rPr lang="en-US" sz="1200"/>
              <a:pPr/>
              <a:t>11</a:t>
            </a:fld>
            <a:endParaRPr lang="en-US" sz="120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3E292E0D-34AB-4446-9565-28E64F45D708}" type="slidenum">
              <a:rPr lang="en-US" sz="1200"/>
              <a:pPr/>
              <a:t>12</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302AC984-DA83-407B-9C14-D9D632A5C8E1}" type="slidenum">
              <a:rPr lang="en-US" sz="1200"/>
              <a:pPr/>
              <a:t>13</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B3B5DD42-0AC9-4119-8585-92AFF74B2A9B}" type="slidenum">
              <a:rPr lang="en-US" sz="1200"/>
              <a:pPr/>
              <a:t>14</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986D187A-32F8-400B-9078-E0BAF6D11D43}" type="slidenum">
              <a:rPr lang="en-US" sz="1200"/>
              <a:pPr/>
              <a:t>15</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BD2590D4-2E8C-47A4-BF2E-7190E333BDEC}" type="slidenum">
              <a:rPr lang="en-US" sz="1200"/>
              <a:pPr/>
              <a:t>16</a:t>
            </a:fld>
            <a:endParaRPr lang="en-US" sz="120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F4C8076B-66D0-46F6-BC83-CD2FF6B387E0}" type="slidenum">
              <a:rPr lang="en-US" sz="1200"/>
              <a:pPr/>
              <a:t>17</a:t>
            </a:fld>
            <a:endParaRPr lang="en-US" sz="120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262D63FF-C88E-40C3-A943-D09A2D40D1FF}" type="slidenum">
              <a:rPr lang="en-US" sz="1200"/>
              <a:pPr/>
              <a:t>18</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8FF339F2-3370-4805-9597-9A00450FF291}" type="slidenum">
              <a:rPr lang="en-US" sz="1200"/>
              <a:pPr/>
              <a:t>26</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06289A66-503D-405E-960D-35E38E9A3B11}" type="slidenum">
              <a:rPr lang="en-US" sz="1200"/>
              <a:pPr/>
              <a:t>28</a:t>
            </a:fld>
            <a:endParaRPr lang="en-US" sz="120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55C02C44-8ED9-44D1-96E9-63B1174CA715}" type="slidenum">
              <a:rPr lang="en-US" sz="1200"/>
              <a:pPr/>
              <a:t>2</a:t>
            </a:fld>
            <a:endParaRPr lang="en-US" sz="120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xfrm>
            <a:off x="931334" y="4409758"/>
            <a:ext cx="5122333" cy="417766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For our real-time pipeline, though, we want to go faster – we need to get as much data at once as possible.  The obvious way to do this is to project a bunch of stripes at once, but then we need to figure out which stripe is which.</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E6B596B4-9910-49A4-97A6-389CF699D413}" type="slidenum">
              <a:rPr lang="en-US" sz="1200">
                <a:solidFill>
                  <a:srgbClr val="000000"/>
                </a:solidFill>
                <a:latin typeface="Times"/>
                <a:cs typeface="Arial" pitchFamily="34" charset="0"/>
              </a:rPr>
              <a:pPr/>
              <a:t>29</a:t>
            </a:fld>
            <a:endParaRPr lang="en-US" sz="1200">
              <a:solidFill>
                <a:srgbClr val="000000"/>
              </a:solidFill>
              <a:latin typeface="Times"/>
              <a:cs typeface="Arial" pitchFamily="34"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C98C6DC7-A75C-4185-9CE4-CE858B38B20A}" type="slidenum">
              <a:rPr lang="en-US" sz="1200"/>
              <a:pPr/>
              <a:t>30</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34EE706A-8218-4104-AC7E-68B1269224EF}" type="slidenum">
              <a:rPr lang="en-US" sz="1200"/>
              <a:pPr/>
              <a:t>31</a:t>
            </a:fld>
            <a:endParaRPr lang="en-US" sz="120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F52A4861-865B-40C5-BF6D-364046DB05ED}" type="slidenum">
              <a:rPr lang="en-US" sz="1200">
                <a:solidFill>
                  <a:srgbClr val="000000"/>
                </a:solidFill>
                <a:latin typeface="Times"/>
                <a:cs typeface="Arial" pitchFamily="34" charset="0"/>
              </a:rPr>
              <a:pPr/>
              <a:t>32</a:t>
            </a:fld>
            <a:endParaRPr lang="en-US" sz="1200">
              <a:solidFill>
                <a:srgbClr val="000000"/>
              </a:solidFill>
              <a:latin typeface="Times"/>
              <a:cs typeface="Arial" pitchFamily="34"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2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D12DC760-7E74-4AAA-98A3-18AA0585EA12}" type="slidenum">
              <a:rPr lang="en-US" sz="1200"/>
              <a:pPr/>
              <a:t>33</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E9B70E3C-0184-4AD0-8EAC-76D1754CF658}" type="slidenum">
              <a:rPr lang="en-US" sz="1200"/>
              <a:pPr/>
              <a:t>34</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10EFF6A2-A9C1-4611-8C1F-9904B32E9BE9}" type="slidenum">
              <a:rPr lang="en-US" sz="1100">
                <a:solidFill>
                  <a:srgbClr val="000000"/>
                </a:solidFill>
                <a:latin typeface="Arial" pitchFamily="34" charset="0"/>
              </a:rPr>
              <a:pPr/>
              <a:t>35</a:t>
            </a:fld>
            <a:endParaRPr lang="en-US" sz="1100">
              <a:solidFill>
                <a:srgbClr val="000000"/>
              </a:solidFill>
              <a:latin typeface="Arial"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E1605BDD-064D-43F7-96E4-23F616ECA7CA}" type="slidenum">
              <a:rPr lang="en-US" sz="1200"/>
              <a:pPr/>
              <a:t>36</a:t>
            </a:fld>
            <a:endParaRPr lang="en-US" sz="120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9AB6EC60-25C1-4229-82BD-44DDD4FA881A}" type="slidenum">
              <a:rPr lang="en-US" sz="1200"/>
              <a:pPr/>
              <a:t>37</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C0309549-FF94-4C8A-8C9B-283D0BCD268F}" type="slidenum">
              <a:rPr lang="en-US" sz="1200"/>
              <a:pPr/>
              <a:t>38</a:t>
            </a:fld>
            <a:endParaRPr lang="en-US" sz="120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3FB945EC-3A38-44B9-8FA3-5A1017C321D1}" type="slidenum">
              <a:rPr lang="en-US" sz="1200"/>
              <a:pPr/>
              <a:t>3</a:t>
            </a:fld>
            <a:endParaRPr 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1448D9A1-2D71-43A9-8C9D-933555736D44}" type="slidenum">
              <a:rPr lang="en-US" sz="1200"/>
              <a:pPr/>
              <a:t>39</a:t>
            </a:fld>
            <a:endParaRPr lang="en-US" sz="120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7E1034F2-8A32-48B8-B49A-E4B3465DDD21}" type="slidenum">
              <a:rPr lang="en-US" sz="1200"/>
              <a:pPr/>
              <a:t>40</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3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014F5FBD-41C7-4389-AE8B-962A855EA55F}" type="slidenum">
              <a:rPr lang="en-US" sz="1200"/>
              <a:pPr/>
              <a:t>41</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51F9339E-5AA1-4603-B86F-09AB8CE0692D}" type="slidenum">
              <a:rPr lang="en-US" sz="1200"/>
              <a:pPr/>
              <a:t>42</a:t>
            </a:fld>
            <a:endParaRPr 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76512647-7CF8-4A4E-A334-A18817349E0A}" type="slidenum">
              <a:rPr lang="en-US" sz="1200"/>
              <a:pPr/>
              <a:t>43</a:t>
            </a:fld>
            <a:endParaRPr 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D8019D84-E5CE-480F-8D99-30424B3B026C}" type="slidenum">
              <a:rPr lang="pt-BR" sz="1200"/>
              <a:pPr/>
              <a:t>44</a:t>
            </a:fld>
            <a:endParaRPr lang="pt-BR" sz="120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xfrm>
            <a:off x="931334" y="4409758"/>
            <a:ext cx="5122333" cy="417766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7842F7A0-51BD-440A-A102-D6EDE6F2B930}" type="slidenum">
              <a:rPr lang="pt-BR" sz="1200"/>
              <a:pPr/>
              <a:t>45</a:t>
            </a:fld>
            <a:endParaRPr lang="pt-BR" sz="120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xfrm>
            <a:off x="931334" y="4409758"/>
            <a:ext cx="5122333" cy="417766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81705326-33C5-47A6-B779-385E04E5051A}" type="slidenum">
              <a:rPr lang="pt-BR" sz="1200"/>
              <a:pPr/>
              <a:t>46</a:t>
            </a:fld>
            <a:endParaRPr lang="pt-BR" sz="120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xfrm>
            <a:off x="931334" y="4409758"/>
            <a:ext cx="5122333" cy="417766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4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4A59646A-388B-4403-8E71-D58655AB8978}" type="slidenum">
              <a:rPr lang="en-US" sz="1200"/>
              <a:pPr/>
              <a:t>47</a:t>
            </a:fld>
            <a:endParaRPr 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A7976826-D7AA-4D66-B22D-5AF5C3A594F6}" type="slidenum">
              <a:rPr lang="en-US" sz="1200">
                <a:solidFill>
                  <a:srgbClr val="000000"/>
                </a:solidFill>
                <a:latin typeface="Times"/>
                <a:cs typeface="Arial" pitchFamily="34" charset="0"/>
              </a:rPr>
              <a:pPr/>
              <a:t>48</a:t>
            </a:fld>
            <a:endParaRPr lang="en-US" sz="1200">
              <a:solidFill>
                <a:srgbClr val="000000"/>
              </a:solidFill>
              <a:latin typeface="Times"/>
              <a:cs typeface="Arial" pitchFamily="34"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54A596FF-8A4C-4D0A-BE84-5F42F167C65A}" type="slidenum">
              <a:rPr lang="en-US" sz="1200"/>
              <a:pPr/>
              <a:t>4</a:t>
            </a:fld>
            <a:endParaRPr lang="en-US"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8459454C-2B09-47A2-A483-3145B326ECEB}" type="slidenum">
              <a:rPr lang="en-US" sz="1200">
                <a:solidFill>
                  <a:srgbClr val="000000"/>
                </a:solidFill>
                <a:latin typeface="Times"/>
                <a:cs typeface="Arial" pitchFamily="34" charset="0"/>
              </a:rPr>
              <a:pPr/>
              <a:t>49</a:t>
            </a:fld>
            <a:endParaRPr lang="en-US" sz="1200">
              <a:solidFill>
                <a:srgbClr val="000000"/>
              </a:solidFill>
              <a:latin typeface="Times"/>
              <a:cs typeface="Arial" pitchFamily="34"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A01F53B6-D7DD-40A7-881D-5655BE362965}" type="slidenum">
              <a:rPr lang="en-US" sz="1200">
                <a:solidFill>
                  <a:srgbClr val="000000"/>
                </a:solidFill>
                <a:latin typeface="Times"/>
                <a:cs typeface="Arial" pitchFamily="34" charset="0"/>
              </a:rPr>
              <a:pPr/>
              <a:t>50</a:t>
            </a:fld>
            <a:endParaRPr lang="en-US" sz="1200">
              <a:solidFill>
                <a:srgbClr val="000000"/>
              </a:solidFill>
              <a:latin typeface="Times"/>
              <a:cs typeface="Arial" pitchFamily="34"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06289A66-503D-405E-960D-35E38E9A3B11}" type="slidenum">
              <a:rPr lang="en-US" sz="1200"/>
              <a:pPr/>
              <a:t>52</a:t>
            </a:fld>
            <a:endParaRPr lang="en-US" sz="120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317A91D4-5B02-4BF7-BB95-B9DB7BCA55E8}" type="slidenum">
              <a:rPr lang="en-US" sz="1200"/>
              <a:pPr/>
              <a:t>53</a:t>
            </a:fld>
            <a:endParaRPr lang="en-US" sz="120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5E300F9F-8017-4A5B-99C4-A6A5223AE2CC}" type="slidenum">
              <a:rPr lang="en-US" sz="1200"/>
              <a:pPr/>
              <a:t>54</a:t>
            </a:fld>
            <a:endParaRPr lang="en-US" sz="120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A5066968-1CB7-4A0C-B35C-FB3F850339F3}" type="slidenum">
              <a:rPr lang="en-US" sz="1200"/>
              <a:pPr/>
              <a:t>55</a:t>
            </a:fld>
            <a:endParaRPr lang="en-US"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3C50BEAD-7A36-4082-B964-CF3007EA7791}" type="slidenum">
              <a:rPr lang="pt-BR" sz="1200"/>
              <a:pPr/>
              <a:t>56</a:t>
            </a:fld>
            <a:endParaRPr lang="pt-BR" sz="120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43916F35-D882-4084-90D0-4666EC6E4D94}" type="slidenum">
              <a:rPr lang="pt-BR" sz="1200"/>
              <a:pPr/>
              <a:t>57</a:t>
            </a:fld>
            <a:endParaRPr lang="pt-BR" sz="120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640F4DC6-17BD-4A1D-A18C-56605489EAB8}" type="slidenum">
              <a:rPr lang="en-US" sz="1100">
                <a:solidFill>
                  <a:srgbClr val="000000"/>
                </a:solidFill>
                <a:latin typeface="Arial" pitchFamily="34" charset="0"/>
              </a:rPr>
              <a:pPr/>
              <a:t>58</a:t>
            </a:fld>
            <a:endParaRPr lang="en-US" sz="1100">
              <a:solidFill>
                <a:srgbClr val="000000"/>
              </a:solidFill>
              <a:latin typeface="Arial" pitchFamily="34"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xfrm>
            <a:off x="931334" y="4409758"/>
            <a:ext cx="5122333" cy="417766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There’s a continuum of methods we can use to establish these correspondences.  At one extreme are single-stripe systems.  These never have the problem of ambiguity, so they produce very high-quality data, but they take a long time to do it.  At the other extreme are systems that try to get all the data at once by projecting lots of stripes (or, in this case, dots).  They are fast, since they get everything with just a single frame, but they tend to be a lot more fragile and get confused by discontinuities.  In the middle are methods that use a few frames to get depth, by flashing stripes on and off over time, and conveying a code about which stripe is which through this pattern of on/off flashing.</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8666313F-8FEA-41D3-9ACE-AEF8AD272615}" type="slidenum">
              <a:rPr lang="en-US" sz="1200"/>
              <a:pPr/>
              <a:t>59</a:t>
            </a:fld>
            <a:endParaRPr lang="en-US" sz="120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DA5B257D-943C-4D5A-8CEA-3E9411A50E03}" type="slidenum">
              <a:rPr lang="en-US" sz="1100">
                <a:solidFill>
                  <a:srgbClr val="000000"/>
                </a:solidFill>
                <a:latin typeface="Arial" pitchFamily="34" charset="0"/>
              </a:rPr>
              <a:pPr/>
              <a:t>6</a:t>
            </a:fld>
            <a:endParaRPr lang="en-US" sz="1100">
              <a:solidFill>
                <a:srgbClr val="000000"/>
              </a:solidFill>
              <a:latin typeface="Arial"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xfrm>
            <a:off x="931334" y="4409758"/>
            <a:ext cx="5122333" cy="417766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Just as an example, here’s a very simple code based on binary numbers.  If you look at a single position in space (i.e., a single pixel), you see a certain on/off pattern over these four frames.  This conveys a code that tells you which stripe you are looking at, which gives you a plane in space with which you can then triangulate to find depths.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9B248538-F725-4549-BD93-F6F0FFF40211}" type="slidenum">
              <a:rPr lang="en-US" sz="1200"/>
              <a:pPr/>
              <a:t>60</a:t>
            </a:fld>
            <a:endParaRPr lang="en-US" sz="120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803C2F14-C5F4-41B9-9E29-2EEA8FEDC194}" type="slidenum">
              <a:rPr lang="en-US" sz="1200"/>
              <a:pPr/>
              <a:t>7</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93947508-2B41-43A5-AB61-74B7D55C628A}" type="slidenum">
              <a:rPr lang="en-US" sz="1200"/>
              <a:pPr/>
              <a:t>8</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FF54EFC9-BEB5-4E7B-BB47-08E025157D73}" type="slidenum">
              <a:rPr lang="en-US" sz="1200"/>
              <a:pPr/>
              <a:t>9</a:t>
            </a:fld>
            <a:endParaRPr lang="en-US" sz="120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5283" indent="-290493" eaLnBrk="0" hangingPunct="0">
              <a:defRPr sz="2400">
                <a:solidFill>
                  <a:schemeClr val="tx1"/>
                </a:solidFill>
                <a:latin typeface="Times New Roman" pitchFamily="18" charset="0"/>
              </a:defRPr>
            </a:lvl2pPr>
            <a:lvl3pPr marL="1161974" indent="-232395" eaLnBrk="0" hangingPunct="0">
              <a:defRPr sz="2400">
                <a:solidFill>
                  <a:schemeClr val="tx1"/>
                </a:solidFill>
                <a:latin typeface="Times New Roman" pitchFamily="18" charset="0"/>
              </a:defRPr>
            </a:lvl3pPr>
            <a:lvl4pPr marL="1626763" indent="-232395" eaLnBrk="0" hangingPunct="0">
              <a:defRPr sz="2400">
                <a:solidFill>
                  <a:schemeClr val="tx1"/>
                </a:solidFill>
                <a:latin typeface="Times New Roman" pitchFamily="18" charset="0"/>
              </a:defRPr>
            </a:lvl4pPr>
            <a:lvl5pPr marL="2091553" indent="-232395" eaLnBrk="0" hangingPunct="0">
              <a:defRPr sz="2400">
                <a:solidFill>
                  <a:schemeClr val="tx1"/>
                </a:solidFill>
                <a:latin typeface="Times New Roman" pitchFamily="18" charset="0"/>
              </a:defRPr>
            </a:lvl5pPr>
            <a:lvl6pPr marL="2556342" indent="-232395" eaLnBrk="0" fontAlgn="base" hangingPunct="0">
              <a:spcBef>
                <a:spcPct val="0"/>
              </a:spcBef>
              <a:spcAft>
                <a:spcPct val="0"/>
              </a:spcAft>
              <a:defRPr sz="2400">
                <a:solidFill>
                  <a:schemeClr val="tx1"/>
                </a:solidFill>
                <a:latin typeface="Times New Roman" pitchFamily="18" charset="0"/>
              </a:defRPr>
            </a:lvl6pPr>
            <a:lvl7pPr marL="3021132" indent="-232395" eaLnBrk="0" fontAlgn="base" hangingPunct="0">
              <a:spcBef>
                <a:spcPct val="0"/>
              </a:spcBef>
              <a:spcAft>
                <a:spcPct val="0"/>
              </a:spcAft>
              <a:defRPr sz="2400">
                <a:solidFill>
                  <a:schemeClr val="tx1"/>
                </a:solidFill>
                <a:latin typeface="Times New Roman" pitchFamily="18" charset="0"/>
              </a:defRPr>
            </a:lvl7pPr>
            <a:lvl8pPr marL="3485921" indent="-232395" eaLnBrk="0" fontAlgn="base" hangingPunct="0">
              <a:spcBef>
                <a:spcPct val="0"/>
              </a:spcBef>
              <a:spcAft>
                <a:spcPct val="0"/>
              </a:spcAft>
              <a:defRPr sz="2400">
                <a:solidFill>
                  <a:schemeClr val="tx1"/>
                </a:solidFill>
                <a:latin typeface="Times New Roman" pitchFamily="18" charset="0"/>
              </a:defRPr>
            </a:lvl8pPr>
            <a:lvl9pPr marL="3950711" indent="-232395" eaLnBrk="0" fontAlgn="base" hangingPunct="0">
              <a:spcBef>
                <a:spcPct val="0"/>
              </a:spcBef>
              <a:spcAft>
                <a:spcPct val="0"/>
              </a:spcAft>
              <a:defRPr sz="2400">
                <a:solidFill>
                  <a:schemeClr val="tx1"/>
                </a:solidFill>
                <a:latin typeface="Times New Roman" pitchFamily="18" charset="0"/>
              </a:defRPr>
            </a:lvl9pPr>
          </a:lstStyle>
          <a:p>
            <a:fld id="{33A4DF70-CC04-4766-8472-69DB3878E0EC}" type="slidenum">
              <a:rPr lang="en-US" sz="1100">
                <a:solidFill>
                  <a:srgbClr val="000000"/>
                </a:solidFill>
                <a:latin typeface="Arial" pitchFamily="34" charset="0"/>
              </a:rPr>
              <a:pPr/>
              <a:t>10</a:t>
            </a:fld>
            <a:endParaRPr lang="en-US" sz="1100">
              <a:solidFill>
                <a:srgbClr val="000000"/>
              </a:solidFill>
              <a:latin typeface="Arial" pitchFamily="34"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
          <p:cNvSpPr>
            <a:spLocks noChangeArrowheads="1"/>
          </p:cNvSpPr>
          <p:nvPr userDrawn="1"/>
        </p:nvSpPr>
        <p:spPr bwMode="auto">
          <a:xfrm>
            <a:off x="0" y="0"/>
            <a:ext cx="1524000" cy="6858000"/>
          </a:xfrm>
          <a:prstGeom prst="rect">
            <a:avLst/>
          </a:prstGeom>
          <a:solidFill>
            <a:srgbClr val="FE4B4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5"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475" y="563563"/>
            <a:ext cx="1304925"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1576388" y="2130425"/>
            <a:ext cx="7469187" cy="1470025"/>
          </a:xfrm>
        </p:spPr>
        <p:txBody>
          <a:bodyPr/>
          <a:lstStyle>
            <a:lvl1pPr>
              <a:defRPr/>
            </a:lvl1pPr>
          </a:lstStyle>
          <a:p>
            <a:r>
              <a:rPr lang="en-US"/>
              <a:t>Click to edit Master title style</a:t>
            </a:r>
          </a:p>
        </p:txBody>
      </p:sp>
      <p:sp>
        <p:nvSpPr>
          <p:cNvPr id="5123" name="Rectangle 3"/>
          <p:cNvSpPr>
            <a:spLocks noGrp="1" noChangeArrowheads="1"/>
          </p:cNvSpPr>
          <p:nvPr>
            <p:ph type="subTitle" idx="1"/>
          </p:nvPr>
        </p:nvSpPr>
        <p:spPr>
          <a:xfrm>
            <a:off x="2154238" y="3886200"/>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1841899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7215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67550" y="381000"/>
            <a:ext cx="184785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0" y="381000"/>
            <a:ext cx="539115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045843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558D44-730B-4191-8378-255C4E8C29D0}" type="slidenum">
              <a:rPr lang="en-US"/>
              <a:pPr>
                <a:defRPr/>
              </a:pPr>
              <a:t>‹#›</a:t>
            </a:fld>
            <a:endParaRPr lang="en-US"/>
          </a:p>
        </p:txBody>
      </p:sp>
    </p:spTree>
    <p:extLst>
      <p:ext uri="{BB962C8B-B14F-4D97-AF65-F5344CB8AC3E}">
        <p14:creationId xmlns:p14="http://schemas.microsoft.com/office/powerpoint/2010/main" val="2782637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0BF656-2007-473B-B78F-B75CE7277CDB}" type="slidenum">
              <a:rPr lang="en-US"/>
              <a:pPr>
                <a:defRPr/>
              </a:pPr>
              <a:t>‹#›</a:t>
            </a:fld>
            <a:endParaRPr lang="en-US"/>
          </a:p>
        </p:txBody>
      </p:sp>
    </p:spTree>
    <p:extLst>
      <p:ext uri="{BB962C8B-B14F-4D97-AF65-F5344CB8AC3E}">
        <p14:creationId xmlns:p14="http://schemas.microsoft.com/office/powerpoint/2010/main" val="277489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D2FFF1-7760-40FC-9CB1-9822925E6A79}" type="slidenum">
              <a:rPr lang="en-US"/>
              <a:pPr>
                <a:defRPr/>
              </a:pPr>
              <a:t>‹#›</a:t>
            </a:fld>
            <a:endParaRPr lang="en-US"/>
          </a:p>
        </p:txBody>
      </p:sp>
    </p:spTree>
    <p:extLst>
      <p:ext uri="{BB962C8B-B14F-4D97-AF65-F5344CB8AC3E}">
        <p14:creationId xmlns:p14="http://schemas.microsoft.com/office/powerpoint/2010/main" val="27025467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AFA413-B4E5-4295-B48A-D46FFB74FCC4}" type="slidenum">
              <a:rPr lang="en-US"/>
              <a:pPr>
                <a:defRPr/>
              </a:pPr>
              <a:t>‹#›</a:t>
            </a:fld>
            <a:endParaRPr lang="en-US"/>
          </a:p>
        </p:txBody>
      </p:sp>
    </p:spTree>
    <p:extLst>
      <p:ext uri="{BB962C8B-B14F-4D97-AF65-F5344CB8AC3E}">
        <p14:creationId xmlns:p14="http://schemas.microsoft.com/office/powerpoint/2010/main" val="3205029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0FD94A9-2A11-44A6-902D-FC4227902B51}" type="slidenum">
              <a:rPr lang="en-US"/>
              <a:pPr>
                <a:defRPr/>
              </a:pPr>
              <a:t>‹#›</a:t>
            </a:fld>
            <a:endParaRPr lang="en-US"/>
          </a:p>
        </p:txBody>
      </p:sp>
    </p:spTree>
    <p:extLst>
      <p:ext uri="{BB962C8B-B14F-4D97-AF65-F5344CB8AC3E}">
        <p14:creationId xmlns:p14="http://schemas.microsoft.com/office/powerpoint/2010/main" val="3623981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DCE16BC-84D2-49D4-8E48-5001C4342942}" type="slidenum">
              <a:rPr lang="en-US"/>
              <a:pPr>
                <a:defRPr/>
              </a:pPr>
              <a:t>‹#›</a:t>
            </a:fld>
            <a:endParaRPr lang="en-US"/>
          </a:p>
        </p:txBody>
      </p:sp>
    </p:spTree>
    <p:extLst>
      <p:ext uri="{BB962C8B-B14F-4D97-AF65-F5344CB8AC3E}">
        <p14:creationId xmlns:p14="http://schemas.microsoft.com/office/powerpoint/2010/main" val="742174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945492F-7120-4434-87CC-1C073C1F6A39}" type="slidenum">
              <a:rPr lang="en-US"/>
              <a:pPr>
                <a:defRPr/>
              </a:pPr>
              <a:t>‹#›</a:t>
            </a:fld>
            <a:endParaRPr lang="en-US"/>
          </a:p>
        </p:txBody>
      </p:sp>
    </p:spTree>
    <p:extLst>
      <p:ext uri="{BB962C8B-B14F-4D97-AF65-F5344CB8AC3E}">
        <p14:creationId xmlns:p14="http://schemas.microsoft.com/office/powerpoint/2010/main" val="24541309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591CF6-21FC-4BE0-9A22-940A04B73D66}" type="slidenum">
              <a:rPr lang="en-US"/>
              <a:pPr>
                <a:defRPr/>
              </a:pPr>
              <a:t>‹#›</a:t>
            </a:fld>
            <a:endParaRPr lang="en-US"/>
          </a:p>
        </p:txBody>
      </p:sp>
    </p:spTree>
    <p:extLst>
      <p:ext uri="{BB962C8B-B14F-4D97-AF65-F5344CB8AC3E}">
        <p14:creationId xmlns:p14="http://schemas.microsoft.com/office/powerpoint/2010/main" val="1670515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609677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D7F040-70A4-4812-8527-BD4938841E55}" type="slidenum">
              <a:rPr lang="en-US"/>
              <a:pPr>
                <a:defRPr/>
              </a:pPr>
              <a:t>‹#›</a:t>
            </a:fld>
            <a:endParaRPr lang="en-US"/>
          </a:p>
        </p:txBody>
      </p:sp>
    </p:spTree>
    <p:extLst>
      <p:ext uri="{BB962C8B-B14F-4D97-AF65-F5344CB8AC3E}">
        <p14:creationId xmlns:p14="http://schemas.microsoft.com/office/powerpoint/2010/main" val="1418478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35D68B-BAA2-46F6-8266-24B79E746FDF}" type="slidenum">
              <a:rPr lang="en-US"/>
              <a:pPr>
                <a:defRPr/>
              </a:pPr>
              <a:t>‹#›</a:t>
            </a:fld>
            <a:endParaRPr lang="en-US"/>
          </a:p>
        </p:txBody>
      </p:sp>
    </p:spTree>
    <p:extLst>
      <p:ext uri="{BB962C8B-B14F-4D97-AF65-F5344CB8AC3E}">
        <p14:creationId xmlns:p14="http://schemas.microsoft.com/office/powerpoint/2010/main" val="701839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4F5B1F-49D9-41A4-B385-30AC8B7F9E64}" type="slidenum">
              <a:rPr lang="en-US"/>
              <a:pPr>
                <a:defRPr/>
              </a:pPr>
              <a:t>‹#›</a:t>
            </a:fld>
            <a:endParaRPr lang="en-US"/>
          </a:p>
        </p:txBody>
      </p:sp>
    </p:spTree>
    <p:extLst>
      <p:ext uri="{BB962C8B-B14F-4D97-AF65-F5344CB8AC3E}">
        <p14:creationId xmlns:p14="http://schemas.microsoft.com/office/powerpoint/2010/main" val="42195759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9BB216-7B80-4853-844B-ACD07F734FBE}" type="slidenum">
              <a:rPr lang="en-US"/>
              <a:pPr>
                <a:defRPr/>
              </a:pPr>
              <a:t>‹#›</a:t>
            </a:fld>
            <a:endParaRPr lang="en-US"/>
          </a:p>
        </p:txBody>
      </p:sp>
    </p:spTree>
    <p:extLst>
      <p:ext uri="{BB962C8B-B14F-4D97-AF65-F5344CB8AC3E}">
        <p14:creationId xmlns:p14="http://schemas.microsoft.com/office/powerpoint/2010/main" val="40804943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072779-2396-43CD-BDC1-7A1DAEFCEA37}" type="slidenum">
              <a:rPr lang="en-US"/>
              <a:pPr>
                <a:defRPr/>
              </a:pPr>
              <a:t>‹#›</a:t>
            </a:fld>
            <a:endParaRPr lang="en-US"/>
          </a:p>
        </p:txBody>
      </p:sp>
    </p:spTree>
    <p:extLst>
      <p:ext uri="{BB962C8B-B14F-4D97-AF65-F5344CB8AC3E}">
        <p14:creationId xmlns:p14="http://schemas.microsoft.com/office/powerpoint/2010/main" val="201560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A6E921-40A9-4409-A477-B829D9FDE214}" type="slidenum">
              <a:rPr lang="en-US"/>
              <a:pPr>
                <a:defRPr/>
              </a:pPr>
              <a:t>‹#›</a:t>
            </a:fld>
            <a:endParaRPr lang="en-US"/>
          </a:p>
        </p:txBody>
      </p:sp>
    </p:spTree>
    <p:extLst>
      <p:ext uri="{BB962C8B-B14F-4D97-AF65-F5344CB8AC3E}">
        <p14:creationId xmlns:p14="http://schemas.microsoft.com/office/powerpoint/2010/main" val="6339621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8A7C2D-0D7C-458F-BD62-9BC277921656}" type="slidenum">
              <a:rPr lang="en-US"/>
              <a:pPr>
                <a:defRPr/>
              </a:pPr>
              <a:t>‹#›</a:t>
            </a:fld>
            <a:endParaRPr lang="en-US"/>
          </a:p>
        </p:txBody>
      </p:sp>
    </p:spTree>
    <p:extLst>
      <p:ext uri="{BB962C8B-B14F-4D97-AF65-F5344CB8AC3E}">
        <p14:creationId xmlns:p14="http://schemas.microsoft.com/office/powerpoint/2010/main" val="41969365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F90442B-EB9E-4277-A6D2-AFE02FA1AA12}" type="slidenum">
              <a:rPr lang="en-US"/>
              <a:pPr>
                <a:defRPr/>
              </a:pPr>
              <a:t>‹#›</a:t>
            </a:fld>
            <a:endParaRPr lang="en-US"/>
          </a:p>
        </p:txBody>
      </p:sp>
    </p:spTree>
    <p:extLst>
      <p:ext uri="{BB962C8B-B14F-4D97-AF65-F5344CB8AC3E}">
        <p14:creationId xmlns:p14="http://schemas.microsoft.com/office/powerpoint/2010/main" val="15064088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4A725A6-4709-489C-8871-B1980B921E39}" type="slidenum">
              <a:rPr lang="en-US"/>
              <a:pPr>
                <a:defRPr/>
              </a:pPr>
              <a:t>‹#›</a:t>
            </a:fld>
            <a:endParaRPr lang="en-US"/>
          </a:p>
        </p:txBody>
      </p:sp>
    </p:spTree>
    <p:extLst>
      <p:ext uri="{BB962C8B-B14F-4D97-AF65-F5344CB8AC3E}">
        <p14:creationId xmlns:p14="http://schemas.microsoft.com/office/powerpoint/2010/main" val="4710848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6666B80-B5AB-4511-92D0-D54EDE5BCFEF}" type="slidenum">
              <a:rPr lang="en-US"/>
              <a:pPr>
                <a:defRPr/>
              </a:pPr>
              <a:t>‹#›</a:t>
            </a:fld>
            <a:endParaRPr lang="en-US"/>
          </a:p>
        </p:txBody>
      </p:sp>
    </p:spTree>
    <p:extLst>
      <p:ext uri="{BB962C8B-B14F-4D97-AF65-F5344CB8AC3E}">
        <p14:creationId xmlns:p14="http://schemas.microsoft.com/office/powerpoint/2010/main" val="1197713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991933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91633B-EA1D-49A3-AC95-331CFAE36B3E}" type="slidenum">
              <a:rPr lang="en-US"/>
              <a:pPr>
                <a:defRPr/>
              </a:pPr>
              <a:t>‹#›</a:t>
            </a:fld>
            <a:endParaRPr lang="en-US"/>
          </a:p>
        </p:txBody>
      </p:sp>
    </p:spTree>
    <p:extLst>
      <p:ext uri="{BB962C8B-B14F-4D97-AF65-F5344CB8AC3E}">
        <p14:creationId xmlns:p14="http://schemas.microsoft.com/office/powerpoint/2010/main" val="36843081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3ABFEA7-0511-463F-9A30-8C0D76A4B200}" type="slidenum">
              <a:rPr lang="en-US"/>
              <a:pPr>
                <a:defRPr/>
              </a:pPr>
              <a:t>‹#›</a:t>
            </a:fld>
            <a:endParaRPr lang="en-US"/>
          </a:p>
        </p:txBody>
      </p:sp>
    </p:spTree>
    <p:extLst>
      <p:ext uri="{BB962C8B-B14F-4D97-AF65-F5344CB8AC3E}">
        <p14:creationId xmlns:p14="http://schemas.microsoft.com/office/powerpoint/2010/main" val="6506490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75E75F-4F9F-4C6C-8565-4A91397B9541}" type="slidenum">
              <a:rPr lang="en-US"/>
              <a:pPr>
                <a:defRPr/>
              </a:pPr>
              <a:t>‹#›</a:t>
            </a:fld>
            <a:endParaRPr lang="en-US"/>
          </a:p>
        </p:txBody>
      </p:sp>
    </p:spTree>
    <p:extLst>
      <p:ext uri="{BB962C8B-B14F-4D97-AF65-F5344CB8AC3E}">
        <p14:creationId xmlns:p14="http://schemas.microsoft.com/office/powerpoint/2010/main" val="3398498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210744-2E6B-45FF-8B61-0CE786D6D4CE}" type="slidenum">
              <a:rPr lang="en-US"/>
              <a:pPr>
                <a:defRPr/>
              </a:pPr>
              <a:t>‹#›</a:t>
            </a:fld>
            <a:endParaRPr lang="en-US"/>
          </a:p>
        </p:txBody>
      </p:sp>
    </p:spTree>
    <p:extLst>
      <p:ext uri="{BB962C8B-B14F-4D97-AF65-F5344CB8AC3E}">
        <p14:creationId xmlns:p14="http://schemas.microsoft.com/office/powerpoint/2010/main" val="40558393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18FDB01-C383-426C-B958-79E6C9286ECF}" type="slidenum">
              <a:rPr lang="en-US"/>
              <a:pPr>
                <a:defRPr/>
              </a:pPr>
              <a:t>‹#›</a:t>
            </a:fld>
            <a:endParaRPr lang="en-US"/>
          </a:p>
        </p:txBody>
      </p:sp>
    </p:spTree>
    <p:extLst>
      <p:ext uri="{BB962C8B-B14F-4D97-AF65-F5344CB8AC3E}">
        <p14:creationId xmlns:p14="http://schemas.microsoft.com/office/powerpoint/2010/main" val="9640009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8B40C2C-9F45-424D-AAE9-FED87325D25B}" type="slidenum">
              <a:rPr lang="en-US"/>
              <a:pPr>
                <a:defRPr/>
              </a:pPr>
              <a:t>‹#›</a:t>
            </a:fld>
            <a:endParaRPr lang="en-US"/>
          </a:p>
        </p:txBody>
      </p:sp>
    </p:spTree>
    <p:extLst>
      <p:ext uri="{BB962C8B-B14F-4D97-AF65-F5344CB8AC3E}">
        <p14:creationId xmlns:p14="http://schemas.microsoft.com/office/powerpoint/2010/main" val="33830150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2EA3C6-2517-49F6-A0D5-C7B6996580FF}" type="slidenum">
              <a:rPr lang="en-US"/>
              <a:pPr>
                <a:defRPr/>
              </a:pPr>
              <a:t>‹#›</a:t>
            </a:fld>
            <a:endParaRPr lang="en-US"/>
          </a:p>
        </p:txBody>
      </p:sp>
    </p:spTree>
    <p:extLst>
      <p:ext uri="{BB962C8B-B14F-4D97-AF65-F5344CB8AC3E}">
        <p14:creationId xmlns:p14="http://schemas.microsoft.com/office/powerpoint/2010/main" val="35632474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2E51CB-6850-45F3-BEA7-D8C506A22C5B}" type="slidenum">
              <a:rPr lang="en-US"/>
              <a:pPr>
                <a:defRPr/>
              </a:pPr>
              <a:t>‹#›</a:t>
            </a:fld>
            <a:endParaRPr lang="en-US"/>
          </a:p>
        </p:txBody>
      </p:sp>
    </p:spTree>
    <p:extLst>
      <p:ext uri="{BB962C8B-B14F-4D97-AF65-F5344CB8AC3E}">
        <p14:creationId xmlns:p14="http://schemas.microsoft.com/office/powerpoint/2010/main" val="36909155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60AC9F-97DC-41D2-B794-3EAC007E1506}" type="slidenum">
              <a:rPr lang="en-US"/>
              <a:pPr>
                <a:defRPr/>
              </a:pPr>
              <a:t>‹#›</a:t>
            </a:fld>
            <a:endParaRPr lang="en-US"/>
          </a:p>
        </p:txBody>
      </p:sp>
    </p:spTree>
    <p:extLst>
      <p:ext uri="{BB962C8B-B14F-4D97-AF65-F5344CB8AC3E}">
        <p14:creationId xmlns:p14="http://schemas.microsoft.com/office/powerpoint/2010/main" val="3241853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44D77D-2F28-42CE-8E0C-09B3691DAECA}" type="slidenum">
              <a:rPr lang="en-US"/>
              <a:pPr>
                <a:defRPr/>
              </a:pPr>
              <a:t>‹#›</a:t>
            </a:fld>
            <a:endParaRPr lang="en-US"/>
          </a:p>
        </p:txBody>
      </p:sp>
    </p:spTree>
    <p:extLst>
      <p:ext uri="{BB962C8B-B14F-4D97-AF65-F5344CB8AC3E}">
        <p14:creationId xmlns:p14="http://schemas.microsoft.com/office/powerpoint/2010/main" val="2405143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0" y="1447800"/>
            <a:ext cx="36195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95900" y="1447800"/>
            <a:ext cx="36195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43494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3F0DA02-B817-4DE2-BC51-6B0C1A42AC15}" type="slidenum">
              <a:rPr lang="en-US"/>
              <a:pPr>
                <a:defRPr/>
              </a:pPr>
              <a:t>‹#›</a:t>
            </a:fld>
            <a:endParaRPr lang="en-US"/>
          </a:p>
        </p:txBody>
      </p:sp>
    </p:spTree>
    <p:extLst>
      <p:ext uri="{BB962C8B-B14F-4D97-AF65-F5344CB8AC3E}">
        <p14:creationId xmlns:p14="http://schemas.microsoft.com/office/powerpoint/2010/main" val="17265653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1335F1D-36DC-4D8B-B68E-D12B9DA3FE78}" type="slidenum">
              <a:rPr lang="en-US"/>
              <a:pPr>
                <a:defRPr/>
              </a:pPr>
              <a:t>‹#›</a:t>
            </a:fld>
            <a:endParaRPr lang="en-US"/>
          </a:p>
        </p:txBody>
      </p:sp>
    </p:spTree>
    <p:extLst>
      <p:ext uri="{BB962C8B-B14F-4D97-AF65-F5344CB8AC3E}">
        <p14:creationId xmlns:p14="http://schemas.microsoft.com/office/powerpoint/2010/main" val="11180566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DFFB121-A73D-4C42-8353-0E5F9ADD6941}" type="slidenum">
              <a:rPr lang="en-US"/>
              <a:pPr>
                <a:defRPr/>
              </a:pPr>
              <a:t>‹#›</a:t>
            </a:fld>
            <a:endParaRPr lang="en-US"/>
          </a:p>
        </p:txBody>
      </p:sp>
    </p:spTree>
    <p:extLst>
      <p:ext uri="{BB962C8B-B14F-4D97-AF65-F5344CB8AC3E}">
        <p14:creationId xmlns:p14="http://schemas.microsoft.com/office/powerpoint/2010/main" val="31314189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E18710-78C6-4734-9B7D-1ABBDE6A1B65}" type="slidenum">
              <a:rPr lang="en-US"/>
              <a:pPr>
                <a:defRPr/>
              </a:pPr>
              <a:t>‹#›</a:t>
            </a:fld>
            <a:endParaRPr lang="en-US"/>
          </a:p>
        </p:txBody>
      </p:sp>
    </p:spTree>
    <p:extLst>
      <p:ext uri="{BB962C8B-B14F-4D97-AF65-F5344CB8AC3E}">
        <p14:creationId xmlns:p14="http://schemas.microsoft.com/office/powerpoint/2010/main" val="34841168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A7B868-58E0-4A2A-A455-DE4ED00114F8}" type="slidenum">
              <a:rPr lang="en-US"/>
              <a:pPr>
                <a:defRPr/>
              </a:pPr>
              <a:t>‹#›</a:t>
            </a:fld>
            <a:endParaRPr lang="en-US"/>
          </a:p>
        </p:txBody>
      </p:sp>
    </p:spTree>
    <p:extLst>
      <p:ext uri="{BB962C8B-B14F-4D97-AF65-F5344CB8AC3E}">
        <p14:creationId xmlns:p14="http://schemas.microsoft.com/office/powerpoint/2010/main" val="20656196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273AF0-0002-413E-AEE4-53D1A19150E6}" type="slidenum">
              <a:rPr lang="en-US"/>
              <a:pPr>
                <a:defRPr/>
              </a:pPr>
              <a:t>‹#›</a:t>
            </a:fld>
            <a:endParaRPr lang="en-US"/>
          </a:p>
        </p:txBody>
      </p:sp>
    </p:spTree>
    <p:extLst>
      <p:ext uri="{BB962C8B-B14F-4D97-AF65-F5344CB8AC3E}">
        <p14:creationId xmlns:p14="http://schemas.microsoft.com/office/powerpoint/2010/main" val="40096944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DD951B-F3BB-447A-A3A0-E7AB101DE8CD}" type="slidenum">
              <a:rPr lang="en-US"/>
              <a:pPr>
                <a:defRPr/>
              </a:pPr>
              <a:t>‹#›</a:t>
            </a:fld>
            <a:endParaRPr lang="en-US"/>
          </a:p>
        </p:txBody>
      </p:sp>
    </p:spTree>
    <p:extLst>
      <p:ext uri="{BB962C8B-B14F-4D97-AF65-F5344CB8AC3E}">
        <p14:creationId xmlns:p14="http://schemas.microsoft.com/office/powerpoint/2010/main" val="41100947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5E2F700-8C2A-45C5-9DA0-D3EFA646E636}" type="slidenum">
              <a:rPr lang="en-US"/>
              <a:pPr>
                <a:defRPr/>
              </a:pPr>
              <a:t>‹#›</a:t>
            </a:fld>
            <a:endParaRPr lang="en-US"/>
          </a:p>
        </p:txBody>
      </p:sp>
    </p:spTree>
    <p:extLst>
      <p:ext uri="{BB962C8B-B14F-4D97-AF65-F5344CB8AC3E}">
        <p14:creationId xmlns:p14="http://schemas.microsoft.com/office/powerpoint/2010/main" val="18024220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5DD35213-9413-4633-881C-5305AEB1B30A}" type="slidenum">
              <a:rPr lang="en-US"/>
              <a:pPr>
                <a:defRPr/>
              </a:pPr>
              <a:t>‹#›</a:t>
            </a:fld>
            <a:endParaRPr lang="en-US"/>
          </a:p>
        </p:txBody>
      </p:sp>
    </p:spTree>
    <p:extLst>
      <p:ext uri="{BB962C8B-B14F-4D97-AF65-F5344CB8AC3E}">
        <p14:creationId xmlns:p14="http://schemas.microsoft.com/office/powerpoint/2010/main" val="157961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10325EA2-2141-45D5-999F-BD47741D007B}" type="slidenum">
              <a:rPr lang="en-US"/>
              <a:pPr>
                <a:defRPr/>
              </a:pPr>
              <a:t>‹#›</a:t>
            </a:fld>
            <a:endParaRPr lang="en-US" sz="1400"/>
          </a:p>
        </p:txBody>
      </p:sp>
    </p:spTree>
    <p:extLst>
      <p:ext uri="{BB962C8B-B14F-4D97-AF65-F5344CB8AC3E}">
        <p14:creationId xmlns:p14="http://schemas.microsoft.com/office/powerpoint/2010/main" val="1608826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46601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AF42EB36-08A5-40BE-9623-571A8F243C5B}" type="slidenum">
              <a:rPr lang="en-US"/>
              <a:pPr>
                <a:defRPr/>
              </a:pPr>
              <a:t>‹#›</a:t>
            </a:fld>
            <a:endParaRPr lang="en-US" sz="1400"/>
          </a:p>
        </p:txBody>
      </p:sp>
    </p:spTree>
    <p:extLst>
      <p:ext uri="{BB962C8B-B14F-4D97-AF65-F5344CB8AC3E}">
        <p14:creationId xmlns:p14="http://schemas.microsoft.com/office/powerpoint/2010/main" val="28141550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AF475AC0-5C2E-484C-A536-83FF936B354C}" type="slidenum">
              <a:rPr lang="en-US"/>
              <a:pPr>
                <a:defRPr/>
              </a:pPr>
              <a:t>‹#›</a:t>
            </a:fld>
            <a:endParaRPr lang="en-US" sz="1400"/>
          </a:p>
        </p:txBody>
      </p:sp>
    </p:spTree>
    <p:extLst>
      <p:ext uri="{BB962C8B-B14F-4D97-AF65-F5344CB8AC3E}">
        <p14:creationId xmlns:p14="http://schemas.microsoft.com/office/powerpoint/2010/main" val="17951574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94832B36-11CB-4FC5-AF6A-D7BB737E3661}" type="slidenum">
              <a:rPr lang="en-US"/>
              <a:pPr>
                <a:defRPr/>
              </a:pPr>
              <a:t>‹#›</a:t>
            </a:fld>
            <a:endParaRPr lang="en-US" sz="1400"/>
          </a:p>
        </p:txBody>
      </p:sp>
    </p:spTree>
    <p:extLst>
      <p:ext uri="{BB962C8B-B14F-4D97-AF65-F5344CB8AC3E}">
        <p14:creationId xmlns:p14="http://schemas.microsoft.com/office/powerpoint/2010/main" val="27631037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4"/>
          <p:cNvSpPr>
            <a:spLocks noGrp="1" noChangeArrowheads="1"/>
          </p:cNvSpPr>
          <p:nvPr>
            <p:ph type="dt" sz="half" idx="10"/>
          </p:nvPr>
        </p:nvSpPr>
        <p:spPr>
          <a:ln/>
        </p:spPr>
        <p:txBody>
          <a:bodyPr/>
          <a:lstStyle>
            <a:lvl1pPr>
              <a:defRPr/>
            </a:lvl1pPr>
          </a:lstStyle>
          <a:p>
            <a:pPr>
              <a:defRPr/>
            </a:pPr>
            <a:endParaRPr lang="en-US"/>
          </a:p>
        </p:txBody>
      </p:sp>
      <p:sp>
        <p:nvSpPr>
          <p:cNvPr id="8" name="Rectangle 25"/>
          <p:cNvSpPr>
            <a:spLocks noGrp="1" noChangeArrowheads="1"/>
          </p:cNvSpPr>
          <p:nvPr>
            <p:ph type="ftr" sz="quarter" idx="11"/>
          </p:nvPr>
        </p:nvSpPr>
        <p:spPr>
          <a:ln/>
        </p:spPr>
        <p:txBody>
          <a:bodyPr/>
          <a:lstStyle>
            <a:lvl1pPr>
              <a:defRPr/>
            </a:lvl1pPr>
          </a:lstStyle>
          <a:p>
            <a:pPr>
              <a:defRPr/>
            </a:pPr>
            <a:endParaRPr lang="en-US"/>
          </a:p>
        </p:txBody>
      </p:sp>
      <p:sp>
        <p:nvSpPr>
          <p:cNvPr id="9" name="Rectangle 26"/>
          <p:cNvSpPr>
            <a:spLocks noGrp="1" noChangeArrowheads="1"/>
          </p:cNvSpPr>
          <p:nvPr>
            <p:ph type="sldNum" sz="quarter" idx="12"/>
          </p:nvPr>
        </p:nvSpPr>
        <p:spPr>
          <a:ln/>
        </p:spPr>
        <p:txBody>
          <a:bodyPr/>
          <a:lstStyle>
            <a:lvl1pPr>
              <a:defRPr/>
            </a:lvl1pPr>
          </a:lstStyle>
          <a:p>
            <a:pPr>
              <a:defRPr/>
            </a:pPr>
            <a:fld id="{6F31E5CF-D6F6-47B0-BEA6-3B3D5C529E8C}" type="slidenum">
              <a:rPr lang="en-US"/>
              <a:pPr>
                <a:defRPr/>
              </a:pPr>
              <a:t>‹#›</a:t>
            </a:fld>
            <a:endParaRPr lang="en-US" sz="1400"/>
          </a:p>
        </p:txBody>
      </p:sp>
    </p:spTree>
    <p:extLst>
      <p:ext uri="{BB962C8B-B14F-4D97-AF65-F5344CB8AC3E}">
        <p14:creationId xmlns:p14="http://schemas.microsoft.com/office/powerpoint/2010/main" val="33313642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4"/>
          <p:cNvSpPr>
            <a:spLocks noGrp="1" noChangeArrowheads="1"/>
          </p:cNvSpPr>
          <p:nvPr>
            <p:ph type="dt" sz="half" idx="10"/>
          </p:nvPr>
        </p:nvSpPr>
        <p:spPr>
          <a:ln/>
        </p:spPr>
        <p:txBody>
          <a:bodyPr/>
          <a:lstStyle>
            <a:lvl1pPr>
              <a:defRPr/>
            </a:lvl1pPr>
          </a:lstStyle>
          <a:p>
            <a:pPr>
              <a:defRPr/>
            </a:pPr>
            <a:endParaRPr lang="en-US"/>
          </a:p>
        </p:txBody>
      </p:sp>
      <p:sp>
        <p:nvSpPr>
          <p:cNvPr id="4" name="Rectangle 25"/>
          <p:cNvSpPr>
            <a:spLocks noGrp="1" noChangeArrowheads="1"/>
          </p:cNvSpPr>
          <p:nvPr>
            <p:ph type="ftr" sz="quarter" idx="11"/>
          </p:nvPr>
        </p:nvSpPr>
        <p:spPr>
          <a:ln/>
        </p:spPr>
        <p:txBody>
          <a:bodyPr/>
          <a:lstStyle>
            <a:lvl1pPr>
              <a:defRPr/>
            </a:lvl1pPr>
          </a:lstStyle>
          <a:p>
            <a:pPr>
              <a:defRPr/>
            </a:pPr>
            <a:endParaRPr lang="en-US"/>
          </a:p>
        </p:txBody>
      </p:sp>
      <p:sp>
        <p:nvSpPr>
          <p:cNvPr id="5" name="Rectangle 26"/>
          <p:cNvSpPr>
            <a:spLocks noGrp="1" noChangeArrowheads="1"/>
          </p:cNvSpPr>
          <p:nvPr>
            <p:ph type="sldNum" sz="quarter" idx="12"/>
          </p:nvPr>
        </p:nvSpPr>
        <p:spPr>
          <a:ln/>
        </p:spPr>
        <p:txBody>
          <a:bodyPr/>
          <a:lstStyle>
            <a:lvl1pPr>
              <a:defRPr/>
            </a:lvl1pPr>
          </a:lstStyle>
          <a:p>
            <a:pPr>
              <a:defRPr/>
            </a:pPr>
            <a:fld id="{D303A6BD-928E-45F4-AB33-3DC442A6665D}" type="slidenum">
              <a:rPr lang="en-US"/>
              <a:pPr>
                <a:defRPr/>
              </a:pPr>
              <a:t>‹#›</a:t>
            </a:fld>
            <a:endParaRPr lang="en-US" sz="1400"/>
          </a:p>
        </p:txBody>
      </p:sp>
    </p:spTree>
    <p:extLst>
      <p:ext uri="{BB962C8B-B14F-4D97-AF65-F5344CB8AC3E}">
        <p14:creationId xmlns:p14="http://schemas.microsoft.com/office/powerpoint/2010/main" val="3923896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DCB2FDCB-6B5B-43A2-8136-47823403BDFC}" type="slidenum">
              <a:rPr lang="en-US"/>
              <a:pPr>
                <a:defRPr/>
              </a:pPr>
              <a:t>‹#›</a:t>
            </a:fld>
            <a:endParaRPr lang="en-US" sz="1400"/>
          </a:p>
        </p:txBody>
      </p:sp>
    </p:spTree>
    <p:extLst>
      <p:ext uri="{BB962C8B-B14F-4D97-AF65-F5344CB8AC3E}">
        <p14:creationId xmlns:p14="http://schemas.microsoft.com/office/powerpoint/2010/main" val="27193638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EB0D5527-F75D-44D2-A144-29F85C55B432}" type="slidenum">
              <a:rPr lang="en-US"/>
              <a:pPr>
                <a:defRPr/>
              </a:pPr>
              <a:t>‹#›</a:t>
            </a:fld>
            <a:endParaRPr lang="en-US" sz="1400"/>
          </a:p>
        </p:txBody>
      </p:sp>
    </p:spTree>
    <p:extLst>
      <p:ext uri="{BB962C8B-B14F-4D97-AF65-F5344CB8AC3E}">
        <p14:creationId xmlns:p14="http://schemas.microsoft.com/office/powerpoint/2010/main" val="15903122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78253609-E3D8-44F2-A897-A968D07B7B82}" type="slidenum">
              <a:rPr lang="en-US"/>
              <a:pPr>
                <a:defRPr/>
              </a:pPr>
              <a:t>‹#›</a:t>
            </a:fld>
            <a:endParaRPr lang="en-US" sz="1400"/>
          </a:p>
        </p:txBody>
      </p:sp>
    </p:spTree>
    <p:extLst>
      <p:ext uri="{BB962C8B-B14F-4D97-AF65-F5344CB8AC3E}">
        <p14:creationId xmlns:p14="http://schemas.microsoft.com/office/powerpoint/2010/main" val="16684313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FE2E9E1D-C46E-41E8-855D-2F6DCD5798CA}" type="slidenum">
              <a:rPr lang="en-US"/>
              <a:pPr>
                <a:defRPr/>
              </a:pPr>
              <a:t>‹#›</a:t>
            </a:fld>
            <a:endParaRPr lang="en-US" sz="1400"/>
          </a:p>
        </p:txBody>
      </p:sp>
    </p:spTree>
    <p:extLst>
      <p:ext uri="{BB962C8B-B14F-4D97-AF65-F5344CB8AC3E}">
        <p14:creationId xmlns:p14="http://schemas.microsoft.com/office/powerpoint/2010/main" val="10451309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034BC4CA-6E4E-4A08-8D0B-A5A098B4416F}" type="slidenum">
              <a:rPr lang="en-US"/>
              <a:pPr>
                <a:defRPr/>
              </a:pPr>
              <a:t>‹#›</a:t>
            </a:fld>
            <a:endParaRPr lang="en-US" sz="1400"/>
          </a:p>
        </p:txBody>
      </p:sp>
    </p:spTree>
    <p:extLst>
      <p:ext uri="{BB962C8B-B14F-4D97-AF65-F5344CB8AC3E}">
        <p14:creationId xmlns:p14="http://schemas.microsoft.com/office/powerpoint/2010/main" val="2424305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868943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8267C575-E4CF-4F35-8C3B-1D3D22F95B05}" type="slidenum">
              <a:rPr lang="en-US"/>
              <a:pPr>
                <a:defRPr/>
              </a:pPr>
              <a:t>‹#›</a:t>
            </a:fld>
            <a:endParaRPr lang="en-US" sz="1400"/>
          </a:p>
        </p:txBody>
      </p:sp>
    </p:spTree>
    <p:extLst>
      <p:ext uri="{BB962C8B-B14F-4D97-AF65-F5344CB8AC3E}">
        <p14:creationId xmlns:p14="http://schemas.microsoft.com/office/powerpoint/2010/main" val="32360963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4C2E9AA8-63C8-42F2-9B08-603F12ACCE8F}" type="slidenum">
              <a:rPr lang="en-US"/>
              <a:pPr>
                <a:defRPr/>
              </a:pPr>
              <a:t>‹#›</a:t>
            </a:fld>
            <a:endParaRPr lang="en-US" sz="1400"/>
          </a:p>
        </p:txBody>
      </p:sp>
    </p:spTree>
    <p:extLst>
      <p:ext uri="{BB962C8B-B14F-4D97-AF65-F5344CB8AC3E}">
        <p14:creationId xmlns:p14="http://schemas.microsoft.com/office/powerpoint/2010/main" val="8354293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D400FA3F-BBD6-4BBC-8432-A83DCAAE1824}" type="slidenum">
              <a:rPr lang="en-US"/>
              <a:pPr>
                <a:defRPr/>
              </a:pPr>
              <a:t>‹#›</a:t>
            </a:fld>
            <a:endParaRPr lang="en-US" sz="1400"/>
          </a:p>
        </p:txBody>
      </p:sp>
    </p:spTree>
    <p:extLst>
      <p:ext uri="{BB962C8B-B14F-4D97-AF65-F5344CB8AC3E}">
        <p14:creationId xmlns:p14="http://schemas.microsoft.com/office/powerpoint/2010/main" val="19322473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A5708AE6-24A9-456F-BAC0-5B96454AAE3F}" type="slidenum">
              <a:rPr lang="en-US"/>
              <a:pPr>
                <a:defRPr/>
              </a:pPr>
              <a:t>‹#›</a:t>
            </a:fld>
            <a:endParaRPr lang="en-US" sz="1400"/>
          </a:p>
        </p:txBody>
      </p:sp>
    </p:spTree>
    <p:extLst>
      <p:ext uri="{BB962C8B-B14F-4D97-AF65-F5344CB8AC3E}">
        <p14:creationId xmlns:p14="http://schemas.microsoft.com/office/powerpoint/2010/main" val="5472817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4"/>
          <p:cNvSpPr>
            <a:spLocks noGrp="1" noChangeArrowheads="1"/>
          </p:cNvSpPr>
          <p:nvPr>
            <p:ph type="dt" sz="half" idx="10"/>
          </p:nvPr>
        </p:nvSpPr>
        <p:spPr>
          <a:ln/>
        </p:spPr>
        <p:txBody>
          <a:bodyPr/>
          <a:lstStyle>
            <a:lvl1pPr>
              <a:defRPr/>
            </a:lvl1pPr>
          </a:lstStyle>
          <a:p>
            <a:pPr>
              <a:defRPr/>
            </a:pPr>
            <a:endParaRPr lang="en-US"/>
          </a:p>
        </p:txBody>
      </p:sp>
      <p:sp>
        <p:nvSpPr>
          <p:cNvPr id="8" name="Rectangle 25"/>
          <p:cNvSpPr>
            <a:spLocks noGrp="1" noChangeArrowheads="1"/>
          </p:cNvSpPr>
          <p:nvPr>
            <p:ph type="ftr" sz="quarter" idx="11"/>
          </p:nvPr>
        </p:nvSpPr>
        <p:spPr>
          <a:ln/>
        </p:spPr>
        <p:txBody>
          <a:bodyPr/>
          <a:lstStyle>
            <a:lvl1pPr>
              <a:defRPr/>
            </a:lvl1pPr>
          </a:lstStyle>
          <a:p>
            <a:pPr>
              <a:defRPr/>
            </a:pPr>
            <a:endParaRPr lang="en-US"/>
          </a:p>
        </p:txBody>
      </p:sp>
      <p:sp>
        <p:nvSpPr>
          <p:cNvPr id="9" name="Rectangle 26"/>
          <p:cNvSpPr>
            <a:spLocks noGrp="1" noChangeArrowheads="1"/>
          </p:cNvSpPr>
          <p:nvPr>
            <p:ph type="sldNum" sz="quarter" idx="12"/>
          </p:nvPr>
        </p:nvSpPr>
        <p:spPr>
          <a:ln/>
        </p:spPr>
        <p:txBody>
          <a:bodyPr/>
          <a:lstStyle>
            <a:lvl1pPr>
              <a:defRPr/>
            </a:lvl1pPr>
          </a:lstStyle>
          <a:p>
            <a:pPr>
              <a:defRPr/>
            </a:pPr>
            <a:fld id="{B44E1211-ABA7-483F-A8DB-48A8A73FED07}" type="slidenum">
              <a:rPr lang="en-US"/>
              <a:pPr>
                <a:defRPr/>
              </a:pPr>
              <a:t>‹#›</a:t>
            </a:fld>
            <a:endParaRPr lang="en-US" sz="1400"/>
          </a:p>
        </p:txBody>
      </p:sp>
    </p:spTree>
    <p:extLst>
      <p:ext uri="{BB962C8B-B14F-4D97-AF65-F5344CB8AC3E}">
        <p14:creationId xmlns:p14="http://schemas.microsoft.com/office/powerpoint/2010/main" val="9734995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4"/>
          <p:cNvSpPr>
            <a:spLocks noGrp="1" noChangeArrowheads="1"/>
          </p:cNvSpPr>
          <p:nvPr>
            <p:ph type="dt" sz="half" idx="10"/>
          </p:nvPr>
        </p:nvSpPr>
        <p:spPr>
          <a:ln/>
        </p:spPr>
        <p:txBody>
          <a:bodyPr/>
          <a:lstStyle>
            <a:lvl1pPr>
              <a:defRPr/>
            </a:lvl1pPr>
          </a:lstStyle>
          <a:p>
            <a:pPr>
              <a:defRPr/>
            </a:pPr>
            <a:endParaRPr lang="en-US"/>
          </a:p>
        </p:txBody>
      </p:sp>
      <p:sp>
        <p:nvSpPr>
          <p:cNvPr id="4" name="Rectangle 25"/>
          <p:cNvSpPr>
            <a:spLocks noGrp="1" noChangeArrowheads="1"/>
          </p:cNvSpPr>
          <p:nvPr>
            <p:ph type="ftr" sz="quarter" idx="11"/>
          </p:nvPr>
        </p:nvSpPr>
        <p:spPr>
          <a:ln/>
        </p:spPr>
        <p:txBody>
          <a:bodyPr/>
          <a:lstStyle>
            <a:lvl1pPr>
              <a:defRPr/>
            </a:lvl1pPr>
          </a:lstStyle>
          <a:p>
            <a:pPr>
              <a:defRPr/>
            </a:pPr>
            <a:endParaRPr lang="en-US"/>
          </a:p>
        </p:txBody>
      </p:sp>
      <p:sp>
        <p:nvSpPr>
          <p:cNvPr id="5" name="Rectangle 26"/>
          <p:cNvSpPr>
            <a:spLocks noGrp="1" noChangeArrowheads="1"/>
          </p:cNvSpPr>
          <p:nvPr>
            <p:ph type="sldNum" sz="quarter" idx="12"/>
          </p:nvPr>
        </p:nvSpPr>
        <p:spPr>
          <a:ln/>
        </p:spPr>
        <p:txBody>
          <a:bodyPr/>
          <a:lstStyle>
            <a:lvl1pPr>
              <a:defRPr/>
            </a:lvl1pPr>
          </a:lstStyle>
          <a:p>
            <a:pPr>
              <a:defRPr/>
            </a:pPr>
            <a:fld id="{9FB06F44-0C46-483A-A86C-FA340ECDA464}" type="slidenum">
              <a:rPr lang="en-US"/>
              <a:pPr>
                <a:defRPr/>
              </a:pPr>
              <a:t>‹#›</a:t>
            </a:fld>
            <a:endParaRPr lang="en-US" sz="1400"/>
          </a:p>
        </p:txBody>
      </p:sp>
    </p:spTree>
    <p:extLst>
      <p:ext uri="{BB962C8B-B14F-4D97-AF65-F5344CB8AC3E}">
        <p14:creationId xmlns:p14="http://schemas.microsoft.com/office/powerpoint/2010/main" val="500492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B8B4B481-945F-4174-92BE-4F2254E881A4}" type="slidenum">
              <a:rPr lang="en-US"/>
              <a:pPr>
                <a:defRPr/>
              </a:pPr>
              <a:t>‹#›</a:t>
            </a:fld>
            <a:endParaRPr lang="en-US" sz="1400"/>
          </a:p>
        </p:txBody>
      </p:sp>
    </p:spTree>
    <p:extLst>
      <p:ext uri="{BB962C8B-B14F-4D97-AF65-F5344CB8AC3E}">
        <p14:creationId xmlns:p14="http://schemas.microsoft.com/office/powerpoint/2010/main" val="15553293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6B54968A-C1E3-4470-9674-739471CDA88D}" type="slidenum">
              <a:rPr lang="en-US"/>
              <a:pPr>
                <a:defRPr/>
              </a:pPr>
              <a:t>‹#›</a:t>
            </a:fld>
            <a:endParaRPr lang="en-US" sz="1400"/>
          </a:p>
        </p:txBody>
      </p:sp>
    </p:spTree>
    <p:extLst>
      <p:ext uri="{BB962C8B-B14F-4D97-AF65-F5344CB8AC3E}">
        <p14:creationId xmlns:p14="http://schemas.microsoft.com/office/powerpoint/2010/main" val="12846750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D216800B-14E8-48BC-B528-1AC33AA7A978}" type="slidenum">
              <a:rPr lang="en-US"/>
              <a:pPr>
                <a:defRPr/>
              </a:pPr>
              <a:t>‹#›</a:t>
            </a:fld>
            <a:endParaRPr lang="en-US" sz="1400"/>
          </a:p>
        </p:txBody>
      </p:sp>
    </p:spTree>
    <p:extLst>
      <p:ext uri="{BB962C8B-B14F-4D97-AF65-F5344CB8AC3E}">
        <p14:creationId xmlns:p14="http://schemas.microsoft.com/office/powerpoint/2010/main" val="32566183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02C7AF80-C59F-43A9-922A-53C6C4F164DA}" type="slidenum">
              <a:rPr lang="en-US"/>
              <a:pPr>
                <a:defRPr/>
              </a:pPr>
              <a:t>‹#›</a:t>
            </a:fld>
            <a:endParaRPr lang="en-US" sz="1400"/>
          </a:p>
        </p:txBody>
      </p:sp>
    </p:spTree>
    <p:extLst>
      <p:ext uri="{BB962C8B-B14F-4D97-AF65-F5344CB8AC3E}">
        <p14:creationId xmlns:p14="http://schemas.microsoft.com/office/powerpoint/2010/main" val="2165502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6904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E9455BE4-5689-42D4-86F5-429AB1676A48}" type="slidenum">
              <a:rPr lang="en-US"/>
              <a:pPr>
                <a:defRPr/>
              </a:pPr>
              <a:t>‹#›</a:t>
            </a:fld>
            <a:endParaRPr lang="en-US" sz="1400"/>
          </a:p>
        </p:txBody>
      </p:sp>
    </p:spTree>
    <p:extLst>
      <p:ext uri="{BB962C8B-B14F-4D97-AF65-F5344CB8AC3E}">
        <p14:creationId xmlns:p14="http://schemas.microsoft.com/office/powerpoint/2010/main" val="620408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23205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50018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0" y="381000"/>
            <a:ext cx="7391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524000" y="1447800"/>
            <a:ext cx="7391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7"/>
          <p:cNvSpPr>
            <a:spLocks noChangeArrowheads="1"/>
          </p:cNvSpPr>
          <p:nvPr userDrawn="1"/>
        </p:nvSpPr>
        <p:spPr bwMode="auto">
          <a:xfrm>
            <a:off x="0" y="0"/>
            <a:ext cx="1524000" cy="6858000"/>
          </a:xfrm>
          <a:prstGeom prst="rect">
            <a:avLst/>
          </a:prstGeom>
          <a:solidFill>
            <a:srgbClr val="FE4B4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029" name="Picture 1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0813" y="396875"/>
            <a:ext cx="1236662"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95" r:id="rId1"/>
    <p:sldLayoutId id="2147484726" r:id="rId2"/>
    <p:sldLayoutId id="2147484727" r:id="rId3"/>
    <p:sldLayoutId id="2147484728" r:id="rId4"/>
    <p:sldLayoutId id="2147484729" r:id="rId5"/>
    <p:sldLayoutId id="2147484730" r:id="rId6"/>
    <p:sldLayoutId id="2147484731" r:id="rId7"/>
    <p:sldLayoutId id="2147484732" r:id="rId8"/>
    <p:sldLayoutId id="2147484733" r:id="rId9"/>
    <p:sldLayoutId id="2147484734" r:id="rId10"/>
    <p:sldLayoutId id="2147484735" r:id="rId11"/>
  </p:sldLayoutIdLst>
  <p:txStyles>
    <p:titleStyle>
      <a:lvl1pPr algn="ctr" rtl="0" eaLnBrk="0" fontAlgn="base" hangingPunct="0">
        <a:spcBef>
          <a:spcPct val="0"/>
        </a:spcBef>
        <a:spcAft>
          <a:spcPct val="0"/>
        </a:spcAft>
        <a:defRPr sz="3600">
          <a:solidFill>
            <a:schemeClr val="accent2"/>
          </a:solidFill>
          <a:latin typeface="+mj-lt"/>
          <a:ea typeface="+mj-ea"/>
          <a:cs typeface="+mj-cs"/>
        </a:defRPr>
      </a:lvl1pPr>
      <a:lvl2pPr algn="ctr" rtl="0" eaLnBrk="0" fontAlgn="base" hangingPunct="0">
        <a:spcBef>
          <a:spcPct val="0"/>
        </a:spcBef>
        <a:spcAft>
          <a:spcPct val="0"/>
        </a:spcAft>
        <a:defRPr sz="3600">
          <a:solidFill>
            <a:schemeClr val="accent2"/>
          </a:solidFill>
          <a:latin typeface="Verdana" pitchFamily="34" charset="0"/>
        </a:defRPr>
      </a:lvl2pPr>
      <a:lvl3pPr algn="ctr" rtl="0" eaLnBrk="0" fontAlgn="base" hangingPunct="0">
        <a:spcBef>
          <a:spcPct val="0"/>
        </a:spcBef>
        <a:spcAft>
          <a:spcPct val="0"/>
        </a:spcAft>
        <a:defRPr sz="3600">
          <a:solidFill>
            <a:schemeClr val="accent2"/>
          </a:solidFill>
          <a:latin typeface="Verdana" pitchFamily="34" charset="0"/>
        </a:defRPr>
      </a:lvl3pPr>
      <a:lvl4pPr algn="ctr" rtl="0" eaLnBrk="0" fontAlgn="base" hangingPunct="0">
        <a:spcBef>
          <a:spcPct val="0"/>
        </a:spcBef>
        <a:spcAft>
          <a:spcPct val="0"/>
        </a:spcAft>
        <a:defRPr sz="3600">
          <a:solidFill>
            <a:schemeClr val="accent2"/>
          </a:solidFill>
          <a:latin typeface="Verdana" pitchFamily="34" charset="0"/>
        </a:defRPr>
      </a:lvl4pPr>
      <a:lvl5pPr algn="ctr" rtl="0" eaLnBrk="0" fontAlgn="base" hangingPunct="0">
        <a:spcBef>
          <a:spcPct val="0"/>
        </a:spcBef>
        <a:spcAft>
          <a:spcPct val="0"/>
        </a:spcAft>
        <a:defRPr sz="3600">
          <a:solidFill>
            <a:schemeClr val="accent2"/>
          </a:solidFill>
          <a:latin typeface="Verdana" pitchFamily="34" charset="0"/>
        </a:defRPr>
      </a:lvl5pPr>
      <a:lvl6pPr marL="457200" algn="ctr" rtl="0" fontAlgn="base">
        <a:spcBef>
          <a:spcPct val="0"/>
        </a:spcBef>
        <a:spcAft>
          <a:spcPct val="0"/>
        </a:spcAft>
        <a:defRPr sz="3600">
          <a:solidFill>
            <a:schemeClr val="accent2"/>
          </a:solidFill>
          <a:latin typeface="Verdana" pitchFamily="34" charset="0"/>
        </a:defRPr>
      </a:lvl6pPr>
      <a:lvl7pPr marL="914400" algn="ctr" rtl="0" fontAlgn="base">
        <a:spcBef>
          <a:spcPct val="0"/>
        </a:spcBef>
        <a:spcAft>
          <a:spcPct val="0"/>
        </a:spcAft>
        <a:defRPr sz="3600">
          <a:solidFill>
            <a:schemeClr val="accent2"/>
          </a:solidFill>
          <a:latin typeface="Verdana" pitchFamily="34" charset="0"/>
        </a:defRPr>
      </a:lvl7pPr>
      <a:lvl8pPr marL="1371600" algn="ctr" rtl="0" fontAlgn="base">
        <a:spcBef>
          <a:spcPct val="0"/>
        </a:spcBef>
        <a:spcAft>
          <a:spcPct val="0"/>
        </a:spcAft>
        <a:defRPr sz="3600">
          <a:solidFill>
            <a:schemeClr val="accent2"/>
          </a:solidFill>
          <a:latin typeface="Verdana" pitchFamily="34" charset="0"/>
        </a:defRPr>
      </a:lvl8pPr>
      <a:lvl9pPr marL="1828800" algn="ctr" rtl="0" fontAlgn="base">
        <a:spcBef>
          <a:spcPct val="0"/>
        </a:spcBef>
        <a:spcAft>
          <a:spcPct val="0"/>
        </a:spcAft>
        <a:defRPr sz="3600">
          <a:solidFill>
            <a:schemeClr val="accent2"/>
          </a:solidFill>
          <a:latin typeface="Verdana" pitchFamily="34" charset="0"/>
        </a:defRPr>
      </a:lvl9pPr>
    </p:titleStyle>
    <p:bodyStyle>
      <a:lvl1pPr marL="342900" indent="-342900" algn="l" rtl="0" eaLnBrk="0" fontAlgn="base" hangingPunct="0">
        <a:spcBef>
          <a:spcPct val="20000"/>
        </a:spcBef>
        <a:spcAft>
          <a:spcPct val="0"/>
        </a:spcAft>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305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17305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17305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CC2FEA7F-CC11-4251-96E0-9AE3B18C8B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36" r:id="rId1"/>
    <p:sldLayoutId id="2147484737" r:id="rId2"/>
    <p:sldLayoutId id="2147484738" r:id="rId3"/>
    <p:sldLayoutId id="2147484739" r:id="rId4"/>
    <p:sldLayoutId id="2147484740" r:id="rId5"/>
    <p:sldLayoutId id="2147484741" r:id="rId6"/>
    <p:sldLayoutId id="2147484742" r:id="rId7"/>
    <p:sldLayoutId id="2147484743" r:id="rId8"/>
    <p:sldLayoutId id="2147484744" r:id="rId9"/>
    <p:sldLayoutId id="2147484745" r:id="rId10"/>
    <p:sldLayoutId id="214748474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50BC46B4-D880-4790-8300-F04E489E772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47" r:id="rId1"/>
    <p:sldLayoutId id="2147484748" r:id="rId2"/>
    <p:sldLayoutId id="2147484749" r:id="rId3"/>
    <p:sldLayoutId id="2147484750" r:id="rId4"/>
    <p:sldLayoutId id="2147484751" r:id="rId5"/>
    <p:sldLayoutId id="2147484752" r:id="rId6"/>
    <p:sldLayoutId id="2147484753" r:id="rId7"/>
    <p:sldLayoutId id="2147484754" r:id="rId8"/>
    <p:sldLayoutId id="2147484755" r:id="rId9"/>
    <p:sldLayoutId id="2147484756" r:id="rId10"/>
    <p:sldLayoutId id="2147484757" r:id="rId11"/>
    <p:sldLayoutId id="2147484758" r:id="rId12"/>
    <p:sldLayoutId id="214748475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6A328E71-F8CE-468B-A92E-8C7A77B4B3A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60" r:id="rId1"/>
    <p:sldLayoutId id="2147484761" r:id="rId2"/>
    <p:sldLayoutId id="2147484762" r:id="rId3"/>
    <p:sldLayoutId id="2147484763" r:id="rId4"/>
    <p:sldLayoutId id="2147484764" r:id="rId5"/>
    <p:sldLayoutId id="2147484765" r:id="rId6"/>
    <p:sldLayoutId id="2147484766" r:id="rId7"/>
    <p:sldLayoutId id="2147484767" r:id="rId8"/>
    <p:sldLayoutId id="2147484768" r:id="rId9"/>
    <p:sldLayoutId id="2147484769" r:id="rId10"/>
    <p:sldLayoutId id="2147484770" r:id="rId11"/>
    <p:sldLayoutId id="2147484771" r:id="rId12"/>
    <p:sldLayoutId id="214748477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2" name="Group 2"/>
          <p:cNvGrpSpPr>
            <a:grpSpLocks/>
          </p:cNvGrpSpPr>
          <p:nvPr/>
        </p:nvGrpSpPr>
        <p:grpSpPr bwMode="auto">
          <a:xfrm>
            <a:off x="5145088" y="157163"/>
            <a:ext cx="4002087" cy="6707187"/>
            <a:chOff x="3241" y="99"/>
            <a:chExt cx="2521" cy="4225"/>
          </a:xfrm>
        </p:grpSpPr>
        <p:sp>
          <p:nvSpPr>
            <p:cNvPr id="5128" name="Freeform 3"/>
            <p:cNvSpPr>
              <a:spLocks/>
            </p:cNvSpPr>
            <p:nvPr userDrawn="1"/>
          </p:nvSpPr>
          <p:spPr bwMode="auto">
            <a:xfrm>
              <a:off x="3241" y="99"/>
              <a:ext cx="2518" cy="4221"/>
            </a:xfrm>
            <a:custGeom>
              <a:avLst/>
              <a:gdLst>
                <a:gd name="T0" fmla="*/ 2517 w 2518"/>
                <a:gd name="T1" fmla="*/ 53 h 4221"/>
                <a:gd name="T2" fmla="*/ 1946 w 2518"/>
                <a:gd name="T3" fmla="*/ 0 h 4221"/>
                <a:gd name="T4" fmla="*/ 1 w 2518"/>
                <a:gd name="T5" fmla="*/ 1107 h 4221"/>
                <a:gd name="T6" fmla="*/ 111 w 2518"/>
                <a:gd name="T7" fmla="*/ 1270 h 4221"/>
                <a:gd name="T8" fmla="*/ 159 w 2518"/>
                <a:gd name="T9" fmla="*/ 1418 h 4221"/>
                <a:gd name="T10" fmla="*/ 211 w 2518"/>
                <a:gd name="T11" fmla="*/ 1521 h 4221"/>
                <a:gd name="T12" fmla="*/ 300 w 2518"/>
                <a:gd name="T13" fmla="*/ 1647 h 4221"/>
                <a:gd name="T14" fmla="*/ 311 w 2518"/>
                <a:gd name="T15" fmla="*/ 1731 h 4221"/>
                <a:gd name="T16" fmla="*/ 314 w 2518"/>
                <a:gd name="T17" fmla="*/ 4219 h 4221"/>
                <a:gd name="T18" fmla="*/ 2518 w 2518"/>
                <a:gd name="T19" fmla="*/ 4221 h 4221"/>
                <a:gd name="T20" fmla="*/ 2517 w 2518"/>
                <a:gd name="T21" fmla="*/ 53 h 42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18" h="4221">
                  <a:moveTo>
                    <a:pt x="2517" y="53"/>
                  </a:moveTo>
                  <a:cubicBezTo>
                    <a:pt x="2353" y="24"/>
                    <a:pt x="2363" y="1"/>
                    <a:pt x="1946" y="0"/>
                  </a:cubicBezTo>
                  <a:cubicBezTo>
                    <a:pt x="887" y="2"/>
                    <a:pt x="1" y="856"/>
                    <a:pt x="1" y="1107"/>
                  </a:cubicBezTo>
                  <a:cubicBezTo>
                    <a:pt x="0" y="1186"/>
                    <a:pt x="81" y="1220"/>
                    <a:pt x="111" y="1270"/>
                  </a:cubicBezTo>
                  <a:cubicBezTo>
                    <a:pt x="159" y="1341"/>
                    <a:pt x="135" y="1398"/>
                    <a:pt x="159" y="1418"/>
                  </a:cubicBezTo>
                  <a:cubicBezTo>
                    <a:pt x="195" y="1443"/>
                    <a:pt x="185" y="1459"/>
                    <a:pt x="211" y="1521"/>
                  </a:cubicBezTo>
                  <a:cubicBezTo>
                    <a:pt x="232" y="1563"/>
                    <a:pt x="280" y="1585"/>
                    <a:pt x="300" y="1647"/>
                  </a:cubicBezTo>
                  <a:cubicBezTo>
                    <a:pt x="325" y="1722"/>
                    <a:pt x="304" y="1642"/>
                    <a:pt x="311" y="1731"/>
                  </a:cubicBezTo>
                  <a:cubicBezTo>
                    <a:pt x="313" y="2160"/>
                    <a:pt x="313" y="3778"/>
                    <a:pt x="314" y="4219"/>
                  </a:cubicBezTo>
                  <a:cubicBezTo>
                    <a:pt x="343" y="4219"/>
                    <a:pt x="2082" y="4221"/>
                    <a:pt x="2518" y="4221"/>
                  </a:cubicBezTo>
                  <a:cubicBezTo>
                    <a:pt x="2515" y="4199"/>
                    <a:pt x="2517" y="235"/>
                    <a:pt x="2517" y="53"/>
                  </a:cubicBezTo>
                  <a:close/>
                </a:path>
              </a:pathLst>
            </a:custGeom>
            <a:solidFill>
              <a:srgbClr val="98CDFF"/>
            </a:solidFill>
            <a:ln w="9525">
              <a:solidFill>
                <a:srgbClr val="98CDFF"/>
              </a:solidFill>
              <a:round/>
              <a:headEnd/>
              <a:tailEnd/>
            </a:ln>
          </p:spPr>
          <p:txBody>
            <a:bodyPr wrap="none" anchor="ctr"/>
            <a:lstStyle/>
            <a:p>
              <a:endParaRPr lang="en-US"/>
            </a:p>
          </p:txBody>
        </p:sp>
        <p:grpSp>
          <p:nvGrpSpPr>
            <p:cNvPr id="5129" name="Group 4"/>
            <p:cNvGrpSpPr>
              <a:grpSpLocks/>
            </p:cNvGrpSpPr>
            <p:nvPr userDrawn="1"/>
          </p:nvGrpSpPr>
          <p:grpSpPr bwMode="auto">
            <a:xfrm>
              <a:off x="3384" y="1004"/>
              <a:ext cx="2378" cy="3320"/>
              <a:chOff x="3384" y="1004"/>
              <a:chExt cx="2378" cy="3320"/>
            </a:xfrm>
          </p:grpSpPr>
          <p:sp>
            <p:nvSpPr>
              <p:cNvPr id="5130" name="Freeform 5"/>
              <p:cNvSpPr>
                <a:spLocks/>
              </p:cNvSpPr>
              <p:nvPr userDrawn="1"/>
            </p:nvSpPr>
            <p:spPr bwMode="auto">
              <a:xfrm>
                <a:off x="4110" y="1818"/>
                <a:ext cx="176" cy="2502"/>
              </a:xfrm>
              <a:custGeom>
                <a:avLst/>
                <a:gdLst>
                  <a:gd name="T0" fmla="*/ 23 w 176"/>
                  <a:gd name="T1" fmla="*/ 48 h 2502"/>
                  <a:gd name="T2" fmla="*/ 78 w 176"/>
                  <a:gd name="T3" fmla="*/ 1 h 2502"/>
                  <a:gd name="T4" fmla="*/ 175 w 176"/>
                  <a:gd name="T5" fmla="*/ 130 h 2502"/>
                  <a:gd name="T6" fmla="*/ 176 w 176"/>
                  <a:gd name="T7" fmla="*/ 2502 h 2502"/>
                  <a:gd name="T8" fmla="*/ 14 w 176"/>
                  <a:gd name="T9" fmla="*/ 2502 h 2502"/>
                  <a:gd name="T10" fmla="*/ 23 w 176"/>
                  <a:gd name="T11" fmla="*/ 48 h 250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6" h="2502">
                    <a:moveTo>
                      <a:pt x="23" y="48"/>
                    </a:moveTo>
                    <a:cubicBezTo>
                      <a:pt x="23" y="19"/>
                      <a:pt x="31" y="0"/>
                      <a:pt x="78" y="1"/>
                    </a:cubicBezTo>
                    <a:cubicBezTo>
                      <a:pt x="126" y="3"/>
                      <a:pt x="175" y="96"/>
                      <a:pt x="175" y="130"/>
                    </a:cubicBezTo>
                    <a:cubicBezTo>
                      <a:pt x="175" y="161"/>
                      <a:pt x="176" y="2408"/>
                      <a:pt x="176" y="2502"/>
                    </a:cubicBezTo>
                    <a:cubicBezTo>
                      <a:pt x="174" y="2502"/>
                      <a:pt x="12" y="2502"/>
                      <a:pt x="14" y="2502"/>
                    </a:cubicBezTo>
                    <a:cubicBezTo>
                      <a:pt x="0" y="2079"/>
                      <a:pt x="23" y="305"/>
                      <a:pt x="23" y="48"/>
                    </a:cubicBezTo>
                    <a:close/>
                  </a:path>
                </a:pathLst>
              </a:custGeom>
              <a:solidFill>
                <a:schemeClr val="bg1"/>
              </a:solidFill>
              <a:ln w="9525">
                <a:solidFill>
                  <a:schemeClr val="bg1"/>
                </a:solidFill>
                <a:round/>
                <a:headEnd/>
                <a:tailEnd/>
              </a:ln>
            </p:spPr>
            <p:txBody>
              <a:bodyPr wrap="none" anchor="ctr"/>
              <a:lstStyle/>
              <a:p>
                <a:endParaRPr lang="en-US"/>
              </a:p>
            </p:txBody>
          </p:sp>
          <p:sp>
            <p:nvSpPr>
              <p:cNvPr id="5131" name="Freeform 6"/>
              <p:cNvSpPr>
                <a:spLocks/>
              </p:cNvSpPr>
              <p:nvPr userDrawn="1"/>
            </p:nvSpPr>
            <p:spPr bwMode="auto">
              <a:xfrm>
                <a:off x="4524" y="1854"/>
                <a:ext cx="429" cy="2468"/>
              </a:xfrm>
              <a:custGeom>
                <a:avLst/>
                <a:gdLst>
                  <a:gd name="T0" fmla="*/ 86 w 429"/>
                  <a:gd name="T1" fmla="*/ 0 h 2468"/>
                  <a:gd name="T2" fmla="*/ 332 w 429"/>
                  <a:gd name="T3" fmla="*/ 0 h 2468"/>
                  <a:gd name="T4" fmla="*/ 426 w 429"/>
                  <a:gd name="T5" fmla="*/ 79 h 2468"/>
                  <a:gd name="T6" fmla="*/ 426 w 429"/>
                  <a:gd name="T7" fmla="*/ 2466 h 2468"/>
                  <a:gd name="T8" fmla="*/ 0 w 429"/>
                  <a:gd name="T9" fmla="*/ 2464 h 2468"/>
                  <a:gd name="T10" fmla="*/ 1 w 429"/>
                  <a:gd name="T11" fmla="*/ 89 h 2468"/>
                  <a:gd name="T12" fmla="*/ 86 w 429"/>
                  <a:gd name="T13" fmla="*/ 0 h 24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9" h="2468">
                    <a:moveTo>
                      <a:pt x="86" y="0"/>
                    </a:moveTo>
                    <a:cubicBezTo>
                      <a:pt x="201" y="0"/>
                      <a:pt x="269" y="0"/>
                      <a:pt x="332" y="0"/>
                    </a:cubicBezTo>
                    <a:cubicBezTo>
                      <a:pt x="366" y="0"/>
                      <a:pt x="426" y="8"/>
                      <a:pt x="426" y="79"/>
                    </a:cubicBezTo>
                    <a:cubicBezTo>
                      <a:pt x="426" y="516"/>
                      <a:pt x="429" y="2060"/>
                      <a:pt x="426" y="2466"/>
                    </a:cubicBezTo>
                    <a:cubicBezTo>
                      <a:pt x="392" y="2468"/>
                      <a:pt x="6" y="2466"/>
                      <a:pt x="0" y="2464"/>
                    </a:cubicBezTo>
                    <a:cubicBezTo>
                      <a:pt x="0" y="2406"/>
                      <a:pt x="2" y="149"/>
                      <a:pt x="1" y="89"/>
                    </a:cubicBezTo>
                    <a:cubicBezTo>
                      <a:pt x="2" y="26"/>
                      <a:pt x="25" y="0"/>
                      <a:pt x="86" y="0"/>
                    </a:cubicBezTo>
                    <a:close/>
                  </a:path>
                </a:pathLst>
              </a:custGeom>
              <a:solidFill>
                <a:schemeClr val="bg1"/>
              </a:solidFill>
              <a:ln w="9525">
                <a:solidFill>
                  <a:schemeClr val="bg1"/>
                </a:solidFill>
                <a:round/>
                <a:headEnd/>
                <a:tailEnd/>
              </a:ln>
            </p:spPr>
            <p:txBody>
              <a:bodyPr wrap="none" anchor="ctr"/>
              <a:lstStyle/>
              <a:p>
                <a:endParaRPr lang="en-US"/>
              </a:p>
            </p:txBody>
          </p:sp>
          <p:sp>
            <p:nvSpPr>
              <p:cNvPr id="5132" name="Freeform 7"/>
              <p:cNvSpPr>
                <a:spLocks/>
              </p:cNvSpPr>
              <p:nvPr userDrawn="1"/>
            </p:nvSpPr>
            <p:spPr bwMode="auto">
              <a:xfrm>
                <a:off x="5279" y="1901"/>
                <a:ext cx="86" cy="1639"/>
              </a:xfrm>
              <a:custGeom>
                <a:avLst/>
                <a:gdLst>
                  <a:gd name="T0" fmla="*/ 3 w 400"/>
                  <a:gd name="T1" fmla="*/ 41 h 7584"/>
                  <a:gd name="T2" fmla="*/ 3 w 400"/>
                  <a:gd name="T3" fmla="*/ 1559 h 7584"/>
                  <a:gd name="T4" fmla="*/ 45 w 400"/>
                  <a:gd name="T5" fmla="*/ 1639 h 7584"/>
                  <a:gd name="T6" fmla="*/ 86 w 400"/>
                  <a:gd name="T7" fmla="*/ 1587 h 7584"/>
                  <a:gd name="T8" fmla="*/ 86 w 400"/>
                  <a:gd name="T9" fmla="*/ 83 h 7584"/>
                  <a:gd name="T10" fmla="*/ 34 w 400"/>
                  <a:gd name="T11" fmla="*/ 0 h 7584"/>
                  <a:gd name="T12" fmla="*/ 3 w 400"/>
                  <a:gd name="T13" fmla="*/ 41 h 75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0" h="7584">
                    <a:moveTo>
                      <a:pt x="16" y="192"/>
                    </a:moveTo>
                    <a:cubicBezTo>
                      <a:pt x="16" y="288"/>
                      <a:pt x="16" y="5968"/>
                      <a:pt x="16" y="7216"/>
                    </a:cubicBezTo>
                    <a:cubicBezTo>
                      <a:pt x="14" y="7391"/>
                      <a:pt x="80" y="7584"/>
                      <a:pt x="208" y="7584"/>
                    </a:cubicBezTo>
                    <a:cubicBezTo>
                      <a:pt x="336" y="7584"/>
                      <a:pt x="400" y="7552"/>
                      <a:pt x="400" y="7344"/>
                    </a:cubicBezTo>
                    <a:cubicBezTo>
                      <a:pt x="400" y="7120"/>
                      <a:pt x="400" y="384"/>
                      <a:pt x="400" y="384"/>
                    </a:cubicBezTo>
                    <a:cubicBezTo>
                      <a:pt x="384" y="48"/>
                      <a:pt x="256" y="0"/>
                      <a:pt x="160" y="0"/>
                    </a:cubicBezTo>
                    <a:cubicBezTo>
                      <a:pt x="64" y="0"/>
                      <a:pt x="0" y="96"/>
                      <a:pt x="16" y="192"/>
                    </a:cubicBezTo>
                    <a:close/>
                  </a:path>
                </a:pathLst>
              </a:custGeom>
              <a:solidFill>
                <a:schemeClr val="bg1"/>
              </a:solidFill>
              <a:ln w="9525">
                <a:solidFill>
                  <a:schemeClr val="bg1"/>
                </a:solidFill>
                <a:round/>
                <a:headEnd/>
                <a:tailEnd/>
              </a:ln>
            </p:spPr>
            <p:txBody>
              <a:bodyPr wrap="none" anchor="ctr"/>
              <a:lstStyle/>
              <a:p>
                <a:endParaRPr lang="en-US"/>
              </a:p>
            </p:txBody>
          </p:sp>
          <p:sp>
            <p:nvSpPr>
              <p:cNvPr id="5133" name="Freeform 8"/>
              <p:cNvSpPr>
                <a:spLocks/>
              </p:cNvSpPr>
              <p:nvPr userDrawn="1"/>
            </p:nvSpPr>
            <p:spPr bwMode="auto">
              <a:xfrm>
                <a:off x="5417" y="1780"/>
                <a:ext cx="145" cy="1781"/>
              </a:xfrm>
              <a:custGeom>
                <a:avLst/>
                <a:gdLst>
                  <a:gd name="T0" fmla="*/ 3 w 672"/>
                  <a:gd name="T1" fmla="*/ 45 h 8240"/>
                  <a:gd name="T2" fmla="*/ 3 w 672"/>
                  <a:gd name="T3" fmla="*/ 1674 h 8240"/>
                  <a:gd name="T4" fmla="*/ 73 w 672"/>
                  <a:gd name="T5" fmla="*/ 1771 h 8240"/>
                  <a:gd name="T6" fmla="*/ 124 w 672"/>
                  <a:gd name="T7" fmla="*/ 1726 h 8240"/>
                  <a:gd name="T8" fmla="*/ 124 w 672"/>
                  <a:gd name="T9" fmla="*/ 163 h 8240"/>
                  <a:gd name="T10" fmla="*/ 145 w 672"/>
                  <a:gd name="T11" fmla="*/ 80 h 8240"/>
                  <a:gd name="T12" fmla="*/ 76 w 672"/>
                  <a:gd name="T13" fmla="*/ 21 h 8240"/>
                  <a:gd name="T14" fmla="*/ 3 w 672"/>
                  <a:gd name="T15" fmla="*/ 45 h 82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2" h="8240">
                    <a:moveTo>
                      <a:pt x="16" y="208"/>
                    </a:moveTo>
                    <a:cubicBezTo>
                      <a:pt x="0" y="1760"/>
                      <a:pt x="16" y="6416"/>
                      <a:pt x="16" y="7744"/>
                    </a:cubicBezTo>
                    <a:cubicBezTo>
                      <a:pt x="20" y="8080"/>
                      <a:pt x="144" y="8192"/>
                      <a:pt x="336" y="8192"/>
                    </a:cubicBezTo>
                    <a:cubicBezTo>
                      <a:pt x="432" y="8240"/>
                      <a:pt x="573" y="8131"/>
                      <a:pt x="576" y="7984"/>
                    </a:cubicBezTo>
                    <a:cubicBezTo>
                      <a:pt x="592" y="6768"/>
                      <a:pt x="576" y="848"/>
                      <a:pt x="576" y="752"/>
                    </a:cubicBezTo>
                    <a:cubicBezTo>
                      <a:pt x="592" y="640"/>
                      <a:pt x="672" y="448"/>
                      <a:pt x="672" y="368"/>
                    </a:cubicBezTo>
                    <a:cubicBezTo>
                      <a:pt x="672" y="288"/>
                      <a:pt x="656" y="192"/>
                      <a:pt x="352" y="96"/>
                    </a:cubicBezTo>
                    <a:cubicBezTo>
                      <a:pt x="48" y="0"/>
                      <a:pt x="16" y="208"/>
                      <a:pt x="16" y="208"/>
                    </a:cubicBezTo>
                    <a:close/>
                  </a:path>
                </a:pathLst>
              </a:custGeom>
              <a:solidFill>
                <a:schemeClr val="bg1"/>
              </a:solidFill>
              <a:ln w="9525">
                <a:solidFill>
                  <a:schemeClr val="bg1"/>
                </a:solidFill>
                <a:round/>
                <a:headEnd/>
                <a:tailEnd/>
              </a:ln>
            </p:spPr>
            <p:txBody>
              <a:bodyPr wrap="none" anchor="ctr"/>
              <a:lstStyle/>
              <a:p>
                <a:endParaRPr lang="en-US"/>
              </a:p>
            </p:txBody>
          </p:sp>
          <p:sp>
            <p:nvSpPr>
              <p:cNvPr id="5134" name="Freeform 9"/>
              <p:cNvSpPr>
                <a:spLocks/>
              </p:cNvSpPr>
              <p:nvPr userDrawn="1"/>
            </p:nvSpPr>
            <p:spPr bwMode="auto">
              <a:xfrm>
                <a:off x="5595" y="1853"/>
                <a:ext cx="167" cy="2467"/>
              </a:xfrm>
              <a:custGeom>
                <a:avLst/>
                <a:gdLst>
                  <a:gd name="T0" fmla="*/ 164 w 167"/>
                  <a:gd name="T1" fmla="*/ 0 h 2467"/>
                  <a:gd name="T2" fmla="*/ 102 w 167"/>
                  <a:gd name="T3" fmla="*/ 7 h 2467"/>
                  <a:gd name="T4" fmla="*/ 9 w 167"/>
                  <a:gd name="T5" fmla="*/ 111 h 2467"/>
                  <a:gd name="T6" fmla="*/ 9 w 167"/>
                  <a:gd name="T7" fmla="*/ 2381 h 2467"/>
                  <a:gd name="T8" fmla="*/ 31 w 167"/>
                  <a:gd name="T9" fmla="*/ 2466 h 2467"/>
                  <a:gd name="T10" fmla="*/ 164 w 167"/>
                  <a:gd name="T11" fmla="*/ 2466 h 2467"/>
                  <a:gd name="T12" fmla="*/ 164 w 167"/>
                  <a:gd name="T13" fmla="*/ 0 h 24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7" h="2467">
                    <a:moveTo>
                      <a:pt x="164" y="0"/>
                    </a:moveTo>
                    <a:cubicBezTo>
                      <a:pt x="135" y="5"/>
                      <a:pt x="131" y="3"/>
                      <a:pt x="102" y="7"/>
                    </a:cubicBezTo>
                    <a:cubicBezTo>
                      <a:pt x="102" y="7"/>
                      <a:pt x="11" y="30"/>
                      <a:pt x="9" y="111"/>
                    </a:cubicBezTo>
                    <a:cubicBezTo>
                      <a:pt x="0" y="516"/>
                      <a:pt x="5" y="1998"/>
                      <a:pt x="9" y="2381"/>
                    </a:cubicBezTo>
                    <a:cubicBezTo>
                      <a:pt x="9" y="2399"/>
                      <a:pt x="11" y="2444"/>
                      <a:pt x="31" y="2466"/>
                    </a:cubicBezTo>
                    <a:cubicBezTo>
                      <a:pt x="53" y="2467"/>
                      <a:pt x="135" y="2467"/>
                      <a:pt x="164" y="2466"/>
                    </a:cubicBezTo>
                    <a:cubicBezTo>
                      <a:pt x="167" y="2453"/>
                      <a:pt x="163" y="27"/>
                      <a:pt x="164" y="0"/>
                    </a:cubicBezTo>
                    <a:close/>
                  </a:path>
                </a:pathLst>
              </a:custGeom>
              <a:solidFill>
                <a:schemeClr val="bg1"/>
              </a:solidFill>
              <a:ln w="9525">
                <a:solidFill>
                  <a:schemeClr val="bg1"/>
                </a:solidFill>
                <a:round/>
                <a:headEnd/>
                <a:tailEnd/>
              </a:ln>
            </p:spPr>
            <p:txBody>
              <a:bodyPr wrap="none" anchor="ctr"/>
              <a:lstStyle/>
              <a:p>
                <a:endParaRPr lang="en-US"/>
              </a:p>
            </p:txBody>
          </p:sp>
          <p:sp>
            <p:nvSpPr>
              <p:cNvPr id="5135" name="Freeform 10"/>
              <p:cNvSpPr>
                <a:spLocks/>
              </p:cNvSpPr>
              <p:nvPr userDrawn="1"/>
            </p:nvSpPr>
            <p:spPr bwMode="auto">
              <a:xfrm>
                <a:off x="4326" y="1746"/>
                <a:ext cx="145" cy="2576"/>
              </a:xfrm>
              <a:custGeom>
                <a:avLst/>
                <a:gdLst>
                  <a:gd name="T0" fmla="*/ 17 w 145"/>
                  <a:gd name="T1" fmla="*/ 110 h 2576"/>
                  <a:gd name="T2" fmla="*/ 23 w 145"/>
                  <a:gd name="T3" fmla="*/ 2573 h 2576"/>
                  <a:gd name="T4" fmla="*/ 127 w 145"/>
                  <a:gd name="T5" fmla="*/ 2573 h 2576"/>
                  <a:gd name="T6" fmla="*/ 127 w 145"/>
                  <a:gd name="T7" fmla="*/ 103 h 2576"/>
                  <a:gd name="T8" fmla="*/ 17 w 145"/>
                  <a:gd name="T9" fmla="*/ 110 h 25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 h="2576">
                    <a:moveTo>
                      <a:pt x="17" y="110"/>
                    </a:moveTo>
                    <a:cubicBezTo>
                      <a:pt x="0" y="522"/>
                      <a:pt x="22" y="2154"/>
                      <a:pt x="23" y="2573"/>
                    </a:cubicBezTo>
                    <a:cubicBezTo>
                      <a:pt x="36" y="2574"/>
                      <a:pt x="112" y="2576"/>
                      <a:pt x="127" y="2573"/>
                    </a:cubicBezTo>
                    <a:cubicBezTo>
                      <a:pt x="127" y="2158"/>
                      <a:pt x="145" y="513"/>
                      <a:pt x="127" y="103"/>
                    </a:cubicBezTo>
                    <a:cubicBezTo>
                      <a:pt x="128" y="47"/>
                      <a:pt x="22" y="0"/>
                      <a:pt x="17" y="110"/>
                    </a:cubicBezTo>
                    <a:close/>
                  </a:path>
                </a:pathLst>
              </a:custGeom>
              <a:solidFill>
                <a:schemeClr val="bg1"/>
              </a:solidFill>
              <a:ln w="9525">
                <a:solidFill>
                  <a:schemeClr val="bg1"/>
                </a:solidFill>
                <a:round/>
                <a:headEnd/>
                <a:tailEnd/>
              </a:ln>
            </p:spPr>
            <p:txBody>
              <a:bodyPr wrap="none" anchor="ctr"/>
              <a:lstStyle/>
              <a:p>
                <a:endParaRPr lang="en-US"/>
              </a:p>
            </p:txBody>
          </p:sp>
          <p:sp>
            <p:nvSpPr>
              <p:cNvPr id="5136" name="Freeform 11"/>
              <p:cNvSpPr>
                <a:spLocks/>
              </p:cNvSpPr>
              <p:nvPr userDrawn="1"/>
            </p:nvSpPr>
            <p:spPr bwMode="auto">
              <a:xfrm>
                <a:off x="3578" y="1532"/>
                <a:ext cx="230" cy="2790"/>
              </a:xfrm>
              <a:custGeom>
                <a:avLst/>
                <a:gdLst>
                  <a:gd name="T0" fmla="*/ 34 w 230"/>
                  <a:gd name="T1" fmla="*/ 142 h 2790"/>
                  <a:gd name="T2" fmla="*/ 34 w 230"/>
                  <a:gd name="T3" fmla="*/ 2789 h 2790"/>
                  <a:gd name="T4" fmla="*/ 210 w 230"/>
                  <a:gd name="T5" fmla="*/ 2790 h 2790"/>
                  <a:gd name="T6" fmla="*/ 211 w 230"/>
                  <a:gd name="T7" fmla="*/ 183 h 2790"/>
                  <a:gd name="T8" fmla="*/ 96 w 230"/>
                  <a:gd name="T9" fmla="*/ 17 h 2790"/>
                  <a:gd name="T10" fmla="*/ 5 w 230"/>
                  <a:gd name="T11" fmla="*/ 73 h 2790"/>
                  <a:gd name="T12" fmla="*/ 34 w 230"/>
                  <a:gd name="T13" fmla="*/ 142 h 279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0" h="2790">
                    <a:moveTo>
                      <a:pt x="34" y="142"/>
                    </a:moveTo>
                    <a:cubicBezTo>
                      <a:pt x="39" y="595"/>
                      <a:pt x="34" y="2319"/>
                      <a:pt x="34" y="2789"/>
                    </a:cubicBezTo>
                    <a:cubicBezTo>
                      <a:pt x="33" y="2785"/>
                      <a:pt x="209" y="2788"/>
                      <a:pt x="210" y="2790"/>
                    </a:cubicBezTo>
                    <a:cubicBezTo>
                      <a:pt x="210" y="2318"/>
                      <a:pt x="230" y="645"/>
                      <a:pt x="211" y="183"/>
                    </a:cubicBezTo>
                    <a:cubicBezTo>
                      <a:pt x="215" y="63"/>
                      <a:pt x="131" y="35"/>
                      <a:pt x="96" y="17"/>
                    </a:cubicBezTo>
                    <a:cubicBezTo>
                      <a:pt x="62" y="0"/>
                      <a:pt x="10" y="42"/>
                      <a:pt x="5" y="73"/>
                    </a:cubicBezTo>
                    <a:cubicBezTo>
                      <a:pt x="0" y="105"/>
                      <a:pt x="28" y="127"/>
                      <a:pt x="34" y="142"/>
                    </a:cubicBezTo>
                    <a:close/>
                  </a:path>
                </a:pathLst>
              </a:custGeom>
              <a:solidFill>
                <a:schemeClr val="bg1"/>
              </a:solidFill>
              <a:ln w="9525">
                <a:solidFill>
                  <a:schemeClr val="bg1"/>
                </a:solidFill>
                <a:round/>
                <a:headEnd/>
                <a:tailEnd/>
              </a:ln>
            </p:spPr>
            <p:txBody>
              <a:bodyPr wrap="none" anchor="ctr"/>
              <a:lstStyle/>
              <a:p>
                <a:endParaRPr lang="en-US"/>
              </a:p>
            </p:txBody>
          </p:sp>
          <p:sp>
            <p:nvSpPr>
              <p:cNvPr id="5137" name="Freeform 12"/>
              <p:cNvSpPr>
                <a:spLocks/>
              </p:cNvSpPr>
              <p:nvPr userDrawn="1"/>
            </p:nvSpPr>
            <p:spPr bwMode="auto">
              <a:xfrm>
                <a:off x="3805" y="1458"/>
                <a:ext cx="278" cy="2862"/>
              </a:xfrm>
              <a:custGeom>
                <a:avLst/>
                <a:gdLst>
                  <a:gd name="T0" fmla="*/ 74 w 278"/>
                  <a:gd name="T1" fmla="*/ 204 h 2862"/>
                  <a:gd name="T2" fmla="*/ 75 w 278"/>
                  <a:gd name="T3" fmla="*/ 2860 h 2862"/>
                  <a:gd name="T4" fmla="*/ 226 w 278"/>
                  <a:gd name="T5" fmla="*/ 2861 h 2862"/>
                  <a:gd name="T6" fmla="*/ 230 w 278"/>
                  <a:gd name="T7" fmla="*/ 194 h 2862"/>
                  <a:gd name="T8" fmla="*/ 271 w 278"/>
                  <a:gd name="T9" fmla="*/ 80 h 2862"/>
                  <a:gd name="T10" fmla="*/ 147 w 278"/>
                  <a:gd name="T11" fmla="*/ 8 h 2862"/>
                  <a:gd name="T12" fmla="*/ 12 w 278"/>
                  <a:gd name="T13" fmla="*/ 91 h 2862"/>
                  <a:gd name="T14" fmla="*/ 74 w 278"/>
                  <a:gd name="T15" fmla="*/ 204 h 28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8" h="2862">
                    <a:moveTo>
                      <a:pt x="74" y="204"/>
                    </a:moveTo>
                    <a:cubicBezTo>
                      <a:pt x="84" y="665"/>
                      <a:pt x="75" y="2374"/>
                      <a:pt x="75" y="2860"/>
                    </a:cubicBezTo>
                    <a:cubicBezTo>
                      <a:pt x="72" y="2859"/>
                      <a:pt x="224" y="2862"/>
                      <a:pt x="226" y="2861"/>
                    </a:cubicBezTo>
                    <a:cubicBezTo>
                      <a:pt x="227" y="2377"/>
                      <a:pt x="223" y="657"/>
                      <a:pt x="230" y="194"/>
                    </a:cubicBezTo>
                    <a:cubicBezTo>
                      <a:pt x="230" y="172"/>
                      <a:pt x="278" y="121"/>
                      <a:pt x="271" y="80"/>
                    </a:cubicBezTo>
                    <a:cubicBezTo>
                      <a:pt x="264" y="40"/>
                      <a:pt x="236" y="0"/>
                      <a:pt x="147" y="8"/>
                    </a:cubicBezTo>
                    <a:cubicBezTo>
                      <a:pt x="57" y="15"/>
                      <a:pt x="24" y="61"/>
                      <a:pt x="12" y="91"/>
                    </a:cubicBezTo>
                    <a:cubicBezTo>
                      <a:pt x="0" y="120"/>
                      <a:pt x="74" y="172"/>
                      <a:pt x="74" y="204"/>
                    </a:cubicBezTo>
                    <a:close/>
                  </a:path>
                </a:pathLst>
              </a:custGeom>
              <a:solidFill>
                <a:schemeClr val="bg1"/>
              </a:solidFill>
              <a:ln w="9525">
                <a:solidFill>
                  <a:schemeClr val="bg1"/>
                </a:solidFill>
                <a:round/>
                <a:headEnd/>
                <a:tailEnd/>
              </a:ln>
            </p:spPr>
            <p:txBody>
              <a:bodyPr wrap="none" anchor="ctr"/>
              <a:lstStyle/>
              <a:p>
                <a:endParaRPr lang="en-US"/>
              </a:p>
            </p:txBody>
          </p:sp>
          <p:sp>
            <p:nvSpPr>
              <p:cNvPr id="5138" name="Freeform 13"/>
              <p:cNvSpPr>
                <a:spLocks/>
              </p:cNvSpPr>
              <p:nvPr userDrawn="1"/>
            </p:nvSpPr>
            <p:spPr bwMode="auto">
              <a:xfrm>
                <a:off x="4898" y="1376"/>
                <a:ext cx="353" cy="2948"/>
              </a:xfrm>
              <a:custGeom>
                <a:avLst/>
                <a:gdLst>
                  <a:gd name="T0" fmla="*/ 118 w 353"/>
                  <a:gd name="T1" fmla="*/ 239 h 2948"/>
                  <a:gd name="T2" fmla="*/ 114 w 353"/>
                  <a:gd name="T3" fmla="*/ 2945 h 2948"/>
                  <a:gd name="T4" fmla="*/ 298 w 353"/>
                  <a:gd name="T5" fmla="*/ 2946 h 2948"/>
                  <a:gd name="T6" fmla="*/ 301 w 353"/>
                  <a:gd name="T7" fmla="*/ 190 h 2948"/>
                  <a:gd name="T8" fmla="*/ 353 w 353"/>
                  <a:gd name="T9" fmla="*/ 59 h 2948"/>
                  <a:gd name="T10" fmla="*/ 187 w 353"/>
                  <a:gd name="T11" fmla="*/ 7 h 2948"/>
                  <a:gd name="T12" fmla="*/ 0 w 353"/>
                  <a:gd name="T13" fmla="*/ 86 h 2948"/>
                  <a:gd name="T14" fmla="*/ 118 w 353"/>
                  <a:gd name="T15" fmla="*/ 239 h 294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3" h="2948">
                    <a:moveTo>
                      <a:pt x="118" y="239"/>
                    </a:moveTo>
                    <a:cubicBezTo>
                      <a:pt x="137" y="715"/>
                      <a:pt x="115" y="2438"/>
                      <a:pt x="114" y="2945"/>
                    </a:cubicBezTo>
                    <a:cubicBezTo>
                      <a:pt x="128" y="2946"/>
                      <a:pt x="272" y="2948"/>
                      <a:pt x="298" y="2946"/>
                    </a:cubicBezTo>
                    <a:cubicBezTo>
                      <a:pt x="298" y="2447"/>
                      <a:pt x="292" y="671"/>
                      <a:pt x="301" y="190"/>
                    </a:cubicBezTo>
                    <a:cubicBezTo>
                      <a:pt x="301" y="118"/>
                      <a:pt x="353" y="104"/>
                      <a:pt x="353" y="59"/>
                    </a:cubicBezTo>
                    <a:cubicBezTo>
                      <a:pt x="353" y="14"/>
                      <a:pt x="244" y="3"/>
                      <a:pt x="187" y="7"/>
                    </a:cubicBezTo>
                    <a:cubicBezTo>
                      <a:pt x="130" y="10"/>
                      <a:pt x="0" y="0"/>
                      <a:pt x="0" y="86"/>
                    </a:cubicBezTo>
                    <a:cubicBezTo>
                      <a:pt x="0" y="173"/>
                      <a:pt x="118" y="176"/>
                      <a:pt x="118" y="239"/>
                    </a:cubicBezTo>
                    <a:close/>
                  </a:path>
                </a:pathLst>
              </a:custGeom>
              <a:solidFill>
                <a:schemeClr val="bg1"/>
              </a:solidFill>
              <a:ln w="9525">
                <a:solidFill>
                  <a:schemeClr val="bg1"/>
                </a:solidFill>
                <a:round/>
                <a:headEnd/>
                <a:tailEnd/>
              </a:ln>
            </p:spPr>
            <p:txBody>
              <a:bodyPr wrap="none" anchor="ctr"/>
              <a:lstStyle/>
              <a:p>
                <a:endParaRPr lang="en-US"/>
              </a:p>
            </p:txBody>
          </p:sp>
          <p:sp>
            <p:nvSpPr>
              <p:cNvPr id="5139" name="Freeform 14"/>
              <p:cNvSpPr>
                <a:spLocks/>
              </p:cNvSpPr>
              <p:nvPr userDrawn="1"/>
            </p:nvSpPr>
            <p:spPr bwMode="auto">
              <a:xfrm>
                <a:off x="4089" y="1300"/>
                <a:ext cx="882" cy="515"/>
              </a:xfrm>
              <a:custGeom>
                <a:avLst/>
                <a:gdLst>
                  <a:gd name="T0" fmla="*/ 55 w 4080"/>
                  <a:gd name="T1" fmla="*/ 415 h 2384"/>
                  <a:gd name="T2" fmla="*/ 297 w 4080"/>
                  <a:gd name="T3" fmla="*/ 415 h 2384"/>
                  <a:gd name="T4" fmla="*/ 498 w 4080"/>
                  <a:gd name="T5" fmla="*/ 477 h 2384"/>
                  <a:gd name="T6" fmla="*/ 830 w 4080"/>
                  <a:gd name="T7" fmla="*/ 467 h 2384"/>
                  <a:gd name="T8" fmla="*/ 837 w 4080"/>
                  <a:gd name="T9" fmla="*/ 321 h 2384"/>
                  <a:gd name="T10" fmla="*/ 747 w 4080"/>
                  <a:gd name="T11" fmla="*/ 197 h 2384"/>
                  <a:gd name="T12" fmla="*/ 737 w 4080"/>
                  <a:gd name="T13" fmla="*/ 31 h 2384"/>
                  <a:gd name="T14" fmla="*/ 52 w 4080"/>
                  <a:gd name="T15" fmla="*/ 104 h 2384"/>
                  <a:gd name="T16" fmla="*/ 73 w 4080"/>
                  <a:gd name="T17" fmla="*/ 238 h 2384"/>
                  <a:gd name="T18" fmla="*/ 55 w 4080"/>
                  <a:gd name="T19" fmla="*/ 415 h 23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80" h="2384">
                    <a:moveTo>
                      <a:pt x="256" y="1920"/>
                    </a:moveTo>
                    <a:cubicBezTo>
                      <a:pt x="512" y="2176"/>
                      <a:pt x="896" y="1920"/>
                      <a:pt x="1376" y="1920"/>
                    </a:cubicBezTo>
                    <a:cubicBezTo>
                      <a:pt x="1856" y="1920"/>
                      <a:pt x="1904" y="2064"/>
                      <a:pt x="2304" y="2208"/>
                    </a:cubicBezTo>
                    <a:cubicBezTo>
                      <a:pt x="2704" y="2352"/>
                      <a:pt x="3600" y="2384"/>
                      <a:pt x="3840" y="2160"/>
                    </a:cubicBezTo>
                    <a:cubicBezTo>
                      <a:pt x="4080" y="1936"/>
                      <a:pt x="3936" y="1696"/>
                      <a:pt x="3872" y="1488"/>
                    </a:cubicBezTo>
                    <a:cubicBezTo>
                      <a:pt x="3808" y="1280"/>
                      <a:pt x="3544" y="1136"/>
                      <a:pt x="3456" y="912"/>
                    </a:cubicBezTo>
                    <a:cubicBezTo>
                      <a:pt x="3368" y="688"/>
                      <a:pt x="3552" y="288"/>
                      <a:pt x="3408" y="144"/>
                    </a:cubicBezTo>
                    <a:cubicBezTo>
                      <a:pt x="3264" y="0"/>
                      <a:pt x="400" y="240"/>
                      <a:pt x="240" y="480"/>
                    </a:cubicBezTo>
                    <a:cubicBezTo>
                      <a:pt x="80" y="720"/>
                      <a:pt x="336" y="864"/>
                      <a:pt x="336" y="1104"/>
                    </a:cubicBezTo>
                    <a:cubicBezTo>
                      <a:pt x="336" y="1344"/>
                      <a:pt x="0" y="1664"/>
                      <a:pt x="256" y="1920"/>
                    </a:cubicBezTo>
                    <a:close/>
                  </a:path>
                </a:pathLst>
              </a:custGeom>
              <a:solidFill>
                <a:schemeClr val="bg1"/>
              </a:solidFill>
              <a:ln w="9525">
                <a:solidFill>
                  <a:schemeClr val="bg1"/>
                </a:solidFill>
                <a:round/>
                <a:headEnd/>
                <a:tailEnd/>
              </a:ln>
            </p:spPr>
            <p:txBody>
              <a:bodyPr wrap="none" anchor="ctr"/>
              <a:lstStyle/>
              <a:p>
                <a:endParaRPr lang="en-US"/>
              </a:p>
            </p:txBody>
          </p:sp>
          <p:sp>
            <p:nvSpPr>
              <p:cNvPr id="5140" name="Freeform 15"/>
              <p:cNvSpPr>
                <a:spLocks/>
              </p:cNvSpPr>
              <p:nvPr userDrawn="1"/>
            </p:nvSpPr>
            <p:spPr bwMode="auto">
              <a:xfrm>
                <a:off x="5251" y="1306"/>
                <a:ext cx="509" cy="482"/>
              </a:xfrm>
              <a:custGeom>
                <a:avLst/>
                <a:gdLst>
                  <a:gd name="T0" fmla="*/ 508 w 509"/>
                  <a:gd name="T1" fmla="*/ 7 h 482"/>
                  <a:gd name="T2" fmla="*/ 104 w 509"/>
                  <a:gd name="T3" fmla="*/ 25 h 482"/>
                  <a:gd name="T4" fmla="*/ 93 w 509"/>
                  <a:gd name="T5" fmla="*/ 160 h 482"/>
                  <a:gd name="T6" fmla="*/ 31 w 509"/>
                  <a:gd name="T7" fmla="*/ 253 h 482"/>
                  <a:gd name="T8" fmla="*/ 42 w 509"/>
                  <a:gd name="T9" fmla="*/ 450 h 482"/>
                  <a:gd name="T10" fmla="*/ 218 w 509"/>
                  <a:gd name="T11" fmla="*/ 419 h 482"/>
                  <a:gd name="T12" fmla="*/ 422 w 509"/>
                  <a:gd name="T13" fmla="*/ 474 h 482"/>
                  <a:gd name="T14" fmla="*/ 508 w 509"/>
                  <a:gd name="T15" fmla="*/ 470 h 482"/>
                  <a:gd name="T16" fmla="*/ 508 w 509"/>
                  <a:gd name="T17" fmla="*/ 7 h 4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09" h="482">
                    <a:moveTo>
                      <a:pt x="508" y="7"/>
                    </a:moveTo>
                    <a:cubicBezTo>
                      <a:pt x="385" y="7"/>
                      <a:pt x="173" y="0"/>
                      <a:pt x="104" y="25"/>
                    </a:cubicBezTo>
                    <a:cubicBezTo>
                      <a:pt x="73" y="67"/>
                      <a:pt x="100" y="126"/>
                      <a:pt x="93" y="160"/>
                    </a:cubicBezTo>
                    <a:cubicBezTo>
                      <a:pt x="86" y="195"/>
                      <a:pt x="59" y="222"/>
                      <a:pt x="31" y="253"/>
                    </a:cubicBezTo>
                    <a:cubicBezTo>
                      <a:pt x="3" y="284"/>
                      <a:pt x="0" y="429"/>
                      <a:pt x="42" y="450"/>
                    </a:cubicBezTo>
                    <a:cubicBezTo>
                      <a:pt x="83" y="471"/>
                      <a:pt x="157" y="415"/>
                      <a:pt x="218" y="419"/>
                    </a:cubicBezTo>
                    <a:cubicBezTo>
                      <a:pt x="278" y="422"/>
                      <a:pt x="336" y="467"/>
                      <a:pt x="422" y="474"/>
                    </a:cubicBezTo>
                    <a:cubicBezTo>
                      <a:pt x="470" y="482"/>
                      <a:pt x="443" y="477"/>
                      <a:pt x="508" y="470"/>
                    </a:cubicBezTo>
                    <a:cubicBezTo>
                      <a:pt x="507" y="468"/>
                      <a:pt x="509" y="24"/>
                      <a:pt x="508" y="7"/>
                    </a:cubicBezTo>
                    <a:close/>
                  </a:path>
                </a:pathLst>
              </a:custGeom>
              <a:solidFill>
                <a:schemeClr val="bg1"/>
              </a:solidFill>
              <a:ln w="9525">
                <a:solidFill>
                  <a:schemeClr val="bg1"/>
                </a:solidFill>
                <a:round/>
                <a:headEnd/>
                <a:tailEnd/>
              </a:ln>
            </p:spPr>
            <p:txBody>
              <a:bodyPr wrap="none" anchor="ctr"/>
              <a:lstStyle/>
              <a:p>
                <a:endParaRPr lang="en-US"/>
              </a:p>
            </p:txBody>
          </p:sp>
          <p:sp>
            <p:nvSpPr>
              <p:cNvPr id="5141" name="Freeform 16"/>
              <p:cNvSpPr>
                <a:spLocks/>
              </p:cNvSpPr>
              <p:nvPr userDrawn="1"/>
            </p:nvSpPr>
            <p:spPr bwMode="auto">
              <a:xfrm>
                <a:off x="4511" y="1120"/>
                <a:ext cx="491" cy="144"/>
              </a:xfrm>
              <a:custGeom>
                <a:avLst/>
                <a:gdLst>
                  <a:gd name="T0" fmla="*/ 62 w 2272"/>
                  <a:gd name="T1" fmla="*/ 31 h 664"/>
                  <a:gd name="T2" fmla="*/ 55 w 2272"/>
                  <a:gd name="T3" fmla="*/ 128 h 664"/>
                  <a:gd name="T4" fmla="*/ 415 w 2272"/>
                  <a:gd name="T5" fmla="*/ 111 h 664"/>
                  <a:gd name="T6" fmla="*/ 418 w 2272"/>
                  <a:gd name="T7" fmla="*/ 3 h 664"/>
                  <a:gd name="T8" fmla="*/ 62 w 2272"/>
                  <a:gd name="T9" fmla="*/ 31 h 6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2" h="664">
                    <a:moveTo>
                      <a:pt x="288" y="144"/>
                    </a:moveTo>
                    <a:cubicBezTo>
                      <a:pt x="32" y="208"/>
                      <a:pt x="0" y="520"/>
                      <a:pt x="256" y="592"/>
                    </a:cubicBezTo>
                    <a:cubicBezTo>
                      <a:pt x="512" y="664"/>
                      <a:pt x="1568" y="544"/>
                      <a:pt x="1920" y="512"/>
                    </a:cubicBezTo>
                    <a:cubicBezTo>
                      <a:pt x="2272" y="480"/>
                      <a:pt x="2192" y="32"/>
                      <a:pt x="1936" y="16"/>
                    </a:cubicBezTo>
                    <a:cubicBezTo>
                      <a:pt x="1680" y="0"/>
                      <a:pt x="544" y="80"/>
                      <a:pt x="288" y="144"/>
                    </a:cubicBezTo>
                    <a:close/>
                  </a:path>
                </a:pathLst>
              </a:custGeom>
              <a:solidFill>
                <a:schemeClr val="bg1"/>
              </a:solidFill>
              <a:ln w="9525">
                <a:solidFill>
                  <a:schemeClr val="bg1"/>
                </a:solidFill>
                <a:round/>
                <a:headEnd/>
                <a:tailEnd/>
              </a:ln>
            </p:spPr>
            <p:txBody>
              <a:bodyPr wrap="none" anchor="ctr"/>
              <a:lstStyle/>
              <a:p>
                <a:endParaRPr lang="en-US"/>
              </a:p>
            </p:txBody>
          </p:sp>
          <p:sp>
            <p:nvSpPr>
              <p:cNvPr id="5142" name="Freeform 17"/>
              <p:cNvSpPr>
                <a:spLocks/>
              </p:cNvSpPr>
              <p:nvPr userDrawn="1"/>
            </p:nvSpPr>
            <p:spPr bwMode="auto">
              <a:xfrm>
                <a:off x="5147" y="1113"/>
                <a:ext cx="515" cy="132"/>
              </a:xfrm>
              <a:custGeom>
                <a:avLst/>
                <a:gdLst>
                  <a:gd name="T0" fmla="*/ 76 w 2384"/>
                  <a:gd name="T1" fmla="*/ 21 h 608"/>
                  <a:gd name="T2" fmla="*/ 93 w 2384"/>
                  <a:gd name="T3" fmla="*/ 118 h 608"/>
                  <a:gd name="T4" fmla="*/ 439 w 2384"/>
                  <a:gd name="T5" fmla="*/ 118 h 608"/>
                  <a:gd name="T6" fmla="*/ 422 w 2384"/>
                  <a:gd name="T7" fmla="*/ 21 h 608"/>
                  <a:gd name="T8" fmla="*/ 76 w 2384"/>
                  <a:gd name="T9" fmla="*/ 21 h 6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84" h="608">
                    <a:moveTo>
                      <a:pt x="352" y="96"/>
                    </a:moveTo>
                    <a:cubicBezTo>
                      <a:pt x="0" y="192"/>
                      <a:pt x="96" y="496"/>
                      <a:pt x="432" y="544"/>
                    </a:cubicBezTo>
                    <a:cubicBezTo>
                      <a:pt x="768" y="592"/>
                      <a:pt x="1680" y="608"/>
                      <a:pt x="2032" y="544"/>
                    </a:cubicBezTo>
                    <a:cubicBezTo>
                      <a:pt x="2384" y="480"/>
                      <a:pt x="2128" y="160"/>
                      <a:pt x="1952" y="96"/>
                    </a:cubicBezTo>
                    <a:cubicBezTo>
                      <a:pt x="1776" y="32"/>
                      <a:pt x="704" y="0"/>
                      <a:pt x="352" y="96"/>
                    </a:cubicBezTo>
                    <a:close/>
                  </a:path>
                </a:pathLst>
              </a:custGeom>
              <a:solidFill>
                <a:schemeClr val="bg1"/>
              </a:solidFill>
              <a:ln w="9525">
                <a:solidFill>
                  <a:schemeClr val="bg1"/>
                </a:solidFill>
                <a:round/>
                <a:headEnd/>
                <a:tailEnd/>
              </a:ln>
            </p:spPr>
            <p:txBody>
              <a:bodyPr wrap="none" anchor="ctr"/>
              <a:lstStyle/>
              <a:p>
                <a:endParaRPr lang="en-US"/>
              </a:p>
            </p:txBody>
          </p:sp>
          <p:sp>
            <p:nvSpPr>
              <p:cNvPr id="5143" name="Freeform 18"/>
              <p:cNvSpPr>
                <a:spLocks/>
              </p:cNvSpPr>
              <p:nvPr userDrawn="1"/>
            </p:nvSpPr>
            <p:spPr bwMode="auto">
              <a:xfrm>
                <a:off x="3425" y="1293"/>
                <a:ext cx="388" cy="183"/>
              </a:xfrm>
              <a:custGeom>
                <a:avLst/>
                <a:gdLst>
                  <a:gd name="T0" fmla="*/ 52 w 1792"/>
                  <a:gd name="T1" fmla="*/ 69 h 848"/>
                  <a:gd name="T2" fmla="*/ 83 w 1792"/>
                  <a:gd name="T3" fmla="*/ 159 h 848"/>
                  <a:gd name="T4" fmla="*/ 312 w 1792"/>
                  <a:gd name="T5" fmla="*/ 90 h 848"/>
                  <a:gd name="T6" fmla="*/ 281 w 1792"/>
                  <a:gd name="T7" fmla="*/ 7 h 848"/>
                  <a:gd name="T8" fmla="*/ 52 w 1792"/>
                  <a:gd name="T9" fmla="*/ 69 h 8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2" h="848">
                    <a:moveTo>
                      <a:pt x="240" y="320"/>
                    </a:moveTo>
                    <a:cubicBezTo>
                      <a:pt x="0" y="464"/>
                      <a:pt x="96" y="848"/>
                      <a:pt x="384" y="736"/>
                    </a:cubicBezTo>
                    <a:cubicBezTo>
                      <a:pt x="672" y="624"/>
                      <a:pt x="1088" y="528"/>
                      <a:pt x="1440" y="416"/>
                    </a:cubicBezTo>
                    <a:cubicBezTo>
                      <a:pt x="1792" y="304"/>
                      <a:pt x="1616" y="0"/>
                      <a:pt x="1296" y="32"/>
                    </a:cubicBezTo>
                    <a:cubicBezTo>
                      <a:pt x="976" y="64"/>
                      <a:pt x="480" y="176"/>
                      <a:pt x="240" y="320"/>
                    </a:cubicBezTo>
                    <a:close/>
                  </a:path>
                </a:pathLst>
              </a:custGeom>
              <a:solidFill>
                <a:schemeClr val="bg1"/>
              </a:solidFill>
              <a:ln w="9525">
                <a:solidFill>
                  <a:schemeClr val="bg1"/>
                </a:solidFill>
                <a:round/>
                <a:headEnd/>
                <a:tailEnd/>
              </a:ln>
            </p:spPr>
            <p:txBody>
              <a:bodyPr wrap="none" anchor="ctr"/>
              <a:lstStyle/>
              <a:p>
                <a:endParaRPr lang="en-US"/>
              </a:p>
            </p:txBody>
          </p:sp>
          <p:sp>
            <p:nvSpPr>
              <p:cNvPr id="5144" name="Freeform 19"/>
              <p:cNvSpPr>
                <a:spLocks/>
              </p:cNvSpPr>
              <p:nvPr userDrawn="1"/>
            </p:nvSpPr>
            <p:spPr bwMode="auto">
              <a:xfrm>
                <a:off x="3889" y="1182"/>
                <a:ext cx="473" cy="153"/>
              </a:xfrm>
              <a:custGeom>
                <a:avLst/>
                <a:gdLst>
                  <a:gd name="T0" fmla="*/ 97 w 2192"/>
                  <a:gd name="T1" fmla="*/ 56 h 704"/>
                  <a:gd name="T2" fmla="*/ 100 w 2192"/>
                  <a:gd name="T3" fmla="*/ 146 h 704"/>
                  <a:gd name="T4" fmla="*/ 418 w 2192"/>
                  <a:gd name="T5" fmla="*/ 97 h 704"/>
                  <a:gd name="T6" fmla="*/ 397 w 2192"/>
                  <a:gd name="T7" fmla="*/ 7 h 704"/>
                  <a:gd name="T8" fmla="*/ 97 w 2192"/>
                  <a:gd name="T9" fmla="*/ 56 h 7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92" h="704">
                    <a:moveTo>
                      <a:pt x="448" y="256"/>
                    </a:moveTo>
                    <a:cubicBezTo>
                      <a:pt x="128" y="336"/>
                      <a:pt x="0" y="704"/>
                      <a:pt x="464" y="672"/>
                    </a:cubicBezTo>
                    <a:cubicBezTo>
                      <a:pt x="928" y="640"/>
                      <a:pt x="1680" y="576"/>
                      <a:pt x="1936" y="448"/>
                    </a:cubicBezTo>
                    <a:cubicBezTo>
                      <a:pt x="2192" y="320"/>
                      <a:pt x="2160" y="64"/>
                      <a:pt x="1840" y="32"/>
                    </a:cubicBezTo>
                    <a:cubicBezTo>
                      <a:pt x="1520" y="0"/>
                      <a:pt x="768" y="176"/>
                      <a:pt x="448" y="256"/>
                    </a:cubicBezTo>
                    <a:close/>
                  </a:path>
                </a:pathLst>
              </a:custGeom>
              <a:solidFill>
                <a:schemeClr val="bg1"/>
              </a:solidFill>
              <a:ln w="9525">
                <a:solidFill>
                  <a:schemeClr val="bg1"/>
                </a:solidFill>
                <a:round/>
                <a:headEnd/>
                <a:tailEnd/>
              </a:ln>
            </p:spPr>
            <p:txBody>
              <a:bodyPr wrap="none" anchor="ctr"/>
              <a:lstStyle/>
              <a:p>
                <a:endParaRPr lang="en-US"/>
              </a:p>
            </p:txBody>
          </p:sp>
          <p:sp>
            <p:nvSpPr>
              <p:cNvPr id="5145" name="Freeform 20"/>
              <p:cNvSpPr>
                <a:spLocks/>
              </p:cNvSpPr>
              <p:nvPr userDrawn="1"/>
            </p:nvSpPr>
            <p:spPr bwMode="auto">
              <a:xfrm>
                <a:off x="3384" y="1072"/>
                <a:ext cx="809" cy="208"/>
              </a:xfrm>
              <a:custGeom>
                <a:avLst/>
                <a:gdLst>
                  <a:gd name="T0" fmla="*/ 52 w 3744"/>
                  <a:gd name="T1" fmla="*/ 156 h 962"/>
                  <a:gd name="T2" fmla="*/ 59 w 3744"/>
                  <a:gd name="T3" fmla="*/ 197 h 962"/>
                  <a:gd name="T4" fmla="*/ 809 w 3744"/>
                  <a:gd name="T5" fmla="*/ 10 h 962"/>
                  <a:gd name="T6" fmla="*/ 52 w 3744"/>
                  <a:gd name="T7" fmla="*/ 156 h 9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44" h="962">
                    <a:moveTo>
                      <a:pt x="240" y="720"/>
                    </a:moveTo>
                    <a:cubicBezTo>
                      <a:pt x="0" y="816"/>
                      <a:pt x="113" y="962"/>
                      <a:pt x="272" y="912"/>
                    </a:cubicBezTo>
                    <a:cubicBezTo>
                      <a:pt x="832" y="720"/>
                      <a:pt x="3248" y="144"/>
                      <a:pt x="3744" y="48"/>
                    </a:cubicBezTo>
                    <a:cubicBezTo>
                      <a:pt x="2672" y="0"/>
                      <a:pt x="871" y="484"/>
                      <a:pt x="240" y="720"/>
                    </a:cubicBezTo>
                    <a:close/>
                  </a:path>
                </a:pathLst>
              </a:custGeom>
              <a:solidFill>
                <a:schemeClr val="bg1"/>
              </a:solidFill>
              <a:ln w="9525">
                <a:solidFill>
                  <a:schemeClr val="bg1"/>
                </a:solidFill>
                <a:round/>
                <a:headEnd/>
                <a:tailEnd/>
              </a:ln>
            </p:spPr>
            <p:txBody>
              <a:bodyPr wrap="none" anchor="ctr"/>
              <a:lstStyle/>
              <a:p>
                <a:endParaRPr lang="en-US"/>
              </a:p>
            </p:txBody>
          </p:sp>
          <p:sp>
            <p:nvSpPr>
              <p:cNvPr id="5146" name="Freeform 21"/>
              <p:cNvSpPr>
                <a:spLocks/>
              </p:cNvSpPr>
              <p:nvPr userDrawn="1"/>
            </p:nvSpPr>
            <p:spPr bwMode="auto">
              <a:xfrm>
                <a:off x="4531" y="1004"/>
                <a:ext cx="343" cy="49"/>
              </a:xfrm>
              <a:custGeom>
                <a:avLst/>
                <a:gdLst>
                  <a:gd name="T0" fmla="*/ 55 w 1589"/>
                  <a:gd name="T1" fmla="*/ 19 h 229"/>
                  <a:gd name="T2" fmla="*/ 67 w 1589"/>
                  <a:gd name="T3" fmla="*/ 42 h 229"/>
                  <a:gd name="T4" fmla="*/ 292 w 1589"/>
                  <a:gd name="T5" fmla="*/ 22 h 229"/>
                  <a:gd name="T6" fmla="*/ 290 w 1589"/>
                  <a:gd name="T7" fmla="*/ 1 h 229"/>
                  <a:gd name="T8" fmla="*/ 55 w 1589"/>
                  <a:gd name="T9" fmla="*/ 19 h 2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9" h="229">
                    <a:moveTo>
                      <a:pt x="256" y="90"/>
                    </a:moveTo>
                    <a:cubicBezTo>
                      <a:pt x="0" y="133"/>
                      <a:pt x="117" y="229"/>
                      <a:pt x="309" y="197"/>
                    </a:cubicBezTo>
                    <a:cubicBezTo>
                      <a:pt x="501" y="165"/>
                      <a:pt x="1119" y="117"/>
                      <a:pt x="1354" y="101"/>
                    </a:cubicBezTo>
                    <a:cubicBezTo>
                      <a:pt x="1589" y="85"/>
                      <a:pt x="1531" y="10"/>
                      <a:pt x="1344" y="5"/>
                    </a:cubicBezTo>
                    <a:cubicBezTo>
                      <a:pt x="1157" y="0"/>
                      <a:pt x="512" y="47"/>
                      <a:pt x="256" y="90"/>
                    </a:cubicBezTo>
                    <a:close/>
                  </a:path>
                </a:pathLst>
              </a:custGeom>
              <a:solidFill>
                <a:schemeClr val="bg1"/>
              </a:solidFill>
              <a:ln w="9525">
                <a:solidFill>
                  <a:schemeClr val="bg1"/>
                </a:solidFill>
                <a:round/>
                <a:headEnd/>
                <a:tailEnd/>
              </a:ln>
            </p:spPr>
            <p:txBody>
              <a:bodyPr wrap="none" anchor="ctr"/>
              <a:lstStyle/>
              <a:p>
                <a:endParaRPr lang="en-US"/>
              </a:p>
            </p:txBody>
          </p:sp>
        </p:grpSp>
      </p:grpSp>
      <p:sp>
        <p:nvSpPr>
          <p:cNvPr id="5123" name="Rectangle 22"/>
          <p:cNvSpPr>
            <a:spLocks noGrp="1" noChangeArrowheads="1"/>
          </p:cNvSpPr>
          <p:nvPr>
            <p:ph type="title"/>
          </p:nvPr>
        </p:nvSpPr>
        <p:spPr bwMode="auto">
          <a:xfrm>
            <a:off x="685800" y="6096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4" name="Rectangle 23"/>
          <p:cNvSpPr>
            <a:spLocks noGrp="1" noChangeArrowheads="1"/>
          </p:cNvSpPr>
          <p:nvPr>
            <p:ph type="body" idx="1"/>
          </p:nvPr>
        </p:nvSpPr>
        <p:spPr bwMode="auto">
          <a:xfrm>
            <a:off x="685800" y="1600200"/>
            <a:ext cx="7772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20" name="Rectangle 24"/>
          <p:cNvSpPr>
            <a:spLocks noGrp="1" noChangeArrowheads="1"/>
          </p:cNvSpPr>
          <p:nvPr>
            <p:ph type="dt" sz="half" idx="2"/>
          </p:nvPr>
        </p:nvSpPr>
        <p:spPr bwMode="auto">
          <a:xfrm>
            <a:off x="685800" y="64008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mj-lt"/>
                <a:cs typeface="Arial" charset="0"/>
              </a:defRPr>
            </a:lvl1pPr>
          </a:lstStyle>
          <a:p>
            <a:pPr>
              <a:defRPr/>
            </a:pPr>
            <a:endParaRPr lang="en-US"/>
          </a:p>
        </p:txBody>
      </p:sp>
      <p:sp>
        <p:nvSpPr>
          <p:cNvPr id="4121" name="Rectangle 25"/>
          <p:cNvSpPr>
            <a:spLocks noGrp="1" noChangeArrowheads="1"/>
          </p:cNvSpPr>
          <p:nvPr>
            <p:ph type="ftr" sz="quarter" idx="3"/>
          </p:nvPr>
        </p:nvSpPr>
        <p:spPr bwMode="auto">
          <a:xfrm>
            <a:off x="3124200" y="6400800"/>
            <a:ext cx="2895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j-lt"/>
                <a:cs typeface="Arial" charset="0"/>
              </a:defRPr>
            </a:lvl1pPr>
          </a:lstStyle>
          <a:p>
            <a:pPr>
              <a:defRPr/>
            </a:pPr>
            <a:endParaRPr lang="en-US"/>
          </a:p>
        </p:txBody>
      </p:sp>
      <p:sp>
        <p:nvSpPr>
          <p:cNvPr id="4122" name="Rectangle 26"/>
          <p:cNvSpPr>
            <a:spLocks noGrp="1" noChangeArrowheads="1"/>
          </p:cNvSpPr>
          <p:nvPr>
            <p:ph type="sldNum" sz="quarter" idx="4"/>
          </p:nvPr>
        </p:nvSpPr>
        <p:spPr bwMode="auto">
          <a:xfrm>
            <a:off x="6553200" y="64008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solidFill>
                  <a:srgbClr val="000000"/>
                </a:solidFill>
                <a:latin typeface="+mj-lt"/>
                <a:cs typeface="Arial" charset="0"/>
              </a:defRPr>
            </a:lvl1pPr>
          </a:lstStyle>
          <a:p>
            <a:pPr>
              <a:defRPr/>
            </a:pPr>
            <a:fld id="{40358127-BE9D-4BC1-B92E-3A95DE56F741}" type="slidenum">
              <a:rPr lang="en-US"/>
              <a:pPr>
                <a:defRPr/>
              </a:pPr>
              <a:t>‹#›</a:t>
            </a:fld>
            <a:endParaRPr lang="en-US" sz="1400"/>
          </a:p>
        </p:txBody>
      </p:sp>
    </p:spTree>
  </p:cSld>
  <p:clrMap bg1="lt1" tx1="dk1" bg2="lt2" tx2="dk2" accent1="accent1" accent2="accent2" accent3="accent3" accent4="accent4" accent5="accent5" accent6="accent6" hlink="hlink" folHlink="folHlink"/>
  <p:sldLayoutIdLst>
    <p:sldLayoutId id="2147484773" r:id="rId1"/>
    <p:sldLayoutId id="2147484774" r:id="rId2"/>
    <p:sldLayoutId id="2147484775" r:id="rId3"/>
    <p:sldLayoutId id="2147484776" r:id="rId4"/>
    <p:sldLayoutId id="2147484777" r:id="rId5"/>
    <p:sldLayoutId id="2147484778" r:id="rId6"/>
    <p:sldLayoutId id="2147484779" r:id="rId7"/>
    <p:sldLayoutId id="2147484780" r:id="rId8"/>
    <p:sldLayoutId id="2147484781" r:id="rId9"/>
    <p:sldLayoutId id="2147484782" r:id="rId10"/>
    <p:sldLayoutId id="2147484783" r:id="rId11"/>
  </p:sldLayoutIdLst>
  <p:txStyles>
    <p:titleStyle>
      <a:lvl1pPr algn="ctr" rtl="0" eaLnBrk="0" fontAlgn="base" hangingPunct="0">
        <a:spcBef>
          <a:spcPct val="0"/>
        </a:spcBef>
        <a:spcAft>
          <a:spcPct val="0"/>
        </a:spcAft>
        <a:defRPr sz="4400">
          <a:solidFill>
            <a:srgbClr val="000080"/>
          </a:solidFill>
          <a:latin typeface="+mj-lt"/>
          <a:ea typeface="+mj-ea"/>
          <a:cs typeface="+mj-cs"/>
        </a:defRPr>
      </a:lvl1pPr>
      <a:lvl2pPr algn="ctr" rtl="0" eaLnBrk="0" fontAlgn="base" hangingPunct="0">
        <a:spcBef>
          <a:spcPct val="0"/>
        </a:spcBef>
        <a:spcAft>
          <a:spcPct val="0"/>
        </a:spcAft>
        <a:defRPr sz="4400">
          <a:solidFill>
            <a:srgbClr val="000080"/>
          </a:solidFill>
          <a:latin typeface="Georgia" pitchFamily="18" charset="0"/>
          <a:cs typeface="Arial" charset="0"/>
        </a:defRPr>
      </a:lvl2pPr>
      <a:lvl3pPr algn="ctr" rtl="0" eaLnBrk="0" fontAlgn="base" hangingPunct="0">
        <a:spcBef>
          <a:spcPct val="0"/>
        </a:spcBef>
        <a:spcAft>
          <a:spcPct val="0"/>
        </a:spcAft>
        <a:defRPr sz="4400">
          <a:solidFill>
            <a:srgbClr val="000080"/>
          </a:solidFill>
          <a:latin typeface="Georgia" pitchFamily="18" charset="0"/>
          <a:cs typeface="Arial" charset="0"/>
        </a:defRPr>
      </a:lvl3pPr>
      <a:lvl4pPr algn="ctr" rtl="0" eaLnBrk="0" fontAlgn="base" hangingPunct="0">
        <a:spcBef>
          <a:spcPct val="0"/>
        </a:spcBef>
        <a:spcAft>
          <a:spcPct val="0"/>
        </a:spcAft>
        <a:defRPr sz="4400">
          <a:solidFill>
            <a:srgbClr val="000080"/>
          </a:solidFill>
          <a:latin typeface="Georgia" pitchFamily="18" charset="0"/>
          <a:cs typeface="Arial" charset="0"/>
        </a:defRPr>
      </a:lvl4pPr>
      <a:lvl5pPr algn="ctr" rtl="0" eaLnBrk="0" fontAlgn="base" hangingPunct="0">
        <a:spcBef>
          <a:spcPct val="0"/>
        </a:spcBef>
        <a:spcAft>
          <a:spcPct val="0"/>
        </a:spcAft>
        <a:defRPr sz="4400">
          <a:solidFill>
            <a:srgbClr val="000080"/>
          </a:solidFill>
          <a:latin typeface="Georgia" pitchFamily="18" charset="0"/>
          <a:cs typeface="Arial" charset="0"/>
        </a:defRPr>
      </a:lvl5pPr>
      <a:lvl6pPr marL="457200" algn="ctr" rtl="0" fontAlgn="base">
        <a:spcBef>
          <a:spcPct val="0"/>
        </a:spcBef>
        <a:spcAft>
          <a:spcPct val="0"/>
        </a:spcAft>
        <a:defRPr sz="4400">
          <a:solidFill>
            <a:srgbClr val="000080"/>
          </a:solidFill>
          <a:latin typeface="Georgia" pitchFamily="18" charset="0"/>
          <a:cs typeface="Arial" charset="0"/>
        </a:defRPr>
      </a:lvl6pPr>
      <a:lvl7pPr marL="914400" algn="ctr" rtl="0" fontAlgn="base">
        <a:spcBef>
          <a:spcPct val="0"/>
        </a:spcBef>
        <a:spcAft>
          <a:spcPct val="0"/>
        </a:spcAft>
        <a:defRPr sz="4400">
          <a:solidFill>
            <a:srgbClr val="000080"/>
          </a:solidFill>
          <a:latin typeface="Georgia" pitchFamily="18" charset="0"/>
          <a:cs typeface="Arial" charset="0"/>
        </a:defRPr>
      </a:lvl7pPr>
      <a:lvl8pPr marL="1371600" algn="ctr" rtl="0" fontAlgn="base">
        <a:spcBef>
          <a:spcPct val="0"/>
        </a:spcBef>
        <a:spcAft>
          <a:spcPct val="0"/>
        </a:spcAft>
        <a:defRPr sz="4400">
          <a:solidFill>
            <a:srgbClr val="000080"/>
          </a:solidFill>
          <a:latin typeface="Georgia" pitchFamily="18" charset="0"/>
          <a:cs typeface="Arial" charset="0"/>
        </a:defRPr>
      </a:lvl8pPr>
      <a:lvl9pPr marL="1828800" algn="ctr" rtl="0" fontAlgn="base">
        <a:spcBef>
          <a:spcPct val="0"/>
        </a:spcBef>
        <a:spcAft>
          <a:spcPct val="0"/>
        </a:spcAft>
        <a:defRPr sz="4400">
          <a:solidFill>
            <a:srgbClr val="000080"/>
          </a:solidFill>
          <a:latin typeface="Georgia"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5145088" y="157163"/>
            <a:ext cx="4002087" cy="6707187"/>
            <a:chOff x="3241" y="99"/>
            <a:chExt cx="2521" cy="4225"/>
          </a:xfrm>
        </p:grpSpPr>
        <p:sp>
          <p:nvSpPr>
            <p:cNvPr id="6152" name="Freeform 3"/>
            <p:cNvSpPr>
              <a:spLocks/>
            </p:cNvSpPr>
            <p:nvPr userDrawn="1"/>
          </p:nvSpPr>
          <p:spPr bwMode="auto">
            <a:xfrm>
              <a:off x="3241" y="99"/>
              <a:ext cx="2518" cy="4221"/>
            </a:xfrm>
            <a:custGeom>
              <a:avLst/>
              <a:gdLst>
                <a:gd name="T0" fmla="*/ 2517 w 2518"/>
                <a:gd name="T1" fmla="*/ 53 h 4221"/>
                <a:gd name="T2" fmla="*/ 1946 w 2518"/>
                <a:gd name="T3" fmla="*/ 0 h 4221"/>
                <a:gd name="T4" fmla="*/ 1 w 2518"/>
                <a:gd name="T5" fmla="*/ 1107 h 4221"/>
                <a:gd name="T6" fmla="*/ 111 w 2518"/>
                <a:gd name="T7" fmla="*/ 1270 h 4221"/>
                <a:gd name="T8" fmla="*/ 159 w 2518"/>
                <a:gd name="T9" fmla="*/ 1418 h 4221"/>
                <a:gd name="T10" fmla="*/ 211 w 2518"/>
                <a:gd name="T11" fmla="*/ 1521 h 4221"/>
                <a:gd name="T12" fmla="*/ 300 w 2518"/>
                <a:gd name="T13" fmla="*/ 1647 h 4221"/>
                <a:gd name="T14" fmla="*/ 311 w 2518"/>
                <a:gd name="T15" fmla="*/ 1731 h 4221"/>
                <a:gd name="T16" fmla="*/ 314 w 2518"/>
                <a:gd name="T17" fmla="*/ 4219 h 4221"/>
                <a:gd name="T18" fmla="*/ 2518 w 2518"/>
                <a:gd name="T19" fmla="*/ 4221 h 4221"/>
                <a:gd name="T20" fmla="*/ 2517 w 2518"/>
                <a:gd name="T21" fmla="*/ 53 h 42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518" h="4221">
                  <a:moveTo>
                    <a:pt x="2517" y="53"/>
                  </a:moveTo>
                  <a:cubicBezTo>
                    <a:pt x="2353" y="24"/>
                    <a:pt x="2363" y="1"/>
                    <a:pt x="1946" y="0"/>
                  </a:cubicBezTo>
                  <a:cubicBezTo>
                    <a:pt x="887" y="2"/>
                    <a:pt x="1" y="856"/>
                    <a:pt x="1" y="1107"/>
                  </a:cubicBezTo>
                  <a:cubicBezTo>
                    <a:pt x="0" y="1186"/>
                    <a:pt x="81" y="1220"/>
                    <a:pt x="111" y="1270"/>
                  </a:cubicBezTo>
                  <a:cubicBezTo>
                    <a:pt x="159" y="1341"/>
                    <a:pt x="135" y="1398"/>
                    <a:pt x="159" y="1418"/>
                  </a:cubicBezTo>
                  <a:cubicBezTo>
                    <a:pt x="195" y="1443"/>
                    <a:pt x="185" y="1459"/>
                    <a:pt x="211" y="1521"/>
                  </a:cubicBezTo>
                  <a:cubicBezTo>
                    <a:pt x="232" y="1563"/>
                    <a:pt x="280" y="1585"/>
                    <a:pt x="300" y="1647"/>
                  </a:cubicBezTo>
                  <a:cubicBezTo>
                    <a:pt x="325" y="1722"/>
                    <a:pt x="304" y="1642"/>
                    <a:pt x="311" y="1731"/>
                  </a:cubicBezTo>
                  <a:cubicBezTo>
                    <a:pt x="313" y="2160"/>
                    <a:pt x="313" y="3778"/>
                    <a:pt x="314" y="4219"/>
                  </a:cubicBezTo>
                  <a:cubicBezTo>
                    <a:pt x="343" y="4219"/>
                    <a:pt x="2082" y="4221"/>
                    <a:pt x="2518" y="4221"/>
                  </a:cubicBezTo>
                  <a:cubicBezTo>
                    <a:pt x="2515" y="4199"/>
                    <a:pt x="2517" y="235"/>
                    <a:pt x="2517" y="53"/>
                  </a:cubicBezTo>
                  <a:close/>
                </a:path>
              </a:pathLst>
            </a:custGeom>
            <a:solidFill>
              <a:srgbClr val="98CDFF"/>
            </a:solidFill>
            <a:ln w="9525">
              <a:solidFill>
                <a:srgbClr val="98CDFF"/>
              </a:solidFill>
              <a:round/>
              <a:headEnd/>
              <a:tailEnd/>
            </a:ln>
          </p:spPr>
          <p:txBody>
            <a:bodyPr wrap="none" anchor="ctr"/>
            <a:lstStyle/>
            <a:p>
              <a:endParaRPr lang="en-US"/>
            </a:p>
          </p:txBody>
        </p:sp>
        <p:grpSp>
          <p:nvGrpSpPr>
            <p:cNvPr id="6153" name="Group 4"/>
            <p:cNvGrpSpPr>
              <a:grpSpLocks/>
            </p:cNvGrpSpPr>
            <p:nvPr userDrawn="1"/>
          </p:nvGrpSpPr>
          <p:grpSpPr bwMode="auto">
            <a:xfrm>
              <a:off x="3384" y="1004"/>
              <a:ext cx="2378" cy="3320"/>
              <a:chOff x="3384" y="1004"/>
              <a:chExt cx="2378" cy="3320"/>
            </a:xfrm>
          </p:grpSpPr>
          <p:sp>
            <p:nvSpPr>
              <p:cNvPr id="6154" name="Freeform 5"/>
              <p:cNvSpPr>
                <a:spLocks/>
              </p:cNvSpPr>
              <p:nvPr userDrawn="1"/>
            </p:nvSpPr>
            <p:spPr bwMode="auto">
              <a:xfrm>
                <a:off x="4110" y="1818"/>
                <a:ext cx="176" cy="2502"/>
              </a:xfrm>
              <a:custGeom>
                <a:avLst/>
                <a:gdLst>
                  <a:gd name="T0" fmla="*/ 23 w 176"/>
                  <a:gd name="T1" fmla="*/ 48 h 2502"/>
                  <a:gd name="T2" fmla="*/ 78 w 176"/>
                  <a:gd name="T3" fmla="*/ 1 h 2502"/>
                  <a:gd name="T4" fmla="*/ 175 w 176"/>
                  <a:gd name="T5" fmla="*/ 130 h 2502"/>
                  <a:gd name="T6" fmla="*/ 176 w 176"/>
                  <a:gd name="T7" fmla="*/ 2502 h 2502"/>
                  <a:gd name="T8" fmla="*/ 14 w 176"/>
                  <a:gd name="T9" fmla="*/ 2502 h 2502"/>
                  <a:gd name="T10" fmla="*/ 23 w 176"/>
                  <a:gd name="T11" fmla="*/ 48 h 250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6" h="2502">
                    <a:moveTo>
                      <a:pt x="23" y="48"/>
                    </a:moveTo>
                    <a:cubicBezTo>
                      <a:pt x="23" y="19"/>
                      <a:pt x="31" y="0"/>
                      <a:pt x="78" y="1"/>
                    </a:cubicBezTo>
                    <a:cubicBezTo>
                      <a:pt x="126" y="3"/>
                      <a:pt x="175" y="96"/>
                      <a:pt x="175" y="130"/>
                    </a:cubicBezTo>
                    <a:cubicBezTo>
                      <a:pt x="175" y="161"/>
                      <a:pt x="176" y="2408"/>
                      <a:pt x="176" y="2502"/>
                    </a:cubicBezTo>
                    <a:cubicBezTo>
                      <a:pt x="174" y="2502"/>
                      <a:pt x="12" y="2502"/>
                      <a:pt x="14" y="2502"/>
                    </a:cubicBezTo>
                    <a:cubicBezTo>
                      <a:pt x="0" y="2079"/>
                      <a:pt x="23" y="305"/>
                      <a:pt x="23" y="48"/>
                    </a:cubicBezTo>
                    <a:close/>
                  </a:path>
                </a:pathLst>
              </a:custGeom>
              <a:solidFill>
                <a:schemeClr val="bg1"/>
              </a:solidFill>
              <a:ln w="9525">
                <a:solidFill>
                  <a:schemeClr val="bg1"/>
                </a:solidFill>
                <a:round/>
                <a:headEnd/>
                <a:tailEnd/>
              </a:ln>
            </p:spPr>
            <p:txBody>
              <a:bodyPr wrap="none" anchor="ctr"/>
              <a:lstStyle/>
              <a:p>
                <a:endParaRPr lang="en-US"/>
              </a:p>
            </p:txBody>
          </p:sp>
          <p:sp>
            <p:nvSpPr>
              <p:cNvPr id="6155" name="Freeform 6"/>
              <p:cNvSpPr>
                <a:spLocks/>
              </p:cNvSpPr>
              <p:nvPr userDrawn="1"/>
            </p:nvSpPr>
            <p:spPr bwMode="auto">
              <a:xfrm>
                <a:off x="4524" y="1854"/>
                <a:ext cx="429" cy="2468"/>
              </a:xfrm>
              <a:custGeom>
                <a:avLst/>
                <a:gdLst>
                  <a:gd name="T0" fmla="*/ 86 w 429"/>
                  <a:gd name="T1" fmla="*/ 0 h 2468"/>
                  <a:gd name="T2" fmla="*/ 332 w 429"/>
                  <a:gd name="T3" fmla="*/ 0 h 2468"/>
                  <a:gd name="T4" fmla="*/ 426 w 429"/>
                  <a:gd name="T5" fmla="*/ 79 h 2468"/>
                  <a:gd name="T6" fmla="*/ 426 w 429"/>
                  <a:gd name="T7" fmla="*/ 2466 h 2468"/>
                  <a:gd name="T8" fmla="*/ 0 w 429"/>
                  <a:gd name="T9" fmla="*/ 2464 h 2468"/>
                  <a:gd name="T10" fmla="*/ 1 w 429"/>
                  <a:gd name="T11" fmla="*/ 89 h 2468"/>
                  <a:gd name="T12" fmla="*/ 86 w 429"/>
                  <a:gd name="T13" fmla="*/ 0 h 24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9" h="2468">
                    <a:moveTo>
                      <a:pt x="86" y="0"/>
                    </a:moveTo>
                    <a:cubicBezTo>
                      <a:pt x="201" y="0"/>
                      <a:pt x="269" y="0"/>
                      <a:pt x="332" y="0"/>
                    </a:cubicBezTo>
                    <a:cubicBezTo>
                      <a:pt x="366" y="0"/>
                      <a:pt x="426" y="8"/>
                      <a:pt x="426" y="79"/>
                    </a:cubicBezTo>
                    <a:cubicBezTo>
                      <a:pt x="426" y="516"/>
                      <a:pt x="429" y="2060"/>
                      <a:pt x="426" y="2466"/>
                    </a:cubicBezTo>
                    <a:cubicBezTo>
                      <a:pt x="392" y="2468"/>
                      <a:pt x="6" y="2466"/>
                      <a:pt x="0" y="2464"/>
                    </a:cubicBezTo>
                    <a:cubicBezTo>
                      <a:pt x="0" y="2406"/>
                      <a:pt x="2" y="149"/>
                      <a:pt x="1" y="89"/>
                    </a:cubicBezTo>
                    <a:cubicBezTo>
                      <a:pt x="2" y="26"/>
                      <a:pt x="25" y="0"/>
                      <a:pt x="86" y="0"/>
                    </a:cubicBezTo>
                    <a:close/>
                  </a:path>
                </a:pathLst>
              </a:custGeom>
              <a:solidFill>
                <a:schemeClr val="bg1"/>
              </a:solidFill>
              <a:ln w="9525">
                <a:solidFill>
                  <a:schemeClr val="bg1"/>
                </a:solidFill>
                <a:round/>
                <a:headEnd/>
                <a:tailEnd/>
              </a:ln>
            </p:spPr>
            <p:txBody>
              <a:bodyPr wrap="none" anchor="ctr"/>
              <a:lstStyle/>
              <a:p>
                <a:endParaRPr lang="en-US"/>
              </a:p>
            </p:txBody>
          </p:sp>
          <p:sp>
            <p:nvSpPr>
              <p:cNvPr id="6156" name="Freeform 7"/>
              <p:cNvSpPr>
                <a:spLocks/>
              </p:cNvSpPr>
              <p:nvPr userDrawn="1"/>
            </p:nvSpPr>
            <p:spPr bwMode="auto">
              <a:xfrm>
                <a:off x="5279" y="1901"/>
                <a:ext cx="86" cy="1639"/>
              </a:xfrm>
              <a:custGeom>
                <a:avLst/>
                <a:gdLst>
                  <a:gd name="T0" fmla="*/ 3 w 400"/>
                  <a:gd name="T1" fmla="*/ 41 h 7584"/>
                  <a:gd name="T2" fmla="*/ 3 w 400"/>
                  <a:gd name="T3" fmla="*/ 1559 h 7584"/>
                  <a:gd name="T4" fmla="*/ 45 w 400"/>
                  <a:gd name="T5" fmla="*/ 1639 h 7584"/>
                  <a:gd name="T6" fmla="*/ 86 w 400"/>
                  <a:gd name="T7" fmla="*/ 1587 h 7584"/>
                  <a:gd name="T8" fmla="*/ 86 w 400"/>
                  <a:gd name="T9" fmla="*/ 83 h 7584"/>
                  <a:gd name="T10" fmla="*/ 34 w 400"/>
                  <a:gd name="T11" fmla="*/ 0 h 7584"/>
                  <a:gd name="T12" fmla="*/ 3 w 400"/>
                  <a:gd name="T13" fmla="*/ 41 h 75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0" h="7584">
                    <a:moveTo>
                      <a:pt x="16" y="192"/>
                    </a:moveTo>
                    <a:cubicBezTo>
                      <a:pt x="16" y="288"/>
                      <a:pt x="16" y="5968"/>
                      <a:pt x="16" y="7216"/>
                    </a:cubicBezTo>
                    <a:cubicBezTo>
                      <a:pt x="14" y="7391"/>
                      <a:pt x="80" y="7584"/>
                      <a:pt x="208" y="7584"/>
                    </a:cubicBezTo>
                    <a:cubicBezTo>
                      <a:pt x="336" y="7584"/>
                      <a:pt x="400" y="7552"/>
                      <a:pt x="400" y="7344"/>
                    </a:cubicBezTo>
                    <a:cubicBezTo>
                      <a:pt x="400" y="7120"/>
                      <a:pt x="400" y="384"/>
                      <a:pt x="400" y="384"/>
                    </a:cubicBezTo>
                    <a:cubicBezTo>
                      <a:pt x="384" y="48"/>
                      <a:pt x="256" y="0"/>
                      <a:pt x="160" y="0"/>
                    </a:cubicBezTo>
                    <a:cubicBezTo>
                      <a:pt x="64" y="0"/>
                      <a:pt x="0" y="96"/>
                      <a:pt x="16" y="192"/>
                    </a:cubicBezTo>
                    <a:close/>
                  </a:path>
                </a:pathLst>
              </a:custGeom>
              <a:solidFill>
                <a:schemeClr val="bg1"/>
              </a:solidFill>
              <a:ln w="9525">
                <a:solidFill>
                  <a:schemeClr val="bg1"/>
                </a:solidFill>
                <a:round/>
                <a:headEnd/>
                <a:tailEnd/>
              </a:ln>
            </p:spPr>
            <p:txBody>
              <a:bodyPr wrap="none" anchor="ctr"/>
              <a:lstStyle/>
              <a:p>
                <a:endParaRPr lang="en-US"/>
              </a:p>
            </p:txBody>
          </p:sp>
          <p:sp>
            <p:nvSpPr>
              <p:cNvPr id="6157" name="Freeform 8"/>
              <p:cNvSpPr>
                <a:spLocks/>
              </p:cNvSpPr>
              <p:nvPr userDrawn="1"/>
            </p:nvSpPr>
            <p:spPr bwMode="auto">
              <a:xfrm>
                <a:off x="5417" y="1780"/>
                <a:ext cx="145" cy="1781"/>
              </a:xfrm>
              <a:custGeom>
                <a:avLst/>
                <a:gdLst>
                  <a:gd name="T0" fmla="*/ 3 w 672"/>
                  <a:gd name="T1" fmla="*/ 45 h 8240"/>
                  <a:gd name="T2" fmla="*/ 3 w 672"/>
                  <a:gd name="T3" fmla="*/ 1674 h 8240"/>
                  <a:gd name="T4" fmla="*/ 73 w 672"/>
                  <a:gd name="T5" fmla="*/ 1771 h 8240"/>
                  <a:gd name="T6" fmla="*/ 124 w 672"/>
                  <a:gd name="T7" fmla="*/ 1726 h 8240"/>
                  <a:gd name="T8" fmla="*/ 124 w 672"/>
                  <a:gd name="T9" fmla="*/ 163 h 8240"/>
                  <a:gd name="T10" fmla="*/ 145 w 672"/>
                  <a:gd name="T11" fmla="*/ 80 h 8240"/>
                  <a:gd name="T12" fmla="*/ 76 w 672"/>
                  <a:gd name="T13" fmla="*/ 21 h 8240"/>
                  <a:gd name="T14" fmla="*/ 3 w 672"/>
                  <a:gd name="T15" fmla="*/ 45 h 82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2" h="8240">
                    <a:moveTo>
                      <a:pt x="16" y="208"/>
                    </a:moveTo>
                    <a:cubicBezTo>
                      <a:pt x="0" y="1760"/>
                      <a:pt x="16" y="6416"/>
                      <a:pt x="16" y="7744"/>
                    </a:cubicBezTo>
                    <a:cubicBezTo>
                      <a:pt x="20" y="8080"/>
                      <a:pt x="144" y="8192"/>
                      <a:pt x="336" y="8192"/>
                    </a:cubicBezTo>
                    <a:cubicBezTo>
                      <a:pt x="432" y="8240"/>
                      <a:pt x="573" y="8131"/>
                      <a:pt x="576" y="7984"/>
                    </a:cubicBezTo>
                    <a:cubicBezTo>
                      <a:pt x="592" y="6768"/>
                      <a:pt x="576" y="848"/>
                      <a:pt x="576" y="752"/>
                    </a:cubicBezTo>
                    <a:cubicBezTo>
                      <a:pt x="592" y="640"/>
                      <a:pt x="672" y="448"/>
                      <a:pt x="672" y="368"/>
                    </a:cubicBezTo>
                    <a:cubicBezTo>
                      <a:pt x="672" y="288"/>
                      <a:pt x="656" y="192"/>
                      <a:pt x="352" y="96"/>
                    </a:cubicBezTo>
                    <a:cubicBezTo>
                      <a:pt x="48" y="0"/>
                      <a:pt x="16" y="208"/>
                      <a:pt x="16" y="208"/>
                    </a:cubicBezTo>
                    <a:close/>
                  </a:path>
                </a:pathLst>
              </a:custGeom>
              <a:solidFill>
                <a:schemeClr val="bg1"/>
              </a:solidFill>
              <a:ln w="9525">
                <a:solidFill>
                  <a:schemeClr val="bg1"/>
                </a:solidFill>
                <a:round/>
                <a:headEnd/>
                <a:tailEnd/>
              </a:ln>
            </p:spPr>
            <p:txBody>
              <a:bodyPr wrap="none" anchor="ctr"/>
              <a:lstStyle/>
              <a:p>
                <a:endParaRPr lang="en-US"/>
              </a:p>
            </p:txBody>
          </p:sp>
          <p:sp>
            <p:nvSpPr>
              <p:cNvPr id="6158" name="Freeform 9"/>
              <p:cNvSpPr>
                <a:spLocks/>
              </p:cNvSpPr>
              <p:nvPr userDrawn="1"/>
            </p:nvSpPr>
            <p:spPr bwMode="auto">
              <a:xfrm>
                <a:off x="5595" y="1853"/>
                <a:ext cx="167" cy="2467"/>
              </a:xfrm>
              <a:custGeom>
                <a:avLst/>
                <a:gdLst>
                  <a:gd name="T0" fmla="*/ 164 w 167"/>
                  <a:gd name="T1" fmla="*/ 0 h 2467"/>
                  <a:gd name="T2" fmla="*/ 102 w 167"/>
                  <a:gd name="T3" fmla="*/ 7 h 2467"/>
                  <a:gd name="T4" fmla="*/ 9 w 167"/>
                  <a:gd name="T5" fmla="*/ 111 h 2467"/>
                  <a:gd name="T6" fmla="*/ 9 w 167"/>
                  <a:gd name="T7" fmla="*/ 2381 h 2467"/>
                  <a:gd name="T8" fmla="*/ 31 w 167"/>
                  <a:gd name="T9" fmla="*/ 2466 h 2467"/>
                  <a:gd name="T10" fmla="*/ 164 w 167"/>
                  <a:gd name="T11" fmla="*/ 2466 h 2467"/>
                  <a:gd name="T12" fmla="*/ 164 w 167"/>
                  <a:gd name="T13" fmla="*/ 0 h 24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7" h="2467">
                    <a:moveTo>
                      <a:pt x="164" y="0"/>
                    </a:moveTo>
                    <a:cubicBezTo>
                      <a:pt x="135" y="5"/>
                      <a:pt x="131" y="3"/>
                      <a:pt x="102" y="7"/>
                    </a:cubicBezTo>
                    <a:cubicBezTo>
                      <a:pt x="102" y="7"/>
                      <a:pt x="11" y="30"/>
                      <a:pt x="9" y="111"/>
                    </a:cubicBezTo>
                    <a:cubicBezTo>
                      <a:pt x="0" y="516"/>
                      <a:pt x="5" y="1998"/>
                      <a:pt x="9" y="2381"/>
                    </a:cubicBezTo>
                    <a:cubicBezTo>
                      <a:pt x="9" y="2399"/>
                      <a:pt x="11" y="2444"/>
                      <a:pt x="31" y="2466"/>
                    </a:cubicBezTo>
                    <a:cubicBezTo>
                      <a:pt x="53" y="2467"/>
                      <a:pt x="135" y="2467"/>
                      <a:pt x="164" y="2466"/>
                    </a:cubicBezTo>
                    <a:cubicBezTo>
                      <a:pt x="167" y="2453"/>
                      <a:pt x="163" y="27"/>
                      <a:pt x="164" y="0"/>
                    </a:cubicBezTo>
                    <a:close/>
                  </a:path>
                </a:pathLst>
              </a:custGeom>
              <a:solidFill>
                <a:schemeClr val="bg1"/>
              </a:solidFill>
              <a:ln w="9525">
                <a:solidFill>
                  <a:schemeClr val="bg1"/>
                </a:solidFill>
                <a:round/>
                <a:headEnd/>
                <a:tailEnd/>
              </a:ln>
            </p:spPr>
            <p:txBody>
              <a:bodyPr wrap="none" anchor="ctr"/>
              <a:lstStyle/>
              <a:p>
                <a:endParaRPr lang="en-US"/>
              </a:p>
            </p:txBody>
          </p:sp>
          <p:sp>
            <p:nvSpPr>
              <p:cNvPr id="6159" name="Freeform 10"/>
              <p:cNvSpPr>
                <a:spLocks/>
              </p:cNvSpPr>
              <p:nvPr userDrawn="1"/>
            </p:nvSpPr>
            <p:spPr bwMode="auto">
              <a:xfrm>
                <a:off x="4326" y="1746"/>
                <a:ext cx="145" cy="2576"/>
              </a:xfrm>
              <a:custGeom>
                <a:avLst/>
                <a:gdLst>
                  <a:gd name="T0" fmla="*/ 17 w 145"/>
                  <a:gd name="T1" fmla="*/ 110 h 2576"/>
                  <a:gd name="T2" fmla="*/ 23 w 145"/>
                  <a:gd name="T3" fmla="*/ 2573 h 2576"/>
                  <a:gd name="T4" fmla="*/ 127 w 145"/>
                  <a:gd name="T5" fmla="*/ 2573 h 2576"/>
                  <a:gd name="T6" fmla="*/ 127 w 145"/>
                  <a:gd name="T7" fmla="*/ 103 h 2576"/>
                  <a:gd name="T8" fmla="*/ 17 w 145"/>
                  <a:gd name="T9" fmla="*/ 110 h 25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5" h="2576">
                    <a:moveTo>
                      <a:pt x="17" y="110"/>
                    </a:moveTo>
                    <a:cubicBezTo>
                      <a:pt x="0" y="522"/>
                      <a:pt x="22" y="2154"/>
                      <a:pt x="23" y="2573"/>
                    </a:cubicBezTo>
                    <a:cubicBezTo>
                      <a:pt x="36" y="2574"/>
                      <a:pt x="112" y="2576"/>
                      <a:pt x="127" y="2573"/>
                    </a:cubicBezTo>
                    <a:cubicBezTo>
                      <a:pt x="127" y="2158"/>
                      <a:pt x="145" y="513"/>
                      <a:pt x="127" y="103"/>
                    </a:cubicBezTo>
                    <a:cubicBezTo>
                      <a:pt x="128" y="47"/>
                      <a:pt x="22" y="0"/>
                      <a:pt x="17" y="110"/>
                    </a:cubicBezTo>
                    <a:close/>
                  </a:path>
                </a:pathLst>
              </a:custGeom>
              <a:solidFill>
                <a:schemeClr val="bg1"/>
              </a:solidFill>
              <a:ln w="9525">
                <a:solidFill>
                  <a:schemeClr val="bg1"/>
                </a:solidFill>
                <a:round/>
                <a:headEnd/>
                <a:tailEnd/>
              </a:ln>
            </p:spPr>
            <p:txBody>
              <a:bodyPr wrap="none" anchor="ctr"/>
              <a:lstStyle/>
              <a:p>
                <a:endParaRPr lang="en-US"/>
              </a:p>
            </p:txBody>
          </p:sp>
          <p:sp>
            <p:nvSpPr>
              <p:cNvPr id="6160" name="Freeform 11"/>
              <p:cNvSpPr>
                <a:spLocks/>
              </p:cNvSpPr>
              <p:nvPr userDrawn="1"/>
            </p:nvSpPr>
            <p:spPr bwMode="auto">
              <a:xfrm>
                <a:off x="3578" y="1532"/>
                <a:ext cx="230" cy="2790"/>
              </a:xfrm>
              <a:custGeom>
                <a:avLst/>
                <a:gdLst>
                  <a:gd name="T0" fmla="*/ 34 w 230"/>
                  <a:gd name="T1" fmla="*/ 142 h 2790"/>
                  <a:gd name="T2" fmla="*/ 34 w 230"/>
                  <a:gd name="T3" fmla="*/ 2789 h 2790"/>
                  <a:gd name="T4" fmla="*/ 210 w 230"/>
                  <a:gd name="T5" fmla="*/ 2790 h 2790"/>
                  <a:gd name="T6" fmla="*/ 211 w 230"/>
                  <a:gd name="T7" fmla="*/ 183 h 2790"/>
                  <a:gd name="T8" fmla="*/ 96 w 230"/>
                  <a:gd name="T9" fmla="*/ 17 h 2790"/>
                  <a:gd name="T10" fmla="*/ 5 w 230"/>
                  <a:gd name="T11" fmla="*/ 73 h 2790"/>
                  <a:gd name="T12" fmla="*/ 34 w 230"/>
                  <a:gd name="T13" fmla="*/ 142 h 279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0" h="2790">
                    <a:moveTo>
                      <a:pt x="34" y="142"/>
                    </a:moveTo>
                    <a:cubicBezTo>
                      <a:pt x="39" y="595"/>
                      <a:pt x="34" y="2319"/>
                      <a:pt x="34" y="2789"/>
                    </a:cubicBezTo>
                    <a:cubicBezTo>
                      <a:pt x="33" y="2785"/>
                      <a:pt x="209" y="2788"/>
                      <a:pt x="210" y="2790"/>
                    </a:cubicBezTo>
                    <a:cubicBezTo>
                      <a:pt x="210" y="2318"/>
                      <a:pt x="230" y="645"/>
                      <a:pt x="211" y="183"/>
                    </a:cubicBezTo>
                    <a:cubicBezTo>
                      <a:pt x="215" y="63"/>
                      <a:pt x="131" y="35"/>
                      <a:pt x="96" y="17"/>
                    </a:cubicBezTo>
                    <a:cubicBezTo>
                      <a:pt x="62" y="0"/>
                      <a:pt x="10" y="42"/>
                      <a:pt x="5" y="73"/>
                    </a:cubicBezTo>
                    <a:cubicBezTo>
                      <a:pt x="0" y="105"/>
                      <a:pt x="28" y="127"/>
                      <a:pt x="34" y="142"/>
                    </a:cubicBezTo>
                    <a:close/>
                  </a:path>
                </a:pathLst>
              </a:custGeom>
              <a:solidFill>
                <a:schemeClr val="bg1"/>
              </a:solidFill>
              <a:ln w="9525">
                <a:solidFill>
                  <a:schemeClr val="bg1"/>
                </a:solidFill>
                <a:round/>
                <a:headEnd/>
                <a:tailEnd/>
              </a:ln>
            </p:spPr>
            <p:txBody>
              <a:bodyPr wrap="none" anchor="ctr"/>
              <a:lstStyle/>
              <a:p>
                <a:endParaRPr lang="en-US"/>
              </a:p>
            </p:txBody>
          </p:sp>
          <p:sp>
            <p:nvSpPr>
              <p:cNvPr id="6161" name="Freeform 12"/>
              <p:cNvSpPr>
                <a:spLocks/>
              </p:cNvSpPr>
              <p:nvPr userDrawn="1"/>
            </p:nvSpPr>
            <p:spPr bwMode="auto">
              <a:xfrm>
                <a:off x="3805" y="1458"/>
                <a:ext cx="278" cy="2862"/>
              </a:xfrm>
              <a:custGeom>
                <a:avLst/>
                <a:gdLst>
                  <a:gd name="T0" fmla="*/ 74 w 278"/>
                  <a:gd name="T1" fmla="*/ 204 h 2862"/>
                  <a:gd name="T2" fmla="*/ 75 w 278"/>
                  <a:gd name="T3" fmla="*/ 2860 h 2862"/>
                  <a:gd name="T4" fmla="*/ 226 w 278"/>
                  <a:gd name="T5" fmla="*/ 2861 h 2862"/>
                  <a:gd name="T6" fmla="*/ 230 w 278"/>
                  <a:gd name="T7" fmla="*/ 194 h 2862"/>
                  <a:gd name="T8" fmla="*/ 271 w 278"/>
                  <a:gd name="T9" fmla="*/ 80 h 2862"/>
                  <a:gd name="T10" fmla="*/ 147 w 278"/>
                  <a:gd name="T11" fmla="*/ 8 h 2862"/>
                  <a:gd name="T12" fmla="*/ 12 w 278"/>
                  <a:gd name="T13" fmla="*/ 91 h 2862"/>
                  <a:gd name="T14" fmla="*/ 74 w 278"/>
                  <a:gd name="T15" fmla="*/ 204 h 28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8" h="2862">
                    <a:moveTo>
                      <a:pt x="74" y="204"/>
                    </a:moveTo>
                    <a:cubicBezTo>
                      <a:pt x="84" y="665"/>
                      <a:pt x="75" y="2374"/>
                      <a:pt x="75" y="2860"/>
                    </a:cubicBezTo>
                    <a:cubicBezTo>
                      <a:pt x="72" y="2859"/>
                      <a:pt x="224" y="2862"/>
                      <a:pt x="226" y="2861"/>
                    </a:cubicBezTo>
                    <a:cubicBezTo>
                      <a:pt x="227" y="2377"/>
                      <a:pt x="223" y="657"/>
                      <a:pt x="230" y="194"/>
                    </a:cubicBezTo>
                    <a:cubicBezTo>
                      <a:pt x="230" y="172"/>
                      <a:pt x="278" y="121"/>
                      <a:pt x="271" y="80"/>
                    </a:cubicBezTo>
                    <a:cubicBezTo>
                      <a:pt x="264" y="40"/>
                      <a:pt x="236" y="0"/>
                      <a:pt x="147" y="8"/>
                    </a:cubicBezTo>
                    <a:cubicBezTo>
                      <a:pt x="57" y="15"/>
                      <a:pt x="24" y="61"/>
                      <a:pt x="12" y="91"/>
                    </a:cubicBezTo>
                    <a:cubicBezTo>
                      <a:pt x="0" y="120"/>
                      <a:pt x="74" y="172"/>
                      <a:pt x="74" y="204"/>
                    </a:cubicBezTo>
                    <a:close/>
                  </a:path>
                </a:pathLst>
              </a:custGeom>
              <a:solidFill>
                <a:schemeClr val="bg1"/>
              </a:solidFill>
              <a:ln w="9525">
                <a:solidFill>
                  <a:schemeClr val="bg1"/>
                </a:solidFill>
                <a:round/>
                <a:headEnd/>
                <a:tailEnd/>
              </a:ln>
            </p:spPr>
            <p:txBody>
              <a:bodyPr wrap="none" anchor="ctr"/>
              <a:lstStyle/>
              <a:p>
                <a:endParaRPr lang="en-US"/>
              </a:p>
            </p:txBody>
          </p:sp>
          <p:sp>
            <p:nvSpPr>
              <p:cNvPr id="6162" name="Freeform 13"/>
              <p:cNvSpPr>
                <a:spLocks/>
              </p:cNvSpPr>
              <p:nvPr userDrawn="1"/>
            </p:nvSpPr>
            <p:spPr bwMode="auto">
              <a:xfrm>
                <a:off x="4898" y="1376"/>
                <a:ext cx="353" cy="2948"/>
              </a:xfrm>
              <a:custGeom>
                <a:avLst/>
                <a:gdLst>
                  <a:gd name="T0" fmla="*/ 118 w 353"/>
                  <a:gd name="T1" fmla="*/ 239 h 2948"/>
                  <a:gd name="T2" fmla="*/ 114 w 353"/>
                  <a:gd name="T3" fmla="*/ 2945 h 2948"/>
                  <a:gd name="T4" fmla="*/ 298 w 353"/>
                  <a:gd name="T5" fmla="*/ 2946 h 2948"/>
                  <a:gd name="T6" fmla="*/ 301 w 353"/>
                  <a:gd name="T7" fmla="*/ 190 h 2948"/>
                  <a:gd name="T8" fmla="*/ 353 w 353"/>
                  <a:gd name="T9" fmla="*/ 59 h 2948"/>
                  <a:gd name="T10" fmla="*/ 187 w 353"/>
                  <a:gd name="T11" fmla="*/ 7 h 2948"/>
                  <a:gd name="T12" fmla="*/ 0 w 353"/>
                  <a:gd name="T13" fmla="*/ 86 h 2948"/>
                  <a:gd name="T14" fmla="*/ 118 w 353"/>
                  <a:gd name="T15" fmla="*/ 239 h 294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3" h="2948">
                    <a:moveTo>
                      <a:pt x="118" y="239"/>
                    </a:moveTo>
                    <a:cubicBezTo>
                      <a:pt x="137" y="715"/>
                      <a:pt x="115" y="2438"/>
                      <a:pt x="114" y="2945"/>
                    </a:cubicBezTo>
                    <a:cubicBezTo>
                      <a:pt x="128" y="2946"/>
                      <a:pt x="272" y="2948"/>
                      <a:pt x="298" y="2946"/>
                    </a:cubicBezTo>
                    <a:cubicBezTo>
                      <a:pt x="298" y="2447"/>
                      <a:pt x="292" y="671"/>
                      <a:pt x="301" y="190"/>
                    </a:cubicBezTo>
                    <a:cubicBezTo>
                      <a:pt x="301" y="118"/>
                      <a:pt x="353" y="104"/>
                      <a:pt x="353" y="59"/>
                    </a:cubicBezTo>
                    <a:cubicBezTo>
                      <a:pt x="353" y="14"/>
                      <a:pt x="244" y="3"/>
                      <a:pt x="187" y="7"/>
                    </a:cubicBezTo>
                    <a:cubicBezTo>
                      <a:pt x="130" y="10"/>
                      <a:pt x="0" y="0"/>
                      <a:pt x="0" y="86"/>
                    </a:cubicBezTo>
                    <a:cubicBezTo>
                      <a:pt x="0" y="173"/>
                      <a:pt x="118" y="176"/>
                      <a:pt x="118" y="239"/>
                    </a:cubicBezTo>
                    <a:close/>
                  </a:path>
                </a:pathLst>
              </a:custGeom>
              <a:solidFill>
                <a:schemeClr val="bg1"/>
              </a:solidFill>
              <a:ln w="9525">
                <a:solidFill>
                  <a:schemeClr val="bg1"/>
                </a:solidFill>
                <a:round/>
                <a:headEnd/>
                <a:tailEnd/>
              </a:ln>
            </p:spPr>
            <p:txBody>
              <a:bodyPr wrap="none" anchor="ctr"/>
              <a:lstStyle/>
              <a:p>
                <a:endParaRPr lang="en-US"/>
              </a:p>
            </p:txBody>
          </p:sp>
          <p:sp>
            <p:nvSpPr>
              <p:cNvPr id="6163" name="Freeform 14"/>
              <p:cNvSpPr>
                <a:spLocks/>
              </p:cNvSpPr>
              <p:nvPr userDrawn="1"/>
            </p:nvSpPr>
            <p:spPr bwMode="auto">
              <a:xfrm>
                <a:off x="4089" y="1300"/>
                <a:ext cx="882" cy="515"/>
              </a:xfrm>
              <a:custGeom>
                <a:avLst/>
                <a:gdLst>
                  <a:gd name="T0" fmla="*/ 55 w 4080"/>
                  <a:gd name="T1" fmla="*/ 415 h 2384"/>
                  <a:gd name="T2" fmla="*/ 297 w 4080"/>
                  <a:gd name="T3" fmla="*/ 415 h 2384"/>
                  <a:gd name="T4" fmla="*/ 498 w 4080"/>
                  <a:gd name="T5" fmla="*/ 477 h 2384"/>
                  <a:gd name="T6" fmla="*/ 830 w 4080"/>
                  <a:gd name="T7" fmla="*/ 467 h 2384"/>
                  <a:gd name="T8" fmla="*/ 837 w 4080"/>
                  <a:gd name="T9" fmla="*/ 321 h 2384"/>
                  <a:gd name="T10" fmla="*/ 747 w 4080"/>
                  <a:gd name="T11" fmla="*/ 197 h 2384"/>
                  <a:gd name="T12" fmla="*/ 737 w 4080"/>
                  <a:gd name="T13" fmla="*/ 31 h 2384"/>
                  <a:gd name="T14" fmla="*/ 52 w 4080"/>
                  <a:gd name="T15" fmla="*/ 104 h 2384"/>
                  <a:gd name="T16" fmla="*/ 73 w 4080"/>
                  <a:gd name="T17" fmla="*/ 238 h 2384"/>
                  <a:gd name="T18" fmla="*/ 55 w 4080"/>
                  <a:gd name="T19" fmla="*/ 415 h 23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80" h="2384">
                    <a:moveTo>
                      <a:pt x="256" y="1920"/>
                    </a:moveTo>
                    <a:cubicBezTo>
                      <a:pt x="512" y="2176"/>
                      <a:pt x="896" y="1920"/>
                      <a:pt x="1376" y="1920"/>
                    </a:cubicBezTo>
                    <a:cubicBezTo>
                      <a:pt x="1856" y="1920"/>
                      <a:pt x="1904" y="2064"/>
                      <a:pt x="2304" y="2208"/>
                    </a:cubicBezTo>
                    <a:cubicBezTo>
                      <a:pt x="2704" y="2352"/>
                      <a:pt x="3600" y="2384"/>
                      <a:pt x="3840" y="2160"/>
                    </a:cubicBezTo>
                    <a:cubicBezTo>
                      <a:pt x="4080" y="1936"/>
                      <a:pt x="3936" y="1696"/>
                      <a:pt x="3872" y="1488"/>
                    </a:cubicBezTo>
                    <a:cubicBezTo>
                      <a:pt x="3808" y="1280"/>
                      <a:pt x="3544" y="1136"/>
                      <a:pt x="3456" y="912"/>
                    </a:cubicBezTo>
                    <a:cubicBezTo>
                      <a:pt x="3368" y="688"/>
                      <a:pt x="3552" y="288"/>
                      <a:pt x="3408" y="144"/>
                    </a:cubicBezTo>
                    <a:cubicBezTo>
                      <a:pt x="3264" y="0"/>
                      <a:pt x="400" y="240"/>
                      <a:pt x="240" y="480"/>
                    </a:cubicBezTo>
                    <a:cubicBezTo>
                      <a:pt x="80" y="720"/>
                      <a:pt x="336" y="864"/>
                      <a:pt x="336" y="1104"/>
                    </a:cubicBezTo>
                    <a:cubicBezTo>
                      <a:pt x="336" y="1344"/>
                      <a:pt x="0" y="1664"/>
                      <a:pt x="256" y="1920"/>
                    </a:cubicBezTo>
                    <a:close/>
                  </a:path>
                </a:pathLst>
              </a:custGeom>
              <a:solidFill>
                <a:schemeClr val="bg1"/>
              </a:solidFill>
              <a:ln w="9525">
                <a:solidFill>
                  <a:schemeClr val="bg1"/>
                </a:solidFill>
                <a:round/>
                <a:headEnd/>
                <a:tailEnd/>
              </a:ln>
            </p:spPr>
            <p:txBody>
              <a:bodyPr wrap="none" anchor="ctr"/>
              <a:lstStyle/>
              <a:p>
                <a:endParaRPr lang="en-US"/>
              </a:p>
            </p:txBody>
          </p:sp>
          <p:sp>
            <p:nvSpPr>
              <p:cNvPr id="6164" name="Freeform 15"/>
              <p:cNvSpPr>
                <a:spLocks/>
              </p:cNvSpPr>
              <p:nvPr userDrawn="1"/>
            </p:nvSpPr>
            <p:spPr bwMode="auto">
              <a:xfrm>
                <a:off x="5251" y="1306"/>
                <a:ext cx="509" cy="482"/>
              </a:xfrm>
              <a:custGeom>
                <a:avLst/>
                <a:gdLst>
                  <a:gd name="T0" fmla="*/ 508 w 509"/>
                  <a:gd name="T1" fmla="*/ 7 h 482"/>
                  <a:gd name="T2" fmla="*/ 104 w 509"/>
                  <a:gd name="T3" fmla="*/ 25 h 482"/>
                  <a:gd name="T4" fmla="*/ 93 w 509"/>
                  <a:gd name="T5" fmla="*/ 160 h 482"/>
                  <a:gd name="T6" fmla="*/ 31 w 509"/>
                  <a:gd name="T7" fmla="*/ 253 h 482"/>
                  <a:gd name="T8" fmla="*/ 42 w 509"/>
                  <a:gd name="T9" fmla="*/ 450 h 482"/>
                  <a:gd name="T10" fmla="*/ 218 w 509"/>
                  <a:gd name="T11" fmla="*/ 419 h 482"/>
                  <a:gd name="T12" fmla="*/ 422 w 509"/>
                  <a:gd name="T13" fmla="*/ 474 h 482"/>
                  <a:gd name="T14" fmla="*/ 508 w 509"/>
                  <a:gd name="T15" fmla="*/ 470 h 482"/>
                  <a:gd name="T16" fmla="*/ 508 w 509"/>
                  <a:gd name="T17" fmla="*/ 7 h 4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09" h="482">
                    <a:moveTo>
                      <a:pt x="508" y="7"/>
                    </a:moveTo>
                    <a:cubicBezTo>
                      <a:pt x="385" y="7"/>
                      <a:pt x="173" y="0"/>
                      <a:pt x="104" y="25"/>
                    </a:cubicBezTo>
                    <a:cubicBezTo>
                      <a:pt x="73" y="67"/>
                      <a:pt x="100" y="126"/>
                      <a:pt x="93" y="160"/>
                    </a:cubicBezTo>
                    <a:cubicBezTo>
                      <a:pt x="86" y="195"/>
                      <a:pt x="59" y="222"/>
                      <a:pt x="31" y="253"/>
                    </a:cubicBezTo>
                    <a:cubicBezTo>
                      <a:pt x="3" y="284"/>
                      <a:pt x="0" y="429"/>
                      <a:pt x="42" y="450"/>
                    </a:cubicBezTo>
                    <a:cubicBezTo>
                      <a:pt x="83" y="471"/>
                      <a:pt x="157" y="415"/>
                      <a:pt x="218" y="419"/>
                    </a:cubicBezTo>
                    <a:cubicBezTo>
                      <a:pt x="278" y="422"/>
                      <a:pt x="336" y="467"/>
                      <a:pt x="422" y="474"/>
                    </a:cubicBezTo>
                    <a:cubicBezTo>
                      <a:pt x="470" y="482"/>
                      <a:pt x="443" y="477"/>
                      <a:pt x="508" y="470"/>
                    </a:cubicBezTo>
                    <a:cubicBezTo>
                      <a:pt x="507" y="468"/>
                      <a:pt x="509" y="24"/>
                      <a:pt x="508" y="7"/>
                    </a:cubicBezTo>
                    <a:close/>
                  </a:path>
                </a:pathLst>
              </a:custGeom>
              <a:solidFill>
                <a:schemeClr val="bg1"/>
              </a:solidFill>
              <a:ln w="9525">
                <a:solidFill>
                  <a:schemeClr val="bg1"/>
                </a:solidFill>
                <a:round/>
                <a:headEnd/>
                <a:tailEnd/>
              </a:ln>
            </p:spPr>
            <p:txBody>
              <a:bodyPr wrap="none" anchor="ctr"/>
              <a:lstStyle/>
              <a:p>
                <a:endParaRPr lang="en-US"/>
              </a:p>
            </p:txBody>
          </p:sp>
          <p:sp>
            <p:nvSpPr>
              <p:cNvPr id="6165" name="Freeform 16"/>
              <p:cNvSpPr>
                <a:spLocks/>
              </p:cNvSpPr>
              <p:nvPr userDrawn="1"/>
            </p:nvSpPr>
            <p:spPr bwMode="auto">
              <a:xfrm>
                <a:off x="4511" y="1120"/>
                <a:ext cx="491" cy="144"/>
              </a:xfrm>
              <a:custGeom>
                <a:avLst/>
                <a:gdLst>
                  <a:gd name="T0" fmla="*/ 62 w 2272"/>
                  <a:gd name="T1" fmla="*/ 31 h 664"/>
                  <a:gd name="T2" fmla="*/ 55 w 2272"/>
                  <a:gd name="T3" fmla="*/ 128 h 664"/>
                  <a:gd name="T4" fmla="*/ 415 w 2272"/>
                  <a:gd name="T5" fmla="*/ 111 h 664"/>
                  <a:gd name="T6" fmla="*/ 418 w 2272"/>
                  <a:gd name="T7" fmla="*/ 3 h 664"/>
                  <a:gd name="T8" fmla="*/ 62 w 2272"/>
                  <a:gd name="T9" fmla="*/ 31 h 6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2" h="664">
                    <a:moveTo>
                      <a:pt x="288" y="144"/>
                    </a:moveTo>
                    <a:cubicBezTo>
                      <a:pt x="32" y="208"/>
                      <a:pt x="0" y="520"/>
                      <a:pt x="256" y="592"/>
                    </a:cubicBezTo>
                    <a:cubicBezTo>
                      <a:pt x="512" y="664"/>
                      <a:pt x="1568" y="544"/>
                      <a:pt x="1920" y="512"/>
                    </a:cubicBezTo>
                    <a:cubicBezTo>
                      <a:pt x="2272" y="480"/>
                      <a:pt x="2192" y="32"/>
                      <a:pt x="1936" y="16"/>
                    </a:cubicBezTo>
                    <a:cubicBezTo>
                      <a:pt x="1680" y="0"/>
                      <a:pt x="544" y="80"/>
                      <a:pt x="288" y="144"/>
                    </a:cubicBezTo>
                    <a:close/>
                  </a:path>
                </a:pathLst>
              </a:custGeom>
              <a:solidFill>
                <a:schemeClr val="bg1"/>
              </a:solidFill>
              <a:ln w="9525">
                <a:solidFill>
                  <a:schemeClr val="bg1"/>
                </a:solidFill>
                <a:round/>
                <a:headEnd/>
                <a:tailEnd/>
              </a:ln>
            </p:spPr>
            <p:txBody>
              <a:bodyPr wrap="none" anchor="ctr"/>
              <a:lstStyle/>
              <a:p>
                <a:endParaRPr lang="en-US"/>
              </a:p>
            </p:txBody>
          </p:sp>
          <p:sp>
            <p:nvSpPr>
              <p:cNvPr id="6166" name="Freeform 17"/>
              <p:cNvSpPr>
                <a:spLocks/>
              </p:cNvSpPr>
              <p:nvPr userDrawn="1"/>
            </p:nvSpPr>
            <p:spPr bwMode="auto">
              <a:xfrm>
                <a:off x="5147" y="1113"/>
                <a:ext cx="515" cy="132"/>
              </a:xfrm>
              <a:custGeom>
                <a:avLst/>
                <a:gdLst>
                  <a:gd name="T0" fmla="*/ 76 w 2384"/>
                  <a:gd name="T1" fmla="*/ 21 h 608"/>
                  <a:gd name="T2" fmla="*/ 93 w 2384"/>
                  <a:gd name="T3" fmla="*/ 118 h 608"/>
                  <a:gd name="T4" fmla="*/ 439 w 2384"/>
                  <a:gd name="T5" fmla="*/ 118 h 608"/>
                  <a:gd name="T6" fmla="*/ 422 w 2384"/>
                  <a:gd name="T7" fmla="*/ 21 h 608"/>
                  <a:gd name="T8" fmla="*/ 76 w 2384"/>
                  <a:gd name="T9" fmla="*/ 21 h 6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84" h="608">
                    <a:moveTo>
                      <a:pt x="352" y="96"/>
                    </a:moveTo>
                    <a:cubicBezTo>
                      <a:pt x="0" y="192"/>
                      <a:pt x="96" y="496"/>
                      <a:pt x="432" y="544"/>
                    </a:cubicBezTo>
                    <a:cubicBezTo>
                      <a:pt x="768" y="592"/>
                      <a:pt x="1680" y="608"/>
                      <a:pt x="2032" y="544"/>
                    </a:cubicBezTo>
                    <a:cubicBezTo>
                      <a:pt x="2384" y="480"/>
                      <a:pt x="2128" y="160"/>
                      <a:pt x="1952" y="96"/>
                    </a:cubicBezTo>
                    <a:cubicBezTo>
                      <a:pt x="1776" y="32"/>
                      <a:pt x="704" y="0"/>
                      <a:pt x="352" y="96"/>
                    </a:cubicBezTo>
                    <a:close/>
                  </a:path>
                </a:pathLst>
              </a:custGeom>
              <a:solidFill>
                <a:schemeClr val="bg1"/>
              </a:solidFill>
              <a:ln w="9525">
                <a:solidFill>
                  <a:schemeClr val="bg1"/>
                </a:solidFill>
                <a:round/>
                <a:headEnd/>
                <a:tailEnd/>
              </a:ln>
            </p:spPr>
            <p:txBody>
              <a:bodyPr wrap="none" anchor="ctr"/>
              <a:lstStyle/>
              <a:p>
                <a:endParaRPr lang="en-US"/>
              </a:p>
            </p:txBody>
          </p:sp>
          <p:sp>
            <p:nvSpPr>
              <p:cNvPr id="6167" name="Freeform 18"/>
              <p:cNvSpPr>
                <a:spLocks/>
              </p:cNvSpPr>
              <p:nvPr userDrawn="1"/>
            </p:nvSpPr>
            <p:spPr bwMode="auto">
              <a:xfrm>
                <a:off x="3425" y="1293"/>
                <a:ext cx="388" cy="183"/>
              </a:xfrm>
              <a:custGeom>
                <a:avLst/>
                <a:gdLst>
                  <a:gd name="T0" fmla="*/ 52 w 1792"/>
                  <a:gd name="T1" fmla="*/ 69 h 848"/>
                  <a:gd name="T2" fmla="*/ 83 w 1792"/>
                  <a:gd name="T3" fmla="*/ 159 h 848"/>
                  <a:gd name="T4" fmla="*/ 312 w 1792"/>
                  <a:gd name="T5" fmla="*/ 90 h 848"/>
                  <a:gd name="T6" fmla="*/ 281 w 1792"/>
                  <a:gd name="T7" fmla="*/ 7 h 848"/>
                  <a:gd name="T8" fmla="*/ 52 w 1792"/>
                  <a:gd name="T9" fmla="*/ 69 h 8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2" h="848">
                    <a:moveTo>
                      <a:pt x="240" y="320"/>
                    </a:moveTo>
                    <a:cubicBezTo>
                      <a:pt x="0" y="464"/>
                      <a:pt x="96" y="848"/>
                      <a:pt x="384" y="736"/>
                    </a:cubicBezTo>
                    <a:cubicBezTo>
                      <a:pt x="672" y="624"/>
                      <a:pt x="1088" y="528"/>
                      <a:pt x="1440" y="416"/>
                    </a:cubicBezTo>
                    <a:cubicBezTo>
                      <a:pt x="1792" y="304"/>
                      <a:pt x="1616" y="0"/>
                      <a:pt x="1296" y="32"/>
                    </a:cubicBezTo>
                    <a:cubicBezTo>
                      <a:pt x="976" y="64"/>
                      <a:pt x="480" y="176"/>
                      <a:pt x="240" y="320"/>
                    </a:cubicBezTo>
                    <a:close/>
                  </a:path>
                </a:pathLst>
              </a:custGeom>
              <a:solidFill>
                <a:schemeClr val="bg1"/>
              </a:solidFill>
              <a:ln w="9525">
                <a:solidFill>
                  <a:schemeClr val="bg1"/>
                </a:solidFill>
                <a:round/>
                <a:headEnd/>
                <a:tailEnd/>
              </a:ln>
            </p:spPr>
            <p:txBody>
              <a:bodyPr wrap="none" anchor="ctr"/>
              <a:lstStyle/>
              <a:p>
                <a:endParaRPr lang="en-US"/>
              </a:p>
            </p:txBody>
          </p:sp>
          <p:sp>
            <p:nvSpPr>
              <p:cNvPr id="6168" name="Freeform 19"/>
              <p:cNvSpPr>
                <a:spLocks/>
              </p:cNvSpPr>
              <p:nvPr userDrawn="1"/>
            </p:nvSpPr>
            <p:spPr bwMode="auto">
              <a:xfrm>
                <a:off x="3889" y="1182"/>
                <a:ext cx="473" cy="153"/>
              </a:xfrm>
              <a:custGeom>
                <a:avLst/>
                <a:gdLst>
                  <a:gd name="T0" fmla="*/ 97 w 2192"/>
                  <a:gd name="T1" fmla="*/ 56 h 704"/>
                  <a:gd name="T2" fmla="*/ 100 w 2192"/>
                  <a:gd name="T3" fmla="*/ 146 h 704"/>
                  <a:gd name="T4" fmla="*/ 418 w 2192"/>
                  <a:gd name="T5" fmla="*/ 97 h 704"/>
                  <a:gd name="T6" fmla="*/ 397 w 2192"/>
                  <a:gd name="T7" fmla="*/ 7 h 704"/>
                  <a:gd name="T8" fmla="*/ 97 w 2192"/>
                  <a:gd name="T9" fmla="*/ 56 h 7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92" h="704">
                    <a:moveTo>
                      <a:pt x="448" y="256"/>
                    </a:moveTo>
                    <a:cubicBezTo>
                      <a:pt x="128" y="336"/>
                      <a:pt x="0" y="704"/>
                      <a:pt x="464" y="672"/>
                    </a:cubicBezTo>
                    <a:cubicBezTo>
                      <a:pt x="928" y="640"/>
                      <a:pt x="1680" y="576"/>
                      <a:pt x="1936" y="448"/>
                    </a:cubicBezTo>
                    <a:cubicBezTo>
                      <a:pt x="2192" y="320"/>
                      <a:pt x="2160" y="64"/>
                      <a:pt x="1840" y="32"/>
                    </a:cubicBezTo>
                    <a:cubicBezTo>
                      <a:pt x="1520" y="0"/>
                      <a:pt x="768" y="176"/>
                      <a:pt x="448" y="256"/>
                    </a:cubicBezTo>
                    <a:close/>
                  </a:path>
                </a:pathLst>
              </a:custGeom>
              <a:solidFill>
                <a:schemeClr val="bg1"/>
              </a:solidFill>
              <a:ln w="9525">
                <a:solidFill>
                  <a:schemeClr val="bg1"/>
                </a:solidFill>
                <a:round/>
                <a:headEnd/>
                <a:tailEnd/>
              </a:ln>
            </p:spPr>
            <p:txBody>
              <a:bodyPr wrap="none" anchor="ctr"/>
              <a:lstStyle/>
              <a:p>
                <a:endParaRPr lang="en-US"/>
              </a:p>
            </p:txBody>
          </p:sp>
          <p:sp>
            <p:nvSpPr>
              <p:cNvPr id="6169" name="Freeform 20"/>
              <p:cNvSpPr>
                <a:spLocks/>
              </p:cNvSpPr>
              <p:nvPr userDrawn="1"/>
            </p:nvSpPr>
            <p:spPr bwMode="auto">
              <a:xfrm>
                <a:off x="3384" y="1072"/>
                <a:ext cx="809" cy="208"/>
              </a:xfrm>
              <a:custGeom>
                <a:avLst/>
                <a:gdLst>
                  <a:gd name="T0" fmla="*/ 52 w 3744"/>
                  <a:gd name="T1" fmla="*/ 156 h 962"/>
                  <a:gd name="T2" fmla="*/ 59 w 3744"/>
                  <a:gd name="T3" fmla="*/ 197 h 962"/>
                  <a:gd name="T4" fmla="*/ 809 w 3744"/>
                  <a:gd name="T5" fmla="*/ 10 h 962"/>
                  <a:gd name="T6" fmla="*/ 52 w 3744"/>
                  <a:gd name="T7" fmla="*/ 156 h 9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44" h="962">
                    <a:moveTo>
                      <a:pt x="240" y="720"/>
                    </a:moveTo>
                    <a:cubicBezTo>
                      <a:pt x="0" y="816"/>
                      <a:pt x="113" y="962"/>
                      <a:pt x="272" y="912"/>
                    </a:cubicBezTo>
                    <a:cubicBezTo>
                      <a:pt x="832" y="720"/>
                      <a:pt x="3248" y="144"/>
                      <a:pt x="3744" y="48"/>
                    </a:cubicBezTo>
                    <a:cubicBezTo>
                      <a:pt x="2672" y="0"/>
                      <a:pt x="871" y="484"/>
                      <a:pt x="240" y="720"/>
                    </a:cubicBezTo>
                    <a:close/>
                  </a:path>
                </a:pathLst>
              </a:custGeom>
              <a:solidFill>
                <a:schemeClr val="bg1"/>
              </a:solidFill>
              <a:ln w="9525">
                <a:solidFill>
                  <a:schemeClr val="bg1"/>
                </a:solidFill>
                <a:round/>
                <a:headEnd/>
                <a:tailEnd/>
              </a:ln>
            </p:spPr>
            <p:txBody>
              <a:bodyPr wrap="none" anchor="ctr"/>
              <a:lstStyle/>
              <a:p>
                <a:endParaRPr lang="en-US"/>
              </a:p>
            </p:txBody>
          </p:sp>
          <p:sp>
            <p:nvSpPr>
              <p:cNvPr id="6170" name="Freeform 21"/>
              <p:cNvSpPr>
                <a:spLocks/>
              </p:cNvSpPr>
              <p:nvPr userDrawn="1"/>
            </p:nvSpPr>
            <p:spPr bwMode="auto">
              <a:xfrm>
                <a:off x="4531" y="1004"/>
                <a:ext cx="343" cy="49"/>
              </a:xfrm>
              <a:custGeom>
                <a:avLst/>
                <a:gdLst>
                  <a:gd name="T0" fmla="*/ 55 w 1589"/>
                  <a:gd name="T1" fmla="*/ 19 h 229"/>
                  <a:gd name="T2" fmla="*/ 67 w 1589"/>
                  <a:gd name="T3" fmla="*/ 42 h 229"/>
                  <a:gd name="T4" fmla="*/ 292 w 1589"/>
                  <a:gd name="T5" fmla="*/ 22 h 229"/>
                  <a:gd name="T6" fmla="*/ 290 w 1589"/>
                  <a:gd name="T7" fmla="*/ 1 h 229"/>
                  <a:gd name="T8" fmla="*/ 55 w 1589"/>
                  <a:gd name="T9" fmla="*/ 19 h 2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9" h="229">
                    <a:moveTo>
                      <a:pt x="256" y="90"/>
                    </a:moveTo>
                    <a:cubicBezTo>
                      <a:pt x="0" y="133"/>
                      <a:pt x="117" y="229"/>
                      <a:pt x="309" y="197"/>
                    </a:cubicBezTo>
                    <a:cubicBezTo>
                      <a:pt x="501" y="165"/>
                      <a:pt x="1119" y="117"/>
                      <a:pt x="1354" y="101"/>
                    </a:cubicBezTo>
                    <a:cubicBezTo>
                      <a:pt x="1589" y="85"/>
                      <a:pt x="1531" y="10"/>
                      <a:pt x="1344" y="5"/>
                    </a:cubicBezTo>
                    <a:cubicBezTo>
                      <a:pt x="1157" y="0"/>
                      <a:pt x="512" y="47"/>
                      <a:pt x="256" y="90"/>
                    </a:cubicBezTo>
                    <a:close/>
                  </a:path>
                </a:pathLst>
              </a:custGeom>
              <a:solidFill>
                <a:schemeClr val="bg1"/>
              </a:solidFill>
              <a:ln w="9525">
                <a:solidFill>
                  <a:schemeClr val="bg1"/>
                </a:solidFill>
                <a:round/>
                <a:headEnd/>
                <a:tailEnd/>
              </a:ln>
            </p:spPr>
            <p:txBody>
              <a:bodyPr wrap="none" anchor="ctr"/>
              <a:lstStyle/>
              <a:p>
                <a:endParaRPr lang="en-US"/>
              </a:p>
            </p:txBody>
          </p:sp>
        </p:grpSp>
      </p:grpSp>
      <p:sp>
        <p:nvSpPr>
          <p:cNvPr id="6147" name="Rectangle 22"/>
          <p:cNvSpPr>
            <a:spLocks noGrp="1" noChangeArrowheads="1"/>
          </p:cNvSpPr>
          <p:nvPr>
            <p:ph type="title"/>
          </p:nvPr>
        </p:nvSpPr>
        <p:spPr bwMode="auto">
          <a:xfrm>
            <a:off x="685800" y="6096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8" name="Rectangle 23"/>
          <p:cNvSpPr>
            <a:spLocks noGrp="1" noChangeArrowheads="1"/>
          </p:cNvSpPr>
          <p:nvPr>
            <p:ph type="body" idx="1"/>
          </p:nvPr>
        </p:nvSpPr>
        <p:spPr bwMode="auto">
          <a:xfrm>
            <a:off x="685800" y="1600200"/>
            <a:ext cx="7772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20" name="Rectangle 24"/>
          <p:cNvSpPr>
            <a:spLocks noGrp="1" noChangeArrowheads="1"/>
          </p:cNvSpPr>
          <p:nvPr>
            <p:ph type="dt" sz="half" idx="2"/>
          </p:nvPr>
        </p:nvSpPr>
        <p:spPr bwMode="auto">
          <a:xfrm>
            <a:off x="685800" y="64008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mj-lt"/>
                <a:cs typeface="Arial" charset="0"/>
              </a:defRPr>
            </a:lvl1pPr>
          </a:lstStyle>
          <a:p>
            <a:pPr>
              <a:defRPr/>
            </a:pPr>
            <a:endParaRPr lang="en-US"/>
          </a:p>
        </p:txBody>
      </p:sp>
      <p:sp>
        <p:nvSpPr>
          <p:cNvPr id="4121" name="Rectangle 25"/>
          <p:cNvSpPr>
            <a:spLocks noGrp="1" noChangeArrowheads="1"/>
          </p:cNvSpPr>
          <p:nvPr>
            <p:ph type="ftr" sz="quarter" idx="3"/>
          </p:nvPr>
        </p:nvSpPr>
        <p:spPr bwMode="auto">
          <a:xfrm>
            <a:off x="3124200" y="6400800"/>
            <a:ext cx="2895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j-lt"/>
                <a:cs typeface="Arial" charset="0"/>
              </a:defRPr>
            </a:lvl1pPr>
          </a:lstStyle>
          <a:p>
            <a:pPr>
              <a:defRPr/>
            </a:pPr>
            <a:endParaRPr lang="en-US"/>
          </a:p>
        </p:txBody>
      </p:sp>
      <p:sp>
        <p:nvSpPr>
          <p:cNvPr id="4122" name="Rectangle 26"/>
          <p:cNvSpPr>
            <a:spLocks noGrp="1" noChangeArrowheads="1"/>
          </p:cNvSpPr>
          <p:nvPr>
            <p:ph type="sldNum" sz="quarter" idx="4"/>
          </p:nvPr>
        </p:nvSpPr>
        <p:spPr bwMode="auto">
          <a:xfrm>
            <a:off x="6553200" y="64008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solidFill>
                  <a:srgbClr val="000000"/>
                </a:solidFill>
                <a:latin typeface="+mj-lt"/>
                <a:cs typeface="Arial" charset="0"/>
              </a:defRPr>
            </a:lvl1pPr>
          </a:lstStyle>
          <a:p>
            <a:pPr>
              <a:defRPr/>
            </a:pPr>
            <a:fld id="{D90C1C35-7E51-49B3-AEA9-5D398C3BDD5E}" type="slidenum">
              <a:rPr lang="en-US"/>
              <a:pPr>
                <a:defRPr/>
              </a:pPr>
              <a:t>‹#›</a:t>
            </a:fld>
            <a:endParaRPr lang="en-US" sz="1400"/>
          </a:p>
        </p:txBody>
      </p:sp>
    </p:spTree>
  </p:cSld>
  <p:clrMap bg1="lt1" tx1="dk1" bg2="lt2" tx2="dk2" accent1="accent1" accent2="accent2" accent3="accent3" accent4="accent4" accent5="accent5" accent6="accent6" hlink="hlink" folHlink="folHlink"/>
  <p:sldLayoutIdLst>
    <p:sldLayoutId id="2147484784" r:id="rId1"/>
    <p:sldLayoutId id="2147484785" r:id="rId2"/>
    <p:sldLayoutId id="2147484786" r:id="rId3"/>
    <p:sldLayoutId id="2147484787" r:id="rId4"/>
    <p:sldLayoutId id="2147484788" r:id="rId5"/>
    <p:sldLayoutId id="2147484789" r:id="rId6"/>
    <p:sldLayoutId id="2147484790" r:id="rId7"/>
    <p:sldLayoutId id="2147484791" r:id="rId8"/>
    <p:sldLayoutId id="2147484792" r:id="rId9"/>
    <p:sldLayoutId id="2147484793" r:id="rId10"/>
    <p:sldLayoutId id="2147484794" r:id="rId11"/>
  </p:sldLayoutIdLst>
  <p:txStyles>
    <p:titleStyle>
      <a:lvl1pPr algn="ctr" rtl="0" eaLnBrk="0" fontAlgn="base" hangingPunct="0">
        <a:spcBef>
          <a:spcPct val="0"/>
        </a:spcBef>
        <a:spcAft>
          <a:spcPct val="0"/>
        </a:spcAft>
        <a:defRPr sz="4400">
          <a:solidFill>
            <a:srgbClr val="000080"/>
          </a:solidFill>
          <a:latin typeface="+mj-lt"/>
          <a:ea typeface="+mj-ea"/>
          <a:cs typeface="+mj-cs"/>
        </a:defRPr>
      </a:lvl1pPr>
      <a:lvl2pPr algn="ctr" rtl="0" eaLnBrk="0" fontAlgn="base" hangingPunct="0">
        <a:spcBef>
          <a:spcPct val="0"/>
        </a:spcBef>
        <a:spcAft>
          <a:spcPct val="0"/>
        </a:spcAft>
        <a:defRPr sz="4400">
          <a:solidFill>
            <a:srgbClr val="000080"/>
          </a:solidFill>
          <a:latin typeface="Georgia" pitchFamily="18" charset="0"/>
          <a:cs typeface="Arial" charset="0"/>
        </a:defRPr>
      </a:lvl2pPr>
      <a:lvl3pPr algn="ctr" rtl="0" eaLnBrk="0" fontAlgn="base" hangingPunct="0">
        <a:spcBef>
          <a:spcPct val="0"/>
        </a:spcBef>
        <a:spcAft>
          <a:spcPct val="0"/>
        </a:spcAft>
        <a:defRPr sz="4400">
          <a:solidFill>
            <a:srgbClr val="000080"/>
          </a:solidFill>
          <a:latin typeface="Georgia" pitchFamily="18" charset="0"/>
          <a:cs typeface="Arial" charset="0"/>
        </a:defRPr>
      </a:lvl3pPr>
      <a:lvl4pPr algn="ctr" rtl="0" eaLnBrk="0" fontAlgn="base" hangingPunct="0">
        <a:spcBef>
          <a:spcPct val="0"/>
        </a:spcBef>
        <a:spcAft>
          <a:spcPct val="0"/>
        </a:spcAft>
        <a:defRPr sz="4400">
          <a:solidFill>
            <a:srgbClr val="000080"/>
          </a:solidFill>
          <a:latin typeface="Georgia" pitchFamily="18" charset="0"/>
          <a:cs typeface="Arial" charset="0"/>
        </a:defRPr>
      </a:lvl4pPr>
      <a:lvl5pPr algn="ctr" rtl="0" eaLnBrk="0" fontAlgn="base" hangingPunct="0">
        <a:spcBef>
          <a:spcPct val="0"/>
        </a:spcBef>
        <a:spcAft>
          <a:spcPct val="0"/>
        </a:spcAft>
        <a:defRPr sz="4400">
          <a:solidFill>
            <a:srgbClr val="000080"/>
          </a:solidFill>
          <a:latin typeface="Georgia" pitchFamily="18" charset="0"/>
          <a:cs typeface="Arial" charset="0"/>
        </a:defRPr>
      </a:lvl5pPr>
      <a:lvl6pPr marL="457200" algn="ctr" rtl="0" fontAlgn="base">
        <a:spcBef>
          <a:spcPct val="0"/>
        </a:spcBef>
        <a:spcAft>
          <a:spcPct val="0"/>
        </a:spcAft>
        <a:defRPr sz="4400">
          <a:solidFill>
            <a:srgbClr val="000080"/>
          </a:solidFill>
          <a:latin typeface="Georgia" pitchFamily="18" charset="0"/>
          <a:cs typeface="Arial" charset="0"/>
        </a:defRPr>
      </a:lvl6pPr>
      <a:lvl7pPr marL="914400" algn="ctr" rtl="0" fontAlgn="base">
        <a:spcBef>
          <a:spcPct val="0"/>
        </a:spcBef>
        <a:spcAft>
          <a:spcPct val="0"/>
        </a:spcAft>
        <a:defRPr sz="4400">
          <a:solidFill>
            <a:srgbClr val="000080"/>
          </a:solidFill>
          <a:latin typeface="Georgia" pitchFamily="18" charset="0"/>
          <a:cs typeface="Arial" charset="0"/>
        </a:defRPr>
      </a:lvl7pPr>
      <a:lvl8pPr marL="1371600" algn="ctr" rtl="0" fontAlgn="base">
        <a:spcBef>
          <a:spcPct val="0"/>
        </a:spcBef>
        <a:spcAft>
          <a:spcPct val="0"/>
        </a:spcAft>
        <a:defRPr sz="4400">
          <a:solidFill>
            <a:srgbClr val="000080"/>
          </a:solidFill>
          <a:latin typeface="Georgia" pitchFamily="18" charset="0"/>
          <a:cs typeface="Arial" charset="0"/>
        </a:defRPr>
      </a:lvl8pPr>
      <a:lvl9pPr marL="1828800" algn="ctr" rtl="0" fontAlgn="base">
        <a:spcBef>
          <a:spcPct val="0"/>
        </a:spcBef>
        <a:spcAft>
          <a:spcPct val="0"/>
        </a:spcAft>
        <a:defRPr sz="4400">
          <a:solidFill>
            <a:srgbClr val="000080"/>
          </a:solidFill>
          <a:latin typeface="Georgia"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cs.cmu.edu/afs/cs/academic/class/15385-s06/lectures/ppts/lec-17.pp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file:///D:\usuaris\Jordip\articles\ICRA\ICRA%202003\Presentacio\Animacio_Posdamer.gif" TargetMode="External"/><Relationship Id="rId4" Type="http://schemas.openxmlformats.org/officeDocument/2006/relationships/image" Target="../media/image28.gif"/></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igp.ethz.ch/photogrammetry/education/lehrveranstaltungen/MachineVisionFS2011/coursematerial/MV-SS2011-structured.pdf" TargetMode="External"/><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61.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hyperlink" Target="http://cmp.felk.cvut.cz/cmp/demos/RangeAcquisition.html" TargetMode="Externa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2.gi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1.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gif"/><Relationship Id="rId2" Type="http://schemas.openxmlformats.org/officeDocument/2006/relationships/notesSlide" Target="../notesSlides/notesSlide26.xml"/><Relationship Id="rId1" Type="http://schemas.openxmlformats.org/officeDocument/2006/relationships/slideLayout" Target="../slideLayouts/slideLayout36.xml"/><Relationship Id="rId6" Type="http://schemas.openxmlformats.org/officeDocument/2006/relationships/image" Target="../media/image58.gif"/><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9.gif"/></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hyperlink" Target="http://cmp.felk.cvut.cz/cmp/demos/RangeAcquisition.html" TargetMode="External"/><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44.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76.png"/><Relationship Id="rId4" Type="http://schemas.openxmlformats.org/officeDocument/2006/relationships/image" Target="../media/image75.png"/></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39.xml"/><Relationship Id="rId1" Type="http://schemas.openxmlformats.org/officeDocument/2006/relationships/slideLayout" Target="../slideLayouts/slideLayout50.xml"/><Relationship Id="rId6" Type="http://schemas.openxmlformats.org/officeDocument/2006/relationships/image" Target="../media/image83.png"/><Relationship Id="rId11" Type="http://schemas.openxmlformats.org/officeDocument/2006/relationships/image" Target="../media/image88.gif"/><Relationship Id="rId5" Type="http://schemas.openxmlformats.org/officeDocument/2006/relationships/image" Target="../media/image82.png"/><Relationship Id="rId10" Type="http://schemas.openxmlformats.org/officeDocument/2006/relationships/image" Target="../media/image87.gif"/><Relationship Id="rId4" Type="http://schemas.openxmlformats.org/officeDocument/2006/relationships/image" Target="../media/image81.png"/><Relationship Id="rId9" Type="http://schemas.openxmlformats.org/officeDocument/2006/relationships/image" Target="../media/image86.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8.xml"/><Relationship Id="rId1" Type="http://schemas.openxmlformats.org/officeDocument/2006/relationships/slideLayout" Target="../slideLayouts/slideLayout41.xml"/><Relationship Id="rId4" Type="http://schemas.openxmlformats.org/officeDocument/2006/relationships/image" Target="../media/image93.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5.xml"/><Relationship Id="rId16" Type="http://schemas.openxmlformats.org/officeDocument/2006/relationships/image" Target="../media/image20.png"/><Relationship Id="rId1" Type="http://schemas.openxmlformats.org/officeDocument/2006/relationships/slideLayout" Target="../slideLayouts/slideLayout24.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www.david-laserscanner.com/" TargetMode="External"/><Relationship Id="rId2" Type="http://schemas.openxmlformats.org/officeDocument/2006/relationships/video" Target="../media/media1.gif"/><Relationship Id="rId1" Type="http://schemas.microsoft.com/office/2007/relationships/media" Target="../media/media1.gif"/><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6.w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1576388" y="2816225"/>
            <a:ext cx="7469187" cy="1470025"/>
          </a:xfrm>
        </p:spPr>
        <p:txBody>
          <a:bodyPr/>
          <a:lstStyle/>
          <a:p>
            <a:pPr eaLnBrk="1" hangingPunct="1"/>
            <a:r>
              <a:rPr lang="en-US" smtClean="0"/>
              <a:t>Structured Light II</a:t>
            </a:r>
          </a:p>
        </p:txBody>
      </p:sp>
      <p:pic>
        <p:nvPicPr>
          <p:cNvPr id="8195" name="Picture 4" descr="D:\files-Dell-laptop\Courses\CS6320-CV-F2008\graycod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152400"/>
            <a:ext cx="58134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2154238" y="4343400"/>
            <a:ext cx="6684962" cy="1752600"/>
          </a:xfrm>
          <a:prstGeom prst="rect">
            <a:avLst/>
          </a:prstGeom>
          <a:noFill/>
          <a:ln w="9525">
            <a:noFill/>
            <a:miter lim="800000"/>
            <a:headEnd/>
            <a:tailEnd/>
          </a:ln>
        </p:spPr>
        <p:txBody>
          <a:bodyPr/>
          <a:lstStyle/>
          <a:p>
            <a:pPr algn="ctr">
              <a:spcBef>
                <a:spcPct val="20000"/>
              </a:spcBef>
              <a:defRPr/>
            </a:pPr>
            <a:r>
              <a:rPr lang="en-US" sz="2600" kern="0" dirty="0">
                <a:latin typeface="+mn-lt"/>
              </a:rPr>
              <a:t>Guido Gerig</a:t>
            </a:r>
          </a:p>
          <a:p>
            <a:pPr algn="ctr">
              <a:spcBef>
                <a:spcPct val="20000"/>
              </a:spcBef>
              <a:defRPr/>
            </a:pPr>
            <a:r>
              <a:rPr lang="en-US" sz="2600" kern="0" dirty="0">
                <a:latin typeface="+mn-lt"/>
              </a:rPr>
              <a:t>CS 6320, Spring 2012</a:t>
            </a:r>
          </a:p>
          <a:p>
            <a:pPr algn="ctr">
              <a:spcBef>
                <a:spcPct val="20000"/>
              </a:spcBef>
              <a:defRPr/>
            </a:pPr>
            <a:r>
              <a:rPr lang="en-US" sz="1800" kern="0" dirty="0">
                <a:solidFill>
                  <a:srgbClr val="0070C0"/>
                </a:solidFill>
                <a:latin typeface="+mn-lt"/>
              </a:rPr>
              <a:t>(thanks: slides Prof. S. </a:t>
            </a:r>
            <a:r>
              <a:rPr lang="en-US" sz="1800" kern="0" dirty="0" err="1">
                <a:solidFill>
                  <a:srgbClr val="0070C0"/>
                </a:solidFill>
                <a:latin typeface="+mn-lt"/>
              </a:rPr>
              <a:t>Narasimhan</a:t>
            </a:r>
            <a:r>
              <a:rPr lang="en-US" sz="1800" kern="0" dirty="0">
                <a:solidFill>
                  <a:srgbClr val="0070C0"/>
                </a:solidFill>
                <a:latin typeface="+mn-lt"/>
              </a:rPr>
              <a:t>, CMU, Marc </a:t>
            </a:r>
            <a:r>
              <a:rPr lang="en-US" sz="1800" kern="0" dirty="0" err="1">
                <a:solidFill>
                  <a:srgbClr val="0070C0"/>
                </a:solidFill>
                <a:latin typeface="+mn-lt"/>
              </a:rPr>
              <a:t>Pollefeys</a:t>
            </a:r>
            <a:r>
              <a:rPr lang="en-US" sz="1800" kern="0" dirty="0">
                <a:solidFill>
                  <a:srgbClr val="0070C0"/>
                </a:solidFill>
                <a:latin typeface="+mn-lt"/>
              </a:rPr>
              <a:t>, UNC)</a:t>
            </a:r>
          </a:p>
          <a:p>
            <a:pPr algn="ctr">
              <a:spcBef>
                <a:spcPct val="20000"/>
              </a:spcBef>
              <a:defRPr/>
            </a:pPr>
            <a:r>
              <a:rPr lang="en-US" sz="1400" kern="0" dirty="0">
                <a:latin typeface="+mn-lt"/>
                <a:hlinkClick r:id="rId4"/>
              </a:rPr>
              <a:t>http://www.cs.cmu.edu/afs/cs/academic/class/15385-s06/lectures/ppts/lec-17.ppt</a:t>
            </a:r>
            <a:endParaRPr lang="en-US" sz="1400" kern="0" dirty="0">
              <a:latin typeface="+mn-lt"/>
            </a:endParaRPr>
          </a:p>
          <a:p>
            <a:pPr algn="ctr">
              <a:spcBef>
                <a:spcPct val="20000"/>
              </a:spcBef>
              <a:defRPr/>
            </a:pPr>
            <a:r>
              <a:rPr lang="en-US" sz="2600" kern="0" dirty="0">
                <a:latin typeface="+mn-lt"/>
              </a:rPr>
              <a:t>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78"/>
          <p:cNvGrpSpPr>
            <a:grpSpLocks/>
          </p:cNvGrpSpPr>
          <p:nvPr/>
        </p:nvGrpSpPr>
        <p:grpSpPr bwMode="auto">
          <a:xfrm>
            <a:off x="4572000" y="3128963"/>
            <a:ext cx="1727200" cy="1368425"/>
            <a:chOff x="3561" y="2931"/>
            <a:chExt cx="1088" cy="862"/>
          </a:xfrm>
        </p:grpSpPr>
        <p:sp>
          <p:nvSpPr>
            <p:cNvPr id="24619" name="Rectangle 79"/>
            <p:cNvSpPr>
              <a:spLocks noChangeArrowheads="1"/>
            </p:cNvSpPr>
            <p:nvPr/>
          </p:nvSpPr>
          <p:spPr bwMode="auto">
            <a:xfrm>
              <a:off x="3561" y="2931"/>
              <a:ext cx="136" cy="862"/>
            </a:xfrm>
            <a:prstGeom prst="rect">
              <a:avLst/>
            </a:prstGeom>
            <a:solidFill>
              <a:schemeClr val="bg1"/>
            </a:solidFill>
            <a:ln w="9525" algn="ctr">
              <a:solidFill>
                <a:schemeClr val="tx1"/>
              </a:solidFill>
              <a:miter lim="800000"/>
              <a:headEnd/>
              <a:tailEnd/>
            </a:ln>
          </p:spPr>
          <p:txBody>
            <a:bodyPr wrap="none" anchor="ctr"/>
            <a:lstStyle/>
            <a:p>
              <a:pPr eaLnBrk="0" hangingPunct="0"/>
              <a:endParaRPr lang="en-US">
                <a:solidFill>
                  <a:srgbClr val="000000"/>
                </a:solidFill>
                <a:latin typeface="Arial" pitchFamily="34" charset="0"/>
              </a:endParaRPr>
            </a:p>
          </p:txBody>
        </p:sp>
        <p:sp>
          <p:nvSpPr>
            <p:cNvPr id="24620" name="Rectangle 80"/>
            <p:cNvSpPr>
              <a:spLocks noChangeArrowheads="1"/>
            </p:cNvSpPr>
            <p:nvPr/>
          </p:nvSpPr>
          <p:spPr bwMode="auto">
            <a:xfrm>
              <a:off x="3697" y="2931"/>
              <a:ext cx="136" cy="862"/>
            </a:xfrm>
            <a:prstGeom prst="rect">
              <a:avLst/>
            </a:prstGeom>
            <a:solidFill>
              <a:schemeClr val="tx1"/>
            </a:solidFill>
            <a:ln w="9525" algn="ctr">
              <a:solidFill>
                <a:schemeClr val="tx1"/>
              </a:solidFill>
              <a:miter lim="800000"/>
              <a:headEnd/>
              <a:tailEnd/>
            </a:ln>
          </p:spPr>
          <p:txBody>
            <a:bodyPr wrap="none" anchor="ctr"/>
            <a:lstStyle/>
            <a:p>
              <a:pPr eaLnBrk="0" hangingPunct="0"/>
              <a:endParaRPr lang="en-US">
                <a:solidFill>
                  <a:srgbClr val="000000"/>
                </a:solidFill>
                <a:latin typeface="Arial" pitchFamily="34" charset="0"/>
              </a:endParaRPr>
            </a:p>
          </p:txBody>
        </p:sp>
        <p:sp>
          <p:nvSpPr>
            <p:cNvPr id="24621" name="Rectangle 81"/>
            <p:cNvSpPr>
              <a:spLocks noChangeArrowheads="1"/>
            </p:cNvSpPr>
            <p:nvPr/>
          </p:nvSpPr>
          <p:spPr bwMode="auto">
            <a:xfrm>
              <a:off x="3833" y="2931"/>
              <a:ext cx="136" cy="862"/>
            </a:xfrm>
            <a:prstGeom prst="rect">
              <a:avLst/>
            </a:prstGeom>
            <a:solidFill>
              <a:schemeClr val="bg1"/>
            </a:solidFill>
            <a:ln w="9525" algn="ctr">
              <a:solidFill>
                <a:schemeClr val="tx1"/>
              </a:solidFill>
              <a:miter lim="800000"/>
              <a:headEnd/>
              <a:tailEnd/>
            </a:ln>
          </p:spPr>
          <p:txBody>
            <a:bodyPr wrap="none" anchor="ctr"/>
            <a:lstStyle/>
            <a:p>
              <a:pPr eaLnBrk="0" hangingPunct="0"/>
              <a:endParaRPr lang="en-US">
                <a:solidFill>
                  <a:srgbClr val="000000"/>
                </a:solidFill>
                <a:latin typeface="Arial" pitchFamily="34" charset="0"/>
              </a:endParaRPr>
            </a:p>
          </p:txBody>
        </p:sp>
        <p:sp>
          <p:nvSpPr>
            <p:cNvPr id="24622" name="Rectangle 82"/>
            <p:cNvSpPr>
              <a:spLocks noChangeArrowheads="1"/>
            </p:cNvSpPr>
            <p:nvPr/>
          </p:nvSpPr>
          <p:spPr bwMode="auto">
            <a:xfrm>
              <a:off x="3969" y="2931"/>
              <a:ext cx="136" cy="862"/>
            </a:xfrm>
            <a:prstGeom prst="rect">
              <a:avLst/>
            </a:prstGeom>
            <a:solidFill>
              <a:schemeClr val="tx1"/>
            </a:solidFill>
            <a:ln w="9525" algn="ctr">
              <a:solidFill>
                <a:schemeClr val="tx1"/>
              </a:solidFill>
              <a:miter lim="800000"/>
              <a:headEnd/>
              <a:tailEnd/>
            </a:ln>
          </p:spPr>
          <p:txBody>
            <a:bodyPr wrap="none" anchor="ctr"/>
            <a:lstStyle/>
            <a:p>
              <a:pPr eaLnBrk="0" hangingPunct="0"/>
              <a:endParaRPr lang="en-US">
                <a:solidFill>
                  <a:srgbClr val="000000"/>
                </a:solidFill>
                <a:latin typeface="Arial" pitchFamily="34" charset="0"/>
              </a:endParaRPr>
            </a:p>
          </p:txBody>
        </p:sp>
        <p:sp>
          <p:nvSpPr>
            <p:cNvPr id="24623" name="Rectangle 83"/>
            <p:cNvSpPr>
              <a:spLocks noChangeArrowheads="1"/>
            </p:cNvSpPr>
            <p:nvPr/>
          </p:nvSpPr>
          <p:spPr bwMode="auto">
            <a:xfrm>
              <a:off x="4105" y="2931"/>
              <a:ext cx="136" cy="862"/>
            </a:xfrm>
            <a:prstGeom prst="rect">
              <a:avLst/>
            </a:prstGeom>
            <a:solidFill>
              <a:schemeClr val="bg1"/>
            </a:solidFill>
            <a:ln w="9525" algn="ctr">
              <a:solidFill>
                <a:schemeClr val="tx1"/>
              </a:solidFill>
              <a:miter lim="800000"/>
              <a:headEnd/>
              <a:tailEnd/>
            </a:ln>
          </p:spPr>
          <p:txBody>
            <a:bodyPr wrap="none" anchor="ctr"/>
            <a:lstStyle/>
            <a:p>
              <a:pPr eaLnBrk="0" hangingPunct="0"/>
              <a:endParaRPr lang="en-US">
                <a:solidFill>
                  <a:srgbClr val="000000"/>
                </a:solidFill>
                <a:latin typeface="Arial" pitchFamily="34" charset="0"/>
              </a:endParaRPr>
            </a:p>
          </p:txBody>
        </p:sp>
        <p:sp>
          <p:nvSpPr>
            <p:cNvPr id="24624" name="Rectangle 84"/>
            <p:cNvSpPr>
              <a:spLocks noChangeArrowheads="1"/>
            </p:cNvSpPr>
            <p:nvPr/>
          </p:nvSpPr>
          <p:spPr bwMode="auto">
            <a:xfrm>
              <a:off x="4241" y="2931"/>
              <a:ext cx="136" cy="862"/>
            </a:xfrm>
            <a:prstGeom prst="rect">
              <a:avLst/>
            </a:prstGeom>
            <a:solidFill>
              <a:schemeClr val="tx1"/>
            </a:solidFill>
            <a:ln w="9525" algn="ctr">
              <a:solidFill>
                <a:schemeClr val="tx1"/>
              </a:solidFill>
              <a:miter lim="800000"/>
              <a:headEnd/>
              <a:tailEnd/>
            </a:ln>
          </p:spPr>
          <p:txBody>
            <a:bodyPr wrap="none" anchor="ctr"/>
            <a:lstStyle/>
            <a:p>
              <a:pPr eaLnBrk="0" hangingPunct="0"/>
              <a:endParaRPr lang="en-US">
                <a:solidFill>
                  <a:srgbClr val="000000"/>
                </a:solidFill>
                <a:latin typeface="Arial" pitchFamily="34" charset="0"/>
              </a:endParaRPr>
            </a:p>
          </p:txBody>
        </p:sp>
        <p:sp>
          <p:nvSpPr>
            <p:cNvPr id="24625" name="Rectangle 85"/>
            <p:cNvSpPr>
              <a:spLocks noChangeArrowheads="1"/>
            </p:cNvSpPr>
            <p:nvPr/>
          </p:nvSpPr>
          <p:spPr bwMode="auto">
            <a:xfrm>
              <a:off x="4377" y="2931"/>
              <a:ext cx="136" cy="862"/>
            </a:xfrm>
            <a:prstGeom prst="rect">
              <a:avLst/>
            </a:prstGeom>
            <a:solidFill>
              <a:schemeClr val="bg1"/>
            </a:solidFill>
            <a:ln w="9525" algn="ctr">
              <a:solidFill>
                <a:schemeClr val="tx1"/>
              </a:solidFill>
              <a:miter lim="800000"/>
              <a:headEnd/>
              <a:tailEnd/>
            </a:ln>
          </p:spPr>
          <p:txBody>
            <a:bodyPr wrap="none" anchor="ctr"/>
            <a:lstStyle/>
            <a:p>
              <a:pPr eaLnBrk="0" hangingPunct="0"/>
              <a:endParaRPr lang="en-US">
                <a:solidFill>
                  <a:srgbClr val="000000"/>
                </a:solidFill>
                <a:latin typeface="Arial" pitchFamily="34" charset="0"/>
              </a:endParaRPr>
            </a:p>
          </p:txBody>
        </p:sp>
        <p:sp>
          <p:nvSpPr>
            <p:cNvPr id="24626" name="Rectangle 86"/>
            <p:cNvSpPr>
              <a:spLocks noChangeArrowheads="1"/>
            </p:cNvSpPr>
            <p:nvPr/>
          </p:nvSpPr>
          <p:spPr bwMode="auto">
            <a:xfrm>
              <a:off x="4513" y="2931"/>
              <a:ext cx="136" cy="862"/>
            </a:xfrm>
            <a:prstGeom prst="rect">
              <a:avLst/>
            </a:prstGeom>
            <a:solidFill>
              <a:schemeClr val="tx1"/>
            </a:solidFill>
            <a:ln w="9525" algn="ctr">
              <a:solidFill>
                <a:schemeClr val="tx1"/>
              </a:solidFill>
              <a:miter lim="800000"/>
              <a:headEnd/>
              <a:tailEnd/>
            </a:ln>
          </p:spPr>
          <p:txBody>
            <a:bodyPr wrap="none" anchor="ctr"/>
            <a:lstStyle/>
            <a:p>
              <a:pPr eaLnBrk="0" hangingPunct="0"/>
              <a:endParaRPr lang="en-US">
                <a:solidFill>
                  <a:srgbClr val="000000"/>
                </a:solidFill>
                <a:latin typeface="Arial" pitchFamily="34" charset="0"/>
              </a:endParaRPr>
            </a:p>
          </p:txBody>
        </p:sp>
        <p:sp>
          <p:nvSpPr>
            <p:cNvPr id="24627" name="Rectangle 87"/>
            <p:cNvSpPr>
              <a:spLocks noChangeArrowheads="1"/>
            </p:cNvSpPr>
            <p:nvPr/>
          </p:nvSpPr>
          <p:spPr bwMode="auto">
            <a:xfrm>
              <a:off x="3561" y="2931"/>
              <a:ext cx="1088" cy="8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000000"/>
                </a:solidFill>
                <a:latin typeface="Arial" pitchFamily="34" charset="0"/>
              </a:endParaRPr>
            </a:p>
          </p:txBody>
        </p:sp>
      </p:grpSp>
      <p:sp>
        <p:nvSpPr>
          <p:cNvPr id="24579" name="Text Box 2"/>
          <p:cNvSpPr txBox="1">
            <a:spLocks noChangeArrowheads="1"/>
          </p:cNvSpPr>
          <p:nvPr/>
        </p:nvSpPr>
        <p:spPr bwMode="auto">
          <a:xfrm>
            <a:off x="3124200" y="152400"/>
            <a:ext cx="3054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600">
                <a:solidFill>
                  <a:srgbClr val="000000"/>
                </a:solidFill>
                <a:latin typeface="Arial" pitchFamily="34" charset="0"/>
              </a:rPr>
              <a:t>Binary Coding</a:t>
            </a:r>
          </a:p>
        </p:txBody>
      </p:sp>
      <p:sp>
        <p:nvSpPr>
          <p:cNvPr id="24580" name="Rectangle 3"/>
          <p:cNvSpPr>
            <a:spLocks noChangeArrowheads="1"/>
          </p:cNvSpPr>
          <p:nvPr/>
        </p:nvSpPr>
        <p:spPr bwMode="auto">
          <a:xfrm>
            <a:off x="381000" y="838200"/>
            <a:ext cx="8229600" cy="76200"/>
          </a:xfrm>
          <a:prstGeom prst="rect">
            <a:avLst/>
          </a:prstGeom>
          <a:solidFill>
            <a:schemeClr val="tx1"/>
          </a:solidFill>
          <a:ln w="9525">
            <a:solidFill>
              <a:schemeClr val="tx1"/>
            </a:solidFill>
            <a:miter lim="800000"/>
            <a:headEnd/>
            <a:tailEnd/>
          </a:ln>
        </p:spPr>
        <p:txBody>
          <a:bodyPr wrap="none" anchor="ctr"/>
          <a:lstStyle/>
          <a:p>
            <a:pPr eaLnBrk="0" hangingPunct="0"/>
            <a:endParaRPr lang="en-US">
              <a:solidFill>
                <a:srgbClr val="000000"/>
              </a:solidFill>
              <a:latin typeface="Arial" pitchFamily="34" charset="0"/>
            </a:endParaRPr>
          </a:p>
        </p:txBody>
      </p:sp>
      <p:grpSp>
        <p:nvGrpSpPr>
          <p:cNvPr id="24581" name="Group 41"/>
          <p:cNvGrpSpPr>
            <a:grpSpLocks/>
          </p:cNvGrpSpPr>
          <p:nvPr/>
        </p:nvGrpSpPr>
        <p:grpSpPr bwMode="auto">
          <a:xfrm>
            <a:off x="5143500" y="3838575"/>
            <a:ext cx="1727200" cy="1368425"/>
            <a:chOff x="3380" y="1842"/>
            <a:chExt cx="1088" cy="862"/>
          </a:xfrm>
        </p:grpSpPr>
        <p:sp>
          <p:nvSpPr>
            <p:cNvPr id="24610" name="Rectangle 42"/>
            <p:cNvSpPr>
              <a:spLocks noChangeArrowheads="1"/>
            </p:cNvSpPr>
            <p:nvPr/>
          </p:nvSpPr>
          <p:spPr bwMode="auto">
            <a:xfrm>
              <a:off x="3380" y="1842"/>
              <a:ext cx="136" cy="86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sp>
          <p:nvSpPr>
            <p:cNvPr id="24611" name="Rectangle 43"/>
            <p:cNvSpPr>
              <a:spLocks noChangeArrowheads="1"/>
            </p:cNvSpPr>
            <p:nvPr/>
          </p:nvSpPr>
          <p:spPr bwMode="auto">
            <a:xfrm>
              <a:off x="3516" y="1842"/>
              <a:ext cx="136" cy="86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sp>
          <p:nvSpPr>
            <p:cNvPr id="24612" name="Rectangle 44"/>
            <p:cNvSpPr>
              <a:spLocks noChangeArrowheads="1"/>
            </p:cNvSpPr>
            <p:nvPr/>
          </p:nvSpPr>
          <p:spPr bwMode="auto">
            <a:xfrm>
              <a:off x="3652" y="1842"/>
              <a:ext cx="136" cy="862"/>
            </a:xfrm>
            <a:prstGeom prst="rect">
              <a:avLst/>
            </a:prstGeom>
            <a:solidFill>
              <a:schemeClr val="tx1"/>
            </a:solidFill>
            <a:ln w="9525" algn="ctr">
              <a:solidFill>
                <a:schemeClr val="tx1"/>
              </a:solidFill>
              <a:miter lim="800000"/>
              <a:headEnd/>
              <a:tailEnd/>
            </a:ln>
          </p:spPr>
          <p:txBody>
            <a:bodyPr wrap="none" anchor="ctr"/>
            <a:lstStyle/>
            <a:p>
              <a:pPr eaLnBrk="0" hangingPunct="0"/>
              <a:endParaRPr lang="en-US">
                <a:solidFill>
                  <a:srgbClr val="000000"/>
                </a:solidFill>
                <a:latin typeface="Arial" pitchFamily="34" charset="0"/>
              </a:endParaRPr>
            </a:p>
          </p:txBody>
        </p:sp>
        <p:sp>
          <p:nvSpPr>
            <p:cNvPr id="24613" name="Rectangle 45"/>
            <p:cNvSpPr>
              <a:spLocks noChangeArrowheads="1"/>
            </p:cNvSpPr>
            <p:nvPr/>
          </p:nvSpPr>
          <p:spPr bwMode="auto">
            <a:xfrm>
              <a:off x="3788" y="1842"/>
              <a:ext cx="136" cy="862"/>
            </a:xfrm>
            <a:prstGeom prst="rect">
              <a:avLst/>
            </a:prstGeom>
            <a:solidFill>
              <a:schemeClr val="tx1"/>
            </a:solidFill>
            <a:ln w="9525" algn="ctr">
              <a:solidFill>
                <a:schemeClr val="tx1"/>
              </a:solidFill>
              <a:miter lim="800000"/>
              <a:headEnd/>
              <a:tailEnd/>
            </a:ln>
          </p:spPr>
          <p:txBody>
            <a:bodyPr wrap="none" anchor="ctr"/>
            <a:lstStyle/>
            <a:p>
              <a:pPr eaLnBrk="0" hangingPunct="0"/>
              <a:endParaRPr lang="en-US">
                <a:solidFill>
                  <a:srgbClr val="000000"/>
                </a:solidFill>
                <a:latin typeface="Arial" pitchFamily="34" charset="0"/>
              </a:endParaRPr>
            </a:p>
          </p:txBody>
        </p:sp>
        <p:sp>
          <p:nvSpPr>
            <p:cNvPr id="24614" name="Rectangle 46"/>
            <p:cNvSpPr>
              <a:spLocks noChangeArrowheads="1"/>
            </p:cNvSpPr>
            <p:nvPr/>
          </p:nvSpPr>
          <p:spPr bwMode="auto">
            <a:xfrm>
              <a:off x="3924" y="1842"/>
              <a:ext cx="136" cy="86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sp>
          <p:nvSpPr>
            <p:cNvPr id="24615" name="Rectangle 47"/>
            <p:cNvSpPr>
              <a:spLocks noChangeArrowheads="1"/>
            </p:cNvSpPr>
            <p:nvPr/>
          </p:nvSpPr>
          <p:spPr bwMode="auto">
            <a:xfrm>
              <a:off x="4060" y="1842"/>
              <a:ext cx="136" cy="86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sp>
          <p:nvSpPr>
            <p:cNvPr id="24616" name="Rectangle 48"/>
            <p:cNvSpPr>
              <a:spLocks noChangeArrowheads="1"/>
            </p:cNvSpPr>
            <p:nvPr/>
          </p:nvSpPr>
          <p:spPr bwMode="auto">
            <a:xfrm>
              <a:off x="4196" y="1842"/>
              <a:ext cx="136" cy="862"/>
            </a:xfrm>
            <a:prstGeom prst="rect">
              <a:avLst/>
            </a:prstGeom>
            <a:solidFill>
              <a:schemeClr val="tx1"/>
            </a:solidFill>
            <a:ln w="9525" algn="ctr">
              <a:solidFill>
                <a:schemeClr val="tx1"/>
              </a:solidFill>
              <a:miter lim="800000"/>
              <a:headEnd/>
              <a:tailEnd/>
            </a:ln>
          </p:spPr>
          <p:txBody>
            <a:bodyPr wrap="none" anchor="ctr"/>
            <a:lstStyle/>
            <a:p>
              <a:pPr eaLnBrk="0" hangingPunct="0"/>
              <a:endParaRPr lang="en-US">
                <a:solidFill>
                  <a:srgbClr val="000000"/>
                </a:solidFill>
                <a:latin typeface="Arial" pitchFamily="34" charset="0"/>
              </a:endParaRPr>
            </a:p>
          </p:txBody>
        </p:sp>
        <p:sp>
          <p:nvSpPr>
            <p:cNvPr id="24617" name="Rectangle 49"/>
            <p:cNvSpPr>
              <a:spLocks noChangeArrowheads="1"/>
            </p:cNvSpPr>
            <p:nvPr/>
          </p:nvSpPr>
          <p:spPr bwMode="auto">
            <a:xfrm>
              <a:off x="4332" y="1842"/>
              <a:ext cx="136" cy="862"/>
            </a:xfrm>
            <a:prstGeom prst="rect">
              <a:avLst/>
            </a:prstGeom>
            <a:solidFill>
              <a:schemeClr val="tx1"/>
            </a:solidFill>
            <a:ln w="9525" algn="ctr">
              <a:solidFill>
                <a:schemeClr val="tx1"/>
              </a:solidFill>
              <a:miter lim="800000"/>
              <a:headEnd/>
              <a:tailEnd/>
            </a:ln>
          </p:spPr>
          <p:txBody>
            <a:bodyPr wrap="none" anchor="ctr"/>
            <a:lstStyle/>
            <a:p>
              <a:pPr eaLnBrk="0" hangingPunct="0"/>
              <a:endParaRPr lang="en-US">
                <a:solidFill>
                  <a:srgbClr val="000000"/>
                </a:solidFill>
                <a:latin typeface="Arial" pitchFamily="34" charset="0"/>
              </a:endParaRPr>
            </a:p>
          </p:txBody>
        </p:sp>
        <p:sp>
          <p:nvSpPr>
            <p:cNvPr id="24618" name="Rectangle 50"/>
            <p:cNvSpPr>
              <a:spLocks noChangeArrowheads="1"/>
            </p:cNvSpPr>
            <p:nvPr/>
          </p:nvSpPr>
          <p:spPr bwMode="auto">
            <a:xfrm>
              <a:off x="3380" y="1842"/>
              <a:ext cx="1088" cy="8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000000"/>
                </a:solidFill>
                <a:latin typeface="Arial" pitchFamily="34" charset="0"/>
              </a:endParaRPr>
            </a:p>
          </p:txBody>
        </p:sp>
      </p:grpSp>
      <p:grpSp>
        <p:nvGrpSpPr>
          <p:cNvPr id="24582" name="Group 51"/>
          <p:cNvGrpSpPr>
            <a:grpSpLocks/>
          </p:cNvGrpSpPr>
          <p:nvPr/>
        </p:nvGrpSpPr>
        <p:grpSpPr bwMode="auto">
          <a:xfrm>
            <a:off x="5791200" y="4702175"/>
            <a:ext cx="1727200" cy="1368425"/>
            <a:chOff x="2200" y="2931"/>
            <a:chExt cx="1088" cy="862"/>
          </a:xfrm>
        </p:grpSpPr>
        <p:sp>
          <p:nvSpPr>
            <p:cNvPr id="24601" name="Rectangle 52"/>
            <p:cNvSpPr>
              <a:spLocks noChangeArrowheads="1"/>
            </p:cNvSpPr>
            <p:nvPr/>
          </p:nvSpPr>
          <p:spPr bwMode="auto">
            <a:xfrm>
              <a:off x="2200" y="2931"/>
              <a:ext cx="136" cy="86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sp>
          <p:nvSpPr>
            <p:cNvPr id="24602" name="Rectangle 53"/>
            <p:cNvSpPr>
              <a:spLocks noChangeArrowheads="1"/>
            </p:cNvSpPr>
            <p:nvPr/>
          </p:nvSpPr>
          <p:spPr bwMode="auto">
            <a:xfrm>
              <a:off x="2336" y="2931"/>
              <a:ext cx="136" cy="86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hangingPunct="0"/>
              <a:endParaRPr lang="en-US" noProof="1">
                <a:solidFill>
                  <a:srgbClr val="000000"/>
                </a:solidFill>
                <a:latin typeface="Arial" pitchFamily="34" charset="0"/>
              </a:endParaRPr>
            </a:p>
          </p:txBody>
        </p:sp>
        <p:sp>
          <p:nvSpPr>
            <p:cNvPr id="24603" name="Rectangle 54"/>
            <p:cNvSpPr>
              <a:spLocks noChangeArrowheads="1"/>
            </p:cNvSpPr>
            <p:nvPr/>
          </p:nvSpPr>
          <p:spPr bwMode="auto">
            <a:xfrm>
              <a:off x="2472" y="2931"/>
              <a:ext cx="136" cy="86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sp>
          <p:nvSpPr>
            <p:cNvPr id="24604" name="Rectangle 55"/>
            <p:cNvSpPr>
              <a:spLocks noChangeArrowheads="1"/>
            </p:cNvSpPr>
            <p:nvPr/>
          </p:nvSpPr>
          <p:spPr bwMode="auto">
            <a:xfrm>
              <a:off x="2608" y="2931"/>
              <a:ext cx="136" cy="8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sp>
          <p:nvSpPr>
            <p:cNvPr id="24605" name="Rectangle 56"/>
            <p:cNvSpPr>
              <a:spLocks noChangeArrowheads="1"/>
            </p:cNvSpPr>
            <p:nvPr/>
          </p:nvSpPr>
          <p:spPr bwMode="auto">
            <a:xfrm>
              <a:off x="2744" y="2931"/>
              <a:ext cx="136" cy="862"/>
            </a:xfrm>
            <a:prstGeom prst="rect">
              <a:avLst/>
            </a:prstGeom>
            <a:solidFill>
              <a:schemeClr val="tx1"/>
            </a:solidFill>
            <a:ln w="9525" algn="ctr">
              <a:solidFill>
                <a:schemeClr val="tx1"/>
              </a:solidFill>
              <a:miter lim="800000"/>
              <a:headEnd/>
              <a:tailEnd/>
            </a:ln>
          </p:spPr>
          <p:txBody>
            <a:bodyPr wrap="none" anchor="ctr"/>
            <a:lstStyle/>
            <a:p>
              <a:pPr eaLnBrk="0" hangingPunct="0"/>
              <a:endParaRPr lang="en-US">
                <a:solidFill>
                  <a:srgbClr val="000000"/>
                </a:solidFill>
                <a:latin typeface="Arial" pitchFamily="34" charset="0"/>
              </a:endParaRPr>
            </a:p>
          </p:txBody>
        </p:sp>
        <p:sp>
          <p:nvSpPr>
            <p:cNvPr id="24606" name="Rectangle 57"/>
            <p:cNvSpPr>
              <a:spLocks noChangeArrowheads="1"/>
            </p:cNvSpPr>
            <p:nvPr/>
          </p:nvSpPr>
          <p:spPr bwMode="auto">
            <a:xfrm>
              <a:off x="2880" y="2931"/>
              <a:ext cx="136" cy="862"/>
            </a:xfrm>
            <a:prstGeom prst="rect">
              <a:avLst/>
            </a:prstGeom>
            <a:solidFill>
              <a:schemeClr val="tx1"/>
            </a:solidFill>
            <a:ln w="9525" algn="ctr">
              <a:solidFill>
                <a:schemeClr val="tx1"/>
              </a:solidFill>
              <a:miter lim="800000"/>
              <a:headEnd/>
              <a:tailEnd/>
            </a:ln>
          </p:spPr>
          <p:txBody>
            <a:bodyPr wrap="none" anchor="ctr"/>
            <a:lstStyle/>
            <a:p>
              <a:pPr eaLnBrk="0" hangingPunct="0"/>
              <a:endParaRPr lang="en-US">
                <a:solidFill>
                  <a:srgbClr val="000000"/>
                </a:solidFill>
                <a:latin typeface="Arial" pitchFamily="34" charset="0"/>
              </a:endParaRPr>
            </a:p>
          </p:txBody>
        </p:sp>
        <p:sp>
          <p:nvSpPr>
            <p:cNvPr id="24607" name="Rectangle 58"/>
            <p:cNvSpPr>
              <a:spLocks noChangeArrowheads="1"/>
            </p:cNvSpPr>
            <p:nvPr/>
          </p:nvSpPr>
          <p:spPr bwMode="auto">
            <a:xfrm>
              <a:off x="3016" y="2931"/>
              <a:ext cx="136" cy="862"/>
            </a:xfrm>
            <a:prstGeom prst="rect">
              <a:avLst/>
            </a:prstGeom>
            <a:solidFill>
              <a:schemeClr val="tx1"/>
            </a:solidFill>
            <a:ln w="9525" algn="ctr">
              <a:solidFill>
                <a:schemeClr val="tx1"/>
              </a:solidFill>
              <a:miter lim="800000"/>
              <a:headEnd/>
              <a:tailEnd/>
            </a:ln>
          </p:spPr>
          <p:txBody>
            <a:bodyPr wrap="none" anchor="ctr"/>
            <a:lstStyle/>
            <a:p>
              <a:pPr eaLnBrk="0" hangingPunct="0"/>
              <a:endParaRPr lang="en-US">
                <a:solidFill>
                  <a:srgbClr val="000000"/>
                </a:solidFill>
                <a:latin typeface="Arial" pitchFamily="34" charset="0"/>
              </a:endParaRPr>
            </a:p>
          </p:txBody>
        </p:sp>
        <p:sp>
          <p:nvSpPr>
            <p:cNvPr id="24608" name="Rectangle 59"/>
            <p:cNvSpPr>
              <a:spLocks noChangeArrowheads="1"/>
            </p:cNvSpPr>
            <p:nvPr/>
          </p:nvSpPr>
          <p:spPr bwMode="auto">
            <a:xfrm>
              <a:off x="3152" y="2931"/>
              <a:ext cx="136" cy="862"/>
            </a:xfrm>
            <a:prstGeom prst="rect">
              <a:avLst/>
            </a:prstGeom>
            <a:solidFill>
              <a:schemeClr val="tx1"/>
            </a:solidFill>
            <a:ln w="9525">
              <a:solidFill>
                <a:schemeClr val="tx1"/>
              </a:solidFill>
              <a:miter lim="800000"/>
              <a:headEnd/>
              <a:tailEnd/>
            </a:ln>
          </p:spPr>
          <p:txBody>
            <a:bodyPr wrap="none" anchor="ctr"/>
            <a:lstStyle/>
            <a:p>
              <a:pPr eaLnBrk="0" hangingPunct="0"/>
              <a:endParaRPr lang="en-US">
                <a:solidFill>
                  <a:srgbClr val="000000"/>
                </a:solidFill>
                <a:latin typeface="Arial" pitchFamily="34" charset="0"/>
              </a:endParaRPr>
            </a:p>
          </p:txBody>
        </p:sp>
        <p:sp>
          <p:nvSpPr>
            <p:cNvPr id="24609" name="Rectangle 60"/>
            <p:cNvSpPr>
              <a:spLocks noChangeArrowheads="1"/>
            </p:cNvSpPr>
            <p:nvPr/>
          </p:nvSpPr>
          <p:spPr bwMode="auto">
            <a:xfrm>
              <a:off x="2200" y="2931"/>
              <a:ext cx="1088" cy="8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000000"/>
                </a:solidFill>
                <a:latin typeface="Arial" pitchFamily="34" charset="0"/>
              </a:endParaRPr>
            </a:p>
          </p:txBody>
        </p:sp>
      </p:grpSp>
      <p:sp>
        <p:nvSpPr>
          <p:cNvPr id="24583" name="Line 61"/>
          <p:cNvSpPr>
            <a:spLocks noChangeShapeType="1"/>
          </p:cNvSpPr>
          <p:nvPr/>
        </p:nvSpPr>
        <p:spPr bwMode="auto">
          <a:xfrm flipH="1" flipV="1">
            <a:off x="5122863" y="3479800"/>
            <a:ext cx="285750" cy="358775"/>
          </a:xfrm>
          <a:prstGeom prst="line">
            <a:avLst/>
          </a:prstGeom>
          <a:noFill/>
          <a:ln w="38100">
            <a:solidFill>
              <a:srgbClr val="FF9900"/>
            </a:solidFill>
            <a:round/>
            <a:headEnd/>
            <a:tailEnd type="oval" w="sm" len="sm"/>
          </a:ln>
          <a:extLst>
            <a:ext uri="{909E8E84-426E-40DD-AFC4-6F175D3DCCD1}">
              <a14:hiddenFill xmlns:a14="http://schemas.microsoft.com/office/drawing/2010/main">
                <a:noFill/>
              </a14:hiddenFill>
            </a:ext>
          </a:extLst>
        </p:spPr>
        <p:txBody>
          <a:bodyPr/>
          <a:lstStyle/>
          <a:p>
            <a:endParaRPr lang="en-US"/>
          </a:p>
        </p:txBody>
      </p:sp>
      <p:sp>
        <p:nvSpPr>
          <p:cNvPr id="24584" name="Line 62"/>
          <p:cNvSpPr>
            <a:spLocks noChangeShapeType="1"/>
          </p:cNvSpPr>
          <p:nvPr/>
        </p:nvSpPr>
        <p:spPr bwMode="auto">
          <a:xfrm flipH="1" flipV="1">
            <a:off x="5815013" y="4343400"/>
            <a:ext cx="285750" cy="360363"/>
          </a:xfrm>
          <a:prstGeom prst="line">
            <a:avLst/>
          </a:prstGeom>
          <a:noFill/>
          <a:ln w="38100">
            <a:solidFill>
              <a:srgbClr val="FF9900"/>
            </a:solidFill>
            <a:round/>
            <a:headEnd/>
            <a:tailEnd type="oval" w="sm" len="sm"/>
          </a:ln>
          <a:extLst>
            <a:ext uri="{909E8E84-426E-40DD-AFC4-6F175D3DCCD1}">
              <a14:hiddenFill xmlns:a14="http://schemas.microsoft.com/office/drawing/2010/main">
                <a:noFill/>
              </a14:hiddenFill>
            </a:ext>
          </a:extLst>
        </p:spPr>
        <p:txBody>
          <a:bodyPr/>
          <a:lstStyle/>
          <a:p>
            <a:endParaRPr lang="en-US"/>
          </a:p>
        </p:txBody>
      </p:sp>
      <p:sp>
        <p:nvSpPr>
          <p:cNvPr id="24585" name="Text Box 63"/>
          <p:cNvSpPr txBox="1">
            <a:spLocks noChangeArrowheads="1"/>
          </p:cNvSpPr>
          <p:nvPr/>
        </p:nvSpPr>
        <p:spPr bwMode="auto">
          <a:xfrm>
            <a:off x="4781550" y="5783263"/>
            <a:ext cx="1152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s-ES" sz="1600">
                <a:solidFill>
                  <a:srgbClr val="000000"/>
                </a:solidFill>
                <a:latin typeface="Arial" pitchFamily="34" charset="0"/>
              </a:rPr>
              <a:t>Pattern 1</a:t>
            </a:r>
          </a:p>
        </p:txBody>
      </p:sp>
      <p:pic>
        <p:nvPicPr>
          <p:cNvPr id="24586" name="Picture 64" descr="Hor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5788" y="815975"/>
            <a:ext cx="1957387"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7" name="Text Box 65"/>
          <p:cNvSpPr txBox="1">
            <a:spLocks noChangeArrowheads="1"/>
          </p:cNvSpPr>
          <p:nvPr/>
        </p:nvSpPr>
        <p:spPr bwMode="auto">
          <a:xfrm>
            <a:off x="4060825" y="4918075"/>
            <a:ext cx="1152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s-ES" sz="1600">
                <a:solidFill>
                  <a:srgbClr val="000000"/>
                </a:solidFill>
                <a:latin typeface="Arial" pitchFamily="34" charset="0"/>
              </a:rPr>
              <a:t>Pattern 2</a:t>
            </a:r>
          </a:p>
        </p:txBody>
      </p:sp>
      <p:sp>
        <p:nvSpPr>
          <p:cNvPr id="24588" name="Text Box 66"/>
          <p:cNvSpPr txBox="1">
            <a:spLocks noChangeArrowheads="1"/>
          </p:cNvSpPr>
          <p:nvPr/>
        </p:nvSpPr>
        <p:spPr bwMode="auto">
          <a:xfrm>
            <a:off x="3557588" y="4221163"/>
            <a:ext cx="1152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s-ES" sz="1600">
                <a:solidFill>
                  <a:srgbClr val="000000"/>
                </a:solidFill>
                <a:latin typeface="Arial" pitchFamily="34" charset="0"/>
              </a:rPr>
              <a:t>Pattern 3</a:t>
            </a:r>
          </a:p>
        </p:txBody>
      </p:sp>
      <p:sp>
        <p:nvSpPr>
          <p:cNvPr id="24589" name="Text Box 68"/>
          <p:cNvSpPr txBox="1">
            <a:spLocks noChangeArrowheads="1"/>
          </p:cNvSpPr>
          <p:nvPr/>
        </p:nvSpPr>
        <p:spPr bwMode="auto">
          <a:xfrm>
            <a:off x="7543800" y="3357563"/>
            <a:ext cx="1600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s-ES" sz="2000">
                <a:solidFill>
                  <a:srgbClr val="000000"/>
                </a:solidFill>
                <a:latin typeface="Arial" pitchFamily="34" charset="0"/>
              </a:rPr>
              <a:t>Projected over time</a:t>
            </a:r>
          </a:p>
        </p:txBody>
      </p:sp>
      <p:sp>
        <p:nvSpPr>
          <p:cNvPr id="24590" name="Text Box 69"/>
          <p:cNvSpPr txBox="1">
            <a:spLocks noChangeArrowheads="1"/>
          </p:cNvSpPr>
          <p:nvPr/>
        </p:nvSpPr>
        <p:spPr bwMode="auto">
          <a:xfrm>
            <a:off x="5715000" y="995363"/>
            <a:ext cx="2087563" cy="1625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s-ES" sz="2000">
                <a:solidFill>
                  <a:srgbClr val="000000"/>
                </a:solidFill>
                <a:latin typeface="Arial" pitchFamily="34" charset="0"/>
              </a:rPr>
              <a:t>Example: 7 binary patterns proposed by Posdamer &amp; Altschuler</a:t>
            </a:r>
          </a:p>
        </p:txBody>
      </p:sp>
      <p:sp>
        <p:nvSpPr>
          <p:cNvPr id="24591" name="Line 70"/>
          <p:cNvSpPr>
            <a:spLocks noChangeShapeType="1"/>
          </p:cNvSpPr>
          <p:nvPr/>
        </p:nvSpPr>
        <p:spPr bwMode="auto">
          <a:xfrm flipH="1" flipV="1">
            <a:off x="4149725" y="2254250"/>
            <a:ext cx="687388" cy="865188"/>
          </a:xfrm>
          <a:prstGeom prst="line">
            <a:avLst/>
          </a:prstGeom>
          <a:noFill/>
          <a:ln w="38100">
            <a:solidFill>
              <a:srgbClr val="FF9900"/>
            </a:solidFill>
            <a:round/>
            <a:headEnd/>
            <a:tailEnd type="oval" w="lg" len="lg"/>
          </a:ln>
          <a:extLst>
            <a:ext uri="{909E8E84-426E-40DD-AFC4-6F175D3DCCD1}">
              <a14:hiddenFill xmlns:a14="http://schemas.microsoft.com/office/drawing/2010/main">
                <a:noFill/>
              </a14:hiddenFill>
            </a:ext>
          </a:extLst>
        </p:spPr>
        <p:txBody>
          <a:bodyPr/>
          <a:lstStyle/>
          <a:p>
            <a:endParaRPr lang="en-US"/>
          </a:p>
        </p:txBody>
      </p:sp>
      <p:pic>
        <p:nvPicPr>
          <p:cNvPr id="24592" name="Picture 71" descr="D:\usuaris\Jordip\articles\ICRA\ICRA 2003\Presentacio\Animacio_Posdamer.gif"/>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608013" y="3551238"/>
            <a:ext cx="2157412"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3" name="Picture 72" descr="project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9725" y="5827713"/>
            <a:ext cx="1295400"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4" name="Line 73"/>
          <p:cNvSpPr>
            <a:spLocks noChangeShapeType="1"/>
          </p:cNvSpPr>
          <p:nvPr/>
        </p:nvSpPr>
        <p:spPr bwMode="auto">
          <a:xfrm flipH="1" flipV="1">
            <a:off x="6438900" y="5135563"/>
            <a:ext cx="801688" cy="1008062"/>
          </a:xfrm>
          <a:prstGeom prst="line">
            <a:avLst/>
          </a:prstGeom>
          <a:noFill/>
          <a:ln w="38100">
            <a:solidFill>
              <a:srgbClr val="FF9900"/>
            </a:solidFill>
            <a:round/>
            <a:headEnd/>
            <a:tailEnd type="oval" w="sm" len="sm"/>
          </a:ln>
          <a:extLst>
            <a:ext uri="{909E8E84-426E-40DD-AFC4-6F175D3DCCD1}">
              <a14:hiddenFill xmlns:a14="http://schemas.microsoft.com/office/drawing/2010/main">
                <a:noFill/>
              </a14:hiddenFill>
            </a:ext>
          </a:extLst>
        </p:spPr>
        <p:txBody>
          <a:bodyPr/>
          <a:lstStyle/>
          <a:p>
            <a:endParaRPr lang="en-US"/>
          </a:p>
        </p:txBody>
      </p:sp>
      <p:sp>
        <p:nvSpPr>
          <p:cNvPr id="24595" name="Line 74"/>
          <p:cNvSpPr>
            <a:spLocks noChangeShapeType="1"/>
          </p:cNvSpPr>
          <p:nvPr/>
        </p:nvSpPr>
        <p:spPr bwMode="auto">
          <a:xfrm rot="-5400000" flipH="1" flipV="1">
            <a:off x="1531144" y="2388394"/>
            <a:ext cx="2735262" cy="2470150"/>
          </a:xfrm>
          <a:prstGeom prst="line">
            <a:avLst/>
          </a:prstGeom>
          <a:noFill/>
          <a:ln w="38100">
            <a:solidFill>
              <a:srgbClr val="FF99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24596" name="Text Box 75"/>
          <p:cNvSpPr txBox="1">
            <a:spLocks noChangeArrowheads="1"/>
          </p:cNvSpPr>
          <p:nvPr/>
        </p:nvSpPr>
        <p:spPr bwMode="auto">
          <a:xfrm>
            <a:off x="3197225" y="3362325"/>
            <a:ext cx="11525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s-ES" sz="3600">
                <a:solidFill>
                  <a:srgbClr val="000000"/>
                </a:solidFill>
                <a:latin typeface="Arial" pitchFamily="34" charset="0"/>
              </a:rPr>
              <a:t>…</a:t>
            </a:r>
          </a:p>
        </p:txBody>
      </p:sp>
      <p:sp>
        <p:nvSpPr>
          <p:cNvPr id="24597" name="Text Box 76"/>
          <p:cNvSpPr txBox="1">
            <a:spLocks noChangeArrowheads="1"/>
          </p:cNvSpPr>
          <p:nvPr/>
        </p:nvSpPr>
        <p:spPr bwMode="auto">
          <a:xfrm>
            <a:off x="0" y="6027738"/>
            <a:ext cx="6477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s-ES" b="1">
                <a:solidFill>
                  <a:srgbClr val="000000"/>
                </a:solidFill>
                <a:latin typeface="Arial" pitchFamily="34" charset="0"/>
              </a:rPr>
              <a:t>Codeword of this píxel: 1010010 </a:t>
            </a:r>
            <a:r>
              <a:rPr lang="es-ES" b="1">
                <a:solidFill>
                  <a:srgbClr val="000000"/>
                </a:solidFill>
                <a:latin typeface="Arial" pitchFamily="34" charset="0"/>
                <a:sym typeface="Wingdings" pitchFamily="2" charset="2"/>
              </a:rPr>
              <a:t> identifies the corresponding pattern stripe</a:t>
            </a:r>
            <a:endParaRPr lang="es-ES" b="1">
              <a:solidFill>
                <a:srgbClr val="000000"/>
              </a:solidFill>
              <a:latin typeface="Arial" pitchFamily="34" charset="0"/>
            </a:endParaRPr>
          </a:p>
        </p:txBody>
      </p:sp>
      <p:sp>
        <p:nvSpPr>
          <p:cNvPr id="24598" name="Line 77"/>
          <p:cNvSpPr>
            <a:spLocks noChangeShapeType="1"/>
          </p:cNvSpPr>
          <p:nvPr/>
        </p:nvSpPr>
        <p:spPr bwMode="auto">
          <a:xfrm rot="16200000" flipH="1">
            <a:off x="1144588" y="5486400"/>
            <a:ext cx="1081088" cy="1587"/>
          </a:xfrm>
          <a:prstGeom prst="line">
            <a:avLst/>
          </a:prstGeom>
          <a:noFill/>
          <a:ln w="38100">
            <a:solidFill>
              <a:srgbClr val="CC3300"/>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24599" name="Line 88"/>
          <p:cNvSpPr>
            <a:spLocks noChangeShapeType="1"/>
          </p:cNvSpPr>
          <p:nvPr/>
        </p:nvSpPr>
        <p:spPr bwMode="auto">
          <a:xfrm flipH="1" flipV="1">
            <a:off x="6705600" y="3052763"/>
            <a:ext cx="1584325" cy="1871662"/>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pic>
        <p:nvPicPr>
          <p:cNvPr id="24600" name="Picture 46" descr="camar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2667000"/>
            <a:ext cx="136842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dirty="0" smtClean="0"/>
              <a:t>Binary Coding (II)</a:t>
            </a:r>
          </a:p>
        </p:txBody>
      </p:sp>
      <p:sp>
        <p:nvSpPr>
          <p:cNvPr id="27651" name="Rectangle 3"/>
          <p:cNvSpPr>
            <a:spLocks noGrp="1" noChangeArrowheads="1"/>
          </p:cNvSpPr>
          <p:nvPr>
            <p:ph type="body" idx="1"/>
          </p:nvPr>
        </p:nvSpPr>
        <p:spPr>
          <a:xfrm>
            <a:off x="1371600" y="1295400"/>
            <a:ext cx="7772400" cy="4038600"/>
          </a:xfrm>
        </p:spPr>
        <p:txBody>
          <a:bodyPr/>
          <a:lstStyle/>
          <a:p>
            <a:pPr>
              <a:lnSpc>
                <a:spcPct val="90000"/>
              </a:lnSpc>
            </a:pPr>
            <a:r>
              <a:rPr lang="en-US" b="1" dirty="0" smtClean="0"/>
              <a:t>Binary coding</a:t>
            </a:r>
          </a:p>
          <a:p>
            <a:pPr lvl="1">
              <a:lnSpc>
                <a:spcPct val="90000"/>
              </a:lnSpc>
            </a:pPr>
            <a:r>
              <a:rPr lang="en-US" dirty="0" smtClean="0"/>
              <a:t>Only two illumination levels are commonly used, which are coded as 0 and 1. </a:t>
            </a:r>
          </a:p>
          <a:p>
            <a:pPr lvl="1">
              <a:lnSpc>
                <a:spcPct val="90000"/>
              </a:lnSpc>
            </a:pPr>
            <a:r>
              <a:rPr lang="en-US" b="1" dirty="0" smtClean="0"/>
              <a:t>Gray code</a:t>
            </a:r>
            <a:r>
              <a:rPr lang="en-US" dirty="0" smtClean="0"/>
              <a:t> can be used for robustness (adjacent stripes must only differ in 1 bit)</a:t>
            </a:r>
          </a:p>
          <a:p>
            <a:pPr lvl="1" eaLnBrk="1" hangingPunct="1">
              <a:spcBef>
                <a:spcPct val="50000"/>
              </a:spcBef>
            </a:pPr>
            <a:r>
              <a:rPr lang="es-ES" dirty="0" err="1" smtClean="0">
                <a:latin typeface="Tahoma" pitchFamily="34" charset="0"/>
              </a:rPr>
              <a:t>Every</a:t>
            </a:r>
            <a:r>
              <a:rPr lang="es-ES" dirty="0" smtClean="0">
                <a:latin typeface="Tahoma" pitchFamily="34" charset="0"/>
              </a:rPr>
              <a:t> </a:t>
            </a:r>
            <a:r>
              <a:rPr lang="es-ES" dirty="0" err="1" smtClean="0">
                <a:latin typeface="Tahoma" pitchFamily="34" charset="0"/>
              </a:rPr>
              <a:t>encoded</a:t>
            </a:r>
            <a:r>
              <a:rPr lang="es-ES" dirty="0" smtClean="0">
                <a:latin typeface="Tahoma" pitchFamily="34" charset="0"/>
              </a:rPr>
              <a:t> </a:t>
            </a:r>
            <a:r>
              <a:rPr lang="es-ES" dirty="0" err="1" smtClean="0">
                <a:latin typeface="Tahoma" pitchFamily="34" charset="0"/>
              </a:rPr>
              <a:t>point</a:t>
            </a:r>
            <a:r>
              <a:rPr lang="es-ES" dirty="0" smtClean="0">
                <a:latin typeface="Tahoma" pitchFamily="34" charset="0"/>
              </a:rPr>
              <a:t> </a:t>
            </a:r>
            <a:r>
              <a:rPr lang="es-ES" dirty="0" err="1" smtClean="0">
                <a:latin typeface="Tahoma" pitchFamily="34" charset="0"/>
              </a:rPr>
              <a:t>is</a:t>
            </a:r>
            <a:r>
              <a:rPr lang="es-ES" dirty="0" smtClean="0">
                <a:latin typeface="Tahoma" pitchFamily="34" charset="0"/>
              </a:rPr>
              <a:t> </a:t>
            </a:r>
            <a:r>
              <a:rPr lang="es-ES" dirty="0" err="1" smtClean="0">
                <a:latin typeface="Tahoma" pitchFamily="34" charset="0"/>
              </a:rPr>
              <a:t>identified</a:t>
            </a:r>
            <a:r>
              <a:rPr lang="es-ES" dirty="0" smtClean="0">
                <a:latin typeface="Tahoma" pitchFamily="34" charset="0"/>
              </a:rPr>
              <a:t> </a:t>
            </a:r>
            <a:r>
              <a:rPr lang="es-ES" dirty="0" err="1" smtClean="0">
                <a:latin typeface="Tahoma" pitchFamily="34" charset="0"/>
              </a:rPr>
              <a:t>by</a:t>
            </a:r>
            <a:r>
              <a:rPr lang="es-ES" dirty="0" smtClean="0">
                <a:latin typeface="Tahoma" pitchFamily="34" charset="0"/>
              </a:rPr>
              <a:t> </a:t>
            </a:r>
            <a:r>
              <a:rPr lang="es-ES" dirty="0" err="1" smtClean="0">
                <a:latin typeface="Tahoma" pitchFamily="34" charset="0"/>
              </a:rPr>
              <a:t>the</a:t>
            </a:r>
            <a:r>
              <a:rPr lang="es-ES" dirty="0" smtClean="0">
                <a:latin typeface="Tahoma" pitchFamily="34" charset="0"/>
              </a:rPr>
              <a:t> </a:t>
            </a:r>
            <a:r>
              <a:rPr lang="es-ES" dirty="0" err="1" smtClean="0">
                <a:latin typeface="Tahoma" pitchFamily="34" charset="0"/>
              </a:rPr>
              <a:t>sequence</a:t>
            </a:r>
            <a:r>
              <a:rPr lang="es-ES" dirty="0" smtClean="0">
                <a:latin typeface="Tahoma" pitchFamily="34" charset="0"/>
              </a:rPr>
              <a:t> of </a:t>
            </a:r>
            <a:r>
              <a:rPr lang="es-ES" dirty="0" err="1" smtClean="0">
                <a:latin typeface="Tahoma" pitchFamily="34" charset="0"/>
              </a:rPr>
              <a:t>intensities</a:t>
            </a:r>
            <a:r>
              <a:rPr lang="es-ES" dirty="0" smtClean="0">
                <a:latin typeface="Tahoma" pitchFamily="34" charset="0"/>
              </a:rPr>
              <a:t> </a:t>
            </a:r>
            <a:r>
              <a:rPr lang="es-ES" dirty="0" err="1" smtClean="0">
                <a:latin typeface="Tahoma" pitchFamily="34" charset="0"/>
              </a:rPr>
              <a:t>that</a:t>
            </a:r>
            <a:r>
              <a:rPr lang="es-ES" dirty="0" smtClean="0">
                <a:latin typeface="Tahoma" pitchFamily="34" charset="0"/>
              </a:rPr>
              <a:t> </a:t>
            </a:r>
            <a:r>
              <a:rPr lang="es-ES" dirty="0" err="1" smtClean="0">
                <a:latin typeface="Tahoma" pitchFamily="34" charset="0"/>
              </a:rPr>
              <a:t>it</a:t>
            </a:r>
            <a:r>
              <a:rPr lang="es-ES" dirty="0" smtClean="0">
                <a:latin typeface="Tahoma" pitchFamily="34" charset="0"/>
              </a:rPr>
              <a:t> </a:t>
            </a:r>
            <a:r>
              <a:rPr lang="es-ES" dirty="0" err="1" smtClean="0">
                <a:latin typeface="Tahoma" pitchFamily="34" charset="0"/>
              </a:rPr>
              <a:t>receives</a:t>
            </a:r>
            <a:endParaRPr lang="es-ES" dirty="0" smtClean="0">
              <a:latin typeface="Tahoma" pitchFamily="34" charset="0"/>
            </a:endParaRPr>
          </a:p>
          <a:p>
            <a:pPr lvl="1" eaLnBrk="1" hangingPunct="1">
              <a:spcBef>
                <a:spcPct val="50000"/>
              </a:spcBef>
            </a:pPr>
            <a:r>
              <a:rPr lang="es-ES" dirty="0" smtClean="0">
                <a:latin typeface="Tahoma" pitchFamily="34" charset="0"/>
              </a:rPr>
              <a:t>n </a:t>
            </a:r>
            <a:r>
              <a:rPr lang="es-ES" dirty="0" err="1" smtClean="0">
                <a:latin typeface="Tahoma" pitchFamily="34" charset="0"/>
              </a:rPr>
              <a:t>patterns</a:t>
            </a:r>
            <a:r>
              <a:rPr lang="es-ES" dirty="0" smtClean="0">
                <a:latin typeface="Tahoma" pitchFamily="34" charset="0"/>
              </a:rPr>
              <a:t> </a:t>
            </a:r>
            <a:r>
              <a:rPr lang="es-ES" dirty="0" err="1" smtClean="0">
                <a:latin typeface="Tahoma" pitchFamily="34" charset="0"/>
              </a:rPr>
              <a:t>must</a:t>
            </a:r>
            <a:r>
              <a:rPr lang="es-ES" dirty="0" smtClean="0">
                <a:latin typeface="Tahoma" pitchFamily="34" charset="0"/>
              </a:rPr>
              <a:t> be </a:t>
            </a:r>
            <a:r>
              <a:rPr lang="es-ES" dirty="0" err="1" smtClean="0">
                <a:latin typeface="Tahoma" pitchFamily="34" charset="0"/>
              </a:rPr>
              <a:t>projected</a:t>
            </a:r>
            <a:r>
              <a:rPr lang="es-ES" dirty="0" smtClean="0">
                <a:latin typeface="Tahoma" pitchFamily="34" charset="0"/>
              </a:rPr>
              <a:t> in </a:t>
            </a:r>
            <a:r>
              <a:rPr lang="es-ES" dirty="0" err="1" smtClean="0">
                <a:latin typeface="Tahoma" pitchFamily="34" charset="0"/>
              </a:rPr>
              <a:t>order</a:t>
            </a:r>
            <a:r>
              <a:rPr lang="es-ES" dirty="0" smtClean="0">
                <a:latin typeface="Tahoma" pitchFamily="34" charset="0"/>
              </a:rPr>
              <a:t> </a:t>
            </a:r>
            <a:r>
              <a:rPr lang="es-ES" dirty="0" err="1" smtClean="0">
                <a:latin typeface="Tahoma" pitchFamily="34" charset="0"/>
              </a:rPr>
              <a:t>to</a:t>
            </a:r>
            <a:r>
              <a:rPr lang="es-ES" dirty="0" smtClean="0">
                <a:latin typeface="Tahoma" pitchFamily="34" charset="0"/>
              </a:rPr>
              <a:t> </a:t>
            </a:r>
            <a:r>
              <a:rPr lang="es-ES" dirty="0" err="1" smtClean="0">
                <a:latin typeface="Tahoma" pitchFamily="34" charset="0"/>
              </a:rPr>
              <a:t>encode</a:t>
            </a:r>
            <a:r>
              <a:rPr lang="es-ES" dirty="0" smtClean="0">
                <a:latin typeface="Tahoma" pitchFamily="34" charset="0"/>
              </a:rPr>
              <a:t> 2</a:t>
            </a:r>
            <a:r>
              <a:rPr lang="es-ES" baseline="30000" dirty="0" smtClean="0">
                <a:latin typeface="Tahoma" pitchFamily="34" charset="0"/>
              </a:rPr>
              <a:t>n</a:t>
            </a:r>
            <a:r>
              <a:rPr lang="es-ES" dirty="0" smtClean="0">
                <a:latin typeface="Tahoma" pitchFamily="34" charset="0"/>
              </a:rPr>
              <a:t> </a:t>
            </a:r>
            <a:r>
              <a:rPr lang="es-ES" dirty="0" err="1" smtClean="0">
                <a:latin typeface="Tahoma" pitchFamily="34" charset="0"/>
              </a:rPr>
              <a:t>stripes</a:t>
            </a:r>
            <a:endParaRPr lang="es-ES" dirty="0" smtClean="0">
              <a:latin typeface="Tahoma" pitchFamily="34" charset="0"/>
            </a:endParaRPr>
          </a:p>
          <a:p>
            <a:pPr lvl="1">
              <a:lnSpc>
                <a:spcPct val="90000"/>
              </a:lnSpc>
            </a:pPr>
            <a:endParaRPr lang="en-US" dirty="0" smtClean="0"/>
          </a:p>
          <a:p>
            <a:pPr lvl="1">
              <a:lnSpc>
                <a:spcPct val="90000"/>
              </a:lnSpc>
            </a:pPr>
            <a:r>
              <a:rPr lang="en-US" dirty="0" smtClean="0"/>
              <a:t>Advantages</a:t>
            </a:r>
          </a:p>
          <a:p>
            <a:pPr lvl="2">
              <a:lnSpc>
                <a:spcPct val="90000"/>
              </a:lnSpc>
            </a:pPr>
            <a:r>
              <a:rPr lang="en-US" dirty="0" smtClean="0"/>
              <a:t>Easy to segment the image patterns</a:t>
            </a:r>
          </a:p>
          <a:p>
            <a:pPr lvl="2">
              <a:lnSpc>
                <a:spcPct val="90000"/>
              </a:lnSpc>
            </a:pPr>
            <a:r>
              <a:rPr lang="en-US" dirty="0" smtClean="0"/>
              <a:t>Need a large number of patterns to be projected</a:t>
            </a:r>
          </a:p>
          <a:p>
            <a:pPr lvl="1">
              <a:lnSpc>
                <a:spcPct val="90000"/>
              </a:lnSpc>
            </a:pPr>
            <a:endParaRPr lang="en-US" dirty="0" smtClean="0"/>
          </a:p>
        </p:txBody>
      </p:sp>
      <p:pic>
        <p:nvPicPr>
          <p:cNvPr id="276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4724400"/>
            <a:ext cx="447675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mtClean="0"/>
              <a:t>Binary Coding</a:t>
            </a:r>
          </a:p>
        </p:txBody>
      </p:sp>
      <p:pic>
        <p:nvPicPr>
          <p:cNvPr id="201730" name="Picture 2"/>
          <p:cNvPicPr>
            <a:picLocks noChangeAspect="1" noChangeArrowheads="1"/>
          </p:cNvPicPr>
          <p:nvPr/>
        </p:nvPicPr>
        <p:blipFill>
          <a:blip r:embed="rId3"/>
          <a:srcRect/>
          <a:stretch>
            <a:fillRect/>
          </a:stretch>
        </p:blipFill>
        <p:spPr bwMode="auto">
          <a:xfrm>
            <a:off x="1676400" y="1371600"/>
            <a:ext cx="7239000" cy="4325938"/>
          </a:xfrm>
          <a:prstGeom prst="rect">
            <a:avLst/>
          </a:prstGeom>
          <a:noFill/>
          <a:ln w="9525">
            <a:noFill/>
            <a:miter lim="800000"/>
            <a:headEnd/>
            <a:tailEnd/>
          </a:ln>
          <a:effectLst>
            <a:prstShdw prst="shdw17" dist="17961" dir="2700000">
              <a:schemeClr val="accent1">
                <a:gamma/>
                <a:shade val="60000"/>
                <a:invGamma/>
              </a:schemeClr>
            </a:prst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smtClean="0"/>
              <a:t>Gray Code</a:t>
            </a:r>
          </a:p>
        </p:txBody>
      </p:sp>
      <p:sp>
        <p:nvSpPr>
          <p:cNvPr id="35843" name="TextBox 3"/>
          <p:cNvSpPr txBox="1">
            <a:spLocks noChangeArrowheads="1"/>
          </p:cNvSpPr>
          <p:nvPr/>
        </p:nvSpPr>
        <p:spPr bwMode="auto">
          <a:xfrm>
            <a:off x="1676400" y="5715000"/>
            <a:ext cx="7086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Font typeface="Arial" pitchFamily="34" charset="0"/>
              <a:buChar char="•"/>
            </a:pPr>
            <a:r>
              <a:rPr lang="en-US" sz="2000">
                <a:latin typeface="Arial" pitchFamily="34" charset="0"/>
                <a:cs typeface="Arial" pitchFamily="34" charset="0"/>
              </a:rPr>
              <a:t>Frank Gray (-&gt; name of coding sequence)</a:t>
            </a:r>
          </a:p>
          <a:p>
            <a:pPr eaLnBrk="1" hangingPunct="1">
              <a:buFont typeface="Arial" pitchFamily="34" charset="0"/>
              <a:buChar char="•"/>
            </a:pPr>
            <a:r>
              <a:rPr lang="en-US" sz="2000">
                <a:latin typeface="Arial" pitchFamily="34" charset="0"/>
                <a:cs typeface="Arial" pitchFamily="34" charset="0"/>
              </a:rPr>
              <a:t>Code of neighboring projector pixels only differ by 1bit, possibility of error correction! </a:t>
            </a:r>
          </a:p>
        </p:txBody>
      </p:sp>
      <p:grpSp>
        <p:nvGrpSpPr>
          <p:cNvPr id="35844" name="Group 8"/>
          <p:cNvGrpSpPr>
            <a:grpSpLocks/>
          </p:cNvGrpSpPr>
          <p:nvPr/>
        </p:nvGrpSpPr>
        <p:grpSpPr bwMode="auto">
          <a:xfrm>
            <a:off x="1676400" y="1219200"/>
            <a:ext cx="7096125" cy="4419600"/>
            <a:chOff x="1676400" y="1219200"/>
            <a:chExt cx="7095790" cy="4419600"/>
          </a:xfrm>
        </p:grpSpPr>
        <p:pic>
          <p:nvPicPr>
            <p:cNvPr id="202754" name="Picture 2"/>
            <p:cNvPicPr>
              <a:picLocks noChangeAspect="1" noChangeArrowheads="1"/>
            </p:cNvPicPr>
            <p:nvPr/>
          </p:nvPicPr>
          <p:blipFill>
            <a:blip r:embed="rId3"/>
            <a:srcRect/>
            <a:stretch>
              <a:fillRect/>
            </a:stretch>
          </p:blipFill>
          <p:spPr bwMode="auto">
            <a:xfrm>
              <a:off x="1676400" y="1219200"/>
              <a:ext cx="7095790" cy="4419600"/>
            </a:xfrm>
            <a:prstGeom prst="rect">
              <a:avLst/>
            </a:prstGeom>
            <a:noFill/>
            <a:ln w="9525">
              <a:noFill/>
              <a:miter lim="800000"/>
              <a:headEnd/>
              <a:tailEnd/>
            </a:ln>
            <a:effectLst>
              <a:prstShdw prst="shdw17" dist="17961" dir="2700000">
                <a:schemeClr val="accent1">
                  <a:gamma/>
                  <a:shade val="60000"/>
                  <a:invGamma/>
                </a:schemeClr>
              </a:prstShdw>
            </a:effectLst>
          </p:spPr>
        </p:pic>
        <p:cxnSp>
          <p:nvCxnSpPr>
            <p:cNvPr id="6" name="Straight Connector 5"/>
            <p:cNvCxnSpPr/>
            <p:nvPr/>
          </p:nvCxnSpPr>
          <p:spPr>
            <a:xfrm>
              <a:off x="1981186" y="5181600"/>
              <a:ext cx="297166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1524000" y="533400"/>
            <a:ext cx="7391400" cy="685800"/>
          </a:xfrm>
        </p:spPr>
        <p:txBody>
          <a:bodyPr/>
          <a:lstStyle/>
          <a:p>
            <a:pPr lvl="1"/>
            <a:r>
              <a:rPr lang="en-US" dirty="0" smtClean="0"/>
              <a:t>Concept Gray Code</a:t>
            </a:r>
            <a:br>
              <a:rPr lang="en-US" dirty="0" smtClean="0"/>
            </a:br>
            <a:r>
              <a:rPr lang="en-US" sz="2400" dirty="0" smtClean="0"/>
              <a:t>(adjacent stripes must only differ in 1 bit)</a:t>
            </a:r>
            <a:r>
              <a:rPr lang="en-US" dirty="0" smtClean="0"/>
              <a:t/>
            </a:r>
            <a:br>
              <a:rPr lang="en-US" dirty="0" smtClean="0"/>
            </a:br>
            <a:endParaRPr lang="en-US" dirty="0" smtClean="0"/>
          </a:p>
        </p:txBody>
      </p:sp>
      <p:pic>
        <p:nvPicPr>
          <p:cNvPr id="29699" name="Picture 4" descr="graysche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5175" y="1447800"/>
            <a:ext cx="6346825" cy="492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smtClean="0"/>
              <a:t>Alternatives</a:t>
            </a:r>
          </a:p>
        </p:txBody>
      </p:sp>
      <p:pic>
        <p:nvPicPr>
          <p:cNvPr id="348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143000"/>
            <a:ext cx="5715000" cy="544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smtClean="0"/>
              <a:t>N-ary codes</a:t>
            </a:r>
          </a:p>
        </p:txBody>
      </p:sp>
      <p:sp>
        <p:nvSpPr>
          <p:cNvPr id="41987" name="Rectangle 3"/>
          <p:cNvSpPr>
            <a:spLocks noGrp="1" noChangeArrowheads="1"/>
          </p:cNvSpPr>
          <p:nvPr>
            <p:ph type="body" idx="1"/>
          </p:nvPr>
        </p:nvSpPr>
        <p:spPr/>
        <p:txBody>
          <a:bodyPr/>
          <a:lstStyle/>
          <a:p>
            <a:r>
              <a:rPr lang="en-US" sz="2800" smtClean="0"/>
              <a:t>Reduce the number of patterns by increasing the number of intensity levels used to encode the stripes.</a:t>
            </a:r>
          </a:p>
          <a:p>
            <a:pPr lvl="1"/>
            <a:r>
              <a:rPr lang="en-US" smtClean="0"/>
              <a:t>Multi grey levels instead of binary</a:t>
            </a:r>
          </a:p>
          <a:p>
            <a:pPr lvl="1"/>
            <a:r>
              <a:rPr lang="en-US" smtClean="0"/>
              <a:t>Multilevel gray code based on color.</a:t>
            </a:r>
          </a:p>
          <a:p>
            <a:r>
              <a:rPr lang="en-US" sz="2800" smtClean="0"/>
              <a:t>Alphabet of </a:t>
            </a:r>
            <a:r>
              <a:rPr lang="en-US" sz="2800" i="1" smtClean="0"/>
              <a:t>m</a:t>
            </a:r>
            <a:r>
              <a:rPr lang="en-US" sz="2800" smtClean="0"/>
              <a:t> symbols </a:t>
            </a:r>
            <a:br>
              <a:rPr lang="en-US" sz="2800" smtClean="0"/>
            </a:br>
            <a:r>
              <a:rPr lang="en-US" sz="2800" smtClean="0"/>
              <a:t>encodes </a:t>
            </a:r>
            <a:r>
              <a:rPr lang="en-US" sz="2800" i="1" smtClean="0"/>
              <a:t>m</a:t>
            </a:r>
            <a:r>
              <a:rPr lang="en-US" sz="2800" i="1" baseline="30000" smtClean="0"/>
              <a:t>n</a:t>
            </a:r>
            <a:r>
              <a:rPr lang="en-US" sz="2800" i="1" smtClean="0"/>
              <a:t> </a:t>
            </a:r>
            <a:r>
              <a:rPr lang="en-US" sz="2800" smtClean="0"/>
              <a:t>stripes</a:t>
            </a:r>
          </a:p>
          <a:p>
            <a:endParaRPr lang="en-US" sz="2800" b="1" smtClean="0"/>
          </a:p>
          <a:p>
            <a:endParaRPr lang="en-US" sz="2800" smtClean="0"/>
          </a:p>
        </p:txBody>
      </p:sp>
      <p:sp>
        <p:nvSpPr>
          <p:cNvPr id="41988" name="Text Box 57"/>
          <p:cNvSpPr txBox="1">
            <a:spLocks noChangeArrowheads="1"/>
          </p:cNvSpPr>
          <p:nvPr/>
        </p:nvSpPr>
        <p:spPr bwMode="auto">
          <a:xfrm>
            <a:off x="3581400" y="5029200"/>
            <a:ext cx="309562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 sz="1500">
                <a:latin typeface="Tahoma" pitchFamily="34" charset="0"/>
              </a:rPr>
              <a:t>3 patterns based on a n-ary code of 4 grey levels (Horn &amp; Kiryati) </a:t>
            </a:r>
            <a:r>
              <a:rPr lang="es-ES" sz="1500">
                <a:latin typeface="Tahoma" pitchFamily="34" charset="0"/>
                <a:sym typeface="Wingdings" pitchFamily="2" charset="2"/>
              </a:rPr>
              <a:t> 64 encoded stripes</a:t>
            </a:r>
            <a:endParaRPr lang="es-ES" sz="1500">
              <a:latin typeface="Tahoma" pitchFamily="34" charset="0"/>
            </a:endParaRPr>
          </a:p>
        </p:txBody>
      </p:sp>
      <p:pic>
        <p:nvPicPr>
          <p:cNvPr id="41989" name="Picture 58" descr="Animacio_Horn6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3733800"/>
            <a:ext cx="2039938"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smtClean="0"/>
              <a:t>Gray Code + Phase Shifting (I)</a:t>
            </a:r>
          </a:p>
        </p:txBody>
      </p:sp>
      <p:sp>
        <p:nvSpPr>
          <p:cNvPr id="39939" name="Line 4"/>
          <p:cNvSpPr>
            <a:spLocks noChangeShapeType="1"/>
          </p:cNvSpPr>
          <p:nvPr/>
        </p:nvSpPr>
        <p:spPr bwMode="auto">
          <a:xfrm>
            <a:off x="7080250" y="4987925"/>
            <a:ext cx="0" cy="0"/>
          </a:xfrm>
          <a:prstGeom prst="line">
            <a:avLst/>
          </a:prstGeom>
          <a:noFill/>
          <a:ln w="25400" cap="rnd">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40" name="Line 5"/>
          <p:cNvSpPr>
            <a:spLocks noChangeShapeType="1"/>
          </p:cNvSpPr>
          <p:nvPr/>
        </p:nvSpPr>
        <p:spPr bwMode="auto">
          <a:xfrm>
            <a:off x="7716838" y="4275138"/>
            <a:ext cx="0" cy="0"/>
          </a:xfrm>
          <a:prstGeom prst="line">
            <a:avLst/>
          </a:prstGeom>
          <a:noFill/>
          <a:ln w="25400" cap="rnd">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41" name="Line 6"/>
          <p:cNvSpPr>
            <a:spLocks noChangeShapeType="1"/>
          </p:cNvSpPr>
          <p:nvPr/>
        </p:nvSpPr>
        <p:spPr bwMode="auto">
          <a:xfrm>
            <a:off x="7716838" y="4638675"/>
            <a:ext cx="0" cy="0"/>
          </a:xfrm>
          <a:prstGeom prst="line">
            <a:avLst/>
          </a:prstGeom>
          <a:noFill/>
          <a:ln w="25400" cap="rnd">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42" name="Line 7"/>
          <p:cNvSpPr>
            <a:spLocks noChangeShapeType="1"/>
          </p:cNvSpPr>
          <p:nvPr/>
        </p:nvSpPr>
        <p:spPr bwMode="auto">
          <a:xfrm>
            <a:off x="7786688" y="4940300"/>
            <a:ext cx="0" cy="0"/>
          </a:xfrm>
          <a:prstGeom prst="line">
            <a:avLst/>
          </a:prstGeom>
          <a:noFill/>
          <a:ln w="25400" cap="rnd">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9943" name="Picture 8" descr="Animacio_Guhri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580063" y="4579938"/>
            <a:ext cx="1666875"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Text Box 9"/>
          <p:cNvSpPr txBox="1">
            <a:spLocks noChangeArrowheads="1"/>
          </p:cNvSpPr>
          <p:nvPr/>
        </p:nvSpPr>
        <p:spPr bwMode="auto">
          <a:xfrm>
            <a:off x="3708400" y="5805488"/>
            <a:ext cx="187166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1500">
                <a:latin typeface="Tahoma" pitchFamily="34" charset="0"/>
              </a:rPr>
              <a:t>Gühring’s line-shift technique</a:t>
            </a:r>
          </a:p>
        </p:txBody>
      </p:sp>
      <p:grpSp>
        <p:nvGrpSpPr>
          <p:cNvPr id="39945" name="Group 10"/>
          <p:cNvGrpSpPr>
            <a:grpSpLocks/>
          </p:cNvGrpSpPr>
          <p:nvPr/>
        </p:nvGrpSpPr>
        <p:grpSpPr bwMode="auto">
          <a:xfrm>
            <a:off x="5951538" y="3140075"/>
            <a:ext cx="1092200" cy="1152525"/>
            <a:chOff x="3107" y="1616"/>
            <a:chExt cx="816" cy="862"/>
          </a:xfrm>
        </p:grpSpPr>
        <p:sp>
          <p:nvSpPr>
            <p:cNvPr id="39984" name="Line 11"/>
            <p:cNvSpPr>
              <a:spLocks noChangeShapeType="1"/>
            </p:cNvSpPr>
            <p:nvPr/>
          </p:nvSpPr>
          <p:spPr bwMode="auto">
            <a:xfrm>
              <a:off x="3772" y="1743"/>
              <a:ext cx="0" cy="0"/>
            </a:xfrm>
            <a:prstGeom prst="line">
              <a:avLst/>
            </a:prstGeom>
            <a:noFill/>
            <a:ln w="25400" cap="rnd">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85" name="Rectangle 12"/>
            <p:cNvSpPr>
              <a:spLocks noChangeArrowheads="1"/>
            </p:cNvSpPr>
            <p:nvPr/>
          </p:nvSpPr>
          <p:spPr bwMode="auto">
            <a:xfrm>
              <a:off x="3107" y="1616"/>
              <a:ext cx="816" cy="862"/>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39986" name="Line 13"/>
            <p:cNvSpPr>
              <a:spLocks noChangeShapeType="1"/>
            </p:cNvSpPr>
            <p:nvPr/>
          </p:nvSpPr>
          <p:spPr bwMode="auto">
            <a:xfrm>
              <a:off x="3196" y="1616"/>
              <a:ext cx="0" cy="862"/>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87" name="Line 14"/>
            <p:cNvSpPr>
              <a:spLocks noChangeShapeType="1"/>
            </p:cNvSpPr>
            <p:nvPr/>
          </p:nvSpPr>
          <p:spPr bwMode="auto">
            <a:xfrm>
              <a:off x="3287" y="1616"/>
              <a:ext cx="0" cy="862"/>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88" name="Line 15"/>
            <p:cNvSpPr>
              <a:spLocks noChangeShapeType="1"/>
            </p:cNvSpPr>
            <p:nvPr/>
          </p:nvSpPr>
          <p:spPr bwMode="auto">
            <a:xfrm>
              <a:off x="3378" y="1616"/>
              <a:ext cx="0" cy="862"/>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89" name="Line 16"/>
            <p:cNvSpPr>
              <a:spLocks noChangeShapeType="1"/>
            </p:cNvSpPr>
            <p:nvPr/>
          </p:nvSpPr>
          <p:spPr bwMode="auto">
            <a:xfrm>
              <a:off x="3469" y="1616"/>
              <a:ext cx="0" cy="862"/>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90" name="Line 17"/>
            <p:cNvSpPr>
              <a:spLocks noChangeShapeType="1"/>
            </p:cNvSpPr>
            <p:nvPr/>
          </p:nvSpPr>
          <p:spPr bwMode="auto">
            <a:xfrm>
              <a:off x="3559" y="1616"/>
              <a:ext cx="0" cy="862"/>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91" name="Line 18"/>
            <p:cNvSpPr>
              <a:spLocks noChangeShapeType="1"/>
            </p:cNvSpPr>
            <p:nvPr/>
          </p:nvSpPr>
          <p:spPr bwMode="auto">
            <a:xfrm>
              <a:off x="3650" y="1616"/>
              <a:ext cx="0" cy="862"/>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92" name="Line 19"/>
            <p:cNvSpPr>
              <a:spLocks noChangeShapeType="1"/>
            </p:cNvSpPr>
            <p:nvPr/>
          </p:nvSpPr>
          <p:spPr bwMode="auto">
            <a:xfrm>
              <a:off x="3741" y="1616"/>
              <a:ext cx="0" cy="862"/>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93" name="Line 20"/>
            <p:cNvSpPr>
              <a:spLocks noChangeShapeType="1"/>
            </p:cNvSpPr>
            <p:nvPr/>
          </p:nvSpPr>
          <p:spPr bwMode="auto">
            <a:xfrm>
              <a:off x="3831" y="1616"/>
              <a:ext cx="0" cy="862"/>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9946" name="Group 21"/>
          <p:cNvGrpSpPr>
            <a:grpSpLocks/>
          </p:cNvGrpSpPr>
          <p:nvPr/>
        </p:nvGrpSpPr>
        <p:grpSpPr bwMode="auto">
          <a:xfrm>
            <a:off x="5591175" y="1268413"/>
            <a:ext cx="1482725" cy="1620837"/>
            <a:chOff x="3469" y="981"/>
            <a:chExt cx="726" cy="794"/>
          </a:xfrm>
        </p:grpSpPr>
        <p:grpSp>
          <p:nvGrpSpPr>
            <p:cNvPr id="39954" name="Group 22"/>
            <p:cNvGrpSpPr>
              <a:grpSpLocks/>
            </p:cNvGrpSpPr>
            <p:nvPr/>
          </p:nvGrpSpPr>
          <p:grpSpPr bwMode="auto">
            <a:xfrm>
              <a:off x="3469" y="981"/>
              <a:ext cx="544" cy="431"/>
              <a:chOff x="2200" y="2931"/>
              <a:chExt cx="1088" cy="862"/>
            </a:xfrm>
          </p:grpSpPr>
          <p:sp>
            <p:nvSpPr>
              <p:cNvPr id="39975" name="Rectangle 23"/>
              <p:cNvSpPr>
                <a:spLocks noChangeArrowheads="1"/>
              </p:cNvSpPr>
              <p:nvPr/>
            </p:nvSpPr>
            <p:spPr bwMode="auto">
              <a:xfrm>
                <a:off x="2200" y="2931"/>
                <a:ext cx="136" cy="86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39976" name="Rectangle 24"/>
              <p:cNvSpPr>
                <a:spLocks noChangeArrowheads="1"/>
              </p:cNvSpPr>
              <p:nvPr/>
            </p:nvSpPr>
            <p:spPr bwMode="auto">
              <a:xfrm>
                <a:off x="2336" y="2931"/>
                <a:ext cx="136" cy="86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39977" name="Rectangle 25"/>
              <p:cNvSpPr>
                <a:spLocks noChangeArrowheads="1"/>
              </p:cNvSpPr>
              <p:nvPr/>
            </p:nvSpPr>
            <p:spPr bwMode="auto">
              <a:xfrm>
                <a:off x="2472" y="2931"/>
                <a:ext cx="136" cy="86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39978" name="Rectangle 26"/>
              <p:cNvSpPr>
                <a:spLocks noChangeArrowheads="1"/>
              </p:cNvSpPr>
              <p:nvPr/>
            </p:nvSpPr>
            <p:spPr bwMode="auto">
              <a:xfrm>
                <a:off x="2608" y="2931"/>
                <a:ext cx="136" cy="8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9979" name="Rectangle 27"/>
              <p:cNvSpPr>
                <a:spLocks noChangeArrowheads="1"/>
              </p:cNvSpPr>
              <p:nvPr/>
            </p:nvSpPr>
            <p:spPr bwMode="auto">
              <a:xfrm>
                <a:off x="2744" y="2931"/>
                <a:ext cx="136" cy="862"/>
              </a:xfrm>
              <a:prstGeom prst="rect">
                <a:avLst/>
              </a:prstGeom>
              <a:solidFill>
                <a:schemeClr val="tx1"/>
              </a:solidFill>
              <a:ln w="9525" algn="ctr">
                <a:solidFill>
                  <a:schemeClr val="tx1"/>
                </a:solidFill>
                <a:miter lim="800000"/>
                <a:headEnd/>
                <a:tailEnd/>
              </a:ln>
            </p:spPr>
            <p:txBody>
              <a:bodyPr wrap="none" anchor="ctr"/>
              <a:lstStyle/>
              <a:p>
                <a:endParaRPr lang="en-US"/>
              </a:p>
            </p:txBody>
          </p:sp>
          <p:sp>
            <p:nvSpPr>
              <p:cNvPr id="39980" name="Rectangle 28"/>
              <p:cNvSpPr>
                <a:spLocks noChangeArrowheads="1"/>
              </p:cNvSpPr>
              <p:nvPr/>
            </p:nvSpPr>
            <p:spPr bwMode="auto">
              <a:xfrm>
                <a:off x="2880" y="2931"/>
                <a:ext cx="136" cy="862"/>
              </a:xfrm>
              <a:prstGeom prst="rect">
                <a:avLst/>
              </a:prstGeom>
              <a:solidFill>
                <a:schemeClr val="tx1"/>
              </a:solidFill>
              <a:ln w="9525" algn="ctr">
                <a:solidFill>
                  <a:schemeClr val="tx1"/>
                </a:solidFill>
                <a:miter lim="800000"/>
                <a:headEnd/>
                <a:tailEnd/>
              </a:ln>
            </p:spPr>
            <p:txBody>
              <a:bodyPr wrap="none" anchor="ctr"/>
              <a:lstStyle/>
              <a:p>
                <a:endParaRPr lang="en-US"/>
              </a:p>
            </p:txBody>
          </p:sp>
          <p:sp>
            <p:nvSpPr>
              <p:cNvPr id="39981" name="Rectangle 29"/>
              <p:cNvSpPr>
                <a:spLocks noChangeArrowheads="1"/>
              </p:cNvSpPr>
              <p:nvPr/>
            </p:nvSpPr>
            <p:spPr bwMode="auto">
              <a:xfrm>
                <a:off x="3016" y="2931"/>
                <a:ext cx="136" cy="862"/>
              </a:xfrm>
              <a:prstGeom prst="rect">
                <a:avLst/>
              </a:prstGeom>
              <a:solidFill>
                <a:schemeClr val="tx1"/>
              </a:solidFill>
              <a:ln w="9525" algn="ctr">
                <a:solidFill>
                  <a:schemeClr val="tx1"/>
                </a:solidFill>
                <a:miter lim="800000"/>
                <a:headEnd/>
                <a:tailEnd/>
              </a:ln>
            </p:spPr>
            <p:txBody>
              <a:bodyPr wrap="none" anchor="ctr"/>
              <a:lstStyle/>
              <a:p>
                <a:endParaRPr lang="en-US"/>
              </a:p>
            </p:txBody>
          </p:sp>
          <p:sp>
            <p:nvSpPr>
              <p:cNvPr id="39982" name="Rectangle 30"/>
              <p:cNvSpPr>
                <a:spLocks noChangeArrowheads="1"/>
              </p:cNvSpPr>
              <p:nvPr/>
            </p:nvSpPr>
            <p:spPr bwMode="auto">
              <a:xfrm>
                <a:off x="3152" y="2931"/>
                <a:ext cx="136" cy="862"/>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39983" name="Rectangle 31"/>
              <p:cNvSpPr>
                <a:spLocks noChangeArrowheads="1"/>
              </p:cNvSpPr>
              <p:nvPr/>
            </p:nvSpPr>
            <p:spPr bwMode="auto">
              <a:xfrm>
                <a:off x="2200" y="2931"/>
                <a:ext cx="1088" cy="8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39955" name="Group 32"/>
            <p:cNvGrpSpPr>
              <a:grpSpLocks/>
            </p:cNvGrpSpPr>
            <p:nvPr/>
          </p:nvGrpSpPr>
          <p:grpSpPr bwMode="auto">
            <a:xfrm>
              <a:off x="3560" y="1162"/>
              <a:ext cx="544" cy="431"/>
              <a:chOff x="3380" y="1842"/>
              <a:chExt cx="1088" cy="862"/>
            </a:xfrm>
          </p:grpSpPr>
          <p:sp>
            <p:nvSpPr>
              <p:cNvPr id="39966" name="Rectangle 33"/>
              <p:cNvSpPr>
                <a:spLocks noChangeArrowheads="1"/>
              </p:cNvSpPr>
              <p:nvPr/>
            </p:nvSpPr>
            <p:spPr bwMode="auto">
              <a:xfrm>
                <a:off x="3380" y="1842"/>
                <a:ext cx="136" cy="86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39967" name="Rectangle 34"/>
              <p:cNvSpPr>
                <a:spLocks noChangeArrowheads="1"/>
              </p:cNvSpPr>
              <p:nvPr/>
            </p:nvSpPr>
            <p:spPr bwMode="auto">
              <a:xfrm>
                <a:off x="3516" y="1842"/>
                <a:ext cx="136" cy="86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39968" name="Rectangle 35"/>
              <p:cNvSpPr>
                <a:spLocks noChangeArrowheads="1"/>
              </p:cNvSpPr>
              <p:nvPr/>
            </p:nvSpPr>
            <p:spPr bwMode="auto">
              <a:xfrm>
                <a:off x="3652" y="1842"/>
                <a:ext cx="136" cy="862"/>
              </a:xfrm>
              <a:prstGeom prst="rect">
                <a:avLst/>
              </a:prstGeom>
              <a:solidFill>
                <a:schemeClr val="tx1"/>
              </a:solidFill>
              <a:ln w="9525" algn="ctr">
                <a:solidFill>
                  <a:schemeClr val="tx1"/>
                </a:solidFill>
                <a:miter lim="800000"/>
                <a:headEnd/>
                <a:tailEnd/>
              </a:ln>
            </p:spPr>
            <p:txBody>
              <a:bodyPr wrap="none" anchor="ctr"/>
              <a:lstStyle/>
              <a:p>
                <a:endParaRPr lang="en-US"/>
              </a:p>
            </p:txBody>
          </p:sp>
          <p:sp>
            <p:nvSpPr>
              <p:cNvPr id="39969" name="Rectangle 36"/>
              <p:cNvSpPr>
                <a:spLocks noChangeArrowheads="1"/>
              </p:cNvSpPr>
              <p:nvPr/>
            </p:nvSpPr>
            <p:spPr bwMode="auto">
              <a:xfrm>
                <a:off x="3788" y="1842"/>
                <a:ext cx="136" cy="862"/>
              </a:xfrm>
              <a:prstGeom prst="rect">
                <a:avLst/>
              </a:prstGeom>
              <a:solidFill>
                <a:schemeClr val="tx1"/>
              </a:solidFill>
              <a:ln w="9525" algn="ctr">
                <a:solidFill>
                  <a:schemeClr val="tx1"/>
                </a:solidFill>
                <a:miter lim="800000"/>
                <a:headEnd/>
                <a:tailEnd/>
              </a:ln>
            </p:spPr>
            <p:txBody>
              <a:bodyPr wrap="none" anchor="ctr"/>
              <a:lstStyle/>
              <a:p>
                <a:endParaRPr lang="en-US"/>
              </a:p>
            </p:txBody>
          </p:sp>
          <p:sp>
            <p:nvSpPr>
              <p:cNvPr id="39970" name="Rectangle 37"/>
              <p:cNvSpPr>
                <a:spLocks noChangeArrowheads="1"/>
              </p:cNvSpPr>
              <p:nvPr/>
            </p:nvSpPr>
            <p:spPr bwMode="auto">
              <a:xfrm>
                <a:off x="3924" y="1842"/>
                <a:ext cx="136" cy="86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39971" name="Rectangle 38"/>
              <p:cNvSpPr>
                <a:spLocks noChangeArrowheads="1"/>
              </p:cNvSpPr>
              <p:nvPr/>
            </p:nvSpPr>
            <p:spPr bwMode="auto">
              <a:xfrm>
                <a:off x="4060" y="1842"/>
                <a:ext cx="136" cy="86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a:p>
            </p:txBody>
          </p:sp>
          <p:sp>
            <p:nvSpPr>
              <p:cNvPr id="39972" name="Rectangle 39"/>
              <p:cNvSpPr>
                <a:spLocks noChangeArrowheads="1"/>
              </p:cNvSpPr>
              <p:nvPr/>
            </p:nvSpPr>
            <p:spPr bwMode="auto">
              <a:xfrm>
                <a:off x="4196" y="1842"/>
                <a:ext cx="136" cy="862"/>
              </a:xfrm>
              <a:prstGeom prst="rect">
                <a:avLst/>
              </a:prstGeom>
              <a:solidFill>
                <a:schemeClr val="tx1"/>
              </a:solidFill>
              <a:ln w="9525" algn="ctr">
                <a:solidFill>
                  <a:schemeClr val="tx1"/>
                </a:solidFill>
                <a:miter lim="800000"/>
                <a:headEnd/>
                <a:tailEnd/>
              </a:ln>
            </p:spPr>
            <p:txBody>
              <a:bodyPr wrap="none" anchor="ctr"/>
              <a:lstStyle/>
              <a:p>
                <a:endParaRPr lang="en-US"/>
              </a:p>
            </p:txBody>
          </p:sp>
          <p:sp>
            <p:nvSpPr>
              <p:cNvPr id="39973" name="Rectangle 40"/>
              <p:cNvSpPr>
                <a:spLocks noChangeArrowheads="1"/>
              </p:cNvSpPr>
              <p:nvPr/>
            </p:nvSpPr>
            <p:spPr bwMode="auto">
              <a:xfrm>
                <a:off x="4332" y="1842"/>
                <a:ext cx="136" cy="862"/>
              </a:xfrm>
              <a:prstGeom prst="rect">
                <a:avLst/>
              </a:prstGeom>
              <a:solidFill>
                <a:schemeClr val="tx1"/>
              </a:solidFill>
              <a:ln w="9525" algn="ctr">
                <a:solidFill>
                  <a:schemeClr val="tx1"/>
                </a:solidFill>
                <a:miter lim="800000"/>
                <a:headEnd/>
                <a:tailEnd/>
              </a:ln>
            </p:spPr>
            <p:txBody>
              <a:bodyPr wrap="none" anchor="ctr"/>
              <a:lstStyle/>
              <a:p>
                <a:endParaRPr lang="en-US"/>
              </a:p>
            </p:txBody>
          </p:sp>
          <p:sp>
            <p:nvSpPr>
              <p:cNvPr id="39974" name="Rectangle 41"/>
              <p:cNvSpPr>
                <a:spLocks noChangeArrowheads="1"/>
              </p:cNvSpPr>
              <p:nvPr/>
            </p:nvSpPr>
            <p:spPr bwMode="auto">
              <a:xfrm>
                <a:off x="3380" y="1842"/>
                <a:ext cx="1088" cy="8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39956" name="Group 42"/>
            <p:cNvGrpSpPr>
              <a:grpSpLocks/>
            </p:cNvGrpSpPr>
            <p:nvPr/>
          </p:nvGrpSpPr>
          <p:grpSpPr bwMode="auto">
            <a:xfrm>
              <a:off x="3651" y="1344"/>
              <a:ext cx="544" cy="431"/>
              <a:chOff x="3561" y="2931"/>
              <a:chExt cx="1088" cy="862"/>
            </a:xfrm>
          </p:grpSpPr>
          <p:sp>
            <p:nvSpPr>
              <p:cNvPr id="39957" name="Rectangle 43"/>
              <p:cNvSpPr>
                <a:spLocks noChangeArrowheads="1"/>
              </p:cNvSpPr>
              <p:nvPr/>
            </p:nvSpPr>
            <p:spPr bwMode="auto">
              <a:xfrm>
                <a:off x="3561" y="2931"/>
                <a:ext cx="136" cy="862"/>
              </a:xfrm>
              <a:prstGeom prst="rect">
                <a:avLst/>
              </a:prstGeom>
              <a:solidFill>
                <a:schemeClr val="bg1"/>
              </a:solidFill>
              <a:ln w="9525" algn="ctr">
                <a:solidFill>
                  <a:schemeClr val="tx1"/>
                </a:solidFill>
                <a:miter lim="800000"/>
                <a:headEnd/>
                <a:tailEnd/>
              </a:ln>
            </p:spPr>
            <p:txBody>
              <a:bodyPr wrap="none" anchor="ctr"/>
              <a:lstStyle/>
              <a:p>
                <a:endParaRPr lang="en-US"/>
              </a:p>
            </p:txBody>
          </p:sp>
          <p:sp>
            <p:nvSpPr>
              <p:cNvPr id="39958" name="Rectangle 44"/>
              <p:cNvSpPr>
                <a:spLocks noChangeArrowheads="1"/>
              </p:cNvSpPr>
              <p:nvPr/>
            </p:nvSpPr>
            <p:spPr bwMode="auto">
              <a:xfrm>
                <a:off x="3697" y="2931"/>
                <a:ext cx="136" cy="862"/>
              </a:xfrm>
              <a:prstGeom prst="rect">
                <a:avLst/>
              </a:prstGeom>
              <a:solidFill>
                <a:schemeClr val="tx1"/>
              </a:solidFill>
              <a:ln w="9525" algn="ctr">
                <a:solidFill>
                  <a:schemeClr val="tx1"/>
                </a:solidFill>
                <a:miter lim="800000"/>
                <a:headEnd/>
                <a:tailEnd/>
              </a:ln>
            </p:spPr>
            <p:txBody>
              <a:bodyPr wrap="none" anchor="ctr"/>
              <a:lstStyle/>
              <a:p>
                <a:endParaRPr lang="en-US"/>
              </a:p>
            </p:txBody>
          </p:sp>
          <p:sp>
            <p:nvSpPr>
              <p:cNvPr id="39959" name="Rectangle 45"/>
              <p:cNvSpPr>
                <a:spLocks noChangeArrowheads="1"/>
              </p:cNvSpPr>
              <p:nvPr/>
            </p:nvSpPr>
            <p:spPr bwMode="auto">
              <a:xfrm>
                <a:off x="3833" y="2931"/>
                <a:ext cx="136" cy="862"/>
              </a:xfrm>
              <a:prstGeom prst="rect">
                <a:avLst/>
              </a:prstGeom>
              <a:solidFill>
                <a:schemeClr val="bg1"/>
              </a:solidFill>
              <a:ln w="9525" algn="ctr">
                <a:solidFill>
                  <a:schemeClr val="tx1"/>
                </a:solidFill>
                <a:miter lim="800000"/>
                <a:headEnd/>
                <a:tailEnd/>
              </a:ln>
            </p:spPr>
            <p:txBody>
              <a:bodyPr wrap="none" anchor="ctr"/>
              <a:lstStyle/>
              <a:p>
                <a:endParaRPr lang="en-US"/>
              </a:p>
            </p:txBody>
          </p:sp>
          <p:sp>
            <p:nvSpPr>
              <p:cNvPr id="39960" name="Rectangle 46"/>
              <p:cNvSpPr>
                <a:spLocks noChangeArrowheads="1"/>
              </p:cNvSpPr>
              <p:nvPr/>
            </p:nvSpPr>
            <p:spPr bwMode="auto">
              <a:xfrm>
                <a:off x="3969" y="2931"/>
                <a:ext cx="136" cy="862"/>
              </a:xfrm>
              <a:prstGeom prst="rect">
                <a:avLst/>
              </a:prstGeom>
              <a:solidFill>
                <a:schemeClr val="tx1"/>
              </a:solidFill>
              <a:ln w="9525" algn="ctr">
                <a:solidFill>
                  <a:schemeClr val="tx1"/>
                </a:solidFill>
                <a:miter lim="800000"/>
                <a:headEnd/>
                <a:tailEnd/>
              </a:ln>
            </p:spPr>
            <p:txBody>
              <a:bodyPr wrap="none" anchor="ctr"/>
              <a:lstStyle/>
              <a:p>
                <a:endParaRPr lang="en-US"/>
              </a:p>
            </p:txBody>
          </p:sp>
          <p:sp>
            <p:nvSpPr>
              <p:cNvPr id="39961" name="Rectangle 47"/>
              <p:cNvSpPr>
                <a:spLocks noChangeArrowheads="1"/>
              </p:cNvSpPr>
              <p:nvPr/>
            </p:nvSpPr>
            <p:spPr bwMode="auto">
              <a:xfrm>
                <a:off x="4105" y="2931"/>
                <a:ext cx="136" cy="862"/>
              </a:xfrm>
              <a:prstGeom prst="rect">
                <a:avLst/>
              </a:prstGeom>
              <a:solidFill>
                <a:schemeClr val="bg1"/>
              </a:solidFill>
              <a:ln w="9525" algn="ctr">
                <a:solidFill>
                  <a:schemeClr val="tx1"/>
                </a:solidFill>
                <a:miter lim="800000"/>
                <a:headEnd/>
                <a:tailEnd/>
              </a:ln>
            </p:spPr>
            <p:txBody>
              <a:bodyPr wrap="none" anchor="ctr"/>
              <a:lstStyle/>
              <a:p>
                <a:endParaRPr lang="en-US"/>
              </a:p>
            </p:txBody>
          </p:sp>
          <p:sp>
            <p:nvSpPr>
              <p:cNvPr id="39962" name="Rectangle 48"/>
              <p:cNvSpPr>
                <a:spLocks noChangeArrowheads="1"/>
              </p:cNvSpPr>
              <p:nvPr/>
            </p:nvSpPr>
            <p:spPr bwMode="auto">
              <a:xfrm>
                <a:off x="4241" y="2931"/>
                <a:ext cx="136" cy="862"/>
              </a:xfrm>
              <a:prstGeom prst="rect">
                <a:avLst/>
              </a:prstGeom>
              <a:solidFill>
                <a:schemeClr val="tx1"/>
              </a:solidFill>
              <a:ln w="9525" algn="ctr">
                <a:solidFill>
                  <a:schemeClr val="tx1"/>
                </a:solidFill>
                <a:miter lim="800000"/>
                <a:headEnd/>
                <a:tailEnd/>
              </a:ln>
            </p:spPr>
            <p:txBody>
              <a:bodyPr wrap="none" anchor="ctr"/>
              <a:lstStyle/>
              <a:p>
                <a:endParaRPr lang="en-US"/>
              </a:p>
            </p:txBody>
          </p:sp>
          <p:sp>
            <p:nvSpPr>
              <p:cNvPr id="39963" name="Rectangle 49"/>
              <p:cNvSpPr>
                <a:spLocks noChangeArrowheads="1"/>
              </p:cNvSpPr>
              <p:nvPr/>
            </p:nvSpPr>
            <p:spPr bwMode="auto">
              <a:xfrm>
                <a:off x="4377" y="2931"/>
                <a:ext cx="136" cy="862"/>
              </a:xfrm>
              <a:prstGeom prst="rect">
                <a:avLst/>
              </a:prstGeom>
              <a:solidFill>
                <a:schemeClr val="bg1"/>
              </a:solidFill>
              <a:ln w="9525" algn="ctr">
                <a:solidFill>
                  <a:schemeClr val="tx1"/>
                </a:solidFill>
                <a:miter lim="800000"/>
                <a:headEnd/>
                <a:tailEnd/>
              </a:ln>
            </p:spPr>
            <p:txBody>
              <a:bodyPr wrap="none" anchor="ctr"/>
              <a:lstStyle/>
              <a:p>
                <a:endParaRPr lang="en-US"/>
              </a:p>
            </p:txBody>
          </p:sp>
          <p:sp>
            <p:nvSpPr>
              <p:cNvPr id="39964" name="Rectangle 50"/>
              <p:cNvSpPr>
                <a:spLocks noChangeArrowheads="1"/>
              </p:cNvSpPr>
              <p:nvPr/>
            </p:nvSpPr>
            <p:spPr bwMode="auto">
              <a:xfrm>
                <a:off x="4513" y="2931"/>
                <a:ext cx="136" cy="862"/>
              </a:xfrm>
              <a:prstGeom prst="rect">
                <a:avLst/>
              </a:prstGeom>
              <a:solidFill>
                <a:schemeClr val="tx1"/>
              </a:solidFill>
              <a:ln w="9525" algn="ctr">
                <a:solidFill>
                  <a:schemeClr val="tx1"/>
                </a:solidFill>
                <a:miter lim="800000"/>
                <a:headEnd/>
                <a:tailEnd/>
              </a:ln>
            </p:spPr>
            <p:txBody>
              <a:bodyPr wrap="none" anchor="ctr"/>
              <a:lstStyle/>
              <a:p>
                <a:endParaRPr lang="en-US"/>
              </a:p>
            </p:txBody>
          </p:sp>
          <p:sp>
            <p:nvSpPr>
              <p:cNvPr id="39965" name="Rectangle 51"/>
              <p:cNvSpPr>
                <a:spLocks noChangeArrowheads="1"/>
              </p:cNvSpPr>
              <p:nvPr/>
            </p:nvSpPr>
            <p:spPr bwMode="auto">
              <a:xfrm>
                <a:off x="3561" y="2931"/>
                <a:ext cx="1088" cy="8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39947" name="Text Box 52"/>
          <p:cNvSpPr txBox="1">
            <a:spLocks noChangeArrowheads="1"/>
          </p:cNvSpPr>
          <p:nvPr/>
        </p:nvSpPr>
        <p:spPr bwMode="auto">
          <a:xfrm>
            <a:off x="1547813" y="1484313"/>
            <a:ext cx="34575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buFontTx/>
              <a:buChar char="•"/>
            </a:pPr>
            <a:r>
              <a:rPr lang="en-US" sz="1600">
                <a:latin typeface="Tahoma" pitchFamily="34" charset="0"/>
              </a:rPr>
              <a:t> A sequence of binary patterns (Gray encoded) are projected in order to divide the object in regions</a:t>
            </a:r>
          </a:p>
        </p:txBody>
      </p:sp>
      <p:sp>
        <p:nvSpPr>
          <p:cNvPr id="39948" name="Text Box 53"/>
          <p:cNvSpPr txBox="1">
            <a:spLocks noChangeArrowheads="1"/>
          </p:cNvSpPr>
          <p:nvPr/>
        </p:nvSpPr>
        <p:spPr bwMode="auto">
          <a:xfrm>
            <a:off x="1547813" y="3208338"/>
            <a:ext cx="37449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buFontTx/>
              <a:buChar char="•"/>
            </a:pPr>
            <a:r>
              <a:rPr lang="en-US" sz="1600">
                <a:latin typeface="Tahoma" pitchFamily="34" charset="0"/>
              </a:rPr>
              <a:t> An additional periodical pattern is projected</a:t>
            </a:r>
          </a:p>
        </p:txBody>
      </p:sp>
      <p:sp>
        <p:nvSpPr>
          <p:cNvPr id="39949" name="Text Box 54"/>
          <p:cNvSpPr txBox="1">
            <a:spLocks noChangeArrowheads="1"/>
          </p:cNvSpPr>
          <p:nvPr/>
        </p:nvSpPr>
        <p:spPr bwMode="auto">
          <a:xfrm>
            <a:off x="1547813" y="4171950"/>
            <a:ext cx="38877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buFontTx/>
              <a:buChar char="•"/>
            </a:pPr>
            <a:r>
              <a:rPr lang="en-US" sz="1600">
                <a:latin typeface="Tahoma" pitchFamily="34" charset="0"/>
              </a:rPr>
              <a:t> The periodical pattern is projected several times by shifting it in one direction in order to increase the resolution of the system </a:t>
            </a:r>
            <a:r>
              <a:rPr lang="en-US" sz="1600">
                <a:latin typeface="Tahoma" pitchFamily="34" charset="0"/>
                <a:sym typeface="Wingdings" pitchFamily="2" charset="2"/>
              </a:rPr>
              <a:t> similar to a laser scanner</a:t>
            </a:r>
            <a:endParaRPr lang="en-US" sz="1600">
              <a:latin typeface="Tahoma" pitchFamily="34" charset="0"/>
            </a:endParaRPr>
          </a:p>
        </p:txBody>
      </p:sp>
      <p:sp>
        <p:nvSpPr>
          <p:cNvPr id="39950" name="Text Box 55"/>
          <p:cNvSpPr txBox="1">
            <a:spLocks noChangeArrowheads="1"/>
          </p:cNvSpPr>
          <p:nvPr/>
        </p:nvSpPr>
        <p:spPr bwMode="auto">
          <a:xfrm>
            <a:off x="7140575" y="1549400"/>
            <a:ext cx="1763713"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1400">
                <a:latin typeface="Tahoma" pitchFamily="34" charset="0"/>
              </a:rPr>
              <a:t>Example: three binary patterns divide the object in 8 regions</a:t>
            </a:r>
          </a:p>
        </p:txBody>
      </p:sp>
      <p:sp>
        <p:nvSpPr>
          <p:cNvPr id="39951" name="Text Box 56"/>
          <p:cNvSpPr txBox="1">
            <a:spLocks noChangeArrowheads="1"/>
          </p:cNvSpPr>
          <p:nvPr/>
        </p:nvSpPr>
        <p:spPr bwMode="auto">
          <a:xfrm>
            <a:off x="7104063" y="2995613"/>
            <a:ext cx="1871662"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1500">
                <a:latin typeface="Tahoma" pitchFamily="34" charset="0"/>
              </a:rPr>
              <a:t>Without the binary patterns we would not be able to distinguish among all the projected slits</a:t>
            </a:r>
          </a:p>
        </p:txBody>
      </p:sp>
      <p:sp>
        <p:nvSpPr>
          <p:cNvPr id="39952" name="Text Box 57"/>
          <p:cNvSpPr txBox="1">
            <a:spLocks noChangeArrowheads="1"/>
          </p:cNvSpPr>
          <p:nvPr/>
        </p:nvSpPr>
        <p:spPr bwMode="auto">
          <a:xfrm>
            <a:off x="7175500" y="5241925"/>
            <a:ext cx="1871663"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1500">
                <a:latin typeface="Tahoma" pitchFamily="34" charset="0"/>
              </a:rPr>
              <a:t>Every slit always falls in the same region</a:t>
            </a:r>
          </a:p>
        </p:txBody>
      </p:sp>
      <p:sp>
        <p:nvSpPr>
          <p:cNvPr id="39953" name="AutoShape 58"/>
          <p:cNvSpPr>
            <a:spLocks noChangeArrowheads="1"/>
          </p:cNvSpPr>
          <p:nvPr/>
        </p:nvSpPr>
        <p:spPr bwMode="auto">
          <a:xfrm rot="-5400000">
            <a:off x="7785894" y="4183857"/>
            <a:ext cx="504825" cy="1296987"/>
          </a:xfrm>
          <a:prstGeom prst="leftArrow">
            <a:avLst>
              <a:gd name="adj1" fmla="val 50000"/>
              <a:gd name="adj2" fmla="val 25000"/>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524000" y="381000"/>
            <a:ext cx="7620000" cy="685800"/>
          </a:xfrm>
        </p:spPr>
        <p:txBody>
          <a:bodyPr/>
          <a:lstStyle/>
          <a:p>
            <a:r>
              <a:rPr lang="en-US" sz="3200" dirty="0" smtClean="0"/>
              <a:t>Phase Shift Method (</a:t>
            </a:r>
            <a:r>
              <a:rPr lang="en-US" sz="3200" dirty="0" err="1" smtClean="0"/>
              <a:t>Guehring</a:t>
            </a:r>
            <a:r>
              <a:rPr lang="en-US" sz="3200" dirty="0" smtClean="0"/>
              <a:t> et al)</a:t>
            </a:r>
          </a:p>
        </p:txBody>
      </p:sp>
      <p:pic>
        <p:nvPicPr>
          <p:cNvPr id="368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913" y="1219200"/>
            <a:ext cx="742315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Box 4"/>
          <p:cNvSpPr txBox="1">
            <a:spLocks noChangeArrowheads="1"/>
          </p:cNvSpPr>
          <p:nvPr/>
        </p:nvSpPr>
        <p:spPr bwMode="auto">
          <a:xfrm>
            <a:off x="1905000" y="4495800"/>
            <a:ext cx="6858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Font typeface="Arial" pitchFamily="34" charset="0"/>
              <a:buChar char="•"/>
            </a:pPr>
            <a:r>
              <a:rPr lang="en-US" sz="2000">
                <a:latin typeface="Arial" pitchFamily="34" charset="0"/>
                <a:cs typeface="Arial" pitchFamily="34" charset="0"/>
              </a:rPr>
              <a:t>Project set of patterns</a:t>
            </a:r>
          </a:p>
          <a:p>
            <a:pPr eaLnBrk="1" hangingPunct="1">
              <a:buFont typeface="Arial" pitchFamily="34" charset="0"/>
              <a:buChar char="•"/>
            </a:pPr>
            <a:r>
              <a:rPr lang="en-US" sz="2000">
                <a:latin typeface="Arial" pitchFamily="34" charset="0"/>
                <a:cs typeface="Arial" pitchFamily="34" charset="0"/>
              </a:rPr>
              <a:t>Project sin functions </a:t>
            </a:r>
          </a:p>
          <a:p>
            <a:pPr eaLnBrk="1" hangingPunct="1">
              <a:buFont typeface="Arial" pitchFamily="34" charset="0"/>
              <a:buChar char="•"/>
            </a:pPr>
            <a:r>
              <a:rPr lang="en-US" sz="2000">
                <a:latin typeface="Arial" pitchFamily="34" charset="0"/>
                <a:cs typeface="Arial" pitchFamily="34" charset="0"/>
              </a:rPr>
              <a:t>Interpolation between adjacent light planes</a:t>
            </a:r>
          </a:p>
          <a:p>
            <a:pPr eaLnBrk="1" hangingPunct="1">
              <a:buFont typeface="Arial" pitchFamily="34" charset="0"/>
              <a:buChar char="•"/>
            </a:pPr>
            <a:r>
              <a:rPr lang="en-US" sz="2000">
                <a:latin typeface="Arial" pitchFamily="34" charset="0"/>
                <a:cs typeface="Arial" pitchFamily="34" charset="0"/>
              </a:rPr>
              <a:t>Yields for each camera pixel corresponding strip with sub-pixel accuracy!</a:t>
            </a:r>
          </a:p>
          <a:p>
            <a:pPr eaLnBrk="1" hangingPunct="1">
              <a:buFont typeface="Arial" pitchFamily="34" charset="0"/>
              <a:buChar char="•"/>
            </a:pPr>
            <a:r>
              <a:rPr lang="en-US" sz="2000">
                <a:latin typeface="Arial" pitchFamily="34" charset="0"/>
                <a:cs typeface="Arial" pitchFamily="34" charset="0"/>
              </a:rPr>
              <a:t>See </a:t>
            </a:r>
            <a:r>
              <a:rPr lang="en-US" sz="2000" u="sng">
                <a:latin typeface="Arial" pitchFamily="34" charset="0"/>
                <a:cs typeface="Arial" pitchFamily="34" charset="0"/>
              </a:rPr>
              <a:t>Videometrics01-Guehring-4309-24.pdf</a:t>
            </a:r>
            <a:r>
              <a:rPr lang="en-US" sz="2000">
                <a:latin typeface="Arial" pitchFamily="34" charset="0"/>
                <a:cs typeface="Arial" pitchFamily="34" charset="0"/>
              </a:rPr>
              <a:t> for details</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1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77199" cy="68580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029200" y="762000"/>
            <a:ext cx="4485069" cy="646331"/>
          </a:xfrm>
          <a:prstGeom prst="rect">
            <a:avLst/>
          </a:prstGeom>
        </p:spPr>
        <p:txBody>
          <a:bodyPr wrap="square">
            <a:spAutoFit/>
          </a:bodyPr>
          <a:lstStyle/>
          <a:p>
            <a:r>
              <a:rPr lang="en-US" sz="1200" dirty="0" smtClean="0"/>
              <a:t>Source: </a:t>
            </a:r>
            <a:r>
              <a:rPr lang="en-US" sz="1200" dirty="0" smtClean="0">
                <a:hlinkClick r:id="rId3"/>
              </a:rPr>
              <a:t>http</a:t>
            </a:r>
            <a:r>
              <a:rPr lang="en-US" sz="1200" dirty="0">
                <a:hlinkClick r:id="rId3"/>
              </a:rPr>
              <a:t>://</a:t>
            </a:r>
            <a:r>
              <a:rPr lang="en-US" sz="1200" dirty="0" smtClean="0">
                <a:hlinkClick r:id="rId3"/>
              </a:rPr>
              <a:t>www.igp.ethz.ch/photogrammetry/education/lehrveranstaltungen/MachineVisionFS2011/coursematerial/MV-SS2011-structured.pdf</a:t>
            </a:r>
            <a:r>
              <a:rPr lang="en-US" sz="1200" dirty="0" smtClean="0"/>
              <a:t>  </a:t>
            </a:r>
            <a:endParaRPr lang="en-US" sz="1200" dirty="0"/>
          </a:p>
        </p:txBody>
      </p:sp>
    </p:spTree>
    <p:extLst>
      <p:ext uri="{BB962C8B-B14F-4D97-AF65-F5344CB8AC3E}">
        <p14:creationId xmlns:p14="http://schemas.microsoft.com/office/powerpoint/2010/main" val="2559699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0"/>
            <a:ext cx="8229600" cy="1143000"/>
          </a:xfrm>
        </p:spPr>
        <p:txBody>
          <a:bodyPr/>
          <a:lstStyle/>
          <a:p>
            <a:r>
              <a:rPr lang="en-US" smtClean="0"/>
              <a:t>Faster Acquisition?</a:t>
            </a:r>
          </a:p>
        </p:txBody>
      </p:sp>
      <p:sp>
        <p:nvSpPr>
          <p:cNvPr id="9219" name="Rectangle 3"/>
          <p:cNvSpPr>
            <a:spLocks noGrp="1" noChangeArrowheads="1"/>
          </p:cNvSpPr>
          <p:nvPr>
            <p:ph type="body" idx="1"/>
          </p:nvPr>
        </p:nvSpPr>
        <p:spPr>
          <a:xfrm>
            <a:off x="1600200" y="1600200"/>
            <a:ext cx="7315200" cy="4525963"/>
          </a:xfrm>
        </p:spPr>
        <p:txBody>
          <a:bodyPr/>
          <a:lstStyle/>
          <a:p>
            <a:r>
              <a:rPr lang="en-US" sz="2800" smtClean="0"/>
              <a:t>Project multiple stripes simultaneously</a:t>
            </a:r>
          </a:p>
          <a:p>
            <a:r>
              <a:rPr lang="en-US" sz="2800" smtClean="0"/>
              <a:t>Correspondence problem: which stripe is which?</a:t>
            </a:r>
          </a:p>
          <a:p>
            <a:endParaRPr lang="en-US" sz="2800" smtClean="0"/>
          </a:p>
          <a:p>
            <a:r>
              <a:rPr lang="en-US" sz="2800" smtClean="0"/>
              <a:t>Common types of patterns:</a:t>
            </a:r>
          </a:p>
        </p:txBody>
      </p:sp>
      <p:sp>
        <p:nvSpPr>
          <p:cNvPr id="9220" name="Rectangle 6"/>
          <p:cNvSpPr>
            <a:spLocks noChangeArrowheads="1"/>
          </p:cNvSpPr>
          <p:nvPr/>
        </p:nvSpPr>
        <p:spPr bwMode="auto">
          <a:xfrm>
            <a:off x="2057400" y="4648200"/>
            <a:ext cx="662940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Tx/>
              <a:buChar char="•"/>
            </a:pPr>
            <a:r>
              <a:rPr lang="en-US"/>
              <a:t> Binary coded light striping</a:t>
            </a:r>
          </a:p>
          <a:p>
            <a:pPr>
              <a:buFontTx/>
              <a:buChar char="•"/>
            </a:pPr>
            <a:endParaRPr lang="en-US" sz="1000"/>
          </a:p>
          <a:p>
            <a:pPr>
              <a:buFontTx/>
              <a:buChar char="•"/>
            </a:pPr>
            <a:r>
              <a:rPr lang="en-US"/>
              <a:t> Gray/color coded light striping</a:t>
            </a:r>
            <a:endParaRPr lang="en-US" sz="100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41" y="76200"/>
            <a:ext cx="8993659" cy="67056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09934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535"/>
            <a:ext cx="9172540" cy="687653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28115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19"/>
            <a:ext cx="9153310" cy="6862119"/>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4974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8" y="-22654"/>
            <a:ext cx="9178034" cy="6880654"/>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3401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16"/>
            <a:ext cx="9144000" cy="6855139"/>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808171" y="1840468"/>
            <a:ext cx="1659429" cy="369332"/>
          </a:xfrm>
          <a:prstGeom prst="rect">
            <a:avLst/>
          </a:prstGeom>
          <a:noFill/>
        </p:spPr>
        <p:txBody>
          <a:bodyPr wrap="none" rtlCol="0">
            <a:spAutoFit/>
          </a:bodyPr>
          <a:lstStyle/>
          <a:p>
            <a:r>
              <a:rPr lang="en-US" sz="1800" dirty="0" smtClean="0">
                <a:solidFill>
                  <a:srgbClr val="FF0000"/>
                </a:solidFill>
                <a:latin typeface="+mj-lt"/>
              </a:rPr>
              <a:t>(or light stripe)</a:t>
            </a:r>
            <a:endParaRPr lang="en-US" sz="1800" dirty="0">
              <a:solidFill>
                <a:srgbClr val="FF0000"/>
              </a:solidFill>
              <a:latin typeface="+mj-lt"/>
            </a:endParaRPr>
          </a:p>
        </p:txBody>
      </p:sp>
      <p:sp>
        <p:nvSpPr>
          <p:cNvPr id="4" name="TextBox 3"/>
          <p:cNvSpPr txBox="1"/>
          <p:nvPr/>
        </p:nvSpPr>
        <p:spPr>
          <a:xfrm>
            <a:off x="609600" y="4343400"/>
            <a:ext cx="1774845" cy="369332"/>
          </a:xfrm>
          <a:prstGeom prst="rect">
            <a:avLst/>
          </a:prstGeom>
          <a:noFill/>
        </p:spPr>
        <p:txBody>
          <a:bodyPr wrap="none" rtlCol="0">
            <a:spAutoFit/>
          </a:bodyPr>
          <a:lstStyle/>
          <a:p>
            <a:r>
              <a:rPr lang="en-US" sz="1800" dirty="0" smtClean="0">
                <a:solidFill>
                  <a:srgbClr val="FF0000"/>
                </a:solidFill>
                <a:latin typeface="+mj-lt"/>
              </a:rPr>
              <a:t>(or light stripes)</a:t>
            </a:r>
            <a:endParaRPr lang="en-US" sz="1800" dirty="0">
              <a:solidFill>
                <a:srgbClr val="FF0000"/>
              </a:solidFill>
              <a:latin typeface="+mj-lt"/>
            </a:endParaRPr>
          </a:p>
        </p:txBody>
      </p:sp>
    </p:spTree>
    <p:extLst>
      <p:ext uri="{BB962C8B-B14F-4D97-AF65-F5344CB8AC3E}">
        <p14:creationId xmlns:p14="http://schemas.microsoft.com/office/powerpoint/2010/main" val="18443221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16" y="0"/>
            <a:ext cx="9158416" cy="6865946"/>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30950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dirty="0" smtClean="0"/>
              <a:t>Example: Quality Control in Manufacturing</a:t>
            </a:r>
          </a:p>
        </p:txBody>
      </p:sp>
      <p:pic>
        <p:nvPicPr>
          <p:cNvPr id="4096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2209800"/>
            <a:ext cx="870743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8" y="2059"/>
            <a:ext cx="9145070" cy="6855941"/>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14183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mtClean="0"/>
              <a:t>Coded structured light</a:t>
            </a:r>
          </a:p>
        </p:txBody>
      </p:sp>
      <p:sp>
        <p:nvSpPr>
          <p:cNvPr id="19459" name="Rectangle 3"/>
          <p:cNvSpPr>
            <a:spLocks noGrp="1" noChangeArrowheads="1"/>
          </p:cNvSpPr>
          <p:nvPr>
            <p:ph type="body" idx="1"/>
          </p:nvPr>
        </p:nvSpPr>
        <p:spPr/>
        <p:txBody>
          <a:bodyPr/>
          <a:lstStyle/>
          <a:p>
            <a:pPr>
              <a:lnSpc>
                <a:spcPct val="80000"/>
              </a:lnSpc>
            </a:pPr>
            <a:r>
              <a:rPr lang="en-US" sz="2800" smtClean="0"/>
              <a:t>Correspondence without need for geometrical constraints</a:t>
            </a:r>
          </a:p>
          <a:p>
            <a:pPr>
              <a:lnSpc>
                <a:spcPct val="80000"/>
              </a:lnSpc>
            </a:pPr>
            <a:r>
              <a:rPr lang="en-US" sz="2800" smtClean="0"/>
              <a:t>For dense correspondence, we need many light planes: </a:t>
            </a:r>
          </a:p>
          <a:p>
            <a:pPr lvl="1">
              <a:lnSpc>
                <a:spcPct val="80000"/>
              </a:lnSpc>
            </a:pPr>
            <a:r>
              <a:rPr lang="en-US" smtClean="0"/>
              <a:t>Move the projection device</a:t>
            </a:r>
          </a:p>
          <a:p>
            <a:pPr lvl="1">
              <a:lnSpc>
                <a:spcPct val="80000"/>
              </a:lnSpc>
            </a:pPr>
            <a:r>
              <a:rPr lang="en-US" smtClean="0"/>
              <a:t>Project many stripes at once: needs encoding</a:t>
            </a:r>
          </a:p>
          <a:p>
            <a:pPr>
              <a:lnSpc>
                <a:spcPct val="80000"/>
              </a:lnSpc>
            </a:pPr>
            <a:r>
              <a:rPr lang="en-US" sz="2800" smtClean="0"/>
              <a:t>Each pixel set is distinguishable by its encoding</a:t>
            </a:r>
          </a:p>
          <a:p>
            <a:pPr>
              <a:lnSpc>
                <a:spcPct val="80000"/>
              </a:lnSpc>
            </a:pPr>
            <a:r>
              <a:rPr lang="en-US" sz="2800" smtClean="0"/>
              <a:t>Codewords for pixels:</a:t>
            </a:r>
          </a:p>
          <a:p>
            <a:pPr lvl="1">
              <a:lnSpc>
                <a:spcPct val="80000"/>
              </a:lnSpc>
            </a:pPr>
            <a:r>
              <a:rPr lang="en-US" smtClean="0"/>
              <a:t>Grey levels</a:t>
            </a:r>
          </a:p>
          <a:p>
            <a:pPr lvl="1">
              <a:lnSpc>
                <a:spcPct val="80000"/>
              </a:lnSpc>
            </a:pPr>
            <a:r>
              <a:rPr lang="en-US" smtClean="0"/>
              <a:t>Color</a:t>
            </a:r>
          </a:p>
          <a:p>
            <a:pPr lvl="1">
              <a:lnSpc>
                <a:spcPct val="80000"/>
              </a:lnSpc>
            </a:pPr>
            <a:r>
              <a:rPr lang="en-US" smtClean="0"/>
              <a:t>Geometrical considerations</a:t>
            </a:r>
          </a:p>
          <a:p>
            <a:pPr lvl="1">
              <a:lnSpc>
                <a:spcPct val="80000"/>
              </a:lnSpc>
              <a:buFontTx/>
              <a:buNone/>
            </a:pPr>
            <a:endParaRPr lang="en-US" smtClean="0"/>
          </a:p>
        </p:txBody>
      </p:sp>
    </p:spTree>
    <p:extLst>
      <p:ext uri="{BB962C8B-B14F-4D97-AF65-F5344CB8AC3E}">
        <p14:creationId xmlns:p14="http://schemas.microsoft.com/office/powerpoint/2010/main" val="330627179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smtClean="0"/>
              <a:t>Pattern encoding/decoding</a:t>
            </a:r>
          </a:p>
        </p:txBody>
      </p:sp>
      <p:sp>
        <p:nvSpPr>
          <p:cNvPr id="20483" name="Rectangle 29"/>
          <p:cNvSpPr>
            <a:spLocks noChangeArrowheads="1"/>
          </p:cNvSpPr>
          <p:nvPr/>
        </p:nvSpPr>
        <p:spPr bwMode="auto">
          <a:xfrm>
            <a:off x="1854200" y="3789363"/>
            <a:ext cx="865188" cy="863600"/>
          </a:xfrm>
          <a:prstGeom prst="rect">
            <a:avLst/>
          </a:prstGeom>
          <a:solidFill>
            <a:schemeClr val="tx1"/>
          </a:solidFill>
          <a:ln w="9525">
            <a:solidFill>
              <a:schemeClr val="tx1"/>
            </a:solidFill>
            <a:miter lim="800000"/>
            <a:headEnd/>
            <a:tailEnd/>
          </a:ln>
        </p:spPr>
        <p:txBody>
          <a:bodyPr wrap="none" anchor="ctr"/>
          <a:lstStyle/>
          <a:p>
            <a:pPr eaLnBrk="0" hangingPunct="0"/>
            <a:endParaRPr lang="en-US">
              <a:solidFill>
                <a:srgbClr val="000000"/>
              </a:solidFill>
              <a:latin typeface="Times"/>
              <a:cs typeface="Arial" pitchFamily="34" charset="0"/>
            </a:endParaRPr>
          </a:p>
        </p:txBody>
      </p:sp>
      <p:sp>
        <p:nvSpPr>
          <p:cNvPr id="20484" name="Rectangle 30"/>
          <p:cNvSpPr>
            <a:spLocks noChangeArrowheads="1"/>
          </p:cNvSpPr>
          <p:nvPr/>
        </p:nvSpPr>
        <p:spPr bwMode="auto">
          <a:xfrm>
            <a:off x="1066800" y="1385888"/>
            <a:ext cx="7485063"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en-US" sz="2000">
                <a:solidFill>
                  <a:srgbClr val="000000"/>
                </a:solidFill>
                <a:latin typeface="Tahoma" pitchFamily="34" charset="0"/>
                <a:cs typeface="Arial" pitchFamily="34" charset="0"/>
              </a:rPr>
              <a:t>A pattern is encoded</a:t>
            </a:r>
            <a:r>
              <a:rPr lang="en-US" sz="2000" b="1">
                <a:solidFill>
                  <a:srgbClr val="000000"/>
                </a:solidFill>
                <a:latin typeface="Tahoma" pitchFamily="34" charset="0"/>
                <a:cs typeface="Arial" pitchFamily="34" charset="0"/>
              </a:rPr>
              <a:t> </a:t>
            </a:r>
            <a:r>
              <a:rPr lang="en-US" sz="2000">
                <a:solidFill>
                  <a:srgbClr val="000000"/>
                </a:solidFill>
                <a:latin typeface="Tahoma" pitchFamily="34" charset="0"/>
                <a:cs typeface="Arial" pitchFamily="34" charset="0"/>
              </a:rPr>
              <a:t>when after projecting it onto a surface, a set of regions of the observed projection can be easily matched with the original pattern. Example: pattern with two-encoded-columns</a:t>
            </a:r>
          </a:p>
          <a:p>
            <a:pPr marL="342900" indent="-342900">
              <a:lnSpc>
                <a:spcPct val="90000"/>
              </a:lnSpc>
              <a:spcBef>
                <a:spcPct val="20000"/>
              </a:spcBef>
              <a:buFontTx/>
              <a:buChar char="•"/>
            </a:pPr>
            <a:endParaRPr lang="en-US" sz="2000">
              <a:solidFill>
                <a:srgbClr val="000000"/>
              </a:solidFill>
              <a:latin typeface="Tahoma" pitchFamily="34" charset="0"/>
              <a:cs typeface="Arial" pitchFamily="34" charset="0"/>
            </a:endParaRPr>
          </a:p>
          <a:p>
            <a:pPr marL="342900" indent="-342900">
              <a:lnSpc>
                <a:spcPct val="90000"/>
              </a:lnSpc>
              <a:spcBef>
                <a:spcPct val="20000"/>
              </a:spcBef>
              <a:buFontTx/>
              <a:buChar char="•"/>
            </a:pPr>
            <a:endParaRPr lang="en-US" sz="2000">
              <a:solidFill>
                <a:srgbClr val="000000"/>
              </a:solidFill>
              <a:latin typeface="Tahoma" pitchFamily="34" charset="0"/>
              <a:cs typeface="Arial" pitchFamily="34" charset="0"/>
            </a:endParaRPr>
          </a:p>
          <a:p>
            <a:pPr marL="342900" indent="-342900">
              <a:lnSpc>
                <a:spcPct val="90000"/>
              </a:lnSpc>
              <a:spcBef>
                <a:spcPct val="20000"/>
              </a:spcBef>
              <a:buFontTx/>
              <a:buChar char="•"/>
            </a:pPr>
            <a:endParaRPr lang="en-US" sz="2000">
              <a:solidFill>
                <a:srgbClr val="000000"/>
              </a:solidFill>
              <a:latin typeface="Tahoma" pitchFamily="34" charset="0"/>
              <a:cs typeface="Arial" pitchFamily="34" charset="0"/>
            </a:endParaRPr>
          </a:p>
          <a:p>
            <a:pPr marL="342900" indent="-342900">
              <a:lnSpc>
                <a:spcPct val="90000"/>
              </a:lnSpc>
              <a:spcBef>
                <a:spcPct val="20000"/>
              </a:spcBef>
              <a:buFontTx/>
              <a:buChar char="•"/>
            </a:pPr>
            <a:endParaRPr lang="en-US" sz="2000">
              <a:solidFill>
                <a:srgbClr val="000000"/>
              </a:solidFill>
              <a:latin typeface="Tahoma" pitchFamily="34" charset="0"/>
              <a:cs typeface="Arial" pitchFamily="34" charset="0"/>
            </a:endParaRPr>
          </a:p>
          <a:p>
            <a:pPr marL="342900" indent="-342900">
              <a:lnSpc>
                <a:spcPct val="90000"/>
              </a:lnSpc>
              <a:spcBef>
                <a:spcPct val="20000"/>
              </a:spcBef>
              <a:buFontTx/>
              <a:buChar char="•"/>
            </a:pPr>
            <a:endParaRPr lang="en-US" sz="2000">
              <a:solidFill>
                <a:srgbClr val="000000"/>
              </a:solidFill>
              <a:latin typeface="Tahoma" pitchFamily="34" charset="0"/>
              <a:cs typeface="Arial" pitchFamily="34" charset="0"/>
            </a:endParaRPr>
          </a:p>
          <a:p>
            <a:pPr marL="342900" indent="-342900">
              <a:lnSpc>
                <a:spcPct val="90000"/>
              </a:lnSpc>
              <a:spcBef>
                <a:spcPct val="20000"/>
              </a:spcBef>
              <a:buFontTx/>
              <a:buChar char="•"/>
            </a:pPr>
            <a:endParaRPr lang="en-US" sz="2000">
              <a:solidFill>
                <a:srgbClr val="000000"/>
              </a:solidFill>
              <a:latin typeface="Tahoma" pitchFamily="34" charset="0"/>
              <a:cs typeface="Arial" pitchFamily="34" charset="0"/>
            </a:endParaRPr>
          </a:p>
          <a:p>
            <a:pPr marL="342900" indent="-342900">
              <a:lnSpc>
                <a:spcPct val="90000"/>
              </a:lnSpc>
              <a:spcBef>
                <a:spcPct val="20000"/>
              </a:spcBef>
              <a:buFontTx/>
              <a:buChar char="•"/>
            </a:pPr>
            <a:r>
              <a:rPr lang="en-US" sz="2000">
                <a:solidFill>
                  <a:srgbClr val="000000"/>
                </a:solidFill>
                <a:latin typeface="Tahoma" pitchFamily="34" charset="0"/>
                <a:cs typeface="Arial" pitchFamily="34" charset="0"/>
              </a:rPr>
              <a:t>The process of matching an image region with its corresponding pattern region is known as pattern decoding </a:t>
            </a:r>
            <a:r>
              <a:rPr lang="en-US" sz="2000">
                <a:solidFill>
                  <a:srgbClr val="000000"/>
                </a:solidFill>
                <a:latin typeface="Tahoma" pitchFamily="34" charset="0"/>
                <a:cs typeface="Arial" pitchFamily="34" charset="0"/>
                <a:sym typeface="Wingdings" pitchFamily="2" charset="2"/>
              </a:rPr>
              <a:t> similar to searching correspondences</a:t>
            </a:r>
            <a:endParaRPr lang="en-US" sz="2000">
              <a:solidFill>
                <a:srgbClr val="000000"/>
              </a:solidFill>
              <a:latin typeface="Tahoma" pitchFamily="34" charset="0"/>
              <a:cs typeface="Arial" pitchFamily="34" charset="0"/>
            </a:endParaRPr>
          </a:p>
          <a:p>
            <a:pPr marL="342900" indent="-342900">
              <a:lnSpc>
                <a:spcPct val="90000"/>
              </a:lnSpc>
              <a:spcBef>
                <a:spcPct val="20000"/>
              </a:spcBef>
              <a:buFontTx/>
              <a:buChar char="•"/>
            </a:pPr>
            <a:endParaRPr lang="en-US" sz="2000">
              <a:solidFill>
                <a:srgbClr val="000000"/>
              </a:solidFill>
              <a:latin typeface="Tahoma" pitchFamily="34" charset="0"/>
              <a:cs typeface="Arial" pitchFamily="34" charset="0"/>
            </a:endParaRPr>
          </a:p>
          <a:p>
            <a:pPr marL="342900" indent="-342900">
              <a:lnSpc>
                <a:spcPct val="90000"/>
              </a:lnSpc>
              <a:spcBef>
                <a:spcPct val="20000"/>
              </a:spcBef>
              <a:buFontTx/>
              <a:buChar char="•"/>
            </a:pPr>
            <a:r>
              <a:rPr lang="en-US" sz="2000">
                <a:solidFill>
                  <a:srgbClr val="000000"/>
                </a:solidFill>
                <a:latin typeface="Tahoma" pitchFamily="34" charset="0"/>
                <a:cs typeface="Arial" pitchFamily="34" charset="0"/>
              </a:rPr>
              <a:t>Decoding a projected pattern allows a large set of correspondences to be easily found thanks to the a priori knowledge of the light pattern</a:t>
            </a:r>
          </a:p>
        </p:txBody>
      </p:sp>
      <p:sp>
        <p:nvSpPr>
          <p:cNvPr id="20485" name="Rectangle 31"/>
          <p:cNvSpPr>
            <a:spLocks noChangeArrowheads="1"/>
          </p:cNvSpPr>
          <p:nvPr/>
        </p:nvSpPr>
        <p:spPr bwMode="auto">
          <a:xfrm>
            <a:off x="7397750" y="3789363"/>
            <a:ext cx="865188" cy="863600"/>
          </a:xfrm>
          <a:prstGeom prst="rect">
            <a:avLst/>
          </a:prstGeom>
          <a:solidFill>
            <a:schemeClr val="tx1"/>
          </a:solidFill>
          <a:ln w="9525">
            <a:solidFill>
              <a:schemeClr val="tx1"/>
            </a:solidFill>
            <a:miter lim="800000"/>
            <a:headEnd/>
            <a:tailEnd/>
          </a:ln>
        </p:spPr>
        <p:txBody>
          <a:bodyPr wrap="none" anchor="ctr"/>
          <a:lstStyle/>
          <a:p>
            <a:pPr eaLnBrk="0" hangingPunct="0"/>
            <a:endParaRPr lang="en-US">
              <a:solidFill>
                <a:srgbClr val="000000"/>
              </a:solidFill>
              <a:latin typeface="Times"/>
              <a:cs typeface="Arial" pitchFamily="34" charset="0"/>
            </a:endParaRPr>
          </a:p>
        </p:txBody>
      </p:sp>
      <p:sp>
        <p:nvSpPr>
          <p:cNvPr id="20486" name="Line 32"/>
          <p:cNvSpPr>
            <a:spLocks noChangeShapeType="1"/>
          </p:cNvSpPr>
          <p:nvPr/>
        </p:nvSpPr>
        <p:spPr bwMode="auto">
          <a:xfrm>
            <a:off x="7615238" y="3787775"/>
            <a:ext cx="0" cy="86518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0487" name="Line 33"/>
          <p:cNvSpPr>
            <a:spLocks noChangeShapeType="1"/>
          </p:cNvSpPr>
          <p:nvPr/>
        </p:nvSpPr>
        <p:spPr bwMode="auto">
          <a:xfrm>
            <a:off x="8047038" y="3787775"/>
            <a:ext cx="0" cy="865188"/>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pic>
        <p:nvPicPr>
          <p:cNvPr id="20488" name="Picture 34" descr="proj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4650" y="3906838"/>
            <a:ext cx="1152525"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35" descr="cama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8525" y="3962400"/>
            <a:ext cx="936625"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0" name="Freeform 36"/>
          <p:cNvSpPr>
            <a:spLocks/>
          </p:cNvSpPr>
          <p:nvPr/>
        </p:nvSpPr>
        <p:spPr bwMode="auto">
          <a:xfrm flipH="1">
            <a:off x="2430463" y="4005263"/>
            <a:ext cx="73025" cy="371475"/>
          </a:xfrm>
          <a:custGeom>
            <a:avLst/>
            <a:gdLst>
              <a:gd name="T0" fmla="*/ 2147483647 w 105"/>
              <a:gd name="T1" fmla="*/ 0 h 537"/>
              <a:gd name="T2" fmla="*/ 2147483647 w 105"/>
              <a:gd name="T3" fmla="*/ 2147483647 h 537"/>
              <a:gd name="T4" fmla="*/ 2147483647 w 105"/>
              <a:gd name="T5" fmla="*/ 2147483647 h 537"/>
              <a:gd name="T6" fmla="*/ 2147483647 w 105"/>
              <a:gd name="T7" fmla="*/ 2147483647 h 537"/>
              <a:gd name="T8" fmla="*/ 2147483647 w 105"/>
              <a:gd name="T9" fmla="*/ 2147483647 h 537"/>
              <a:gd name="T10" fmla="*/ 2147483647 w 105"/>
              <a:gd name="T11" fmla="*/ 2147483647 h 537"/>
              <a:gd name="T12" fmla="*/ 2147483647 w 105"/>
              <a:gd name="T13" fmla="*/ 2147483647 h 537"/>
              <a:gd name="T14" fmla="*/ 2147483647 w 105"/>
              <a:gd name="T15" fmla="*/ 2147483647 h 537"/>
              <a:gd name="T16" fmla="*/ 2147483647 w 105"/>
              <a:gd name="T17" fmla="*/ 2147483647 h 5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
              <a:gd name="T28" fmla="*/ 0 h 537"/>
              <a:gd name="T29" fmla="*/ 105 w 105"/>
              <a:gd name="T30" fmla="*/ 537 h 5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 h="537">
                <a:moveTo>
                  <a:pt x="102" y="0"/>
                </a:moveTo>
                <a:cubicBezTo>
                  <a:pt x="95" y="3"/>
                  <a:pt x="75" y="2"/>
                  <a:pt x="62" y="17"/>
                </a:cubicBezTo>
                <a:cubicBezTo>
                  <a:pt x="49" y="32"/>
                  <a:pt x="36" y="48"/>
                  <a:pt x="26" y="89"/>
                </a:cubicBezTo>
                <a:cubicBezTo>
                  <a:pt x="16" y="130"/>
                  <a:pt x="4" y="221"/>
                  <a:pt x="2" y="266"/>
                </a:cubicBezTo>
                <a:cubicBezTo>
                  <a:pt x="0" y="311"/>
                  <a:pt x="7" y="330"/>
                  <a:pt x="11" y="357"/>
                </a:cubicBezTo>
                <a:cubicBezTo>
                  <a:pt x="15" y="384"/>
                  <a:pt x="18" y="405"/>
                  <a:pt x="26" y="429"/>
                </a:cubicBezTo>
                <a:cubicBezTo>
                  <a:pt x="34" y="453"/>
                  <a:pt x="48" y="488"/>
                  <a:pt x="57" y="504"/>
                </a:cubicBezTo>
                <a:cubicBezTo>
                  <a:pt x="66" y="520"/>
                  <a:pt x="75" y="520"/>
                  <a:pt x="83" y="525"/>
                </a:cubicBezTo>
                <a:cubicBezTo>
                  <a:pt x="91" y="530"/>
                  <a:pt x="101" y="535"/>
                  <a:pt x="105" y="537"/>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20491" name="Freeform 37"/>
          <p:cNvSpPr>
            <a:spLocks/>
          </p:cNvSpPr>
          <p:nvPr/>
        </p:nvSpPr>
        <p:spPr bwMode="auto">
          <a:xfrm flipH="1">
            <a:off x="2070100" y="4016375"/>
            <a:ext cx="73025" cy="371475"/>
          </a:xfrm>
          <a:custGeom>
            <a:avLst/>
            <a:gdLst>
              <a:gd name="T0" fmla="*/ 2147483647 w 105"/>
              <a:gd name="T1" fmla="*/ 0 h 537"/>
              <a:gd name="T2" fmla="*/ 2147483647 w 105"/>
              <a:gd name="T3" fmla="*/ 2147483647 h 537"/>
              <a:gd name="T4" fmla="*/ 2147483647 w 105"/>
              <a:gd name="T5" fmla="*/ 2147483647 h 537"/>
              <a:gd name="T6" fmla="*/ 2147483647 w 105"/>
              <a:gd name="T7" fmla="*/ 2147483647 h 537"/>
              <a:gd name="T8" fmla="*/ 2147483647 w 105"/>
              <a:gd name="T9" fmla="*/ 2147483647 h 537"/>
              <a:gd name="T10" fmla="*/ 2147483647 w 105"/>
              <a:gd name="T11" fmla="*/ 2147483647 h 537"/>
              <a:gd name="T12" fmla="*/ 2147483647 w 105"/>
              <a:gd name="T13" fmla="*/ 2147483647 h 537"/>
              <a:gd name="T14" fmla="*/ 2147483647 w 105"/>
              <a:gd name="T15" fmla="*/ 2147483647 h 537"/>
              <a:gd name="T16" fmla="*/ 2147483647 w 105"/>
              <a:gd name="T17" fmla="*/ 2147483647 h 5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
              <a:gd name="T28" fmla="*/ 0 h 537"/>
              <a:gd name="T29" fmla="*/ 105 w 105"/>
              <a:gd name="T30" fmla="*/ 537 h 5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 h="537">
                <a:moveTo>
                  <a:pt x="102" y="0"/>
                </a:moveTo>
                <a:cubicBezTo>
                  <a:pt x="95" y="3"/>
                  <a:pt x="75" y="2"/>
                  <a:pt x="62" y="17"/>
                </a:cubicBezTo>
                <a:cubicBezTo>
                  <a:pt x="49" y="32"/>
                  <a:pt x="36" y="48"/>
                  <a:pt x="26" y="89"/>
                </a:cubicBezTo>
                <a:cubicBezTo>
                  <a:pt x="16" y="130"/>
                  <a:pt x="4" y="221"/>
                  <a:pt x="2" y="266"/>
                </a:cubicBezTo>
                <a:cubicBezTo>
                  <a:pt x="0" y="311"/>
                  <a:pt x="7" y="330"/>
                  <a:pt x="11" y="357"/>
                </a:cubicBezTo>
                <a:cubicBezTo>
                  <a:pt x="15" y="384"/>
                  <a:pt x="18" y="405"/>
                  <a:pt x="26" y="429"/>
                </a:cubicBezTo>
                <a:cubicBezTo>
                  <a:pt x="34" y="453"/>
                  <a:pt x="48" y="488"/>
                  <a:pt x="57" y="504"/>
                </a:cubicBezTo>
                <a:cubicBezTo>
                  <a:pt x="66" y="520"/>
                  <a:pt x="75" y="520"/>
                  <a:pt x="83" y="525"/>
                </a:cubicBezTo>
                <a:cubicBezTo>
                  <a:pt x="91" y="530"/>
                  <a:pt x="101" y="535"/>
                  <a:pt x="105" y="537"/>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20492" name="Text Box 38"/>
          <p:cNvSpPr txBox="1">
            <a:spLocks noChangeArrowheads="1"/>
          </p:cNvSpPr>
          <p:nvPr/>
        </p:nvSpPr>
        <p:spPr bwMode="auto">
          <a:xfrm>
            <a:off x="1135063" y="2795588"/>
            <a:ext cx="2303462"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s-ES" sz="1500">
                <a:solidFill>
                  <a:srgbClr val="000000"/>
                </a:solidFill>
                <a:latin typeface="Tahoma" pitchFamily="34" charset="0"/>
                <a:cs typeface="Arial" pitchFamily="34" charset="0"/>
              </a:rPr>
              <a:t>Pixels in red and yellow are directly matched with the pattern columns</a:t>
            </a:r>
          </a:p>
        </p:txBody>
      </p:sp>
      <p:sp>
        <p:nvSpPr>
          <p:cNvPr id="20493" name="AutoShape 39"/>
          <p:cNvSpPr>
            <a:spLocks noChangeArrowheads="1"/>
          </p:cNvSpPr>
          <p:nvPr/>
        </p:nvSpPr>
        <p:spPr bwMode="auto">
          <a:xfrm rot="10800000" flipH="1">
            <a:off x="2862263" y="4005263"/>
            <a:ext cx="504825" cy="649287"/>
          </a:xfrm>
          <a:prstGeom prst="leftArrow">
            <a:avLst>
              <a:gd name="adj1" fmla="val 50000"/>
              <a:gd name="adj2" fmla="val 25000"/>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Times"/>
              <a:cs typeface="Arial" pitchFamily="34" charset="0"/>
            </a:endParaRPr>
          </a:p>
        </p:txBody>
      </p:sp>
      <p:sp>
        <p:nvSpPr>
          <p:cNvPr id="20494" name="AutoShape 40"/>
          <p:cNvSpPr>
            <a:spLocks noChangeArrowheads="1"/>
          </p:cNvSpPr>
          <p:nvPr/>
        </p:nvSpPr>
        <p:spPr bwMode="auto">
          <a:xfrm rot="10800000" flipH="1">
            <a:off x="6751638" y="3932238"/>
            <a:ext cx="504825" cy="649287"/>
          </a:xfrm>
          <a:prstGeom prst="leftArrow">
            <a:avLst>
              <a:gd name="adj1" fmla="val 50000"/>
              <a:gd name="adj2" fmla="val 25000"/>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Times"/>
              <a:cs typeface="Arial" pitchFamily="34" charset="0"/>
            </a:endParaRPr>
          </a:p>
        </p:txBody>
      </p:sp>
      <p:sp>
        <p:nvSpPr>
          <p:cNvPr id="20495" name="Text Box 41"/>
          <p:cNvSpPr txBox="1">
            <a:spLocks noChangeArrowheads="1"/>
          </p:cNvSpPr>
          <p:nvPr/>
        </p:nvSpPr>
        <p:spPr bwMode="auto">
          <a:xfrm>
            <a:off x="6894513" y="3140075"/>
            <a:ext cx="179863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s-ES" sz="1500">
                <a:solidFill>
                  <a:srgbClr val="000000"/>
                </a:solidFill>
                <a:latin typeface="Tahoma" pitchFamily="34" charset="0"/>
                <a:cs typeface="Arial" pitchFamily="34" charset="0"/>
              </a:rPr>
              <a:t>Codification using colors</a:t>
            </a:r>
          </a:p>
        </p:txBody>
      </p:sp>
      <p:sp>
        <p:nvSpPr>
          <p:cNvPr id="20496" name="AutoShape 42"/>
          <p:cNvSpPr>
            <a:spLocks noChangeArrowheads="1"/>
          </p:cNvSpPr>
          <p:nvPr/>
        </p:nvSpPr>
        <p:spPr bwMode="auto">
          <a:xfrm rot="13846193" flipH="1">
            <a:off x="5237956" y="3429794"/>
            <a:ext cx="504825" cy="649288"/>
          </a:xfrm>
          <a:prstGeom prst="leftArrow">
            <a:avLst>
              <a:gd name="adj1" fmla="val 50000"/>
              <a:gd name="adj2" fmla="val 25000"/>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Times"/>
              <a:cs typeface="Arial" pitchFamily="34" charset="0"/>
            </a:endParaRPr>
          </a:p>
        </p:txBody>
      </p:sp>
      <p:sp>
        <p:nvSpPr>
          <p:cNvPr id="20497" name="AutoShape 43"/>
          <p:cNvSpPr>
            <a:spLocks noChangeArrowheads="1"/>
          </p:cNvSpPr>
          <p:nvPr/>
        </p:nvSpPr>
        <p:spPr bwMode="auto">
          <a:xfrm rot="7718160" flipH="1">
            <a:off x="4158456" y="3428207"/>
            <a:ext cx="504825" cy="649288"/>
          </a:xfrm>
          <a:prstGeom prst="leftArrow">
            <a:avLst>
              <a:gd name="adj1" fmla="val 50000"/>
              <a:gd name="adj2" fmla="val 25000"/>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Times"/>
              <a:cs typeface="Arial" pitchFamily="34" charset="0"/>
            </a:endParaRPr>
          </a:p>
        </p:txBody>
      </p:sp>
      <p:sp>
        <p:nvSpPr>
          <p:cNvPr id="20498" name="Text Box 44"/>
          <p:cNvSpPr txBox="1">
            <a:spLocks noChangeArrowheads="1"/>
          </p:cNvSpPr>
          <p:nvPr/>
        </p:nvSpPr>
        <p:spPr bwMode="auto">
          <a:xfrm>
            <a:off x="5454650" y="2592388"/>
            <a:ext cx="108108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s-ES" sz="1500">
                <a:solidFill>
                  <a:srgbClr val="000000"/>
                </a:solidFill>
                <a:latin typeface="Tahoma" pitchFamily="34" charset="0"/>
                <a:cs typeface="Arial" pitchFamily="34" charset="0"/>
              </a:rPr>
              <a:t>Object scene</a:t>
            </a:r>
          </a:p>
        </p:txBody>
      </p:sp>
      <p:sp>
        <p:nvSpPr>
          <p:cNvPr id="20499" name="AutoShape 45"/>
          <p:cNvSpPr>
            <a:spLocks noChangeArrowheads="1"/>
          </p:cNvSpPr>
          <p:nvPr/>
        </p:nvSpPr>
        <p:spPr bwMode="auto">
          <a:xfrm rot="-5400000">
            <a:off x="4483894" y="2240757"/>
            <a:ext cx="863600" cy="1223962"/>
          </a:xfrm>
          <a:prstGeom prst="can">
            <a:avLst>
              <a:gd name="adj" fmla="val 35432"/>
            </a:avLst>
          </a:prstGeom>
          <a:solidFill>
            <a:srgbClr val="00CC99"/>
          </a:solidFill>
          <a:ln w="9525">
            <a:solidFill>
              <a:srgbClr val="000000"/>
            </a:solidFill>
            <a:round/>
            <a:headEnd/>
            <a:tailEnd/>
          </a:ln>
        </p:spPr>
        <p:txBody>
          <a:bodyPr wrap="none" anchor="ctr"/>
          <a:lstStyle/>
          <a:p>
            <a:pPr eaLnBrk="0" hangingPunct="0"/>
            <a:endParaRPr lang="en-US">
              <a:solidFill>
                <a:srgbClr val="000000"/>
              </a:solidFill>
              <a:latin typeface="Times"/>
              <a:cs typeface="Arial" pitchFamily="34" charset="0"/>
            </a:endParaRPr>
          </a:p>
        </p:txBody>
      </p:sp>
      <p:sp>
        <p:nvSpPr>
          <p:cNvPr id="20500" name="Freeform 46"/>
          <p:cNvSpPr>
            <a:spLocks/>
          </p:cNvSpPr>
          <p:nvPr/>
        </p:nvSpPr>
        <p:spPr bwMode="auto">
          <a:xfrm flipH="1">
            <a:off x="4713288" y="2420938"/>
            <a:ext cx="166687" cy="852487"/>
          </a:xfrm>
          <a:custGeom>
            <a:avLst/>
            <a:gdLst>
              <a:gd name="T0" fmla="*/ 2147483647 w 105"/>
              <a:gd name="T1" fmla="*/ 0 h 537"/>
              <a:gd name="T2" fmla="*/ 2147483647 w 105"/>
              <a:gd name="T3" fmla="*/ 2147483647 h 537"/>
              <a:gd name="T4" fmla="*/ 2147483647 w 105"/>
              <a:gd name="T5" fmla="*/ 2147483647 h 537"/>
              <a:gd name="T6" fmla="*/ 2147483647 w 105"/>
              <a:gd name="T7" fmla="*/ 2147483647 h 537"/>
              <a:gd name="T8" fmla="*/ 2147483647 w 105"/>
              <a:gd name="T9" fmla="*/ 2147483647 h 537"/>
              <a:gd name="T10" fmla="*/ 2147483647 w 105"/>
              <a:gd name="T11" fmla="*/ 2147483647 h 537"/>
              <a:gd name="T12" fmla="*/ 2147483647 w 105"/>
              <a:gd name="T13" fmla="*/ 2147483647 h 537"/>
              <a:gd name="T14" fmla="*/ 2147483647 w 105"/>
              <a:gd name="T15" fmla="*/ 2147483647 h 537"/>
              <a:gd name="T16" fmla="*/ 2147483647 w 105"/>
              <a:gd name="T17" fmla="*/ 2147483647 h 5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
              <a:gd name="T28" fmla="*/ 0 h 537"/>
              <a:gd name="T29" fmla="*/ 105 w 105"/>
              <a:gd name="T30" fmla="*/ 537 h 5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 h="537">
                <a:moveTo>
                  <a:pt x="102" y="0"/>
                </a:moveTo>
                <a:cubicBezTo>
                  <a:pt x="95" y="3"/>
                  <a:pt x="75" y="2"/>
                  <a:pt x="62" y="17"/>
                </a:cubicBezTo>
                <a:cubicBezTo>
                  <a:pt x="49" y="32"/>
                  <a:pt x="36" y="48"/>
                  <a:pt x="26" y="89"/>
                </a:cubicBezTo>
                <a:cubicBezTo>
                  <a:pt x="16" y="130"/>
                  <a:pt x="4" y="221"/>
                  <a:pt x="2" y="266"/>
                </a:cubicBezTo>
                <a:cubicBezTo>
                  <a:pt x="0" y="311"/>
                  <a:pt x="7" y="330"/>
                  <a:pt x="11" y="357"/>
                </a:cubicBezTo>
                <a:cubicBezTo>
                  <a:pt x="15" y="384"/>
                  <a:pt x="18" y="405"/>
                  <a:pt x="26" y="429"/>
                </a:cubicBezTo>
                <a:cubicBezTo>
                  <a:pt x="34" y="453"/>
                  <a:pt x="48" y="488"/>
                  <a:pt x="57" y="504"/>
                </a:cubicBezTo>
                <a:cubicBezTo>
                  <a:pt x="66" y="520"/>
                  <a:pt x="75" y="520"/>
                  <a:pt x="83" y="525"/>
                </a:cubicBezTo>
                <a:cubicBezTo>
                  <a:pt x="91" y="530"/>
                  <a:pt x="101" y="535"/>
                  <a:pt x="105" y="537"/>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20501" name="Freeform 47"/>
          <p:cNvSpPr>
            <a:spLocks/>
          </p:cNvSpPr>
          <p:nvPr/>
        </p:nvSpPr>
        <p:spPr bwMode="auto">
          <a:xfrm flipH="1">
            <a:off x="5146675" y="2420938"/>
            <a:ext cx="166688" cy="852487"/>
          </a:xfrm>
          <a:custGeom>
            <a:avLst/>
            <a:gdLst>
              <a:gd name="T0" fmla="*/ 2147483647 w 105"/>
              <a:gd name="T1" fmla="*/ 0 h 537"/>
              <a:gd name="T2" fmla="*/ 2147483647 w 105"/>
              <a:gd name="T3" fmla="*/ 2147483647 h 537"/>
              <a:gd name="T4" fmla="*/ 2147483647 w 105"/>
              <a:gd name="T5" fmla="*/ 2147483647 h 537"/>
              <a:gd name="T6" fmla="*/ 2147483647 w 105"/>
              <a:gd name="T7" fmla="*/ 2147483647 h 537"/>
              <a:gd name="T8" fmla="*/ 2147483647 w 105"/>
              <a:gd name="T9" fmla="*/ 2147483647 h 537"/>
              <a:gd name="T10" fmla="*/ 2147483647 w 105"/>
              <a:gd name="T11" fmla="*/ 2147483647 h 537"/>
              <a:gd name="T12" fmla="*/ 2147483647 w 105"/>
              <a:gd name="T13" fmla="*/ 2147483647 h 537"/>
              <a:gd name="T14" fmla="*/ 2147483647 w 105"/>
              <a:gd name="T15" fmla="*/ 2147483647 h 537"/>
              <a:gd name="T16" fmla="*/ 2147483647 w 105"/>
              <a:gd name="T17" fmla="*/ 2147483647 h 5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
              <a:gd name="T28" fmla="*/ 0 h 537"/>
              <a:gd name="T29" fmla="*/ 105 w 105"/>
              <a:gd name="T30" fmla="*/ 537 h 5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 h="537">
                <a:moveTo>
                  <a:pt x="102" y="0"/>
                </a:moveTo>
                <a:cubicBezTo>
                  <a:pt x="95" y="3"/>
                  <a:pt x="75" y="2"/>
                  <a:pt x="62" y="17"/>
                </a:cubicBezTo>
                <a:cubicBezTo>
                  <a:pt x="49" y="32"/>
                  <a:pt x="36" y="48"/>
                  <a:pt x="26" y="89"/>
                </a:cubicBezTo>
                <a:cubicBezTo>
                  <a:pt x="16" y="130"/>
                  <a:pt x="4" y="221"/>
                  <a:pt x="2" y="266"/>
                </a:cubicBezTo>
                <a:cubicBezTo>
                  <a:pt x="0" y="311"/>
                  <a:pt x="7" y="330"/>
                  <a:pt x="11" y="357"/>
                </a:cubicBezTo>
                <a:cubicBezTo>
                  <a:pt x="15" y="384"/>
                  <a:pt x="18" y="405"/>
                  <a:pt x="26" y="429"/>
                </a:cubicBezTo>
                <a:cubicBezTo>
                  <a:pt x="34" y="453"/>
                  <a:pt x="48" y="488"/>
                  <a:pt x="57" y="504"/>
                </a:cubicBezTo>
                <a:cubicBezTo>
                  <a:pt x="66" y="520"/>
                  <a:pt x="75" y="520"/>
                  <a:pt x="83" y="525"/>
                </a:cubicBezTo>
                <a:cubicBezTo>
                  <a:pt x="91" y="530"/>
                  <a:pt x="101" y="535"/>
                  <a:pt x="105" y="537"/>
                </a:cubicBezTo>
              </a:path>
            </a:pathLst>
          </a:custGeom>
          <a:noFill/>
          <a:ln w="254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Tree>
    <p:extLst>
      <p:ext uri="{BB962C8B-B14F-4D97-AF65-F5344CB8AC3E}">
        <p14:creationId xmlns:p14="http://schemas.microsoft.com/office/powerpoint/2010/main" val="298142786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smtClean="0"/>
              <a:t>Static Light Pattern Projection</a:t>
            </a:r>
          </a:p>
        </p:txBody>
      </p:sp>
      <p:pic>
        <p:nvPicPr>
          <p:cNvPr id="16387" name="Picture 4" descr="C:\SCANS\290pres\binary.bmp"/>
          <p:cNvPicPr>
            <a:picLocks noChangeAspect="1" noChangeArrowheads="1"/>
          </p:cNvPicPr>
          <p:nvPr/>
        </p:nvPicPr>
        <p:blipFill>
          <a:blip r:embed="rId3">
            <a:extLst>
              <a:ext uri="{28A0092B-C50C-407E-A947-70E740481C1C}">
                <a14:useLocalDpi xmlns:a14="http://schemas.microsoft.com/office/drawing/2010/main" val="0"/>
              </a:ext>
            </a:extLst>
          </a:blip>
          <a:srcRect l="8057"/>
          <a:stretch>
            <a:fillRect/>
          </a:stretch>
        </p:blipFill>
        <p:spPr bwMode="auto">
          <a:xfrm>
            <a:off x="1676400" y="1962150"/>
            <a:ext cx="7391400"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descr="w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4338" y="1600200"/>
            <a:ext cx="219392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5" descr="wran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6538" y="1600200"/>
            <a:ext cx="219392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Rectangle 6"/>
          <p:cNvSpPr>
            <a:spLocks noChangeArrowheads="1"/>
          </p:cNvSpPr>
          <p:nvPr/>
        </p:nvSpPr>
        <p:spPr bwMode="auto">
          <a:xfrm>
            <a:off x="1684338" y="4481984"/>
            <a:ext cx="5073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dirty="0">
                <a:hlinkClick r:id="rId5"/>
              </a:rPr>
              <a:t>http://</a:t>
            </a:r>
            <a:r>
              <a:rPr lang="en-US" sz="1600" dirty="0" smtClean="0">
                <a:hlinkClick r:id="rId5"/>
              </a:rPr>
              <a:t>cmp.felk.cvut.cz/cmp/demos/RangeAcquisition.html</a:t>
            </a:r>
            <a:r>
              <a:rPr lang="en-US" sz="1600" dirty="0" smtClean="0"/>
              <a:t> </a:t>
            </a:r>
            <a:endParaRPr lang="en-US" sz="1600" dirty="0"/>
          </a:p>
        </p:txBody>
      </p:sp>
      <p:sp>
        <p:nvSpPr>
          <p:cNvPr id="45061" name="Rectangle 10"/>
          <p:cNvSpPr>
            <a:spLocks noGrp="1" noChangeArrowheads="1"/>
          </p:cNvSpPr>
          <p:nvPr>
            <p:ph type="title"/>
          </p:nvPr>
        </p:nvSpPr>
        <p:spPr/>
        <p:txBody>
          <a:bodyPr/>
          <a:lstStyle/>
          <a:p>
            <a:r>
              <a:rPr lang="en-US" sz="4000" smtClean="0"/>
              <a:t>Rainbow Pattern</a:t>
            </a:r>
          </a:p>
        </p:txBody>
      </p:sp>
      <p:sp>
        <p:nvSpPr>
          <p:cNvPr id="45062" name="Text Box 9"/>
          <p:cNvSpPr txBox="1">
            <a:spLocks noChangeArrowheads="1"/>
          </p:cNvSpPr>
          <p:nvPr/>
        </p:nvSpPr>
        <p:spPr bwMode="auto">
          <a:xfrm>
            <a:off x="1709052" y="4820538"/>
            <a:ext cx="728254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a:t>Assumes that the scene does not change the color of projected </a:t>
            </a:r>
            <a:r>
              <a:rPr lang="en-US" dirty="0" smtClean="0"/>
              <a:t>light.</a:t>
            </a:r>
            <a:endParaRPr lang="en-US" dirty="0"/>
          </a:p>
          <a:p>
            <a:pPr algn="ctr" eaLnBrk="1" hangingPunct="1"/>
            <a:endParaRPr lang="en-US" dirty="0"/>
          </a:p>
        </p:txBody>
      </p:sp>
      <p:pic>
        <p:nvPicPr>
          <p:cNvPr id="4506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6371" y="2057400"/>
            <a:ext cx="2645229" cy="18288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smtClean="0"/>
              <a:t>Direct encoding with color</a:t>
            </a:r>
          </a:p>
        </p:txBody>
      </p:sp>
      <p:sp>
        <p:nvSpPr>
          <p:cNvPr id="44035" name="Text Box 5"/>
          <p:cNvSpPr txBox="1">
            <a:spLocks noChangeArrowheads="1"/>
          </p:cNvSpPr>
          <p:nvPr/>
        </p:nvSpPr>
        <p:spPr bwMode="auto">
          <a:xfrm>
            <a:off x="1574800" y="1398588"/>
            <a:ext cx="7416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FontTx/>
              <a:buChar char="•"/>
            </a:pPr>
            <a:r>
              <a:rPr lang="en-US" sz="1800">
                <a:latin typeface="Tahoma" pitchFamily="34" charset="0"/>
              </a:rPr>
              <a:t>  Every encoded point of the pattern is identified by its colour</a:t>
            </a:r>
            <a:endParaRPr lang="en-US" sz="1800">
              <a:latin typeface="Tahoma" pitchFamily="34" charset="0"/>
              <a:sym typeface="Symbol" pitchFamily="18" charset="2"/>
            </a:endParaRPr>
          </a:p>
        </p:txBody>
      </p:sp>
      <p:pic>
        <p:nvPicPr>
          <p:cNvPr id="44036" name="Picture 6" descr="Taji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828800"/>
            <a:ext cx="28321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 Box 7"/>
          <p:cNvSpPr txBox="1">
            <a:spLocks noChangeArrowheads="1"/>
          </p:cNvSpPr>
          <p:nvPr/>
        </p:nvSpPr>
        <p:spPr bwMode="auto">
          <a:xfrm>
            <a:off x="2312988" y="4606925"/>
            <a:ext cx="1871662" cy="187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1500">
                <a:latin typeface="Tahoma" pitchFamily="34" charset="0"/>
              </a:rPr>
              <a:t>Tajima and Iwakawa rainbow pattern</a:t>
            </a:r>
          </a:p>
          <a:p>
            <a:pPr algn="ctr" eaLnBrk="1" hangingPunct="1">
              <a:spcBef>
                <a:spcPct val="50000"/>
              </a:spcBef>
            </a:pPr>
            <a:r>
              <a:rPr lang="en-US" sz="1300">
                <a:latin typeface="Tahoma" pitchFamily="34" charset="0"/>
              </a:rPr>
              <a:t>(the rainbow is generated with a source of white light passing through a crystal prism)</a:t>
            </a:r>
          </a:p>
        </p:txBody>
      </p:sp>
      <p:pic>
        <p:nvPicPr>
          <p:cNvPr id="44038" name="Picture 8" descr="Animacio-TSat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670550" y="1828800"/>
            <a:ext cx="2222500"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Text Box 9"/>
          <p:cNvSpPr txBox="1">
            <a:spLocks noChangeArrowheads="1"/>
          </p:cNvSpPr>
          <p:nvPr/>
        </p:nvSpPr>
        <p:spPr bwMode="auto">
          <a:xfrm>
            <a:off x="5481638" y="4613275"/>
            <a:ext cx="2519362"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1500">
                <a:latin typeface="Tahoma" pitchFamily="34" charset="0"/>
              </a:rPr>
              <a:t>T. Sato patterns capable of cancelling the object colour by projecting three shifted patterns</a:t>
            </a:r>
          </a:p>
          <a:p>
            <a:pPr algn="ctr" eaLnBrk="1" hangingPunct="1">
              <a:spcBef>
                <a:spcPct val="50000"/>
              </a:spcBef>
            </a:pPr>
            <a:r>
              <a:rPr lang="en-US" sz="1300">
                <a:latin typeface="Tahoma" pitchFamily="34" charset="0"/>
              </a:rPr>
              <a:t>(it can be implemented with an LCD projector if few colours are projected</a:t>
            </a:r>
            <a:r>
              <a:rPr lang="en-US" sz="1300">
                <a:latin typeface="Tahoma" pitchFamily="34" charset="0"/>
                <a:sym typeface="Wingdings" pitchFamily="2" charset="2"/>
              </a:rPr>
              <a:t>)</a:t>
            </a:r>
            <a:endParaRPr lang="en-US" sz="1300">
              <a:latin typeface="Tahoma"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mtClean="0">
                <a:solidFill>
                  <a:schemeClr val="accent2"/>
                </a:solidFill>
              </a:rPr>
              <a:t>Pattern encoding/decoding</a:t>
            </a:r>
          </a:p>
        </p:txBody>
      </p:sp>
      <p:sp>
        <p:nvSpPr>
          <p:cNvPr id="21507" name="Rectangle 11"/>
          <p:cNvSpPr>
            <a:spLocks noChangeArrowheads="1"/>
          </p:cNvSpPr>
          <p:nvPr/>
        </p:nvSpPr>
        <p:spPr bwMode="auto">
          <a:xfrm>
            <a:off x="685800" y="1524000"/>
            <a:ext cx="7772400"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80000"/>
              </a:lnSpc>
              <a:spcBef>
                <a:spcPct val="20000"/>
              </a:spcBef>
              <a:buFontTx/>
              <a:buChar char="•"/>
            </a:pPr>
            <a:r>
              <a:rPr lang="es-ES" sz="2000">
                <a:solidFill>
                  <a:srgbClr val="000000"/>
                </a:solidFill>
                <a:latin typeface="Tahoma" pitchFamily="34" charset="0"/>
                <a:cs typeface="Arial" pitchFamily="34" charset="0"/>
              </a:rPr>
              <a:t>Two ways of encoding the correspondences: single and double axis codification </a:t>
            </a:r>
            <a:r>
              <a:rPr lang="es-ES" sz="2000">
                <a:solidFill>
                  <a:srgbClr val="000000"/>
                </a:solidFill>
                <a:latin typeface="Tahoma" pitchFamily="34" charset="0"/>
                <a:cs typeface="Arial" pitchFamily="34" charset="0"/>
                <a:sym typeface="Symbol" pitchFamily="18" charset="2"/>
              </a:rPr>
              <a:t> it determines how the triangulation is calculated</a:t>
            </a:r>
          </a:p>
          <a:p>
            <a:pPr marL="342900" indent="-342900">
              <a:lnSpc>
                <a:spcPct val="80000"/>
              </a:lnSpc>
              <a:spcBef>
                <a:spcPct val="20000"/>
              </a:spcBef>
              <a:buFontTx/>
              <a:buChar char="•"/>
            </a:pPr>
            <a:endParaRPr lang="es-ES" sz="2000">
              <a:solidFill>
                <a:srgbClr val="000000"/>
              </a:solidFill>
              <a:latin typeface="Tahoma" pitchFamily="34" charset="0"/>
              <a:cs typeface="Arial" pitchFamily="34" charset="0"/>
            </a:endParaRPr>
          </a:p>
          <a:p>
            <a:pPr marL="342900" indent="-342900">
              <a:lnSpc>
                <a:spcPct val="80000"/>
              </a:lnSpc>
              <a:spcBef>
                <a:spcPct val="20000"/>
              </a:spcBef>
              <a:buFontTx/>
              <a:buChar char="•"/>
            </a:pPr>
            <a:endParaRPr lang="es-ES" sz="2000">
              <a:solidFill>
                <a:srgbClr val="000000"/>
              </a:solidFill>
              <a:latin typeface="Tahoma" pitchFamily="34" charset="0"/>
              <a:cs typeface="Arial" pitchFamily="34" charset="0"/>
            </a:endParaRPr>
          </a:p>
          <a:p>
            <a:pPr marL="342900" indent="-342900">
              <a:lnSpc>
                <a:spcPct val="80000"/>
              </a:lnSpc>
              <a:spcBef>
                <a:spcPct val="20000"/>
              </a:spcBef>
              <a:buFontTx/>
              <a:buChar char="•"/>
            </a:pPr>
            <a:endParaRPr lang="es-ES" sz="2000">
              <a:solidFill>
                <a:srgbClr val="000000"/>
              </a:solidFill>
              <a:latin typeface="Tahoma" pitchFamily="34" charset="0"/>
              <a:cs typeface="Arial" pitchFamily="34" charset="0"/>
            </a:endParaRPr>
          </a:p>
          <a:p>
            <a:pPr marL="342900" indent="-342900">
              <a:lnSpc>
                <a:spcPct val="80000"/>
              </a:lnSpc>
              <a:spcBef>
                <a:spcPct val="20000"/>
              </a:spcBef>
              <a:buFontTx/>
              <a:buChar char="•"/>
            </a:pPr>
            <a:endParaRPr lang="es-ES" sz="2000">
              <a:solidFill>
                <a:srgbClr val="000000"/>
              </a:solidFill>
              <a:latin typeface="Tahoma" pitchFamily="34" charset="0"/>
              <a:cs typeface="Arial" pitchFamily="34" charset="0"/>
            </a:endParaRPr>
          </a:p>
          <a:p>
            <a:pPr marL="342900" indent="-342900">
              <a:lnSpc>
                <a:spcPct val="80000"/>
              </a:lnSpc>
              <a:spcBef>
                <a:spcPct val="20000"/>
              </a:spcBef>
              <a:buFontTx/>
              <a:buChar char="•"/>
            </a:pPr>
            <a:endParaRPr lang="es-ES" sz="2000">
              <a:solidFill>
                <a:srgbClr val="000000"/>
              </a:solidFill>
              <a:latin typeface="Tahoma" pitchFamily="34" charset="0"/>
              <a:cs typeface="Arial" pitchFamily="34" charset="0"/>
            </a:endParaRPr>
          </a:p>
          <a:p>
            <a:pPr marL="342900" indent="-342900">
              <a:lnSpc>
                <a:spcPct val="80000"/>
              </a:lnSpc>
              <a:spcBef>
                <a:spcPct val="20000"/>
              </a:spcBef>
              <a:buFontTx/>
              <a:buChar char="•"/>
            </a:pPr>
            <a:endParaRPr lang="es-ES" sz="2000">
              <a:solidFill>
                <a:srgbClr val="000000"/>
              </a:solidFill>
              <a:latin typeface="Tahoma" pitchFamily="34" charset="0"/>
              <a:cs typeface="Arial" pitchFamily="34" charset="0"/>
            </a:endParaRPr>
          </a:p>
          <a:p>
            <a:pPr marL="342900" indent="-342900">
              <a:lnSpc>
                <a:spcPct val="80000"/>
              </a:lnSpc>
              <a:spcBef>
                <a:spcPct val="20000"/>
              </a:spcBef>
              <a:buFontTx/>
              <a:buChar char="•"/>
            </a:pPr>
            <a:endParaRPr lang="es-ES" sz="2000">
              <a:solidFill>
                <a:srgbClr val="000000"/>
              </a:solidFill>
              <a:latin typeface="Tahoma" pitchFamily="34" charset="0"/>
              <a:cs typeface="Arial" pitchFamily="34" charset="0"/>
            </a:endParaRPr>
          </a:p>
          <a:p>
            <a:pPr marL="342900" indent="-342900">
              <a:lnSpc>
                <a:spcPct val="80000"/>
              </a:lnSpc>
              <a:spcBef>
                <a:spcPct val="20000"/>
              </a:spcBef>
              <a:buFontTx/>
              <a:buChar char="•"/>
            </a:pPr>
            <a:endParaRPr lang="es-ES" sz="2000">
              <a:solidFill>
                <a:srgbClr val="000000"/>
              </a:solidFill>
              <a:latin typeface="Tahoma" pitchFamily="34" charset="0"/>
              <a:cs typeface="Arial" pitchFamily="34" charset="0"/>
            </a:endParaRPr>
          </a:p>
          <a:p>
            <a:pPr marL="342900" indent="-342900">
              <a:lnSpc>
                <a:spcPct val="80000"/>
              </a:lnSpc>
              <a:spcBef>
                <a:spcPct val="20000"/>
              </a:spcBef>
              <a:buFontTx/>
              <a:buChar char="•"/>
            </a:pPr>
            <a:endParaRPr lang="es-ES" sz="2000">
              <a:solidFill>
                <a:srgbClr val="000000"/>
              </a:solidFill>
              <a:latin typeface="Tahoma" pitchFamily="34" charset="0"/>
              <a:cs typeface="Arial" pitchFamily="34" charset="0"/>
            </a:endParaRPr>
          </a:p>
          <a:p>
            <a:pPr marL="342900" indent="-342900">
              <a:lnSpc>
                <a:spcPct val="80000"/>
              </a:lnSpc>
              <a:spcBef>
                <a:spcPct val="20000"/>
              </a:spcBef>
              <a:buFontTx/>
              <a:buChar char="•"/>
            </a:pPr>
            <a:endParaRPr lang="es-ES" sz="2000">
              <a:solidFill>
                <a:srgbClr val="000000"/>
              </a:solidFill>
              <a:latin typeface="Tahoma" pitchFamily="34" charset="0"/>
              <a:cs typeface="Arial" pitchFamily="34" charset="0"/>
            </a:endParaRPr>
          </a:p>
          <a:p>
            <a:pPr marL="342900" indent="-342900">
              <a:lnSpc>
                <a:spcPct val="80000"/>
              </a:lnSpc>
              <a:spcBef>
                <a:spcPct val="20000"/>
              </a:spcBef>
              <a:buFontTx/>
              <a:buChar char="•"/>
            </a:pPr>
            <a:endParaRPr lang="es-ES" sz="2000">
              <a:solidFill>
                <a:srgbClr val="000000"/>
              </a:solidFill>
              <a:latin typeface="Tahoma" pitchFamily="34" charset="0"/>
              <a:cs typeface="Arial" pitchFamily="34" charset="0"/>
            </a:endParaRPr>
          </a:p>
          <a:p>
            <a:pPr marL="342900" indent="-342900">
              <a:lnSpc>
                <a:spcPct val="80000"/>
              </a:lnSpc>
              <a:spcBef>
                <a:spcPct val="20000"/>
              </a:spcBef>
              <a:buFontTx/>
              <a:buChar char="•"/>
            </a:pPr>
            <a:r>
              <a:rPr lang="es-ES" sz="2000" b="1">
                <a:solidFill>
                  <a:srgbClr val="000000"/>
                </a:solidFill>
                <a:latin typeface="Tahoma" pitchFamily="34" charset="0"/>
                <a:cs typeface="Arial" pitchFamily="34" charset="0"/>
              </a:rPr>
              <a:t>Decoding the pattern</a:t>
            </a:r>
            <a:r>
              <a:rPr lang="es-ES" sz="2000">
                <a:solidFill>
                  <a:srgbClr val="000000"/>
                </a:solidFill>
                <a:latin typeface="Tahoma" pitchFamily="34" charset="0"/>
                <a:cs typeface="Arial" pitchFamily="34" charset="0"/>
              </a:rPr>
              <a:t> means locating points in the camera image whose corresponding point in the projector pattern is a priori known</a:t>
            </a:r>
          </a:p>
        </p:txBody>
      </p:sp>
      <p:grpSp>
        <p:nvGrpSpPr>
          <p:cNvPr id="21508" name="Group 12"/>
          <p:cNvGrpSpPr>
            <a:grpSpLocks/>
          </p:cNvGrpSpPr>
          <p:nvPr/>
        </p:nvGrpSpPr>
        <p:grpSpPr bwMode="auto">
          <a:xfrm>
            <a:off x="7451725" y="4500563"/>
            <a:ext cx="936625" cy="841375"/>
            <a:chOff x="3016" y="3022"/>
            <a:chExt cx="590" cy="544"/>
          </a:xfrm>
        </p:grpSpPr>
        <p:sp>
          <p:nvSpPr>
            <p:cNvPr id="21564" name="Rectangle 13"/>
            <p:cNvSpPr>
              <a:spLocks noChangeArrowheads="1"/>
            </p:cNvSpPr>
            <p:nvPr/>
          </p:nvSpPr>
          <p:spPr bwMode="auto">
            <a:xfrm>
              <a:off x="3016" y="3022"/>
              <a:ext cx="590" cy="544"/>
            </a:xfrm>
            <a:prstGeom prst="rect">
              <a:avLst/>
            </a:prstGeom>
            <a:solidFill>
              <a:srgbClr val="000000"/>
            </a:solidFill>
            <a:ln w="9525">
              <a:solidFill>
                <a:srgbClr val="000000"/>
              </a:solidFill>
              <a:miter lim="800000"/>
              <a:headEnd/>
              <a:tailEnd/>
            </a:ln>
          </p:spPr>
          <p:txBody>
            <a:bodyPr wrap="none" anchor="ctr"/>
            <a:lstStyle/>
            <a:p>
              <a:pPr eaLnBrk="0" hangingPunct="0"/>
              <a:endParaRPr lang="en-US">
                <a:solidFill>
                  <a:srgbClr val="000000"/>
                </a:solidFill>
                <a:latin typeface="Times"/>
                <a:cs typeface="Arial" pitchFamily="34" charset="0"/>
              </a:endParaRPr>
            </a:p>
          </p:txBody>
        </p:sp>
        <p:sp>
          <p:nvSpPr>
            <p:cNvPr id="21565" name="Line 14"/>
            <p:cNvSpPr>
              <a:spLocks noChangeShapeType="1"/>
            </p:cNvSpPr>
            <p:nvPr/>
          </p:nvSpPr>
          <p:spPr bwMode="auto">
            <a:xfrm>
              <a:off x="3107" y="3022"/>
              <a:ext cx="0" cy="544"/>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1566" name="Line 15"/>
            <p:cNvSpPr>
              <a:spLocks noChangeShapeType="1"/>
            </p:cNvSpPr>
            <p:nvPr/>
          </p:nvSpPr>
          <p:spPr bwMode="auto">
            <a:xfrm>
              <a:off x="3243" y="3022"/>
              <a:ext cx="0" cy="544"/>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1567" name="Line 16"/>
            <p:cNvSpPr>
              <a:spLocks noChangeShapeType="1"/>
            </p:cNvSpPr>
            <p:nvPr/>
          </p:nvSpPr>
          <p:spPr bwMode="auto">
            <a:xfrm>
              <a:off x="3379" y="3022"/>
              <a:ext cx="0" cy="544"/>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1568" name="Line 17"/>
            <p:cNvSpPr>
              <a:spLocks noChangeShapeType="1"/>
            </p:cNvSpPr>
            <p:nvPr/>
          </p:nvSpPr>
          <p:spPr bwMode="auto">
            <a:xfrm>
              <a:off x="3515" y="3022"/>
              <a:ext cx="0" cy="544"/>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1569" name="Line 18"/>
            <p:cNvSpPr>
              <a:spLocks noChangeShapeType="1"/>
            </p:cNvSpPr>
            <p:nvPr/>
          </p:nvSpPr>
          <p:spPr bwMode="auto">
            <a:xfrm rot="5400000">
              <a:off x="3310" y="2819"/>
              <a:ext cx="1" cy="59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1570" name="Line 19"/>
            <p:cNvSpPr>
              <a:spLocks noChangeShapeType="1"/>
            </p:cNvSpPr>
            <p:nvPr/>
          </p:nvSpPr>
          <p:spPr bwMode="auto">
            <a:xfrm rot="5400000">
              <a:off x="3310" y="2955"/>
              <a:ext cx="1" cy="59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1571" name="Line 20"/>
            <p:cNvSpPr>
              <a:spLocks noChangeShapeType="1"/>
            </p:cNvSpPr>
            <p:nvPr/>
          </p:nvSpPr>
          <p:spPr bwMode="auto">
            <a:xfrm rot="5400000">
              <a:off x="3310" y="3091"/>
              <a:ext cx="1" cy="59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1572" name="Line 21"/>
            <p:cNvSpPr>
              <a:spLocks noChangeShapeType="1"/>
            </p:cNvSpPr>
            <p:nvPr/>
          </p:nvSpPr>
          <p:spPr bwMode="auto">
            <a:xfrm rot="5400000">
              <a:off x="3310" y="3226"/>
              <a:ext cx="1" cy="590"/>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grpSp>
      <p:grpSp>
        <p:nvGrpSpPr>
          <p:cNvPr id="21509" name="Group 22"/>
          <p:cNvGrpSpPr>
            <a:grpSpLocks/>
          </p:cNvGrpSpPr>
          <p:nvPr/>
        </p:nvGrpSpPr>
        <p:grpSpPr bwMode="auto">
          <a:xfrm flipH="1">
            <a:off x="5724525" y="4500563"/>
            <a:ext cx="936625" cy="841375"/>
            <a:chOff x="2381" y="2115"/>
            <a:chExt cx="590" cy="544"/>
          </a:xfrm>
        </p:grpSpPr>
        <p:sp>
          <p:nvSpPr>
            <p:cNvPr id="21554" name="Rectangle 23"/>
            <p:cNvSpPr>
              <a:spLocks noChangeArrowheads="1"/>
            </p:cNvSpPr>
            <p:nvPr/>
          </p:nvSpPr>
          <p:spPr bwMode="auto">
            <a:xfrm>
              <a:off x="2381" y="2115"/>
              <a:ext cx="590" cy="544"/>
            </a:xfrm>
            <a:prstGeom prst="rect">
              <a:avLst/>
            </a:prstGeom>
            <a:solidFill>
              <a:srgbClr val="000000"/>
            </a:solidFill>
            <a:ln w="9525">
              <a:solidFill>
                <a:srgbClr val="000000"/>
              </a:solidFill>
              <a:miter lim="800000"/>
              <a:headEnd/>
              <a:tailEnd/>
            </a:ln>
          </p:spPr>
          <p:txBody>
            <a:bodyPr wrap="none" anchor="ctr"/>
            <a:lstStyle/>
            <a:p>
              <a:pPr eaLnBrk="0" hangingPunct="0"/>
              <a:endParaRPr lang="en-US">
                <a:solidFill>
                  <a:srgbClr val="000000"/>
                </a:solidFill>
                <a:latin typeface="Times"/>
                <a:cs typeface="Arial" pitchFamily="34" charset="0"/>
              </a:endParaRPr>
            </a:p>
          </p:txBody>
        </p:sp>
        <p:grpSp>
          <p:nvGrpSpPr>
            <p:cNvPr id="21555" name="Group 24"/>
            <p:cNvGrpSpPr>
              <a:grpSpLocks/>
            </p:cNvGrpSpPr>
            <p:nvPr/>
          </p:nvGrpSpPr>
          <p:grpSpPr bwMode="auto">
            <a:xfrm>
              <a:off x="2518" y="2249"/>
              <a:ext cx="317" cy="274"/>
              <a:chOff x="3107" y="3029"/>
              <a:chExt cx="620" cy="537"/>
            </a:xfrm>
          </p:grpSpPr>
          <p:sp>
            <p:nvSpPr>
              <p:cNvPr id="21556" name="Freeform 25"/>
              <p:cNvSpPr>
                <a:spLocks/>
              </p:cNvSpPr>
              <p:nvPr/>
            </p:nvSpPr>
            <p:spPr bwMode="auto">
              <a:xfrm>
                <a:off x="3584" y="3029"/>
                <a:ext cx="105" cy="537"/>
              </a:xfrm>
              <a:custGeom>
                <a:avLst/>
                <a:gdLst>
                  <a:gd name="T0" fmla="*/ 102 w 105"/>
                  <a:gd name="T1" fmla="*/ 0 h 537"/>
                  <a:gd name="T2" fmla="*/ 62 w 105"/>
                  <a:gd name="T3" fmla="*/ 17 h 537"/>
                  <a:gd name="T4" fmla="*/ 26 w 105"/>
                  <a:gd name="T5" fmla="*/ 89 h 537"/>
                  <a:gd name="T6" fmla="*/ 2 w 105"/>
                  <a:gd name="T7" fmla="*/ 266 h 537"/>
                  <a:gd name="T8" fmla="*/ 11 w 105"/>
                  <a:gd name="T9" fmla="*/ 357 h 537"/>
                  <a:gd name="T10" fmla="*/ 26 w 105"/>
                  <a:gd name="T11" fmla="*/ 429 h 537"/>
                  <a:gd name="T12" fmla="*/ 57 w 105"/>
                  <a:gd name="T13" fmla="*/ 504 h 537"/>
                  <a:gd name="T14" fmla="*/ 83 w 105"/>
                  <a:gd name="T15" fmla="*/ 525 h 537"/>
                  <a:gd name="T16" fmla="*/ 105 w 105"/>
                  <a:gd name="T17" fmla="*/ 537 h 5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
                  <a:gd name="T28" fmla="*/ 0 h 537"/>
                  <a:gd name="T29" fmla="*/ 105 w 105"/>
                  <a:gd name="T30" fmla="*/ 537 h 5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 h="537">
                    <a:moveTo>
                      <a:pt x="102" y="0"/>
                    </a:moveTo>
                    <a:cubicBezTo>
                      <a:pt x="95" y="3"/>
                      <a:pt x="75" y="2"/>
                      <a:pt x="62" y="17"/>
                    </a:cubicBezTo>
                    <a:cubicBezTo>
                      <a:pt x="49" y="32"/>
                      <a:pt x="36" y="48"/>
                      <a:pt x="26" y="89"/>
                    </a:cubicBezTo>
                    <a:cubicBezTo>
                      <a:pt x="16" y="130"/>
                      <a:pt x="4" y="221"/>
                      <a:pt x="2" y="266"/>
                    </a:cubicBezTo>
                    <a:cubicBezTo>
                      <a:pt x="0" y="311"/>
                      <a:pt x="7" y="330"/>
                      <a:pt x="11" y="357"/>
                    </a:cubicBezTo>
                    <a:cubicBezTo>
                      <a:pt x="15" y="384"/>
                      <a:pt x="18" y="405"/>
                      <a:pt x="26" y="429"/>
                    </a:cubicBezTo>
                    <a:cubicBezTo>
                      <a:pt x="34" y="453"/>
                      <a:pt x="48" y="488"/>
                      <a:pt x="57" y="504"/>
                    </a:cubicBezTo>
                    <a:cubicBezTo>
                      <a:pt x="66" y="520"/>
                      <a:pt x="75" y="520"/>
                      <a:pt x="83" y="525"/>
                    </a:cubicBezTo>
                    <a:cubicBezTo>
                      <a:pt x="91" y="530"/>
                      <a:pt x="101" y="535"/>
                      <a:pt x="105" y="537"/>
                    </a:cubicBezTo>
                  </a:path>
                </a:pathLst>
              </a:cu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21557" name="Freeform 26"/>
              <p:cNvSpPr>
                <a:spLocks/>
              </p:cNvSpPr>
              <p:nvPr/>
            </p:nvSpPr>
            <p:spPr bwMode="auto">
              <a:xfrm>
                <a:off x="3493" y="3029"/>
                <a:ext cx="105" cy="537"/>
              </a:xfrm>
              <a:custGeom>
                <a:avLst/>
                <a:gdLst>
                  <a:gd name="T0" fmla="*/ 102 w 105"/>
                  <a:gd name="T1" fmla="*/ 0 h 537"/>
                  <a:gd name="T2" fmla="*/ 62 w 105"/>
                  <a:gd name="T3" fmla="*/ 17 h 537"/>
                  <a:gd name="T4" fmla="*/ 26 w 105"/>
                  <a:gd name="T5" fmla="*/ 89 h 537"/>
                  <a:gd name="T6" fmla="*/ 2 w 105"/>
                  <a:gd name="T7" fmla="*/ 266 h 537"/>
                  <a:gd name="T8" fmla="*/ 11 w 105"/>
                  <a:gd name="T9" fmla="*/ 357 h 537"/>
                  <a:gd name="T10" fmla="*/ 26 w 105"/>
                  <a:gd name="T11" fmla="*/ 429 h 537"/>
                  <a:gd name="T12" fmla="*/ 57 w 105"/>
                  <a:gd name="T13" fmla="*/ 504 h 537"/>
                  <a:gd name="T14" fmla="*/ 83 w 105"/>
                  <a:gd name="T15" fmla="*/ 525 h 537"/>
                  <a:gd name="T16" fmla="*/ 105 w 105"/>
                  <a:gd name="T17" fmla="*/ 537 h 5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
                  <a:gd name="T28" fmla="*/ 0 h 537"/>
                  <a:gd name="T29" fmla="*/ 105 w 105"/>
                  <a:gd name="T30" fmla="*/ 537 h 5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 h="537">
                    <a:moveTo>
                      <a:pt x="102" y="0"/>
                    </a:moveTo>
                    <a:cubicBezTo>
                      <a:pt x="95" y="3"/>
                      <a:pt x="75" y="2"/>
                      <a:pt x="62" y="17"/>
                    </a:cubicBezTo>
                    <a:cubicBezTo>
                      <a:pt x="49" y="32"/>
                      <a:pt x="36" y="48"/>
                      <a:pt x="26" y="89"/>
                    </a:cubicBezTo>
                    <a:cubicBezTo>
                      <a:pt x="16" y="130"/>
                      <a:pt x="4" y="221"/>
                      <a:pt x="2" y="266"/>
                    </a:cubicBezTo>
                    <a:cubicBezTo>
                      <a:pt x="0" y="311"/>
                      <a:pt x="7" y="330"/>
                      <a:pt x="11" y="357"/>
                    </a:cubicBezTo>
                    <a:cubicBezTo>
                      <a:pt x="15" y="384"/>
                      <a:pt x="18" y="405"/>
                      <a:pt x="26" y="429"/>
                    </a:cubicBezTo>
                    <a:cubicBezTo>
                      <a:pt x="34" y="453"/>
                      <a:pt x="48" y="488"/>
                      <a:pt x="57" y="504"/>
                    </a:cubicBezTo>
                    <a:cubicBezTo>
                      <a:pt x="66" y="520"/>
                      <a:pt x="75" y="520"/>
                      <a:pt x="83" y="525"/>
                    </a:cubicBezTo>
                    <a:cubicBezTo>
                      <a:pt x="91" y="530"/>
                      <a:pt x="101" y="535"/>
                      <a:pt x="105" y="537"/>
                    </a:cubicBezTo>
                  </a:path>
                </a:pathLst>
              </a:cu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21558" name="Freeform 27"/>
              <p:cNvSpPr>
                <a:spLocks/>
              </p:cNvSpPr>
              <p:nvPr/>
            </p:nvSpPr>
            <p:spPr bwMode="auto">
              <a:xfrm>
                <a:off x="3357" y="3029"/>
                <a:ext cx="105" cy="537"/>
              </a:xfrm>
              <a:custGeom>
                <a:avLst/>
                <a:gdLst>
                  <a:gd name="T0" fmla="*/ 102 w 105"/>
                  <a:gd name="T1" fmla="*/ 0 h 537"/>
                  <a:gd name="T2" fmla="*/ 62 w 105"/>
                  <a:gd name="T3" fmla="*/ 17 h 537"/>
                  <a:gd name="T4" fmla="*/ 26 w 105"/>
                  <a:gd name="T5" fmla="*/ 89 h 537"/>
                  <a:gd name="T6" fmla="*/ 2 w 105"/>
                  <a:gd name="T7" fmla="*/ 266 h 537"/>
                  <a:gd name="T8" fmla="*/ 11 w 105"/>
                  <a:gd name="T9" fmla="*/ 357 h 537"/>
                  <a:gd name="T10" fmla="*/ 26 w 105"/>
                  <a:gd name="T11" fmla="*/ 429 h 537"/>
                  <a:gd name="T12" fmla="*/ 57 w 105"/>
                  <a:gd name="T13" fmla="*/ 504 h 537"/>
                  <a:gd name="T14" fmla="*/ 83 w 105"/>
                  <a:gd name="T15" fmla="*/ 525 h 537"/>
                  <a:gd name="T16" fmla="*/ 105 w 105"/>
                  <a:gd name="T17" fmla="*/ 537 h 5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
                  <a:gd name="T28" fmla="*/ 0 h 537"/>
                  <a:gd name="T29" fmla="*/ 105 w 105"/>
                  <a:gd name="T30" fmla="*/ 537 h 5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 h="537">
                    <a:moveTo>
                      <a:pt x="102" y="0"/>
                    </a:moveTo>
                    <a:cubicBezTo>
                      <a:pt x="95" y="3"/>
                      <a:pt x="75" y="2"/>
                      <a:pt x="62" y="17"/>
                    </a:cubicBezTo>
                    <a:cubicBezTo>
                      <a:pt x="49" y="32"/>
                      <a:pt x="36" y="48"/>
                      <a:pt x="26" y="89"/>
                    </a:cubicBezTo>
                    <a:cubicBezTo>
                      <a:pt x="16" y="130"/>
                      <a:pt x="4" y="221"/>
                      <a:pt x="2" y="266"/>
                    </a:cubicBezTo>
                    <a:cubicBezTo>
                      <a:pt x="0" y="311"/>
                      <a:pt x="7" y="330"/>
                      <a:pt x="11" y="357"/>
                    </a:cubicBezTo>
                    <a:cubicBezTo>
                      <a:pt x="15" y="384"/>
                      <a:pt x="18" y="405"/>
                      <a:pt x="26" y="429"/>
                    </a:cubicBezTo>
                    <a:cubicBezTo>
                      <a:pt x="34" y="453"/>
                      <a:pt x="48" y="488"/>
                      <a:pt x="57" y="504"/>
                    </a:cubicBezTo>
                    <a:cubicBezTo>
                      <a:pt x="66" y="520"/>
                      <a:pt x="75" y="520"/>
                      <a:pt x="83" y="525"/>
                    </a:cubicBezTo>
                    <a:cubicBezTo>
                      <a:pt x="91" y="530"/>
                      <a:pt x="101" y="535"/>
                      <a:pt x="105" y="537"/>
                    </a:cubicBezTo>
                  </a:path>
                </a:pathLst>
              </a:cu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21559" name="Freeform 28"/>
              <p:cNvSpPr>
                <a:spLocks/>
              </p:cNvSpPr>
              <p:nvPr/>
            </p:nvSpPr>
            <p:spPr bwMode="auto">
              <a:xfrm>
                <a:off x="3221" y="3029"/>
                <a:ext cx="105" cy="537"/>
              </a:xfrm>
              <a:custGeom>
                <a:avLst/>
                <a:gdLst>
                  <a:gd name="T0" fmla="*/ 102 w 105"/>
                  <a:gd name="T1" fmla="*/ 0 h 537"/>
                  <a:gd name="T2" fmla="*/ 62 w 105"/>
                  <a:gd name="T3" fmla="*/ 17 h 537"/>
                  <a:gd name="T4" fmla="*/ 26 w 105"/>
                  <a:gd name="T5" fmla="*/ 89 h 537"/>
                  <a:gd name="T6" fmla="*/ 2 w 105"/>
                  <a:gd name="T7" fmla="*/ 266 h 537"/>
                  <a:gd name="T8" fmla="*/ 11 w 105"/>
                  <a:gd name="T9" fmla="*/ 357 h 537"/>
                  <a:gd name="T10" fmla="*/ 26 w 105"/>
                  <a:gd name="T11" fmla="*/ 429 h 537"/>
                  <a:gd name="T12" fmla="*/ 57 w 105"/>
                  <a:gd name="T13" fmla="*/ 504 h 537"/>
                  <a:gd name="T14" fmla="*/ 83 w 105"/>
                  <a:gd name="T15" fmla="*/ 525 h 537"/>
                  <a:gd name="T16" fmla="*/ 105 w 105"/>
                  <a:gd name="T17" fmla="*/ 537 h 5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
                  <a:gd name="T28" fmla="*/ 0 h 537"/>
                  <a:gd name="T29" fmla="*/ 105 w 105"/>
                  <a:gd name="T30" fmla="*/ 537 h 5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 h="537">
                    <a:moveTo>
                      <a:pt x="102" y="0"/>
                    </a:moveTo>
                    <a:cubicBezTo>
                      <a:pt x="95" y="3"/>
                      <a:pt x="75" y="2"/>
                      <a:pt x="62" y="17"/>
                    </a:cubicBezTo>
                    <a:cubicBezTo>
                      <a:pt x="49" y="32"/>
                      <a:pt x="36" y="48"/>
                      <a:pt x="26" y="89"/>
                    </a:cubicBezTo>
                    <a:cubicBezTo>
                      <a:pt x="16" y="130"/>
                      <a:pt x="4" y="221"/>
                      <a:pt x="2" y="266"/>
                    </a:cubicBezTo>
                    <a:cubicBezTo>
                      <a:pt x="0" y="311"/>
                      <a:pt x="7" y="330"/>
                      <a:pt x="11" y="357"/>
                    </a:cubicBezTo>
                    <a:cubicBezTo>
                      <a:pt x="15" y="384"/>
                      <a:pt x="18" y="405"/>
                      <a:pt x="26" y="429"/>
                    </a:cubicBezTo>
                    <a:cubicBezTo>
                      <a:pt x="34" y="453"/>
                      <a:pt x="48" y="488"/>
                      <a:pt x="57" y="504"/>
                    </a:cubicBezTo>
                    <a:cubicBezTo>
                      <a:pt x="66" y="520"/>
                      <a:pt x="75" y="520"/>
                      <a:pt x="83" y="525"/>
                    </a:cubicBezTo>
                    <a:cubicBezTo>
                      <a:pt x="91" y="530"/>
                      <a:pt x="101" y="535"/>
                      <a:pt x="105" y="537"/>
                    </a:cubicBezTo>
                  </a:path>
                </a:pathLst>
              </a:cu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21560" name="Freeform 29"/>
              <p:cNvSpPr>
                <a:spLocks/>
              </p:cNvSpPr>
              <p:nvPr/>
            </p:nvSpPr>
            <p:spPr bwMode="auto">
              <a:xfrm>
                <a:off x="3129" y="3113"/>
                <a:ext cx="579" cy="1"/>
              </a:xfrm>
              <a:custGeom>
                <a:avLst/>
                <a:gdLst>
                  <a:gd name="T0" fmla="*/ 0 w 579"/>
                  <a:gd name="T1" fmla="*/ 0 h 1"/>
                  <a:gd name="T2" fmla="*/ 579 w 579"/>
                  <a:gd name="T3" fmla="*/ 0 h 1"/>
                  <a:gd name="T4" fmla="*/ 0 60000 65536"/>
                  <a:gd name="T5" fmla="*/ 0 60000 65536"/>
                  <a:gd name="T6" fmla="*/ 0 w 579"/>
                  <a:gd name="T7" fmla="*/ 0 h 1"/>
                  <a:gd name="T8" fmla="*/ 579 w 579"/>
                  <a:gd name="T9" fmla="*/ 1 h 1"/>
                </a:gdLst>
                <a:ahLst/>
                <a:cxnLst>
                  <a:cxn ang="T4">
                    <a:pos x="T0" y="T1"/>
                  </a:cxn>
                  <a:cxn ang="T5">
                    <a:pos x="T2" y="T3"/>
                  </a:cxn>
                </a:cxnLst>
                <a:rect l="T6" t="T7" r="T8" b="T9"/>
                <a:pathLst>
                  <a:path w="579" h="1">
                    <a:moveTo>
                      <a:pt x="0" y="0"/>
                    </a:moveTo>
                    <a:lnTo>
                      <a:pt x="579" y="0"/>
                    </a:lnTo>
                  </a:path>
                </a:pathLst>
              </a:cu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21561" name="Freeform 30"/>
              <p:cNvSpPr>
                <a:spLocks/>
              </p:cNvSpPr>
              <p:nvPr/>
            </p:nvSpPr>
            <p:spPr bwMode="auto">
              <a:xfrm>
                <a:off x="3107" y="3245"/>
                <a:ext cx="577" cy="3"/>
              </a:xfrm>
              <a:custGeom>
                <a:avLst/>
                <a:gdLst>
                  <a:gd name="T0" fmla="*/ 0 w 577"/>
                  <a:gd name="T1" fmla="*/ 3 h 3"/>
                  <a:gd name="T2" fmla="*/ 577 w 577"/>
                  <a:gd name="T3" fmla="*/ 0 h 3"/>
                  <a:gd name="T4" fmla="*/ 0 60000 65536"/>
                  <a:gd name="T5" fmla="*/ 0 60000 65536"/>
                  <a:gd name="T6" fmla="*/ 0 w 577"/>
                  <a:gd name="T7" fmla="*/ 0 h 3"/>
                  <a:gd name="T8" fmla="*/ 577 w 577"/>
                  <a:gd name="T9" fmla="*/ 3 h 3"/>
                </a:gdLst>
                <a:ahLst/>
                <a:cxnLst>
                  <a:cxn ang="T4">
                    <a:pos x="T0" y="T1"/>
                  </a:cxn>
                  <a:cxn ang="T5">
                    <a:pos x="T2" y="T3"/>
                  </a:cxn>
                </a:cxnLst>
                <a:rect l="T6" t="T7" r="T8" b="T9"/>
                <a:pathLst>
                  <a:path w="577" h="3">
                    <a:moveTo>
                      <a:pt x="0" y="3"/>
                    </a:moveTo>
                    <a:lnTo>
                      <a:pt x="577" y="0"/>
                    </a:lnTo>
                  </a:path>
                </a:pathLst>
              </a:cu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21562" name="Freeform 31"/>
              <p:cNvSpPr>
                <a:spLocks/>
              </p:cNvSpPr>
              <p:nvPr/>
            </p:nvSpPr>
            <p:spPr bwMode="auto">
              <a:xfrm>
                <a:off x="3122" y="3384"/>
                <a:ext cx="575" cy="1"/>
              </a:xfrm>
              <a:custGeom>
                <a:avLst/>
                <a:gdLst>
                  <a:gd name="T0" fmla="*/ 0 w 575"/>
                  <a:gd name="T1" fmla="*/ 0 h 1"/>
                  <a:gd name="T2" fmla="*/ 575 w 575"/>
                  <a:gd name="T3" fmla="*/ 0 h 1"/>
                  <a:gd name="T4" fmla="*/ 0 60000 65536"/>
                  <a:gd name="T5" fmla="*/ 0 60000 65536"/>
                  <a:gd name="T6" fmla="*/ 0 w 575"/>
                  <a:gd name="T7" fmla="*/ 0 h 1"/>
                  <a:gd name="T8" fmla="*/ 575 w 575"/>
                  <a:gd name="T9" fmla="*/ 1 h 1"/>
                </a:gdLst>
                <a:ahLst/>
                <a:cxnLst>
                  <a:cxn ang="T4">
                    <a:pos x="T0" y="T1"/>
                  </a:cxn>
                  <a:cxn ang="T5">
                    <a:pos x="T2" y="T3"/>
                  </a:cxn>
                </a:cxnLst>
                <a:rect l="T6" t="T7" r="T8" b="T9"/>
                <a:pathLst>
                  <a:path w="575" h="1">
                    <a:moveTo>
                      <a:pt x="0" y="0"/>
                    </a:moveTo>
                    <a:lnTo>
                      <a:pt x="575" y="0"/>
                    </a:lnTo>
                  </a:path>
                </a:pathLst>
              </a:cu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21563" name="Freeform 32"/>
              <p:cNvSpPr>
                <a:spLocks/>
              </p:cNvSpPr>
              <p:nvPr/>
            </p:nvSpPr>
            <p:spPr bwMode="auto">
              <a:xfrm>
                <a:off x="3153" y="3519"/>
                <a:ext cx="574" cy="1"/>
              </a:xfrm>
              <a:custGeom>
                <a:avLst/>
                <a:gdLst>
                  <a:gd name="T0" fmla="*/ 0 w 574"/>
                  <a:gd name="T1" fmla="*/ 1 h 1"/>
                  <a:gd name="T2" fmla="*/ 574 w 574"/>
                  <a:gd name="T3" fmla="*/ 0 h 1"/>
                  <a:gd name="T4" fmla="*/ 0 60000 65536"/>
                  <a:gd name="T5" fmla="*/ 0 60000 65536"/>
                  <a:gd name="T6" fmla="*/ 0 w 574"/>
                  <a:gd name="T7" fmla="*/ 0 h 1"/>
                  <a:gd name="T8" fmla="*/ 574 w 574"/>
                  <a:gd name="T9" fmla="*/ 1 h 1"/>
                </a:gdLst>
                <a:ahLst/>
                <a:cxnLst>
                  <a:cxn ang="T4">
                    <a:pos x="T0" y="T1"/>
                  </a:cxn>
                  <a:cxn ang="T5">
                    <a:pos x="T2" y="T3"/>
                  </a:cxn>
                </a:cxnLst>
                <a:rect l="T6" t="T7" r="T8" b="T9"/>
                <a:pathLst>
                  <a:path w="574" h="1">
                    <a:moveTo>
                      <a:pt x="0" y="1"/>
                    </a:moveTo>
                    <a:lnTo>
                      <a:pt x="574" y="0"/>
                    </a:lnTo>
                  </a:path>
                </a:pathLst>
              </a:cu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grpSp>
      </p:grpSp>
      <p:sp>
        <p:nvSpPr>
          <p:cNvPr id="21510" name="Text Box 33"/>
          <p:cNvSpPr txBox="1">
            <a:spLocks noChangeArrowheads="1"/>
          </p:cNvSpPr>
          <p:nvPr/>
        </p:nvSpPr>
        <p:spPr bwMode="auto">
          <a:xfrm>
            <a:off x="5435600" y="2205038"/>
            <a:ext cx="2447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s-ES">
                <a:solidFill>
                  <a:srgbClr val="000000"/>
                </a:solidFill>
                <a:latin typeface="Tahoma" pitchFamily="34" charset="0"/>
                <a:cs typeface="Arial" pitchFamily="34" charset="0"/>
              </a:rPr>
              <a:t>Double-axis encoding</a:t>
            </a:r>
          </a:p>
        </p:txBody>
      </p:sp>
      <p:sp>
        <p:nvSpPr>
          <p:cNvPr id="21511" name="Freeform 34"/>
          <p:cNvSpPr>
            <a:spLocks/>
          </p:cNvSpPr>
          <p:nvPr/>
        </p:nvSpPr>
        <p:spPr bwMode="auto">
          <a:xfrm>
            <a:off x="5724525" y="4891088"/>
            <a:ext cx="417513" cy="808037"/>
          </a:xfrm>
          <a:custGeom>
            <a:avLst/>
            <a:gdLst>
              <a:gd name="T0" fmla="*/ 2147483647 w 263"/>
              <a:gd name="T1" fmla="*/ 0 h 523"/>
              <a:gd name="T2" fmla="*/ 0 w 263"/>
              <a:gd name="T3" fmla="*/ 2147483647 h 523"/>
              <a:gd name="T4" fmla="*/ 0 60000 65536"/>
              <a:gd name="T5" fmla="*/ 0 60000 65536"/>
              <a:gd name="T6" fmla="*/ 0 w 263"/>
              <a:gd name="T7" fmla="*/ 0 h 523"/>
              <a:gd name="T8" fmla="*/ 263 w 263"/>
              <a:gd name="T9" fmla="*/ 523 h 523"/>
            </a:gdLst>
            <a:ahLst/>
            <a:cxnLst>
              <a:cxn ang="T4">
                <a:pos x="T0" y="T1"/>
              </a:cxn>
              <a:cxn ang="T5">
                <a:pos x="T2" y="T3"/>
              </a:cxn>
            </a:cxnLst>
            <a:rect l="T6" t="T7" r="T8" b="T9"/>
            <a:pathLst>
              <a:path w="263" h="523">
                <a:moveTo>
                  <a:pt x="263" y="0"/>
                </a:moveTo>
                <a:lnTo>
                  <a:pt x="0" y="523"/>
                </a:ln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21512" name="Freeform 35"/>
          <p:cNvSpPr>
            <a:spLocks/>
          </p:cNvSpPr>
          <p:nvPr/>
        </p:nvSpPr>
        <p:spPr bwMode="auto">
          <a:xfrm>
            <a:off x="7810500" y="4859338"/>
            <a:ext cx="577850" cy="842962"/>
          </a:xfrm>
          <a:custGeom>
            <a:avLst/>
            <a:gdLst>
              <a:gd name="T0" fmla="*/ 0 w 971"/>
              <a:gd name="T1" fmla="*/ 0 h 1455"/>
              <a:gd name="T2" fmla="*/ 2147483647 w 971"/>
              <a:gd name="T3" fmla="*/ 2147483647 h 1455"/>
              <a:gd name="T4" fmla="*/ 0 60000 65536"/>
              <a:gd name="T5" fmla="*/ 0 60000 65536"/>
              <a:gd name="T6" fmla="*/ 0 w 971"/>
              <a:gd name="T7" fmla="*/ 0 h 1455"/>
              <a:gd name="T8" fmla="*/ 971 w 971"/>
              <a:gd name="T9" fmla="*/ 1455 h 1455"/>
            </a:gdLst>
            <a:ahLst/>
            <a:cxnLst>
              <a:cxn ang="T4">
                <a:pos x="T0" y="T1"/>
              </a:cxn>
              <a:cxn ang="T5">
                <a:pos x="T2" y="T3"/>
              </a:cxn>
            </a:cxnLst>
            <a:rect l="T6" t="T7" r="T8" b="T9"/>
            <a:pathLst>
              <a:path w="971" h="1455">
                <a:moveTo>
                  <a:pt x="0" y="0"/>
                </a:moveTo>
                <a:lnTo>
                  <a:pt x="971" y="1455"/>
                </a:ln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21513" name="Text Box 36"/>
          <p:cNvSpPr txBox="1">
            <a:spLocks noChangeArrowheads="1"/>
          </p:cNvSpPr>
          <p:nvPr/>
        </p:nvSpPr>
        <p:spPr bwMode="auto">
          <a:xfrm>
            <a:off x="1260475" y="3130550"/>
            <a:ext cx="165576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s-ES" sz="1400">
                <a:solidFill>
                  <a:srgbClr val="000000"/>
                </a:solidFill>
                <a:latin typeface="Tahoma" pitchFamily="34" charset="0"/>
                <a:cs typeface="Arial" pitchFamily="34" charset="0"/>
              </a:rPr>
              <a:t>Triangulation by line-to-plane intersection</a:t>
            </a:r>
          </a:p>
        </p:txBody>
      </p:sp>
      <p:grpSp>
        <p:nvGrpSpPr>
          <p:cNvPr id="21514" name="Group 37"/>
          <p:cNvGrpSpPr>
            <a:grpSpLocks/>
          </p:cNvGrpSpPr>
          <p:nvPr/>
        </p:nvGrpSpPr>
        <p:grpSpPr bwMode="auto">
          <a:xfrm>
            <a:off x="6084888" y="3068638"/>
            <a:ext cx="1223962" cy="865187"/>
            <a:chOff x="3878" y="1842"/>
            <a:chExt cx="771" cy="545"/>
          </a:xfrm>
        </p:grpSpPr>
        <p:sp>
          <p:nvSpPr>
            <p:cNvPr id="21545" name="AutoShape 38"/>
            <p:cNvSpPr>
              <a:spLocks noChangeArrowheads="1"/>
            </p:cNvSpPr>
            <p:nvPr/>
          </p:nvSpPr>
          <p:spPr bwMode="auto">
            <a:xfrm rot="-5400000">
              <a:off x="3992" y="1728"/>
              <a:ext cx="544" cy="771"/>
            </a:xfrm>
            <a:prstGeom prst="can">
              <a:avLst>
                <a:gd name="adj" fmla="val 35432"/>
              </a:avLst>
            </a:prstGeom>
            <a:solidFill>
              <a:srgbClr val="00CC99"/>
            </a:solidFill>
            <a:ln w="9525">
              <a:solidFill>
                <a:srgbClr val="000000"/>
              </a:solidFill>
              <a:round/>
              <a:headEnd/>
              <a:tailEnd/>
            </a:ln>
          </p:spPr>
          <p:txBody>
            <a:bodyPr wrap="none" anchor="ctr"/>
            <a:lstStyle/>
            <a:p>
              <a:pPr eaLnBrk="0" hangingPunct="0"/>
              <a:endParaRPr lang="en-US">
                <a:solidFill>
                  <a:srgbClr val="000000"/>
                </a:solidFill>
                <a:latin typeface="Times"/>
                <a:cs typeface="Arial" pitchFamily="34" charset="0"/>
              </a:endParaRPr>
            </a:p>
          </p:txBody>
        </p:sp>
        <p:sp>
          <p:nvSpPr>
            <p:cNvPr id="21546" name="Freeform 39"/>
            <p:cNvSpPr>
              <a:spLocks/>
            </p:cNvSpPr>
            <p:nvPr/>
          </p:nvSpPr>
          <p:spPr bwMode="auto">
            <a:xfrm flipH="1">
              <a:off x="4491" y="1850"/>
              <a:ext cx="105" cy="537"/>
            </a:xfrm>
            <a:custGeom>
              <a:avLst/>
              <a:gdLst>
                <a:gd name="T0" fmla="*/ 102 w 105"/>
                <a:gd name="T1" fmla="*/ 0 h 537"/>
                <a:gd name="T2" fmla="*/ 62 w 105"/>
                <a:gd name="T3" fmla="*/ 17 h 537"/>
                <a:gd name="T4" fmla="*/ 26 w 105"/>
                <a:gd name="T5" fmla="*/ 89 h 537"/>
                <a:gd name="T6" fmla="*/ 2 w 105"/>
                <a:gd name="T7" fmla="*/ 266 h 537"/>
                <a:gd name="T8" fmla="*/ 11 w 105"/>
                <a:gd name="T9" fmla="*/ 357 h 537"/>
                <a:gd name="T10" fmla="*/ 26 w 105"/>
                <a:gd name="T11" fmla="*/ 429 h 537"/>
                <a:gd name="T12" fmla="*/ 57 w 105"/>
                <a:gd name="T13" fmla="*/ 504 h 537"/>
                <a:gd name="T14" fmla="*/ 83 w 105"/>
                <a:gd name="T15" fmla="*/ 525 h 537"/>
                <a:gd name="T16" fmla="*/ 105 w 105"/>
                <a:gd name="T17" fmla="*/ 537 h 5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
                <a:gd name="T28" fmla="*/ 0 h 537"/>
                <a:gd name="T29" fmla="*/ 105 w 105"/>
                <a:gd name="T30" fmla="*/ 537 h 5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 h="537">
                  <a:moveTo>
                    <a:pt x="102" y="0"/>
                  </a:moveTo>
                  <a:cubicBezTo>
                    <a:pt x="95" y="3"/>
                    <a:pt x="75" y="2"/>
                    <a:pt x="62" y="17"/>
                  </a:cubicBezTo>
                  <a:cubicBezTo>
                    <a:pt x="49" y="32"/>
                    <a:pt x="36" y="48"/>
                    <a:pt x="26" y="89"/>
                  </a:cubicBezTo>
                  <a:cubicBezTo>
                    <a:pt x="16" y="130"/>
                    <a:pt x="4" y="221"/>
                    <a:pt x="2" y="266"/>
                  </a:cubicBezTo>
                  <a:cubicBezTo>
                    <a:pt x="0" y="311"/>
                    <a:pt x="7" y="330"/>
                    <a:pt x="11" y="357"/>
                  </a:cubicBezTo>
                  <a:cubicBezTo>
                    <a:pt x="15" y="384"/>
                    <a:pt x="18" y="405"/>
                    <a:pt x="26" y="429"/>
                  </a:cubicBezTo>
                  <a:cubicBezTo>
                    <a:pt x="34" y="453"/>
                    <a:pt x="48" y="488"/>
                    <a:pt x="57" y="504"/>
                  </a:cubicBezTo>
                  <a:cubicBezTo>
                    <a:pt x="66" y="520"/>
                    <a:pt x="75" y="520"/>
                    <a:pt x="83" y="525"/>
                  </a:cubicBezTo>
                  <a:cubicBezTo>
                    <a:pt x="91" y="530"/>
                    <a:pt x="101" y="535"/>
                    <a:pt x="105" y="537"/>
                  </a:cubicBezTo>
                </a:path>
              </a:pathLst>
            </a:cu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21547" name="Freeform 40"/>
            <p:cNvSpPr>
              <a:spLocks/>
            </p:cNvSpPr>
            <p:nvPr/>
          </p:nvSpPr>
          <p:spPr bwMode="auto">
            <a:xfrm flipH="1">
              <a:off x="4400" y="1850"/>
              <a:ext cx="105" cy="537"/>
            </a:xfrm>
            <a:custGeom>
              <a:avLst/>
              <a:gdLst>
                <a:gd name="T0" fmla="*/ 102 w 105"/>
                <a:gd name="T1" fmla="*/ 0 h 537"/>
                <a:gd name="T2" fmla="*/ 62 w 105"/>
                <a:gd name="T3" fmla="*/ 17 h 537"/>
                <a:gd name="T4" fmla="*/ 26 w 105"/>
                <a:gd name="T5" fmla="*/ 89 h 537"/>
                <a:gd name="T6" fmla="*/ 2 w 105"/>
                <a:gd name="T7" fmla="*/ 266 h 537"/>
                <a:gd name="T8" fmla="*/ 11 w 105"/>
                <a:gd name="T9" fmla="*/ 357 h 537"/>
                <a:gd name="T10" fmla="*/ 26 w 105"/>
                <a:gd name="T11" fmla="*/ 429 h 537"/>
                <a:gd name="T12" fmla="*/ 57 w 105"/>
                <a:gd name="T13" fmla="*/ 504 h 537"/>
                <a:gd name="T14" fmla="*/ 83 w 105"/>
                <a:gd name="T15" fmla="*/ 525 h 537"/>
                <a:gd name="T16" fmla="*/ 105 w 105"/>
                <a:gd name="T17" fmla="*/ 537 h 5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
                <a:gd name="T28" fmla="*/ 0 h 537"/>
                <a:gd name="T29" fmla="*/ 105 w 105"/>
                <a:gd name="T30" fmla="*/ 537 h 5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 h="537">
                  <a:moveTo>
                    <a:pt x="102" y="0"/>
                  </a:moveTo>
                  <a:cubicBezTo>
                    <a:pt x="95" y="3"/>
                    <a:pt x="75" y="2"/>
                    <a:pt x="62" y="17"/>
                  </a:cubicBezTo>
                  <a:cubicBezTo>
                    <a:pt x="49" y="32"/>
                    <a:pt x="36" y="48"/>
                    <a:pt x="26" y="89"/>
                  </a:cubicBezTo>
                  <a:cubicBezTo>
                    <a:pt x="16" y="130"/>
                    <a:pt x="4" y="221"/>
                    <a:pt x="2" y="266"/>
                  </a:cubicBezTo>
                  <a:cubicBezTo>
                    <a:pt x="0" y="311"/>
                    <a:pt x="7" y="330"/>
                    <a:pt x="11" y="357"/>
                  </a:cubicBezTo>
                  <a:cubicBezTo>
                    <a:pt x="15" y="384"/>
                    <a:pt x="18" y="405"/>
                    <a:pt x="26" y="429"/>
                  </a:cubicBezTo>
                  <a:cubicBezTo>
                    <a:pt x="34" y="453"/>
                    <a:pt x="48" y="488"/>
                    <a:pt x="57" y="504"/>
                  </a:cubicBezTo>
                  <a:cubicBezTo>
                    <a:pt x="66" y="520"/>
                    <a:pt x="75" y="520"/>
                    <a:pt x="83" y="525"/>
                  </a:cubicBezTo>
                  <a:cubicBezTo>
                    <a:pt x="91" y="530"/>
                    <a:pt x="101" y="535"/>
                    <a:pt x="105" y="537"/>
                  </a:cubicBezTo>
                </a:path>
              </a:pathLst>
            </a:cu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21548" name="Freeform 41"/>
            <p:cNvSpPr>
              <a:spLocks/>
            </p:cNvSpPr>
            <p:nvPr/>
          </p:nvSpPr>
          <p:spPr bwMode="auto">
            <a:xfrm flipH="1">
              <a:off x="4264" y="1850"/>
              <a:ext cx="105" cy="537"/>
            </a:xfrm>
            <a:custGeom>
              <a:avLst/>
              <a:gdLst>
                <a:gd name="T0" fmla="*/ 102 w 105"/>
                <a:gd name="T1" fmla="*/ 0 h 537"/>
                <a:gd name="T2" fmla="*/ 62 w 105"/>
                <a:gd name="T3" fmla="*/ 17 h 537"/>
                <a:gd name="T4" fmla="*/ 26 w 105"/>
                <a:gd name="T5" fmla="*/ 89 h 537"/>
                <a:gd name="T6" fmla="*/ 2 w 105"/>
                <a:gd name="T7" fmla="*/ 266 h 537"/>
                <a:gd name="T8" fmla="*/ 11 w 105"/>
                <a:gd name="T9" fmla="*/ 357 h 537"/>
                <a:gd name="T10" fmla="*/ 26 w 105"/>
                <a:gd name="T11" fmla="*/ 429 h 537"/>
                <a:gd name="T12" fmla="*/ 57 w 105"/>
                <a:gd name="T13" fmla="*/ 504 h 537"/>
                <a:gd name="T14" fmla="*/ 83 w 105"/>
                <a:gd name="T15" fmla="*/ 525 h 537"/>
                <a:gd name="T16" fmla="*/ 105 w 105"/>
                <a:gd name="T17" fmla="*/ 537 h 5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
                <a:gd name="T28" fmla="*/ 0 h 537"/>
                <a:gd name="T29" fmla="*/ 105 w 105"/>
                <a:gd name="T30" fmla="*/ 537 h 5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 h="537">
                  <a:moveTo>
                    <a:pt x="102" y="0"/>
                  </a:moveTo>
                  <a:cubicBezTo>
                    <a:pt x="95" y="3"/>
                    <a:pt x="75" y="2"/>
                    <a:pt x="62" y="17"/>
                  </a:cubicBezTo>
                  <a:cubicBezTo>
                    <a:pt x="49" y="32"/>
                    <a:pt x="36" y="48"/>
                    <a:pt x="26" y="89"/>
                  </a:cubicBezTo>
                  <a:cubicBezTo>
                    <a:pt x="16" y="130"/>
                    <a:pt x="4" y="221"/>
                    <a:pt x="2" y="266"/>
                  </a:cubicBezTo>
                  <a:cubicBezTo>
                    <a:pt x="0" y="311"/>
                    <a:pt x="7" y="330"/>
                    <a:pt x="11" y="357"/>
                  </a:cubicBezTo>
                  <a:cubicBezTo>
                    <a:pt x="15" y="384"/>
                    <a:pt x="18" y="405"/>
                    <a:pt x="26" y="429"/>
                  </a:cubicBezTo>
                  <a:cubicBezTo>
                    <a:pt x="34" y="453"/>
                    <a:pt x="48" y="488"/>
                    <a:pt x="57" y="504"/>
                  </a:cubicBezTo>
                  <a:cubicBezTo>
                    <a:pt x="66" y="520"/>
                    <a:pt x="75" y="520"/>
                    <a:pt x="83" y="525"/>
                  </a:cubicBezTo>
                  <a:cubicBezTo>
                    <a:pt x="91" y="530"/>
                    <a:pt x="101" y="535"/>
                    <a:pt x="105" y="537"/>
                  </a:cubicBezTo>
                </a:path>
              </a:pathLst>
            </a:cu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21549" name="Freeform 42"/>
            <p:cNvSpPr>
              <a:spLocks/>
            </p:cNvSpPr>
            <p:nvPr/>
          </p:nvSpPr>
          <p:spPr bwMode="auto">
            <a:xfrm flipH="1">
              <a:off x="4128" y="1850"/>
              <a:ext cx="105" cy="537"/>
            </a:xfrm>
            <a:custGeom>
              <a:avLst/>
              <a:gdLst>
                <a:gd name="T0" fmla="*/ 102 w 105"/>
                <a:gd name="T1" fmla="*/ 0 h 537"/>
                <a:gd name="T2" fmla="*/ 62 w 105"/>
                <a:gd name="T3" fmla="*/ 17 h 537"/>
                <a:gd name="T4" fmla="*/ 26 w 105"/>
                <a:gd name="T5" fmla="*/ 89 h 537"/>
                <a:gd name="T6" fmla="*/ 2 w 105"/>
                <a:gd name="T7" fmla="*/ 266 h 537"/>
                <a:gd name="T8" fmla="*/ 11 w 105"/>
                <a:gd name="T9" fmla="*/ 357 h 537"/>
                <a:gd name="T10" fmla="*/ 26 w 105"/>
                <a:gd name="T11" fmla="*/ 429 h 537"/>
                <a:gd name="T12" fmla="*/ 57 w 105"/>
                <a:gd name="T13" fmla="*/ 504 h 537"/>
                <a:gd name="T14" fmla="*/ 83 w 105"/>
                <a:gd name="T15" fmla="*/ 525 h 537"/>
                <a:gd name="T16" fmla="*/ 105 w 105"/>
                <a:gd name="T17" fmla="*/ 537 h 5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
                <a:gd name="T28" fmla="*/ 0 h 537"/>
                <a:gd name="T29" fmla="*/ 105 w 105"/>
                <a:gd name="T30" fmla="*/ 537 h 5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 h="537">
                  <a:moveTo>
                    <a:pt x="102" y="0"/>
                  </a:moveTo>
                  <a:cubicBezTo>
                    <a:pt x="95" y="3"/>
                    <a:pt x="75" y="2"/>
                    <a:pt x="62" y="17"/>
                  </a:cubicBezTo>
                  <a:cubicBezTo>
                    <a:pt x="49" y="32"/>
                    <a:pt x="36" y="48"/>
                    <a:pt x="26" y="89"/>
                  </a:cubicBezTo>
                  <a:cubicBezTo>
                    <a:pt x="16" y="130"/>
                    <a:pt x="4" y="221"/>
                    <a:pt x="2" y="266"/>
                  </a:cubicBezTo>
                  <a:cubicBezTo>
                    <a:pt x="0" y="311"/>
                    <a:pt x="7" y="330"/>
                    <a:pt x="11" y="357"/>
                  </a:cubicBezTo>
                  <a:cubicBezTo>
                    <a:pt x="15" y="384"/>
                    <a:pt x="18" y="405"/>
                    <a:pt x="26" y="429"/>
                  </a:cubicBezTo>
                  <a:cubicBezTo>
                    <a:pt x="34" y="453"/>
                    <a:pt x="48" y="488"/>
                    <a:pt x="57" y="504"/>
                  </a:cubicBezTo>
                  <a:cubicBezTo>
                    <a:pt x="66" y="520"/>
                    <a:pt x="75" y="520"/>
                    <a:pt x="83" y="525"/>
                  </a:cubicBezTo>
                  <a:cubicBezTo>
                    <a:pt x="91" y="530"/>
                    <a:pt x="101" y="535"/>
                    <a:pt x="105" y="537"/>
                  </a:cubicBezTo>
                </a:path>
              </a:pathLst>
            </a:cu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21550" name="Freeform 43"/>
            <p:cNvSpPr>
              <a:spLocks/>
            </p:cNvSpPr>
            <p:nvPr/>
          </p:nvSpPr>
          <p:spPr bwMode="auto">
            <a:xfrm>
              <a:off x="4059" y="1934"/>
              <a:ext cx="579" cy="1"/>
            </a:xfrm>
            <a:custGeom>
              <a:avLst/>
              <a:gdLst>
                <a:gd name="T0" fmla="*/ 0 w 579"/>
                <a:gd name="T1" fmla="*/ 0 h 1"/>
                <a:gd name="T2" fmla="*/ 579 w 579"/>
                <a:gd name="T3" fmla="*/ 0 h 1"/>
                <a:gd name="T4" fmla="*/ 0 60000 65536"/>
                <a:gd name="T5" fmla="*/ 0 60000 65536"/>
                <a:gd name="T6" fmla="*/ 0 w 579"/>
                <a:gd name="T7" fmla="*/ 0 h 1"/>
                <a:gd name="T8" fmla="*/ 579 w 579"/>
                <a:gd name="T9" fmla="*/ 1 h 1"/>
              </a:gdLst>
              <a:ahLst/>
              <a:cxnLst>
                <a:cxn ang="T4">
                  <a:pos x="T0" y="T1"/>
                </a:cxn>
                <a:cxn ang="T5">
                  <a:pos x="T2" y="T3"/>
                </a:cxn>
              </a:cxnLst>
              <a:rect l="T6" t="T7" r="T8" b="T9"/>
              <a:pathLst>
                <a:path w="579" h="1">
                  <a:moveTo>
                    <a:pt x="0" y="0"/>
                  </a:moveTo>
                  <a:lnTo>
                    <a:pt x="579" y="0"/>
                  </a:lnTo>
                </a:path>
              </a:pathLst>
            </a:cu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21551" name="Freeform 44"/>
            <p:cNvSpPr>
              <a:spLocks/>
            </p:cNvSpPr>
            <p:nvPr/>
          </p:nvSpPr>
          <p:spPr bwMode="auto">
            <a:xfrm>
              <a:off x="4072" y="2066"/>
              <a:ext cx="577" cy="3"/>
            </a:xfrm>
            <a:custGeom>
              <a:avLst/>
              <a:gdLst>
                <a:gd name="T0" fmla="*/ 0 w 577"/>
                <a:gd name="T1" fmla="*/ 3 h 3"/>
                <a:gd name="T2" fmla="*/ 577 w 577"/>
                <a:gd name="T3" fmla="*/ 0 h 3"/>
                <a:gd name="T4" fmla="*/ 0 60000 65536"/>
                <a:gd name="T5" fmla="*/ 0 60000 65536"/>
                <a:gd name="T6" fmla="*/ 0 w 577"/>
                <a:gd name="T7" fmla="*/ 0 h 3"/>
                <a:gd name="T8" fmla="*/ 577 w 577"/>
                <a:gd name="T9" fmla="*/ 3 h 3"/>
              </a:gdLst>
              <a:ahLst/>
              <a:cxnLst>
                <a:cxn ang="T4">
                  <a:pos x="T0" y="T1"/>
                </a:cxn>
                <a:cxn ang="T5">
                  <a:pos x="T2" y="T3"/>
                </a:cxn>
              </a:cxnLst>
              <a:rect l="T6" t="T7" r="T8" b="T9"/>
              <a:pathLst>
                <a:path w="577" h="3">
                  <a:moveTo>
                    <a:pt x="0" y="3"/>
                  </a:moveTo>
                  <a:lnTo>
                    <a:pt x="577" y="0"/>
                  </a:lnTo>
                </a:path>
              </a:pathLst>
            </a:cu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21552" name="Freeform 45"/>
            <p:cNvSpPr>
              <a:spLocks/>
            </p:cNvSpPr>
            <p:nvPr/>
          </p:nvSpPr>
          <p:spPr bwMode="auto">
            <a:xfrm>
              <a:off x="4074" y="2205"/>
              <a:ext cx="575" cy="1"/>
            </a:xfrm>
            <a:custGeom>
              <a:avLst/>
              <a:gdLst>
                <a:gd name="T0" fmla="*/ 0 w 575"/>
                <a:gd name="T1" fmla="*/ 0 h 1"/>
                <a:gd name="T2" fmla="*/ 575 w 575"/>
                <a:gd name="T3" fmla="*/ 0 h 1"/>
                <a:gd name="T4" fmla="*/ 0 60000 65536"/>
                <a:gd name="T5" fmla="*/ 0 60000 65536"/>
                <a:gd name="T6" fmla="*/ 0 w 575"/>
                <a:gd name="T7" fmla="*/ 0 h 1"/>
                <a:gd name="T8" fmla="*/ 575 w 575"/>
                <a:gd name="T9" fmla="*/ 1 h 1"/>
              </a:gdLst>
              <a:ahLst/>
              <a:cxnLst>
                <a:cxn ang="T4">
                  <a:pos x="T0" y="T1"/>
                </a:cxn>
                <a:cxn ang="T5">
                  <a:pos x="T2" y="T3"/>
                </a:cxn>
              </a:cxnLst>
              <a:rect l="T6" t="T7" r="T8" b="T9"/>
              <a:pathLst>
                <a:path w="575" h="1">
                  <a:moveTo>
                    <a:pt x="0" y="0"/>
                  </a:moveTo>
                  <a:lnTo>
                    <a:pt x="575" y="0"/>
                  </a:lnTo>
                </a:path>
              </a:pathLst>
            </a:cu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21553" name="Freeform 46"/>
            <p:cNvSpPr>
              <a:spLocks/>
            </p:cNvSpPr>
            <p:nvPr/>
          </p:nvSpPr>
          <p:spPr bwMode="auto">
            <a:xfrm>
              <a:off x="4030" y="2340"/>
              <a:ext cx="574" cy="1"/>
            </a:xfrm>
            <a:custGeom>
              <a:avLst/>
              <a:gdLst>
                <a:gd name="T0" fmla="*/ 0 w 574"/>
                <a:gd name="T1" fmla="*/ 1 h 1"/>
                <a:gd name="T2" fmla="*/ 574 w 574"/>
                <a:gd name="T3" fmla="*/ 0 h 1"/>
                <a:gd name="T4" fmla="*/ 0 60000 65536"/>
                <a:gd name="T5" fmla="*/ 0 60000 65536"/>
                <a:gd name="T6" fmla="*/ 0 w 574"/>
                <a:gd name="T7" fmla="*/ 0 h 1"/>
                <a:gd name="T8" fmla="*/ 574 w 574"/>
                <a:gd name="T9" fmla="*/ 1 h 1"/>
              </a:gdLst>
              <a:ahLst/>
              <a:cxnLst>
                <a:cxn ang="T4">
                  <a:pos x="T0" y="T1"/>
                </a:cxn>
                <a:cxn ang="T5">
                  <a:pos x="T2" y="T3"/>
                </a:cxn>
              </a:cxnLst>
              <a:rect l="T6" t="T7" r="T8" b="T9"/>
              <a:pathLst>
                <a:path w="574" h="1">
                  <a:moveTo>
                    <a:pt x="0" y="1"/>
                  </a:moveTo>
                  <a:lnTo>
                    <a:pt x="574" y="0"/>
                  </a:lnTo>
                </a:path>
              </a:pathLst>
            </a:cu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grpSp>
      <p:sp>
        <p:nvSpPr>
          <p:cNvPr id="21515" name="Text Box 47"/>
          <p:cNvSpPr txBox="1">
            <a:spLocks noChangeArrowheads="1"/>
          </p:cNvSpPr>
          <p:nvPr/>
        </p:nvSpPr>
        <p:spPr bwMode="auto">
          <a:xfrm>
            <a:off x="7235825" y="3133725"/>
            <a:ext cx="165576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s-ES" sz="1400">
                <a:solidFill>
                  <a:srgbClr val="000000"/>
                </a:solidFill>
                <a:latin typeface="Tahoma" pitchFamily="34" charset="0"/>
                <a:cs typeface="Arial" pitchFamily="34" charset="0"/>
              </a:rPr>
              <a:t>Triangulation by line-to-line intersection</a:t>
            </a:r>
          </a:p>
        </p:txBody>
      </p:sp>
      <p:sp>
        <p:nvSpPr>
          <p:cNvPr id="21516" name="Freeform 48"/>
          <p:cNvSpPr>
            <a:spLocks/>
          </p:cNvSpPr>
          <p:nvPr/>
        </p:nvSpPr>
        <p:spPr bwMode="auto">
          <a:xfrm>
            <a:off x="6316663" y="3416300"/>
            <a:ext cx="520700" cy="1047750"/>
          </a:xfrm>
          <a:custGeom>
            <a:avLst/>
            <a:gdLst>
              <a:gd name="T0" fmla="*/ 2147483647 w 700"/>
              <a:gd name="T1" fmla="*/ 0 h 1449"/>
              <a:gd name="T2" fmla="*/ 0 w 700"/>
              <a:gd name="T3" fmla="*/ 2147483647 h 1449"/>
              <a:gd name="T4" fmla="*/ 0 60000 65536"/>
              <a:gd name="T5" fmla="*/ 0 60000 65536"/>
              <a:gd name="T6" fmla="*/ 0 w 700"/>
              <a:gd name="T7" fmla="*/ 0 h 1449"/>
              <a:gd name="T8" fmla="*/ 700 w 700"/>
              <a:gd name="T9" fmla="*/ 1449 h 1449"/>
            </a:gdLst>
            <a:ahLst/>
            <a:cxnLst>
              <a:cxn ang="T4">
                <a:pos x="T0" y="T1"/>
              </a:cxn>
              <a:cxn ang="T5">
                <a:pos x="T2" y="T3"/>
              </a:cxn>
            </a:cxnLst>
            <a:rect l="T6" t="T7" r="T8" b="T9"/>
            <a:pathLst>
              <a:path w="700" h="1449">
                <a:moveTo>
                  <a:pt x="700" y="0"/>
                </a:moveTo>
                <a:lnTo>
                  <a:pt x="0" y="1449"/>
                </a:ln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21517" name="Freeform 49"/>
          <p:cNvSpPr>
            <a:spLocks/>
          </p:cNvSpPr>
          <p:nvPr/>
        </p:nvSpPr>
        <p:spPr bwMode="auto">
          <a:xfrm>
            <a:off x="6846888" y="3406775"/>
            <a:ext cx="723900" cy="1055688"/>
          </a:xfrm>
          <a:custGeom>
            <a:avLst/>
            <a:gdLst>
              <a:gd name="T0" fmla="*/ 0 w 971"/>
              <a:gd name="T1" fmla="*/ 0 h 1455"/>
              <a:gd name="T2" fmla="*/ 2147483647 w 971"/>
              <a:gd name="T3" fmla="*/ 2147483647 h 1455"/>
              <a:gd name="T4" fmla="*/ 0 60000 65536"/>
              <a:gd name="T5" fmla="*/ 0 60000 65536"/>
              <a:gd name="T6" fmla="*/ 0 w 971"/>
              <a:gd name="T7" fmla="*/ 0 h 1455"/>
              <a:gd name="T8" fmla="*/ 971 w 971"/>
              <a:gd name="T9" fmla="*/ 1455 h 1455"/>
            </a:gdLst>
            <a:ahLst/>
            <a:cxnLst>
              <a:cxn ang="T4">
                <a:pos x="T0" y="T1"/>
              </a:cxn>
              <a:cxn ang="T5">
                <a:pos x="T2" y="T3"/>
              </a:cxn>
            </a:cxnLst>
            <a:rect l="T6" t="T7" r="T8" b="T9"/>
            <a:pathLst>
              <a:path w="971" h="1455">
                <a:moveTo>
                  <a:pt x="0" y="0"/>
                </a:moveTo>
                <a:lnTo>
                  <a:pt x="971" y="1455"/>
                </a:ln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grpSp>
        <p:nvGrpSpPr>
          <p:cNvPr id="21518" name="Group 51"/>
          <p:cNvGrpSpPr>
            <a:grpSpLocks/>
          </p:cNvGrpSpPr>
          <p:nvPr/>
        </p:nvGrpSpPr>
        <p:grpSpPr bwMode="auto">
          <a:xfrm>
            <a:off x="3995738" y="4581525"/>
            <a:ext cx="936625" cy="863600"/>
            <a:chOff x="793" y="3022"/>
            <a:chExt cx="590" cy="544"/>
          </a:xfrm>
        </p:grpSpPr>
        <p:sp>
          <p:nvSpPr>
            <p:cNvPr id="21540" name="Rectangle 52"/>
            <p:cNvSpPr>
              <a:spLocks noChangeArrowheads="1"/>
            </p:cNvSpPr>
            <p:nvPr/>
          </p:nvSpPr>
          <p:spPr bwMode="auto">
            <a:xfrm>
              <a:off x="793" y="3022"/>
              <a:ext cx="590" cy="544"/>
            </a:xfrm>
            <a:prstGeom prst="rect">
              <a:avLst/>
            </a:prstGeom>
            <a:solidFill>
              <a:srgbClr val="000000"/>
            </a:solidFill>
            <a:ln w="9525">
              <a:solidFill>
                <a:srgbClr val="000000"/>
              </a:solidFill>
              <a:miter lim="800000"/>
              <a:headEnd/>
              <a:tailEnd/>
            </a:ln>
          </p:spPr>
          <p:txBody>
            <a:bodyPr wrap="none" anchor="ctr"/>
            <a:lstStyle/>
            <a:p>
              <a:pPr eaLnBrk="0" hangingPunct="0"/>
              <a:endParaRPr lang="en-US">
                <a:solidFill>
                  <a:srgbClr val="000000"/>
                </a:solidFill>
                <a:latin typeface="Times"/>
                <a:cs typeface="Arial" pitchFamily="34" charset="0"/>
              </a:endParaRPr>
            </a:p>
          </p:txBody>
        </p:sp>
        <p:sp>
          <p:nvSpPr>
            <p:cNvPr id="21541" name="Line 53"/>
            <p:cNvSpPr>
              <a:spLocks noChangeShapeType="1"/>
            </p:cNvSpPr>
            <p:nvPr/>
          </p:nvSpPr>
          <p:spPr bwMode="auto">
            <a:xfrm>
              <a:off x="884" y="3022"/>
              <a:ext cx="0" cy="544"/>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1542" name="Line 54"/>
            <p:cNvSpPr>
              <a:spLocks noChangeShapeType="1"/>
            </p:cNvSpPr>
            <p:nvPr/>
          </p:nvSpPr>
          <p:spPr bwMode="auto">
            <a:xfrm>
              <a:off x="1020" y="3022"/>
              <a:ext cx="0" cy="544"/>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1543" name="Line 55"/>
            <p:cNvSpPr>
              <a:spLocks noChangeShapeType="1"/>
            </p:cNvSpPr>
            <p:nvPr/>
          </p:nvSpPr>
          <p:spPr bwMode="auto">
            <a:xfrm>
              <a:off x="1156" y="3022"/>
              <a:ext cx="0" cy="544"/>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1544" name="Line 56"/>
            <p:cNvSpPr>
              <a:spLocks noChangeShapeType="1"/>
            </p:cNvSpPr>
            <p:nvPr/>
          </p:nvSpPr>
          <p:spPr bwMode="auto">
            <a:xfrm>
              <a:off x="1292" y="3022"/>
              <a:ext cx="0" cy="544"/>
            </a:xfrm>
            <a:prstGeom prst="line">
              <a:avLst/>
            </a:prstGeom>
            <a:noFill/>
            <a:ln w="254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grpSp>
      <p:sp>
        <p:nvSpPr>
          <p:cNvPr id="21519" name="AutoShape 57"/>
          <p:cNvSpPr>
            <a:spLocks noChangeArrowheads="1"/>
          </p:cNvSpPr>
          <p:nvPr/>
        </p:nvSpPr>
        <p:spPr bwMode="auto">
          <a:xfrm rot="-5400000">
            <a:off x="3024982" y="2959893"/>
            <a:ext cx="863600" cy="1223963"/>
          </a:xfrm>
          <a:prstGeom prst="can">
            <a:avLst>
              <a:gd name="adj" fmla="val 35432"/>
            </a:avLst>
          </a:prstGeom>
          <a:solidFill>
            <a:srgbClr val="00CC99"/>
          </a:solidFill>
          <a:ln w="9525">
            <a:solidFill>
              <a:srgbClr val="000000"/>
            </a:solidFill>
            <a:round/>
            <a:headEnd/>
            <a:tailEnd/>
          </a:ln>
        </p:spPr>
        <p:txBody>
          <a:bodyPr wrap="none" anchor="ctr"/>
          <a:lstStyle/>
          <a:p>
            <a:pPr eaLnBrk="0" hangingPunct="0"/>
            <a:endParaRPr lang="en-US">
              <a:solidFill>
                <a:srgbClr val="000000"/>
              </a:solidFill>
              <a:latin typeface="Times"/>
              <a:cs typeface="Arial" pitchFamily="34" charset="0"/>
            </a:endParaRPr>
          </a:p>
        </p:txBody>
      </p:sp>
      <p:sp>
        <p:nvSpPr>
          <p:cNvPr id="21520" name="Freeform 58"/>
          <p:cNvSpPr>
            <a:spLocks/>
          </p:cNvSpPr>
          <p:nvPr/>
        </p:nvSpPr>
        <p:spPr bwMode="auto">
          <a:xfrm flipH="1">
            <a:off x="3744913" y="3152775"/>
            <a:ext cx="166687" cy="852488"/>
          </a:xfrm>
          <a:custGeom>
            <a:avLst/>
            <a:gdLst>
              <a:gd name="T0" fmla="*/ 2147483647 w 105"/>
              <a:gd name="T1" fmla="*/ 0 h 537"/>
              <a:gd name="T2" fmla="*/ 2147483647 w 105"/>
              <a:gd name="T3" fmla="*/ 2147483647 h 537"/>
              <a:gd name="T4" fmla="*/ 2147483647 w 105"/>
              <a:gd name="T5" fmla="*/ 2147483647 h 537"/>
              <a:gd name="T6" fmla="*/ 2147483647 w 105"/>
              <a:gd name="T7" fmla="*/ 2147483647 h 537"/>
              <a:gd name="T8" fmla="*/ 2147483647 w 105"/>
              <a:gd name="T9" fmla="*/ 2147483647 h 537"/>
              <a:gd name="T10" fmla="*/ 2147483647 w 105"/>
              <a:gd name="T11" fmla="*/ 2147483647 h 537"/>
              <a:gd name="T12" fmla="*/ 2147483647 w 105"/>
              <a:gd name="T13" fmla="*/ 2147483647 h 537"/>
              <a:gd name="T14" fmla="*/ 2147483647 w 105"/>
              <a:gd name="T15" fmla="*/ 2147483647 h 537"/>
              <a:gd name="T16" fmla="*/ 2147483647 w 105"/>
              <a:gd name="T17" fmla="*/ 2147483647 h 5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
              <a:gd name="T28" fmla="*/ 0 h 537"/>
              <a:gd name="T29" fmla="*/ 105 w 105"/>
              <a:gd name="T30" fmla="*/ 537 h 5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 h="537">
                <a:moveTo>
                  <a:pt x="102" y="0"/>
                </a:moveTo>
                <a:cubicBezTo>
                  <a:pt x="95" y="3"/>
                  <a:pt x="75" y="2"/>
                  <a:pt x="62" y="17"/>
                </a:cubicBezTo>
                <a:cubicBezTo>
                  <a:pt x="49" y="32"/>
                  <a:pt x="36" y="48"/>
                  <a:pt x="26" y="89"/>
                </a:cubicBezTo>
                <a:cubicBezTo>
                  <a:pt x="16" y="130"/>
                  <a:pt x="4" y="221"/>
                  <a:pt x="2" y="266"/>
                </a:cubicBezTo>
                <a:cubicBezTo>
                  <a:pt x="0" y="311"/>
                  <a:pt x="7" y="330"/>
                  <a:pt x="11" y="357"/>
                </a:cubicBezTo>
                <a:cubicBezTo>
                  <a:pt x="15" y="384"/>
                  <a:pt x="18" y="405"/>
                  <a:pt x="26" y="429"/>
                </a:cubicBezTo>
                <a:cubicBezTo>
                  <a:pt x="34" y="453"/>
                  <a:pt x="48" y="488"/>
                  <a:pt x="57" y="504"/>
                </a:cubicBezTo>
                <a:cubicBezTo>
                  <a:pt x="66" y="520"/>
                  <a:pt x="75" y="520"/>
                  <a:pt x="83" y="525"/>
                </a:cubicBezTo>
                <a:cubicBezTo>
                  <a:pt x="91" y="530"/>
                  <a:pt x="101" y="535"/>
                  <a:pt x="105" y="537"/>
                </a:cubicBezTo>
              </a:path>
            </a:pathLst>
          </a:cu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21521" name="Freeform 59"/>
          <p:cNvSpPr>
            <a:spLocks/>
          </p:cNvSpPr>
          <p:nvPr/>
        </p:nvSpPr>
        <p:spPr bwMode="auto">
          <a:xfrm flipH="1">
            <a:off x="3600450" y="3152775"/>
            <a:ext cx="166688" cy="852488"/>
          </a:xfrm>
          <a:custGeom>
            <a:avLst/>
            <a:gdLst>
              <a:gd name="T0" fmla="*/ 2147483647 w 105"/>
              <a:gd name="T1" fmla="*/ 0 h 537"/>
              <a:gd name="T2" fmla="*/ 2147483647 w 105"/>
              <a:gd name="T3" fmla="*/ 2147483647 h 537"/>
              <a:gd name="T4" fmla="*/ 2147483647 w 105"/>
              <a:gd name="T5" fmla="*/ 2147483647 h 537"/>
              <a:gd name="T6" fmla="*/ 2147483647 w 105"/>
              <a:gd name="T7" fmla="*/ 2147483647 h 537"/>
              <a:gd name="T8" fmla="*/ 2147483647 w 105"/>
              <a:gd name="T9" fmla="*/ 2147483647 h 537"/>
              <a:gd name="T10" fmla="*/ 2147483647 w 105"/>
              <a:gd name="T11" fmla="*/ 2147483647 h 537"/>
              <a:gd name="T12" fmla="*/ 2147483647 w 105"/>
              <a:gd name="T13" fmla="*/ 2147483647 h 537"/>
              <a:gd name="T14" fmla="*/ 2147483647 w 105"/>
              <a:gd name="T15" fmla="*/ 2147483647 h 537"/>
              <a:gd name="T16" fmla="*/ 2147483647 w 105"/>
              <a:gd name="T17" fmla="*/ 2147483647 h 5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
              <a:gd name="T28" fmla="*/ 0 h 537"/>
              <a:gd name="T29" fmla="*/ 105 w 105"/>
              <a:gd name="T30" fmla="*/ 537 h 5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 h="537">
                <a:moveTo>
                  <a:pt x="102" y="0"/>
                </a:moveTo>
                <a:cubicBezTo>
                  <a:pt x="95" y="3"/>
                  <a:pt x="75" y="2"/>
                  <a:pt x="62" y="17"/>
                </a:cubicBezTo>
                <a:cubicBezTo>
                  <a:pt x="49" y="32"/>
                  <a:pt x="36" y="48"/>
                  <a:pt x="26" y="89"/>
                </a:cubicBezTo>
                <a:cubicBezTo>
                  <a:pt x="16" y="130"/>
                  <a:pt x="4" y="221"/>
                  <a:pt x="2" y="266"/>
                </a:cubicBezTo>
                <a:cubicBezTo>
                  <a:pt x="0" y="311"/>
                  <a:pt x="7" y="330"/>
                  <a:pt x="11" y="357"/>
                </a:cubicBezTo>
                <a:cubicBezTo>
                  <a:pt x="15" y="384"/>
                  <a:pt x="18" y="405"/>
                  <a:pt x="26" y="429"/>
                </a:cubicBezTo>
                <a:cubicBezTo>
                  <a:pt x="34" y="453"/>
                  <a:pt x="48" y="488"/>
                  <a:pt x="57" y="504"/>
                </a:cubicBezTo>
                <a:cubicBezTo>
                  <a:pt x="66" y="520"/>
                  <a:pt x="75" y="520"/>
                  <a:pt x="83" y="525"/>
                </a:cubicBezTo>
                <a:cubicBezTo>
                  <a:pt x="91" y="530"/>
                  <a:pt x="101" y="535"/>
                  <a:pt x="105" y="537"/>
                </a:cubicBezTo>
              </a:path>
            </a:pathLst>
          </a:cu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21522" name="Freeform 60"/>
          <p:cNvSpPr>
            <a:spLocks/>
          </p:cNvSpPr>
          <p:nvPr/>
        </p:nvSpPr>
        <p:spPr bwMode="auto">
          <a:xfrm flipH="1">
            <a:off x="3397250" y="3152775"/>
            <a:ext cx="166688" cy="852488"/>
          </a:xfrm>
          <a:custGeom>
            <a:avLst/>
            <a:gdLst>
              <a:gd name="T0" fmla="*/ 2147483647 w 105"/>
              <a:gd name="T1" fmla="*/ 0 h 537"/>
              <a:gd name="T2" fmla="*/ 2147483647 w 105"/>
              <a:gd name="T3" fmla="*/ 2147483647 h 537"/>
              <a:gd name="T4" fmla="*/ 2147483647 w 105"/>
              <a:gd name="T5" fmla="*/ 2147483647 h 537"/>
              <a:gd name="T6" fmla="*/ 2147483647 w 105"/>
              <a:gd name="T7" fmla="*/ 2147483647 h 537"/>
              <a:gd name="T8" fmla="*/ 2147483647 w 105"/>
              <a:gd name="T9" fmla="*/ 2147483647 h 537"/>
              <a:gd name="T10" fmla="*/ 2147483647 w 105"/>
              <a:gd name="T11" fmla="*/ 2147483647 h 537"/>
              <a:gd name="T12" fmla="*/ 2147483647 w 105"/>
              <a:gd name="T13" fmla="*/ 2147483647 h 537"/>
              <a:gd name="T14" fmla="*/ 2147483647 w 105"/>
              <a:gd name="T15" fmla="*/ 2147483647 h 537"/>
              <a:gd name="T16" fmla="*/ 2147483647 w 105"/>
              <a:gd name="T17" fmla="*/ 2147483647 h 5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
              <a:gd name="T28" fmla="*/ 0 h 537"/>
              <a:gd name="T29" fmla="*/ 105 w 105"/>
              <a:gd name="T30" fmla="*/ 537 h 5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 h="537">
                <a:moveTo>
                  <a:pt x="102" y="0"/>
                </a:moveTo>
                <a:cubicBezTo>
                  <a:pt x="95" y="3"/>
                  <a:pt x="75" y="2"/>
                  <a:pt x="62" y="17"/>
                </a:cubicBezTo>
                <a:cubicBezTo>
                  <a:pt x="49" y="32"/>
                  <a:pt x="36" y="48"/>
                  <a:pt x="26" y="89"/>
                </a:cubicBezTo>
                <a:cubicBezTo>
                  <a:pt x="16" y="130"/>
                  <a:pt x="4" y="221"/>
                  <a:pt x="2" y="266"/>
                </a:cubicBezTo>
                <a:cubicBezTo>
                  <a:pt x="0" y="311"/>
                  <a:pt x="7" y="330"/>
                  <a:pt x="11" y="357"/>
                </a:cubicBezTo>
                <a:cubicBezTo>
                  <a:pt x="15" y="384"/>
                  <a:pt x="18" y="405"/>
                  <a:pt x="26" y="429"/>
                </a:cubicBezTo>
                <a:cubicBezTo>
                  <a:pt x="34" y="453"/>
                  <a:pt x="48" y="488"/>
                  <a:pt x="57" y="504"/>
                </a:cubicBezTo>
                <a:cubicBezTo>
                  <a:pt x="66" y="520"/>
                  <a:pt x="75" y="520"/>
                  <a:pt x="83" y="525"/>
                </a:cubicBezTo>
                <a:cubicBezTo>
                  <a:pt x="91" y="530"/>
                  <a:pt x="101" y="535"/>
                  <a:pt x="105" y="537"/>
                </a:cubicBezTo>
              </a:path>
            </a:pathLst>
          </a:custGeom>
          <a:noFill/>
          <a:ln w="1905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21523" name="Rectangle 61"/>
          <p:cNvSpPr>
            <a:spLocks noChangeArrowheads="1"/>
          </p:cNvSpPr>
          <p:nvPr/>
        </p:nvSpPr>
        <p:spPr bwMode="auto">
          <a:xfrm>
            <a:off x="2124075" y="4581525"/>
            <a:ext cx="936625" cy="863600"/>
          </a:xfrm>
          <a:prstGeom prst="rect">
            <a:avLst/>
          </a:prstGeom>
          <a:solidFill>
            <a:srgbClr val="000000"/>
          </a:solidFill>
          <a:ln w="9525">
            <a:solidFill>
              <a:srgbClr val="000000"/>
            </a:solidFill>
            <a:miter lim="800000"/>
            <a:headEnd/>
            <a:tailEnd/>
          </a:ln>
        </p:spPr>
        <p:txBody>
          <a:bodyPr wrap="none" anchor="ctr"/>
          <a:lstStyle/>
          <a:p>
            <a:pPr eaLnBrk="0" hangingPunct="0"/>
            <a:endParaRPr lang="en-US">
              <a:solidFill>
                <a:srgbClr val="000000"/>
              </a:solidFill>
              <a:latin typeface="Times"/>
              <a:cs typeface="Arial" pitchFamily="34" charset="0"/>
            </a:endParaRPr>
          </a:p>
        </p:txBody>
      </p:sp>
      <p:sp>
        <p:nvSpPr>
          <p:cNvPr id="21524" name="Freeform 62"/>
          <p:cNvSpPr>
            <a:spLocks/>
          </p:cNvSpPr>
          <p:nvPr/>
        </p:nvSpPr>
        <p:spPr bwMode="auto">
          <a:xfrm flipH="1">
            <a:off x="3132138" y="3152775"/>
            <a:ext cx="166687" cy="852488"/>
          </a:xfrm>
          <a:custGeom>
            <a:avLst/>
            <a:gdLst>
              <a:gd name="T0" fmla="*/ 2147483647 w 105"/>
              <a:gd name="T1" fmla="*/ 0 h 537"/>
              <a:gd name="T2" fmla="*/ 2147483647 w 105"/>
              <a:gd name="T3" fmla="*/ 2147483647 h 537"/>
              <a:gd name="T4" fmla="*/ 2147483647 w 105"/>
              <a:gd name="T5" fmla="*/ 2147483647 h 537"/>
              <a:gd name="T6" fmla="*/ 2147483647 w 105"/>
              <a:gd name="T7" fmla="*/ 2147483647 h 537"/>
              <a:gd name="T8" fmla="*/ 2147483647 w 105"/>
              <a:gd name="T9" fmla="*/ 2147483647 h 537"/>
              <a:gd name="T10" fmla="*/ 2147483647 w 105"/>
              <a:gd name="T11" fmla="*/ 2147483647 h 537"/>
              <a:gd name="T12" fmla="*/ 2147483647 w 105"/>
              <a:gd name="T13" fmla="*/ 2147483647 h 537"/>
              <a:gd name="T14" fmla="*/ 2147483647 w 105"/>
              <a:gd name="T15" fmla="*/ 2147483647 h 537"/>
              <a:gd name="T16" fmla="*/ 2147483647 w 105"/>
              <a:gd name="T17" fmla="*/ 2147483647 h 5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
              <a:gd name="T28" fmla="*/ 0 h 537"/>
              <a:gd name="T29" fmla="*/ 105 w 105"/>
              <a:gd name="T30" fmla="*/ 537 h 5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 h="537">
                <a:moveTo>
                  <a:pt x="102" y="0"/>
                </a:moveTo>
                <a:cubicBezTo>
                  <a:pt x="95" y="3"/>
                  <a:pt x="75" y="2"/>
                  <a:pt x="62" y="17"/>
                </a:cubicBezTo>
                <a:cubicBezTo>
                  <a:pt x="49" y="32"/>
                  <a:pt x="36" y="48"/>
                  <a:pt x="26" y="89"/>
                </a:cubicBezTo>
                <a:cubicBezTo>
                  <a:pt x="16" y="130"/>
                  <a:pt x="4" y="221"/>
                  <a:pt x="2" y="266"/>
                </a:cubicBezTo>
                <a:cubicBezTo>
                  <a:pt x="0" y="311"/>
                  <a:pt x="7" y="330"/>
                  <a:pt x="11" y="357"/>
                </a:cubicBezTo>
                <a:cubicBezTo>
                  <a:pt x="15" y="384"/>
                  <a:pt x="18" y="405"/>
                  <a:pt x="26" y="429"/>
                </a:cubicBezTo>
                <a:cubicBezTo>
                  <a:pt x="34" y="453"/>
                  <a:pt x="48" y="488"/>
                  <a:pt x="57" y="504"/>
                </a:cubicBezTo>
                <a:cubicBezTo>
                  <a:pt x="66" y="520"/>
                  <a:pt x="75" y="520"/>
                  <a:pt x="83" y="525"/>
                </a:cubicBezTo>
                <a:cubicBezTo>
                  <a:pt x="91" y="530"/>
                  <a:pt x="101" y="535"/>
                  <a:pt x="105" y="537"/>
                </a:cubicBezTo>
              </a:path>
            </a:pathLst>
          </a:cu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grpSp>
        <p:nvGrpSpPr>
          <p:cNvPr id="21525" name="Group 63"/>
          <p:cNvGrpSpPr>
            <a:grpSpLocks/>
          </p:cNvGrpSpPr>
          <p:nvPr/>
        </p:nvGrpSpPr>
        <p:grpSpPr bwMode="auto">
          <a:xfrm flipH="1">
            <a:off x="2374900" y="4868863"/>
            <a:ext cx="376238" cy="431800"/>
            <a:chOff x="657" y="2115"/>
            <a:chExt cx="468" cy="537"/>
          </a:xfrm>
        </p:grpSpPr>
        <p:sp>
          <p:nvSpPr>
            <p:cNvPr id="21536" name="Freeform 64"/>
            <p:cNvSpPr>
              <a:spLocks/>
            </p:cNvSpPr>
            <p:nvPr/>
          </p:nvSpPr>
          <p:spPr bwMode="auto">
            <a:xfrm>
              <a:off x="1020" y="2115"/>
              <a:ext cx="105" cy="537"/>
            </a:xfrm>
            <a:custGeom>
              <a:avLst/>
              <a:gdLst>
                <a:gd name="T0" fmla="*/ 102 w 105"/>
                <a:gd name="T1" fmla="*/ 0 h 537"/>
                <a:gd name="T2" fmla="*/ 62 w 105"/>
                <a:gd name="T3" fmla="*/ 17 h 537"/>
                <a:gd name="T4" fmla="*/ 26 w 105"/>
                <a:gd name="T5" fmla="*/ 89 h 537"/>
                <a:gd name="T6" fmla="*/ 2 w 105"/>
                <a:gd name="T7" fmla="*/ 266 h 537"/>
                <a:gd name="T8" fmla="*/ 11 w 105"/>
                <a:gd name="T9" fmla="*/ 357 h 537"/>
                <a:gd name="T10" fmla="*/ 26 w 105"/>
                <a:gd name="T11" fmla="*/ 429 h 537"/>
                <a:gd name="T12" fmla="*/ 57 w 105"/>
                <a:gd name="T13" fmla="*/ 504 h 537"/>
                <a:gd name="T14" fmla="*/ 83 w 105"/>
                <a:gd name="T15" fmla="*/ 525 h 537"/>
                <a:gd name="T16" fmla="*/ 105 w 105"/>
                <a:gd name="T17" fmla="*/ 537 h 5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
                <a:gd name="T28" fmla="*/ 0 h 537"/>
                <a:gd name="T29" fmla="*/ 105 w 105"/>
                <a:gd name="T30" fmla="*/ 537 h 5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 h="537">
                  <a:moveTo>
                    <a:pt x="102" y="0"/>
                  </a:moveTo>
                  <a:cubicBezTo>
                    <a:pt x="95" y="3"/>
                    <a:pt x="75" y="2"/>
                    <a:pt x="62" y="17"/>
                  </a:cubicBezTo>
                  <a:cubicBezTo>
                    <a:pt x="49" y="32"/>
                    <a:pt x="36" y="48"/>
                    <a:pt x="26" y="89"/>
                  </a:cubicBezTo>
                  <a:cubicBezTo>
                    <a:pt x="16" y="130"/>
                    <a:pt x="4" y="221"/>
                    <a:pt x="2" y="266"/>
                  </a:cubicBezTo>
                  <a:cubicBezTo>
                    <a:pt x="0" y="311"/>
                    <a:pt x="7" y="330"/>
                    <a:pt x="11" y="357"/>
                  </a:cubicBezTo>
                  <a:cubicBezTo>
                    <a:pt x="15" y="384"/>
                    <a:pt x="18" y="405"/>
                    <a:pt x="26" y="429"/>
                  </a:cubicBezTo>
                  <a:cubicBezTo>
                    <a:pt x="34" y="453"/>
                    <a:pt x="48" y="488"/>
                    <a:pt x="57" y="504"/>
                  </a:cubicBezTo>
                  <a:cubicBezTo>
                    <a:pt x="66" y="520"/>
                    <a:pt x="75" y="520"/>
                    <a:pt x="83" y="525"/>
                  </a:cubicBezTo>
                  <a:cubicBezTo>
                    <a:pt x="91" y="530"/>
                    <a:pt x="101" y="535"/>
                    <a:pt x="105" y="537"/>
                  </a:cubicBezTo>
                </a:path>
              </a:pathLst>
            </a:cu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21537" name="Freeform 65"/>
            <p:cNvSpPr>
              <a:spLocks/>
            </p:cNvSpPr>
            <p:nvPr/>
          </p:nvSpPr>
          <p:spPr bwMode="auto">
            <a:xfrm>
              <a:off x="929" y="2115"/>
              <a:ext cx="105" cy="537"/>
            </a:xfrm>
            <a:custGeom>
              <a:avLst/>
              <a:gdLst>
                <a:gd name="T0" fmla="*/ 102 w 105"/>
                <a:gd name="T1" fmla="*/ 0 h 537"/>
                <a:gd name="T2" fmla="*/ 62 w 105"/>
                <a:gd name="T3" fmla="*/ 17 h 537"/>
                <a:gd name="T4" fmla="*/ 26 w 105"/>
                <a:gd name="T5" fmla="*/ 89 h 537"/>
                <a:gd name="T6" fmla="*/ 2 w 105"/>
                <a:gd name="T7" fmla="*/ 266 h 537"/>
                <a:gd name="T8" fmla="*/ 11 w 105"/>
                <a:gd name="T9" fmla="*/ 357 h 537"/>
                <a:gd name="T10" fmla="*/ 26 w 105"/>
                <a:gd name="T11" fmla="*/ 429 h 537"/>
                <a:gd name="T12" fmla="*/ 57 w 105"/>
                <a:gd name="T13" fmla="*/ 504 h 537"/>
                <a:gd name="T14" fmla="*/ 83 w 105"/>
                <a:gd name="T15" fmla="*/ 525 h 537"/>
                <a:gd name="T16" fmla="*/ 105 w 105"/>
                <a:gd name="T17" fmla="*/ 537 h 5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
                <a:gd name="T28" fmla="*/ 0 h 537"/>
                <a:gd name="T29" fmla="*/ 105 w 105"/>
                <a:gd name="T30" fmla="*/ 537 h 5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 h="537">
                  <a:moveTo>
                    <a:pt x="102" y="0"/>
                  </a:moveTo>
                  <a:cubicBezTo>
                    <a:pt x="95" y="3"/>
                    <a:pt x="75" y="2"/>
                    <a:pt x="62" y="17"/>
                  </a:cubicBezTo>
                  <a:cubicBezTo>
                    <a:pt x="49" y="32"/>
                    <a:pt x="36" y="48"/>
                    <a:pt x="26" y="89"/>
                  </a:cubicBezTo>
                  <a:cubicBezTo>
                    <a:pt x="16" y="130"/>
                    <a:pt x="4" y="221"/>
                    <a:pt x="2" y="266"/>
                  </a:cubicBezTo>
                  <a:cubicBezTo>
                    <a:pt x="0" y="311"/>
                    <a:pt x="7" y="330"/>
                    <a:pt x="11" y="357"/>
                  </a:cubicBezTo>
                  <a:cubicBezTo>
                    <a:pt x="15" y="384"/>
                    <a:pt x="18" y="405"/>
                    <a:pt x="26" y="429"/>
                  </a:cubicBezTo>
                  <a:cubicBezTo>
                    <a:pt x="34" y="453"/>
                    <a:pt x="48" y="488"/>
                    <a:pt x="57" y="504"/>
                  </a:cubicBezTo>
                  <a:cubicBezTo>
                    <a:pt x="66" y="520"/>
                    <a:pt x="75" y="520"/>
                    <a:pt x="83" y="525"/>
                  </a:cubicBezTo>
                  <a:cubicBezTo>
                    <a:pt x="91" y="530"/>
                    <a:pt x="101" y="535"/>
                    <a:pt x="105" y="537"/>
                  </a:cubicBezTo>
                </a:path>
              </a:pathLst>
            </a:cu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21538" name="Freeform 66"/>
            <p:cNvSpPr>
              <a:spLocks/>
            </p:cNvSpPr>
            <p:nvPr/>
          </p:nvSpPr>
          <p:spPr bwMode="auto">
            <a:xfrm>
              <a:off x="793" y="2115"/>
              <a:ext cx="105" cy="537"/>
            </a:xfrm>
            <a:custGeom>
              <a:avLst/>
              <a:gdLst>
                <a:gd name="T0" fmla="*/ 102 w 105"/>
                <a:gd name="T1" fmla="*/ 0 h 537"/>
                <a:gd name="T2" fmla="*/ 62 w 105"/>
                <a:gd name="T3" fmla="*/ 17 h 537"/>
                <a:gd name="T4" fmla="*/ 26 w 105"/>
                <a:gd name="T5" fmla="*/ 89 h 537"/>
                <a:gd name="T6" fmla="*/ 2 w 105"/>
                <a:gd name="T7" fmla="*/ 266 h 537"/>
                <a:gd name="T8" fmla="*/ 11 w 105"/>
                <a:gd name="T9" fmla="*/ 357 h 537"/>
                <a:gd name="T10" fmla="*/ 26 w 105"/>
                <a:gd name="T11" fmla="*/ 429 h 537"/>
                <a:gd name="T12" fmla="*/ 57 w 105"/>
                <a:gd name="T13" fmla="*/ 504 h 537"/>
                <a:gd name="T14" fmla="*/ 83 w 105"/>
                <a:gd name="T15" fmla="*/ 525 h 537"/>
                <a:gd name="T16" fmla="*/ 105 w 105"/>
                <a:gd name="T17" fmla="*/ 537 h 5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
                <a:gd name="T28" fmla="*/ 0 h 537"/>
                <a:gd name="T29" fmla="*/ 105 w 105"/>
                <a:gd name="T30" fmla="*/ 537 h 5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 h="537">
                  <a:moveTo>
                    <a:pt x="102" y="0"/>
                  </a:moveTo>
                  <a:cubicBezTo>
                    <a:pt x="95" y="3"/>
                    <a:pt x="75" y="2"/>
                    <a:pt x="62" y="17"/>
                  </a:cubicBezTo>
                  <a:cubicBezTo>
                    <a:pt x="49" y="32"/>
                    <a:pt x="36" y="48"/>
                    <a:pt x="26" y="89"/>
                  </a:cubicBezTo>
                  <a:cubicBezTo>
                    <a:pt x="16" y="130"/>
                    <a:pt x="4" y="221"/>
                    <a:pt x="2" y="266"/>
                  </a:cubicBezTo>
                  <a:cubicBezTo>
                    <a:pt x="0" y="311"/>
                    <a:pt x="7" y="330"/>
                    <a:pt x="11" y="357"/>
                  </a:cubicBezTo>
                  <a:cubicBezTo>
                    <a:pt x="15" y="384"/>
                    <a:pt x="18" y="405"/>
                    <a:pt x="26" y="429"/>
                  </a:cubicBezTo>
                  <a:cubicBezTo>
                    <a:pt x="34" y="453"/>
                    <a:pt x="48" y="488"/>
                    <a:pt x="57" y="504"/>
                  </a:cubicBezTo>
                  <a:cubicBezTo>
                    <a:pt x="66" y="520"/>
                    <a:pt x="75" y="520"/>
                    <a:pt x="83" y="525"/>
                  </a:cubicBezTo>
                  <a:cubicBezTo>
                    <a:pt x="91" y="530"/>
                    <a:pt x="101" y="535"/>
                    <a:pt x="105" y="537"/>
                  </a:cubicBezTo>
                </a:path>
              </a:pathLst>
            </a:cu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21539" name="Freeform 67"/>
            <p:cNvSpPr>
              <a:spLocks/>
            </p:cNvSpPr>
            <p:nvPr/>
          </p:nvSpPr>
          <p:spPr bwMode="auto">
            <a:xfrm>
              <a:off x="657" y="2115"/>
              <a:ext cx="105" cy="537"/>
            </a:xfrm>
            <a:custGeom>
              <a:avLst/>
              <a:gdLst>
                <a:gd name="T0" fmla="*/ 102 w 105"/>
                <a:gd name="T1" fmla="*/ 0 h 537"/>
                <a:gd name="T2" fmla="*/ 62 w 105"/>
                <a:gd name="T3" fmla="*/ 17 h 537"/>
                <a:gd name="T4" fmla="*/ 26 w 105"/>
                <a:gd name="T5" fmla="*/ 89 h 537"/>
                <a:gd name="T6" fmla="*/ 2 w 105"/>
                <a:gd name="T7" fmla="*/ 266 h 537"/>
                <a:gd name="T8" fmla="*/ 11 w 105"/>
                <a:gd name="T9" fmla="*/ 357 h 537"/>
                <a:gd name="T10" fmla="*/ 26 w 105"/>
                <a:gd name="T11" fmla="*/ 429 h 537"/>
                <a:gd name="T12" fmla="*/ 57 w 105"/>
                <a:gd name="T13" fmla="*/ 504 h 537"/>
                <a:gd name="T14" fmla="*/ 83 w 105"/>
                <a:gd name="T15" fmla="*/ 525 h 537"/>
                <a:gd name="T16" fmla="*/ 105 w 105"/>
                <a:gd name="T17" fmla="*/ 537 h 5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
                <a:gd name="T28" fmla="*/ 0 h 537"/>
                <a:gd name="T29" fmla="*/ 105 w 105"/>
                <a:gd name="T30" fmla="*/ 537 h 5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 h="537">
                  <a:moveTo>
                    <a:pt x="102" y="0"/>
                  </a:moveTo>
                  <a:cubicBezTo>
                    <a:pt x="95" y="3"/>
                    <a:pt x="75" y="2"/>
                    <a:pt x="62" y="17"/>
                  </a:cubicBezTo>
                  <a:cubicBezTo>
                    <a:pt x="49" y="32"/>
                    <a:pt x="36" y="48"/>
                    <a:pt x="26" y="89"/>
                  </a:cubicBezTo>
                  <a:cubicBezTo>
                    <a:pt x="16" y="130"/>
                    <a:pt x="4" y="221"/>
                    <a:pt x="2" y="266"/>
                  </a:cubicBezTo>
                  <a:cubicBezTo>
                    <a:pt x="0" y="311"/>
                    <a:pt x="7" y="330"/>
                    <a:pt x="11" y="357"/>
                  </a:cubicBezTo>
                  <a:cubicBezTo>
                    <a:pt x="15" y="384"/>
                    <a:pt x="18" y="405"/>
                    <a:pt x="26" y="429"/>
                  </a:cubicBezTo>
                  <a:cubicBezTo>
                    <a:pt x="34" y="453"/>
                    <a:pt x="48" y="488"/>
                    <a:pt x="57" y="504"/>
                  </a:cubicBezTo>
                  <a:cubicBezTo>
                    <a:pt x="66" y="520"/>
                    <a:pt x="75" y="520"/>
                    <a:pt x="83" y="525"/>
                  </a:cubicBezTo>
                  <a:cubicBezTo>
                    <a:pt x="91" y="530"/>
                    <a:pt x="101" y="535"/>
                    <a:pt x="105" y="537"/>
                  </a:cubicBezTo>
                </a:path>
              </a:pathLst>
            </a:cu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grpSp>
      <p:sp>
        <p:nvSpPr>
          <p:cNvPr id="21526" name="Line 68"/>
          <p:cNvSpPr>
            <a:spLocks noChangeShapeType="1"/>
          </p:cNvSpPr>
          <p:nvPr/>
        </p:nvSpPr>
        <p:spPr bwMode="auto">
          <a:xfrm flipV="1">
            <a:off x="4356100" y="4221163"/>
            <a:ext cx="0" cy="360362"/>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1527" name="Line 69"/>
          <p:cNvSpPr>
            <a:spLocks noChangeShapeType="1"/>
          </p:cNvSpPr>
          <p:nvPr/>
        </p:nvSpPr>
        <p:spPr bwMode="auto">
          <a:xfrm>
            <a:off x="4356100" y="5445125"/>
            <a:ext cx="0" cy="504825"/>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1528" name="Line 70"/>
          <p:cNvSpPr>
            <a:spLocks noChangeShapeType="1"/>
          </p:cNvSpPr>
          <p:nvPr/>
        </p:nvSpPr>
        <p:spPr bwMode="auto">
          <a:xfrm>
            <a:off x="3419475" y="2636838"/>
            <a:ext cx="0" cy="503237"/>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1529" name="Line 71"/>
          <p:cNvSpPr>
            <a:spLocks noChangeShapeType="1"/>
          </p:cNvSpPr>
          <p:nvPr/>
        </p:nvSpPr>
        <p:spPr bwMode="auto">
          <a:xfrm flipH="1" flipV="1">
            <a:off x="3419475" y="2636838"/>
            <a:ext cx="936625" cy="1584325"/>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1530" name="Line 72"/>
          <p:cNvSpPr>
            <a:spLocks noChangeShapeType="1"/>
          </p:cNvSpPr>
          <p:nvPr/>
        </p:nvSpPr>
        <p:spPr bwMode="auto">
          <a:xfrm flipH="1" flipV="1">
            <a:off x="4057650" y="5445125"/>
            <a:ext cx="298450" cy="504825"/>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1531" name="Line 73"/>
          <p:cNvSpPr>
            <a:spLocks noChangeShapeType="1"/>
          </p:cNvSpPr>
          <p:nvPr/>
        </p:nvSpPr>
        <p:spPr bwMode="auto">
          <a:xfrm flipH="1" flipV="1">
            <a:off x="3419475" y="4365625"/>
            <a:ext cx="552450" cy="935038"/>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1532" name="Line 74"/>
          <p:cNvSpPr>
            <a:spLocks noChangeShapeType="1"/>
          </p:cNvSpPr>
          <p:nvPr/>
        </p:nvSpPr>
        <p:spPr bwMode="auto">
          <a:xfrm flipV="1">
            <a:off x="3421063" y="4005263"/>
            <a:ext cx="0" cy="360362"/>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1533" name="Line 75"/>
          <p:cNvSpPr>
            <a:spLocks noChangeShapeType="1"/>
          </p:cNvSpPr>
          <p:nvPr/>
        </p:nvSpPr>
        <p:spPr bwMode="auto">
          <a:xfrm flipH="1">
            <a:off x="2808288" y="3500438"/>
            <a:ext cx="733425" cy="1081087"/>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1534" name="Line 76"/>
          <p:cNvSpPr>
            <a:spLocks noChangeShapeType="1"/>
          </p:cNvSpPr>
          <p:nvPr/>
        </p:nvSpPr>
        <p:spPr bwMode="auto">
          <a:xfrm flipH="1">
            <a:off x="2025650" y="5013325"/>
            <a:ext cx="488950" cy="719138"/>
          </a:xfrm>
          <a:prstGeom prst="line">
            <a:avLst/>
          </a:prstGeom>
          <a:noFill/>
          <a:ln w="1905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21535" name="Text Box 77"/>
          <p:cNvSpPr txBox="1">
            <a:spLocks noChangeArrowheads="1"/>
          </p:cNvSpPr>
          <p:nvPr/>
        </p:nvSpPr>
        <p:spPr bwMode="auto">
          <a:xfrm>
            <a:off x="2339975" y="2198688"/>
            <a:ext cx="23034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s-ES">
                <a:solidFill>
                  <a:srgbClr val="000000"/>
                </a:solidFill>
                <a:latin typeface="Tahoma" pitchFamily="34" charset="0"/>
                <a:cs typeface="Arial" pitchFamily="34" charset="0"/>
              </a:rPr>
              <a:t>Single-axis encoding</a:t>
            </a:r>
          </a:p>
        </p:txBody>
      </p:sp>
    </p:spTree>
    <p:extLst>
      <p:ext uri="{BB962C8B-B14F-4D97-AF65-F5344CB8AC3E}">
        <p14:creationId xmlns:p14="http://schemas.microsoft.com/office/powerpoint/2010/main" val="4015621918"/>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94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438201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1269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2286000" y="228600"/>
            <a:ext cx="4832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600">
                <a:solidFill>
                  <a:srgbClr val="000000"/>
                </a:solidFill>
                <a:latin typeface="Arial" pitchFamily="34" charset="0"/>
              </a:rPr>
              <a:t>More complex patterns</a:t>
            </a:r>
          </a:p>
        </p:txBody>
      </p:sp>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95400"/>
            <a:ext cx="238125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295400"/>
            <a:ext cx="238125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1295400"/>
            <a:ext cx="260032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6" descr="hand2_view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276600"/>
            <a:ext cx="2362200"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7" descr="hand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3276600"/>
            <a:ext cx="23622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Text Box 8"/>
          <p:cNvSpPr txBox="1">
            <a:spLocks noChangeArrowheads="1"/>
          </p:cNvSpPr>
          <p:nvPr/>
        </p:nvSpPr>
        <p:spPr bwMode="auto">
          <a:xfrm>
            <a:off x="7315200" y="6248400"/>
            <a:ext cx="1725613" cy="461963"/>
          </a:xfrm>
          <a:prstGeom prst="rect">
            <a:avLst/>
          </a:prstGeom>
          <a:noFill/>
          <a:ln w="9525">
            <a:noFill/>
            <a:miter lim="800000"/>
            <a:headEnd/>
            <a:tailEnd/>
          </a:ln>
        </p:spPr>
        <p:txBody>
          <a:bodyPr wrap="none">
            <a:spAutoFit/>
          </a:bodyPr>
          <a:lstStyle/>
          <a:p>
            <a:pPr eaLnBrk="0" hangingPunct="0">
              <a:defRPr/>
            </a:pPr>
            <a:r>
              <a:rPr lang="en-US" dirty="0">
                <a:solidFill>
                  <a:schemeClr val="accent6"/>
                </a:solidFill>
                <a:latin typeface="Arial" pitchFamily="34" charset="0"/>
              </a:rPr>
              <a:t>Zhang et al</a:t>
            </a:r>
          </a:p>
        </p:txBody>
      </p:sp>
      <p:sp>
        <p:nvSpPr>
          <p:cNvPr id="47113" name="Text Box 9"/>
          <p:cNvSpPr txBox="1">
            <a:spLocks noChangeArrowheads="1"/>
          </p:cNvSpPr>
          <p:nvPr/>
        </p:nvSpPr>
        <p:spPr bwMode="auto">
          <a:xfrm>
            <a:off x="2209800" y="2678113"/>
            <a:ext cx="4346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solidFill>
                  <a:srgbClr val="000000"/>
                </a:solidFill>
                <a:latin typeface="Arial" pitchFamily="34" charset="0"/>
              </a:rPr>
              <a:t>Works despite complex appearances</a:t>
            </a:r>
          </a:p>
        </p:txBody>
      </p:sp>
      <p:sp>
        <p:nvSpPr>
          <p:cNvPr id="47114" name="Text Box 10"/>
          <p:cNvSpPr txBox="1">
            <a:spLocks noChangeArrowheads="1"/>
          </p:cNvSpPr>
          <p:nvPr/>
        </p:nvSpPr>
        <p:spPr bwMode="auto">
          <a:xfrm>
            <a:off x="1905000" y="5086350"/>
            <a:ext cx="4965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000">
                <a:solidFill>
                  <a:srgbClr val="000000"/>
                </a:solidFill>
                <a:latin typeface="Arial" pitchFamily="34" charset="0"/>
              </a:rPr>
              <a:t>Works in real-time and on dynamic scenes</a:t>
            </a:r>
          </a:p>
        </p:txBody>
      </p:sp>
      <p:sp>
        <p:nvSpPr>
          <p:cNvPr id="47115" name="Text Box 11"/>
          <p:cNvSpPr txBox="1">
            <a:spLocks noChangeArrowheads="1"/>
          </p:cNvSpPr>
          <p:nvPr/>
        </p:nvSpPr>
        <p:spPr bwMode="auto">
          <a:xfrm>
            <a:off x="228600" y="5426075"/>
            <a:ext cx="8686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FontTx/>
              <a:buChar char="•"/>
            </a:pPr>
            <a:r>
              <a:rPr lang="en-US">
                <a:solidFill>
                  <a:srgbClr val="000000"/>
                </a:solidFill>
                <a:latin typeface="Arial" pitchFamily="34" charset="0"/>
              </a:rPr>
              <a:t> Need very few images (one or two).</a:t>
            </a:r>
          </a:p>
          <a:p>
            <a:pPr>
              <a:buFontTx/>
              <a:buChar char="•"/>
            </a:pPr>
            <a:r>
              <a:rPr lang="en-US">
                <a:solidFill>
                  <a:srgbClr val="000000"/>
                </a:solidFill>
                <a:latin typeface="Arial" pitchFamily="34" charset="0"/>
              </a:rPr>
              <a:t> But needs a more complex correspondence algorithm</a:t>
            </a:r>
          </a:p>
        </p:txBody>
      </p:sp>
      <p:sp>
        <p:nvSpPr>
          <p:cNvPr id="47116" name="Rectangle 12"/>
          <p:cNvSpPr>
            <a:spLocks noChangeArrowheads="1"/>
          </p:cNvSpPr>
          <p:nvPr/>
        </p:nvSpPr>
        <p:spPr bwMode="auto">
          <a:xfrm>
            <a:off x="457200" y="914400"/>
            <a:ext cx="8229600" cy="76200"/>
          </a:xfrm>
          <a:prstGeom prst="rect">
            <a:avLst/>
          </a:prstGeom>
          <a:solidFill>
            <a:schemeClr val="tx1"/>
          </a:solidFill>
          <a:ln w="9525">
            <a:solidFill>
              <a:schemeClr val="tx1"/>
            </a:solidFill>
            <a:miter lim="800000"/>
            <a:headEnd/>
            <a:tailEnd/>
          </a:ln>
        </p:spPr>
        <p:txBody>
          <a:bodyPr wrap="none" anchor="ctr"/>
          <a:lstStyle/>
          <a:p>
            <a:pPr eaLnBrk="0" hangingPunct="0"/>
            <a:endParaRPr lang="en-US">
              <a:solidFill>
                <a:srgbClr val="000000"/>
              </a:solidFill>
              <a:latin typeface="Arial" pitchFamily="34" charset="0"/>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smtClean="0"/>
              <a:t>Spatial Codification</a:t>
            </a:r>
          </a:p>
        </p:txBody>
      </p:sp>
      <p:sp>
        <p:nvSpPr>
          <p:cNvPr id="60419" name="Rectangle 3"/>
          <p:cNvSpPr>
            <a:spLocks noGrp="1" noChangeArrowheads="1"/>
          </p:cNvSpPr>
          <p:nvPr>
            <p:ph type="body" idx="1"/>
          </p:nvPr>
        </p:nvSpPr>
        <p:spPr>
          <a:xfrm>
            <a:off x="1524000" y="990600"/>
            <a:ext cx="7620000" cy="3048000"/>
          </a:xfrm>
        </p:spPr>
        <p:txBody>
          <a:bodyPr/>
          <a:lstStyle/>
          <a:p>
            <a:r>
              <a:rPr lang="en-US" sz="1600" dirty="0" smtClean="0"/>
              <a:t>Project a certain kind of spatial pattern so that a set of neighborhood points appears in the pattern only once. Then the </a:t>
            </a:r>
            <a:r>
              <a:rPr lang="en-US" sz="1600" dirty="0" err="1" smtClean="0"/>
              <a:t>codeword</a:t>
            </a:r>
            <a:r>
              <a:rPr lang="en-US" sz="1600" dirty="0" smtClean="0"/>
              <a:t> that labels a certain point of the pattern is obtained from a neighborhood of the point around it.</a:t>
            </a:r>
          </a:p>
          <a:p>
            <a:pPr>
              <a:lnSpc>
                <a:spcPct val="80000"/>
              </a:lnSpc>
            </a:pPr>
            <a:r>
              <a:rPr lang="es-ES" sz="1600" dirty="0" err="1" smtClean="0"/>
              <a:t>The</a:t>
            </a:r>
            <a:r>
              <a:rPr lang="es-ES" sz="1600" dirty="0" smtClean="0"/>
              <a:t> </a:t>
            </a:r>
            <a:r>
              <a:rPr lang="es-ES" sz="1600" dirty="0" err="1" smtClean="0"/>
              <a:t>codification</a:t>
            </a:r>
            <a:r>
              <a:rPr lang="es-ES" sz="1600" dirty="0" smtClean="0"/>
              <a:t> </a:t>
            </a:r>
            <a:r>
              <a:rPr lang="es-ES" sz="1600" dirty="0" err="1" smtClean="0"/>
              <a:t>is</a:t>
            </a:r>
            <a:r>
              <a:rPr lang="es-ES" sz="1600" dirty="0" smtClean="0"/>
              <a:t> </a:t>
            </a:r>
            <a:r>
              <a:rPr lang="es-ES" sz="1600" dirty="0" err="1" smtClean="0"/>
              <a:t>condensed</a:t>
            </a:r>
            <a:r>
              <a:rPr lang="es-ES" sz="1600" dirty="0" smtClean="0"/>
              <a:t> in a </a:t>
            </a:r>
            <a:r>
              <a:rPr lang="es-ES" sz="1600" dirty="0" err="1" smtClean="0"/>
              <a:t>unique</a:t>
            </a:r>
            <a:r>
              <a:rPr lang="es-ES" sz="1600" dirty="0" smtClean="0"/>
              <a:t> </a:t>
            </a:r>
            <a:r>
              <a:rPr lang="es-ES" sz="1600" dirty="0" err="1" smtClean="0"/>
              <a:t>pattern</a:t>
            </a:r>
            <a:r>
              <a:rPr lang="es-ES" sz="1600" dirty="0" smtClean="0"/>
              <a:t> </a:t>
            </a:r>
            <a:r>
              <a:rPr lang="es-ES" sz="1600" dirty="0" err="1" smtClean="0"/>
              <a:t>instead</a:t>
            </a:r>
            <a:r>
              <a:rPr lang="es-ES" sz="1600" dirty="0" smtClean="0"/>
              <a:t> of </a:t>
            </a:r>
            <a:r>
              <a:rPr lang="es-ES" sz="1600" dirty="0" err="1" smtClean="0"/>
              <a:t>multiplexing</a:t>
            </a:r>
            <a:r>
              <a:rPr lang="es-ES" sz="1600" dirty="0" smtClean="0"/>
              <a:t> </a:t>
            </a:r>
            <a:r>
              <a:rPr lang="es-ES" sz="1600" dirty="0" err="1" smtClean="0"/>
              <a:t>it</a:t>
            </a:r>
            <a:r>
              <a:rPr lang="es-ES" sz="1600" dirty="0" smtClean="0"/>
              <a:t> </a:t>
            </a:r>
            <a:r>
              <a:rPr lang="es-ES" sz="1600" dirty="0" err="1" smtClean="0"/>
              <a:t>along</a:t>
            </a:r>
            <a:r>
              <a:rPr lang="es-ES" sz="1600" dirty="0" smtClean="0"/>
              <a:t> time</a:t>
            </a:r>
          </a:p>
          <a:p>
            <a:pPr>
              <a:lnSpc>
                <a:spcPct val="80000"/>
              </a:lnSpc>
            </a:pPr>
            <a:r>
              <a:rPr lang="es-ES" sz="1600" dirty="0" err="1" smtClean="0"/>
              <a:t>The</a:t>
            </a:r>
            <a:r>
              <a:rPr lang="es-ES" sz="1600" dirty="0" smtClean="0"/>
              <a:t> </a:t>
            </a:r>
            <a:r>
              <a:rPr lang="es-ES" sz="1600" dirty="0" err="1" smtClean="0"/>
              <a:t>size</a:t>
            </a:r>
            <a:r>
              <a:rPr lang="es-ES" sz="1600" dirty="0" smtClean="0"/>
              <a:t> of </a:t>
            </a:r>
            <a:r>
              <a:rPr lang="es-ES" sz="1600" dirty="0" err="1" smtClean="0"/>
              <a:t>the</a:t>
            </a:r>
            <a:r>
              <a:rPr lang="es-ES" sz="1600" dirty="0" smtClean="0"/>
              <a:t> </a:t>
            </a:r>
            <a:r>
              <a:rPr lang="es-ES" sz="1600" dirty="0" err="1" smtClean="0"/>
              <a:t>neighborhood</a:t>
            </a:r>
            <a:r>
              <a:rPr lang="es-ES" sz="1600" dirty="0" smtClean="0"/>
              <a:t> (</a:t>
            </a:r>
            <a:r>
              <a:rPr lang="es-ES" sz="1600" b="1" dirty="0" err="1" smtClean="0"/>
              <a:t>window</a:t>
            </a:r>
            <a:r>
              <a:rPr lang="es-ES" sz="1600" b="1" dirty="0" smtClean="0"/>
              <a:t> </a:t>
            </a:r>
            <a:r>
              <a:rPr lang="es-ES" sz="1600" b="1" dirty="0" err="1" smtClean="0"/>
              <a:t>size</a:t>
            </a:r>
            <a:r>
              <a:rPr lang="es-ES" sz="1600" dirty="0" smtClean="0"/>
              <a:t>) </a:t>
            </a:r>
            <a:r>
              <a:rPr lang="es-ES" sz="1600" dirty="0" err="1" smtClean="0"/>
              <a:t>is</a:t>
            </a:r>
            <a:r>
              <a:rPr lang="es-ES" sz="1600" dirty="0" smtClean="0"/>
              <a:t> </a:t>
            </a:r>
            <a:r>
              <a:rPr lang="es-ES" sz="1600" dirty="0" err="1" smtClean="0"/>
              <a:t>proportional</a:t>
            </a:r>
            <a:r>
              <a:rPr lang="es-ES" sz="1600" dirty="0" smtClean="0"/>
              <a:t> </a:t>
            </a:r>
            <a:r>
              <a:rPr lang="es-ES" sz="1600" dirty="0" err="1" smtClean="0"/>
              <a:t>to</a:t>
            </a:r>
            <a:r>
              <a:rPr lang="es-ES" sz="1600" dirty="0" smtClean="0"/>
              <a:t> </a:t>
            </a:r>
            <a:r>
              <a:rPr lang="es-ES" sz="1600" dirty="0" err="1" smtClean="0"/>
              <a:t>the</a:t>
            </a:r>
            <a:r>
              <a:rPr lang="es-ES" sz="1600" dirty="0" smtClean="0"/>
              <a:t> </a:t>
            </a:r>
            <a:r>
              <a:rPr lang="es-ES" sz="1600" dirty="0" err="1" smtClean="0"/>
              <a:t>number</a:t>
            </a:r>
            <a:r>
              <a:rPr lang="es-ES" sz="1600" dirty="0" smtClean="0"/>
              <a:t> of </a:t>
            </a:r>
            <a:r>
              <a:rPr lang="es-ES" sz="1600" dirty="0" err="1" smtClean="0"/>
              <a:t>encoded</a:t>
            </a:r>
            <a:r>
              <a:rPr lang="es-ES" sz="1600" dirty="0" smtClean="0"/>
              <a:t> </a:t>
            </a:r>
            <a:r>
              <a:rPr lang="es-ES" sz="1600" dirty="0" err="1" smtClean="0"/>
              <a:t>points</a:t>
            </a:r>
            <a:r>
              <a:rPr lang="es-ES" sz="1600" dirty="0" smtClean="0"/>
              <a:t> and </a:t>
            </a:r>
            <a:r>
              <a:rPr lang="es-ES" sz="1600" dirty="0" err="1" smtClean="0"/>
              <a:t>inversely</a:t>
            </a:r>
            <a:r>
              <a:rPr lang="es-ES" sz="1600" dirty="0" smtClean="0"/>
              <a:t> </a:t>
            </a:r>
            <a:r>
              <a:rPr lang="es-ES" sz="1600" dirty="0" err="1" smtClean="0"/>
              <a:t>proportional</a:t>
            </a:r>
            <a:r>
              <a:rPr lang="es-ES" sz="1600" dirty="0" smtClean="0"/>
              <a:t> </a:t>
            </a:r>
            <a:r>
              <a:rPr lang="es-ES" sz="1600" dirty="0" err="1" smtClean="0"/>
              <a:t>to</a:t>
            </a:r>
            <a:r>
              <a:rPr lang="es-ES" sz="1600" dirty="0" smtClean="0"/>
              <a:t> </a:t>
            </a:r>
            <a:r>
              <a:rPr lang="es-ES" sz="1600" dirty="0" err="1" smtClean="0"/>
              <a:t>the</a:t>
            </a:r>
            <a:r>
              <a:rPr lang="es-ES" sz="1600" dirty="0" smtClean="0"/>
              <a:t> </a:t>
            </a:r>
            <a:r>
              <a:rPr lang="es-ES" sz="1600" dirty="0" err="1" smtClean="0"/>
              <a:t>number</a:t>
            </a:r>
            <a:r>
              <a:rPr lang="es-ES" sz="1600" dirty="0" smtClean="0"/>
              <a:t> of </a:t>
            </a:r>
            <a:r>
              <a:rPr lang="es-ES" sz="1600" dirty="0" err="1" smtClean="0"/>
              <a:t>used</a:t>
            </a:r>
            <a:r>
              <a:rPr lang="es-ES" sz="1600" dirty="0" smtClean="0"/>
              <a:t> </a:t>
            </a:r>
            <a:r>
              <a:rPr lang="es-ES" sz="1600" dirty="0" err="1" smtClean="0"/>
              <a:t>colors</a:t>
            </a:r>
            <a:endParaRPr lang="es-ES" sz="1600" dirty="0" smtClean="0"/>
          </a:p>
          <a:p>
            <a:pPr>
              <a:lnSpc>
                <a:spcPct val="80000"/>
              </a:lnSpc>
            </a:pPr>
            <a:r>
              <a:rPr lang="es-ES" sz="1600" dirty="0" err="1" smtClean="0"/>
              <a:t>The</a:t>
            </a:r>
            <a:r>
              <a:rPr lang="es-ES" sz="1600" dirty="0" smtClean="0"/>
              <a:t> </a:t>
            </a:r>
            <a:r>
              <a:rPr lang="es-ES" sz="1600" dirty="0" err="1" smtClean="0">
                <a:solidFill>
                  <a:schemeClr val="accent2"/>
                </a:solidFill>
              </a:rPr>
              <a:t>aim</a:t>
            </a:r>
            <a:r>
              <a:rPr lang="es-ES" sz="1600" dirty="0" smtClean="0">
                <a:solidFill>
                  <a:schemeClr val="accent2"/>
                </a:solidFill>
              </a:rPr>
              <a:t> of </a:t>
            </a:r>
            <a:r>
              <a:rPr lang="es-ES" sz="1600" dirty="0" err="1" smtClean="0">
                <a:solidFill>
                  <a:schemeClr val="accent2"/>
                </a:solidFill>
              </a:rPr>
              <a:t>these</a:t>
            </a:r>
            <a:r>
              <a:rPr lang="es-ES" sz="1600" dirty="0" smtClean="0">
                <a:solidFill>
                  <a:schemeClr val="accent2"/>
                </a:solidFill>
              </a:rPr>
              <a:t> </a:t>
            </a:r>
            <a:r>
              <a:rPr lang="es-ES" sz="1600" dirty="0" err="1" smtClean="0">
                <a:solidFill>
                  <a:schemeClr val="accent2"/>
                </a:solidFill>
              </a:rPr>
              <a:t>techniques</a:t>
            </a:r>
            <a:r>
              <a:rPr lang="es-ES" sz="1600" dirty="0" smtClean="0"/>
              <a:t> </a:t>
            </a:r>
            <a:r>
              <a:rPr lang="es-ES" sz="1600" dirty="0" err="1" smtClean="0"/>
              <a:t>is</a:t>
            </a:r>
            <a:r>
              <a:rPr lang="es-ES" sz="1600" dirty="0" smtClean="0"/>
              <a:t> </a:t>
            </a:r>
            <a:r>
              <a:rPr lang="es-ES" sz="1600" dirty="0" err="1" smtClean="0"/>
              <a:t>to</a:t>
            </a:r>
            <a:r>
              <a:rPr lang="es-ES" sz="1600" dirty="0" smtClean="0"/>
              <a:t> </a:t>
            </a:r>
            <a:r>
              <a:rPr lang="es-ES" sz="1600" dirty="0" err="1" smtClean="0"/>
              <a:t>obtain</a:t>
            </a:r>
            <a:r>
              <a:rPr lang="es-ES" sz="1600" dirty="0" smtClean="0"/>
              <a:t> a </a:t>
            </a:r>
            <a:r>
              <a:rPr lang="es-ES" sz="1600" b="1" dirty="0" err="1" smtClean="0">
                <a:solidFill>
                  <a:schemeClr val="accent2"/>
                </a:solidFill>
              </a:rPr>
              <a:t>one-shot</a:t>
            </a:r>
            <a:r>
              <a:rPr lang="es-ES" sz="1600" b="1" dirty="0" smtClean="0">
                <a:solidFill>
                  <a:schemeClr val="accent2"/>
                </a:solidFill>
              </a:rPr>
              <a:t> </a:t>
            </a:r>
            <a:r>
              <a:rPr lang="es-ES" sz="1600" b="1" dirty="0" err="1" smtClean="0">
                <a:solidFill>
                  <a:schemeClr val="accent2"/>
                </a:solidFill>
              </a:rPr>
              <a:t>measurement</a:t>
            </a:r>
            <a:r>
              <a:rPr lang="es-ES" sz="1600" dirty="0" smtClean="0"/>
              <a:t> </a:t>
            </a:r>
            <a:r>
              <a:rPr lang="es-ES" sz="1600" dirty="0" err="1" smtClean="0"/>
              <a:t>system</a:t>
            </a:r>
            <a:r>
              <a:rPr lang="es-ES" sz="1600" dirty="0" smtClean="0"/>
              <a:t> </a:t>
            </a:r>
            <a:r>
              <a:rPr lang="es-ES" sz="1600" dirty="0" smtClean="0">
                <a:sym typeface="Symbol" pitchFamily="18" charset="2"/>
              </a:rPr>
              <a:t> </a:t>
            </a:r>
            <a:r>
              <a:rPr lang="es-ES" sz="1600" dirty="0" err="1" smtClean="0">
                <a:sym typeface="Symbol" pitchFamily="18" charset="2"/>
              </a:rPr>
              <a:t>moving</a:t>
            </a:r>
            <a:r>
              <a:rPr lang="es-ES" sz="1600" dirty="0" smtClean="0">
                <a:sym typeface="Symbol" pitchFamily="18" charset="2"/>
              </a:rPr>
              <a:t> </a:t>
            </a:r>
            <a:r>
              <a:rPr lang="es-ES" sz="1600" dirty="0" err="1" smtClean="0">
                <a:sym typeface="Symbol" pitchFamily="18" charset="2"/>
              </a:rPr>
              <a:t>objects</a:t>
            </a:r>
            <a:r>
              <a:rPr lang="es-ES" sz="1600" dirty="0" smtClean="0">
                <a:sym typeface="Symbol" pitchFamily="18" charset="2"/>
              </a:rPr>
              <a:t> can be </a:t>
            </a:r>
            <a:r>
              <a:rPr lang="es-ES" sz="1600" dirty="0" err="1" smtClean="0">
                <a:sym typeface="Symbol" pitchFamily="18" charset="2"/>
              </a:rPr>
              <a:t>measured</a:t>
            </a:r>
            <a:endParaRPr lang="es-ES" sz="1600" dirty="0" smtClean="0">
              <a:sym typeface="Symbol" pitchFamily="18" charset="2"/>
            </a:endParaRPr>
          </a:p>
          <a:p>
            <a:endParaRPr lang="en-US" sz="2400" dirty="0" smtClean="0"/>
          </a:p>
          <a:p>
            <a:endParaRPr lang="en-US" dirty="0" smtClean="0"/>
          </a:p>
        </p:txBody>
      </p:sp>
      <p:grpSp>
        <p:nvGrpSpPr>
          <p:cNvPr id="60420" name="Group 6"/>
          <p:cNvGrpSpPr>
            <a:grpSpLocks/>
          </p:cNvGrpSpPr>
          <p:nvPr/>
        </p:nvGrpSpPr>
        <p:grpSpPr bwMode="auto">
          <a:xfrm>
            <a:off x="1335088" y="3733800"/>
            <a:ext cx="7629525" cy="3170238"/>
            <a:chOff x="841" y="2251"/>
            <a:chExt cx="4806" cy="1997"/>
          </a:xfrm>
        </p:grpSpPr>
        <p:sp>
          <p:nvSpPr>
            <p:cNvPr id="60421" name="Text Box 4"/>
            <p:cNvSpPr txBox="1">
              <a:spLocks noChangeArrowheads="1"/>
            </p:cNvSpPr>
            <p:nvPr/>
          </p:nvSpPr>
          <p:spPr bwMode="auto">
            <a:xfrm>
              <a:off x="841" y="2660"/>
              <a:ext cx="2175" cy="1088"/>
            </a:xfrm>
            <a:prstGeom prst="rect">
              <a:avLst/>
            </a:prstGeom>
            <a:solidFill>
              <a:schemeClr val="accent1">
                <a:alpha val="6901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buClr>
                  <a:schemeClr val="bg1"/>
                </a:buClr>
                <a:buFontTx/>
                <a:buChar char="•"/>
              </a:pPr>
              <a:r>
                <a:rPr lang="es-ES" sz="1600" dirty="0">
                  <a:latin typeface="Tahoma" pitchFamily="34" charset="0"/>
                </a:rPr>
                <a:t>  </a:t>
              </a:r>
              <a:r>
                <a:rPr lang="es-ES" sz="1600" b="1" dirty="0" err="1">
                  <a:latin typeface="Tahoma" pitchFamily="34" charset="0"/>
                </a:rPr>
                <a:t>Advantages</a:t>
              </a:r>
              <a:r>
                <a:rPr lang="es-ES" sz="1600" dirty="0">
                  <a:latin typeface="Tahoma" pitchFamily="34" charset="0"/>
                </a:rPr>
                <a:t>:</a:t>
              </a:r>
            </a:p>
            <a:p>
              <a:pPr lvl="1" eaLnBrk="1" hangingPunct="1">
                <a:spcBef>
                  <a:spcPct val="50000"/>
                </a:spcBef>
                <a:buClr>
                  <a:schemeClr val="bg1"/>
                </a:buClr>
                <a:buFont typeface="Tahoma" pitchFamily="34" charset="0"/>
                <a:buChar char="―"/>
              </a:pPr>
              <a:r>
                <a:rPr lang="es-ES" sz="1600" dirty="0">
                  <a:latin typeface="Tahoma" pitchFamily="34" charset="0"/>
                </a:rPr>
                <a:t> </a:t>
              </a:r>
              <a:r>
                <a:rPr lang="es-ES" sz="1600" dirty="0" err="1">
                  <a:latin typeface="Tahoma" pitchFamily="34" charset="0"/>
                </a:rPr>
                <a:t>Moving</a:t>
              </a:r>
              <a:r>
                <a:rPr lang="es-ES" sz="1600" dirty="0">
                  <a:latin typeface="Tahoma" pitchFamily="34" charset="0"/>
                </a:rPr>
                <a:t> </a:t>
              </a:r>
              <a:r>
                <a:rPr lang="es-ES" sz="1600" dirty="0" err="1">
                  <a:latin typeface="Tahoma" pitchFamily="34" charset="0"/>
                </a:rPr>
                <a:t>objects</a:t>
              </a:r>
              <a:r>
                <a:rPr lang="es-ES" sz="1600" dirty="0">
                  <a:latin typeface="Tahoma" pitchFamily="34" charset="0"/>
                </a:rPr>
                <a:t> </a:t>
              </a:r>
              <a:r>
                <a:rPr lang="es-ES" sz="1600" dirty="0" err="1">
                  <a:latin typeface="Tahoma" pitchFamily="34" charset="0"/>
                </a:rPr>
                <a:t>supported</a:t>
              </a:r>
              <a:endParaRPr lang="es-ES" sz="1600" dirty="0">
                <a:latin typeface="Tahoma" pitchFamily="34" charset="0"/>
              </a:endParaRPr>
            </a:p>
            <a:p>
              <a:pPr lvl="1" eaLnBrk="1" hangingPunct="1">
                <a:spcBef>
                  <a:spcPct val="50000"/>
                </a:spcBef>
                <a:buClr>
                  <a:schemeClr val="bg1"/>
                </a:buClr>
                <a:buFont typeface="Tahoma" pitchFamily="34" charset="0"/>
                <a:buChar char="―"/>
              </a:pPr>
              <a:r>
                <a:rPr lang="es-ES" sz="1600" dirty="0">
                  <a:latin typeface="Tahoma" pitchFamily="34" charset="0"/>
                </a:rPr>
                <a:t> </a:t>
              </a:r>
              <a:r>
                <a:rPr lang="es-ES" sz="1600" dirty="0" err="1">
                  <a:latin typeface="Tahoma" pitchFamily="34" charset="0"/>
                </a:rPr>
                <a:t>Possibility</a:t>
              </a:r>
              <a:r>
                <a:rPr lang="es-ES" sz="1600" dirty="0">
                  <a:latin typeface="Tahoma" pitchFamily="34" charset="0"/>
                </a:rPr>
                <a:t> </a:t>
              </a:r>
              <a:r>
                <a:rPr lang="es-ES" sz="1600" dirty="0" err="1">
                  <a:latin typeface="Tahoma" pitchFamily="34" charset="0"/>
                </a:rPr>
                <a:t>to</a:t>
              </a:r>
              <a:r>
                <a:rPr lang="es-ES" sz="1600" dirty="0">
                  <a:latin typeface="Tahoma" pitchFamily="34" charset="0"/>
                </a:rPr>
                <a:t> condense </a:t>
              </a:r>
              <a:r>
                <a:rPr lang="es-ES" sz="1600" dirty="0" err="1">
                  <a:latin typeface="Tahoma" pitchFamily="34" charset="0"/>
                </a:rPr>
                <a:t>the</a:t>
              </a:r>
              <a:r>
                <a:rPr lang="es-ES" sz="1600" dirty="0">
                  <a:latin typeface="Tahoma" pitchFamily="34" charset="0"/>
                </a:rPr>
                <a:t> </a:t>
              </a:r>
              <a:r>
                <a:rPr lang="es-ES" sz="1600" dirty="0" err="1">
                  <a:latin typeface="Tahoma" pitchFamily="34" charset="0"/>
                </a:rPr>
                <a:t>codification</a:t>
              </a:r>
              <a:r>
                <a:rPr lang="es-ES" sz="1600" dirty="0">
                  <a:latin typeface="Tahoma" pitchFamily="34" charset="0"/>
                </a:rPr>
                <a:t> </a:t>
              </a:r>
              <a:r>
                <a:rPr lang="es-ES" sz="1600" dirty="0" err="1">
                  <a:latin typeface="Tahoma" pitchFamily="34" charset="0"/>
                </a:rPr>
                <a:t>to</a:t>
              </a:r>
              <a:r>
                <a:rPr lang="es-ES" sz="1600" dirty="0">
                  <a:latin typeface="Tahoma" pitchFamily="34" charset="0"/>
                </a:rPr>
                <a:t> a </a:t>
              </a:r>
              <a:r>
                <a:rPr lang="es-ES" sz="1600" dirty="0" err="1">
                  <a:latin typeface="Tahoma" pitchFamily="34" charset="0"/>
                </a:rPr>
                <a:t>unique</a:t>
              </a:r>
              <a:r>
                <a:rPr lang="es-ES" sz="1600" dirty="0">
                  <a:latin typeface="Tahoma" pitchFamily="34" charset="0"/>
                </a:rPr>
                <a:t> </a:t>
              </a:r>
              <a:r>
                <a:rPr lang="es-ES" sz="1600" dirty="0" err="1">
                  <a:latin typeface="Tahoma" pitchFamily="34" charset="0"/>
                </a:rPr>
                <a:t>pattern</a:t>
              </a:r>
              <a:endParaRPr lang="es-ES" sz="1600" dirty="0">
                <a:latin typeface="Tahoma" pitchFamily="34" charset="0"/>
              </a:endParaRPr>
            </a:p>
            <a:p>
              <a:pPr lvl="1" eaLnBrk="1" hangingPunct="1">
                <a:spcBef>
                  <a:spcPct val="50000"/>
                </a:spcBef>
                <a:buClr>
                  <a:schemeClr val="bg1"/>
                </a:buClr>
                <a:buFont typeface="Tahoma" pitchFamily="34" charset="0"/>
                <a:buNone/>
              </a:pPr>
              <a:endParaRPr lang="es-ES" sz="1800" dirty="0">
                <a:latin typeface="Tahoma" pitchFamily="34" charset="0"/>
              </a:endParaRPr>
            </a:p>
          </p:txBody>
        </p:sp>
        <p:sp>
          <p:nvSpPr>
            <p:cNvPr id="60422" name="Text Box 5"/>
            <p:cNvSpPr txBox="1">
              <a:spLocks noChangeArrowheads="1"/>
            </p:cNvSpPr>
            <p:nvPr/>
          </p:nvSpPr>
          <p:spPr bwMode="auto">
            <a:xfrm>
              <a:off x="3120" y="2251"/>
              <a:ext cx="2527" cy="1997"/>
            </a:xfrm>
            <a:prstGeom prst="rect">
              <a:avLst/>
            </a:prstGeom>
            <a:solidFill>
              <a:schemeClr val="accent1">
                <a:alpha val="6901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buClr>
                  <a:schemeClr val="bg1"/>
                </a:buClr>
                <a:buFontTx/>
                <a:buChar char="•"/>
              </a:pPr>
              <a:r>
                <a:rPr lang="es-ES" sz="1600" dirty="0">
                  <a:latin typeface="Tahoma" pitchFamily="34" charset="0"/>
                </a:rPr>
                <a:t>  </a:t>
              </a:r>
              <a:r>
                <a:rPr lang="es-ES" sz="1600" b="1" dirty="0" err="1">
                  <a:latin typeface="Tahoma" pitchFamily="34" charset="0"/>
                </a:rPr>
                <a:t>Drawbacks</a:t>
              </a:r>
              <a:r>
                <a:rPr lang="es-ES" sz="1600" dirty="0">
                  <a:latin typeface="Tahoma" pitchFamily="34" charset="0"/>
                </a:rPr>
                <a:t>:</a:t>
              </a:r>
            </a:p>
            <a:p>
              <a:pPr lvl="1" eaLnBrk="1" hangingPunct="1">
                <a:spcBef>
                  <a:spcPct val="50000"/>
                </a:spcBef>
                <a:buClr>
                  <a:schemeClr val="bg1"/>
                </a:buClr>
                <a:buFont typeface="Tahoma" pitchFamily="34" charset="0"/>
                <a:buChar char="―"/>
              </a:pPr>
              <a:r>
                <a:rPr lang="es-ES" sz="1600" dirty="0">
                  <a:latin typeface="Tahoma" pitchFamily="34" charset="0"/>
                </a:rPr>
                <a:t> </a:t>
              </a:r>
              <a:r>
                <a:rPr lang="es-ES" sz="1600" dirty="0" err="1">
                  <a:latin typeface="Tahoma" pitchFamily="34" charset="0"/>
                </a:rPr>
                <a:t>Discontinuities</a:t>
              </a:r>
              <a:r>
                <a:rPr lang="es-ES" sz="1600" dirty="0">
                  <a:latin typeface="Tahoma" pitchFamily="34" charset="0"/>
                </a:rPr>
                <a:t> </a:t>
              </a:r>
              <a:r>
                <a:rPr lang="es-ES" sz="1600" dirty="0" err="1">
                  <a:latin typeface="Tahoma" pitchFamily="34" charset="0"/>
                </a:rPr>
                <a:t>on</a:t>
              </a:r>
              <a:r>
                <a:rPr lang="es-ES" sz="1600" dirty="0">
                  <a:latin typeface="Tahoma" pitchFamily="34" charset="0"/>
                </a:rPr>
                <a:t> </a:t>
              </a:r>
              <a:r>
                <a:rPr lang="es-ES" sz="1600" dirty="0" err="1">
                  <a:latin typeface="Tahoma" pitchFamily="34" charset="0"/>
                </a:rPr>
                <a:t>the</a:t>
              </a:r>
              <a:r>
                <a:rPr lang="es-ES" sz="1600" dirty="0">
                  <a:latin typeface="Tahoma" pitchFamily="34" charset="0"/>
                </a:rPr>
                <a:t> </a:t>
              </a:r>
              <a:r>
                <a:rPr lang="es-ES" sz="1600" dirty="0" err="1">
                  <a:latin typeface="Tahoma" pitchFamily="34" charset="0"/>
                </a:rPr>
                <a:t>object</a:t>
              </a:r>
              <a:r>
                <a:rPr lang="es-ES" sz="1600" dirty="0">
                  <a:latin typeface="Tahoma" pitchFamily="34" charset="0"/>
                </a:rPr>
                <a:t> </a:t>
              </a:r>
              <a:r>
                <a:rPr lang="es-ES" sz="1600" dirty="0" err="1">
                  <a:latin typeface="Tahoma" pitchFamily="34" charset="0"/>
                </a:rPr>
                <a:t>surface</a:t>
              </a:r>
              <a:r>
                <a:rPr lang="es-ES" sz="1600" dirty="0">
                  <a:latin typeface="Tahoma" pitchFamily="34" charset="0"/>
                </a:rPr>
                <a:t> can produce </a:t>
              </a:r>
              <a:r>
                <a:rPr lang="es-ES" sz="1600" dirty="0" err="1">
                  <a:latin typeface="Tahoma" pitchFamily="34" charset="0"/>
                </a:rPr>
                <a:t>erroneous</a:t>
              </a:r>
              <a:r>
                <a:rPr lang="es-ES" sz="1600" dirty="0">
                  <a:latin typeface="Tahoma" pitchFamily="34" charset="0"/>
                </a:rPr>
                <a:t> </a:t>
              </a:r>
              <a:r>
                <a:rPr lang="es-ES" sz="1600" dirty="0" err="1">
                  <a:latin typeface="Tahoma" pitchFamily="34" charset="0"/>
                </a:rPr>
                <a:t>window</a:t>
              </a:r>
              <a:r>
                <a:rPr lang="es-ES" sz="1600" dirty="0">
                  <a:latin typeface="Tahoma" pitchFamily="34" charset="0"/>
                </a:rPr>
                <a:t> </a:t>
              </a:r>
              <a:r>
                <a:rPr lang="es-ES" sz="1600" dirty="0" err="1">
                  <a:latin typeface="Tahoma" pitchFamily="34" charset="0"/>
                </a:rPr>
                <a:t>decoding</a:t>
              </a:r>
              <a:r>
                <a:rPr lang="es-ES" sz="1600" dirty="0">
                  <a:latin typeface="Tahoma" pitchFamily="34" charset="0"/>
                </a:rPr>
                <a:t> (</a:t>
              </a:r>
              <a:r>
                <a:rPr lang="es-ES" sz="1600" dirty="0" err="1">
                  <a:latin typeface="Tahoma" pitchFamily="34" charset="0"/>
                </a:rPr>
                <a:t>occlusions</a:t>
              </a:r>
              <a:r>
                <a:rPr lang="es-ES" sz="1600" dirty="0">
                  <a:latin typeface="Tahoma" pitchFamily="34" charset="0"/>
                </a:rPr>
                <a:t> </a:t>
              </a:r>
              <a:r>
                <a:rPr lang="es-ES" sz="1600" dirty="0" err="1">
                  <a:latin typeface="Tahoma" pitchFamily="34" charset="0"/>
                </a:rPr>
                <a:t>problem</a:t>
              </a:r>
              <a:r>
                <a:rPr lang="es-ES" sz="1600" dirty="0">
                  <a:latin typeface="Tahoma" pitchFamily="34" charset="0"/>
                </a:rPr>
                <a:t>)</a:t>
              </a:r>
            </a:p>
            <a:p>
              <a:pPr lvl="1" eaLnBrk="1" hangingPunct="1">
                <a:spcBef>
                  <a:spcPct val="50000"/>
                </a:spcBef>
                <a:buClr>
                  <a:schemeClr val="bg1"/>
                </a:buClr>
                <a:buFont typeface="Tahoma" pitchFamily="34" charset="0"/>
                <a:buChar char="―"/>
              </a:pPr>
              <a:r>
                <a:rPr lang="es-ES" sz="1600" dirty="0">
                  <a:latin typeface="Tahoma" pitchFamily="34" charset="0"/>
                </a:rPr>
                <a:t> </a:t>
              </a:r>
              <a:r>
                <a:rPr lang="es-ES" sz="1600" dirty="0" err="1">
                  <a:latin typeface="Tahoma" pitchFamily="34" charset="0"/>
                </a:rPr>
                <a:t>The</a:t>
              </a:r>
              <a:r>
                <a:rPr lang="es-ES" sz="1600" dirty="0">
                  <a:latin typeface="Tahoma" pitchFamily="34" charset="0"/>
                </a:rPr>
                <a:t> </a:t>
              </a:r>
              <a:r>
                <a:rPr lang="es-ES" sz="1600" dirty="0" err="1">
                  <a:latin typeface="Tahoma" pitchFamily="34" charset="0"/>
                </a:rPr>
                <a:t>higher</a:t>
              </a:r>
              <a:r>
                <a:rPr lang="es-ES" sz="1600" dirty="0">
                  <a:latin typeface="Tahoma" pitchFamily="34" charset="0"/>
                </a:rPr>
                <a:t> </a:t>
              </a:r>
              <a:r>
                <a:rPr lang="es-ES" sz="1600" dirty="0" err="1">
                  <a:latin typeface="Tahoma" pitchFamily="34" charset="0"/>
                </a:rPr>
                <a:t>the</a:t>
              </a:r>
              <a:r>
                <a:rPr lang="es-ES" sz="1600" dirty="0">
                  <a:latin typeface="Tahoma" pitchFamily="34" charset="0"/>
                </a:rPr>
                <a:t> </a:t>
              </a:r>
              <a:r>
                <a:rPr lang="es-ES" sz="1600" dirty="0" err="1">
                  <a:latin typeface="Tahoma" pitchFamily="34" charset="0"/>
                </a:rPr>
                <a:t>number</a:t>
              </a:r>
              <a:r>
                <a:rPr lang="es-ES" sz="1600" dirty="0">
                  <a:latin typeface="Tahoma" pitchFamily="34" charset="0"/>
                </a:rPr>
                <a:t> of </a:t>
              </a:r>
              <a:r>
                <a:rPr lang="es-ES" sz="1600" dirty="0" err="1">
                  <a:latin typeface="Tahoma" pitchFamily="34" charset="0"/>
                </a:rPr>
                <a:t>used</a:t>
              </a:r>
              <a:r>
                <a:rPr lang="es-ES" sz="1600" dirty="0">
                  <a:latin typeface="Tahoma" pitchFamily="34" charset="0"/>
                </a:rPr>
                <a:t> </a:t>
              </a:r>
              <a:r>
                <a:rPr lang="es-ES" sz="1600" dirty="0" err="1">
                  <a:latin typeface="Tahoma" pitchFamily="34" charset="0"/>
                </a:rPr>
                <a:t>colours</a:t>
              </a:r>
              <a:r>
                <a:rPr lang="es-ES" sz="1600" dirty="0">
                  <a:latin typeface="Tahoma" pitchFamily="34" charset="0"/>
                </a:rPr>
                <a:t>, </a:t>
              </a:r>
              <a:r>
                <a:rPr lang="es-ES" sz="1600" dirty="0" err="1">
                  <a:latin typeface="Tahoma" pitchFamily="34" charset="0"/>
                </a:rPr>
                <a:t>the</a:t>
              </a:r>
              <a:r>
                <a:rPr lang="es-ES" sz="1600" dirty="0">
                  <a:latin typeface="Tahoma" pitchFamily="34" charset="0"/>
                </a:rPr>
                <a:t> more </a:t>
              </a:r>
              <a:r>
                <a:rPr lang="es-ES" sz="1600" dirty="0" err="1">
                  <a:latin typeface="Tahoma" pitchFamily="34" charset="0"/>
                </a:rPr>
                <a:t>difficult</a:t>
              </a:r>
              <a:r>
                <a:rPr lang="es-ES" sz="1600" dirty="0">
                  <a:latin typeface="Tahoma" pitchFamily="34" charset="0"/>
                </a:rPr>
                <a:t> </a:t>
              </a:r>
              <a:r>
                <a:rPr lang="es-ES" sz="1600" dirty="0" err="1">
                  <a:latin typeface="Tahoma" pitchFamily="34" charset="0"/>
                </a:rPr>
                <a:t>to</a:t>
              </a:r>
              <a:r>
                <a:rPr lang="es-ES" sz="1600" dirty="0">
                  <a:latin typeface="Tahoma" pitchFamily="34" charset="0"/>
                </a:rPr>
                <a:t> </a:t>
              </a:r>
              <a:r>
                <a:rPr lang="es-ES" sz="1600" dirty="0" err="1">
                  <a:latin typeface="Tahoma" pitchFamily="34" charset="0"/>
                </a:rPr>
                <a:t>correctly</a:t>
              </a:r>
              <a:r>
                <a:rPr lang="es-ES" sz="1600" dirty="0">
                  <a:latin typeface="Tahoma" pitchFamily="34" charset="0"/>
                </a:rPr>
                <a:t> </a:t>
              </a:r>
              <a:r>
                <a:rPr lang="es-ES" sz="1600" dirty="0" err="1">
                  <a:latin typeface="Tahoma" pitchFamily="34" charset="0"/>
                </a:rPr>
                <a:t>identify</a:t>
              </a:r>
              <a:r>
                <a:rPr lang="es-ES" sz="1600" dirty="0">
                  <a:latin typeface="Tahoma" pitchFamily="34" charset="0"/>
                </a:rPr>
                <a:t> </a:t>
              </a:r>
              <a:r>
                <a:rPr lang="es-ES" sz="1600" dirty="0" err="1">
                  <a:latin typeface="Tahoma" pitchFamily="34" charset="0"/>
                </a:rPr>
                <a:t>them</a:t>
              </a:r>
              <a:r>
                <a:rPr lang="es-ES" sz="1600" dirty="0">
                  <a:latin typeface="Tahoma" pitchFamily="34" charset="0"/>
                </a:rPr>
                <a:t> </a:t>
              </a:r>
              <a:r>
                <a:rPr lang="es-ES" sz="1600" dirty="0" err="1">
                  <a:latin typeface="Tahoma" pitchFamily="34" charset="0"/>
                </a:rPr>
                <a:t>when</a:t>
              </a:r>
              <a:r>
                <a:rPr lang="es-ES" sz="1600" dirty="0">
                  <a:latin typeface="Tahoma" pitchFamily="34" charset="0"/>
                </a:rPr>
                <a:t> </a:t>
              </a:r>
              <a:r>
                <a:rPr lang="es-ES" sz="1600" dirty="0" err="1">
                  <a:latin typeface="Tahoma" pitchFamily="34" charset="0"/>
                </a:rPr>
                <a:t>measuring</a:t>
              </a:r>
              <a:r>
                <a:rPr lang="es-ES" sz="1600" dirty="0">
                  <a:latin typeface="Tahoma" pitchFamily="34" charset="0"/>
                </a:rPr>
                <a:t> non-neutral </a:t>
              </a:r>
              <a:r>
                <a:rPr lang="es-ES" sz="1600" dirty="0" err="1">
                  <a:latin typeface="Tahoma" pitchFamily="34" charset="0"/>
                </a:rPr>
                <a:t>surfaces</a:t>
              </a:r>
              <a:endParaRPr lang="es-ES" sz="1600" dirty="0">
                <a:latin typeface="Tahoma" pitchFamily="34" charset="0"/>
              </a:endParaRPr>
            </a:p>
            <a:p>
              <a:pPr lvl="1" eaLnBrk="1" hangingPunct="1">
                <a:spcBef>
                  <a:spcPct val="50000"/>
                </a:spcBef>
                <a:buClr>
                  <a:schemeClr val="bg1"/>
                </a:buClr>
                <a:buFont typeface="Tahoma" pitchFamily="34" charset="0"/>
                <a:buChar char="―"/>
              </a:pPr>
              <a:r>
                <a:rPr lang="es-ES" sz="1600" dirty="0">
                  <a:latin typeface="Tahoma" pitchFamily="34" charset="0"/>
                </a:rPr>
                <a:t> </a:t>
              </a:r>
              <a:r>
                <a:rPr lang="es-ES" sz="1600" dirty="0" err="1">
                  <a:latin typeface="Tahoma" pitchFamily="34" charset="0"/>
                </a:rPr>
                <a:t>Maximum</a:t>
              </a:r>
              <a:r>
                <a:rPr lang="es-ES" sz="1600" dirty="0">
                  <a:latin typeface="Tahoma" pitchFamily="34" charset="0"/>
                </a:rPr>
                <a:t> </a:t>
              </a:r>
              <a:r>
                <a:rPr lang="es-ES" sz="1600" dirty="0" err="1">
                  <a:latin typeface="Tahoma" pitchFamily="34" charset="0"/>
                </a:rPr>
                <a:t>resolution</a:t>
              </a:r>
              <a:r>
                <a:rPr lang="es-ES" sz="1600" dirty="0">
                  <a:latin typeface="Tahoma" pitchFamily="34" charset="0"/>
                </a:rPr>
                <a:t> </a:t>
              </a:r>
              <a:r>
                <a:rPr lang="es-ES" sz="1600" dirty="0" err="1">
                  <a:latin typeface="Tahoma" pitchFamily="34" charset="0"/>
                </a:rPr>
                <a:t>cannot</a:t>
              </a:r>
              <a:r>
                <a:rPr lang="es-ES" sz="1600" dirty="0">
                  <a:latin typeface="Tahoma" pitchFamily="34" charset="0"/>
                </a:rPr>
                <a:t> be </a:t>
              </a:r>
              <a:r>
                <a:rPr lang="es-ES" sz="1600" dirty="0" err="1">
                  <a:latin typeface="Tahoma" pitchFamily="34" charset="0"/>
                </a:rPr>
                <a:t>reached</a:t>
              </a:r>
              <a:endParaRPr lang="es-ES" sz="1800" dirty="0">
                <a:latin typeface="Tahoma" pitchFamily="34" charset="0"/>
              </a:endParaRPr>
            </a:p>
          </p:txBody>
        </p:sp>
      </p:gr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descr="corrres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371600"/>
            <a:ext cx="6324600"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4"/>
          <p:cNvSpPr>
            <a:spLocks noChangeArrowheads="1"/>
          </p:cNvSpPr>
          <p:nvPr/>
        </p:nvSpPr>
        <p:spPr bwMode="auto">
          <a:xfrm>
            <a:off x="762000" y="1663700"/>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a:p>
            <a:pPr lvl="1" eaLnBrk="0" hangingPunct="0"/>
            <a:endParaRPr lang="en-US"/>
          </a:p>
        </p:txBody>
      </p:sp>
      <p:sp>
        <p:nvSpPr>
          <p:cNvPr id="59396" name="Rectangle 5"/>
          <p:cNvSpPr>
            <a:spLocks noChangeArrowheads="1"/>
          </p:cNvSpPr>
          <p:nvPr/>
        </p:nvSpPr>
        <p:spPr bwMode="auto">
          <a:xfrm>
            <a:off x="3200400" y="5715000"/>
            <a:ext cx="4495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Tx/>
              <a:buChar char="•"/>
            </a:pPr>
            <a:r>
              <a:rPr lang="en-US" sz="1400"/>
              <a:t>Medical Imaging Laboratory</a:t>
            </a:r>
            <a:r>
              <a:rPr lang="en-US" sz="1100"/>
              <a:t> </a:t>
            </a:r>
            <a:br>
              <a:rPr lang="en-US" sz="1100"/>
            </a:br>
            <a:r>
              <a:rPr lang="en-US" sz="1400"/>
              <a:t>Departments of Biomedical Engineering and Radiology</a:t>
            </a:r>
            <a:r>
              <a:rPr lang="en-US" sz="1100"/>
              <a:t> </a:t>
            </a:r>
            <a:br>
              <a:rPr lang="en-US" sz="1100"/>
            </a:br>
            <a:r>
              <a:rPr lang="en-US" sz="1400"/>
              <a:t>Johns Hopkins University School of Medicine</a:t>
            </a:r>
            <a:r>
              <a:rPr lang="en-US" sz="1100"/>
              <a:t> </a:t>
            </a:r>
            <a:br>
              <a:rPr lang="en-US" sz="1100"/>
            </a:br>
            <a:r>
              <a:rPr lang="en-US" sz="1400"/>
              <a:t>Baltimore, MD 21205</a:t>
            </a:r>
            <a:r>
              <a:rPr lang="en-US" sz="1100"/>
              <a:t> </a:t>
            </a:r>
            <a:endParaRPr lang="en-US"/>
          </a:p>
        </p:txBody>
      </p:sp>
      <p:sp>
        <p:nvSpPr>
          <p:cNvPr id="59397" name="Rectangle 6"/>
          <p:cNvSpPr>
            <a:spLocks noChangeArrowheads="1"/>
          </p:cNvSpPr>
          <p:nvPr/>
        </p:nvSpPr>
        <p:spPr bwMode="auto">
          <a:xfrm>
            <a:off x="762000" y="4371975"/>
            <a:ext cx="9144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a:p>
            <a:pPr eaLnBrk="0" hangingPunct="0"/>
            <a:endParaRPr lang="en-US"/>
          </a:p>
        </p:txBody>
      </p:sp>
      <p:sp>
        <p:nvSpPr>
          <p:cNvPr id="59398" name="Rectangle 7"/>
          <p:cNvSpPr>
            <a:spLocks noChangeArrowheads="1"/>
          </p:cNvSpPr>
          <p:nvPr/>
        </p:nvSpPr>
        <p:spPr bwMode="auto">
          <a:xfrm>
            <a:off x="3505200" y="5410200"/>
            <a:ext cx="36718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a:t>http://www.mri.jhu.edu/~cozturk/sl.html</a:t>
            </a:r>
          </a:p>
        </p:txBody>
      </p:sp>
      <p:sp>
        <p:nvSpPr>
          <p:cNvPr id="59399" name="Rectangle 10"/>
          <p:cNvSpPr>
            <a:spLocks noGrp="1" noChangeArrowheads="1"/>
          </p:cNvSpPr>
          <p:nvPr>
            <p:ph type="title"/>
          </p:nvPr>
        </p:nvSpPr>
        <p:spPr/>
        <p:txBody>
          <a:bodyPr/>
          <a:lstStyle/>
          <a:p>
            <a:r>
              <a:rPr lang="en-US" sz="4000" smtClean="0"/>
              <a:t>Local spatial Coherence</a:t>
            </a:r>
            <a:endParaRPr lang="en-US" smtClean="0"/>
          </a:p>
        </p:txBody>
      </p:sp>
      <p:pic>
        <p:nvPicPr>
          <p:cNvPr id="59400" name="Picture 11" descr="r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05213"/>
            <a:ext cx="2667000"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12" descr="ratS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3352800"/>
            <a:ext cx="3276600"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85800" y="381000"/>
            <a:ext cx="7772400" cy="762000"/>
          </a:xfrm>
        </p:spPr>
        <p:txBody>
          <a:bodyPr/>
          <a:lstStyle/>
          <a:p>
            <a:r>
              <a:rPr lang="en-US" smtClean="0"/>
              <a:t>De Bruijn Sequences</a:t>
            </a:r>
          </a:p>
        </p:txBody>
      </p:sp>
      <p:sp>
        <p:nvSpPr>
          <p:cNvPr id="48131" name="Text Box 4"/>
          <p:cNvSpPr txBox="1">
            <a:spLocks noChangeArrowheads="1"/>
          </p:cNvSpPr>
          <p:nvPr/>
        </p:nvSpPr>
        <p:spPr bwMode="auto">
          <a:xfrm>
            <a:off x="1511300" y="1184275"/>
            <a:ext cx="763270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FontTx/>
              <a:buChar char="•"/>
            </a:pPr>
            <a:r>
              <a:rPr lang="en-US" sz="1600">
                <a:latin typeface="Tahoma" pitchFamily="34" charset="0"/>
              </a:rPr>
              <a:t>  </a:t>
            </a:r>
            <a:r>
              <a:rPr lang="en-US" sz="1400">
                <a:latin typeface="Tahoma" pitchFamily="34" charset="0"/>
              </a:rPr>
              <a:t>A De Bruijn sequence</a:t>
            </a:r>
            <a:r>
              <a:rPr lang="en-US" sz="1400" i="1">
                <a:latin typeface="Tahoma" pitchFamily="34" charset="0"/>
              </a:rPr>
              <a:t> </a:t>
            </a:r>
            <a:r>
              <a:rPr lang="en-US" sz="1400">
                <a:latin typeface="Tahoma" pitchFamily="34" charset="0"/>
              </a:rPr>
              <a:t>(or</a:t>
            </a:r>
            <a:r>
              <a:rPr lang="en-US" sz="1400" i="1">
                <a:latin typeface="Tahoma" pitchFamily="34" charset="0"/>
              </a:rPr>
              <a:t> </a:t>
            </a:r>
            <a:r>
              <a:rPr lang="en-US" sz="1400">
                <a:latin typeface="Tahoma" pitchFamily="34" charset="0"/>
              </a:rPr>
              <a:t>pseudorandom sequence)</a:t>
            </a:r>
            <a:r>
              <a:rPr lang="en-US" sz="1400" i="1">
                <a:latin typeface="Tahoma" pitchFamily="34" charset="0"/>
              </a:rPr>
              <a:t> </a:t>
            </a:r>
            <a:r>
              <a:rPr lang="en-US" sz="1400">
                <a:latin typeface="Tahoma" pitchFamily="34" charset="0"/>
              </a:rPr>
              <a:t>of order </a:t>
            </a:r>
            <a:r>
              <a:rPr lang="en-US" sz="1400" i="1">
                <a:latin typeface="Tahoma" pitchFamily="34" charset="0"/>
              </a:rPr>
              <a:t>m</a:t>
            </a:r>
            <a:r>
              <a:rPr lang="en-US" sz="1400">
                <a:latin typeface="Tahoma" pitchFamily="34" charset="0"/>
              </a:rPr>
              <a:t> over an alphabet of </a:t>
            </a:r>
            <a:r>
              <a:rPr lang="en-US" sz="1400" i="1">
                <a:latin typeface="Tahoma" pitchFamily="34" charset="0"/>
              </a:rPr>
              <a:t>n</a:t>
            </a:r>
            <a:r>
              <a:rPr lang="en-US" sz="1400">
                <a:latin typeface="Tahoma" pitchFamily="34" charset="0"/>
              </a:rPr>
              <a:t> symbols is a circular string of length </a:t>
            </a:r>
            <a:r>
              <a:rPr lang="en-US" sz="1400" i="1">
                <a:latin typeface="Tahoma" pitchFamily="34" charset="0"/>
              </a:rPr>
              <a:t>n</a:t>
            </a:r>
            <a:r>
              <a:rPr lang="en-US" sz="1400" i="1" baseline="30000">
                <a:latin typeface="Tahoma" pitchFamily="34" charset="0"/>
              </a:rPr>
              <a:t>m</a:t>
            </a:r>
            <a:r>
              <a:rPr lang="en-US" sz="1400">
                <a:latin typeface="Tahoma" pitchFamily="34" charset="0"/>
              </a:rPr>
              <a:t> that contains every substring of length </a:t>
            </a:r>
            <a:r>
              <a:rPr lang="en-US" sz="1400" i="1">
                <a:latin typeface="Tahoma" pitchFamily="34" charset="0"/>
              </a:rPr>
              <a:t>m</a:t>
            </a:r>
            <a:r>
              <a:rPr lang="en-US" sz="1400">
                <a:latin typeface="Tahoma" pitchFamily="34" charset="0"/>
              </a:rPr>
              <a:t> exactly once (in this case the windows are one-dimensional).</a:t>
            </a:r>
          </a:p>
          <a:p>
            <a:pPr eaLnBrk="1" hangingPunct="1"/>
            <a:endParaRPr lang="en-US" sz="1400">
              <a:latin typeface="Tahoma" pitchFamily="34" charset="0"/>
            </a:endParaRPr>
          </a:p>
          <a:p>
            <a:pPr algn="ctr" eaLnBrk="1" hangingPunct="1"/>
            <a:r>
              <a:rPr lang="en-US" sz="1600">
                <a:latin typeface="Tahoma" pitchFamily="34" charset="0"/>
              </a:rPr>
              <a:t>1000010111101001</a:t>
            </a:r>
          </a:p>
          <a:p>
            <a:pPr eaLnBrk="1" hangingPunct="1"/>
            <a:endParaRPr lang="en-US" sz="1400">
              <a:latin typeface="Tahoma" pitchFamily="34" charset="0"/>
            </a:endParaRPr>
          </a:p>
          <a:p>
            <a:pPr eaLnBrk="1" hangingPunct="1">
              <a:spcBef>
                <a:spcPct val="50000"/>
              </a:spcBef>
              <a:buFontTx/>
              <a:buChar char="•"/>
            </a:pPr>
            <a:r>
              <a:rPr lang="en-US" sz="1400">
                <a:latin typeface="Tahoma" pitchFamily="34" charset="0"/>
              </a:rPr>
              <a:t> The De Bruijn sequences are used to define colored slit patterns (single axis codification) or grid patterns (double axis codification)</a:t>
            </a:r>
          </a:p>
          <a:p>
            <a:pPr eaLnBrk="1" hangingPunct="1">
              <a:spcBef>
                <a:spcPct val="50000"/>
              </a:spcBef>
              <a:buFontTx/>
              <a:buChar char="•"/>
            </a:pPr>
            <a:r>
              <a:rPr lang="en-US" sz="1400">
                <a:latin typeface="Tahoma" pitchFamily="34" charset="0"/>
              </a:rPr>
              <a:t> In order to decode a certain slit it is only necessary to identify one of the windows in which it belongs to </a:t>
            </a:r>
            <a:r>
              <a:rPr lang="en-US" sz="1400">
                <a:latin typeface="cmsy10" pitchFamily="34" charset="0"/>
              </a:rPr>
              <a:t>)</a:t>
            </a:r>
            <a:r>
              <a:rPr lang="en-US" sz="1400">
                <a:latin typeface="Tahoma" pitchFamily="34" charset="0"/>
              </a:rPr>
              <a:t> can </a:t>
            </a:r>
            <a:r>
              <a:rPr lang="en-US" sz="1400" b="1">
                <a:solidFill>
                  <a:schemeClr val="accent2"/>
                </a:solidFill>
                <a:latin typeface="Tahoma" pitchFamily="34" charset="0"/>
              </a:rPr>
              <a:t>resolve occlusion problem.</a:t>
            </a:r>
            <a:endParaRPr lang="en-US" sz="1400" b="1">
              <a:solidFill>
                <a:schemeClr val="accent2"/>
              </a:solidFill>
              <a:latin typeface="cmsy10" pitchFamily="34" charset="0"/>
            </a:endParaRPr>
          </a:p>
          <a:p>
            <a:pPr eaLnBrk="1" hangingPunct="1">
              <a:buFontTx/>
              <a:buChar char="•"/>
            </a:pPr>
            <a:endParaRPr lang="en-US" sz="1400">
              <a:latin typeface="Tahoma" pitchFamily="34" charset="0"/>
            </a:endParaRPr>
          </a:p>
        </p:txBody>
      </p:sp>
      <p:pic>
        <p:nvPicPr>
          <p:cNvPr id="4813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9350" y="3873500"/>
            <a:ext cx="1871663"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 Box 6"/>
          <p:cNvSpPr txBox="1">
            <a:spLocks noChangeArrowheads="1"/>
          </p:cNvSpPr>
          <p:nvPr/>
        </p:nvSpPr>
        <p:spPr bwMode="auto">
          <a:xfrm>
            <a:off x="1549400" y="5773738"/>
            <a:ext cx="287972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1400">
                <a:latin typeface="Tahoma" pitchFamily="34" charset="0"/>
              </a:rPr>
              <a:t>Zhang et al.: 125 slits encoded with a De Bruijn sequence of 8 colors and window size of 3 slits</a:t>
            </a:r>
          </a:p>
        </p:txBody>
      </p:sp>
      <p:sp>
        <p:nvSpPr>
          <p:cNvPr id="48134" name="Text Box 7"/>
          <p:cNvSpPr txBox="1">
            <a:spLocks noChangeArrowheads="1"/>
          </p:cNvSpPr>
          <p:nvPr/>
        </p:nvSpPr>
        <p:spPr bwMode="auto">
          <a:xfrm>
            <a:off x="5148263" y="5799138"/>
            <a:ext cx="3960812"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1400">
                <a:latin typeface="Tahoma" pitchFamily="34" charset="0"/>
              </a:rPr>
              <a:t>Salvi et al.: grid of 29</a:t>
            </a:r>
            <a:r>
              <a:rPr lang="en-US" sz="1400">
                <a:latin typeface="Tahoma" pitchFamily="34" charset="0"/>
                <a:sym typeface="Symbol" pitchFamily="18" charset="2"/>
              </a:rPr>
              <a:t>29 where a De Bruijn sequence of 3 colors and window size of 3 slits is used to encode the vertical and horizontal slits</a:t>
            </a:r>
          </a:p>
        </p:txBody>
      </p:sp>
      <p:pic>
        <p:nvPicPr>
          <p:cNvPr id="48135" name="Picture 8" descr="hand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3860800"/>
            <a:ext cx="2503488"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6" name="Text Box 9"/>
          <p:cNvSpPr txBox="1">
            <a:spLocks noChangeArrowheads="1"/>
          </p:cNvSpPr>
          <p:nvPr/>
        </p:nvSpPr>
        <p:spPr bwMode="auto">
          <a:xfrm>
            <a:off x="6372225" y="1844675"/>
            <a:ext cx="2592388"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 sz="1600">
                <a:latin typeface="Tahoma" pitchFamily="34" charset="0"/>
              </a:rPr>
              <a:t> m=4  (window size)</a:t>
            </a:r>
          </a:p>
          <a:p>
            <a:pPr eaLnBrk="1" hangingPunct="1">
              <a:spcBef>
                <a:spcPct val="50000"/>
              </a:spcBef>
            </a:pPr>
            <a:r>
              <a:rPr lang="es-ES" sz="1600">
                <a:latin typeface="Tahoma" pitchFamily="34" charset="0"/>
              </a:rPr>
              <a:t> n=2 (alphabet symbols)</a:t>
            </a:r>
          </a:p>
        </p:txBody>
      </p:sp>
      <p:sp>
        <p:nvSpPr>
          <p:cNvPr id="48137" name="AutoShape 10"/>
          <p:cNvSpPr>
            <a:spLocks/>
          </p:cNvSpPr>
          <p:nvPr/>
        </p:nvSpPr>
        <p:spPr bwMode="auto">
          <a:xfrm>
            <a:off x="6324600" y="1981200"/>
            <a:ext cx="76200" cy="533400"/>
          </a:xfrm>
          <a:prstGeom prst="leftBrace">
            <a:avLst>
              <a:gd name="adj1" fmla="val 58333"/>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685800" y="304800"/>
            <a:ext cx="7772400" cy="762000"/>
          </a:xfrm>
        </p:spPr>
        <p:txBody>
          <a:bodyPr/>
          <a:lstStyle/>
          <a:p>
            <a:r>
              <a:rPr lang="en-US" smtClean="0"/>
              <a:t>M-Arrays</a:t>
            </a:r>
          </a:p>
        </p:txBody>
      </p:sp>
      <p:sp>
        <p:nvSpPr>
          <p:cNvPr id="49155" name="Text Box 4"/>
          <p:cNvSpPr txBox="1">
            <a:spLocks noChangeArrowheads="1"/>
          </p:cNvSpPr>
          <p:nvPr/>
        </p:nvSpPr>
        <p:spPr bwMode="auto">
          <a:xfrm>
            <a:off x="1522413" y="1125538"/>
            <a:ext cx="7489825"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eaLnBrk="0" hangingPunct="0">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eaLnBrk="1" hangingPunct="1">
              <a:buFontTx/>
              <a:buChar char="•"/>
            </a:pPr>
            <a:r>
              <a:rPr lang="en-US" sz="1600">
                <a:latin typeface="Tahoma" pitchFamily="34" charset="0"/>
              </a:rPr>
              <a:t>  An m-array is the bidimensional extension of a De Bruijn sequence. Every window of w</a:t>
            </a:r>
            <a:r>
              <a:rPr lang="en-US" sz="1600">
                <a:latin typeface="Tahoma" pitchFamily="34" charset="0"/>
                <a:sym typeface="Symbol" pitchFamily="18" charset="2"/>
              </a:rPr>
              <a:t>h units appears only once. The window size is related with the size of the m-array and the number of symbols used</a:t>
            </a:r>
          </a:p>
          <a:p>
            <a:pPr eaLnBrk="1" hangingPunct="1">
              <a:buFontTx/>
              <a:buChar char="•"/>
            </a:pPr>
            <a:endParaRPr lang="en-US" sz="1600">
              <a:latin typeface="Tahoma" pitchFamily="34" charset="0"/>
              <a:sym typeface="Symbol" pitchFamily="18" charset="2"/>
            </a:endParaRPr>
          </a:p>
          <a:p>
            <a:pPr lvl="4" eaLnBrk="1" hangingPunct="1"/>
            <a:r>
              <a:rPr lang="en-US" sz="2000">
                <a:latin typeface="Tahoma" pitchFamily="34" charset="0"/>
                <a:sym typeface="Symbol" pitchFamily="18" charset="2"/>
              </a:rPr>
              <a:t>0 0 1 0 1 0</a:t>
            </a:r>
          </a:p>
          <a:p>
            <a:pPr lvl="4" eaLnBrk="1" hangingPunct="1"/>
            <a:r>
              <a:rPr lang="en-US" sz="2000">
                <a:latin typeface="Tahoma" pitchFamily="34" charset="0"/>
                <a:sym typeface="Symbol" pitchFamily="18" charset="2"/>
              </a:rPr>
              <a:t>0 1 0 1 1 0</a:t>
            </a:r>
          </a:p>
          <a:p>
            <a:pPr lvl="4" eaLnBrk="1" hangingPunct="1"/>
            <a:r>
              <a:rPr lang="en-US" sz="2000">
                <a:latin typeface="Tahoma" pitchFamily="34" charset="0"/>
                <a:sym typeface="Symbol" pitchFamily="18" charset="2"/>
              </a:rPr>
              <a:t>1 1 0 0 1 1</a:t>
            </a:r>
          </a:p>
          <a:p>
            <a:pPr lvl="4" eaLnBrk="1" hangingPunct="1"/>
            <a:r>
              <a:rPr lang="en-US" sz="2000">
                <a:latin typeface="Tahoma" pitchFamily="34" charset="0"/>
                <a:sym typeface="Symbol" pitchFamily="18" charset="2"/>
              </a:rPr>
              <a:t>0 0 1 0 1 0</a:t>
            </a:r>
          </a:p>
          <a:p>
            <a:pPr eaLnBrk="1" hangingPunct="1">
              <a:buFontTx/>
              <a:buChar char="•"/>
            </a:pPr>
            <a:endParaRPr lang="en-US" sz="2000">
              <a:latin typeface="Tahoma" pitchFamily="34" charset="0"/>
              <a:sym typeface="Symbol" pitchFamily="18" charset="2"/>
            </a:endParaRPr>
          </a:p>
          <a:p>
            <a:pPr eaLnBrk="1" hangingPunct="1">
              <a:buFontTx/>
              <a:buChar char="•"/>
            </a:pPr>
            <a:endParaRPr lang="en-US" sz="1600">
              <a:latin typeface="Tahoma" pitchFamily="34" charset="0"/>
              <a:sym typeface="Symbol" pitchFamily="18" charset="2"/>
            </a:endParaRPr>
          </a:p>
        </p:txBody>
      </p:sp>
      <p:pic>
        <p:nvPicPr>
          <p:cNvPr id="49156" name="Picture 5" descr="Morano"/>
          <p:cNvPicPr>
            <a:picLocks noChangeAspect="1" noChangeArrowheads="1"/>
          </p:cNvPicPr>
          <p:nvPr/>
        </p:nvPicPr>
        <p:blipFill>
          <a:blip r:embed="rId3">
            <a:lum bright="48000" contrast="78000"/>
            <a:extLst>
              <a:ext uri="{28A0092B-C50C-407E-A947-70E740481C1C}">
                <a14:useLocalDpi xmlns:a14="http://schemas.microsoft.com/office/drawing/2010/main" val="0"/>
              </a:ext>
            </a:extLst>
          </a:blip>
          <a:srcRect/>
          <a:stretch>
            <a:fillRect/>
          </a:stretch>
        </p:blipFill>
        <p:spPr bwMode="auto">
          <a:xfrm>
            <a:off x="1590675" y="3730625"/>
            <a:ext cx="1663700" cy="209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 Box 6"/>
          <p:cNvSpPr txBox="1">
            <a:spLocks noChangeArrowheads="1"/>
          </p:cNvSpPr>
          <p:nvPr/>
        </p:nvSpPr>
        <p:spPr bwMode="auto">
          <a:xfrm>
            <a:off x="1447800" y="5819775"/>
            <a:ext cx="2087563"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1500">
                <a:latin typeface="Tahoma" pitchFamily="34" charset="0"/>
              </a:rPr>
              <a:t>Morano et al. M-array represented with an array of coloured dots</a:t>
            </a:r>
          </a:p>
        </p:txBody>
      </p:sp>
      <p:pic>
        <p:nvPicPr>
          <p:cNvPr id="4915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0188" y="3773488"/>
            <a:ext cx="2447925" cy="188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 Box 8"/>
          <p:cNvSpPr txBox="1">
            <a:spLocks noChangeArrowheads="1"/>
          </p:cNvSpPr>
          <p:nvPr/>
        </p:nvSpPr>
        <p:spPr bwMode="auto">
          <a:xfrm>
            <a:off x="4256088" y="5662613"/>
            <a:ext cx="20875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1500">
                <a:latin typeface="Tahoma" pitchFamily="34" charset="0"/>
              </a:rPr>
              <a:t>M-array proposed by Vuylsteke et al. Represented with shape primitives</a:t>
            </a:r>
          </a:p>
        </p:txBody>
      </p:sp>
      <p:pic>
        <p:nvPicPr>
          <p:cNvPr id="4916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8838" y="3789363"/>
            <a:ext cx="183356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1" name="Text Box 10"/>
          <p:cNvSpPr txBox="1">
            <a:spLocks noChangeArrowheads="1"/>
          </p:cNvSpPr>
          <p:nvPr/>
        </p:nvSpPr>
        <p:spPr bwMode="auto">
          <a:xfrm>
            <a:off x="7137400" y="4652963"/>
            <a:ext cx="208756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1500">
                <a:latin typeface="Tahoma" pitchFamily="34" charset="0"/>
              </a:rPr>
              <a:t>Shape primitives used to represent every symbol of the alphabet</a:t>
            </a:r>
          </a:p>
        </p:txBody>
      </p:sp>
      <p:sp>
        <p:nvSpPr>
          <p:cNvPr id="49162" name="AutoShape 11"/>
          <p:cNvSpPr>
            <a:spLocks noChangeArrowheads="1"/>
          </p:cNvSpPr>
          <p:nvPr/>
        </p:nvSpPr>
        <p:spPr bwMode="auto">
          <a:xfrm rot="10800000" flipH="1">
            <a:off x="6632575" y="3867150"/>
            <a:ext cx="504825" cy="1514475"/>
          </a:xfrm>
          <a:prstGeom prst="leftArrow">
            <a:avLst>
              <a:gd name="adj1" fmla="val 50000"/>
              <a:gd name="adj2" fmla="val 25000"/>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9163" name="Text Box 12"/>
          <p:cNvSpPr txBox="1">
            <a:spLocks noChangeArrowheads="1"/>
          </p:cNvSpPr>
          <p:nvPr/>
        </p:nvSpPr>
        <p:spPr bwMode="auto">
          <a:xfrm>
            <a:off x="5268913" y="2220913"/>
            <a:ext cx="19431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600">
                <a:latin typeface="Tahoma" pitchFamily="34" charset="0"/>
              </a:rPr>
              <a:t>Example: binary m-array of size 4</a:t>
            </a:r>
            <a:r>
              <a:rPr lang="en-US" sz="1600">
                <a:latin typeface="Tahoma" pitchFamily="34" charset="0"/>
                <a:sym typeface="Symbol" pitchFamily="18" charset="2"/>
              </a:rPr>
              <a:t></a:t>
            </a:r>
            <a:r>
              <a:rPr lang="en-US" sz="1600">
                <a:latin typeface="Tahoma" pitchFamily="34" charset="0"/>
              </a:rPr>
              <a:t>6 and window size of 2</a:t>
            </a:r>
            <a:r>
              <a:rPr lang="en-US" sz="1600">
                <a:latin typeface="Tahoma" pitchFamily="34" charset="0"/>
                <a:sym typeface="Symbol" pitchFamily="18" charset="2"/>
              </a:rPr>
              <a:t></a:t>
            </a:r>
            <a:r>
              <a:rPr lang="en-US" sz="1600">
                <a:latin typeface="Tahoma" pitchFamily="34" charset="0"/>
              </a:rPr>
              <a:t>2</a:t>
            </a:r>
          </a:p>
        </p:txBody>
      </p:sp>
      <p:sp>
        <p:nvSpPr>
          <p:cNvPr id="49164" name="AutoShape 13"/>
          <p:cNvSpPr>
            <a:spLocks/>
          </p:cNvSpPr>
          <p:nvPr/>
        </p:nvSpPr>
        <p:spPr bwMode="auto">
          <a:xfrm>
            <a:off x="4992688" y="2209800"/>
            <a:ext cx="76200" cy="1143000"/>
          </a:xfrm>
          <a:prstGeom prst="rightBrace">
            <a:avLst>
              <a:gd name="adj1" fmla="val 12500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9165" name="Rectangle 15"/>
          <p:cNvSpPr>
            <a:spLocks noChangeArrowheads="1"/>
          </p:cNvSpPr>
          <p:nvPr/>
        </p:nvSpPr>
        <p:spPr bwMode="auto">
          <a:xfrm>
            <a:off x="4043363" y="2427288"/>
            <a:ext cx="431800" cy="647700"/>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smtClean="0"/>
              <a:t>Static Light Pattern Projection</a:t>
            </a:r>
          </a:p>
        </p:txBody>
      </p:sp>
      <p:sp>
        <p:nvSpPr>
          <p:cNvPr id="17411" name="Rectangle 3"/>
          <p:cNvSpPr>
            <a:spLocks noGrp="1" noChangeArrowheads="1"/>
          </p:cNvSpPr>
          <p:nvPr>
            <p:ph type="body" idx="1"/>
          </p:nvPr>
        </p:nvSpPr>
        <p:spPr>
          <a:xfrm>
            <a:off x="1524000" y="1447800"/>
            <a:ext cx="5486400" cy="5105400"/>
          </a:xfrm>
        </p:spPr>
        <p:txBody>
          <a:bodyPr/>
          <a:lstStyle/>
          <a:p>
            <a:r>
              <a:rPr lang="en-US" sz="2400" dirty="0" smtClean="0"/>
              <a:t>Project a pattern of stripes into the scene to reduce the total number of images required to reconstruct the scene.</a:t>
            </a:r>
          </a:p>
          <a:p>
            <a:r>
              <a:rPr lang="en-US" sz="2400" dirty="0" smtClean="0"/>
              <a:t>Each stripe/line represents a specific angle </a:t>
            </a:r>
            <a:r>
              <a:rPr lang="el-GR" sz="2400" dirty="0" smtClean="0"/>
              <a:t>α</a:t>
            </a:r>
            <a:r>
              <a:rPr lang="en-US" sz="2400" dirty="0" smtClean="0"/>
              <a:t> of the light plane.</a:t>
            </a:r>
          </a:p>
          <a:p>
            <a:r>
              <a:rPr lang="en-US" sz="2400" b="1" dirty="0" smtClean="0"/>
              <a:t>Problem</a:t>
            </a:r>
            <a:r>
              <a:rPr lang="en-US" sz="2400" dirty="0" smtClean="0"/>
              <a:t>: How to uniquely identify light stripes in the camera image when several are simultaneously projected into the scene.</a:t>
            </a:r>
          </a:p>
        </p:txBody>
      </p:sp>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4114800"/>
            <a:ext cx="2076450" cy="175260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hand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438400"/>
            <a:ext cx="4079875"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5" descr="hand113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438400"/>
            <a:ext cx="4079875"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ctangle 10"/>
          <p:cNvSpPr>
            <a:spLocks noGrp="1" noChangeArrowheads="1"/>
          </p:cNvSpPr>
          <p:nvPr>
            <p:ph type="title"/>
          </p:nvPr>
        </p:nvSpPr>
        <p:spPr/>
        <p:txBody>
          <a:bodyPr/>
          <a:lstStyle/>
          <a:p>
            <a:r>
              <a:rPr lang="en-US" sz="4000" smtClean="0"/>
              <a:t>Binary spatial coding</a:t>
            </a:r>
            <a:r>
              <a:rPr lang="en-US" smtClean="0"/>
              <a:t>  </a:t>
            </a:r>
          </a:p>
        </p:txBody>
      </p:sp>
      <p:sp>
        <p:nvSpPr>
          <p:cNvPr id="52229" name="Rectangle 11"/>
          <p:cNvSpPr>
            <a:spLocks noChangeArrowheads="1"/>
          </p:cNvSpPr>
          <p:nvPr/>
        </p:nvSpPr>
        <p:spPr bwMode="auto">
          <a:xfrm>
            <a:off x="2056519" y="5380038"/>
            <a:ext cx="50738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600" dirty="0">
                <a:hlinkClick r:id="rId5"/>
              </a:rPr>
              <a:t>http://</a:t>
            </a:r>
            <a:r>
              <a:rPr lang="en-US" sz="1600" dirty="0" smtClean="0">
                <a:hlinkClick r:id="rId5"/>
              </a:rPr>
              <a:t>cmp.felk.cvut.cz/cmp/demos/RangeAcquisition.html</a:t>
            </a:r>
            <a:r>
              <a:rPr lang="en-US" sz="1600" dirty="0" smtClean="0"/>
              <a:t> </a:t>
            </a:r>
            <a:endParaRPr lang="en-US" sz="1600" dirty="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3250" name="Picture 2" descr="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86000"/>
            <a:ext cx="4079875"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3" descr="cola3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286000"/>
            <a:ext cx="4079875"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Rectangle 4"/>
          <p:cNvSpPr>
            <a:spLocks noGrp="1" noChangeArrowheads="1"/>
          </p:cNvSpPr>
          <p:nvPr>
            <p:ph type="title"/>
          </p:nvPr>
        </p:nvSpPr>
        <p:spPr/>
        <p:txBody>
          <a:bodyPr/>
          <a:lstStyle/>
          <a:p>
            <a:r>
              <a:rPr lang="en-US" sz="4000" smtClean="0"/>
              <a:t>Problems in recovering pattern</a:t>
            </a:r>
          </a:p>
        </p:txBody>
      </p:sp>
      <p:sp>
        <p:nvSpPr>
          <p:cNvPr id="53253" name="Oval 8"/>
          <p:cNvSpPr>
            <a:spLocks noChangeArrowheads="1"/>
          </p:cNvSpPr>
          <p:nvPr/>
        </p:nvSpPr>
        <p:spPr bwMode="auto">
          <a:xfrm>
            <a:off x="7543800" y="3124200"/>
            <a:ext cx="381000" cy="11430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3254" name="Oval 9"/>
          <p:cNvSpPr>
            <a:spLocks noChangeArrowheads="1"/>
          </p:cNvSpPr>
          <p:nvPr/>
        </p:nvSpPr>
        <p:spPr bwMode="auto">
          <a:xfrm>
            <a:off x="6553200" y="2362200"/>
            <a:ext cx="609600" cy="6858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Rectangle 1026"/>
          <p:cNvSpPr>
            <a:spLocks noGrp="1" noChangeArrowheads="1"/>
          </p:cNvSpPr>
          <p:nvPr>
            <p:ph type="title"/>
          </p:nvPr>
        </p:nvSpPr>
        <p:spPr/>
        <p:txBody>
          <a:bodyPr/>
          <a:lstStyle/>
          <a:p>
            <a:r>
              <a:rPr lang="en-US" sz="4000" smtClean="0"/>
              <a:t>Introducing color in coding</a:t>
            </a:r>
          </a:p>
        </p:txBody>
      </p:sp>
      <p:sp>
        <p:nvSpPr>
          <p:cNvPr id="379907" name="Rectangle 1027"/>
          <p:cNvSpPr>
            <a:spLocks noGrp="1" noChangeArrowheads="1"/>
          </p:cNvSpPr>
          <p:nvPr>
            <p:ph type="body" idx="1"/>
          </p:nvPr>
        </p:nvSpPr>
        <p:spPr>
          <a:xfrm>
            <a:off x="1676400" y="1981200"/>
            <a:ext cx="7119938" cy="3881438"/>
          </a:xfrm>
        </p:spPr>
        <p:txBody>
          <a:bodyPr/>
          <a:lstStyle/>
          <a:p>
            <a:r>
              <a:rPr lang="en-US" sz="2400" smtClean="0"/>
              <a:t>Allowing colors in coding is the same as augmenting code basis. This gives us more words with the same length.</a:t>
            </a:r>
          </a:p>
          <a:p>
            <a:r>
              <a:rPr lang="en-US" sz="2400" smtClean="0"/>
              <a:t>If the scene changes the color of projected light, then information can be lost. </a:t>
            </a:r>
          </a:p>
          <a:p>
            <a:r>
              <a:rPr lang="en-US" sz="2400" smtClean="0"/>
              <a:t>Reflectivity restrictions (neutral scene colors) have to be imposed to guarantee the correct decoding.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990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79907">
                                            <p:txEl>
                                              <p:pRg st="0" end="0"/>
                                            </p:txEl>
                                          </p:spTgt>
                                        </p:tgtEl>
                                        <p:attrNameLst>
                                          <p:attrName>ppt_c</p:attrName>
                                        </p:attrNameLst>
                                      </p:cBhvr>
                                      <p:to>
                                        <a:schemeClr val="accent1"/>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990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79907">
                                            <p:txEl>
                                              <p:pRg st="1" end="1"/>
                                            </p:txEl>
                                          </p:spTgt>
                                        </p:tgtEl>
                                        <p:attrNameLst>
                                          <p:attrName>ppt_c</p:attrName>
                                        </p:attrNameLst>
                                      </p:cBhvr>
                                      <p:to>
                                        <a:schemeClr val="accent1"/>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9907">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79907">
                                            <p:txEl>
                                              <p:pRg st="2" end="2"/>
                                            </p:txEl>
                                          </p:spTgt>
                                        </p:tgtEl>
                                        <p:attrNameLst>
                                          <p:attrName>ppt_c</p:attrName>
                                        </p:attrNameLst>
                                      </p:cBhvr>
                                      <p:to>
                                        <a:schemeClr val="accent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07"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050"/>
          <p:cNvSpPr>
            <a:spLocks noGrp="1" noChangeArrowheads="1"/>
          </p:cNvSpPr>
          <p:nvPr>
            <p:ph type="title"/>
          </p:nvPr>
        </p:nvSpPr>
        <p:spPr/>
        <p:txBody>
          <a:bodyPr/>
          <a:lstStyle/>
          <a:p>
            <a:r>
              <a:rPr lang="en-US" sz="4000" smtClean="0"/>
              <a:t>Examples</a:t>
            </a:r>
          </a:p>
        </p:txBody>
      </p:sp>
      <p:pic>
        <p:nvPicPr>
          <p:cNvPr id="55299" name="Picture 2051" descr="Boy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825" y="1447800"/>
            <a:ext cx="7335838"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2052" descr="griff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7825" y="3810000"/>
            <a:ext cx="73120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asla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681288" y="1312863"/>
            <a:ext cx="4786312" cy="501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1524000" y="381000"/>
            <a:ext cx="7391400" cy="685800"/>
          </a:xfrm>
          <a:prstGeom prst="rect">
            <a:avLst/>
          </a:prstGeom>
        </p:spPr>
        <p:txBody>
          <a:bodyPr/>
          <a:lstStyle/>
          <a:p>
            <a:pPr algn="ctr" eaLnBrk="0" hangingPunct="0">
              <a:defRPr/>
            </a:pPr>
            <a:r>
              <a:rPr lang="en-US" sz="4000" kern="0">
                <a:solidFill>
                  <a:schemeClr val="accent2"/>
                </a:solidFill>
                <a:latin typeface="+mj-lt"/>
                <a:ea typeface="+mj-ea"/>
                <a:cs typeface="+mj-cs"/>
              </a:rPr>
              <a:t>Decoding table</a:t>
            </a:r>
            <a:endParaRPr lang="en-US" sz="4000" kern="0" dirty="0">
              <a:solidFill>
                <a:schemeClr val="accent2"/>
              </a:solidFill>
              <a:latin typeface="+mj-lt"/>
              <a:ea typeface="+mj-ea"/>
              <a:cs typeface="+mj-cs"/>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sz="4000" smtClean="0"/>
              <a:t>Decoding table</a:t>
            </a:r>
          </a:p>
        </p:txBody>
      </p:sp>
      <p:graphicFrame>
        <p:nvGraphicFramePr>
          <p:cNvPr id="411651" name="Group 3"/>
          <p:cNvGraphicFramePr>
            <a:graphicFrameLocks noGrp="1"/>
          </p:cNvGraphicFramePr>
          <p:nvPr/>
        </p:nvGraphicFramePr>
        <p:xfrm>
          <a:off x="914400" y="1676400"/>
          <a:ext cx="3581400" cy="4064000"/>
        </p:xfrm>
        <a:graphic>
          <a:graphicData uri="http://schemas.openxmlformats.org/drawingml/2006/table">
            <a:tbl>
              <a:tblPr/>
              <a:tblGrid>
                <a:gridCol w="914400"/>
                <a:gridCol w="571500"/>
                <a:gridCol w="698500"/>
                <a:gridCol w="698500"/>
                <a:gridCol w="698500"/>
              </a:tblGrid>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vertices</a:t>
                      </a:r>
                    </a:p>
                  </a:txBody>
                  <a:tcPr anchor="b" horzOverflow="overflow">
                    <a:lnL cap="flat">
                      <a:noFill/>
                    </a:lnL>
                    <a:lnR>
                      <a:noFill/>
                    </a:lnR>
                    <a:lnT cap="flat">
                      <a:noFill/>
                    </a:lnT>
                    <a:lnB>
                      <a:noFill/>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d(0)</a:t>
                      </a:r>
                    </a:p>
                  </a:txBody>
                  <a:tcPr anchor="b" horzOverflow="overflow">
                    <a:lnL>
                      <a:noFill/>
                    </a:lnL>
                    <a:lnR>
                      <a:noFill/>
                    </a:lnR>
                    <a:lnT cap="flat">
                      <a:noFill/>
                    </a:lnT>
                    <a:lnB>
                      <a:noFill/>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d(1)</a:t>
                      </a:r>
                    </a:p>
                  </a:txBody>
                  <a:tcPr anchor="b" horzOverflow="overflow">
                    <a:lnL>
                      <a:noFill/>
                    </a:lnL>
                    <a:lnR>
                      <a:noFill/>
                    </a:lnR>
                    <a:lnT cap="flat">
                      <a:noFill/>
                    </a:lnT>
                    <a:lnB>
                      <a:noFill/>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d(2)</a:t>
                      </a:r>
                    </a:p>
                  </a:txBody>
                  <a:tcPr anchor="b" horzOverflow="overflow">
                    <a:lnL>
                      <a:noFill/>
                    </a:lnL>
                    <a:lnR>
                      <a:noFill/>
                    </a:lnR>
                    <a:lnT cap="flat">
                      <a:noFill/>
                    </a:lnT>
                    <a:lnB>
                      <a:noFill/>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d(3)</a:t>
                      </a:r>
                    </a:p>
                  </a:txBody>
                  <a:tcPr anchor="b" horzOverflow="overflow">
                    <a:lnL>
                      <a:noFill/>
                    </a:lnL>
                    <a:lnR cap="flat">
                      <a:noFill/>
                    </a:lnR>
                    <a:lnT cap="flat">
                      <a:noFill/>
                    </a:lnT>
                    <a:lnB>
                      <a:noFill/>
                    </a:lnB>
                    <a:lnTlToBr>
                      <a:noFill/>
                    </a:lnTlToBr>
                    <a:lnBlToTr>
                      <a:noFill/>
                    </a:lnBlToTr>
                    <a:solidFill>
                      <a:schemeClr val="bg2"/>
                    </a:solid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V(</a:t>
                      </a:r>
                      <a:r>
                        <a:rPr kumimoji="0" lang="en-US" sz="1600" b="0" i="0" u="none" strike="noStrike" cap="none" normalizeH="0" baseline="0" smtClean="0">
                          <a:ln>
                            <a:noFill/>
                          </a:ln>
                          <a:solidFill>
                            <a:srgbClr val="FF0000"/>
                          </a:solidFill>
                          <a:effectLst/>
                          <a:latin typeface="Arial" charset="0"/>
                        </a:rPr>
                        <a:t>00</a:t>
                      </a:r>
                      <a:r>
                        <a:rPr kumimoji="0" lang="en-US" sz="1600" b="0" i="0" u="none" strike="noStrike" cap="none" normalizeH="0" baseline="0" smtClean="0">
                          <a:ln>
                            <a:noFill/>
                          </a:ln>
                          <a:solidFill>
                            <a:schemeClr val="tx1"/>
                          </a:solidFill>
                          <a:effectLst/>
                          <a:latin typeface="Arial" charset="0"/>
                        </a:rPr>
                        <a:t>)</a:t>
                      </a:r>
                    </a:p>
                  </a:txBody>
                  <a:tcPr anchor="b" horzOverflow="overflow">
                    <a:lnL cap="flat">
                      <a:noFill/>
                    </a:lnL>
                    <a:lnR>
                      <a:noFill/>
                    </a:lnR>
                    <a:lnT>
                      <a:noFill/>
                    </a:lnT>
                    <a:lnB>
                      <a:noFill/>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0</a:t>
                      </a:r>
                    </a:p>
                  </a:txBody>
                  <a:tcPr anchor="b" horzOverflow="overflow">
                    <a:lnL>
                      <a:noFill/>
                    </a:lnL>
                    <a:lnR>
                      <a:noFill/>
                    </a:lnR>
                    <a:lnT>
                      <a:noFill/>
                    </a:lnT>
                    <a:lnB>
                      <a:noFill/>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3</a:t>
                      </a:r>
                    </a:p>
                  </a:txBody>
                  <a:tcPr anchor="b" horzOverflow="overflow">
                    <a:lnL>
                      <a:noFill/>
                    </a:lnL>
                    <a:lnR>
                      <a:noFill/>
                    </a:lnR>
                    <a:lnT>
                      <a:noFill/>
                    </a:lnT>
                    <a:lnB>
                      <a:noFill/>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6</a:t>
                      </a:r>
                    </a:p>
                  </a:txBody>
                  <a:tcPr anchor="b" horzOverflow="overflow">
                    <a:lnL>
                      <a:noFill/>
                    </a:lnL>
                    <a:lnR>
                      <a:noFill/>
                    </a:lnR>
                    <a:lnT>
                      <a:noFill/>
                    </a:lnT>
                    <a:lnB>
                      <a:noFill/>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9</a:t>
                      </a:r>
                    </a:p>
                  </a:txBody>
                  <a:tcPr anchor="b" horzOverflow="overflow">
                    <a:lnL>
                      <a:noFill/>
                    </a:lnL>
                    <a:lnR cap="flat">
                      <a:noFill/>
                    </a:lnR>
                    <a:lnT>
                      <a:noFill/>
                    </a:lnT>
                    <a:lnB>
                      <a:noFill/>
                    </a:lnB>
                    <a:lnTlToBr>
                      <a:noFill/>
                    </a:lnTlToBr>
                    <a:lnBlToTr>
                      <a:noFill/>
                    </a:lnBlToTr>
                    <a:solidFill>
                      <a:srgbClr val="EAEAEA"/>
                    </a:solid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V(</a:t>
                      </a:r>
                      <a:r>
                        <a:rPr kumimoji="0" lang="en-US" sz="1600" b="0" i="0" u="none" strike="noStrike" cap="none" normalizeH="0" baseline="0" smtClean="0">
                          <a:ln>
                            <a:noFill/>
                          </a:ln>
                          <a:solidFill>
                            <a:srgbClr val="FF0000"/>
                          </a:solidFill>
                          <a:effectLst/>
                          <a:latin typeface="Arial" charset="0"/>
                        </a:rPr>
                        <a:t>0</a:t>
                      </a:r>
                      <a:r>
                        <a:rPr kumimoji="0" lang="en-US" sz="1600" b="0" i="0" u="none" strike="noStrike" cap="none" normalizeH="0" baseline="0" smtClean="0">
                          <a:ln>
                            <a:noFill/>
                          </a:ln>
                          <a:solidFill>
                            <a:srgbClr val="33CC33"/>
                          </a:solidFill>
                          <a:effectLst/>
                          <a:latin typeface="Arial" charset="0"/>
                        </a:rPr>
                        <a:t>1</a:t>
                      </a:r>
                      <a:r>
                        <a:rPr kumimoji="0" lang="en-US" sz="1600" b="0" i="0" u="none" strike="noStrike" cap="none" normalizeH="0" baseline="0" smtClean="0">
                          <a:ln>
                            <a:noFill/>
                          </a:ln>
                          <a:solidFill>
                            <a:schemeClr val="tx1"/>
                          </a:solidFill>
                          <a:effectLst/>
                          <a:latin typeface="Arial" charset="0"/>
                        </a:rPr>
                        <a:t>)</a:t>
                      </a:r>
                    </a:p>
                  </a:txBody>
                  <a:tcPr anchor="b" horzOverflow="overflow">
                    <a:lnL cap="flat">
                      <a:noFill/>
                    </a:lnL>
                    <a:lnR>
                      <a:noFill/>
                    </a:lnR>
                    <a:lnT>
                      <a:noFill/>
                    </a:lnT>
                    <a:lnB>
                      <a:noFill/>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14</a:t>
                      </a:r>
                    </a:p>
                  </a:txBody>
                  <a:tcPr anchor="b" horzOverflow="overflow">
                    <a:lnL>
                      <a:noFill/>
                    </a:lnL>
                    <a:lnR>
                      <a:noFill/>
                    </a:lnR>
                    <a:lnT>
                      <a:noFill/>
                    </a:lnT>
                    <a:lnB>
                      <a:noFill/>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17</a:t>
                      </a:r>
                    </a:p>
                  </a:txBody>
                  <a:tcPr anchor="b" horzOverflow="overflow">
                    <a:lnL>
                      <a:noFill/>
                    </a:lnL>
                    <a:lnR>
                      <a:noFill/>
                    </a:lnR>
                    <a:lnT>
                      <a:noFill/>
                    </a:lnT>
                    <a:lnB>
                      <a:noFill/>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19</a:t>
                      </a:r>
                    </a:p>
                  </a:txBody>
                  <a:tcPr anchor="b" horzOverflow="overflow">
                    <a:lnL>
                      <a:noFill/>
                    </a:lnL>
                    <a:lnR>
                      <a:noFill/>
                    </a:lnR>
                    <a:lnT>
                      <a:noFill/>
                    </a:lnT>
                    <a:lnB>
                      <a:noFill/>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11</a:t>
                      </a:r>
                    </a:p>
                  </a:txBody>
                  <a:tcPr anchor="b" horzOverflow="overflow">
                    <a:lnL>
                      <a:noFill/>
                    </a:lnL>
                    <a:lnR cap="flat">
                      <a:noFill/>
                    </a:lnR>
                    <a:lnT>
                      <a:noFill/>
                    </a:lnT>
                    <a:lnB>
                      <a:noFill/>
                    </a:lnB>
                    <a:lnTlToBr>
                      <a:noFill/>
                    </a:lnTlToBr>
                    <a:lnBlToTr>
                      <a:noFill/>
                    </a:lnBlToTr>
                    <a:solidFill>
                      <a:srgbClr val="EAEAEA"/>
                    </a:solid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V(</a:t>
                      </a:r>
                      <a:r>
                        <a:rPr kumimoji="0" lang="en-US" sz="1600" b="0" i="0" u="none" strike="noStrike" cap="none" normalizeH="0" baseline="0" smtClean="0">
                          <a:ln>
                            <a:noFill/>
                          </a:ln>
                          <a:solidFill>
                            <a:srgbClr val="FF0000"/>
                          </a:solidFill>
                          <a:effectLst/>
                          <a:latin typeface="Arial" charset="0"/>
                        </a:rPr>
                        <a:t>0</a:t>
                      </a:r>
                      <a:r>
                        <a:rPr kumimoji="0" lang="en-US" sz="1600" b="0" i="0" u="none" strike="noStrike" cap="none" normalizeH="0" baseline="0" smtClean="0">
                          <a:ln>
                            <a:noFill/>
                          </a:ln>
                          <a:solidFill>
                            <a:srgbClr val="0000FF"/>
                          </a:solidFill>
                          <a:effectLst/>
                          <a:latin typeface="Arial" charset="0"/>
                        </a:rPr>
                        <a:t>2</a:t>
                      </a:r>
                      <a:r>
                        <a:rPr kumimoji="0" lang="en-US" sz="1600" b="0" i="0" u="none" strike="noStrike" cap="none" normalizeH="0" baseline="0" smtClean="0">
                          <a:ln>
                            <a:noFill/>
                          </a:ln>
                          <a:solidFill>
                            <a:schemeClr val="tx1"/>
                          </a:solidFill>
                          <a:effectLst/>
                          <a:latin typeface="Arial" charset="0"/>
                        </a:rPr>
                        <a:t>)</a:t>
                      </a:r>
                    </a:p>
                  </a:txBody>
                  <a:tcPr anchor="b" horzOverflow="overflow">
                    <a:lnL cap="flat">
                      <a:noFill/>
                    </a:lnL>
                    <a:lnR>
                      <a:noFill/>
                    </a:lnR>
                    <a:lnT>
                      <a:noFill/>
                    </a:lnT>
                    <a:lnB>
                      <a:noFill/>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28</a:t>
                      </a:r>
                    </a:p>
                  </a:txBody>
                  <a:tcPr anchor="b" horzOverflow="overflow">
                    <a:lnL>
                      <a:noFill/>
                    </a:lnL>
                    <a:lnR>
                      <a:noFill/>
                    </a:lnR>
                    <a:lnT>
                      <a:noFill/>
                    </a:lnT>
                    <a:lnB>
                      <a:noFill/>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34</a:t>
                      </a:r>
                    </a:p>
                  </a:txBody>
                  <a:tcPr anchor="b" horzOverflow="overflow">
                    <a:lnL>
                      <a:noFill/>
                    </a:lnL>
                    <a:lnR>
                      <a:noFill/>
                    </a:lnR>
                    <a:lnT>
                      <a:noFill/>
                    </a:lnT>
                    <a:lnB>
                      <a:noFill/>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22</a:t>
                      </a:r>
                    </a:p>
                  </a:txBody>
                  <a:tcPr anchor="b" horzOverflow="overflow">
                    <a:lnL>
                      <a:noFill/>
                    </a:lnL>
                    <a:lnR>
                      <a:noFill/>
                    </a:lnR>
                    <a:lnT>
                      <a:noFill/>
                    </a:lnT>
                    <a:lnB>
                      <a:noFill/>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24</a:t>
                      </a:r>
                    </a:p>
                  </a:txBody>
                  <a:tcPr anchor="b" horzOverflow="overflow">
                    <a:lnL>
                      <a:noFill/>
                    </a:lnL>
                    <a:lnR cap="flat">
                      <a:noFill/>
                    </a:lnR>
                    <a:lnT>
                      <a:noFill/>
                    </a:lnT>
                    <a:lnB>
                      <a:noFill/>
                    </a:lnB>
                    <a:lnTlToBr>
                      <a:noFill/>
                    </a:lnTlToBr>
                    <a:lnBlToTr>
                      <a:noFill/>
                    </a:lnBlToTr>
                    <a:solidFill>
                      <a:srgbClr val="EAEAEA"/>
                    </a:solid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V(</a:t>
                      </a:r>
                      <a:r>
                        <a:rPr kumimoji="0" lang="en-US" sz="1600" b="0" i="0" u="none" strike="noStrike" cap="none" normalizeH="0" baseline="0" smtClean="0">
                          <a:ln>
                            <a:noFill/>
                          </a:ln>
                          <a:solidFill>
                            <a:srgbClr val="33CC33"/>
                          </a:solidFill>
                          <a:effectLst/>
                          <a:latin typeface="Arial" charset="0"/>
                        </a:rPr>
                        <a:t>1</a:t>
                      </a:r>
                      <a:r>
                        <a:rPr kumimoji="0" lang="en-US" sz="1600" b="0" i="0" u="none" strike="noStrike" cap="none" normalizeH="0" baseline="0" smtClean="0">
                          <a:ln>
                            <a:noFill/>
                          </a:ln>
                          <a:solidFill>
                            <a:srgbClr val="FF0000"/>
                          </a:solidFill>
                          <a:effectLst/>
                          <a:latin typeface="Arial" charset="0"/>
                        </a:rPr>
                        <a:t>0</a:t>
                      </a:r>
                      <a:r>
                        <a:rPr kumimoji="0" lang="en-US" sz="1600" b="0" i="0" u="none" strike="noStrike" cap="none" normalizeH="0" baseline="0" smtClean="0">
                          <a:ln>
                            <a:noFill/>
                          </a:ln>
                          <a:solidFill>
                            <a:schemeClr val="tx1"/>
                          </a:solidFill>
                          <a:effectLst/>
                          <a:latin typeface="Arial" charset="0"/>
                        </a:rPr>
                        <a:t>)</a:t>
                      </a:r>
                    </a:p>
                  </a:txBody>
                  <a:tcPr anchor="b" horzOverflow="overflow">
                    <a:lnL cap="flat">
                      <a:noFill/>
                    </a:lnL>
                    <a:lnR>
                      <a:noFill/>
                    </a:lnR>
                    <a:lnT>
                      <a:noFill/>
                    </a:lnT>
                    <a:lnB>
                      <a:noFill/>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26</a:t>
                      </a:r>
                    </a:p>
                  </a:txBody>
                  <a:tcPr anchor="b" horzOverflow="overflow">
                    <a:lnL>
                      <a:noFill/>
                    </a:lnL>
                    <a:lnR>
                      <a:noFill/>
                    </a:lnR>
                    <a:lnT>
                      <a:noFill/>
                    </a:lnT>
                    <a:lnB>
                      <a:noFill/>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29</a:t>
                      </a:r>
                    </a:p>
                  </a:txBody>
                  <a:tcPr anchor="b" horzOverflow="overflow">
                    <a:lnL>
                      <a:noFill/>
                    </a:lnL>
                    <a:lnR>
                      <a:noFill/>
                    </a:lnR>
                    <a:lnT>
                      <a:noFill/>
                    </a:lnT>
                    <a:lnB>
                      <a:noFill/>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18</a:t>
                      </a:r>
                    </a:p>
                  </a:txBody>
                  <a:tcPr anchor="b" horzOverflow="overflow">
                    <a:lnL>
                      <a:noFill/>
                    </a:lnL>
                    <a:lnR>
                      <a:noFill/>
                    </a:lnR>
                    <a:lnT>
                      <a:noFill/>
                    </a:lnT>
                    <a:lnB>
                      <a:noFill/>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21</a:t>
                      </a:r>
                    </a:p>
                  </a:txBody>
                  <a:tcPr anchor="b" horzOverflow="overflow">
                    <a:lnL>
                      <a:noFill/>
                    </a:lnL>
                    <a:lnR cap="flat">
                      <a:noFill/>
                    </a:lnR>
                    <a:lnT>
                      <a:noFill/>
                    </a:lnT>
                    <a:lnB>
                      <a:noFill/>
                    </a:lnB>
                    <a:lnTlToBr>
                      <a:noFill/>
                    </a:lnTlToBr>
                    <a:lnBlToTr>
                      <a:noFill/>
                    </a:lnBlToTr>
                    <a:solidFill>
                      <a:srgbClr val="EAEAEA"/>
                    </a:solid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V(</a:t>
                      </a:r>
                      <a:r>
                        <a:rPr kumimoji="0" lang="en-US" sz="1600" b="0" i="0" u="none" strike="noStrike" cap="none" normalizeH="0" baseline="0" smtClean="0">
                          <a:ln>
                            <a:noFill/>
                          </a:ln>
                          <a:solidFill>
                            <a:srgbClr val="33CC33"/>
                          </a:solidFill>
                          <a:effectLst/>
                          <a:latin typeface="Arial" charset="0"/>
                        </a:rPr>
                        <a:t>11</a:t>
                      </a:r>
                      <a:r>
                        <a:rPr kumimoji="0" lang="en-US" sz="1600" b="0" i="0" u="none" strike="noStrike" cap="none" normalizeH="0" baseline="0" smtClean="0">
                          <a:ln>
                            <a:noFill/>
                          </a:ln>
                          <a:solidFill>
                            <a:schemeClr val="tx1"/>
                          </a:solidFill>
                          <a:effectLst/>
                          <a:latin typeface="Arial" charset="0"/>
                        </a:rPr>
                        <a:t>)</a:t>
                      </a:r>
                    </a:p>
                  </a:txBody>
                  <a:tcPr anchor="b" horzOverflow="overflow">
                    <a:lnL cap="flat">
                      <a:noFill/>
                    </a:lnL>
                    <a:lnR>
                      <a:noFill/>
                    </a:lnR>
                    <a:lnT>
                      <a:noFill/>
                    </a:lnT>
                    <a:lnB>
                      <a:noFill/>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1</a:t>
                      </a:r>
                    </a:p>
                  </a:txBody>
                  <a:tcPr anchor="b" horzOverflow="overflow">
                    <a:lnL>
                      <a:noFill/>
                    </a:lnL>
                    <a:lnR>
                      <a:noFill/>
                    </a:lnR>
                    <a:lnT>
                      <a:noFill/>
                    </a:lnT>
                    <a:lnB>
                      <a:noFill/>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31</a:t>
                      </a:r>
                    </a:p>
                  </a:txBody>
                  <a:tcPr anchor="b" horzOverflow="overflow">
                    <a:lnL>
                      <a:noFill/>
                    </a:lnL>
                    <a:lnR>
                      <a:noFill/>
                    </a:lnR>
                    <a:lnT>
                      <a:noFill/>
                    </a:lnT>
                    <a:lnB>
                      <a:noFill/>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33</a:t>
                      </a:r>
                    </a:p>
                  </a:txBody>
                  <a:tcPr anchor="b" horzOverflow="overflow">
                    <a:lnL>
                      <a:noFill/>
                    </a:lnL>
                    <a:lnR>
                      <a:noFill/>
                    </a:lnR>
                    <a:lnT>
                      <a:noFill/>
                    </a:lnT>
                    <a:lnB>
                      <a:noFill/>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35</a:t>
                      </a:r>
                    </a:p>
                  </a:txBody>
                  <a:tcPr anchor="b" horzOverflow="overflow">
                    <a:lnL>
                      <a:noFill/>
                    </a:lnL>
                    <a:lnR cap="flat">
                      <a:noFill/>
                    </a:lnR>
                    <a:lnT>
                      <a:noFill/>
                    </a:lnT>
                    <a:lnB>
                      <a:noFill/>
                    </a:lnB>
                    <a:lnTlToBr>
                      <a:noFill/>
                    </a:lnTlToBr>
                    <a:lnBlToTr>
                      <a:noFill/>
                    </a:lnBlToTr>
                    <a:solidFill>
                      <a:srgbClr val="EAEAEA"/>
                    </a:solid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V(</a:t>
                      </a:r>
                      <a:r>
                        <a:rPr kumimoji="0" lang="en-US" sz="1600" b="0" i="0" u="none" strike="noStrike" cap="none" normalizeH="0" baseline="0" smtClean="0">
                          <a:ln>
                            <a:noFill/>
                          </a:ln>
                          <a:solidFill>
                            <a:srgbClr val="33CC33"/>
                          </a:solidFill>
                          <a:effectLst/>
                          <a:latin typeface="Arial" charset="0"/>
                        </a:rPr>
                        <a:t>1</a:t>
                      </a:r>
                      <a:r>
                        <a:rPr kumimoji="0" lang="en-US" sz="1600" b="0" i="0" u="none" strike="noStrike" cap="none" normalizeH="0" baseline="0" smtClean="0">
                          <a:ln>
                            <a:noFill/>
                          </a:ln>
                          <a:solidFill>
                            <a:srgbClr val="0000FF"/>
                          </a:solidFill>
                          <a:effectLst/>
                          <a:latin typeface="Arial" charset="0"/>
                        </a:rPr>
                        <a:t>2)</a:t>
                      </a:r>
                    </a:p>
                  </a:txBody>
                  <a:tcPr anchor="b" horzOverflow="overflow">
                    <a:lnL cap="flat">
                      <a:noFill/>
                    </a:lnL>
                    <a:lnR>
                      <a:noFill/>
                    </a:lnR>
                    <a:lnT>
                      <a:noFill/>
                    </a:lnT>
                    <a:lnB>
                      <a:noFill/>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15</a:t>
                      </a:r>
                    </a:p>
                  </a:txBody>
                  <a:tcPr anchor="b" horzOverflow="overflow">
                    <a:lnL>
                      <a:noFill/>
                    </a:lnL>
                    <a:lnR>
                      <a:noFill/>
                    </a:lnR>
                    <a:lnT>
                      <a:noFill/>
                    </a:lnT>
                    <a:lnB>
                      <a:noFill/>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4</a:t>
                      </a:r>
                    </a:p>
                  </a:txBody>
                  <a:tcPr anchor="b" horzOverflow="overflow">
                    <a:lnL>
                      <a:noFill/>
                    </a:lnL>
                    <a:lnR>
                      <a:noFill/>
                    </a:lnR>
                    <a:lnT>
                      <a:noFill/>
                    </a:lnT>
                    <a:lnB>
                      <a:noFill/>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8</a:t>
                      </a:r>
                    </a:p>
                  </a:txBody>
                  <a:tcPr anchor="b" horzOverflow="overflow">
                    <a:lnL>
                      <a:noFill/>
                    </a:lnL>
                    <a:lnR>
                      <a:noFill/>
                    </a:lnR>
                    <a:lnT>
                      <a:noFill/>
                    </a:lnT>
                    <a:lnB>
                      <a:noFill/>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13</a:t>
                      </a:r>
                    </a:p>
                  </a:txBody>
                  <a:tcPr anchor="b" horzOverflow="overflow">
                    <a:lnL>
                      <a:noFill/>
                    </a:lnL>
                    <a:lnR cap="flat">
                      <a:noFill/>
                    </a:lnR>
                    <a:lnT>
                      <a:noFill/>
                    </a:lnT>
                    <a:lnB>
                      <a:noFill/>
                    </a:lnB>
                    <a:lnTlToBr>
                      <a:noFill/>
                    </a:lnTlToBr>
                    <a:lnBlToTr>
                      <a:noFill/>
                    </a:lnBlToTr>
                    <a:solidFill>
                      <a:srgbClr val="EAEAEA"/>
                    </a:solid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V(</a:t>
                      </a:r>
                      <a:r>
                        <a:rPr kumimoji="0" lang="en-US" sz="1600" b="0" i="0" u="none" strike="noStrike" cap="none" normalizeH="0" baseline="0" smtClean="0">
                          <a:ln>
                            <a:noFill/>
                          </a:ln>
                          <a:solidFill>
                            <a:srgbClr val="0000FF"/>
                          </a:solidFill>
                          <a:effectLst/>
                          <a:latin typeface="Arial" charset="0"/>
                        </a:rPr>
                        <a:t>2</a:t>
                      </a:r>
                      <a:r>
                        <a:rPr kumimoji="0" lang="en-US" sz="1600" b="0" i="0" u="none" strike="noStrike" cap="none" normalizeH="0" baseline="0" smtClean="0">
                          <a:ln>
                            <a:noFill/>
                          </a:ln>
                          <a:solidFill>
                            <a:srgbClr val="FF0000"/>
                          </a:solidFill>
                          <a:effectLst/>
                          <a:latin typeface="Arial" charset="0"/>
                        </a:rPr>
                        <a:t>0</a:t>
                      </a:r>
                      <a:r>
                        <a:rPr kumimoji="0" lang="en-US" sz="1600" b="0" i="0" u="none" strike="noStrike" cap="none" normalizeH="0" baseline="0" smtClean="0">
                          <a:ln>
                            <a:noFill/>
                          </a:ln>
                          <a:solidFill>
                            <a:schemeClr val="tx1"/>
                          </a:solidFill>
                          <a:effectLst/>
                          <a:latin typeface="Arial" charset="0"/>
                        </a:rPr>
                        <a:t>)</a:t>
                      </a:r>
                    </a:p>
                  </a:txBody>
                  <a:tcPr anchor="b" horzOverflow="overflow">
                    <a:lnL cap="flat">
                      <a:noFill/>
                    </a:lnL>
                    <a:lnR>
                      <a:noFill/>
                    </a:lnR>
                    <a:lnT>
                      <a:noFill/>
                    </a:lnT>
                    <a:lnB>
                      <a:noFill/>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16</a:t>
                      </a:r>
                    </a:p>
                  </a:txBody>
                  <a:tcPr anchor="b" horzOverflow="overflow">
                    <a:lnL>
                      <a:noFill/>
                    </a:lnL>
                    <a:lnR>
                      <a:noFill/>
                    </a:lnR>
                    <a:lnT>
                      <a:noFill/>
                    </a:lnT>
                    <a:lnB>
                      <a:noFill/>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23</a:t>
                      </a:r>
                    </a:p>
                  </a:txBody>
                  <a:tcPr anchor="b" horzOverflow="overflow">
                    <a:lnL>
                      <a:noFill/>
                    </a:lnL>
                    <a:lnR>
                      <a:noFill/>
                    </a:lnR>
                    <a:lnT>
                      <a:noFill/>
                    </a:lnT>
                    <a:lnB>
                      <a:noFill/>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32</a:t>
                      </a:r>
                    </a:p>
                  </a:txBody>
                  <a:tcPr anchor="b" horzOverflow="overflow">
                    <a:lnL>
                      <a:noFill/>
                    </a:lnL>
                    <a:lnR>
                      <a:noFill/>
                    </a:lnR>
                    <a:lnT>
                      <a:noFill/>
                    </a:lnT>
                    <a:lnB>
                      <a:noFill/>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12</a:t>
                      </a:r>
                    </a:p>
                  </a:txBody>
                  <a:tcPr anchor="b" horzOverflow="overflow">
                    <a:lnL>
                      <a:noFill/>
                    </a:lnL>
                    <a:lnR cap="flat">
                      <a:noFill/>
                    </a:lnR>
                    <a:lnT>
                      <a:noFill/>
                    </a:lnT>
                    <a:lnB>
                      <a:noFill/>
                    </a:lnB>
                    <a:lnTlToBr>
                      <a:noFill/>
                    </a:lnTlToBr>
                    <a:lnBlToTr>
                      <a:noFill/>
                    </a:lnBlToTr>
                    <a:solidFill>
                      <a:srgbClr val="EAEAEA"/>
                    </a:solid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V(</a:t>
                      </a:r>
                      <a:r>
                        <a:rPr kumimoji="0" lang="en-US" sz="1600" b="0" i="0" u="none" strike="noStrike" cap="none" normalizeH="0" baseline="0" smtClean="0">
                          <a:ln>
                            <a:noFill/>
                          </a:ln>
                          <a:solidFill>
                            <a:srgbClr val="0000FF"/>
                          </a:solidFill>
                          <a:effectLst/>
                          <a:latin typeface="Arial" charset="0"/>
                        </a:rPr>
                        <a:t>2</a:t>
                      </a:r>
                      <a:r>
                        <a:rPr kumimoji="0" lang="en-US" sz="1600" b="0" i="0" u="none" strike="noStrike" cap="none" normalizeH="0" baseline="0" smtClean="0">
                          <a:ln>
                            <a:noFill/>
                          </a:ln>
                          <a:solidFill>
                            <a:srgbClr val="33CC33"/>
                          </a:solidFill>
                          <a:effectLst/>
                          <a:latin typeface="Arial" charset="0"/>
                        </a:rPr>
                        <a:t>1</a:t>
                      </a:r>
                      <a:r>
                        <a:rPr kumimoji="0" lang="en-US" sz="1600" b="0" i="0" u="none" strike="noStrike" cap="none" normalizeH="0" baseline="0" smtClean="0">
                          <a:ln>
                            <a:noFill/>
                          </a:ln>
                          <a:solidFill>
                            <a:schemeClr val="tx1"/>
                          </a:solidFill>
                          <a:effectLst/>
                          <a:latin typeface="Arial" charset="0"/>
                        </a:rPr>
                        <a:t>)</a:t>
                      </a:r>
                    </a:p>
                  </a:txBody>
                  <a:tcPr anchor="b" horzOverflow="overflow">
                    <a:lnL cap="flat">
                      <a:noFill/>
                    </a:lnL>
                    <a:lnR>
                      <a:noFill/>
                    </a:lnR>
                    <a:lnT>
                      <a:noFill/>
                    </a:lnT>
                    <a:lnB>
                      <a:noFill/>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27</a:t>
                      </a:r>
                    </a:p>
                  </a:txBody>
                  <a:tcPr anchor="b" horzOverflow="overflow">
                    <a:lnL>
                      <a:noFill/>
                    </a:lnL>
                    <a:lnR>
                      <a:noFill/>
                    </a:lnR>
                    <a:lnT>
                      <a:noFill/>
                    </a:lnT>
                    <a:lnB>
                      <a:noFill/>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5</a:t>
                      </a:r>
                    </a:p>
                  </a:txBody>
                  <a:tcPr anchor="b" horzOverflow="overflow">
                    <a:lnL>
                      <a:noFill/>
                    </a:lnL>
                    <a:lnR>
                      <a:noFill/>
                    </a:lnR>
                    <a:lnT>
                      <a:noFill/>
                    </a:lnT>
                    <a:lnB>
                      <a:noFill/>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7</a:t>
                      </a:r>
                    </a:p>
                  </a:txBody>
                  <a:tcPr anchor="b" horzOverflow="overflow">
                    <a:lnL>
                      <a:noFill/>
                    </a:lnL>
                    <a:lnR>
                      <a:noFill/>
                    </a:lnR>
                    <a:lnT>
                      <a:noFill/>
                    </a:lnT>
                    <a:lnB>
                      <a:noFill/>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25</a:t>
                      </a:r>
                    </a:p>
                  </a:txBody>
                  <a:tcPr anchor="b" horzOverflow="overflow">
                    <a:lnL>
                      <a:noFill/>
                    </a:lnL>
                    <a:lnR cap="flat">
                      <a:noFill/>
                    </a:lnR>
                    <a:lnT>
                      <a:noFill/>
                    </a:lnT>
                    <a:lnB>
                      <a:noFill/>
                    </a:lnB>
                    <a:lnTlToBr>
                      <a:noFill/>
                    </a:lnTlToBr>
                    <a:lnBlToTr>
                      <a:noFill/>
                    </a:lnBlToTr>
                    <a:solidFill>
                      <a:srgbClr val="EAEAEA"/>
                    </a:solidFill>
                  </a:tcPr>
                </a:tc>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V(</a:t>
                      </a:r>
                      <a:r>
                        <a:rPr kumimoji="0" lang="en-US" sz="1600" b="0" i="0" u="none" strike="noStrike" cap="none" normalizeH="0" baseline="0" smtClean="0">
                          <a:ln>
                            <a:noFill/>
                          </a:ln>
                          <a:solidFill>
                            <a:srgbClr val="0000FF"/>
                          </a:solidFill>
                          <a:effectLst/>
                          <a:latin typeface="Arial" charset="0"/>
                        </a:rPr>
                        <a:t>22</a:t>
                      </a:r>
                      <a:r>
                        <a:rPr kumimoji="0" lang="en-US" sz="1600" b="0" i="0" u="none" strike="noStrike" cap="none" normalizeH="0" baseline="0" smtClean="0">
                          <a:ln>
                            <a:noFill/>
                          </a:ln>
                          <a:solidFill>
                            <a:schemeClr val="tx1"/>
                          </a:solidFill>
                          <a:effectLst/>
                          <a:latin typeface="Arial" charset="0"/>
                        </a:rPr>
                        <a:t>)</a:t>
                      </a:r>
                    </a:p>
                  </a:txBody>
                  <a:tcPr anchor="b" horzOverflow="overflow">
                    <a:lnL cap="flat">
                      <a:noFill/>
                    </a:lnL>
                    <a:lnR>
                      <a:noFill/>
                    </a:lnR>
                    <a:lnT>
                      <a:noFill/>
                    </a:lnT>
                    <a:lnB cap="flat">
                      <a:noFill/>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2</a:t>
                      </a:r>
                    </a:p>
                  </a:txBody>
                  <a:tcPr anchor="b" horzOverflow="overflow">
                    <a:lnL>
                      <a:noFill/>
                    </a:lnL>
                    <a:lnR>
                      <a:noFill/>
                    </a:lnR>
                    <a:lnT>
                      <a:noFill/>
                    </a:lnT>
                    <a:lnB cap="flat">
                      <a:noFill/>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10</a:t>
                      </a:r>
                    </a:p>
                  </a:txBody>
                  <a:tcPr anchor="b" horzOverflow="overflow">
                    <a:lnL>
                      <a:noFill/>
                    </a:lnL>
                    <a:lnR>
                      <a:noFill/>
                    </a:lnR>
                    <a:lnT>
                      <a:noFill/>
                    </a:lnT>
                    <a:lnB cap="flat">
                      <a:noFill/>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20</a:t>
                      </a:r>
                    </a:p>
                  </a:txBody>
                  <a:tcPr anchor="b" horzOverflow="overflow">
                    <a:lnL>
                      <a:noFill/>
                    </a:lnL>
                    <a:lnR>
                      <a:noFill/>
                    </a:lnR>
                    <a:lnT>
                      <a:noFill/>
                    </a:lnT>
                    <a:lnB cap="flat">
                      <a:noFill/>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30</a:t>
                      </a:r>
                    </a:p>
                  </a:txBody>
                  <a:tcPr anchor="b" horzOverflow="overflow">
                    <a:lnL>
                      <a:noFill/>
                    </a:lnL>
                    <a:lnR cap="flat">
                      <a:noFill/>
                    </a:lnR>
                    <a:lnT>
                      <a:noFill/>
                    </a:lnT>
                    <a:lnB cap="flat">
                      <a:noFill/>
                    </a:lnB>
                    <a:lnTlToBr>
                      <a:noFill/>
                    </a:lnTlToBr>
                    <a:lnBlToTr>
                      <a:noFill/>
                    </a:lnBlToTr>
                    <a:solidFill>
                      <a:srgbClr val="EAEAEA"/>
                    </a:solidFill>
                  </a:tcPr>
                </a:tc>
              </a:tr>
            </a:tbl>
          </a:graphicData>
        </a:graphic>
      </p:graphicFrame>
      <p:grpSp>
        <p:nvGrpSpPr>
          <p:cNvPr id="57398" name="Group 84"/>
          <p:cNvGrpSpPr>
            <a:grpSpLocks/>
          </p:cNvGrpSpPr>
          <p:nvPr/>
        </p:nvGrpSpPr>
        <p:grpSpPr bwMode="auto">
          <a:xfrm>
            <a:off x="4953000" y="4114800"/>
            <a:ext cx="3429000" cy="1957388"/>
            <a:chOff x="3168" y="2655"/>
            <a:chExt cx="2160" cy="1233"/>
          </a:xfrm>
        </p:grpSpPr>
        <p:pic>
          <p:nvPicPr>
            <p:cNvPr id="57401" name="Picture 85" descr="32_RGB_po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8" y="3120"/>
              <a:ext cx="216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402" name="Picture 86" descr="32_RGB_po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8" y="3408"/>
              <a:ext cx="216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403" name="Line 87"/>
            <p:cNvSpPr>
              <a:spLocks noChangeShapeType="1"/>
            </p:cNvSpPr>
            <p:nvPr/>
          </p:nvSpPr>
          <p:spPr bwMode="auto">
            <a:xfrm>
              <a:off x="4128" y="2880"/>
              <a:ext cx="0" cy="192"/>
            </a:xfrm>
            <a:prstGeom prst="line">
              <a:avLst/>
            </a:prstGeom>
            <a:noFill/>
            <a:ln w="19050">
              <a:solidFill>
                <a:schemeClr val="tx1"/>
              </a:solidFill>
              <a:round/>
              <a:headEnd/>
              <a:tailEnd type="triangle" w="med" len="lg"/>
            </a:ln>
            <a:extLst>
              <a:ext uri="{909E8E84-426E-40DD-AFC4-6F175D3DCCD1}">
                <a14:hiddenFill xmlns:a14="http://schemas.microsoft.com/office/drawing/2010/main">
                  <a:noFill/>
                </a14:hiddenFill>
              </a:ext>
            </a:extLst>
          </p:spPr>
          <p:txBody>
            <a:bodyPr wrap="none"/>
            <a:lstStyle/>
            <a:p>
              <a:endParaRPr lang="en-US"/>
            </a:p>
          </p:txBody>
        </p:sp>
        <p:sp>
          <p:nvSpPr>
            <p:cNvPr id="57404" name="Line 88"/>
            <p:cNvSpPr>
              <a:spLocks noChangeShapeType="1"/>
            </p:cNvSpPr>
            <p:nvPr/>
          </p:nvSpPr>
          <p:spPr bwMode="auto">
            <a:xfrm flipH="1" flipV="1">
              <a:off x="4128" y="3696"/>
              <a:ext cx="0" cy="192"/>
            </a:xfrm>
            <a:prstGeom prst="line">
              <a:avLst/>
            </a:prstGeom>
            <a:noFill/>
            <a:ln w="19050">
              <a:solidFill>
                <a:schemeClr val="tx1"/>
              </a:solidFill>
              <a:round/>
              <a:headEnd/>
              <a:tailEnd type="triangle" w="med" len="lg"/>
            </a:ln>
            <a:extLst>
              <a:ext uri="{909E8E84-426E-40DD-AFC4-6F175D3DCCD1}">
                <a14:hiddenFill xmlns:a14="http://schemas.microsoft.com/office/drawing/2010/main">
                  <a:noFill/>
                </a14:hiddenFill>
              </a:ext>
            </a:extLst>
          </p:spPr>
          <p:txBody>
            <a:bodyPr wrap="none"/>
            <a:lstStyle/>
            <a:p>
              <a:endParaRPr lang="en-US"/>
            </a:p>
          </p:txBody>
        </p:sp>
        <p:sp>
          <p:nvSpPr>
            <p:cNvPr id="57405" name="Rectangle 89"/>
            <p:cNvSpPr>
              <a:spLocks noChangeArrowheads="1"/>
            </p:cNvSpPr>
            <p:nvPr/>
          </p:nvSpPr>
          <p:spPr bwMode="auto">
            <a:xfrm>
              <a:off x="4080" y="3072"/>
              <a:ext cx="96" cy="62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7406" name="Text Box 90"/>
            <p:cNvSpPr txBox="1">
              <a:spLocks noChangeArrowheads="1"/>
            </p:cNvSpPr>
            <p:nvPr/>
          </p:nvSpPr>
          <p:spPr bwMode="auto">
            <a:xfrm>
              <a:off x="4032" y="2655"/>
              <a:ext cx="8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600"/>
                <a:t>16</a:t>
              </a:r>
              <a:r>
                <a:rPr lang="en-US" sz="1600" baseline="30000"/>
                <a:t>th</a:t>
              </a:r>
              <a:r>
                <a:rPr lang="en-US" sz="1600"/>
                <a:t> transition</a:t>
              </a:r>
            </a:p>
          </p:txBody>
        </p:sp>
      </p:grpSp>
      <p:pic>
        <p:nvPicPr>
          <p:cNvPr id="57399" name="Picture 91" descr="asla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1752600"/>
            <a:ext cx="2743200"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400" name="Line 92"/>
          <p:cNvSpPr>
            <a:spLocks noChangeShapeType="1"/>
          </p:cNvSpPr>
          <p:nvPr/>
        </p:nvSpPr>
        <p:spPr bwMode="auto">
          <a:xfrm flipV="1">
            <a:off x="5943600" y="2057400"/>
            <a:ext cx="685800" cy="1447800"/>
          </a:xfrm>
          <a:prstGeom prst="line">
            <a:avLst/>
          </a:prstGeom>
          <a:noFill/>
          <a:ln w="28575">
            <a:solidFill>
              <a:schemeClr val="tx1"/>
            </a:solidFill>
            <a:round/>
            <a:headEnd/>
            <a:tailEnd type="arrow" w="sm" len="med"/>
          </a:ln>
          <a:extLst>
            <a:ext uri="{909E8E84-426E-40DD-AFC4-6F175D3DCCD1}">
              <a14:hiddenFill xmlns:a14="http://schemas.microsoft.com/office/drawing/2010/main">
                <a:noFill/>
              </a14:hiddenFill>
            </a:ext>
          </a:extLst>
        </p:spPr>
        <p:txBody>
          <a:bodyPr wrap="none"/>
          <a:lstStyle/>
          <a:p>
            <a:endParaRPr lang="en-US"/>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sz="4000" smtClean="0"/>
              <a:t>Experiment</a:t>
            </a:r>
          </a:p>
        </p:txBody>
      </p:sp>
      <p:pic>
        <p:nvPicPr>
          <p:cNvPr id="58371" name="Picture 5" descr="32_RGB_pos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1524000"/>
            <a:ext cx="175260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6" descr="32_RGB_pos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0" y="3883025"/>
            <a:ext cx="175260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7" descr="bab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1524000"/>
            <a:ext cx="1838325"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9" descr="bab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3886200"/>
            <a:ext cx="18192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pPr algn="l"/>
            <a:r>
              <a:rPr lang="en-US" smtClean="0"/>
              <a:t>Results</a:t>
            </a:r>
          </a:p>
        </p:txBody>
      </p:sp>
      <p:pic>
        <p:nvPicPr>
          <p:cNvPr id="645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0"/>
            <a:ext cx="474345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noChangeArrowheads="1"/>
          </p:cNvSpPr>
          <p:nvPr>
            <p:ph type="body" idx="1"/>
          </p:nvPr>
        </p:nvSpPr>
        <p:spPr>
          <a:xfrm>
            <a:off x="685800" y="762000"/>
            <a:ext cx="8305800" cy="6096000"/>
          </a:xfrm>
          <a:solidFill>
            <a:schemeClr val="bg1"/>
          </a:solidFill>
        </p:spPr>
        <p:txBody>
          <a:bodyPr/>
          <a:lstStyle/>
          <a:p>
            <a:pPr eaLnBrk="1" hangingPunct="1"/>
            <a:endParaRPr lang="en-US" smtClean="0"/>
          </a:p>
        </p:txBody>
      </p:sp>
      <p:sp>
        <p:nvSpPr>
          <p:cNvPr id="65539" name="Rectangle 2"/>
          <p:cNvSpPr>
            <a:spLocks noGrp="1" noChangeArrowheads="1"/>
          </p:cNvSpPr>
          <p:nvPr>
            <p:ph type="title"/>
          </p:nvPr>
        </p:nvSpPr>
        <p:spPr>
          <a:xfrm>
            <a:off x="228600" y="152400"/>
            <a:ext cx="5791200" cy="762000"/>
          </a:xfrm>
        </p:spPr>
        <p:txBody>
          <a:bodyPr/>
          <a:lstStyle/>
          <a:p>
            <a:pPr eaLnBrk="1" hangingPunct="1"/>
            <a:r>
              <a:rPr lang="en-US" smtClean="0"/>
              <a:t>Experimental results</a:t>
            </a:r>
          </a:p>
        </p:txBody>
      </p:sp>
      <p:graphicFrame>
        <p:nvGraphicFramePr>
          <p:cNvPr id="63564" name="Group 76"/>
          <p:cNvGraphicFramePr>
            <a:graphicFrameLocks noGrp="1"/>
          </p:cNvGraphicFramePr>
          <p:nvPr/>
        </p:nvGraphicFramePr>
        <p:xfrm>
          <a:off x="835025" y="908050"/>
          <a:ext cx="7416800" cy="1944688"/>
        </p:xfrm>
        <a:graphic>
          <a:graphicData uri="http://schemas.openxmlformats.org/drawingml/2006/table">
            <a:tbl>
              <a:tblPr/>
              <a:tblGrid>
                <a:gridCol w="1150938"/>
                <a:gridCol w="2089150"/>
                <a:gridCol w="2087562"/>
                <a:gridCol w="2089150"/>
              </a:tblGrid>
              <a:tr h="304800">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400" b="0" i="0" u="none" strike="noStrike" cap="none" normalizeH="0" baseline="0" smtClean="0">
                          <a:ln>
                            <a:noFill/>
                          </a:ln>
                          <a:solidFill>
                            <a:schemeClr val="tx1"/>
                          </a:solidFill>
                          <a:effectLst/>
                          <a:latin typeface="Tahoma" pitchFamily="34" charset="0"/>
                        </a:rPr>
                        <a:t>Time-multiplexing</a:t>
                      </a:r>
                    </a:p>
                  </a:txBody>
                  <a:tcPr marL="90000" marR="90000" marT="46800" marB="4680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300" b="0" i="0" u="none" strike="noStrike" cap="none" normalizeH="0" baseline="0" smtClean="0">
                          <a:ln>
                            <a:noFill/>
                          </a:ln>
                          <a:solidFill>
                            <a:schemeClr val="tx1"/>
                          </a:solidFill>
                          <a:effectLst/>
                          <a:latin typeface="Tahoma" pitchFamily="34" charset="0"/>
                        </a:rPr>
                        <a:t>Posdamer (128 stripes)</a:t>
                      </a:r>
                    </a:p>
                  </a:txBody>
                  <a:tcPr marL="90000" marR="90000" marT="46800" marB="4680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300" b="0" i="0" u="none" strike="noStrike" cap="none" normalizeH="0" baseline="0" smtClean="0">
                          <a:ln>
                            <a:noFill/>
                          </a:ln>
                          <a:solidFill>
                            <a:schemeClr val="tx1"/>
                          </a:solidFill>
                          <a:effectLst/>
                          <a:latin typeface="Tahoma" pitchFamily="34" charset="0"/>
                        </a:rPr>
                        <a:t>Horn (64 stripes)</a:t>
                      </a:r>
                    </a:p>
                  </a:txBody>
                  <a:tcPr marL="90000" marR="90000" marT="46800" marB="4680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300" b="0" i="0" u="none" strike="noStrike" cap="none" normalizeH="0" baseline="0" smtClean="0">
                          <a:ln>
                            <a:noFill/>
                          </a:ln>
                          <a:solidFill>
                            <a:schemeClr val="tx1"/>
                          </a:solidFill>
                          <a:effectLst/>
                          <a:latin typeface="Tahoma" pitchFamily="34" charset="0"/>
                        </a:rPr>
                        <a:t>Gühring (113 slits)</a:t>
                      </a:r>
                    </a:p>
                  </a:txBody>
                  <a:tcPr marL="90000" marR="90000" marT="46800" marB="4680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r>
              <a:tr h="1639888">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300" b="0" i="0" u="none" strike="noStrike" cap="none" normalizeH="0" baseline="0" noProof="1" smtClean="0">
                        <a:ln>
                          <a:noFill/>
                        </a:ln>
                        <a:solidFill>
                          <a:schemeClr val="tx1"/>
                        </a:solidFill>
                        <a:effectLst/>
                        <a:latin typeface="Tahoma" pitchFamily="34" charset="0"/>
                      </a:endParaRPr>
                    </a:p>
                  </a:txBody>
                  <a:tcPr marL="90000" marR="90000" marT="46800" marB="4680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300" b="0" i="0" u="none" strike="noStrike" cap="none" normalizeH="0" baseline="0" noProof="1" smtClean="0">
                        <a:ln>
                          <a:noFill/>
                        </a:ln>
                        <a:solidFill>
                          <a:schemeClr val="tx1"/>
                        </a:solidFill>
                        <a:effectLst/>
                        <a:latin typeface="Tahoma" pitchFamily="34" charset="0"/>
                      </a:endParaRPr>
                    </a:p>
                  </a:txBody>
                  <a:tcPr marL="90000" marR="90000" marT="46800" marB="4680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300" b="0" i="0" u="none" strike="noStrike" cap="none" normalizeH="0" baseline="0" noProof="1" smtClean="0">
                        <a:ln>
                          <a:noFill/>
                        </a:ln>
                        <a:solidFill>
                          <a:schemeClr val="tx1"/>
                        </a:solidFill>
                        <a:effectLst/>
                        <a:latin typeface="Tahoma" pitchFamily="34" charset="0"/>
                      </a:endParaRPr>
                    </a:p>
                  </a:txBody>
                  <a:tcPr marL="90000" marR="90000" marT="46800" marB="4680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r>
            </a:tbl>
          </a:graphicData>
        </a:graphic>
      </p:graphicFrame>
      <p:graphicFrame>
        <p:nvGraphicFramePr>
          <p:cNvPr id="63563" name="Group 75"/>
          <p:cNvGraphicFramePr>
            <a:graphicFrameLocks noGrp="1"/>
          </p:cNvGraphicFramePr>
          <p:nvPr/>
        </p:nvGraphicFramePr>
        <p:xfrm>
          <a:off x="835025" y="2852738"/>
          <a:ext cx="7416800" cy="1944687"/>
        </p:xfrm>
        <a:graphic>
          <a:graphicData uri="http://schemas.openxmlformats.org/drawingml/2006/table">
            <a:tbl>
              <a:tblPr/>
              <a:tblGrid>
                <a:gridCol w="1150938"/>
                <a:gridCol w="2089150"/>
                <a:gridCol w="2087562"/>
                <a:gridCol w="2089150"/>
              </a:tblGrid>
              <a:tr h="304800">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500" b="0" i="0" u="none" strike="noStrike" cap="none" normalizeH="0" baseline="0" smtClean="0">
                          <a:ln>
                            <a:noFill/>
                          </a:ln>
                          <a:solidFill>
                            <a:schemeClr val="tx1"/>
                          </a:solidFill>
                          <a:effectLst/>
                          <a:latin typeface="Tahoma" pitchFamily="34" charset="0"/>
                        </a:rPr>
                        <a:t>Spatial codification</a:t>
                      </a:r>
                    </a:p>
                  </a:txBody>
                  <a:tcPr marL="90000" marR="90000" marT="46800" marB="4680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300" b="0" i="0" u="none" strike="noStrike" cap="none" normalizeH="0" baseline="0" smtClean="0">
                          <a:ln>
                            <a:noFill/>
                          </a:ln>
                          <a:solidFill>
                            <a:schemeClr val="tx1"/>
                          </a:solidFill>
                          <a:effectLst/>
                          <a:latin typeface="Tahoma" pitchFamily="34" charset="0"/>
                        </a:rPr>
                        <a:t>De Bruijn (64 slits)</a:t>
                      </a:r>
                    </a:p>
                  </a:txBody>
                  <a:tcPr marL="90000" marR="90000" marT="46800" marB="4680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300" b="0" i="0" u="none" strike="noStrike" cap="none" normalizeH="0" baseline="0" smtClean="0">
                          <a:ln>
                            <a:noFill/>
                          </a:ln>
                          <a:solidFill>
                            <a:schemeClr val="tx1"/>
                          </a:solidFill>
                          <a:effectLst/>
                          <a:latin typeface="Tahoma" pitchFamily="34" charset="0"/>
                        </a:rPr>
                        <a:t>Salvi (29x29 slits)</a:t>
                      </a:r>
                    </a:p>
                  </a:txBody>
                  <a:tcPr marL="90000" marR="90000" marT="46800" marB="4680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300" b="0" i="0" u="none" strike="noStrike" cap="none" normalizeH="0" baseline="0" smtClean="0">
                          <a:ln>
                            <a:noFill/>
                          </a:ln>
                          <a:solidFill>
                            <a:schemeClr val="tx1"/>
                          </a:solidFill>
                          <a:effectLst/>
                          <a:latin typeface="Tahoma" pitchFamily="34" charset="0"/>
                        </a:rPr>
                        <a:t>Morano (45x45 dot array)</a:t>
                      </a:r>
                    </a:p>
                  </a:txBody>
                  <a:tcPr marL="90000" marR="90000" marT="46800" marB="4680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r>
              <a:tr h="1639887">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300" b="0" i="0" u="none" strike="noStrike" cap="none" normalizeH="0" baseline="0" noProof="1" smtClean="0">
                        <a:ln>
                          <a:noFill/>
                        </a:ln>
                        <a:solidFill>
                          <a:schemeClr val="tx1"/>
                        </a:solidFill>
                        <a:effectLst/>
                        <a:latin typeface="Tahoma" pitchFamily="34" charset="0"/>
                      </a:endParaRPr>
                    </a:p>
                  </a:txBody>
                  <a:tcPr marL="90000" marR="90000" marT="46800" marB="4680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300" b="0" i="0" u="none" strike="noStrike" cap="none" normalizeH="0" baseline="0" noProof="1" smtClean="0">
                        <a:ln>
                          <a:noFill/>
                        </a:ln>
                        <a:solidFill>
                          <a:schemeClr val="tx1"/>
                        </a:solidFill>
                        <a:effectLst/>
                        <a:latin typeface="Tahoma" pitchFamily="34" charset="0"/>
                      </a:endParaRPr>
                    </a:p>
                  </a:txBody>
                  <a:tcPr marL="90000" marR="90000" marT="46800" marB="4680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300" b="0" i="0" u="none" strike="noStrike" cap="none" normalizeH="0" baseline="0" noProof="1" smtClean="0">
                        <a:ln>
                          <a:noFill/>
                        </a:ln>
                        <a:solidFill>
                          <a:schemeClr val="tx1"/>
                        </a:solidFill>
                        <a:effectLst/>
                        <a:latin typeface="Tahoma" pitchFamily="34" charset="0"/>
                      </a:endParaRPr>
                    </a:p>
                  </a:txBody>
                  <a:tcPr marL="90000" marR="90000" marT="46800" marB="4680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r>
            </a:tbl>
          </a:graphicData>
        </a:graphic>
      </p:graphicFrame>
      <p:graphicFrame>
        <p:nvGraphicFramePr>
          <p:cNvPr id="63566" name="Group 78"/>
          <p:cNvGraphicFramePr>
            <a:graphicFrameLocks noGrp="1"/>
          </p:cNvGraphicFramePr>
          <p:nvPr/>
        </p:nvGraphicFramePr>
        <p:xfrm>
          <a:off x="835025" y="4797425"/>
          <a:ext cx="3240088" cy="1944688"/>
        </p:xfrm>
        <a:graphic>
          <a:graphicData uri="http://schemas.openxmlformats.org/drawingml/2006/table">
            <a:tbl>
              <a:tblPr/>
              <a:tblGrid>
                <a:gridCol w="1150938"/>
                <a:gridCol w="2089150"/>
              </a:tblGrid>
              <a:tr h="304800">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500" b="0" i="0" u="none" strike="noStrike" cap="none" normalizeH="0" baseline="0" smtClean="0">
                          <a:ln>
                            <a:noFill/>
                          </a:ln>
                          <a:solidFill>
                            <a:schemeClr val="tx1"/>
                          </a:solidFill>
                          <a:effectLst/>
                          <a:latin typeface="Tahoma" pitchFamily="34" charset="0"/>
                        </a:rPr>
                        <a:t>Direct codification</a:t>
                      </a:r>
                    </a:p>
                  </a:txBody>
                  <a:tcPr marL="90000" marR="90000" marT="46800" marB="4680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300" b="0" i="0" u="none" strike="noStrike" cap="none" normalizeH="0" baseline="0" smtClean="0">
                          <a:ln>
                            <a:noFill/>
                          </a:ln>
                          <a:solidFill>
                            <a:schemeClr val="tx1"/>
                          </a:solidFill>
                          <a:effectLst/>
                          <a:latin typeface="Tahoma" pitchFamily="34" charset="0"/>
                        </a:rPr>
                        <a:t>Sato (64 slits)</a:t>
                      </a:r>
                    </a:p>
                  </a:txBody>
                  <a:tcPr marL="90000" marR="90000" marT="46800" marB="4680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r>
              <a:tr h="1639888">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300" b="0" i="0" u="none" strike="noStrike" cap="none" normalizeH="0" baseline="0" noProof="1" smtClean="0">
                        <a:ln>
                          <a:noFill/>
                        </a:ln>
                        <a:solidFill>
                          <a:schemeClr val="tx1"/>
                        </a:solidFill>
                        <a:effectLst/>
                        <a:latin typeface="Tahoma" pitchFamily="34" charset="0"/>
                      </a:endParaRPr>
                    </a:p>
                  </a:txBody>
                  <a:tcPr marL="90000" marR="90000" marT="46800" marB="46800" anchor="ctr" horzOverflow="overflow">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noFill/>
                  </a:tcPr>
                </a:tc>
              </a:tr>
            </a:tbl>
          </a:graphicData>
        </a:graphic>
      </p:graphicFrame>
      <p:pic>
        <p:nvPicPr>
          <p:cNvPr id="65584" name="Picture 53" descr="Cavall_Posdam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8525" y="1217613"/>
            <a:ext cx="1474788" cy="177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85" name="Picture 54" descr="Cavall_Hor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5000" y="1196975"/>
            <a:ext cx="1430338"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86" name="Picture 55" descr="Cavall_Guhr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19838" y="1196975"/>
            <a:ext cx="1414462"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87" name="Picture 56" descr="Cavall_DeBruij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70113" y="3141663"/>
            <a:ext cx="14732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88" name="Picture 57" descr="Cavall_Salvi2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17988" y="3141663"/>
            <a:ext cx="1433512"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89" name="Picture 58" descr="Cavall_Moran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07138" y="3092450"/>
            <a:ext cx="1471612" cy="177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90" name="Picture 59" descr="Cavall_Sat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2825" y="5084763"/>
            <a:ext cx="1431925"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0"/>
          <p:cNvGrpSpPr>
            <a:grpSpLocks/>
          </p:cNvGrpSpPr>
          <p:nvPr/>
        </p:nvGrpSpPr>
        <p:grpSpPr bwMode="auto">
          <a:xfrm>
            <a:off x="3354388" y="1700213"/>
            <a:ext cx="2736850" cy="3457575"/>
            <a:chOff x="2517" y="1071"/>
            <a:chExt cx="1724" cy="2178"/>
          </a:xfrm>
        </p:grpSpPr>
        <p:sp>
          <p:nvSpPr>
            <p:cNvPr id="65599" name="Rectangle 61"/>
            <p:cNvSpPr>
              <a:spLocks noChangeArrowheads="1"/>
            </p:cNvSpPr>
            <p:nvPr/>
          </p:nvSpPr>
          <p:spPr bwMode="auto">
            <a:xfrm>
              <a:off x="2517" y="1071"/>
              <a:ext cx="1724" cy="2178"/>
            </a:xfrm>
            <a:prstGeom prst="rect">
              <a:avLst/>
            </a:prstGeom>
            <a:solidFill>
              <a:srgbClr val="54596D"/>
            </a:solidFill>
            <a:ln w="127000">
              <a:solidFill>
                <a:schemeClr val="bg1"/>
              </a:solidFill>
              <a:miter lim="800000"/>
              <a:headEnd/>
              <a:tailEnd/>
            </a:ln>
          </p:spPr>
          <p:txBody>
            <a:bodyPr wrap="none" anchor="ctr"/>
            <a:lstStyle/>
            <a:p>
              <a:pPr eaLnBrk="0" hangingPunct="0"/>
              <a:endParaRPr lang="en-US">
                <a:solidFill>
                  <a:srgbClr val="000000"/>
                </a:solidFill>
                <a:latin typeface="Times"/>
                <a:cs typeface="Arial" pitchFamily="34" charset="0"/>
              </a:endParaRPr>
            </a:p>
          </p:txBody>
        </p:sp>
        <p:pic>
          <p:nvPicPr>
            <p:cNvPr id="65600" name="Picture 62" descr="Animacio-Cavall-Guhring"/>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608" y="1343"/>
              <a:ext cx="1404"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551" name="Text Box 63"/>
          <p:cNvSpPr txBox="1">
            <a:spLocks noChangeArrowheads="1"/>
          </p:cNvSpPr>
          <p:nvPr/>
        </p:nvSpPr>
        <p:spPr bwMode="auto">
          <a:xfrm>
            <a:off x="6451600" y="765175"/>
            <a:ext cx="1655763" cy="460375"/>
          </a:xfrm>
          <a:prstGeom prst="rect">
            <a:avLst/>
          </a:prstGeom>
          <a:solidFill>
            <a:srgbClr val="54596D"/>
          </a:solidFill>
          <a:ln w="63500">
            <a:solidFill>
              <a:schemeClr val="bg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 sz="2000">
                <a:solidFill>
                  <a:srgbClr val="FFFFFF"/>
                </a:solidFill>
                <a:latin typeface="Arial" pitchFamily="34" charset="0"/>
                <a:cs typeface="Arial" pitchFamily="34" charset="0"/>
              </a:rPr>
              <a:t>Gühring</a:t>
            </a:r>
          </a:p>
        </p:txBody>
      </p:sp>
      <p:sp>
        <p:nvSpPr>
          <p:cNvPr id="63552" name="AutoShape 64"/>
          <p:cNvSpPr>
            <a:spLocks noChangeArrowheads="1"/>
          </p:cNvSpPr>
          <p:nvPr/>
        </p:nvSpPr>
        <p:spPr bwMode="auto">
          <a:xfrm rot="10800000">
            <a:off x="4291013" y="765175"/>
            <a:ext cx="1727200" cy="792163"/>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734 h 21600"/>
              <a:gd name="T20" fmla="*/ 1834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9257"/>
                </a:lnTo>
                <a:lnTo>
                  <a:pt x="12513" y="9257"/>
                </a:lnTo>
                <a:lnTo>
                  <a:pt x="12513" y="14734"/>
                </a:lnTo>
                <a:lnTo>
                  <a:pt x="0" y="14734"/>
                </a:lnTo>
                <a:lnTo>
                  <a:pt x="0" y="21600"/>
                </a:lnTo>
                <a:lnTo>
                  <a:pt x="18344" y="21600"/>
                </a:lnTo>
                <a:lnTo>
                  <a:pt x="18344" y="9257"/>
                </a:lnTo>
                <a:lnTo>
                  <a:pt x="21600" y="9257"/>
                </a:lnTo>
                <a:lnTo>
                  <a:pt x="15429" y="0"/>
                </a:lnTo>
                <a:close/>
              </a:path>
            </a:pathLst>
          </a:custGeom>
          <a:solidFill>
            <a:srgbClr val="54596D"/>
          </a:solidFill>
          <a:ln w="38100" algn="ctr">
            <a:solidFill>
              <a:schemeClr val="bg1"/>
            </a:solidFill>
            <a:miter lim="800000"/>
            <a:headEnd/>
            <a:tailEnd/>
          </a:ln>
        </p:spPr>
        <p:txBody>
          <a:bodyPr wrap="none" anchor="ctr"/>
          <a:lstStyle/>
          <a:p>
            <a:endParaRPr lang="en-US"/>
          </a:p>
        </p:txBody>
      </p:sp>
      <p:grpSp>
        <p:nvGrpSpPr>
          <p:cNvPr id="3" name="Group 65"/>
          <p:cNvGrpSpPr>
            <a:grpSpLocks/>
          </p:cNvGrpSpPr>
          <p:nvPr/>
        </p:nvGrpSpPr>
        <p:grpSpPr bwMode="auto">
          <a:xfrm>
            <a:off x="1554163" y="1052513"/>
            <a:ext cx="2736850" cy="4465637"/>
            <a:chOff x="1383" y="663"/>
            <a:chExt cx="1724" cy="2813"/>
          </a:xfrm>
        </p:grpSpPr>
        <p:grpSp>
          <p:nvGrpSpPr>
            <p:cNvPr id="65595" name="Group 66"/>
            <p:cNvGrpSpPr>
              <a:grpSpLocks/>
            </p:cNvGrpSpPr>
            <p:nvPr/>
          </p:nvGrpSpPr>
          <p:grpSpPr bwMode="auto">
            <a:xfrm>
              <a:off x="1383" y="1298"/>
              <a:ext cx="1724" cy="2178"/>
              <a:chOff x="1973" y="1979"/>
              <a:chExt cx="1724" cy="2178"/>
            </a:xfrm>
          </p:grpSpPr>
          <p:sp>
            <p:nvSpPr>
              <p:cNvPr id="65597" name="Rectangle 67"/>
              <p:cNvSpPr>
                <a:spLocks noChangeArrowheads="1"/>
              </p:cNvSpPr>
              <p:nvPr/>
            </p:nvSpPr>
            <p:spPr bwMode="auto">
              <a:xfrm>
                <a:off x="1973" y="1979"/>
                <a:ext cx="1724" cy="2178"/>
              </a:xfrm>
              <a:prstGeom prst="rect">
                <a:avLst/>
              </a:prstGeom>
              <a:solidFill>
                <a:srgbClr val="54596D"/>
              </a:solidFill>
              <a:ln w="127000">
                <a:solidFill>
                  <a:schemeClr val="bg1"/>
                </a:solidFill>
                <a:miter lim="800000"/>
                <a:headEnd/>
                <a:tailEnd/>
              </a:ln>
            </p:spPr>
            <p:txBody>
              <a:bodyPr wrap="none" anchor="ctr"/>
              <a:lstStyle/>
              <a:p>
                <a:pPr eaLnBrk="0" hangingPunct="0"/>
                <a:endParaRPr lang="en-US">
                  <a:solidFill>
                    <a:srgbClr val="000000"/>
                  </a:solidFill>
                  <a:latin typeface="Times"/>
                  <a:cs typeface="Arial" pitchFamily="34" charset="0"/>
                </a:endParaRPr>
              </a:p>
            </p:txBody>
          </p:sp>
          <p:pic>
            <p:nvPicPr>
              <p:cNvPr id="65598" name="Picture 68" descr="Animacio-Cavall-DeBruijn"/>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109" y="2205"/>
                <a:ext cx="1466" cy="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596" name="Text Box 69"/>
            <p:cNvSpPr txBox="1">
              <a:spLocks noChangeArrowheads="1"/>
            </p:cNvSpPr>
            <p:nvPr/>
          </p:nvSpPr>
          <p:spPr bwMode="auto">
            <a:xfrm>
              <a:off x="1655" y="663"/>
              <a:ext cx="1089" cy="290"/>
            </a:xfrm>
            <a:prstGeom prst="rect">
              <a:avLst/>
            </a:prstGeom>
            <a:solidFill>
              <a:srgbClr val="54596D"/>
            </a:solidFill>
            <a:ln w="63500">
              <a:solidFill>
                <a:schemeClr val="bg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 sz="2000">
                  <a:solidFill>
                    <a:srgbClr val="FFFFFF"/>
                  </a:solidFill>
                  <a:latin typeface="Arial" pitchFamily="34" charset="0"/>
                  <a:cs typeface="Arial" pitchFamily="34" charset="0"/>
                </a:rPr>
                <a:t>De Bruijn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3551"/>
                                        </p:tgtEl>
                                        <p:attrNameLst>
                                          <p:attrName>style.visibility</p:attrName>
                                        </p:attrNameLst>
                                      </p:cBhvr>
                                      <p:to>
                                        <p:strVal val="visible"/>
                                      </p:to>
                                    </p:set>
                                    <p:anim calcmode="lin" valueType="num">
                                      <p:cBhvr>
                                        <p:cTn id="12" dur="500" fill="hold"/>
                                        <p:tgtEl>
                                          <p:spTgt spid="63551"/>
                                        </p:tgtEl>
                                        <p:attrNameLst>
                                          <p:attrName>ppt_w</p:attrName>
                                        </p:attrNameLst>
                                      </p:cBhvr>
                                      <p:tavLst>
                                        <p:tav tm="0">
                                          <p:val>
                                            <p:fltVal val="0"/>
                                          </p:val>
                                        </p:tav>
                                        <p:tav tm="100000">
                                          <p:val>
                                            <p:strVal val="#ppt_w"/>
                                          </p:val>
                                        </p:tav>
                                      </p:tavLst>
                                    </p:anim>
                                    <p:anim calcmode="lin" valueType="num">
                                      <p:cBhvr>
                                        <p:cTn id="13" dur="500" fill="hold"/>
                                        <p:tgtEl>
                                          <p:spTgt spid="63551"/>
                                        </p:tgtEl>
                                        <p:attrNameLst>
                                          <p:attrName>ppt_h</p:attrName>
                                        </p:attrNameLst>
                                      </p:cBhvr>
                                      <p:tavLst>
                                        <p:tav tm="0">
                                          <p:val>
                                            <p:fltVal val="0"/>
                                          </p:val>
                                        </p:tav>
                                        <p:tav tm="100000">
                                          <p:val>
                                            <p:strVal val="#ppt_h"/>
                                          </p:val>
                                        </p:tav>
                                      </p:tavLst>
                                    </p:anim>
                                    <p:animEffect transition="in" filter="fade">
                                      <p:cBhvr>
                                        <p:cTn id="14" dur="500"/>
                                        <p:tgtEl>
                                          <p:spTgt spid="63551"/>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63552"/>
                                        </p:tgtEl>
                                        <p:attrNameLst>
                                          <p:attrName>style.visibility</p:attrName>
                                        </p:attrNameLst>
                                      </p:cBhvr>
                                      <p:to>
                                        <p:strVal val="visible"/>
                                      </p:to>
                                    </p:set>
                                    <p:anim calcmode="lin" valueType="num">
                                      <p:cBhvr>
                                        <p:cTn id="17" dur="500" fill="hold"/>
                                        <p:tgtEl>
                                          <p:spTgt spid="63552"/>
                                        </p:tgtEl>
                                        <p:attrNameLst>
                                          <p:attrName>ppt_w</p:attrName>
                                        </p:attrNameLst>
                                      </p:cBhvr>
                                      <p:tavLst>
                                        <p:tav tm="0">
                                          <p:val>
                                            <p:fltVal val="0"/>
                                          </p:val>
                                        </p:tav>
                                        <p:tav tm="100000">
                                          <p:val>
                                            <p:strVal val="#ppt_w"/>
                                          </p:val>
                                        </p:tav>
                                      </p:tavLst>
                                    </p:anim>
                                    <p:anim calcmode="lin" valueType="num">
                                      <p:cBhvr>
                                        <p:cTn id="18" dur="500" fill="hold"/>
                                        <p:tgtEl>
                                          <p:spTgt spid="63552"/>
                                        </p:tgtEl>
                                        <p:attrNameLst>
                                          <p:attrName>ppt_h</p:attrName>
                                        </p:attrNameLst>
                                      </p:cBhvr>
                                      <p:tavLst>
                                        <p:tav tm="0">
                                          <p:val>
                                            <p:fltVal val="0"/>
                                          </p:val>
                                        </p:tav>
                                        <p:tav tm="100000">
                                          <p:val>
                                            <p:strVal val="#ppt_h"/>
                                          </p:val>
                                        </p:tav>
                                      </p:tavLst>
                                    </p:anim>
                                    <p:animEffect transition="in" filter="fade">
                                      <p:cBhvr>
                                        <p:cTn id="19" dur="500"/>
                                        <p:tgtEl>
                                          <p:spTgt spid="6355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xit" presetSubtype="0" fill="hold" nodeType="clickEffect">
                                  <p:stCondLst>
                                    <p:cond delay="0"/>
                                  </p:stCondLst>
                                  <p:childTnLst>
                                    <p:anim calcmode="lin" valueType="num">
                                      <p:cBhvr>
                                        <p:cTn id="23" dur="500"/>
                                        <p:tgtEl>
                                          <p:spTgt spid="2"/>
                                        </p:tgtEl>
                                        <p:attrNameLst>
                                          <p:attrName>ppt_w</p:attrName>
                                        </p:attrNameLst>
                                      </p:cBhvr>
                                      <p:tavLst>
                                        <p:tav tm="0">
                                          <p:val>
                                            <p:strVal val="ppt_w"/>
                                          </p:val>
                                        </p:tav>
                                        <p:tav tm="100000">
                                          <p:val>
                                            <p:fltVal val="0"/>
                                          </p:val>
                                        </p:tav>
                                      </p:tavLst>
                                    </p:anim>
                                    <p:anim calcmode="lin" valueType="num">
                                      <p:cBhvr>
                                        <p:cTn id="24" dur="500"/>
                                        <p:tgtEl>
                                          <p:spTgt spid="2"/>
                                        </p:tgtEl>
                                        <p:attrNameLst>
                                          <p:attrName>ppt_h</p:attrName>
                                        </p:attrNameLst>
                                      </p:cBhvr>
                                      <p:tavLst>
                                        <p:tav tm="0">
                                          <p:val>
                                            <p:strVal val="ppt_h"/>
                                          </p:val>
                                        </p:tav>
                                        <p:tav tm="100000">
                                          <p:val>
                                            <p:fltVal val="0"/>
                                          </p:val>
                                        </p:tav>
                                      </p:tavLst>
                                    </p:anim>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par>
                                <p:cTn id="27" presetID="53" presetClass="exit" presetSubtype="0" fill="hold" grpId="1" nodeType="withEffect">
                                  <p:stCondLst>
                                    <p:cond delay="0"/>
                                  </p:stCondLst>
                                  <p:childTnLst>
                                    <p:anim calcmode="lin" valueType="num">
                                      <p:cBhvr>
                                        <p:cTn id="28" dur="500"/>
                                        <p:tgtEl>
                                          <p:spTgt spid="63552"/>
                                        </p:tgtEl>
                                        <p:attrNameLst>
                                          <p:attrName>ppt_w</p:attrName>
                                        </p:attrNameLst>
                                      </p:cBhvr>
                                      <p:tavLst>
                                        <p:tav tm="0">
                                          <p:val>
                                            <p:strVal val="ppt_w"/>
                                          </p:val>
                                        </p:tav>
                                        <p:tav tm="100000">
                                          <p:val>
                                            <p:fltVal val="0"/>
                                          </p:val>
                                        </p:tav>
                                      </p:tavLst>
                                    </p:anim>
                                    <p:anim calcmode="lin" valueType="num">
                                      <p:cBhvr>
                                        <p:cTn id="29" dur="500"/>
                                        <p:tgtEl>
                                          <p:spTgt spid="63552"/>
                                        </p:tgtEl>
                                        <p:attrNameLst>
                                          <p:attrName>ppt_h</p:attrName>
                                        </p:attrNameLst>
                                      </p:cBhvr>
                                      <p:tavLst>
                                        <p:tav tm="0">
                                          <p:val>
                                            <p:strVal val="ppt_h"/>
                                          </p:val>
                                        </p:tav>
                                        <p:tav tm="100000">
                                          <p:val>
                                            <p:fltVal val="0"/>
                                          </p:val>
                                        </p:tav>
                                      </p:tavLst>
                                    </p:anim>
                                    <p:animEffect transition="out" filter="fade">
                                      <p:cBhvr>
                                        <p:cTn id="30" dur="500"/>
                                        <p:tgtEl>
                                          <p:spTgt spid="63552"/>
                                        </p:tgtEl>
                                      </p:cBhvr>
                                    </p:animEffect>
                                    <p:set>
                                      <p:cBhvr>
                                        <p:cTn id="31" dur="1" fill="hold">
                                          <p:stCondLst>
                                            <p:cond delay="499"/>
                                          </p:stCondLst>
                                        </p:cTn>
                                        <p:tgtEl>
                                          <p:spTgt spid="63552"/>
                                        </p:tgtEl>
                                        <p:attrNameLst>
                                          <p:attrName>style.visibility</p:attrName>
                                        </p:attrNameLst>
                                      </p:cBhvr>
                                      <p:to>
                                        <p:strVal val="hidden"/>
                                      </p:to>
                                    </p:set>
                                  </p:childTnLst>
                                </p:cTn>
                              </p:par>
                              <p:par>
                                <p:cTn id="32" presetID="53" presetClass="exit" presetSubtype="0" fill="hold" nodeType="withEffect">
                                  <p:stCondLst>
                                    <p:cond delay="0"/>
                                  </p:stCondLst>
                                  <p:childTnLst>
                                    <p:anim calcmode="lin" valueType="num">
                                      <p:cBhvr>
                                        <p:cTn id="33" dur="500"/>
                                        <p:tgtEl>
                                          <p:spTgt spid="63551"/>
                                        </p:tgtEl>
                                        <p:attrNameLst>
                                          <p:attrName>ppt_w</p:attrName>
                                        </p:attrNameLst>
                                      </p:cBhvr>
                                      <p:tavLst>
                                        <p:tav tm="0">
                                          <p:val>
                                            <p:strVal val="ppt_w"/>
                                          </p:val>
                                        </p:tav>
                                        <p:tav tm="100000">
                                          <p:val>
                                            <p:fltVal val="0"/>
                                          </p:val>
                                        </p:tav>
                                      </p:tavLst>
                                    </p:anim>
                                    <p:anim calcmode="lin" valueType="num">
                                      <p:cBhvr>
                                        <p:cTn id="34" dur="500"/>
                                        <p:tgtEl>
                                          <p:spTgt spid="63551"/>
                                        </p:tgtEl>
                                        <p:attrNameLst>
                                          <p:attrName>ppt_h</p:attrName>
                                        </p:attrNameLst>
                                      </p:cBhvr>
                                      <p:tavLst>
                                        <p:tav tm="0">
                                          <p:val>
                                            <p:strVal val="ppt_h"/>
                                          </p:val>
                                        </p:tav>
                                        <p:tav tm="100000">
                                          <p:val>
                                            <p:fltVal val="0"/>
                                          </p:val>
                                        </p:tav>
                                      </p:tavLst>
                                    </p:anim>
                                    <p:animEffect transition="out" filter="fade">
                                      <p:cBhvr>
                                        <p:cTn id="35" dur="500"/>
                                        <p:tgtEl>
                                          <p:spTgt spid="63551"/>
                                        </p:tgtEl>
                                      </p:cBhvr>
                                    </p:animEffect>
                                    <p:set>
                                      <p:cBhvr>
                                        <p:cTn id="36" dur="1" fill="hold">
                                          <p:stCondLst>
                                            <p:cond delay="499"/>
                                          </p:stCondLst>
                                        </p:cTn>
                                        <p:tgtEl>
                                          <p:spTgt spid="63551"/>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53" presetClass="entr" presetSubtype="0"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500" fill="hold"/>
                                        <p:tgtEl>
                                          <p:spTgt spid="3"/>
                                        </p:tgtEl>
                                        <p:attrNameLst>
                                          <p:attrName>ppt_w</p:attrName>
                                        </p:attrNameLst>
                                      </p:cBhvr>
                                      <p:tavLst>
                                        <p:tav tm="0">
                                          <p:val>
                                            <p:fltVal val="0"/>
                                          </p:val>
                                        </p:tav>
                                        <p:tav tm="100000">
                                          <p:val>
                                            <p:strVal val="#ppt_w"/>
                                          </p:val>
                                        </p:tav>
                                      </p:tavLst>
                                    </p:anim>
                                    <p:anim calcmode="lin" valueType="num">
                                      <p:cBhvr>
                                        <p:cTn id="42" dur="500" fill="hold"/>
                                        <p:tgtEl>
                                          <p:spTgt spid="3"/>
                                        </p:tgtEl>
                                        <p:attrNameLst>
                                          <p:attrName>ppt_h</p:attrName>
                                        </p:attrNameLst>
                                      </p:cBhvr>
                                      <p:tavLst>
                                        <p:tav tm="0">
                                          <p:val>
                                            <p:fltVal val="0"/>
                                          </p:val>
                                        </p:tav>
                                        <p:tav tm="100000">
                                          <p:val>
                                            <p:strVal val="#ppt_h"/>
                                          </p:val>
                                        </p:tav>
                                      </p:tavLst>
                                    </p:anim>
                                    <p:animEffect transition="in" filter="fade">
                                      <p:cBhvr>
                                        <p:cTn id="43" dur="500"/>
                                        <p:tgtEl>
                                          <p:spTgt spid="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53" presetClass="exit" presetSubtype="0" fill="hold" nodeType="clickEffect">
                                  <p:stCondLst>
                                    <p:cond delay="0"/>
                                  </p:stCondLst>
                                  <p:childTnLst>
                                    <p:anim calcmode="lin" valueType="num">
                                      <p:cBhvr>
                                        <p:cTn id="47" dur="500"/>
                                        <p:tgtEl>
                                          <p:spTgt spid="3"/>
                                        </p:tgtEl>
                                        <p:attrNameLst>
                                          <p:attrName>ppt_w</p:attrName>
                                        </p:attrNameLst>
                                      </p:cBhvr>
                                      <p:tavLst>
                                        <p:tav tm="0">
                                          <p:val>
                                            <p:strVal val="ppt_w"/>
                                          </p:val>
                                        </p:tav>
                                        <p:tav tm="100000">
                                          <p:val>
                                            <p:fltVal val="0"/>
                                          </p:val>
                                        </p:tav>
                                      </p:tavLst>
                                    </p:anim>
                                    <p:anim calcmode="lin" valueType="num">
                                      <p:cBhvr>
                                        <p:cTn id="48" dur="500"/>
                                        <p:tgtEl>
                                          <p:spTgt spid="3"/>
                                        </p:tgtEl>
                                        <p:attrNameLst>
                                          <p:attrName>ppt_h</p:attrName>
                                        </p:attrNameLst>
                                      </p:cBhvr>
                                      <p:tavLst>
                                        <p:tav tm="0">
                                          <p:val>
                                            <p:strVal val="ppt_h"/>
                                          </p:val>
                                        </p:tav>
                                        <p:tav tm="100000">
                                          <p:val>
                                            <p:fltVal val="0"/>
                                          </p:val>
                                        </p:tav>
                                      </p:tavLst>
                                    </p:anim>
                                    <p:animEffect transition="out" filter="fade">
                                      <p:cBhvr>
                                        <p:cTn id="49" dur="500"/>
                                        <p:tgtEl>
                                          <p:spTgt spid="3"/>
                                        </p:tgtEl>
                                      </p:cBhvr>
                                    </p:animEffect>
                                    <p:set>
                                      <p:cBhvr>
                                        <p:cTn id="5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51" grpId="0" animBg="1"/>
      <p:bldP spid="63552" grpId="0" animBg="1"/>
      <p:bldP spid="63552"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85800" y="381000"/>
            <a:ext cx="7772400" cy="762000"/>
          </a:xfrm>
        </p:spPr>
        <p:txBody>
          <a:bodyPr/>
          <a:lstStyle/>
          <a:p>
            <a:pPr eaLnBrk="1" hangingPunct="1"/>
            <a:r>
              <a:rPr lang="en-US" smtClean="0"/>
              <a:t>Conclusions</a:t>
            </a:r>
          </a:p>
        </p:txBody>
      </p:sp>
      <p:graphicFrame>
        <p:nvGraphicFramePr>
          <p:cNvPr id="67712" name="Group 128"/>
          <p:cNvGraphicFramePr>
            <a:graphicFrameLocks noGrp="1"/>
          </p:cNvGraphicFramePr>
          <p:nvPr>
            <p:ph type="body" idx="1"/>
          </p:nvPr>
        </p:nvGraphicFramePr>
        <p:xfrm>
          <a:off x="304800" y="1187450"/>
          <a:ext cx="8839200" cy="4824535"/>
        </p:xfrm>
        <a:graphic>
          <a:graphicData uri="http://schemas.openxmlformats.org/drawingml/2006/table">
            <a:tbl>
              <a:tblPr/>
              <a:tblGrid>
                <a:gridCol w="2724150"/>
                <a:gridCol w="2724150"/>
                <a:gridCol w="3390900"/>
              </a:tblGrid>
              <a:tr h="94482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accent2"/>
                          </a:solidFill>
                          <a:effectLst/>
                          <a:latin typeface="Tahoma" pitchFamily="34" charset="0"/>
                        </a:rPr>
                        <a:t>Types of techniques</a:t>
                      </a:r>
                    </a:p>
                  </a:txBody>
                  <a:tcPr marT="45710" marB="4571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600" b="0" i="0" u="none" strike="noStrike" cap="none" normalizeH="0" baseline="0" smtClean="0">
                          <a:ln>
                            <a:noFill/>
                          </a:ln>
                          <a:solidFill>
                            <a:schemeClr val="accent2"/>
                          </a:solidFill>
                          <a:effectLst/>
                          <a:latin typeface="Tahoma" pitchFamily="34" charset="0"/>
                          <a:sym typeface="Wingdings" pitchFamily="2" charset="2"/>
                        </a:rPr>
                        <a:t></a:t>
                      </a:r>
                    </a:p>
                  </a:txBody>
                  <a:tcPr marT="45710" marB="4571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600" b="0" i="0" u="none" strike="noStrike" cap="none" normalizeH="0" baseline="0" smtClean="0">
                          <a:ln>
                            <a:noFill/>
                          </a:ln>
                          <a:solidFill>
                            <a:schemeClr val="accent2"/>
                          </a:solidFill>
                          <a:effectLst/>
                          <a:latin typeface="Tahoma" pitchFamily="34" charset="0"/>
                          <a:sym typeface="Wingdings" pitchFamily="2" charset="2"/>
                        </a:rPr>
                        <a:t></a:t>
                      </a:r>
                    </a:p>
                  </a:txBody>
                  <a:tcPr marT="45710" marB="4571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97225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accent2"/>
                          </a:solidFill>
                          <a:effectLst/>
                          <a:latin typeface="Tahoma" pitchFamily="34" charset="0"/>
                        </a:rPr>
                        <a:t>Time-multiplexing</a:t>
                      </a:r>
                    </a:p>
                  </a:txBody>
                  <a:tcPr marT="45710" marB="4571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700" b="0" i="0" u="none" strike="noStrike" cap="none" normalizeH="0" baseline="0" smtClean="0">
                          <a:ln>
                            <a:noFill/>
                          </a:ln>
                          <a:solidFill>
                            <a:schemeClr val="tx1"/>
                          </a:solidFill>
                          <a:effectLst/>
                          <a:latin typeface="Tahoma" pitchFamily="34" charset="0"/>
                        </a:rPr>
                        <a:t> Highest resolution</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700" b="0" i="0" u="none" strike="noStrike" cap="none" normalizeH="0" baseline="0" smtClean="0">
                          <a:ln>
                            <a:noFill/>
                          </a:ln>
                          <a:solidFill>
                            <a:schemeClr val="tx1"/>
                          </a:solidFill>
                          <a:effectLst/>
                          <a:latin typeface="Tahoma" pitchFamily="34" charset="0"/>
                        </a:rPr>
                        <a:t> High accuracy</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700" b="0" i="0" u="none" strike="noStrike" cap="none" normalizeH="0" baseline="0" smtClean="0">
                          <a:ln>
                            <a:noFill/>
                          </a:ln>
                          <a:solidFill>
                            <a:schemeClr val="tx1"/>
                          </a:solidFill>
                          <a:effectLst/>
                          <a:latin typeface="Tahoma" pitchFamily="34" charset="0"/>
                        </a:rPr>
                        <a:t> Easy implementation</a:t>
                      </a:r>
                    </a:p>
                  </a:txBody>
                  <a:tcPr marT="45710" marB="4571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700" b="0" i="0" u="none" strike="noStrike" cap="none" normalizeH="0" baseline="0" smtClean="0">
                          <a:ln>
                            <a:noFill/>
                          </a:ln>
                          <a:solidFill>
                            <a:schemeClr val="tx1"/>
                          </a:solidFill>
                          <a:effectLst/>
                          <a:latin typeface="Tahoma" pitchFamily="34" charset="0"/>
                        </a:rPr>
                        <a:t> Inapplicability to moving objects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700" b="0" i="0" u="none" strike="noStrike" cap="none" normalizeH="0" baseline="0" smtClean="0">
                          <a:ln>
                            <a:noFill/>
                          </a:ln>
                          <a:solidFill>
                            <a:schemeClr val="tx1"/>
                          </a:solidFill>
                          <a:effectLst/>
                          <a:latin typeface="Tahoma" pitchFamily="34" charset="0"/>
                        </a:rPr>
                        <a:t> Large number of patterns</a:t>
                      </a:r>
                    </a:p>
                  </a:txBody>
                  <a:tcPr marT="45710" marB="4571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123132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accent2"/>
                          </a:solidFill>
                          <a:effectLst/>
                          <a:latin typeface="Tahoma" pitchFamily="34" charset="0"/>
                        </a:rPr>
                        <a:t>Spatial codification</a:t>
                      </a:r>
                    </a:p>
                  </a:txBody>
                  <a:tcPr marT="45710" marB="4571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700" b="0" i="0" u="none" strike="noStrike" cap="none" normalizeH="0" baseline="0" smtClean="0">
                          <a:ln>
                            <a:noFill/>
                          </a:ln>
                          <a:solidFill>
                            <a:schemeClr val="tx1"/>
                          </a:solidFill>
                          <a:effectLst/>
                          <a:latin typeface="Tahoma" pitchFamily="34" charset="0"/>
                        </a:rPr>
                        <a:t> Can measure moving objects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700" b="0" i="0" u="none" strike="noStrike" cap="none" normalizeH="0" baseline="0" smtClean="0">
                          <a:ln>
                            <a:noFill/>
                          </a:ln>
                          <a:solidFill>
                            <a:schemeClr val="tx1"/>
                          </a:solidFill>
                          <a:effectLst/>
                          <a:latin typeface="Tahoma" pitchFamily="34" charset="0"/>
                        </a:rPr>
                        <a:t> A unique pattern is required</a:t>
                      </a:r>
                    </a:p>
                  </a:txBody>
                  <a:tcPr marT="45710" marB="4571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700" b="0" i="0" u="none" strike="noStrike" cap="none" normalizeH="0" baseline="0" smtClean="0">
                          <a:ln>
                            <a:noFill/>
                          </a:ln>
                          <a:solidFill>
                            <a:schemeClr val="tx1"/>
                          </a:solidFill>
                          <a:effectLst/>
                          <a:latin typeface="Tahoma" pitchFamily="34" charset="0"/>
                        </a:rPr>
                        <a:t> Lower resolution than time-multiplexing</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700" b="0" i="0" u="none" strike="noStrike" cap="none" normalizeH="0" baseline="0" smtClean="0">
                          <a:ln>
                            <a:noFill/>
                          </a:ln>
                          <a:solidFill>
                            <a:schemeClr val="tx1"/>
                          </a:solidFill>
                          <a:effectLst/>
                          <a:latin typeface="Tahoma" pitchFamily="34" charset="0"/>
                        </a:rPr>
                        <a:t> More complex decoding stage</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700" b="0" i="0" u="none" strike="noStrike" cap="none" normalizeH="0" baseline="0" smtClean="0">
                          <a:ln>
                            <a:noFill/>
                          </a:ln>
                          <a:solidFill>
                            <a:schemeClr val="tx1"/>
                          </a:solidFill>
                          <a:effectLst/>
                          <a:latin typeface="Tahoma" pitchFamily="34" charset="0"/>
                        </a:rPr>
                        <a:t> Occlusions problem</a:t>
                      </a:r>
                    </a:p>
                  </a:txBody>
                  <a:tcPr marT="45710" marB="4571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167601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accent2"/>
                          </a:solidFill>
                          <a:effectLst/>
                          <a:latin typeface="Tahoma" pitchFamily="34" charset="0"/>
                        </a:rPr>
                        <a:t>Direct codification</a:t>
                      </a:r>
                    </a:p>
                  </a:txBody>
                  <a:tcPr marT="45710" marB="4571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700" b="0" i="0" u="none" strike="noStrike" cap="none" normalizeH="0" baseline="0" smtClean="0">
                          <a:ln>
                            <a:noFill/>
                          </a:ln>
                          <a:solidFill>
                            <a:schemeClr val="tx1"/>
                          </a:solidFill>
                          <a:effectLst/>
                          <a:latin typeface="Tahoma" pitchFamily="34" charset="0"/>
                        </a:rPr>
                        <a:t> High resolution</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700" b="0" i="0" u="none" strike="noStrike" cap="none" normalizeH="0" baseline="0" smtClean="0">
                          <a:ln>
                            <a:noFill/>
                          </a:ln>
                          <a:solidFill>
                            <a:schemeClr val="tx1"/>
                          </a:solidFill>
                          <a:effectLst/>
                          <a:latin typeface="Tahoma" pitchFamily="34" charset="0"/>
                        </a:rPr>
                        <a:t> Few patterns</a:t>
                      </a:r>
                    </a:p>
                  </a:txBody>
                  <a:tcPr marT="45710" marB="4571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700" b="0" i="0" u="none" strike="noStrike" cap="none" normalizeH="0" baseline="0" smtClean="0">
                          <a:ln>
                            <a:noFill/>
                          </a:ln>
                          <a:solidFill>
                            <a:schemeClr val="tx1"/>
                          </a:solidFill>
                          <a:effectLst/>
                          <a:latin typeface="Tahoma" pitchFamily="34" charset="0"/>
                        </a:rPr>
                        <a:t> Very sensitive to image noise</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700" b="0" i="0" u="none" strike="noStrike" cap="none" normalizeH="0" baseline="0" smtClean="0">
                          <a:ln>
                            <a:noFill/>
                          </a:ln>
                          <a:solidFill>
                            <a:schemeClr val="tx1"/>
                          </a:solidFill>
                          <a:effectLst/>
                          <a:latin typeface="Tahoma" pitchFamily="34" charset="0"/>
                        </a:rPr>
                        <a:t> Inapplicability to moving objects</a:t>
                      </a:r>
                    </a:p>
                  </a:txBody>
                  <a:tcPr marT="45710" marB="4571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smtClean="0"/>
              <a:t>Time-Coded Light Patterns</a:t>
            </a:r>
          </a:p>
        </p:txBody>
      </p:sp>
      <p:sp>
        <p:nvSpPr>
          <p:cNvPr id="26627" name="Rectangle 3"/>
          <p:cNvSpPr>
            <a:spLocks noGrp="1" noChangeArrowheads="1"/>
          </p:cNvSpPr>
          <p:nvPr>
            <p:ph type="body" idx="1"/>
          </p:nvPr>
        </p:nvSpPr>
        <p:spPr/>
        <p:txBody>
          <a:bodyPr/>
          <a:lstStyle/>
          <a:p>
            <a:r>
              <a:rPr lang="en-US" sz="2400" dirty="0" smtClean="0"/>
              <a:t>Assign each stripe a unique illumination code</a:t>
            </a:r>
            <a:br>
              <a:rPr lang="en-US" sz="2400" dirty="0" smtClean="0"/>
            </a:br>
            <a:r>
              <a:rPr lang="en-US" sz="2400" dirty="0" smtClean="0"/>
              <a:t>over time [</a:t>
            </a:r>
            <a:r>
              <a:rPr lang="en-US" sz="2400" dirty="0" err="1" smtClean="0"/>
              <a:t>Posdamer</a:t>
            </a:r>
            <a:r>
              <a:rPr lang="en-US" sz="2400" dirty="0" smtClean="0"/>
              <a:t> 82]</a:t>
            </a:r>
          </a:p>
          <a:p>
            <a:r>
              <a:rPr lang="en-US" sz="2400" dirty="0" smtClean="0"/>
              <a:t>#stripes = </a:t>
            </a:r>
            <a:r>
              <a:rPr lang="en-US" sz="2400" dirty="0" err="1" smtClean="0"/>
              <a:t>m</a:t>
            </a:r>
            <a:r>
              <a:rPr lang="en-US" sz="2400" baseline="30000" dirty="0" err="1" smtClean="0"/>
              <a:t>n</a:t>
            </a:r>
            <a:r>
              <a:rPr lang="en-US" sz="2400" baseline="30000" dirty="0" smtClean="0"/>
              <a:t> </a:t>
            </a:r>
            <a:r>
              <a:rPr lang="en-US" sz="2400" dirty="0" smtClean="0"/>
              <a:t> : m gray levels, n images</a:t>
            </a:r>
            <a:endParaRPr lang="en-US" sz="2400" baseline="30000" dirty="0" smtClean="0"/>
          </a:p>
        </p:txBody>
      </p:sp>
      <p:sp>
        <p:nvSpPr>
          <p:cNvPr id="26628" name="Rectangle 4"/>
          <p:cNvSpPr>
            <a:spLocks noChangeArrowheads="1"/>
          </p:cNvSpPr>
          <p:nvPr/>
        </p:nvSpPr>
        <p:spPr bwMode="auto">
          <a:xfrm>
            <a:off x="4038600" y="5181600"/>
            <a:ext cx="457200" cy="457200"/>
          </a:xfrm>
          <a:prstGeom prst="rect">
            <a:avLst/>
          </a:prstGeom>
          <a:solidFill>
            <a:srgbClr val="FFFFFF"/>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6629" name="Group 5"/>
          <p:cNvGrpSpPr>
            <a:grpSpLocks/>
          </p:cNvGrpSpPr>
          <p:nvPr/>
        </p:nvGrpSpPr>
        <p:grpSpPr bwMode="auto">
          <a:xfrm>
            <a:off x="838200" y="4114800"/>
            <a:ext cx="914400" cy="457200"/>
            <a:chOff x="816" y="2208"/>
            <a:chExt cx="576" cy="288"/>
          </a:xfrm>
        </p:grpSpPr>
        <p:sp>
          <p:nvSpPr>
            <p:cNvPr id="26721" name="Rectangle 6"/>
            <p:cNvSpPr>
              <a:spLocks noChangeArrowheads="1"/>
            </p:cNvSpPr>
            <p:nvPr/>
          </p:nvSpPr>
          <p:spPr bwMode="auto">
            <a:xfrm>
              <a:off x="816" y="2208"/>
              <a:ext cx="288" cy="288"/>
            </a:xfrm>
            <a:prstGeom prst="rect">
              <a:avLst/>
            </a:prstGeom>
            <a:solidFill>
              <a:srgbClr val="000000"/>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22" name="Rectangle 7"/>
            <p:cNvSpPr>
              <a:spLocks noChangeArrowheads="1"/>
            </p:cNvSpPr>
            <p:nvPr/>
          </p:nvSpPr>
          <p:spPr bwMode="auto">
            <a:xfrm>
              <a:off x="1104" y="2208"/>
              <a:ext cx="288" cy="288"/>
            </a:xfrm>
            <a:prstGeom prst="rect">
              <a:avLst/>
            </a:prstGeom>
            <a:solidFill>
              <a:srgbClr val="000000"/>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630" name="Rectangle 8"/>
          <p:cNvSpPr>
            <a:spLocks noChangeArrowheads="1"/>
          </p:cNvSpPr>
          <p:nvPr/>
        </p:nvSpPr>
        <p:spPr bwMode="auto">
          <a:xfrm>
            <a:off x="838200" y="5181600"/>
            <a:ext cx="457200" cy="457200"/>
          </a:xfrm>
          <a:prstGeom prst="rect">
            <a:avLst/>
          </a:prstGeom>
          <a:solidFill>
            <a:srgbClr val="000000"/>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6631" name="Group 9"/>
          <p:cNvGrpSpPr>
            <a:grpSpLocks/>
          </p:cNvGrpSpPr>
          <p:nvPr/>
        </p:nvGrpSpPr>
        <p:grpSpPr bwMode="auto">
          <a:xfrm>
            <a:off x="1752600" y="4114800"/>
            <a:ext cx="914400" cy="457200"/>
            <a:chOff x="816" y="2208"/>
            <a:chExt cx="576" cy="288"/>
          </a:xfrm>
        </p:grpSpPr>
        <p:sp>
          <p:nvSpPr>
            <p:cNvPr id="26719" name="Rectangle 10"/>
            <p:cNvSpPr>
              <a:spLocks noChangeArrowheads="1"/>
            </p:cNvSpPr>
            <p:nvPr/>
          </p:nvSpPr>
          <p:spPr bwMode="auto">
            <a:xfrm>
              <a:off x="816" y="2208"/>
              <a:ext cx="288" cy="288"/>
            </a:xfrm>
            <a:prstGeom prst="rect">
              <a:avLst/>
            </a:prstGeom>
            <a:solidFill>
              <a:srgbClr val="000000"/>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20" name="Rectangle 11"/>
            <p:cNvSpPr>
              <a:spLocks noChangeArrowheads="1"/>
            </p:cNvSpPr>
            <p:nvPr/>
          </p:nvSpPr>
          <p:spPr bwMode="auto">
            <a:xfrm>
              <a:off x="1104" y="2208"/>
              <a:ext cx="288" cy="288"/>
            </a:xfrm>
            <a:prstGeom prst="rect">
              <a:avLst/>
            </a:prstGeom>
            <a:solidFill>
              <a:srgbClr val="000000"/>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632" name="Rectangle 12"/>
          <p:cNvSpPr>
            <a:spLocks noChangeArrowheads="1"/>
          </p:cNvSpPr>
          <p:nvPr/>
        </p:nvSpPr>
        <p:spPr bwMode="auto">
          <a:xfrm>
            <a:off x="3124200" y="5181600"/>
            <a:ext cx="457200" cy="457200"/>
          </a:xfrm>
          <a:prstGeom prst="rect">
            <a:avLst/>
          </a:prstGeom>
          <a:solidFill>
            <a:srgbClr val="FFFFFF"/>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6633" name="Group 13"/>
          <p:cNvGrpSpPr>
            <a:grpSpLocks/>
          </p:cNvGrpSpPr>
          <p:nvPr/>
        </p:nvGrpSpPr>
        <p:grpSpPr bwMode="auto">
          <a:xfrm>
            <a:off x="3581400" y="4114800"/>
            <a:ext cx="914400" cy="457200"/>
            <a:chOff x="960" y="2832"/>
            <a:chExt cx="576" cy="288"/>
          </a:xfrm>
        </p:grpSpPr>
        <p:sp>
          <p:nvSpPr>
            <p:cNvPr id="26717" name="Rectangle 14"/>
            <p:cNvSpPr>
              <a:spLocks noChangeArrowheads="1"/>
            </p:cNvSpPr>
            <p:nvPr/>
          </p:nvSpPr>
          <p:spPr bwMode="auto">
            <a:xfrm>
              <a:off x="960" y="2832"/>
              <a:ext cx="288" cy="288"/>
            </a:xfrm>
            <a:prstGeom prst="rect">
              <a:avLst/>
            </a:prstGeom>
            <a:solidFill>
              <a:srgbClr val="FFFFFF"/>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18" name="Rectangle 15"/>
            <p:cNvSpPr>
              <a:spLocks noChangeArrowheads="1"/>
            </p:cNvSpPr>
            <p:nvPr/>
          </p:nvSpPr>
          <p:spPr bwMode="auto">
            <a:xfrm>
              <a:off x="1248" y="2832"/>
              <a:ext cx="288" cy="288"/>
            </a:xfrm>
            <a:prstGeom prst="rect">
              <a:avLst/>
            </a:prstGeom>
            <a:solidFill>
              <a:srgbClr val="FFFFFF"/>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6634" name="Group 16"/>
          <p:cNvGrpSpPr>
            <a:grpSpLocks/>
          </p:cNvGrpSpPr>
          <p:nvPr/>
        </p:nvGrpSpPr>
        <p:grpSpPr bwMode="auto">
          <a:xfrm>
            <a:off x="2667000" y="4114800"/>
            <a:ext cx="914400" cy="457200"/>
            <a:chOff x="960" y="2832"/>
            <a:chExt cx="576" cy="288"/>
          </a:xfrm>
        </p:grpSpPr>
        <p:sp>
          <p:nvSpPr>
            <p:cNvPr id="26715" name="Rectangle 17"/>
            <p:cNvSpPr>
              <a:spLocks noChangeArrowheads="1"/>
            </p:cNvSpPr>
            <p:nvPr/>
          </p:nvSpPr>
          <p:spPr bwMode="auto">
            <a:xfrm>
              <a:off x="960" y="2832"/>
              <a:ext cx="288" cy="288"/>
            </a:xfrm>
            <a:prstGeom prst="rect">
              <a:avLst/>
            </a:prstGeom>
            <a:solidFill>
              <a:srgbClr val="FFFFFF"/>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16" name="Rectangle 18"/>
            <p:cNvSpPr>
              <a:spLocks noChangeArrowheads="1"/>
            </p:cNvSpPr>
            <p:nvPr/>
          </p:nvSpPr>
          <p:spPr bwMode="auto">
            <a:xfrm>
              <a:off x="1248" y="2832"/>
              <a:ext cx="288" cy="288"/>
            </a:xfrm>
            <a:prstGeom prst="rect">
              <a:avLst/>
            </a:prstGeom>
            <a:solidFill>
              <a:srgbClr val="FFFFFF"/>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6635" name="Group 19"/>
          <p:cNvGrpSpPr>
            <a:grpSpLocks/>
          </p:cNvGrpSpPr>
          <p:nvPr/>
        </p:nvGrpSpPr>
        <p:grpSpPr bwMode="auto">
          <a:xfrm>
            <a:off x="1752600" y="4648200"/>
            <a:ext cx="914400" cy="457200"/>
            <a:chOff x="960" y="2832"/>
            <a:chExt cx="576" cy="288"/>
          </a:xfrm>
        </p:grpSpPr>
        <p:sp>
          <p:nvSpPr>
            <p:cNvPr id="26713" name="Rectangle 20"/>
            <p:cNvSpPr>
              <a:spLocks noChangeArrowheads="1"/>
            </p:cNvSpPr>
            <p:nvPr/>
          </p:nvSpPr>
          <p:spPr bwMode="auto">
            <a:xfrm>
              <a:off x="960" y="2832"/>
              <a:ext cx="288" cy="288"/>
            </a:xfrm>
            <a:prstGeom prst="rect">
              <a:avLst/>
            </a:prstGeom>
            <a:solidFill>
              <a:srgbClr val="FFFFFF"/>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14" name="Rectangle 21"/>
            <p:cNvSpPr>
              <a:spLocks noChangeArrowheads="1"/>
            </p:cNvSpPr>
            <p:nvPr/>
          </p:nvSpPr>
          <p:spPr bwMode="auto">
            <a:xfrm>
              <a:off x="1248" y="2832"/>
              <a:ext cx="288" cy="288"/>
            </a:xfrm>
            <a:prstGeom prst="rect">
              <a:avLst/>
            </a:prstGeom>
            <a:solidFill>
              <a:srgbClr val="FFFFFF"/>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6636" name="Group 22"/>
          <p:cNvGrpSpPr>
            <a:grpSpLocks/>
          </p:cNvGrpSpPr>
          <p:nvPr/>
        </p:nvGrpSpPr>
        <p:grpSpPr bwMode="auto">
          <a:xfrm>
            <a:off x="3581400" y="4648200"/>
            <a:ext cx="914400" cy="457200"/>
            <a:chOff x="960" y="2832"/>
            <a:chExt cx="576" cy="288"/>
          </a:xfrm>
        </p:grpSpPr>
        <p:sp>
          <p:nvSpPr>
            <p:cNvPr id="26711" name="Rectangle 23"/>
            <p:cNvSpPr>
              <a:spLocks noChangeArrowheads="1"/>
            </p:cNvSpPr>
            <p:nvPr/>
          </p:nvSpPr>
          <p:spPr bwMode="auto">
            <a:xfrm>
              <a:off x="960" y="2832"/>
              <a:ext cx="288" cy="288"/>
            </a:xfrm>
            <a:prstGeom prst="rect">
              <a:avLst/>
            </a:prstGeom>
            <a:solidFill>
              <a:srgbClr val="FFFFFF"/>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12" name="Rectangle 24"/>
            <p:cNvSpPr>
              <a:spLocks noChangeArrowheads="1"/>
            </p:cNvSpPr>
            <p:nvPr/>
          </p:nvSpPr>
          <p:spPr bwMode="auto">
            <a:xfrm>
              <a:off x="1248" y="2832"/>
              <a:ext cx="288" cy="288"/>
            </a:xfrm>
            <a:prstGeom prst="rect">
              <a:avLst/>
            </a:prstGeom>
            <a:solidFill>
              <a:srgbClr val="FFFFFF"/>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6637" name="Group 25"/>
          <p:cNvGrpSpPr>
            <a:grpSpLocks/>
          </p:cNvGrpSpPr>
          <p:nvPr/>
        </p:nvGrpSpPr>
        <p:grpSpPr bwMode="auto">
          <a:xfrm>
            <a:off x="2667000" y="4648200"/>
            <a:ext cx="914400" cy="457200"/>
            <a:chOff x="816" y="2208"/>
            <a:chExt cx="576" cy="288"/>
          </a:xfrm>
        </p:grpSpPr>
        <p:sp>
          <p:nvSpPr>
            <p:cNvPr id="26709" name="Rectangle 26"/>
            <p:cNvSpPr>
              <a:spLocks noChangeArrowheads="1"/>
            </p:cNvSpPr>
            <p:nvPr/>
          </p:nvSpPr>
          <p:spPr bwMode="auto">
            <a:xfrm>
              <a:off x="816" y="2208"/>
              <a:ext cx="288" cy="288"/>
            </a:xfrm>
            <a:prstGeom prst="rect">
              <a:avLst/>
            </a:prstGeom>
            <a:solidFill>
              <a:srgbClr val="000000"/>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10" name="Rectangle 27"/>
            <p:cNvSpPr>
              <a:spLocks noChangeArrowheads="1"/>
            </p:cNvSpPr>
            <p:nvPr/>
          </p:nvSpPr>
          <p:spPr bwMode="auto">
            <a:xfrm>
              <a:off x="1104" y="2208"/>
              <a:ext cx="288" cy="288"/>
            </a:xfrm>
            <a:prstGeom prst="rect">
              <a:avLst/>
            </a:prstGeom>
            <a:solidFill>
              <a:srgbClr val="000000"/>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6638" name="Group 28"/>
          <p:cNvGrpSpPr>
            <a:grpSpLocks/>
          </p:cNvGrpSpPr>
          <p:nvPr/>
        </p:nvGrpSpPr>
        <p:grpSpPr bwMode="auto">
          <a:xfrm>
            <a:off x="838200" y="4648200"/>
            <a:ext cx="914400" cy="457200"/>
            <a:chOff x="816" y="2208"/>
            <a:chExt cx="576" cy="288"/>
          </a:xfrm>
        </p:grpSpPr>
        <p:sp>
          <p:nvSpPr>
            <p:cNvPr id="26707" name="Rectangle 29"/>
            <p:cNvSpPr>
              <a:spLocks noChangeArrowheads="1"/>
            </p:cNvSpPr>
            <p:nvPr/>
          </p:nvSpPr>
          <p:spPr bwMode="auto">
            <a:xfrm>
              <a:off x="816" y="2208"/>
              <a:ext cx="288" cy="288"/>
            </a:xfrm>
            <a:prstGeom prst="rect">
              <a:avLst/>
            </a:prstGeom>
            <a:solidFill>
              <a:srgbClr val="000000"/>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08" name="Rectangle 30"/>
            <p:cNvSpPr>
              <a:spLocks noChangeArrowheads="1"/>
            </p:cNvSpPr>
            <p:nvPr/>
          </p:nvSpPr>
          <p:spPr bwMode="auto">
            <a:xfrm>
              <a:off x="1104" y="2208"/>
              <a:ext cx="288" cy="288"/>
            </a:xfrm>
            <a:prstGeom prst="rect">
              <a:avLst/>
            </a:prstGeom>
            <a:solidFill>
              <a:srgbClr val="000000"/>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639" name="Rectangle 31"/>
          <p:cNvSpPr>
            <a:spLocks noChangeArrowheads="1"/>
          </p:cNvSpPr>
          <p:nvPr/>
        </p:nvSpPr>
        <p:spPr bwMode="auto">
          <a:xfrm>
            <a:off x="3581400" y="5181600"/>
            <a:ext cx="457200" cy="457200"/>
          </a:xfrm>
          <a:prstGeom prst="rect">
            <a:avLst/>
          </a:prstGeom>
          <a:solidFill>
            <a:srgbClr val="000000"/>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40" name="Rectangle 32"/>
          <p:cNvSpPr>
            <a:spLocks noChangeArrowheads="1"/>
          </p:cNvSpPr>
          <p:nvPr/>
        </p:nvSpPr>
        <p:spPr bwMode="auto">
          <a:xfrm>
            <a:off x="2667000" y="5181600"/>
            <a:ext cx="457200" cy="457200"/>
          </a:xfrm>
          <a:prstGeom prst="rect">
            <a:avLst/>
          </a:prstGeom>
          <a:solidFill>
            <a:srgbClr val="000000"/>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41" name="Rectangle 33"/>
          <p:cNvSpPr>
            <a:spLocks noChangeArrowheads="1"/>
          </p:cNvSpPr>
          <p:nvPr/>
        </p:nvSpPr>
        <p:spPr bwMode="auto">
          <a:xfrm>
            <a:off x="1752600" y="5181600"/>
            <a:ext cx="457200" cy="457200"/>
          </a:xfrm>
          <a:prstGeom prst="rect">
            <a:avLst/>
          </a:prstGeom>
          <a:solidFill>
            <a:srgbClr val="000000"/>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42" name="Rectangle 34"/>
          <p:cNvSpPr>
            <a:spLocks noChangeArrowheads="1"/>
          </p:cNvSpPr>
          <p:nvPr/>
        </p:nvSpPr>
        <p:spPr bwMode="auto">
          <a:xfrm>
            <a:off x="2209800" y="5181600"/>
            <a:ext cx="457200" cy="457200"/>
          </a:xfrm>
          <a:prstGeom prst="rect">
            <a:avLst/>
          </a:prstGeom>
          <a:solidFill>
            <a:srgbClr val="FFFFFF"/>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43" name="Rectangle 35"/>
          <p:cNvSpPr>
            <a:spLocks noChangeArrowheads="1"/>
          </p:cNvSpPr>
          <p:nvPr/>
        </p:nvSpPr>
        <p:spPr bwMode="auto">
          <a:xfrm>
            <a:off x="1295400" y="5181600"/>
            <a:ext cx="457200" cy="457200"/>
          </a:xfrm>
          <a:prstGeom prst="rect">
            <a:avLst/>
          </a:prstGeom>
          <a:solidFill>
            <a:srgbClr val="FFFFFF"/>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44" name="Rectangle 36"/>
          <p:cNvSpPr>
            <a:spLocks noChangeArrowheads="1"/>
          </p:cNvSpPr>
          <p:nvPr/>
        </p:nvSpPr>
        <p:spPr bwMode="auto">
          <a:xfrm>
            <a:off x="7696200" y="5181600"/>
            <a:ext cx="457200" cy="457200"/>
          </a:xfrm>
          <a:prstGeom prst="rect">
            <a:avLst/>
          </a:prstGeom>
          <a:solidFill>
            <a:srgbClr val="FFFFFF"/>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6645" name="Group 37"/>
          <p:cNvGrpSpPr>
            <a:grpSpLocks/>
          </p:cNvGrpSpPr>
          <p:nvPr/>
        </p:nvGrpSpPr>
        <p:grpSpPr bwMode="auto">
          <a:xfrm>
            <a:off x="4495800" y="4114800"/>
            <a:ext cx="914400" cy="457200"/>
            <a:chOff x="816" y="2208"/>
            <a:chExt cx="576" cy="288"/>
          </a:xfrm>
        </p:grpSpPr>
        <p:sp>
          <p:nvSpPr>
            <p:cNvPr id="26705" name="Rectangle 38"/>
            <p:cNvSpPr>
              <a:spLocks noChangeArrowheads="1"/>
            </p:cNvSpPr>
            <p:nvPr/>
          </p:nvSpPr>
          <p:spPr bwMode="auto">
            <a:xfrm>
              <a:off x="816" y="2208"/>
              <a:ext cx="288" cy="288"/>
            </a:xfrm>
            <a:prstGeom prst="rect">
              <a:avLst/>
            </a:prstGeom>
            <a:solidFill>
              <a:srgbClr val="000000"/>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06" name="Rectangle 39"/>
            <p:cNvSpPr>
              <a:spLocks noChangeArrowheads="1"/>
            </p:cNvSpPr>
            <p:nvPr/>
          </p:nvSpPr>
          <p:spPr bwMode="auto">
            <a:xfrm>
              <a:off x="1104" y="2208"/>
              <a:ext cx="288" cy="288"/>
            </a:xfrm>
            <a:prstGeom prst="rect">
              <a:avLst/>
            </a:prstGeom>
            <a:solidFill>
              <a:srgbClr val="000000"/>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646" name="Rectangle 40"/>
          <p:cNvSpPr>
            <a:spLocks noChangeArrowheads="1"/>
          </p:cNvSpPr>
          <p:nvPr/>
        </p:nvSpPr>
        <p:spPr bwMode="auto">
          <a:xfrm>
            <a:off x="4495800" y="5181600"/>
            <a:ext cx="457200" cy="457200"/>
          </a:xfrm>
          <a:prstGeom prst="rect">
            <a:avLst/>
          </a:prstGeom>
          <a:solidFill>
            <a:srgbClr val="000000"/>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6647" name="Group 41"/>
          <p:cNvGrpSpPr>
            <a:grpSpLocks/>
          </p:cNvGrpSpPr>
          <p:nvPr/>
        </p:nvGrpSpPr>
        <p:grpSpPr bwMode="auto">
          <a:xfrm>
            <a:off x="5410200" y="4114800"/>
            <a:ext cx="914400" cy="457200"/>
            <a:chOff x="816" y="2208"/>
            <a:chExt cx="576" cy="288"/>
          </a:xfrm>
        </p:grpSpPr>
        <p:sp>
          <p:nvSpPr>
            <p:cNvPr id="26703" name="Rectangle 42"/>
            <p:cNvSpPr>
              <a:spLocks noChangeArrowheads="1"/>
            </p:cNvSpPr>
            <p:nvPr/>
          </p:nvSpPr>
          <p:spPr bwMode="auto">
            <a:xfrm>
              <a:off x="816" y="2208"/>
              <a:ext cx="288" cy="288"/>
            </a:xfrm>
            <a:prstGeom prst="rect">
              <a:avLst/>
            </a:prstGeom>
            <a:solidFill>
              <a:srgbClr val="000000"/>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04" name="Rectangle 43"/>
            <p:cNvSpPr>
              <a:spLocks noChangeArrowheads="1"/>
            </p:cNvSpPr>
            <p:nvPr/>
          </p:nvSpPr>
          <p:spPr bwMode="auto">
            <a:xfrm>
              <a:off x="1104" y="2208"/>
              <a:ext cx="288" cy="288"/>
            </a:xfrm>
            <a:prstGeom prst="rect">
              <a:avLst/>
            </a:prstGeom>
            <a:solidFill>
              <a:srgbClr val="000000"/>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648" name="Rectangle 44"/>
          <p:cNvSpPr>
            <a:spLocks noChangeArrowheads="1"/>
          </p:cNvSpPr>
          <p:nvPr/>
        </p:nvSpPr>
        <p:spPr bwMode="auto">
          <a:xfrm>
            <a:off x="6781800" y="5181600"/>
            <a:ext cx="457200" cy="457200"/>
          </a:xfrm>
          <a:prstGeom prst="rect">
            <a:avLst/>
          </a:prstGeom>
          <a:solidFill>
            <a:srgbClr val="FFFFFF"/>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6649" name="Group 45"/>
          <p:cNvGrpSpPr>
            <a:grpSpLocks/>
          </p:cNvGrpSpPr>
          <p:nvPr/>
        </p:nvGrpSpPr>
        <p:grpSpPr bwMode="auto">
          <a:xfrm>
            <a:off x="7239000" y="4114800"/>
            <a:ext cx="914400" cy="457200"/>
            <a:chOff x="960" y="2832"/>
            <a:chExt cx="576" cy="288"/>
          </a:xfrm>
        </p:grpSpPr>
        <p:sp>
          <p:nvSpPr>
            <p:cNvPr id="26701" name="Rectangle 46"/>
            <p:cNvSpPr>
              <a:spLocks noChangeArrowheads="1"/>
            </p:cNvSpPr>
            <p:nvPr/>
          </p:nvSpPr>
          <p:spPr bwMode="auto">
            <a:xfrm>
              <a:off x="960" y="2832"/>
              <a:ext cx="288" cy="288"/>
            </a:xfrm>
            <a:prstGeom prst="rect">
              <a:avLst/>
            </a:prstGeom>
            <a:solidFill>
              <a:srgbClr val="FFFFFF"/>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02" name="Rectangle 47"/>
            <p:cNvSpPr>
              <a:spLocks noChangeArrowheads="1"/>
            </p:cNvSpPr>
            <p:nvPr/>
          </p:nvSpPr>
          <p:spPr bwMode="auto">
            <a:xfrm>
              <a:off x="1248" y="2832"/>
              <a:ext cx="288" cy="288"/>
            </a:xfrm>
            <a:prstGeom prst="rect">
              <a:avLst/>
            </a:prstGeom>
            <a:solidFill>
              <a:srgbClr val="FFFFFF"/>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6650" name="Group 48"/>
          <p:cNvGrpSpPr>
            <a:grpSpLocks/>
          </p:cNvGrpSpPr>
          <p:nvPr/>
        </p:nvGrpSpPr>
        <p:grpSpPr bwMode="auto">
          <a:xfrm>
            <a:off x="6324600" y="4114800"/>
            <a:ext cx="914400" cy="457200"/>
            <a:chOff x="960" y="2832"/>
            <a:chExt cx="576" cy="288"/>
          </a:xfrm>
        </p:grpSpPr>
        <p:sp>
          <p:nvSpPr>
            <p:cNvPr id="26699" name="Rectangle 49"/>
            <p:cNvSpPr>
              <a:spLocks noChangeArrowheads="1"/>
            </p:cNvSpPr>
            <p:nvPr/>
          </p:nvSpPr>
          <p:spPr bwMode="auto">
            <a:xfrm>
              <a:off x="960" y="2832"/>
              <a:ext cx="288" cy="288"/>
            </a:xfrm>
            <a:prstGeom prst="rect">
              <a:avLst/>
            </a:prstGeom>
            <a:solidFill>
              <a:srgbClr val="FFFFFF"/>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00" name="Rectangle 50"/>
            <p:cNvSpPr>
              <a:spLocks noChangeArrowheads="1"/>
            </p:cNvSpPr>
            <p:nvPr/>
          </p:nvSpPr>
          <p:spPr bwMode="auto">
            <a:xfrm>
              <a:off x="1248" y="2832"/>
              <a:ext cx="288" cy="288"/>
            </a:xfrm>
            <a:prstGeom prst="rect">
              <a:avLst/>
            </a:prstGeom>
            <a:solidFill>
              <a:srgbClr val="FFFFFF"/>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6651" name="Group 51"/>
          <p:cNvGrpSpPr>
            <a:grpSpLocks/>
          </p:cNvGrpSpPr>
          <p:nvPr/>
        </p:nvGrpSpPr>
        <p:grpSpPr bwMode="auto">
          <a:xfrm>
            <a:off x="5410200" y="4648200"/>
            <a:ext cx="914400" cy="457200"/>
            <a:chOff x="960" y="2832"/>
            <a:chExt cx="576" cy="288"/>
          </a:xfrm>
        </p:grpSpPr>
        <p:sp>
          <p:nvSpPr>
            <p:cNvPr id="26697" name="Rectangle 52"/>
            <p:cNvSpPr>
              <a:spLocks noChangeArrowheads="1"/>
            </p:cNvSpPr>
            <p:nvPr/>
          </p:nvSpPr>
          <p:spPr bwMode="auto">
            <a:xfrm>
              <a:off x="960" y="2832"/>
              <a:ext cx="288" cy="288"/>
            </a:xfrm>
            <a:prstGeom prst="rect">
              <a:avLst/>
            </a:prstGeom>
            <a:solidFill>
              <a:srgbClr val="FFFFFF"/>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98" name="Rectangle 53"/>
            <p:cNvSpPr>
              <a:spLocks noChangeArrowheads="1"/>
            </p:cNvSpPr>
            <p:nvPr/>
          </p:nvSpPr>
          <p:spPr bwMode="auto">
            <a:xfrm>
              <a:off x="1248" y="2832"/>
              <a:ext cx="288" cy="288"/>
            </a:xfrm>
            <a:prstGeom prst="rect">
              <a:avLst/>
            </a:prstGeom>
            <a:solidFill>
              <a:srgbClr val="FFFFFF"/>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6652" name="Group 54"/>
          <p:cNvGrpSpPr>
            <a:grpSpLocks/>
          </p:cNvGrpSpPr>
          <p:nvPr/>
        </p:nvGrpSpPr>
        <p:grpSpPr bwMode="auto">
          <a:xfrm>
            <a:off x="7239000" y="4648200"/>
            <a:ext cx="914400" cy="457200"/>
            <a:chOff x="960" y="2832"/>
            <a:chExt cx="576" cy="288"/>
          </a:xfrm>
        </p:grpSpPr>
        <p:sp>
          <p:nvSpPr>
            <p:cNvPr id="26695" name="Rectangle 55"/>
            <p:cNvSpPr>
              <a:spLocks noChangeArrowheads="1"/>
            </p:cNvSpPr>
            <p:nvPr/>
          </p:nvSpPr>
          <p:spPr bwMode="auto">
            <a:xfrm>
              <a:off x="960" y="2832"/>
              <a:ext cx="288" cy="288"/>
            </a:xfrm>
            <a:prstGeom prst="rect">
              <a:avLst/>
            </a:prstGeom>
            <a:solidFill>
              <a:srgbClr val="FFFFFF"/>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96" name="Rectangle 56"/>
            <p:cNvSpPr>
              <a:spLocks noChangeArrowheads="1"/>
            </p:cNvSpPr>
            <p:nvPr/>
          </p:nvSpPr>
          <p:spPr bwMode="auto">
            <a:xfrm>
              <a:off x="1248" y="2832"/>
              <a:ext cx="288" cy="288"/>
            </a:xfrm>
            <a:prstGeom prst="rect">
              <a:avLst/>
            </a:prstGeom>
            <a:solidFill>
              <a:srgbClr val="FFFFFF"/>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6653" name="Group 57"/>
          <p:cNvGrpSpPr>
            <a:grpSpLocks/>
          </p:cNvGrpSpPr>
          <p:nvPr/>
        </p:nvGrpSpPr>
        <p:grpSpPr bwMode="auto">
          <a:xfrm>
            <a:off x="6324600" y="4648200"/>
            <a:ext cx="914400" cy="457200"/>
            <a:chOff x="816" y="2208"/>
            <a:chExt cx="576" cy="288"/>
          </a:xfrm>
        </p:grpSpPr>
        <p:sp>
          <p:nvSpPr>
            <p:cNvPr id="26693" name="Rectangle 58"/>
            <p:cNvSpPr>
              <a:spLocks noChangeArrowheads="1"/>
            </p:cNvSpPr>
            <p:nvPr/>
          </p:nvSpPr>
          <p:spPr bwMode="auto">
            <a:xfrm>
              <a:off x="816" y="2208"/>
              <a:ext cx="288" cy="288"/>
            </a:xfrm>
            <a:prstGeom prst="rect">
              <a:avLst/>
            </a:prstGeom>
            <a:solidFill>
              <a:srgbClr val="000000"/>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94" name="Rectangle 59"/>
            <p:cNvSpPr>
              <a:spLocks noChangeArrowheads="1"/>
            </p:cNvSpPr>
            <p:nvPr/>
          </p:nvSpPr>
          <p:spPr bwMode="auto">
            <a:xfrm>
              <a:off x="1104" y="2208"/>
              <a:ext cx="288" cy="288"/>
            </a:xfrm>
            <a:prstGeom prst="rect">
              <a:avLst/>
            </a:prstGeom>
            <a:solidFill>
              <a:srgbClr val="000000"/>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6654" name="Group 60"/>
          <p:cNvGrpSpPr>
            <a:grpSpLocks/>
          </p:cNvGrpSpPr>
          <p:nvPr/>
        </p:nvGrpSpPr>
        <p:grpSpPr bwMode="auto">
          <a:xfrm>
            <a:off x="4495800" y="4648200"/>
            <a:ext cx="914400" cy="457200"/>
            <a:chOff x="816" y="2208"/>
            <a:chExt cx="576" cy="288"/>
          </a:xfrm>
        </p:grpSpPr>
        <p:sp>
          <p:nvSpPr>
            <p:cNvPr id="26691" name="Rectangle 61"/>
            <p:cNvSpPr>
              <a:spLocks noChangeArrowheads="1"/>
            </p:cNvSpPr>
            <p:nvPr/>
          </p:nvSpPr>
          <p:spPr bwMode="auto">
            <a:xfrm>
              <a:off x="816" y="2208"/>
              <a:ext cx="288" cy="288"/>
            </a:xfrm>
            <a:prstGeom prst="rect">
              <a:avLst/>
            </a:prstGeom>
            <a:solidFill>
              <a:srgbClr val="000000"/>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92" name="Rectangle 62"/>
            <p:cNvSpPr>
              <a:spLocks noChangeArrowheads="1"/>
            </p:cNvSpPr>
            <p:nvPr/>
          </p:nvSpPr>
          <p:spPr bwMode="auto">
            <a:xfrm>
              <a:off x="1104" y="2208"/>
              <a:ext cx="288" cy="288"/>
            </a:xfrm>
            <a:prstGeom prst="rect">
              <a:avLst/>
            </a:prstGeom>
            <a:solidFill>
              <a:srgbClr val="000000"/>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655" name="Rectangle 63"/>
          <p:cNvSpPr>
            <a:spLocks noChangeArrowheads="1"/>
          </p:cNvSpPr>
          <p:nvPr/>
        </p:nvSpPr>
        <p:spPr bwMode="auto">
          <a:xfrm>
            <a:off x="7239000" y="5181600"/>
            <a:ext cx="457200" cy="457200"/>
          </a:xfrm>
          <a:prstGeom prst="rect">
            <a:avLst/>
          </a:prstGeom>
          <a:solidFill>
            <a:srgbClr val="000000"/>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56" name="Rectangle 64"/>
          <p:cNvSpPr>
            <a:spLocks noChangeArrowheads="1"/>
          </p:cNvSpPr>
          <p:nvPr/>
        </p:nvSpPr>
        <p:spPr bwMode="auto">
          <a:xfrm>
            <a:off x="6324600" y="5181600"/>
            <a:ext cx="457200" cy="457200"/>
          </a:xfrm>
          <a:prstGeom prst="rect">
            <a:avLst/>
          </a:prstGeom>
          <a:solidFill>
            <a:srgbClr val="000000"/>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57" name="Rectangle 65"/>
          <p:cNvSpPr>
            <a:spLocks noChangeArrowheads="1"/>
          </p:cNvSpPr>
          <p:nvPr/>
        </p:nvSpPr>
        <p:spPr bwMode="auto">
          <a:xfrm>
            <a:off x="5410200" y="5181600"/>
            <a:ext cx="457200" cy="457200"/>
          </a:xfrm>
          <a:prstGeom prst="rect">
            <a:avLst/>
          </a:prstGeom>
          <a:solidFill>
            <a:srgbClr val="000000"/>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58" name="Rectangle 66"/>
          <p:cNvSpPr>
            <a:spLocks noChangeArrowheads="1"/>
          </p:cNvSpPr>
          <p:nvPr/>
        </p:nvSpPr>
        <p:spPr bwMode="auto">
          <a:xfrm>
            <a:off x="5867400" y="5181600"/>
            <a:ext cx="457200" cy="457200"/>
          </a:xfrm>
          <a:prstGeom prst="rect">
            <a:avLst/>
          </a:prstGeom>
          <a:solidFill>
            <a:srgbClr val="FFFFFF"/>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59" name="Rectangle 67"/>
          <p:cNvSpPr>
            <a:spLocks noChangeArrowheads="1"/>
          </p:cNvSpPr>
          <p:nvPr/>
        </p:nvSpPr>
        <p:spPr bwMode="auto">
          <a:xfrm>
            <a:off x="4953000" y="5181600"/>
            <a:ext cx="457200" cy="457200"/>
          </a:xfrm>
          <a:prstGeom prst="rect">
            <a:avLst/>
          </a:prstGeom>
          <a:solidFill>
            <a:srgbClr val="FFFFFF"/>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26660" name="Group 68"/>
          <p:cNvGrpSpPr>
            <a:grpSpLocks/>
          </p:cNvGrpSpPr>
          <p:nvPr/>
        </p:nvGrpSpPr>
        <p:grpSpPr bwMode="auto">
          <a:xfrm>
            <a:off x="838200" y="3581400"/>
            <a:ext cx="914400" cy="457200"/>
            <a:chOff x="816" y="2208"/>
            <a:chExt cx="576" cy="288"/>
          </a:xfrm>
        </p:grpSpPr>
        <p:sp>
          <p:nvSpPr>
            <p:cNvPr id="26689" name="Rectangle 69"/>
            <p:cNvSpPr>
              <a:spLocks noChangeArrowheads="1"/>
            </p:cNvSpPr>
            <p:nvPr/>
          </p:nvSpPr>
          <p:spPr bwMode="auto">
            <a:xfrm>
              <a:off x="816" y="2208"/>
              <a:ext cx="288" cy="288"/>
            </a:xfrm>
            <a:prstGeom prst="rect">
              <a:avLst/>
            </a:prstGeom>
            <a:solidFill>
              <a:srgbClr val="000000"/>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90" name="Rectangle 70"/>
            <p:cNvSpPr>
              <a:spLocks noChangeArrowheads="1"/>
            </p:cNvSpPr>
            <p:nvPr/>
          </p:nvSpPr>
          <p:spPr bwMode="auto">
            <a:xfrm>
              <a:off x="1104" y="2208"/>
              <a:ext cx="288" cy="288"/>
            </a:xfrm>
            <a:prstGeom prst="rect">
              <a:avLst/>
            </a:prstGeom>
            <a:solidFill>
              <a:srgbClr val="000000"/>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6661" name="Group 71"/>
          <p:cNvGrpSpPr>
            <a:grpSpLocks/>
          </p:cNvGrpSpPr>
          <p:nvPr/>
        </p:nvGrpSpPr>
        <p:grpSpPr bwMode="auto">
          <a:xfrm>
            <a:off x="1752600" y="3581400"/>
            <a:ext cx="914400" cy="457200"/>
            <a:chOff x="816" y="2208"/>
            <a:chExt cx="576" cy="288"/>
          </a:xfrm>
        </p:grpSpPr>
        <p:sp>
          <p:nvSpPr>
            <p:cNvPr id="26687" name="Rectangle 72"/>
            <p:cNvSpPr>
              <a:spLocks noChangeArrowheads="1"/>
            </p:cNvSpPr>
            <p:nvPr/>
          </p:nvSpPr>
          <p:spPr bwMode="auto">
            <a:xfrm>
              <a:off x="816" y="2208"/>
              <a:ext cx="288" cy="288"/>
            </a:xfrm>
            <a:prstGeom prst="rect">
              <a:avLst/>
            </a:prstGeom>
            <a:solidFill>
              <a:srgbClr val="000000"/>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88" name="Rectangle 73"/>
            <p:cNvSpPr>
              <a:spLocks noChangeArrowheads="1"/>
            </p:cNvSpPr>
            <p:nvPr/>
          </p:nvSpPr>
          <p:spPr bwMode="auto">
            <a:xfrm>
              <a:off x="1104" y="2208"/>
              <a:ext cx="288" cy="288"/>
            </a:xfrm>
            <a:prstGeom prst="rect">
              <a:avLst/>
            </a:prstGeom>
            <a:solidFill>
              <a:srgbClr val="000000"/>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6662" name="Group 74"/>
          <p:cNvGrpSpPr>
            <a:grpSpLocks/>
          </p:cNvGrpSpPr>
          <p:nvPr/>
        </p:nvGrpSpPr>
        <p:grpSpPr bwMode="auto">
          <a:xfrm>
            <a:off x="2667000" y="3581400"/>
            <a:ext cx="914400" cy="457200"/>
            <a:chOff x="816" y="2208"/>
            <a:chExt cx="576" cy="288"/>
          </a:xfrm>
        </p:grpSpPr>
        <p:sp>
          <p:nvSpPr>
            <p:cNvPr id="26685" name="Rectangle 75"/>
            <p:cNvSpPr>
              <a:spLocks noChangeArrowheads="1"/>
            </p:cNvSpPr>
            <p:nvPr/>
          </p:nvSpPr>
          <p:spPr bwMode="auto">
            <a:xfrm>
              <a:off x="816" y="2208"/>
              <a:ext cx="288" cy="288"/>
            </a:xfrm>
            <a:prstGeom prst="rect">
              <a:avLst/>
            </a:prstGeom>
            <a:solidFill>
              <a:srgbClr val="000000"/>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86" name="Rectangle 76"/>
            <p:cNvSpPr>
              <a:spLocks noChangeArrowheads="1"/>
            </p:cNvSpPr>
            <p:nvPr/>
          </p:nvSpPr>
          <p:spPr bwMode="auto">
            <a:xfrm>
              <a:off x="1104" y="2208"/>
              <a:ext cx="288" cy="288"/>
            </a:xfrm>
            <a:prstGeom prst="rect">
              <a:avLst/>
            </a:prstGeom>
            <a:solidFill>
              <a:srgbClr val="000000"/>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6663" name="Group 77"/>
          <p:cNvGrpSpPr>
            <a:grpSpLocks/>
          </p:cNvGrpSpPr>
          <p:nvPr/>
        </p:nvGrpSpPr>
        <p:grpSpPr bwMode="auto">
          <a:xfrm>
            <a:off x="3581400" y="3581400"/>
            <a:ext cx="914400" cy="457200"/>
            <a:chOff x="816" y="2208"/>
            <a:chExt cx="576" cy="288"/>
          </a:xfrm>
        </p:grpSpPr>
        <p:sp>
          <p:nvSpPr>
            <p:cNvPr id="26683" name="Rectangle 78"/>
            <p:cNvSpPr>
              <a:spLocks noChangeArrowheads="1"/>
            </p:cNvSpPr>
            <p:nvPr/>
          </p:nvSpPr>
          <p:spPr bwMode="auto">
            <a:xfrm>
              <a:off x="816" y="2208"/>
              <a:ext cx="288" cy="288"/>
            </a:xfrm>
            <a:prstGeom prst="rect">
              <a:avLst/>
            </a:prstGeom>
            <a:solidFill>
              <a:srgbClr val="000000"/>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84" name="Rectangle 79"/>
            <p:cNvSpPr>
              <a:spLocks noChangeArrowheads="1"/>
            </p:cNvSpPr>
            <p:nvPr/>
          </p:nvSpPr>
          <p:spPr bwMode="auto">
            <a:xfrm>
              <a:off x="1104" y="2208"/>
              <a:ext cx="288" cy="288"/>
            </a:xfrm>
            <a:prstGeom prst="rect">
              <a:avLst/>
            </a:prstGeom>
            <a:solidFill>
              <a:srgbClr val="000000"/>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6664" name="Group 80"/>
          <p:cNvGrpSpPr>
            <a:grpSpLocks/>
          </p:cNvGrpSpPr>
          <p:nvPr/>
        </p:nvGrpSpPr>
        <p:grpSpPr bwMode="auto">
          <a:xfrm>
            <a:off x="5410200" y="3581400"/>
            <a:ext cx="914400" cy="457200"/>
            <a:chOff x="960" y="2832"/>
            <a:chExt cx="576" cy="288"/>
          </a:xfrm>
        </p:grpSpPr>
        <p:sp>
          <p:nvSpPr>
            <p:cNvPr id="26681" name="Rectangle 81"/>
            <p:cNvSpPr>
              <a:spLocks noChangeArrowheads="1"/>
            </p:cNvSpPr>
            <p:nvPr/>
          </p:nvSpPr>
          <p:spPr bwMode="auto">
            <a:xfrm>
              <a:off x="960" y="2832"/>
              <a:ext cx="288" cy="288"/>
            </a:xfrm>
            <a:prstGeom prst="rect">
              <a:avLst/>
            </a:prstGeom>
            <a:solidFill>
              <a:srgbClr val="FFFFFF"/>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82" name="Rectangle 82"/>
            <p:cNvSpPr>
              <a:spLocks noChangeArrowheads="1"/>
            </p:cNvSpPr>
            <p:nvPr/>
          </p:nvSpPr>
          <p:spPr bwMode="auto">
            <a:xfrm>
              <a:off x="1248" y="2832"/>
              <a:ext cx="288" cy="288"/>
            </a:xfrm>
            <a:prstGeom prst="rect">
              <a:avLst/>
            </a:prstGeom>
            <a:solidFill>
              <a:srgbClr val="FFFFFF"/>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6665" name="Group 83"/>
          <p:cNvGrpSpPr>
            <a:grpSpLocks/>
          </p:cNvGrpSpPr>
          <p:nvPr/>
        </p:nvGrpSpPr>
        <p:grpSpPr bwMode="auto">
          <a:xfrm>
            <a:off x="4495800" y="3581400"/>
            <a:ext cx="914400" cy="457200"/>
            <a:chOff x="960" y="2832"/>
            <a:chExt cx="576" cy="288"/>
          </a:xfrm>
        </p:grpSpPr>
        <p:sp>
          <p:nvSpPr>
            <p:cNvPr id="26679" name="Rectangle 84"/>
            <p:cNvSpPr>
              <a:spLocks noChangeArrowheads="1"/>
            </p:cNvSpPr>
            <p:nvPr/>
          </p:nvSpPr>
          <p:spPr bwMode="auto">
            <a:xfrm>
              <a:off x="960" y="2832"/>
              <a:ext cx="288" cy="288"/>
            </a:xfrm>
            <a:prstGeom prst="rect">
              <a:avLst/>
            </a:prstGeom>
            <a:solidFill>
              <a:srgbClr val="FFFFFF"/>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80" name="Rectangle 85"/>
            <p:cNvSpPr>
              <a:spLocks noChangeArrowheads="1"/>
            </p:cNvSpPr>
            <p:nvPr/>
          </p:nvSpPr>
          <p:spPr bwMode="auto">
            <a:xfrm>
              <a:off x="1248" y="2832"/>
              <a:ext cx="288" cy="288"/>
            </a:xfrm>
            <a:prstGeom prst="rect">
              <a:avLst/>
            </a:prstGeom>
            <a:solidFill>
              <a:srgbClr val="FFFFFF"/>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6666" name="Group 86"/>
          <p:cNvGrpSpPr>
            <a:grpSpLocks/>
          </p:cNvGrpSpPr>
          <p:nvPr/>
        </p:nvGrpSpPr>
        <p:grpSpPr bwMode="auto">
          <a:xfrm>
            <a:off x="7239000" y="3581400"/>
            <a:ext cx="914400" cy="457200"/>
            <a:chOff x="960" y="2832"/>
            <a:chExt cx="576" cy="288"/>
          </a:xfrm>
        </p:grpSpPr>
        <p:sp>
          <p:nvSpPr>
            <p:cNvPr id="26677" name="Rectangle 87"/>
            <p:cNvSpPr>
              <a:spLocks noChangeArrowheads="1"/>
            </p:cNvSpPr>
            <p:nvPr/>
          </p:nvSpPr>
          <p:spPr bwMode="auto">
            <a:xfrm>
              <a:off x="960" y="2832"/>
              <a:ext cx="288" cy="288"/>
            </a:xfrm>
            <a:prstGeom prst="rect">
              <a:avLst/>
            </a:prstGeom>
            <a:solidFill>
              <a:srgbClr val="FFFFFF"/>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78" name="Rectangle 88"/>
            <p:cNvSpPr>
              <a:spLocks noChangeArrowheads="1"/>
            </p:cNvSpPr>
            <p:nvPr/>
          </p:nvSpPr>
          <p:spPr bwMode="auto">
            <a:xfrm>
              <a:off x="1248" y="2832"/>
              <a:ext cx="288" cy="288"/>
            </a:xfrm>
            <a:prstGeom prst="rect">
              <a:avLst/>
            </a:prstGeom>
            <a:solidFill>
              <a:srgbClr val="FFFFFF"/>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6667" name="Group 89"/>
          <p:cNvGrpSpPr>
            <a:grpSpLocks/>
          </p:cNvGrpSpPr>
          <p:nvPr/>
        </p:nvGrpSpPr>
        <p:grpSpPr bwMode="auto">
          <a:xfrm>
            <a:off x="6324600" y="3581400"/>
            <a:ext cx="914400" cy="457200"/>
            <a:chOff x="960" y="2832"/>
            <a:chExt cx="576" cy="288"/>
          </a:xfrm>
        </p:grpSpPr>
        <p:sp>
          <p:nvSpPr>
            <p:cNvPr id="26675" name="Rectangle 90"/>
            <p:cNvSpPr>
              <a:spLocks noChangeArrowheads="1"/>
            </p:cNvSpPr>
            <p:nvPr/>
          </p:nvSpPr>
          <p:spPr bwMode="auto">
            <a:xfrm>
              <a:off x="960" y="2832"/>
              <a:ext cx="288" cy="288"/>
            </a:xfrm>
            <a:prstGeom prst="rect">
              <a:avLst/>
            </a:prstGeom>
            <a:solidFill>
              <a:srgbClr val="FFFFFF"/>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76" name="Rectangle 91"/>
            <p:cNvSpPr>
              <a:spLocks noChangeArrowheads="1"/>
            </p:cNvSpPr>
            <p:nvPr/>
          </p:nvSpPr>
          <p:spPr bwMode="auto">
            <a:xfrm>
              <a:off x="1248" y="2832"/>
              <a:ext cx="288" cy="288"/>
            </a:xfrm>
            <a:prstGeom prst="rect">
              <a:avLst/>
            </a:prstGeom>
            <a:solidFill>
              <a:srgbClr val="FFFFFF"/>
            </a:solidFill>
            <a:ln>
              <a:noFill/>
            </a:ln>
            <a:effectLst/>
            <a:extLs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6668" name="Line 92"/>
          <p:cNvSpPr>
            <a:spLocks noChangeShapeType="1"/>
          </p:cNvSpPr>
          <p:nvPr/>
        </p:nvSpPr>
        <p:spPr bwMode="auto">
          <a:xfrm flipV="1">
            <a:off x="609600" y="3352800"/>
            <a:ext cx="0" cy="2590800"/>
          </a:xfrm>
          <a:prstGeom prst="line">
            <a:avLst/>
          </a:prstGeom>
          <a:noFill/>
          <a:ln w="63500">
            <a:solidFill>
              <a:schemeClr val="tx1"/>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63293" name="Text Box 93"/>
          <p:cNvSpPr txBox="1">
            <a:spLocks noChangeArrowheads="1"/>
          </p:cNvSpPr>
          <p:nvPr/>
        </p:nvSpPr>
        <p:spPr bwMode="auto">
          <a:xfrm>
            <a:off x="3946525" y="6145213"/>
            <a:ext cx="950913" cy="457200"/>
          </a:xfrm>
          <a:prstGeom prst="rect">
            <a:avLst/>
          </a:prstGeom>
          <a:noFill/>
          <a:ln>
            <a:noFill/>
          </a:ln>
          <a:effectLst/>
          <a:extLst>
            <a:ext uri="{909E8E84-426E-40DD-AFC4-6F175D3DCCD1}">
              <a14:hiddenFill xmlns:a14="http://schemas.microsoft.com/office/drawing/2010/main">
                <a:solidFill>
                  <a:schemeClr val="accent2">
                    <a:alpha val="50000"/>
                  </a:schemeClr>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a:effectLst>
                  <a:outerShdw blurRad="38100" dist="38100" dir="2700000" algn="tl">
                    <a:srgbClr val="C0C0C0"/>
                  </a:outerShdw>
                </a:effectLst>
                <a:latin typeface="ZapfHumnst Dm BT" pitchFamily="34" charset="0"/>
              </a:rPr>
              <a:t>Space</a:t>
            </a:r>
          </a:p>
        </p:txBody>
      </p:sp>
      <p:sp>
        <p:nvSpPr>
          <p:cNvPr id="563294" name="Text Box 94"/>
          <p:cNvSpPr txBox="1">
            <a:spLocks noChangeArrowheads="1"/>
          </p:cNvSpPr>
          <p:nvPr/>
        </p:nvSpPr>
        <p:spPr bwMode="auto">
          <a:xfrm>
            <a:off x="3175" y="2895600"/>
            <a:ext cx="835025" cy="457200"/>
          </a:xfrm>
          <a:prstGeom prst="rect">
            <a:avLst/>
          </a:prstGeom>
          <a:noFill/>
          <a:ln>
            <a:noFill/>
          </a:ln>
          <a:effectLst/>
          <a:extLst>
            <a:ext uri="{909E8E84-426E-40DD-AFC4-6F175D3DCCD1}">
              <a14:hiddenFill xmlns:a14="http://schemas.microsoft.com/office/drawing/2010/main">
                <a:solidFill>
                  <a:schemeClr val="accent2">
                    <a:alpha val="50000"/>
                  </a:schemeClr>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a:effectLst>
                  <a:outerShdw blurRad="38100" dist="38100" dir="2700000" algn="tl">
                    <a:srgbClr val="C0C0C0"/>
                  </a:outerShdw>
                </a:effectLst>
                <a:latin typeface="ZapfHumnst Dm BT" pitchFamily="34" charset="0"/>
              </a:rPr>
              <a:t>Time</a:t>
            </a:r>
          </a:p>
        </p:txBody>
      </p:sp>
      <p:sp>
        <p:nvSpPr>
          <p:cNvPr id="563295" name="Rectangle 95"/>
          <p:cNvSpPr>
            <a:spLocks noChangeArrowheads="1"/>
          </p:cNvSpPr>
          <p:nvPr/>
        </p:nvSpPr>
        <p:spPr bwMode="auto">
          <a:xfrm>
            <a:off x="5029200" y="3429000"/>
            <a:ext cx="304800" cy="2362200"/>
          </a:xfrm>
          <a:prstGeom prst="rect">
            <a:avLst/>
          </a:prstGeom>
          <a:noFill/>
          <a:ln w="25400">
            <a:solidFill>
              <a:srgbClr val="FF0000"/>
            </a:solidFill>
            <a:miter lim="800000"/>
            <a:headEnd/>
            <a:tailEnd/>
          </a:ln>
          <a:effectLst>
            <a:prstShdw prst="shdw17" dist="17961" dir="2700000">
              <a:schemeClr val="bg2"/>
            </a:prstShdw>
          </a:effectLst>
          <a:extLst>
            <a:ext uri="{909E8E84-426E-40DD-AFC4-6F175D3DCCD1}">
              <a14:hiddenFill xmlns:a14="http://schemas.microsoft.com/office/drawing/2010/main">
                <a:solidFill>
                  <a:schemeClr val="accent2">
                    <a:alpha val="50195"/>
                  </a:schemeClr>
                </a:solidFill>
              </a14:hiddenFill>
            </a:ext>
          </a:extLst>
        </p:spPr>
        <p:txBody>
          <a:bodyPr wrap="none" anchor="ctr"/>
          <a:lstStyle/>
          <a:p>
            <a:endParaRPr lang="en-US"/>
          </a:p>
        </p:txBody>
      </p:sp>
      <p:sp>
        <p:nvSpPr>
          <p:cNvPr id="26672" name="Line 96"/>
          <p:cNvSpPr>
            <a:spLocks noChangeShapeType="1"/>
          </p:cNvSpPr>
          <p:nvPr/>
        </p:nvSpPr>
        <p:spPr bwMode="auto">
          <a:xfrm>
            <a:off x="609600" y="5943600"/>
            <a:ext cx="7848600" cy="0"/>
          </a:xfrm>
          <a:prstGeom prst="line">
            <a:avLst/>
          </a:prstGeom>
          <a:noFill/>
          <a:ln w="63500">
            <a:solidFill>
              <a:schemeClr val="tx1"/>
            </a:solidFill>
            <a:round/>
            <a:headEnd type="oval" w="med" len="me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pic>
        <p:nvPicPr>
          <p:cNvPr id="26673" name="Picture 97" descr="structani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527925" y="2554288"/>
            <a:ext cx="1470025"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74" name="Picture 98" descr="ran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7925" y="3811588"/>
            <a:ext cx="1449388"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632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9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smtClean="0"/>
              <a:t>Guidelines</a:t>
            </a:r>
          </a:p>
        </p:txBody>
      </p:sp>
      <p:graphicFrame>
        <p:nvGraphicFramePr>
          <p:cNvPr id="69668" name="Group 36"/>
          <p:cNvGraphicFramePr>
            <a:graphicFrameLocks noGrp="1"/>
          </p:cNvGraphicFramePr>
          <p:nvPr>
            <p:ph type="body" idx="1"/>
          </p:nvPr>
        </p:nvGraphicFramePr>
        <p:xfrm>
          <a:off x="685800" y="1600200"/>
          <a:ext cx="7772400" cy="4983209"/>
        </p:xfrm>
        <a:graphic>
          <a:graphicData uri="http://schemas.openxmlformats.org/drawingml/2006/table">
            <a:tbl>
              <a:tblPr/>
              <a:tblGrid>
                <a:gridCol w="2947988"/>
                <a:gridCol w="4824412"/>
              </a:tblGrid>
              <a:tr h="51589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accent2"/>
                          </a:solidFill>
                          <a:effectLst/>
                          <a:latin typeface="Tahoma" pitchFamily="34" charset="0"/>
                        </a:rPr>
                        <a:t>Requirements</a:t>
                      </a:r>
                    </a:p>
                  </a:txBody>
                  <a:tcPr marT="45716" marB="4571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accent2"/>
                          </a:solidFill>
                          <a:effectLst/>
                          <a:latin typeface="Tahoma" pitchFamily="34" charset="0"/>
                        </a:rPr>
                        <a:t>Best technique</a:t>
                      </a:r>
                    </a:p>
                  </a:txBody>
                  <a:tcPr marT="45716" marB="4571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1682465">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800" b="0" i="0" u="none" strike="noStrike" cap="none" normalizeH="0" baseline="0" smtClean="0">
                          <a:ln>
                            <a:noFill/>
                          </a:ln>
                          <a:solidFill>
                            <a:schemeClr val="tx1"/>
                          </a:solidFill>
                          <a:effectLst/>
                          <a:latin typeface="Tahoma" pitchFamily="34" charset="0"/>
                        </a:rPr>
                        <a:t> High accuracy</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800" b="0" i="0" u="none" strike="noStrike" cap="none" normalizeH="0" baseline="0" smtClean="0">
                          <a:ln>
                            <a:noFill/>
                          </a:ln>
                          <a:solidFill>
                            <a:schemeClr val="tx1"/>
                          </a:solidFill>
                          <a:effectLst/>
                          <a:latin typeface="Tahoma" pitchFamily="34" charset="0"/>
                        </a:rPr>
                        <a:t> Highest resolution</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800" b="0" i="0" u="none" strike="noStrike" cap="none" normalizeH="0" baseline="0" smtClean="0">
                          <a:ln>
                            <a:noFill/>
                          </a:ln>
                          <a:solidFill>
                            <a:schemeClr val="tx1"/>
                          </a:solidFill>
                          <a:effectLst/>
                          <a:latin typeface="Tahoma" pitchFamily="34" charset="0"/>
                        </a:rPr>
                        <a:t> Static objects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800" b="0" i="0" u="none" strike="noStrike" cap="none" normalizeH="0" baseline="0" smtClean="0">
                          <a:ln>
                            <a:noFill/>
                          </a:ln>
                          <a:solidFill>
                            <a:schemeClr val="tx1"/>
                          </a:solidFill>
                          <a:effectLst/>
                          <a:latin typeface="Tahoma" pitchFamily="34" charset="0"/>
                        </a:rPr>
                        <a:t> No matter the number of patterns</a:t>
                      </a:r>
                    </a:p>
                  </a:txBody>
                  <a:tcPr marT="45716" marB="4571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rPr>
                        <a:t>Phase shift + Gray code </a:t>
                      </a:r>
                      <a:r>
                        <a:rPr kumimoji="0" lang="en-US" sz="1800" b="0" i="0" u="none" strike="noStrike" cap="none" normalizeH="0" baseline="0" smtClean="0">
                          <a:ln>
                            <a:noFill/>
                          </a:ln>
                          <a:solidFill>
                            <a:schemeClr val="tx1"/>
                          </a:solidFill>
                          <a:effectLst/>
                          <a:latin typeface="Tahoma" pitchFamily="34" charset="0"/>
                          <a:sym typeface="Wingdings" pitchFamily="2" charset="2"/>
                        </a:rPr>
                        <a:t></a:t>
                      </a:r>
                      <a:r>
                        <a:rPr kumimoji="0" lang="en-US" sz="1800" b="0" i="0" u="none" strike="noStrike" cap="none" normalizeH="0" baseline="0" smtClean="0">
                          <a:ln>
                            <a:noFill/>
                          </a:ln>
                          <a:solidFill>
                            <a:schemeClr val="tx1"/>
                          </a:solidFill>
                          <a:effectLst/>
                          <a:latin typeface="Tahoma" pitchFamily="34"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rPr>
                        <a:t>Gühring’s line-shift technique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a:txBody>
                  <a:tcPr marT="45716" marB="4571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1627602">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800" b="0" i="0" u="none" strike="noStrike" cap="none" normalizeH="0" baseline="0" smtClean="0">
                          <a:ln>
                            <a:noFill/>
                          </a:ln>
                          <a:solidFill>
                            <a:schemeClr val="tx1"/>
                          </a:solidFill>
                          <a:effectLst/>
                          <a:latin typeface="Tahoma" pitchFamily="34" charset="0"/>
                        </a:rPr>
                        <a:t> High accuracy</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800" b="0" i="0" u="none" strike="noStrike" cap="none" normalizeH="0" baseline="0" smtClean="0">
                          <a:ln>
                            <a:noFill/>
                          </a:ln>
                          <a:solidFill>
                            <a:schemeClr val="tx1"/>
                          </a:solidFill>
                          <a:effectLst/>
                          <a:latin typeface="Tahoma" pitchFamily="34" charset="0"/>
                        </a:rPr>
                        <a:t> High resolution</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800" b="0" i="0" u="none" strike="noStrike" cap="none" normalizeH="0" baseline="0" smtClean="0">
                          <a:ln>
                            <a:noFill/>
                          </a:ln>
                          <a:solidFill>
                            <a:schemeClr val="tx1"/>
                          </a:solidFill>
                          <a:effectLst/>
                          <a:latin typeface="Tahoma" pitchFamily="34" charset="0"/>
                        </a:rPr>
                        <a:t> Static objects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800" b="0" i="0" u="none" strike="noStrike" cap="none" normalizeH="0" baseline="0" smtClean="0">
                          <a:ln>
                            <a:noFill/>
                          </a:ln>
                          <a:solidFill>
                            <a:schemeClr val="tx1"/>
                          </a:solidFill>
                          <a:effectLst/>
                          <a:latin typeface="Tahoma" pitchFamily="34" charset="0"/>
                        </a:rPr>
                        <a:t> Minimum number of patterns</a:t>
                      </a:r>
                    </a:p>
                  </a:txBody>
                  <a:tcPr marT="45716" marB="4571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rPr>
                        <a:t>N-ary pattern </a:t>
                      </a:r>
                      <a:r>
                        <a:rPr kumimoji="0" lang="en-US" sz="1800" b="0" i="0" u="none" strike="noStrike" cap="none" normalizeH="0" baseline="0" smtClean="0">
                          <a:ln>
                            <a:noFill/>
                          </a:ln>
                          <a:solidFill>
                            <a:schemeClr val="tx1"/>
                          </a:solidFill>
                          <a:effectLst/>
                          <a:latin typeface="Tahoma" pitchFamily="34" charset="0"/>
                          <a:sym typeface="Wingdings" pitchFamily="2" charset="2"/>
                        </a:rPr>
                        <a:t> Horn &amp; Kiryati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sym typeface="Wingdings" pitchFamily="2" charset="2"/>
                        </a:rPr>
                        <a:t>                        Caspi et 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sym typeface="Wingdings" pitchFamily="2" charset="2"/>
                        </a:rPr>
                        <a:t> </a:t>
                      </a:r>
                      <a:endParaRPr kumimoji="0" lang="en-US" sz="1800" b="0" i="0" u="none" strike="noStrike" cap="none" normalizeH="0" baseline="0" smtClean="0">
                        <a:ln>
                          <a:noFill/>
                        </a:ln>
                        <a:solidFill>
                          <a:schemeClr val="tx1"/>
                        </a:solidFill>
                        <a:effectLst/>
                        <a:latin typeface="Tahoma" pitchFamily="34" charset="0"/>
                      </a:endParaRPr>
                    </a:p>
                  </a:txBody>
                  <a:tcPr marT="45716" marB="4571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1157199">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800" b="0" i="0" u="none" strike="noStrike" cap="none" normalizeH="0" baseline="0" smtClean="0">
                          <a:ln>
                            <a:noFill/>
                          </a:ln>
                          <a:solidFill>
                            <a:schemeClr val="tx1"/>
                          </a:solidFill>
                          <a:effectLst/>
                          <a:latin typeface="Tahoma" pitchFamily="34" charset="0"/>
                        </a:rPr>
                        <a:t> High accuracy</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800" b="0" i="0" u="none" strike="noStrike" cap="none" normalizeH="0" baseline="0" smtClean="0">
                          <a:ln>
                            <a:noFill/>
                          </a:ln>
                          <a:solidFill>
                            <a:schemeClr val="tx1"/>
                          </a:solidFill>
                          <a:effectLst/>
                          <a:latin typeface="Tahoma" pitchFamily="34" charset="0"/>
                        </a:rPr>
                        <a:t> Good resolution</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800" b="0" i="0" u="none" strike="noStrike" cap="none" normalizeH="0" baseline="0" smtClean="0">
                          <a:ln>
                            <a:noFill/>
                          </a:ln>
                          <a:solidFill>
                            <a:schemeClr val="tx1"/>
                          </a:solidFill>
                          <a:effectLst/>
                          <a:latin typeface="Tahoma" pitchFamily="34" charset="0"/>
                        </a:rPr>
                        <a:t> Moving objects</a:t>
                      </a:r>
                    </a:p>
                  </a:txBody>
                  <a:tcPr marT="45716" marB="4571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Tahoma" pitchFamily="34" charset="0"/>
                        </a:rPr>
                        <a:t>De Bruijn pattern </a:t>
                      </a:r>
                      <a:r>
                        <a:rPr kumimoji="0" lang="en-US" sz="1800" b="0" i="0" u="none" strike="noStrike" cap="none" normalizeH="0" baseline="0" smtClean="0">
                          <a:ln>
                            <a:noFill/>
                          </a:ln>
                          <a:solidFill>
                            <a:schemeClr val="tx1"/>
                          </a:solidFill>
                          <a:effectLst/>
                          <a:latin typeface="Tahoma" pitchFamily="34" charset="0"/>
                          <a:sym typeface="Wingdings" pitchFamily="2" charset="2"/>
                        </a:rPr>
                        <a:t> Zhang et al.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sym typeface="Wingdings" pitchFamily="2" charset="2"/>
                      </a:endParaRPr>
                    </a:p>
                  </a:txBody>
                  <a:tcPr marT="45716" marB="4571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Slides</a:t>
            </a:r>
            <a:endParaRPr lang="en-US" dirty="0"/>
          </a:p>
        </p:txBody>
      </p:sp>
    </p:spTree>
    <p:extLst>
      <p:ext uri="{BB962C8B-B14F-4D97-AF65-F5344CB8AC3E}">
        <p14:creationId xmlns:p14="http://schemas.microsoft.com/office/powerpoint/2010/main" val="10201916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mtClean="0"/>
              <a:t>Coded structured light</a:t>
            </a:r>
          </a:p>
        </p:txBody>
      </p:sp>
      <p:sp>
        <p:nvSpPr>
          <p:cNvPr id="19459" name="Rectangle 3"/>
          <p:cNvSpPr>
            <a:spLocks noGrp="1" noChangeArrowheads="1"/>
          </p:cNvSpPr>
          <p:nvPr>
            <p:ph type="body" idx="1"/>
          </p:nvPr>
        </p:nvSpPr>
        <p:spPr/>
        <p:txBody>
          <a:bodyPr/>
          <a:lstStyle/>
          <a:p>
            <a:pPr>
              <a:lnSpc>
                <a:spcPct val="80000"/>
              </a:lnSpc>
            </a:pPr>
            <a:r>
              <a:rPr lang="en-US" sz="2800" smtClean="0"/>
              <a:t>Correspondence without need for geometrical constraints</a:t>
            </a:r>
          </a:p>
          <a:p>
            <a:pPr>
              <a:lnSpc>
                <a:spcPct val="80000"/>
              </a:lnSpc>
            </a:pPr>
            <a:r>
              <a:rPr lang="en-US" sz="2800" smtClean="0"/>
              <a:t>For dense correspondence, we need many light planes: </a:t>
            </a:r>
          </a:p>
          <a:p>
            <a:pPr lvl="1">
              <a:lnSpc>
                <a:spcPct val="80000"/>
              </a:lnSpc>
            </a:pPr>
            <a:r>
              <a:rPr lang="en-US" smtClean="0"/>
              <a:t>Move the projection device</a:t>
            </a:r>
          </a:p>
          <a:p>
            <a:pPr lvl="1">
              <a:lnSpc>
                <a:spcPct val="80000"/>
              </a:lnSpc>
            </a:pPr>
            <a:r>
              <a:rPr lang="en-US" smtClean="0"/>
              <a:t>Project many stripes at once: needs encoding</a:t>
            </a:r>
          </a:p>
          <a:p>
            <a:pPr>
              <a:lnSpc>
                <a:spcPct val="80000"/>
              </a:lnSpc>
            </a:pPr>
            <a:r>
              <a:rPr lang="en-US" sz="2800" smtClean="0"/>
              <a:t>Each pixel set is distinguishable by its encoding</a:t>
            </a:r>
          </a:p>
          <a:p>
            <a:pPr>
              <a:lnSpc>
                <a:spcPct val="80000"/>
              </a:lnSpc>
            </a:pPr>
            <a:r>
              <a:rPr lang="en-US" sz="2800" smtClean="0"/>
              <a:t>Codewords for pixels:</a:t>
            </a:r>
          </a:p>
          <a:p>
            <a:pPr lvl="1">
              <a:lnSpc>
                <a:spcPct val="80000"/>
              </a:lnSpc>
            </a:pPr>
            <a:r>
              <a:rPr lang="en-US" smtClean="0"/>
              <a:t>Grey levels</a:t>
            </a:r>
          </a:p>
          <a:p>
            <a:pPr lvl="1">
              <a:lnSpc>
                <a:spcPct val="80000"/>
              </a:lnSpc>
            </a:pPr>
            <a:r>
              <a:rPr lang="en-US" smtClean="0"/>
              <a:t>Color</a:t>
            </a:r>
          </a:p>
          <a:p>
            <a:pPr lvl="1">
              <a:lnSpc>
                <a:spcPct val="80000"/>
              </a:lnSpc>
            </a:pPr>
            <a:r>
              <a:rPr lang="en-US" smtClean="0"/>
              <a:t>Geometrical considerations</a:t>
            </a:r>
          </a:p>
          <a:p>
            <a:pPr lvl="1">
              <a:lnSpc>
                <a:spcPct val="80000"/>
              </a:lnSpc>
              <a:buFontTx/>
              <a:buNone/>
            </a:pPr>
            <a:endParaRPr lang="en-US" smtClean="0"/>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smtClean="0"/>
              <a:t>Codeword Classification</a:t>
            </a:r>
          </a:p>
        </p:txBody>
      </p:sp>
      <p:sp>
        <p:nvSpPr>
          <p:cNvPr id="22531" name="Rectangle 3"/>
          <p:cNvSpPr>
            <a:spLocks noGrp="1" noChangeArrowheads="1"/>
          </p:cNvSpPr>
          <p:nvPr>
            <p:ph type="body" idx="1"/>
          </p:nvPr>
        </p:nvSpPr>
        <p:spPr/>
        <p:txBody>
          <a:bodyPr/>
          <a:lstStyle/>
          <a:p>
            <a:r>
              <a:rPr lang="en-US" sz="2800" smtClean="0"/>
              <a:t>Time-multiplexing:</a:t>
            </a:r>
          </a:p>
          <a:p>
            <a:pPr lvl="1"/>
            <a:r>
              <a:rPr lang="en-US" smtClean="0"/>
              <a:t>Binary codes</a:t>
            </a:r>
          </a:p>
          <a:p>
            <a:pPr lvl="1"/>
            <a:r>
              <a:rPr lang="en-US" smtClean="0"/>
              <a:t>N-ary codes</a:t>
            </a:r>
          </a:p>
          <a:p>
            <a:pPr lvl="1"/>
            <a:r>
              <a:rPr lang="en-US" smtClean="0"/>
              <a:t>Gray code + phase shift</a:t>
            </a:r>
          </a:p>
          <a:p>
            <a:r>
              <a:rPr lang="en-US" sz="2800" smtClean="0"/>
              <a:t>Spatial Codification</a:t>
            </a:r>
          </a:p>
          <a:p>
            <a:pPr lvl="1"/>
            <a:r>
              <a:rPr lang="en-US" smtClean="0"/>
              <a:t>De Bruijn sequences</a:t>
            </a:r>
          </a:p>
          <a:p>
            <a:pPr lvl="1"/>
            <a:r>
              <a:rPr lang="en-US" smtClean="0"/>
              <a:t>M-arrays</a:t>
            </a:r>
          </a:p>
          <a:p>
            <a:r>
              <a:rPr lang="en-US" sz="2800" smtClean="0"/>
              <a:t>Direct encoding</a:t>
            </a:r>
          </a:p>
          <a:p>
            <a:pPr lvl="1"/>
            <a:r>
              <a:rPr lang="en-US" smtClean="0"/>
              <a:t>Grey levels</a:t>
            </a:r>
          </a:p>
          <a:p>
            <a:pPr lvl="1"/>
            <a:r>
              <a:rPr lang="en-US" smtClean="0"/>
              <a:t>Colour</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sz="4000" smtClean="0"/>
              <a:t>Gray Code + Phase Shifting (II)</a:t>
            </a:r>
          </a:p>
        </p:txBody>
      </p:sp>
      <p:sp>
        <p:nvSpPr>
          <p:cNvPr id="37891" name="Rectangle 3"/>
          <p:cNvSpPr>
            <a:spLocks noGrp="1" noChangeArrowheads="1"/>
          </p:cNvSpPr>
          <p:nvPr>
            <p:ph type="body" idx="1"/>
          </p:nvPr>
        </p:nvSpPr>
        <p:spPr/>
        <p:txBody>
          <a:bodyPr/>
          <a:lstStyle/>
          <a:p>
            <a:r>
              <a:rPr lang="en-US" b="1" smtClean="0"/>
              <a:t>Gray code + phase shifting</a:t>
            </a:r>
          </a:p>
          <a:p>
            <a:pPr lvl="2"/>
            <a:r>
              <a:rPr lang="en-US" smtClean="0"/>
              <a:t>Grey code: easy codification, low resolution</a:t>
            </a:r>
          </a:p>
          <a:p>
            <a:pPr lvl="2"/>
            <a:r>
              <a:rPr lang="en-US" smtClean="0"/>
              <a:t>Phase shifting: high resolution, neighborhood ambiguity</a:t>
            </a:r>
          </a:p>
          <a:p>
            <a:pPr lvl="2"/>
            <a:r>
              <a:rPr lang="en-US" smtClean="0"/>
              <a:t>Gray code + phase shifting: robust codification, no ambiguity and high resolution, but increase the number of projecting patterns</a:t>
            </a:r>
          </a:p>
          <a:p>
            <a:pPr lvl="1"/>
            <a:endParaRPr lang="en-US" smtClean="0"/>
          </a:p>
        </p:txBody>
      </p:sp>
      <p:pic>
        <p:nvPicPr>
          <p:cNvPr id="30724" name="Picture 4"/>
          <p:cNvPicPr>
            <a:picLocks noChangeAspect="1" noChangeArrowheads="1"/>
          </p:cNvPicPr>
          <p:nvPr/>
        </p:nvPicPr>
        <p:blipFill>
          <a:blip r:embed="rId3"/>
          <a:srcRect/>
          <a:stretch>
            <a:fillRect/>
          </a:stretch>
        </p:blipFill>
        <p:spPr bwMode="auto">
          <a:xfrm>
            <a:off x="3352800" y="3541125"/>
            <a:ext cx="2209800" cy="3545475"/>
          </a:xfrm>
          <a:prstGeom prst="rect">
            <a:avLst/>
          </a:prstGeom>
          <a:noFill/>
          <a:ln w="9525">
            <a:noFill/>
            <a:miter lim="800000"/>
            <a:headEnd/>
            <a:tailEnd/>
          </a:ln>
          <a:effectLst>
            <a:prstShdw prst="shdw17" dist="17961" dir="2700000">
              <a:schemeClr val="accent1">
                <a:gamma/>
                <a:shade val="60000"/>
                <a:invGamma/>
              </a:schemeClr>
            </a:prstShdw>
          </a:effectLst>
          <a:scene3d>
            <a:camera prst="orthographicFront">
              <a:rot lat="0" lon="0" rev="5460000"/>
            </a:camera>
            <a:lightRig rig="threePt" dir="t"/>
          </a:scene3d>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Title 1"/>
          <p:cNvSpPr>
            <a:spLocks noGrp="1"/>
          </p:cNvSpPr>
          <p:nvPr>
            <p:ph type="title"/>
          </p:nvPr>
        </p:nvSpPr>
        <p:spPr>
          <a:xfrm>
            <a:off x="1524000" y="609600"/>
            <a:ext cx="7391400" cy="685800"/>
          </a:xfrm>
        </p:spPr>
        <p:txBody>
          <a:bodyPr/>
          <a:lstStyle/>
          <a:p>
            <a:r>
              <a:rPr lang="en-US" smtClean="0"/>
              <a:t>Line Shift Processing (Guehring et al.)</a:t>
            </a:r>
            <a:br>
              <a:rPr lang="en-US" smtClean="0"/>
            </a:br>
            <a:endParaRPr lang="en-US" smtClean="0"/>
          </a:p>
        </p:txBody>
      </p:sp>
      <p:pic>
        <p:nvPicPr>
          <p:cNvPr id="200706" name="Picture 2"/>
          <p:cNvPicPr>
            <a:picLocks noChangeAspect="1" noChangeArrowheads="1"/>
          </p:cNvPicPr>
          <p:nvPr/>
        </p:nvPicPr>
        <p:blipFill>
          <a:blip r:embed="rId3"/>
          <a:srcRect/>
          <a:stretch>
            <a:fillRect/>
          </a:stretch>
        </p:blipFill>
        <p:spPr bwMode="auto">
          <a:xfrm>
            <a:off x="1752600" y="1219200"/>
            <a:ext cx="7086600" cy="342265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38916" name="TextBox 4"/>
          <p:cNvSpPr txBox="1">
            <a:spLocks noChangeArrowheads="1"/>
          </p:cNvSpPr>
          <p:nvPr/>
        </p:nvSpPr>
        <p:spPr bwMode="auto">
          <a:xfrm>
            <a:off x="1752600" y="4673600"/>
            <a:ext cx="7239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Font typeface="Arial" pitchFamily="34" charset="0"/>
              <a:buChar char="•"/>
            </a:pPr>
            <a:r>
              <a:rPr lang="en-US" sz="1800">
                <a:latin typeface="Arial" pitchFamily="34" charset="0"/>
                <a:cs typeface="Arial" pitchFamily="34" charset="0"/>
              </a:rPr>
              <a:t>Project Gray Code sequence</a:t>
            </a:r>
          </a:p>
          <a:p>
            <a:pPr eaLnBrk="1" hangingPunct="1">
              <a:buFont typeface="Arial" pitchFamily="34" charset="0"/>
              <a:buChar char="•"/>
            </a:pPr>
            <a:r>
              <a:rPr lang="en-US" sz="1800">
                <a:latin typeface="Arial" pitchFamily="34" charset="0"/>
                <a:cs typeface="Arial" pitchFamily="34" charset="0"/>
              </a:rPr>
              <a:t>Project set of 6 thin line patterns, detect line centers in image </a:t>
            </a:r>
          </a:p>
          <a:p>
            <a:pPr eaLnBrk="1" hangingPunct="1">
              <a:buFont typeface="Arial" pitchFamily="34" charset="0"/>
              <a:buChar char="•"/>
            </a:pPr>
            <a:r>
              <a:rPr lang="en-US" sz="1800">
                <a:latin typeface="Arial" pitchFamily="34" charset="0"/>
                <a:cs typeface="Arial" pitchFamily="34" charset="0"/>
              </a:rPr>
              <a:t>Combine line center positions with gray code encoding to resolve for ambiguities</a:t>
            </a:r>
          </a:p>
          <a:p>
            <a:pPr eaLnBrk="1" hangingPunct="1">
              <a:buFont typeface="Arial" pitchFamily="34" charset="0"/>
              <a:buChar char="•"/>
            </a:pPr>
            <a:r>
              <a:rPr lang="en-US" sz="1800">
                <a:latin typeface="Arial" pitchFamily="34" charset="0"/>
                <a:cs typeface="Arial" pitchFamily="34" charset="0"/>
              </a:rPr>
              <a:t>Obtain camera coordinates with subpixel accuracies for projector coordinates</a:t>
            </a:r>
          </a:p>
          <a:p>
            <a:pPr eaLnBrk="1" hangingPunct="1">
              <a:buFont typeface="Arial" pitchFamily="34" charset="0"/>
              <a:buChar char="•"/>
            </a:pPr>
            <a:r>
              <a:rPr lang="en-US" sz="1800">
                <a:latin typeface="Arial" pitchFamily="34" charset="0"/>
                <a:cs typeface="Arial" pitchFamily="34" charset="0"/>
              </a:rPr>
              <a:t>See </a:t>
            </a:r>
            <a:r>
              <a:rPr lang="en-US" sz="1800" u="sng">
                <a:latin typeface="Arial" pitchFamily="34" charset="0"/>
                <a:cs typeface="Arial" pitchFamily="34" charset="0"/>
              </a:rPr>
              <a:t>Videometrics01-Guehring-4309-24.pdf</a:t>
            </a:r>
            <a:r>
              <a:rPr lang="en-US" sz="1800">
                <a:latin typeface="Arial" pitchFamily="34" charset="0"/>
                <a:cs typeface="Arial" pitchFamily="34" charset="0"/>
              </a:rPr>
              <a:t> for details</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50178" name="Rectangle 4"/>
          <p:cNvSpPr>
            <a:spLocks noGrp="1" noChangeArrowheads="1"/>
          </p:cNvSpPr>
          <p:nvPr>
            <p:ph type="title"/>
          </p:nvPr>
        </p:nvSpPr>
        <p:spPr/>
        <p:txBody>
          <a:bodyPr/>
          <a:lstStyle/>
          <a:p>
            <a:r>
              <a:rPr lang="en-US" sz="4000" smtClean="0"/>
              <a:t>Spatial Coherence</a:t>
            </a:r>
          </a:p>
        </p:txBody>
      </p:sp>
      <p:sp>
        <p:nvSpPr>
          <p:cNvPr id="333829" name="Rectangle 5"/>
          <p:cNvSpPr>
            <a:spLocks noGrp="1" noChangeArrowheads="1"/>
          </p:cNvSpPr>
          <p:nvPr>
            <p:ph type="body" idx="1"/>
          </p:nvPr>
        </p:nvSpPr>
        <p:spPr/>
        <p:txBody>
          <a:bodyPr/>
          <a:lstStyle/>
          <a:p>
            <a:r>
              <a:rPr lang="en-US" smtClean="0"/>
              <a:t>Coding in a single frame. </a:t>
            </a:r>
          </a:p>
          <a:p>
            <a:r>
              <a:rPr lang="en-US" smtClean="0"/>
              <a:t>Spatial Coherence can be local or global.</a:t>
            </a:r>
          </a:p>
          <a:p>
            <a:r>
              <a:rPr lang="en-US" smtClean="0"/>
              <a:t>The minimum number of pixels used to identify the projected code defines the accuracy of details to be recovered in the scene.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3829">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33829">
                                            <p:txEl>
                                              <p:pRg st="0" end="0"/>
                                            </p:txEl>
                                          </p:spTgt>
                                        </p:tgtEl>
                                        <p:attrNameLst>
                                          <p:attrName>ppt_c</p:attrName>
                                        </p:attrNameLst>
                                      </p:cBhvr>
                                      <p:to>
                                        <a:schemeClr val="bg2"/>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33829">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33829">
                                            <p:txEl>
                                              <p:pRg st="1" end="1"/>
                                            </p:txEl>
                                          </p:spTgt>
                                        </p:tgtEl>
                                        <p:attrNameLst>
                                          <p:attrName>ppt_c</p:attrName>
                                        </p:attrNameLst>
                                      </p:cBhvr>
                                      <p:to>
                                        <a:schemeClr val="bg2"/>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33829">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33829">
                                            <p:txEl>
                                              <p:pRg st="2" end="2"/>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29"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Rectangle 2050"/>
          <p:cNvSpPr>
            <a:spLocks noGrp="1" noChangeArrowheads="1"/>
          </p:cNvSpPr>
          <p:nvPr>
            <p:ph type="title"/>
          </p:nvPr>
        </p:nvSpPr>
        <p:spPr/>
        <p:txBody>
          <a:bodyPr/>
          <a:lstStyle/>
          <a:p>
            <a:r>
              <a:rPr lang="en-US" sz="4000" smtClean="0"/>
              <a:t>Some examples</a:t>
            </a:r>
          </a:p>
        </p:txBody>
      </p:sp>
      <p:pic>
        <p:nvPicPr>
          <p:cNvPr id="51203" name="Picture 2052" descr="img017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975" y="1524000"/>
            <a:ext cx="688498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sz="3600" smtClean="0"/>
              <a:t>Continuum of Triangulation Methods</a:t>
            </a:r>
          </a:p>
        </p:txBody>
      </p:sp>
      <p:sp>
        <p:nvSpPr>
          <p:cNvPr id="61443" name="Line 3"/>
          <p:cNvSpPr>
            <a:spLocks noChangeShapeType="1"/>
          </p:cNvSpPr>
          <p:nvPr/>
        </p:nvSpPr>
        <p:spPr bwMode="auto">
          <a:xfrm>
            <a:off x="990600" y="5486400"/>
            <a:ext cx="7391400" cy="0"/>
          </a:xfrm>
          <a:prstGeom prst="line">
            <a:avLst/>
          </a:prstGeom>
          <a:noFill/>
          <a:ln w="63500">
            <a:solidFill>
              <a:schemeClr val="tx1"/>
            </a:solidFill>
            <a:round/>
            <a:headEnd type="oval" w="med" len="med"/>
            <a:tailEnd type="oval" w="med" len="me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770500" name="Text Box 4"/>
          <p:cNvSpPr txBox="1">
            <a:spLocks noChangeArrowheads="1"/>
          </p:cNvSpPr>
          <p:nvPr/>
        </p:nvSpPr>
        <p:spPr bwMode="auto">
          <a:xfrm>
            <a:off x="696913" y="5840413"/>
            <a:ext cx="1497012" cy="396875"/>
          </a:xfrm>
          <a:prstGeom prst="rect">
            <a:avLst/>
          </a:prstGeom>
          <a:noFill/>
          <a:ln w="25400">
            <a:noFill/>
            <a:miter lim="800000"/>
            <a:headEnd/>
            <a:tailEnd/>
          </a:ln>
          <a:effectLst/>
        </p:spPr>
        <p:txBody>
          <a:bodyPr wrap="none">
            <a:spAutoFit/>
          </a:bodyPr>
          <a:lstStyle/>
          <a:p>
            <a:pPr algn="ctr">
              <a:defRPr/>
            </a:pPr>
            <a:r>
              <a:rPr lang="en-US" sz="2000">
                <a:solidFill>
                  <a:srgbClr val="000000"/>
                </a:solidFill>
                <a:effectLst>
                  <a:outerShdw blurRad="38100" dist="38100" dir="2700000" algn="tl">
                    <a:srgbClr val="C0C0C0"/>
                  </a:outerShdw>
                </a:effectLst>
                <a:latin typeface="ZapfHumnst BT" pitchFamily="34" charset="0"/>
              </a:rPr>
              <a:t>Slow, robust</a:t>
            </a:r>
          </a:p>
        </p:txBody>
      </p:sp>
      <p:sp>
        <p:nvSpPr>
          <p:cNvPr id="1770501" name="Text Box 5"/>
          <p:cNvSpPr txBox="1">
            <a:spLocks noChangeArrowheads="1"/>
          </p:cNvSpPr>
          <p:nvPr/>
        </p:nvSpPr>
        <p:spPr bwMode="auto">
          <a:xfrm>
            <a:off x="7085013" y="5840413"/>
            <a:ext cx="1377950" cy="396875"/>
          </a:xfrm>
          <a:prstGeom prst="rect">
            <a:avLst/>
          </a:prstGeom>
          <a:noFill/>
          <a:ln w="25400">
            <a:noFill/>
            <a:miter lim="800000"/>
            <a:headEnd/>
            <a:tailEnd/>
          </a:ln>
          <a:effectLst/>
        </p:spPr>
        <p:txBody>
          <a:bodyPr wrap="none">
            <a:spAutoFit/>
          </a:bodyPr>
          <a:lstStyle/>
          <a:p>
            <a:pPr algn="ctr">
              <a:defRPr/>
            </a:pPr>
            <a:r>
              <a:rPr lang="en-US" sz="2000">
                <a:solidFill>
                  <a:srgbClr val="000000"/>
                </a:solidFill>
                <a:effectLst>
                  <a:outerShdw blurRad="38100" dist="38100" dir="2700000" algn="tl">
                    <a:srgbClr val="C0C0C0"/>
                  </a:outerShdw>
                </a:effectLst>
                <a:latin typeface="ZapfHumnst BT" pitchFamily="34" charset="0"/>
              </a:rPr>
              <a:t>Fast, fragile</a:t>
            </a:r>
          </a:p>
        </p:txBody>
      </p:sp>
      <p:grpSp>
        <p:nvGrpSpPr>
          <p:cNvPr id="2" name="Group 6"/>
          <p:cNvGrpSpPr>
            <a:grpSpLocks/>
          </p:cNvGrpSpPr>
          <p:nvPr/>
        </p:nvGrpSpPr>
        <p:grpSpPr bwMode="auto">
          <a:xfrm>
            <a:off x="4132263" y="2955925"/>
            <a:ext cx="1439862" cy="2259013"/>
            <a:chOff x="2603" y="1862"/>
            <a:chExt cx="907" cy="1423"/>
          </a:xfrm>
        </p:grpSpPr>
        <p:sp>
          <p:nvSpPr>
            <p:cNvPr id="1770503" name="Text Box 7"/>
            <p:cNvSpPr txBox="1">
              <a:spLocks noChangeArrowheads="1"/>
            </p:cNvSpPr>
            <p:nvPr/>
          </p:nvSpPr>
          <p:spPr bwMode="auto">
            <a:xfrm>
              <a:off x="2603" y="1862"/>
              <a:ext cx="907" cy="442"/>
            </a:xfrm>
            <a:prstGeom prst="rect">
              <a:avLst/>
            </a:prstGeom>
            <a:noFill/>
            <a:ln w="25400">
              <a:noFill/>
              <a:miter lim="800000"/>
              <a:headEnd/>
              <a:tailEnd/>
            </a:ln>
            <a:effectLst/>
          </p:spPr>
          <p:txBody>
            <a:bodyPr wrap="none">
              <a:spAutoFit/>
            </a:bodyPr>
            <a:lstStyle/>
            <a:p>
              <a:pPr algn="ctr">
                <a:defRPr/>
              </a:pPr>
              <a:r>
                <a:rPr lang="en-US" sz="2000">
                  <a:solidFill>
                    <a:srgbClr val="000000"/>
                  </a:solidFill>
                  <a:effectLst>
                    <a:outerShdw blurRad="38100" dist="38100" dir="2700000" algn="tl">
                      <a:srgbClr val="C0C0C0"/>
                    </a:outerShdw>
                  </a:effectLst>
                  <a:latin typeface="ZapfHumnst BT" pitchFamily="34" charset="0"/>
                </a:rPr>
                <a:t>Multi-stripe</a:t>
              </a:r>
            </a:p>
            <a:p>
              <a:pPr algn="ctr">
                <a:defRPr/>
              </a:pPr>
              <a:r>
                <a:rPr lang="en-US" sz="2000">
                  <a:solidFill>
                    <a:srgbClr val="000000"/>
                  </a:solidFill>
                  <a:effectLst>
                    <a:outerShdw blurRad="38100" dist="38100" dir="2700000" algn="tl">
                      <a:srgbClr val="C0C0C0"/>
                    </a:outerShdw>
                  </a:effectLst>
                  <a:latin typeface="ZapfHumnst BT" pitchFamily="34" charset="0"/>
                </a:rPr>
                <a:t>Multi-frame</a:t>
              </a:r>
            </a:p>
          </p:txBody>
        </p:sp>
        <p:sp>
          <p:nvSpPr>
            <p:cNvPr id="61457" name="Line 8"/>
            <p:cNvSpPr>
              <a:spLocks noChangeShapeType="1"/>
            </p:cNvSpPr>
            <p:nvPr/>
          </p:nvSpPr>
          <p:spPr bwMode="auto">
            <a:xfrm flipH="1">
              <a:off x="2880" y="2400"/>
              <a:ext cx="144" cy="885"/>
            </a:xfrm>
            <a:prstGeom prst="line">
              <a:avLst/>
            </a:prstGeom>
            <a:noFill/>
            <a:ln w="25400">
              <a:solidFill>
                <a:schemeClr val="tx1"/>
              </a:solidFill>
              <a:round/>
              <a:headEnd/>
              <a:tailEnd type="stealth" w="med" len="lg"/>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grpSp>
        <p:nvGrpSpPr>
          <p:cNvPr id="3" name="Group 9"/>
          <p:cNvGrpSpPr>
            <a:grpSpLocks/>
          </p:cNvGrpSpPr>
          <p:nvPr/>
        </p:nvGrpSpPr>
        <p:grpSpPr bwMode="auto">
          <a:xfrm>
            <a:off x="6397625" y="1817688"/>
            <a:ext cx="1984375" cy="3440112"/>
            <a:chOff x="4030" y="1145"/>
            <a:chExt cx="1250" cy="2167"/>
          </a:xfrm>
        </p:grpSpPr>
        <p:sp>
          <p:nvSpPr>
            <p:cNvPr id="1770506" name="Text Box 10"/>
            <p:cNvSpPr txBox="1">
              <a:spLocks noChangeArrowheads="1"/>
            </p:cNvSpPr>
            <p:nvPr/>
          </p:nvSpPr>
          <p:spPr bwMode="auto">
            <a:xfrm>
              <a:off x="4170" y="2544"/>
              <a:ext cx="953" cy="250"/>
            </a:xfrm>
            <a:prstGeom prst="rect">
              <a:avLst/>
            </a:prstGeom>
            <a:noFill/>
            <a:ln w="3175">
              <a:noFill/>
              <a:miter lim="800000"/>
              <a:headEnd/>
              <a:tailEnd/>
            </a:ln>
            <a:effectLst/>
          </p:spPr>
          <p:txBody>
            <a:bodyPr wrap="none">
              <a:spAutoFit/>
            </a:bodyPr>
            <a:lstStyle/>
            <a:p>
              <a:pPr algn="ctr">
                <a:defRPr/>
              </a:pPr>
              <a:r>
                <a:rPr lang="en-US" sz="2000">
                  <a:solidFill>
                    <a:srgbClr val="000000"/>
                  </a:solidFill>
                  <a:effectLst>
                    <a:outerShdw blurRad="38100" dist="38100" dir="2700000" algn="tl">
                      <a:srgbClr val="C0C0C0"/>
                    </a:outerShdw>
                  </a:effectLst>
                  <a:latin typeface="ZapfHumnst BT" pitchFamily="34" charset="0"/>
                </a:rPr>
                <a:t>Single-frame</a:t>
              </a:r>
            </a:p>
          </p:txBody>
        </p:sp>
        <p:sp>
          <p:nvSpPr>
            <p:cNvPr id="61454" name="Line 11"/>
            <p:cNvSpPr>
              <a:spLocks noChangeShapeType="1"/>
            </p:cNvSpPr>
            <p:nvPr/>
          </p:nvSpPr>
          <p:spPr bwMode="auto">
            <a:xfrm>
              <a:off x="4646" y="2832"/>
              <a:ext cx="538" cy="480"/>
            </a:xfrm>
            <a:prstGeom prst="line">
              <a:avLst/>
            </a:prstGeom>
            <a:noFill/>
            <a:ln w="25400">
              <a:solidFill>
                <a:schemeClr val="tx1"/>
              </a:solidFill>
              <a:round/>
              <a:headEnd/>
              <a:tailEnd type="stealth" w="med" len="lg"/>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pic>
          <p:nvPicPr>
            <p:cNvPr id="61455" name="Picture 12" descr="lvb"/>
            <p:cNvPicPr>
              <a:picLocks noChangeAspect="1" noChangeArrowheads="1"/>
            </p:cNvPicPr>
            <p:nvPr/>
          </p:nvPicPr>
          <p:blipFill>
            <a:blip r:embed="rId3">
              <a:lum bright="20000" contrast="60000"/>
              <a:extLst>
                <a:ext uri="{28A0092B-C50C-407E-A947-70E740481C1C}">
                  <a14:useLocalDpi xmlns:a14="http://schemas.microsoft.com/office/drawing/2010/main" val="0"/>
                </a:ext>
              </a:extLst>
            </a:blip>
            <a:srcRect l="43127" t="25974" r="15526" b="44379"/>
            <a:stretch>
              <a:fillRect/>
            </a:stretch>
          </p:blipFill>
          <p:spPr bwMode="auto">
            <a:xfrm>
              <a:off x="4030" y="1145"/>
              <a:ext cx="1250" cy="1303"/>
            </a:xfrm>
            <a:prstGeom prst="rect">
              <a:avLst/>
            </a:prstGeom>
            <a:noFill/>
            <a:ln w="3175">
              <a:solidFill>
                <a:schemeClr val="folHlink"/>
              </a:solidFill>
              <a:miter lim="800000"/>
              <a:headEnd/>
              <a:tailEnd/>
            </a:ln>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grpSp>
      <p:grpSp>
        <p:nvGrpSpPr>
          <p:cNvPr id="4" name="Group 13"/>
          <p:cNvGrpSpPr>
            <a:grpSpLocks/>
          </p:cNvGrpSpPr>
          <p:nvPr/>
        </p:nvGrpSpPr>
        <p:grpSpPr bwMode="auto">
          <a:xfrm>
            <a:off x="452438" y="1971675"/>
            <a:ext cx="2824162" cy="3243263"/>
            <a:chOff x="285" y="1242"/>
            <a:chExt cx="1779" cy="2043"/>
          </a:xfrm>
        </p:grpSpPr>
        <p:sp>
          <p:nvSpPr>
            <p:cNvPr id="1770510" name="Text Box 14"/>
            <p:cNvSpPr txBox="1">
              <a:spLocks noChangeArrowheads="1"/>
            </p:cNvSpPr>
            <p:nvPr/>
          </p:nvSpPr>
          <p:spPr bwMode="auto">
            <a:xfrm>
              <a:off x="591" y="2544"/>
              <a:ext cx="932" cy="250"/>
            </a:xfrm>
            <a:prstGeom prst="rect">
              <a:avLst/>
            </a:prstGeom>
            <a:noFill/>
            <a:ln w="3175">
              <a:noFill/>
              <a:miter lim="800000"/>
              <a:headEnd/>
              <a:tailEnd/>
            </a:ln>
            <a:effectLst/>
          </p:spPr>
          <p:txBody>
            <a:bodyPr wrap="none">
              <a:spAutoFit/>
            </a:bodyPr>
            <a:lstStyle/>
            <a:p>
              <a:pPr algn="ctr">
                <a:defRPr/>
              </a:pPr>
              <a:r>
                <a:rPr lang="en-US" sz="2000">
                  <a:solidFill>
                    <a:srgbClr val="000000"/>
                  </a:solidFill>
                  <a:effectLst>
                    <a:outerShdw blurRad="38100" dist="38100" dir="2700000" algn="tl">
                      <a:srgbClr val="C0C0C0"/>
                    </a:outerShdw>
                  </a:effectLst>
                  <a:latin typeface="ZapfHumnst BT" pitchFamily="34" charset="0"/>
                </a:rPr>
                <a:t>Single-stripe</a:t>
              </a:r>
            </a:p>
          </p:txBody>
        </p:sp>
        <p:sp>
          <p:nvSpPr>
            <p:cNvPr id="61451" name="Line 15"/>
            <p:cNvSpPr>
              <a:spLocks noChangeShapeType="1"/>
            </p:cNvSpPr>
            <p:nvPr/>
          </p:nvSpPr>
          <p:spPr bwMode="auto">
            <a:xfrm flipH="1">
              <a:off x="864" y="2832"/>
              <a:ext cx="192" cy="453"/>
            </a:xfrm>
            <a:prstGeom prst="line">
              <a:avLst/>
            </a:prstGeom>
            <a:noFill/>
            <a:ln w="25400">
              <a:solidFill>
                <a:schemeClr val="tx1"/>
              </a:solidFill>
              <a:round/>
              <a:headEnd/>
              <a:tailEnd type="stealth" w="med" len="lg"/>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pic>
          <p:nvPicPr>
            <p:cNvPr id="61452" name="Picture 16" descr="scanner-head-and-david-hea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 y="1242"/>
              <a:ext cx="1779" cy="1110"/>
            </a:xfrm>
            <a:prstGeom prst="rect">
              <a:avLst/>
            </a:prstGeom>
            <a:noFill/>
            <a:ln w="3175">
              <a:solidFill>
                <a:schemeClr val="folHlink"/>
              </a:solidFill>
              <a:miter lim="800000"/>
              <a:headEnd/>
              <a:tailEnd/>
            </a:ln>
            <a:effectLst>
              <a:outerShdw dist="17961" dir="2700000" algn="ctr" rotWithShape="0">
                <a:schemeClr val="bg2"/>
              </a:outerShdw>
            </a:effectLst>
            <a:extLst>
              <a:ext uri="{909E8E84-426E-40DD-AFC4-6F175D3DCCD1}">
                <a14:hiddenFill xmlns:a14="http://schemas.microsoft.com/office/drawing/2010/main">
                  <a:solidFill>
                    <a:srgbClr val="FFFFFF"/>
                  </a:solidFill>
                </a14:hiddenFill>
              </a:ext>
            </a:extLst>
          </p:spPr>
        </p:pic>
      </p:grpSp>
      <p:sp>
        <p:nvSpPr>
          <p:cNvPr id="61449" name="Rectangle 17"/>
          <p:cNvSpPr>
            <a:spLocks noChangeArrowheads="1"/>
          </p:cNvSpPr>
          <p:nvPr/>
        </p:nvSpPr>
        <p:spPr bwMode="auto">
          <a:xfrm>
            <a:off x="457200" y="1219200"/>
            <a:ext cx="8229600" cy="76200"/>
          </a:xfrm>
          <a:prstGeom prst="rect">
            <a:avLst/>
          </a:prstGeom>
          <a:solidFill>
            <a:schemeClr val="tx1"/>
          </a:solidFill>
          <a:ln w="9525">
            <a:solidFill>
              <a:schemeClr val="tx1"/>
            </a:solidFill>
            <a:miter lim="800000"/>
            <a:headEnd/>
            <a:tailEnd/>
          </a:ln>
        </p:spPr>
        <p:txBody>
          <a:bodyPr wrap="none" anchor="ctr"/>
          <a:lstStyle/>
          <a:p>
            <a:pPr eaLnBrk="0" hangingPunct="0"/>
            <a:endParaRPr lang="en-US">
              <a:solidFill>
                <a:srgbClr val="000000"/>
              </a:solidFill>
              <a:latin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smtClean="0"/>
              <a:t>Direct Codification</a:t>
            </a:r>
          </a:p>
        </p:txBody>
      </p:sp>
      <p:sp>
        <p:nvSpPr>
          <p:cNvPr id="43011" name="Rectangle 4"/>
          <p:cNvSpPr>
            <a:spLocks noGrp="1" noChangeArrowheads="1"/>
          </p:cNvSpPr>
          <p:nvPr>
            <p:ph type="body" idx="1"/>
          </p:nvPr>
        </p:nvSpPr>
        <p:spPr>
          <a:noFill/>
        </p:spPr>
        <p:txBody>
          <a:bodyPr/>
          <a:lstStyle/>
          <a:p>
            <a:pPr>
              <a:lnSpc>
                <a:spcPct val="80000"/>
              </a:lnSpc>
            </a:pPr>
            <a:r>
              <a:rPr lang="en-US" sz="2000" smtClean="0"/>
              <a:t>Every encoded pixel is identified by its own intensity/color</a:t>
            </a:r>
          </a:p>
          <a:p>
            <a:pPr>
              <a:lnSpc>
                <a:spcPct val="80000"/>
              </a:lnSpc>
            </a:pPr>
            <a:r>
              <a:rPr lang="en-US" sz="2000" smtClean="0"/>
              <a:t>Since the codification is usually condensed in a unique pattern, the </a:t>
            </a:r>
            <a:r>
              <a:rPr lang="en-US" sz="2000" b="1" smtClean="0"/>
              <a:t>spectrum</a:t>
            </a:r>
            <a:r>
              <a:rPr lang="en-US" sz="2000" smtClean="0"/>
              <a:t> of intensities/colors used is very large</a:t>
            </a:r>
          </a:p>
          <a:p>
            <a:pPr>
              <a:lnSpc>
                <a:spcPct val="80000"/>
              </a:lnSpc>
            </a:pPr>
            <a:r>
              <a:rPr lang="en-US" sz="2000" smtClean="0"/>
              <a:t>Additional </a:t>
            </a:r>
            <a:r>
              <a:rPr lang="en-US" sz="2000" b="1" smtClean="0"/>
              <a:t>reference patterns</a:t>
            </a:r>
            <a:r>
              <a:rPr lang="en-US" sz="2000" smtClean="0"/>
              <a:t> must be projected in order to differentiate among all the projected intensities/colors:</a:t>
            </a:r>
          </a:p>
          <a:p>
            <a:pPr lvl="3">
              <a:lnSpc>
                <a:spcPct val="80000"/>
              </a:lnSpc>
            </a:pPr>
            <a:endParaRPr lang="en-US" sz="1400" smtClean="0"/>
          </a:p>
          <a:p>
            <a:pPr lvl="2">
              <a:lnSpc>
                <a:spcPct val="80000"/>
              </a:lnSpc>
            </a:pPr>
            <a:r>
              <a:rPr lang="en-US" sz="1600" smtClean="0"/>
              <a:t>Ambient lighting (black pattern)</a:t>
            </a:r>
          </a:p>
          <a:p>
            <a:pPr lvl="2">
              <a:lnSpc>
                <a:spcPct val="80000"/>
              </a:lnSpc>
            </a:pPr>
            <a:r>
              <a:rPr lang="en-US" sz="1600" smtClean="0"/>
              <a:t>Full illuminated (white pattern)</a:t>
            </a:r>
          </a:p>
          <a:p>
            <a:pPr lvl="2">
              <a:lnSpc>
                <a:spcPct val="80000"/>
              </a:lnSpc>
            </a:pPr>
            <a:r>
              <a:rPr lang="en-US" sz="1600" smtClean="0"/>
              <a:t>…</a:t>
            </a:r>
          </a:p>
          <a:p>
            <a:pPr>
              <a:lnSpc>
                <a:spcPct val="80000"/>
              </a:lnSpc>
            </a:pPr>
            <a:endParaRPr lang="en-US" sz="2000" b="1" smtClean="0"/>
          </a:p>
          <a:p>
            <a:pPr lvl="3">
              <a:lnSpc>
                <a:spcPct val="90000"/>
              </a:lnSpc>
            </a:pPr>
            <a:endParaRPr lang="en-US" sz="1000" smtClean="0">
              <a:solidFill>
                <a:schemeClr val="accent2"/>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152400"/>
            <a:ext cx="8229600" cy="1143000"/>
          </a:xfrm>
        </p:spPr>
        <p:txBody>
          <a:bodyPr/>
          <a:lstStyle/>
          <a:p>
            <a:pPr eaLnBrk="1" hangingPunct="1"/>
            <a:r>
              <a:rPr lang="en-US" sz="3600" dirty="0" smtClean="0"/>
              <a:t>Binary Coding: Bit Plane Stack</a:t>
            </a:r>
          </a:p>
        </p:txBody>
      </p:sp>
      <p:sp>
        <p:nvSpPr>
          <p:cNvPr id="25603" name="Rectangle 3"/>
          <p:cNvSpPr>
            <a:spLocks noGrp="1" noChangeArrowheads="1"/>
          </p:cNvSpPr>
          <p:nvPr>
            <p:ph type="body" idx="1"/>
          </p:nvPr>
        </p:nvSpPr>
        <p:spPr>
          <a:xfrm>
            <a:off x="457200" y="990600"/>
            <a:ext cx="8229600" cy="4525963"/>
          </a:xfrm>
        </p:spPr>
        <p:txBody>
          <a:bodyPr/>
          <a:lstStyle/>
          <a:p>
            <a:pPr eaLnBrk="1" hangingPunct="1"/>
            <a:r>
              <a:rPr lang="en-US" sz="2400" dirty="0" smtClean="0"/>
              <a:t>Assign each stripe a unique illumination code</a:t>
            </a:r>
            <a:br>
              <a:rPr lang="en-US" sz="2400" dirty="0" smtClean="0"/>
            </a:br>
            <a:r>
              <a:rPr lang="en-US" sz="2400" dirty="0" smtClean="0"/>
              <a:t>over time [</a:t>
            </a:r>
            <a:r>
              <a:rPr lang="en-US" sz="2400" dirty="0" err="1" smtClean="0"/>
              <a:t>Posdamer</a:t>
            </a:r>
            <a:r>
              <a:rPr lang="en-US" sz="2400" dirty="0" smtClean="0"/>
              <a:t> 82]</a:t>
            </a:r>
          </a:p>
        </p:txBody>
      </p:sp>
      <p:sp>
        <p:nvSpPr>
          <p:cNvPr id="25604" name="Rectangle 4"/>
          <p:cNvSpPr>
            <a:spLocks noChangeArrowheads="1"/>
          </p:cNvSpPr>
          <p:nvPr/>
        </p:nvSpPr>
        <p:spPr bwMode="auto">
          <a:xfrm>
            <a:off x="990600" y="3989388"/>
            <a:ext cx="457200" cy="457200"/>
          </a:xfrm>
          <a:prstGeom prst="rect">
            <a:avLst/>
          </a:prstGeom>
          <a:solidFill>
            <a:srgbClr val="000000"/>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sp>
        <p:nvSpPr>
          <p:cNvPr id="25605" name="Line 5"/>
          <p:cNvSpPr>
            <a:spLocks noChangeShapeType="1"/>
          </p:cNvSpPr>
          <p:nvPr/>
        </p:nvSpPr>
        <p:spPr bwMode="auto">
          <a:xfrm flipV="1">
            <a:off x="762000" y="2160588"/>
            <a:ext cx="0" cy="2590800"/>
          </a:xfrm>
          <a:prstGeom prst="line">
            <a:avLst/>
          </a:prstGeom>
          <a:noFill/>
          <a:ln w="63500">
            <a:solidFill>
              <a:schemeClr val="tx1"/>
            </a:solidFill>
            <a:round/>
            <a:headEnd/>
            <a:tailEnd type="triangle" w="med" len="me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772550" name="Text Box 6"/>
          <p:cNvSpPr txBox="1">
            <a:spLocks noChangeArrowheads="1"/>
          </p:cNvSpPr>
          <p:nvPr/>
        </p:nvSpPr>
        <p:spPr bwMode="auto">
          <a:xfrm>
            <a:off x="8158162" y="4359723"/>
            <a:ext cx="904875" cy="396875"/>
          </a:xfrm>
          <a:prstGeom prst="rect">
            <a:avLst/>
          </a:prstGeom>
          <a:noFill/>
          <a:ln w="25400">
            <a:noFill/>
            <a:miter lim="800000"/>
            <a:headEnd/>
            <a:tailEnd/>
          </a:ln>
          <a:effectLst/>
        </p:spPr>
        <p:txBody>
          <a:bodyPr wrap="none">
            <a:spAutoFit/>
          </a:bodyPr>
          <a:lstStyle/>
          <a:p>
            <a:pPr algn="ctr">
              <a:defRPr/>
            </a:pPr>
            <a:r>
              <a:rPr lang="en-US" sz="2000" dirty="0">
                <a:solidFill>
                  <a:srgbClr val="000000"/>
                </a:solidFill>
                <a:effectLst>
                  <a:outerShdw blurRad="38100" dist="38100" dir="2700000" algn="tl">
                    <a:srgbClr val="C0C0C0"/>
                  </a:outerShdw>
                </a:effectLst>
                <a:latin typeface="Arial" charset="0"/>
              </a:rPr>
              <a:t>Space</a:t>
            </a:r>
          </a:p>
        </p:txBody>
      </p:sp>
      <p:sp>
        <p:nvSpPr>
          <p:cNvPr id="1772551" name="Text Box 7"/>
          <p:cNvSpPr txBox="1">
            <a:spLocks noChangeArrowheads="1"/>
          </p:cNvSpPr>
          <p:nvPr/>
        </p:nvSpPr>
        <p:spPr bwMode="auto">
          <a:xfrm>
            <a:off x="198438" y="1752600"/>
            <a:ext cx="749300" cy="396875"/>
          </a:xfrm>
          <a:prstGeom prst="rect">
            <a:avLst/>
          </a:prstGeom>
          <a:noFill/>
          <a:ln w="25400">
            <a:noFill/>
            <a:miter lim="800000"/>
            <a:headEnd/>
            <a:tailEnd/>
          </a:ln>
          <a:effectLst/>
        </p:spPr>
        <p:txBody>
          <a:bodyPr wrap="none">
            <a:spAutoFit/>
          </a:bodyPr>
          <a:lstStyle/>
          <a:p>
            <a:pPr algn="ctr">
              <a:defRPr/>
            </a:pPr>
            <a:r>
              <a:rPr lang="en-US" sz="2000">
                <a:solidFill>
                  <a:srgbClr val="000000"/>
                </a:solidFill>
                <a:effectLst>
                  <a:outerShdw blurRad="38100" dist="38100" dir="2700000" algn="tl">
                    <a:srgbClr val="C0C0C0"/>
                  </a:outerShdw>
                </a:effectLst>
                <a:latin typeface="Arial" charset="0"/>
              </a:rPr>
              <a:t>Time</a:t>
            </a:r>
          </a:p>
        </p:txBody>
      </p:sp>
      <p:sp>
        <p:nvSpPr>
          <p:cNvPr id="25608" name="Line 8"/>
          <p:cNvSpPr>
            <a:spLocks noChangeShapeType="1"/>
          </p:cNvSpPr>
          <p:nvPr/>
        </p:nvSpPr>
        <p:spPr bwMode="auto">
          <a:xfrm>
            <a:off x="762000" y="4751388"/>
            <a:ext cx="7848600" cy="0"/>
          </a:xfrm>
          <a:prstGeom prst="line">
            <a:avLst/>
          </a:prstGeom>
          <a:noFill/>
          <a:ln w="63500">
            <a:solidFill>
              <a:schemeClr val="tx1"/>
            </a:solidFill>
            <a:round/>
            <a:headEnd type="oval" w="med" len="med"/>
            <a:tailEnd type="triangle" w="med" len="med"/>
          </a:ln>
          <a:effectLst>
            <a:outerShdw dist="1796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nvGrpSpPr>
          <p:cNvPr id="25609" name="Group 9"/>
          <p:cNvGrpSpPr>
            <a:grpSpLocks/>
          </p:cNvGrpSpPr>
          <p:nvPr/>
        </p:nvGrpSpPr>
        <p:grpSpPr bwMode="auto">
          <a:xfrm>
            <a:off x="990600" y="2922588"/>
            <a:ext cx="914400" cy="457200"/>
            <a:chOff x="816" y="2208"/>
            <a:chExt cx="576" cy="288"/>
          </a:xfrm>
        </p:grpSpPr>
        <p:sp>
          <p:nvSpPr>
            <p:cNvPr id="25696" name="Rectangle 10"/>
            <p:cNvSpPr>
              <a:spLocks noChangeArrowheads="1"/>
            </p:cNvSpPr>
            <p:nvPr/>
          </p:nvSpPr>
          <p:spPr bwMode="auto">
            <a:xfrm>
              <a:off x="816" y="2208"/>
              <a:ext cx="288" cy="288"/>
            </a:xfrm>
            <a:prstGeom prst="rect">
              <a:avLst/>
            </a:prstGeom>
            <a:solidFill>
              <a:srgbClr val="000000"/>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sp>
          <p:nvSpPr>
            <p:cNvPr id="25697" name="Rectangle 11"/>
            <p:cNvSpPr>
              <a:spLocks noChangeArrowheads="1"/>
            </p:cNvSpPr>
            <p:nvPr/>
          </p:nvSpPr>
          <p:spPr bwMode="auto">
            <a:xfrm>
              <a:off x="1104" y="2208"/>
              <a:ext cx="288" cy="288"/>
            </a:xfrm>
            <a:prstGeom prst="rect">
              <a:avLst/>
            </a:prstGeom>
            <a:solidFill>
              <a:srgbClr val="000000"/>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grpSp>
      <p:grpSp>
        <p:nvGrpSpPr>
          <p:cNvPr id="25610" name="Group 12"/>
          <p:cNvGrpSpPr>
            <a:grpSpLocks/>
          </p:cNvGrpSpPr>
          <p:nvPr/>
        </p:nvGrpSpPr>
        <p:grpSpPr bwMode="auto">
          <a:xfrm>
            <a:off x="990600" y="3455988"/>
            <a:ext cx="914400" cy="457200"/>
            <a:chOff x="816" y="2208"/>
            <a:chExt cx="576" cy="288"/>
          </a:xfrm>
        </p:grpSpPr>
        <p:sp>
          <p:nvSpPr>
            <p:cNvPr id="25694" name="Rectangle 13"/>
            <p:cNvSpPr>
              <a:spLocks noChangeArrowheads="1"/>
            </p:cNvSpPr>
            <p:nvPr/>
          </p:nvSpPr>
          <p:spPr bwMode="auto">
            <a:xfrm>
              <a:off x="816" y="2208"/>
              <a:ext cx="288" cy="288"/>
            </a:xfrm>
            <a:prstGeom prst="rect">
              <a:avLst/>
            </a:prstGeom>
            <a:solidFill>
              <a:srgbClr val="000000"/>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sp>
          <p:nvSpPr>
            <p:cNvPr id="25695" name="Rectangle 14"/>
            <p:cNvSpPr>
              <a:spLocks noChangeArrowheads="1"/>
            </p:cNvSpPr>
            <p:nvPr/>
          </p:nvSpPr>
          <p:spPr bwMode="auto">
            <a:xfrm>
              <a:off x="1104" y="2208"/>
              <a:ext cx="288" cy="288"/>
            </a:xfrm>
            <a:prstGeom prst="rect">
              <a:avLst/>
            </a:prstGeom>
            <a:solidFill>
              <a:srgbClr val="000000"/>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grpSp>
      <p:grpSp>
        <p:nvGrpSpPr>
          <p:cNvPr id="25611" name="Group 15"/>
          <p:cNvGrpSpPr>
            <a:grpSpLocks/>
          </p:cNvGrpSpPr>
          <p:nvPr/>
        </p:nvGrpSpPr>
        <p:grpSpPr bwMode="auto">
          <a:xfrm>
            <a:off x="990600" y="2389188"/>
            <a:ext cx="914400" cy="457200"/>
            <a:chOff x="816" y="2208"/>
            <a:chExt cx="576" cy="288"/>
          </a:xfrm>
        </p:grpSpPr>
        <p:sp>
          <p:nvSpPr>
            <p:cNvPr id="25692" name="Rectangle 16"/>
            <p:cNvSpPr>
              <a:spLocks noChangeArrowheads="1"/>
            </p:cNvSpPr>
            <p:nvPr/>
          </p:nvSpPr>
          <p:spPr bwMode="auto">
            <a:xfrm>
              <a:off x="816" y="2208"/>
              <a:ext cx="288" cy="288"/>
            </a:xfrm>
            <a:prstGeom prst="rect">
              <a:avLst/>
            </a:prstGeom>
            <a:solidFill>
              <a:srgbClr val="000000"/>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sp>
          <p:nvSpPr>
            <p:cNvPr id="25693" name="Rectangle 17"/>
            <p:cNvSpPr>
              <a:spLocks noChangeArrowheads="1"/>
            </p:cNvSpPr>
            <p:nvPr/>
          </p:nvSpPr>
          <p:spPr bwMode="auto">
            <a:xfrm>
              <a:off x="1104" y="2208"/>
              <a:ext cx="288" cy="288"/>
            </a:xfrm>
            <a:prstGeom prst="rect">
              <a:avLst/>
            </a:prstGeom>
            <a:solidFill>
              <a:srgbClr val="000000"/>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grpSp>
      <p:grpSp>
        <p:nvGrpSpPr>
          <p:cNvPr id="25612" name="Group 18"/>
          <p:cNvGrpSpPr>
            <a:grpSpLocks/>
          </p:cNvGrpSpPr>
          <p:nvPr/>
        </p:nvGrpSpPr>
        <p:grpSpPr bwMode="auto">
          <a:xfrm>
            <a:off x="1905000" y="2922588"/>
            <a:ext cx="914400" cy="457200"/>
            <a:chOff x="816" y="2208"/>
            <a:chExt cx="576" cy="288"/>
          </a:xfrm>
        </p:grpSpPr>
        <p:sp>
          <p:nvSpPr>
            <p:cNvPr id="25690" name="Rectangle 19"/>
            <p:cNvSpPr>
              <a:spLocks noChangeArrowheads="1"/>
            </p:cNvSpPr>
            <p:nvPr/>
          </p:nvSpPr>
          <p:spPr bwMode="auto">
            <a:xfrm>
              <a:off x="816" y="2208"/>
              <a:ext cx="288" cy="288"/>
            </a:xfrm>
            <a:prstGeom prst="rect">
              <a:avLst/>
            </a:prstGeom>
            <a:solidFill>
              <a:srgbClr val="000000"/>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sp>
          <p:nvSpPr>
            <p:cNvPr id="25691" name="Rectangle 20"/>
            <p:cNvSpPr>
              <a:spLocks noChangeArrowheads="1"/>
            </p:cNvSpPr>
            <p:nvPr/>
          </p:nvSpPr>
          <p:spPr bwMode="auto">
            <a:xfrm>
              <a:off x="1104" y="2208"/>
              <a:ext cx="288" cy="288"/>
            </a:xfrm>
            <a:prstGeom prst="rect">
              <a:avLst/>
            </a:prstGeom>
            <a:solidFill>
              <a:srgbClr val="000000"/>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grpSp>
      <p:grpSp>
        <p:nvGrpSpPr>
          <p:cNvPr id="25613" name="Group 21"/>
          <p:cNvGrpSpPr>
            <a:grpSpLocks/>
          </p:cNvGrpSpPr>
          <p:nvPr/>
        </p:nvGrpSpPr>
        <p:grpSpPr bwMode="auto">
          <a:xfrm>
            <a:off x="1905000" y="3455988"/>
            <a:ext cx="914400" cy="457200"/>
            <a:chOff x="960" y="2832"/>
            <a:chExt cx="576" cy="288"/>
          </a:xfrm>
        </p:grpSpPr>
        <p:sp>
          <p:nvSpPr>
            <p:cNvPr id="25688" name="Rectangle 22"/>
            <p:cNvSpPr>
              <a:spLocks noChangeArrowheads="1"/>
            </p:cNvSpPr>
            <p:nvPr/>
          </p:nvSpPr>
          <p:spPr bwMode="auto">
            <a:xfrm>
              <a:off x="960" y="2832"/>
              <a:ext cx="288" cy="288"/>
            </a:xfrm>
            <a:prstGeom prst="rect">
              <a:avLst/>
            </a:prstGeom>
            <a:solidFill>
              <a:srgbClr val="EAEAEA"/>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sp>
          <p:nvSpPr>
            <p:cNvPr id="25689" name="Rectangle 23"/>
            <p:cNvSpPr>
              <a:spLocks noChangeArrowheads="1"/>
            </p:cNvSpPr>
            <p:nvPr/>
          </p:nvSpPr>
          <p:spPr bwMode="auto">
            <a:xfrm>
              <a:off x="1248" y="2832"/>
              <a:ext cx="288" cy="288"/>
            </a:xfrm>
            <a:prstGeom prst="rect">
              <a:avLst/>
            </a:prstGeom>
            <a:solidFill>
              <a:srgbClr val="EAEAEA"/>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grpSp>
      <p:grpSp>
        <p:nvGrpSpPr>
          <p:cNvPr id="25614" name="Group 24"/>
          <p:cNvGrpSpPr>
            <a:grpSpLocks/>
          </p:cNvGrpSpPr>
          <p:nvPr/>
        </p:nvGrpSpPr>
        <p:grpSpPr bwMode="auto">
          <a:xfrm>
            <a:off x="1905000" y="2389188"/>
            <a:ext cx="914400" cy="457200"/>
            <a:chOff x="816" y="2208"/>
            <a:chExt cx="576" cy="288"/>
          </a:xfrm>
        </p:grpSpPr>
        <p:sp>
          <p:nvSpPr>
            <p:cNvPr id="25686" name="Rectangle 25"/>
            <p:cNvSpPr>
              <a:spLocks noChangeArrowheads="1"/>
            </p:cNvSpPr>
            <p:nvPr/>
          </p:nvSpPr>
          <p:spPr bwMode="auto">
            <a:xfrm>
              <a:off x="816" y="2208"/>
              <a:ext cx="288" cy="288"/>
            </a:xfrm>
            <a:prstGeom prst="rect">
              <a:avLst/>
            </a:prstGeom>
            <a:solidFill>
              <a:srgbClr val="000000"/>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sp>
          <p:nvSpPr>
            <p:cNvPr id="25687" name="Rectangle 26"/>
            <p:cNvSpPr>
              <a:spLocks noChangeArrowheads="1"/>
            </p:cNvSpPr>
            <p:nvPr/>
          </p:nvSpPr>
          <p:spPr bwMode="auto">
            <a:xfrm>
              <a:off x="1104" y="2208"/>
              <a:ext cx="288" cy="288"/>
            </a:xfrm>
            <a:prstGeom prst="rect">
              <a:avLst/>
            </a:prstGeom>
            <a:solidFill>
              <a:srgbClr val="000000"/>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grpSp>
      <p:grpSp>
        <p:nvGrpSpPr>
          <p:cNvPr id="25615" name="Group 27"/>
          <p:cNvGrpSpPr>
            <a:grpSpLocks/>
          </p:cNvGrpSpPr>
          <p:nvPr/>
        </p:nvGrpSpPr>
        <p:grpSpPr bwMode="auto">
          <a:xfrm>
            <a:off x="2819400" y="2922588"/>
            <a:ext cx="914400" cy="457200"/>
            <a:chOff x="960" y="2832"/>
            <a:chExt cx="576" cy="288"/>
          </a:xfrm>
        </p:grpSpPr>
        <p:sp>
          <p:nvSpPr>
            <p:cNvPr id="25684" name="Rectangle 28"/>
            <p:cNvSpPr>
              <a:spLocks noChangeArrowheads="1"/>
            </p:cNvSpPr>
            <p:nvPr/>
          </p:nvSpPr>
          <p:spPr bwMode="auto">
            <a:xfrm>
              <a:off x="960" y="2832"/>
              <a:ext cx="288" cy="288"/>
            </a:xfrm>
            <a:prstGeom prst="rect">
              <a:avLst/>
            </a:prstGeom>
            <a:solidFill>
              <a:srgbClr val="EAEAEA"/>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sp>
          <p:nvSpPr>
            <p:cNvPr id="25685" name="Rectangle 29"/>
            <p:cNvSpPr>
              <a:spLocks noChangeArrowheads="1"/>
            </p:cNvSpPr>
            <p:nvPr/>
          </p:nvSpPr>
          <p:spPr bwMode="auto">
            <a:xfrm>
              <a:off x="1248" y="2832"/>
              <a:ext cx="288" cy="288"/>
            </a:xfrm>
            <a:prstGeom prst="rect">
              <a:avLst/>
            </a:prstGeom>
            <a:solidFill>
              <a:srgbClr val="EAEAEA"/>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grpSp>
      <p:grpSp>
        <p:nvGrpSpPr>
          <p:cNvPr id="25616" name="Group 30"/>
          <p:cNvGrpSpPr>
            <a:grpSpLocks/>
          </p:cNvGrpSpPr>
          <p:nvPr/>
        </p:nvGrpSpPr>
        <p:grpSpPr bwMode="auto">
          <a:xfrm>
            <a:off x="2819400" y="3455988"/>
            <a:ext cx="914400" cy="457200"/>
            <a:chOff x="816" y="2208"/>
            <a:chExt cx="576" cy="288"/>
          </a:xfrm>
        </p:grpSpPr>
        <p:sp>
          <p:nvSpPr>
            <p:cNvPr id="25682" name="Rectangle 31"/>
            <p:cNvSpPr>
              <a:spLocks noChangeArrowheads="1"/>
            </p:cNvSpPr>
            <p:nvPr/>
          </p:nvSpPr>
          <p:spPr bwMode="auto">
            <a:xfrm>
              <a:off x="816" y="2208"/>
              <a:ext cx="288" cy="288"/>
            </a:xfrm>
            <a:prstGeom prst="rect">
              <a:avLst/>
            </a:prstGeom>
            <a:solidFill>
              <a:srgbClr val="000000"/>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sp>
          <p:nvSpPr>
            <p:cNvPr id="25683" name="Rectangle 32"/>
            <p:cNvSpPr>
              <a:spLocks noChangeArrowheads="1"/>
            </p:cNvSpPr>
            <p:nvPr/>
          </p:nvSpPr>
          <p:spPr bwMode="auto">
            <a:xfrm>
              <a:off x="1104" y="2208"/>
              <a:ext cx="288" cy="288"/>
            </a:xfrm>
            <a:prstGeom prst="rect">
              <a:avLst/>
            </a:prstGeom>
            <a:solidFill>
              <a:srgbClr val="000000"/>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grpSp>
      <p:grpSp>
        <p:nvGrpSpPr>
          <p:cNvPr id="25617" name="Group 33"/>
          <p:cNvGrpSpPr>
            <a:grpSpLocks/>
          </p:cNvGrpSpPr>
          <p:nvPr/>
        </p:nvGrpSpPr>
        <p:grpSpPr bwMode="auto">
          <a:xfrm>
            <a:off x="2819400" y="2389188"/>
            <a:ext cx="914400" cy="457200"/>
            <a:chOff x="816" y="2208"/>
            <a:chExt cx="576" cy="288"/>
          </a:xfrm>
        </p:grpSpPr>
        <p:sp>
          <p:nvSpPr>
            <p:cNvPr id="25680" name="Rectangle 34"/>
            <p:cNvSpPr>
              <a:spLocks noChangeArrowheads="1"/>
            </p:cNvSpPr>
            <p:nvPr/>
          </p:nvSpPr>
          <p:spPr bwMode="auto">
            <a:xfrm>
              <a:off x="816" y="2208"/>
              <a:ext cx="288" cy="288"/>
            </a:xfrm>
            <a:prstGeom prst="rect">
              <a:avLst/>
            </a:prstGeom>
            <a:solidFill>
              <a:srgbClr val="000000"/>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sp>
          <p:nvSpPr>
            <p:cNvPr id="25681" name="Rectangle 35"/>
            <p:cNvSpPr>
              <a:spLocks noChangeArrowheads="1"/>
            </p:cNvSpPr>
            <p:nvPr/>
          </p:nvSpPr>
          <p:spPr bwMode="auto">
            <a:xfrm>
              <a:off x="1104" y="2208"/>
              <a:ext cx="288" cy="288"/>
            </a:xfrm>
            <a:prstGeom prst="rect">
              <a:avLst/>
            </a:prstGeom>
            <a:solidFill>
              <a:srgbClr val="000000"/>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grpSp>
      <p:grpSp>
        <p:nvGrpSpPr>
          <p:cNvPr id="25618" name="Group 36"/>
          <p:cNvGrpSpPr>
            <a:grpSpLocks/>
          </p:cNvGrpSpPr>
          <p:nvPr/>
        </p:nvGrpSpPr>
        <p:grpSpPr bwMode="auto">
          <a:xfrm>
            <a:off x="3733800" y="2922588"/>
            <a:ext cx="914400" cy="457200"/>
            <a:chOff x="960" y="2832"/>
            <a:chExt cx="576" cy="288"/>
          </a:xfrm>
        </p:grpSpPr>
        <p:sp>
          <p:nvSpPr>
            <p:cNvPr id="25678" name="Rectangle 37"/>
            <p:cNvSpPr>
              <a:spLocks noChangeArrowheads="1"/>
            </p:cNvSpPr>
            <p:nvPr/>
          </p:nvSpPr>
          <p:spPr bwMode="auto">
            <a:xfrm>
              <a:off x="960" y="2832"/>
              <a:ext cx="288" cy="288"/>
            </a:xfrm>
            <a:prstGeom prst="rect">
              <a:avLst/>
            </a:prstGeom>
            <a:solidFill>
              <a:srgbClr val="EAEAEA"/>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sp>
          <p:nvSpPr>
            <p:cNvPr id="25679" name="Rectangle 38"/>
            <p:cNvSpPr>
              <a:spLocks noChangeArrowheads="1"/>
            </p:cNvSpPr>
            <p:nvPr/>
          </p:nvSpPr>
          <p:spPr bwMode="auto">
            <a:xfrm>
              <a:off x="1248" y="2832"/>
              <a:ext cx="288" cy="288"/>
            </a:xfrm>
            <a:prstGeom prst="rect">
              <a:avLst/>
            </a:prstGeom>
            <a:solidFill>
              <a:srgbClr val="EAEAEA"/>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grpSp>
      <p:grpSp>
        <p:nvGrpSpPr>
          <p:cNvPr id="25619" name="Group 39"/>
          <p:cNvGrpSpPr>
            <a:grpSpLocks/>
          </p:cNvGrpSpPr>
          <p:nvPr/>
        </p:nvGrpSpPr>
        <p:grpSpPr bwMode="auto">
          <a:xfrm>
            <a:off x="3733800" y="3455988"/>
            <a:ext cx="914400" cy="457200"/>
            <a:chOff x="960" y="2832"/>
            <a:chExt cx="576" cy="288"/>
          </a:xfrm>
        </p:grpSpPr>
        <p:sp>
          <p:nvSpPr>
            <p:cNvPr id="25676" name="Rectangle 40"/>
            <p:cNvSpPr>
              <a:spLocks noChangeArrowheads="1"/>
            </p:cNvSpPr>
            <p:nvPr/>
          </p:nvSpPr>
          <p:spPr bwMode="auto">
            <a:xfrm>
              <a:off x="960" y="2832"/>
              <a:ext cx="288" cy="288"/>
            </a:xfrm>
            <a:prstGeom prst="rect">
              <a:avLst/>
            </a:prstGeom>
            <a:solidFill>
              <a:srgbClr val="EAEAEA"/>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sp>
          <p:nvSpPr>
            <p:cNvPr id="25677" name="Rectangle 41"/>
            <p:cNvSpPr>
              <a:spLocks noChangeArrowheads="1"/>
            </p:cNvSpPr>
            <p:nvPr/>
          </p:nvSpPr>
          <p:spPr bwMode="auto">
            <a:xfrm>
              <a:off x="1248" y="2832"/>
              <a:ext cx="288" cy="288"/>
            </a:xfrm>
            <a:prstGeom prst="rect">
              <a:avLst/>
            </a:prstGeom>
            <a:solidFill>
              <a:srgbClr val="EAEAEA"/>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grpSp>
      <p:grpSp>
        <p:nvGrpSpPr>
          <p:cNvPr id="25620" name="Group 42"/>
          <p:cNvGrpSpPr>
            <a:grpSpLocks/>
          </p:cNvGrpSpPr>
          <p:nvPr/>
        </p:nvGrpSpPr>
        <p:grpSpPr bwMode="auto">
          <a:xfrm>
            <a:off x="3733800" y="2389188"/>
            <a:ext cx="914400" cy="457200"/>
            <a:chOff x="816" y="2208"/>
            <a:chExt cx="576" cy="288"/>
          </a:xfrm>
        </p:grpSpPr>
        <p:sp>
          <p:nvSpPr>
            <p:cNvPr id="25674" name="Rectangle 43"/>
            <p:cNvSpPr>
              <a:spLocks noChangeArrowheads="1"/>
            </p:cNvSpPr>
            <p:nvPr/>
          </p:nvSpPr>
          <p:spPr bwMode="auto">
            <a:xfrm>
              <a:off x="816" y="2208"/>
              <a:ext cx="288" cy="288"/>
            </a:xfrm>
            <a:prstGeom prst="rect">
              <a:avLst/>
            </a:prstGeom>
            <a:solidFill>
              <a:srgbClr val="000000"/>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sp>
          <p:nvSpPr>
            <p:cNvPr id="25675" name="Rectangle 44"/>
            <p:cNvSpPr>
              <a:spLocks noChangeArrowheads="1"/>
            </p:cNvSpPr>
            <p:nvPr/>
          </p:nvSpPr>
          <p:spPr bwMode="auto">
            <a:xfrm>
              <a:off x="1104" y="2208"/>
              <a:ext cx="288" cy="288"/>
            </a:xfrm>
            <a:prstGeom prst="rect">
              <a:avLst/>
            </a:prstGeom>
            <a:solidFill>
              <a:srgbClr val="000000"/>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grpSp>
      <p:grpSp>
        <p:nvGrpSpPr>
          <p:cNvPr id="25621" name="Group 45"/>
          <p:cNvGrpSpPr>
            <a:grpSpLocks/>
          </p:cNvGrpSpPr>
          <p:nvPr/>
        </p:nvGrpSpPr>
        <p:grpSpPr bwMode="auto">
          <a:xfrm>
            <a:off x="4648200" y="2922588"/>
            <a:ext cx="914400" cy="457200"/>
            <a:chOff x="816" y="2208"/>
            <a:chExt cx="576" cy="288"/>
          </a:xfrm>
        </p:grpSpPr>
        <p:sp>
          <p:nvSpPr>
            <p:cNvPr id="25672" name="Rectangle 46"/>
            <p:cNvSpPr>
              <a:spLocks noChangeArrowheads="1"/>
            </p:cNvSpPr>
            <p:nvPr/>
          </p:nvSpPr>
          <p:spPr bwMode="auto">
            <a:xfrm>
              <a:off x="816" y="2208"/>
              <a:ext cx="288" cy="288"/>
            </a:xfrm>
            <a:prstGeom prst="rect">
              <a:avLst/>
            </a:prstGeom>
            <a:solidFill>
              <a:srgbClr val="000000"/>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sp>
          <p:nvSpPr>
            <p:cNvPr id="25673" name="Rectangle 47"/>
            <p:cNvSpPr>
              <a:spLocks noChangeArrowheads="1"/>
            </p:cNvSpPr>
            <p:nvPr/>
          </p:nvSpPr>
          <p:spPr bwMode="auto">
            <a:xfrm>
              <a:off x="1104" y="2208"/>
              <a:ext cx="288" cy="288"/>
            </a:xfrm>
            <a:prstGeom prst="rect">
              <a:avLst/>
            </a:prstGeom>
            <a:solidFill>
              <a:srgbClr val="000000"/>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grpSp>
      <p:grpSp>
        <p:nvGrpSpPr>
          <p:cNvPr id="25622" name="Group 48"/>
          <p:cNvGrpSpPr>
            <a:grpSpLocks/>
          </p:cNvGrpSpPr>
          <p:nvPr/>
        </p:nvGrpSpPr>
        <p:grpSpPr bwMode="auto">
          <a:xfrm>
            <a:off x="4648200" y="3455988"/>
            <a:ext cx="914400" cy="457200"/>
            <a:chOff x="816" y="2208"/>
            <a:chExt cx="576" cy="288"/>
          </a:xfrm>
        </p:grpSpPr>
        <p:sp>
          <p:nvSpPr>
            <p:cNvPr id="25670" name="Rectangle 49"/>
            <p:cNvSpPr>
              <a:spLocks noChangeArrowheads="1"/>
            </p:cNvSpPr>
            <p:nvPr/>
          </p:nvSpPr>
          <p:spPr bwMode="auto">
            <a:xfrm>
              <a:off x="816" y="2208"/>
              <a:ext cx="288" cy="288"/>
            </a:xfrm>
            <a:prstGeom prst="rect">
              <a:avLst/>
            </a:prstGeom>
            <a:solidFill>
              <a:srgbClr val="000000"/>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sp>
          <p:nvSpPr>
            <p:cNvPr id="25671" name="Rectangle 50"/>
            <p:cNvSpPr>
              <a:spLocks noChangeArrowheads="1"/>
            </p:cNvSpPr>
            <p:nvPr/>
          </p:nvSpPr>
          <p:spPr bwMode="auto">
            <a:xfrm>
              <a:off x="1104" y="2208"/>
              <a:ext cx="288" cy="288"/>
            </a:xfrm>
            <a:prstGeom prst="rect">
              <a:avLst/>
            </a:prstGeom>
            <a:solidFill>
              <a:srgbClr val="000000"/>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grpSp>
      <p:grpSp>
        <p:nvGrpSpPr>
          <p:cNvPr id="25623" name="Group 51"/>
          <p:cNvGrpSpPr>
            <a:grpSpLocks/>
          </p:cNvGrpSpPr>
          <p:nvPr/>
        </p:nvGrpSpPr>
        <p:grpSpPr bwMode="auto">
          <a:xfrm>
            <a:off x="4648200" y="2389188"/>
            <a:ext cx="914400" cy="457200"/>
            <a:chOff x="960" y="2832"/>
            <a:chExt cx="576" cy="288"/>
          </a:xfrm>
        </p:grpSpPr>
        <p:sp>
          <p:nvSpPr>
            <p:cNvPr id="25668" name="Rectangle 52"/>
            <p:cNvSpPr>
              <a:spLocks noChangeArrowheads="1"/>
            </p:cNvSpPr>
            <p:nvPr/>
          </p:nvSpPr>
          <p:spPr bwMode="auto">
            <a:xfrm>
              <a:off x="960" y="2832"/>
              <a:ext cx="288" cy="288"/>
            </a:xfrm>
            <a:prstGeom prst="rect">
              <a:avLst/>
            </a:prstGeom>
            <a:solidFill>
              <a:srgbClr val="EAEAEA"/>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sp>
          <p:nvSpPr>
            <p:cNvPr id="25669" name="Rectangle 53"/>
            <p:cNvSpPr>
              <a:spLocks noChangeArrowheads="1"/>
            </p:cNvSpPr>
            <p:nvPr/>
          </p:nvSpPr>
          <p:spPr bwMode="auto">
            <a:xfrm>
              <a:off x="1248" y="2832"/>
              <a:ext cx="288" cy="288"/>
            </a:xfrm>
            <a:prstGeom prst="rect">
              <a:avLst/>
            </a:prstGeom>
            <a:solidFill>
              <a:srgbClr val="EAEAEA"/>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grpSp>
      <p:grpSp>
        <p:nvGrpSpPr>
          <p:cNvPr id="25624" name="Group 54"/>
          <p:cNvGrpSpPr>
            <a:grpSpLocks/>
          </p:cNvGrpSpPr>
          <p:nvPr/>
        </p:nvGrpSpPr>
        <p:grpSpPr bwMode="auto">
          <a:xfrm>
            <a:off x="5562600" y="2922588"/>
            <a:ext cx="914400" cy="457200"/>
            <a:chOff x="816" y="2208"/>
            <a:chExt cx="576" cy="288"/>
          </a:xfrm>
        </p:grpSpPr>
        <p:sp>
          <p:nvSpPr>
            <p:cNvPr id="25666" name="Rectangle 55"/>
            <p:cNvSpPr>
              <a:spLocks noChangeArrowheads="1"/>
            </p:cNvSpPr>
            <p:nvPr/>
          </p:nvSpPr>
          <p:spPr bwMode="auto">
            <a:xfrm>
              <a:off x="816" y="2208"/>
              <a:ext cx="288" cy="288"/>
            </a:xfrm>
            <a:prstGeom prst="rect">
              <a:avLst/>
            </a:prstGeom>
            <a:solidFill>
              <a:srgbClr val="000000"/>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sp>
          <p:nvSpPr>
            <p:cNvPr id="25667" name="Rectangle 56"/>
            <p:cNvSpPr>
              <a:spLocks noChangeArrowheads="1"/>
            </p:cNvSpPr>
            <p:nvPr/>
          </p:nvSpPr>
          <p:spPr bwMode="auto">
            <a:xfrm>
              <a:off x="1104" y="2208"/>
              <a:ext cx="288" cy="288"/>
            </a:xfrm>
            <a:prstGeom prst="rect">
              <a:avLst/>
            </a:prstGeom>
            <a:solidFill>
              <a:srgbClr val="000000"/>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grpSp>
      <p:grpSp>
        <p:nvGrpSpPr>
          <p:cNvPr id="25625" name="Group 57"/>
          <p:cNvGrpSpPr>
            <a:grpSpLocks/>
          </p:cNvGrpSpPr>
          <p:nvPr/>
        </p:nvGrpSpPr>
        <p:grpSpPr bwMode="auto">
          <a:xfrm>
            <a:off x="5562600" y="3455988"/>
            <a:ext cx="914400" cy="457200"/>
            <a:chOff x="960" y="2832"/>
            <a:chExt cx="576" cy="288"/>
          </a:xfrm>
        </p:grpSpPr>
        <p:sp>
          <p:nvSpPr>
            <p:cNvPr id="25664" name="Rectangle 58"/>
            <p:cNvSpPr>
              <a:spLocks noChangeArrowheads="1"/>
            </p:cNvSpPr>
            <p:nvPr/>
          </p:nvSpPr>
          <p:spPr bwMode="auto">
            <a:xfrm>
              <a:off x="960" y="2832"/>
              <a:ext cx="288" cy="288"/>
            </a:xfrm>
            <a:prstGeom prst="rect">
              <a:avLst/>
            </a:prstGeom>
            <a:solidFill>
              <a:srgbClr val="EAEAEA"/>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sp>
          <p:nvSpPr>
            <p:cNvPr id="25665" name="Rectangle 59"/>
            <p:cNvSpPr>
              <a:spLocks noChangeArrowheads="1"/>
            </p:cNvSpPr>
            <p:nvPr/>
          </p:nvSpPr>
          <p:spPr bwMode="auto">
            <a:xfrm>
              <a:off x="1248" y="2832"/>
              <a:ext cx="288" cy="288"/>
            </a:xfrm>
            <a:prstGeom prst="rect">
              <a:avLst/>
            </a:prstGeom>
            <a:solidFill>
              <a:srgbClr val="EAEAEA"/>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grpSp>
      <p:grpSp>
        <p:nvGrpSpPr>
          <p:cNvPr id="25626" name="Group 60"/>
          <p:cNvGrpSpPr>
            <a:grpSpLocks/>
          </p:cNvGrpSpPr>
          <p:nvPr/>
        </p:nvGrpSpPr>
        <p:grpSpPr bwMode="auto">
          <a:xfrm>
            <a:off x="5562600" y="2389188"/>
            <a:ext cx="914400" cy="457200"/>
            <a:chOff x="960" y="2832"/>
            <a:chExt cx="576" cy="288"/>
          </a:xfrm>
        </p:grpSpPr>
        <p:sp>
          <p:nvSpPr>
            <p:cNvPr id="25662" name="Rectangle 61"/>
            <p:cNvSpPr>
              <a:spLocks noChangeArrowheads="1"/>
            </p:cNvSpPr>
            <p:nvPr/>
          </p:nvSpPr>
          <p:spPr bwMode="auto">
            <a:xfrm>
              <a:off x="960" y="2832"/>
              <a:ext cx="288" cy="288"/>
            </a:xfrm>
            <a:prstGeom prst="rect">
              <a:avLst/>
            </a:prstGeom>
            <a:solidFill>
              <a:srgbClr val="EAEAEA"/>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sp>
          <p:nvSpPr>
            <p:cNvPr id="25663" name="Rectangle 62"/>
            <p:cNvSpPr>
              <a:spLocks noChangeArrowheads="1"/>
            </p:cNvSpPr>
            <p:nvPr/>
          </p:nvSpPr>
          <p:spPr bwMode="auto">
            <a:xfrm>
              <a:off x="1248" y="2832"/>
              <a:ext cx="288" cy="288"/>
            </a:xfrm>
            <a:prstGeom prst="rect">
              <a:avLst/>
            </a:prstGeom>
            <a:solidFill>
              <a:srgbClr val="EAEAEA"/>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grpSp>
      <p:grpSp>
        <p:nvGrpSpPr>
          <p:cNvPr id="25627" name="Group 63"/>
          <p:cNvGrpSpPr>
            <a:grpSpLocks/>
          </p:cNvGrpSpPr>
          <p:nvPr/>
        </p:nvGrpSpPr>
        <p:grpSpPr bwMode="auto">
          <a:xfrm>
            <a:off x="6477000" y="2922588"/>
            <a:ext cx="914400" cy="457200"/>
            <a:chOff x="960" y="2832"/>
            <a:chExt cx="576" cy="288"/>
          </a:xfrm>
        </p:grpSpPr>
        <p:sp>
          <p:nvSpPr>
            <p:cNvPr id="25660" name="Rectangle 64"/>
            <p:cNvSpPr>
              <a:spLocks noChangeArrowheads="1"/>
            </p:cNvSpPr>
            <p:nvPr/>
          </p:nvSpPr>
          <p:spPr bwMode="auto">
            <a:xfrm>
              <a:off x="960" y="2832"/>
              <a:ext cx="288" cy="288"/>
            </a:xfrm>
            <a:prstGeom prst="rect">
              <a:avLst/>
            </a:prstGeom>
            <a:solidFill>
              <a:srgbClr val="EAEAEA"/>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sp>
          <p:nvSpPr>
            <p:cNvPr id="25661" name="Rectangle 65"/>
            <p:cNvSpPr>
              <a:spLocks noChangeArrowheads="1"/>
            </p:cNvSpPr>
            <p:nvPr/>
          </p:nvSpPr>
          <p:spPr bwMode="auto">
            <a:xfrm>
              <a:off x="1248" y="2832"/>
              <a:ext cx="288" cy="288"/>
            </a:xfrm>
            <a:prstGeom prst="rect">
              <a:avLst/>
            </a:prstGeom>
            <a:solidFill>
              <a:srgbClr val="EAEAEA"/>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grpSp>
      <p:grpSp>
        <p:nvGrpSpPr>
          <p:cNvPr id="25628" name="Group 66"/>
          <p:cNvGrpSpPr>
            <a:grpSpLocks/>
          </p:cNvGrpSpPr>
          <p:nvPr/>
        </p:nvGrpSpPr>
        <p:grpSpPr bwMode="auto">
          <a:xfrm>
            <a:off x="6477000" y="3455988"/>
            <a:ext cx="914400" cy="457200"/>
            <a:chOff x="816" y="2208"/>
            <a:chExt cx="576" cy="288"/>
          </a:xfrm>
        </p:grpSpPr>
        <p:sp>
          <p:nvSpPr>
            <p:cNvPr id="25658" name="Rectangle 67"/>
            <p:cNvSpPr>
              <a:spLocks noChangeArrowheads="1"/>
            </p:cNvSpPr>
            <p:nvPr/>
          </p:nvSpPr>
          <p:spPr bwMode="auto">
            <a:xfrm>
              <a:off x="816" y="2208"/>
              <a:ext cx="288" cy="288"/>
            </a:xfrm>
            <a:prstGeom prst="rect">
              <a:avLst/>
            </a:prstGeom>
            <a:solidFill>
              <a:srgbClr val="000000"/>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sp>
          <p:nvSpPr>
            <p:cNvPr id="25659" name="Rectangle 68"/>
            <p:cNvSpPr>
              <a:spLocks noChangeArrowheads="1"/>
            </p:cNvSpPr>
            <p:nvPr/>
          </p:nvSpPr>
          <p:spPr bwMode="auto">
            <a:xfrm>
              <a:off x="1104" y="2208"/>
              <a:ext cx="288" cy="288"/>
            </a:xfrm>
            <a:prstGeom prst="rect">
              <a:avLst/>
            </a:prstGeom>
            <a:solidFill>
              <a:srgbClr val="000000"/>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grpSp>
      <p:grpSp>
        <p:nvGrpSpPr>
          <p:cNvPr id="25629" name="Group 69"/>
          <p:cNvGrpSpPr>
            <a:grpSpLocks/>
          </p:cNvGrpSpPr>
          <p:nvPr/>
        </p:nvGrpSpPr>
        <p:grpSpPr bwMode="auto">
          <a:xfrm>
            <a:off x="6477000" y="2389188"/>
            <a:ext cx="914400" cy="457200"/>
            <a:chOff x="960" y="2832"/>
            <a:chExt cx="576" cy="288"/>
          </a:xfrm>
        </p:grpSpPr>
        <p:sp>
          <p:nvSpPr>
            <p:cNvPr id="25656" name="Rectangle 70"/>
            <p:cNvSpPr>
              <a:spLocks noChangeArrowheads="1"/>
            </p:cNvSpPr>
            <p:nvPr/>
          </p:nvSpPr>
          <p:spPr bwMode="auto">
            <a:xfrm>
              <a:off x="960" y="2832"/>
              <a:ext cx="288" cy="288"/>
            </a:xfrm>
            <a:prstGeom prst="rect">
              <a:avLst/>
            </a:prstGeom>
            <a:solidFill>
              <a:srgbClr val="EAEAEA"/>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sp>
          <p:nvSpPr>
            <p:cNvPr id="25657" name="Rectangle 71"/>
            <p:cNvSpPr>
              <a:spLocks noChangeArrowheads="1"/>
            </p:cNvSpPr>
            <p:nvPr/>
          </p:nvSpPr>
          <p:spPr bwMode="auto">
            <a:xfrm>
              <a:off x="1248" y="2832"/>
              <a:ext cx="288" cy="288"/>
            </a:xfrm>
            <a:prstGeom prst="rect">
              <a:avLst/>
            </a:prstGeom>
            <a:solidFill>
              <a:srgbClr val="EAEAEA"/>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grpSp>
      <p:grpSp>
        <p:nvGrpSpPr>
          <p:cNvPr id="25630" name="Group 72"/>
          <p:cNvGrpSpPr>
            <a:grpSpLocks/>
          </p:cNvGrpSpPr>
          <p:nvPr/>
        </p:nvGrpSpPr>
        <p:grpSpPr bwMode="auto">
          <a:xfrm>
            <a:off x="7391400" y="2922588"/>
            <a:ext cx="914400" cy="457200"/>
            <a:chOff x="960" y="2832"/>
            <a:chExt cx="576" cy="288"/>
          </a:xfrm>
        </p:grpSpPr>
        <p:sp>
          <p:nvSpPr>
            <p:cNvPr id="25654" name="Rectangle 73"/>
            <p:cNvSpPr>
              <a:spLocks noChangeArrowheads="1"/>
            </p:cNvSpPr>
            <p:nvPr/>
          </p:nvSpPr>
          <p:spPr bwMode="auto">
            <a:xfrm>
              <a:off x="960" y="2832"/>
              <a:ext cx="288" cy="288"/>
            </a:xfrm>
            <a:prstGeom prst="rect">
              <a:avLst/>
            </a:prstGeom>
            <a:solidFill>
              <a:srgbClr val="EAEAEA"/>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sp>
          <p:nvSpPr>
            <p:cNvPr id="25655" name="Rectangle 74"/>
            <p:cNvSpPr>
              <a:spLocks noChangeArrowheads="1"/>
            </p:cNvSpPr>
            <p:nvPr/>
          </p:nvSpPr>
          <p:spPr bwMode="auto">
            <a:xfrm>
              <a:off x="1248" y="2832"/>
              <a:ext cx="288" cy="288"/>
            </a:xfrm>
            <a:prstGeom prst="rect">
              <a:avLst/>
            </a:prstGeom>
            <a:solidFill>
              <a:srgbClr val="EAEAEA"/>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grpSp>
      <p:grpSp>
        <p:nvGrpSpPr>
          <p:cNvPr id="25631" name="Group 75"/>
          <p:cNvGrpSpPr>
            <a:grpSpLocks/>
          </p:cNvGrpSpPr>
          <p:nvPr/>
        </p:nvGrpSpPr>
        <p:grpSpPr bwMode="auto">
          <a:xfrm>
            <a:off x="7391400" y="3455988"/>
            <a:ext cx="914400" cy="457200"/>
            <a:chOff x="960" y="2832"/>
            <a:chExt cx="576" cy="288"/>
          </a:xfrm>
        </p:grpSpPr>
        <p:sp>
          <p:nvSpPr>
            <p:cNvPr id="25652" name="Rectangle 76"/>
            <p:cNvSpPr>
              <a:spLocks noChangeArrowheads="1"/>
            </p:cNvSpPr>
            <p:nvPr/>
          </p:nvSpPr>
          <p:spPr bwMode="auto">
            <a:xfrm>
              <a:off x="960" y="2832"/>
              <a:ext cx="288" cy="288"/>
            </a:xfrm>
            <a:prstGeom prst="rect">
              <a:avLst/>
            </a:prstGeom>
            <a:solidFill>
              <a:srgbClr val="EAEAEA"/>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sp>
          <p:nvSpPr>
            <p:cNvPr id="25653" name="Rectangle 77"/>
            <p:cNvSpPr>
              <a:spLocks noChangeArrowheads="1"/>
            </p:cNvSpPr>
            <p:nvPr/>
          </p:nvSpPr>
          <p:spPr bwMode="auto">
            <a:xfrm>
              <a:off x="1248" y="2832"/>
              <a:ext cx="288" cy="288"/>
            </a:xfrm>
            <a:prstGeom prst="rect">
              <a:avLst/>
            </a:prstGeom>
            <a:solidFill>
              <a:srgbClr val="EAEAEA"/>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grpSp>
      <p:grpSp>
        <p:nvGrpSpPr>
          <p:cNvPr id="25632" name="Group 78"/>
          <p:cNvGrpSpPr>
            <a:grpSpLocks/>
          </p:cNvGrpSpPr>
          <p:nvPr/>
        </p:nvGrpSpPr>
        <p:grpSpPr bwMode="auto">
          <a:xfrm>
            <a:off x="7391400" y="2389188"/>
            <a:ext cx="914400" cy="457200"/>
            <a:chOff x="960" y="2832"/>
            <a:chExt cx="576" cy="288"/>
          </a:xfrm>
        </p:grpSpPr>
        <p:sp>
          <p:nvSpPr>
            <p:cNvPr id="25650" name="Rectangle 79"/>
            <p:cNvSpPr>
              <a:spLocks noChangeArrowheads="1"/>
            </p:cNvSpPr>
            <p:nvPr/>
          </p:nvSpPr>
          <p:spPr bwMode="auto">
            <a:xfrm>
              <a:off x="960" y="2832"/>
              <a:ext cx="288" cy="288"/>
            </a:xfrm>
            <a:prstGeom prst="rect">
              <a:avLst/>
            </a:prstGeom>
            <a:solidFill>
              <a:srgbClr val="EAEAEA"/>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sp>
          <p:nvSpPr>
            <p:cNvPr id="25651" name="Rectangle 80"/>
            <p:cNvSpPr>
              <a:spLocks noChangeArrowheads="1"/>
            </p:cNvSpPr>
            <p:nvPr/>
          </p:nvSpPr>
          <p:spPr bwMode="auto">
            <a:xfrm>
              <a:off x="1248" y="2832"/>
              <a:ext cx="288" cy="288"/>
            </a:xfrm>
            <a:prstGeom prst="rect">
              <a:avLst/>
            </a:prstGeom>
            <a:solidFill>
              <a:srgbClr val="EAEAEA"/>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grpSp>
      <p:sp>
        <p:nvSpPr>
          <p:cNvPr id="25633" name="Rectangle 81"/>
          <p:cNvSpPr>
            <a:spLocks noChangeArrowheads="1"/>
          </p:cNvSpPr>
          <p:nvPr/>
        </p:nvSpPr>
        <p:spPr bwMode="auto">
          <a:xfrm>
            <a:off x="1447800" y="3989388"/>
            <a:ext cx="457200" cy="457200"/>
          </a:xfrm>
          <a:prstGeom prst="rect">
            <a:avLst/>
          </a:prstGeom>
          <a:solidFill>
            <a:srgbClr val="EAEAEA"/>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sp>
        <p:nvSpPr>
          <p:cNvPr id="25634" name="Rectangle 82"/>
          <p:cNvSpPr>
            <a:spLocks noChangeArrowheads="1"/>
          </p:cNvSpPr>
          <p:nvPr/>
        </p:nvSpPr>
        <p:spPr bwMode="auto">
          <a:xfrm>
            <a:off x="1905000" y="3989388"/>
            <a:ext cx="457200" cy="457200"/>
          </a:xfrm>
          <a:prstGeom prst="rect">
            <a:avLst/>
          </a:prstGeom>
          <a:solidFill>
            <a:srgbClr val="000000"/>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sp>
        <p:nvSpPr>
          <p:cNvPr id="25635" name="Rectangle 83"/>
          <p:cNvSpPr>
            <a:spLocks noChangeArrowheads="1"/>
          </p:cNvSpPr>
          <p:nvPr/>
        </p:nvSpPr>
        <p:spPr bwMode="auto">
          <a:xfrm>
            <a:off x="2362200" y="3989388"/>
            <a:ext cx="457200" cy="457200"/>
          </a:xfrm>
          <a:prstGeom prst="rect">
            <a:avLst/>
          </a:prstGeom>
          <a:solidFill>
            <a:srgbClr val="EAEAEA"/>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sp>
        <p:nvSpPr>
          <p:cNvPr id="25636" name="Rectangle 84"/>
          <p:cNvSpPr>
            <a:spLocks noChangeArrowheads="1"/>
          </p:cNvSpPr>
          <p:nvPr/>
        </p:nvSpPr>
        <p:spPr bwMode="auto">
          <a:xfrm>
            <a:off x="2819400" y="3989388"/>
            <a:ext cx="457200" cy="457200"/>
          </a:xfrm>
          <a:prstGeom prst="rect">
            <a:avLst/>
          </a:prstGeom>
          <a:solidFill>
            <a:srgbClr val="000000"/>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sp>
        <p:nvSpPr>
          <p:cNvPr id="25637" name="Rectangle 85"/>
          <p:cNvSpPr>
            <a:spLocks noChangeArrowheads="1"/>
          </p:cNvSpPr>
          <p:nvPr/>
        </p:nvSpPr>
        <p:spPr bwMode="auto">
          <a:xfrm>
            <a:off x="3276600" y="3989388"/>
            <a:ext cx="457200" cy="457200"/>
          </a:xfrm>
          <a:prstGeom prst="rect">
            <a:avLst/>
          </a:prstGeom>
          <a:solidFill>
            <a:srgbClr val="EAEAEA"/>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sp>
        <p:nvSpPr>
          <p:cNvPr id="25638" name="Rectangle 86"/>
          <p:cNvSpPr>
            <a:spLocks noChangeArrowheads="1"/>
          </p:cNvSpPr>
          <p:nvPr/>
        </p:nvSpPr>
        <p:spPr bwMode="auto">
          <a:xfrm>
            <a:off x="3733800" y="3989388"/>
            <a:ext cx="457200" cy="457200"/>
          </a:xfrm>
          <a:prstGeom prst="rect">
            <a:avLst/>
          </a:prstGeom>
          <a:solidFill>
            <a:srgbClr val="000000"/>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sp>
        <p:nvSpPr>
          <p:cNvPr id="25639" name="Rectangle 87"/>
          <p:cNvSpPr>
            <a:spLocks noChangeArrowheads="1"/>
          </p:cNvSpPr>
          <p:nvPr/>
        </p:nvSpPr>
        <p:spPr bwMode="auto">
          <a:xfrm>
            <a:off x="4191000" y="3989388"/>
            <a:ext cx="457200" cy="457200"/>
          </a:xfrm>
          <a:prstGeom prst="rect">
            <a:avLst/>
          </a:prstGeom>
          <a:solidFill>
            <a:srgbClr val="EAEAEA"/>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sp>
        <p:nvSpPr>
          <p:cNvPr id="25640" name="Rectangle 88"/>
          <p:cNvSpPr>
            <a:spLocks noChangeArrowheads="1"/>
          </p:cNvSpPr>
          <p:nvPr/>
        </p:nvSpPr>
        <p:spPr bwMode="auto">
          <a:xfrm>
            <a:off x="4648200" y="3989388"/>
            <a:ext cx="457200" cy="457200"/>
          </a:xfrm>
          <a:prstGeom prst="rect">
            <a:avLst/>
          </a:prstGeom>
          <a:solidFill>
            <a:srgbClr val="000000"/>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sp>
        <p:nvSpPr>
          <p:cNvPr id="25641" name="Rectangle 89"/>
          <p:cNvSpPr>
            <a:spLocks noChangeArrowheads="1"/>
          </p:cNvSpPr>
          <p:nvPr/>
        </p:nvSpPr>
        <p:spPr bwMode="auto">
          <a:xfrm>
            <a:off x="5105400" y="3989388"/>
            <a:ext cx="457200" cy="457200"/>
          </a:xfrm>
          <a:prstGeom prst="rect">
            <a:avLst/>
          </a:prstGeom>
          <a:solidFill>
            <a:srgbClr val="EAEAEA"/>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sp>
        <p:nvSpPr>
          <p:cNvPr id="25642" name="Rectangle 90"/>
          <p:cNvSpPr>
            <a:spLocks noChangeArrowheads="1"/>
          </p:cNvSpPr>
          <p:nvPr/>
        </p:nvSpPr>
        <p:spPr bwMode="auto">
          <a:xfrm>
            <a:off x="5562600" y="3989388"/>
            <a:ext cx="457200" cy="457200"/>
          </a:xfrm>
          <a:prstGeom prst="rect">
            <a:avLst/>
          </a:prstGeom>
          <a:solidFill>
            <a:srgbClr val="000000"/>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sp>
        <p:nvSpPr>
          <p:cNvPr id="25643" name="Rectangle 91"/>
          <p:cNvSpPr>
            <a:spLocks noChangeArrowheads="1"/>
          </p:cNvSpPr>
          <p:nvPr/>
        </p:nvSpPr>
        <p:spPr bwMode="auto">
          <a:xfrm>
            <a:off x="6019800" y="3989388"/>
            <a:ext cx="457200" cy="457200"/>
          </a:xfrm>
          <a:prstGeom prst="rect">
            <a:avLst/>
          </a:prstGeom>
          <a:solidFill>
            <a:srgbClr val="EAEAEA"/>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sp>
        <p:nvSpPr>
          <p:cNvPr id="25644" name="Rectangle 92"/>
          <p:cNvSpPr>
            <a:spLocks noChangeArrowheads="1"/>
          </p:cNvSpPr>
          <p:nvPr/>
        </p:nvSpPr>
        <p:spPr bwMode="auto">
          <a:xfrm>
            <a:off x="6477000" y="3989388"/>
            <a:ext cx="457200" cy="457200"/>
          </a:xfrm>
          <a:prstGeom prst="rect">
            <a:avLst/>
          </a:prstGeom>
          <a:solidFill>
            <a:srgbClr val="000000"/>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sp>
        <p:nvSpPr>
          <p:cNvPr id="25645" name="Rectangle 93"/>
          <p:cNvSpPr>
            <a:spLocks noChangeArrowheads="1"/>
          </p:cNvSpPr>
          <p:nvPr/>
        </p:nvSpPr>
        <p:spPr bwMode="auto">
          <a:xfrm>
            <a:off x="6934200" y="3989388"/>
            <a:ext cx="457200" cy="457200"/>
          </a:xfrm>
          <a:prstGeom prst="rect">
            <a:avLst/>
          </a:prstGeom>
          <a:solidFill>
            <a:srgbClr val="EAEAEA"/>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sp>
        <p:nvSpPr>
          <p:cNvPr id="25646" name="Rectangle 94"/>
          <p:cNvSpPr>
            <a:spLocks noChangeArrowheads="1"/>
          </p:cNvSpPr>
          <p:nvPr/>
        </p:nvSpPr>
        <p:spPr bwMode="auto">
          <a:xfrm>
            <a:off x="7391400" y="3989388"/>
            <a:ext cx="457200" cy="457200"/>
          </a:xfrm>
          <a:prstGeom prst="rect">
            <a:avLst/>
          </a:prstGeom>
          <a:solidFill>
            <a:srgbClr val="000000"/>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sp>
        <p:nvSpPr>
          <p:cNvPr id="25647" name="Rectangle 95"/>
          <p:cNvSpPr>
            <a:spLocks noChangeArrowheads="1"/>
          </p:cNvSpPr>
          <p:nvPr/>
        </p:nvSpPr>
        <p:spPr bwMode="auto">
          <a:xfrm>
            <a:off x="7848600" y="3989388"/>
            <a:ext cx="457200" cy="457200"/>
          </a:xfrm>
          <a:prstGeom prst="rect">
            <a:avLst/>
          </a:prstGeom>
          <a:solidFill>
            <a:srgbClr val="EAEAEA"/>
          </a:solidFill>
          <a:ln>
            <a:noFill/>
          </a:ln>
          <a:effectLst>
            <a:outerShdw dist="17961" dir="2700000" algn="ctr" rotWithShape="0">
              <a:schemeClr val="bg2"/>
            </a:outerShdw>
          </a:effectLst>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eaLnBrk="0" hangingPunct="0"/>
            <a:endParaRPr lang="en-US">
              <a:solidFill>
                <a:srgbClr val="000000"/>
              </a:solidFill>
              <a:latin typeface="Arial" pitchFamily="34" charset="0"/>
            </a:endParaRPr>
          </a:p>
        </p:txBody>
      </p:sp>
      <p:sp>
        <p:nvSpPr>
          <p:cNvPr id="1772640" name="Rectangle 96"/>
          <p:cNvSpPr>
            <a:spLocks noChangeArrowheads="1"/>
          </p:cNvSpPr>
          <p:nvPr/>
        </p:nvSpPr>
        <p:spPr bwMode="auto">
          <a:xfrm>
            <a:off x="5131072" y="2236786"/>
            <a:ext cx="355328" cy="4316413"/>
          </a:xfrm>
          <a:prstGeom prst="rect">
            <a:avLst/>
          </a:prstGeom>
          <a:noFill/>
          <a:ln w="25400">
            <a:solidFill>
              <a:srgbClr val="FF0000"/>
            </a:solidFill>
            <a:miter lim="800000"/>
            <a:headEnd/>
            <a:tailEnd/>
          </a:ln>
          <a:effectLst>
            <a:prstShdw prst="shdw17" dist="17961" dir="2700000">
              <a:schemeClr val="bg2"/>
            </a:prstShdw>
          </a:effectLst>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solidFill>
                <a:srgbClr val="000000"/>
              </a:solidFill>
              <a:latin typeface="Arial" pitchFamily="34" charset="0"/>
            </a:endParaRPr>
          </a:p>
        </p:txBody>
      </p:sp>
      <p:sp>
        <p:nvSpPr>
          <p:cNvPr id="25649" name="Rectangle 97"/>
          <p:cNvSpPr>
            <a:spLocks noChangeArrowheads="1"/>
          </p:cNvSpPr>
          <p:nvPr/>
        </p:nvSpPr>
        <p:spPr bwMode="auto">
          <a:xfrm>
            <a:off x="457200" y="792163"/>
            <a:ext cx="8229600" cy="76200"/>
          </a:xfrm>
          <a:prstGeom prst="rect">
            <a:avLst/>
          </a:prstGeom>
          <a:solidFill>
            <a:schemeClr val="tx1"/>
          </a:solidFill>
          <a:ln w="9525">
            <a:solidFill>
              <a:schemeClr val="tx1"/>
            </a:solidFill>
            <a:miter lim="800000"/>
            <a:headEnd/>
            <a:tailEnd/>
          </a:ln>
        </p:spPr>
        <p:txBody>
          <a:bodyPr wrap="none" anchor="ctr"/>
          <a:lstStyle/>
          <a:p>
            <a:pPr eaLnBrk="0" hangingPunct="0"/>
            <a:endParaRPr lang="en-US">
              <a:solidFill>
                <a:srgbClr val="000000"/>
              </a:solidFill>
              <a:latin typeface="Arial" pitchFamily="34" charset="0"/>
            </a:endParaRPr>
          </a:p>
        </p:txBody>
      </p:sp>
      <mc:AlternateContent xmlns:mc="http://schemas.openxmlformats.org/markup-compatibility/2006" xmlns:a14="http://schemas.microsoft.com/office/drawing/2010/main">
        <mc:Choice Requires="a14">
          <p:sp>
            <p:nvSpPr>
              <p:cNvPr id="3" name="TextBox 2"/>
              <p:cNvSpPr txBox="1"/>
              <p:nvPr/>
            </p:nvSpPr>
            <p:spPr>
              <a:xfrm>
                <a:off x="990600" y="5029200"/>
                <a:ext cx="431528" cy="13722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lang="en-US" i="1" smtClean="0">
                              <a:latin typeface="Cambria Math"/>
                            </a:rPr>
                          </m:ctrlPr>
                        </m:mPr>
                        <m:mr>
                          <m:e>
                            <m:eqArr>
                              <m:eqArrPr>
                                <m:ctrlPr>
                                  <a:rPr lang="en-US" b="0" i="1" smtClean="0">
                                    <a:latin typeface="Cambria Math"/>
                                  </a:rPr>
                                </m:ctrlPr>
                              </m:eqArrPr>
                              <m:e>
                                <m:r>
                                  <m:rPr>
                                    <m:brk m:alnAt="7"/>
                                  </m:rPr>
                                  <a:rPr lang="en-US" b="0" i="1" smtClean="0">
                                    <a:latin typeface="Cambria Math"/>
                                  </a:rPr>
                                  <m:t>1</m:t>
                                </m:r>
                              </m:e>
                              <m:e>
                                <m:r>
                                  <a:rPr lang="en-US" b="0" i="1" smtClean="0">
                                    <a:latin typeface="Cambria Math"/>
                                  </a:rPr>
                                  <m:t>1</m:t>
                                </m:r>
                              </m:e>
                            </m:eqArr>
                          </m:e>
                        </m:mr>
                        <m:mr>
                          <m:e>
                            <m:r>
                              <a:rPr lang="en-US" b="0" i="1" smtClean="0">
                                <a:latin typeface="Cambria Math"/>
                              </a:rPr>
                              <m:t>1</m:t>
                            </m:r>
                          </m:e>
                        </m:mr>
                        <m:mr>
                          <m:e>
                            <m:r>
                              <a:rPr lang="en-US" b="0" i="1" smtClean="0">
                                <a:latin typeface="Cambria Math"/>
                              </a:rPr>
                              <m:t>1</m:t>
                            </m:r>
                          </m:e>
                        </m:mr>
                      </m:m>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990600" y="5029200"/>
                <a:ext cx="431528" cy="1372235"/>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0" name="TextBox 99"/>
              <p:cNvSpPr txBox="1"/>
              <p:nvPr/>
            </p:nvSpPr>
            <p:spPr>
              <a:xfrm>
                <a:off x="1447800" y="5029200"/>
                <a:ext cx="431528" cy="13746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lang="en-US" i="1" smtClean="0">
                              <a:latin typeface="Cambria Math"/>
                            </a:rPr>
                          </m:ctrlPr>
                        </m:mPr>
                        <m:mr>
                          <m:e>
                            <m:eqArr>
                              <m:eqArrPr>
                                <m:ctrlPr>
                                  <a:rPr lang="en-US" b="0" i="1" smtClean="0">
                                    <a:latin typeface="Cambria Math"/>
                                  </a:rPr>
                                </m:ctrlPr>
                              </m:eqArrPr>
                              <m:e>
                                <m:r>
                                  <m:rPr>
                                    <m:brk m:alnAt="7"/>
                                  </m:rPr>
                                  <a:rPr lang="en-US" b="0" i="1" smtClean="0">
                                    <a:latin typeface="Cambria Math"/>
                                  </a:rPr>
                                  <m:t>1</m:t>
                                </m:r>
                              </m:e>
                              <m:e>
                                <m:r>
                                  <a:rPr lang="en-US" b="0" i="1" smtClean="0">
                                    <a:latin typeface="Cambria Math"/>
                                  </a:rPr>
                                  <m:t>1</m:t>
                                </m:r>
                              </m:e>
                            </m:eqArr>
                          </m:e>
                        </m:mr>
                        <m:mr>
                          <m:e>
                            <m:r>
                              <a:rPr lang="en-US" b="0" i="1" smtClean="0">
                                <a:latin typeface="Cambria Math"/>
                              </a:rPr>
                              <m:t>1</m:t>
                            </m:r>
                          </m:e>
                        </m:mr>
                        <m:mr>
                          <m:e>
                            <m:r>
                              <a:rPr lang="en-US" b="0" i="1" smtClean="0">
                                <a:latin typeface="Cambria Math"/>
                              </a:rPr>
                              <m:t>0</m:t>
                            </m:r>
                          </m:e>
                        </m:mr>
                      </m:m>
                    </m:oMath>
                  </m:oMathPara>
                </a14:m>
                <a:endParaRPr lang="en-US" dirty="0"/>
              </a:p>
            </p:txBody>
          </p:sp>
        </mc:Choice>
        <mc:Fallback xmlns="">
          <p:sp>
            <p:nvSpPr>
              <p:cNvPr id="100" name="TextBox 99"/>
              <p:cNvSpPr txBox="1">
                <a:spLocks noRot="1" noChangeAspect="1" noMove="1" noResize="1" noEditPoints="1" noAdjustHandles="1" noChangeArrowheads="1" noChangeShapeType="1" noTextEdit="1"/>
              </p:cNvSpPr>
              <p:nvPr/>
            </p:nvSpPr>
            <p:spPr>
              <a:xfrm>
                <a:off x="1447800" y="5029200"/>
                <a:ext cx="431528" cy="1374607"/>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1" name="TextBox 100"/>
              <p:cNvSpPr txBox="1"/>
              <p:nvPr/>
            </p:nvSpPr>
            <p:spPr>
              <a:xfrm>
                <a:off x="1930672" y="5029200"/>
                <a:ext cx="431528" cy="13722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lang="en-US" i="1" smtClean="0">
                              <a:latin typeface="Cambria Math"/>
                            </a:rPr>
                          </m:ctrlPr>
                        </m:mPr>
                        <m:mr>
                          <m:e>
                            <m:eqArr>
                              <m:eqArrPr>
                                <m:ctrlPr>
                                  <a:rPr lang="en-US" b="0" i="1" smtClean="0">
                                    <a:latin typeface="Cambria Math"/>
                                  </a:rPr>
                                </m:ctrlPr>
                              </m:eqArrPr>
                              <m:e>
                                <m:r>
                                  <m:rPr>
                                    <m:brk m:alnAt="7"/>
                                  </m:rPr>
                                  <a:rPr lang="en-US" b="0" i="1" smtClean="0">
                                    <a:latin typeface="Cambria Math"/>
                                  </a:rPr>
                                  <m:t>1</m:t>
                                </m:r>
                              </m:e>
                              <m:e>
                                <m:r>
                                  <a:rPr lang="en-US" b="0" i="1" smtClean="0">
                                    <a:latin typeface="Cambria Math"/>
                                  </a:rPr>
                                  <m:t>1</m:t>
                                </m:r>
                              </m:e>
                            </m:eqArr>
                          </m:e>
                        </m:mr>
                        <m:mr>
                          <m:e>
                            <m:r>
                              <a:rPr lang="en-US" b="0" i="1" smtClean="0">
                                <a:latin typeface="Cambria Math"/>
                              </a:rPr>
                              <m:t>0</m:t>
                            </m:r>
                          </m:e>
                        </m:mr>
                        <m:mr>
                          <m:e>
                            <m:r>
                              <a:rPr lang="en-US" b="0" i="1" smtClean="0">
                                <a:latin typeface="Cambria Math"/>
                              </a:rPr>
                              <m:t>1</m:t>
                            </m:r>
                          </m:e>
                        </m:mr>
                      </m:m>
                    </m:oMath>
                  </m:oMathPara>
                </a14:m>
                <a:endParaRPr lang="en-US" dirty="0"/>
              </a:p>
            </p:txBody>
          </p:sp>
        </mc:Choice>
        <mc:Fallback xmlns="">
          <p:sp>
            <p:nvSpPr>
              <p:cNvPr id="101" name="TextBox 100"/>
              <p:cNvSpPr txBox="1">
                <a:spLocks noRot="1" noChangeAspect="1" noMove="1" noResize="1" noEditPoints="1" noAdjustHandles="1" noChangeArrowheads="1" noChangeShapeType="1" noTextEdit="1"/>
              </p:cNvSpPr>
              <p:nvPr/>
            </p:nvSpPr>
            <p:spPr>
              <a:xfrm>
                <a:off x="1930672" y="5029200"/>
                <a:ext cx="431528" cy="1372235"/>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2" name="TextBox 101"/>
              <p:cNvSpPr txBox="1"/>
              <p:nvPr/>
            </p:nvSpPr>
            <p:spPr>
              <a:xfrm>
                <a:off x="2362200" y="5029200"/>
                <a:ext cx="431528" cy="13722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lang="en-US" i="1" smtClean="0">
                              <a:latin typeface="Cambria Math"/>
                            </a:rPr>
                          </m:ctrlPr>
                        </m:mPr>
                        <m:mr>
                          <m:e>
                            <m:eqArr>
                              <m:eqArrPr>
                                <m:ctrlPr>
                                  <a:rPr lang="en-US" b="0" i="1" smtClean="0">
                                    <a:latin typeface="Cambria Math"/>
                                  </a:rPr>
                                </m:ctrlPr>
                              </m:eqArrPr>
                              <m:e>
                                <m:r>
                                  <m:rPr>
                                    <m:brk m:alnAt="7"/>
                                  </m:rPr>
                                  <a:rPr lang="en-US" b="0" i="1" smtClean="0">
                                    <a:latin typeface="Cambria Math"/>
                                  </a:rPr>
                                  <m:t>1</m:t>
                                </m:r>
                              </m:e>
                              <m:e>
                                <m:r>
                                  <a:rPr lang="en-US" b="0" i="1" smtClean="0">
                                    <a:latin typeface="Cambria Math"/>
                                  </a:rPr>
                                  <m:t>1</m:t>
                                </m:r>
                              </m:e>
                            </m:eqArr>
                          </m:e>
                        </m:mr>
                        <m:mr>
                          <m:e>
                            <m:r>
                              <a:rPr lang="en-US" b="0" i="1" smtClean="0">
                                <a:latin typeface="Cambria Math"/>
                              </a:rPr>
                              <m:t>0</m:t>
                            </m:r>
                          </m:e>
                        </m:mr>
                        <m:mr>
                          <m:e>
                            <m:r>
                              <a:rPr lang="en-US" b="0" i="1" smtClean="0">
                                <a:latin typeface="Cambria Math"/>
                              </a:rPr>
                              <m:t>0</m:t>
                            </m:r>
                          </m:e>
                        </m:mr>
                      </m:m>
                    </m:oMath>
                  </m:oMathPara>
                </a14:m>
                <a:endParaRPr lang="en-US" dirty="0"/>
              </a:p>
            </p:txBody>
          </p:sp>
        </mc:Choice>
        <mc:Fallback xmlns="">
          <p:sp>
            <p:nvSpPr>
              <p:cNvPr id="102" name="TextBox 101"/>
              <p:cNvSpPr txBox="1">
                <a:spLocks noRot="1" noChangeAspect="1" noMove="1" noResize="1" noEditPoints="1" noAdjustHandles="1" noChangeArrowheads="1" noChangeShapeType="1" noTextEdit="1"/>
              </p:cNvSpPr>
              <p:nvPr/>
            </p:nvSpPr>
            <p:spPr>
              <a:xfrm>
                <a:off x="2362200" y="5029200"/>
                <a:ext cx="431528" cy="1372235"/>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 name="TextBox 102"/>
              <p:cNvSpPr txBox="1"/>
              <p:nvPr/>
            </p:nvSpPr>
            <p:spPr>
              <a:xfrm>
                <a:off x="2819400" y="5029200"/>
                <a:ext cx="431528" cy="13746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lang="en-US" i="1" smtClean="0">
                              <a:latin typeface="Cambria Math"/>
                            </a:rPr>
                          </m:ctrlPr>
                        </m:mPr>
                        <m:mr>
                          <m:e>
                            <m:eqArr>
                              <m:eqArrPr>
                                <m:ctrlPr>
                                  <a:rPr lang="en-US" b="0" i="1" smtClean="0">
                                    <a:latin typeface="Cambria Math"/>
                                  </a:rPr>
                                </m:ctrlPr>
                              </m:eqArrPr>
                              <m:e>
                                <m:r>
                                  <m:rPr>
                                    <m:brk m:alnAt="7"/>
                                  </m:rPr>
                                  <a:rPr lang="en-US" b="0" i="1" smtClean="0">
                                    <a:latin typeface="Cambria Math"/>
                                  </a:rPr>
                                  <m:t>1</m:t>
                                </m:r>
                              </m:e>
                              <m:e>
                                <m:r>
                                  <a:rPr lang="en-US" b="0" i="1" smtClean="0">
                                    <a:latin typeface="Cambria Math"/>
                                  </a:rPr>
                                  <m:t>0</m:t>
                                </m:r>
                              </m:e>
                            </m:eqArr>
                          </m:e>
                        </m:mr>
                        <m:mr>
                          <m:e>
                            <m:r>
                              <a:rPr lang="en-US" b="0" i="1" smtClean="0">
                                <a:latin typeface="Cambria Math"/>
                              </a:rPr>
                              <m:t>1</m:t>
                            </m:r>
                          </m:e>
                        </m:mr>
                        <m:mr>
                          <m:e>
                            <m:r>
                              <a:rPr lang="en-US" b="0" i="1" smtClean="0">
                                <a:latin typeface="Cambria Math"/>
                              </a:rPr>
                              <m:t>1</m:t>
                            </m:r>
                          </m:e>
                        </m:mr>
                      </m:m>
                    </m:oMath>
                  </m:oMathPara>
                </a14:m>
                <a:endParaRPr lang="en-US" dirty="0"/>
              </a:p>
            </p:txBody>
          </p:sp>
        </mc:Choice>
        <mc:Fallback xmlns="">
          <p:sp>
            <p:nvSpPr>
              <p:cNvPr id="103" name="TextBox 102"/>
              <p:cNvSpPr txBox="1">
                <a:spLocks noRot="1" noChangeAspect="1" noMove="1" noResize="1" noEditPoints="1" noAdjustHandles="1" noChangeArrowheads="1" noChangeShapeType="1" noTextEdit="1"/>
              </p:cNvSpPr>
              <p:nvPr/>
            </p:nvSpPr>
            <p:spPr>
              <a:xfrm>
                <a:off x="2819400" y="5029200"/>
                <a:ext cx="431528" cy="1374607"/>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4" name="TextBox 103"/>
              <p:cNvSpPr txBox="1"/>
              <p:nvPr/>
            </p:nvSpPr>
            <p:spPr>
              <a:xfrm>
                <a:off x="3302272" y="5029200"/>
                <a:ext cx="431528" cy="13722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lang="en-US" i="1" smtClean="0">
                              <a:latin typeface="Cambria Math"/>
                            </a:rPr>
                          </m:ctrlPr>
                        </m:mPr>
                        <m:mr>
                          <m:e>
                            <m:eqArr>
                              <m:eqArrPr>
                                <m:ctrlPr>
                                  <a:rPr lang="en-US" b="0" i="1" smtClean="0">
                                    <a:latin typeface="Cambria Math"/>
                                  </a:rPr>
                                </m:ctrlPr>
                              </m:eqArrPr>
                              <m:e>
                                <m:r>
                                  <m:rPr>
                                    <m:brk m:alnAt="7"/>
                                  </m:rPr>
                                  <a:rPr lang="en-US" b="0" i="1" smtClean="0">
                                    <a:latin typeface="Cambria Math"/>
                                  </a:rPr>
                                  <m:t>1</m:t>
                                </m:r>
                              </m:e>
                              <m:e>
                                <m:r>
                                  <a:rPr lang="en-US" b="0" i="1" smtClean="0">
                                    <a:latin typeface="Cambria Math"/>
                                  </a:rPr>
                                  <m:t>0</m:t>
                                </m:r>
                              </m:e>
                            </m:eqArr>
                          </m:e>
                        </m:mr>
                        <m:mr>
                          <m:e>
                            <m:r>
                              <a:rPr lang="en-US" b="0" i="1" smtClean="0">
                                <a:latin typeface="Cambria Math"/>
                              </a:rPr>
                              <m:t>1</m:t>
                            </m:r>
                          </m:e>
                        </m:mr>
                        <m:mr>
                          <m:e>
                            <m:r>
                              <a:rPr lang="en-US" b="0" i="1" smtClean="0">
                                <a:latin typeface="Cambria Math"/>
                              </a:rPr>
                              <m:t>0</m:t>
                            </m:r>
                          </m:e>
                        </m:mr>
                      </m:m>
                    </m:oMath>
                  </m:oMathPara>
                </a14:m>
                <a:endParaRPr lang="en-US" dirty="0"/>
              </a:p>
            </p:txBody>
          </p:sp>
        </mc:Choice>
        <mc:Fallback xmlns="">
          <p:sp>
            <p:nvSpPr>
              <p:cNvPr id="104" name="TextBox 103"/>
              <p:cNvSpPr txBox="1">
                <a:spLocks noRot="1" noChangeAspect="1" noMove="1" noResize="1" noEditPoints="1" noAdjustHandles="1" noChangeArrowheads="1" noChangeShapeType="1" noTextEdit="1"/>
              </p:cNvSpPr>
              <p:nvPr/>
            </p:nvSpPr>
            <p:spPr>
              <a:xfrm>
                <a:off x="3302272" y="5029200"/>
                <a:ext cx="431528" cy="1372235"/>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 name="TextBox 104"/>
              <p:cNvSpPr txBox="1"/>
              <p:nvPr/>
            </p:nvSpPr>
            <p:spPr>
              <a:xfrm>
                <a:off x="3733800" y="5029200"/>
                <a:ext cx="431528" cy="13722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lang="en-US" i="1" smtClean="0">
                              <a:latin typeface="Cambria Math"/>
                            </a:rPr>
                          </m:ctrlPr>
                        </m:mPr>
                        <m:mr>
                          <m:e>
                            <m:eqArr>
                              <m:eqArrPr>
                                <m:ctrlPr>
                                  <a:rPr lang="en-US" b="0" i="1" smtClean="0">
                                    <a:latin typeface="Cambria Math"/>
                                  </a:rPr>
                                </m:ctrlPr>
                              </m:eqArrPr>
                              <m:e>
                                <m:r>
                                  <m:rPr>
                                    <m:brk m:alnAt="7"/>
                                  </m:rPr>
                                  <a:rPr lang="en-US" b="0" i="1" smtClean="0">
                                    <a:latin typeface="Cambria Math"/>
                                  </a:rPr>
                                  <m:t>1</m:t>
                                </m:r>
                              </m:e>
                              <m:e>
                                <m:r>
                                  <a:rPr lang="en-US" b="0" i="1" smtClean="0">
                                    <a:latin typeface="Cambria Math"/>
                                  </a:rPr>
                                  <m:t>0</m:t>
                                </m:r>
                              </m:e>
                            </m:eqArr>
                          </m:e>
                        </m:mr>
                        <m:mr>
                          <m:e>
                            <m:r>
                              <a:rPr lang="en-US" b="0" i="1" smtClean="0">
                                <a:latin typeface="Cambria Math"/>
                              </a:rPr>
                              <m:t>0</m:t>
                            </m:r>
                          </m:e>
                        </m:mr>
                        <m:mr>
                          <m:e>
                            <m:r>
                              <a:rPr lang="en-US" b="0" i="1" smtClean="0">
                                <a:latin typeface="Cambria Math"/>
                              </a:rPr>
                              <m:t>1</m:t>
                            </m:r>
                          </m:e>
                        </m:mr>
                      </m:m>
                    </m:oMath>
                  </m:oMathPara>
                </a14:m>
                <a:endParaRPr lang="en-US" dirty="0"/>
              </a:p>
            </p:txBody>
          </p:sp>
        </mc:Choice>
        <mc:Fallback xmlns="">
          <p:sp>
            <p:nvSpPr>
              <p:cNvPr id="105" name="TextBox 104"/>
              <p:cNvSpPr txBox="1">
                <a:spLocks noRot="1" noChangeAspect="1" noMove="1" noResize="1" noEditPoints="1" noAdjustHandles="1" noChangeArrowheads="1" noChangeShapeType="1" noTextEdit="1"/>
              </p:cNvSpPr>
              <p:nvPr/>
            </p:nvSpPr>
            <p:spPr>
              <a:xfrm>
                <a:off x="3733800" y="5029200"/>
                <a:ext cx="431528" cy="1372235"/>
              </a:xfrm>
              <a:prstGeom prst="rect">
                <a:avLst/>
              </a:prstGeom>
              <a:blipFill rotWithShape="1">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6" name="TextBox 105"/>
              <p:cNvSpPr txBox="1"/>
              <p:nvPr/>
            </p:nvSpPr>
            <p:spPr>
              <a:xfrm>
                <a:off x="4191000" y="5029200"/>
                <a:ext cx="431528" cy="13746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lang="en-US" i="1" smtClean="0">
                              <a:latin typeface="Cambria Math"/>
                            </a:rPr>
                          </m:ctrlPr>
                        </m:mPr>
                        <m:mr>
                          <m:e>
                            <m:eqArr>
                              <m:eqArrPr>
                                <m:ctrlPr>
                                  <a:rPr lang="en-US" b="0" i="1" smtClean="0">
                                    <a:latin typeface="Cambria Math"/>
                                  </a:rPr>
                                </m:ctrlPr>
                              </m:eqArrPr>
                              <m:e>
                                <m:r>
                                  <m:rPr>
                                    <m:brk m:alnAt="7"/>
                                  </m:rPr>
                                  <a:rPr lang="en-US" b="0" i="1" smtClean="0">
                                    <a:latin typeface="Cambria Math"/>
                                  </a:rPr>
                                  <m:t>1</m:t>
                                </m:r>
                              </m:e>
                              <m:e>
                                <m:r>
                                  <a:rPr lang="en-US" b="0" i="1" smtClean="0">
                                    <a:latin typeface="Cambria Math"/>
                                  </a:rPr>
                                  <m:t>0</m:t>
                                </m:r>
                              </m:e>
                            </m:eqArr>
                          </m:e>
                        </m:mr>
                        <m:mr>
                          <m:e>
                            <m:r>
                              <a:rPr lang="en-US" b="0" i="1" smtClean="0">
                                <a:latin typeface="Cambria Math"/>
                              </a:rPr>
                              <m:t>0</m:t>
                            </m:r>
                          </m:e>
                        </m:mr>
                        <m:mr>
                          <m:e>
                            <m:r>
                              <a:rPr lang="en-US" b="0" i="1" smtClean="0">
                                <a:latin typeface="Cambria Math"/>
                              </a:rPr>
                              <m:t>0</m:t>
                            </m:r>
                          </m:e>
                        </m:mr>
                      </m:m>
                    </m:oMath>
                  </m:oMathPara>
                </a14:m>
                <a:endParaRPr lang="en-US" dirty="0"/>
              </a:p>
            </p:txBody>
          </p:sp>
        </mc:Choice>
        <mc:Fallback xmlns="">
          <p:sp>
            <p:nvSpPr>
              <p:cNvPr id="106" name="TextBox 105"/>
              <p:cNvSpPr txBox="1">
                <a:spLocks noRot="1" noChangeAspect="1" noMove="1" noResize="1" noEditPoints="1" noAdjustHandles="1" noChangeArrowheads="1" noChangeShapeType="1" noTextEdit="1"/>
              </p:cNvSpPr>
              <p:nvPr/>
            </p:nvSpPr>
            <p:spPr>
              <a:xfrm>
                <a:off x="4191000" y="5029200"/>
                <a:ext cx="431528" cy="1374607"/>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7" name="TextBox 106"/>
              <p:cNvSpPr txBox="1"/>
              <p:nvPr/>
            </p:nvSpPr>
            <p:spPr>
              <a:xfrm>
                <a:off x="4673872" y="5029200"/>
                <a:ext cx="431528" cy="13722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lang="en-US" i="1" smtClean="0">
                              <a:latin typeface="Cambria Math"/>
                            </a:rPr>
                          </m:ctrlPr>
                        </m:mPr>
                        <m:mr>
                          <m:e>
                            <m:eqArr>
                              <m:eqArrPr>
                                <m:ctrlPr>
                                  <a:rPr lang="en-US" b="0" i="1" smtClean="0">
                                    <a:latin typeface="Cambria Math"/>
                                  </a:rPr>
                                </m:ctrlPr>
                              </m:eqArrPr>
                              <m:e>
                                <m:r>
                                  <a:rPr lang="en-US" b="0" i="1" smtClean="0">
                                    <a:latin typeface="Cambria Math"/>
                                  </a:rPr>
                                  <m:t>0</m:t>
                                </m:r>
                              </m:e>
                              <m:e>
                                <m:r>
                                  <a:rPr lang="en-US" b="0" i="1" smtClean="0">
                                    <a:latin typeface="Cambria Math"/>
                                  </a:rPr>
                                  <m:t>1</m:t>
                                </m:r>
                              </m:e>
                            </m:eqArr>
                          </m:e>
                        </m:mr>
                        <m:mr>
                          <m:e>
                            <m:r>
                              <a:rPr lang="en-US" b="0" i="1" smtClean="0">
                                <a:latin typeface="Cambria Math"/>
                              </a:rPr>
                              <m:t>1</m:t>
                            </m:r>
                          </m:e>
                        </m:mr>
                        <m:mr>
                          <m:e>
                            <m:r>
                              <a:rPr lang="en-US" b="0" i="1" smtClean="0">
                                <a:latin typeface="Cambria Math"/>
                              </a:rPr>
                              <m:t>1</m:t>
                            </m:r>
                          </m:e>
                        </m:mr>
                      </m:m>
                    </m:oMath>
                  </m:oMathPara>
                </a14:m>
                <a:endParaRPr lang="en-US" dirty="0"/>
              </a:p>
            </p:txBody>
          </p:sp>
        </mc:Choice>
        <mc:Fallback xmlns="">
          <p:sp>
            <p:nvSpPr>
              <p:cNvPr id="107" name="TextBox 106"/>
              <p:cNvSpPr txBox="1">
                <a:spLocks noRot="1" noChangeAspect="1" noMove="1" noResize="1" noEditPoints="1" noAdjustHandles="1" noChangeArrowheads="1" noChangeShapeType="1" noTextEdit="1"/>
              </p:cNvSpPr>
              <p:nvPr/>
            </p:nvSpPr>
            <p:spPr>
              <a:xfrm>
                <a:off x="4673872" y="5029200"/>
                <a:ext cx="431528" cy="1372235"/>
              </a:xfrm>
              <a:prstGeom prst="rect">
                <a:avLst/>
              </a:prstGeom>
              <a:blipFill rotWithShape="1">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8" name="TextBox 107"/>
              <p:cNvSpPr txBox="1"/>
              <p:nvPr/>
            </p:nvSpPr>
            <p:spPr>
              <a:xfrm>
                <a:off x="5105400" y="5029200"/>
                <a:ext cx="431528" cy="13722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lang="en-US" i="1" smtClean="0">
                              <a:latin typeface="Cambria Math"/>
                            </a:rPr>
                          </m:ctrlPr>
                        </m:mPr>
                        <m:mr>
                          <m:e>
                            <m:eqArr>
                              <m:eqArrPr>
                                <m:ctrlPr>
                                  <a:rPr lang="en-US" b="0" i="1" smtClean="0">
                                    <a:latin typeface="Cambria Math"/>
                                  </a:rPr>
                                </m:ctrlPr>
                              </m:eqArrPr>
                              <m:e>
                                <m:r>
                                  <a:rPr lang="en-US" b="0" i="1" smtClean="0">
                                    <a:latin typeface="Cambria Math"/>
                                  </a:rPr>
                                  <m:t>0</m:t>
                                </m:r>
                              </m:e>
                              <m:e>
                                <m:r>
                                  <a:rPr lang="en-US" b="0" i="1" smtClean="0">
                                    <a:latin typeface="Cambria Math"/>
                                  </a:rPr>
                                  <m:t>1</m:t>
                                </m:r>
                              </m:e>
                            </m:eqArr>
                          </m:e>
                        </m:mr>
                        <m:mr>
                          <m:e>
                            <m:r>
                              <a:rPr lang="en-US" b="0" i="1" smtClean="0">
                                <a:latin typeface="Cambria Math"/>
                              </a:rPr>
                              <m:t>1</m:t>
                            </m:r>
                          </m:e>
                        </m:mr>
                        <m:mr>
                          <m:e>
                            <m:r>
                              <a:rPr lang="en-US" b="0" i="1" smtClean="0">
                                <a:latin typeface="Cambria Math"/>
                              </a:rPr>
                              <m:t>0</m:t>
                            </m:r>
                          </m:e>
                        </m:mr>
                      </m:m>
                    </m:oMath>
                  </m:oMathPara>
                </a14:m>
                <a:endParaRPr lang="en-US" dirty="0"/>
              </a:p>
            </p:txBody>
          </p:sp>
        </mc:Choice>
        <mc:Fallback xmlns="">
          <p:sp>
            <p:nvSpPr>
              <p:cNvPr id="108" name="TextBox 107"/>
              <p:cNvSpPr txBox="1">
                <a:spLocks noRot="1" noChangeAspect="1" noMove="1" noResize="1" noEditPoints="1" noAdjustHandles="1" noChangeArrowheads="1" noChangeShapeType="1" noTextEdit="1"/>
              </p:cNvSpPr>
              <p:nvPr/>
            </p:nvSpPr>
            <p:spPr>
              <a:xfrm>
                <a:off x="5105400" y="5029200"/>
                <a:ext cx="431528" cy="1372235"/>
              </a:xfrm>
              <a:prstGeom prst="rect">
                <a:avLst/>
              </a:prstGeom>
              <a:blipFill rotWithShape="1">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9" name="TextBox 108"/>
              <p:cNvSpPr txBox="1"/>
              <p:nvPr/>
            </p:nvSpPr>
            <p:spPr>
              <a:xfrm>
                <a:off x="5562600" y="5029200"/>
                <a:ext cx="431528" cy="13746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lang="en-US" i="1" smtClean="0">
                              <a:latin typeface="Cambria Math"/>
                            </a:rPr>
                          </m:ctrlPr>
                        </m:mPr>
                        <m:mr>
                          <m:e>
                            <m:eqArr>
                              <m:eqArrPr>
                                <m:ctrlPr>
                                  <a:rPr lang="en-US" b="0" i="1" smtClean="0">
                                    <a:latin typeface="Cambria Math"/>
                                  </a:rPr>
                                </m:ctrlPr>
                              </m:eqArrPr>
                              <m:e>
                                <m:r>
                                  <a:rPr lang="en-US" b="0" i="1" smtClean="0">
                                    <a:latin typeface="Cambria Math"/>
                                  </a:rPr>
                                  <m:t>0</m:t>
                                </m:r>
                              </m:e>
                              <m:e>
                                <m:r>
                                  <a:rPr lang="en-US" b="0" i="1" smtClean="0">
                                    <a:latin typeface="Cambria Math"/>
                                  </a:rPr>
                                  <m:t>1</m:t>
                                </m:r>
                              </m:e>
                            </m:eqArr>
                          </m:e>
                        </m:mr>
                        <m:mr>
                          <m:e>
                            <m:r>
                              <a:rPr lang="en-US" b="0" i="1" smtClean="0">
                                <a:latin typeface="Cambria Math"/>
                              </a:rPr>
                              <m:t>0</m:t>
                            </m:r>
                          </m:e>
                        </m:mr>
                        <m:mr>
                          <m:e>
                            <m:r>
                              <a:rPr lang="en-US" b="0" i="1" smtClean="0">
                                <a:latin typeface="Cambria Math"/>
                              </a:rPr>
                              <m:t>1</m:t>
                            </m:r>
                          </m:e>
                        </m:mr>
                      </m:m>
                    </m:oMath>
                  </m:oMathPara>
                </a14:m>
                <a:endParaRPr lang="en-US" dirty="0"/>
              </a:p>
            </p:txBody>
          </p:sp>
        </mc:Choice>
        <mc:Fallback xmlns="">
          <p:sp>
            <p:nvSpPr>
              <p:cNvPr id="109" name="TextBox 108"/>
              <p:cNvSpPr txBox="1">
                <a:spLocks noRot="1" noChangeAspect="1" noMove="1" noResize="1" noEditPoints="1" noAdjustHandles="1" noChangeArrowheads="1" noChangeShapeType="1" noTextEdit="1"/>
              </p:cNvSpPr>
              <p:nvPr/>
            </p:nvSpPr>
            <p:spPr>
              <a:xfrm>
                <a:off x="5562600" y="5029200"/>
                <a:ext cx="431528" cy="1374607"/>
              </a:xfrm>
              <a:prstGeom prst="rect">
                <a:avLst/>
              </a:prstGeom>
              <a:blipFill rotWithShape="1">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0" name="TextBox 109"/>
              <p:cNvSpPr txBox="1"/>
              <p:nvPr/>
            </p:nvSpPr>
            <p:spPr>
              <a:xfrm>
                <a:off x="6045472" y="5029200"/>
                <a:ext cx="431528" cy="13722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lang="en-US" i="1" smtClean="0">
                              <a:latin typeface="Cambria Math"/>
                            </a:rPr>
                          </m:ctrlPr>
                        </m:mPr>
                        <m:mr>
                          <m:e>
                            <m:eqArr>
                              <m:eqArrPr>
                                <m:ctrlPr>
                                  <a:rPr lang="en-US" b="0" i="1" smtClean="0">
                                    <a:latin typeface="Cambria Math"/>
                                  </a:rPr>
                                </m:ctrlPr>
                              </m:eqArrPr>
                              <m:e>
                                <m:r>
                                  <a:rPr lang="en-US" b="0" i="1" smtClean="0">
                                    <a:latin typeface="Cambria Math"/>
                                  </a:rPr>
                                  <m:t>0</m:t>
                                </m:r>
                              </m:e>
                              <m:e>
                                <m:r>
                                  <a:rPr lang="en-US" b="0" i="1" smtClean="0">
                                    <a:latin typeface="Cambria Math"/>
                                  </a:rPr>
                                  <m:t>1</m:t>
                                </m:r>
                              </m:e>
                            </m:eqArr>
                          </m:e>
                        </m:mr>
                        <m:mr>
                          <m:e>
                            <m:r>
                              <a:rPr lang="en-US" b="0" i="1" smtClean="0">
                                <a:latin typeface="Cambria Math"/>
                              </a:rPr>
                              <m:t>0</m:t>
                            </m:r>
                          </m:e>
                        </m:mr>
                        <m:mr>
                          <m:e>
                            <m:r>
                              <a:rPr lang="en-US" b="0" i="1" smtClean="0">
                                <a:latin typeface="Cambria Math"/>
                              </a:rPr>
                              <m:t>0</m:t>
                            </m:r>
                          </m:e>
                        </m:mr>
                      </m:m>
                    </m:oMath>
                  </m:oMathPara>
                </a14:m>
                <a:endParaRPr lang="en-US" dirty="0"/>
              </a:p>
            </p:txBody>
          </p:sp>
        </mc:Choice>
        <mc:Fallback xmlns="">
          <p:sp>
            <p:nvSpPr>
              <p:cNvPr id="110" name="TextBox 109"/>
              <p:cNvSpPr txBox="1">
                <a:spLocks noRot="1" noChangeAspect="1" noMove="1" noResize="1" noEditPoints="1" noAdjustHandles="1" noChangeArrowheads="1" noChangeShapeType="1" noTextEdit="1"/>
              </p:cNvSpPr>
              <p:nvPr/>
            </p:nvSpPr>
            <p:spPr>
              <a:xfrm>
                <a:off x="6045472" y="5029200"/>
                <a:ext cx="431528" cy="1372235"/>
              </a:xfrm>
              <a:prstGeom prst="rect">
                <a:avLst/>
              </a:prstGeom>
              <a:blipFill rotWithShape="1">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1" name="TextBox 110"/>
              <p:cNvSpPr txBox="1"/>
              <p:nvPr/>
            </p:nvSpPr>
            <p:spPr>
              <a:xfrm>
                <a:off x="6477000" y="5029200"/>
                <a:ext cx="431528" cy="13722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lang="en-US" i="1" smtClean="0">
                              <a:latin typeface="Cambria Math"/>
                            </a:rPr>
                          </m:ctrlPr>
                        </m:mPr>
                        <m:mr>
                          <m:e>
                            <m:eqArr>
                              <m:eqArrPr>
                                <m:ctrlPr>
                                  <a:rPr lang="en-US" b="0" i="1" smtClean="0">
                                    <a:latin typeface="Cambria Math"/>
                                  </a:rPr>
                                </m:ctrlPr>
                              </m:eqArrPr>
                              <m:e>
                                <m:r>
                                  <a:rPr lang="en-US" b="0" i="1" smtClean="0">
                                    <a:latin typeface="Cambria Math"/>
                                  </a:rPr>
                                  <m:t>0</m:t>
                                </m:r>
                              </m:e>
                              <m:e>
                                <m:r>
                                  <a:rPr lang="en-US" b="0" i="1" smtClean="0">
                                    <a:latin typeface="Cambria Math"/>
                                  </a:rPr>
                                  <m:t>0</m:t>
                                </m:r>
                              </m:e>
                            </m:eqArr>
                          </m:e>
                        </m:mr>
                        <m:mr>
                          <m:e>
                            <m:r>
                              <a:rPr lang="en-US" b="0" i="1" smtClean="0">
                                <a:latin typeface="Cambria Math"/>
                              </a:rPr>
                              <m:t>1</m:t>
                            </m:r>
                          </m:e>
                        </m:mr>
                        <m:mr>
                          <m:e>
                            <m:r>
                              <a:rPr lang="en-US" b="0" i="1" smtClean="0">
                                <a:latin typeface="Cambria Math"/>
                              </a:rPr>
                              <m:t>1</m:t>
                            </m:r>
                          </m:e>
                        </m:mr>
                      </m:m>
                    </m:oMath>
                  </m:oMathPara>
                </a14:m>
                <a:endParaRPr lang="en-US" dirty="0"/>
              </a:p>
            </p:txBody>
          </p:sp>
        </mc:Choice>
        <mc:Fallback xmlns="">
          <p:sp>
            <p:nvSpPr>
              <p:cNvPr id="111" name="TextBox 110"/>
              <p:cNvSpPr txBox="1">
                <a:spLocks noRot="1" noChangeAspect="1" noMove="1" noResize="1" noEditPoints="1" noAdjustHandles="1" noChangeArrowheads="1" noChangeShapeType="1" noTextEdit="1"/>
              </p:cNvSpPr>
              <p:nvPr/>
            </p:nvSpPr>
            <p:spPr>
              <a:xfrm>
                <a:off x="6477000" y="5029200"/>
                <a:ext cx="431528" cy="1372235"/>
              </a:xfrm>
              <a:prstGeom prst="rect">
                <a:avLst/>
              </a:prstGeom>
              <a:blipFill rotWithShape="1">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2" name="TextBox 111"/>
              <p:cNvSpPr txBox="1"/>
              <p:nvPr/>
            </p:nvSpPr>
            <p:spPr>
              <a:xfrm>
                <a:off x="6934200" y="5029200"/>
                <a:ext cx="431528" cy="13746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lang="en-US" i="1" smtClean="0">
                              <a:latin typeface="Cambria Math"/>
                            </a:rPr>
                          </m:ctrlPr>
                        </m:mPr>
                        <m:mr>
                          <m:e>
                            <m:eqArr>
                              <m:eqArrPr>
                                <m:ctrlPr>
                                  <a:rPr lang="en-US" b="0" i="1" smtClean="0">
                                    <a:latin typeface="Cambria Math"/>
                                  </a:rPr>
                                </m:ctrlPr>
                              </m:eqArrPr>
                              <m:e>
                                <m:r>
                                  <a:rPr lang="en-US" b="0" i="1" smtClean="0">
                                    <a:latin typeface="Cambria Math"/>
                                  </a:rPr>
                                  <m:t>0</m:t>
                                </m:r>
                              </m:e>
                              <m:e>
                                <m:r>
                                  <a:rPr lang="en-US" b="0" i="1" smtClean="0">
                                    <a:latin typeface="Cambria Math"/>
                                  </a:rPr>
                                  <m:t>0</m:t>
                                </m:r>
                              </m:e>
                            </m:eqArr>
                          </m:e>
                        </m:mr>
                        <m:mr>
                          <m:e>
                            <m:r>
                              <a:rPr lang="en-US" b="0" i="1" smtClean="0">
                                <a:latin typeface="Cambria Math"/>
                              </a:rPr>
                              <m:t>1</m:t>
                            </m:r>
                          </m:e>
                        </m:mr>
                        <m:mr>
                          <m:e>
                            <m:r>
                              <a:rPr lang="en-US" b="0" i="1" smtClean="0">
                                <a:latin typeface="Cambria Math"/>
                              </a:rPr>
                              <m:t>0</m:t>
                            </m:r>
                          </m:e>
                        </m:mr>
                      </m:m>
                    </m:oMath>
                  </m:oMathPara>
                </a14:m>
                <a:endParaRPr lang="en-US" dirty="0"/>
              </a:p>
            </p:txBody>
          </p:sp>
        </mc:Choice>
        <mc:Fallback xmlns="">
          <p:sp>
            <p:nvSpPr>
              <p:cNvPr id="112" name="TextBox 111"/>
              <p:cNvSpPr txBox="1">
                <a:spLocks noRot="1" noChangeAspect="1" noMove="1" noResize="1" noEditPoints="1" noAdjustHandles="1" noChangeArrowheads="1" noChangeShapeType="1" noTextEdit="1"/>
              </p:cNvSpPr>
              <p:nvPr/>
            </p:nvSpPr>
            <p:spPr>
              <a:xfrm>
                <a:off x="6934200" y="5029200"/>
                <a:ext cx="431528" cy="1374607"/>
              </a:xfrm>
              <a:prstGeom prst="rect">
                <a:avLst/>
              </a:prstGeom>
              <a:blipFill rotWithShape="1">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3" name="TextBox 112"/>
              <p:cNvSpPr txBox="1"/>
              <p:nvPr/>
            </p:nvSpPr>
            <p:spPr>
              <a:xfrm>
                <a:off x="7417072" y="5029200"/>
                <a:ext cx="431528" cy="13722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lang="en-US" i="1" smtClean="0">
                              <a:latin typeface="Cambria Math"/>
                            </a:rPr>
                          </m:ctrlPr>
                        </m:mPr>
                        <m:mr>
                          <m:e>
                            <m:eqArr>
                              <m:eqArrPr>
                                <m:ctrlPr>
                                  <a:rPr lang="en-US" b="0" i="1" smtClean="0">
                                    <a:latin typeface="Cambria Math"/>
                                  </a:rPr>
                                </m:ctrlPr>
                              </m:eqArrPr>
                              <m:e>
                                <m:r>
                                  <a:rPr lang="en-US" b="0" i="1" smtClean="0">
                                    <a:latin typeface="Cambria Math"/>
                                  </a:rPr>
                                  <m:t>0</m:t>
                                </m:r>
                              </m:e>
                              <m:e>
                                <m:r>
                                  <a:rPr lang="en-US" b="0" i="1" smtClean="0">
                                    <a:latin typeface="Cambria Math"/>
                                  </a:rPr>
                                  <m:t>0</m:t>
                                </m:r>
                              </m:e>
                            </m:eqArr>
                          </m:e>
                        </m:mr>
                        <m:mr>
                          <m:e>
                            <m:r>
                              <a:rPr lang="en-US" b="0" i="1" smtClean="0">
                                <a:latin typeface="Cambria Math"/>
                              </a:rPr>
                              <m:t>0</m:t>
                            </m:r>
                          </m:e>
                        </m:mr>
                        <m:mr>
                          <m:e>
                            <m:r>
                              <a:rPr lang="en-US" b="0" i="1" smtClean="0">
                                <a:latin typeface="Cambria Math"/>
                              </a:rPr>
                              <m:t>1</m:t>
                            </m:r>
                          </m:e>
                        </m:mr>
                      </m:m>
                    </m:oMath>
                  </m:oMathPara>
                </a14:m>
                <a:endParaRPr lang="en-US" dirty="0"/>
              </a:p>
            </p:txBody>
          </p:sp>
        </mc:Choice>
        <mc:Fallback xmlns="">
          <p:sp>
            <p:nvSpPr>
              <p:cNvPr id="113" name="TextBox 112"/>
              <p:cNvSpPr txBox="1">
                <a:spLocks noRot="1" noChangeAspect="1" noMove="1" noResize="1" noEditPoints="1" noAdjustHandles="1" noChangeArrowheads="1" noChangeShapeType="1" noTextEdit="1"/>
              </p:cNvSpPr>
              <p:nvPr/>
            </p:nvSpPr>
            <p:spPr>
              <a:xfrm>
                <a:off x="7417072" y="5029200"/>
                <a:ext cx="431528" cy="1372235"/>
              </a:xfrm>
              <a:prstGeom prst="rect">
                <a:avLst/>
              </a:prstGeom>
              <a:blipFill rotWithShape="1">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4" name="TextBox 113"/>
              <p:cNvSpPr txBox="1"/>
              <p:nvPr/>
            </p:nvSpPr>
            <p:spPr>
              <a:xfrm>
                <a:off x="7848600" y="5029200"/>
                <a:ext cx="431528" cy="13722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lang="en-US" i="1" smtClean="0">
                              <a:latin typeface="Cambria Math"/>
                            </a:rPr>
                          </m:ctrlPr>
                        </m:mPr>
                        <m:mr>
                          <m:e>
                            <m:eqArr>
                              <m:eqArrPr>
                                <m:ctrlPr>
                                  <a:rPr lang="en-US" b="0" i="1" smtClean="0">
                                    <a:latin typeface="Cambria Math"/>
                                  </a:rPr>
                                </m:ctrlPr>
                              </m:eqArrPr>
                              <m:e>
                                <m:r>
                                  <a:rPr lang="en-US" b="0" i="1" smtClean="0">
                                    <a:latin typeface="Cambria Math"/>
                                  </a:rPr>
                                  <m:t>0</m:t>
                                </m:r>
                              </m:e>
                              <m:e>
                                <m:r>
                                  <a:rPr lang="en-US" b="0" i="1" smtClean="0">
                                    <a:latin typeface="Cambria Math"/>
                                  </a:rPr>
                                  <m:t>0</m:t>
                                </m:r>
                              </m:e>
                            </m:eqArr>
                          </m:e>
                        </m:mr>
                        <m:mr>
                          <m:e>
                            <m:r>
                              <a:rPr lang="en-US" b="0" i="1" smtClean="0">
                                <a:latin typeface="Cambria Math"/>
                              </a:rPr>
                              <m:t>0</m:t>
                            </m:r>
                          </m:e>
                        </m:mr>
                        <m:mr>
                          <m:e>
                            <m:r>
                              <a:rPr lang="en-US" b="0" i="1" smtClean="0">
                                <a:latin typeface="Cambria Math"/>
                              </a:rPr>
                              <m:t>0</m:t>
                            </m:r>
                          </m:e>
                        </m:mr>
                      </m:m>
                    </m:oMath>
                  </m:oMathPara>
                </a14:m>
                <a:endParaRPr lang="en-US" dirty="0"/>
              </a:p>
            </p:txBody>
          </p:sp>
        </mc:Choice>
        <mc:Fallback xmlns="">
          <p:sp>
            <p:nvSpPr>
              <p:cNvPr id="114" name="TextBox 113"/>
              <p:cNvSpPr txBox="1">
                <a:spLocks noRot="1" noChangeAspect="1" noMove="1" noResize="1" noEditPoints="1" noAdjustHandles="1" noChangeArrowheads="1" noChangeShapeType="1" noTextEdit="1"/>
              </p:cNvSpPr>
              <p:nvPr/>
            </p:nvSpPr>
            <p:spPr>
              <a:xfrm>
                <a:off x="7848600" y="5029200"/>
                <a:ext cx="431528" cy="1372235"/>
              </a:xfrm>
              <a:prstGeom prst="rect">
                <a:avLst/>
              </a:prstGeom>
              <a:blipFill rotWithShape="1">
                <a:blip r:embed="rId18"/>
                <a:stretch>
                  <a:fillRect/>
                </a:stretch>
              </a:blipFill>
            </p:spPr>
            <p:txBody>
              <a:bodyPr/>
              <a:lstStyle/>
              <a:p>
                <a:r>
                  <a:rPr lang="en-US">
                    <a:noFill/>
                  </a:rPr>
                  <a:t> </a:t>
                </a:r>
              </a:p>
            </p:txBody>
          </p:sp>
        </mc:Fallback>
      </mc:AlternateContent>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726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2640"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smtClean="0"/>
              <a:t>Direct Codification</a:t>
            </a:r>
          </a:p>
        </p:txBody>
      </p:sp>
      <p:sp>
        <p:nvSpPr>
          <p:cNvPr id="46083" name="Rectangle 4"/>
          <p:cNvSpPr>
            <a:spLocks noGrp="1" noChangeArrowheads="1"/>
          </p:cNvSpPr>
          <p:nvPr>
            <p:ph type="body" idx="1"/>
          </p:nvPr>
        </p:nvSpPr>
        <p:spPr>
          <a:noFill/>
        </p:spPr>
        <p:txBody>
          <a:bodyPr/>
          <a:lstStyle/>
          <a:p>
            <a:pPr>
              <a:lnSpc>
                <a:spcPct val="80000"/>
              </a:lnSpc>
            </a:pPr>
            <a:r>
              <a:rPr lang="en-US" sz="1800" smtClean="0"/>
              <a:t>Every encoded pixel is identified by its own intensity/color</a:t>
            </a:r>
          </a:p>
          <a:p>
            <a:pPr>
              <a:lnSpc>
                <a:spcPct val="80000"/>
              </a:lnSpc>
            </a:pPr>
            <a:r>
              <a:rPr lang="en-US" sz="1800" smtClean="0"/>
              <a:t>Since the codification is usually condensed in a unique pattern, the </a:t>
            </a:r>
            <a:r>
              <a:rPr lang="en-US" sz="1800" b="1" smtClean="0"/>
              <a:t>spectrum</a:t>
            </a:r>
            <a:r>
              <a:rPr lang="en-US" sz="1800" smtClean="0"/>
              <a:t> of intensities/colors used is very large</a:t>
            </a:r>
          </a:p>
          <a:p>
            <a:pPr>
              <a:lnSpc>
                <a:spcPct val="80000"/>
              </a:lnSpc>
            </a:pPr>
            <a:r>
              <a:rPr lang="en-US" sz="1800" smtClean="0"/>
              <a:t>Additional </a:t>
            </a:r>
            <a:r>
              <a:rPr lang="en-US" sz="1800" b="1" smtClean="0"/>
              <a:t>reference patterns</a:t>
            </a:r>
            <a:r>
              <a:rPr lang="en-US" sz="1800" smtClean="0"/>
              <a:t> must be projected in order to differentiate among all the projected intensities/colors:</a:t>
            </a:r>
          </a:p>
          <a:p>
            <a:pPr lvl="3">
              <a:lnSpc>
                <a:spcPct val="80000"/>
              </a:lnSpc>
            </a:pPr>
            <a:endParaRPr lang="en-US" sz="1200" smtClean="0"/>
          </a:p>
          <a:p>
            <a:pPr lvl="2">
              <a:lnSpc>
                <a:spcPct val="80000"/>
              </a:lnSpc>
            </a:pPr>
            <a:r>
              <a:rPr lang="en-US" sz="1400" smtClean="0"/>
              <a:t>Ambient lighting (black pattern)</a:t>
            </a:r>
          </a:p>
          <a:p>
            <a:pPr lvl="2">
              <a:lnSpc>
                <a:spcPct val="80000"/>
              </a:lnSpc>
            </a:pPr>
            <a:r>
              <a:rPr lang="en-US" sz="1400" smtClean="0"/>
              <a:t>Full illuminated (white pattern)</a:t>
            </a:r>
          </a:p>
          <a:p>
            <a:pPr lvl="2">
              <a:lnSpc>
                <a:spcPct val="80000"/>
              </a:lnSpc>
            </a:pPr>
            <a:r>
              <a:rPr lang="en-US" sz="1400" smtClean="0"/>
              <a:t>…</a:t>
            </a:r>
          </a:p>
          <a:p>
            <a:pPr>
              <a:lnSpc>
                <a:spcPct val="80000"/>
              </a:lnSpc>
            </a:pPr>
            <a:endParaRPr lang="en-US" sz="1800" b="1" smtClean="0"/>
          </a:p>
          <a:p>
            <a:pPr>
              <a:lnSpc>
                <a:spcPct val="80000"/>
              </a:lnSpc>
            </a:pPr>
            <a:r>
              <a:rPr lang="en-US" sz="1800" b="1" smtClean="0">
                <a:solidFill>
                  <a:schemeClr val="accent2"/>
                </a:solidFill>
              </a:rPr>
              <a:t>Advantages</a:t>
            </a:r>
            <a:r>
              <a:rPr lang="en-US" sz="1800" smtClean="0">
                <a:solidFill>
                  <a:schemeClr val="accent2"/>
                </a:solidFill>
              </a:rPr>
              <a:t>:</a:t>
            </a:r>
          </a:p>
          <a:p>
            <a:pPr lvl="1">
              <a:lnSpc>
                <a:spcPct val="80000"/>
              </a:lnSpc>
            </a:pPr>
            <a:r>
              <a:rPr lang="en-US" sz="1600" smtClean="0">
                <a:solidFill>
                  <a:schemeClr val="accent2"/>
                </a:solidFill>
              </a:rPr>
              <a:t>Reduced number of patterns</a:t>
            </a:r>
          </a:p>
          <a:p>
            <a:pPr lvl="1">
              <a:lnSpc>
                <a:spcPct val="80000"/>
              </a:lnSpc>
            </a:pPr>
            <a:r>
              <a:rPr lang="en-US" sz="1600" smtClean="0">
                <a:solidFill>
                  <a:schemeClr val="accent2"/>
                </a:solidFill>
              </a:rPr>
              <a:t>High resolution can be theoretically achieved</a:t>
            </a:r>
          </a:p>
          <a:p>
            <a:pPr lvl="1">
              <a:lnSpc>
                <a:spcPct val="80000"/>
              </a:lnSpc>
            </a:pPr>
            <a:endParaRPr lang="en-US" sz="1600" smtClean="0">
              <a:solidFill>
                <a:schemeClr val="accent2"/>
              </a:solidFill>
            </a:endParaRPr>
          </a:p>
          <a:p>
            <a:pPr>
              <a:lnSpc>
                <a:spcPct val="80000"/>
              </a:lnSpc>
            </a:pPr>
            <a:r>
              <a:rPr lang="en-US" sz="1800" b="1" smtClean="0">
                <a:solidFill>
                  <a:schemeClr val="accent2"/>
                </a:solidFill>
              </a:rPr>
              <a:t>Drawbacks</a:t>
            </a:r>
            <a:r>
              <a:rPr lang="en-US" sz="1800" smtClean="0">
                <a:solidFill>
                  <a:schemeClr val="accent2"/>
                </a:solidFill>
              </a:rPr>
              <a:t>:</a:t>
            </a:r>
          </a:p>
          <a:p>
            <a:pPr lvl="1">
              <a:lnSpc>
                <a:spcPct val="80000"/>
              </a:lnSpc>
            </a:pPr>
            <a:r>
              <a:rPr lang="en-US" sz="1600" smtClean="0">
                <a:solidFill>
                  <a:schemeClr val="accent2"/>
                </a:solidFill>
              </a:rPr>
              <a:t>Very noisy in front of reflective properties of the objects, non-linearities in the camera spectral response and projector spectrum </a:t>
            </a:r>
            <a:r>
              <a:rPr lang="en-US" sz="1600" smtClean="0">
                <a:solidFill>
                  <a:schemeClr val="accent2"/>
                </a:solidFill>
                <a:sym typeface="Symbol" pitchFamily="18" charset="2"/>
              </a:rPr>
              <a:t> non-standard light emitters are required in order to project </a:t>
            </a:r>
            <a:r>
              <a:rPr lang="en-US" sz="1600" b="1" smtClean="0">
                <a:solidFill>
                  <a:schemeClr val="accent2"/>
                </a:solidFill>
                <a:sym typeface="Symbol" pitchFamily="18" charset="2"/>
              </a:rPr>
              <a:t>single wave-lengths</a:t>
            </a:r>
          </a:p>
          <a:p>
            <a:pPr lvl="1">
              <a:lnSpc>
                <a:spcPct val="80000"/>
              </a:lnSpc>
            </a:pPr>
            <a:r>
              <a:rPr lang="en-US" sz="1600" smtClean="0">
                <a:solidFill>
                  <a:schemeClr val="accent2"/>
                </a:solidFill>
              </a:rPr>
              <a:t>Low accuracy (order of  1 mm)</a:t>
            </a:r>
          </a:p>
          <a:p>
            <a:pPr lvl="3">
              <a:lnSpc>
                <a:spcPct val="90000"/>
              </a:lnSpc>
            </a:pPr>
            <a:endParaRPr lang="en-US" sz="900" smtClean="0">
              <a:solidFill>
                <a:schemeClr val="accent2"/>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026"/>
          <p:cNvSpPr>
            <a:spLocks noGrp="1" noChangeArrowheads="1"/>
          </p:cNvSpPr>
          <p:nvPr>
            <p:ph type="title"/>
          </p:nvPr>
        </p:nvSpPr>
        <p:spPr/>
        <p:txBody>
          <a:bodyPr/>
          <a:lstStyle/>
          <a:p>
            <a:r>
              <a:rPr lang="en-US" smtClean="0"/>
              <a:t>Binary Encoded Light Stripes</a:t>
            </a:r>
          </a:p>
        </p:txBody>
      </p:sp>
      <p:sp>
        <p:nvSpPr>
          <p:cNvPr id="18435" name="Rectangle 1027"/>
          <p:cNvSpPr>
            <a:spLocks noGrp="1" noChangeArrowheads="1"/>
          </p:cNvSpPr>
          <p:nvPr>
            <p:ph type="body" idx="1"/>
          </p:nvPr>
        </p:nvSpPr>
        <p:spPr>
          <a:xfrm>
            <a:off x="1676400" y="3657600"/>
            <a:ext cx="5181600" cy="2819400"/>
          </a:xfrm>
        </p:spPr>
        <p:txBody>
          <a:bodyPr/>
          <a:lstStyle/>
          <a:p>
            <a:r>
              <a:rPr lang="en-US" sz="1800" dirty="0" smtClean="0"/>
              <a:t>Set of light planes are projected into the scene</a:t>
            </a:r>
          </a:p>
          <a:p>
            <a:r>
              <a:rPr lang="en-US" sz="1800" dirty="0" smtClean="0"/>
              <a:t>Individual light planes are indexed by an encoding scheme for the light patterns</a:t>
            </a:r>
          </a:p>
          <a:p>
            <a:pPr lvl="1"/>
            <a:r>
              <a:rPr lang="en-US" sz="1600" dirty="0" smtClean="0"/>
              <a:t>Obtained images form a bit-plane stack</a:t>
            </a:r>
          </a:p>
          <a:p>
            <a:pPr lvl="1"/>
            <a:r>
              <a:rPr lang="en-US" sz="1600" dirty="0" smtClean="0"/>
              <a:t>Bit-plane stack is used to uniquely address the light plane corresponding to every image point</a:t>
            </a:r>
          </a:p>
        </p:txBody>
      </p:sp>
      <p:pic>
        <p:nvPicPr>
          <p:cNvPr id="184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1219200"/>
            <a:ext cx="73152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etup_SL_animated.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086600" y="3810000"/>
            <a:ext cx="1905000" cy="1905000"/>
          </a:xfrm>
          <a:prstGeom prst="rect">
            <a:avLst/>
          </a:prstGeom>
          <a:ln>
            <a:solidFill>
              <a:srgbClr val="0070C0"/>
            </a:solidFill>
          </a:ln>
        </p:spPr>
      </p:pic>
      <p:sp>
        <p:nvSpPr>
          <p:cNvPr id="3" name="Rectangle 2"/>
          <p:cNvSpPr/>
          <p:nvPr/>
        </p:nvSpPr>
        <p:spPr>
          <a:xfrm>
            <a:off x="6629400" y="3513710"/>
            <a:ext cx="2431648" cy="276999"/>
          </a:xfrm>
          <a:prstGeom prst="rect">
            <a:avLst/>
          </a:prstGeom>
        </p:spPr>
        <p:txBody>
          <a:bodyPr wrap="square">
            <a:spAutoFit/>
          </a:bodyPr>
          <a:lstStyle/>
          <a:p>
            <a:r>
              <a:rPr lang="en-US" sz="1200" dirty="0">
                <a:hlinkClick r:id="rId7"/>
              </a:rPr>
              <a:t>http://www.david-laserscanner.com</a:t>
            </a:r>
            <a:r>
              <a:rPr lang="en-US" sz="1200" dirty="0" smtClean="0">
                <a:hlinkClick r:id="rId7"/>
              </a:rPr>
              <a:t>/</a:t>
            </a:r>
            <a:r>
              <a:rPr lang="en-US" sz="1200" dirty="0" smtClean="0"/>
              <a:t> </a:t>
            </a:r>
            <a:endParaRPr lang="en-US" sz="1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smtClean="0"/>
              <a:t>Binary Encoded Light Stripes</a:t>
            </a:r>
          </a:p>
        </p:txBody>
      </p:sp>
      <p:pic>
        <p:nvPicPr>
          <p:cNvPr id="28675" name="Picture 4" descr="C:\SCANS\290pres\binary_encoding.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 y="1524000"/>
            <a:ext cx="7391400"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mtClean="0"/>
              <a:t>Time Multiplexing</a:t>
            </a:r>
          </a:p>
        </p:txBody>
      </p:sp>
      <p:sp>
        <p:nvSpPr>
          <p:cNvPr id="23555" name="Rectangle 3"/>
          <p:cNvSpPr>
            <a:spLocks noGrp="1" noChangeArrowheads="1"/>
          </p:cNvSpPr>
          <p:nvPr>
            <p:ph type="body" idx="1"/>
          </p:nvPr>
        </p:nvSpPr>
        <p:spPr>
          <a:xfrm>
            <a:off x="1066800" y="1828800"/>
            <a:ext cx="4876800" cy="4724400"/>
          </a:xfrm>
        </p:spPr>
        <p:txBody>
          <a:bodyPr/>
          <a:lstStyle/>
          <a:p>
            <a:pPr>
              <a:lnSpc>
                <a:spcPct val="80000"/>
              </a:lnSpc>
            </a:pPr>
            <a:r>
              <a:rPr lang="en-US" sz="2000" dirty="0" smtClean="0"/>
              <a:t>A set of patterns are successively projected onto the measuring surface, </a:t>
            </a:r>
            <a:r>
              <a:rPr lang="en-US" sz="2000" dirty="0" err="1" smtClean="0"/>
              <a:t>codeword</a:t>
            </a:r>
            <a:r>
              <a:rPr lang="en-US" sz="2000" dirty="0" smtClean="0"/>
              <a:t> for a given pixel is formed by a sequence of patterns.</a:t>
            </a:r>
          </a:p>
          <a:p>
            <a:pPr>
              <a:lnSpc>
                <a:spcPct val="80000"/>
              </a:lnSpc>
              <a:spcBef>
                <a:spcPct val="50000"/>
              </a:spcBef>
            </a:pPr>
            <a:r>
              <a:rPr lang="es-ES" sz="1700" dirty="0" err="1" smtClean="0"/>
              <a:t>The</a:t>
            </a:r>
            <a:r>
              <a:rPr lang="es-ES" sz="1700" dirty="0" smtClean="0"/>
              <a:t> </a:t>
            </a:r>
            <a:r>
              <a:rPr lang="es-ES" sz="1700" dirty="0" err="1" smtClean="0"/>
              <a:t>most</a:t>
            </a:r>
            <a:r>
              <a:rPr lang="es-ES" sz="1700" dirty="0" smtClean="0"/>
              <a:t> </a:t>
            </a:r>
            <a:r>
              <a:rPr lang="es-ES" sz="1700" dirty="0" err="1" smtClean="0"/>
              <a:t>common</a:t>
            </a:r>
            <a:r>
              <a:rPr lang="es-ES" sz="1700" dirty="0" smtClean="0"/>
              <a:t> </a:t>
            </a:r>
            <a:r>
              <a:rPr lang="es-ES" sz="1700" dirty="0" err="1" smtClean="0"/>
              <a:t>structure</a:t>
            </a:r>
            <a:r>
              <a:rPr lang="es-ES" sz="1700" dirty="0" smtClean="0"/>
              <a:t> of </a:t>
            </a:r>
            <a:r>
              <a:rPr lang="es-ES" sz="1700" dirty="0" err="1" smtClean="0"/>
              <a:t>the</a:t>
            </a:r>
            <a:r>
              <a:rPr lang="es-ES" sz="1700" dirty="0" smtClean="0"/>
              <a:t> </a:t>
            </a:r>
            <a:r>
              <a:rPr lang="es-ES" sz="1700" dirty="0" err="1" smtClean="0"/>
              <a:t>patterns</a:t>
            </a:r>
            <a:r>
              <a:rPr lang="es-ES" sz="1700" dirty="0" smtClean="0"/>
              <a:t> </a:t>
            </a:r>
            <a:r>
              <a:rPr lang="es-ES" sz="1700" dirty="0" err="1" smtClean="0"/>
              <a:t>is</a:t>
            </a:r>
            <a:r>
              <a:rPr lang="es-ES" sz="1700" dirty="0" smtClean="0"/>
              <a:t> a </a:t>
            </a:r>
            <a:r>
              <a:rPr lang="es-ES" sz="1700" dirty="0" err="1" smtClean="0"/>
              <a:t>sequence</a:t>
            </a:r>
            <a:r>
              <a:rPr lang="es-ES" sz="1700" dirty="0" smtClean="0"/>
              <a:t> of </a:t>
            </a:r>
            <a:r>
              <a:rPr lang="es-ES" sz="1700" dirty="0" err="1" smtClean="0"/>
              <a:t>stripes</a:t>
            </a:r>
            <a:r>
              <a:rPr lang="es-ES" sz="1700" dirty="0" smtClean="0"/>
              <a:t> </a:t>
            </a:r>
            <a:r>
              <a:rPr lang="es-ES" sz="1700" dirty="0" err="1" smtClean="0"/>
              <a:t>increasing</a:t>
            </a:r>
            <a:r>
              <a:rPr lang="es-ES" sz="1700" dirty="0" smtClean="0"/>
              <a:t> </a:t>
            </a:r>
            <a:r>
              <a:rPr lang="es-ES" sz="1700" dirty="0" err="1" smtClean="0"/>
              <a:t>its</a:t>
            </a:r>
            <a:r>
              <a:rPr lang="es-ES" sz="1700" dirty="0" smtClean="0"/>
              <a:t> </a:t>
            </a:r>
            <a:r>
              <a:rPr lang="es-ES" sz="1700" dirty="0" err="1" smtClean="0"/>
              <a:t>width</a:t>
            </a:r>
            <a:r>
              <a:rPr lang="es-ES" sz="1700" dirty="0" smtClean="0"/>
              <a:t> </a:t>
            </a:r>
            <a:r>
              <a:rPr lang="es-ES" sz="1700" dirty="0" err="1" smtClean="0"/>
              <a:t>by</a:t>
            </a:r>
            <a:r>
              <a:rPr lang="es-ES" sz="1700" dirty="0" smtClean="0"/>
              <a:t> </a:t>
            </a:r>
            <a:r>
              <a:rPr lang="es-ES" sz="1700" dirty="0" err="1" smtClean="0"/>
              <a:t>the</a:t>
            </a:r>
            <a:r>
              <a:rPr lang="es-ES" sz="1700" dirty="0" smtClean="0"/>
              <a:t> time </a:t>
            </a:r>
            <a:r>
              <a:rPr lang="es-ES" sz="1700" dirty="0" smtClean="0">
                <a:sym typeface="Wingdings" pitchFamily="2" charset="2"/>
              </a:rPr>
              <a:t> single-axis </a:t>
            </a:r>
            <a:r>
              <a:rPr lang="es-ES" sz="1700" dirty="0" err="1" smtClean="0">
                <a:sym typeface="Wingdings" pitchFamily="2" charset="2"/>
              </a:rPr>
              <a:t>encoding</a:t>
            </a:r>
            <a:endParaRPr lang="es-ES" sz="1700" dirty="0" smtClean="0"/>
          </a:p>
          <a:p>
            <a:pPr>
              <a:lnSpc>
                <a:spcPct val="80000"/>
              </a:lnSpc>
              <a:spcBef>
                <a:spcPct val="50000"/>
              </a:spcBef>
            </a:pPr>
            <a:r>
              <a:rPr lang="es-ES" sz="1700" b="1" dirty="0" err="1" smtClean="0"/>
              <a:t>Advantages</a:t>
            </a:r>
            <a:r>
              <a:rPr lang="es-ES" sz="1700" b="1" dirty="0" smtClean="0"/>
              <a:t>:</a:t>
            </a:r>
            <a:r>
              <a:rPr lang="es-ES" sz="1700" dirty="0" smtClean="0"/>
              <a:t> </a:t>
            </a:r>
          </a:p>
          <a:p>
            <a:pPr lvl="1">
              <a:lnSpc>
                <a:spcPct val="80000"/>
              </a:lnSpc>
              <a:spcBef>
                <a:spcPct val="50000"/>
              </a:spcBef>
            </a:pPr>
            <a:r>
              <a:rPr lang="es-ES" sz="1500" dirty="0" err="1" smtClean="0"/>
              <a:t>high</a:t>
            </a:r>
            <a:r>
              <a:rPr lang="es-ES" sz="1500" dirty="0" smtClean="0"/>
              <a:t> </a:t>
            </a:r>
            <a:r>
              <a:rPr lang="es-ES" sz="1500" dirty="0" err="1" smtClean="0"/>
              <a:t>resolution</a:t>
            </a:r>
            <a:r>
              <a:rPr lang="es-ES" sz="1500" dirty="0" smtClean="0"/>
              <a:t> </a:t>
            </a:r>
            <a:r>
              <a:rPr lang="es-ES" sz="1500" dirty="0" smtClean="0">
                <a:sym typeface="Wingdings" pitchFamily="2" charset="2"/>
              </a:rPr>
              <a:t> a </a:t>
            </a:r>
            <a:r>
              <a:rPr lang="es-ES" sz="1500" dirty="0" err="1" smtClean="0">
                <a:sym typeface="Wingdings" pitchFamily="2" charset="2"/>
              </a:rPr>
              <a:t>lot</a:t>
            </a:r>
            <a:r>
              <a:rPr lang="es-ES" sz="1500" dirty="0" smtClean="0">
                <a:sym typeface="Wingdings" pitchFamily="2" charset="2"/>
              </a:rPr>
              <a:t> of 3D </a:t>
            </a:r>
            <a:r>
              <a:rPr lang="es-ES" sz="1500" dirty="0" err="1" smtClean="0">
                <a:sym typeface="Wingdings" pitchFamily="2" charset="2"/>
              </a:rPr>
              <a:t>points</a:t>
            </a:r>
            <a:endParaRPr lang="es-ES" sz="1500" dirty="0" smtClean="0"/>
          </a:p>
          <a:p>
            <a:pPr lvl="1">
              <a:lnSpc>
                <a:spcPct val="80000"/>
              </a:lnSpc>
              <a:spcBef>
                <a:spcPct val="50000"/>
              </a:spcBef>
            </a:pPr>
            <a:r>
              <a:rPr lang="es-ES" sz="1500" dirty="0" smtClean="0"/>
              <a:t>High </a:t>
            </a:r>
            <a:r>
              <a:rPr lang="es-ES" sz="1500" dirty="0" err="1" smtClean="0"/>
              <a:t>accuracy</a:t>
            </a:r>
            <a:r>
              <a:rPr lang="es-ES" sz="1500" dirty="0" smtClean="0"/>
              <a:t> (</a:t>
            </a:r>
            <a:r>
              <a:rPr lang="es-ES" sz="1500" dirty="0" err="1" smtClean="0"/>
              <a:t>order</a:t>
            </a:r>
            <a:r>
              <a:rPr lang="es-ES" sz="1500" dirty="0" smtClean="0"/>
              <a:t> of </a:t>
            </a:r>
            <a:r>
              <a:rPr lang="es-ES" sz="1500" dirty="0" smtClean="0">
                <a:sym typeface="Symbol" pitchFamily="18" charset="2"/>
              </a:rPr>
              <a:t></a:t>
            </a:r>
            <a:r>
              <a:rPr lang="es-ES" sz="1500" dirty="0" smtClean="0"/>
              <a:t>m)</a:t>
            </a:r>
          </a:p>
          <a:p>
            <a:pPr lvl="1">
              <a:lnSpc>
                <a:spcPct val="80000"/>
              </a:lnSpc>
              <a:spcBef>
                <a:spcPct val="50000"/>
              </a:spcBef>
            </a:pPr>
            <a:r>
              <a:rPr lang="es-ES" sz="1500" dirty="0" err="1" smtClean="0"/>
              <a:t>Robustness</a:t>
            </a:r>
            <a:r>
              <a:rPr lang="es-ES" sz="1500" dirty="0" smtClean="0"/>
              <a:t> </a:t>
            </a:r>
            <a:r>
              <a:rPr lang="es-ES" sz="1500" dirty="0" err="1" smtClean="0"/>
              <a:t>against</a:t>
            </a:r>
            <a:r>
              <a:rPr lang="es-ES" sz="1500" dirty="0" smtClean="0"/>
              <a:t> </a:t>
            </a:r>
            <a:r>
              <a:rPr lang="es-ES" sz="1500" dirty="0" err="1" smtClean="0"/>
              <a:t>colorful</a:t>
            </a:r>
            <a:r>
              <a:rPr lang="es-ES" sz="1500" dirty="0" smtClean="0"/>
              <a:t> </a:t>
            </a:r>
            <a:r>
              <a:rPr lang="es-ES" sz="1500" dirty="0" err="1" smtClean="0"/>
              <a:t>objects</a:t>
            </a:r>
            <a:r>
              <a:rPr lang="es-ES" sz="1500" dirty="0" smtClean="0"/>
              <a:t> </a:t>
            </a:r>
            <a:r>
              <a:rPr lang="es-ES" sz="1500" dirty="0" err="1" smtClean="0"/>
              <a:t>since</a:t>
            </a:r>
            <a:r>
              <a:rPr lang="es-ES" sz="1500" dirty="0" smtClean="0"/>
              <a:t> </a:t>
            </a:r>
            <a:r>
              <a:rPr lang="es-ES" sz="1500" dirty="0" err="1" smtClean="0"/>
              <a:t>binary</a:t>
            </a:r>
            <a:r>
              <a:rPr lang="es-ES" sz="1500" dirty="0" smtClean="0"/>
              <a:t> </a:t>
            </a:r>
            <a:r>
              <a:rPr lang="es-ES" sz="1500" dirty="0" err="1" smtClean="0"/>
              <a:t>patterns</a:t>
            </a:r>
            <a:r>
              <a:rPr lang="es-ES" sz="1500" dirty="0" smtClean="0"/>
              <a:t> can be </a:t>
            </a:r>
            <a:r>
              <a:rPr lang="es-ES" sz="1500" dirty="0" err="1" smtClean="0"/>
              <a:t>used</a:t>
            </a:r>
            <a:endParaRPr lang="es-ES" sz="1500" dirty="0" smtClean="0"/>
          </a:p>
          <a:p>
            <a:pPr>
              <a:lnSpc>
                <a:spcPct val="80000"/>
              </a:lnSpc>
              <a:spcBef>
                <a:spcPct val="50000"/>
              </a:spcBef>
            </a:pPr>
            <a:r>
              <a:rPr lang="es-ES" sz="1700" b="1" dirty="0" err="1" smtClean="0"/>
              <a:t>Drawbacks</a:t>
            </a:r>
            <a:r>
              <a:rPr lang="es-ES" sz="1700" b="1" dirty="0" smtClean="0"/>
              <a:t>:</a:t>
            </a:r>
          </a:p>
          <a:p>
            <a:pPr lvl="1">
              <a:lnSpc>
                <a:spcPct val="80000"/>
              </a:lnSpc>
              <a:spcBef>
                <a:spcPct val="50000"/>
              </a:spcBef>
            </a:pPr>
            <a:r>
              <a:rPr lang="es-ES" sz="1500" dirty="0" err="1" smtClean="0"/>
              <a:t>Static</a:t>
            </a:r>
            <a:r>
              <a:rPr lang="es-ES" sz="1500" dirty="0" smtClean="0"/>
              <a:t> </a:t>
            </a:r>
            <a:r>
              <a:rPr lang="es-ES" sz="1500" dirty="0" err="1" smtClean="0"/>
              <a:t>objects</a:t>
            </a:r>
            <a:r>
              <a:rPr lang="es-ES" sz="1500" dirty="0" smtClean="0"/>
              <a:t> </a:t>
            </a:r>
            <a:r>
              <a:rPr lang="es-ES" sz="1500" dirty="0" err="1" smtClean="0"/>
              <a:t>only</a:t>
            </a:r>
            <a:endParaRPr lang="es-ES" sz="1500" dirty="0" smtClean="0"/>
          </a:p>
          <a:p>
            <a:pPr lvl="1">
              <a:lnSpc>
                <a:spcPct val="80000"/>
              </a:lnSpc>
              <a:spcBef>
                <a:spcPct val="50000"/>
              </a:spcBef>
            </a:pPr>
            <a:r>
              <a:rPr lang="es-ES" sz="1500" dirty="0" err="1" smtClean="0"/>
              <a:t>Large</a:t>
            </a:r>
            <a:r>
              <a:rPr lang="es-ES" sz="1500" dirty="0" smtClean="0"/>
              <a:t> </a:t>
            </a:r>
            <a:r>
              <a:rPr lang="es-ES" sz="1500" dirty="0" err="1" smtClean="0"/>
              <a:t>number</a:t>
            </a:r>
            <a:r>
              <a:rPr lang="es-ES" sz="1500" dirty="0" smtClean="0"/>
              <a:t> of </a:t>
            </a:r>
            <a:r>
              <a:rPr lang="es-ES" sz="1500" dirty="0" err="1" smtClean="0"/>
              <a:t>patterns</a:t>
            </a:r>
            <a:endParaRPr lang="en-US" dirty="0" smtClean="0"/>
          </a:p>
        </p:txBody>
      </p:sp>
      <p:graphicFrame>
        <p:nvGraphicFramePr>
          <p:cNvPr id="23556" name="Object 2"/>
          <p:cNvGraphicFramePr>
            <a:graphicFrameLocks noChangeAspect="1"/>
          </p:cNvGraphicFramePr>
          <p:nvPr/>
        </p:nvGraphicFramePr>
        <p:xfrm>
          <a:off x="5943600" y="1828800"/>
          <a:ext cx="2989263" cy="4038600"/>
        </p:xfrm>
        <a:graphic>
          <a:graphicData uri="http://schemas.openxmlformats.org/presentationml/2006/ole">
            <mc:AlternateContent xmlns:mc="http://schemas.openxmlformats.org/markup-compatibility/2006">
              <mc:Choice xmlns:v="urn:schemas-microsoft-com:vml" Requires="v">
                <p:oleObj spid="_x0000_s23580" name="Document" r:id="rId4" imgW="2848356" imgH="3848100" progId="Word.Document.8">
                  <p:embed/>
                </p:oleObj>
              </mc:Choice>
              <mc:Fallback>
                <p:oleObj name="Document" r:id="rId4" imgW="2848356" imgH="384810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1828800"/>
                        <a:ext cx="2989263" cy="403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7" name="Text Box 5"/>
          <p:cNvSpPr txBox="1">
            <a:spLocks noChangeArrowheads="1"/>
          </p:cNvSpPr>
          <p:nvPr/>
        </p:nvSpPr>
        <p:spPr bwMode="auto">
          <a:xfrm>
            <a:off x="7999413" y="5105400"/>
            <a:ext cx="114458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s-ES" sz="1500">
                <a:latin typeface="Tahoma" pitchFamily="34" charset="0"/>
              </a:rPr>
              <a:t>Projected over time</a:t>
            </a:r>
          </a:p>
        </p:txBody>
      </p:sp>
      <p:sp>
        <p:nvSpPr>
          <p:cNvPr id="23558" name="Text Box 6"/>
          <p:cNvSpPr txBox="1">
            <a:spLocks noChangeArrowheads="1"/>
          </p:cNvSpPr>
          <p:nvPr/>
        </p:nvSpPr>
        <p:spPr bwMode="auto">
          <a:xfrm>
            <a:off x="5562600" y="5867400"/>
            <a:ext cx="3581400" cy="739775"/>
          </a:xfrm>
          <a:prstGeom prst="rect">
            <a:avLst/>
          </a:prstGeom>
          <a:solidFill>
            <a:schemeClr val="bg1"/>
          </a:solidFill>
          <a:ln w="9525">
            <a:solidFill>
              <a:schemeClr val="bg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s-ES" sz="1400">
                <a:latin typeface="Tahoma" pitchFamily="34" charset="0"/>
              </a:rPr>
              <a:t>Example: 5 binary-encoded patterns which allows the measuring surface to be divided in 32 sub-regions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333399"/>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AndreaUNC">
  <a:themeElements>
    <a:clrScheme name="AndreaUN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ndreaUNC">
      <a:majorFont>
        <a:latin typeface="Georgia"/>
        <a:ea typeface=""/>
        <a:cs typeface="Arial"/>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cs typeface="Arial" charset="0"/>
          </a:defRPr>
        </a:defPPr>
      </a:lstStyle>
    </a:lnDef>
  </a:objectDefaults>
  <a:extraClrSchemeLst>
    <a:extraClrScheme>
      <a:clrScheme name="AndreaUN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ndreaUNC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ndreaUNC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ndreaUNC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ndreaUNC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ndreaUNC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ndreaUNC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ndreaUNC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ndreaUNC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ndreaUNC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ndreaUNC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ndreaUNC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AndreaUNC">
  <a:themeElements>
    <a:clrScheme name="AndreaUN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ndreaUNC">
      <a:majorFont>
        <a:latin typeface="Georgia"/>
        <a:ea typeface=""/>
        <a:cs typeface="Arial"/>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cs typeface="Arial" charset="0"/>
          </a:defRPr>
        </a:defPPr>
      </a:lstStyle>
    </a:lnDef>
  </a:objectDefaults>
  <a:extraClrSchemeLst>
    <a:extraClrScheme>
      <a:clrScheme name="AndreaUNC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ndreaUNC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ndreaUNC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ndreaUNC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ndreaUNC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ndreaUNC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ndreaUNC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ndreaUNC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ndreaUNC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ndreaUNC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ndreaUNC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ndreaUNC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2470</TotalTime>
  <Words>2644</Words>
  <Application>Microsoft Office PowerPoint</Application>
  <PresentationFormat>On-screen Show (4:3)</PresentationFormat>
  <Paragraphs>445</Paragraphs>
  <Slides>60</Slides>
  <Notes>50</Notes>
  <HiddenSlides>12</HiddenSlides>
  <MMClips>1</MMClips>
  <ScaleCrop>false</ScaleCrop>
  <HeadingPairs>
    <vt:vector size="6" baseType="variant">
      <vt:variant>
        <vt:lpstr>Theme</vt:lpstr>
      </vt:variant>
      <vt:variant>
        <vt:i4>6</vt:i4>
      </vt:variant>
      <vt:variant>
        <vt:lpstr>Embedded OLE Servers</vt:lpstr>
      </vt:variant>
      <vt:variant>
        <vt:i4>1</vt:i4>
      </vt:variant>
      <vt:variant>
        <vt:lpstr>Slide Titles</vt:lpstr>
      </vt:variant>
      <vt:variant>
        <vt:i4>60</vt:i4>
      </vt:variant>
    </vt:vector>
  </HeadingPairs>
  <TitlesOfParts>
    <vt:vector size="67" baseType="lpstr">
      <vt:lpstr>Default Design</vt:lpstr>
      <vt:lpstr>1_Default Design</vt:lpstr>
      <vt:lpstr>2_Default Design</vt:lpstr>
      <vt:lpstr>5_Default Design</vt:lpstr>
      <vt:lpstr>AndreaUNC</vt:lpstr>
      <vt:lpstr>1_AndreaUNC</vt:lpstr>
      <vt:lpstr>Document</vt:lpstr>
      <vt:lpstr>Structured Light II</vt:lpstr>
      <vt:lpstr>Faster Acquisition?</vt:lpstr>
      <vt:lpstr>Static Light Pattern Projection</vt:lpstr>
      <vt:lpstr>Static Light Pattern Projection</vt:lpstr>
      <vt:lpstr>Time-Coded Light Patterns</vt:lpstr>
      <vt:lpstr>Binary Coding: Bit Plane Stack</vt:lpstr>
      <vt:lpstr>Binary Encoded Light Stripes</vt:lpstr>
      <vt:lpstr>Binary Encoded Light Stripes</vt:lpstr>
      <vt:lpstr>Time Multiplexing</vt:lpstr>
      <vt:lpstr>PowerPoint Presentation</vt:lpstr>
      <vt:lpstr>Binary Coding (II)</vt:lpstr>
      <vt:lpstr>Binary Coding</vt:lpstr>
      <vt:lpstr>Gray Code</vt:lpstr>
      <vt:lpstr>Concept Gray Code (adjacent stripes must only differ in 1 bit) </vt:lpstr>
      <vt:lpstr>Alternatives</vt:lpstr>
      <vt:lpstr>N-ary codes</vt:lpstr>
      <vt:lpstr>Gray Code + Phase Shifting (I)</vt:lpstr>
      <vt:lpstr>Phase Shift Method (Guehring et 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Quality Control in Manufacturing</vt:lpstr>
      <vt:lpstr>PowerPoint Presentation</vt:lpstr>
      <vt:lpstr>Coded structured light</vt:lpstr>
      <vt:lpstr>Pattern encoding/decoding</vt:lpstr>
      <vt:lpstr>Rainbow Pattern</vt:lpstr>
      <vt:lpstr>Direct encoding with color</vt:lpstr>
      <vt:lpstr>Pattern encoding/decoding</vt:lpstr>
      <vt:lpstr>PowerPoint Presentation</vt:lpstr>
      <vt:lpstr>PowerPoint Presentation</vt:lpstr>
      <vt:lpstr>PowerPoint Presentation</vt:lpstr>
      <vt:lpstr>Spatial Codification</vt:lpstr>
      <vt:lpstr>Local spatial Coherence</vt:lpstr>
      <vt:lpstr>De Bruijn Sequences</vt:lpstr>
      <vt:lpstr>M-Arrays</vt:lpstr>
      <vt:lpstr>Binary spatial coding  </vt:lpstr>
      <vt:lpstr>Problems in recovering pattern</vt:lpstr>
      <vt:lpstr>Introducing color in coding</vt:lpstr>
      <vt:lpstr>Examples</vt:lpstr>
      <vt:lpstr>PowerPoint Presentation</vt:lpstr>
      <vt:lpstr>Decoding table</vt:lpstr>
      <vt:lpstr>Experiment</vt:lpstr>
      <vt:lpstr>Results</vt:lpstr>
      <vt:lpstr>Experimental results</vt:lpstr>
      <vt:lpstr>Conclusions</vt:lpstr>
      <vt:lpstr>Guidelines</vt:lpstr>
      <vt:lpstr>Additional Slides</vt:lpstr>
      <vt:lpstr>Coded structured light</vt:lpstr>
      <vt:lpstr>Codeword Classification</vt:lpstr>
      <vt:lpstr>Gray Code + Phase Shifting (II)</vt:lpstr>
      <vt:lpstr>Line Shift Processing (Guehring et al.) </vt:lpstr>
      <vt:lpstr>Spatial Coherence</vt:lpstr>
      <vt:lpstr>Some examples</vt:lpstr>
      <vt:lpstr>Continuum of Triangulation Methods</vt:lpstr>
      <vt:lpstr>Direct Codification</vt:lpstr>
      <vt:lpstr>Direct Codification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Guido Gerig</dc:creator>
  <cp:lastModifiedBy>gerig</cp:lastModifiedBy>
  <cp:revision>162</cp:revision>
  <cp:lastPrinted>2012-03-28T14:25:02Z</cp:lastPrinted>
  <dcterms:created xsi:type="dcterms:W3CDTF">1601-01-01T00:00:00Z</dcterms:created>
  <dcterms:modified xsi:type="dcterms:W3CDTF">2012-03-28T15:09:31Z</dcterms:modified>
</cp:coreProperties>
</file>